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9"/>
  </p:notesMasterIdLst>
  <p:sldIdLst>
    <p:sldId id="301" r:id="rId6"/>
    <p:sldId id="291" r:id="rId7"/>
    <p:sldId id="355" r:id="rId8"/>
    <p:sldId id="263" r:id="rId9"/>
    <p:sldId id="321" r:id="rId10"/>
    <p:sldId id="317" r:id="rId11"/>
    <p:sldId id="305" r:id="rId12"/>
    <p:sldId id="303" r:id="rId13"/>
    <p:sldId id="335" r:id="rId14"/>
    <p:sldId id="344" r:id="rId15"/>
    <p:sldId id="343" r:id="rId16"/>
    <p:sldId id="345" r:id="rId17"/>
    <p:sldId id="307" r:id="rId18"/>
    <p:sldId id="281" r:id="rId19"/>
    <p:sldId id="306" r:id="rId20"/>
    <p:sldId id="359" r:id="rId21"/>
    <p:sldId id="309" r:id="rId22"/>
    <p:sldId id="282" r:id="rId23"/>
    <p:sldId id="310" r:id="rId24"/>
    <p:sldId id="334" r:id="rId25"/>
    <p:sldId id="348" r:id="rId26"/>
    <p:sldId id="356" r:id="rId27"/>
    <p:sldId id="349" r:id="rId28"/>
    <p:sldId id="315" r:id="rId29"/>
    <p:sldId id="350" r:id="rId30"/>
    <p:sldId id="351" r:id="rId31"/>
    <p:sldId id="358" r:id="rId32"/>
    <p:sldId id="364" r:id="rId33"/>
    <p:sldId id="352" r:id="rId34"/>
    <p:sldId id="353" r:id="rId35"/>
    <p:sldId id="365" r:id="rId36"/>
    <p:sldId id="366" r:id="rId37"/>
    <p:sldId id="292" r:id="rId38"/>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nts Felsbergs" initials="IF" lastIdx="30" clrIdx="0"/>
  <p:cmAuthor id="1" name="Jānis Dzalbe" initials="JD"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FF6600"/>
    <a:srgbClr val="01F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9" autoAdjust="0"/>
    <p:restoredTop sz="86441" autoAdjust="0"/>
  </p:normalViewPr>
  <p:slideViewPr>
    <p:cSldViewPr>
      <p:cViewPr>
        <p:scale>
          <a:sx n="60" d="100"/>
          <a:sy n="60" d="100"/>
        </p:scale>
        <p:origin x="-1086" y="-48"/>
      </p:cViewPr>
      <p:guideLst>
        <p:guide orient="horz" pos="2381"/>
        <p:guide pos="3175"/>
      </p:guideLst>
    </p:cSldViewPr>
  </p:slideViewPr>
  <p:outlineViewPr>
    <p:cViewPr>
      <p:scale>
        <a:sx n="33" d="100"/>
        <a:sy n="33" d="100"/>
      </p:scale>
      <p:origin x="0" y="4872"/>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lv-LV" noProof="0" smtClean="0"/>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defRPr>
            </a:lvl1pPr>
          </a:lstStyle>
          <a:p>
            <a:fld id="{DD0EF1CA-87E3-42DF-834B-BBB9FE4E38A3}" type="slidenum">
              <a:rPr lang="en-US" altLang="lv-LV"/>
              <a:pPr/>
              <a:t>‹#›</a:t>
            </a:fld>
            <a:endParaRPr lang="en-US" altLang="lv-LV"/>
          </a:p>
        </p:txBody>
      </p:sp>
    </p:spTree>
    <p:extLst>
      <p:ext uri="{BB962C8B-B14F-4D97-AF65-F5344CB8AC3E}">
        <p14:creationId xmlns:p14="http://schemas.microsoft.com/office/powerpoint/2010/main" val="16958463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1547" algn="l"/>
                <a:tab pos="1443092" algn="l"/>
                <a:tab pos="2164639" algn="l"/>
                <a:tab pos="2886184" algn="l"/>
              </a:tabLst>
              <a:defRPr>
                <a:solidFill>
                  <a:schemeClr val="tx1"/>
                </a:solidFill>
                <a:latin typeface="Arial" charset="0"/>
                <a:ea typeface="SimSun" charset="0"/>
                <a:cs typeface="SimSun" charset="0"/>
              </a:defRPr>
            </a:lvl1pPr>
            <a:lvl2pPr eaLnBrk="0">
              <a:tabLst>
                <a:tab pos="721547" algn="l"/>
                <a:tab pos="1443092" algn="l"/>
                <a:tab pos="2164639" algn="l"/>
                <a:tab pos="2886184" algn="l"/>
              </a:tabLst>
              <a:defRPr>
                <a:solidFill>
                  <a:schemeClr val="tx1"/>
                </a:solidFill>
                <a:latin typeface="Arial" charset="0"/>
                <a:ea typeface="SimSun" charset="0"/>
                <a:cs typeface="SimSun" charset="0"/>
              </a:defRPr>
            </a:lvl2pPr>
            <a:lvl3pPr eaLnBrk="0">
              <a:tabLst>
                <a:tab pos="721547" algn="l"/>
                <a:tab pos="1443092" algn="l"/>
                <a:tab pos="2164639" algn="l"/>
                <a:tab pos="2886184" algn="l"/>
              </a:tabLst>
              <a:defRPr>
                <a:solidFill>
                  <a:schemeClr val="tx1"/>
                </a:solidFill>
                <a:latin typeface="Arial" charset="0"/>
                <a:ea typeface="SimSun" charset="0"/>
                <a:cs typeface="SimSun" charset="0"/>
              </a:defRPr>
            </a:lvl3pPr>
            <a:lvl4pPr eaLnBrk="0">
              <a:tabLst>
                <a:tab pos="721547" algn="l"/>
                <a:tab pos="1443092" algn="l"/>
                <a:tab pos="2164639" algn="l"/>
                <a:tab pos="2886184" algn="l"/>
              </a:tabLst>
              <a:defRPr>
                <a:solidFill>
                  <a:schemeClr val="tx1"/>
                </a:solidFill>
                <a:latin typeface="Arial" charset="0"/>
                <a:ea typeface="SimSun" charset="0"/>
                <a:cs typeface="SimSun" charset="0"/>
              </a:defRPr>
            </a:lvl4pPr>
            <a:lvl5pPr eaLnBrk="0">
              <a:tabLst>
                <a:tab pos="721547" algn="l"/>
                <a:tab pos="1443092" algn="l"/>
                <a:tab pos="2164639" algn="l"/>
                <a:tab pos="2886184" algn="l"/>
              </a:tabLst>
              <a:defRPr>
                <a:solidFill>
                  <a:schemeClr val="tx1"/>
                </a:solidFill>
                <a:latin typeface="Arial" charset="0"/>
                <a:ea typeface="SimSun" charset="0"/>
                <a:cs typeface="SimSun" charset="0"/>
              </a:defRPr>
            </a:lvl5pPr>
            <a:lvl6pPr marL="2506422"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6pPr>
            <a:lvl7pPr marL="2962138"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7pPr>
            <a:lvl8pPr marL="3417851"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8pPr>
            <a:lvl9pPr marL="3873563"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9pPr>
          </a:lstStyle>
          <a:p>
            <a:pPr eaLnBrk="1">
              <a:defRPr/>
            </a:pPr>
            <a:fld id="{5ECB42FC-27B4-47D5-AC52-7869B66921EB}" type="slidenum">
              <a:rPr lang="en-US" smtClean="0">
                <a:solidFill>
                  <a:srgbClr val="000000"/>
                </a:solidFill>
                <a:latin typeface="Times New Roman" charset="0"/>
              </a:rPr>
              <a:pPr eaLnBrk="1">
                <a:defRPr/>
              </a:pPr>
              <a:t>1</a:t>
            </a:fld>
            <a:endParaRPr lang="en-US" smtClean="0">
              <a:solidFill>
                <a:srgbClr val="000000"/>
              </a:solidFill>
              <a:latin typeface="Times New Roman" charset="0"/>
            </a:endParaRPr>
          </a:p>
        </p:txBody>
      </p:sp>
      <p:sp>
        <p:nvSpPr>
          <p:cNvPr id="29699" name="Rectangle 1"/>
          <p:cNvSpPr>
            <a:spLocks noGrp="1" noRot="1" noChangeAspect="1" noChangeArrowheads="1" noTextEdit="1"/>
          </p:cNvSpPr>
          <p:nvPr>
            <p:ph type="sldImg"/>
          </p:nvPr>
        </p:nvSpPr>
        <p:spPr bwMode="auto">
          <a:xfrm>
            <a:off x="1370013" y="762000"/>
            <a:ext cx="5032375" cy="3773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bwMode="auto">
          <a:xfrm>
            <a:off x="778693" y="4777458"/>
            <a:ext cx="6216830" cy="4524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lv-LV" altLang="lv-LV"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lv-LV"/>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Tree>
    <p:extLst>
      <p:ext uri="{BB962C8B-B14F-4D97-AF65-F5344CB8AC3E}">
        <p14:creationId xmlns:p14="http://schemas.microsoft.com/office/powerpoint/2010/main" val="98881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91140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428078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66275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396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53022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23578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Tree>
    <p:extLst>
      <p:ext uri="{BB962C8B-B14F-4D97-AF65-F5344CB8AC3E}">
        <p14:creationId xmlns:p14="http://schemas.microsoft.com/office/powerpoint/2010/main" val="337820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1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837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790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lv-LV" smtClean="0"/>
              <a:t>Click to edit the outline text format</a:t>
            </a:r>
          </a:p>
          <a:p>
            <a:pPr lvl="1"/>
            <a:r>
              <a:rPr lang="en-GB" altLang="lv-LV" smtClean="0"/>
              <a:t>Second Outline Level</a:t>
            </a:r>
          </a:p>
          <a:p>
            <a:pPr lvl="2"/>
            <a:r>
              <a:rPr lang="en-GB" altLang="lv-LV" smtClean="0"/>
              <a:t>Third Outline Level</a:t>
            </a:r>
          </a:p>
          <a:p>
            <a:pPr lvl="3"/>
            <a:r>
              <a:rPr lang="en-GB" altLang="lv-LV" smtClean="0"/>
              <a:t>Fourth Outline Level</a:t>
            </a:r>
          </a:p>
          <a:p>
            <a:pPr lvl="4"/>
            <a:r>
              <a:rPr lang="en-GB" altLang="lv-LV" smtClean="0"/>
              <a:t>Fifth Outline Level</a:t>
            </a:r>
          </a:p>
          <a:p>
            <a:pPr lvl="4"/>
            <a:r>
              <a:rPr lang="en-GB" altLang="lv-LV" smtClean="0"/>
              <a:t>Sixth Outline Level</a:t>
            </a:r>
          </a:p>
          <a:p>
            <a:pPr lvl="4"/>
            <a:r>
              <a:rPr lang="en-GB" altLang="lv-LV" smtClean="0"/>
              <a:t>Seventh Outline Level</a:t>
            </a:r>
          </a:p>
          <a:p>
            <a:pPr lvl="4"/>
            <a:r>
              <a:rPr lang="en-GB" altLang="lv-LV" smtClean="0"/>
              <a:t>Eighth Outline Level</a:t>
            </a:r>
          </a:p>
          <a:p>
            <a:pPr lvl="4"/>
            <a:r>
              <a:rPr lang="en-GB" altLang="lv-LV" smtClean="0"/>
              <a:t>Ninth Outline Level</a:t>
            </a:r>
          </a:p>
        </p:txBody>
      </p:sp>
      <p:sp>
        <p:nvSpPr>
          <p:cNvPr id="1028" name="Rectangle 3"/>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lv-LV" smtClean="0"/>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p:titleStyle>
    <p:body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Box 10"/>
          <p:cNvSpPr txBox="1">
            <a:spLocks noChangeArrowheads="1"/>
          </p:cNvSpPr>
          <p:nvPr/>
        </p:nvSpPr>
        <p:spPr bwMode="auto">
          <a:xfrm>
            <a:off x="2232000" y="755501"/>
            <a:ext cx="5976664" cy="2711159"/>
          </a:xfrm>
          <a:prstGeom prst="rect">
            <a:avLst/>
          </a:prstGeom>
          <a:solidFill>
            <a:srgbClr val="FFFFFF"/>
          </a:solidFill>
          <a:ln w="9525">
            <a:noFill/>
            <a:miter lim="800000"/>
            <a:headEnd/>
            <a:tailEnd/>
          </a:ln>
        </p:spPr>
        <p:txBody>
          <a:bodyPr wrap="square" lIns="100794" tIns="50397" rIns="100794" bIns="50397">
            <a:spAutoFit/>
          </a:bodyPr>
          <a:lstStyle/>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sp>
        <p:nvSpPr>
          <p:cNvPr id="2051" name="Rectangle 2"/>
          <p:cNvSpPr>
            <a:spLocks noGrp="1" noChangeArrowheads="1"/>
          </p:cNvSpPr>
          <p:nvPr>
            <p:ph type="title"/>
          </p:nvPr>
        </p:nvSpPr>
        <p:spPr>
          <a:xfrm>
            <a:off x="-18604" y="1403573"/>
            <a:ext cx="9793607" cy="5687906"/>
          </a:xfrm>
        </p:spPr>
        <p:txBody>
          <a:bodyPr/>
          <a:lstStyle/>
          <a:p>
            <a:pPr algn="r" eaLnBrk="1"/>
            <a:r>
              <a:rPr lang="lv-LV" altLang="lv-LV" sz="2000" dirty="0" smtClean="0">
                <a:ea typeface="ＭＳ Ｐゴシック" pitchFamily="34" charset="-128"/>
              </a:rPr>
              <a:t>Apmācības kurss</a:t>
            </a:r>
            <a:br>
              <a:rPr lang="lv-LV" altLang="lv-LV" sz="2000" dirty="0" smtClean="0">
                <a:ea typeface="ＭＳ Ｐゴシック" pitchFamily="34" charset="-128"/>
              </a:rPr>
            </a:br>
            <a:r>
              <a:rPr lang="lv-LV" altLang="lv-LV" sz="1050" dirty="0">
                <a:ea typeface="ＭＳ Ｐゴシック" pitchFamily="34" charset="-128"/>
              </a:rPr>
              <a:t/>
            </a:r>
            <a:br>
              <a:rPr lang="lv-LV" altLang="lv-LV" sz="1050" dirty="0">
                <a:ea typeface="ＭＳ Ｐゴシック" pitchFamily="34" charset="-128"/>
              </a:rPr>
            </a:br>
            <a:r>
              <a:rPr lang="lv-LV" altLang="lv-LV" sz="2400" dirty="0" smtClean="0">
                <a:ea typeface="ＭＳ Ｐゴシック" pitchFamily="34" charset="-128"/>
              </a:rPr>
              <a:t>Publisko pakalpojumu sniegšanas izmaksu </a:t>
            </a:r>
            <a:br>
              <a:rPr lang="lv-LV" altLang="lv-LV" sz="2400" dirty="0" smtClean="0">
                <a:ea typeface="ＭＳ Ｐゴシック" pitchFamily="34" charset="-128"/>
              </a:rPr>
            </a:br>
            <a:r>
              <a:rPr lang="lv-LV" altLang="lv-LV" sz="2400" dirty="0" smtClean="0">
                <a:ea typeface="ＭＳ Ｐゴシック" pitchFamily="34" charset="-128"/>
              </a:rPr>
              <a:t>aprēķināšana valsts pārvaldē</a:t>
            </a:r>
            <a:r>
              <a:rPr lang="lv-LV" altLang="lv-LV" sz="3500" dirty="0" smtClean="0">
                <a:ea typeface="ＭＳ Ｐゴシック" pitchFamily="34" charset="-128"/>
              </a:rPr>
              <a:t/>
            </a:r>
            <a:br>
              <a:rPr lang="lv-LV" altLang="lv-LV" sz="3500" dirty="0" smtClean="0">
                <a:ea typeface="ＭＳ Ｐゴシック" pitchFamily="34" charset="-128"/>
              </a:rPr>
            </a:br>
            <a:r>
              <a:rPr lang="lv-LV" altLang="lv-LV" sz="3500" dirty="0" smtClean="0">
                <a:ea typeface="ＭＳ Ｐゴシック" pitchFamily="34" charset="-128"/>
              </a:rPr>
              <a:t/>
            </a:r>
            <a:br>
              <a:rPr lang="lv-LV" altLang="lv-LV" sz="3500" dirty="0" smtClean="0">
                <a:ea typeface="ＭＳ Ｐゴシック" pitchFamily="34" charset="-128"/>
              </a:rPr>
            </a:br>
            <a:r>
              <a:rPr lang="lv-LV" altLang="lv-LV" sz="2800" dirty="0" smtClean="0">
                <a:solidFill>
                  <a:srgbClr val="7F7F7F"/>
                </a:solidFill>
                <a:ea typeface="ＭＳ Ｐゴシック" pitchFamily="34" charset="-128"/>
              </a:rPr>
              <a:t>3. nodarbība</a:t>
            </a:r>
            <a:br>
              <a:rPr lang="lv-LV" altLang="lv-LV" sz="2800" dirty="0" smtClean="0">
                <a:solidFill>
                  <a:srgbClr val="7F7F7F"/>
                </a:solidFill>
                <a:ea typeface="ＭＳ Ｐゴシック" pitchFamily="34" charset="-128"/>
              </a:rPr>
            </a:br>
            <a:r>
              <a:rPr lang="lv-LV" altLang="lv-LV" sz="3500" dirty="0" smtClean="0">
                <a:ea typeface="ＭＳ Ｐゴシック" pitchFamily="34" charset="-128"/>
              </a:rPr>
              <a:t>Izmaksu grupēšana un attiecināšana</a:t>
            </a:r>
            <a:br>
              <a:rPr lang="lv-LV" altLang="lv-LV" sz="3500" dirty="0" smtClean="0">
                <a:ea typeface="ＭＳ Ｐゴシック" pitchFamily="34" charset="-128"/>
              </a:rPr>
            </a:br>
            <a:r>
              <a:rPr lang="lv-LV" altLang="lv-LV" sz="3500" dirty="0" smtClean="0">
                <a:ea typeface="ＭＳ Ｐゴシック" pitchFamily="34" charset="-128"/>
              </a:rPr>
              <a:t> uz resursiem</a:t>
            </a:r>
            <a:r>
              <a:rPr lang="lv-LV" altLang="lv-LV" sz="3500" dirty="0">
                <a:ea typeface="ＭＳ Ｐゴシック" pitchFamily="34" charset="-128"/>
              </a:rPr>
              <a:t/>
            </a:r>
            <a:br>
              <a:rPr lang="lv-LV" altLang="lv-LV" sz="3500" dirty="0">
                <a:ea typeface="ＭＳ Ｐゴシック" pitchFamily="34" charset="-128"/>
              </a:rPr>
            </a:br>
            <a:r>
              <a:rPr lang="lv-LV" altLang="lv-LV" sz="2800" dirty="0">
                <a:ea typeface="ＭＳ Ｐゴシック" pitchFamily="34" charset="-128"/>
              </a:rPr>
              <a:t/>
            </a:r>
            <a:br>
              <a:rPr lang="lv-LV" altLang="lv-LV" sz="2800" dirty="0">
                <a:ea typeface="ＭＳ Ｐゴシック" pitchFamily="34" charset="-128"/>
              </a:rPr>
            </a:br>
            <a:r>
              <a:rPr lang="lv-LV" altLang="lv-LV" sz="2800" dirty="0" smtClean="0">
                <a:solidFill>
                  <a:schemeClr val="tx1">
                    <a:lumMod val="50000"/>
                    <a:lumOff val="50000"/>
                  </a:schemeClr>
                </a:solidFill>
                <a:ea typeface="ＭＳ Ｐゴシック" pitchFamily="34" charset="-128"/>
              </a:rPr>
              <a:t>Anastasija </a:t>
            </a:r>
            <a:r>
              <a:rPr lang="lv-LV" sz="2800" dirty="0">
                <a:solidFill>
                  <a:schemeClr val="tx1">
                    <a:lumMod val="50000"/>
                    <a:lumOff val="50000"/>
                  </a:schemeClr>
                </a:solidFill>
              </a:rPr>
              <a:t>Kirņičanska</a:t>
            </a:r>
            <a:r>
              <a:rPr lang="lv-LV" altLang="lv-LV" sz="2800" dirty="0">
                <a:ea typeface="ＭＳ Ｐゴシック" pitchFamily="34" charset="-128"/>
              </a:rPr>
              <a:t/>
            </a:r>
            <a:br>
              <a:rPr lang="lv-LV" altLang="lv-LV" sz="2800" dirty="0">
                <a:ea typeface="ＭＳ Ｐゴシック" pitchFamily="34" charset="-128"/>
              </a:rPr>
            </a:br>
            <a:r>
              <a:rPr lang="lv-LV" altLang="lv-LV" sz="2400" dirty="0">
                <a:solidFill>
                  <a:schemeClr val="bg2"/>
                </a:solidFill>
                <a:ea typeface="SimSun" pitchFamily="2" charset="-122"/>
                <a:cs typeface="Calibri" pitchFamily="34" charset="0"/>
              </a:rPr>
              <a:t/>
            </a:r>
            <a:br>
              <a:rPr lang="lv-LV" altLang="lv-LV" sz="2400" dirty="0">
                <a:solidFill>
                  <a:schemeClr val="bg2"/>
                </a:solidFill>
                <a:ea typeface="SimSun" pitchFamily="2" charset="-122"/>
                <a:cs typeface="Calibri" pitchFamily="34" charset="0"/>
              </a:rPr>
            </a:br>
            <a:r>
              <a:rPr lang="lv-LV" altLang="lv-LV" sz="2400" dirty="0" smtClean="0">
                <a:solidFill>
                  <a:schemeClr val="bg2"/>
                </a:solidFill>
                <a:ea typeface="SimSun" pitchFamily="2" charset="-122"/>
                <a:cs typeface="Calibri" pitchFamily="34" charset="0"/>
              </a:rPr>
              <a:t>24.07.2014</a:t>
            </a:r>
            <a:r>
              <a:rPr lang="lv-LV" altLang="lv-LV" sz="2800" dirty="0" smtClean="0">
                <a:solidFill>
                  <a:schemeClr val="bg2"/>
                </a:solidFill>
                <a:ea typeface="SimSun" pitchFamily="2" charset="-122"/>
                <a:cs typeface="Calibri" pitchFamily="34" charset="0"/>
              </a:rPr>
              <a:t>.</a:t>
            </a:r>
            <a:endParaRPr lang="lv-LV" altLang="lv-LV" sz="2200" dirty="0">
              <a:solidFill>
                <a:schemeClr val="bg2"/>
              </a:solidFill>
              <a:ea typeface="SimSun" pitchFamily="2" charset="-122"/>
              <a:cs typeface="Calibri" pitchFamily="34"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880" y="395461"/>
            <a:ext cx="7920880" cy="1022657"/>
          </a:xfrm>
          <a:prstGeom prst="rect">
            <a:avLst/>
          </a:prstGeom>
          <a:noFill/>
          <a:ln>
            <a:noFill/>
          </a:ln>
        </p:spPr>
      </p:pic>
    </p:spTree>
    <p:extLst>
      <p:ext uri="{BB962C8B-B14F-4D97-AF65-F5344CB8AC3E}">
        <p14:creationId xmlns:p14="http://schemas.microsoft.com/office/powerpoint/2010/main" val="31843983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215776" y="1623353"/>
            <a:ext cx="720080" cy="716324"/>
          </a:xfrm>
          <a:prstGeom prst="ellipse">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3"/>
          <p:cNvSpPr/>
          <p:nvPr/>
        </p:nvSpPr>
        <p:spPr bwMode="auto">
          <a:xfrm>
            <a:off x="359792" y="2483693"/>
            <a:ext cx="1008112" cy="432048"/>
          </a:xfrm>
          <a:prstGeom prst="rect">
            <a:avLst/>
          </a:prstGeom>
          <a:solidFill>
            <a:schemeClr val="accent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2" name="Title 1"/>
          <p:cNvSpPr>
            <a:spLocks noGrp="1"/>
          </p:cNvSpPr>
          <p:nvPr>
            <p:ph type="title"/>
          </p:nvPr>
        </p:nvSpPr>
        <p:spPr>
          <a:xfrm>
            <a:off x="431800" y="0"/>
            <a:ext cx="9069387" cy="1260475"/>
          </a:xfrm>
        </p:spPr>
        <p:txBody>
          <a:bodyPr/>
          <a:lstStyle/>
          <a:p>
            <a:pPr algn="l"/>
            <a:r>
              <a:rPr lang="lv-LV" sz="3600" dirty="0"/>
              <a:t>Attiecināmās un neattiecināmās izmaksas </a:t>
            </a:r>
            <a:r>
              <a:rPr lang="lv-LV" sz="3600" dirty="0" smtClean="0"/>
              <a:t>(5)</a:t>
            </a:r>
            <a:br>
              <a:rPr lang="lv-LV" sz="3600" dirty="0" smtClean="0"/>
            </a:br>
            <a:r>
              <a:rPr lang="lv-LV" sz="2800" dirty="0" smtClean="0">
                <a:solidFill>
                  <a:schemeClr val="bg1">
                    <a:lumMod val="50000"/>
                  </a:schemeClr>
                </a:solidFill>
              </a:rPr>
              <a:t>Kā sadalīt izmaksas starp funkcijām un pakalpojumiem?</a:t>
            </a:r>
            <a:endParaRPr lang="en-US" sz="2800" dirty="0">
              <a:solidFill>
                <a:schemeClr val="bg1">
                  <a:lumMod val="50000"/>
                </a:schemeClr>
              </a:solidFill>
            </a:endParaRPr>
          </a:p>
        </p:txBody>
      </p:sp>
      <p:sp>
        <p:nvSpPr>
          <p:cNvPr id="3" name="Content Placeholder 2"/>
          <p:cNvSpPr>
            <a:spLocks noGrp="1"/>
          </p:cNvSpPr>
          <p:nvPr>
            <p:ph idx="1"/>
          </p:nvPr>
        </p:nvSpPr>
        <p:spPr>
          <a:xfrm>
            <a:off x="503808" y="1763613"/>
            <a:ext cx="9145016" cy="5472608"/>
          </a:xfrm>
        </p:spPr>
        <p:txBody>
          <a:bodyPr/>
          <a:lstStyle/>
          <a:p>
            <a:pPr marL="457200" indent="-457200">
              <a:buAutoNum type="arabicPeriod" startAt="2"/>
            </a:pPr>
            <a:r>
              <a:rPr lang="en-US" sz="2400" b="1" dirty="0" err="1" smtClean="0"/>
              <a:t>Jāsadala</a:t>
            </a:r>
            <a:r>
              <a:rPr lang="en-US" sz="2400" b="1" dirty="0" smtClean="0"/>
              <a:t> </a:t>
            </a:r>
            <a:r>
              <a:rPr lang="en-US" sz="2400" b="1" dirty="0" err="1" smtClean="0"/>
              <a:t>izmaksas</a:t>
            </a:r>
            <a:r>
              <a:rPr lang="en-US" sz="2400" b="1" dirty="0" smtClean="0"/>
              <a:t> </a:t>
            </a:r>
            <a:r>
              <a:rPr lang="en-US" sz="2400" b="1" dirty="0" err="1" smtClean="0"/>
              <a:t>starp</a:t>
            </a:r>
            <a:r>
              <a:rPr lang="en-US" sz="2400" b="1" dirty="0" smtClean="0"/>
              <a:t> </a:t>
            </a:r>
            <a:r>
              <a:rPr lang="en-US" sz="2400" b="1" dirty="0" err="1" smtClean="0"/>
              <a:t>pakalpojumiem</a:t>
            </a:r>
            <a:r>
              <a:rPr lang="en-US" sz="2400" b="1" dirty="0" smtClean="0"/>
              <a:t> un </a:t>
            </a:r>
            <a:r>
              <a:rPr lang="en-US" sz="2400" b="1" dirty="0" err="1" smtClean="0"/>
              <a:t>funkcijām</a:t>
            </a:r>
            <a:r>
              <a:rPr lang="en-US" sz="2400" dirty="0" smtClean="0"/>
              <a:t>.</a:t>
            </a:r>
          </a:p>
          <a:p>
            <a:pPr marL="0" indent="0"/>
            <a:endParaRPr lang="en-US" sz="300" dirty="0" smtClean="0"/>
          </a:p>
          <a:p>
            <a:pPr lvl="1"/>
            <a:r>
              <a:rPr lang="en-US" sz="2000" dirty="0" smtClean="0"/>
              <a:t>2.1. </a:t>
            </a:r>
            <a:r>
              <a:rPr lang="en-US" sz="2000" dirty="0" err="1" smtClean="0"/>
              <a:t>Ja</a:t>
            </a:r>
            <a:r>
              <a:rPr lang="en-US" sz="2000" dirty="0" smtClean="0"/>
              <a:t> </a:t>
            </a:r>
            <a:r>
              <a:rPr lang="en-US" sz="2000" dirty="0" err="1" smtClean="0"/>
              <a:t>funkciju</a:t>
            </a:r>
            <a:r>
              <a:rPr lang="en-US" sz="2000" dirty="0" smtClean="0"/>
              <a:t> </a:t>
            </a:r>
            <a:r>
              <a:rPr lang="en-US" sz="2000" dirty="0" err="1" smtClean="0"/>
              <a:t>izpildē</a:t>
            </a:r>
            <a:r>
              <a:rPr lang="en-US" sz="2000" dirty="0" smtClean="0"/>
              <a:t> un </a:t>
            </a:r>
            <a:r>
              <a:rPr lang="en-US" sz="2000" dirty="0" err="1" smtClean="0"/>
              <a:t>pakalpojumu</a:t>
            </a:r>
            <a:r>
              <a:rPr lang="en-US" sz="2000" dirty="0" smtClean="0"/>
              <a:t> </a:t>
            </a:r>
            <a:r>
              <a:rPr lang="en-US" sz="2000" dirty="0" err="1" smtClean="0"/>
              <a:t>sniegšanā</a:t>
            </a:r>
            <a:r>
              <a:rPr lang="en-US" sz="2000" dirty="0" smtClean="0"/>
              <a:t> </a:t>
            </a:r>
            <a:r>
              <a:rPr lang="en-US" sz="2000" dirty="0" err="1" smtClean="0"/>
              <a:t>iesaistītie</a:t>
            </a:r>
            <a:r>
              <a:rPr lang="en-US" sz="2000" dirty="0" smtClean="0"/>
              <a:t> </a:t>
            </a:r>
            <a:r>
              <a:rPr lang="en-US" sz="2000" dirty="0" err="1" smtClean="0"/>
              <a:t>darbinieki</a:t>
            </a:r>
            <a:r>
              <a:rPr lang="en-US" sz="2000" dirty="0" smtClean="0"/>
              <a:t> </a:t>
            </a:r>
            <a:r>
              <a:rPr lang="en-US" sz="2000" b="1" dirty="0" err="1" smtClean="0"/>
              <a:t>vienmērīgi</a:t>
            </a:r>
            <a:r>
              <a:rPr lang="en-US" sz="2000" dirty="0" smtClean="0"/>
              <a:t> </a:t>
            </a:r>
            <a:r>
              <a:rPr lang="en-US" sz="2000" dirty="0" err="1" smtClean="0"/>
              <a:t>izmanto</a:t>
            </a:r>
            <a:r>
              <a:rPr lang="en-US" sz="2000" dirty="0" smtClean="0"/>
              <a:t> (</a:t>
            </a:r>
            <a:r>
              <a:rPr lang="en-US" sz="2000" dirty="0" err="1" smtClean="0"/>
              <a:t>utilizē</a:t>
            </a:r>
            <a:r>
              <a:rPr lang="en-US" sz="2000" dirty="0" smtClean="0"/>
              <a:t>) </a:t>
            </a:r>
            <a:r>
              <a:rPr lang="en-US" sz="2000" dirty="0" err="1" smtClean="0"/>
              <a:t>iestādes</a:t>
            </a:r>
            <a:r>
              <a:rPr lang="en-US" sz="2000" dirty="0" smtClean="0"/>
              <a:t> </a:t>
            </a:r>
            <a:r>
              <a:rPr lang="en-US" sz="2000" dirty="0" err="1" smtClean="0"/>
              <a:t>resursus</a:t>
            </a:r>
            <a:r>
              <a:rPr lang="en-US" sz="2000" dirty="0" smtClean="0"/>
              <a:t>, </a:t>
            </a:r>
            <a:r>
              <a:rPr lang="en-US" sz="2000" dirty="0" err="1" smtClean="0"/>
              <a:t>izmaksas</a:t>
            </a:r>
            <a:r>
              <a:rPr lang="en-US" sz="2000" dirty="0" smtClean="0"/>
              <a:t> </a:t>
            </a:r>
            <a:r>
              <a:rPr lang="en-US" sz="2000" dirty="0" err="1" smtClean="0"/>
              <a:t>jāsadala</a:t>
            </a:r>
            <a:r>
              <a:rPr lang="en-US" sz="2000" dirty="0" smtClean="0"/>
              <a:t> </a:t>
            </a:r>
            <a:r>
              <a:rPr lang="en-US" sz="2000" dirty="0" err="1" smtClean="0"/>
              <a:t>proporcionāli</a:t>
            </a:r>
            <a:r>
              <a:rPr lang="en-US" sz="2000" dirty="0" smtClean="0"/>
              <a:t> </a:t>
            </a:r>
            <a:r>
              <a:rPr lang="en-US" sz="2000" dirty="0" err="1" smtClean="0"/>
              <a:t>darbinieku</a:t>
            </a:r>
            <a:r>
              <a:rPr lang="en-US" sz="2000" dirty="0" smtClean="0"/>
              <a:t> </a:t>
            </a:r>
            <a:r>
              <a:rPr lang="en-US" sz="2000" dirty="0" err="1" smtClean="0"/>
              <a:t>slodzēm</a:t>
            </a:r>
            <a:r>
              <a:rPr lang="en-US" sz="2000" dirty="0" smtClean="0"/>
              <a:t>: </a:t>
            </a:r>
          </a:p>
          <a:p>
            <a:pPr lvl="2"/>
            <a:r>
              <a:rPr lang="en-US" sz="1800" dirty="0" smtClean="0"/>
              <a:t>2.1.1. </a:t>
            </a:r>
            <a:r>
              <a:rPr lang="en-US" sz="1800" dirty="0" err="1" smtClean="0"/>
              <a:t>Ja</a:t>
            </a:r>
            <a:r>
              <a:rPr lang="en-US" sz="1800" dirty="0" smtClean="0"/>
              <a:t> </a:t>
            </a:r>
            <a:r>
              <a:rPr lang="en-US" sz="1800" dirty="0" err="1" smtClean="0"/>
              <a:t>iespējams</a:t>
            </a:r>
            <a:r>
              <a:rPr lang="en-US" sz="1800" dirty="0" smtClean="0"/>
              <a:t> </a:t>
            </a:r>
            <a:r>
              <a:rPr lang="en-US" sz="1800" dirty="0" err="1" smtClean="0"/>
              <a:t>sadalīt</a:t>
            </a:r>
            <a:r>
              <a:rPr lang="en-US" sz="1800" dirty="0" smtClean="0"/>
              <a:t>, </a:t>
            </a:r>
            <a:r>
              <a:rPr lang="en-US" sz="1800" dirty="0" err="1" smtClean="0"/>
              <a:t>kuri</a:t>
            </a:r>
            <a:r>
              <a:rPr lang="en-US" sz="1800" dirty="0" smtClean="0"/>
              <a:t> </a:t>
            </a:r>
            <a:r>
              <a:rPr lang="en-US" sz="1800" dirty="0" err="1" smtClean="0"/>
              <a:t>iestādes</a:t>
            </a:r>
            <a:r>
              <a:rPr lang="en-US" sz="1800" dirty="0" smtClean="0"/>
              <a:t> </a:t>
            </a:r>
            <a:r>
              <a:rPr lang="en-US" sz="1800" dirty="0" err="1" smtClean="0"/>
              <a:t>darbinieki</a:t>
            </a:r>
            <a:r>
              <a:rPr lang="en-US" sz="1800" dirty="0" smtClean="0"/>
              <a:t> (</a:t>
            </a:r>
            <a:r>
              <a:rPr lang="en-US" sz="1800" dirty="0" err="1" smtClean="0"/>
              <a:t>vai</a:t>
            </a:r>
            <a:r>
              <a:rPr lang="en-US" sz="1800" dirty="0" smtClean="0"/>
              <a:t> pat </a:t>
            </a:r>
            <a:r>
              <a:rPr lang="en-US" sz="1800" dirty="0" err="1" smtClean="0"/>
              <a:t>struktūrvienības</a:t>
            </a:r>
            <a:r>
              <a:rPr lang="en-US" sz="1800" dirty="0" smtClean="0"/>
              <a:t>) </a:t>
            </a:r>
            <a:r>
              <a:rPr lang="en-US" sz="1800" dirty="0" err="1" smtClean="0"/>
              <a:t>nodarbojas</a:t>
            </a:r>
            <a:r>
              <a:rPr lang="en-US" sz="1800" dirty="0" smtClean="0"/>
              <a:t> </a:t>
            </a:r>
            <a:r>
              <a:rPr lang="en-US" sz="1800" dirty="0" err="1" smtClean="0"/>
              <a:t>tikai</a:t>
            </a:r>
            <a:r>
              <a:rPr lang="en-US" sz="1800" dirty="0" smtClean="0"/>
              <a:t> </a:t>
            </a:r>
            <a:r>
              <a:rPr lang="en-US" sz="1800" dirty="0" err="1" smtClean="0"/>
              <a:t>ar</a:t>
            </a:r>
            <a:r>
              <a:rPr lang="en-US" sz="1800" dirty="0" smtClean="0"/>
              <a:t> </a:t>
            </a:r>
            <a:r>
              <a:rPr lang="en-US" sz="1800" dirty="0" err="1" smtClean="0"/>
              <a:t>pakalpojumu</a:t>
            </a:r>
            <a:r>
              <a:rPr lang="en-US" sz="1800" dirty="0" smtClean="0"/>
              <a:t> </a:t>
            </a:r>
            <a:r>
              <a:rPr lang="en-US" sz="1800" dirty="0" err="1" smtClean="0"/>
              <a:t>sniegšanu</a:t>
            </a:r>
            <a:r>
              <a:rPr lang="en-US" sz="1800" dirty="0" smtClean="0"/>
              <a:t> un </a:t>
            </a:r>
            <a:r>
              <a:rPr lang="en-US" sz="1800" dirty="0" err="1" smtClean="0"/>
              <a:t>kuri</a:t>
            </a:r>
            <a:r>
              <a:rPr lang="en-US" sz="1800" dirty="0"/>
              <a:t> </a:t>
            </a:r>
            <a:r>
              <a:rPr lang="en-US" sz="1800" dirty="0" err="1" smtClean="0"/>
              <a:t>tikai</a:t>
            </a:r>
            <a:r>
              <a:rPr lang="en-US" sz="1800" dirty="0" smtClean="0"/>
              <a:t> </a:t>
            </a:r>
            <a:r>
              <a:rPr lang="en-US" sz="1800" dirty="0" err="1" smtClean="0"/>
              <a:t>ar</a:t>
            </a:r>
            <a:r>
              <a:rPr lang="en-US" sz="1800" dirty="0" smtClean="0"/>
              <a:t> </a:t>
            </a:r>
            <a:r>
              <a:rPr lang="en-US" sz="1800" dirty="0" err="1" smtClean="0"/>
              <a:t>funkcijas</a:t>
            </a:r>
            <a:r>
              <a:rPr lang="en-US" sz="1800" dirty="0"/>
              <a:t>/</a:t>
            </a:r>
            <a:r>
              <a:rPr lang="en-US" sz="1800" dirty="0" smtClean="0"/>
              <a:t>-u </a:t>
            </a:r>
            <a:r>
              <a:rPr lang="en-US" sz="1800" dirty="0" err="1" smtClean="0"/>
              <a:t>nodrošināšanu</a:t>
            </a:r>
            <a:r>
              <a:rPr lang="en-US" sz="1800" dirty="0" smtClean="0"/>
              <a:t>:</a:t>
            </a:r>
          </a:p>
          <a:p>
            <a:pPr marL="1771650" lvl="3" indent="-514350">
              <a:buAutoNum type="arabicPeriod"/>
            </a:pPr>
            <a:r>
              <a:rPr lang="en-US" dirty="0" err="1" smtClean="0"/>
              <a:t>Jāizdala</a:t>
            </a:r>
            <a:r>
              <a:rPr lang="en-US" dirty="0" smtClean="0"/>
              <a:t> </a:t>
            </a:r>
            <a:r>
              <a:rPr lang="en-US" dirty="0" err="1" smtClean="0"/>
              <a:t>kopējais</a:t>
            </a:r>
            <a:r>
              <a:rPr lang="en-US" dirty="0" smtClean="0"/>
              <a:t> </a:t>
            </a:r>
            <a:r>
              <a:rPr lang="en-US" dirty="0" err="1" smtClean="0"/>
              <a:t>vadības</a:t>
            </a:r>
            <a:r>
              <a:rPr lang="en-US" dirty="0" smtClean="0"/>
              <a:t> </a:t>
            </a:r>
            <a:r>
              <a:rPr lang="en-US" dirty="0" err="1" smtClean="0"/>
              <a:t>aparāts</a:t>
            </a:r>
            <a:r>
              <a:rPr lang="en-US" dirty="0" smtClean="0"/>
              <a:t> (</a:t>
            </a:r>
            <a:r>
              <a:rPr lang="en-US" dirty="0" err="1" smtClean="0"/>
              <a:t>darbinieki</a:t>
            </a:r>
            <a:r>
              <a:rPr lang="en-US" dirty="0" smtClean="0"/>
              <a:t>, </a:t>
            </a:r>
            <a:r>
              <a:rPr lang="en-US" dirty="0" err="1" smtClean="0"/>
              <a:t>kuri</a:t>
            </a:r>
            <a:r>
              <a:rPr lang="en-US" dirty="0" smtClean="0"/>
              <a:t> </a:t>
            </a:r>
            <a:r>
              <a:rPr lang="en-US" dirty="0" err="1" smtClean="0"/>
              <a:t>atbalsta</a:t>
            </a:r>
            <a:r>
              <a:rPr lang="en-US" dirty="0" smtClean="0"/>
              <a:t> </a:t>
            </a:r>
            <a:r>
              <a:rPr lang="en-US" dirty="0" err="1" smtClean="0"/>
              <a:t>abus</a:t>
            </a:r>
            <a:r>
              <a:rPr lang="en-US" dirty="0" smtClean="0"/>
              <a:t> </a:t>
            </a:r>
            <a:r>
              <a:rPr lang="en-US" dirty="0" err="1" smtClean="0"/>
              <a:t>darbības</a:t>
            </a:r>
            <a:r>
              <a:rPr lang="en-US" dirty="0" smtClean="0"/>
              <a:t> </a:t>
            </a:r>
            <a:r>
              <a:rPr lang="en-US" dirty="0" err="1" smtClean="0"/>
              <a:t>veidus</a:t>
            </a:r>
            <a:r>
              <a:rPr lang="en-US" dirty="0" smtClean="0"/>
              <a:t>), </a:t>
            </a:r>
            <a:r>
              <a:rPr lang="en-US" dirty="0" err="1" smtClean="0"/>
              <a:t>pakalpojuma</a:t>
            </a:r>
            <a:r>
              <a:rPr lang="en-US" dirty="0" smtClean="0"/>
              <a:t> </a:t>
            </a:r>
            <a:r>
              <a:rPr lang="en-US" dirty="0" err="1" smtClean="0"/>
              <a:t>sniegšanā</a:t>
            </a:r>
            <a:r>
              <a:rPr lang="en-US" dirty="0" smtClean="0"/>
              <a:t> </a:t>
            </a:r>
            <a:r>
              <a:rPr lang="en-US" dirty="0" err="1" smtClean="0"/>
              <a:t>iesaistītie</a:t>
            </a:r>
            <a:r>
              <a:rPr lang="en-US" dirty="0" smtClean="0"/>
              <a:t> </a:t>
            </a:r>
            <a:r>
              <a:rPr lang="en-US" dirty="0" err="1" smtClean="0"/>
              <a:t>darbinieki</a:t>
            </a:r>
            <a:r>
              <a:rPr lang="en-US" dirty="0" smtClean="0"/>
              <a:t>, </a:t>
            </a:r>
            <a:r>
              <a:rPr lang="en-US" dirty="0" err="1" smtClean="0"/>
              <a:t>citu</a:t>
            </a:r>
            <a:r>
              <a:rPr lang="en-US" dirty="0" smtClean="0"/>
              <a:t> </a:t>
            </a:r>
            <a:r>
              <a:rPr lang="en-US" dirty="0" err="1" smtClean="0"/>
              <a:t>funkciju</a:t>
            </a:r>
            <a:r>
              <a:rPr lang="en-US" dirty="0" smtClean="0"/>
              <a:t> </a:t>
            </a:r>
            <a:r>
              <a:rPr lang="en-US" dirty="0" err="1" smtClean="0"/>
              <a:t>izpildi</a:t>
            </a:r>
            <a:r>
              <a:rPr lang="en-US" dirty="0" smtClean="0"/>
              <a:t> </a:t>
            </a:r>
            <a:r>
              <a:rPr lang="en-US" dirty="0" err="1" smtClean="0"/>
              <a:t>nodrošinošie</a:t>
            </a:r>
            <a:r>
              <a:rPr lang="en-US" dirty="0" smtClean="0"/>
              <a:t> </a:t>
            </a:r>
            <a:r>
              <a:rPr lang="en-US" dirty="0" err="1" smtClean="0"/>
              <a:t>darbinieki</a:t>
            </a:r>
            <a:endParaRPr lang="en-US" dirty="0" smtClean="0"/>
          </a:p>
          <a:p>
            <a:pPr marL="1771650" lvl="3" indent="-514350">
              <a:buAutoNum type="arabicPeriod"/>
            </a:pPr>
            <a:r>
              <a:rPr lang="en-US" dirty="0"/>
              <a:t>I</a:t>
            </a:r>
            <a:r>
              <a:rPr lang="en-US" dirty="0" smtClean="0"/>
              <a:t>zmaksu </a:t>
            </a:r>
            <a:r>
              <a:rPr lang="en-US" dirty="0" err="1" smtClean="0"/>
              <a:t>bāze</a:t>
            </a:r>
            <a:r>
              <a:rPr lang="en-US" dirty="0" smtClean="0"/>
              <a:t> (</a:t>
            </a:r>
            <a:r>
              <a:rPr lang="en-US" dirty="0" err="1" smtClean="0"/>
              <a:t>bez</a:t>
            </a:r>
            <a:r>
              <a:rPr lang="en-US" dirty="0" smtClean="0"/>
              <a:t> </a:t>
            </a:r>
            <a:r>
              <a:rPr lang="en-US" dirty="0" err="1" smtClean="0"/>
              <a:t>neattiecināmajām</a:t>
            </a:r>
            <a:r>
              <a:rPr lang="en-US" dirty="0" smtClean="0"/>
              <a:t> </a:t>
            </a:r>
            <a:r>
              <a:rPr lang="en-US" dirty="0" err="1" smtClean="0"/>
              <a:t>izmaksām</a:t>
            </a:r>
            <a:r>
              <a:rPr lang="en-US" dirty="0" smtClean="0"/>
              <a:t>) </a:t>
            </a:r>
            <a:r>
              <a:rPr lang="en-US" dirty="0" err="1" smtClean="0"/>
              <a:t>tiek</a:t>
            </a:r>
            <a:r>
              <a:rPr lang="en-US" dirty="0" smtClean="0"/>
              <a:t> </a:t>
            </a:r>
            <a:r>
              <a:rPr lang="en-US" dirty="0" err="1" smtClean="0"/>
              <a:t>sadalīta</a:t>
            </a:r>
            <a:r>
              <a:rPr lang="en-US" dirty="0" smtClean="0"/>
              <a:t> </a:t>
            </a:r>
            <a:r>
              <a:rPr lang="en-US" dirty="0" err="1" smtClean="0"/>
              <a:t>proporcionāli</a:t>
            </a:r>
            <a:r>
              <a:rPr lang="en-US" dirty="0" smtClean="0"/>
              <a:t> </a:t>
            </a:r>
            <a:r>
              <a:rPr lang="en-US" b="1" dirty="0" err="1" smtClean="0"/>
              <a:t>divām</a:t>
            </a:r>
            <a:r>
              <a:rPr lang="en-US" dirty="0" smtClean="0"/>
              <a:t> </a:t>
            </a:r>
            <a:r>
              <a:rPr lang="en-US" dirty="0" err="1" smtClean="0"/>
              <a:t>darbinieku</a:t>
            </a:r>
            <a:r>
              <a:rPr lang="en-US" dirty="0" smtClean="0"/>
              <a:t> </a:t>
            </a:r>
            <a:r>
              <a:rPr lang="en-US" dirty="0" err="1" smtClean="0"/>
              <a:t>grupām</a:t>
            </a:r>
            <a:r>
              <a:rPr lang="en-US" dirty="0" smtClean="0"/>
              <a:t>: </a:t>
            </a:r>
            <a:r>
              <a:rPr lang="en-US" dirty="0" err="1" smtClean="0"/>
              <a:t>funkcijas</a:t>
            </a:r>
            <a:r>
              <a:rPr lang="en-US" dirty="0" smtClean="0"/>
              <a:t> un </a:t>
            </a:r>
            <a:r>
              <a:rPr lang="en-US" dirty="0" err="1" smtClean="0"/>
              <a:t>pakalpojumi</a:t>
            </a:r>
            <a:endParaRPr lang="en-US" dirty="0" smtClean="0"/>
          </a:p>
          <a:p>
            <a:pPr marL="1771650" lvl="3" indent="-514350">
              <a:buAutoNum type="arabicPeriod"/>
            </a:pPr>
            <a:r>
              <a:rPr lang="en-US" dirty="0" err="1" smtClean="0"/>
              <a:t>Veidojas</a:t>
            </a:r>
            <a:r>
              <a:rPr lang="en-US" dirty="0" smtClean="0"/>
              <a:t> </a:t>
            </a:r>
            <a:r>
              <a:rPr lang="en-US" dirty="0" err="1" smtClean="0"/>
              <a:t>uz</a:t>
            </a:r>
            <a:r>
              <a:rPr lang="en-US" dirty="0" smtClean="0"/>
              <a:t> </a:t>
            </a:r>
            <a:r>
              <a:rPr lang="en-US" dirty="0" err="1" smtClean="0"/>
              <a:t>pakalpojumu</a:t>
            </a:r>
            <a:r>
              <a:rPr lang="en-US" dirty="0" smtClean="0"/>
              <a:t> </a:t>
            </a:r>
            <a:r>
              <a:rPr lang="en-US" dirty="0" err="1" smtClean="0"/>
              <a:t>sniegšanu</a:t>
            </a:r>
            <a:r>
              <a:rPr lang="en-US" dirty="0" smtClean="0"/>
              <a:t> </a:t>
            </a:r>
            <a:r>
              <a:rPr lang="en-US" dirty="0" err="1" smtClean="0"/>
              <a:t>attiecināmās</a:t>
            </a:r>
            <a:r>
              <a:rPr lang="en-US" dirty="0" smtClean="0"/>
              <a:t> </a:t>
            </a:r>
            <a:r>
              <a:rPr lang="en-US" dirty="0" err="1" smtClean="0"/>
              <a:t>izmaksas</a:t>
            </a:r>
            <a:r>
              <a:rPr lang="en-US" dirty="0" smtClean="0"/>
              <a:t> un </a:t>
            </a:r>
            <a:r>
              <a:rPr lang="en-US" dirty="0" err="1" smtClean="0"/>
              <a:t>uz</a:t>
            </a:r>
            <a:r>
              <a:rPr lang="en-US" dirty="0" smtClean="0"/>
              <a:t> </a:t>
            </a:r>
            <a:r>
              <a:rPr lang="en-US" dirty="0" err="1" smtClean="0"/>
              <a:t>citu</a:t>
            </a:r>
            <a:r>
              <a:rPr lang="en-US" dirty="0" smtClean="0"/>
              <a:t> </a:t>
            </a:r>
            <a:r>
              <a:rPr lang="en-US" dirty="0" err="1" smtClean="0"/>
              <a:t>funkciju</a:t>
            </a:r>
            <a:r>
              <a:rPr lang="en-US" dirty="0" smtClean="0"/>
              <a:t> </a:t>
            </a:r>
            <a:r>
              <a:rPr lang="en-US" dirty="0" err="1" smtClean="0"/>
              <a:t>izpildi</a:t>
            </a:r>
            <a:r>
              <a:rPr lang="en-US" dirty="0" smtClean="0"/>
              <a:t> </a:t>
            </a:r>
            <a:r>
              <a:rPr lang="en-US" dirty="0" err="1" smtClean="0"/>
              <a:t>attiecināmās</a:t>
            </a:r>
            <a:r>
              <a:rPr lang="en-US" dirty="0" smtClean="0"/>
              <a:t> </a:t>
            </a:r>
            <a:r>
              <a:rPr lang="en-US" dirty="0" err="1" smtClean="0"/>
              <a:t>izmaksas</a:t>
            </a:r>
            <a:endParaRPr lang="en-US" dirty="0" smtClean="0"/>
          </a:p>
          <a:p>
            <a:pPr marL="457200" indent="-457200">
              <a:buAutoNum type="arabicPeriod"/>
            </a:pPr>
            <a:endParaRPr lang="en-US" sz="1800" dirty="0"/>
          </a:p>
        </p:txBody>
      </p:sp>
    </p:spTree>
    <p:extLst>
      <p:ext uri="{BB962C8B-B14F-4D97-AF65-F5344CB8AC3E}">
        <p14:creationId xmlns:p14="http://schemas.microsoft.com/office/powerpoint/2010/main" val="43056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sz="3600" dirty="0"/>
              <a:t>Attiecināmās un neattiecināmās izmaksas </a:t>
            </a:r>
            <a:r>
              <a:rPr lang="lv-LV" sz="3600" dirty="0" smtClean="0"/>
              <a:t>(6)</a:t>
            </a:r>
            <a:r>
              <a:rPr lang="lv-LV" sz="3600" dirty="0"/>
              <a:t/>
            </a:r>
            <a:br>
              <a:rPr lang="lv-LV" sz="3600" dirty="0"/>
            </a:br>
            <a:r>
              <a:rPr lang="lv-LV" sz="2800" dirty="0">
                <a:solidFill>
                  <a:schemeClr val="bg1">
                    <a:lumMod val="50000"/>
                  </a:schemeClr>
                </a:solidFill>
              </a:rPr>
              <a:t>Kā sadalīt izmaksas starp funkcijām un pakalpojumiem?</a:t>
            </a:r>
            <a:endParaRPr lang="en-US" sz="2800" dirty="0"/>
          </a:p>
        </p:txBody>
      </p:sp>
      <p:sp>
        <p:nvSpPr>
          <p:cNvPr id="3" name="Content Placeholder 2"/>
          <p:cNvSpPr>
            <a:spLocks noGrp="1"/>
          </p:cNvSpPr>
          <p:nvPr>
            <p:ph idx="1"/>
          </p:nvPr>
        </p:nvSpPr>
        <p:spPr>
          <a:xfrm>
            <a:off x="575816" y="1835621"/>
            <a:ext cx="5904656" cy="4987925"/>
          </a:xfrm>
        </p:spPr>
        <p:txBody>
          <a:bodyPr/>
          <a:lstStyle/>
          <a:p>
            <a:pPr marL="0" lvl="2" indent="0">
              <a:spcAft>
                <a:spcPts val="1425"/>
              </a:spcAft>
            </a:pPr>
            <a:r>
              <a:rPr lang="en-US" sz="2000" dirty="0" smtClean="0"/>
              <a:t>2.1.2. </a:t>
            </a:r>
            <a:r>
              <a:rPr lang="en-US" sz="2000" dirty="0" err="1" smtClean="0"/>
              <a:t>Ja</a:t>
            </a:r>
            <a:r>
              <a:rPr lang="en-US" sz="2000" dirty="0" smtClean="0"/>
              <a:t> </a:t>
            </a:r>
            <a:r>
              <a:rPr lang="en-US" sz="2000" dirty="0" err="1"/>
              <a:t>vairāki</a:t>
            </a:r>
            <a:r>
              <a:rPr lang="en-US" sz="2000" dirty="0"/>
              <a:t> </a:t>
            </a:r>
            <a:r>
              <a:rPr lang="en-US" sz="2000" dirty="0" err="1"/>
              <a:t>darbinieki</a:t>
            </a:r>
            <a:r>
              <a:rPr lang="en-US" sz="2000" dirty="0"/>
              <a:t> </a:t>
            </a:r>
            <a:r>
              <a:rPr lang="en-US" sz="2000" dirty="0" err="1"/>
              <a:t>ir</a:t>
            </a:r>
            <a:r>
              <a:rPr lang="en-US" sz="2000" dirty="0"/>
              <a:t> </a:t>
            </a:r>
            <a:r>
              <a:rPr lang="en-US" sz="2000" dirty="0" err="1"/>
              <a:t>iesaistīti</a:t>
            </a:r>
            <a:r>
              <a:rPr lang="en-US" sz="2000" dirty="0"/>
              <a:t> </a:t>
            </a:r>
            <a:r>
              <a:rPr lang="en-US" sz="2000" dirty="0" err="1"/>
              <a:t>gan</a:t>
            </a:r>
            <a:r>
              <a:rPr lang="en-US" sz="2000" dirty="0"/>
              <a:t> </a:t>
            </a:r>
            <a:r>
              <a:rPr lang="en-US" sz="2000" dirty="0" err="1"/>
              <a:t>pakalpojumu</a:t>
            </a:r>
            <a:r>
              <a:rPr lang="en-US" sz="2000" dirty="0"/>
              <a:t> </a:t>
            </a:r>
            <a:r>
              <a:rPr lang="en-US" sz="2000" dirty="0" err="1"/>
              <a:t>sniegšanā</a:t>
            </a:r>
            <a:r>
              <a:rPr lang="en-US" sz="2000" dirty="0"/>
              <a:t>, </a:t>
            </a:r>
            <a:r>
              <a:rPr lang="en-US" sz="2000" dirty="0" err="1"/>
              <a:t>gan</a:t>
            </a:r>
            <a:r>
              <a:rPr lang="en-US" sz="2000" dirty="0"/>
              <a:t> </a:t>
            </a:r>
            <a:r>
              <a:rPr lang="en-US" sz="2000" dirty="0" err="1"/>
              <a:t>citu</a:t>
            </a:r>
            <a:r>
              <a:rPr lang="en-US" sz="2000" dirty="0"/>
              <a:t> </a:t>
            </a:r>
            <a:r>
              <a:rPr lang="en-US" sz="2000" dirty="0" err="1"/>
              <a:t>funkciju</a:t>
            </a:r>
            <a:r>
              <a:rPr lang="en-US" sz="2000" dirty="0"/>
              <a:t> </a:t>
            </a:r>
            <a:r>
              <a:rPr lang="en-US" sz="2000" dirty="0" err="1"/>
              <a:t>izpildē</a:t>
            </a:r>
            <a:r>
              <a:rPr lang="en-US" sz="2000" dirty="0"/>
              <a:t>:</a:t>
            </a:r>
          </a:p>
          <a:p>
            <a:pPr marL="857250" lvl="1" indent="-457200">
              <a:buAutoNum type="arabicPeriod"/>
            </a:pPr>
            <a:r>
              <a:rPr lang="en-US" sz="1800" dirty="0" err="1"/>
              <a:t>Jāizdala</a:t>
            </a:r>
            <a:r>
              <a:rPr lang="en-US" sz="1800" dirty="0"/>
              <a:t> </a:t>
            </a:r>
            <a:r>
              <a:rPr lang="en-US" sz="1800" dirty="0" err="1"/>
              <a:t>kopējais</a:t>
            </a:r>
            <a:r>
              <a:rPr lang="en-US" sz="1800" dirty="0"/>
              <a:t> </a:t>
            </a:r>
            <a:r>
              <a:rPr lang="en-US" sz="1800" dirty="0" err="1"/>
              <a:t>vadības</a:t>
            </a:r>
            <a:r>
              <a:rPr lang="en-US" sz="1800" dirty="0"/>
              <a:t> </a:t>
            </a:r>
            <a:r>
              <a:rPr lang="en-US" sz="1800" dirty="0" err="1"/>
              <a:t>aparāts</a:t>
            </a:r>
            <a:r>
              <a:rPr lang="en-US" sz="1800" dirty="0"/>
              <a:t>, </a:t>
            </a:r>
            <a:r>
              <a:rPr lang="en-US" sz="1800" dirty="0" err="1"/>
              <a:t>tikai</a:t>
            </a:r>
            <a:r>
              <a:rPr lang="en-US" sz="1800" dirty="0"/>
              <a:t> </a:t>
            </a:r>
            <a:r>
              <a:rPr lang="en-US" sz="1800" dirty="0" err="1"/>
              <a:t>pakalpojuma</a:t>
            </a:r>
            <a:r>
              <a:rPr lang="en-US" sz="1800" dirty="0"/>
              <a:t> </a:t>
            </a:r>
            <a:r>
              <a:rPr lang="en-US" sz="1800" dirty="0" err="1"/>
              <a:t>sniegšanā</a:t>
            </a:r>
            <a:r>
              <a:rPr lang="en-US" sz="1800" dirty="0"/>
              <a:t> </a:t>
            </a:r>
            <a:r>
              <a:rPr lang="en-US" sz="1800" dirty="0" err="1"/>
              <a:t>iesaistītie</a:t>
            </a:r>
            <a:r>
              <a:rPr lang="en-US" sz="1800" dirty="0"/>
              <a:t> </a:t>
            </a:r>
            <a:r>
              <a:rPr lang="en-US" sz="1800" dirty="0" err="1"/>
              <a:t>darbinieki</a:t>
            </a:r>
            <a:r>
              <a:rPr lang="en-US" sz="1800" dirty="0"/>
              <a:t>, </a:t>
            </a:r>
            <a:r>
              <a:rPr lang="en-US" sz="1800" dirty="0" err="1"/>
              <a:t>citu</a:t>
            </a:r>
            <a:r>
              <a:rPr lang="en-US" sz="1800" dirty="0"/>
              <a:t> </a:t>
            </a:r>
            <a:r>
              <a:rPr lang="en-US" sz="1800" dirty="0" err="1"/>
              <a:t>funkciju</a:t>
            </a:r>
            <a:r>
              <a:rPr lang="en-US" sz="1800" dirty="0"/>
              <a:t> </a:t>
            </a:r>
            <a:r>
              <a:rPr lang="en-US" sz="1800" dirty="0" err="1"/>
              <a:t>izpildi</a:t>
            </a:r>
            <a:r>
              <a:rPr lang="en-US" sz="1800" dirty="0"/>
              <a:t> </a:t>
            </a:r>
            <a:r>
              <a:rPr lang="en-US" sz="1800" dirty="0" err="1"/>
              <a:t>nodrošinošie</a:t>
            </a:r>
            <a:r>
              <a:rPr lang="en-US" sz="1800" dirty="0"/>
              <a:t> </a:t>
            </a:r>
            <a:r>
              <a:rPr lang="en-US" sz="1800" dirty="0" err="1"/>
              <a:t>darbinieki</a:t>
            </a:r>
            <a:r>
              <a:rPr lang="en-US" sz="1800" dirty="0"/>
              <a:t>, </a:t>
            </a:r>
            <a:r>
              <a:rPr lang="en-US" sz="1800" dirty="0" err="1"/>
              <a:t>darbinieki</a:t>
            </a:r>
            <a:r>
              <a:rPr lang="en-US" sz="1800" dirty="0"/>
              <a:t> </a:t>
            </a:r>
            <a:r>
              <a:rPr lang="en-US" sz="1800" dirty="0" err="1"/>
              <a:t>ar</a:t>
            </a:r>
            <a:r>
              <a:rPr lang="en-US" sz="1800" dirty="0"/>
              <a:t> </a:t>
            </a:r>
            <a:r>
              <a:rPr lang="en-US" sz="1800" dirty="0" err="1"/>
              <a:t>jauktām</a:t>
            </a:r>
            <a:r>
              <a:rPr lang="en-US" sz="1800" dirty="0"/>
              <a:t> </a:t>
            </a:r>
            <a:r>
              <a:rPr lang="en-US" sz="1800" dirty="0" err="1"/>
              <a:t>funkcijām</a:t>
            </a:r>
            <a:endParaRPr lang="en-US" sz="1800" dirty="0"/>
          </a:p>
          <a:p>
            <a:pPr marL="857250" lvl="1" indent="-457200">
              <a:buAutoNum type="arabicPeriod"/>
            </a:pPr>
            <a:r>
              <a:rPr lang="en-US" sz="1800" dirty="0" err="1"/>
              <a:t>Laik</a:t>
            </a:r>
            <a:r>
              <a:rPr lang="en-US" sz="1800" dirty="0"/>
              <a:t> </a:t>
            </a:r>
            <a:r>
              <a:rPr lang="en-US" sz="1800" dirty="0" err="1"/>
              <a:t>mērīšana</a:t>
            </a:r>
            <a:r>
              <a:rPr lang="en-US" sz="1800" dirty="0"/>
              <a:t> </a:t>
            </a:r>
            <a:r>
              <a:rPr lang="en-US" sz="1800" dirty="0" err="1"/>
              <a:t>jauktajām</a:t>
            </a:r>
            <a:r>
              <a:rPr lang="en-US" sz="1800" dirty="0"/>
              <a:t> </a:t>
            </a:r>
            <a:r>
              <a:rPr lang="en-US" sz="1800" dirty="0" err="1"/>
              <a:t>funkcijām</a:t>
            </a:r>
            <a:r>
              <a:rPr lang="en-US" sz="1800" dirty="0"/>
              <a:t>: </a:t>
            </a:r>
            <a:r>
              <a:rPr lang="en-US" sz="1800" dirty="0" err="1"/>
              <a:t>darba</a:t>
            </a:r>
            <a:r>
              <a:rPr lang="en-US" sz="1800" dirty="0"/>
              <a:t> </a:t>
            </a:r>
            <a:r>
              <a:rPr lang="en-US" sz="1800" dirty="0" err="1"/>
              <a:t>laika</a:t>
            </a:r>
            <a:r>
              <a:rPr lang="en-US" sz="1800" dirty="0"/>
              <a:t> </a:t>
            </a:r>
            <a:r>
              <a:rPr lang="en-US" sz="1800" dirty="0" err="1"/>
              <a:t>uzskaite</a:t>
            </a:r>
            <a:r>
              <a:rPr lang="en-US" sz="1800" dirty="0"/>
              <a:t>, </a:t>
            </a:r>
            <a:r>
              <a:rPr lang="en-US" sz="1800" dirty="0" err="1"/>
              <a:t>intervijas</a:t>
            </a:r>
            <a:r>
              <a:rPr lang="en-US" sz="1800" dirty="0"/>
              <a:t>, </a:t>
            </a:r>
            <a:r>
              <a:rPr lang="en-US" sz="1800" dirty="0" err="1"/>
              <a:t>aptaujas</a:t>
            </a:r>
            <a:r>
              <a:rPr lang="en-US" sz="1800" dirty="0"/>
              <a:t>, </a:t>
            </a:r>
            <a:r>
              <a:rPr lang="en-US" sz="1800" dirty="0" err="1"/>
              <a:t>hronometrēšana</a:t>
            </a:r>
            <a:r>
              <a:rPr lang="en-US" sz="1800" dirty="0"/>
              <a:t>, </a:t>
            </a:r>
            <a:r>
              <a:rPr lang="en-US" sz="1800" dirty="0" err="1"/>
              <a:t>vadības</a:t>
            </a:r>
            <a:r>
              <a:rPr lang="en-US" sz="1800" dirty="0"/>
              <a:t> </a:t>
            </a:r>
            <a:r>
              <a:rPr lang="en-US" sz="1800" dirty="0" err="1"/>
              <a:t>pieņēmums</a:t>
            </a:r>
            <a:endParaRPr lang="en-US" sz="1800" dirty="0"/>
          </a:p>
          <a:p>
            <a:pPr marL="857250" lvl="1" indent="-457200">
              <a:buAutoNum type="arabicPeriod"/>
            </a:pPr>
            <a:r>
              <a:rPr lang="en-US" sz="1800" dirty="0"/>
              <a:t>Izmaksu </a:t>
            </a:r>
            <a:r>
              <a:rPr lang="en-US" sz="1800" dirty="0" err="1" smtClean="0"/>
              <a:t>bāze</a:t>
            </a:r>
            <a:r>
              <a:rPr lang="en-US" sz="1800" dirty="0" smtClean="0"/>
              <a:t> </a:t>
            </a:r>
            <a:r>
              <a:rPr lang="en-US" sz="1800" dirty="0"/>
              <a:t>(</a:t>
            </a:r>
            <a:r>
              <a:rPr lang="en-US" sz="1800" dirty="0" err="1"/>
              <a:t>bez</a:t>
            </a:r>
            <a:r>
              <a:rPr lang="en-US" sz="1800" dirty="0"/>
              <a:t> </a:t>
            </a:r>
            <a:r>
              <a:rPr lang="en-US" sz="1800" dirty="0" err="1"/>
              <a:t>neattiecināmajām</a:t>
            </a:r>
            <a:r>
              <a:rPr lang="en-US" sz="1800" dirty="0"/>
              <a:t> </a:t>
            </a:r>
            <a:r>
              <a:rPr lang="en-US" sz="1800" dirty="0" err="1"/>
              <a:t>izmaksām</a:t>
            </a:r>
            <a:r>
              <a:rPr lang="en-US" sz="1800" dirty="0" smtClean="0"/>
              <a:t>) </a:t>
            </a:r>
            <a:r>
              <a:rPr lang="en-US" sz="1800" dirty="0" err="1"/>
              <a:t>tiek</a:t>
            </a:r>
            <a:r>
              <a:rPr lang="en-US" sz="1800" dirty="0"/>
              <a:t> </a:t>
            </a:r>
            <a:r>
              <a:rPr lang="en-US" sz="1800" dirty="0" err="1"/>
              <a:t>sadalīta</a:t>
            </a:r>
            <a:r>
              <a:rPr lang="en-US" sz="1800" dirty="0"/>
              <a:t> </a:t>
            </a:r>
            <a:r>
              <a:rPr lang="en-US" sz="1800" dirty="0" err="1"/>
              <a:t>proporcionāli</a:t>
            </a:r>
            <a:r>
              <a:rPr lang="en-US" sz="1800" dirty="0"/>
              <a:t> </a:t>
            </a:r>
            <a:r>
              <a:rPr lang="en-US" sz="1800" dirty="0" err="1"/>
              <a:t>trīm</a:t>
            </a:r>
            <a:r>
              <a:rPr lang="en-US" sz="1800" dirty="0"/>
              <a:t> </a:t>
            </a:r>
            <a:r>
              <a:rPr lang="en-US" sz="1800" dirty="0" err="1"/>
              <a:t>darbinieku</a:t>
            </a:r>
            <a:r>
              <a:rPr lang="en-US" sz="1800" dirty="0"/>
              <a:t> </a:t>
            </a:r>
            <a:r>
              <a:rPr lang="en-US" sz="1800" dirty="0" err="1"/>
              <a:t>grupu</a:t>
            </a:r>
            <a:r>
              <a:rPr lang="en-US" sz="1800" dirty="0"/>
              <a:t> </a:t>
            </a:r>
            <a:r>
              <a:rPr lang="en-US" sz="1800" dirty="0" err="1"/>
              <a:t>slodzēm</a:t>
            </a:r>
            <a:r>
              <a:rPr lang="en-US" sz="1800" dirty="0"/>
              <a:t> (</a:t>
            </a:r>
            <a:r>
              <a:rPr lang="en-US" sz="1800" dirty="0" err="1"/>
              <a:t>vai</a:t>
            </a:r>
            <a:r>
              <a:rPr lang="en-US" sz="1800" dirty="0"/>
              <a:t> </a:t>
            </a:r>
            <a:r>
              <a:rPr lang="en-US" sz="1800" dirty="0" err="1"/>
              <a:t>darba</a:t>
            </a:r>
            <a:r>
              <a:rPr lang="en-US" sz="1800" dirty="0"/>
              <a:t> </a:t>
            </a:r>
            <a:r>
              <a:rPr lang="en-US" sz="1800" dirty="0" err="1"/>
              <a:t>stundām</a:t>
            </a:r>
            <a:r>
              <a:rPr lang="en-US" sz="1800" dirty="0"/>
              <a:t>) </a:t>
            </a:r>
          </a:p>
          <a:p>
            <a:pPr marL="857250" lvl="1" indent="-457200">
              <a:buFont typeface="Times New Roman" panose="02020603050405020304" pitchFamily="18" charset="0"/>
              <a:buAutoNum type="arabicPeriod"/>
            </a:pPr>
            <a:r>
              <a:rPr lang="en-US" sz="1800" dirty="0" err="1"/>
              <a:t>Veidojas</a:t>
            </a:r>
            <a:r>
              <a:rPr lang="en-US" sz="1800" dirty="0"/>
              <a:t> </a:t>
            </a:r>
            <a:r>
              <a:rPr lang="en-US" sz="1800" dirty="0" err="1"/>
              <a:t>uz</a:t>
            </a:r>
            <a:r>
              <a:rPr lang="en-US" sz="1800" dirty="0"/>
              <a:t> </a:t>
            </a:r>
            <a:r>
              <a:rPr lang="en-US" sz="1800" dirty="0" err="1"/>
              <a:t>pakalpojumu</a:t>
            </a:r>
            <a:r>
              <a:rPr lang="en-US" sz="1800" dirty="0"/>
              <a:t> </a:t>
            </a:r>
            <a:r>
              <a:rPr lang="en-US" sz="1800" dirty="0" err="1"/>
              <a:t>sniegšanu</a:t>
            </a:r>
            <a:r>
              <a:rPr lang="en-US" sz="1800" dirty="0"/>
              <a:t> </a:t>
            </a:r>
            <a:r>
              <a:rPr lang="en-US" sz="1800" dirty="0" err="1"/>
              <a:t>attiecināmās</a:t>
            </a:r>
            <a:r>
              <a:rPr lang="en-US" sz="1800" dirty="0"/>
              <a:t> </a:t>
            </a:r>
            <a:r>
              <a:rPr lang="en-US" sz="1800" dirty="0" err="1"/>
              <a:t>izmaksas</a:t>
            </a:r>
            <a:r>
              <a:rPr lang="en-US" sz="1800" dirty="0"/>
              <a:t> un </a:t>
            </a:r>
            <a:r>
              <a:rPr lang="en-US" sz="1800" dirty="0" err="1"/>
              <a:t>uz</a:t>
            </a:r>
            <a:r>
              <a:rPr lang="en-US" sz="1800" dirty="0"/>
              <a:t> </a:t>
            </a:r>
            <a:r>
              <a:rPr lang="en-US" sz="1800" dirty="0" err="1"/>
              <a:t>citu</a:t>
            </a:r>
            <a:r>
              <a:rPr lang="en-US" sz="1800" dirty="0"/>
              <a:t> </a:t>
            </a:r>
            <a:r>
              <a:rPr lang="en-US" sz="1800" dirty="0" err="1"/>
              <a:t>funkciju</a:t>
            </a:r>
            <a:r>
              <a:rPr lang="en-US" sz="1800" dirty="0"/>
              <a:t> </a:t>
            </a:r>
            <a:r>
              <a:rPr lang="en-US" sz="1800" dirty="0" err="1"/>
              <a:t>izpildi</a:t>
            </a:r>
            <a:r>
              <a:rPr lang="en-US" sz="1800" dirty="0"/>
              <a:t> </a:t>
            </a:r>
            <a:r>
              <a:rPr lang="en-US" sz="1800" dirty="0" err="1"/>
              <a:t>attiecināmās</a:t>
            </a:r>
            <a:r>
              <a:rPr lang="en-US" sz="1800" dirty="0"/>
              <a:t> </a:t>
            </a:r>
            <a:r>
              <a:rPr lang="en-US" sz="1800" dirty="0" err="1"/>
              <a:t>izmaksas</a:t>
            </a:r>
            <a:endParaRPr lang="en-US" sz="1800" dirty="0"/>
          </a:p>
          <a:p>
            <a:endParaRPr lang="en-US" sz="2000" dirty="0"/>
          </a:p>
        </p:txBody>
      </p:sp>
      <p:pic>
        <p:nvPicPr>
          <p:cNvPr id="4" name="Picture 7"/>
          <p:cNvPicPr>
            <a:picLocks noChangeAspect="1"/>
          </p:cNvPicPr>
          <p:nvPr/>
        </p:nvPicPr>
        <p:blipFill>
          <a:blip r:embed="rId2"/>
          <a:srcRect/>
          <a:stretch>
            <a:fillRect/>
          </a:stretch>
        </p:blipFill>
        <p:spPr bwMode="auto">
          <a:xfrm>
            <a:off x="6889596" y="1907629"/>
            <a:ext cx="2623651" cy="4680520"/>
          </a:xfrm>
          <a:prstGeom prst="rect">
            <a:avLst/>
          </a:prstGeom>
          <a:noFill/>
          <a:ln w="9525">
            <a:noFill/>
            <a:miter lim="800000"/>
            <a:headEnd/>
            <a:tailEnd/>
          </a:ln>
        </p:spPr>
      </p:pic>
    </p:spTree>
    <p:extLst>
      <p:ext uri="{BB962C8B-B14F-4D97-AF65-F5344CB8AC3E}">
        <p14:creationId xmlns:p14="http://schemas.microsoft.com/office/powerpoint/2010/main" val="95763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p:cNvPicPr>
          <p:nvPr/>
        </p:nvPicPr>
        <p:blipFill>
          <a:blip r:embed="rId2"/>
          <a:srcRect/>
          <a:stretch>
            <a:fillRect/>
          </a:stretch>
        </p:blipFill>
        <p:spPr bwMode="auto">
          <a:xfrm>
            <a:off x="5688384" y="3059757"/>
            <a:ext cx="4118794" cy="4118793"/>
          </a:xfrm>
          <a:prstGeom prst="rect">
            <a:avLst/>
          </a:prstGeom>
          <a:noFill/>
          <a:ln w="9525">
            <a:noFill/>
            <a:miter lim="800000"/>
            <a:headEnd/>
            <a:tailEnd/>
          </a:ln>
        </p:spPr>
      </p:pic>
      <p:sp>
        <p:nvSpPr>
          <p:cNvPr id="5" name="Rectangle 4"/>
          <p:cNvSpPr/>
          <p:nvPr/>
        </p:nvSpPr>
        <p:spPr bwMode="auto">
          <a:xfrm>
            <a:off x="215776" y="1835621"/>
            <a:ext cx="1008112" cy="432048"/>
          </a:xfrm>
          <a:prstGeom prst="rect">
            <a:avLst/>
          </a:prstGeom>
          <a:solidFill>
            <a:schemeClr val="accent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2" name="Title 1"/>
          <p:cNvSpPr>
            <a:spLocks noGrp="1"/>
          </p:cNvSpPr>
          <p:nvPr>
            <p:ph type="title"/>
          </p:nvPr>
        </p:nvSpPr>
        <p:spPr/>
        <p:txBody>
          <a:bodyPr/>
          <a:lstStyle/>
          <a:p>
            <a:pPr algn="l"/>
            <a:r>
              <a:rPr lang="lv-LV" sz="3600" dirty="0"/>
              <a:t>Attiecināmās un neattiecināmās izmaksas </a:t>
            </a:r>
            <a:r>
              <a:rPr lang="lv-LV" sz="3600" dirty="0" smtClean="0"/>
              <a:t>(7)</a:t>
            </a:r>
            <a:r>
              <a:rPr lang="lv-LV" sz="3600" dirty="0"/>
              <a:t/>
            </a:r>
            <a:br>
              <a:rPr lang="lv-LV" sz="3600" dirty="0"/>
            </a:br>
            <a:r>
              <a:rPr lang="lv-LV" sz="2800" dirty="0">
                <a:solidFill>
                  <a:schemeClr val="bg1">
                    <a:lumMod val="50000"/>
                  </a:schemeClr>
                </a:solidFill>
              </a:rPr>
              <a:t>Kā sadalīt izmaksas starp funkcijām un pakalpojumiem?</a:t>
            </a:r>
            <a:endParaRPr lang="en-US" sz="2800" dirty="0"/>
          </a:p>
        </p:txBody>
      </p:sp>
      <p:sp>
        <p:nvSpPr>
          <p:cNvPr id="3" name="Content Placeholder 2"/>
          <p:cNvSpPr>
            <a:spLocks noGrp="1"/>
          </p:cNvSpPr>
          <p:nvPr>
            <p:ph idx="1"/>
          </p:nvPr>
        </p:nvSpPr>
        <p:spPr>
          <a:xfrm>
            <a:off x="791840" y="1888256"/>
            <a:ext cx="5688632" cy="4987925"/>
          </a:xfrm>
        </p:spPr>
        <p:txBody>
          <a:bodyPr/>
          <a:lstStyle/>
          <a:p>
            <a:pPr marL="0" lvl="2" indent="0">
              <a:lnSpc>
                <a:spcPct val="120000"/>
              </a:lnSpc>
              <a:spcAft>
                <a:spcPts val="1425"/>
              </a:spcAft>
            </a:pPr>
            <a:r>
              <a:rPr lang="en-US" sz="2000" dirty="0" smtClean="0"/>
              <a:t>2.2.  </a:t>
            </a:r>
            <a:r>
              <a:rPr lang="en-US" sz="2000" dirty="0" err="1" smtClean="0"/>
              <a:t>Ja</a:t>
            </a:r>
            <a:r>
              <a:rPr lang="en-US" sz="2000" dirty="0" smtClean="0"/>
              <a:t> </a:t>
            </a:r>
            <a:r>
              <a:rPr lang="en-US" sz="2000" dirty="0" err="1"/>
              <a:t>funkciju</a:t>
            </a:r>
            <a:r>
              <a:rPr lang="en-US" sz="2000" dirty="0"/>
              <a:t> </a:t>
            </a:r>
            <a:r>
              <a:rPr lang="en-US" sz="2000" dirty="0" err="1"/>
              <a:t>izpildē</a:t>
            </a:r>
            <a:r>
              <a:rPr lang="en-US" sz="2000" dirty="0"/>
              <a:t> un </a:t>
            </a:r>
            <a:r>
              <a:rPr lang="en-US" sz="2000" dirty="0" err="1"/>
              <a:t>pakalpojumu</a:t>
            </a:r>
            <a:r>
              <a:rPr lang="en-US" sz="2000" dirty="0"/>
              <a:t> </a:t>
            </a:r>
            <a:r>
              <a:rPr lang="en-US" sz="2000" dirty="0" err="1"/>
              <a:t>sniegšanā</a:t>
            </a:r>
            <a:r>
              <a:rPr lang="en-US" sz="2000" dirty="0"/>
              <a:t> </a:t>
            </a:r>
            <a:r>
              <a:rPr lang="en-US" sz="2000" dirty="0" err="1"/>
              <a:t>iesaistītie</a:t>
            </a:r>
            <a:r>
              <a:rPr lang="en-US" sz="2000" dirty="0"/>
              <a:t> </a:t>
            </a:r>
            <a:r>
              <a:rPr lang="en-US" sz="2000" dirty="0" err="1"/>
              <a:t>darbinieki</a:t>
            </a:r>
            <a:r>
              <a:rPr lang="en-US" sz="2000" dirty="0"/>
              <a:t> </a:t>
            </a:r>
            <a:r>
              <a:rPr lang="en-US" sz="2000" dirty="0" err="1" smtClean="0"/>
              <a:t>izmanto</a:t>
            </a:r>
            <a:r>
              <a:rPr lang="en-US" sz="2000" dirty="0" smtClean="0"/>
              <a:t> </a:t>
            </a:r>
            <a:r>
              <a:rPr lang="en-US" sz="2000" dirty="0"/>
              <a:t>(</a:t>
            </a:r>
            <a:r>
              <a:rPr lang="en-US" sz="2000" dirty="0" err="1"/>
              <a:t>utilizē</a:t>
            </a:r>
            <a:r>
              <a:rPr lang="en-US" sz="2000" dirty="0"/>
              <a:t>) </a:t>
            </a:r>
            <a:r>
              <a:rPr lang="en-US" sz="2000" dirty="0" err="1"/>
              <a:t>iestādes</a:t>
            </a:r>
            <a:r>
              <a:rPr lang="en-US" sz="2000" dirty="0"/>
              <a:t> </a:t>
            </a:r>
            <a:r>
              <a:rPr lang="en-US" sz="2000" dirty="0" err="1" smtClean="0"/>
              <a:t>resursus</a:t>
            </a:r>
            <a:r>
              <a:rPr lang="en-US" sz="2000" dirty="0" smtClean="0"/>
              <a:t> </a:t>
            </a:r>
            <a:r>
              <a:rPr lang="en-US" sz="2000" b="1" dirty="0" err="1" smtClean="0"/>
              <a:t>nevienmērīgi</a:t>
            </a:r>
            <a:r>
              <a:rPr lang="en-US" sz="2000" dirty="0" smtClean="0"/>
              <a:t>, </a:t>
            </a:r>
            <a:r>
              <a:rPr lang="en-US" sz="2000" dirty="0" err="1"/>
              <a:t>izmaksas</a:t>
            </a:r>
            <a:r>
              <a:rPr lang="en-US" sz="2000" dirty="0"/>
              <a:t> </a:t>
            </a:r>
            <a:r>
              <a:rPr lang="en-US" sz="2000" dirty="0" err="1"/>
              <a:t>jāsadala</a:t>
            </a:r>
            <a:r>
              <a:rPr lang="en-US" sz="2000" dirty="0"/>
              <a:t> </a:t>
            </a:r>
            <a:r>
              <a:rPr lang="en-US" sz="2000" dirty="0" err="1" smtClean="0"/>
              <a:t>atbilstoši</a:t>
            </a:r>
            <a:r>
              <a:rPr lang="en-US" sz="2000" dirty="0" smtClean="0"/>
              <a:t> </a:t>
            </a:r>
            <a:r>
              <a:rPr lang="en-US" sz="2000" dirty="0" err="1" smtClean="0"/>
              <a:t>izmaksu</a:t>
            </a:r>
            <a:r>
              <a:rPr lang="en-US" sz="2000" dirty="0" smtClean="0"/>
              <a:t> </a:t>
            </a:r>
            <a:r>
              <a:rPr lang="en-US" sz="2000" dirty="0" err="1" smtClean="0"/>
              <a:t>attiecināšanas</a:t>
            </a:r>
            <a:r>
              <a:rPr lang="en-US" sz="2000" dirty="0" smtClean="0"/>
              <a:t> </a:t>
            </a:r>
            <a:r>
              <a:rPr lang="en-US" sz="2000" dirty="0" err="1" smtClean="0"/>
              <a:t>algoritmam</a:t>
            </a:r>
            <a:r>
              <a:rPr lang="en-US" sz="2000" dirty="0" smtClean="0"/>
              <a:t> – </a:t>
            </a:r>
            <a:r>
              <a:rPr lang="en-US" sz="2000" dirty="0" err="1" smtClean="0"/>
              <a:t>skat</a:t>
            </a:r>
            <a:r>
              <a:rPr lang="en-US" sz="2000" dirty="0" smtClean="0"/>
              <a:t>. </a:t>
            </a:r>
            <a:r>
              <a:rPr lang="en-US" sz="2000" dirty="0" err="1" smtClean="0"/>
              <a:t>šīs</a:t>
            </a:r>
            <a:r>
              <a:rPr lang="en-US" sz="2000" dirty="0" smtClean="0"/>
              <a:t> </a:t>
            </a:r>
            <a:r>
              <a:rPr lang="en-US" sz="2000" dirty="0" err="1" smtClean="0"/>
              <a:t>prezentācijas</a:t>
            </a:r>
            <a:r>
              <a:rPr lang="en-US" sz="2000" dirty="0" smtClean="0"/>
              <a:t> 23. </a:t>
            </a:r>
            <a:r>
              <a:rPr lang="en-US" sz="2000" dirty="0" err="1"/>
              <a:t>s</a:t>
            </a:r>
            <a:r>
              <a:rPr lang="en-US" sz="2000" dirty="0" err="1" smtClean="0"/>
              <a:t>laidu</a:t>
            </a:r>
            <a:r>
              <a:rPr lang="en-US" sz="2000" dirty="0" smtClean="0"/>
              <a:t>.</a:t>
            </a:r>
          </a:p>
          <a:p>
            <a:pPr marL="342900" lvl="2" indent="-342900">
              <a:lnSpc>
                <a:spcPct val="120000"/>
              </a:lnSpc>
              <a:spcAft>
                <a:spcPts val="1425"/>
              </a:spcAft>
              <a:buFont typeface="Arial"/>
              <a:buChar char="•"/>
            </a:pPr>
            <a:endParaRPr lang="en-US" sz="2000" dirty="0"/>
          </a:p>
          <a:p>
            <a:pPr>
              <a:lnSpc>
                <a:spcPct val="120000"/>
              </a:lnSpc>
            </a:pPr>
            <a:endParaRPr lang="en-US" sz="2000" dirty="0"/>
          </a:p>
        </p:txBody>
      </p:sp>
    </p:spTree>
    <p:extLst>
      <p:ext uri="{BB962C8B-B14F-4D97-AF65-F5344CB8AC3E}">
        <p14:creationId xmlns:p14="http://schemas.microsoft.com/office/powerpoint/2010/main" val="387256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2504" y="4427909"/>
            <a:ext cx="4536752" cy="3312368"/>
          </a:xfrm>
          <a:prstGeom prst="rect">
            <a:avLst/>
          </a:prstGeom>
          <a:solidFill>
            <a:schemeClr val="bg1"/>
          </a:solidFill>
          <a:ln>
            <a:noFill/>
            <a:headEnd type="none" w="med" len="med"/>
            <a:tailEnd type="none" w="med" len="med"/>
          </a:ln>
          <a:effectLst>
            <a:softEdge rad="317500"/>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3" name="Content Placeholder 2"/>
          <p:cNvSpPr>
            <a:spLocks noGrp="1"/>
          </p:cNvSpPr>
          <p:nvPr>
            <p:ph idx="1"/>
          </p:nvPr>
        </p:nvSpPr>
        <p:spPr>
          <a:xfrm>
            <a:off x="503238" y="1187549"/>
            <a:ext cx="9069387" cy="5131941"/>
          </a:xfrm>
        </p:spPr>
        <p:txBody>
          <a:bodyPr/>
          <a:lstStyle/>
          <a:p>
            <a:r>
              <a:rPr lang="lv-LV" sz="2000" dirty="0" smtClean="0"/>
              <a:t>Iestāde – Valsts kase</a:t>
            </a:r>
          </a:p>
          <a:p>
            <a:r>
              <a:rPr lang="lv-LV" sz="2000" dirty="0"/>
              <a:t>Izmaksu objekts - pakalpojumi</a:t>
            </a:r>
          </a:p>
          <a:p>
            <a:endParaRPr lang="lv-LV" sz="2000" dirty="0" smtClean="0"/>
          </a:p>
          <a:p>
            <a:endParaRPr lang="lv-LV" sz="1800" dirty="0" smtClean="0"/>
          </a:p>
        </p:txBody>
      </p:sp>
      <p:sp>
        <p:nvSpPr>
          <p:cNvPr id="6" name="TextBox 5"/>
          <p:cNvSpPr txBox="1"/>
          <p:nvPr/>
        </p:nvSpPr>
        <p:spPr>
          <a:xfrm>
            <a:off x="431800" y="2051645"/>
            <a:ext cx="4608512" cy="2544286"/>
          </a:xfrm>
          <a:prstGeom prst="rect">
            <a:avLst/>
          </a:prstGeom>
          <a:noFill/>
        </p:spPr>
        <p:txBody>
          <a:bodyPr wrap="square" rtlCol="0">
            <a:spAutoFit/>
          </a:bodyPr>
          <a:lstStyle/>
          <a:p>
            <a:pPr>
              <a:lnSpc>
                <a:spcPct val="100000"/>
              </a:lnSpc>
              <a:spcBef>
                <a:spcPts val="200"/>
              </a:spcBef>
              <a:spcAft>
                <a:spcPts val="200"/>
              </a:spcAft>
              <a:buClr>
                <a:schemeClr val="tx1">
                  <a:lumMod val="50000"/>
                  <a:lumOff val="50000"/>
                </a:schemeClr>
              </a:buClr>
            </a:pPr>
            <a:r>
              <a:rPr lang="lv-LV" sz="2000" b="1" dirty="0" smtClean="0">
                <a:latin typeface="+mn-lt"/>
              </a:rPr>
              <a:t>VK funkcijas:</a:t>
            </a:r>
          </a:p>
          <a:p>
            <a:pPr marL="266700" indent="-180975" defTabSz="447675">
              <a:lnSpc>
                <a:spcPct val="100000"/>
              </a:lnSpc>
              <a:spcBef>
                <a:spcPts val="200"/>
              </a:spcBef>
              <a:spcAft>
                <a:spcPts val="200"/>
              </a:spcAft>
              <a:buClr>
                <a:schemeClr val="tx1">
                  <a:lumMod val="50000"/>
                  <a:lumOff val="50000"/>
                </a:schemeClr>
              </a:buClr>
              <a:buFont typeface="Wingdings" panose="05000000000000000000" pitchFamily="2" charset="2"/>
              <a:buChar char="§"/>
            </a:pPr>
            <a:r>
              <a:rPr lang="lv-LV" sz="1400" dirty="0">
                <a:latin typeface="+mn-lt"/>
              </a:rPr>
              <a:t>valsts budžeta izpildes un finanšu uzskaites organizēšana</a:t>
            </a:r>
          </a:p>
          <a:p>
            <a:pPr marL="266700" indent="-180975" defTabSz="447675">
              <a:lnSpc>
                <a:spcPct val="100000"/>
              </a:lnSpc>
              <a:spcBef>
                <a:spcPts val="200"/>
              </a:spcBef>
              <a:spcAft>
                <a:spcPts val="200"/>
              </a:spcAft>
              <a:buClr>
                <a:schemeClr val="tx1">
                  <a:lumMod val="50000"/>
                  <a:lumOff val="50000"/>
                </a:schemeClr>
              </a:buClr>
              <a:buFont typeface="Wingdings" panose="05000000000000000000" pitchFamily="2" charset="2"/>
              <a:buChar char="§"/>
            </a:pPr>
            <a:r>
              <a:rPr lang="lv-LV" sz="1400" dirty="0">
                <a:latin typeface="+mn-lt"/>
              </a:rPr>
              <a:t>asignējumu piešķiršana un maksājumu veikšana no valsts budžeta ieņēmumiem</a:t>
            </a:r>
          </a:p>
          <a:p>
            <a:pPr marL="266700" indent="-180975" defTabSz="447675">
              <a:lnSpc>
                <a:spcPct val="100000"/>
              </a:lnSpc>
              <a:spcBef>
                <a:spcPts val="200"/>
              </a:spcBef>
              <a:spcAft>
                <a:spcPts val="200"/>
              </a:spcAft>
              <a:buClr>
                <a:schemeClr val="tx1">
                  <a:lumMod val="50000"/>
                  <a:lumOff val="50000"/>
                </a:schemeClr>
              </a:buClr>
              <a:buFont typeface="Wingdings" panose="05000000000000000000" pitchFamily="2" charset="2"/>
              <a:buChar char="§"/>
            </a:pPr>
            <a:r>
              <a:rPr lang="lv-LV" sz="1400" dirty="0">
                <a:latin typeface="+mn-lt"/>
              </a:rPr>
              <a:t>valsts parāda vadība</a:t>
            </a:r>
          </a:p>
          <a:p>
            <a:pPr marL="266700" indent="-180975" defTabSz="447675">
              <a:lnSpc>
                <a:spcPct val="100000"/>
              </a:lnSpc>
              <a:spcBef>
                <a:spcPts val="200"/>
              </a:spcBef>
              <a:spcAft>
                <a:spcPts val="200"/>
              </a:spcAft>
              <a:buClr>
                <a:schemeClr val="tx1">
                  <a:lumMod val="50000"/>
                  <a:lumOff val="50000"/>
                </a:schemeClr>
              </a:buClr>
              <a:buFont typeface="Wingdings" panose="05000000000000000000" pitchFamily="2" charset="2"/>
              <a:buChar char="§"/>
            </a:pPr>
            <a:r>
              <a:rPr lang="lv-LV" sz="1400" dirty="0" smtClean="0">
                <a:latin typeface="+mn-lt"/>
              </a:rPr>
              <a:t>NA noteikto </a:t>
            </a:r>
            <a:r>
              <a:rPr lang="lv-LV" sz="1400" dirty="0">
                <a:latin typeface="+mn-lt"/>
              </a:rPr>
              <a:t>ES politiku instrumentu, Eiropas Ekonomikas zonas finanšu instrumenta un Norvēģijas valdības divpusējā finanšu instrumenta maksājumu iestādes un sertifikācijas iestādes funkcijas un nacionālās atbildīgās amatpersonas uzdotās nacionālā fonda funkcijas</a:t>
            </a:r>
          </a:p>
        </p:txBody>
      </p:sp>
      <p:sp>
        <p:nvSpPr>
          <p:cNvPr id="7" name="TextBox 6"/>
          <p:cNvSpPr txBox="1"/>
          <p:nvPr/>
        </p:nvSpPr>
        <p:spPr>
          <a:xfrm>
            <a:off x="5184328" y="2123653"/>
            <a:ext cx="4464496" cy="2492990"/>
          </a:xfrm>
          <a:prstGeom prst="rect">
            <a:avLst/>
          </a:prstGeom>
          <a:noFill/>
        </p:spPr>
        <p:txBody>
          <a:bodyPr wrap="square" rtlCol="0">
            <a:spAutoFit/>
          </a:bodyPr>
          <a:lstStyle/>
          <a:p>
            <a:pPr>
              <a:lnSpc>
                <a:spcPct val="100000"/>
              </a:lnSpc>
              <a:spcBef>
                <a:spcPts val="200"/>
              </a:spcBef>
              <a:spcAft>
                <a:spcPts val="200"/>
              </a:spcAft>
              <a:buClr>
                <a:schemeClr val="tx1">
                  <a:lumMod val="50000"/>
                  <a:lumOff val="50000"/>
                </a:schemeClr>
              </a:buClr>
            </a:pPr>
            <a:r>
              <a:rPr lang="lv-LV" sz="2000" b="1" dirty="0" smtClean="0">
                <a:latin typeface="+mn-lt"/>
              </a:rPr>
              <a:t>VK pakalpojumi:</a:t>
            </a:r>
          </a:p>
          <a:p>
            <a:pPr marL="266700" indent="-180975" defTabSz="447675">
              <a:lnSpc>
                <a:spcPct val="100000"/>
              </a:lnSpc>
              <a:spcBef>
                <a:spcPts val="200"/>
              </a:spcBef>
              <a:spcAft>
                <a:spcPts val="200"/>
              </a:spcAft>
              <a:buClr>
                <a:schemeClr val="tx1">
                  <a:lumMod val="50000"/>
                  <a:lumOff val="50000"/>
                </a:schemeClr>
              </a:buClr>
              <a:buFont typeface="Wingdings" panose="05000000000000000000" pitchFamily="2" charset="2"/>
              <a:buChar char="§"/>
            </a:pPr>
            <a:r>
              <a:rPr lang="lv-LV" sz="1400" dirty="0">
                <a:latin typeface="+mn-lt"/>
              </a:rPr>
              <a:t>Skaidras naudas iemaksa uz klienta kontu Valsts kasē</a:t>
            </a:r>
          </a:p>
          <a:p>
            <a:pPr marL="266700" indent="-180975" defTabSz="447675">
              <a:lnSpc>
                <a:spcPct val="100000"/>
              </a:lnSpc>
              <a:spcBef>
                <a:spcPts val="200"/>
              </a:spcBef>
              <a:spcAft>
                <a:spcPts val="200"/>
              </a:spcAft>
              <a:buClr>
                <a:schemeClr val="tx1">
                  <a:lumMod val="50000"/>
                  <a:lumOff val="50000"/>
                </a:schemeClr>
              </a:buClr>
              <a:buFont typeface="Wingdings" panose="05000000000000000000" pitchFamily="2" charset="2"/>
              <a:buChar char="§"/>
            </a:pPr>
            <a:r>
              <a:rPr lang="lv-LV" sz="1400" dirty="0">
                <a:latin typeface="+mn-lt"/>
              </a:rPr>
              <a:t>Maksājuma karšu pieņemšana</a:t>
            </a:r>
          </a:p>
          <a:p>
            <a:pPr marL="266700" indent="-180975" defTabSz="447675">
              <a:lnSpc>
                <a:spcPct val="100000"/>
              </a:lnSpc>
              <a:spcBef>
                <a:spcPts val="200"/>
              </a:spcBef>
              <a:spcAft>
                <a:spcPts val="200"/>
              </a:spcAft>
              <a:buClr>
                <a:schemeClr val="tx1">
                  <a:lumMod val="50000"/>
                  <a:lumOff val="50000"/>
                </a:schemeClr>
              </a:buClr>
              <a:buFont typeface="Wingdings" panose="05000000000000000000" pitchFamily="2" charset="2"/>
              <a:buChar char="§"/>
            </a:pPr>
            <a:r>
              <a:rPr lang="lv-LV" sz="1400" dirty="0">
                <a:latin typeface="+mn-lt"/>
              </a:rPr>
              <a:t>Valsts budžeta un pašvaldību budžetu pārskatu (VBPBP) sistēma</a:t>
            </a:r>
          </a:p>
          <a:p>
            <a:pPr marL="266700" indent="-180975" defTabSz="447675">
              <a:lnSpc>
                <a:spcPct val="100000"/>
              </a:lnSpc>
              <a:spcBef>
                <a:spcPts val="200"/>
              </a:spcBef>
              <a:spcAft>
                <a:spcPts val="200"/>
              </a:spcAft>
              <a:buClr>
                <a:schemeClr val="tx1">
                  <a:lumMod val="50000"/>
                  <a:lumOff val="50000"/>
                </a:schemeClr>
              </a:buClr>
              <a:buFont typeface="Wingdings" panose="05000000000000000000" pitchFamily="2" charset="2"/>
              <a:buChar char="§"/>
            </a:pPr>
            <a:r>
              <a:rPr lang="lv-LV" sz="1400" dirty="0">
                <a:latin typeface="+mn-lt"/>
              </a:rPr>
              <a:t>Grāmatvedības uzskaites un pārskatu sagatavošanas metodoloģiskais atbalsts</a:t>
            </a:r>
          </a:p>
          <a:p>
            <a:pPr marL="266700" indent="-180975" defTabSz="447675">
              <a:lnSpc>
                <a:spcPct val="100000"/>
              </a:lnSpc>
              <a:spcBef>
                <a:spcPts val="200"/>
              </a:spcBef>
              <a:spcAft>
                <a:spcPts val="200"/>
              </a:spcAft>
              <a:buClr>
                <a:schemeClr val="tx1">
                  <a:lumMod val="50000"/>
                  <a:lumOff val="50000"/>
                </a:schemeClr>
              </a:buClr>
              <a:buFont typeface="Wingdings" panose="05000000000000000000" pitchFamily="2" charset="2"/>
              <a:buChar char="§"/>
            </a:pPr>
            <a:r>
              <a:rPr lang="lv-LV" sz="1400" dirty="0">
                <a:latin typeface="+mn-lt"/>
              </a:rPr>
              <a:t>Īstermiņa un ilgtermiņa ieguldījumi</a:t>
            </a:r>
          </a:p>
          <a:p>
            <a:pPr>
              <a:lnSpc>
                <a:spcPct val="100000"/>
              </a:lnSpc>
              <a:spcBef>
                <a:spcPts val="200"/>
              </a:spcBef>
              <a:spcAft>
                <a:spcPts val="200"/>
              </a:spcAft>
              <a:buClr>
                <a:schemeClr val="tx1">
                  <a:lumMod val="50000"/>
                  <a:lumOff val="50000"/>
                </a:schemeClr>
              </a:buClr>
            </a:pPr>
            <a:endParaRPr lang="lv-LV" dirty="0" smtClean="0">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3044393079"/>
              </p:ext>
            </p:extLst>
          </p:nvPr>
        </p:nvGraphicFramePr>
        <p:xfrm>
          <a:off x="791840" y="4643933"/>
          <a:ext cx="7776864" cy="2649367"/>
        </p:xfrm>
        <a:graphic>
          <a:graphicData uri="http://schemas.openxmlformats.org/drawingml/2006/table">
            <a:tbl>
              <a:tblPr>
                <a:tableStyleId>{2D5ABB26-0587-4C30-8999-92F81FD0307C}</a:tableStyleId>
              </a:tblPr>
              <a:tblGrid>
                <a:gridCol w="5925230"/>
                <a:gridCol w="1851634"/>
              </a:tblGrid>
              <a:tr h="348448">
                <a:tc>
                  <a:txBody>
                    <a:bodyPr/>
                    <a:lstStyle/>
                    <a:p>
                      <a:pPr lvl="1" algn="l" fontAlgn="b"/>
                      <a:r>
                        <a:rPr lang="lv-LV" sz="1400" b="1" u="none" strike="noStrike" dirty="0" smtClean="0">
                          <a:effectLst/>
                        </a:rPr>
                        <a:t>Izdevumi, EUR</a:t>
                      </a:r>
                      <a:endParaRPr lang="lv-LV" sz="1400" b="1" i="0" u="none" strike="noStrike" dirty="0">
                        <a:solidFill>
                          <a:srgbClr val="000000"/>
                        </a:solidFill>
                        <a:effectLst/>
                        <a:latin typeface="Calibri"/>
                      </a:endParaRPr>
                    </a:p>
                  </a:txBody>
                  <a:tcPr marL="9525" marR="9525" marT="57600" marB="936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1" algn="ctr" fontAlgn="b"/>
                      <a:r>
                        <a:rPr lang="lv-LV" sz="1400" b="1" u="none" strike="noStrike" dirty="0">
                          <a:effectLst/>
                        </a:rPr>
                        <a:t>382 474 072</a:t>
                      </a:r>
                      <a:endParaRPr lang="lv-LV" sz="1400" b="1" i="0" u="none" strike="noStrike" dirty="0">
                        <a:solidFill>
                          <a:srgbClr val="000000"/>
                        </a:solidFill>
                        <a:effectLst/>
                        <a:latin typeface="Calibri"/>
                      </a:endParaRPr>
                    </a:p>
                  </a:txBody>
                  <a:tcPr marL="9525" marR="9525" marT="57600" marB="936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48448">
                <a:tc>
                  <a:txBody>
                    <a:bodyPr/>
                    <a:lstStyle/>
                    <a:p>
                      <a:pPr lvl="1" algn="l" fontAlgn="t"/>
                      <a:r>
                        <a:rPr lang="lv-LV" sz="1400" u="none" strike="noStrike" dirty="0" smtClean="0">
                          <a:effectLst/>
                        </a:rPr>
                        <a:t>Atlīdzība:</a:t>
                      </a:r>
                      <a:endParaRPr lang="lv-LV" sz="1400" b="1" i="0" u="none" strike="noStrike" dirty="0">
                        <a:solidFill>
                          <a:srgbClr val="000000"/>
                        </a:solidFill>
                        <a:effectLst/>
                        <a:latin typeface="Calibri"/>
                      </a:endParaRPr>
                    </a:p>
                  </a:txBody>
                  <a:tcPr marL="9525" marR="9525" marT="57600" marB="936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ctr" fontAlgn="b"/>
                      <a:r>
                        <a:rPr lang="lv-LV" sz="1400" u="none" strike="noStrike" dirty="0">
                          <a:effectLst/>
                        </a:rPr>
                        <a:t>4 582 287</a:t>
                      </a:r>
                      <a:endParaRPr lang="lv-LV" sz="1400" b="1" i="0" u="none" strike="noStrike" dirty="0">
                        <a:solidFill>
                          <a:srgbClr val="000000"/>
                        </a:solidFill>
                        <a:effectLst/>
                        <a:latin typeface="Calibri"/>
                      </a:endParaRPr>
                    </a:p>
                  </a:txBody>
                  <a:tcPr marL="9525" marR="9525" marT="57600" marB="936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8448">
                <a:tc>
                  <a:txBody>
                    <a:bodyPr/>
                    <a:lstStyle/>
                    <a:p>
                      <a:pPr lvl="2" algn="l" fontAlgn="t"/>
                      <a:r>
                        <a:rPr lang="lv-LV" sz="1400" u="none" strike="noStrike" dirty="0">
                          <a:effectLst/>
                        </a:rPr>
                        <a:t>Atalgojums</a:t>
                      </a:r>
                      <a:endParaRPr lang="lv-LV" sz="1400" b="1" i="0" u="none" strike="noStrike" dirty="0">
                        <a:solidFill>
                          <a:srgbClr val="000000"/>
                        </a:solidFill>
                        <a:effectLst/>
                        <a:latin typeface="Calibri"/>
                      </a:endParaRPr>
                    </a:p>
                  </a:txBody>
                  <a:tcPr marL="9525" marR="9525" marT="57600" marB="936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ctr" fontAlgn="b"/>
                      <a:r>
                        <a:rPr lang="lv-LV" sz="1400" u="none" strike="noStrike" dirty="0">
                          <a:effectLst/>
                        </a:rPr>
                        <a:t>3 464 164</a:t>
                      </a:r>
                      <a:endParaRPr lang="lv-LV" sz="1400" b="1" i="0" u="none" strike="noStrike" dirty="0">
                        <a:solidFill>
                          <a:srgbClr val="000000"/>
                        </a:solidFill>
                        <a:effectLst/>
                        <a:latin typeface="Calibri"/>
                      </a:endParaRPr>
                    </a:p>
                  </a:txBody>
                  <a:tcPr marL="9525" marR="9525" marT="57600" marB="936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8448">
                <a:tc>
                  <a:txBody>
                    <a:bodyPr/>
                    <a:lstStyle/>
                    <a:p>
                      <a:pPr lvl="2" algn="l" fontAlgn="t"/>
                      <a:r>
                        <a:rPr lang="lv-LV" sz="1400" u="none" strike="noStrike" dirty="0" smtClean="0">
                          <a:effectLst/>
                        </a:rPr>
                        <a:t>VSAOI, </a:t>
                      </a:r>
                      <a:r>
                        <a:rPr lang="lv-LV" sz="1400" u="none" strike="noStrike" dirty="0">
                          <a:effectLst/>
                        </a:rPr>
                        <a:t>pabalsti un kompensācijas</a:t>
                      </a:r>
                      <a:endParaRPr lang="lv-LV" sz="1400" b="1" i="0" u="none" strike="noStrike" dirty="0">
                        <a:solidFill>
                          <a:srgbClr val="000000"/>
                        </a:solidFill>
                        <a:effectLst/>
                        <a:latin typeface="Calibri"/>
                      </a:endParaRPr>
                    </a:p>
                  </a:txBody>
                  <a:tcPr marL="9525" marR="9525" marT="57600" marB="936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ctr" fontAlgn="b"/>
                      <a:r>
                        <a:rPr lang="lv-LV" sz="1400" u="none" strike="noStrike" dirty="0">
                          <a:effectLst/>
                        </a:rPr>
                        <a:t>1 118 123</a:t>
                      </a:r>
                      <a:endParaRPr lang="lv-LV" sz="1400" b="1" i="0" u="none" strike="noStrike" dirty="0">
                        <a:solidFill>
                          <a:srgbClr val="000000"/>
                        </a:solidFill>
                        <a:effectLst/>
                        <a:latin typeface="Calibri"/>
                      </a:endParaRPr>
                    </a:p>
                  </a:txBody>
                  <a:tcPr marL="9525" marR="9525" marT="57600" marB="936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8448">
                <a:tc>
                  <a:txBody>
                    <a:bodyPr/>
                    <a:lstStyle/>
                    <a:p>
                      <a:pPr lvl="1" algn="l" fontAlgn="b"/>
                      <a:r>
                        <a:rPr lang="lv-LV" sz="1400" u="none" strike="noStrike" dirty="0">
                          <a:effectLst/>
                        </a:rPr>
                        <a:t>Mācību, darba un dienesta komandējumi, dienesta, darba braucieni</a:t>
                      </a:r>
                      <a:endParaRPr lang="lv-LV" sz="1400" b="1" i="0" u="none" strike="noStrike" dirty="0">
                        <a:solidFill>
                          <a:srgbClr val="000000"/>
                        </a:solidFill>
                        <a:effectLst/>
                        <a:latin typeface="Calibri"/>
                      </a:endParaRPr>
                    </a:p>
                  </a:txBody>
                  <a:tcPr marL="9525" marR="9525" marT="57600" marB="936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ctr" fontAlgn="b"/>
                      <a:r>
                        <a:rPr lang="lv-LV" sz="1400" u="none" strike="noStrike" dirty="0">
                          <a:effectLst/>
                        </a:rPr>
                        <a:t>54 </a:t>
                      </a:r>
                      <a:r>
                        <a:rPr lang="lv-LV" sz="1400" u="none" strike="noStrike" dirty="0" smtClean="0">
                          <a:effectLst/>
                        </a:rPr>
                        <a:t>638</a:t>
                      </a:r>
                    </a:p>
                  </a:txBody>
                  <a:tcPr marL="9525" marR="9525" marT="57600" marB="936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8448">
                <a:tc>
                  <a:txBody>
                    <a:bodyPr/>
                    <a:lstStyle/>
                    <a:p>
                      <a:pPr lvl="1" algn="l" fontAlgn="t"/>
                      <a:r>
                        <a:rPr lang="lv-LV" sz="1400" u="none" strike="noStrike" dirty="0">
                          <a:effectLst/>
                        </a:rPr>
                        <a:t>Izdevumi par pakalpojumiem</a:t>
                      </a:r>
                      <a:endParaRPr lang="lv-LV" sz="1400" b="1" i="0" u="none" strike="noStrike" dirty="0">
                        <a:solidFill>
                          <a:srgbClr val="000000"/>
                        </a:solidFill>
                        <a:effectLst/>
                        <a:latin typeface="Calibri"/>
                      </a:endParaRPr>
                    </a:p>
                  </a:txBody>
                  <a:tcPr marL="9525" marR="9525" marT="57600" marB="936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ctr" fontAlgn="b"/>
                      <a:r>
                        <a:rPr lang="lv-LV" sz="1400" u="none" strike="noStrike" dirty="0">
                          <a:effectLst/>
                        </a:rPr>
                        <a:t>9 241 963</a:t>
                      </a:r>
                      <a:endParaRPr lang="lv-LV" sz="1400" b="1" i="0" u="none" strike="noStrike" dirty="0">
                        <a:solidFill>
                          <a:srgbClr val="000000"/>
                        </a:solidFill>
                        <a:effectLst/>
                        <a:latin typeface="Calibri"/>
                      </a:endParaRPr>
                    </a:p>
                  </a:txBody>
                  <a:tcPr marL="9525" marR="9525" marT="57600" marB="936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2008">
                <a:tc>
                  <a:txBody>
                    <a:bodyPr/>
                    <a:lstStyle/>
                    <a:p>
                      <a:pPr lvl="1" algn="l" fontAlgn="t"/>
                      <a:r>
                        <a:rPr lang="lv-LV" sz="1400" u="none" strike="noStrike" dirty="0">
                          <a:effectLst/>
                        </a:rPr>
                        <a:t>Procentu </a:t>
                      </a:r>
                      <a:r>
                        <a:rPr lang="lv-LV" sz="1400" u="none" strike="noStrike" dirty="0" smtClean="0">
                          <a:effectLst/>
                        </a:rPr>
                        <a:t>maksājumi</a:t>
                      </a:r>
                      <a:endParaRPr lang="lv-LV" sz="1400" b="1" i="0" u="none" strike="noStrike" dirty="0">
                        <a:solidFill>
                          <a:srgbClr val="000000"/>
                        </a:solidFill>
                        <a:effectLst/>
                        <a:latin typeface="Calibri"/>
                      </a:endParaRPr>
                    </a:p>
                  </a:txBody>
                  <a:tcPr marL="9525" marR="9525" marT="57600" marB="936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lgn="ctr" fontAlgn="b"/>
                      <a:r>
                        <a:rPr lang="lv-LV" sz="1400" u="none" strike="noStrike" dirty="0" smtClean="0">
                          <a:effectLst/>
                        </a:rPr>
                        <a:t>364 012 897</a:t>
                      </a:r>
                    </a:p>
                  </a:txBody>
                  <a:tcPr marL="9525" marR="9525" marT="57600" marB="936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itle 1"/>
          <p:cNvSpPr txBox="1">
            <a:spLocks/>
          </p:cNvSpPr>
          <p:nvPr/>
        </p:nvSpPr>
        <p:spPr bwMode="auto">
          <a:xfrm>
            <a:off x="503238" y="-36587"/>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Attiecināmās un neattiecināmās izmaksas </a:t>
            </a:r>
            <a:r>
              <a:rPr lang="lv-LV" sz="3600" dirty="0" smtClean="0"/>
              <a:t>(8)</a:t>
            </a:r>
            <a:r>
              <a:rPr lang="lv-LV" sz="3600" dirty="0"/>
              <a:t/>
            </a:r>
            <a:br>
              <a:rPr lang="lv-LV" sz="3600" dirty="0"/>
            </a:br>
            <a:r>
              <a:rPr lang="lv-LV" sz="2400" dirty="0" smtClean="0">
                <a:solidFill>
                  <a:schemeClr val="tx1">
                    <a:lumMod val="50000"/>
                    <a:lumOff val="50000"/>
                  </a:schemeClr>
                </a:solidFill>
              </a:rPr>
              <a:t>Uzdevums: sadalīt izmaksas attiec. </a:t>
            </a:r>
            <a:r>
              <a:rPr lang="en-US" sz="2400" dirty="0">
                <a:solidFill>
                  <a:schemeClr val="tx1">
                    <a:lumMod val="50000"/>
                    <a:lumOff val="50000"/>
                  </a:schemeClr>
                </a:solidFill>
              </a:rPr>
              <a:t>u</a:t>
            </a:r>
            <a:r>
              <a:rPr lang="lv-LV" sz="2400" dirty="0" smtClean="0">
                <a:solidFill>
                  <a:schemeClr val="tx1">
                    <a:lumMod val="50000"/>
                    <a:lumOff val="50000"/>
                  </a:schemeClr>
                </a:solidFill>
              </a:rPr>
              <a:t>n neattiec. izmaksās</a:t>
            </a:r>
            <a:endParaRPr lang="lv-LV" sz="2400" kern="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765140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ecivis.com/Portals/68523/images/shutterstock_5320915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520" y="5219997"/>
            <a:ext cx="3139828" cy="23611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48" y="4427909"/>
            <a:ext cx="4320480" cy="2664296"/>
          </a:xfrm>
          <a:prstGeom prst="rect">
            <a:avLst/>
          </a:prstGeom>
          <a:solidFill>
            <a:schemeClr val="bg1"/>
          </a:solidFill>
          <a:ln w="9525" cap="flat" cmpd="sng" algn="ctr">
            <a:noFill/>
            <a:prstDash val="solid"/>
            <a:round/>
            <a:headEnd type="none" w="med" len="med"/>
            <a:tailEnd type="none" w="med" len="med"/>
          </a:ln>
          <a:effectLst>
            <a:softEdge rad="317500"/>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6" name="Content Placeholder 2"/>
          <p:cNvSpPr txBox="1">
            <a:spLocks/>
          </p:cNvSpPr>
          <p:nvPr/>
        </p:nvSpPr>
        <p:spPr bwMode="auto">
          <a:xfrm>
            <a:off x="576007" y="1167065"/>
            <a:ext cx="8640769"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7200" eaLnBrk="0" hangingPunct="0">
              <a:spcBef>
                <a:spcPct val="20000"/>
              </a:spcBef>
              <a:buChar char="•"/>
              <a:defRPr sz="3200">
                <a:solidFill>
                  <a:schemeClr val="tx1"/>
                </a:solidFill>
                <a:latin typeface="Tahoma" pitchFamily="34" charset="0"/>
                <a:ea typeface="ＭＳ Ｐゴシック" pitchFamily="34" charset="-128"/>
                <a:cs typeface="Arial" charset="0"/>
              </a:defRPr>
            </a:lvl1pPr>
            <a:lvl2pPr marL="742950" indent="-285750" defTabSz="457200" eaLnBrk="0" hangingPunct="0">
              <a:spcBef>
                <a:spcPct val="20000"/>
              </a:spcBef>
              <a:buChar char="–"/>
              <a:defRPr sz="2800">
                <a:solidFill>
                  <a:schemeClr val="tx1"/>
                </a:solidFill>
                <a:latin typeface="Tahoma" pitchFamily="34" charset="0"/>
                <a:ea typeface="ＭＳ Ｐゴシック" pitchFamily="34" charset="-128"/>
                <a:cs typeface="Arial" charset="0"/>
              </a:defRPr>
            </a:lvl2pPr>
            <a:lvl3pPr marL="1143000" indent="-228600" defTabSz="457200" eaLnBrk="0" hangingPunct="0">
              <a:spcBef>
                <a:spcPct val="20000"/>
              </a:spcBef>
              <a:buChar char="•"/>
              <a:defRPr sz="2400">
                <a:solidFill>
                  <a:schemeClr val="tx1"/>
                </a:solidFill>
                <a:latin typeface="Tahoma" pitchFamily="34" charset="0"/>
                <a:ea typeface="ＭＳ Ｐゴシック" pitchFamily="34" charset="-128"/>
                <a:cs typeface="Arial" charset="0"/>
              </a:defRPr>
            </a:lvl3pPr>
            <a:lvl4pPr marL="16002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4pPr>
            <a:lvl5pPr marL="20574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9pPr>
          </a:lstStyle>
          <a:p>
            <a:pPr marL="0" indent="0">
              <a:lnSpc>
                <a:spcPct val="100000"/>
              </a:lnSpc>
              <a:spcBef>
                <a:spcPts val="300"/>
              </a:spcBef>
              <a:spcAft>
                <a:spcPts val="600"/>
              </a:spcAft>
              <a:buNone/>
              <a:defRPr/>
            </a:pPr>
            <a:r>
              <a:rPr lang="lv-LV" sz="2000" b="1" dirty="0">
                <a:latin typeface="+mj-lt"/>
              </a:rPr>
              <a:t>Tiešās </a:t>
            </a:r>
            <a:r>
              <a:rPr lang="lv-LV" sz="2000" b="1" dirty="0" smtClean="0">
                <a:latin typeface="+mj-lt"/>
              </a:rPr>
              <a:t>izmaksas </a:t>
            </a:r>
            <a:r>
              <a:rPr lang="lv-LV" sz="2000" i="1" dirty="0" smtClean="0">
                <a:latin typeface="+mj-lt"/>
              </a:rPr>
              <a:t>(angl. Direct Costs, saīs. TI) </a:t>
            </a:r>
            <a:r>
              <a:rPr lang="lv-LV" sz="2000" dirty="0" smtClean="0">
                <a:latin typeface="+mj-lt"/>
              </a:rPr>
              <a:t>ir </a:t>
            </a:r>
            <a:r>
              <a:rPr lang="lv-LV" sz="2000" dirty="0">
                <a:latin typeface="+mj-lt"/>
              </a:rPr>
              <a:t>izmaksas, ko var tieši identificēt ar </a:t>
            </a:r>
            <a:r>
              <a:rPr lang="lv-LV" sz="2000" dirty="0" smtClean="0">
                <a:latin typeface="+mj-lt"/>
              </a:rPr>
              <a:t>konkrētu izmaksu objektu radīšanas/ražošanas procesu </a:t>
            </a:r>
            <a:r>
              <a:rPr lang="lv-LV" sz="2000" dirty="0">
                <a:latin typeface="+mj-lt"/>
              </a:rPr>
              <a:t>un </a:t>
            </a:r>
            <a:r>
              <a:rPr lang="lv-LV" sz="2000" dirty="0" smtClean="0">
                <a:latin typeface="+mj-lt"/>
              </a:rPr>
              <a:t>aktivitāti.</a:t>
            </a:r>
          </a:p>
          <a:p>
            <a:pPr marL="0" indent="0">
              <a:lnSpc>
                <a:spcPct val="100000"/>
              </a:lnSpc>
              <a:spcBef>
                <a:spcPts val="300"/>
              </a:spcBef>
              <a:spcAft>
                <a:spcPts val="600"/>
              </a:spcAft>
              <a:buNone/>
              <a:defRPr/>
            </a:pPr>
            <a:r>
              <a:rPr lang="lv-LV" sz="2000" dirty="0" smtClean="0">
                <a:latin typeface="+mj-lt"/>
              </a:rPr>
              <a:t>Ja izmaksu objekts ir pakalpojums (vai produkts), tiešās izmaksas  parasti palielinās proporcionāli “saražoto” vienību apjomam. </a:t>
            </a:r>
          </a:p>
          <a:p>
            <a:pPr marL="0" indent="0">
              <a:lnSpc>
                <a:spcPct val="100000"/>
              </a:lnSpc>
              <a:spcBef>
                <a:spcPts val="300"/>
              </a:spcBef>
              <a:spcAft>
                <a:spcPts val="600"/>
              </a:spcAft>
              <a:buNone/>
              <a:defRPr/>
            </a:pPr>
            <a:r>
              <a:rPr lang="lv-LV" sz="2000" dirty="0" smtClean="0">
                <a:latin typeface="+mj-lt"/>
              </a:rPr>
              <a:t>Piemēram, tās var būt:</a:t>
            </a:r>
          </a:p>
          <a:p>
            <a:pPr marL="714375" indent="-35242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en-US" sz="1800" dirty="0" smtClean="0">
                <a:latin typeface="+mj-lt"/>
              </a:rPr>
              <a:t>P</a:t>
            </a:r>
            <a:r>
              <a:rPr lang="lv-LV" sz="1800" dirty="0" smtClean="0">
                <a:latin typeface="+mj-lt"/>
              </a:rPr>
              <a:t>akalpojumu sniegšanā iesaistīto darbinieku atalgojuma izmaksas</a:t>
            </a:r>
          </a:p>
          <a:p>
            <a:pPr marL="714375" indent="-352425">
              <a:lnSpc>
                <a:spcPct val="100000"/>
              </a:lnSpc>
              <a:spcBef>
                <a:spcPts val="300"/>
              </a:spcBef>
              <a:spcAft>
                <a:spcPts val="1200"/>
              </a:spcAft>
              <a:buClr>
                <a:schemeClr val="tx1">
                  <a:lumMod val="50000"/>
                  <a:lumOff val="50000"/>
                </a:schemeClr>
              </a:buClr>
              <a:buFont typeface="Wingdings" panose="05000000000000000000" pitchFamily="2" charset="2"/>
              <a:buChar char="§"/>
              <a:defRPr/>
            </a:pPr>
            <a:r>
              <a:rPr lang="en-US" sz="1800" dirty="0" err="1">
                <a:solidFill>
                  <a:srgbClr val="000000"/>
                </a:solidFill>
                <a:latin typeface="+mj-lt"/>
              </a:rPr>
              <a:t>Pakalpojumam</a:t>
            </a:r>
            <a:r>
              <a:rPr lang="en-US" sz="1800" dirty="0">
                <a:solidFill>
                  <a:srgbClr val="000000"/>
                </a:solidFill>
                <a:latin typeface="+mj-lt"/>
              </a:rPr>
              <a:t> </a:t>
            </a:r>
            <a:r>
              <a:rPr lang="en-US" sz="1800" dirty="0" err="1">
                <a:solidFill>
                  <a:srgbClr val="000000"/>
                </a:solidFill>
                <a:latin typeface="+mj-lt"/>
              </a:rPr>
              <a:t>specifiskie</a:t>
            </a:r>
            <a:r>
              <a:rPr lang="en-US" sz="1800" dirty="0">
                <a:solidFill>
                  <a:srgbClr val="000000"/>
                </a:solidFill>
                <a:latin typeface="+mj-lt"/>
              </a:rPr>
              <a:t> </a:t>
            </a:r>
            <a:r>
              <a:rPr lang="en-US" sz="1800" dirty="0" err="1">
                <a:solidFill>
                  <a:srgbClr val="000000"/>
                </a:solidFill>
                <a:latin typeface="+mj-lt"/>
              </a:rPr>
              <a:t>ārpakalpojumi</a:t>
            </a:r>
            <a:r>
              <a:rPr lang="en-US" sz="1800" dirty="0">
                <a:solidFill>
                  <a:srgbClr val="000000"/>
                </a:solidFill>
                <a:latin typeface="+mj-lt"/>
              </a:rPr>
              <a:t> (</a:t>
            </a:r>
            <a:r>
              <a:rPr lang="en-US" sz="1800" dirty="0" err="1">
                <a:solidFill>
                  <a:srgbClr val="000000"/>
                </a:solidFill>
                <a:latin typeface="+mj-lt"/>
              </a:rPr>
              <a:t>piemēram</a:t>
            </a:r>
            <a:r>
              <a:rPr lang="en-US" sz="1800" dirty="0">
                <a:solidFill>
                  <a:srgbClr val="000000"/>
                </a:solidFill>
                <a:latin typeface="+mj-lt"/>
              </a:rPr>
              <a:t>, </a:t>
            </a:r>
            <a:r>
              <a:rPr lang="en-US" sz="1800" dirty="0" err="1">
                <a:solidFill>
                  <a:srgbClr val="000000"/>
                </a:solidFill>
                <a:latin typeface="+mj-lt"/>
              </a:rPr>
              <a:t>ekspertīzes</a:t>
            </a:r>
            <a:r>
              <a:rPr lang="en-US" sz="1800" dirty="0">
                <a:solidFill>
                  <a:srgbClr val="000000"/>
                </a:solidFill>
                <a:latin typeface="+mj-lt"/>
              </a:rPr>
              <a:t>)</a:t>
            </a:r>
          </a:p>
          <a:p>
            <a:pPr marL="714375" indent="-352425">
              <a:lnSpc>
                <a:spcPct val="100000"/>
              </a:lnSpc>
              <a:spcBef>
                <a:spcPts val="300"/>
              </a:spcBef>
              <a:spcAft>
                <a:spcPts val="1200"/>
              </a:spcAft>
              <a:buClr>
                <a:schemeClr val="tx1">
                  <a:lumMod val="50000"/>
                  <a:lumOff val="50000"/>
                </a:schemeClr>
              </a:buClr>
              <a:buFont typeface="Wingdings" panose="05000000000000000000" pitchFamily="2" charset="2"/>
              <a:buChar char="§"/>
              <a:defRPr/>
            </a:pPr>
            <a:r>
              <a:rPr lang="en-US" sz="1800" dirty="0" err="1">
                <a:solidFill>
                  <a:srgbClr val="000000"/>
                </a:solidFill>
                <a:latin typeface="+mj-lt"/>
              </a:rPr>
              <a:t>Biroja</a:t>
            </a:r>
            <a:r>
              <a:rPr lang="en-US" sz="1800" dirty="0">
                <a:solidFill>
                  <a:srgbClr val="000000"/>
                </a:solidFill>
                <a:latin typeface="+mj-lt"/>
              </a:rPr>
              <a:t> </a:t>
            </a:r>
            <a:r>
              <a:rPr lang="en-US" sz="1800" dirty="0" err="1">
                <a:solidFill>
                  <a:srgbClr val="000000"/>
                </a:solidFill>
                <a:latin typeface="+mj-lt"/>
              </a:rPr>
              <a:t>papīra</a:t>
            </a:r>
            <a:r>
              <a:rPr lang="en-US" sz="1800" dirty="0">
                <a:solidFill>
                  <a:srgbClr val="000000"/>
                </a:solidFill>
                <a:latin typeface="+mj-lt"/>
              </a:rPr>
              <a:t> </a:t>
            </a:r>
            <a:r>
              <a:rPr lang="en-US" sz="1800" dirty="0" err="1" smtClean="0">
                <a:solidFill>
                  <a:srgbClr val="000000"/>
                </a:solidFill>
                <a:latin typeface="+mj-lt"/>
              </a:rPr>
              <a:t>izmaksas</a:t>
            </a:r>
            <a:r>
              <a:rPr lang="en-US" sz="1800" dirty="0" smtClean="0">
                <a:solidFill>
                  <a:srgbClr val="000000"/>
                </a:solidFill>
                <a:latin typeface="+mj-lt"/>
              </a:rPr>
              <a:t> un </a:t>
            </a:r>
            <a:r>
              <a:rPr lang="en-US" sz="1800" dirty="0" err="1" smtClean="0">
                <a:solidFill>
                  <a:srgbClr val="000000"/>
                </a:solidFill>
                <a:latin typeface="+mj-lt"/>
              </a:rPr>
              <a:t>printeru</a:t>
            </a:r>
            <a:r>
              <a:rPr lang="en-US" sz="1800" dirty="0" smtClean="0">
                <a:solidFill>
                  <a:srgbClr val="000000"/>
                </a:solidFill>
                <a:latin typeface="+mj-lt"/>
              </a:rPr>
              <a:t> </a:t>
            </a:r>
            <a:r>
              <a:rPr lang="en-US" sz="1800" dirty="0" err="1" smtClean="0">
                <a:solidFill>
                  <a:srgbClr val="000000"/>
                </a:solidFill>
                <a:latin typeface="+mj-lt"/>
              </a:rPr>
              <a:t>toneris</a:t>
            </a:r>
            <a:endParaRPr lang="en-US" sz="1800" dirty="0" smtClean="0">
              <a:solidFill>
                <a:srgbClr val="000000"/>
              </a:solidFill>
              <a:latin typeface="+mj-lt"/>
            </a:endParaRPr>
          </a:p>
          <a:p>
            <a:pPr marL="714375" indent="-352425">
              <a:lnSpc>
                <a:spcPct val="100000"/>
              </a:lnSpc>
              <a:spcBef>
                <a:spcPts val="300"/>
              </a:spcBef>
              <a:spcAft>
                <a:spcPts val="1200"/>
              </a:spcAft>
              <a:buClr>
                <a:schemeClr val="tx1">
                  <a:lumMod val="50000"/>
                  <a:lumOff val="50000"/>
                </a:schemeClr>
              </a:buClr>
              <a:buFont typeface="Wingdings" panose="05000000000000000000" pitchFamily="2" charset="2"/>
              <a:buChar char="§"/>
              <a:defRPr/>
            </a:pPr>
            <a:r>
              <a:rPr lang="en-US" sz="1800" dirty="0" err="1" smtClean="0">
                <a:solidFill>
                  <a:srgbClr val="000000"/>
                </a:solidFill>
                <a:latin typeface="+mj-lt"/>
              </a:rPr>
              <a:t>Korespondences</a:t>
            </a:r>
            <a:r>
              <a:rPr lang="en-US" sz="1800" dirty="0" smtClean="0">
                <a:solidFill>
                  <a:srgbClr val="000000"/>
                </a:solidFill>
                <a:latin typeface="+mj-lt"/>
              </a:rPr>
              <a:t> </a:t>
            </a:r>
            <a:r>
              <a:rPr lang="en-US" sz="1800" dirty="0" err="1" smtClean="0">
                <a:solidFill>
                  <a:srgbClr val="000000"/>
                </a:solidFill>
                <a:latin typeface="+mj-lt"/>
              </a:rPr>
              <a:t>sūtījumi</a:t>
            </a:r>
            <a:r>
              <a:rPr lang="en-US" sz="1800" dirty="0" smtClean="0">
                <a:solidFill>
                  <a:srgbClr val="000000"/>
                </a:solidFill>
                <a:latin typeface="+mj-lt"/>
              </a:rPr>
              <a:t> (</a:t>
            </a:r>
            <a:r>
              <a:rPr lang="en-US" sz="1800" dirty="0" err="1" smtClean="0">
                <a:solidFill>
                  <a:srgbClr val="000000"/>
                </a:solidFill>
                <a:latin typeface="+mj-lt"/>
              </a:rPr>
              <a:t>iestādes</a:t>
            </a:r>
            <a:r>
              <a:rPr lang="en-US" sz="1800" dirty="0" smtClean="0">
                <a:solidFill>
                  <a:srgbClr val="000000"/>
                </a:solidFill>
                <a:latin typeface="+mj-lt"/>
              </a:rPr>
              <a:t> </a:t>
            </a:r>
            <a:r>
              <a:rPr lang="en-US" sz="1800" dirty="0" err="1" smtClean="0">
                <a:solidFill>
                  <a:srgbClr val="000000"/>
                </a:solidFill>
                <a:latin typeface="+mj-lt"/>
              </a:rPr>
              <a:t>rakstiska</a:t>
            </a:r>
            <a:r>
              <a:rPr lang="en-US" sz="1800" dirty="0" smtClean="0">
                <a:solidFill>
                  <a:srgbClr val="000000"/>
                </a:solidFill>
                <a:latin typeface="+mj-lt"/>
              </a:rPr>
              <a:t> </a:t>
            </a:r>
            <a:r>
              <a:rPr lang="en-US" sz="1800" dirty="0" err="1" smtClean="0">
                <a:solidFill>
                  <a:srgbClr val="000000"/>
                </a:solidFill>
                <a:latin typeface="+mj-lt"/>
              </a:rPr>
              <a:t>atbilde</a:t>
            </a:r>
            <a:r>
              <a:rPr lang="en-US" sz="1800" dirty="0" smtClean="0">
                <a:solidFill>
                  <a:srgbClr val="000000"/>
                </a:solidFill>
                <a:latin typeface="+mj-lt"/>
              </a:rPr>
              <a:t> </a:t>
            </a:r>
            <a:r>
              <a:rPr lang="en-US" sz="1800" dirty="0" err="1" smtClean="0">
                <a:solidFill>
                  <a:srgbClr val="000000"/>
                </a:solidFill>
                <a:latin typeface="+mj-lt"/>
              </a:rPr>
              <a:t>uz</a:t>
            </a:r>
            <a:r>
              <a:rPr lang="en-US" sz="1800" dirty="0" smtClean="0">
                <a:solidFill>
                  <a:srgbClr val="000000"/>
                </a:solidFill>
                <a:latin typeface="+mj-lt"/>
              </a:rPr>
              <a:t> </a:t>
            </a:r>
            <a:r>
              <a:rPr lang="en-US" sz="1800" dirty="0" err="1" smtClean="0">
                <a:solidFill>
                  <a:srgbClr val="000000"/>
                </a:solidFill>
                <a:latin typeface="+mj-lt"/>
              </a:rPr>
              <a:t>klienta</a:t>
            </a:r>
            <a:r>
              <a:rPr lang="en-US" sz="1800" dirty="0" smtClean="0">
                <a:solidFill>
                  <a:srgbClr val="000000"/>
                </a:solidFill>
                <a:latin typeface="+mj-lt"/>
              </a:rPr>
              <a:t> </a:t>
            </a:r>
            <a:r>
              <a:rPr lang="en-US" sz="1800" dirty="0" err="1" smtClean="0">
                <a:solidFill>
                  <a:srgbClr val="000000"/>
                </a:solidFill>
                <a:latin typeface="+mj-lt"/>
              </a:rPr>
              <a:t>iesniegumu</a:t>
            </a:r>
            <a:r>
              <a:rPr lang="en-US" sz="1800" dirty="0" smtClean="0">
                <a:solidFill>
                  <a:srgbClr val="000000"/>
                </a:solidFill>
                <a:latin typeface="+mj-lt"/>
              </a:rPr>
              <a:t>), </a:t>
            </a:r>
            <a:r>
              <a:rPr lang="en-US" sz="1800" dirty="0" err="1" smtClean="0">
                <a:solidFill>
                  <a:srgbClr val="000000"/>
                </a:solidFill>
                <a:latin typeface="+mj-lt"/>
              </a:rPr>
              <a:t>t.i</a:t>
            </a:r>
            <a:r>
              <a:rPr lang="en-US" sz="1800" dirty="0" smtClean="0">
                <a:solidFill>
                  <a:srgbClr val="000000"/>
                </a:solidFill>
                <a:latin typeface="+mj-lt"/>
              </a:rPr>
              <a:t>. pasta </a:t>
            </a:r>
            <a:r>
              <a:rPr lang="en-US" sz="1800" dirty="0" err="1" smtClean="0">
                <a:solidFill>
                  <a:srgbClr val="000000"/>
                </a:solidFill>
                <a:latin typeface="+mj-lt"/>
              </a:rPr>
              <a:t>sūtījumi</a:t>
            </a:r>
            <a:r>
              <a:rPr lang="en-US" sz="1800" dirty="0" smtClean="0">
                <a:solidFill>
                  <a:srgbClr val="000000"/>
                </a:solidFill>
                <a:latin typeface="+mj-lt"/>
              </a:rPr>
              <a:t>, </a:t>
            </a:r>
            <a:r>
              <a:rPr lang="en-US" sz="1800" dirty="0" err="1" smtClean="0">
                <a:solidFill>
                  <a:srgbClr val="000000"/>
                </a:solidFill>
                <a:latin typeface="+mj-lt"/>
              </a:rPr>
              <a:t>ar</a:t>
            </a:r>
            <a:r>
              <a:rPr lang="en-US" sz="1800" dirty="0" smtClean="0">
                <a:solidFill>
                  <a:srgbClr val="000000"/>
                </a:solidFill>
                <a:latin typeface="+mj-lt"/>
              </a:rPr>
              <a:t> </a:t>
            </a:r>
            <a:r>
              <a:rPr lang="en-US" sz="1800" dirty="0" err="1" smtClean="0">
                <a:solidFill>
                  <a:srgbClr val="000000"/>
                </a:solidFill>
                <a:latin typeface="+mj-lt"/>
              </a:rPr>
              <a:t>drošu</a:t>
            </a:r>
            <a:r>
              <a:rPr lang="en-US" sz="1800" dirty="0" smtClean="0">
                <a:solidFill>
                  <a:srgbClr val="000000"/>
                </a:solidFill>
                <a:latin typeface="+mj-lt"/>
              </a:rPr>
              <a:t> e-</a:t>
            </a:r>
            <a:r>
              <a:rPr lang="en-US" sz="1800" dirty="0" err="1" smtClean="0">
                <a:solidFill>
                  <a:srgbClr val="000000"/>
                </a:solidFill>
                <a:latin typeface="+mj-lt"/>
              </a:rPr>
              <a:t>parakstu</a:t>
            </a:r>
            <a:r>
              <a:rPr lang="en-US" sz="1800" dirty="0" smtClean="0">
                <a:solidFill>
                  <a:srgbClr val="000000"/>
                </a:solidFill>
                <a:latin typeface="+mj-lt"/>
              </a:rPr>
              <a:t> </a:t>
            </a:r>
            <a:r>
              <a:rPr lang="en-US" sz="1800" dirty="0" err="1" smtClean="0">
                <a:solidFill>
                  <a:srgbClr val="000000"/>
                </a:solidFill>
                <a:latin typeface="+mj-lt"/>
              </a:rPr>
              <a:t>parakstītas</a:t>
            </a:r>
            <a:r>
              <a:rPr lang="en-US" sz="1800" dirty="0" smtClean="0">
                <a:solidFill>
                  <a:srgbClr val="000000"/>
                </a:solidFill>
                <a:latin typeface="+mj-lt"/>
              </a:rPr>
              <a:t> </a:t>
            </a:r>
            <a:r>
              <a:rPr lang="en-US" sz="1800" dirty="0" err="1" smtClean="0">
                <a:solidFill>
                  <a:srgbClr val="000000"/>
                </a:solidFill>
                <a:latin typeface="+mj-lt"/>
              </a:rPr>
              <a:t>vēstules</a:t>
            </a:r>
            <a:endParaRPr lang="en-US" sz="1800" dirty="0" smtClean="0">
              <a:solidFill>
                <a:srgbClr val="000000"/>
              </a:solidFill>
              <a:latin typeface="+mj-lt"/>
            </a:endParaRPr>
          </a:p>
          <a:p>
            <a:pPr marL="0" indent="0">
              <a:lnSpc>
                <a:spcPct val="100000"/>
              </a:lnSpc>
              <a:spcBef>
                <a:spcPts val="300"/>
              </a:spcBef>
              <a:spcAft>
                <a:spcPts val="1200"/>
              </a:spcAft>
              <a:buNone/>
              <a:defRPr/>
            </a:pPr>
            <a:r>
              <a:rPr lang="lv-LV" sz="2000" dirty="0" smtClean="0">
                <a:latin typeface="+mj-lt"/>
              </a:rPr>
              <a:t>Pašizmaksas </a:t>
            </a:r>
            <a:r>
              <a:rPr lang="lv-LV" sz="2000" dirty="0">
                <a:latin typeface="+mj-lt"/>
              </a:rPr>
              <a:t>aprēķina </a:t>
            </a:r>
            <a:r>
              <a:rPr lang="lv-LV" sz="2000" dirty="0" smtClean="0">
                <a:latin typeface="+mj-lt"/>
              </a:rPr>
              <a:t>ietvaros </a:t>
            </a:r>
            <a:r>
              <a:rPr lang="lv-LV" sz="2000" dirty="0">
                <a:latin typeface="+mj-lt"/>
              </a:rPr>
              <a:t>tiešās </a:t>
            </a:r>
            <a:r>
              <a:rPr lang="lv-LV" sz="2000" dirty="0" smtClean="0">
                <a:latin typeface="+mj-lt"/>
              </a:rPr>
              <a:t>izmaksas:</a:t>
            </a:r>
          </a:p>
          <a:p>
            <a:pPr marL="714375" indent="-35242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lv-LV" sz="1800" dirty="0" smtClean="0">
                <a:latin typeface="+mj-lt"/>
              </a:rPr>
              <a:t>tiek </a:t>
            </a:r>
            <a:r>
              <a:rPr lang="lv-LV" sz="1800" dirty="0">
                <a:latin typeface="+mj-lt"/>
              </a:rPr>
              <a:t>pilnīgi attiecinātas uz </a:t>
            </a:r>
            <a:r>
              <a:rPr lang="lv-LV" sz="1800" dirty="0" smtClean="0">
                <a:latin typeface="+mj-lt"/>
              </a:rPr>
              <a:t>pakalpojumu</a:t>
            </a:r>
            <a:endParaRPr lang="lv-LV" sz="1800" dirty="0">
              <a:latin typeface="+mj-lt"/>
            </a:endParaRPr>
          </a:p>
          <a:p>
            <a:pPr marL="714375" indent="-352425">
              <a:lnSpc>
                <a:spcPct val="100000"/>
              </a:lnSpc>
              <a:spcBef>
                <a:spcPts val="300"/>
              </a:spcBef>
              <a:spcAft>
                <a:spcPts val="1200"/>
              </a:spcAft>
              <a:buClr>
                <a:schemeClr val="tx1">
                  <a:lumMod val="50000"/>
                  <a:lumOff val="50000"/>
                </a:schemeClr>
              </a:buClr>
              <a:buFont typeface="Wingdings" panose="05000000000000000000" pitchFamily="2" charset="2"/>
              <a:buChar char="§"/>
              <a:defRPr/>
            </a:pPr>
            <a:r>
              <a:rPr lang="lv-LV" altLang="lv-LV" sz="1800" dirty="0" smtClean="0">
                <a:latin typeface="+mj-lt"/>
              </a:rPr>
              <a:t>tiek </a:t>
            </a:r>
            <a:r>
              <a:rPr lang="lv-LV" altLang="lv-LV" sz="1800" dirty="0">
                <a:latin typeface="+mj-lt"/>
              </a:rPr>
              <a:t>sadalītas uz </a:t>
            </a:r>
            <a:r>
              <a:rPr lang="lv-LV" altLang="lv-LV" sz="1800" dirty="0" smtClean="0">
                <a:latin typeface="+mj-lt"/>
              </a:rPr>
              <a:t>resursiem</a:t>
            </a:r>
            <a:br>
              <a:rPr lang="lv-LV" altLang="lv-LV" sz="1800" dirty="0" smtClean="0">
                <a:latin typeface="+mj-lt"/>
              </a:rPr>
            </a:br>
            <a:endParaRPr lang="lv-LV" altLang="lv-LV" sz="1800" dirty="0">
              <a:latin typeface="+mj-lt"/>
            </a:endParaRPr>
          </a:p>
          <a:p>
            <a:pPr marL="285750" indent="-285750">
              <a:lnSpc>
                <a:spcPct val="100000"/>
              </a:lnSpc>
              <a:spcBef>
                <a:spcPts val="300"/>
              </a:spcBef>
              <a:spcAft>
                <a:spcPts val="300"/>
              </a:spcAft>
              <a:buClr>
                <a:schemeClr val="tx1">
                  <a:lumMod val="50000"/>
                  <a:lumOff val="50000"/>
                </a:schemeClr>
              </a:buClr>
              <a:buFont typeface="Wingdings" panose="05000000000000000000" pitchFamily="2" charset="2"/>
              <a:buChar char="§"/>
              <a:defRPr/>
            </a:pPr>
            <a:endParaRPr lang="lv-LV" altLang="lv-LV" sz="1800" dirty="0">
              <a:latin typeface="+mj-lt"/>
            </a:endParaRPr>
          </a:p>
          <a:p>
            <a:pPr>
              <a:lnSpc>
                <a:spcPct val="100000"/>
              </a:lnSpc>
              <a:spcBef>
                <a:spcPts val="300"/>
              </a:spcBef>
              <a:spcAft>
                <a:spcPts val="300"/>
              </a:spcAft>
              <a:buClr>
                <a:schemeClr val="tx1">
                  <a:lumMod val="50000"/>
                  <a:lumOff val="50000"/>
                </a:schemeClr>
              </a:buClr>
              <a:buNone/>
              <a:defRPr/>
            </a:pPr>
            <a:endParaRPr lang="lv-LV" altLang="lv-LV" sz="1800" dirty="0">
              <a:latin typeface="+mj-lt"/>
            </a:endParaRPr>
          </a:p>
        </p:txBody>
      </p:sp>
      <p:sp>
        <p:nvSpPr>
          <p:cNvPr id="9"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Tiešās izmaksas un netiešās izmaksas (1</a:t>
            </a:r>
            <a:r>
              <a:rPr lang="lv-LV" sz="3600" dirty="0" smtClean="0"/>
              <a:t>)</a:t>
            </a:r>
            <a:endParaRPr lang="lv-LV" sz="2800" kern="0" dirty="0">
              <a:solidFill>
                <a:schemeClr val="tx1">
                  <a:lumMod val="50000"/>
                  <a:lumOff val="50000"/>
                </a:schemeClr>
              </a:solidFill>
              <a:ea typeface="ＭＳ Ｐゴシック" pitchFamily="34" charset="-128"/>
            </a:endParaRPr>
          </a:p>
        </p:txBody>
      </p:sp>
      <p:sp>
        <p:nvSpPr>
          <p:cNvPr id="7" name="TextBox 6"/>
          <p:cNvSpPr txBox="1"/>
          <p:nvPr/>
        </p:nvSpPr>
        <p:spPr>
          <a:xfrm>
            <a:off x="3024088" y="7207811"/>
            <a:ext cx="7056784" cy="333627"/>
          </a:xfrm>
          <a:prstGeom prst="rect">
            <a:avLst/>
          </a:prstGeom>
          <a:noFill/>
        </p:spPr>
        <p:txBody>
          <a:bodyPr wrap="square" lIns="100783" tIns="50392" rIns="100783" bIns="50392" rtlCol="0">
            <a:spAutoFit/>
          </a:bodyPr>
          <a:lstStyle/>
          <a:p>
            <a:r>
              <a:rPr lang="lv-LV" sz="1600" i="1" dirty="0">
                <a:latin typeface="+mn-lt"/>
              </a:rPr>
              <a:t>Avots</a:t>
            </a:r>
            <a:r>
              <a:rPr lang="lv-LV" sz="1600" i="1" dirty="0" smtClean="0">
                <a:latin typeface="+mn-lt"/>
              </a:rPr>
              <a:t>: </a:t>
            </a:r>
            <a:r>
              <a:rPr lang="en-US" sz="1600" i="1" dirty="0">
                <a:latin typeface="+mn-lt"/>
              </a:rPr>
              <a:t>Service Costing in General Government Sector Agencies</a:t>
            </a:r>
            <a:r>
              <a:rPr lang="en-US" sz="1600" i="1" dirty="0" smtClean="0">
                <a:latin typeface="+mn-lt"/>
              </a:rPr>
              <a:t>, NSW Treasury 2007</a:t>
            </a:r>
            <a:endParaRPr lang="lv-LV" sz="1600" i="1" dirty="0">
              <a:latin typeface="+mn-lt"/>
            </a:endParaRPr>
          </a:p>
        </p:txBody>
      </p:sp>
    </p:spTree>
    <p:extLst>
      <p:ext uri="{BB962C8B-B14F-4D97-AF65-F5344CB8AC3E}">
        <p14:creationId xmlns:p14="http://schemas.microsoft.com/office/powerpoint/2010/main" val="8604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48" y="4427909"/>
            <a:ext cx="4320480" cy="2664296"/>
          </a:xfrm>
          <a:prstGeom prst="rect">
            <a:avLst/>
          </a:prstGeom>
          <a:solidFill>
            <a:schemeClr val="bg1"/>
          </a:solidFill>
          <a:ln w="9525" cap="flat" cmpd="sng" algn="ctr">
            <a:noFill/>
            <a:prstDash val="solid"/>
            <a:round/>
            <a:headEnd type="none" w="med" len="med"/>
            <a:tailEnd type="none" w="med" len="med"/>
          </a:ln>
          <a:effectLst>
            <a:softEdge rad="317500"/>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6" name="Content Placeholder 2"/>
          <p:cNvSpPr txBox="1">
            <a:spLocks/>
          </p:cNvSpPr>
          <p:nvPr/>
        </p:nvSpPr>
        <p:spPr bwMode="auto">
          <a:xfrm>
            <a:off x="575817" y="1331565"/>
            <a:ext cx="8928992" cy="5420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7200" eaLnBrk="0" hangingPunct="0">
              <a:spcBef>
                <a:spcPct val="20000"/>
              </a:spcBef>
              <a:buChar char="•"/>
              <a:defRPr sz="3200">
                <a:solidFill>
                  <a:schemeClr val="tx1"/>
                </a:solidFill>
                <a:latin typeface="Tahoma" pitchFamily="34" charset="0"/>
                <a:ea typeface="ＭＳ Ｐゴシック" pitchFamily="34" charset="-128"/>
                <a:cs typeface="Arial" charset="0"/>
              </a:defRPr>
            </a:lvl1pPr>
            <a:lvl2pPr marL="742950" indent="-285750" defTabSz="457200" eaLnBrk="0" hangingPunct="0">
              <a:spcBef>
                <a:spcPct val="20000"/>
              </a:spcBef>
              <a:buChar char="–"/>
              <a:defRPr sz="2800">
                <a:solidFill>
                  <a:schemeClr val="tx1"/>
                </a:solidFill>
                <a:latin typeface="Tahoma" pitchFamily="34" charset="0"/>
                <a:ea typeface="ＭＳ Ｐゴシック" pitchFamily="34" charset="-128"/>
                <a:cs typeface="Arial" charset="0"/>
              </a:defRPr>
            </a:lvl2pPr>
            <a:lvl3pPr marL="1143000" indent="-228600" defTabSz="457200" eaLnBrk="0" hangingPunct="0">
              <a:spcBef>
                <a:spcPct val="20000"/>
              </a:spcBef>
              <a:buChar char="•"/>
              <a:defRPr sz="2400">
                <a:solidFill>
                  <a:schemeClr val="tx1"/>
                </a:solidFill>
                <a:latin typeface="Tahoma" pitchFamily="34" charset="0"/>
                <a:ea typeface="ＭＳ Ｐゴシック" pitchFamily="34" charset="-128"/>
                <a:cs typeface="Arial" charset="0"/>
              </a:defRPr>
            </a:lvl3pPr>
            <a:lvl4pPr marL="16002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4pPr>
            <a:lvl5pPr marL="20574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9pPr>
          </a:lstStyle>
          <a:p>
            <a:pPr marL="0" indent="0">
              <a:lnSpc>
                <a:spcPct val="100000"/>
              </a:lnSpc>
              <a:spcBef>
                <a:spcPts val="300"/>
              </a:spcBef>
              <a:spcAft>
                <a:spcPts val="600"/>
              </a:spcAft>
              <a:buNone/>
              <a:defRPr/>
            </a:pPr>
            <a:r>
              <a:rPr lang="lv-LV" sz="2000" b="1" dirty="0" smtClean="0">
                <a:latin typeface="+mj-lt"/>
              </a:rPr>
              <a:t>Netiešās izmaksas </a:t>
            </a:r>
            <a:r>
              <a:rPr lang="lv-LV" sz="2000" i="1" dirty="0">
                <a:latin typeface="Calibri"/>
                <a:cs typeface="Calibri"/>
              </a:rPr>
              <a:t>(angl. </a:t>
            </a:r>
            <a:r>
              <a:rPr lang="lv-LV" sz="2000" i="1" dirty="0" smtClean="0">
                <a:latin typeface="Calibri"/>
                <a:cs typeface="Calibri"/>
              </a:rPr>
              <a:t>Overheads, Indirect </a:t>
            </a:r>
            <a:r>
              <a:rPr lang="lv-LV" sz="2000" i="1" dirty="0">
                <a:latin typeface="Calibri"/>
                <a:cs typeface="Calibri"/>
              </a:rPr>
              <a:t>Costs, saīs. </a:t>
            </a:r>
            <a:r>
              <a:rPr lang="lv-LV" sz="2000" i="1" dirty="0" smtClean="0">
                <a:latin typeface="Calibri"/>
                <a:cs typeface="Calibri"/>
              </a:rPr>
              <a:t>NTI</a:t>
            </a:r>
            <a:r>
              <a:rPr lang="lv-LV" sz="2000" i="1" dirty="0">
                <a:latin typeface="Calibri"/>
                <a:cs typeface="Calibri"/>
              </a:rPr>
              <a:t>) </a:t>
            </a:r>
            <a:r>
              <a:rPr lang="lv-LV" sz="2000" dirty="0" smtClean="0">
                <a:latin typeface="Calibri"/>
                <a:cs typeface="Calibri"/>
              </a:rPr>
              <a:t> </a:t>
            </a:r>
            <a:r>
              <a:rPr lang="lv-LV" sz="2000" dirty="0">
                <a:latin typeface="+mj-lt"/>
              </a:rPr>
              <a:t>ir izmaksas, </a:t>
            </a:r>
            <a:r>
              <a:rPr lang="lv-LV" sz="2000" dirty="0" smtClean="0">
                <a:latin typeface="+mj-lt"/>
              </a:rPr>
              <a:t>kuras var būt saistītas ar pakalpojumu sniegšanu, taču nevar tikt identificētas konkrētajā pakalpojuma sniegšanas posmā.</a:t>
            </a:r>
            <a:endParaRPr lang="lv-LV" sz="2000" dirty="0">
              <a:latin typeface="+mj-lt"/>
            </a:endParaRPr>
          </a:p>
          <a:p>
            <a:pPr marL="361950"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lv-LV" sz="2000" dirty="0">
                <a:latin typeface="+mj-lt"/>
              </a:rPr>
              <a:t>Ar pakalpojumu sniegšanu saistītas netiešās izmaksas:</a:t>
            </a:r>
          </a:p>
          <a:p>
            <a:pPr marL="1104900" lvl="1"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lv-LV" sz="1600" dirty="0" smtClean="0">
                <a:latin typeface="+mj-lt"/>
              </a:rPr>
              <a:t>Telpu izmaksas (gan klientu apkalpošanas telpas, gan administrācijas telpas)</a:t>
            </a:r>
          </a:p>
          <a:p>
            <a:pPr marL="1104900" lvl="1"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lv-LV" sz="1600" dirty="0" smtClean="0">
                <a:latin typeface="+mj-lt"/>
              </a:rPr>
              <a:t>IT izmaksas</a:t>
            </a:r>
          </a:p>
          <a:p>
            <a:pPr marL="361950"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lv-LV" sz="2000" dirty="0" smtClean="0">
                <a:latin typeface="+mj-lt"/>
              </a:rPr>
              <a:t>Ar pakalpojumu sniegšanu nesaistītas netiešās izmaksas:</a:t>
            </a:r>
          </a:p>
          <a:p>
            <a:pPr marL="1104900" lvl="1"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en-US" sz="1600" dirty="0" smtClean="0">
                <a:latin typeface="+mj-lt"/>
              </a:rPr>
              <a:t>V</a:t>
            </a:r>
            <a:r>
              <a:rPr lang="lv-LV" sz="1600" dirty="0" smtClean="0">
                <a:latin typeface="+mj-lt"/>
              </a:rPr>
              <a:t>adības funkcijas izmaksas:</a:t>
            </a:r>
          </a:p>
          <a:p>
            <a:pPr marL="1504950" lvl="2"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en-US" sz="1600" b="1" dirty="0">
                <a:latin typeface="+mj-lt"/>
              </a:rPr>
              <a:t>p</a:t>
            </a:r>
            <a:r>
              <a:rPr lang="lv-LV" sz="1600" b="1" dirty="0" smtClean="0">
                <a:latin typeface="+mj-lt"/>
              </a:rPr>
              <a:t>akalpojumu vadība</a:t>
            </a:r>
          </a:p>
          <a:p>
            <a:pPr marL="1504950" lvl="2"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lv-LV" sz="1600" dirty="0" smtClean="0">
                <a:latin typeface="+mj-lt"/>
              </a:rPr>
              <a:t>finanšu vadība</a:t>
            </a:r>
          </a:p>
          <a:p>
            <a:pPr marL="1504950" lvl="2"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lv-LV" sz="1600" dirty="0">
                <a:latin typeface="+mj-lt"/>
              </a:rPr>
              <a:t>i</a:t>
            </a:r>
            <a:r>
              <a:rPr lang="lv-LV" sz="1600" dirty="0" smtClean="0">
                <a:latin typeface="+mj-lt"/>
              </a:rPr>
              <a:t>ekšējāis audits</a:t>
            </a:r>
          </a:p>
          <a:p>
            <a:pPr marL="1504950" lvl="2"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en-US" sz="1600" dirty="0">
                <a:latin typeface="+mj-lt"/>
              </a:rPr>
              <a:t>k</a:t>
            </a:r>
            <a:r>
              <a:rPr lang="lv-LV" sz="1600" dirty="0" smtClean="0">
                <a:latin typeface="+mj-lt"/>
              </a:rPr>
              <a:t>valitātes vadība</a:t>
            </a:r>
          </a:p>
          <a:p>
            <a:pPr marL="1504950" lvl="2"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en-US" sz="1600" dirty="0">
                <a:latin typeface="+mj-lt"/>
              </a:rPr>
              <a:t>r</a:t>
            </a:r>
            <a:r>
              <a:rPr lang="lv-LV" sz="1600" dirty="0" smtClean="0">
                <a:latin typeface="+mj-lt"/>
              </a:rPr>
              <a:t>isku vadība</a:t>
            </a:r>
          </a:p>
          <a:p>
            <a:pPr marL="1504950" lvl="2"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lv-LV" sz="1600" dirty="0" smtClean="0">
                <a:latin typeface="+mj-lt"/>
              </a:rPr>
              <a:t>personāla vadība</a:t>
            </a:r>
          </a:p>
          <a:p>
            <a:pPr marL="1504950" lvl="2" indent="-180975">
              <a:lnSpc>
                <a:spcPct val="100000"/>
              </a:lnSpc>
              <a:spcBef>
                <a:spcPts val="300"/>
              </a:spcBef>
              <a:spcAft>
                <a:spcPts val="600"/>
              </a:spcAft>
              <a:buClr>
                <a:schemeClr val="tx1">
                  <a:lumMod val="50000"/>
                  <a:lumOff val="50000"/>
                </a:schemeClr>
              </a:buClr>
              <a:buFont typeface="Wingdings" panose="05000000000000000000" pitchFamily="2" charset="2"/>
              <a:buChar char="§"/>
              <a:defRPr/>
            </a:pPr>
            <a:r>
              <a:rPr lang="en-US" sz="1600" dirty="0">
                <a:latin typeface="+mj-lt"/>
              </a:rPr>
              <a:t>i</a:t>
            </a:r>
            <a:r>
              <a:rPr lang="lv-LV" sz="1600" dirty="0" smtClean="0">
                <a:latin typeface="+mj-lt"/>
              </a:rPr>
              <a:t>estādes vadība </a:t>
            </a:r>
          </a:p>
        </p:txBody>
      </p:sp>
      <p:sp>
        <p:nvSpPr>
          <p:cNvPr id="5"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Tiešās izmaksas un netiešās izmaksas </a:t>
            </a:r>
            <a:r>
              <a:rPr lang="lv-LV" sz="3600" dirty="0" smtClean="0"/>
              <a:t>(2)</a:t>
            </a:r>
            <a:endParaRPr lang="lv-LV" sz="2800" kern="0" dirty="0">
              <a:solidFill>
                <a:schemeClr val="tx1">
                  <a:lumMod val="50000"/>
                  <a:lumOff val="50000"/>
                </a:schemeClr>
              </a:solidFill>
              <a:ea typeface="ＭＳ Ｐゴシック" pitchFamily="34" charset="-128"/>
            </a:endParaRPr>
          </a:p>
        </p:txBody>
      </p:sp>
      <p:sp>
        <p:nvSpPr>
          <p:cNvPr id="7" name="TextBox 6"/>
          <p:cNvSpPr txBox="1"/>
          <p:nvPr/>
        </p:nvSpPr>
        <p:spPr>
          <a:xfrm>
            <a:off x="3024088" y="7207811"/>
            <a:ext cx="7056784" cy="333627"/>
          </a:xfrm>
          <a:prstGeom prst="rect">
            <a:avLst/>
          </a:prstGeom>
          <a:noFill/>
        </p:spPr>
        <p:txBody>
          <a:bodyPr wrap="square" lIns="100783" tIns="50392" rIns="100783" bIns="50392" rtlCol="0">
            <a:spAutoFit/>
          </a:bodyPr>
          <a:lstStyle/>
          <a:p>
            <a:r>
              <a:rPr lang="lv-LV" sz="1600" i="1" dirty="0">
                <a:latin typeface="+mn-lt"/>
              </a:rPr>
              <a:t>Avots</a:t>
            </a:r>
            <a:r>
              <a:rPr lang="lv-LV" sz="1600" i="1" dirty="0" smtClean="0">
                <a:latin typeface="+mn-lt"/>
              </a:rPr>
              <a:t>: </a:t>
            </a:r>
            <a:r>
              <a:rPr lang="en-US" sz="1600" i="1" dirty="0">
                <a:latin typeface="+mn-lt"/>
              </a:rPr>
              <a:t>Service Costing in General Government Sector Agencies</a:t>
            </a:r>
            <a:r>
              <a:rPr lang="en-US" sz="1600" i="1" dirty="0" smtClean="0">
                <a:latin typeface="+mn-lt"/>
              </a:rPr>
              <a:t>, NSW Treasury 2007</a:t>
            </a:r>
            <a:endParaRPr lang="lv-LV" sz="1600" i="1" dirty="0">
              <a:latin typeface="+mn-lt"/>
            </a:endParaRPr>
          </a:p>
        </p:txBody>
      </p:sp>
    </p:spTree>
    <p:extLst>
      <p:ext uri="{BB962C8B-B14F-4D97-AF65-F5344CB8AC3E}">
        <p14:creationId xmlns:p14="http://schemas.microsoft.com/office/powerpoint/2010/main" val="625394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sz="3600" dirty="0" smtClean="0"/>
              <a:t>Vadības funkciju izmaksu attiecināšana uz pakalpojumiem</a:t>
            </a:r>
            <a:endParaRPr lang="en-US" sz="3600" dirty="0"/>
          </a:p>
        </p:txBody>
      </p:sp>
      <p:sp>
        <p:nvSpPr>
          <p:cNvPr id="3" name="Content Placeholder 2"/>
          <p:cNvSpPr>
            <a:spLocks noGrp="1"/>
          </p:cNvSpPr>
          <p:nvPr>
            <p:ph idx="1"/>
          </p:nvPr>
        </p:nvSpPr>
        <p:spPr/>
        <p:txBody>
          <a:bodyPr/>
          <a:lstStyle/>
          <a:p>
            <a:pPr marL="0" indent="0">
              <a:lnSpc>
                <a:spcPct val="100000"/>
              </a:lnSpc>
              <a:spcBef>
                <a:spcPts val="300"/>
              </a:spcBef>
              <a:spcAft>
                <a:spcPts val="300"/>
              </a:spcAft>
              <a:buNone/>
              <a:defRPr/>
            </a:pPr>
            <a:r>
              <a:rPr lang="lv-LV" altLang="lv-LV" sz="2400" b="1" dirty="0"/>
              <a:t>Vai vadības funkcijas izmaksas (administrācijas izmaksas) jāattiecina uz pakalpojumiem</a:t>
            </a:r>
            <a:r>
              <a:rPr lang="lv-LV" altLang="lv-LV" sz="2400" b="1" dirty="0" smtClean="0"/>
              <a:t>?</a:t>
            </a:r>
            <a:endParaRPr lang="lv-LV" altLang="lv-LV" sz="2000" b="1" dirty="0" smtClean="0"/>
          </a:p>
          <a:p>
            <a:pPr marL="457200" indent="-457200">
              <a:lnSpc>
                <a:spcPct val="100000"/>
              </a:lnSpc>
              <a:spcBef>
                <a:spcPts val="300"/>
              </a:spcBef>
              <a:spcAft>
                <a:spcPts val="300"/>
              </a:spcAft>
              <a:buFont typeface="Arial"/>
              <a:buChar char="•"/>
              <a:defRPr/>
            </a:pPr>
            <a:r>
              <a:rPr lang="lv-LV" altLang="lv-LV" sz="2000" b="1" dirty="0" smtClean="0"/>
              <a:t>Vadības </a:t>
            </a:r>
            <a:r>
              <a:rPr lang="lv-LV" altLang="lv-LV" sz="2000" b="1" dirty="0"/>
              <a:t>funkcijas izmaksas </a:t>
            </a:r>
            <a:r>
              <a:rPr lang="lv-LV" altLang="lv-LV" sz="2000" b="1" dirty="0" smtClean="0"/>
              <a:t>attiecina </a:t>
            </a:r>
            <a:r>
              <a:rPr lang="lv-LV" altLang="lv-LV" sz="2000" b="1" dirty="0"/>
              <a:t>uz pakalpojumu</a:t>
            </a:r>
            <a:r>
              <a:rPr lang="lv-LV" altLang="lv-LV" sz="2000" dirty="0"/>
              <a:t>, ja iestādes vēlās zināt admin. izmaksu daļu (%) kopējā pakalpojuma pašizmaksā. Šajā gadījumā admin. izmaksas tiek dalītas ar sniegto pakalpojumu apjomu</a:t>
            </a:r>
            <a:r>
              <a:rPr lang="lv-LV" altLang="lv-LV" sz="2000" dirty="0" smtClean="0"/>
              <a:t>.</a:t>
            </a:r>
            <a:endParaRPr lang="lv-LV" altLang="lv-LV" sz="2000" b="1" dirty="0" smtClean="0"/>
          </a:p>
          <a:p>
            <a:pPr marL="457200" indent="-457200">
              <a:lnSpc>
                <a:spcPct val="100000"/>
              </a:lnSpc>
              <a:spcBef>
                <a:spcPts val="300"/>
              </a:spcBef>
              <a:spcAft>
                <a:spcPts val="300"/>
              </a:spcAft>
              <a:buFont typeface="Arial"/>
              <a:buChar char="•"/>
              <a:defRPr/>
            </a:pPr>
            <a:r>
              <a:rPr lang="lv-LV" altLang="lv-LV" sz="2000" b="1" dirty="0" smtClean="0"/>
              <a:t>Vadības </a:t>
            </a:r>
            <a:r>
              <a:rPr lang="lv-LV" altLang="lv-LV" sz="2000" b="1" dirty="0"/>
              <a:t>funkcijas izmaksas </a:t>
            </a:r>
            <a:r>
              <a:rPr lang="lv-LV" altLang="lv-LV" sz="2000" b="1" dirty="0" smtClean="0"/>
              <a:t>NEattiecina </a:t>
            </a:r>
            <a:r>
              <a:rPr lang="lv-LV" altLang="lv-LV" sz="2000" b="1" dirty="0"/>
              <a:t>uz </a:t>
            </a:r>
            <a:r>
              <a:rPr lang="lv-LV" altLang="lv-LV" sz="2000" b="1" dirty="0" smtClean="0"/>
              <a:t>pakalpojumu</a:t>
            </a:r>
            <a:r>
              <a:rPr lang="lv-LV" altLang="lv-LV" sz="2000" dirty="0" smtClean="0"/>
              <a:t>, ja iestāde apsver domu nodot pakalpojumu (vai tā daļu) citai iestādei (piemēram, pašvaldībai), jo:</a:t>
            </a:r>
          </a:p>
          <a:p>
            <a:pPr marL="857250" lvl="1" indent="-457200">
              <a:lnSpc>
                <a:spcPct val="100000"/>
              </a:lnSpc>
              <a:spcBef>
                <a:spcPts val="300"/>
              </a:spcBef>
              <a:spcAft>
                <a:spcPts val="300"/>
              </a:spcAft>
              <a:buFont typeface="Arial"/>
              <a:buChar char="•"/>
              <a:defRPr/>
            </a:pPr>
            <a:r>
              <a:rPr lang="en-US" altLang="lv-LV" sz="1800" dirty="0" smtClean="0"/>
              <a:t>P</a:t>
            </a:r>
            <a:r>
              <a:rPr lang="lv-LV" altLang="lv-LV" sz="1800" dirty="0" smtClean="0"/>
              <a:t>akalpojumu metodiskā vadība paliek iestādes atbildībā</a:t>
            </a:r>
          </a:p>
          <a:p>
            <a:pPr marL="857250" lvl="1" indent="-457200">
              <a:lnSpc>
                <a:spcPct val="100000"/>
              </a:lnSpc>
              <a:spcBef>
                <a:spcPts val="300"/>
              </a:spcBef>
              <a:spcAft>
                <a:spcPts val="300"/>
              </a:spcAft>
              <a:buFont typeface="Arial"/>
              <a:buChar char="•"/>
              <a:defRPr/>
            </a:pPr>
            <a:r>
              <a:rPr lang="lv-LV" altLang="lv-LV" sz="1800" dirty="0" smtClean="0"/>
              <a:t>Pakalpojumu IKT nodrošināšana (informācijas sistēmas, datu glabāšana u.c.) paliek iestādes atbildībā</a:t>
            </a:r>
          </a:p>
          <a:p>
            <a:pPr marL="857250" lvl="1" indent="-457200">
              <a:lnSpc>
                <a:spcPct val="100000"/>
              </a:lnSpc>
              <a:spcBef>
                <a:spcPts val="300"/>
              </a:spcBef>
              <a:spcAft>
                <a:spcPts val="300"/>
              </a:spcAft>
              <a:buFont typeface="Arial"/>
              <a:buChar char="•"/>
              <a:defRPr/>
            </a:pPr>
            <a:r>
              <a:rPr lang="lv-LV" altLang="lv-LV" sz="1800" dirty="0" smtClean="0"/>
              <a:t>Finanšu un personāla vadības apjoms būtiski nemainās – jāpiemēro materialitātes princips. </a:t>
            </a:r>
          </a:p>
          <a:p>
            <a:pPr marL="1257300" lvl="2" indent="-457200">
              <a:lnSpc>
                <a:spcPct val="100000"/>
              </a:lnSpc>
              <a:spcBef>
                <a:spcPts val="300"/>
              </a:spcBef>
              <a:spcAft>
                <a:spcPts val="300"/>
              </a:spcAft>
              <a:buFont typeface="Arial"/>
              <a:buChar char="•"/>
              <a:defRPr/>
            </a:pPr>
            <a:r>
              <a:rPr lang="lv-LV" altLang="lv-LV" sz="1400" dirty="0" smtClean="0"/>
              <a:t>Piemēram, ja nododamo pakalpojumu apjoms samazinās iestādes klientu apkalpošanas slodzes par 50, arī finanšu un personālvadības nodaļām ievērojami samazināsies darba apjoms. Taču pašvaldībai šīs 50 papildus slodzes palielinās arī attiecīgo atbalsta funkciju izmaksas.</a:t>
            </a:r>
            <a:endParaRPr lang="lv-LV" altLang="lv-LV" sz="1400" dirty="0"/>
          </a:p>
          <a:p>
            <a:endParaRPr lang="en-US" sz="2400" dirty="0"/>
          </a:p>
        </p:txBody>
      </p:sp>
    </p:spTree>
    <p:extLst>
      <p:ext uri="{BB962C8B-B14F-4D97-AF65-F5344CB8AC3E}">
        <p14:creationId xmlns:p14="http://schemas.microsoft.com/office/powerpoint/2010/main" val="2825480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16520" y="4499917"/>
            <a:ext cx="4536752" cy="3312368"/>
          </a:xfrm>
          <a:prstGeom prst="rect">
            <a:avLst/>
          </a:prstGeom>
          <a:solidFill>
            <a:schemeClr val="bg1"/>
          </a:solidFill>
          <a:ln>
            <a:noFill/>
            <a:headEnd type="none" w="med" len="med"/>
            <a:tailEnd type="none" w="med" len="med"/>
          </a:ln>
          <a:effectLst>
            <a:softEdge rad="317500"/>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3" name="Content Placeholder 2"/>
          <p:cNvSpPr>
            <a:spLocks noGrp="1"/>
          </p:cNvSpPr>
          <p:nvPr>
            <p:ph idx="1"/>
          </p:nvPr>
        </p:nvSpPr>
        <p:spPr/>
        <p:txBody>
          <a:bodyPr/>
          <a:lstStyle/>
          <a:p>
            <a:endParaRPr lang="lv-LV" sz="1800" dirty="0" smtClean="0"/>
          </a:p>
          <a:p>
            <a:endParaRPr lang="lv-LV" sz="1800" dirty="0" smtClean="0"/>
          </a:p>
        </p:txBody>
      </p:sp>
      <p:sp>
        <p:nvSpPr>
          <p:cNvPr id="5" name="TextBox 4"/>
          <p:cNvSpPr txBox="1"/>
          <p:nvPr/>
        </p:nvSpPr>
        <p:spPr>
          <a:xfrm>
            <a:off x="503808" y="1331565"/>
            <a:ext cx="9145016" cy="668388"/>
          </a:xfrm>
          <a:prstGeom prst="rect">
            <a:avLst/>
          </a:prstGeom>
          <a:noFill/>
        </p:spPr>
        <p:txBody>
          <a:bodyPr wrap="square" rtlCol="0">
            <a:spAutoFit/>
          </a:bodyPr>
          <a:lstStyle/>
          <a:p>
            <a:pPr>
              <a:spcBef>
                <a:spcPts val="0"/>
              </a:spcBef>
              <a:spcAft>
                <a:spcPts val="0"/>
              </a:spcAft>
            </a:pPr>
            <a:r>
              <a:rPr lang="lv-LV" sz="2000" dirty="0" smtClean="0">
                <a:latin typeface="+mn-lt"/>
              </a:rPr>
              <a:t>Iestāde – Lauku atbalsta dienests</a:t>
            </a:r>
          </a:p>
          <a:p>
            <a:pPr>
              <a:spcBef>
                <a:spcPts val="0"/>
              </a:spcBef>
              <a:spcAft>
                <a:spcPts val="0"/>
              </a:spcAft>
            </a:pPr>
            <a:r>
              <a:rPr lang="lv-LV" sz="2000" dirty="0" smtClean="0">
                <a:latin typeface="+mn-lt"/>
              </a:rPr>
              <a:t>Sniegto pakalpojumu skaits: KAD1 – 100, KAD2 – 200, KAD3 - 300</a:t>
            </a:r>
          </a:p>
        </p:txBody>
      </p:sp>
      <p:graphicFrame>
        <p:nvGraphicFramePr>
          <p:cNvPr id="7" name="Table 6"/>
          <p:cNvGraphicFramePr>
            <a:graphicFrameLocks noGrp="1"/>
          </p:cNvGraphicFramePr>
          <p:nvPr>
            <p:extLst>
              <p:ext uri="{D42A27DB-BD31-4B8C-83A1-F6EECF244321}">
                <p14:modId xmlns:p14="http://schemas.microsoft.com/office/powerpoint/2010/main" val="2734235189"/>
              </p:ext>
            </p:extLst>
          </p:nvPr>
        </p:nvGraphicFramePr>
        <p:xfrm>
          <a:off x="516408" y="2051645"/>
          <a:ext cx="8340328" cy="2667764"/>
        </p:xfrm>
        <a:graphic>
          <a:graphicData uri="http://schemas.openxmlformats.org/drawingml/2006/table">
            <a:tbl>
              <a:tblPr>
                <a:tableStyleId>{2D5ABB26-0587-4C30-8999-92F81FD0307C}</a:tableStyleId>
              </a:tblPr>
              <a:tblGrid>
                <a:gridCol w="8340328"/>
              </a:tblGrid>
              <a:tr h="242524">
                <a:tc>
                  <a:txBody>
                    <a:bodyPr/>
                    <a:lstStyle/>
                    <a:p>
                      <a:pPr algn="l" fontAlgn="b"/>
                      <a:r>
                        <a:rPr lang="lv-LV" sz="1400" b="1" u="none" strike="noStrike" dirty="0">
                          <a:solidFill>
                            <a:schemeClr val="bg1"/>
                          </a:solidFill>
                          <a:effectLst/>
                        </a:rPr>
                        <a:t> Pakalpojumu saraksts</a:t>
                      </a:r>
                      <a:endParaRPr lang="lv-LV" sz="1400" b="1" i="0" u="none" strike="noStrike" dirty="0">
                        <a:solidFill>
                          <a:schemeClr val="bg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242524">
                <a:tc>
                  <a:txBody>
                    <a:bodyPr/>
                    <a:lstStyle/>
                    <a:p>
                      <a:pPr algn="l" fontAlgn="b"/>
                      <a:r>
                        <a:rPr lang="lv-LV" sz="1400" u="none" strike="noStrike" dirty="0">
                          <a:effectLst/>
                        </a:rPr>
                        <a:t>1. Lauksaimniecības produktu eksporta licenču administrēšana</a:t>
                      </a:r>
                      <a:endParaRPr lang="lv-LV"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524">
                <a:tc>
                  <a:txBody>
                    <a:bodyPr/>
                    <a:lstStyle/>
                    <a:p>
                      <a:pPr algn="l" fontAlgn="b"/>
                      <a:r>
                        <a:rPr lang="lv-LV" sz="1400" u="none" strike="noStrike" dirty="0">
                          <a:effectLst/>
                        </a:rPr>
                        <a:t>2. Investīciju atbalsts atklātiem projektu konkursiem Eiropas Lauksaimniecības fonda lauku attīstībai ietvaros</a:t>
                      </a:r>
                      <a:endParaRPr lang="lv-LV"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524">
                <a:tc>
                  <a:txBody>
                    <a:bodyPr/>
                    <a:lstStyle/>
                    <a:p>
                      <a:pPr algn="l" fontAlgn="b"/>
                      <a:r>
                        <a:rPr lang="lv-LV" sz="1400" u="none" strike="noStrike" dirty="0">
                          <a:effectLst/>
                        </a:rPr>
                        <a:t>3. Nepārstrādāto lauksaimniecības produktu ražotāju interešu pārstāvība tiesā</a:t>
                      </a:r>
                      <a:endParaRPr lang="lv-LV"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524">
                <a:tc>
                  <a:txBody>
                    <a:bodyPr/>
                    <a:lstStyle/>
                    <a:p>
                      <a:pPr algn="l" fontAlgn="b"/>
                      <a:r>
                        <a:rPr lang="lv-LV" sz="1400" u="none" strike="noStrike" dirty="0">
                          <a:effectLst/>
                        </a:rPr>
                        <a:t>4. Vienotais platību maksājums</a:t>
                      </a:r>
                      <a:endParaRPr lang="lv-LV"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524">
                <a:tc>
                  <a:txBody>
                    <a:bodyPr/>
                    <a:lstStyle/>
                    <a:p>
                      <a:pPr algn="l" fontAlgn="b"/>
                      <a:r>
                        <a:rPr lang="fi-FI" sz="1400" u="none" strike="noStrike" dirty="0">
                          <a:effectLst/>
                        </a:rPr>
                        <a:t>5. Akcīzes nodokļa atmaksa lauksaimniekiem</a:t>
                      </a:r>
                      <a:endParaRPr lang="fi-FI"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524">
                <a:tc>
                  <a:txBody>
                    <a:bodyPr/>
                    <a:lstStyle/>
                    <a:p>
                      <a:pPr algn="l" fontAlgn="b"/>
                      <a:r>
                        <a:rPr lang="lv-LV" sz="1400" u="none" strike="noStrike" dirty="0">
                          <a:effectLst/>
                        </a:rPr>
                        <a:t>6. Atdalītie papildu tieši maksājumi par nokautiem vai eksportētiem liellopiem</a:t>
                      </a:r>
                      <a:endParaRPr lang="lv-LV"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524">
                <a:tc>
                  <a:txBody>
                    <a:bodyPr/>
                    <a:lstStyle/>
                    <a:p>
                      <a:pPr algn="l" fontAlgn="b"/>
                      <a:r>
                        <a:rPr lang="lv-LV" sz="1400" u="none" strike="noStrike">
                          <a:effectLst/>
                        </a:rPr>
                        <a:t>7. Lauksaimniecības produktu tarifu kvotu importa licenču administrēšana</a:t>
                      </a:r>
                      <a:endParaRPr lang="lv-LV" sz="14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524">
                <a:tc>
                  <a:txBody>
                    <a:bodyPr/>
                    <a:lstStyle/>
                    <a:p>
                      <a:pPr algn="l" fontAlgn="b"/>
                      <a:r>
                        <a:rPr lang="lv-LV" sz="1400" u="none" strike="noStrike" dirty="0">
                          <a:effectLst/>
                        </a:rPr>
                        <a:t>8. Atbalsts apdrošināšanas polišu iegādes izdevumu segšanai</a:t>
                      </a:r>
                      <a:endParaRPr lang="lv-LV"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524">
                <a:tc>
                  <a:txBody>
                    <a:bodyPr/>
                    <a:lstStyle/>
                    <a:p>
                      <a:pPr algn="l" fontAlgn="b"/>
                      <a:r>
                        <a:rPr lang="lv-LV" sz="1400" u="none" strike="noStrike" dirty="0">
                          <a:effectLst/>
                        </a:rPr>
                        <a:t>9. Atbalsts lauksaimniecībā izmantojamiem zinātnes projektiem</a:t>
                      </a:r>
                      <a:endParaRPr lang="lv-LV"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524">
                <a:tc>
                  <a:txBody>
                    <a:bodyPr/>
                    <a:lstStyle/>
                    <a:p>
                      <a:pPr algn="l" fontAlgn="b"/>
                      <a:r>
                        <a:rPr lang="lv-LV" sz="1400" u="none" strike="noStrike" dirty="0">
                          <a:effectLst/>
                        </a:rPr>
                        <a:t>10. Investīciju atbalsts - Apsaimniekošanas, atbalsta un konsultāciju pakalpojuma izveidošana</a:t>
                      </a:r>
                      <a:endParaRPr lang="lv-LV"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t>Tiešās </a:t>
            </a:r>
            <a:r>
              <a:rPr lang="lv-LV" sz="3600" dirty="0"/>
              <a:t>un netiešās izmaksas </a:t>
            </a:r>
            <a:r>
              <a:rPr lang="lv-LV" sz="3600" dirty="0" smtClean="0"/>
              <a:t>(3)</a:t>
            </a:r>
            <a:r>
              <a:rPr lang="lv-LV" sz="3600" dirty="0"/>
              <a:t/>
            </a:r>
            <a:br>
              <a:rPr lang="lv-LV" sz="3600" dirty="0"/>
            </a:br>
            <a:r>
              <a:rPr lang="lv-LV" sz="2800" dirty="0" smtClean="0">
                <a:solidFill>
                  <a:schemeClr val="tx1">
                    <a:lumMod val="50000"/>
                    <a:lumOff val="50000"/>
                  </a:schemeClr>
                </a:solidFill>
              </a:rPr>
              <a:t>Uzdevums: sadalīt izmaksas tiešajās un netiešajās izmaksās</a:t>
            </a:r>
            <a:endParaRPr lang="lv-LV" sz="2800" kern="0" dirty="0">
              <a:solidFill>
                <a:schemeClr val="tx1">
                  <a:lumMod val="50000"/>
                  <a:lumOff val="50000"/>
                </a:schemeClr>
              </a:solidFill>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3493189798"/>
              </p:ext>
            </p:extLst>
          </p:nvPr>
        </p:nvGraphicFramePr>
        <p:xfrm>
          <a:off x="503809" y="5075981"/>
          <a:ext cx="8352927" cy="2016223"/>
        </p:xfrm>
        <a:graphic>
          <a:graphicData uri="http://schemas.openxmlformats.org/drawingml/2006/table">
            <a:tbl>
              <a:tblPr firstRow="1" bandRow="1">
                <a:tableStyleId>{1FECB4D8-DB02-4DC6-A0A2-4F2EBAE1DC90}</a:tableStyleId>
              </a:tblPr>
              <a:tblGrid>
                <a:gridCol w="3772290"/>
                <a:gridCol w="875710"/>
                <a:gridCol w="808348"/>
                <a:gridCol w="1010435"/>
                <a:gridCol w="950040"/>
                <a:gridCol w="936104"/>
              </a:tblGrid>
              <a:tr h="330920">
                <a:tc>
                  <a:txBody>
                    <a:bodyPr/>
                    <a:lstStyle/>
                    <a:p>
                      <a:r>
                        <a:rPr lang="en-US" sz="1400" dirty="0" smtClean="0">
                          <a:solidFill>
                            <a:schemeClr val="tx1"/>
                          </a:solidFill>
                        </a:rPr>
                        <a:t>Izmaksu</a:t>
                      </a:r>
                      <a:r>
                        <a:rPr lang="en-US" sz="1400" baseline="0" dirty="0" smtClean="0">
                          <a:solidFill>
                            <a:schemeClr val="tx1"/>
                          </a:solidFill>
                        </a:rPr>
                        <a:t> </a:t>
                      </a:r>
                      <a:r>
                        <a:rPr lang="en-US" sz="1400" baseline="0" dirty="0" err="1" smtClean="0">
                          <a:solidFill>
                            <a:schemeClr val="tx1"/>
                          </a:solidFill>
                        </a:rPr>
                        <a:t>pozīcijas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KAC 1</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KAC 2</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KAC 3</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err="1" smtClean="0">
                          <a:solidFill>
                            <a:schemeClr val="tx1"/>
                          </a:solidFill>
                        </a:rPr>
                        <a:t>Kopā</a:t>
                      </a:r>
                      <a:r>
                        <a:rPr lang="en-US" sz="1400" dirty="0" smtClean="0">
                          <a:solidFill>
                            <a:schemeClr val="tx1"/>
                          </a:solidFill>
                        </a:rPr>
                        <a:t> KAC</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KOPĀ LAD</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0920">
                <a:tc>
                  <a:txBody>
                    <a:bodyPr/>
                    <a:lstStyle/>
                    <a:p>
                      <a:r>
                        <a:rPr lang="en-US" sz="1400" dirty="0" err="1" smtClean="0">
                          <a:solidFill>
                            <a:schemeClr val="tx1"/>
                          </a:solidFill>
                        </a:rPr>
                        <a:t>Elektroenerģija</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1 000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2 000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2 000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5 000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15 000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0920">
                <a:tc>
                  <a:txBody>
                    <a:bodyPr/>
                    <a:lstStyle/>
                    <a:p>
                      <a:r>
                        <a:rPr lang="en-US" sz="1400" dirty="0" err="1" smtClean="0">
                          <a:solidFill>
                            <a:schemeClr val="tx1"/>
                          </a:solidFill>
                        </a:rPr>
                        <a:t>Telpu</a:t>
                      </a:r>
                      <a:r>
                        <a:rPr lang="en-US" sz="1400" dirty="0" smtClean="0">
                          <a:solidFill>
                            <a:schemeClr val="tx1"/>
                          </a:solidFill>
                        </a:rPr>
                        <a:t> </a:t>
                      </a:r>
                      <a:r>
                        <a:rPr lang="en-US" sz="1400" dirty="0" err="1" smtClean="0">
                          <a:solidFill>
                            <a:schemeClr val="tx1"/>
                          </a:solidFill>
                        </a:rPr>
                        <a:t>noma</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1 000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500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1 500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3 000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10 000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0920">
                <a:tc>
                  <a:txBody>
                    <a:bodyPr/>
                    <a:lstStyle/>
                    <a:p>
                      <a:r>
                        <a:rPr lang="en-US" sz="1400" dirty="0" err="1" smtClean="0">
                          <a:solidFill>
                            <a:schemeClr val="tx1"/>
                          </a:solidFill>
                        </a:rPr>
                        <a:t>Biroja</a:t>
                      </a:r>
                      <a:r>
                        <a:rPr lang="en-US" sz="1400" dirty="0" smtClean="0">
                          <a:solidFill>
                            <a:schemeClr val="tx1"/>
                          </a:solidFill>
                        </a:rPr>
                        <a:t> </a:t>
                      </a:r>
                      <a:r>
                        <a:rPr lang="en-US" sz="1400" dirty="0" err="1" smtClean="0">
                          <a:solidFill>
                            <a:schemeClr val="tx1"/>
                          </a:solidFill>
                        </a:rPr>
                        <a:t>papīrs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10 000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10 000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2503">
                <a:tc>
                  <a:txBody>
                    <a:bodyPr/>
                    <a:lstStyle/>
                    <a:p>
                      <a:r>
                        <a:rPr lang="en-US" sz="1400" dirty="0" err="1" smtClean="0">
                          <a:solidFill>
                            <a:schemeClr val="tx1"/>
                          </a:solidFill>
                        </a:rPr>
                        <a:t>Datortehnikas</a:t>
                      </a:r>
                      <a:r>
                        <a:rPr lang="en-US" sz="1400" baseline="0" dirty="0" smtClean="0">
                          <a:solidFill>
                            <a:schemeClr val="tx1"/>
                          </a:solidFill>
                        </a:rPr>
                        <a:t> </a:t>
                      </a:r>
                      <a:r>
                        <a:rPr lang="en-US" sz="1400" baseline="0" dirty="0" err="1" smtClean="0">
                          <a:solidFill>
                            <a:schemeClr val="tx1"/>
                          </a:solidFill>
                        </a:rPr>
                        <a:t>remonti</a:t>
                      </a:r>
                      <a:r>
                        <a:rPr lang="en-US" sz="1400" baseline="0" dirty="0" smtClean="0">
                          <a:solidFill>
                            <a:schemeClr val="tx1"/>
                          </a:solidFill>
                        </a:rPr>
                        <a:t> un </a:t>
                      </a:r>
                      <a:r>
                        <a:rPr lang="en-US" sz="1400" baseline="0" dirty="0" err="1" smtClean="0">
                          <a:solidFill>
                            <a:schemeClr val="tx1"/>
                          </a:solidFill>
                        </a:rPr>
                        <a:t>tehniskā</a:t>
                      </a:r>
                      <a:r>
                        <a:rPr lang="en-US" sz="1400" baseline="0" dirty="0" smtClean="0">
                          <a:solidFill>
                            <a:schemeClr val="tx1"/>
                          </a:solidFill>
                        </a:rPr>
                        <a:t> </a:t>
                      </a:r>
                      <a:r>
                        <a:rPr lang="en-US" sz="1400" baseline="0" dirty="0" err="1" smtClean="0">
                          <a:solidFill>
                            <a:schemeClr val="tx1"/>
                          </a:solidFill>
                        </a:rPr>
                        <a:t>apkalpošana</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5 000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0040">
                <a:tc>
                  <a:txBody>
                    <a:bodyPr/>
                    <a:lstStyle/>
                    <a:p>
                      <a:r>
                        <a:rPr lang="en-US" sz="1400" dirty="0" err="1" smtClean="0">
                          <a:solidFill>
                            <a:schemeClr val="tx1"/>
                          </a:solidFill>
                        </a:rPr>
                        <a:t>Admin.darbinieku</a:t>
                      </a:r>
                      <a:r>
                        <a:rPr lang="en-US" sz="1400" dirty="0" smtClean="0">
                          <a:solidFill>
                            <a:schemeClr val="tx1"/>
                          </a:solidFill>
                        </a:rPr>
                        <a:t> </a:t>
                      </a:r>
                      <a:r>
                        <a:rPr lang="en-US" sz="1400" dirty="0" err="1" smtClean="0">
                          <a:solidFill>
                            <a:schemeClr val="tx1"/>
                          </a:solidFill>
                        </a:rPr>
                        <a:t>atalgojums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solidFill>
                            <a:schemeClr val="tx1"/>
                          </a:solidFill>
                        </a:rPr>
                        <a:t>5 000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2240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503808" y="1187549"/>
            <a:ext cx="9000809"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7200" eaLnBrk="0" hangingPunct="0">
              <a:spcBef>
                <a:spcPct val="20000"/>
              </a:spcBef>
              <a:buChar char="•"/>
              <a:defRPr sz="3200">
                <a:solidFill>
                  <a:schemeClr val="tx1"/>
                </a:solidFill>
                <a:latin typeface="Tahoma" pitchFamily="34" charset="0"/>
                <a:ea typeface="ＭＳ Ｐゴシック" pitchFamily="34" charset="-128"/>
                <a:cs typeface="Arial" charset="0"/>
              </a:defRPr>
            </a:lvl1pPr>
            <a:lvl2pPr marL="742950" indent="-285750" defTabSz="457200" eaLnBrk="0" hangingPunct="0">
              <a:spcBef>
                <a:spcPct val="20000"/>
              </a:spcBef>
              <a:buChar char="–"/>
              <a:defRPr sz="2800">
                <a:solidFill>
                  <a:schemeClr val="tx1"/>
                </a:solidFill>
                <a:latin typeface="Tahoma" pitchFamily="34" charset="0"/>
                <a:ea typeface="ＭＳ Ｐゴシック" pitchFamily="34" charset="-128"/>
                <a:cs typeface="Arial" charset="0"/>
              </a:defRPr>
            </a:lvl2pPr>
            <a:lvl3pPr marL="1143000" indent="-228600" defTabSz="457200" eaLnBrk="0" hangingPunct="0">
              <a:spcBef>
                <a:spcPct val="20000"/>
              </a:spcBef>
              <a:buChar char="•"/>
              <a:defRPr sz="2400">
                <a:solidFill>
                  <a:schemeClr val="tx1"/>
                </a:solidFill>
                <a:latin typeface="Tahoma" pitchFamily="34" charset="0"/>
                <a:ea typeface="ＭＳ Ｐゴシック" pitchFamily="34" charset="-128"/>
                <a:cs typeface="Arial" charset="0"/>
              </a:defRPr>
            </a:lvl3pPr>
            <a:lvl4pPr marL="16002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4pPr>
            <a:lvl5pPr marL="20574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9pPr>
          </a:lstStyle>
          <a:p>
            <a:pPr marL="0" indent="0">
              <a:lnSpc>
                <a:spcPct val="100000"/>
              </a:lnSpc>
              <a:spcBef>
                <a:spcPts val="600"/>
              </a:spcBef>
              <a:spcAft>
                <a:spcPts val="600"/>
              </a:spcAft>
              <a:buNone/>
              <a:defRPr/>
            </a:pPr>
            <a:r>
              <a:rPr lang="lv-LV" sz="2400" b="1" dirty="0">
                <a:latin typeface="+mn-lt"/>
              </a:rPr>
              <a:t>Pastāvīgās </a:t>
            </a:r>
            <a:r>
              <a:rPr lang="lv-LV" sz="2400" b="1" dirty="0" smtClean="0">
                <a:latin typeface="+mn-lt"/>
              </a:rPr>
              <a:t>izmaksas (</a:t>
            </a:r>
            <a:r>
              <a:rPr lang="lv-LV" sz="2400" b="1" i="1" dirty="0" smtClean="0">
                <a:latin typeface="+mn-lt"/>
              </a:rPr>
              <a:t>Fixed Costs</a:t>
            </a:r>
            <a:r>
              <a:rPr lang="lv-LV" sz="2400" b="1" dirty="0" smtClean="0">
                <a:latin typeface="+mn-lt"/>
              </a:rPr>
              <a:t>) </a:t>
            </a:r>
            <a:r>
              <a:rPr lang="lv-LV" sz="2400" dirty="0">
                <a:latin typeface="+mn-lt"/>
              </a:rPr>
              <a:t>ir izmaksas, kuras noteiktā laika posmā nemainās pie zināma aktivitāšu apjoma izmaiņām. </a:t>
            </a:r>
            <a:endParaRPr lang="lv-LV" sz="1200" dirty="0" smtClean="0">
              <a:latin typeface="+mn-lt"/>
            </a:endParaRPr>
          </a:p>
          <a:p>
            <a:pPr marL="0" indent="0">
              <a:lnSpc>
                <a:spcPct val="100000"/>
              </a:lnSpc>
              <a:spcBef>
                <a:spcPts val="600"/>
              </a:spcBef>
              <a:spcAft>
                <a:spcPts val="600"/>
              </a:spcAft>
              <a:buNone/>
              <a:defRPr/>
            </a:pPr>
            <a:r>
              <a:rPr lang="lv-LV" sz="2000" dirty="0" smtClean="0">
                <a:latin typeface="+mn-lt"/>
              </a:rPr>
              <a:t>Ja </a:t>
            </a:r>
            <a:r>
              <a:rPr lang="lv-LV" sz="2000" dirty="0">
                <a:latin typeface="+mn-lt"/>
              </a:rPr>
              <a:t>pastāvīgas izmaksas tiek attiecinātas uz aktivitātes vienību, tad pieaugot aktivitāšu vienību skaitam, </a:t>
            </a:r>
            <a:r>
              <a:rPr lang="lv-LV" sz="2000" u="sng" dirty="0">
                <a:latin typeface="+mn-lt"/>
              </a:rPr>
              <a:t>izmaksām ir tendence samazināties. </a:t>
            </a:r>
            <a:endParaRPr lang="lv-LV" sz="2000" u="sng" dirty="0" smtClean="0">
              <a:latin typeface="+mn-lt"/>
            </a:endParaRPr>
          </a:p>
          <a:p>
            <a:pPr marL="0" indent="0">
              <a:lnSpc>
                <a:spcPct val="100000"/>
              </a:lnSpc>
              <a:spcBef>
                <a:spcPts val="600"/>
              </a:spcBef>
              <a:spcAft>
                <a:spcPts val="600"/>
              </a:spcAft>
              <a:buNone/>
              <a:defRPr/>
            </a:pPr>
            <a:r>
              <a:rPr lang="lv-LV" sz="2000" b="1" dirty="0" smtClean="0">
                <a:latin typeface="+mn-lt"/>
              </a:rPr>
              <a:t>Taču:</a:t>
            </a:r>
          </a:p>
          <a:p>
            <a:pPr marL="457200" indent="-457200">
              <a:lnSpc>
                <a:spcPct val="100000"/>
              </a:lnSpc>
              <a:spcBef>
                <a:spcPts val="600"/>
              </a:spcBef>
              <a:spcAft>
                <a:spcPts val="600"/>
              </a:spcAft>
              <a:buAutoNum type="arabicPeriod"/>
              <a:defRPr/>
            </a:pPr>
            <a:r>
              <a:rPr lang="en-US" sz="2000" dirty="0" smtClean="0">
                <a:latin typeface="+mn-lt"/>
              </a:rPr>
              <a:t>J</a:t>
            </a:r>
            <a:r>
              <a:rPr lang="lv-LV" sz="2000" dirty="0" smtClean="0">
                <a:latin typeface="+mn-lt"/>
              </a:rPr>
              <a:t>a pakalpojumu skaits būtiski palielinās, pastāvīgas telpu izmaksas jāpalielina, paplašinot telpas pakalpojumu sniegšanai.</a:t>
            </a:r>
          </a:p>
          <a:p>
            <a:pPr marL="457200" indent="-457200">
              <a:lnSpc>
                <a:spcPct val="100000"/>
              </a:lnSpc>
              <a:spcBef>
                <a:spcPts val="600"/>
              </a:spcBef>
              <a:spcAft>
                <a:spcPts val="600"/>
              </a:spcAft>
              <a:buAutoNum type="arabicPeriod"/>
              <a:defRPr/>
            </a:pPr>
            <a:r>
              <a:rPr lang="lv-LV" sz="2000" dirty="0" smtClean="0">
                <a:latin typeface="+mn-lt"/>
              </a:rPr>
              <a:t>Ja konkrētas telpas izmaksas nomas līguma ietvaros ir nemainīgas līguma darbības periodā (piemēram, 5 gadu laikā), tad laužot līgumu vai pēc 5 gadiem telpu izmaksas kļūs par mainīgu komponenti.</a:t>
            </a:r>
            <a:endParaRPr lang="lv-LV" sz="2000" dirty="0">
              <a:latin typeface="+mn-lt"/>
            </a:endParaRPr>
          </a:p>
          <a:p>
            <a:pPr marL="0" indent="0">
              <a:lnSpc>
                <a:spcPct val="100000"/>
              </a:lnSpc>
              <a:spcBef>
                <a:spcPts val="600"/>
              </a:spcBef>
              <a:spcAft>
                <a:spcPts val="600"/>
              </a:spcAft>
              <a:buNone/>
              <a:defRPr/>
            </a:pPr>
            <a:r>
              <a:rPr lang="lv-LV" sz="2000" dirty="0" smtClean="0">
                <a:latin typeface="+mn-lt"/>
              </a:rPr>
              <a:t>Klasiski pakalpojuma </a:t>
            </a:r>
            <a:r>
              <a:rPr lang="lv-LV" sz="2000" dirty="0">
                <a:latin typeface="+mn-lt"/>
              </a:rPr>
              <a:t>procesa pastāvīgas izmaksas </a:t>
            </a:r>
            <a:r>
              <a:rPr lang="lv-LV" sz="2000" dirty="0" smtClean="0">
                <a:latin typeface="+mn-lt"/>
              </a:rPr>
              <a:t>ir, </a:t>
            </a:r>
            <a:r>
              <a:rPr lang="lv-LV" sz="2000" dirty="0">
                <a:latin typeface="+mn-lt"/>
              </a:rPr>
              <a:t>piemēram, šādas:</a:t>
            </a:r>
          </a:p>
          <a:p>
            <a:pPr marL="723900" indent="-368300">
              <a:lnSpc>
                <a:spcPct val="100000"/>
              </a:lnSpc>
              <a:spcBef>
                <a:spcPts val="200"/>
              </a:spcBef>
              <a:spcAft>
                <a:spcPts val="200"/>
              </a:spcAft>
              <a:buClr>
                <a:schemeClr val="tx1">
                  <a:lumMod val="50000"/>
                  <a:lumOff val="50000"/>
                </a:schemeClr>
              </a:buClr>
              <a:buFont typeface="Wingdings" panose="05000000000000000000" pitchFamily="2" charset="2"/>
              <a:buChar char="§"/>
              <a:defRPr/>
            </a:pPr>
            <a:r>
              <a:rPr lang="lv-LV" sz="1900" dirty="0">
                <a:latin typeface="+mn-lt"/>
              </a:rPr>
              <a:t>iestādes nodaļu ēku, telpu nomas, to uzturēšanas </a:t>
            </a:r>
            <a:r>
              <a:rPr lang="lv-LV" sz="1900" dirty="0" smtClean="0">
                <a:latin typeface="+mn-lt"/>
              </a:rPr>
              <a:t>izmaksas</a:t>
            </a:r>
            <a:endParaRPr lang="lv-LV" sz="1900" dirty="0">
              <a:latin typeface="+mn-lt"/>
            </a:endParaRPr>
          </a:p>
          <a:p>
            <a:pPr marL="723900" indent="-368300">
              <a:lnSpc>
                <a:spcPct val="100000"/>
              </a:lnSpc>
              <a:spcBef>
                <a:spcPts val="200"/>
              </a:spcBef>
              <a:spcAft>
                <a:spcPts val="200"/>
              </a:spcAft>
              <a:buClr>
                <a:schemeClr val="tx1">
                  <a:lumMod val="50000"/>
                  <a:lumOff val="50000"/>
                </a:schemeClr>
              </a:buClr>
              <a:buFont typeface="Wingdings" panose="05000000000000000000" pitchFamily="2" charset="2"/>
              <a:buChar char="§"/>
              <a:defRPr/>
            </a:pPr>
            <a:r>
              <a:rPr lang="lv-LV" sz="1900" dirty="0">
                <a:latin typeface="+mn-lt"/>
              </a:rPr>
              <a:t>pamatlīdzekļu </a:t>
            </a:r>
            <a:r>
              <a:rPr lang="lv-LV" sz="1900" dirty="0" smtClean="0">
                <a:latin typeface="+mn-lt"/>
              </a:rPr>
              <a:t>nolietojums</a:t>
            </a:r>
          </a:p>
          <a:p>
            <a:pPr marL="723900" indent="-368300">
              <a:lnSpc>
                <a:spcPct val="100000"/>
              </a:lnSpc>
              <a:spcBef>
                <a:spcPts val="200"/>
              </a:spcBef>
              <a:spcAft>
                <a:spcPts val="200"/>
              </a:spcAft>
              <a:buClr>
                <a:schemeClr val="tx1">
                  <a:lumMod val="50000"/>
                  <a:lumOff val="50000"/>
                </a:schemeClr>
              </a:buClr>
              <a:buFont typeface="Wingdings" panose="05000000000000000000" pitchFamily="2" charset="2"/>
              <a:buChar char="§"/>
              <a:defRPr/>
            </a:pPr>
            <a:r>
              <a:rPr lang="lv-LV" sz="1900" dirty="0" smtClean="0">
                <a:latin typeface="+mn-lt"/>
              </a:rPr>
              <a:t>vadības </a:t>
            </a:r>
            <a:r>
              <a:rPr lang="lv-LV" sz="1900" dirty="0">
                <a:latin typeface="+mn-lt"/>
              </a:rPr>
              <a:t>un administrācijas personāla atalgojuma </a:t>
            </a:r>
            <a:r>
              <a:rPr lang="lv-LV" sz="1900" dirty="0" smtClean="0">
                <a:latin typeface="+mn-lt"/>
              </a:rPr>
              <a:t>izmaksas</a:t>
            </a:r>
            <a:endParaRPr lang="lv-LV" sz="2000" dirty="0">
              <a:latin typeface="+mn-lt"/>
            </a:endParaRPr>
          </a:p>
          <a:p>
            <a:pPr marL="0" indent="0">
              <a:lnSpc>
                <a:spcPct val="100000"/>
              </a:lnSpc>
              <a:spcBef>
                <a:spcPts val="300"/>
              </a:spcBef>
              <a:spcAft>
                <a:spcPts val="300"/>
              </a:spcAft>
              <a:buNone/>
              <a:defRPr/>
            </a:pPr>
            <a:endParaRPr lang="lv-LV" sz="1050" dirty="0"/>
          </a:p>
        </p:txBody>
      </p:sp>
      <p:sp>
        <p:nvSpPr>
          <p:cNvPr id="4"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t>Pastāvīgās </a:t>
            </a:r>
            <a:r>
              <a:rPr lang="lv-LV" sz="3600" dirty="0"/>
              <a:t>un </a:t>
            </a:r>
            <a:r>
              <a:rPr lang="lv-LV" sz="3600" dirty="0" smtClean="0"/>
              <a:t>mainīgās </a:t>
            </a:r>
            <a:r>
              <a:rPr lang="lv-LV" sz="3600" dirty="0"/>
              <a:t>izmaksas (1)</a:t>
            </a:r>
            <a:br>
              <a:rPr lang="lv-LV" sz="3600" dirty="0"/>
            </a:br>
            <a:endParaRPr lang="lv-LV" sz="2800" kern="0" dirty="0">
              <a:solidFill>
                <a:schemeClr val="tx1">
                  <a:lumMod val="50000"/>
                  <a:lumOff val="50000"/>
                </a:schemeClr>
              </a:solidFill>
              <a:ea typeface="ＭＳ Ｐゴシック" pitchFamily="34" charset="-128"/>
            </a:endParaRPr>
          </a:p>
        </p:txBody>
      </p:sp>
      <p:sp>
        <p:nvSpPr>
          <p:cNvPr id="5" name="TextBox 4"/>
          <p:cNvSpPr txBox="1"/>
          <p:nvPr/>
        </p:nvSpPr>
        <p:spPr>
          <a:xfrm>
            <a:off x="3024088" y="7207811"/>
            <a:ext cx="7056784" cy="333627"/>
          </a:xfrm>
          <a:prstGeom prst="rect">
            <a:avLst/>
          </a:prstGeom>
          <a:noFill/>
        </p:spPr>
        <p:txBody>
          <a:bodyPr wrap="square" lIns="100783" tIns="50392" rIns="100783" bIns="50392" rtlCol="0">
            <a:spAutoFit/>
          </a:bodyPr>
          <a:lstStyle/>
          <a:p>
            <a:r>
              <a:rPr lang="lv-LV" sz="1600" i="1" dirty="0">
                <a:latin typeface="+mn-lt"/>
              </a:rPr>
              <a:t>Avots</a:t>
            </a:r>
            <a:r>
              <a:rPr lang="lv-LV" sz="1600" i="1" dirty="0" smtClean="0">
                <a:latin typeface="+mn-lt"/>
              </a:rPr>
              <a:t>: </a:t>
            </a:r>
            <a:r>
              <a:rPr lang="en-US" sz="1600" i="1" dirty="0">
                <a:latin typeface="+mn-lt"/>
              </a:rPr>
              <a:t>Service Costing in General Government Sector Agencies</a:t>
            </a:r>
            <a:r>
              <a:rPr lang="en-US" sz="1600" i="1" dirty="0" smtClean="0">
                <a:latin typeface="+mn-lt"/>
              </a:rPr>
              <a:t>, NSW Treasury 2007</a:t>
            </a:r>
            <a:endParaRPr lang="lv-LV" sz="1600" i="1" dirty="0">
              <a:latin typeface="+mn-lt"/>
            </a:endParaRPr>
          </a:p>
        </p:txBody>
      </p:sp>
    </p:spTree>
    <p:extLst>
      <p:ext uri="{BB962C8B-B14F-4D97-AF65-F5344CB8AC3E}">
        <p14:creationId xmlns:p14="http://schemas.microsoft.com/office/powerpoint/2010/main" val="3414925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503999" y="1546934"/>
            <a:ext cx="9000809"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7200" eaLnBrk="0" hangingPunct="0">
              <a:spcBef>
                <a:spcPct val="20000"/>
              </a:spcBef>
              <a:buChar char="•"/>
              <a:defRPr sz="3200">
                <a:solidFill>
                  <a:schemeClr val="tx1"/>
                </a:solidFill>
                <a:latin typeface="Tahoma" pitchFamily="34" charset="0"/>
                <a:ea typeface="ＭＳ Ｐゴシック" pitchFamily="34" charset="-128"/>
                <a:cs typeface="Arial" charset="0"/>
              </a:defRPr>
            </a:lvl1pPr>
            <a:lvl2pPr marL="742950" indent="-285750" defTabSz="457200" eaLnBrk="0" hangingPunct="0">
              <a:spcBef>
                <a:spcPct val="20000"/>
              </a:spcBef>
              <a:buChar char="–"/>
              <a:defRPr sz="2800">
                <a:solidFill>
                  <a:schemeClr val="tx1"/>
                </a:solidFill>
                <a:latin typeface="Tahoma" pitchFamily="34" charset="0"/>
                <a:ea typeface="ＭＳ Ｐゴシック" pitchFamily="34" charset="-128"/>
                <a:cs typeface="Arial" charset="0"/>
              </a:defRPr>
            </a:lvl2pPr>
            <a:lvl3pPr marL="1143000" indent="-228600" defTabSz="457200" eaLnBrk="0" hangingPunct="0">
              <a:spcBef>
                <a:spcPct val="20000"/>
              </a:spcBef>
              <a:buChar char="•"/>
              <a:defRPr sz="2400">
                <a:solidFill>
                  <a:schemeClr val="tx1"/>
                </a:solidFill>
                <a:latin typeface="Tahoma" pitchFamily="34" charset="0"/>
                <a:ea typeface="ＭＳ Ｐゴシック" pitchFamily="34" charset="-128"/>
                <a:cs typeface="Arial" charset="0"/>
              </a:defRPr>
            </a:lvl3pPr>
            <a:lvl4pPr marL="16002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4pPr>
            <a:lvl5pPr marL="20574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9pPr>
          </a:lstStyle>
          <a:p>
            <a:pPr marL="0" indent="0">
              <a:lnSpc>
                <a:spcPct val="100000"/>
              </a:lnSpc>
              <a:spcBef>
                <a:spcPts val="300"/>
              </a:spcBef>
              <a:spcAft>
                <a:spcPts val="300"/>
              </a:spcAft>
              <a:buNone/>
              <a:defRPr/>
            </a:pPr>
            <a:r>
              <a:rPr lang="lv-LV" sz="2000" b="1" dirty="0" smtClean="0">
                <a:latin typeface="+mn-lt"/>
              </a:rPr>
              <a:t>Mainīgās izmaksas (</a:t>
            </a:r>
            <a:r>
              <a:rPr lang="lv-LV" sz="2000" b="1" i="1" dirty="0" smtClean="0">
                <a:latin typeface="+mn-lt"/>
              </a:rPr>
              <a:t>Variable Costs</a:t>
            </a:r>
            <a:r>
              <a:rPr lang="lv-LV" sz="2000" b="1" dirty="0" smtClean="0">
                <a:latin typeface="+mn-lt"/>
              </a:rPr>
              <a:t>)</a:t>
            </a:r>
            <a:r>
              <a:rPr lang="lv-LV" sz="2000" dirty="0" smtClean="0">
                <a:latin typeface="+mn-lt"/>
              </a:rPr>
              <a:t> </a:t>
            </a:r>
            <a:r>
              <a:rPr lang="lv-LV" sz="2000" dirty="0">
                <a:latin typeface="+mn-lt"/>
              </a:rPr>
              <a:t>ir izmaksas, kuras mainās proporcionāli aktivitāšu apjoma izmaiņām</a:t>
            </a:r>
            <a:r>
              <a:rPr lang="lv-LV" sz="2000" dirty="0" smtClean="0">
                <a:latin typeface="+mn-lt"/>
              </a:rPr>
              <a:t>. </a:t>
            </a:r>
          </a:p>
          <a:p>
            <a:pPr marL="0" indent="0">
              <a:lnSpc>
                <a:spcPct val="100000"/>
              </a:lnSpc>
              <a:spcBef>
                <a:spcPts val="300"/>
              </a:spcBef>
              <a:spcAft>
                <a:spcPts val="300"/>
              </a:spcAft>
              <a:buNone/>
              <a:defRPr/>
            </a:pPr>
            <a:r>
              <a:rPr lang="lv-LV" sz="2000" dirty="0" smtClean="0">
                <a:latin typeface="+mn-lt"/>
              </a:rPr>
              <a:t>Parasti  mainīgās izmaksas mainās proporcionāli darba laika patēriņam vai materiālu patēriņam.</a:t>
            </a:r>
            <a:endParaRPr lang="lv-LV" sz="2000" dirty="0">
              <a:latin typeface="+mn-lt"/>
            </a:endParaRPr>
          </a:p>
          <a:p>
            <a:pPr marL="0" indent="0">
              <a:lnSpc>
                <a:spcPct val="100000"/>
              </a:lnSpc>
              <a:spcBef>
                <a:spcPts val="300"/>
              </a:spcBef>
              <a:spcAft>
                <a:spcPts val="300"/>
              </a:spcAft>
              <a:buNone/>
              <a:defRPr/>
            </a:pPr>
            <a:r>
              <a:rPr lang="lv-LV" sz="2000" dirty="0">
                <a:latin typeface="+mn-lt"/>
              </a:rPr>
              <a:t>Jo lielāks ir aktivitāšu apjoms, jo lielākas izmaksas kopumā</a:t>
            </a:r>
            <a:r>
              <a:rPr lang="lv-LV" sz="2000" dirty="0" smtClean="0">
                <a:latin typeface="+mn-lt"/>
              </a:rPr>
              <a:t>. Mainīgās izmaksas var būt, piemēram, šādas:</a:t>
            </a:r>
            <a:endParaRPr lang="lv-LV" sz="2000" dirty="0">
              <a:latin typeface="+mn-lt"/>
            </a:endParaRPr>
          </a:p>
          <a:p>
            <a:pPr marL="361950" indent="-180975">
              <a:lnSpc>
                <a:spcPct val="100000"/>
              </a:lnSpc>
              <a:spcBef>
                <a:spcPts val="300"/>
              </a:spcBef>
              <a:spcAft>
                <a:spcPts val="300"/>
              </a:spcAft>
              <a:buClr>
                <a:schemeClr val="tx1">
                  <a:lumMod val="50000"/>
                  <a:lumOff val="50000"/>
                </a:schemeClr>
              </a:buClr>
              <a:buFont typeface="Wingdings" panose="05000000000000000000" pitchFamily="2" charset="2"/>
              <a:buChar char="§"/>
              <a:defRPr/>
            </a:pPr>
            <a:r>
              <a:rPr lang="en-US" sz="2000" dirty="0" smtClean="0">
                <a:latin typeface="+mn-lt"/>
              </a:rPr>
              <a:t>P</a:t>
            </a:r>
            <a:r>
              <a:rPr lang="lv-LV" sz="2000" dirty="0" smtClean="0">
                <a:latin typeface="+mn-lt"/>
              </a:rPr>
              <a:t>akalpojumu sniegšanā iesaistīto </a:t>
            </a:r>
            <a:r>
              <a:rPr lang="lv-LV" sz="2000" dirty="0">
                <a:latin typeface="+mn-lt"/>
              </a:rPr>
              <a:t>darbinieku atalgojuma </a:t>
            </a:r>
            <a:r>
              <a:rPr lang="lv-LV" sz="2000" dirty="0" smtClean="0">
                <a:latin typeface="+mn-lt"/>
              </a:rPr>
              <a:t>izmaksas (ja atkarīgs no sniegto pakalpojumu skaita)</a:t>
            </a:r>
            <a:endParaRPr lang="lv-LV" sz="2000" dirty="0">
              <a:latin typeface="+mn-lt"/>
            </a:endParaRPr>
          </a:p>
          <a:p>
            <a:pPr marL="361950" indent="-180975">
              <a:lnSpc>
                <a:spcPct val="100000"/>
              </a:lnSpc>
              <a:spcBef>
                <a:spcPts val="300"/>
              </a:spcBef>
              <a:spcAft>
                <a:spcPts val="300"/>
              </a:spcAft>
              <a:buClr>
                <a:schemeClr val="tx1">
                  <a:lumMod val="50000"/>
                  <a:lumOff val="50000"/>
                </a:schemeClr>
              </a:buClr>
              <a:buFont typeface="Wingdings" panose="05000000000000000000" pitchFamily="2" charset="2"/>
              <a:buChar char="§"/>
              <a:defRPr/>
            </a:pPr>
            <a:r>
              <a:rPr lang="lv-LV" sz="2000" dirty="0">
                <a:latin typeface="+mn-lt"/>
              </a:rPr>
              <a:t>pieaicināto speciālistu pakalpojumu </a:t>
            </a:r>
            <a:r>
              <a:rPr lang="lv-LV" sz="2000" dirty="0" smtClean="0">
                <a:latin typeface="+mn-lt"/>
              </a:rPr>
              <a:t>izmaksas</a:t>
            </a:r>
            <a:endParaRPr lang="lv-LV" sz="2000" dirty="0">
              <a:latin typeface="+mn-lt"/>
            </a:endParaRPr>
          </a:p>
          <a:p>
            <a:pPr marL="361950" indent="-180975">
              <a:lnSpc>
                <a:spcPct val="100000"/>
              </a:lnSpc>
              <a:spcBef>
                <a:spcPts val="300"/>
              </a:spcBef>
              <a:spcAft>
                <a:spcPts val="300"/>
              </a:spcAft>
              <a:buClr>
                <a:schemeClr val="tx1">
                  <a:lumMod val="50000"/>
                  <a:lumOff val="50000"/>
                </a:schemeClr>
              </a:buClr>
              <a:buFont typeface="Wingdings" panose="05000000000000000000" pitchFamily="2" charset="2"/>
              <a:buChar char="§"/>
              <a:defRPr/>
            </a:pPr>
            <a:r>
              <a:rPr lang="lv-LV" sz="2000" dirty="0">
                <a:latin typeface="+mn-lt"/>
              </a:rPr>
              <a:t>biroja </a:t>
            </a:r>
            <a:r>
              <a:rPr lang="lv-LV" sz="2000" dirty="0" smtClean="0">
                <a:latin typeface="+mn-lt"/>
              </a:rPr>
              <a:t>preces</a:t>
            </a:r>
            <a:endParaRPr lang="lv-LV" sz="2000" dirty="0">
              <a:latin typeface="+mn-lt"/>
            </a:endParaRPr>
          </a:p>
          <a:p>
            <a:pPr marL="0" indent="0">
              <a:lnSpc>
                <a:spcPct val="100000"/>
              </a:lnSpc>
              <a:spcBef>
                <a:spcPts val="300"/>
              </a:spcBef>
              <a:spcAft>
                <a:spcPts val="300"/>
              </a:spcAft>
              <a:defRPr/>
            </a:pPr>
            <a:endParaRPr lang="lv-LV" sz="1050" dirty="0"/>
          </a:p>
          <a:p>
            <a:pPr marL="361950" indent="-180975">
              <a:lnSpc>
                <a:spcPct val="100000"/>
              </a:lnSpc>
              <a:spcBef>
                <a:spcPts val="300"/>
              </a:spcBef>
              <a:spcAft>
                <a:spcPts val="300"/>
              </a:spcAft>
              <a:buClr>
                <a:schemeClr val="tx1">
                  <a:lumMod val="50000"/>
                  <a:lumOff val="50000"/>
                </a:schemeClr>
              </a:buClr>
              <a:buFont typeface="Wingdings" panose="05000000000000000000" pitchFamily="2" charset="2"/>
              <a:buChar char="§"/>
              <a:defRPr/>
            </a:pPr>
            <a:endParaRPr lang="lv-LV" sz="1600" dirty="0"/>
          </a:p>
          <a:p>
            <a:pPr marL="0" indent="0">
              <a:lnSpc>
                <a:spcPct val="100000"/>
              </a:lnSpc>
              <a:spcBef>
                <a:spcPts val="300"/>
              </a:spcBef>
              <a:spcAft>
                <a:spcPts val="300"/>
              </a:spcAft>
              <a:buNone/>
              <a:defRPr/>
            </a:pPr>
            <a:endParaRPr lang="lv-LV" sz="1050" dirty="0"/>
          </a:p>
        </p:txBody>
      </p:sp>
      <p:sp>
        <p:nvSpPr>
          <p:cNvPr id="4"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Pastāvīgas un mainīgas izmaksas </a:t>
            </a:r>
            <a:r>
              <a:rPr lang="lv-LV" sz="3600" dirty="0" smtClean="0"/>
              <a:t>(2)</a:t>
            </a:r>
            <a:r>
              <a:rPr lang="lv-LV" sz="3600" dirty="0"/>
              <a:t/>
            </a:r>
            <a:br>
              <a:rPr lang="lv-LV" sz="3600" dirty="0"/>
            </a:br>
            <a:endParaRPr lang="lv-LV" sz="2800" kern="0" dirty="0">
              <a:solidFill>
                <a:schemeClr val="tx1">
                  <a:lumMod val="50000"/>
                  <a:lumOff val="50000"/>
                </a:schemeClr>
              </a:solidFill>
              <a:ea typeface="ＭＳ Ｐゴシック" pitchFamily="34" charset="-128"/>
            </a:endParaRPr>
          </a:p>
        </p:txBody>
      </p:sp>
      <p:sp>
        <p:nvSpPr>
          <p:cNvPr id="5" name="TextBox 4"/>
          <p:cNvSpPr txBox="1"/>
          <p:nvPr/>
        </p:nvSpPr>
        <p:spPr>
          <a:xfrm>
            <a:off x="3024088" y="7207811"/>
            <a:ext cx="7056784" cy="333627"/>
          </a:xfrm>
          <a:prstGeom prst="rect">
            <a:avLst/>
          </a:prstGeom>
          <a:noFill/>
        </p:spPr>
        <p:txBody>
          <a:bodyPr wrap="square" lIns="100783" tIns="50392" rIns="100783" bIns="50392" rtlCol="0">
            <a:spAutoFit/>
          </a:bodyPr>
          <a:lstStyle/>
          <a:p>
            <a:r>
              <a:rPr lang="lv-LV" sz="1600" i="1" dirty="0">
                <a:latin typeface="+mn-lt"/>
              </a:rPr>
              <a:t>Avots</a:t>
            </a:r>
            <a:r>
              <a:rPr lang="lv-LV" sz="1600" i="1" dirty="0" smtClean="0">
                <a:latin typeface="+mn-lt"/>
              </a:rPr>
              <a:t>: </a:t>
            </a:r>
            <a:r>
              <a:rPr lang="en-US" sz="1600" i="1" dirty="0">
                <a:latin typeface="+mn-lt"/>
              </a:rPr>
              <a:t>Service Costing in General Government Sector Agencies</a:t>
            </a:r>
            <a:r>
              <a:rPr lang="en-US" sz="1600" i="1" dirty="0" smtClean="0">
                <a:latin typeface="+mn-lt"/>
              </a:rPr>
              <a:t>, NSW Treasury 2007</a:t>
            </a:r>
            <a:endParaRPr lang="lv-LV" sz="1600" i="1" dirty="0">
              <a:latin typeface="+mn-lt"/>
            </a:endParaRPr>
          </a:p>
        </p:txBody>
      </p:sp>
    </p:spTree>
    <p:extLst>
      <p:ext uri="{BB962C8B-B14F-4D97-AF65-F5344CB8AC3E}">
        <p14:creationId xmlns:p14="http://schemas.microsoft.com/office/powerpoint/2010/main" val="2327385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680" y="5268034"/>
            <a:ext cx="1692942" cy="225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282658307"/>
              </p:ext>
            </p:extLst>
          </p:nvPr>
        </p:nvGraphicFramePr>
        <p:xfrm>
          <a:off x="431800" y="1547589"/>
          <a:ext cx="9289032" cy="3856856"/>
        </p:xfrm>
        <a:graphic>
          <a:graphicData uri="http://schemas.openxmlformats.org/drawingml/2006/table">
            <a:tbl>
              <a:tblPr bandRow="1">
                <a:tableStyleId>{2D5ABB26-0587-4C30-8999-92F81FD0307C}</a:tableStyleId>
              </a:tblPr>
              <a:tblGrid>
                <a:gridCol w="1872208"/>
                <a:gridCol w="7416824"/>
              </a:tblGrid>
              <a:tr h="370840">
                <a:tc rowSpan="2">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13:00 – 14:00</a:t>
                      </a:r>
                    </a:p>
                  </a:txBody>
                  <a:tcPr/>
                </a:tc>
                <a:tc>
                  <a:txBody>
                    <a:bodyPr/>
                    <a:lstStyle/>
                    <a:p>
                      <a:pPr marL="0" indent="0">
                        <a:spcBef>
                          <a:spcPts val="600"/>
                        </a:spcBef>
                        <a:spcAft>
                          <a:spcPts val="600"/>
                        </a:spcAft>
                      </a:pPr>
                      <a:r>
                        <a:rPr lang="lv-LV" altLang="lv-LV" sz="2000" b="1" dirty="0" smtClean="0">
                          <a:ea typeface="ＭＳ Ｐゴシック" pitchFamily="34" charset="-128"/>
                        </a:rPr>
                        <a:t>Izmaksu veidi</a:t>
                      </a:r>
                    </a:p>
                  </a:txBody>
                  <a:tcPr/>
                </a:tc>
              </a:tr>
              <a:tr h="467856">
                <a:tc vMerge="1">
                  <a:txBody>
                    <a:bodyPr/>
                    <a:lstStyle/>
                    <a:p>
                      <a:endParaRPr lang="lv-LV" dirty="0"/>
                    </a:p>
                  </a:txBody>
                  <a:tcPr/>
                </a:tc>
                <a:tc>
                  <a:txBody>
                    <a:bodyPr/>
                    <a:lstStyle/>
                    <a:p>
                      <a:pPr marL="0" lvl="1" indent="0" algn="l" defTabSz="914400" rtl="0" eaLnBrk="1" latinLnBrk="0" hangingPunct="1">
                        <a:spcBef>
                          <a:spcPts val="600"/>
                        </a:spcBef>
                        <a:spcAft>
                          <a:spcPts val="600"/>
                        </a:spcAft>
                        <a:buClr>
                          <a:schemeClr val="tx1">
                            <a:lumMod val="50000"/>
                            <a:lumOff val="50000"/>
                          </a:schemeClr>
                        </a:buClr>
                        <a:buFont typeface="Wingdings" pitchFamily="2" charset="2"/>
                        <a:buNone/>
                      </a:pPr>
                      <a:r>
                        <a:rPr lang="lv-LV" altLang="lv-LV" sz="2000" kern="1200" dirty="0" smtClean="0">
                          <a:solidFill>
                            <a:schemeClr val="tx1"/>
                          </a:solidFill>
                          <a:latin typeface="+mn-lt"/>
                          <a:ea typeface="+mn-ea"/>
                          <a:cs typeface="+mn-cs"/>
                        </a:rPr>
                        <a:t>Izmaksu bāze</a:t>
                      </a:r>
                    </a:p>
                    <a:p>
                      <a:pPr marL="0" lvl="1" indent="0" algn="l" defTabSz="914400" rtl="0" eaLnBrk="1" latinLnBrk="0" hangingPunct="1">
                        <a:spcBef>
                          <a:spcPts val="600"/>
                        </a:spcBef>
                        <a:spcAft>
                          <a:spcPts val="600"/>
                        </a:spcAft>
                        <a:buClr>
                          <a:schemeClr val="tx1">
                            <a:lumMod val="50000"/>
                            <a:lumOff val="50000"/>
                          </a:schemeClr>
                        </a:buClr>
                        <a:buFont typeface="Wingdings" pitchFamily="2" charset="2"/>
                        <a:buNone/>
                      </a:pPr>
                      <a:r>
                        <a:rPr lang="lv-LV" altLang="lv-LV" sz="2000" kern="1200" dirty="0" smtClean="0">
                          <a:solidFill>
                            <a:schemeClr val="tx1"/>
                          </a:solidFill>
                          <a:latin typeface="+mn-lt"/>
                          <a:ea typeface="+mn-ea"/>
                          <a:cs typeface="+mn-cs"/>
                        </a:rPr>
                        <a:t>Attiecināmās un neattiecināmās izmaksas, uzdevums</a:t>
                      </a:r>
                    </a:p>
                    <a:p>
                      <a:pPr marL="0" lvl="1" indent="0" algn="l" defTabSz="914400" rtl="0" eaLnBrk="1" latinLnBrk="0" hangingPunct="1">
                        <a:spcBef>
                          <a:spcPts val="600"/>
                        </a:spcBef>
                        <a:spcAft>
                          <a:spcPts val="600"/>
                        </a:spcAft>
                        <a:buClr>
                          <a:schemeClr val="tx1">
                            <a:lumMod val="50000"/>
                            <a:lumOff val="50000"/>
                          </a:schemeClr>
                        </a:buClr>
                        <a:buFont typeface="Wingdings" pitchFamily="2" charset="2"/>
                        <a:buNone/>
                      </a:pPr>
                      <a:r>
                        <a:rPr lang="lv-LV" altLang="lv-LV" sz="2000" kern="1200" dirty="0" smtClean="0">
                          <a:solidFill>
                            <a:schemeClr val="tx1"/>
                          </a:solidFill>
                          <a:latin typeface="+mn-lt"/>
                          <a:ea typeface="+mn-ea"/>
                          <a:cs typeface="+mn-cs"/>
                        </a:rPr>
                        <a:t>Tiešās un netiešās izmaksas, uzdevums</a:t>
                      </a:r>
                    </a:p>
                    <a:p>
                      <a:pPr marL="0" lvl="1" indent="0" algn="l" defTabSz="914400" rtl="0" eaLnBrk="1" latinLnBrk="0" hangingPunct="1">
                        <a:spcBef>
                          <a:spcPts val="600"/>
                        </a:spcBef>
                        <a:spcAft>
                          <a:spcPts val="600"/>
                        </a:spcAft>
                        <a:buClr>
                          <a:schemeClr val="tx1">
                            <a:lumMod val="50000"/>
                            <a:lumOff val="50000"/>
                          </a:schemeClr>
                        </a:buClr>
                        <a:buFont typeface="Wingdings" pitchFamily="2" charset="2"/>
                        <a:buNone/>
                      </a:pPr>
                      <a:r>
                        <a:rPr lang="lv-LV" altLang="lv-LV" sz="2000" kern="1200" dirty="0" smtClean="0">
                          <a:solidFill>
                            <a:schemeClr val="tx1"/>
                          </a:solidFill>
                          <a:latin typeface="+mn-lt"/>
                          <a:ea typeface="+mn-ea"/>
                          <a:cs typeface="+mn-cs"/>
                        </a:rPr>
                        <a:t>Mainīgās un pastāvīgās izmaksas</a:t>
                      </a:r>
                    </a:p>
                  </a:txBody>
                  <a:tcPr/>
                </a:tc>
              </a:tr>
              <a:tr h="504056">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14:00 – 14:15</a:t>
                      </a:r>
                      <a:endParaRPr lang="lv-LV" sz="2000" b="1" dirty="0"/>
                    </a:p>
                  </a:txBody>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altLang="lv-LV" sz="2000" dirty="0" smtClean="0"/>
                        <a:t>Kafijas pauze</a:t>
                      </a:r>
                      <a:endParaRPr lang="lv-LV" altLang="lv-LV" sz="2000" dirty="0" smtClean="0">
                        <a:solidFill>
                          <a:schemeClr val="tx1">
                            <a:lumMod val="95000"/>
                            <a:lumOff val="5000"/>
                          </a:schemeClr>
                        </a:solidFill>
                        <a:ea typeface="ＭＳ Ｐゴシック" pitchFamily="34" charset="-128"/>
                      </a:endParaRPr>
                    </a:p>
                  </a:txBody>
                  <a:tcPr/>
                </a:tc>
              </a:tr>
              <a:tr h="370840">
                <a:tc rowSpan="3">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14:15 – 17:00 </a:t>
                      </a:r>
                    </a:p>
                    <a:p>
                      <a:pPr algn="l">
                        <a:spcBef>
                          <a:spcPts val="300"/>
                        </a:spcBef>
                        <a:spcAft>
                          <a:spcPts val="300"/>
                        </a:spcAft>
                      </a:pPr>
                      <a:endParaRPr lang="lv-LV" sz="2000" b="1" dirty="0"/>
                    </a:p>
                  </a:txBody>
                  <a:tcPr/>
                </a:tc>
                <a:tc>
                  <a:txBody>
                    <a:bodyPr/>
                    <a:lstStyle/>
                    <a:p>
                      <a:pPr marL="0" marR="0" lvl="1" indent="0" algn="l" defTabSz="914400" rtl="0" eaLnBrk="1" fontAlgn="auto" latinLnBrk="0" hangingPunct="1">
                        <a:lnSpc>
                          <a:spcPct val="100000"/>
                        </a:lnSpc>
                        <a:spcBef>
                          <a:spcPts val="600"/>
                        </a:spcBef>
                        <a:spcAft>
                          <a:spcPts val="600"/>
                        </a:spcAft>
                        <a:buClr>
                          <a:schemeClr val="tx1">
                            <a:lumMod val="50000"/>
                            <a:lumOff val="50000"/>
                          </a:schemeClr>
                        </a:buClr>
                        <a:buSzTx/>
                        <a:buFont typeface="Wingdings" pitchFamily="2" charset="2"/>
                        <a:buNone/>
                        <a:tabLst/>
                        <a:defRPr/>
                      </a:pPr>
                      <a:r>
                        <a:rPr lang="lv-LV" altLang="lv-LV" sz="2000" kern="1200" dirty="0" smtClean="0">
                          <a:solidFill>
                            <a:schemeClr val="tx1"/>
                          </a:solidFill>
                          <a:latin typeface="+mn-lt"/>
                          <a:ea typeface="ＭＳ Ｐゴシック" pitchFamily="34" charset="-128"/>
                          <a:cs typeface="+mn-cs"/>
                        </a:rPr>
                        <a:t>Izmaksu attiecināšana uz resursiem</a:t>
                      </a:r>
                    </a:p>
                  </a:txBody>
                  <a:tcPr/>
                </a:tc>
              </a:tr>
              <a:tr h="370840">
                <a:tc vMerge="1">
                  <a:txBody>
                    <a:bodyPr/>
                    <a:lstStyle/>
                    <a:p>
                      <a:endParaRPr lang="lv-LV"/>
                    </a:p>
                  </a:txBody>
                  <a:tcPr/>
                </a:tc>
                <a:tc>
                  <a:txBody>
                    <a:bodyPr/>
                    <a:lstStyle/>
                    <a:p>
                      <a:pPr marL="0" marR="0" lvl="1" indent="0" algn="l" defTabSz="914400" rtl="0" eaLnBrk="1" fontAlgn="auto" latinLnBrk="0" hangingPunct="1">
                        <a:lnSpc>
                          <a:spcPct val="100000"/>
                        </a:lnSpc>
                        <a:spcBef>
                          <a:spcPts val="600"/>
                        </a:spcBef>
                        <a:spcAft>
                          <a:spcPts val="600"/>
                        </a:spcAft>
                        <a:buClr>
                          <a:schemeClr val="tx1">
                            <a:lumMod val="50000"/>
                            <a:lumOff val="50000"/>
                          </a:schemeClr>
                        </a:buClr>
                        <a:buSzTx/>
                        <a:buFont typeface="Wingdings" pitchFamily="2" charset="2"/>
                        <a:buNone/>
                        <a:tabLst/>
                        <a:defRPr/>
                      </a:pPr>
                      <a:r>
                        <a:rPr lang="lv-LV" altLang="lv-LV" sz="2000" kern="1200" dirty="0" smtClean="0">
                          <a:solidFill>
                            <a:schemeClr val="tx1"/>
                          </a:solidFill>
                          <a:latin typeface="+mn-lt"/>
                          <a:ea typeface="ＭＳ Ｐゴシック" pitchFamily="34" charset="-128"/>
                          <a:cs typeface="+mn-cs"/>
                        </a:rPr>
                        <a:t>Uzdevums</a:t>
                      </a:r>
                    </a:p>
                  </a:txBody>
                  <a:tcPr/>
                </a:tc>
              </a:tr>
              <a:tr h="370840">
                <a:tc vMerge="1">
                  <a:txBody>
                    <a:bodyPr/>
                    <a:lstStyle/>
                    <a:p>
                      <a:endParaRPr lang="lv-LV" dirty="0"/>
                    </a:p>
                  </a:txBody>
                  <a:tcPr/>
                </a:tc>
                <a:tc>
                  <a:txBody>
                    <a:bodyPr/>
                    <a:lstStyle/>
                    <a:p>
                      <a:pPr marL="0" marR="0" lvl="1" indent="0" algn="l" defTabSz="914400" rtl="0" eaLnBrk="1" fontAlgn="auto" latinLnBrk="0" hangingPunct="1">
                        <a:lnSpc>
                          <a:spcPct val="100000"/>
                        </a:lnSpc>
                        <a:spcBef>
                          <a:spcPts val="600"/>
                        </a:spcBef>
                        <a:spcAft>
                          <a:spcPts val="600"/>
                        </a:spcAft>
                        <a:buClr>
                          <a:schemeClr val="tx1">
                            <a:lumMod val="50000"/>
                            <a:lumOff val="50000"/>
                          </a:schemeClr>
                        </a:buClr>
                        <a:buSzTx/>
                        <a:buFont typeface="Wingdings" pitchFamily="2" charset="2"/>
                        <a:buNone/>
                        <a:tabLst/>
                        <a:defRPr/>
                      </a:pPr>
                      <a:endParaRPr lang="lv-LV" altLang="lv-LV" sz="2000" kern="1200" dirty="0" smtClean="0">
                        <a:solidFill>
                          <a:srgbClr val="FF0000"/>
                        </a:solidFill>
                        <a:latin typeface="+mn-lt"/>
                        <a:ea typeface="ＭＳ Ｐゴシック" pitchFamily="34" charset="-128"/>
                        <a:cs typeface="+mn-cs"/>
                      </a:endParaRPr>
                    </a:p>
                  </a:txBody>
                  <a:tcPr/>
                </a:tc>
              </a:tr>
            </a:tbl>
          </a:graphicData>
        </a:graphic>
      </p:graphicFrame>
      <p:sp>
        <p:nvSpPr>
          <p:cNvPr id="5"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a:ea typeface="ＭＳ Ｐゴシック" pitchFamily="34" charset="-128"/>
              </a:rPr>
              <a:t>Dienas kārtība</a:t>
            </a:r>
            <a:r>
              <a:rPr lang="lv-LV" sz="2800" kern="0" dirty="0" smtClean="0">
                <a:solidFill>
                  <a:schemeClr val="tx1">
                    <a:lumMod val="50000"/>
                    <a:lumOff val="50000"/>
                  </a:schemeClr>
                </a:solidFill>
              </a:rPr>
              <a:t/>
            </a:r>
            <a:br>
              <a:rPr lang="lv-LV" sz="2800" kern="0" dirty="0" smtClean="0">
                <a:solidFill>
                  <a:schemeClr val="tx1">
                    <a:lumMod val="50000"/>
                    <a:lumOff val="50000"/>
                  </a:schemeClr>
                </a:solidFill>
              </a:rPr>
            </a:br>
            <a:r>
              <a:rPr lang="lv-LV" altLang="lv-LV" sz="2800" dirty="0" smtClean="0">
                <a:solidFill>
                  <a:schemeClr val="tx1">
                    <a:lumMod val="50000"/>
                    <a:lumOff val="50000"/>
                  </a:schemeClr>
                </a:solidFill>
                <a:ea typeface="ＭＳ Ｐゴシック" pitchFamily="34" charset="-128"/>
              </a:rPr>
              <a:t>3. </a:t>
            </a:r>
            <a:r>
              <a:rPr lang="lv-LV" altLang="lv-LV" sz="2800" dirty="0">
                <a:solidFill>
                  <a:schemeClr val="tx1">
                    <a:lumMod val="50000"/>
                    <a:lumOff val="50000"/>
                  </a:schemeClr>
                </a:solidFill>
                <a:ea typeface="ＭＳ Ｐゴシック" pitchFamily="34" charset="-128"/>
              </a:rPr>
              <a:t>nodarbība</a:t>
            </a:r>
            <a:endParaRPr lang="pl-PL" sz="2800" kern="0" dirty="0">
              <a:solidFill>
                <a:schemeClr val="tx1">
                  <a:lumMod val="50000"/>
                  <a:lumOff val="50000"/>
                </a:schemeClr>
              </a:solidFill>
            </a:endParaRPr>
          </a:p>
        </p:txBody>
      </p:sp>
    </p:spTree>
    <p:extLst>
      <p:ext uri="{BB962C8B-B14F-4D97-AF65-F5344CB8AC3E}">
        <p14:creationId xmlns:p14="http://schemas.microsoft.com/office/powerpoint/2010/main" val="1905655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187549"/>
            <a:ext cx="9069387" cy="4987925"/>
          </a:xfrm>
        </p:spPr>
        <p:txBody>
          <a:bodyPr/>
          <a:lstStyle/>
          <a:p>
            <a:r>
              <a:rPr lang="en-US" sz="1800" b="1" dirty="0" err="1" smtClean="0"/>
              <a:t>Jauktās</a:t>
            </a:r>
            <a:r>
              <a:rPr lang="en-US" sz="1800" b="1" dirty="0" smtClean="0"/>
              <a:t> </a:t>
            </a:r>
            <a:r>
              <a:rPr lang="en-US" sz="1800" b="1" dirty="0" err="1" smtClean="0"/>
              <a:t>izmaksas</a:t>
            </a:r>
            <a:r>
              <a:rPr lang="en-US" sz="1800" b="1" dirty="0"/>
              <a:t> </a:t>
            </a:r>
            <a:r>
              <a:rPr lang="en-US" sz="1800" dirty="0" smtClean="0"/>
              <a:t>(</a:t>
            </a:r>
            <a:r>
              <a:rPr lang="en-US" sz="1800" b="1" i="1" dirty="0"/>
              <a:t>M</a:t>
            </a:r>
            <a:r>
              <a:rPr lang="en-US" sz="1800" b="1" i="1" dirty="0" smtClean="0"/>
              <a:t>ixed </a:t>
            </a:r>
            <a:r>
              <a:rPr lang="en-US" sz="1800" b="1" i="1" dirty="0"/>
              <a:t>C</a:t>
            </a:r>
            <a:r>
              <a:rPr lang="en-US" sz="1800" b="1" i="1" dirty="0" smtClean="0"/>
              <a:t>osts</a:t>
            </a:r>
            <a:r>
              <a:rPr lang="en-US" sz="1800" dirty="0" smtClean="0"/>
              <a:t>) – </a:t>
            </a:r>
            <a:r>
              <a:rPr lang="en-US" sz="1800" dirty="0" err="1" smtClean="0"/>
              <a:t>izmaksas</a:t>
            </a:r>
            <a:r>
              <a:rPr lang="en-US" sz="1800" dirty="0" smtClean="0"/>
              <a:t>, </a:t>
            </a:r>
            <a:r>
              <a:rPr lang="en-US" sz="1800" dirty="0" err="1" smtClean="0"/>
              <a:t>kuras</a:t>
            </a:r>
            <a:r>
              <a:rPr lang="en-US" sz="1800" dirty="0" smtClean="0"/>
              <a:t> </a:t>
            </a:r>
            <a:r>
              <a:rPr lang="en-US" sz="1800" dirty="0" err="1" smtClean="0"/>
              <a:t>kļūst</a:t>
            </a:r>
            <a:r>
              <a:rPr lang="en-US" sz="1800" dirty="0" smtClean="0"/>
              <a:t> </a:t>
            </a:r>
            <a:r>
              <a:rPr lang="en-US" sz="1800" dirty="0" err="1" smtClean="0"/>
              <a:t>mainīgas</a:t>
            </a:r>
            <a:r>
              <a:rPr lang="en-US" sz="1800" dirty="0" smtClean="0"/>
              <a:t>, </a:t>
            </a:r>
            <a:r>
              <a:rPr lang="en-US" sz="1800" dirty="0" err="1" smtClean="0"/>
              <a:t>sasniedzot</a:t>
            </a:r>
            <a:r>
              <a:rPr lang="en-US" sz="1800" dirty="0" smtClean="0"/>
              <a:t> </a:t>
            </a:r>
            <a:r>
              <a:rPr lang="en-US" sz="1800" dirty="0" err="1" smtClean="0"/>
              <a:t>noteiktu</a:t>
            </a:r>
            <a:r>
              <a:rPr lang="en-US" sz="1800" dirty="0" smtClean="0"/>
              <a:t> </a:t>
            </a:r>
            <a:r>
              <a:rPr lang="en-US" sz="1800" dirty="0" err="1" smtClean="0"/>
              <a:t>apjomu</a:t>
            </a:r>
            <a:r>
              <a:rPr lang="en-US" sz="1800" dirty="0" smtClean="0"/>
              <a:t>. </a:t>
            </a:r>
            <a:r>
              <a:rPr lang="en-US" sz="1800" dirty="0" err="1" smtClean="0"/>
              <a:t>Līdz</a:t>
            </a:r>
            <a:r>
              <a:rPr lang="en-US" sz="1800" dirty="0" smtClean="0"/>
              <a:t> </a:t>
            </a:r>
            <a:r>
              <a:rPr lang="en-US" sz="1800" dirty="0" err="1" smtClean="0"/>
              <a:t>šim</a:t>
            </a:r>
            <a:r>
              <a:rPr lang="en-US" sz="1800" dirty="0" smtClean="0"/>
              <a:t> </a:t>
            </a:r>
            <a:r>
              <a:rPr lang="en-US" sz="1800" dirty="0" err="1" smtClean="0"/>
              <a:t>apjomam</a:t>
            </a:r>
            <a:r>
              <a:rPr lang="en-US" sz="1800" dirty="0" smtClean="0"/>
              <a:t> </a:t>
            </a:r>
            <a:r>
              <a:rPr lang="en-US" sz="1800" dirty="0" err="1" smtClean="0"/>
              <a:t>izmaksas</a:t>
            </a:r>
            <a:r>
              <a:rPr lang="en-US" sz="1800" dirty="0" smtClean="0"/>
              <a:t> </a:t>
            </a:r>
            <a:r>
              <a:rPr lang="en-US" sz="1800" dirty="0" err="1" smtClean="0"/>
              <a:t>nemainās</a:t>
            </a:r>
            <a:r>
              <a:rPr lang="en-US" sz="1800" dirty="0" smtClean="0"/>
              <a:t> un </a:t>
            </a:r>
            <a:r>
              <a:rPr lang="en-US" sz="1800" dirty="0" err="1" smtClean="0"/>
              <a:t>var</a:t>
            </a:r>
            <a:r>
              <a:rPr lang="en-US" sz="1800" dirty="0" smtClean="0"/>
              <a:t> </a:t>
            </a:r>
            <a:r>
              <a:rPr lang="en-US" sz="1800" dirty="0" err="1" smtClean="0"/>
              <a:t>tikt</a:t>
            </a:r>
            <a:r>
              <a:rPr lang="en-US" sz="1800" dirty="0" smtClean="0"/>
              <a:t> </a:t>
            </a:r>
            <a:r>
              <a:rPr lang="en-US" sz="1800" dirty="0" err="1" smtClean="0"/>
              <a:t>analizētas</a:t>
            </a:r>
            <a:r>
              <a:rPr lang="en-US" sz="1800" dirty="0" smtClean="0"/>
              <a:t> </a:t>
            </a:r>
            <a:r>
              <a:rPr lang="en-US" sz="1800" dirty="0" err="1" smtClean="0"/>
              <a:t>kā</a:t>
            </a:r>
            <a:r>
              <a:rPr lang="en-US" sz="1800" dirty="0" smtClean="0"/>
              <a:t> </a:t>
            </a:r>
            <a:r>
              <a:rPr lang="en-US" sz="1800" dirty="0" err="1" smtClean="0"/>
              <a:t>pastāvīgas</a:t>
            </a:r>
            <a:r>
              <a:rPr lang="en-US" sz="1800" dirty="0" smtClean="0"/>
              <a:t> </a:t>
            </a:r>
            <a:r>
              <a:rPr lang="en-US" sz="1800" dirty="0" err="1" smtClean="0"/>
              <a:t>izmaksas</a:t>
            </a:r>
            <a:r>
              <a:rPr lang="en-US" sz="1800" dirty="0" smtClean="0"/>
              <a:t>.</a:t>
            </a:r>
            <a:r>
              <a:rPr lang="lv-LV" sz="1800" dirty="0"/>
              <a:t> </a:t>
            </a:r>
            <a:r>
              <a:rPr lang="lv-LV" sz="1800" dirty="0" smtClean="0"/>
              <a:t>Parasti šīs izmaksas ietver fiksēto “abonēšanas” daļu un apjomam proporcionālo daļu.</a:t>
            </a:r>
            <a:endParaRPr lang="en-US" sz="1800" dirty="0" smtClean="0"/>
          </a:p>
          <a:p>
            <a:r>
              <a:rPr lang="en-US" sz="1800" dirty="0" err="1" smtClean="0"/>
              <a:t>Piemēri</a:t>
            </a:r>
            <a:r>
              <a:rPr lang="en-US" sz="1800" dirty="0" smtClean="0"/>
              <a:t>:</a:t>
            </a:r>
          </a:p>
          <a:p>
            <a:pPr>
              <a:buFont typeface="Arial"/>
              <a:buChar char="•"/>
            </a:pPr>
            <a:r>
              <a:rPr lang="en-US" sz="1800" dirty="0" err="1" smtClean="0"/>
              <a:t>Sakaru</a:t>
            </a:r>
            <a:r>
              <a:rPr lang="en-US" sz="1800" dirty="0" smtClean="0"/>
              <a:t> </a:t>
            </a:r>
            <a:r>
              <a:rPr lang="en-US" sz="1800" dirty="0" err="1" smtClean="0"/>
              <a:t>maksa</a:t>
            </a:r>
            <a:r>
              <a:rPr lang="en-US" sz="1800" dirty="0" smtClean="0"/>
              <a:t> – </a:t>
            </a:r>
            <a:r>
              <a:rPr lang="en-US" sz="1800" dirty="0" err="1"/>
              <a:t>nemainīga</a:t>
            </a:r>
            <a:r>
              <a:rPr lang="en-US" sz="1800" dirty="0"/>
              <a:t> </a:t>
            </a:r>
            <a:r>
              <a:rPr lang="en-US" sz="1800" dirty="0" err="1"/>
              <a:t>daļa</a:t>
            </a:r>
            <a:r>
              <a:rPr lang="en-US" sz="1800" dirty="0"/>
              <a:t>: </a:t>
            </a:r>
            <a:r>
              <a:rPr lang="en-US" sz="1800" dirty="0" err="1" smtClean="0"/>
              <a:t>abonēšanas</a:t>
            </a:r>
            <a:r>
              <a:rPr lang="en-US" sz="1800" dirty="0" smtClean="0"/>
              <a:t> </a:t>
            </a:r>
            <a:r>
              <a:rPr lang="en-US" sz="1800" dirty="0" err="1" smtClean="0"/>
              <a:t>daļa</a:t>
            </a:r>
            <a:endParaRPr lang="en-US" sz="1800" dirty="0" smtClean="0"/>
          </a:p>
          <a:p>
            <a:pPr>
              <a:buFont typeface="Arial"/>
              <a:buChar char="•"/>
            </a:pPr>
            <a:r>
              <a:rPr lang="en-US" sz="1800" dirty="0" err="1" smtClean="0"/>
              <a:t>Automašīnas</a:t>
            </a:r>
            <a:r>
              <a:rPr lang="en-US" sz="1800" dirty="0" smtClean="0"/>
              <a:t> </a:t>
            </a:r>
            <a:r>
              <a:rPr lang="en-US" sz="1800" dirty="0" err="1" smtClean="0"/>
              <a:t>uzturēšana</a:t>
            </a:r>
            <a:r>
              <a:rPr lang="en-US" sz="1800" dirty="0" smtClean="0"/>
              <a:t> – </a:t>
            </a:r>
            <a:r>
              <a:rPr lang="en-US" sz="1800" dirty="0" err="1" smtClean="0"/>
              <a:t>nemainīga</a:t>
            </a:r>
            <a:r>
              <a:rPr lang="en-US" sz="1800" dirty="0" smtClean="0"/>
              <a:t> </a:t>
            </a:r>
            <a:r>
              <a:rPr lang="en-US" sz="1800" dirty="0" err="1" smtClean="0"/>
              <a:t>daļa</a:t>
            </a:r>
            <a:r>
              <a:rPr lang="en-US" sz="1800" dirty="0" smtClean="0"/>
              <a:t>: </a:t>
            </a:r>
            <a:r>
              <a:rPr lang="en-US" sz="1800" dirty="0" err="1" smtClean="0"/>
              <a:t>tehniska</a:t>
            </a:r>
            <a:r>
              <a:rPr lang="en-US" sz="1800" dirty="0" smtClean="0"/>
              <a:t> </a:t>
            </a:r>
            <a:r>
              <a:rPr lang="en-US" sz="1800" dirty="0" err="1" smtClean="0"/>
              <a:t>apskate</a:t>
            </a:r>
            <a:r>
              <a:rPr lang="en-US" sz="1800" dirty="0" smtClean="0"/>
              <a:t>, </a:t>
            </a:r>
            <a:r>
              <a:rPr lang="en-US" sz="1800" dirty="0" err="1" smtClean="0"/>
              <a:t>vadītāja</a:t>
            </a:r>
            <a:r>
              <a:rPr lang="en-US" sz="1800" dirty="0" smtClean="0"/>
              <a:t> </a:t>
            </a:r>
            <a:r>
              <a:rPr lang="en-US" sz="1800" dirty="0" err="1" smtClean="0"/>
              <a:t>atalgojums</a:t>
            </a:r>
            <a:endParaRPr lang="en-US" sz="1800" dirty="0" smtClean="0"/>
          </a:p>
          <a:p>
            <a:pPr>
              <a:buFont typeface="Arial"/>
              <a:buChar char="•"/>
            </a:pPr>
            <a:r>
              <a:rPr lang="en-US" sz="1800" dirty="0" err="1"/>
              <a:t>Telpu</a:t>
            </a:r>
            <a:r>
              <a:rPr lang="en-US" sz="1800" dirty="0"/>
              <a:t> </a:t>
            </a:r>
            <a:r>
              <a:rPr lang="en-US" sz="1800" dirty="0" err="1"/>
              <a:t>īres</a:t>
            </a:r>
            <a:r>
              <a:rPr lang="en-US" sz="1800" dirty="0"/>
              <a:t> </a:t>
            </a:r>
            <a:r>
              <a:rPr lang="en-US" sz="1800" dirty="0" err="1"/>
              <a:t>maksa</a:t>
            </a:r>
            <a:r>
              <a:rPr lang="en-US" sz="1800" dirty="0"/>
              <a:t> - </a:t>
            </a:r>
            <a:r>
              <a:rPr lang="en-US" sz="1800" dirty="0" err="1"/>
              <a:t>nemainīga</a:t>
            </a:r>
            <a:r>
              <a:rPr lang="en-US" sz="1800" dirty="0"/>
              <a:t> </a:t>
            </a:r>
            <a:r>
              <a:rPr lang="en-US" sz="1800" dirty="0" err="1"/>
              <a:t>daļa</a:t>
            </a:r>
            <a:r>
              <a:rPr lang="en-US" sz="1800" dirty="0" smtClean="0"/>
              <a:t>: </a:t>
            </a:r>
            <a:r>
              <a:rPr lang="en-US" sz="1800" dirty="0" err="1" smtClean="0"/>
              <a:t>telpas</a:t>
            </a:r>
            <a:r>
              <a:rPr lang="en-US" sz="1800" dirty="0" smtClean="0"/>
              <a:t> </a:t>
            </a:r>
            <a:r>
              <a:rPr lang="en-US" sz="1800" dirty="0" err="1" smtClean="0"/>
              <a:t>esošajā</a:t>
            </a:r>
            <a:r>
              <a:rPr lang="en-US" sz="1800" dirty="0" smtClean="0"/>
              <a:t> </a:t>
            </a:r>
            <a:r>
              <a:rPr lang="en-US" sz="1800" dirty="0" err="1" smtClean="0"/>
              <a:t>stāvoklī</a:t>
            </a:r>
            <a:endParaRPr lang="en-US" sz="1800" dirty="0"/>
          </a:p>
          <a:p>
            <a:pPr>
              <a:buFont typeface="Arial"/>
              <a:buChar char="•"/>
            </a:pPr>
            <a:r>
              <a:rPr lang="en-US" sz="1800" dirty="0" err="1" smtClean="0"/>
              <a:t>Arī</a:t>
            </a:r>
            <a:r>
              <a:rPr lang="en-US" sz="1800" dirty="0" smtClean="0"/>
              <a:t> </a:t>
            </a:r>
            <a:r>
              <a:rPr lang="en-US" sz="1800" dirty="0" err="1" smtClean="0"/>
              <a:t>darbinieka</a:t>
            </a:r>
            <a:r>
              <a:rPr lang="en-US" sz="1800" dirty="0" smtClean="0"/>
              <a:t> </a:t>
            </a:r>
            <a:r>
              <a:rPr lang="en-US" sz="1800" dirty="0" err="1" smtClean="0"/>
              <a:t>noslodze</a:t>
            </a:r>
            <a:r>
              <a:rPr lang="en-US" sz="1800" dirty="0" smtClean="0"/>
              <a:t> </a:t>
            </a:r>
            <a:r>
              <a:rPr lang="en-US" sz="1800" dirty="0" err="1" smtClean="0"/>
              <a:t>ietekmē</a:t>
            </a:r>
            <a:r>
              <a:rPr lang="en-US" sz="1800" dirty="0" smtClean="0"/>
              <a:t>, </a:t>
            </a:r>
            <a:r>
              <a:rPr lang="en-US" sz="1800" dirty="0" err="1" smtClean="0"/>
              <a:t>vai</a:t>
            </a:r>
            <a:r>
              <a:rPr lang="en-US" sz="1800" dirty="0" smtClean="0"/>
              <a:t> </a:t>
            </a:r>
            <a:r>
              <a:rPr lang="en-US" sz="1800" dirty="0" err="1" smtClean="0"/>
              <a:t>viņa</a:t>
            </a:r>
            <a:r>
              <a:rPr lang="en-US" sz="1800" dirty="0" smtClean="0"/>
              <a:t> </a:t>
            </a:r>
            <a:r>
              <a:rPr lang="en-US" sz="1800" dirty="0" err="1" smtClean="0"/>
              <a:t>izmaksas</a:t>
            </a:r>
            <a:r>
              <a:rPr lang="en-US" sz="1800" dirty="0" smtClean="0"/>
              <a:t> </a:t>
            </a:r>
            <a:r>
              <a:rPr lang="en-US" sz="1800" dirty="0" err="1" smtClean="0"/>
              <a:t>ir</a:t>
            </a:r>
            <a:r>
              <a:rPr lang="en-US" sz="1800" dirty="0" smtClean="0"/>
              <a:t> </a:t>
            </a:r>
            <a:r>
              <a:rPr lang="en-US" sz="1800" dirty="0" err="1" smtClean="0"/>
              <a:t>pastāvīgas</a:t>
            </a:r>
            <a:r>
              <a:rPr lang="en-US" sz="1800" dirty="0" smtClean="0"/>
              <a:t> </a:t>
            </a:r>
            <a:r>
              <a:rPr lang="en-US" sz="1800" dirty="0" err="1" smtClean="0"/>
              <a:t>vai</a:t>
            </a:r>
            <a:r>
              <a:rPr lang="en-US" sz="1800" dirty="0" smtClean="0"/>
              <a:t> </a:t>
            </a:r>
            <a:r>
              <a:rPr lang="en-US" sz="1800" dirty="0" err="1" smtClean="0"/>
              <a:t>mainīgas</a:t>
            </a:r>
            <a:r>
              <a:rPr lang="en-US" sz="1800" dirty="0" smtClean="0"/>
              <a:t>. </a:t>
            </a:r>
            <a:r>
              <a:rPr lang="en-US" sz="1800" dirty="0" err="1" smtClean="0"/>
              <a:t>Neatkarīgi</a:t>
            </a:r>
            <a:r>
              <a:rPr lang="en-US" sz="1800" dirty="0" smtClean="0"/>
              <a:t> no </a:t>
            </a:r>
            <a:r>
              <a:rPr lang="en-US" sz="1800" dirty="0" err="1" smtClean="0"/>
              <a:t>klientu</a:t>
            </a:r>
            <a:r>
              <a:rPr lang="en-US" sz="1800" dirty="0" smtClean="0"/>
              <a:t> </a:t>
            </a:r>
            <a:r>
              <a:rPr lang="en-US" sz="1800" dirty="0" err="1" smtClean="0"/>
              <a:t>skaita</a:t>
            </a:r>
            <a:r>
              <a:rPr lang="en-US" sz="1800" dirty="0" smtClean="0"/>
              <a:t> KAC </a:t>
            </a:r>
            <a:r>
              <a:rPr lang="en-US" sz="1800" dirty="0" err="1" smtClean="0"/>
              <a:t>jānodrošina</a:t>
            </a:r>
            <a:r>
              <a:rPr lang="en-US" sz="1800" dirty="0" smtClean="0"/>
              <a:t> </a:t>
            </a:r>
            <a:r>
              <a:rPr lang="en-US" sz="1800" dirty="0" err="1" smtClean="0"/>
              <a:t>minimālā</a:t>
            </a:r>
            <a:r>
              <a:rPr lang="en-US" sz="1800" dirty="0" smtClean="0"/>
              <a:t> (baseline) </a:t>
            </a:r>
            <a:r>
              <a:rPr lang="en-US" sz="1800" dirty="0" err="1" smtClean="0"/>
              <a:t>pakalpojuma</a:t>
            </a:r>
            <a:r>
              <a:rPr lang="en-US" sz="1800" dirty="0" smtClean="0"/>
              <a:t> </a:t>
            </a:r>
            <a:r>
              <a:rPr lang="en-US" sz="1800" dirty="0" err="1" smtClean="0"/>
              <a:t>sniedzēja</a:t>
            </a:r>
            <a:r>
              <a:rPr lang="en-US" sz="1800" dirty="0" smtClean="0"/>
              <a:t> </a:t>
            </a:r>
            <a:r>
              <a:rPr lang="en-US" sz="1800" dirty="0" err="1" smtClean="0"/>
              <a:t>pieejamība</a:t>
            </a:r>
            <a:r>
              <a:rPr lang="en-US" sz="1800" dirty="0" smtClean="0"/>
              <a:t>.</a:t>
            </a:r>
            <a:endParaRPr lang="en-US" sz="1800" dirty="0"/>
          </a:p>
        </p:txBody>
      </p:sp>
      <p:sp>
        <p:nvSpPr>
          <p:cNvPr id="4"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Pastāvīgas un mainīgas izmaksas </a:t>
            </a:r>
            <a:r>
              <a:rPr lang="lv-LV" sz="3600" dirty="0" smtClean="0"/>
              <a:t>(3)</a:t>
            </a:r>
            <a:r>
              <a:rPr lang="lv-LV" sz="3600" dirty="0"/>
              <a:t/>
            </a:r>
            <a:br>
              <a:rPr lang="lv-LV" sz="3600" dirty="0"/>
            </a:br>
            <a:endParaRPr lang="lv-LV" sz="2800" kern="0" dirty="0">
              <a:solidFill>
                <a:schemeClr val="tx1">
                  <a:lumMod val="50000"/>
                  <a:lumOff val="50000"/>
                </a:schemeClr>
              </a:solidFill>
              <a:ea typeface="ＭＳ Ｐゴシック" pitchFamily="34" charset="-128"/>
            </a:endParaRPr>
          </a:p>
        </p:txBody>
      </p:sp>
      <p:pic>
        <p:nvPicPr>
          <p:cNvPr id="5" name="Picture 4"/>
          <p:cNvPicPr>
            <a:picLocks noChangeAspect="1"/>
          </p:cNvPicPr>
          <p:nvPr/>
        </p:nvPicPr>
        <p:blipFill rotWithShape="1">
          <a:blip r:embed="rId2"/>
          <a:srcRect t="54403"/>
          <a:stretch/>
        </p:blipFill>
        <p:spPr>
          <a:xfrm>
            <a:off x="3456136" y="4931965"/>
            <a:ext cx="6269384" cy="2092849"/>
          </a:xfrm>
          <a:prstGeom prst="rect">
            <a:avLst/>
          </a:prstGeom>
        </p:spPr>
      </p:pic>
      <p:sp>
        <p:nvSpPr>
          <p:cNvPr id="6" name="TextBox 5"/>
          <p:cNvSpPr txBox="1"/>
          <p:nvPr/>
        </p:nvSpPr>
        <p:spPr>
          <a:xfrm>
            <a:off x="3024088" y="7207811"/>
            <a:ext cx="7056784" cy="333627"/>
          </a:xfrm>
          <a:prstGeom prst="rect">
            <a:avLst/>
          </a:prstGeom>
          <a:noFill/>
        </p:spPr>
        <p:txBody>
          <a:bodyPr wrap="square" lIns="100783" tIns="50392" rIns="100783" bIns="50392" rtlCol="0">
            <a:spAutoFit/>
          </a:bodyPr>
          <a:lstStyle/>
          <a:p>
            <a:r>
              <a:rPr lang="lv-LV" sz="1600" i="1" dirty="0">
                <a:latin typeface="+mn-lt"/>
              </a:rPr>
              <a:t>Avots</a:t>
            </a:r>
            <a:r>
              <a:rPr lang="lv-LV" sz="1600" i="1" dirty="0" smtClean="0">
                <a:latin typeface="+mn-lt"/>
              </a:rPr>
              <a:t>: </a:t>
            </a:r>
            <a:r>
              <a:rPr lang="en-US" sz="1600" i="1" dirty="0">
                <a:latin typeface="+mn-lt"/>
              </a:rPr>
              <a:t>Service Costing in General Government Sector Agencies</a:t>
            </a:r>
            <a:r>
              <a:rPr lang="en-US" sz="1600" i="1" dirty="0" smtClean="0">
                <a:latin typeface="+mn-lt"/>
              </a:rPr>
              <a:t>, NSW Treasury 2007</a:t>
            </a:r>
            <a:endParaRPr lang="lv-LV" sz="1600" i="1" dirty="0">
              <a:latin typeface="+mn-lt"/>
            </a:endParaRPr>
          </a:p>
        </p:txBody>
      </p:sp>
    </p:spTree>
    <p:extLst>
      <p:ext uri="{BB962C8B-B14F-4D97-AF65-F5344CB8AC3E}">
        <p14:creationId xmlns:p14="http://schemas.microsoft.com/office/powerpoint/2010/main" val="100987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Pastāvīgas</a:t>
            </a:r>
            <a:r>
              <a:rPr lang="en-US" sz="3600" dirty="0" smtClean="0"/>
              <a:t> un </a:t>
            </a:r>
            <a:r>
              <a:rPr lang="en-US" sz="3600" dirty="0" err="1" smtClean="0"/>
              <a:t>mainīgas</a:t>
            </a:r>
            <a:r>
              <a:rPr lang="en-US" sz="3600" dirty="0" smtClean="0"/>
              <a:t> </a:t>
            </a:r>
            <a:r>
              <a:rPr lang="en-US" sz="3600" dirty="0" err="1" smtClean="0"/>
              <a:t>izmaksas</a:t>
            </a:r>
            <a:r>
              <a:rPr lang="en-US" sz="3600" dirty="0" smtClean="0"/>
              <a:t> (4)</a:t>
            </a:r>
            <a:br>
              <a:rPr lang="en-US" sz="3600" dirty="0" smtClean="0"/>
            </a:br>
            <a:r>
              <a:rPr lang="en-US" sz="3200" dirty="0" err="1" smtClean="0">
                <a:solidFill>
                  <a:schemeClr val="bg1">
                    <a:lumMod val="50000"/>
                  </a:schemeClr>
                </a:solidFill>
              </a:rPr>
              <a:t>Kāpēc</a:t>
            </a:r>
            <a:r>
              <a:rPr lang="en-US" sz="3200" dirty="0" smtClean="0">
                <a:solidFill>
                  <a:schemeClr val="bg1">
                    <a:lumMod val="50000"/>
                  </a:schemeClr>
                </a:solidFill>
              </a:rPr>
              <a:t> </a:t>
            </a:r>
            <a:r>
              <a:rPr lang="en-US" sz="3200" dirty="0" err="1" smtClean="0">
                <a:solidFill>
                  <a:schemeClr val="bg1">
                    <a:lumMod val="50000"/>
                  </a:schemeClr>
                </a:solidFill>
              </a:rPr>
              <a:t>jāanalizē</a:t>
            </a:r>
            <a:r>
              <a:rPr lang="en-US" sz="3200" dirty="0" smtClean="0">
                <a:solidFill>
                  <a:schemeClr val="bg1">
                    <a:lumMod val="50000"/>
                  </a:schemeClr>
                </a:solidFill>
              </a:rPr>
              <a:t>?</a:t>
            </a:r>
            <a:endParaRPr lang="en-US" sz="3200" dirty="0">
              <a:solidFill>
                <a:schemeClr val="bg1">
                  <a:lumMod val="50000"/>
                </a:schemeClr>
              </a:solidFill>
            </a:endParaRPr>
          </a:p>
        </p:txBody>
      </p:sp>
      <p:sp>
        <p:nvSpPr>
          <p:cNvPr id="3" name="Content Placeholder 2"/>
          <p:cNvSpPr>
            <a:spLocks noGrp="1"/>
          </p:cNvSpPr>
          <p:nvPr>
            <p:ph idx="1"/>
          </p:nvPr>
        </p:nvSpPr>
        <p:spPr/>
        <p:txBody>
          <a:bodyPr/>
          <a:lstStyle/>
          <a:p>
            <a:r>
              <a:rPr lang="en-US" sz="2400" dirty="0" smtClean="0"/>
              <a:t>	</a:t>
            </a:r>
            <a:r>
              <a:rPr lang="en-US" sz="2400" dirty="0" err="1" smtClean="0"/>
              <a:t>Analizējot</a:t>
            </a:r>
            <a:r>
              <a:rPr lang="en-US" sz="2400" dirty="0" smtClean="0"/>
              <a:t> </a:t>
            </a:r>
            <a:r>
              <a:rPr lang="en-US" sz="2400" dirty="0" err="1" smtClean="0"/>
              <a:t>izmaiņas</a:t>
            </a:r>
            <a:r>
              <a:rPr lang="en-US" sz="2400" dirty="0" smtClean="0"/>
              <a:t> </a:t>
            </a:r>
            <a:r>
              <a:rPr lang="en-US" sz="2400" dirty="0" err="1" smtClean="0"/>
              <a:t>esošo</a:t>
            </a:r>
            <a:r>
              <a:rPr lang="en-US" sz="2400" dirty="0" smtClean="0"/>
              <a:t> </a:t>
            </a:r>
            <a:r>
              <a:rPr lang="en-US" sz="2400" dirty="0" err="1" smtClean="0"/>
              <a:t>iestāžu</a:t>
            </a:r>
            <a:r>
              <a:rPr lang="en-US" sz="2400" dirty="0" smtClean="0"/>
              <a:t> </a:t>
            </a:r>
            <a:r>
              <a:rPr lang="en-US" sz="2400" dirty="0" err="1" smtClean="0"/>
              <a:t>filiāļu</a:t>
            </a:r>
            <a:r>
              <a:rPr lang="en-US" sz="2400" dirty="0" smtClean="0"/>
              <a:t> </a:t>
            </a:r>
            <a:r>
              <a:rPr lang="en-US" sz="2400" dirty="0" err="1" smtClean="0"/>
              <a:t>izmaksās</a:t>
            </a:r>
            <a:r>
              <a:rPr lang="en-US" sz="2400" dirty="0" smtClean="0"/>
              <a:t>, </a:t>
            </a:r>
            <a:r>
              <a:rPr lang="en-US" sz="2400" dirty="0" err="1" smtClean="0"/>
              <a:t>nododot</a:t>
            </a:r>
            <a:r>
              <a:rPr lang="en-US" sz="2400" dirty="0" smtClean="0"/>
              <a:t> </a:t>
            </a:r>
            <a:r>
              <a:rPr lang="en-US" sz="2400" dirty="0" err="1" smtClean="0"/>
              <a:t>pakalpojumus</a:t>
            </a:r>
            <a:r>
              <a:rPr lang="en-US" sz="2400" dirty="0" smtClean="0"/>
              <a:t> KAC, </a:t>
            </a:r>
            <a:r>
              <a:rPr lang="en-US" sz="2400" dirty="0" err="1" smtClean="0"/>
              <a:t>jāizvērtē</a:t>
            </a:r>
            <a:r>
              <a:rPr lang="en-US" sz="2400" dirty="0" smtClean="0"/>
              <a:t>, </a:t>
            </a:r>
            <a:r>
              <a:rPr lang="en-US" sz="2400" b="1" dirty="0" err="1" smtClean="0"/>
              <a:t>vai</a:t>
            </a:r>
            <a:r>
              <a:rPr lang="en-US" sz="2400" b="1" dirty="0" smtClean="0"/>
              <a:t> </a:t>
            </a:r>
            <a:r>
              <a:rPr lang="en-US" sz="2400" b="1" dirty="0" err="1" smtClean="0"/>
              <a:t>filiāles</a:t>
            </a:r>
            <a:r>
              <a:rPr lang="en-US" sz="2400" b="1" dirty="0" smtClean="0"/>
              <a:t> </a:t>
            </a:r>
            <a:r>
              <a:rPr lang="en-US" sz="2400" b="1" dirty="0" err="1" smtClean="0"/>
              <a:t>darbinieku</a:t>
            </a:r>
            <a:r>
              <a:rPr lang="en-US" sz="2400" b="1" dirty="0" smtClean="0"/>
              <a:t> </a:t>
            </a:r>
            <a:r>
              <a:rPr lang="en-US" sz="2400" b="1" dirty="0" err="1" smtClean="0"/>
              <a:t>noslodze</a:t>
            </a:r>
            <a:r>
              <a:rPr lang="en-US" sz="2400" b="1" dirty="0" smtClean="0"/>
              <a:t> </a:t>
            </a:r>
            <a:r>
              <a:rPr lang="en-US" sz="2400" b="1" dirty="0" err="1" smtClean="0"/>
              <a:t>samazināsies</a:t>
            </a:r>
            <a:r>
              <a:rPr lang="en-US" sz="2400" b="1" dirty="0" smtClean="0"/>
              <a:t> </a:t>
            </a:r>
            <a:r>
              <a:rPr lang="en-US" sz="2400" b="1" dirty="0" err="1" smtClean="0"/>
              <a:t>būtiski</a:t>
            </a:r>
            <a:r>
              <a:rPr lang="en-US" sz="2400" dirty="0" smtClean="0"/>
              <a:t>?</a:t>
            </a:r>
          </a:p>
          <a:p>
            <a:pPr marL="857250" lvl="1" indent="-457200">
              <a:buFont typeface="Arial"/>
              <a:buChar char="•"/>
            </a:pPr>
            <a:r>
              <a:rPr lang="en-US" sz="2000" dirty="0" err="1" smtClean="0"/>
              <a:t>Ja</a:t>
            </a:r>
            <a:r>
              <a:rPr lang="en-US" sz="2000" dirty="0" smtClean="0"/>
              <a:t> BŪTISKI, </a:t>
            </a:r>
            <a:r>
              <a:rPr lang="en-US" sz="2000" dirty="0" err="1" smtClean="0"/>
              <a:t>pastāvīgas</a:t>
            </a:r>
            <a:r>
              <a:rPr lang="en-US" sz="2000" dirty="0" smtClean="0"/>
              <a:t> </a:t>
            </a:r>
            <a:r>
              <a:rPr lang="en-US" sz="2000" dirty="0" err="1" smtClean="0"/>
              <a:t>izmaksas</a:t>
            </a:r>
            <a:r>
              <a:rPr lang="en-US" sz="2000" dirty="0" smtClean="0"/>
              <a:t> </a:t>
            </a:r>
            <a:r>
              <a:rPr lang="en-US" sz="2000" dirty="0" err="1" smtClean="0"/>
              <a:t>jāpārskata</a:t>
            </a:r>
            <a:r>
              <a:rPr lang="en-US" sz="2000" dirty="0" smtClean="0"/>
              <a:t> (</a:t>
            </a:r>
            <a:r>
              <a:rPr lang="en-US" sz="2000" dirty="0" err="1" smtClean="0"/>
              <a:t>darba</a:t>
            </a:r>
            <a:r>
              <a:rPr lang="en-US" sz="2000" dirty="0" smtClean="0"/>
              <a:t> </a:t>
            </a:r>
            <a:r>
              <a:rPr lang="en-US" sz="2000" dirty="0" err="1" smtClean="0"/>
              <a:t>vietas</a:t>
            </a:r>
            <a:r>
              <a:rPr lang="en-US" sz="2000" dirty="0" smtClean="0"/>
              <a:t> </a:t>
            </a:r>
            <a:r>
              <a:rPr lang="en-US" sz="2000" dirty="0" err="1" smtClean="0"/>
              <a:t>izmaksas</a:t>
            </a:r>
            <a:r>
              <a:rPr lang="en-US" sz="2000" dirty="0" smtClean="0"/>
              <a:t> - </a:t>
            </a:r>
            <a:r>
              <a:rPr lang="en-US" sz="2000" dirty="0" err="1" smtClean="0"/>
              <a:t>telpas</a:t>
            </a:r>
            <a:r>
              <a:rPr lang="en-US" sz="2000" dirty="0" smtClean="0"/>
              <a:t>, </a:t>
            </a:r>
            <a:r>
              <a:rPr lang="en-US" sz="2000" dirty="0" err="1" smtClean="0"/>
              <a:t>biroja</a:t>
            </a:r>
            <a:r>
              <a:rPr lang="en-US" sz="2000" dirty="0" smtClean="0"/>
              <a:t> un </a:t>
            </a:r>
            <a:r>
              <a:rPr lang="en-US" sz="2000" dirty="0" err="1" smtClean="0"/>
              <a:t>datortehnika</a:t>
            </a:r>
            <a:r>
              <a:rPr lang="en-US" sz="2000" dirty="0" smtClean="0"/>
              <a:t>)</a:t>
            </a:r>
          </a:p>
          <a:p>
            <a:pPr marL="857250" lvl="1" indent="-457200">
              <a:buFont typeface="Arial"/>
              <a:buChar char="•"/>
            </a:pPr>
            <a:r>
              <a:rPr lang="en-US" sz="2000" dirty="0" err="1" smtClean="0"/>
              <a:t>Ja</a:t>
            </a:r>
            <a:r>
              <a:rPr lang="en-US" sz="2000" dirty="0" smtClean="0"/>
              <a:t> NEBŪTISKI:</a:t>
            </a:r>
          </a:p>
          <a:p>
            <a:pPr marL="1257300" lvl="2" indent="-457200">
              <a:buFont typeface="Arial"/>
              <a:buChar char="•"/>
            </a:pPr>
            <a:r>
              <a:rPr lang="en-US" sz="2000" dirty="0" err="1" smtClean="0"/>
              <a:t>Dēļ</a:t>
            </a:r>
            <a:r>
              <a:rPr lang="en-US" sz="2000" dirty="0" smtClean="0"/>
              <a:t> KAC </a:t>
            </a:r>
            <a:r>
              <a:rPr lang="en-US" sz="2000" dirty="0" err="1" smtClean="0"/>
              <a:t>metodiskās</a:t>
            </a:r>
            <a:r>
              <a:rPr lang="en-US" sz="2000" dirty="0" smtClean="0"/>
              <a:t> </a:t>
            </a:r>
            <a:r>
              <a:rPr lang="en-US" sz="2000" dirty="0" err="1" smtClean="0"/>
              <a:t>vadības</a:t>
            </a:r>
            <a:r>
              <a:rPr lang="en-US" sz="2000" dirty="0" smtClean="0"/>
              <a:t> - </a:t>
            </a:r>
            <a:r>
              <a:rPr lang="en-US" sz="2000" dirty="0" err="1" smtClean="0"/>
              <a:t>jāsaprot</a:t>
            </a:r>
            <a:r>
              <a:rPr lang="en-US" sz="2000" dirty="0" smtClean="0"/>
              <a:t>, </a:t>
            </a:r>
            <a:r>
              <a:rPr lang="en-US" sz="2000" dirty="0" err="1" smtClean="0"/>
              <a:t>ka</a:t>
            </a:r>
            <a:r>
              <a:rPr lang="en-US" sz="2000" dirty="0" smtClean="0"/>
              <a:t> </a:t>
            </a:r>
            <a:r>
              <a:rPr lang="en-US" sz="2000" dirty="0" err="1" smtClean="0"/>
              <a:t>pakalpojuma</a:t>
            </a:r>
            <a:r>
              <a:rPr lang="en-US" sz="2000" dirty="0" smtClean="0"/>
              <a:t> </a:t>
            </a:r>
            <a:r>
              <a:rPr lang="en-US" sz="2000" dirty="0" err="1" smtClean="0"/>
              <a:t>pilna</a:t>
            </a:r>
            <a:r>
              <a:rPr lang="en-US" sz="2000" dirty="0" smtClean="0"/>
              <a:t> </a:t>
            </a:r>
            <a:r>
              <a:rPr lang="en-US" sz="2000" dirty="0" err="1" smtClean="0"/>
              <a:t>pašizmaksa</a:t>
            </a:r>
            <a:r>
              <a:rPr lang="en-US" sz="2000" dirty="0" smtClean="0"/>
              <a:t> </a:t>
            </a:r>
            <a:r>
              <a:rPr lang="en-US" sz="2000" dirty="0" err="1" smtClean="0"/>
              <a:t>pieaug</a:t>
            </a:r>
            <a:endParaRPr lang="en-US" sz="2000" dirty="0" smtClean="0"/>
          </a:p>
          <a:p>
            <a:pPr marL="1257300" lvl="2" indent="-457200">
              <a:buFont typeface="Arial"/>
              <a:buChar char="•"/>
            </a:pPr>
            <a:r>
              <a:rPr lang="en-US" sz="2000" dirty="0" err="1" smtClean="0"/>
              <a:t>Dēļ</a:t>
            </a:r>
            <a:r>
              <a:rPr lang="en-US" sz="2000" dirty="0" smtClean="0"/>
              <a:t> </a:t>
            </a:r>
            <a:r>
              <a:rPr lang="en-US" sz="2000" dirty="0" err="1" smtClean="0"/>
              <a:t>citu</a:t>
            </a:r>
            <a:r>
              <a:rPr lang="en-US" sz="2000" dirty="0" smtClean="0"/>
              <a:t> </a:t>
            </a:r>
            <a:r>
              <a:rPr lang="en-US" sz="2000" dirty="0" err="1" smtClean="0"/>
              <a:t>funkciju</a:t>
            </a:r>
            <a:r>
              <a:rPr lang="en-US" sz="2000" dirty="0" smtClean="0"/>
              <a:t> </a:t>
            </a:r>
            <a:r>
              <a:rPr lang="en-US" sz="2000" dirty="0" err="1" smtClean="0"/>
              <a:t>rūpīgākās</a:t>
            </a:r>
            <a:r>
              <a:rPr lang="en-US" sz="2000" dirty="0" smtClean="0"/>
              <a:t> </a:t>
            </a:r>
            <a:r>
              <a:rPr lang="en-US" sz="2000" dirty="0" err="1" smtClean="0"/>
              <a:t>izpildes</a:t>
            </a:r>
            <a:r>
              <a:rPr lang="en-US" sz="2000" dirty="0" smtClean="0"/>
              <a:t> – </a:t>
            </a:r>
            <a:r>
              <a:rPr lang="en-US" sz="2000" dirty="0" err="1" smtClean="0"/>
              <a:t>izmaksas</a:t>
            </a:r>
            <a:r>
              <a:rPr lang="en-US" sz="2000" dirty="0" smtClean="0"/>
              <a:t> </a:t>
            </a:r>
            <a:r>
              <a:rPr lang="en-US" sz="2000" dirty="0" err="1" smtClean="0"/>
              <a:t>jāiekļauj</a:t>
            </a:r>
            <a:r>
              <a:rPr lang="en-US" sz="2000" dirty="0" smtClean="0"/>
              <a:t> </a:t>
            </a:r>
            <a:r>
              <a:rPr lang="en-US" sz="2000" dirty="0" err="1" smtClean="0"/>
              <a:t>citu</a:t>
            </a:r>
            <a:r>
              <a:rPr lang="en-US" sz="2000" dirty="0" smtClean="0"/>
              <a:t> </a:t>
            </a:r>
            <a:r>
              <a:rPr lang="en-US" sz="2000" dirty="0" err="1" smtClean="0"/>
              <a:t>funkciju</a:t>
            </a:r>
            <a:r>
              <a:rPr lang="en-US" sz="2000" dirty="0" smtClean="0"/>
              <a:t> </a:t>
            </a:r>
            <a:r>
              <a:rPr lang="en-US" sz="2000" dirty="0" err="1" smtClean="0"/>
              <a:t>pašizmaksas</a:t>
            </a:r>
            <a:r>
              <a:rPr lang="en-US" sz="2000" dirty="0" smtClean="0"/>
              <a:t> </a:t>
            </a:r>
            <a:r>
              <a:rPr lang="en-US" sz="2000" dirty="0" err="1" smtClean="0"/>
              <a:t>aprēķinā</a:t>
            </a:r>
            <a:endParaRPr lang="en-US" sz="2000" dirty="0"/>
          </a:p>
        </p:txBody>
      </p:sp>
    </p:spTree>
    <p:extLst>
      <p:ext uri="{BB962C8B-B14F-4D97-AF65-F5344CB8AC3E}">
        <p14:creationId xmlns:p14="http://schemas.microsoft.com/office/powerpoint/2010/main" val="414862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srcRect/>
          <a:stretch>
            <a:fillRect/>
          </a:stretch>
        </p:blipFill>
        <p:spPr bwMode="auto">
          <a:xfrm>
            <a:off x="6624488" y="3995861"/>
            <a:ext cx="3045322" cy="3045322"/>
          </a:xfrm>
          <a:prstGeom prst="rect">
            <a:avLst/>
          </a:prstGeom>
          <a:noFill/>
          <a:ln w="9525">
            <a:noFill/>
            <a:miter lim="800000"/>
            <a:headEnd/>
            <a:tailEnd/>
          </a:ln>
        </p:spPr>
      </p:pic>
      <p:sp>
        <p:nvSpPr>
          <p:cNvPr id="3" name="Content Placeholder 2"/>
          <p:cNvSpPr>
            <a:spLocks noGrp="1"/>
          </p:cNvSpPr>
          <p:nvPr>
            <p:ph idx="1"/>
          </p:nvPr>
        </p:nvSpPr>
        <p:spPr>
          <a:xfrm>
            <a:off x="503808" y="3059757"/>
            <a:ext cx="9069387" cy="4896544"/>
          </a:xfrm>
        </p:spPr>
        <p:txBody>
          <a:bodyPr/>
          <a:lstStyle/>
          <a:p>
            <a:pPr algn="ctr"/>
            <a:r>
              <a:rPr lang="lv-LV" sz="4800" dirty="0" smtClean="0"/>
              <a:t>Izmaksu attiecināšana </a:t>
            </a:r>
          </a:p>
          <a:p>
            <a:pPr algn="ctr"/>
            <a:r>
              <a:rPr lang="lv-LV" sz="4800" dirty="0" smtClean="0"/>
              <a:t>uz resursiem</a:t>
            </a:r>
            <a:endParaRPr lang="lv-LV" sz="4800" dirty="0"/>
          </a:p>
        </p:txBody>
      </p:sp>
    </p:spTree>
    <p:extLst>
      <p:ext uri="{BB962C8B-B14F-4D97-AF65-F5344CB8AC3E}">
        <p14:creationId xmlns:p14="http://schemas.microsoft.com/office/powerpoint/2010/main" val="4243882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6624488" y="1043533"/>
            <a:ext cx="2448272" cy="619268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bg1">
              <a:lumMod val="85000"/>
            </a:schemeClr>
          </a:solidFill>
          <a:ln>
            <a:solidFill>
              <a:srgbClr val="E6E6E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b="1" dirty="0" smtClean="0">
                <a:solidFill>
                  <a:srgbClr val="000000"/>
                </a:solidFill>
              </a:rPr>
              <a:t>3. </a:t>
            </a:r>
            <a:r>
              <a:rPr lang="en-US" b="1" dirty="0" err="1" smtClean="0">
                <a:solidFill>
                  <a:srgbClr val="000000"/>
                </a:solidFill>
              </a:rPr>
              <a:t>Resursu</a:t>
            </a:r>
            <a:r>
              <a:rPr lang="en-US" b="1" dirty="0" smtClean="0">
                <a:solidFill>
                  <a:srgbClr val="000000"/>
                </a:solidFill>
              </a:rPr>
              <a:t> </a:t>
            </a:r>
            <a:r>
              <a:rPr lang="en-US" b="1" dirty="0" err="1" smtClean="0">
                <a:solidFill>
                  <a:srgbClr val="000000"/>
                </a:solidFill>
              </a:rPr>
              <a:t>attiecināšana</a:t>
            </a:r>
            <a:r>
              <a:rPr lang="en-US" b="1" dirty="0" smtClean="0">
                <a:solidFill>
                  <a:srgbClr val="000000"/>
                </a:solidFill>
              </a:rPr>
              <a:t> </a:t>
            </a:r>
            <a:r>
              <a:rPr lang="en-US" b="1" dirty="0" err="1" smtClean="0">
                <a:solidFill>
                  <a:srgbClr val="000000"/>
                </a:solidFill>
              </a:rPr>
              <a:t>uz</a:t>
            </a:r>
            <a:r>
              <a:rPr lang="en-US" b="1" dirty="0" smtClean="0">
                <a:solidFill>
                  <a:srgbClr val="000000"/>
                </a:solidFill>
              </a:rPr>
              <a:t> </a:t>
            </a:r>
            <a:r>
              <a:rPr lang="en-US" b="1" dirty="0" err="1" smtClean="0">
                <a:solidFill>
                  <a:srgbClr val="000000"/>
                </a:solidFill>
              </a:rPr>
              <a:t>pakalpojuma</a:t>
            </a:r>
            <a:r>
              <a:rPr lang="en-US" b="1" dirty="0" smtClean="0">
                <a:solidFill>
                  <a:srgbClr val="000000"/>
                </a:solidFill>
              </a:rPr>
              <a:t> </a:t>
            </a:r>
            <a:r>
              <a:rPr lang="en-US" b="1" dirty="0" err="1" smtClean="0">
                <a:solidFill>
                  <a:srgbClr val="000000"/>
                </a:solidFill>
              </a:rPr>
              <a:t>posmiem</a:t>
            </a:r>
            <a:endParaRPr lang="en-US" b="1"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sz="1050"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p:txBody>
      </p:sp>
      <p:sp>
        <p:nvSpPr>
          <p:cNvPr id="68" name="Freeform 67"/>
          <p:cNvSpPr/>
          <p:nvPr/>
        </p:nvSpPr>
        <p:spPr>
          <a:xfrm>
            <a:off x="4392240" y="1043533"/>
            <a:ext cx="2160240" cy="619268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bg1">
              <a:lumMod val="85000"/>
            </a:schemeClr>
          </a:solidFill>
          <a:ln>
            <a:solidFill>
              <a:srgbClr val="E6E6E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b="1" dirty="0" smtClean="0">
                <a:solidFill>
                  <a:srgbClr val="000000"/>
                </a:solidFill>
              </a:rPr>
              <a:t>1. Izmaksu </a:t>
            </a:r>
            <a:r>
              <a:rPr lang="en-US" b="1" dirty="0" err="1" smtClean="0">
                <a:solidFill>
                  <a:srgbClr val="000000"/>
                </a:solidFill>
              </a:rPr>
              <a:t>attiecināšana</a:t>
            </a:r>
            <a:r>
              <a:rPr lang="en-US" b="1" dirty="0" smtClean="0">
                <a:solidFill>
                  <a:srgbClr val="000000"/>
                </a:solidFill>
              </a:rPr>
              <a:t> </a:t>
            </a:r>
            <a:r>
              <a:rPr lang="en-US" b="1" dirty="0" err="1" smtClean="0">
                <a:solidFill>
                  <a:srgbClr val="000000"/>
                </a:solidFill>
              </a:rPr>
              <a:t>uz</a:t>
            </a:r>
            <a:r>
              <a:rPr lang="en-US" b="1" dirty="0" smtClean="0">
                <a:solidFill>
                  <a:srgbClr val="000000"/>
                </a:solidFill>
              </a:rPr>
              <a:t> </a:t>
            </a:r>
            <a:r>
              <a:rPr lang="en-US" b="1" dirty="0" err="1" smtClean="0">
                <a:solidFill>
                  <a:srgbClr val="000000"/>
                </a:solidFill>
              </a:rPr>
              <a:t>resursiem</a:t>
            </a:r>
            <a:endParaRPr lang="en-US" b="1" dirty="0" smtClean="0">
              <a:solidFill>
                <a:srgbClr val="000000"/>
              </a:solidFill>
            </a:endParaRPr>
          </a:p>
          <a:p>
            <a:pPr lvl="0" algn="ctr" defTabSz="1066800">
              <a:lnSpc>
                <a:spcPct val="90000"/>
              </a:lnSpc>
              <a:spcBef>
                <a:spcPct val="0"/>
              </a:spcBef>
              <a:spcAft>
                <a:spcPct val="35000"/>
              </a:spcAft>
            </a:pPr>
            <a:endParaRPr lang="en-US" b="1" dirty="0" smtClean="0">
              <a:solidFill>
                <a:srgbClr val="000000"/>
              </a:solidFill>
            </a:endParaRPr>
          </a:p>
          <a:p>
            <a:pPr lvl="0" algn="ctr" defTabSz="1066800">
              <a:lnSpc>
                <a:spcPct val="90000"/>
              </a:lnSpc>
              <a:spcBef>
                <a:spcPct val="0"/>
              </a:spcBef>
              <a:spcAft>
                <a:spcPct val="35000"/>
              </a:spcAft>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a:p>
            <a:pPr marL="342900" lvl="0" indent="-342900" algn="ctr" defTabSz="1066800">
              <a:lnSpc>
                <a:spcPct val="90000"/>
              </a:lnSpc>
              <a:spcBef>
                <a:spcPct val="0"/>
              </a:spcBef>
              <a:spcAft>
                <a:spcPct val="35000"/>
              </a:spcAft>
              <a:buAutoNum type="arabicPeriod"/>
            </a:pPr>
            <a:endParaRPr lang="en-US" dirty="0">
              <a:solidFill>
                <a:srgbClr val="000000"/>
              </a:solidFill>
            </a:endParaRPr>
          </a:p>
          <a:p>
            <a:pPr marL="342900" lvl="0" indent="-342900" algn="ctr" defTabSz="1066800">
              <a:lnSpc>
                <a:spcPct val="90000"/>
              </a:lnSpc>
              <a:spcBef>
                <a:spcPct val="0"/>
              </a:spcBef>
              <a:spcAft>
                <a:spcPct val="35000"/>
              </a:spcAft>
              <a:buAutoNum type="arabicPeriod"/>
            </a:pPr>
            <a:endParaRPr lang="en-US" kern="1200" dirty="0" smtClean="0">
              <a:solidFill>
                <a:srgbClr val="000000"/>
              </a:solidFill>
            </a:endParaRPr>
          </a:p>
        </p:txBody>
      </p:sp>
      <p:sp>
        <p:nvSpPr>
          <p:cNvPr id="2" name="Title 1"/>
          <p:cNvSpPr>
            <a:spLocks noGrp="1"/>
          </p:cNvSpPr>
          <p:nvPr>
            <p:ph type="title"/>
          </p:nvPr>
        </p:nvSpPr>
        <p:spPr>
          <a:xfrm>
            <a:off x="503238" y="-108595"/>
            <a:ext cx="9069387" cy="1260475"/>
          </a:xfrm>
        </p:spPr>
        <p:txBody>
          <a:bodyPr/>
          <a:lstStyle/>
          <a:p>
            <a:pPr algn="l"/>
            <a:r>
              <a:rPr lang="en-US" sz="3600" dirty="0"/>
              <a:t>I</a:t>
            </a:r>
            <a:r>
              <a:rPr lang="en-US" sz="3600" dirty="0" smtClean="0"/>
              <a:t>zmaksu </a:t>
            </a:r>
            <a:r>
              <a:rPr lang="en-US" sz="3600" dirty="0" err="1" smtClean="0"/>
              <a:t>attiecināšanas</a:t>
            </a:r>
            <a:r>
              <a:rPr lang="en-US" sz="3600" dirty="0" smtClean="0"/>
              <a:t> </a:t>
            </a:r>
            <a:r>
              <a:rPr lang="en-US" sz="3600" dirty="0" err="1" smtClean="0"/>
              <a:t>secība</a:t>
            </a:r>
            <a:endParaRPr lang="en-US" sz="3600" dirty="0"/>
          </a:p>
        </p:txBody>
      </p:sp>
      <p:grpSp>
        <p:nvGrpSpPr>
          <p:cNvPr id="5" name="Group 4"/>
          <p:cNvGrpSpPr/>
          <p:nvPr/>
        </p:nvGrpSpPr>
        <p:grpSpPr>
          <a:xfrm>
            <a:off x="267035" y="1835621"/>
            <a:ext cx="7077533" cy="5256584"/>
            <a:chOff x="503985" y="1962391"/>
            <a:chExt cx="7077533" cy="5256584"/>
          </a:xfrm>
        </p:grpSpPr>
        <p:sp>
          <p:nvSpPr>
            <p:cNvPr id="6" name="Freeform 5"/>
            <p:cNvSpPr/>
            <p:nvPr/>
          </p:nvSpPr>
          <p:spPr>
            <a:xfrm>
              <a:off x="503985" y="3826481"/>
              <a:ext cx="1743825" cy="871912"/>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ln>
              <a:solidFill>
                <a:srgbClr val="00CC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err="1" smtClean="0">
                  <a:solidFill>
                    <a:srgbClr val="000000"/>
                  </a:solidFill>
                </a:rPr>
                <a:t>Attiecināmās</a:t>
              </a:r>
              <a:r>
                <a:rPr lang="en-US" kern="1200" dirty="0" smtClean="0">
                  <a:solidFill>
                    <a:srgbClr val="000000"/>
                  </a:solidFill>
                </a:rPr>
                <a:t> </a:t>
              </a:r>
              <a:r>
                <a:rPr lang="en-US" kern="1200" dirty="0" err="1" smtClean="0">
                  <a:solidFill>
                    <a:srgbClr val="000000"/>
                  </a:solidFill>
                </a:rPr>
                <a:t>izmaksas</a:t>
              </a:r>
              <a:endParaRPr lang="en-US" kern="1200" dirty="0">
                <a:solidFill>
                  <a:srgbClr val="000000"/>
                </a:solidFill>
              </a:endParaRPr>
            </a:p>
          </p:txBody>
        </p:sp>
        <p:sp>
          <p:nvSpPr>
            <p:cNvPr id="7" name="Freeform 6"/>
            <p:cNvSpPr/>
            <p:nvPr/>
          </p:nvSpPr>
          <p:spPr>
            <a:xfrm rot="18289469">
              <a:off x="1985848" y="3745355"/>
              <a:ext cx="1221455" cy="31464"/>
            </a:xfrm>
            <a:custGeom>
              <a:avLst/>
              <a:gdLst>
                <a:gd name="connsiteX0" fmla="*/ 0 w 1221455"/>
                <a:gd name="connsiteY0" fmla="*/ 15732 h 31464"/>
                <a:gd name="connsiteX1" fmla="*/ 1221455 w 1221455"/>
                <a:gd name="connsiteY1" fmla="*/ 15732 h 31464"/>
              </a:gdLst>
              <a:ahLst/>
              <a:cxnLst>
                <a:cxn ang="0">
                  <a:pos x="connsiteX0" y="connsiteY0"/>
                </a:cxn>
                <a:cxn ang="0">
                  <a:pos x="connsiteX1" y="connsiteY1"/>
                </a:cxn>
              </a:cxnLst>
              <a:rect l="l" t="t" r="r" b="b"/>
              <a:pathLst>
                <a:path w="1221455" h="31464">
                  <a:moveTo>
                    <a:pt x="0" y="15732"/>
                  </a:moveTo>
                  <a:lnTo>
                    <a:pt x="1221455" y="157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92891" tIns="-14804" rIns="592892" bIns="-14804" numCol="1" spcCol="1270" anchor="ctr" anchorCtr="0">
              <a:noAutofit/>
            </a:bodyPr>
            <a:lstStyle/>
            <a:p>
              <a:pPr lvl="0" algn="ctr" defTabSz="222250">
                <a:lnSpc>
                  <a:spcPct val="90000"/>
                </a:lnSpc>
                <a:spcBef>
                  <a:spcPct val="0"/>
                </a:spcBef>
                <a:spcAft>
                  <a:spcPct val="35000"/>
                </a:spcAft>
              </a:pPr>
              <a:endParaRPr lang="en-US" kern="1200"/>
            </a:p>
          </p:txBody>
        </p:sp>
        <p:sp>
          <p:nvSpPr>
            <p:cNvPr id="8" name="Freeform 7"/>
            <p:cNvSpPr/>
            <p:nvPr/>
          </p:nvSpPr>
          <p:spPr>
            <a:xfrm>
              <a:off x="2945342" y="2466447"/>
              <a:ext cx="1375068" cy="871912"/>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err="1" smtClean="0">
                  <a:solidFill>
                    <a:schemeClr val="tx1"/>
                  </a:solidFill>
                </a:rPr>
                <a:t>Tiešās</a:t>
              </a:r>
              <a:r>
                <a:rPr lang="en-US" kern="1200" dirty="0" smtClean="0">
                  <a:solidFill>
                    <a:schemeClr val="tx1"/>
                  </a:solidFill>
                </a:rPr>
                <a:t> </a:t>
              </a:r>
              <a:r>
                <a:rPr lang="en-US" kern="1200" dirty="0" err="1" smtClean="0">
                  <a:solidFill>
                    <a:schemeClr val="tx1"/>
                  </a:solidFill>
                </a:rPr>
                <a:t>izmaksas</a:t>
              </a:r>
              <a:endParaRPr lang="en-US" kern="1200" dirty="0">
                <a:solidFill>
                  <a:schemeClr val="tx1"/>
                </a:solidFill>
              </a:endParaRPr>
            </a:p>
          </p:txBody>
        </p:sp>
        <p:sp>
          <p:nvSpPr>
            <p:cNvPr id="10" name="Freeform 9"/>
            <p:cNvSpPr/>
            <p:nvPr/>
          </p:nvSpPr>
          <p:spPr>
            <a:xfrm>
              <a:off x="5047405" y="1962391"/>
              <a:ext cx="1381985" cy="504056"/>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b="1" kern="1200" dirty="0" err="1" smtClean="0">
                  <a:solidFill>
                    <a:schemeClr val="tx1"/>
                  </a:solidFill>
                </a:rPr>
                <a:t>Darbinieks</a:t>
              </a:r>
              <a:endParaRPr lang="en-US" b="1" kern="1200" dirty="0">
                <a:solidFill>
                  <a:schemeClr val="tx1"/>
                </a:solidFill>
              </a:endParaRPr>
            </a:p>
          </p:txBody>
        </p:sp>
        <p:sp>
          <p:nvSpPr>
            <p:cNvPr id="12" name="Freeform 11"/>
            <p:cNvSpPr/>
            <p:nvPr/>
          </p:nvSpPr>
          <p:spPr>
            <a:xfrm>
              <a:off x="4989230" y="5346767"/>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rgbClr val="AAE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b="1" dirty="0" err="1">
                  <a:solidFill>
                    <a:srgbClr val="000000"/>
                  </a:solidFill>
                </a:rPr>
                <a:t>Darba</a:t>
              </a:r>
              <a:r>
                <a:rPr lang="en-US" b="1" dirty="0">
                  <a:solidFill>
                    <a:srgbClr val="000000"/>
                  </a:solidFill>
                </a:rPr>
                <a:t> </a:t>
              </a:r>
              <a:r>
                <a:rPr lang="en-US" b="1" dirty="0" err="1">
                  <a:solidFill>
                    <a:srgbClr val="000000"/>
                  </a:solidFill>
                </a:rPr>
                <a:t>vieta</a:t>
              </a:r>
              <a:endParaRPr lang="en-US" b="1" dirty="0">
                <a:solidFill>
                  <a:srgbClr val="000000"/>
                </a:solidFill>
              </a:endParaRPr>
            </a:p>
          </p:txBody>
        </p:sp>
        <p:sp>
          <p:nvSpPr>
            <p:cNvPr id="13" name="Freeform 12"/>
            <p:cNvSpPr/>
            <p:nvPr/>
          </p:nvSpPr>
          <p:spPr>
            <a:xfrm rot="3310531">
              <a:off x="1985848" y="4748054"/>
              <a:ext cx="1221455" cy="31464"/>
            </a:xfrm>
            <a:custGeom>
              <a:avLst/>
              <a:gdLst>
                <a:gd name="connsiteX0" fmla="*/ 0 w 1221455"/>
                <a:gd name="connsiteY0" fmla="*/ 15732 h 31464"/>
                <a:gd name="connsiteX1" fmla="*/ 1221455 w 1221455"/>
                <a:gd name="connsiteY1" fmla="*/ 15732 h 31464"/>
              </a:gdLst>
              <a:ahLst/>
              <a:cxnLst>
                <a:cxn ang="0">
                  <a:pos x="connsiteX0" y="connsiteY0"/>
                </a:cxn>
                <a:cxn ang="0">
                  <a:pos x="connsiteX1" y="connsiteY1"/>
                </a:cxn>
              </a:cxnLst>
              <a:rect l="l" t="t" r="r" b="b"/>
              <a:pathLst>
                <a:path w="1221455" h="31464">
                  <a:moveTo>
                    <a:pt x="0" y="15732"/>
                  </a:moveTo>
                  <a:lnTo>
                    <a:pt x="1221455" y="157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92891" tIns="-14804" rIns="592892" bIns="-14804" numCol="1" spcCol="1270" anchor="ctr" anchorCtr="0">
              <a:noAutofit/>
            </a:bodyPr>
            <a:lstStyle/>
            <a:p>
              <a:pPr lvl="0" algn="ctr" defTabSz="222250">
                <a:lnSpc>
                  <a:spcPct val="90000"/>
                </a:lnSpc>
                <a:spcBef>
                  <a:spcPct val="0"/>
                </a:spcBef>
                <a:spcAft>
                  <a:spcPct val="35000"/>
                </a:spcAft>
              </a:pPr>
              <a:endParaRPr lang="en-US" kern="1200"/>
            </a:p>
          </p:txBody>
        </p:sp>
        <p:sp>
          <p:nvSpPr>
            <p:cNvPr id="14" name="Freeform 13"/>
            <p:cNvSpPr/>
            <p:nvPr/>
          </p:nvSpPr>
          <p:spPr>
            <a:xfrm>
              <a:off x="2945342" y="5194935"/>
              <a:ext cx="1447076" cy="871912"/>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err="1" smtClean="0">
                  <a:solidFill>
                    <a:srgbClr val="000000"/>
                  </a:solidFill>
                </a:rPr>
                <a:t>Netiešās</a:t>
              </a:r>
              <a:r>
                <a:rPr lang="en-US" kern="1200" dirty="0" smtClean="0">
                  <a:solidFill>
                    <a:srgbClr val="000000"/>
                  </a:solidFill>
                </a:rPr>
                <a:t> </a:t>
              </a:r>
              <a:r>
                <a:rPr lang="en-US" kern="1200" dirty="0" err="1" smtClean="0">
                  <a:solidFill>
                    <a:srgbClr val="000000"/>
                  </a:solidFill>
                </a:rPr>
                <a:t>izmaksas</a:t>
              </a:r>
              <a:endParaRPr lang="en-US" kern="1200" dirty="0">
                <a:solidFill>
                  <a:srgbClr val="000000"/>
                </a:solidFill>
              </a:endParaRPr>
            </a:p>
          </p:txBody>
        </p:sp>
        <p:sp>
          <p:nvSpPr>
            <p:cNvPr id="16" name="Freeform 15"/>
            <p:cNvSpPr/>
            <p:nvPr/>
          </p:nvSpPr>
          <p:spPr>
            <a:xfrm>
              <a:off x="5027122" y="4554679"/>
              <a:ext cx="1330260" cy="648072"/>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rgbClr val="AAE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b="1" kern="1200" dirty="0" smtClean="0">
                  <a:solidFill>
                    <a:srgbClr val="000000"/>
                  </a:solidFill>
                </a:rPr>
                <a:t>IT </a:t>
              </a:r>
              <a:r>
                <a:rPr lang="en-US" b="1" kern="1200" dirty="0" err="1" smtClean="0">
                  <a:solidFill>
                    <a:srgbClr val="000000"/>
                  </a:solidFill>
                </a:rPr>
                <a:t>resurss</a:t>
              </a:r>
              <a:r>
                <a:rPr lang="en-US" b="1" kern="1200" dirty="0" smtClean="0">
                  <a:solidFill>
                    <a:srgbClr val="000000"/>
                  </a:solidFill>
                </a:rPr>
                <a:t> (</a:t>
              </a:r>
              <a:r>
                <a:rPr lang="en-US" b="1" kern="1200" dirty="0" err="1" smtClean="0">
                  <a:solidFill>
                    <a:srgbClr val="000000"/>
                  </a:solidFill>
                </a:rPr>
                <a:t>specifisks</a:t>
              </a:r>
              <a:r>
                <a:rPr lang="en-US" b="1" kern="1200" dirty="0" smtClean="0">
                  <a:solidFill>
                    <a:srgbClr val="000000"/>
                  </a:solidFill>
                </a:rPr>
                <a:t>)</a:t>
              </a:r>
              <a:endParaRPr lang="en-US" b="1" kern="1200" dirty="0">
                <a:solidFill>
                  <a:srgbClr val="000000"/>
                </a:solidFill>
              </a:endParaRPr>
            </a:p>
          </p:txBody>
        </p:sp>
        <p:sp>
          <p:nvSpPr>
            <p:cNvPr id="18" name="Freeform 17"/>
            <p:cNvSpPr/>
            <p:nvPr/>
          </p:nvSpPr>
          <p:spPr>
            <a:xfrm>
              <a:off x="5061238" y="6347063"/>
              <a:ext cx="1381985" cy="871912"/>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5">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err="1" smtClean="0">
                  <a:solidFill>
                    <a:srgbClr val="000000"/>
                  </a:solidFill>
                </a:rPr>
                <a:t>Citas</a:t>
              </a:r>
              <a:r>
                <a:rPr lang="en-US" kern="1200" dirty="0" smtClean="0">
                  <a:solidFill>
                    <a:srgbClr val="000000"/>
                  </a:solidFill>
                </a:rPr>
                <a:t> </a:t>
              </a:r>
              <a:r>
                <a:rPr lang="en-US" kern="1200" dirty="0" err="1" smtClean="0">
                  <a:solidFill>
                    <a:srgbClr val="000000"/>
                  </a:solidFill>
                </a:rPr>
                <a:t>neti</a:t>
              </a:r>
              <a:r>
                <a:rPr lang="en-US" dirty="0" err="1" smtClean="0">
                  <a:solidFill>
                    <a:srgbClr val="000000"/>
                  </a:solidFill>
                </a:rPr>
                <a:t>ešās</a:t>
              </a:r>
              <a:r>
                <a:rPr lang="en-US" dirty="0" smtClean="0">
                  <a:solidFill>
                    <a:srgbClr val="000000"/>
                  </a:solidFill>
                </a:rPr>
                <a:t> </a:t>
              </a:r>
              <a:r>
                <a:rPr lang="en-US" dirty="0" err="1" smtClean="0">
                  <a:solidFill>
                    <a:srgbClr val="000000"/>
                  </a:solidFill>
                </a:rPr>
                <a:t>izmaksas</a:t>
              </a:r>
              <a:r>
                <a:rPr lang="en-US" dirty="0" smtClean="0">
                  <a:solidFill>
                    <a:srgbClr val="000000"/>
                  </a:solidFill>
                </a:rPr>
                <a:t> </a:t>
              </a:r>
              <a:r>
                <a:rPr lang="en-US" sz="1400" dirty="0" smtClean="0">
                  <a:solidFill>
                    <a:srgbClr val="000000"/>
                  </a:solidFill>
                </a:rPr>
                <a:t>(</a:t>
              </a:r>
              <a:r>
                <a:rPr lang="en-US" sz="1400" dirty="0" err="1" smtClean="0">
                  <a:solidFill>
                    <a:srgbClr val="000000"/>
                  </a:solidFill>
                </a:rPr>
                <a:t>admin.izmakas</a:t>
              </a:r>
              <a:r>
                <a:rPr lang="en-US" sz="1400" dirty="0" smtClean="0">
                  <a:solidFill>
                    <a:srgbClr val="000000"/>
                  </a:solidFill>
                </a:rPr>
                <a:t>)</a:t>
              </a:r>
              <a:endParaRPr lang="en-US" sz="1400" kern="1200" dirty="0">
                <a:solidFill>
                  <a:srgbClr val="000000"/>
                </a:solidFill>
              </a:endParaRPr>
            </a:p>
          </p:txBody>
        </p:sp>
        <p:sp>
          <p:nvSpPr>
            <p:cNvPr id="20" name="Freeform 19"/>
            <p:cNvSpPr/>
            <p:nvPr/>
          </p:nvSpPr>
          <p:spPr>
            <a:xfrm>
              <a:off x="7056713" y="3906607"/>
              <a:ext cx="524805" cy="720080"/>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smtClean="0">
                  <a:solidFill>
                    <a:srgbClr val="000000"/>
                  </a:solidFill>
                </a:rPr>
                <a:t>Solis 1</a:t>
              </a:r>
              <a:endParaRPr lang="en-US" kern="1200" dirty="0">
                <a:solidFill>
                  <a:srgbClr val="000000"/>
                </a:solidFill>
              </a:endParaRPr>
            </a:p>
          </p:txBody>
        </p:sp>
      </p:grpSp>
      <p:sp>
        <p:nvSpPr>
          <p:cNvPr id="21" name="Freeform 20"/>
          <p:cNvSpPr/>
          <p:nvPr/>
        </p:nvSpPr>
        <p:spPr>
          <a:xfrm>
            <a:off x="7663110" y="3779837"/>
            <a:ext cx="524805" cy="720080"/>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smtClean="0">
                <a:solidFill>
                  <a:srgbClr val="000000"/>
                </a:solidFill>
              </a:rPr>
              <a:t>Solis 2</a:t>
            </a:r>
            <a:endParaRPr lang="en-US" kern="1200" dirty="0">
              <a:solidFill>
                <a:srgbClr val="000000"/>
              </a:solidFill>
            </a:endParaRPr>
          </a:p>
        </p:txBody>
      </p:sp>
      <p:sp>
        <p:nvSpPr>
          <p:cNvPr id="22" name="Freeform 21"/>
          <p:cNvSpPr/>
          <p:nvPr/>
        </p:nvSpPr>
        <p:spPr>
          <a:xfrm>
            <a:off x="8455198" y="3779837"/>
            <a:ext cx="524805" cy="720080"/>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rgbClr val="BFBF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smtClean="0">
                <a:solidFill>
                  <a:srgbClr val="000000"/>
                </a:solidFill>
              </a:rPr>
              <a:t>Solis 3</a:t>
            </a:r>
            <a:endParaRPr lang="en-US" kern="1200" dirty="0">
              <a:solidFill>
                <a:srgbClr val="000000"/>
              </a:solidFill>
            </a:endParaRPr>
          </a:p>
        </p:txBody>
      </p:sp>
      <p:sp>
        <p:nvSpPr>
          <p:cNvPr id="23" name="Freeform 22"/>
          <p:cNvSpPr/>
          <p:nvPr/>
        </p:nvSpPr>
        <p:spPr>
          <a:xfrm>
            <a:off x="6747755" y="3419797"/>
            <a:ext cx="2973077" cy="1224136"/>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r" defTabSz="1066800">
              <a:lnSpc>
                <a:spcPct val="90000"/>
              </a:lnSpc>
              <a:spcBef>
                <a:spcPct val="0"/>
              </a:spcBef>
              <a:spcAft>
                <a:spcPct val="35000"/>
              </a:spcAft>
            </a:pPr>
            <a:r>
              <a:rPr lang="en-US" b="1" kern="1200" dirty="0" err="1" smtClean="0">
                <a:solidFill>
                  <a:schemeClr val="bg2">
                    <a:lumMod val="75000"/>
                  </a:schemeClr>
                </a:solidFill>
              </a:rPr>
              <a:t>Pakalpojums</a:t>
            </a:r>
            <a:endParaRPr lang="en-US" b="1" kern="1200" dirty="0" smtClean="0">
              <a:solidFill>
                <a:schemeClr val="bg2">
                  <a:lumMod val="75000"/>
                </a:schemeClr>
              </a:solidFill>
            </a:endParaRPr>
          </a:p>
          <a:p>
            <a:pPr lvl="0" algn="r" defTabSz="1066800">
              <a:lnSpc>
                <a:spcPct val="90000"/>
              </a:lnSpc>
              <a:spcBef>
                <a:spcPct val="0"/>
              </a:spcBef>
              <a:spcAft>
                <a:spcPct val="35000"/>
              </a:spcAft>
            </a:pPr>
            <a:endParaRPr lang="en-US" b="1" kern="1200" dirty="0" smtClean="0">
              <a:solidFill>
                <a:schemeClr val="tx1"/>
              </a:solidFill>
            </a:endParaRPr>
          </a:p>
          <a:p>
            <a:pPr lvl="0" algn="r" defTabSz="1066800">
              <a:lnSpc>
                <a:spcPct val="90000"/>
              </a:lnSpc>
              <a:spcBef>
                <a:spcPct val="0"/>
              </a:spcBef>
              <a:spcAft>
                <a:spcPct val="35000"/>
              </a:spcAft>
            </a:pPr>
            <a:endParaRPr lang="en-US" b="1" dirty="0">
              <a:solidFill>
                <a:schemeClr val="tx1"/>
              </a:solidFill>
            </a:endParaRPr>
          </a:p>
          <a:p>
            <a:pPr lvl="0" algn="r" defTabSz="1066800">
              <a:lnSpc>
                <a:spcPct val="90000"/>
              </a:lnSpc>
              <a:spcBef>
                <a:spcPct val="0"/>
              </a:spcBef>
              <a:spcAft>
                <a:spcPct val="35000"/>
              </a:spcAft>
            </a:pPr>
            <a:endParaRPr lang="en-US" b="1" kern="1200" dirty="0">
              <a:solidFill>
                <a:schemeClr val="tx1"/>
              </a:solidFill>
            </a:endParaRPr>
          </a:p>
        </p:txBody>
      </p:sp>
      <p:cxnSp>
        <p:nvCxnSpPr>
          <p:cNvPr id="28" name="Straight Connector 27"/>
          <p:cNvCxnSpPr/>
          <p:nvPr/>
        </p:nvCxnSpPr>
        <p:spPr bwMode="auto">
          <a:xfrm>
            <a:off x="6192440" y="2123653"/>
            <a:ext cx="915355" cy="165618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192440" y="2123653"/>
            <a:ext cx="1635435" cy="165618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6120432" y="3347789"/>
            <a:ext cx="2499531" cy="432048"/>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flipV="1">
            <a:off x="6120432" y="4499917"/>
            <a:ext cx="987363" cy="93610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flipV="1">
            <a:off x="6048424" y="4499917"/>
            <a:ext cx="1080120" cy="21602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flipV="1">
            <a:off x="6120432" y="4499917"/>
            <a:ext cx="1779451" cy="93610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flipV="1">
            <a:off x="6120432" y="4499917"/>
            <a:ext cx="2643547" cy="93610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a:off x="7323819" y="4139877"/>
            <a:ext cx="360040" cy="0"/>
          </a:xfrm>
          <a:prstGeom prst="line">
            <a:avLst/>
          </a:prstGeom>
          <a:solidFill>
            <a:srgbClr val="00B8FF"/>
          </a:solidFill>
          <a:ln w="28575"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a:off x="8187915" y="4139877"/>
            <a:ext cx="288032" cy="0"/>
          </a:xfrm>
          <a:prstGeom prst="line">
            <a:avLst/>
          </a:prstGeom>
          <a:solidFill>
            <a:srgbClr val="00B8FF"/>
          </a:solidFill>
          <a:ln w="28575"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70"/>
          <p:cNvSpPr txBox="1"/>
          <p:nvPr/>
        </p:nvSpPr>
        <p:spPr>
          <a:xfrm rot="2040190">
            <a:off x="6623471" y="2799210"/>
            <a:ext cx="1724826" cy="266227"/>
          </a:xfrm>
          <a:prstGeom prst="rect">
            <a:avLst/>
          </a:prstGeom>
          <a:noFill/>
        </p:spPr>
        <p:txBody>
          <a:bodyPr wrap="none" rtlCol="0">
            <a:spAutoFit/>
          </a:bodyPr>
          <a:lstStyle/>
          <a:p>
            <a:r>
              <a:rPr lang="lv-LV" sz="1200" dirty="0" smtClean="0">
                <a:latin typeface="+mn-lt"/>
              </a:rPr>
              <a:t>Resursa patēriņa apjoms</a:t>
            </a:r>
            <a:endParaRPr lang="lv-LV" sz="1200" dirty="0">
              <a:latin typeface="+mn-lt"/>
            </a:endParaRPr>
          </a:p>
        </p:txBody>
      </p:sp>
      <p:cxnSp>
        <p:nvCxnSpPr>
          <p:cNvPr id="37" name="Straight Connector 36"/>
          <p:cNvCxnSpPr/>
          <p:nvPr/>
        </p:nvCxnSpPr>
        <p:spPr bwMode="auto">
          <a:xfrm>
            <a:off x="4104208" y="2771725"/>
            <a:ext cx="648072" cy="57606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38"/>
          <p:cNvSpPr/>
          <p:nvPr/>
        </p:nvSpPr>
        <p:spPr>
          <a:xfrm>
            <a:off x="4810455" y="3131765"/>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err="1" smtClean="0">
                <a:solidFill>
                  <a:schemeClr val="tx1"/>
                </a:solidFill>
              </a:rPr>
              <a:t>Korespon-dence</a:t>
            </a:r>
            <a:endParaRPr lang="en-US" kern="1200" dirty="0">
              <a:solidFill>
                <a:schemeClr val="tx1"/>
              </a:solidFill>
            </a:endParaRPr>
          </a:p>
        </p:txBody>
      </p:sp>
      <p:sp>
        <p:nvSpPr>
          <p:cNvPr id="42" name="Freeform 41"/>
          <p:cNvSpPr/>
          <p:nvPr/>
        </p:nvSpPr>
        <p:spPr>
          <a:xfrm>
            <a:off x="4810455" y="2483693"/>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err="1" smtClean="0">
                <a:solidFill>
                  <a:schemeClr val="tx1"/>
                </a:solidFill>
              </a:rPr>
              <a:t>Ekspertīze</a:t>
            </a:r>
            <a:r>
              <a:rPr lang="en-US" kern="1200" dirty="0" smtClean="0">
                <a:solidFill>
                  <a:schemeClr val="tx1"/>
                </a:solidFill>
              </a:rPr>
              <a:t> </a:t>
            </a:r>
            <a:r>
              <a:rPr lang="en-US" sz="1400" kern="1200" dirty="0" smtClean="0">
                <a:solidFill>
                  <a:schemeClr val="tx1"/>
                </a:solidFill>
              </a:rPr>
              <a:t>(</a:t>
            </a:r>
            <a:r>
              <a:rPr lang="en-US" sz="1400" kern="1200" dirty="0" err="1" smtClean="0">
                <a:solidFill>
                  <a:schemeClr val="tx1"/>
                </a:solidFill>
              </a:rPr>
              <a:t>ārpakalpojums</a:t>
            </a:r>
            <a:r>
              <a:rPr lang="en-US" sz="1400" kern="1200" dirty="0" smtClean="0">
                <a:solidFill>
                  <a:schemeClr val="tx1"/>
                </a:solidFill>
              </a:rPr>
              <a:t>)</a:t>
            </a:r>
            <a:endParaRPr lang="en-US" sz="1400" kern="1200" dirty="0">
              <a:solidFill>
                <a:schemeClr val="tx1"/>
              </a:solidFill>
            </a:endParaRPr>
          </a:p>
        </p:txBody>
      </p:sp>
      <p:cxnSp>
        <p:nvCxnSpPr>
          <p:cNvPr id="43" name="Straight Connector 42"/>
          <p:cNvCxnSpPr/>
          <p:nvPr/>
        </p:nvCxnSpPr>
        <p:spPr bwMode="auto">
          <a:xfrm flipV="1">
            <a:off x="4104208" y="2051645"/>
            <a:ext cx="720080" cy="72008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4104208" y="2771725"/>
            <a:ext cx="648072" cy="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flipV="1">
            <a:off x="4176216" y="4067869"/>
            <a:ext cx="576064" cy="144016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V="1">
            <a:off x="4176216" y="4715941"/>
            <a:ext cx="576064" cy="792088"/>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Freeform 61"/>
          <p:cNvSpPr/>
          <p:nvPr/>
        </p:nvSpPr>
        <p:spPr>
          <a:xfrm>
            <a:off x="4810455" y="3779837"/>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gradFill flip="none" rotWithShape="1">
            <a:gsLst>
              <a:gs pos="0">
                <a:srgbClr val="AAE2CA"/>
              </a:gs>
              <a:gs pos="100000">
                <a:schemeClr val="accent1"/>
              </a:gs>
              <a:gs pos="50000">
                <a:srgbClr val="AAE2CA"/>
              </a:gs>
            </a:gsLst>
            <a:lin ang="16200000" scaled="0"/>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smtClean="0">
                <a:solidFill>
                  <a:srgbClr val="000000"/>
                </a:solidFill>
              </a:rPr>
              <a:t>Citi </a:t>
            </a:r>
            <a:r>
              <a:rPr lang="en-US" dirty="0" err="1" smtClean="0">
                <a:solidFill>
                  <a:srgbClr val="000000"/>
                </a:solidFill>
              </a:rPr>
              <a:t>resursi</a:t>
            </a:r>
            <a:endParaRPr lang="en-US" dirty="0">
              <a:solidFill>
                <a:srgbClr val="000000"/>
              </a:solidFill>
            </a:endParaRPr>
          </a:p>
        </p:txBody>
      </p:sp>
      <p:cxnSp>
        <p:nvCxnSpPr>
          <p:cNvPr id="63" name="Straight Connector 62"/>
          <p:cNvCxnSpPr/>
          <p:nvPr/>
        </p:nvCxnSpPr>
        <p:spPr bwMode="auto">
          <a:xfrm flipV="1">
            <a:off x="4176216" y="5436021"/>
            <a:ext cx="576064" cy="72008"/>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a:off x="4104208" y="2771725"/>
            <a:ext cx="648072" cy="129614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6120432" y="3995861"/>
            <a:ext cx="720080" cy="144016"/>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a:endCxn id="23" idx="5"/>
          </p:cNvCxnSpPr>
          <p:nvPr/>
        </p:nvCxnSpPr>
        <p:spPr bwMode="auto">
          <a:xfrm flipV="1">
            <a:off x="6192440" y="4643933"/>
            <a:ext cx="3379739" cy="2088232"/>
          </a:xfrm>
          <a:prstGeom prst="line">
            <a:avLst/>
          </a:prstGeom>
          <a:solidFill>
            <a:srgbClr val="00B8FF"/>
          </a:solidFill>
          <a:ln w="2857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a:off x="6192440" y="2771725"/>
            <a:ext cx="1656184" cy="1008112"/>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02"/>
          <p:cNvCxnSpPr/>
          <p:nvPr/>
        </p:nvCxnSpPr>
        <p:spPr bwMode="auto">
          <a:xfrm>
            <a:off x="6192440" y="2123653"/>
            <a:ext cx="2376264" cy="165618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TextBox 105"/>
          <p:cNvSpPr txBox="1"/>
          <p:nvPr/>
        </p:nvSpPr>
        <p:spPr>
          <a:xfrm rot="19714290">
            <a:off x="6301111" y="5519306"/>
            <a:ext cx="3521508" cy="324191"/>
          </a:xfrm>
          <a:prstGeom prst="rect">
            <a:avLst/>
          </a:prstGeom>
          <a:noFill/>
        </p:spPr>
        <p:txBody>
          <a:bodyPr wrap="square" rtlCol="0">
            <a:spAutoFit/>
          </a:bodyPr>
          <a:lstStyle/>
          <a:p>
            <a:r>
              <a:rPr lang="lv-LV" sz="1600" dirty="0" smtClean="0">
                <a:solidFill>
                  <a:srgbClr val="990000"/>
                </a:solidFill>
                <a:latin typeface="+mn-lt"/>
              </a:rPr>
              <a:t>Ne vienmēr jāatiecina uz pakalpojumu!</a:t>
            </a:r>
            <a:endParaRPr lang="lv-LV" sz="1600" dirty="0">
              <a:solidFill>
                <a:srgbClr val="990000"/>
              </a:solidFill>
              <a:latin typeface="+mn-lt"/>
            </a:endParaRPr>
          </a:p>
        </p:txBody>
      </p:sp>
      <p:cxnSp>
        <p:nvCxnSpPr>
          <p:cNvPr id="110" name="Straight Connector 109"/>
          <p:cNvCxnSpPr/>
          <p:nvPr/>
        </p:nvCxnSpPr>
        <p:spPr bwMode="auto">
          <a:xfrm>
            <a:off x="4176216" y="5508029"/>
            <a:ext cx="648072" cy="1152128"/>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685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solidFill>
                  <a:schemeClr val="tx1">
                    <a:lumMod val="95000"/>
                    <a:lumOff val="5000"/>
                  </a:schemeClr>
                </a:solidFill>
                <a:latin typeface="Calibri" panose="020F0502020204030204" pitchFamily="34" charset="0"/>
              </a:rPr>
              <a:t>I</a:t>
            </a:r>
            <a:r>
              <a:rPr lang="lv-LV" sz="3600" dirty="0" smtClean="0">
                <a:solidFill>
                  <a:schemeClr val="tx1">
                    <a:lumMod val="95000"/>
                    <a:lumOff val="5000"/>
                  </a:schemeClr>
                </a:solidFill>
                <a:latin typeface="Calibri" panose="020F0502020204030204" pitchFamily="34" charset="0"/>
              </a:rPr>
              <a:t>zmaksu attiecināšana uz resursiem (1)</a:t>
            </a:r>
          </a:p>
          <a:p>
            <a:pPr algn="l">
              <a:spcAft>
                <a:spcPts val="661"/>
              </a:spcAft>
              <a:defRPr/>
            </a:pPr>
            <a:r>
              <a:rPr lang="lv-LV" sz="3200" dirty="0" smtClean="0">
                <a:solidFill>
                  <a:srgbClr val="606060"/>
                </a:solidFill>
                <a:latin typeface="Calibri" panose="020F0502020204030204" pitchFamily="34" charset="0"/>
              </a:rPr>
              <a:t>Attiecināšanas kārtība</a:t>
            </a:r>
            <a:endParaRPr lang="lv-LV" sz="2400" kern="0" dirty="0">
              <a:solidFill>
                <a:srgbClr val="606060"/>
              </a:solidFill>
              <a:ea typeface="ＭＳ Ｐゴシック" pitchFamily="34" charset="-128"/>
            </a:endParaRPr>
          </a:p>
        </p:txBody>
      </p:sp>
      <p:sp>
        <p:nvSpPr>
          <p:cNvPr id="5" name="TextBox 4"/>
          <p:cNvSpPr txBox="1"/>
          <p:nvPr/>
        </p:nvSpPr>
        <p:spPr>
          <a:xfrm>
            <a:off x="431800" y="1619597"/>
            <a:ext cx="9505056" cy="4380687"/>
          </a:xfrm>
          <a:prstGeom prst="rect">
            <a:avLst/>
          </a:prstGeom>
          <a:noFill/>
        </p:spPr>
        <p:txBody>
          <a:bodyPr wrap="square" rtlCol="0">
            <a:spAutoFit/>
          </a:bodyPr>
          <a:lstStyle/>
          <a:p>
            <a:pPr marL="342900" indent="-342900">
              <a:lnSpc>
                <a:spcPct val="120000"/>
              </a:lnSpc>
              <a:buAutoNum type="arabicPeriod"/>
            </a:pPr>
            <a:r>
              <a:rPr lang="en-US" sz="2000" dirty="0" err="1" smtClean="0">
                <a:latin typeface="Calibri"/>
                <a:cs typeface="Calibri"/>
              </a:rPr>
              <a:t>Noteikt</a:t>
            </a:r>
            <a:r>
              <a:rPr lang="en-US" sz="2000" dirty="0" smtClean="0">
                <a:latin typeface="Calibri"/>
                <a:cs typeface="Calibri"/>
              </a:rPr>
              <a:t> </a:t>
            </a:r>
            <a:r>
              <a:rPr lang="en-US" sz="2000" b="1" dirty="0" err="1" smtClean="0">
                <a:latin typeface="Calibri"/>
                <a:cs typeface="Calibri"/>
              </a:rPr>
              <a:t>resursu</a:t>
            </a:r>
            <a:r>
              <a:rPr lang="en-US" sz="2000" b="1" dirty="0" smtClean="0">
                <a:latin typeface="Calibri"/>
                <a:cs typeface="Calibri"/>
              </a:rPr>
              <a:t> </a:t>
            </a:r>
            <a:r>
              <a:rPr lang="en-US" sz="2000" b="1" dirty="0" err="1" smtClean="0">
                <a:latin typeface="Calibri"/>
                <a:cs typeface="Calibri"/>
              </a:rPr>
              <a:t>veidus</a:t>
            </a:r>
            <a:r>
              <a:rPr lang="en-US" sz="2000" dirty="0" smtClean="0">
                <a:latin typeface="Calibri"/>
                <a:cs typeface="Calibri"/>
              </a:rPr>
              <a:t>, </a:t>
            </a:r>
            <a:r>
              <a:rPr lang="en-US" sz="2000" dirty="0" err="1" smtClean="0">
                <a:latin typeface="Calibri"/>
                <a:cs typeface="Calibri"/>
              </a:rPr>
              <a:t>kuri</a:t>
            </a:r>
            <a:r>
              <a:rPr lang="en-US" sz="2000" dirty="0" smtClean="0">
                <a:latin typeface="Calibri"/>
                <a:cs typeface="Calibri"/>
              </a:rPr>
              <a:t> </a:t>
            </a:r>
            <a:r>
              <a:rPr lang="en-US" sz="2000" dirty="0" err="1" smtClean="0">
                <a:latin typeface="Calibri"/>
                <a:cs typeface="Calibri"/>
              </a:rPr>
              <a:t>tiek</a:t>
            </a:r>
            <a:r>
              <a:rPr lang="en-US" sz="2000" dirty="0" smtClean="0">
                <a:latin typeface="Calibri"/>
                <a:cs typeface="Calibri"/>
              </a:rPr>
              <a:t> </a:t>
            </a:r>
            <a:r>
              <a:rPr lang="en-US" sz="2000" dirty="0" err="1" smtClean="0">
                <a:latin typeface="Calibri"/>
                <a:cs typeface="Calibri"/>
              </a:rPr>
              <a:t>izmantoti</a:t>
            </a:r>
            <a:r>
              <a:rPr lang="en-US" sz="2000" dirty="0" smtClean="0">
                <a:latin typeface="Calibri"/>
                <a:cs typeface="Calibri"/>
              </a:rPr>
              <a:t> </a:t>
            </a:r>
            <a:r>
              <a:rPr lang="en-US" sz="2000" dirty="0" err="1" smtClean="0">
                <a:latin typeface="Calibri"/>
                <a:cs typeface="Calibri"/>
              </a:rPr>
              <a:t>pakalpojumu</a:t>
            </a:r>
            <a:r>
              <a:rPr lang="en-US" sz="2000" dirty="0" smtClean="0">
                <a:latin typeface="Calibri"/>
                <a:cs typeface="Calibri"/>
              </a:rPr>
              <a:t> </a:t>
            </a:r>
            <a:r>
              <a:rPr lang="en-US" sz="2000" dirty="0" err="1" smtClean="0">
                <a:latin typeface="Calibri"/>
                <a:cs typeface="Calibri"/>
              </a:rPr>
              <a:t>sniegšanas</a:t>
            </a:r>
            <a:r>
              <a:rPr lang="en-US" sz="2000" dirty="0" smtClean="0">
                <a:latin typeface="Calibri"/>
                <a:cs typeface="Calibri"/>
              </a:rPr>
              <a:t> </a:t>
            </a:r>
            <a:r>
              <a:rPr lang="en-US" sz="2000" dirty="0" err="1" smtClean="0">
                <a:latin typeface="Calibri"/>
                <a:cs typeface="Calibri"/>
              </a:rPr>
              <a:t>procesā</a:t>
            </a:r>
            <a:r>
              <a:rPr lang="en-US" sz="2000" dirty="0" smtClean="0">
                <a:latin typeface="Calibri"/>
                <a:cs typeface="Calibri"/>
              </a:rPr>
              <a:t>:</a:t>
            </a:r>
          </a:p>
          <a:p>
            <a:pPr marL="1085850" lvl="1" indent="-342900">
              <a:lnSpc>
                <a:spcPct val="120000"/>
              </a:lnSpc>
              <a:buAutoNum type="arabicPeriod"/>
            </a:pPr>
            <a:r>
              <a:rPr lang="en-US" sz="2000" dirty="0" err="1" smtClean="0">
                <a:latin typeface="Calibri"/>
                <a:cs typeface="Calibri"/>
              </a:rPr>
              <a:t>Darbinieki</a:t>
            </a:r>
            <a:endParaRPr lang="en-US" sz="2000" dirty="0" smtClean="0">
              <a:latin typeface="Calibri"/>
              <a:cs typeface="Calibri"/>
            </a:endParaRPr>
          </a:p>
          <a:p>
            <a:pPr marL="1085850" lvl="1" indent="-342900">
              <a:lnSpc>
                <a:spcPct val="120000"/>
              </a:lnSpc>
              <a:buAutoNum type="arabicPeriod"/>
            </a:pPr>
            <a:r>
              <a:rPr lang="en-US" sz="2000" dirty="0" smtClean="0">
                <a:latin typeface="Calibri"/>
                <a:cs typeface="Calibri"/>
              </a:rPr>
              <a:t>IT </a:t>
            </a:r>
            <a:r>
              <a:rPr lang="en-US" sz="2000" dirty="0" err="1" smtClean="0">
                <a:latin typeface="Calibri"/>
                <a:cs typeface="Calibri"/>
              </a:rPr>
              <a:t>resursi</a:t>
            </a:r>
            <a:endParaRPr lang="en-US" sz="2000" dirty="0" smtClean="0">
              <a:latin typeface="Calibri"/>
              <a:cs typeface="Calibri"/>
            </a:endParaRPr>
          </a:p>
          <a:p>
            <a:pPr marL="1085850" lvl="1" indent="-342900">
              <a:lnSpc>
                <a:spcPct val="120000"/>
              </a:lnSpc>
              <a:buAutoNum type="arabicPeriod"/>
            </a:pPr>
            <a:r>
              <a:rPr lang="en-US" sz="2000" dirty="0" err="1" smtClean="0">
                <a:latin typeface="Calibri"/>
                <a:cs typeface="Calibri"/>
              </a:rPr>
              <a:t>Dokuments</a:t>
            </a:r>
            <a:r>
              <a:rPr lang="en-US" sz="2000" dirty="0" smtClean="0">
                <a:latin typeface="Calibri"/>
                <a:cs typeface="Calibri"/>
              </a:rPr>
              <a:t> (</a:t>
            </a:r>
            <a:r>
              <a:rPr lang="en-US" sz="2000" dirty="0" err="1" smtClean="0">
                <a:latin typeface="Calibri"/>
                <a:cs typeface="Calibri"/>
              </a:rPr>
              <a:t>papīra</a:t>
            </a:r>
            <a:r>
              <a:rPr lang="en-US" sz="2000" dirty="0" smtClean="0">
                <a:latin typeface="Calibri"/>
                <a:cs typeface="Calibri"/>
              </a:rPr>
              <a:t> </a:t>
            </a:r>
            <a:r>
              <a:rPr lang="en-US" sz="2000" dirty="0" err="1" smtClean="0">
                <a:latin typeface="Calibri"/>
                <a:cs typeface="Calibri"/>
              </a:rPr>
              <a:t>dokuments</a:t>
            </a:r>
            <a:r>
              <a:rPr lang="en-US" sz="2000" dirty="0" smtClean="0">
                <a:latin typeface="Calibri"/>
                <a:cs typeface="Calibri"/>
              </a:rPr>
              <a:t>)</a:t>
            </a:r>
          </a:p>
          <a:p>
            <a:pPr marL="1085850" lvl="1" indent="-342900">
              <a:lnSpc>
                <a:spcPct val="120000"/>
              </a:lnSpc>
              <a:buAutoNum type="arabicPeriod"/>
            </a:pPr>
            <a:r>
              <a:rPr lang="en-US" sz="2000" dirty="0" err="1" smtClean="0">
                <a:latin typeface="Calibri"/>
                <a:cs typeface="Calibri"/>
              </a:rPr>
              <a:t>Korespondence</a:t>
            </a:r>
            <a:endParaRPr lang="en-US" sz="2000" dirty="0">
              <a:latin typeface="Calibri"/>
              <a:cs typeface="Calibri"/>
            </a:endParaRPr>
          </a:p>
          <a:p>
            <a:pPr marL="1085850" lvl="1" indent="-342900">
              <a:lnSpc>
                <a:spcPct val="120000"/>
              </a:lnSpc>
              <a:buAutoNum type="arabicPeriod"/>
            </a:pPr>
            <a:r>
              <a:rPr lang="en-US" sz="2000" dirty="0" err="1" smtClean="0">
                <a:latin typeface="Calibri"/>
                <a:cs typeface="Calibri"/>
              </a:rPr>
              <a:t>Speciālizētie</a:t>
            </a:r>
            <a:r>
              <a:rPr lang="en-US" sz="2000" dirty="0" smtClean="0">
                <a:latin typeface="Calibri"/>
                <a:cs typeface="Calibri"/>
              </a:rPr>
              <a:t> </a:t>
            </a:r>
            <a:r>
              <a:rPr lang="en-US" sz="2000" dirty="0" err="1" smtClean="0">
                <a:latin typeface="Calibri"/>
                <a:cs typeface="Calibri"/>
              </a:rPr>
              <a:t>ārpakalpojumi</a:t>
            </a:r>
            <a:endParaRPr lang="en-US" sz="2000" dirty="0" smtClean="0">
              <a:latin typeface="Calibri"/>
              <a:cs typeface="Calibri"/>
            </a:endParaRPr>
          </a:p>
          <a:p>
            <a:pPr marL="1085850" lvl="1" indent="-342900">
              <a:lnSpc>
                <a:spcPct val="120000"/>
              </a:lnSpc>
              <a:buAutoNum type="arabicPeriod"/>
            </a:pPr>
            <a:r>
              <a:rPr lang="en-US" sz="2000" dirty="0" smtClean="0">
                <a:latin typeface="Calibri"/>
                <a:cs typeface="Calibri"/>
              </a:rPr>
              <a:t>Citi </a:t>
            </a:r>
            <a:r>
              <a:rPr lang="en-US" sz="2000" dirty="0" err="1" smtClean="0">
                <a:latin typeface="Calibri"/>
                <a:cs typeface="Calibri"/>
              </a:rPr>
              <a:t>pakalpojumam</a:t>
            </a:r>
            <a:r>
              <a:rPr lang="en-US" sz="2000" dirty="0" smtClean="0">
                <a:latin typeface="Calibri"/>
                <a:cs typeface="Calibri"/>
              </a:rPr>
              <a:t> </a:t>
            </a:r>
            <a:r>
              <a:rPr lang="en-US" sz="2000" dirty="0" err="1" smtClean="0">
                <a:latin typeface="Calibri"/>
                <a:cs typeface="Calibri"/>
              </a:rPr>
              <a:t>specifiski</a:t>
            </a:r>
            <a:r>
              <a:rPr lang="en-US" sz="2000" dirty="0" smtClean="0">
                <a:latin typeface="Calibri"/>
                <a:cs typeface="Calibri"/>
              </a:rPr>
              <a:t> </a:t>
            </a:r>
            <a:r>
              <a:rPr lang="en-US" sz="2000" dirty="0" err="1" smtClean="0">
                <a:latin typeface="Calibri"/>
                <a:cs typeface="Calibri"/>
              </a:rPr>
              <a:t>resursi</a:t>
            </a:r>
            <a:endParaRPr lang="en-US" sz="2000" dirty="0" smtClean="0">
              <a:latin typeface="Calibri"/>
              <a:cs typeface="Calibri"/>
            </a:endParaRPr>
          </a:p>
          <a:p>
            <a:pPr marL="342900" indent="-342900">
              <a:lnSpc>
                <a:spcPct val="140000"/>
              </a:lnSpc>
              <a:buAutoNum type="arabicPeriod"/>
            </a:pPr>
            <a:r>
              <a:rPr lang="en-US" sz="2000" dirty="0" err="1" smtClean="0">
                <a:latin typeface="Calibri"/>
                <a:cs typeface="Calibri"/>
              </a:rPr>
              <a:t>Noteikt</a:t>
            </a:r>
            <a:r>
              <a:rPr lang="en-US" sz="2000" dirty="0">
                <a:latin typeface="Calibri"/>
                <a:cs typeface="Calibri"/>
              </a:rPr>
              <a:t> </a:t>
            </a:r>
            <a:r>
              <a:rPr lang="en-US" sz="2000" dirty="0" err="1" smtClean="0">
                <a:latin typeface="Calibri"/>
                <a:cs typeface="Calibri"/>
              </a:rPr>
              <a:t>izmaksas</a:t>
            </a:r>
            <a:r>
              <a:rPr lang="en-US" sz="2000" dirty="0" smtClean="0">
                <a:latin typeface="Calibri"/>
                <a:cs typeface="Calibri"/>
              </a:rPr>
              <a:t>, </a:t>
            </a:r>
            <a:r>
              <a:rPr lang="en-US" sz="2000" dirty="0" err="1" smtClean="0">
                <a:latin typeface="Calibri"/>
                <a:cs typeface="Calibri"/>
              </a:rPr>
              <a:t>kuras</a:t>
            </a:r>
            <a:r>
              <a:rPr lang="en-US" sz="2000" dirty="0" smtClean="0">
                <a:latin typeface="Calibri"/>
                <a:cs typeface="Calibri"/>
              </a:rPr>
              <a:t> </a:t>
            </a:r>
            <a:r>
              <a:rPr lang="en-US" sz="2000" dirty="0" err="1" smtClean="0">
                <a:latin typeface="Calibri"/>
                <a:cs typeface="Calibri"/>
              </a:rPr>
              <a:t>attiecas</a:t>
            </a:r>
            <a:r>
              <a:rPr lang="en-US" sz="2000" dirty="0" smtClean="0">
                <a:latin typeface="Calibri"/>
                <a:cs typeface="Calibri"/>
              </a:rPr>
              <a:t> </a:t>
            </a:r>
            <a:r>
              <a:rPr lang="en-US" sz="2000" dirty="0" err="1" smtClean="0">
                <a:latin typeface="Calibri"/>
                <a:cs typeface="Calibri"/>
              </a:rPr>
              <a:t>uz</a:t>
            </a:r>
            <a:r>
              <a:rPr lang="en-US" sz="2000" dirty="0" smtClean="0">
                <a:latin typeface="Calibri"/>
                <a:cs typeface="Calibri"/>
              </a:rPr>
              <a:t> </a:t>
            </a:r>
            <a:r>
              <a:rPr lang="en-US" sz="2000" dirty="0" err="1" smtClean="0">
                <a:latin typeface="Calibri"/>
                <a:cs typeface="Calibri"/>
              </a:rPr>
              <a:t>resursu</a:t>
            </a:r>
            <a:r>
              <a:rPr lang="en-US" sz="2000" dirty="0">
                <a:latin typeface="Calibri"/>
                <a:cs typeface="Calibri"/>
              </a:rPr>
              <a:t> </a:t>
            </a:r>
            <a:r>
              <a:rPr lang="en-US" sz="2000" dirty="0" err="1" smtClean="0">
                <a:latin typeface="Calibri"/>
                <a:cs typeface="Calibri"/>
              </a:rPr>
              <a:t>grupām</a:t>
            </a:r>
            <a:r>
              <a:rPr lang="en-US" sz="2000" dirty="0" smtClean="0">
                <a:latin typeface="Calibri"/>
                <a:cs typeface="Calibri"/>
              </a:rPr>
              <a:t>/</a:t>
            </a:r>
            <a:r>
              <a:rPr lang="en-US" sz="2000" dirty="0" err="1" smtClean="0">
                <a:latin typeface="Calibri"/>
                <a:cs typeface="Calibri"/>
              </a:rPr>
              <a:t>resursiem</a:t>
            </a:r>
            <a:r>
              <a:rPr lang="en-US" sz="2000" dirty="0" smtClean="0">
                <a:latin typeface="Calibri"/>
                <a:cs typeface="Calibri"/>
              </a:rPr>
              <a:t> (</a:t>
            </a:r>
            <a:r>
              <a:rPr lang="en-US" sz="2000" dirty="0" err="1" smtClean="0">
                <a:latin typeface="Calibri"/>
                <a:cs typeface="Calibri"/>
              </a:rPr>
              <a:t>anlg</a:t>
            </a:r>
            <a:r>
              <a:rPr lang="en-US" sz="2000" i="1" dirty="0" smtClean="0">
                <a:latin typeface="Calibri"/>
                <a:cs typeface="Calibri"/>
              </a:rPr>
              <a:t>. mapping</a:t>
            </a:r>
            <a:r>
              <a:rPr lang="en-US" sz="2000" dirty="0" smtClean="0">
                <a:latin typeface="Calibri"/>
                <a:cs typeface="Calibri"/>
              </a:rPr>
              <a:t>)</a:t>
            </a:r>
          </a:p>
          <a:p>
            <a:pPr marL="342900" indent="-342900">
              <a:lnSpc>
                <a:spcPct val="140000"/>
              </a:lnSpc>
              <a:buAutoNum type="arabicPeriod"/>
            </a:pPr>
            <a:r>
              <a:rPr lang="en-US" sz="2000" dirty="0" err="1" smtClean="0">
                <a:latin typeface="Calibri"/>
                <a:cs typeface="Calibri"/>
              </a:rPr>
              <a:t>Aprēķināt</a:t>
            </a:r>
            <a:r>
              <a:rPr lang="en-US" sz="2000" dirty="0" smtClean="0">
                <a:latin typeface="Calibri"/>
                <a:cs typeface="Calibri"/>
              </a:rPr>
              <a:t> </a:t>
            </a:r>
            <a:r>
              <a:rPr lang="en-US" sz="2000" dirty="0" err="1" smtClean="0">
                <a:latin typeface="Calibri"/>
                <a:cs typeface="Calibri"/>
              </a:rPr>
              <a:t>resursa</a:t>
            </a:r>
            <a:r>
              <a:rPr lang="en-US" sz="2000" dirty="0" smtClean="0">
                <a:latin typeface="Calibri"/>
                <a:cs typeface="Calibri"/>
              </a:rPr>
              <a:t> </a:t>
            </a:r>
            <a:r>
              <a:rPr lang="en-US" sz="2000" dirty="0" err="1" smtClean="0">
                <a:latin typeface="Calibri"/>
                <a:cs typeface="Calibri"/>
              </a:rPr>
              <a:t>izmaksu</a:t>
            </a:r>
            <a:r>
              <a:rPr lang="en-US" sz="2000" dirty="0" smtClean="0">
                <a:latin typeface="Calibri"/>
                <a:cs typeface="Calibri"/>
              </a:rPr>
              <a:t> </a:t>
            </a:r>
            <a:r>
              <a:rPr lang="en-US" sz="2000" dirty="0" err="1" smtClean="0">
                <a:latin typeface="Calibri"/>
                <a:cs typeface="Calibri"/>
              </a:rPr>
              <a:t>likmi</a:t>
            </a:r>
            <a:r>
              <a:rPr lang="en-US" sz="2000" dirty="0" smtClean="0">
                <a:latin typeface="Calibri"/>
                <a:cs typeface="Calibri"/>
              </a:rPr>
              <a:t>, </a:t>
            </a:r>
            <a:r>
              <a:rPr lang="en-US" sz="2000" dirty="0" err="1" smtClean="0">
                <a:latin typeface="Calibri"/>
                <a:cs typeface="Calibri"/>
              </a:rPr>
              <a:t>pēc</a:t>
            </a:r>
            <a:r>
              <a:rPr lang="en-US" sz="2000" dirty="0" smtClean="0">
                <a:latin typeface="Calibri"/>
                <a:cs typeface="Calibri"/>
              </a:rPr>
              <a:t> </a:t>
            </a:r>
            <a:r>
              <a:rPr lang="en-US" sz="2000" dirty="0" err="1" smtClean="0">
                <a:latin typeface="Calibri"/>
                <a:cs typeface="Calibri"/>
              </a:rPr>
              <a:t>kuras</a:t>
            </a:r>
            <a:r>
              <a:rPr lang="en-US" sz="2000" dirty="0" smtClean="0">
                <a:latin typeface="Calibri"/>
                <a:cs typeface="Calibri"/>
              </a:rPr>
              <a:t> </a:t>
            </a:r>
            <a:r>
              <a:rPr lang="en-US" sz="2000" dirty="0" err="1" smtClean="0">
                <a:latin typeface="Calibri"/>
                <a:cs typeface="Calibri"/>
              </a:rPr>
              <a:t>resurss</a:t>
            </a:r>
            <a:r>
              <a:rPr lang="en-US" sz="2000" dirty="0" smtClean="0">
                <a:latin typeface="Calibri"/>
                <a:cs typeface="Calibri"/>
              </a:rPr>
              <a:t> </a:t>
            </a:r>
            <a:r>
              <a:rPr lang="en-US" sz="2000" dirty="0" err="1" smtClean="0">
                <a:latin typeface="Calibri"/>
                <a:cs typeface="Calibri"/>
              </a:rPr>
              <a:t>tiks</a:t>
            </a:r>
            <a:r>
              <a:rPr lang="en-US" sz="2000" dirty="0" smtClean="0">
                <a:latin typeface="Calibri"/>
                <a:cs typeface="Calibri"/>
              </a:rPr>
              <a:t> </a:t>
            </a:r>
            <a:r>
              <a:rPr lang="en-US" sz="2000" dirty="0" err="1" smtClean="0">
                <a:latin typeface="Calibri"/>
                <a:cs typeface="Calibri"/>
              </a:rPr>
              <a:t>attiecināts</a:t>
            </a:r>
            <a:r>
              <a:rPr lang="en-US" sz="2000" dirty="0" smtClean="0">
                <a:latin typeface="Calibri"/>
                <a:cs typeface="Calibri"/>
              </a:rPr>
              <a:t> </a:t>
            </a:r>
            <a:r>
              <a:rPr lang="en-US" sz="2000" dirty="0" err="1" smtClean="0">
                <a:latin typeface="Calibri"/>
                <a:cs typeface="Calibri"/>
              </a:rPr>
              <a:t>uz</a:t>
            </a:r>
            <a:r>
              <a:rPr lang="en-US" sz="2000" dirty="0" smtClean="0">
                <a:latin typeface="Calibri"/>
                <a:cs typeface="Calibri"/>
              </a:rPr>
              <a:t> </a:t>
            </a:r>
            <a:r>
              <a:rPr lang="en-US" sz="2000" dirty="0" err="1" smtClean="0">
                <a:latin typeface="Calibri"/>
                <a:cs typeface="Calibri"/>
              </a:rPr>
              <a:t>konkrētu</a:t>
            </a:r>
            <a:r>
              <a:rPr lang="en-US" sz="2000" dirty="0" smtClean="0">
                <a:latin typeface="Calibri"/>
                <a:cs typeface="Calibri"/>
              </a:rPr>
              <a:t> </a:t>
            </a:r>
            <a:r>
              <a:rPr lang="en-US" sz="2000" dirty="0" err="1" smtClean="0">
                <a:latin typeface="Calibri"/>
                <a:cs typeface="Calibri"/>
              </a:rPr>
              <a:t>procesa</a:t>
            </a:r>
            <a:r>
              <a:rPr lang="en-US" sz="2000" dirty="0" smtClean="0">
                <a:latin typeface="Calibri"/>
                <a:cs typeface="Calibri"/>
              </a:rPr>
              <a:t> soli – EUR/</a:t>
            </a:r>
            <a:r>
              <a:rPr lang="en-US" sz="2000" dirty="0" err="1" smtClean="0">
                <a:latin typeface="Calibri"/>
                <a:cs typeface="Calibri"/>
              </a:rPr>
              <a:t>stundā</a:t>
            </a:r>
            <a:r>
              <a:rPr lang="en-US" sz="2000" dirty="0" smtClean="0">
                <a:latin typeface="Calibri"/>
                <a:cs typeface="Calibri"/>
              </a:rPr>
              <a:t>, EUR/gab., EUR/</a:t>
            </a:r>
            <a:r>
              <a:rPr lang="en-US" sz="2000" dirty="0" err="1" smtClean="0">
                <a:latin typeface="Calibri"/>
                <a:cs typeface="Calibri"/>
              </a:rPr>
              <a:t>lpp</a:t>
            </a:r>
            <a:endParaRPr lang="en-US" sz="2000" dirty="0" smtClean="0">
              <a:latin typeface="Calibri"/>
              <a:cs typeface="Calibri"/>
            </a:endParaRPr>
          </a:p>
          <a:p>
            <a:pPr marL="342900" indent="-342900">
              <a:lnSpc>
                <a:spcPct val="140000"/>
              </a:lnSpc>
              <a:buAutoNum type="arabicPeriod"/>
            </a:pPr>
            <a:r>
              <a:rPr lang="en-US" sz="2000" dirty="0" err="1" smtClean="0">
                <a:latin typeface="Calibri"/>
                <a:cs typeface="Calibri"/>
              </a:rPr>
              <a:t>Noteikt</a:t>
            </a:r>
            <a:r>
              <a:rPr lang="en-US" sz="2000" dirty="0" smtClean="0">
                <a:latin typeface="Calibri"/>
                <a:cs typeface="Calibri"/>
              </a:rPr>
              <a:t>, </a:t>
            </a:r>
            <a:r>
              <a:rPr lang="en-US" sz="2000" dirty="0" err="1" smtClean="0">
                <a:latin typeface="Calibri"/>
                <a:cs typeface="Calibri"/>
              </a:rPr>
              <a:t>kuros</a:t>
            </a:r>
            <a:r>
              <a:rPr lang="en-US" sz="2000" dirty="0" smtClean="0">
                <a:latin typeface="Calibri"/>
                <a:cs typeface="Calibri"/>
              </a:rPr>
              <a:t> </a:t>
            </a:r>
            <a:r>
              <a:rPr lang="en-US" sz="2000" dirty="0" err="1" smtClean="0">
                <a:latin typeface="Calibri"/>
                <a:cs typeface="Calibri"/>
              </a:rPr>
              <a:t>procesa</a:t>
            </a:r>
            <a:r>
              <a:rPr lang="en-US" sz="2000" dirty="0" smtClean="0">
                <a:latin typeface="Calibri"/>
                <a:cs typeface="Calibri"/>
              </a:rPr>
              <a:t> </a:t>
            </a:r>
            <a:r>
              <a:rPr lang="en-US" sz="2000" dirty="0" err="1" smtClean="0">
                <a:latin typeface="Calibri"/>
                <a:cs typeface="Calibri"/>
              </a:rPr>
              <a:t>soļos</a:t>
            </a:r>
            <a:r>
              <a:rPr lang="en-US" sz="2000" dirty="0" smtClean="0">
                <a:latin typeface="Calibri"/>
                <a:cs typeface="Calibri"/>
              </a:rPr>
              <a:t> </a:t>
            </a:r>
            <a:r>
              <a:rPr lang="en-US" sz="2000" dirty="0" err="1" smtClean="0">
                <a:latin typeface="Calibri"/>
                <a:cs typeface="Calibri"/>
              </a:rPr>
              <a:t>resurss</a:t>
            </a:r>
            <a:r>
              <a:rPr lang="en-US" sz="2000" dirty="0" smtClean="0">
                <a:latin typeface="Calibri"/>
                <a:cs typeface="Calibri"/>
              </a:rPr>
              <a:t> </a:t>
            </a:r>
            <a:r>
              <a:rPr lang="en-US" sz="2000" dirty="0" err="1" smtClean="0">
                <a:latin typeface="Calibri"/>
                <a:cs typeface="Calibri"/>
              </a:rPr>
              <a:t>tiek</a:t>
            </a:r>
            <a:r>
              <a:rPr lang="en-US" sz="2000" dirty="0" smtClean="0">
                <a:latin typeface="Calibri"/>
                <a:cs typeface="Calibri"/>
              </a:rPr>
              <a:t> </a:t>
            </a:r>
            <a:r>
              <a:rPr lang="en-US" sz="2000" dirty="0" err="1" smtClean="0">
                <a:latin typeface="Calibri"/>
                <a:cs typeface="Calibri"/>
              </a:rPr>
              <a:t>izmantots</a:t>
            </a:r>
            <a:r>
              <a:rPr lang="en-US" sz="2000" dirty="0" smtClean="0">
                <a:latin typeface="Calibri"/>
                <a:cs typeface="Calibri"/>
              </a:rPr>
              <a:t> (</a:t>
            </a:r>
            <a:r>
              <a:rPr lang="en-US" sz="2000" i="1" dirty="0" smtClean="0">
                <a:latin typeface="Calibri"/>
                <a:cs typeface="Calibri"/>
              </a:rPr>
              <a:t>mappings</a:t>
            </a:r>
            <a:r>
              <a:rPr lang="en-US" sz="2000" dirty="0" smtClean="0">
                <a:latin typeface="Calibri"/>
                <a:cs typeface="Calibri"/>
              </a:rPr>
              <a:t>)</a:t>
            </a:r>
          </a:p>
        </p:txBody>
      </p:sp>
    </p:spTree>
    <p:extLst>
      <p:ext uri="{BB962C8B-B14F-4D97-AF65-F5344CB8AC3E}">
        <p14:creationId xmlns:p14="http://schemas.microsoft.com/office/powerpoint/2010/main" val="27034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355901"/>
            <a:ext cx="5256336" cy="32037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2" name="Title 1"/>
          <p:cNvSpPr>
            <a:spLocks noGrp="1"/>
          </p:cNvSpPr>
          <p:nvPr>
            <p:ph type="title"/>
          </p:nvPr>
        </p:nvSpPr>
        <p:spPr/>
        <p:txBody>
          <a:bodyPr/>
          <a:lstStyle/>
          <a:p>
            <a:pPr algn="l">
              <a:spcAft>
                <a:spcPts val="661"/>
              </a:spcAft>
              <a:defRPr/>
            </a:pPr>
            <a:r>
              <a:rPr lang="lv-LV" sz="3600" dirty="0">
                <a:solidFill>
                  <a:schemeClr val="tx1">
                    <a:lumMod val="95000"/>
                    <a:lumOff val="5000"/>
                  </a:schemeClr>
                </a:solidFill>
                <a:latin typeface="Calibri" panose="020F0502020204030204" pitchFamily="34" charset="0"/>
              </a:rPr>
              <a:t>I</a:t>
            </a:r>
            <a:r>
              <a:rPr lang="lv-LV" sz="3600" dirty="0" smtClean="0">
                <a:solidFill>
                  <a:schemeClr val="tx1">
                    <a:lumMod val="95000"/>
                    <a:lumOff val="5000"/>
                  </a:schemeClr>
                </a:solidFill>
                <a:latin typeface="Calibri" panose="020F0502020204030204" pitchFamily="34" charset="0"/>
              </a:rPr>
              <a:t>zmaksu </a:t>
            </a:r>
            <a:r>
              <a:rPr lang="lv-LV" sz="3600" dirty="0">
                <a:solidFill>
                  <a:schemeClr val="tx1">
                    <a:lumMod val="95000"/>
                    <a:lumOff val="5000"/>
                  </a:schemeClr>
                </a:solidFill>
                <a:latin typeface="Calibri" panose="020F0502020204030204" pitchFamily="34" charset="0"/>
              </a:rPr>
              <a:t>attiecināšana uz resursiem </a:t>
            </a:r>
            <a:r>
              <a:rPr lang="lv-LV" sz="3600" dirty="0" smtClean="0">
                <a:solidFill>
                  <a:schemeClr val="tx1">
                    <a:lumMod val="95000"/>
                    <a:lumOff val="5000"/>
                  </a:schemeClr>
                </a:solidFill>
                <a:latin typeface="Calibri" panose="020F0502020204030204" pitchFamily="34" charset="0"/>
              </a:rPr>
              <a:t>(2)</a:t>
            </a:r>
            <a:r>
              <a:rPr lang="lv-LV" sz="3600" dirty="0">
                <a:solidFill>
                  <a:schemeClr val="tx1">
                    <a:lumMod val="95000"/>
                    <a:lumOff val="5000"/>
                  </a:schemeClr>
                </a:solidFill>
                <a:latin typeface="Calibri" panose="020F0502020204030204" pitchFamily="34" charset="0"/>
              </a:rPr>
              <a:t/>
            </a:r>
            <a:br>
              <a:rPr lang="lv-LV" sz="3600" dirty="0">
                <a:solidFill>
                  <a:schemeClr val="tx1">
                    <a:lumMod val="95000"/>
                    <a:lumOff val="5000"/>
                  </a:schemeClr>
                </a:solidFill>
                <a:latin typeface="Calibri" panose="020F0502020204030204" pitchFamily="34" charset="0"/>
              </a:rPr>
            </a:br>
            <a:r>
              <a:rPr lang="lv-LV" sz="3200" dirty="0">
                <a:solidFill>
                  <a:srgbClr val="606060"/>
                </a:solidFill>
                <a:latin typeface="Calibri" panose="020F0502020204030204" pitchFamily="34" charset="0"/>
              </a:rPr>
              <a:t>Attiecināšanas </a:t>
            </a:r>
            <a:r>
              <a:rPr lang="lv-LV" sz="3200" dirty="0" smtClean="0">
                <a:solidFill>
                  <a:srgbClr val="606060"/>
                </a:solidFill>
                <a:latin typeface="Calibri" panose="020F0502020204030204" pitchFamily="34" charset="0"/>
              </a:rPr>
              <a:t>piemērs</a:t>
            </a:r>
            <a:endParaRPr lang="lv-LV" sz="2400" dirty="0">
              <a:solidFill>
                <a:srgbClr val="606060"/>
              </a:solidFill>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407084654"/>
              </p:ext>
            </p:extLst>
          </p:nvPr>
        </p:nvGraphicFramePr>
        <p:xfrm>
          <a:off x="575816" y="1691605"/>
          <a:ext cx="8471239" cy="4785011"/>
        </p:xfrm>
        <a:graphic>
          <a:graphicData uri="http://schemas.openxmlformats.org/drawingml/2006/table">
            <a:tbl>
              <a:tblPr/>
              <a:tblGrid>
                <a:gridCol w="1996168"/>
                <a:gridCol w="761039"/>
                <a:gridCol w="436662"/>
                <a:gridCol w="436662"/>
                <a:gridCol w="736087"/>
                <a:gridCol w="598850"/>
                <a:gridCol w="436662"/>
                <a:gridCol w="548946"/>
                <a:gridCol w="436662"/>
                <a:gridCol w="436662"/>
                <a:gridCol w="436662"/>
                <a:gridCol w="536470"/>
                <a:gridCol w="673707"/>
              </a:tblGrid>
              <a:tr h="499042">
                <a:tc>
                  <a:txBody>
                    <a:bodyPr/>
                    <a:lstStyle/>
                    <a:p>
                      <a:pPr algn="l" fontAlgn="b"/>
                      <a:r>
                        <a:rPr lang="en-US" sz="1600" b="0" i="0" u="none" strike="noStrike" dirty="0">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1" i="0" u="none" strike="noStrike">
                          <a:solidFill>
                            <a:srgbClr val="000000"/>
                          </a:solidFill>
                          <a:effectLst/>
                          <a:latin typeface="Calibri"/>
                        </a:rPr>
                        <a:t>Cilvēkresursi</a:t>
                      </a:r>
                    </a:p>
                  </a:txBody>
                  <a:tcPr marL="12476" marR="12476" marT="1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Darba vieta</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600" b="1" i="0" u="none" strike="noStrike">
                          <a:solidFill>
                            <a:srgbClr val="000000"/>
                          </a:solidFill>
                          <a:effectLst/>
                          <a:latin typeface="Calibri"/>
                        </a:rPr>
                        <a:t>Specifiskie IT resursi</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r>
                        <a:rPr lang="en-US" sz="1600" b="1" i="0" u="none" strike="noStrike">
                          <a:solidFill>
                            <a:srgbClr val="000000"/>
                          </a:solidFill>
                          <a:effectLst/>
                          <a:latin typeface="Calibri"/>
                        </a:rPr>
                        <a:t>Korespondence</a:t>
                      </a:r>
                    </a:p>
                  </a:txBody>
                  <a:tcPr marL="12476" marR="12476" marT="12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1" i="0" u="none" strike="noStrike">
                          <a:solidFill>
                            <a:srgbClr val="000000"/>
                          </a:solidFill>
                          <a:effectLst/>
                          <a:latin typeface="Calibri"/>
                        </a:rPr>
                        <a:t>Doku-ments</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1695">
                <a:tc>
                  <a:txBody>
                    <a:bodyPr/>
                    <a:lstStyle/>
                    <a:p>
                      <a:pPr algn="l" fontAlgn="b"/>
                      <a:r>
                        <a:rPr lang="en-US" sz="1600" b="1" i="0" u="none" strike="noStrike">
                          <a:solidFill>
                            <a:srgbClr val="000000"/>
                          </a:solidFill>
                          <a:effectLst/>
                          <a:latin typeface="Calibri"/>
                        </a:rPr>
                        <a:t>Izmaksu pozīcija</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Klientu apkalpošanas speciālists</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Eksperts</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Str.v. vadītājs</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Darba vieta</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Rindu vadības sistēma</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Speciālā iekārta </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Speciālā informācijas sistēma</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Parasta vēstule</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Ierakstīta vēstule</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E-pasts</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E-pasts ar drošu e-parakstu</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Dokuments (papīra dokuments)</a:t>
                      </a:r>
                    </a:p>
                  </a:txBody>
                  <a:tcPr marL="12476" marR="12476" marT="1247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16">
                <a:tc>
                  <a:txBody>
                    <a:bodyPr/>
                    <a:lstStyle/>
                    <a:p>
                      <a:pPr algn="l" fontAlgn="b"/>
                      <a:r>
                        <a:rPr lang="en-US" sz="1600" b="0" i="0" u="none" strike="noStrike" dirty="0" err="1">
                          <a:solidFill>
                            <a:srgbClr val="000000"/>
                          </a:solidFill>
                          <a:effectLst/>
                          <a:latin typeface="Calibri"/>
                        </a:rPr>
                        <a:t>Atalgojums</a:t>
                      </a:r>
                      <a:endParaRPr lang="en-US" sz="1600" b="0" i="0" u="none" strike="noStrike" dirty="0">
                        <a:solidFill>
                          <a:srgbClr val="000000"/>
                        </a:solidFill>
                        <a:effectLst/>
                        <a:latin typeface="Calibri"/>
                      </a:endParaRP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16">
                <a:tc>
                  <a:txBody>
                    <a:bodyPr/>
                    <a:lstStyle/>
                    <a:p>
                      <a:pPr algn="l" fontAlgn="b"/>
                      <a:r>
                        <a:rPr lang="en-US" sz="1600" b="0" i="0" u="none" strike="noStrike">
                          <a:solidFill>
                            <a:srgbClr val="000000"/>
                          </a:solidFill>
                          <a:effectLst/>
                          <a:latin typeface="Calibri"/>
                        </a:rPr>
                        <a:t>VSAOI</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16">
                <a:tc>
                  <a:txBody>
                    <a:bodyPr/>
                    <a:lstStyle/>
                    <a:p>
                      <a:pPr algn="l" fontAlgn="b"/>
                      <a:r>
                        <a:rPr lang="en-US" sz="1600" b="0" i="0" u="none" strike="noStrike" dirty="0" err="1">
                          <a:solidFill>
                            <a:srgbClr val="000000"/>
                          </a:solidFill>
                          <a:effectLst/>
                          <a:latin typeface="Calibri"/>
                        </a:rPr>
                        <a:t>Telpu</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noma</a:t>
                      </a:r>
                      <a:endParaRPr lang="en-US" sz="1600" b="0" i="0" u="none" strike="noStrike" dirty="0">
                        <a:solidFill>
                          <a:srgbClr val="000000"/>
                        </a:solidFill>
                        <a:effectLst/>
                        <a:latin typeface="Calibri"/>
                      </a:endParaRP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16">
                <a:tc>
                  <a:txBody>
                    <a:bodyPr/>
                    <a:lstStyle/>
                    <a:p>
                      <a:pPr algn="l" fontAlgn="b"/>
                      <a:r>
                        <a:rPr lang="en-US" sz="1600" b="0" i="0" u="none" strike="noStrike">
                          <a:solidFill>
                            <a:srgbClr val="000000"/>
                          </a:solidFill>
                          <a:effectLst/>
                          <a:latin typeface="Calibri"/>
                        </a:rPr>
                        <a:t>Papīrs</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16">
                <a:tc>
                  <a:txBody>
                    <a:bodyPr/>
                    <a:lstStyle/>
                    <a:p>
                      <a:pPr algn="l" fontAlgn="b"/>
                      <a:r>
                        <a:rPr lang="en-US" sz="1600" b="0" i="0" u="none" strike="noStrike">
                          <a:solidFill>
                            <a:srgbClr val="000000"/>
                          </a:solidFill>
                          <a:effectLst/>
                          <a:latin typeface="Calibri"/>
                        </a:rPr>
                        <a:t>Biroja preces</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984">
                <a:tc>
                  <a:txBody>
                    <a:bodyPr/>
                    <a:lstStyle/>
                    <a:p>
                      <a:pPr algn="l" fontAlgn="b"/>
                      <a:r>
                        <a:rPr lang="en-US" sz="1600" b="0" i="0" u="none" strike="noStrike" dirty="0" err="1">
                          <a:solidFill>
                            <a:srgbClr val="000000"/>
                          </a:solidFill>
                          <a:effectLst/>
                          <a:latin typeface="Calibri"/>
                        </a:rPr>
                        <a:t>Komunālie</a:t>
                      </a:r>
                      <a:r>
                        <a:rPr lang="en-US" sz="1600" b="0" i="0" u="none" strike="noStrike" dirty="0">
                          <a:solidFill>
                            <a:srgbClr val="000000"/>
                          </a:solidFill>
                          <a:effectLst/>
                          <a:latin typeface="Calibri"/>
                        </a:rPr>
                        <a:t> </a:t>
                      </a:r>
                      <a:r>
                        <a:rPr lang="en-US" sz="1600" b="0" i="0" u="none" strike="noStrike" dirty="0" err="1">
                          <a:solidFill>
                            <a:srgbClr val="000000"/>
                          </a:solidFill>
                          <a:effectLst/>
                          <a:latin typeface="Calibri"/>
                        </a:rPr>
                        <a:t>pakalpojumi</a:t>
                      </a:r>
                      <a:endParaRPr lang="en-US" sz="1600" b="0" i="0" u="none" strike="noStrike" dirty="0">
                        <a:solidFill>
                          <a:srgbClr val="000000"/>
                        </a:solidFill>
                        <a:effectLst/>
                        <a:latin typeface="Calibri"/>
                      </a:endParaRP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16">
                <a:tc>
                  <a:txBody>
                    <a:bodyPr/>
                    <a:lstStyle/>
                    <a:p>
                      <a:pPr algn="l" fontAlgn="b"/>
                      <a:r>
                        <a:rPr lang="en-US" sz="1600" b="0" i="0" u="none" strike="noStrike">
                          <a:solidFill>
                            <a:srgbClr val="000000"/>
                          </a:solidFill>
                          <a:effectLst/>
                          <a:latin typeface="Calibri"/>
                        </a:rPr>
                        <a:t>Sakaru pakalpojumi</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16">
                <a:tc>
                  <a:txBody>
                    <a:bodyPr/>
                    <a:lstStyle/>
                    <a:p>
                      <a:pPr algn="l" fontAlgn="b"/>
                      <a:r>
                        <a:rPr lang="en-US" sz="1600" b="0" i="0" u="none" strike="noStrike">
                          <a:solidFill>
                            <a:srgbClr val="000000"/>
                          </a:solidFill>
                          <a:effectLst/>
                          <a:latin typeface="Calibri"/>
                        </a:rPr>
                        <a:t>IT pakalpojumi</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16">
                <a:tc>
                  <a:txBody>
                    <a:bodyPr/>
                    <a:lstStyle/>
                    <a:p>
                      <a:pPr algn="l" fontAlgn="b"/>
                      <a:r>
                        <a:rPr lang="en-US" sz="1600" b="0" i="0" u="none" strike="noStrike" dirty="0">
                          <a:solidFill>
                            <a:schemeClr val="tx1"/>
                          </a:solidFill>
                          <a:effectLst/>
                          <a:latin typeface="Calibri"/>
                        </a:rPr>
                        <a:t>Pasta </a:t>
                      </a:r>
                      <a:r>
                        <a:rPr lang="en-US" sz="1600" b="0" i="0" u="none" strike="noStrike" dirty="0" err="1">
                          <a:solidFill>
                            <a:schemeClr val="tx1"/>
                          </a:solidFill>
                          <a:effectLst/>
                          <a:latin typeface="Calibri"/>
                        </a:rPr>
                        <a:t>pakalpojumi</a:t>
                      </a:r>
                      <a:endParaRPr lang="en-US" sz="1600" b="0" i="0" u="none" strike="noStrike" dirty="0">
                        <a:solidFill>
                          <a:schemeClr val="tx1"/>
                        </a:solidFill>
                        <a:effectLst/>
                        <a:latin typeface="Calibri"/>
                      </a:endParaRP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16">
                <a:tc>
                  <a:txBody>
                    <a:bodyPr/>
                    <a:lstStyle/>
                    <a:p>
                      <a:pPr algn="l" fontAlgn="b"/>
                      <a:r>
                        <a:rPr lang="en-US" sz="1600" b="0" i="0" u="none" strike="noStrike" dirty="0">
                          <a:solidFill>
                            <a:schemeClr val="tx1"/>
                          </a:solidFill>
                          <a:effectLst/>
                          <a:latin typeface="Calibri"/>
                        </a:rPr>
                        <a:t>E-</a:t>
                      </a:r>
                      <a:r>
                        <a:rPr lang="en-US" sz="1600" b="0" i="0" u="none" strike="noStrike" dirty="0" err="1">
                          <a:solidFill>
                            <a:schemeClr val="tx1"/>
                          </a:solidFill>
                          <a:effectLst/>
                          <a:latin typeface="Calibri"/>
                        </a:rPr>
                        <a:t>paraksti</a:t>
                      </a:r>
                      <a:endParaRPr lang="en-US" sz="1600" b="0" i="0" u="none" strike="noStrike" dirty="0">
                        <a:solidFill>
                          <a:schemeClr val="tx1"/>
                        </a:solidFill>
                        <a:effectLst/>
                        <a:latin typeface="Calibri"/>
                      </a:endParaRP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x</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2476" marR="12476" marT="12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634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a:srcRect/>
          <a:stretch>
            <a:fillRect/>
          </a:stretch>
        </p:blipFill>
        <p:spPr bwMode="auto">
          <a:xfrm>
            <a:off x="6264448" y="3590132"/>
            <a:ext cx="5292724" cy="3969543"/>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lv-LV" sz="3600" dirty="0" smtClean="0">
                <a:solidFill>
                  <a:schemeClr val="tx1">
                    <a:lumMod val="95000"/>
                    <a:lumOff val="5000"/>
                  </a:schemeClr>
                </a:solidFill>
                <a:latin typeface="Calibri" panose="020F0502020204030204" pitchFamily="34" charset="0"/>
              </a:rPr>
              <a:t>Resursa </a:t>
            </a:r>
            <a:r>
              <a:rPr lang="lv-LV" sz="3600" dirty="0">
                <a:solidFill>
                  <a:schemeClr val="tx1">
                    <a:lumMod val="95000"/>
                    <a:lumOff val="5000"/>
                  </a:schemeClr>
                </a:solidFill>
                <a:latin typeface="Calibri" panose="020F0502020204030204" pitchFamily="34" charset="0"/>
              </a:rPr>
              <a:t>likme</a:t>
            </a:r>
            <a:endParaRPr lang="en-US" sz="3600" dirty="0">
              <a:solidFill>
                <a:schemeClr val="tx1">
                  <a:lumMod val="95000"/>
                  <a:lumOff val="5000"/>
                </a:schemeClr>
              </a:solidFill>
              <a:latin typeface="Calibri" panose="020F0502020204030204" pitchFamily="34" charset="0"/>
            </a:endParaRPr>
          </a:p>
        </p:txBody>
      </p:sp>
      <p:sp>
        <p:nvSpPr>
          <p:cNvPr id="3" name="Content Placeholder 2"/>
          <p:cNvSpPr>
            <a:spLocks noGrp="1"/>
          </p:cNvSpPr>
          <p:nvPr>
            <p:ph idx="1"/>
          </p:nvPr>
        </p:nvSpPr>
        <p:spPr>
          <a:xfrm>
            <a:off x="503238" y="1768475"/>
            <a:ext cx="7633417" cy="4987925"/>
          </a:xfrm>
        </p:spPr>
        <p:txBody>
          <a:bodyPr/>
          <a:lstStyle/>
          <a:p>
            <a:pPr marL="457200" indent="-457200">
              <a:buFont typeface="Arial"/>
              <a:buChar char="•"/>
            </a:pPr>
            <a:r>
              <a:rPr lang="en-US" sz="2200" dirty="0" smtClean="0"/>
              <a:t>Lai </a:t>
            </a:r>
            <a:r>
              <a:rPr lang="en-US" sz="2200" dirty="0" err="1" smtClean="0"/>
              <a:t>aprēķinātu</a:t>
            </a:r>
            <a:r>
              <a:rPr lang="en-US" sz="2200" dirty="0" smtClean="0"/>
              <a:t> </a:t>
            </a:r>
            <a:r>
              <a:rPr lang="en-US" sz="2200" dirty="0" err="1" smtClean="0"/>
              <a:t>resursu</a:t>
            </a:r>
            <a:r>
              <a:rPr lang="en-US" sz="2200" dirty="0" smtClean="0"/>
              <a:t> </a:t>
            </a:r>
            <a:r>
              <a:rPr lang="en-US" sz="2200" dirty="0" err="1" smtClean="0"/>
              <a:t>patēriņu</a:t>
            </a:r>
            <a:r>
              <a:rPr lang="en-US" sz="2200" dirty="0" smtClean="0"/>
              <a:t> </a:t>
            </a:r>
            <a:r>
              <a:rPr lang="en-US" sz="2200" dirty="0" err="1" smtClean="0"/>
              <a:t>pakalpojuma</a:t>
            </a:r>
            <a:r>
              <a:rPr lang="en-US" sz="2200" dirty="0" smtClean="0"/>
              <a:t> (</a:t>
            </a:r>
            <a:r>
              <a:rPr lang="en-US" sz="2200" dirty="0" err="1" smtClean="0"/>
              <a:t>vai</a:t>
            </a:r>
            <a:r>
              <a:rPr lang="en-US" sz="2200" dirty="0" smtClean="0"/>
              <a:t> </a:t>
            </a:r>
            <a:r>
              <a:rPr lang="en-US" sz="2200" dirty="0" err="1" smtClean="0"/>
              <a:t>tā</a:t>
            </a:r>
            <a:r>
              <a:rPr lang="en-US" sz="2200" dirty="0" smtClean="0"/>
              <a:t> </a:t>
            </a:r>
            <a:r>
              <a:rPr lang="en-US" sz="2200" dirty="0" err="1" smtClean="0"/>
              <a:t>posma</a:t>
            </a:r>
            <a:r>
              <a:rPr lang="en-US" sz="2200" dirty="0" smtClean="0"/>
              <a:t>) </a:t>
            </a:r>
            <a:r>
              <a:rPr lang="en-US" sz="2200" dirty="0" err="1" smtClean="0"/>
              <a:t>ietvaros</a:t>
            </a:r>
            <a:r>
              <a:rPr lang="en-US" sz="2200" dirty="0" smtClean="0"/>
              <a:t>, </a:t>
            </a:r>
            <a:r>
              <a:rPr lang="en-US" sz="2200" dirty="0" err="1" smtClean="0"/>
              <a:t>jānosaka</a:t>
            </a:r>
            <a:r>
              <a:rPr lang="en-US" sz="2200" dirty="0" smtClean="0"/>
              <a:t>:</a:t>
            </a:r>
          </a:p>
          <a:p>
            <a:pPr marL="857250" lvl="1" indent="-457200">
              <a:buFont typeface="Arial"/>
              <a:buChar char="•"/>
            </a:pPr>
            <a:r>
              <a:rPr lang="en-US" sz="2000" b="1" dirty="0" err="1" smtClean="0"/>
              <a:t>Resursu</a:t>
            </a:r>
            <a:r>
              <a:rPr lang="en-US" sz="2000" b="1" dirty="0" smtClean="0"/>
              <a:t> </a:t>
            </a:r>
            <a:r>
              <a:rPr lang="en-US" sz="2000" b="1" dirty="0" err="1" smtClean="0"/>
              <a:t>patēriņš</a:t>
            </a:r>
            <a:r>
              <a:rPr lang="en-US" sz="2000" dirty="0" smtClean="0"/>
              <a:t> </a:t>
            </a:r>
            <a:r>
              <a:rPr lang="en-US" sz="2000" dirty="0" err="1" smtClean="0"/>
              <a:t>soļa</a:t>
            </a:r>
            <a:r>
              <a:rPr lang="en-US" sz="2000" dirty="0" smtClean="0"/>
              <a:t> </a:t>
            </a:r>
            <a:r>
              <a:rPr lang="en-US" sz="2000" dirty="0" err="1" smtClean="0"/>
              <a:t>izpildei</a:t>
            </a:r>
            <a:r>
              <a:rPr lang="en-US" sz="2000" dirty="0" smtClean="0"/>
              <a:t> </a:t>
            </a:r>
            <a:r>
              <a:rPr lang="en-US" sz="2000" dirty="0" err="1" smtClean="0"/>
              <a:t>naturālajās</a:t>
            </a:r>
            <a:r>
              <a:rPr lang="en-US" sz="2000" dirty="0" smtClean="0"/>
              <a:t> </a:t>
            </a:r>
            <a:r>
              <a:rPr lang="en-US" sz="2000" dirty="0" err="1" smtClean="0"/>
              <a:t>vienībās</a:t>
            </a:r>
            <a:r>
              <a:rPr lang="en-US" sz="2000" dirty="0" smtClean="0"/>
              <a:t>:</a:t>
            </a:r>
          </a:p>
          <a:p>
            <a:pPr marL="1257300" lvl="2" indent="-457200">
              <a:buFont typeface="Arial"/>
              <a:buChar char="•"/>
            </a:pPr>
            <a:r>
              <a:rPr lang="en-US" sz="1600" dirty="0" err="1" smtClean="0"/>
              <a:t>piemēram</a:t>
            </a:r>
            <a:r>
              <a:rPr lang="en-US" sz="1600" dirty="0" smtClean="0"/>
              <a:t>, </a:t>
            </a:r>
            <a:r>
              <a:rPr lang="en-US" sz="1600" dirty="0" err="1" smtClean="0"/>
              <a:t>pieteikuma</a:t>
            </a:r>
            <a:r>
              <a:rPr lang="en-US" sz="1600" dirty="0" smtClean="0"/>
              <a:t> </a:t>
            </a:r>
            <a:r>
              <a:rPr lang="en-US" sz="1600" dirty="0" err="1" smtClean="0"/>
              <a:t>pieņemšanai</a:t>
            </a:r>
            <a:r>
              <a:rPr lang="en-US" sz="1600" dirty="0" smtClean="0"/>
              <a:t> </a:t>
            </a:r>
            <a:r>
              <a:rPr lang="en-US" sz="1600" dirty="0" err="1" smtClean="0"/>
              <a:t>nepieciešami</a:t>
            </a:r>
            <a:r>
              <a:rPr lang="en-US" sz="1600" dirty="0" smtClean="0"/>
              <a:t> </a:t>
            </a:r>
            <a:r>
              <a:rPr lang="en-US" sz="1600" dirty="0" err="1" smtClean="0"/>
              <a:t>šādi</a:t>
            </a:r>
            <a:r>
              <a:rPr lang="en-US" sz="1600" dirty="0" smtClean="0"/>
              <a:t> </a:t>
            </a:r>
            <a:r>
              <a:rPr lang="en-US" sz="1600" dirty="0" err="1" smtClean="0"/>
              <a:t>resursi</a:t>
            </a:r>
            <a:r>
              <a:rPr lang="en-US" sz="1600" dirty="0" smtClean="0"/>
              <a:t>: KA </a:t>
            </a:r>
            <a:r>
              <a:rPr lang="en-US" sz="1600" dirty="0" err="1" smtClean="0"/>
              <a:t>speciālista</a:t>
            </a:r>
            <a:r>
              <a:rPr lang="en-US" sz="1600" dirty="0" smtClean="0"/>
              <a:t> </a:t>
            </a:r>
            <a:r>
              <a:rPr lang="en-US" sz="1600" dirty="0" err="1" smtClean="0"/>
              <a:t>laiks</a:t>
            </a:r>
            <a:r>
              <a:rPr lang="en-US" sz="1600" dirty="0" smtClean="0"/>
              <a:t>- </a:t>
            </a:r>
            <a:r>
              <a:rPr lang="en-US" sz="1600" dirty="0"/>
              <a:t>7</a:t>
            </a:r>
            <a:r>
              <a:rPr lang="en-US" sz="1600" dirty="0" smtClean="0"/>
              <a:t> min, </a:t>
            </a:r>
            <a:r>
              <a:rPr lang="en-US" sz="1600" dirty="0" err="1" smtClean="0"/>
              <a:t>darba</a:t>
            </a:r>
            <a:r>
              <a:rPr lang="en-US" sz="1600" dirty="0" smtClean="0"/>
              <a:t> </a:t>
            </a:r>
            <a:r>
              <a:rPr lang="en-US" sz="1600" dirty="0" err="1" smtClean="0"/>
              <a:t>vieta</a:t>
            </a:r>
            <a:r>
              <a:rPr lang="en-US" sz="1600" dirty="0" smtClean="0"/>
              <a:t> – 7 min, </a:t>
            </a:r>
            <a:r>
              <a:rPr lang="en-US" sz="1600" dirty="0" err="1" smtClean="0"/>
              <a:t>Rindu</a:t>
            </a:r>
            <a:r>
              <a:rPr lang="en-US" sz="1600" dirty="0" smtClean="0"/>
              <a:t> </a:t>
            </a:r>
            <a:r>
              <a:rPr lang="en-US" sz="1600" dirty="0" err="1" smtClean="0"/>
              <a:t>vadības</a:t>
            </a:r>
            <a:r>
              <a:rPr lang="en-US" sz="1600" dirty="0" smtClean="0"/>
              <a:t> </a:t>
            </a:r>
            <a:r>
              <a:rPr lang="en-US" sz="1600" dirty="0" err="1" smtClean="0"/>
              <a:t>sistēma</a:t>
            </a:r>
            <a:r>
              <a:rPr lang="en-US" sz="1600" dirty="0" smtClean="0"/>
              <a:t> – 1 </a:t>
            </a:r>
            <a:r>
              <a:rPr lang="en-US" sz="1600" dirty="0" err="1" smtClean="0"/>
              <a:t>klients</a:t>
            </a:r>
            <a:r>
              <a:rPr lang="en-US" sz="1600" dirty="0" smtClean="0"/>
              <a:t>/</a:t>
            </a:r>
            <a:r>
              <a:rPr lang="en-US" sz="1600" dirty="0" err="1" smtClean="0"/>
              <a:t>pieteikums</a:t>
            </a:r>
            <a:r>
              <a:rPr lang="en-US" sz="1600" dirty="0"/>
              <a:t>.</a:t>
            </a:r>
            <a:endParaRPr lang="en-US" sz="1600" dirty="0" smtClean="0"/>
          </a:p>
          <a:p>
            <a:pPr marL="857250" lvl="1" indent="-457200">
              <a:buFont typeface="Arial"/>
              <a:buChar char="•"/>
            </a:pPr>
            <a:r>
              <a:rPr lang="en-US" sz="2000" b="1" dirty="0" err="1" smtClean="0"/>
              <a:t>Resursa</a:t>
            </a:r>
            <a:r>
              <a:rPr lang="en-US" sz="2000" b="1" dirty="0" smtClean="0"/>
              <a:t> </a:t>
            </a:r>
            <a:r>
              <a:rPr lang="en-US" sz="2000" b="1" dirty="0" err="1" smtClean="0"/>
              <a:t>likme</a:t>
            </a:r>
            <a:r>
              <a:rPr lang="en-US" sz="2000" b="1" dirty="0"/>
              <a:t> </a:t>
            </a:r>
            <a:r>
              <a:rPr lang="en-US" sz="2000" dirty="0" smtClean="0"/>
              <a:t>– EUR/</a:t>
            </a:r>
            <a:r>
              <a:rPr lang="en-US" sz="2000" dirty="0" err="1" smtClean="0"/>
              <a:t>st.</a:t>
            </a:r>
            <a:r>
              <a:rPr lang="en-US" sz="2000" dirty="0" smtClean="0"/>
              <a:t>, EUR/gab., EUR/</a:t>
            </a:r>
            <a:r>
              <a:rPr lang="en-US" sz="2000" dirty="0" err="1" smtClean="0"/>
              <a:t>klients</a:t>
            </a:r>
            <a:r>
              <a:rPr lang="en-US" sz="2000" dirty="0" smtClean="0"/>
              <a:t>, EUR/</a:t>
            </a:r>
            <a:r>
              <a:rPr lang="en-US" sz="2000" dirty="0" err="1" smtClean="0"/>
              <a:t>lpp</a:t>
            </a:r>
            <a:r>
              <a:rPr lang="en-US" sz="2000" dirty="0" smtClean="0"/>
              <a:t>. </a:t>
            </a:r>
            <a:r>
              <a:rPr lang="en-US" sz="2000" dirty="0" err="1"/>
              <a:t>u</a:t>
            </a:r>
            <a:r>
              <a:rPr lang="en-US" sz="2000" dirty="0" err="1" smtClean="0"/>
              <a:t>.c</a:t>
            </a:r>
            <a:r>
              <a:rPr lang="en-US" sz="2000" dirty="0" smtClean="0"/>
              <a:t>.</a:t>
            </a:r>
            <a:endParaRPr lang="en-US" sz="2000" dirty="0"/>
          </a:p>
          <a:p>
            <a:pPr marL="457200" indent="-457200">
              <a:buFont typeface="Arial"/>
              <a:buChar char="•"/>
            </a:pPr>
            <a:endParaRPr lang="en-US" sz="700" dirty="0" smtClean="0"/>
          </a:p>
          <a:p>
            <a:pPr marL="457200" indent="-457200">
              <a:buFont typeface="Arial"/>
              <a:buChar char="•"/>
            </a:pPr>
            <a:r>
              <a:rPr lang="en-US" sz="2200" dirty="0" err="1" smtClean="0"/>
              <a:t>Resursa</a:t>
            </a:r>
            <a:r>
              <a:rPr lang="en-US" sz="2200" dirty="0" smtClean="0"/>
              <a:t> </a:t>
            </a:r>
            <a:r>
              <a:rPr lang="en-US" sz="2200" dirty="0" err="1" smtClean="0"/>
              <a:t>likmes</a:t>
            </a:r>
            <a:r>
              <a:rPr lang="en-US" sz="2200" dirty="0" smtClean="0"/>
              <a:t> </a:t>
            </a:r>
            <a:r>
              <a:rPr lang="en-US" sz="2200" dirty="0" err="1" smtClean="0"/>
              <a:t>izmantošana</a:t>
            </a:r>
            <a:r>
              <a:rPr lang="en-US" sz="2200" dirty="0" smtClean="0"/>
              <a:t> </a:t>
            </a:r>
            <a:r>
              <a:rPr lang="en-US" sz="2200" dirty="0" err="1" smtClean="0"/>
              <a:t>ļauj</a:t>
            </a:r>
            <a:r>
              <a:rPr lang="en-US" sz="2200" dirty="0" smtClean="0"/>
              <a:t> </a:t>
            </a:r>
            <a:r>
              <a:rPr lang="en-US" sz="2400" dirty="0" err="1" smtClean="0"/>
              <a:t>analizēt</a:t>
            </a:r>
            <a:r>
              <a:rPr lang="en-US" sz="2400" dirty="0" smtClean="0"/>
              <a:t> </a:t>
            </a:r>
            <a:r>
              <a:rPr lang="en-US" sz="2400" dirty="0" err="1"/>
              <a:t>resursu</a:t>
            </a:r>
            <a:r>
              <a:rPr lang="en-US" sz="2400" dirty="0"/>
              <a:t> </a:t>
            </a:r>
            <a:r>
              <a:rPr lang="en-US" sz="2400" dirty="0" err="1" smtClean="0"/>
              <a:t>izmaksas</a:t>
            </a:r>
            <a:r>
              <a:rPr lang="en-US" sz="2200" dirty="0" smtClean="0"/>
              <a:t>:</a:t>
            </a:r>
          </a:p>
          <a:p>
            <a:pPr marL="857250" lvl="1" indent="-457200">
              <a:buFont typeface="Arial"/>
              <a:buChar char="•"/>
            </a:pPr>
            <a:r>
              <a:rPr lang="en-US" sz="1800" dirty="0" err="1" smtClean="0"/>
              <a:t>savstarpēji</a:t>
            </a:r>
            <a:r>
              <a:rPr lang="en-US" sz="1800" dirty="0" smtClean="0"/>
              <a:t> </a:t>
            </a:r>
            <a:r>
              <a:rPr lang="en-US" sz="1800" dirty="0" err="1" smtClean="0"/>
              <a:t>salīdzinot</a:t>
            </a:r>
            <a:r>
              <a:rPr lang="en-US" sz="1800" dirty="0" smtClean="0"/>
              <a:t> </a:t>
            </a:r>
            <a:r>
              <a:rPr lang="en-US" sz="1800" dirty="0" err="1" smtClean="0"/>
              <a:t>resursu</a:t>
            </a:r>
            <a:r>
              <a:rPr lang="en-US" sz="1800" dirty="0" smtClean="0"/>
              <a:t> </a:t>
            </a:r>
            <a:r>
              <a:rPr lang="en-US" sz="1800" dirty="0" err="1" smtClean="0"/>
              <a:t>izmaksas</a:t>
            </a:r>
            <a:r>
              <a:rPr lang="en-US" sz="1800" dirty="0" smtClean="0"/>
              <a:t> </a:t>
            </a:r>
            <a:r>
              <a:rPr lang="en-US" sz="1800" dirty="0" err="1" smtClean="0"/>
              <a:t>resursu</a:t>
            </a:r>
            <a:r>
              <a:rPr lang="en-US" sz="1800" dirty="0" smtClean="0"/>
              <a:t> </a:t>
            </a:r>
            <a:r>
              <a:rPr lang="en-US" sz="1800" dirty="0" err="1" smtClean="0"/>
              <a:t>grupas</a:t>
            </a:r>
            <a:r>
              <a:rPr lang="en-US" sz="1800" dirty="0" smtClean="0"/>
              <a:t> </a:t>
            </a:r>
            <a:r>
              <a:rPr lang="en-US" sz="1800" dirty="0" err="1" smtClean="0"/>
              <a:t>ietvaros</a:t>
            </a:r>
            <a:endParaRPr lang="en-US" sz="1800" dirty="0"/>
          </a:p>
          <a:p>
            <a:pPr marL="857250" lvl="1" indent="-457200">
              <a:buFont typeface="Arial"/>
              <a:buChar char="•"/>
            </a:pPr>
            <a:r>
              <a:rPr lang="en-US" sz="1800" dirty="0" err="1" smtClean="0"/>
              <a:t>veicot</a:t>
            </a:r>
            <a:r>
              <a:rPr lang="en-US" sz="1800" dirty="0" smtClean="0"/>
              <a:t> </a:t>
            </a:r>
            <a:r>
              <a:rPr lang="en-US" sz="1800" i="1" dirty="0" smtClean="0"/>
              <a:t>benchmark</a:t>
            </a:r>
            <a:r>
              <a:rPr lang="en-US" sz="1800" dirty="0" smtClean="0"/>
              <a:t> </a:t>
            </a:r>
            <a:r>
              <a:rPr lang="en-US" sz="1800" dirty="0" err="1" smtClean="0"/>
              <a:t>salīdzināšanu</a:t>
            </a:r>
            <a:r>
              <a:rPr lang="en-US" sz="1800" dirty="0" smtClean="0"/>
              <a:t> </a:t>
            </a:r>
            <a:r>
              <a:rPr lang="en-US" sz="1800" dirty="0" err="1" smtClean="0"/>
              <a:t>ar</a:t>
            </a:r>
            <a:r>
              <a:rPr lang="en-US" sz="1800" dirty="0" smtClean="0"/>
              <a:t> </a:t>
            </a:r>
            <a:r>
              <a:rPr lang="en-US" sz="1800" dirty="0" err="1" smtClean="0"/>
              <a:t>iestādes</a:t>
            </a:r>
            <a:r>
              <a:rPr lang="en-US" sz="1800" dirty="0" smtClean="0"/>
              <a:t> </a:t>
            </a:r>
            <a:r>
              <a:rPr lang="en-US" sz="1800" dirty="0" err="1" smtClean="0"/>
              <a:t>filiālēm</a:t>
            </a:r>
            <a:r>
              <a:rPr lang="en-US" sz="1800" dirty="0"/>
              <a:t> </a:t>
            </a:r>
            <a:r>
              <a:rPr lang="en-US" sz="1800" dirty="0" smtClean="0"/>
              <a:t>un </a:t>
            </a:r>
            <a:r>
              <a:rPr lang="en-US" sz="1800" dirty="0" err="1" smtClean="0"/>
              <a:t>citām</a:t>
            </a:r>
            <a:r>
              <a:rPr lang="en-US" sz="1800" dirty="0" smtClean="0"/>
              <a:t> </a:t>
            </a:r>
            <a:r>
              <a:rPr lang="en-US" sz="1800" dirty="0" err="1" smtClean="0"/>
              <a:t>iestādēm</a:t>
            </a:r>
            <a:endParaRPr lang="en-US" sz="1800" dirty="0" smtClean="0"/>
          </a:p>
        </p:txBody>
      </p:sp>
    </p:spTree>
    <p:extLst>
      <p:ext uri="{BB962C8B-B14F-4D97-AF65-F5344CB8AC3E}">
        <p14:creationId xmlns:p14="http://schemas.microsoft.com/office/powerpoint/2010/main" val="1313325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Resursu</a:t>
            </a:r>
            <a:r>
              <a:rPr lang="en-US" sz="3600" dirty="0" smtClean="0"/>
              <a:t> </a:t>
            </a:r>
            <a:r>
              <a:rPr lang="en-US" sz="3600" dirty="0" err="1" smtClean="0"/>
              <a:t>likmju</a:t>
            </a:r>
            <a:r>
              <a:rPr lang="en-US" sz="3600" dirty="0" smtClean="0"/>
              <a:t> </a:t>
            </a:r>
            <a:r>
              <a:rPr lang="en-US" sz="3600" dirty="0" err="1" smtClean="0"/>
              <a:t>aprēķins</a:t>
            </a:r>
            <a:r>
              <a:rPr lang="en-US" sz="3600" dirty="0" smtClean="0"/>
              <a:t> (1)</a:t>
            </a:r>
            <a:endParaRPr lang="en-US" sz="3600" dirty="0"/>
          </a:p>
        </p:txBody>
      </p:sp>
      <p:sp>
        <p:nvSpPr>
          <p:cNvPr id="3" name="Content Placeholder 2"/>
          <p:cNvSpPr>
            <a:spLocks noGrp="1"/>
          </p:cNvSpPr>
          <p:nvPr>
            <p:ph idx="1"/>
          </p:nvPr>
        </p:nvSpPr>
        <p:spPr/>
        <p:txBody>
          <a:bodyPr/>
          <a:lstStyle/>
          <a:p>
            <a:pPr marL="514350" indent="-514350">
              <a:buAutoNum type="arabicPeriod"/>
            </a:pPr>
            <a:r>
              <a:rPr lang="en-US" sz="2400" b="1" dirty="0" err="1" smtClean="0"/>
              <a:t>Resursam</a:t>
            </a:r>
            <a:r>
              <a:rPr lang="en-US" sz="2400" b="1" dirty="0" smtClean="0"/>
              <a:t> </a:t>
            </a:r>
            <a:r>
              <a:rPr lang="en-US" sz="2400" b="1" dirty="0" err="1" smtClean="0"/>
              <a:t>jāizvēlas</a:t>
            </a:r>
            <a:r>
              <a:rPr lang="en-US" sz="2400" b="1" dirty="0" smtClean="0"/>
              <a:t> </a:t>
            </a:r>
            <a:r>
              <a:rPr lang="en-US" sz="2400" b="1" dirty="0" err="1" smtClean="0"/>
              <a:t>ekonomiski</a:t>
            </a:r>
            <a:r>
              <a:rPr lang="en-US" sz="2400" b="1" dirty="0" smtClean="0"/>
              <a:t> </a:t>
            </a:r>
            <a:r>
              <a:rPr lang="en-US" sz="2400" b="1" dirty="0" err="1" smtClean="0"/>
              <a:t>pamatots</a:t>
            </a:r>
            <a:r>
              <a:rPr lang="en-US" sz="2400" b="1" dirty="0" smtClean="0"/>
              <a:t> </a:t>
            </a:r>
            <a:r>
              <a:rPr lang="en-US" sz="2400" b="1" dirty="0" err="1" smtClean="0"/>
              <a:t>izmaksu</a:t>
            </a:r>
            <a:r>
              <a:rPr lang="en-US" sz="2400" b="1" dirty="0" smtClean="0"/>
              <a:t> </a:t>
            </a:r>
            <a:r>
              <a:rPr lang="en-US" sz="2400" b="1" dirty="0" err="1" smtClean="0"/>
              <a:t>virzītājs</a:t>
            </a:r>
            <a:r>
              <a:rPr lang="en-US" sz="2400" dirty="0" smtClean="0"/>
              <a:t>:</a:t>
            </a:r>
          </a:p>
          <a:p>
            <a:pPr marL="914400" lvl="1" indent="-514350">
              <a:buFont typeface="Arial"/>
              <a:buChar char="•"/>
            </a:pPr>
            <a:r>
              <a:rPr lang="en-US" sz="2400" dirty="0" err="1" smtClean="0"/>
              <a:t>Pakalpojumu</a:t>
            </a:r>
            <a:r>
              <a:rPr lang="en-US" sz="2400" dirty="0" smtClean="0"/>
              <a:t> </a:t>
            </a:r>
            <a:r>
              <a:rPr lang="en-US" sz="2400" dirty="0" err="1" smtClean="0"/>
              <a:t>posmu</a:t>
            </a:r>
            <a:r>
              <a:rPr lang="en-US" sz="2400" dirty="0" smtClean="0"/>
              <a:t> </a:t>
            </a:r>
            <a:r>
              <a:rPr lang="en-US" sz="2400" dirty="0" err="1" smtClean="0"/>
              <a:t>līmenī</a:t>
            </a:r>
            <a:r>
              <a:rPr lang="en-US" sz="2400" dirty="0" smtClean="0"/>
              <a:t> </a:t>
            </a:r>
            <a:r>
              <a:rPr lang="en-US" sz="2400" dirty="0" err="1" smtClean="0"/>
              <a:t>var</a:t>
            </a:r>
            <a:r>
              <a:rPr lang="en-US" sz="2400" dirty="0" smtClean="0"/>
              <a:t> </a:t>
            </a:r>
            <a:r>
              <a:rPr lang="en-US" sz="2400" dirty="0" err="1" smtClean="0"/>
              <a:t>būt</a:t>
            </a:r>
            <a:r>
              <a:rPr lang="en-US" sz="2400" dirty="0" smtClean="0"/>
              <a:t> </a:t>
            </a:r>
            <a:r>
              <a:rPr lang="en-US" sz="2400" dirty="0" err="1" smtClean="0"/>
              <a:t>šādi</a:t>
            </a:r>
            <a:r>
              <a:rPr lang="en-US" sz="2400" dirty="0" smtClean="0"/>
              <a:t> </a:t>
            </a:r>
            <a:r>
              <a:rPr lang="en-US" sz="2400" dirty="0" err="1" smtClean="0"/>
              <a:t>virzītāji</a:t>
            </a:r>
            <a:r>
              <a:rPr lang="en-US" sz="2400" dirty="0" smtClean="0"/>
              <a:t>:</a:t>
            </a:r>
          </a:p>
          <a:p>
            <a:pPr marL="1314450" lvl="2" indent="-514350">
              <a:buFont typeface="Arial"/>
              <a:buChar char="•"/>
            </a:pPr>
            <a:r>
              <a:rPr lang="en-US" sz="2000" dirty="0" err="1" smtClean="0"/>
              <a:t>Patērētais</a:t>
            </a:r>
            <a:r>
              <a:rPr lang="en-US" sz="2000" dirty="0" smtClean="0"/>
              <a:t> </a:t>
            </a:r>
            <a:r>
              <a:rPr lang="en-US" sz="2000" dirty="0" err="1" smtClean="0"/>
              <a:t>laiks</a:t>
            </a:r>
            <a:r>
              <a:rPr lang="en-US" sz="2000" dirty="0"/>
              <a:t> </a:t>
            </a:r>
            <a:r>
              <a:rPr lang="en-US" sz="2000" dirty="0" smtClean="0"/>
              <a:t>- </a:t>
            </a:r>
            <a:r>
              <a:rPr lang="en-US" sz="2000" dirty="0" err="1" smtClean="0"/>
              <a:t>stundas</a:t>
            </a:r>
            <a:endParaRPr lang="en-US" sz="2000" dirty="0" smtClean="0"/>
          </a:p>
          <a:p>
            <a:pPr marL="1314450" lvl="2" indent="-514350">
              <a:buFont typeface="Arial"/>
              <a:buChar char="•"/>
            </a:pPr>
            <a:r>
              <a:rPr lang="en-US" sz="2000" dirty="0" err="1" smtClean="0"/>
              <a:t>Izmantotas</a:t>
            </a:r>
            <a:r>
              <a:rPr lang="en-US" sz="2000" dirty="0" smtClean="0"/>
              <a:t> </a:t>
            </a:r>
            <a:r>
              <a:rPr lang="en-US" sz="2000" dirty="0" err="1" smtClean="0"/>
              <a:t>vienības</a:t>
            </a:r>
            <a:r>
              <a:rPr lang="en-US" sz="2000" dirty="0" smtClean="0"/>
              <a:t> (</a:t>
            </a:r>
            <a:r>
              <a:rPr lang="en-US" sz="2000" dirty="0" err="1" smtClean="0"/>
              <a:t>piem</a:t>
            </a:r>
            <a:r>
              <a:rPr lang="en-US" sz="2000" dirty="0" smtClean="0"/>
              <a:t>., </a:t>
            </a:r>
            <a:r>
              <a:rPr lang="en-US" sz="2000" dirty="0" err="1" smtClean="0"/>
              <a:t>sūtījumu</a:t>
            </a:r>
            <a:r>
              <a:rPr lang="en-US" sz="2000" dirty="0" smtClean="0"/>
              <a:t> </a:t>
            </a:r>
            <a:r>
              <a:rPr lang="en-US" sz="2000" dirty="0" err="1" smtClean="0"/>
              <a:t>skaits</a:t>
            </a:r>
            <a:r>
              <a:rPr lang="en-US" sz="2000" dirty="0" smtClean="0"/>
              <a:t>, </a:t>
            </a:r>
            <a:r>
              <a:rPr lang="en-US" sz="2000" dirty="0" err="1" smtClean="0"/>
              <a:t>ekspertīžu</a:t>
            </a:r>
            <a:r>
              <a:rPr lang="en-US" sz="2000" dirty="0" smtClean="0"/>
              <a:t> </a:t>
            </a:r>
            <a:r>
              <a:rPr lang="en-US" sz="2000" dirty="0" err="1" smtClean="0"/>
              <a:t>skaits</a:t>
            </a:r>
            <a:r>
              <a:rPr lang="en-US" sz="2000" dirty="0" smtClean="0"/>
              <a:t>) – gab.</a:t>
            </a:r>
          </a:p>
          <a:p>
            <a:pPr marL="1314450" lvl="2" indent="-514350">
              <a:buFont typeface="Arial"/>
              <a:buChar char="•"/>
            </a:pPr>
            <a:r>
              <a:rPr lang="en-US" sz="2000" dirty="0" err="1" smtClean="0"/>
              <a:t>Saražotas</a:t>
            </a:r>
            <a:r>
              <a:rPr lang="en-US" sz="2000" dirty="0" smtClean="0"/>
              <a:t> </a:t>
            </a:r>
            <a:r>
              <a:rPr lang="en-US" sz="2000" dirty="0" err="1" smtClean="0"/>
              <a:t>dokumenta</a:t>
            </a:r>
            <a:r>
              <a:rPr lang="en-US" sz="2000" dirty="0" smtClean="0"/>
              <a:t> </a:t>
            </a:r>
            <a:r>
              <a:rPr lang="en-US" sz="2000" dirty="0" err="1" smtClean="0"/>
              <a:t>lapas</a:t>
            </a:r>
            <a:r>
              <a:rPr lang="en-US" sz="2000" dirty="0"/>
              <a:t> </a:t>
            </a:r>
            <a:r>
              <a:rPr lang="en-US" sz="2000" dirty="0" smtClean="0"/>
              <a:t>– </a:t>
            </a:r>
            <a:r>
              <a:rPr lang="en-US" sz="2000" dirty="0" err="1" smtClean="0"/>
              <a:t>lpp</a:t>
            </a:r>
            <a:r>
              <a:rPr lang="en-US" sz="2000" dirty="0" smtClean="0"/>
              <a:t>.</a:t>
            </a:r>
          </a:p>
          <a:p>
            <a:pPr marL="800100" lvl="2" indent="0"/>
            <a:r>
              <a:rPr lang="en-US" sz="2000" dirty="0" err="1" smtClean="0"/>
              <a:t>Piemēram</a:t>
            </a:r>
            <a:r>
              <a:rPr lang="en-US" sz="2000" dirty="0" smtClean="0"/>
              <a:t>, </a:t>
            </a:r>
          </a:p>
          <a:p>
            <a:pPr marL="1257300" lvl="2" indent="-457200">
              <a:buAutoNum type="arabicPeriod"/>
            </a:pPr>
            <a:r>
              <a:rPr lang="en-US" sz="2000" dirty="0" err="1" smtClean="0"/>
              <a:t>Darbinieku</a:t>
            </a:r>
            <a:r>
              <a:rPr lang="en-US" sz="2000" dirty="0" smtClean="0"/>
              <a:t> </a:t>
            </a:r>
            <a:r>
              <a:rPr lang="en-US" sz="2000" dirty="0" err="1" smtClean="0"/>
              <a:t>likme</a:t>
            </a:r>
            <a:r>
              <a:rPr lang="en-US" sz="2000" dirty="0" smtClean="0"/>
              <a:t> </a:t>
            </a:r>
            <a:r>
              <a:rPr lang="en-US" sz="2000" dirty="0" err="1" smtClean="0"/>
              <a:t>tiek</a:t>
            </a:r>
            <a:r>
              <a:rPr lang="en-US" sz="2000" dirty="0" smtClean="0"/>
              <a:t> </a:t>
            </a:r>
            <a:r>
              <a:rPr lang="en-US" sz="2000" dirty="0" err="1" smtClean="0"/>
              <a:t>noteikta</a:t>
            </a:r>
            <a:r>
              <a:rPr lang="en-US" sz="2000" dirty="0" smtClean="0"/>
              <a:t> </a:t>
            </a:r>
            <a:r>
              <a:rPr lang="en-US" sz="2000" dirty="0" err="1" smtClean="0"/>
              <a:t>proporcionāli</a:t>
            </a:r>
            <a:r>
              <a:rPr lang="en-US" sz="2000" dirty="0" smtClean="0"/>
              <a:t> </a:t>
            </a:r>
            <a:r>
              <a:rPr lang="en-US" sz="2000" dirty="0" err="1" smtClean="0"/>
              <a:t>laika</a:t>
            </a:r>
            <a:r>
              <a:rPr lang="en-US" sz="2000" dirty="0" smtClean="0"/>
              <a:t> </a:t>
            </a:r>
            <a:r>
              <a:rPr lang="en-US" sz="2000" dirty="0" err="1" smtClean="0"/>
              <a:t>patēriņam</a:t>
            </a:r>
            <a:r>
              <a:rPr lang="en-US" sz="2000" dirty="0" smtClean="0"/>
              <a:t> </a:t>
            </a:r>
            <a:r>
              <a:rPr lang="en-US" sz="2000" dirty="0" err="1" smtClean="0"/>
              <a:t>pakalpojuma</a:t>
            </a:r>
            <a:r>
              <a:rPr lang="en-US" sz="2000" dirty="0" smtClean="0"/>
              <a:t> </a:t>
            </a:r>
            <a:r>
              <a:rPr lang="en-US" sz="2000" dirty="0" err="1" smtClean="0"/>
              <a:t>daļas</a:t>
            </a:r>
            <a:r>
              <a:rPr lang="en-US" sz="2000" dirty="0" smtClean="0"/>
              <a:t> </a:t>
            </a:r>
            <a:r>
              <a:rPr lang="en-US" sz="2000" dirty="0" err="1" smtClean="0"/>
              <a:t>izpildei</a:t>
            </a:r>
            <a:r>
              <a:rPr lang="en-US" sz="2000" dirty="0" smtClean="0"/>
              <a:t>, </a:t>
            </a:r>
            <a:r>
              <a:rPr lang="en-US" sz="2000" dirty="0" err="1" smtClean="0"/>
              <a:t>t.i</a:t>
            </a:r>
            <a:r>
              <a:rPr lang="en-US" sz="2000" dirty="0" smtClean="0"/>
              <a:t>. </a:t>
            </a:r>
            <a:r>
              <a:rPr lang="en-US" sz="2000" dirty="0" err="1" smtClean="0"/>
              <a:t>EUR?st</a:t>
            </a:r>
            <a:r>
              <a:rPr lang="en-US" sz="2000" dirty="0" smtClean="0"/>
              <a:t>.</a:t>
            </a:r>
          </a:p>
          <a:p>
            <a:pPr marL="1257300" lvl="2" indent="-457200">
              <a:buAutoNum type="arabicPeriod"/>
            </a:pPr>
            <a:r>
              <a:rPr lang="en-US" sz="2000" dirty="0" err="1"/>
              <a:t>P</a:t>
            </a:r>
            <a:r>
              <a:rPr lang="en-US" sz="2000" dirty="0" err="1" smtClean="0"/>
              <a:t>ieņemot</a:t>
            </a:r>
            <a:r>
              <a:rPr lang="en-US" sz="2000" dirty="0" smtClean="0"/>
              <a:t>, </a:t>
            </a:r>
            <a:r>
              <a:rPr lang="en-US" sz="2000" dirty="0" err="1" smtClean="0"/>
              <a:t>ka</a:t>
            </a:r>
            <a:r>
              <a:rPr lang="en-US" sz="2000" dirty="0" smtClean="0"/>
              <a:t> </a:t>
            </a:r>
            <a:r>
              <a:rPr lang="en-US" sz="2000" dirty="0" err="1" smtClean="0"/>
              <a:t>darba</a:t>
            </a:r>
            <a:r>
              <a:rPr lang="en-US" sz="2000" dirty="0" smtClean="0"/>
              <a:t> </a:t>
            </a:r>
            <a:r>
              <a:rPr lang="en-US" sz="2000" dirty="0" err="1" smtClean="0"/>
              <a:t>vietu</a:t>
            </a:r>
            <a:r>
              <a:rPr lang="en-US" sz="2000" dirty="0" smtClean="0"/>
              <a:t> </a:t>
            </a:r>
            <a:r>
              <a:rPr lang="en-US" sz="2000" dirty="0" err="1" smtClean="0"/>
              <a:t>skaits</a:t>
            </a:r>
            <a:r>
              <a:rPr lang="en-US" sz="2000" dirty="0" smtClean="0"/>
              <a:t> </a:t>
            </a:r>
            <a:r>
              <a:rPr lang="en-US" sz="2000" dirty="0" err="1" smtClean="0"/>
              <a:t>ir</a:t>
            </a:r>
            <a:r>
              <a:rPr lang="en-US" sz="2000" dirty="0" smtClean="0"/>
              <a:t> </a:t>
            </a:r>
            <a:r>
              <a:rPr lang="en-US" sz="2000" dirty="0" err="1" smtClean="0"/>
              <a:t>proporcionāls</a:t>
            </a:r>
            <a:r>
              <a:rPr lang="en-US" sz="2000" dirty="0" smtClean="0"/>
              <a:t> </a:t>
            </a:r>
            <a:r>
              <a:rPr lang="en-US" sz="2000" dirty="0" err="1" smtClean="0"/>
              <a:t>darbinieku</a:t>
            </a:r>
            <a:r>
              <a:rPr lang="en-US" sz="2000" dirty="0" smtClean="0"/>
              <a:t> </a:t>
            </a:r>
            <a:r>
              <a:rPr lang="en-US" sz="2000" dirty="0" err="1" smtClean="0"/>
              <a:t>skaitam</a:t>
            </a:r>
            <a:r>
              <a:rPr lang="en-US" sz="2000" dirty="0" smtClean="0"/>
              <a:t>, </a:t>
            </a:r>
            <a:r>
              <a:rPr lang="en-US" sz="2000" dirty="0" err="1" smtClean="0"/>
              <a:t>darba</a:t>
            </a:r>
            <a:r>
              <a:rPr lang="en-US" sz="2000" dirty="0" smtClean="0"/>
              <a:t> </a:t>
            </a:r>
            <a:r>
              <a:rPr lang="en-US" sz="2000" dirty="0" err="1" smtClean="0"/>
              <a:t>vietas</a:t>
            </a:r>
            <a:r>
              <a:rPr lang="en-US" sz="2000" dirty="0" smtClean="0"/>
              <a:t> </a:t>
            </a:r>
            <a:r>
              <a:rPr lang="en-US" sz="2000" dirty="0" err="1" smtClean="0"/>
              <a:t>likmi</a:t>
            </a:r>
            <a:r>
              <a:rPr lang="en-US" sz="2000" dirty="0" smtClean="0"/>
              <a:t> </a:t>
            </a:r>
            <a:r>
              <a:rPr lang="en-US" sz="2000" dirty="0" err="1" smtClean="0"/>
              <a:t>pakalpojuma</a:t>
            </a:r>
            <a:r>
              <a:rPr lang="en-US" sz="2000" dirty="0" smtClean="0"/>
              <a:t> </a:t>
            </a:r>
            <a:r>
              <a:rPr lang="en-US" sz="2000" dirty="0" err="1" smtClean="0"/>
              <a:t>pašizmaksas</a:t>
            </a:r>
            <a:r>
              <a:rPr lang="en-US" sz="2000" dirty="0" smtClean="0"/>
              <a:t> </a:t>
            </a:r>
            <a:r>
              <a:rPr lang="en-US" sz="2000" dirty="0" err="1" smtClean="0"/>
              <a:t>aprēķinam</a:t>
            </a:r>
            <a:r>
              <a:rPr lang="en-US" sz="2000" dirty="0" smtClean="0"/>
              <a:t> </a:t>
            </a:r>
            <a:r>
              <a:rPr lang="en-US" sz="2000" dirty="0" err="1" smtClean="0"/>
              <a:t>jānosaka</a:t>
            </a:r>
            <a:r>
              <a:rPr lang="en-US" sz="2000" dirty="0" smtClean="0"/>
              <a:t> </a:t>
            </a:r>
            <a:r>
              <a:rPr lang="en-US" sz="2000" b="1" dirty="0" smtClean="0"/>
              <a:t>EUR/</a:t>
            </a:r>
            <a:r>
              <a:rPr lang="en-US" sz="2000" b="1" dirty="0" err="1" smtClean="0"/>
              <a:t>stundā</a:t>
            </a:r>
            <a:r>
              <a:rPr lang="en-US" sz="2000" dirty="0" smtClean="0"/>
              <a:t>. </a:t>
            </a:r>
            <a:r>
              <a:rPr lang="en-US" sz="2000" dirty="0" err="1" smtClean="0"/>
              <a:t>Darba</a:t>
            </a:r>
            <a:r>
              <a:rPr lang="en-US" sz="2000" dirty="0" smtClean="0"/>
              <a:t> </a:t>
            </a:r>
            <a:r>
              <a:rPr lang="en-US" sz="2000" dirty="0" err="1" smtClean="0"/>
              <a:t>vietu</a:t>
            </a:r>
            <a:r>
              <a:rPr lang="en-US" sz="2000" dirty="0" smtClean="0"/>
              <a:t> </a:t>
            </a:r>
            <a:r>
              <a:rPr lang="en-US" sz="2000" dirty="0" err="1" smtClean="0"/>
              <a:t>analīzes</a:t>
            </a:r>
            <a:r>
              <a:rPr lang="en-US" sz="2000" dirty="0" smtClean="0"/>
              <a:t> </a:t>
            </a:r>
            <a:r>
              <a:rPr lang="en-US" sz="2000" dirty="0" err="1" smtClean="0"/>
              <a:t>nolūkos</a:t>
            </a:r>
            <a:r>
              <a:rPr lang="en-US" sz="2000" dirty="0" smtClean="0"/>
              <a:t> </a:t>
            </a:r>
            <a:r>
              <a:rPr lang="en-US" sz="2000" dirty="0" err="1" smtClean="0"/>
              <a:t>jāaprēķina</a:t>
            </a:r>
            <a:r>
              <a:rPr lang="en-US" sz="2000" dirty="0" smtClean="0"/>
              <a:t> </a:t>
            </a:r>
            <a:r>
              <a:rPr lang="en-US" sz="2000" dirty="0" err="1" smtClean="0"/>
              <a:t>arī</a:t>
            </a:r>
            <a:r>
              <a:rPr lang="en-US" sz="2000" dirty="0" smtClean="0"/>
              <a:t> EUR/m2.</a:t>
            </a:r>
          </a:p>
          <a:p>
            <a:pPr marL="800100" lvl="2" indent="0"/>
            <a:endParaRPr lang="en-US" sz="2000" dirty="0" smtClean="0"/>
          </a:p>
        </p:txBody>
      </p:sp>
    </p:spTree>
    <p:extLst>
      <p:ext uri="{BB962C8B-B14F-4D97-AF65-F5344CB8AC3E}">
        <p14:creationId xmlns:p14="http://schemas.microsoft.com/office/powerpoint/2010/main" val="2375218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Resursu</a:t>
            </a:r>
            <a:r>
              <a:rPr lang="en-US" dirty="0"/>
              <a:t> </a:t>
            </a:r>
            <a:r>
              <a:rPr lang="en-US" dirty="0" err="1"/>
              <a:t>likmju</a:t>
            </a:r>
            <a:r>
              <a:rPr lang="en-US" dirty="0"/>
              <a:t> </a:t>
            </a:r>
            <a:r>
              <a:rPr lang="en-US" dirty="0" err="1" smtClean="0"/>
              <a:t>aprēķins</a:t>
            </a:r>
            <a:r>
              <a:rPr lang="en-US" dirty="0" smtClean="0"/>
              <a:t> (2)</a:t>
            </a:r>
            <a:endParaRPr lang="en-US" dirty="0"/>
          </a:p>
        </p:txBody>
      </p:sp>
      <p:sp>
        <p:nvSpPr>
          <p:cNvPr id="3" name="Content Placeholder 2"/>
          <p:cNvSpPr>
            <a:spLocks noGrp="1"/>
          </p:cNvSpPr>
          <p:nvPr>
            <p:ph idx="1"/>
          </p:nvPr>
        </p:nvSpPr>
        <p:spPr/>
        <p:txBody>
          <a:bodyPr/>
          <a:lstStyle/>
          <a:p>
            <a:r>
              <a:rPr lang="en-US" sz="2000" dirty="0" smtClean="0"/>
              <a:t>2. </a:t>
            </a:r>
            <a:r>
              <a:rPr lang="en-US" sz="2000" b="1" dirty="0" err="1" smtClean="0"/>
              <a:t>Katrai</a:t>
            </a:r>
            <a:r>
              <a:rPr lang="en-US" sz="2000" b="1" dirty="0" smtClean="0"/>
              <a:t> </a:t>
            </a:r>
            <a:r>
              <a:rPr lang="en-US" sz="2000" b="1" dirty="0" err="1" smtClean="0"/>
              <a:t>resursu</a:t>
            </a:r>
            <a:r>
              <a:rPr lang="en-US" sz="2000" b="1" dirty="0" smtClean="0"/>
              <a:t> </a:t>
            </a:r>
            <a:r>
              <a:rPr lang="en-US" sz="2000" b="1" dirty="0" err="1" smtClean="0"/>
              <a:t>grupai</a:t>
            </a:r>
            <a:r>
              <a:rPr lang="en-US" sz="2000" b="1" dirty="0" smtClean="0"/>
              <a:t> </a:t>
            </a:r>
            <a:r>
              <a:rPr lang="en-US" sz="2000" b="1" dirty="0" err="1" smtClean="0"/>
              <a:t>jāizveido</a:t>
            </a:r>
            <a:r>
              <a:rPr lang="en-US" sz="2000" b="1" dirty="0" smtClean="0"/>
              <a:t> </a:t>
            </a:r>
            <a:r>
              <a:rPr lang="en-US" sz="2000" b="1" dirty="0" err="1" smtClean="0"/>
              <a:t>savs</a:t>
            </a:r>
            <a:r>
              <a:rPr lang="en-US" sz="2000" b="1" dirty="0" smtClean="0"/>
              <a:t> </a:t>
            </a:r>
            <a:r>
              <a:rPr lang="en-US" sz="2000" b="1" dirty="0" err="1" smtClean="0"/>
              <a:t>aprēķina</a:t>
            </a:r>
            <a:r>
              <a:rPr lang="en-US" sz="2000" b="1" dirty="0" smtClean="0"/>
              <a:t> </a:t>
            </a:r>
            <a:r>
              <a:rPr lang="en-US" sz="2000" b="1" dirty="0" err="1" smtClean="0"/>
              <a:t>algoritms</a:t>
            </a:r>
            <a:r>
              <a:rPr lang="en-US" sz="2000" dirty="0" smtClean="0"/>
              <a:t>, </a:t>
            </a:r>
            <a:r>
              <a:rPr lang="en-US" sz="2000" dirty="0" err="1" smtClean="0"/>
              <a:t>kas</a:t>
            </a:r>
            <a:r>
              <a:rPr lang="en-US" sz="2000" dirty="0" smtClean="0"/>
              <a:t> </a:t>
            </a:r>
            <a:r>
              <a:rPr lang="en-US" sz="2000" dirty="0" err="1" smtClean="0"/>
              <a:t>veidojas</a:t>
            </a:r>
            <a:r>
              <a:rPr lang="en-US" sz="2000" dirty="0" smtClean="0"/>
              <a:t> no </a:t>
            </a:r>
            <a:r>
              <a:rPr lang="en-US" sz="2000" dirty="0" err="1" smtClean="0"/>
              <a:t>izmaksu</a:t>
            </a:r>
            <a:r>
              <a:rPr lang="en-US" sz="2000" dirty="0" smtClean="0"/>
              <a:t> </a:t>
            </a:r>
            <a:r>
              <a:rPr lang="en-US" sz="2000" dirty="0" err="1" smtClean="0"/>
              <a:t>datiem</a:t>
            </a:r>
            <a:r>
              <a:rPr lang="en-US" sz="2000" dirty="0" smtClean="0"/>
              <a:t> un </a:t>
            </a:r>
            <a:r>
              <a:rPr lang="en-US" sz="2000" u="sng" dirty="0" err="1" smtClean="0"/>
              <a:t>ekonomiski</a:t>
            </a:r>
            <a:r>
              <a:rPr lang="en-US" sz="2000" u="sng" dirty="0" smtClean="0"/>
              <a:t> </a:t>
            </a:r>
            <a:r>
              <a:rPr lang="en-US" sz="2000" u="sng" dirty="0" err="1" smtClean="0"/>
              <a:t>pamatotiem</a:t>
            </a:r>
            <a:r>
              <a:rPr lang="en-US" sz="2000" u="sng" dirty="0" smtClean="0"/>
              <a:t> </a:t>
            </a:r>
            <a:r>
              <a:rPr lang="en-US" sz="2000" u="sng" dirty="0" err="1" smtClean="0"/>
              <a:t>pieņēmumiem</a:t>
            </a:r>
            <a:r>
              <a:rPr lang="en-US" sz="2000" dirty="0" smtClean="0"/>
              <a:t>:</a:t>
            </a:r>
          </a:p>
          <a:p>
            <a:pPr marL="857250" lvl="1" indent="-457200">
              <a:buFont typeface="Arial"/>
              <a:buChar char="•"/>
            </a:pPr>
            <a:r>
              <a:rPr lang="en-US" sz="1800" dirty="0" smtClean="0"/>
              <a:t>Izmaksu </a:t>
            </a:r>
            <a:r>
              <a:rPr lang="en-US" sz="1800" dirty="0" err="1" smtClean="0"/>
              <a:t>dati</a:t>
            </a:r>
            <a:r>
              <a:rPr lang="en-US" sz="1800" dirty="0" smtClean="0"/>
              <a:t> </a:t>
            </a:r>
            <a:r>
              <a:rPr lang="en-US" sz="1800" dirty="0" err="1" smtClean="0"/>
              <a:t>ietver</a:t>
            </a:r>
            <a:r>
              <a:rPr lang="en-US" sz="1800" dirty="0" smtClean="0"/>
              <a:t> visas </a:t>
            </a:r>
            <a:r>
              <a:rPr lang="en-US" sz="1800" dirty="0" err="1" smtClean="0"/>
              <a:t>uz</a:t>
            </a:r>
            <a:r>
              <a:rPr lang="en-US" sz="1800" dirty="0" smtClean="0"/>
              <a:t> </a:t>
            </a:r>
            <a:r>
              <a:rPr lang="en-US" sz="1800" dirty="0" err="1" smtClean="0"/>
              <a:t>resursu</a:t>
            </a:r>
            <a:r>
              <a:rPr lang="en-US" sz="1800" dirty="0" smtClean="0"/>
              <a:t> </a:t>
            </a:r>
            <a:r>
              <a:rPr lang="en-US" sz="1800" dirty="0" err="1" smtClean="0"/>
              <a:t>attiecināmas</a:t>
            </a:r>
            <a:r>
              <a:rPr lang="en-US" sz="1800" dirty="0" smtClean="0"/>
              <a:t> </a:t>
            </a:r>
            <a:r>
              <a:rPr lang="en-US" sz="1800" dirty="0" err="1" smtClean="0"/>
              <a:t>pozīcijas</a:t>
            </a:r>
            <a:endParaRPr lang="en-US" sz="1800" dirty="0" smtClean="0"/>
          </a:p>
          <a:p>
            <a:pPr marL="857250" lvl="1" indent="-457200">
              <a:buFont typeface="Arial"/>
              <a:buChar char="•"/>
            </a:pPr>
            <a:r>
              <a:rPr lang="en-US" sz="1800" dirty="0" err="1" smtClean="0"/>
              <a:t>Pieņēmumi</a:t>
            </a:r>
            <a:r>
              <a:rPr lang="en-US" sz="1800" dirty="0" smtClean="0"/>
              <a:t> </a:t>
            </a:r>
            <a:r>
              <a:rPr lang="en-US" sz="1800" dirty="0" err="1" smtClean="0"/>
              <a:t>ietver</a:t>
            </a:r>
            <a:r>
              <a:rPr lang="en-US" sz="1800" dirty="0" smtClean="0"/>
              <a:t>:</a:t>
            </a:r>
          </a:p>
          <a:p>
            <a:pPr marL="1257300" lvl="2" indent="-457200">
              <a:buFont typeface="Arial"/>
              <a:buChar char="•"/>
            </a:pPr>
            <a:r>
              <a:rPr lang="en-US" sz="1600" dirty="0" err="1" smtClean="0"/>
              <a:t>Darba</a:t>
            </a:r>
            <a:r>
              <a:rPr lang="en-US" sz="1600" dirty="0" smtClean="0"/>
              <a:t> </a:t>
            </a:r>
            <a:r>
              <a:rPr lang="en-US" sz="1600" dirty="0" err="1" smtClean="0"/>
              <a:t>stundu</a:t>
            </a:r>
            <a:r>
              <a:rPr lang="en-US" sz="1600" dirty="0" smtClean="0"/>
              <a:t> </a:t>
            </a:r>
            <a:r>
              <a:rPr lang="en-US" sz="1600" dirty="0" err="1" smtClean="0"/>
              <a:t>skaitu</a:t>
            </a:r>
            <a:r>
              <a:rPr lang="en-US" sz="1600" dirty="0" smtClean="0"/>
              <a:t> </a:t>
            </a:r>
            <a:r>
              <a:rPr lang="en-US" sz="1600" dirty="0" err="1" smtClean="0"/>
              <a:t>gadā</a:t>
            </a:r>
            <a:r>
              <a:rPr lang="en-US" sz="1600" dirty="0" smtClean="0"/>
              <a:t> (</a:t>
            </a:r>
            <a:r>
              <a:rPr lang="en-US" sz="1600" dirty="0" err="1" smtClean="0"/>
              <a:t>ņemot</a:t>
            </a:r>
            <a:r>
              <a:rPr lang="en-US" sz="1600" dirty="0" smtClean="0"/>
              <a:t> </a:t>
            </a:r>
            <a:r>
              <a:rPr lang="en-US" sz="1600" dirty="0" err="1" smtClean="0"/>
              <a:t>vērā</a:t>
            </a:r>
            <a:r>
              <a:rPr lang="en-US" sz="1600" dirty="0" smtClean="0"/>
              <a:t> </a:t>
            </a:r>
            <a:r>
              <a:rPr lang="en-US" sz="1600" dirty="0" err="1" smtClean="0"/>
              <a:t>atvaļinājumus</a:t>
            </a:r>
            <a:r>
              <a:rPr lang="en-US" sz="1600" dirty="0" smtClean="0"/>
              <a:t>)</a:t>
            </a:r>
          </a:p>
          <a:p>
            <a:pPr marL="1257300" lvl="2" indent="-457200">
              <a:buFont typeface="Arial"/>
              <a:buChar char="•"/>
            </a:pPr>
            <a:r>
              <a:rPr lang="en-US" sz="1600" dirty="0" err="1" smtClean="0"/>
              <a:t>Darbinieku</a:t>
            </a:r>
            <a:r>
              <a:rPr lang="en-US" sz="1600" dirty="0" smtClean="0"/>
              <a:t> </a:t>
            </a:r>
            <a:r>
              <a:rPr lang="en-US" sz="1600" dirty="0" err="1" smtClean="0"/>
              <a:t>skaits</a:t>
            </a:r>
            <a:r>
              <a:rPr lang="en-US" sz="1600" dirty="0" smtClean="0"/>
              <a:t> (</a:t>
            </a:r>
            <a:r>
              <a:rPr lang="en-US" sz="1600" dirty="0" err="1" smtClean="0"/>
              <a:t>slodzes</a:t>
            </a:r>
            <a:r>
              <a:rPr lang="en-US" sz="1600" dirty="0" smtClean="0"/>
              <a:t>)</a:t>
            </a:r>
          </a:p>
          <a:p>
            <a:pPr marL="1257300" lvl="2" indent="-457200">
              <a:buFont typeface="Arial"/>
              <a:buChar char="•"/>
            </a:pPr>
            <a:r>
              <a:rPr lang="en-US" sz="1600" dirty="0" err="1" smtClean="0"/>
              <a:t>Ārpakalpojuma</a:t>
            </a:r>
            <a:r>
              <a:rPr lang="en-US" sz="1600" dirty="0" smtClean="0"/>
              <a:t> </a:t>
            </a:r>
            <a:r>
              <a:rPr lang="en-US" sz="1600" dirty="0" err="1" smtClean="0"/>
              <a:t>izmaksas</a:t>
            </a:r>
            <a:r>
              <a:rPr lang="en-US" sz="1600" dirty="0"/>
              <a:t> </a:t>
            </a:r>
            <a:r>
              <a:rPr lang="en-US" sz="1600" dirty="0" err="1" smtClean="0"/>
              <a:t>vienam</a:t>
            </a:r>
            <a:r>
              <a:rPr lang="en-US" sz="1600" dirty="0" smtClean="0"/>
              <a:t> </a:t>
            </a:r>
            <a:r>
              <a:rPr lang="en-US" sz="1600" dirty="0" err="1" smtClean="0"/>
              <a:t>gadījumam</a:t>
            </a:r>
            <a:r>
              <a:rPr lang="en-US" sz="1600" dirty="0" smtClean="0"/>
              <a:t> – </a:t>
            </a:r>
            <a:r>
              <a:rPr lang="en-US" sz="1600" dirty="0" err="1" smtClean="0"/>
              <a:t>pēc</a:t>
            </a:r>
            <a:r>
              <a:rPr lang="en-US" sz="1600" dirty="0" smtClean="0"/>
              <a:t> </a:t>
            </a:r>
            <a:r>
              <a:rPr lang="en-US" sz="1600" dirty="0" err="1" smtClean="0"/>
              <a:t>līguma</a:t>
            </a:r>
            <a:endParaRPr lang="en-US" sz="1600" dirty="0" smtClean="0"/>
          </a:p>
          <a:p>
            <a:pPr marL="1257300" lvl="2" indent="-457200">
              <a:buFont typeface="Arial"/>
              <a:buChar char="•"/>
            </a:pPr>
            <a:r>
              <a:rPr lang="en-US" sz="1600" dirty="0" smtClean="0"/>
              <a:t>Pasta </a:t>
            </a:r>
            <a:r>
              <a:rPr lang="en-US" sz="1600" dirty="0" err="1" smtClean="0"/>
              <a:t>sūtījumu</a:t>
            </a:r>
            <a:r>
              <a:rPr lang="en-US" sz="1600" dirty="0" smtClean="0"/>
              <a:t> </a:t>
            </a:r>
            <a:r>
              <a:rPr lang="en-US" sz="1600" dirty="0" err="1" smtClean="0"/>
              <a:t>cenas</a:t>
            </a:r>
            <a:r>
              <a:rPr lang="en-US" sz="1600" dirty="0" smtClean="0"/>
              <a:t> – </a:t>
            </a:r>
            <a:r>
              <a:rPr lang="en-US" sz="1600" dirty="0" err="1" smtClean="0"/>
              <a:t>parastas</a:t>
            </a:r>
            <a:r>
              <a:rPr lang="en-US" sz="1600" dirty="0" smtClean="0"/>
              <a:t>, </a:t>
            </a:r>
            <a:r>
              <a:rPr lang="en-US" sz="1600" dirty="0" err="1" smtClean="0"/>
              <a:t>ierakstītas</a:t>
            </a:r>
            <a:r>
              <a:rPr lang="en-US" sz="1600" dirty="0" smtClean="0"/>
              <a:t> </a:t>
            </a:r>
            <a:r>
              <a:rPr lang="en-US" sz="1600" dirty="0" err="1" smtClean="0"/>
              <a:t>vēstules</a:t>
            </a:r>
            <a:endParaRPr lang="en-US" sz="1600" dirty="0" smtClean="0"/>
          </a:p>
          <a:p>
            <a:pPr marL="400050" lvl="1" indent="0"/>
            <a:endParaRPr lang="en-US" sz="2000" dirty="0"/>
          </a:p>
          <a:p>
            <a:pPr marL="400050" lvl="1" indent="0"/>
            <a:r>
              <a:rPr lang="en-US" sz="2000" dirty="0" err="1" smtClean="0"/>
              <a:t>Rezultātā</a:t>
            </a:r>
            <a:r>
              <a:rPr lang="en-US" sz="2000" dirty="0" smtClean="0"/>
              <a:t> </a:t>
            </a:r>
            <a:r>
              <a:rPr lang="en-US" sz="2000" dirty="0" err="1" smtClean="0"/>
              <a:t>resursiem</a:t>
            </a:r>
            <a:r>
              <a:rPr lang="en-US" sz="2000" dirty="0" smtClean="0"/>
              <a:t> </a:t>
            </a:r>
            <a:r>
              <a:rPr lang="en-US" sz="2000" dirty="0" err="1" smtClean="0"/>
              <a:t>vienas</a:t>
            </a:r>
            <a:r>
              <a:rPr lang="en-US" sz="2000" dirty="0" smtClean="0"/>
              <a:t> </a:t>
            </a:r>
            <a:r>
              <a:rPr lang="en-US" sz="2000" dirty="0" err="1" smtClean="0"/>
              <a:t>grupas</a:t>
            </a:r>
            <a:r>
              <a:rPr lang="en-US" sz="2000" dirty="0" smtClean="0"/>
              <a:t> </a:t>
            </a:r>
            <a:r>
              <a:rPr lang="en-US" sz="2000" dirty="0" err="1" smtClean="0"/>
              <a:t>ietvaros</a:t>
            </a:r>
            <a:r>
              <a:rPr lang="en-US" sz="2000" dirty="0" smtClean="0"/>
              <a:t> </a:t>
            </a:r>
            <a:r>
              <a:rPr lang="en-US" sz="2000" dirty="0" err="1" smtClean="0"/>
              <a:t>jābūt</a:t>
            </a:r>
            <a:r>
              <a:rPr lang="en-US" sz="2000" dirty="0" smtClean="0"/>
              <a:t> </a:t>
            </a:r>
            <a:r>
              <a:rPr lang="en-US" sz="2000" dirty="0" err="1" smtClean="0"/>
              <a:t>savstarpēji</a:t>
            </a:r>
            <a:r>
              <a:rPr lang="en-US" sz="2000" dirty="0" smtClean="0"/>
              <a:t> </a:t>
            </a:r>
            <a:r>
              <a:rPr lang="en-US" sz="2000" dirty="0" err="1" smtClean="0"/>
              <a:t>salīdzināmiem</a:t>
            </a:r>
            <a:r>
              <a:rPr lang="en-US" sz="2000" dirty="0" smtClean="0"/>
              <a:t>!</a:t>
            </a:r>
          </a:p>
        </p:txBody>
      </p:sp>
    </p:spTree>
    <p:extLst>
      <p:ext uri="{BB962C8B-B14F-4D97-AF65-F5344CB8AC3E}">
        <p14:creationId xmlns:p14="http://schemas.microsoft.com/office/powerpoint/2010/main" val="3505886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4355901"/>
            <a:ext cx="5256336" cy="32037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2" name="Title 1"/>
          <p:cNvSpPr>
            <a:spLocks noGrp="1"/>
          </p:cNvSpPr>
          <p:nvPr>
            <p:ph type="title"/>
          </p:nvPr>
        </p:nvSpPr>
        <p:spPr/>
        <p:txBody>
          <a:bodyPr/>
          <a:lstStyle/>
          <a:p>
            <a:pPr algn="l"/>
            <a:r>
              <a:rPr lang="lv-LV" sz="3600" dirty="0" smtClean="0">
                <a:solidFill>
                  <a:schemeClr val="tx1">
                    <a:lumMod val="95000"/>
                    <a:lumOff val="5000"/>
                  </a:schemeClr>
                </a:solidFill>
                <a:latin typeface="Calibri" panose="020F0502020204030204" pitchFamily="34" charset="0"/>
              </a:rPr>
              <a:t>Darbinieku </a:t>
            </a:r>
            <a:r>
              <a:rPr lang="lv-LV" sz="3600" dirty="0">
                <a:solidFill>
                  <a:schemeClr val="tx1">
                    <a:lumMod val="95000"/>
                    <a:lumOff val="5000"/>
                  </a:schemeClr>
                </a:solidFill>
                <a:latin typeface="Calibri" panose="020F0502020204030204" pitchFamily="34" charset="0"/>
              </a:rPr>
              <a:t>likmju aprēķina piemērs</a:t>
            </a:r>
            <a:endParaRPr lang="en-US" sz="3600" dirty="0">
              <a:solidFill>
                <a:schemeClr val="tx1">
                  <a:lumMod val="95000"/>
                  <a:lumOff val="5000"/>
                </a:schemeClr>
              </a:solidFill>
              <a:latin typeface="Calibri" panose="020F0502020204030204" pitchFamily="34" charset="0"/>
            </a:endParaRPr>
          </a:p>
        </p:txBody>
      </p:sp>
      <p:pic>
        <p:nvPicPr>
          <p:cNvPr id="9" name="Picture 8"/>
          <p:cNvPicPr>
            <a:picLocks noChangeAspect="1"/>
          </p:cNvPicPr>
          <p:nvPr/>
        </p:nvPicPr>
        <p:blipFill>
          <a:blip r:embed="rId2"/>
          <a:stretch>
            <a:fillRect/>
          </a:stretch>
        </p:blipFill>
        <p:spPr>
          <a:xfrm>
            <a:off x="215776" y="1691605"/>
            <a:ext cx="9753600" cy="5472608"/>
          </a:xfrm>
          <a:prstGeom prst="rect">
            <a:avLst/>
          </a:prstGeom>
        </p:spPr>
      </p:pic>
    </p:spTree>
    <p:extLst>
      <p:ext uri="{BB962C8B-B14F-4D97-AF65-F5344CB8AC3E}">
        <p14:creationId xmlns:p14="http://schemas.microsoft.com/office/powerpoint/2010/main" val="6276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srcRect/>
          <a:stretch>
            <a:fillRect/>
          </a:stretch>
        </p:blipFill>
        <p:spPr bwMode="auto">
          <a:xfrm>
            <a:off x="6624488" y="3995861"/>
            <a:ext cx="3045322" cy="3045322"/>
          </a:xfrm>
          <a:prstGeom prst="rect">
            <a:avLst/>
          </a:prstGeom>
          <a:noFill/>
          <a:ln w="9525">
            <a:noFill/>
            <a:miter lim="800000"/>
            <a:headEnd/>
            <a:tailEnd/>
          </a:ln>
        </p:spPr>
      </p:pic>
      <p:sp>
        <p:nvSpPr>
          <p:cNvPr id="3" name="Content Placeholder 2"/>
          <p:cNvSpPr>
            <a:spLocks noGrp="1"/>
          </p:cNvSpPr>
          <p:nvPr>
            <p:ph idx="1"/>
          </p:nvPr>
        </p:nvSpPr>
        <p:spPr>
          <a:xfrm>
            <a:off x="503808" y="3059757"/>
            <a:ext cx="9069387" cy="4896544"/>
          </a:xfrm>
        </p:spPr>
        <p:txBody>
          <a:bodyPr/>
          <a:lstStyle/>
          <a:p>
            <a:pPr algn="ctr"/>
            <a:r>
              <a:rPr lang="lv-LV" sz="5400" dirty="0" smtClean="0"/>
              <a:t>Izmaksu veidi</a:t>
            </a:r>
            <a:endParaRPr lang="lv-LV" sz="5400" dirty="0"/>
          </a:p>
        </p:txBody>
      </p:sp>
    </p:spTree>
    <p:extLst>
      <p:ext uri="{BB962C8B-B14F-4D97-AF65-F5344CB8AC3E}">
        <p14:creationId xmlns:p14="http://schemas.microsoft.com/office/powerpoint/2010/main" val="2786422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355901"/>
            <a:ext cx="5256336" cy="32037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2" name="Title 1"/>
          <p:cNvSpPr>
            <a:spLocks noGrp="1"/>
          </p:cNvSpPr>
          <p:nvPr>
            <p:ph type="title"/>
          </p:nvPr>
        </p:nvSpPr>
        <p:spPr/>
        <p:txBody>
          <a:bodyPr/>
          <a:lstStyle/>
          <a:p>
            <a:pPr algn="l"/>
            <a:r>
              <a:rPr lang="lv-LV" sz="3600" dirty="0">
                <a:solidFill>
                  <a:schemeClr val="tx1">
                    <a:lumMod val="95000"/>
                    <a:lumOff val="5000"/>
                  </a:schemeClr>
                </a:solidFill>
                <a:latin typeface="Calibri" panose="020F0502020204030204" pitchFamily="34" charset="0"/>
              </a:rPr>
              <a:t>I</a:t>
            </a:r>
            <a:r>
              <a:rPr lang="lv-LV" sz="3600" dirty="0" smtClean="0">
                <a:solidFill>
                  <a:schemeClr val="tx1">
                    <a:lumMod val="95000"/>
                    <a:lumOff val="5000"/>
                  </a:schemeClr>
                </a:solidFill>
                <a:latin typeface="Calibri" panose="020F0502020204030204" pitchFamily="34" charset="0"/>
              </a:rPr>
              <a:t>zmaksu </a:t>
            </a:r>
            <a:r>
              <a:rPr lang="lv-LV" sz="3600" dirty="0">
                <a:solidFill>
                  <a:schemeClr val="tx1">
                    <a:lumMod val="95000"/>
                    <a:lumOff val="5000"/>
                  </a:schemeClr>
                </a:solidFill>
                <a:latin typeface="Calibri" panose="020F0502020204030204" pitchFamily="34" charset="0"/>
              </a:rPr>
              <a:t>attiecināšana uz resursiem </a:t>
            </a:r>
            <a:r>
              <a:rPr lang="lv-LV" sz="3600" dirty="0" smtClean="0">
                <a:solidFill>
                  <a:schemeClr val="tx1">
                    <a:lumMod val="95000"/>
                    <a:lumOff val="5000"/>
                  </a:schemeClr>
                </a:solidFill>
                <a:latin typeface="Calibri" panose="020F0502020204030204" pitchFamily="34" charset="0"/>
              </a:rPr>
              <a:t>(5)</a:t>
            </a:r>
            <a:r>
              <a:rPr lang="lv-LV" sz="3600" dirty="0">
                <a:solidFill>
                  <a:schemeClr val="tx1">
                    <a:lumMod val="95000"/>
                    <a:lumOff val="5000"/>
                  </a:schemeClr>
                </a:solidFill>
                <a:latin typeface="Calibri" panose="020F0502020204030204" pitchFamily="34" charset="0"/>
              </a:rPr>
              <a:t/>
            </a:r>
            <a:br>
              <a:rPr lang="lv-LV" sz="3600" dirty="0">
                <a:solidFill>
                  <a:schemeClr val="tx1">
                    <a:lumMod val="95000"/>
                    <a:lumOff val="5000"/>
                  </a:schemeClr>
                </a:solidFill>
                <a:latin typeface="Calibri" panose="020F0502020204030204" pitchFamily="34" charset="0"/>
              </a:rPr>
            </a:br>
            <a:r>
              <a:rPr lang="lv-LV" sz="3200" dirty="0" smtClean="0">
                <a:solidFill>
                  <a:srgbClr val="606060"/>
                </a:solidFill>
                <a:latin typeface="Calibri" panose="020F0502020204030204" pitchFamily="34" charset="0"/>
              </a:rPr>
              <a:t>Darba vietas likmes </a:t>
            </a:r>
            <a:r>
              <a:rPr lang="lv-LV" sz="3200" dirty="0">
                <a:solidFill>
                  <a:srgbClr val="606060"/>
                </a:solidFill>
                <a:latin typeface="Calibri" panose="020F0502020204030204" pitchFamily="34" charset="0"/>
              </a:rPr>
              <a:t>aprēķina piemērs</a:t>
            </a:r>
            <a:endParaRPr lang="en-US" sz="3600" dirty="0"/>
          </a:p>
        </p:txBody>
      </p:sp>
      <p:pic>
        <p:nvPicPr>
          <p:cNvPr id="6" name="Picture 5"/>
          <p:cNvPicPr>
            <a:picLocks noChangeAspect="1"/>
          </p:cNvPicPr>
          <p:nvPr/>
        </p:nvPicPr>
        <p:blipFill>
          <a:blip r:embed="rId2"/>
          <a:stretch>
            <a:fillRect/>
          </a:stretch>
        </p:blipFill>
        <p:spPr>
          <a:xfrm>
            <a:off x="575816" y="1547589"/>
            <a:ext cx="8496187" cy="5868070"/>
          </a:xfrm>
          <a:prstGeom prst="rect">
            <a:avLst/>
          </a:prstGeom>
        </p:spPr>
      </p:pic>
    </p:spTree>
    <p:extLst>
      <p:ext uri="{BB962C8B-B14F-4D97-AF65-F5344CB8AC3E}">
        <p14:creationId xmlns:p14="http://schemas.microsoft.com/office/powerpoint/2010/main" val="359149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Uzdevums</a:t>
            </a:r>
            <a:r>
              <a:rPr lang="en-US" sz="3600" dirty="0" smtClean="0"/>
              <a:t> (1)</a:t>
            </a:r>
            <a:br>
              <a:rPr lang="en-US" sz="3600" dirty="0" smtClean="0"/>
            </a:br>
            <a:r>
              <a:rPr lang="en-US" sz="3200" dirty="0" err="1" smtClean="0">
                <a:solidFill>
                  <a:srgbClr val="7F7F7F"/>
                </a:solidFill>
              </a:rPr>
              <a:t>Aprēķināt</a:t>
            </a:r>
            <a:r>
              <a:rPr lang="en-US" sz="3200" dirty="0" smtClean="0">
                <a:solidFill>
                  <a:srgbClr val="7F7F7F"/>
                </a:solidFill>
              </a:rPr>
              <a:t> </a:t>
            </a:r>
            <a:r>
              <a:rPr lang="en-US" sz="3200" dirty="0" err="1" smtClean="0">
                <a:solidFill>
                  <a:srgbClr val="7F7F7F"/>
                </a:solidFill>
              </a:rPr>
              <a:t>resursu</a:t>
            </a:r>
            <a:r>
              <a:rPr lang="en-US" sz="3200" dirty="0" smtClean="0">
                <a:solidFill>
                  <a:srgbClr val="7F7F7F"/>
                </a:solidFill>
              </a:rPr>
              <a:t> </a:t>
            </a:r>
            <a:r>
              <a:rPr lang="en-US" sz="3200" dirty="0" err="1" smtClean="0">
                <a:solidFill>
                  <a:srgbClr val="7F7F7F"/>
                </a:solidFill>
              </a:rPr>
              <a:t>likmes</a:t>
            </a:r>
            <a:endParaRPr lang="en-US" sz="3600" dirty="0">
              <a:solidFill>
                <a:srgbClr val="7F7F7F"/>
              </a:solidFill>
            </a:endParaRPr>
          </a:p>
        </p:txBody>
      </p:sp>
      <p:sp>
        <p:nvSpPr>
          <p:cNvPr id="3" name="Content Placeholder 2"/>
          <p:cNvSpPr>
            <a:spLocks noGrp="1"/>
          </p:cNvSpPr>
          <p:nvPr>
            <p:ph idx="1"/>
          </p:nvPr>
        </p:nvSpPr>
        <p:spPr/>
        <p:txBody>
          <a:bodyPr/>
          <a:lstStyle/>
          <a:p>
            <a:r>
              <a:rPr lang="en-US" dirty="0" err="1" smtClean="0"/>
              <a:t>Darbinieki</a:t>
            </a:r>
            <a:r>
              <a:rPr lang="en-US" dirty="0" smtClean="0"/>
              <a:t>:</a:t>
            </a:r>
            <a:endParaRPr lang="en-US" dirty="0"/>
          </a:p>
        </p:txBody>
      </p:sp>
      <p:pic>
        <p:nvPicPr>
          <p:cNvPr id="4" name="Picture 3"/>
          <p:cNvPicPr>
            <a:picLocks noChangeAspect="1"/>
          </p:cNvPicPr>
          <p:nvPr/>
        </p:nvPicPr>
        <p:blipFill>
          <a:blip r:embed="rId2"/>
          <a:stretch>
            <a:fillRect/>
          </a:stretch>
        </p:blipFill>
        <p:spPr>
          <a:xfrm>
            <a:off x="503808" y="2339677"/>
            <a:ext cx="8249460" cy="2880320"/>
          </a:xfrm>
          <a:prstGeom prst="rect">
            <a:avLst/>
          </a:prstGeom>
        </p:spPr>
      </p:pic>
    </p:spTree>
    <p:extLst>
      <p:ext uri="{BB962C8B-B14F-4D97-AF65-F5344CB8AC3E}">
        <p14:creationId xmlns:p14="http://schemas.microsoft.com/office/powerpoint/2010/main" val="2377628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355901"/>
            <a:ext cx="5256336" cy="32037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2" name="Title 1"/>
          <p:cNvSpPr>
            <a:spLocks noGrp="1"/>
          </p:cNvSpPr>
          <p:nvPr>
            <p:ph type="title"/>
          </p:nvPr>
        </p:nvSpPr>
        <p:spPr/>
        <p:txBody>
          <a:bodyPr/>
          <a:lstStyle/>
          <a:p>
            <a:pPr algn="l"/>
            <a:r>
              <a:rPr lang="en-US" dirty="0" err="1"/>
              <a:t>Uzdevums</a:t>
            </a:r>
            <a:r>
              <a:rPr lang="en-US" dirty="0"/>
              <a:t> </a:t>
            </a:r>
            <a:r>
              <a:rPr lang="en-US" dirty="0" smtClean="0"/>
              <a:t>(2)</a:t>
            </a:r>
            <a:r>
              <a:rPr lang="en-US" dirty="0"/>
              <a:t/>
            </a:r>
            <a:br>
              <a:rPr lang="en-US" dirty="0"/>
            </a:br>
            <a:r>
              <a:rPr lang="en-US" sz="3200" dirty="0" err="1">
                <a:solidFill>
                  <a:srgbClr val="7F7F7F"/>
                </a:solidFill>
              </a:rPr>
              <a:t>Aprēķināt</a:t>
            </a:r>
            <a:r>
              <a:rPr lang="en-US" sz="3200" dirty="0">
                <a:solidFill>
                  <a:srgbClr val="7F7F7F"/>
                </a:solidFill>
              </a:rPr>
              <a:t> </a:t>
            </a:r>
            <a:r>
              <a:rPr lang="en-US" sz="3200" dirty="0" err="1">
                <a:solidFill>
                  <a:srgbClr val="7F7F7F"/>
                </a:solidFill>
              </a:rPr>
              <a:t>resursu</a:t>
            </a:r>
            <a:r>
              <a:rPr lang="en-US" sz="3200" dirty="0">
                <a:solidFill>
                  <a:srgbClr val="7F7F7F"/>
                </a:solidFill>
              </a:rPr>
              <a:t> </a:t>
            </a:r>
            <a:r>
              <a:rPr lang="en-US" sz="3200" dirty="0" err="1">
                <a:solidFill>
                  <a:srgbClr val="7F7F7F"/>
                </a:solidFill>
              </a:rPr>
              <a:t>likmes</a:t>
            </a:r>
            <a:endParaRPr lang="en-US" sz="3200" dirty="0"/>
          </a:p>
        </p:txBody>
      </p:sp>
      <p:sp>
        <p:nvSpPr>
          <p:cNvPr id="3" name="Content Placeholder 2"/>
          <p:cNvSpPr>
            <a:spLocks noGrp="1"/>
          </p:cNvSpPr>
          <p:nvPr>
            <p:ph idx="1"/>
          </p:nvPr>
        </p:nvSpPr>
        <p:spPr/>
        <p:txBody>
          <a:bodyPr/>
          <a:lstStyle/>
          <a:p>
            <a:r>
              <a:rPr lang="en-US" dirty="0" err="1" smtClean="0"/>
              <a:t>Darba</a:t>
            </a:r>
            <a:r>
              <a:rPr lang="en-US" dirty="0" smtClean="0"/>
              <a:t> </a:t>
            </a:r>
            <a:r>
              <a:rPr lang="en-US" dirty="0" err="1" smtClean="0"/>
              <a:t>vieta</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42404455"/>
              </p:ext>
            </p:extLst>
          </p:nvPr>
        </p:nvGraphicFramePr>
        <p:xfrm>
          <a:off x="503808" y="2267669"/>
          <a:ext cx="7344816" cy="4987918"/>
        </p:xfrm>
        <a:graphic>
          <a:graphicData uri="http://schemas.openxmlformats.org/drawingml/2006/table">
            <a:tbl>
              <a:tblPr/>
              <a:tblGrid>
                <a:gridCol w="3886567"/>
                <a:gridCol w="1951214"/>
                <a:gridCol w="1507035"/>
              </a:tblGrid>
              <a:tr h="263632">
                <a:tc>
                  <a:txBody>
                    <a:bodyPr/>
                    <a:lstStyle/>
                    <a:p>
                      <a:pPr algn="l" fontAlgn="b"/>
                      <a:r>
                        <a:rPr lang="en-US" sz="1400" b="1" i="0" u="none" strike="noStrike" dirty="0">
                          <a:solidFill>
                            <a:srgbClr val="000000"/>
                          </a:solidFill>
                          <a:effectLst/>
                          <a:latin typeface="Calibri"/>
                          <a:cs typeface="Calibri"/>
                        </a:rPr>
                        <a:t>AR DARBA VIETU SAISTĪTAS </a:t>
                      </a:r>
                      <a:r>
                        <a:rPr lang="en-US" sz="1400" b="1" i="0" u="none" strike="noStrike" dirty="0" smtClean="0">
                          <a:solidFill>
                            <a:srgbClr val="000000"/>
                          </a:solidFill>
                          <a:effectLst/>
                          <a:latin typeface="Calibri"/>
                          <a:cs typeface="Calibri"/>
                        </a:rPr>
                        <a:t>IZMAKSAS:</a:t>
                      </a:r>
                      <a:endParaRPr lang="en-US" sz="1400" b="1"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Calibri"/>
                          <a:cs typeface="Calibri"/>
                        </a:rPr>
                        <a:t> </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Calibri"/>
                          <a:cs typeface="Calibri"/>
                        </a:rPr>
                        <a:t> </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63632">
                <a:tc>
                  <a:txBody>
                    <a:bodyPr/>
                    <a:lstStyle/>
                    <a:p>
                      <a:pPr algn="l" fontAlgn="b"/>
                      <a:r>
                        <a:rPr lang="en-US" sz="1400" b="0" i="0" u="none" strike="noStrike" dirty="0" err="1">
                          <a:solidFill>
                            <a:srgbClr val="000000"/>
                          </a:solidFill>
                          <a:effectLst/>
                          <a:latin typeface="Calibri"/>
                          <a:cs typeface="Calibri"/>
                        </a:rPr>
                        <a:t>Telpu</a:t>
                      </a:r>
                      <a:r>
                        <a:rPr lang="en-US" sz="1400" b="0" i="0" u="none" strike="noStrike" dirty="0">
                          <a:solidFill>
                            <a:srgbClr val="000000"/>
                          </a:solidFill>
                          <a:effectLst/>
                          <a:latin typeface="Calibri"/>
                          <a:cs typeface="Calibri"/>
                        </a:rPr>
                        <a:t> </a:t>
                      </a:r>
                      <a:r>
                        <a:rPr lang="en-US" sz="1400" b="0" i="0" u="none" strike="noStrike" dirty="0" err="1">
                          <a:solidFill>
                            <a:srgbClr val="000000"/>
                          </a:solidFill>
                          <a:effectLst/>
                          <a:latin typeface="Calibri"/>
                          <a:cs typeface="Calibri"/>
                        </a:rPr>
                        <a:t>noma</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cs typeface="Calibri"/>
                        </a:rPr>
                        <a:t>EUR/ gadā</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a:cs typeface="Calibri"/>
                        </a:rPr>
                        <a:t> 50 000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ctr"/>
                      <a:r>
                        <a:rPr lang="en-US" sz="1400" b="0" i="0" u="none" strike="noStrike" dirty="0" err="1">
                          <a:solidFill>
                            <a:srgbClr val="000000"/>
                          </a:solidFill>
                          <a:effectLst/>
                          <a:latin typeface="Calibri"/>
                          <a:cs typeface="Calibri"/>
                        </a:rPr>
                        <a:t>Sakaru</a:t>
                      </a:r>
                      <a:r>
                        <a:rPr lang="en-US" sz="1400" b="0" i="0" u="none" strike="noStrike" dirty="0">
                          <a:solidFill>
                            <a:srgbClr val="000000"/>
                          </a:solidFill>
                          <a:effectLst/>
                          <a:latin typeface="Calibri"/>
                          <a:cs typeface="Calibri"/>
                        </a:rPr>
                        <a:t> </a:t>
                      </a:r>
                      <a:r>
                        <a:rPr lang="en-US" sz="1400" b="0" i="0" u="none" strike="noStrike" dirty="0" err="1">
                          <a:solidFill>
                            <a:srgbClr val="000000"/>
                          </a:solidFill>
                          <a:effectLst/>
                          <a:latin typeface="Calibri"/>
                          <a:cs typeface="Calibri"/>
                        </a:rPr>
                        <a:t>pakalpojumi</a:t>
                      </a:r>
                      <a:endParaRPr lang="en-US" sz="1400" b="0" i="0" u="none" strike="noStrike" dirty="0">
                        <a:solidFill>
                          <a:srgbClr val="000000"/>
                        </a:solidFill>
                        <a:effectLst/>
                        <a:latin typeface="Calibri"/>
                        <a:cs typeface="Calibri"/>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cs typeface="Calibri"/>
                        </a:rPr>
                        <a:t>EUR/ </a:t>
                      </a:r>
                      <a:r>
                        <a:rPr lang="en-US" sz="1400" b="0" i="0" u="none" strike="noStrike" dirty="0" err="1">
                          <a:solidFill>
                            <a:srgbClr val="000000"/>
                          </a:solidFill>
                          <a:effectLst/>
                          <a:latin typeface="Calibri"/>
                          <a:cs typeface="Calibri"/>
                        </a:rPr>
                        <a:t>gadā</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a:cs typeface="Calibri"/>
                        </a:rPr>
                        <a:t> 3 000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ctr"/>
                      <a:r>
                        <a:rPr lang="en-US" sz="1400" b="0" i="0" u="none" strike="noStrike">
                          <a:solidFill>
                            <a:srgbClr val="000000"/>
                          </a:solidFill>
                          <a:effectLst/>
                          <a:latin typeface="Calibri"/>
                          <a:cs typeface="Calibri"/>
                        </a:rPr>
                        <a:t>Komunālie pakalpojumi</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cs typeface="Calibri"/>
                        </a:rPr>
                        <a:t>EUR/ </a:t>
                      </a:r>
                      <a:r>
                        <a:rPr lang="en-US" sz="1400" b="0" i="0" u="none" strike="noStrike" dirty="0" err="1">
                          <a:solidFill>
                            <a:srgbClr val="000000"/>
                          </a:solidFill>
                          <a:effectLst/>
                          <a:latin typeface="Calibri"/>
                          <a:cs typeface="Calibri"/>
                        </a:rPr>
                        <a:t>gadā</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a:cs typeface="Calibri"/>
                        </a:rPr>
                        <a:t> 4 000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b"/>
                      <a:r>
                        <a:rPr lang="en-US" sz="1400" b="0" i="0" u="none" strike="noStrike">
                          <a:solidFill>
                            <a:srgbClr val="000000"/>
                          </a:solidFill>
                          <a:effectLst/>
                          <a:latin typeface="Calibri"/>
                          <a:cs typeface="Calibri"/>
                        </a:rPr>
                        <a:t>Telpu uzkopšana</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cs typeface="Calibri"/>
                        </a:rPr>
                        <a:t>EUR/ </a:t>
                      </a:r>
                      <a:r>
                        <a:rPr lang="en-US" sz="1400" b="0" i="0" u="none" strike="noStrike" dirty="0" err="1">
                          <a:solidFill>
                            <a:srgbClr val="000000"/>
                          </a:solidFill>
                          <a:effectLst/>
                          <a:latin typeface="Calibri"/>
                          <a:cs typeface="Calibri"/>
                        </a:rPr>
                        <a:t>gadā</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a:cs typeface="Calibri"/>
                        </a:rPr>
                        <a:t> 3 000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b"/>
                      <a:r>
                        <a:rPr lang="en-US" sz="1400" b="0" i="0" u="none" strike="noStrike">
                          <a:solidFill>
                            <a:srgbClr val="000000"/>
                          </a:solidFill>
                          <a:effectLst/>
                          <a:latin typeface="Calibri"/>
                          <a:cs typeface="Calibri"/>
                        </a:rPr>
                        <a:t>Paklāju maiņa</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cs typeface="Calibri"/>
                        </a:rPr>
                        <a:t>EUR/ </a:t>
                      </a:r>
                      <a:r>
                        <a:rPr lang="en-US" sz="1400" b="0" i="0" u="none" strike="noStrike" dirty="0" err="1">
                          <a:solidFill>
                            <a:srgbClr val="000000"/>
                          </a:solidFill>
                          <a:effectLst/>
                          <a:latin typeface="Calibri"/>
                          <a:cs typeface="Calibri"/>
                        </a:rPr>
                        <a:t>gadā</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a:cs typeface="Calibri"/>
                        </a:rPr>
                        <a:t> 500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b"/>
                      <a:r>
                        <a:rPr lang="en-US" sz="1400" b="0" i="0" u="none" strike="noStrike" dirty="0" err="1">
                          <a:solidFill>
                            <a:srgbClr val="000000"/>
                          </a:solidFill>
                          <a:effectLst/>
                          <a:latin typeface="Calibri"/>
                          <a:cs typeface="Calibri"/>
                        </a:rPr>
                        <a:t>Saimniecības</a:t>
                      </a:r>
                      <a:r>
                        <a:rPr lang="en-US" sz="1400" b="0" i="0" u="none" strike="noStrike" dirty="0">
                          <a:solidFill>
                            <a:srgbClr val="000000"/>
                          </a:solidFill>
                          <a:effectLst/>
                          <a:latin typeface="Calibri"/>
                          <a:cs typeface="Calibri"/>
                        </a:rPr>
                        <a:t> </a:t>
                      </a:r>
                      <a:r>
                        <a:rPr lang="en-US" sz="1400" b="0" i="0" u="none" strike="noStrike" dirty="0" err="1">
                          <a:solidFill>
                            <a:srgbClr val="000000"/>
                          </a:solidFill>
                          <a:effectLst/>
                          <a:latin typeface="Calibri"/>
                          <a:cs typeface="Calibri"/>
                        </a:rPr>
                        <a:t>preces</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cs typeface="Calibri"/>
                        </a:rPr>
                        <a:t>EUR/ </a:t>
                      </a:r>
                      <a:r>
                        <a:rPr lang="en-US" sz="1400" b="0" i="0" u="none" strike="noStrike" dirty="0" err="1">
                          <a:solidFill>
                            <a:srgbClr val="000000"/>
                          </a:solidFill>
                          <a:effectLst/>
                          <a:latin typeface="Calibri"/>
                          <a:cs typeface="Calibri"/>
                        </a:rPr>
                        <a:t>gadā</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a:cs typeface="Calibri"/>
                        </a:rPr>
                        <a:t> 500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b"/>
                      <a:r>
                        <a:rPr lang="en-US" sz="1400" b="0" i="0" u="none" strike="noStrike" dirty="0" err="1">
                          <a:solidFill>
                            <a:srgbClr val="000000"/>
                          </a:solidFill>
                          <a:effectLst/>
                          <a:latin typeface="Calibri"/>
                          <a:cs typeface="Calibri"/>
                        </a:rPr>
                        <a:t>Pamatlīdzekļu</a:t>
                      </a:r>
                      <a:r>
                        <a:rPr lang="en-US" sz="1400" b="0" i="0" u="none" strike="noStrike" dirty="0">
                          <a:solidFill>
                            <a:srgbClr val="000000"/>
                          </a:solidFill>
                          <a:effectLst/>
                          <a:latin typeface="Calibri"/>
                          <a:cs typeface="Calibri"/>
                        </a:rPr>
                        <a:t> </a:t>
                      </a:r>
                      <a:r>
                        <a:rPr lang="en-US" sz="1400" b="0" i="0" u="none" strike="noStrike" dirty="0" err="1">
                          <a:solidFill>
                            <a:srgbClr val="000000"/>
                          </a:solidFill>
                          <a:effectLst/>
                          <a:latin typeface="Calibri"/>
                          <a:cs typeface="Calibri"/>
                        </a:rPr>
                        <a:t>nolietojums</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cs typeface="Calibri"/>
                        </a:rPr>
                        <a:t>EUR/ </a:t>
                      </a:r>
                      <a:r>
                        <a:rPr lang="en-US" sz="1400" b="0" i="0" u="none" strike="noStrike" dirty="0" err="1">
                          <a:solidFill>
                            <a:srgbClr val="000000"/>
                          </a:solidFill>
                          <a:effectLst/>
                          <a:latin typeface="Calibri"/>
                          <a:cs typeface="Calibri"/>
                        </a:rPr>
                        <a:t>gadā</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cs typeface="Calibri"/>
                        </a:rPr>
                        <a:t> 20 000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b"/>
                      <a:r>
                        <a:rPr lang="en-US" sz="1400" b="0" i="0" u="none" strike="noStrike">
                          <a:solidFill>
                            <a:srgbClr val="000000"/>
                          </a:solidFill>
                          <a:effectLst/>
                          <a:latin typeface="Calibri"/>
                          <a:cs typeface="Calibri"/>
                        </a:rPr>
                        <a:t>IT izmaksas:</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cs typeface="Calibri"/>
                        </a:rPr>
                        <a:t>EUR/ </a:t>
                      </a:r>
                      <a:r>
                        <a:rPr lang="en-US" sz="1400" b="0" i="0" u="none" strike="noStrike" dirty="0" err="1">
                          <a:solidFill>
                            <a:srgbClr val="000000"/>
                          </a:solidFill>
                          <a:effectLst/>
                          <a:latin typeface="Calibri"/>
                          <a:cs typeface="Calibri"/>
                        </a:rPr>
                        <a:t>gadā</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cs typeface="Calibri"/>
                        </a:rPr>
                        <a:t>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b"/>
                      <a:r>
                        <a:rPr lang="en-US" sz="1400" b="0" i="0" u="none" strike="noStrike">
                          <a:solidFill>
                            <a:srgbClr val="000000"/>
                          </a:solidFill>
                          <a:effectLst/>
                          <a:latin typeface="Calibri"/>
                          <a:cs typeface="Calibri"/>
                        </a:rPr>
                        <a:t>IS uzturēšana</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cs typeface="Calibri"/>
                        </a:rPr>
                        <a:t>EUR/ gadā</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cs typeface="Calibri"/>
                        </a:rPr>
                        <a:t> 10 000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b"/>
                      <a:r>
                        <a:rPr lang="en-US" sz="1400" b="0" i="0" u="none" strike="noStrike">
                          <a:solidFill>
                            <a:srgbClr val="000000"/>
                          </a:solidFill>
                          <a:effectLst/>
                          <a:latin typeface="Calibri"/>
                          <a:cs typeface="Calibri"/>
                        </a:rPr>
                        <a:t>IS licenču nomas izdevumi</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cs typeface="Calibri"/>
                        </a:rPr>
                        <a:t>EUR/ gadā</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cs typeface="Calibri"/>
                        </a:rPr>
                        <a:t> 4 200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b"/>
                      <a:r>
                        <a:rPr lang="en-US" sz="1400" b="0" i="0" u="none" strike="noStrike">
                          <a:solidFill>
                            <a:srgbClr val="000000"/>
                          </a:solidFill>
                          <a:effectLst/>
                          <a:latin typeface="Calibri"/>
                          <a:cs typeface="Calibri"/>
                        </a:rPr>
                        <a:t>datortehnikas nolietojums</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cs typeface="Calibri"/>
                        </a:rPr>
                        <a:t>EUR/ </a:t>
                      </a:r>
                      <a:r>
                        <a:rPr lang="en-US" sz="1400" b="0" i="0" u="none" strike="noStrike" dirty="0" err="1">
                          <a:solidFill>
                            <a:srgbClr val="000000"/>
                          </a:solidFill>
                          <a:effectLst/>
                          <a:latin typeface="Calibri"/>
                          <a:cs typeface="Calibri"/>
                        </a:rPr>
                        <a:t>gadā</a:t>
                      </a:r>
                      <a:endParaRPr lang="en-US" sz="1400" b="0"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cs typeface="Calibri"/>
                        </a:rPr>
                        <a:t> 12 000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b"/>
                      <a:r>
                        <a:rPr lang="en-US" sz="1400" b="1" i="0" u="none" strike="noStrike" dirty="0" smtClean="0">
                          <a:solidFill>
                            <a:srgbClr val="000000"/>
                          </a:solidFill>
                          <a:effectLst/>
                          <a:latin typeface="Calibri"/>
                          <a:cs typeface="Calibri"/>
                        </a:rPr>
                        <a:t>PIEŅĒMUMI:</a:t>
                      </a:r>
                      <a:endParaRPr lang="en-US" sz="1400" b="1" i="0" u="none" strike="noStrike" dirty="0">
                        <a:solidFill>
                          <a:srgbClr val="000000"/>
                        </a:solidFill>
                        <a:effectLst/>
                        <a:latin typeface="Calibri"/>
                        <a:cs typeface="Calibri"/>
                      </a:endParaRP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400" b="1" i="0" u="none" strike="noStrike">
                          <a:solidFill>
                            <a:srgbClr val="000000"/>
                          </a:solidFill>
                          <a:effectLst/>
                          <a:latin typeface="Calibri"/>
                          <a:cs typeface="Calibri"/>
                        </a:rPr>
                        <a:t> </a:t>
                      </a:r>
                    </a:p>
                  </a:txBody>
                  <a:tcPr marL="72000" marR="7200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400" b="1" i="0" u="none" strike="noStrike" dirty="0">
                          <a:solidFill>
                            <a:srgbClr val="000000"/>
                          </a:solidFill>
                          <a:effectLst/>
                          <a:latin typeface="Calibri"/>
                          <a:cs typeface="Calibri"/>
                        </a:rPr>
                        <a:t> </a:t>
                      </a:r>
                    </a:p>
                  </a:txBody>
                  <a:tcPr marL="72000" marR="7200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63632">
                <a:tc>
                  <a:txBody>
                    <a:bodyPr/>
                    <a:lstStyle/>
                    <a:p>
                      <a:pPr algn="l" fontAlgn="ctr"/>
                      <a:r>
                        <a:rPr lang="en-US" sz="1400" b="0" i="0" u="none" strike="noStrike">
                          <a:solidFill>
                            <a:srgbClr val="000000"/>
                          </a:solidFill>
                          <a:effectLst/>
                          <a:latin typeface="Calibri"/>
                          <a:cs typeface="Calibri"/>
                        </a:rPr>
                        <a:t>Darba vietu skaits</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alibri"/>
                          <a:cs typeface="Calibri"/>
                        </a:rPr>
                        <a:t>gab.</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cs typeface="Calibri"/>
                        </a:rPr>
                        <a:t> 150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ctr"/>
                      <a:r>
                        <a:rPr lang="en-US" sz="1400" b="0" i="0" u="none" strike="noStrike">
                          <a:solidFill>
                            <a:srgbClr val="000000"/>
                          </a:solidFill>
                          <a:effectLst/>
                          <a:latin typeface="Calibri"/>
                          <a:cs typeface="Calibri"/>
                        </a:rPr>
                        <a:t>Filiāļu kopējā platība</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Calibri"/>
                          <a:cs typeface="Calibri"/>
                        </a:rPr>
                        <a:t>m2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cs typeface="Calibri"/>
                        </a:rPr>
                        <a:t> 3 000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t"/>
                      <a:r>
                        <a:rPr lang="en-US" sz="1400" b="0" i="0" u="none" strike="noStrike">
                          <a:solidFill>
                            <a:srgbClr val="000000"/>
                          </a:solidFill>
                          <a:effectLst/>
                          <a:latin typeface="Calibri"/>
                          <a:cs typeface="Calibri"/>
                        </a:rPr>
                        <a:t>Darba stundu skaits gadā</a:t>
                      </a:r>
                    </a:p>
                  </a:txBody>
                  <a:tcPr marL="72000" marR="72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a:cs typeface="Calibri"/>
                        </a:rPr>
                        <a:t> st/ gadā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cs typeface="Calibri"/>
                        </a:rPr>
                        <a:t> 2 012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632">
                <a:tc>
                  <a:txBody>
                    <a:bodyPr/>
                    <a:lstStyle/>
                    <a:p>
                      <a:pPr algn="l" fontAlgn="t"/>
                      <a:r>
                        <a:rPr lang="en-US" sz="1400" b="0" i="0" u="none" strike="noStrike">
                          <a:solidFill>
                            <a:srgbClr val="000000"/>
                          </a:solidFill>
                          <a:effectLst/>
                          <a:latin typeface="Calibri"/>
                          <a:cs typeface="Calibri"/>
                        </a:rPr>
                        <a:t>Darba stundu skaits mēnesī</a:t>
                      </a:r>
                    </a:p>
                  </a:txBody>
                  <a:tcPr marL="72000" marR="72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a:cs typeface="Calibri"/>
                        </a:rPr>
                        <a:t> st/ mēn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cs typeface="Calibri"/>
                        </a:rPr>
                        <a:t> 168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087">
                <a:tc>
                  <a:txBody>
                    <a:bodyPr/>
                    <a:lstStyle/>
                    <a:p>
                      <a:pPr algn="r" fontAlgn="ctr"/>
                      <a:r>
                        <a:rPr lang="en-US" sz="1400" b="1" i="0" u="none" strike="noStrike">
                          <a:solidFill>
                            <a:srgbClr val="000000"/>
                          </a:solidFill>
                          <a:effectLst/>
                          <a:latin typeface="Calibri"/>
                          <a:cs typeface="Calibri"/>
                        </a:rPr>
                        <a:t> 1 darba vietas izmaksas stundā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1400" b="1" i="0" u="none" strike="noStrike">
                          <a:solidFill>
                            <a:srgbClr val="000000"/>
                          </a:solidFill>
                          <a:effectLst/>
                          <a:latin typeface="Calibri"/>
                          <a:cs typeface="Calibri"/>
                        </a:rPr>
                        <a:t> EUR/st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400" b="1" i="0" u="none" strike="noStrike" dirty="0">
                          <a:solidFill>
                            <a:srgbClr val="000000"/>
                          </a:solidFill>
                          <a:effectLst/>
                          <a:latin typeface="Calibri"/>
                          <a:cs typeface="Calibri"/>
                        </a:rPr>
                        <a:t>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3087">
                <a:tc>
                  <a:txBody>
                    <a:bodyPr/>
                    <a:lstStyle/>
                    <a:p>
                      <a:pPr algn="r" fontAlgn="ctr"/>
                      <a:r>
                        <a:rPr lang="en-US" sz="1400" b="1" i="0" u="none" strike="noStrike">
                          <a:solidFill>
                            <a:srgbClr val="000000"/>
                          </a:solidFill>
                          <a:effectLst/>
                          <a:latin typeface="Calibri"/>
                          <a:cs typeface="Calibri"/>
                        </a:rPr>
                        <a:t> Darba vietas m2 izmaksas gadā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sz="1400" b="1" i="0" u="none" strike="noStrike">
                          <a:solidFill>
                            <a:srgbClr val="000000"/>
                          </a:solidFill>
                          <a:effectLst/>
                          <a:latin typeface="Calibri"/>
                          <a:cs typeface="Calibri"/>
                        </a:rPr>
                        <a:t> EUR/m2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400" b="1" i="0" u="none" strike="noStrike" dirty="0">
                          <a:solidFill>
                            <a:srgbClr val="000000"/>
                          </a:solidFill>
                          <a:effectLst/>
                          <a:latin typeface="Calibri"/>
                          <a:cs typeface="Calibri"/>
                        </a:rPr>
                        <a:t>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1469885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5550" y="2123653"/>
            <a:ext cx="5091066" cy="983458"/>
          </a:xfrm>
        </p:spPr>
        <p:txBody>
          <a:bodyPr/>
          <a:lstStyle/>
          <a:p>
            <a:pPr marL="0" indent="0"/>
            <a:r>
              <a:rPr lang="lv-LV" altLang="lv-LV" sz="3600" dirty="0" smtClean="0">
                <a:ea typeface="ＭＳ Ｐゴシック" pitchFamily="34" charset="-128"/>
              </a:rPr>
              <a:t>Paldies par uzmanību!</a:t>
            </a:r>
            <a:endParaRPr lang="en-US" altLang="lv-LV" sz="3600" dirty="0" smtClean="0">
              <a:ea typeface="ＭＳ Ｐゴシック" pitchFamily="34" charset="-128"/>
            </a:endParaRPr>
          </a:p>
        </p:txBody>
      </p:sp>
      <p:sp>
        <p:nvSpPr>
          <p:cNvPr id="2" name="TextBox 1"/>
          <p:cNvSpPr txBox="1"/>
          <p:nvPr/>
        </p:nvSpPr>
        <p:spPr>
          <a:xfrm>
            <a:off x="2605260" y="2915741"/>
            <a:ext cx="6552728" cy="2976199"/>
          </a:xfrm>
          <a:prstGeom prst="rect">
            <a:avLst/>
          </a:prstGeom>
          <a:noFill/>
        </p:spPr>
        <p:txBody>
          <a:bodyPr wrap="square" rtlCol="0">
            <a:spAutoFit/>
          </a:bodyPr>
          <a:lstStyle/>
          <a:p>
            <a:r>
              <a:rPr lang="lv-LV" sz="2000" b="1" dirty="0" smtClean="0">
                <a:latin typeface="+mn-lt"/>
              </a:rPr>
              <a:t>Nākamā</a:t>
            </a:r>
            <a:r>
              <a:rPr lang="lv-LV" sz="2000" dirty="0" smtClean="0">
                <a:latin typeface="+mn-lt"/>
              </a:rPr>
              <a:t> </a:t>
            </a:r>
            <a:r>
              <a:rPr lang="lv-LV" sz="2000" b="1" dirty="0" smtClean="0">
                <a:latin typeface="+mn-lt"/>
              </a:rPr>
              <a:t>nodarība</a:t>
            </a:r>
            <a:r>
              <a:rPr lang="lv-LV" sz="2000" dirty="0" smtClean="0">
                <a:latin typeface="+mn-lt"/>
              </a:rPr>
              <a:t>: 	</a:t>
            </a:r>
          </a:p>
          <a:p>
            <a:r>
              <a:rPr lang="lv-LV" sz="2000" dirty="0" smtClean="0">
                <a:latin typeface="+mn-lt"/>
              </a:rPr>
              <a:t>31. jūlijā, plkst. 13:00</a:t>
            </a:r>
          </a:p>
          <a:p>
            <a:r>
              <a:rPr lang="lv-LV" sz="2000" dirty="0" smtClean="0">
                <a:latin typeface="+mn-lt"/>
              </a:rPr>
              <a:t>Peldu ielā 25, 101. telpa</a:t>
            </a:r>
            <a:br>
              <a:rPr lang="lv-LV" sz="2000" dirty="0" smtClean="0">
                <a:latin typeface="+mn-lt"/>
              </a:rPr>
            </a:br>
            <a:endParaRPr lang="lv-LV" sz="2000" dirty="0" smtClean="0">
              <a:latin typeface="+mn-lt"/>
            </a:endParaRPr>
          </a:p>
          <a:p>
            <a:pPr>
              <a:spcAft>
                <a:spcPts val="600"/>
              </a:spcAft>
            </a:pPr>
            <a:endParaRPr lang="lv-LV" sz="2000" b="1" dirty="0" smtClean="0">
              <a:latin typeface="+mn-lt"/>
            </a:endParaRPr>
          </a:p>
          <a:p>
            <a:pPr>
              <a:spcAft>
                <a:spcPts val="600"/>
              </a:spcAft>
            </a:pPr>
            <a:r>
              <a:rPr lang="lv-LV" sz="2000" b="1" dirty="0" smtClean="0">
                <a:latin typeface="+mn-lt"/>
              </a:rPr>
              <a:t>Kontakti</a:t>
            </a:r>
            <a:r>
              <a:rPr lang="lv-LV" sz="2000" dirty="0" smtClean="0">
                <a:latin typeface="+mn-lt"/>
              </a:rPr>
              <a:t>: 	</a:t>
            </a:r>
          </a:p>
          <a:p>
            <a:pPr>
              <a:spcAft>
                <a:spcPts val="1200"/>
              </a:spcAft>
            </a:pPr>
            <a:r>
              <a:rPr lang="lv-LV" sz="2000" dirty="0" smtClean="0">
                <a:latin typeface="+mn-lt"/>
              </a:rPr>
              <a:t>Anastasija Kirņičanska – 2 831 3377</a:t>
            </a:r>
          </a:p>
          <a:p>
            <a:pPr>
              <a:spcAft>
                <a:spcPts val="600"/>
              </a:spcAft>
            </a:pPr>
            <a:r>
              <a:rPr lang="lv-LV" sz="2000" dirty="0" smtClean="0">
                <a:latin typeface="+mn-lt"/>
              </a:rPr>
              <a:t>Corporate Consulting – 6 784 7762</a:t>
            </a:r>
            <a:br>
              <a:rPr lang="lv-LV" sz="2000" dirty="0" smtClean="0">
                <a:latin typeface="+mn-lt"/>
              </a:rPr>
            </a:br>
            <a:r>
              <a:rPr lang="lv-LV" sz="2000" dirty="0" smtClean="0">
                <a:latin typeface="+mn-lt"/>
              </a:rPr>
              <a:t>Rīga, Mūkusalas 101 </a:t>
            </a:r>
            <a:endParaRPr lang="lv-LV" sz="2000" dirty="0">
              <a:latin typeface="+mn-lt"/>
            </a:endParaRPr>
          </a:p>
        </p:txBody>
      </p:sp>
    </p:spTree>
    <p:extLst>
      <p:ext uri="{BB962C8B-B14F-4D97-AF65-F5344CB8AC3E}">
        <p14:creationId xmlns:p14="http://schemas.microsoft.com/office/powerpoint/2010/main" val="1468790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359792" y="1259557"/>
            <a:ext cx="6336704" cy="1584176"/>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Calibri"/>
              <a:ea typeface="SimSun" charset="-122"/>
              <a:cs typeface="Calibri"/>
            </a:endParaRPr>
          </a:p>
        </p:txBody>
      </p:sp>
      <p:sp>
        <p:nvSpPr>
          <p:cNvPr id="36" name="Title 1"/>
          <p:cNvSpPr txBox="1">
            <a:spLocks/>
          </p:cNvSpPr>
          <p:nvPr/>
        </p:nvSpPr>
        <p:spPr bwMode="auto">
          <a:xfrm>
            <a:off x="507754" y="179437"/>
            <a:ext cx="9069062" cy="1259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a:latin typeface="Calibri"/>
                <a:ea typeface="ＭＳ Ｐゴシック" pitchFamily="34" charset="-128"/>
                <a:cs typeface="Calibri"/>
              </a:rPr>
              <a:t>Iestādes izmaksu </a:t>
            </a:r>
            <a:r>
              <a:rPr lang="lv-LV" altLang="lv-LV" sz="3600" dirty="0" smtClean="0">
                <a:latin typeface="Calibri"/>
                <a:ea typeface="ＭＳ Ｐゴシック" pitchFamily="34" charset="-128"/>
                <a:cs typeface="Calibri"/>
              </a:rPr>
              <a:t>struktūra</a:t>
            </a:r>
            <a:endParaRPr lang="en-US" altLang="lv-LV" sz="3600" kern="0" dirty="0">
              <a:latin typeface="Calibri"/>
              <a:ea typeface="ＭＳ Ｐゴシック" pitchFamily="34" charset="-128"/>
              <a:cs typeface="Calibri"/>
            </a:endParaRPr>
          </a:p>
        </p:txBody>
      </p:sp>
      <p:sp>
        <p:nvSpPr>
          <p:cNvPr id="6148" name="TextBox 4"/>
          <p:cNvSpPr txBox="1">
            <a:spLocks noChangeArrowheads="1"/>
          </p:cNvSpPr>
          <p:nvPr/>
        </p:nvSpPr>
        <p:spPr bwMode="auto">
          <a:xfrm>
            <a:off x="4991408" y="1187549"/>
            <a:ext cx="2065128" cy="4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spcBef>
                <a:spcPct val="20000"/>
              </a:spcBef>
              <a:buChar char="•"/>
              <a:defRPr sz="3200">
                <a:solidFill>
                  <a:schemeClr val="tx1"/>
                </a:solidFill>
                <a:latin typeface="Tahoma" pitchFamily="34" charset="0"/>
                <a:ea typeface="ＭＳ Ｐゴシック" pitchFamily="34" charset="-128"/>
                <a:cs typeface="Arial" charset="0"/>
              </a:defRPr>
            </a:lvl1pPr>
            <a:lvl2pPr marL="742950" indent="-285750" eaLnBrk="0" hangingPunct="0">
              <a:spcBef>
                <a:spcPct val="20000"/>
              </a:spcBef>
              <a:buChar char="–"/>
              <a:defRPr sz="2800">
                <a:solidFill>
                  <a:schemeClr val="tx1"/>
                </a:solidFill>
                <a:latin typeface="Tahoma" pitchFamily="34" charset="0"/>
                <a:ea typeface="ＭＳ Ｐゴシック" pitchFamily="34" charset="-128"/>
                <a:cs typeface="Arial" charset="0"/>
              </a:defRPr>
            </a:lvl2pPr>
            <a:lvl3pPr marL="1143000" indent="-228600" eaLnBrk="0" hangingPunct="0">
              <a:spcBef>
                <a:spcPct val="20000"/>
              </a:spcBef>
              <a:buChar char="•"/>
              <a:defRPr sz="2400">
                <a:solidFill>
                  <a:schemeClr val="tx1"/>
                </a:solidFill>
                <a:latin typeface="Tahoma" pitchFamily="34" charset="0"/>
                <a:ea typeface="ＭＳ Ｐゴシック" pitchFamily="34" charset="-128"/>
                <a:cs typeface="Arial" charset="0"/>
              </a:defRPr>
            </a:lvl3pPr>
            <a:lvl4pPr marL="1600200" indent="-228600" eaLnBrk="0" hangingPunct="0">
              <a:spcBef>
                <a:spcPct val="20000"/>
              </a:spcBef>
              <a:buChar char="–"/>
              <a:defRPr sz="2000">
                <a:solidFill>
                  <a:schemeClr val="tx1"/>
                </a:solidFill>
                <a:latin typeface="Tahoma" pitchFamily="34" charset="0"/>
                <a:ea typeface="ＭＳ Ｐゴシック" pitchFamily="34" charset="-128"/>
                <a:cs typeface="Arial" charset="0"/>
              </a:defRPr>
            </a:lvl4pPr>
            <a:lvl5pPr marL="2057400" indent="-228600" eaLnBrk="0" hangingPunct="0">
              <a:spcBef>
                <a:spcPct val="20000"/>
              </a:spcBef>
              <a:buChar char="»"/>
              <a:defRPr sz="2000">
                <a:solidFill>
                  <a:schemeClr val="tx1"/>
                </a:solidFill>
                <a:latin typeface="Tahoma" pitchFamily="34" charset="0"/>
                <a:ea typeface="ＭＳ Ｐゴシック"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9pPr>
          </a:lstStyle>
          <a:p>
            <a:pPr eaLnBrk="1" hangingPunct="1">
              <a:spcBef>
                <a:spcPct val="0"/>
              </a:spcBef>
              <a:buFontTx/>
              <a:buNone/>
            </a:pPr>
            <a:r>
              <a:rPr lang="lv-LV" altLang="lv-LV" sz="2000" b="1" dirty="0">
                <a:latin typeface="Calibri"/>
                <a:cs typeface="Calibri"/>
              </a:rPr>
              <a:t>Izmaksu</a:t>
            </a:r>
            <a:r>
              <a:rPr lang="lv-LV" altLang="lv-LV" sz="2400" b="1" dirty="0">
                <a:latin typeface="Calibri"/>
                <a:cs typeface="Calibri"/>
              </a:rPr>
              <a:t> </a:t>
            </a:r>
            <a:r>
              <a:rPr lang="lv-LV" altLang="lv-LV" sz="2000" b="1" dirty="0">
                <a:latin typeface="Calibri"/>
                <a:cs typeface="Calibri"/>
              </a:rPr>
              <a:t>bāze</a:t>
            </a:r>
            <a:endParaRPr lang="lv-LV" altLang="lv-LV" sz="2400" b="1" dirty="0">
              <a:latin typeface="Calibri"/>
              <a:cs typeface="Calibri"/>
            </a:endParaRPr>
          </a:p>
        </p:txBody>
      </p:sp>
      <p:sp>
        <p:nvSpPr>
          <p:cNvPr id="6" name="Rounded Rectangle 5"/>
          <p:cNvSpPr/>
          <p:nvPr/>
        </p:nvSpPr>
        <p:spPr>
          <a:xfrm>
            <a:off x="2520032" y="1763613"/>
            <a:ext cx="1656184" cy="936104"/>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r>
              <a:rPr lang="lv-LV" sz="1600" dirty="0">
                <a:latin typeface="Calibri"/>
                <a:cs typeface="Calibri"/>
              </a:rPr>
              <a:t>Iestādes izmaksas</a:t>
            </a:r>
          </a:p>
        </p:txBody>
      </p:sp>
      <p:sp>
        <p:nvSpPr>
          <p:cNvPr id="7" name="Rounded Rectangle 6"/>
          <p:cNvSpPr/>
          <p:nvPr/>
        </p:nvSpPr>
        <p:spPr>
          <a:xfrm>
            <a:off x="1194744" y="3406543"/>
            <a:ext cx="1508594" cy="515782"/>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r>
              <a:rPr lang="lv-LV" sz="1600" dirty="0">
                <a:latin typeface="Calibri"/>
                <a:cs typeface="Calibri"/>
              </a:rPr>
              <a:t>Attiecināmās izmaksas</a:t>
            </a:r>
          </a:p>
        </p:txBody>
      </p:sp>
      <p:sp>
        <p:nvSpPr>
          <p:cNvPr id="8" name="Rounded Rectangle 7"/>
          <p:cNvSpPr/>
          <p:nvPr/>
        </p:nvSpPr>
        <p:spPr>
          <a:xfrm>
            <a:off x="3993166" y="3408292"/>
            <a:ext cx="1623209" cy="514033"/>
          </a:xfrm>
          <a:prstGeom prst="roundRect">
            <a:avLst/>
          </a:prstGeom>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defRPr/>
            </a:pPr>
            <a:r>
              <a:rPr lang="lv-LV" sz="1600" dirty="0">
                <a:latin typeface="Calibri"/>
                <a:cs typeface="Calibri"/>
              </a:rPr>
              <a:t>Neattiecināmās izmaksas</a:t>
            </a:r>
          </a:p>
        </p:txBody>
      </p:sp>
      <p:sp>
        <p:nvSpPr>
          <p:cNvPr id="9" name="Rounded Rectangle 8"/>
          <p:cNvSpPr/>
          <p:nvPr/>
        </p:nvSpPr>
        <p:spPr>
          <a:xfrm>
            <a:off x="1194744" y="4438999"/>
            <a:ext cx="1508594" cy="563446"/>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r>
              <a:rPr lang="lv-LV" sz="1600" dirty="0">
                <a:latin typeface="Calibri"/>
                <a:cs typeface="Calibri"/>
              </a:rPr>
              <a:t>Tiešās izmaksas</a:t>
            </a:r>
          </a:p>
        </p:txBody>
      </p:sp>
      <p:sp>
        <p:nvSpPr>
          <p:cNvPr id="10" name="Rounded Rectangle 9"/>
          <p:cNvSpPr/>
          <p:nvPr/>
        </p:nvSpPr>
        <p:spPr>
          <a:xfrm>
            <a:off x="3993166" y="4428499"/>
            <a:ext cx="1623209" cy="501938"/>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r>
              <a:rPr lang="lv-LV" sz="1600" dirty="0">
                <a:latin typeface="Calibri"/>
                <a:cs typeface="Calibri"/>
              </a:rPr>
              <a:t>Netiešās izmaksas</a:t>
            </a:r>
          </a:p>
        </p:txBody>
      </p:sp>
      <p:sp>
        <p:nvSpPr>
          <p:cNvPr id="14" name="Rounded Rectangle 13"/>
          <p:cNvSpPr/>
          <p:nvPr/>
        </p:nvSpPr>
        <p:spPr>
          <a:xfrm>
            <a:off x="1982292" y="5460955"/>
            <a:ext cx="1295080" cy="477595"/>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r>
              <a:rPr lang="lv-LV" sz="1600" dirty="0">
                <a:latin typeface="Calibri"/>
                <a:cs typeface="Calibri"/>
              </a:rPr>
              <a:t>Mainīgās izmaksas</a:t>
            </a:r>
          </a:p>
        </p:txBody>
      </p:sp>
      <p:sp>
        <p:nvSpPr>
          <p:cNvPr id="15" name="Rounded Rectangle 14"/>
          <p:cNvSpPr/>
          <p:nvPr/>
        </p:nvSpPr>
        <p:spPr>
          <a:xfrm>
            <a:off x="578706" y="5460956"/>
            <a:ext cx="1296830" cy="477594"/>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r>
              <a:rPr lang="lv-LV" sz="1600" dirty="0">
                <a:latin typeface="Calibri"/>
                <a:cs typeface="Calibri"/>
              </a:rPr>
              <a:t>Pastāvīgās izmaksas</a:t>
            </a:r>
          </a:p>
        </p:txBody>
      </p:sp>
      <p:sp>
        <p:nvSpPr>
          <p:cNvPr id="17" name="Rounded Rectangle 16"/>
          <p:cNvSpPr/>
          <p:nvPr/>
        </p:nvSpPr>
        <p:spPr>
          <a:xfrm>
            <a:off x="4866471" y="5460955"/>
            <a:ext cx="1296830" cy="477595"/>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r>
              <a:rPr lang="lv-LV" sz="1600" dirty="0">
                <a:latin typeface="Calibri"/>
                <a:cs typeface="Calibri"/>
              </a:rPr>
              <a:t>Mainīgās izmaksas</a:t>
            </a:r>
          </a:p>
        </p:txBody>
      </p:sp>
      <p:sp>
        <p:nvSpPr>
          <p:cNvPr id="18" name="Rounded Rectangle 17"/>
          <p:cNvSpPr/>
          <p:nvPr/>
        </p:nvSpPr>
        <p:spPr>
          <a:xfrm>
            <a:off x="3436632" y="5460955"/>
            <a:ext cx="1296831" cy="477595"/>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r>
              <a:rPr lang="lv-LV" sz="1600" dirty="0">
                <a:latin typeface="Calibri"/>
                <a:cs typeface="Calibri"/>
              </a:rPr>
              <a:t>Pastāvīgās izmaksas</a:t>
            </a:r>
          </a:p>
        </p:txBody>
      </p:sp>
      <p:cxnSp>
        <p:nvCxnSpPr>
          <p:cNvPr id="26" name="Straight Arrow Connector 25"/>
          <p:cNvCxnSpPr>
            <a:stCxn id="7" idx="2"/>
            <a:endCxn id="10" idx="0"/>
          </p:cNvCxnSpPr>
          <p:nvPr/>
        </p:nvCxnSpPr>
        <p:spPr>
          <a:xfrm>
            <a:off x="1949041" y="3922325"/>
            <a:ext cx="2855730" cy="506174"/>
          </a:xfrm>
          <a:prstGeom prst="straightConnector1">
            <a:avLst/>
          </a:prstGeom>
          <a:ln w="19050">
            <a:solidFill>
              <a:schemeClr val="bg2"/>
            </a:solidFill>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7" idx="2"/>
            <a:endCxn id="9" idx="0"/>
          </p:cNvCxnSpPr>
          <p:nvPr/>
        </p:nvCxnSpPr>
        <p:spPr>
          <a:xfrm>
            <a:off x="1949041" y="3922325"/>
            <a:ext cx="0" cy="516674"/>
          </a:xfrm>
          <a:prstGeom prst="straightConnector1">
            <a:avLst/>
          </a:prstGeom>
          <a:ln w="19050">
            <a:solidFill>
              <a:schemeClr val="bg2"/>
            </a:solidFill>
            <a:tailEnd type="arrow"/>
          </a:ln>
        </p:spPr>
        <p:style>
          <a:lnRef idx="1">
            <a:schemeClr val="dk1"/>
          </a:lnRef>
          <a:fillRef idx="0">
            <a:schemeClr val="dk1"/>
          </a:fillRef>
          <a:effectRef idx="0">
            <a:schemeClr val="dk1"/>
          </a:effectRef>
          <a:fontRef idx="minor">
            <a:schemeClr val="tx1"/>
          </a:fontRef>
        </p:style>
      </p:cxnSp>
      <p:cxnSp>
        <p:nvCxnSpPr>
          <p:cNvPr id="40" name="Straight Connector 39"/>
          <p:cNvCxnSpPr>
            <a:stCxn id="9" idx="2"/>
            <a:endCxn id="14" idx="0"/>
          </p:cNvCxnSpPr>
          <p:nvPr/>
        </p:nvCxnSpPr>
        <p:spPr>
          <a:xfrm>
            <a:off x="1949041" y="5002445"/>
            <a:ext cx="680791" cy="458510"/>
          </a:xfrm>
          <a:prstGeom prst="line">
            <a:avLst/>
          </a:prstGeom>
          <a:ln w="19050">
            <a:solidFill>
              <a:schemeClr val="bg2"/>
            </a:solidFill>
            <a:tailEnd type="arrow"/>
          </a:ln>
        </p:spPr>
        <p:style>
          <a:lnRef idx="1">
            <a:schemeClr val="dk1"/>
          </a:lnRef>
          <a:fillRef idx="0">
            <a:schemeClr val="dk1"/>
          </a:fillRef>
          <a:effectRef idx="0">
            <a:schemeClr val="dk1"/>
          </a:effectRef>
          <a:fontRef idx="minor">
            <a:schemeClr val="tx1"/>
          </a:fontRef>
        </p:style>
      </p:cxnSp>
      <p:sp>
        <p:nvSpPr>
          <p:cNvPr id="39" name="Rounded Rectangle 38"/>
          <p:cNvSpPr/>
          <p:nvPr/>
        </p:nvSpPr>
        <p:spPr>
          <a:xfrm>
            <a:off x="4536256" y="1763613"/>
            <a:ext cx="1796626" cy="936104"/>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r>
              <a:rPr lang="lv-LV" sz="1600" dirty="0">
                <a:latin typeface="Calibri"/>
                <a:cs typeface="Calibri"/>
              </a:rPr>
              <a:t>Citu pakalpojumā iesaistīto iestāžu izmaksas</a:t>
            </a:r>
          </a:p>
        </p:txBody>
      </p:sp>
      <p:sp>
        <p:nvSpPr>
          <p:cNvPr id="41" name="Rounded Rectangle 40"/>
          <p:cNvSpPr/>
          <p:nvPr/>
        </p:nvSpPr>
        <p:spPr>
          <a:xfrm>
            <a:off x="503808" y="1763613"/>
            <a:ext cx="1656184" cy="936104"/>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a:r>
              <a:rPr lang="lv-LV" sz="1600" dirty="0">
                <a:latin typeface="Calibri"/>
                <a:cs typeface="Calibri"/>
              </a:rPr>
              <a:t>Pārraudzības iestādes izmaksas</a:t>
            </a:r>
          </a:p>
        </p:txBody>
      </p:sp>
      <p:sp>
        <p:nvSpPr>
          <p:cNvPr id="21" name="TextBox 20"/>
          <p:cNvSpPr txBox="1"/>
          <p:nvPr/>
        </p:nvSpPr>
        <p:spPr>
          <a:xfrm>
            <a:off x="7128544" y="1776449"/>
            <a:ext cx="2880320" cy="779252"/>
          </a:xfrm>
          <a:prstGeom prst="rect">
            <a:avLst/>
          </a:prstGeom>
          <a:noFill/>
        </p:spPr>
        <p:txBody>
          <a:bodyPr wrap="square" rtlCol="0">
            <a:spAutoFit/>
          </a:bodyPr>
          <a:lstStyle/>
          <a:p>
            <a:r>
              <a:rPr lang="lv-LV" sz="1600" dirty="0" smtClean="0">
                <a:latin typeface="Calibri"/>
                <a:cs typeface="Calibri"/>
              </a:rPr>
              <a:t>1. Jaapzina visi izmaksu avoti, kuri ietekmē pakalpojuma sniegšanu</a:t>
            </a:r>
            <a:endParaRPr lang="lv-LV" sz="1600" dirty="0">
              <a:latin typeface="Calibri"/>
              <a:cs typeface="Calibri"/>
            </a:endParaRPr>
          </a:p>
        </p:txBody>
      </p:sp>
      <p:sp>
        <p:nvSpPr>
          <p:cNvPr id="42" name="TextBox 41"/>
          <p:cNvSpPr txBox="1"/>
          <p:nvPr/>
        </p:nvSpPr>
        <p:spPr>
          <a:xfrm>
            <a:off x="7128544" y="3275781"/>
            <a:ext cx="2808312" cy="779252"/>
          </a:xfrm>
          <a:prstGeom prst="rect">
            <a:avLst/>
          </a:prstGeom>
          <a:noFill/>
        </p:spPr>
        <p:txBody>
          <a:bodyPr wrap="square" rtlCol="0">
            <a:spAutoFit/>
          </a:bodyPr>
          <a:lstStyle/>
          <a:p>
            <a:r>
              <a:rPr lang="lv-LV" sz="1600" dirty="0">
                <a:latin typeface="Calibri"/>
                <a:cs typeface="Calibri"/>
              </a:rPr>
              <a:t>2</a:t>
            </a:r>
            <a:r>
              <a:rPr lang="lv-LV" sz="1600" dirty="0" smtClean="0">
                <a:latin typeface="Calibri"/>
                <a:cs typeface="Calibri"/>
              </a:rPr>
              <a:t>. Jānosaka, kuras izmaksas attiecas un kuras neattiecas uz pakalpojumiem</a:t>
            </a:r>
            <a:endParaRPr lang="lv-LV" sz="1600" dirty="0">
              <a:latin typeface="Calibri"/>
              <a:cs typeface="Calibri"/>
            </a:endParaRPr>
          </a:p>
        </p:txBody>
      </p:sp>
      <p:sp>
        <p:nvSpPr>
          <p:cNvPr id="43" name="TextBox 42"/>
          <p:cNvSpPr txBox="1"/>
          <p:nvPr/>
        </p:nvSpPr>
        <p:spPr>
          <a:xfrm>
            <a:off x="7128544" y="4211885"/>
            <a:ext cx="2664296" cy="782163"/>
          </a:xfrm>
          <a:prstGeom prst="rect">
            <a:avLst/>
          </a:prstGeom>
          <a:noFill/>
        </p:spPr>
        <p:txBody>
          <a:bodyPr wrap="square" rtlCol="0">
            <a:spAutoFit/>
          </a:bodyPr>
          <a:lstStyle/>
          <a:p>
            <a:r>
              <a:rPr lang="lv-LV" sz="1600" dirty="0">
                <a:latin typeface="Calibri"/>
                <a:cs typeface="Calibri"/>
              </a:rPr>
              <a:t>3</a:t>
            </a:r>
            <a:r>
              <a:rPr lang="lv-LV" sz="1600" dirty="0" smtClean="0">
                <a:latin typeface="Calibri"/>
                <a:cs typeface="Calibri"/>
              </a:rPr>
              <a:t>. Jānosaka, kuras izmaksas tieši ietekmē pakalpojumu un kuras to tikai atbalsta</a:t>
            </a:r>
            <a:endParaRPr lang="lv-LV" sz="1600" dirty="0">
              <a:latin typeface="Calibri"/>
              <a:cs typeface="Calibri"/>
            </a:endParaRPr>
          </a:p>
        </p:txBody>
      </p:sp>
      <p:sp>
        <p:nvSpPr>
          <p:cNvPr id="44" name="TextBox 43"/>
          <p:cNvSpPr txBox="1"/>
          <p:nvPr/>
        </p:nvSpPr>
        <p:spPr>
          <a:xfrm>
            <a:off x="7128544" y="5508029"/>
            <a:ext cx="2448272" cy="1011149"/>
          </a:xfrm>
          <a:prstGeom prst="rect">
            <a:avLst/>
          </a:prstGeom>
          <a:noFill/>
        </p:spPr>
        <p:txBody>
          <a:bodyPr wrap="square" rtlCol="0">
            <a:spAutoFit/>
          </a:bodyPr>
          <a:lstStyle/>
          <a:p>
            <a:r>
              <a:rPr lang="lv-LV" sz="1600" dirty="0">
                <a:latin typeface="Calibri"/>
                <a:cs typeface="Calibri"/>
              </a:rPr>
              <a:t>4</a:t>
            </a:r>
            <a:r>
              <a:rPr lang="lv-LV" sz="1600" dirty="0" smtClean="0">
                <a:latin typeface="Calibri"/>
                <a:cs typeface="Calibri"/>
              </a:rPr>
              <a:t>. Jānosaka, lai noteiktu bezzaudējuma punktu (pakalpojumu apjoms/optimāls darbinieku skaits)</a:t>
            </a:r>
            <a:endParaRPr lang="lv-LV" sz="1600" dirty="0">
              <a:latin typeface="Calibri"/>
              <a:cs typeface="Calibri"/>
            </a:endParaRPr>
          </a:p>
        </p:txBody>
      </p:sp>
      <p:grpSp>
        <p:nvGrpSpPr>
          <p:cNvPr id="30" name="Group 29"/>
          <p:cNvGrpSpPr/>
          <p:nvPr/>
        </p:nvGrpSpPr>
        <p:grpSpPr>
          <a:xfrm>
            <a:off x="6696496" y="1691605"/>
            <a:ext cx="432048" cy="1008112"/>
            <a:chOff x="4320232" y="5075981"/>
            <a:chExt cx="1080120" cy="1517674"/>
          </a:xfrm>
        </p:grpSpPr>
        <p:cxnSp>
          <p:nvCxnSpPr>
            <p:cNvPr id="32" name="Straight Connector 31"/>
            <p:cNvCxnSpPr/>
            <p:nvPr/>
          </p:nvCxnSpPr>
          <p:spPr bwMode="auto">
            <a:xfrm>
              <a:off x="4320232" y="5866358"/>
              <a:ext cx="1011627"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flipV="1">
              <a:off x="5331859" y="5075981"/>
              <a:ext cx="0" cy="151216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5331859" y="5075981"/>
              <a:ext cx="6849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5331859" y="6593655"/>
              <a:ext cx="6849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6" name="Group 55"/>
          <p:cNvGrpSpPr/>
          <p:nvPr/>
        </p:nvGrpSpPr>
        <p:grpSpPr>
          <a:xfrm>
            <a:off x="6696496" y="3203773"/>
            <a:ext cx="432048" cy="864096"/>
            <a:chOff x="4320232" y="5075981"/>
            <a:chExt cx="1080120" cy="1517674"/>
          </a:xfrm>
        </p:grpSpPr>
        <p:cxnSp>
          <p:nvCxnSpPr>
            <p:cNvPr id="57" name="Straight Connector 56"/>
            <p:cNvCxnSpPr/>
            <p:nvPr/>
          </p:nvCxnSpPr>
          <p:spPr bwMode="auto">
            <a:xfrm>
              <a:off x="4320232" y="5866358"/>
              <a:ext cx="1011627"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flipV="1">
              <a:off x="5331859" y="5075981"/>
              <a:ext cx="0" cy="151216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5331859" y="5075981"/>
              <a:ext cx="6849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5331859" y="6593655"/>
              <a:ext cx="6849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 name="Group 60"/>
          <p:cNvGrpSpPr/>
          <p:nvPr/>
        </p:nvGrpSpPr>
        <p:grpSpPr>
          <a:xfrm>
            <a:off x="6696496" y="4211885"/>
            <a:ext cx="432048" cy="1008112"/>
            <a:chOff x="4320232" y="5075981"/>
            <a:chExt cx="1080120" cy="1517674"/>
          </a:xfrm>
        </p:grpSpPr>
        <p:cxnSp>
          <p:nvCxnSpPr>
            <p:cNvPr id="62" name="Straight Connector 61"/>
            <p:cNvCxnSpPr/>
            <p:nvPr/>
          </p:nvCxnSpPr>
          <p:spPr bwMode="auto">
            <a:xfrm>
              <a:off x="4320232" y="5866358"/>
              <a:ext cx="1011627"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flipV="1">
              <a:off x="5331859" y="5075981"/>
              <a:ext cx="0" cy="151216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p:nvPr/>
          </p:nvCxnSpPr>
          <p:spPr bwMode="auto">
            <a:xfrm>
              <a:off x="5331859" y="5075981"/>
              <a:ext cx="6849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a:off x="5331859" y="6593655"/>
              <a:ext cx="6849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Group 65"/>
          <p:cNvGrpSpPr/>
          <p:nvPr/>
        </p:nvGrpSpPr>
        <p:grpSpPr>
          <a:xfrm>
            <a:off x="6696496" y="5292005"/>
            <a:ext cx="432048" cy="720080"/>
            <a:chOff x="4320232" y="5075981"/>
            <a:chExt cx="1080120" cy="1517674"/>
          </a:xfrm>
        </p:grpSpPr>
        <p:cxnSp>
          <p:nvCxnSpPr>
            <p:cNvPr id="67" name="Straight Connector 66"/>
            <p:cNvCxnSpPr/>
            <p:nvPr/>
          </p:nvCxnSpPr>
          <p:spPr bwMode="auto">
            <a:xfrm>
              <a:off x="4320232" y="5866358"/>
              <a:ext cx="1011627"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flipV="1">
              <a:off x="5331859" y="5075981"/>
              <a:ext cx="0" cy="151216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p:nvPr/>
          </p:nvCxnSpPr>
          <p:spPr bwMode="auto">
            <a:xfrm>
              <a:off x="5331859" y="5075981"/>
              <a:ext cx="6849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a:off x="5331859" y="6593655"/>
              <a:ext cx="6849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2" name="Straight Connector 51"/>
          <p:cNvCxnSpPr>
            <a:stCxn id="10" idx="2"/>
            <a:endCxn id="17" idx="0"/>
          </p:cNvCxnSpPr>
          <p:nvPr/>
        </p:nvCxnSpPr>
        <p:spPr>
          <a:xfrm>
            <a:off x="4804771" y="4930437"/>
            <a:ext cx="710115" cy="530518"/>
          </a:xfrm>
          <a:prstGeom prst="line">
            <a:avLst/>
          </a:prstGeom>
          <a:ln w="19050">
            <a:solidFill>
              <a:schemeClr val="bg2"/>
            </a:solidFill>
            <a:tailEnd type="arrow"/>
          </a:ln>
        </p:spPr>
        <p:style>
          <a:lnRef idx="1">
            <a:schemeClr val="dk1"/>
          </a:lnRef>
          <a:fillRef idx="0">
            <a:schemeClr val="dk1"/>
          </a:fillRef>
          <a:effectRef idx="0">
            <a:schemeClr val="dk1"/>
          </a:effectRef>
          <a:fontRef idx="minor">
            <a:schemeClr val="tx1"/>
          </a:fontRef>
        </p:style>
      </p:cxnSp>
      <p:cxnSp>
        <p:nvCxnSpPr>
          <p:cNvPr id="55" name="Straight Connector 54"/>
          <p:cNvCxnSpPr>
            <a:stCxn id="9" idx="2"/>
            <a:endCxn id="15" idx="0"/>
          </p:cNvCxnSpPr>
          <p:nvPr/>
        </p:nvCxnSpPr>
        <p:spPr>
          <a:xfrm flipH="1">
            <a:off x="1227121" y="5002445"/>
            <a:ext cx="721920" cy="458511"/>
          </a:xfrm>
          <a:prstGeom prst="line">
            <a:avLst/>
          </a:prstGeom>
          <a:ln w="19050">
            <a:solidFill>
              <a:schemeClr val="bg2"/>
            </a:solidFill>
            <a:tailEnd type="arrow"/>
          </a:ln>
        </p:spPr>
        <p:style>
          <a:lnRef idx="1">
            <a:schemeClr val="dk1"/>
          </a:lnRef>
          <a:fillRef idx="0">
            <a:schemeClr val="dk1"/>
          </a:fillRef>
          <a:effectRef idx="0">
            <a:schemeClr val="dk1"/>
          </a:effectRef>
          <a:fontRef idx="minor">
            <a:schemeClr val="tx1"/>
          </a:fontRef>
        </p:style>
      </p:cxnSp>
      <p:cxnSp>
        <p:nvCxnSpPr>
          <p:cNvPr id="71" name="Straight Connector 70"/>
          <p:cNvCxnSpPr>
            <a:stCxn id="10" idx="2"/>
            <a:endCxn id="18" idx="0"/>
          </p:cNvCxnSpPr>
          <p:nvPr/>
        </p:nvCxnSpPr>
        <p:spPr>
          <a:xfrm flipH="1">
            <a:off x="4085048" y="4930437"/>
            <a:ext cx="719723" cy="530518"/>
          </a:xfrm>
          <a:prstGeom prst="line">
            <a:avLst/>
          </a:prstGeom>
          <a:ln w="19050">
            <a:solidFill>
              <a:schemeClr val="bg2"/>
            </a:solidFill>
            <a:tailEnd type="arrow"/>
          </a:ln>
        </p:spPr>
        <p:style>
          <a:lnRef idx="1">
            <a:schemeClr val="dk1"/>
          </a:lnRef>
          <a:fillRef idx="0">
            <a:schemeClr val="dk1"/>
          </a:fillRef>
          <a:effectRef idx="0">
            <a:schemeClr val="dk1"/>
          </a:effectRef>
          <a:fontRef idx="minor">
            <a:schemeClr val="tx1"/>
          </a:fontRef>
        </p:style>
      </p:cxnSp>
      <p:cxnSp>
        <p:nvCxnSpPr>
          <p:cNvPr id="72" name="Straight Connector 71"/>
          <p:cNvCxnSpPr>
            <a:stCxn id="25" idx="2"/>
            <a:endCxn id="7" idx="0"/>
          </p:cNvCxnSpPr>
          <p:nvPr/>
        </p:nvCxnSpPr>
        <p:spPr>
          <a:xfrm flipH="1">
            <a:off x="1949041" y="2843733"/>
            <a:ext cx="1579103" cy="562810"/>
          </a:xfrm>
          <a:prstGeom prst="line">
            <a:avLst/>
          </a:prstGeom>
          <a:ln w="19050">
            <a:solidFill>
              <a:schemeClr val="bg2"/>
            </a:solidFill>
            <a:tailEnd type="arrow"/>
          </a:ln>
        </p:spPr>
        <p:style>
          <a:lnRef idx="1">
            <a:schemeClr val="dk1"/>
          </a:lnRef>
          <a:fillRef idx="0">
            <a:schemeClr val="dk1"/>
          </a:fillRef>
          <a:effectRef idx="0">
            <a:schemeClr val="dk1"/>
          </a:effectRef>
          <a:fontRef idx="minor">
            <a:schemeClr val="tx1"/>
          </a:fontRef>
        </p:style>
      </p:cxnSp>
      <p:cxnSp>
        <p:nvCxnSpPr>
          <p:cNvPr id="73" name="Straight Connector 72"/>
          <p:cNvCxnSpPr>
            <a:stCxn id="25" idx="2"/>
            <a:endCxn id="8" idx="0"/>
          </p:cNvCxnSpPr>
          <p:nvPr/>
        </p:nvCxnSpPr>
        <p:spPr>
          <a:xfrm>
            <a:off x="3528144" y="2843733"/>
            <a:ext cx="1276627" cy="564559"/>
          </a:xfrm>
          <a:prstGeom prst="line">
            <a:avLst/>
          </a:prstGeom>
          <a:ln w="19050">
            <a:solidFill>
              <a:schemeClr val="bg2"/>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2259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899517"/>
            <a:ext cx="9069387" cy="5616625"/>
          </a:xfrm>
        </p:spPr>
        <p:txBody>
          <a:bodyPr/>
          <a:lstStyle/>
          <a:p>
            <a:pPr marL="0" indent="0"/>
            <a:r>
              <a:rPr lang="lv-LV" sz="2000" b="1" dirty="0" smtClean="0"/>
              <a:t>Izmaksu bāze </a:t>
            </a:r>
            <a:r>
              <a:rPr lang="lv-LV" sz="2000" dirty="0" smtClean="0"/>
              <a:t>ir visu, ar izmaksu objektu saistīto izmaksu kopums, ko nosaka esošie finansējuma avoti.</a:t>
            </a:r>
          </a:p>
          <a:p>
            <a:pPr marL="0" indent="0"/>
            <a:r>
              <a:rPr lang="lv-LV" sz="2000" dirty="0" smtClean="0"/>
              <a:t>Ja izmaksu objekts ir </a:t>
            </a:r>
            <a:r>
              <a:rPr lang="lv-LV" sz="2000" b="1" dirty="0" smtClean="0"/>
              <a:t>pakalpojums</a:t>
            </a:r>
            <a:r>
              <a:rPr lang="lv-LV" sz="2000" dirty="0" smtClean="0"/>
              <a:t>, tad pakalpojuma izmaksu bāze var ietvert:</a:t>
            </a:r>
            <a:endParaRPr lang="lv-LV" sz="2000" dirty="0"/>
          </a:p>
          <a:p>
            <a:pPr lvl="1">
              <a:buClr>
                <a:schemeClr val="tx1">
                  <a:lumMod val="50000"/>
                  <a:lumOff val="50000"/>
                </a:schemeClr>
              </a:buClr>
              <a:buFont typeface="Wingdings" panose="05000000000000000000" pitchFamily="2" charset="2"/>
              <a:buChar char="§"/>
            </a:pPr>
            <a:r>
              <a:rPr lang="lv-LV" sz="2000" dirty="0" smtClean="0"/>
              <a:t>Iestādes izmaksas, t.sk. </a:t>
            </a:r>
            <a:r>
              <a:rPr lang="en-US" sz="2000" dirty="0"/>
              <a:t>v</a:t>
            </a:r>
            <a:r>
              <a:rPr lang="lv-LV" sz="2000" dirty="0" smtClean="0"/>
              <a:t>alsts dotācija un finanšu instrumenti (ESF u.tml.)</a:t>
            </a:r>
          </a:p>
          <a:p>
            <a:pPr lvl="1">
              <a:buClr>
                <a:schemeClr val="tx1">
                  <a:lumMod val="50000"/>
                  <a:lumOff val="50000"/>
                </a:schemeClr>
              </a:buClr>
              <a:buFont typeface="Wingdings" panose="05000000000000000000" pitchFamily="2" charset="2"/>
              <a:buChar char="§"/>
            </a:pPr>
            <a:r>
              <a:rPr lang="lv-LV" sz="2000" dirty="0" smtClean="0"/>
              <a:t>Citu iesaistīto pušu (iestāžu) izmaksas</a:t>
            </a:r>
          </a:p>
          <a:p>
            <a:pPr lvl="1">
              <a:buClr>
                <a:schemeClr val="tx1">
                  <a:lumMod val="50000"/>
                  <a:lumOff val="50000"/>
                </a:schemeClr>
              </a:buClr>
              <a:buFont typeface="Wingdings" panose="05000000000000000000" pitchFamily="2" charset="2"/>
              <a:buChar char="§"/>
            </a:pPr>
            <a:r>
              <a:rPr lang="lv-LV" sz="2000" dirty="0" smtClean="0"/>
              <a:t>Pārraudzības iestādes izmaksas</a:t>
            </a:r>
          </a:p>
          <a:p>
            <a:pPr lvl="1">
              <a:buClr>
                <a:schemeClr val="tx1">
                  <a:lumMod val="50000"/>
                  <a:lumOff val="50000"/>
                </a:schemeClr>
              </a:buClr>
              <a:buFont typeface="Wingdings" panose="05000000000000000000" pitchFamily="2" charset="2"/>
              <a:buChar char="§"/>
            </a:pPr>
            <a:r>
              <a:rPr lang="lv-LV" sz="2000" dirty="0" smtClean="0">
                <a:solidFill>
                  <a:srgbClr val="990000"/>
                </a:solidFill>
              </a:rPr>
              <a:t>Citas izmaksas?</a:t>
            </a:r>
          </a:p>
          <a:p>
            <a:pPr marL="0" lvl="1" indent="0">
              <a:buClr>
                <a:schemeClr val="tx1">
                  <a:lumMod val="50000"/>
                  <a:lumOff val="50000"/>
                </a:schemeClr>
              </a:buClr>
            </a:pPr>
            <a:r>
              <a:rPr lang="lv-LV" sz="2000" dirty="0" smtClean="0"/>
              <a:t>Izmaksu bāzes izvēle ir atkarīga no izmaksu objekta un pašizmaksas analīzes līmeņa. </a:t>
            </a:r>
          </a:p>
          <a:p>
            <a:pPr marL="0" lvl="1" indent="0">
              <a:buClr>
                <a:schemeClr val="tx1">
                  <a:lumMod val="50000"/>
                  <a:lumOff val="50000"/>
                </a:schemeClr>
              </a:buClr>
            </a:pPr>
            <a:r>
              <a:rPr lang="lv-LV" sz="2000" dirty="0" smtClean="0"/>
              <a:t>Ja pakalpojuma sniegšana piedalās vairākas iestādes, pakalpojuma pašizmaksu var analizēt atsevišķu iestāžu līmenī vai kopējā valsts līmenī. </a:t>
            </a:r>
          </a:p>
          <a:p>
            <a:pPr marL="0" lvl="1" indent="0">
              <a:buClr>
                <a:schemeClr val="tx1">
                  <a:lumMod val="50000"/>
                  <a:lumOff val="50000"/>
                </a:schemeClr>
              </a:buClr>
            </a:pPr>
            <a:r>
              <a:rPr lang="lv-LV" sz="2000" dirty="0" smtClean="0"/>
              <a:t>Šādu pakalpojumu piemēri: </a:t>
            </a:r>
          </a:p>
          <a:p>
            <a:pPr marL="342900" lvl="1" indent="-342900">
              <a:buClr>
                <a:schemeClr val="tx1">
                  <a:lumMod val="50000"/>
                  <a:lumOff val="50000"/>
                </a:schemeClr>
              </a:buClr>
              <a:buFont typeface="Arial"/>
              <a:buChar char="•"/>
            </a:pPr>
            <a:r>
              <a:rPr lang="lv-LV" sz="2000" dirty="0" smtClean="0"/>
              <a:t>reklāmas izvietošanas atļaujas saņemšana</a:t>
            </a:r>
          </a:p>
          <a:p>
            <a:pPr marL="342900" lvl="1" indent="-342900">
              <a:buClr>
                <a:schemeClr val="tx1">
                  <a:lumMod val="50000"/>
                  <a:lumOff val="50000"/>
                </a:schemeClr>
              </a:buClr>
              <a:buFont typeface="Arial"/>
              <a:buChar char="•"/>
            </a:pPr>
            <a:r>
              <a:rPr lang="lv-LV" sz="2000" dirty="0" smtClean="0"/>
              <a:t>būvatļaujas saņemšana</a:t>
            </a:r>
          </a:p>
          <a:p>
            <a:pPr marL="342900" lvl="1" indent="-342900">
              <a:buClr>
                <a:schemeClr val="tx1">
                  <a:lumMod val="50000"/>
                  <a:lumOff val="50000"/>
                </a:schemeClr>
              </a:buClr>
              <a:buFont typeface="Arial"/>
              <a:buChar char="•"/>
            </a:pPr>
            <a:r>
              <a:rPr lang="lv-LV" sz="2000" dirty="0" smtClean="0"/>
              <a:t>nekustamā īpašuma reģistrācija</a:t>
            </a:r>
          </a:p>
          <a:p>
            <a:pPr marL="0" indent="0"/>
            <a:endParaRPr lang="lv-LV" sz="2000" dirty="0"/>
          </a:p>
        </p:txBody>
      </p:sp>
      <p:sp>
        <p:nvSpPr>
          <p:cNvPr id="4"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sz="3600" dirty="0"/>
              <a:t>Izmaksu </a:t>
            </a:r>
            <a:r>
              <a:rPr lang="lv-LV" sz="3600" dirty="0" smtClean="0"/>
              <a:t>bāze</a:t>
            </a:r>
            <a:r>
              <a:rPr lang="lv-LV" sz="2800" kern="0" dirty="0" smtClean="0">
                <a:solidFill>
                  <a:schemeClr val="tx1">
                    <a:lumMod val="50000"/>
                    <a:lumOff val="50000"/>
                  </a:schemeClr>
                </a:solidFill>
              </a:rPr>
              <a:t/>
            </a:r>
            <a:br>
              <a:rPr lang="lv-LV" sz="2800" kern="0" dirty="0" smtClean="0">
                <a:solidFill>
                  <a:schemeClr val="tx1">
                    <a:lumMod val="50000"/>
                    <a:lumOff val="50000"/>
                  </a:schemeClr>
                </a:solidFill>
              </a:rPr>
            </a:br>
            <a:endParaRPr lang="pl-PL" sz="2800" kern="0" dirty="0">
              <a:solidFill>
                <a:schemeClr val="tx1">
                  <a:lumMod val="50000"/>
                  <a:lumOff val="50000"/>
                </a:schemeClr>
              </a:solidFill>
            </a:endParaRPr>
          </a:p>
        </p:txBody>
      </p:sp>
      <p:sp>
        <p:nvSpPr>
          <p:cNvPr id="5" name="TextBox 4"/>
          <p:cNvSpPr txBox="1"/>
          <p:nvPr/>
        </p:nvSpPr>
        <p:spPr>
          <a:xfrm>
            <a:off x="3456136" y="7164213"/>
            <a:ext cx="6624736" cy="333627"/>
          </a:xfrm>
          <a:prstGeom prst="rect">
            <a:avLst/>
          </a:prstGeom>
          <a:noFill/>
        </p:spPr>
        <p:txBody>
          <a:bodyPr wrap="square" lIns="100783" tIns="50392" rIns="100783" bIns="50392" rtlCol="0">
            <a:spAutoFit/>
          </a:bodyPr>
          <a:lstStyle/>
          <a:p>
            <a:r>
              <a:rPr lang="lv-LV" sz="1600" i="1" dirty="0">
                <a:latin typeface="+mn-lt"/>
              </a:rPr>
              <a:t>Avots</a:t>
            </a:r>
            <a:r>
              <a:rPr lang="lv-LV" sz="1600" i="1" dirty="0" smtClean="0">
                <a:latin typeface="+mn-lt"/>
              </a:rPr>
              <a:t>: </a:t>
            </a:r>
            <a:r>
              <a:rPr lang="en-US" sz="1600" i="1" dirty="0">
                <a:latin typeface="+mn-lt"/>
              </a:rPr>
              <a:t>Management Accounting Concepts and Techniques, </a:t>
            </a:r>
            <a:r>
              <a:rPr lang="en-US" sz="1600" i="1" dirty="0" err="1">
                <a:latin typeface="+mn-lt"/>
              </a:rPr>
              <a:t>D.Kaplan</a:t>
            </a:r>
            <a:r>
              <a:rPr lang="en-US" sz="1600" i="1" dirty="0">
                <a:latin typeface="+mn-lt"/>
              </a:rPr>
              <a:t>, 1997</a:t>
            </a:r>
            <a:endParaRPr lang="lv-LV" sz="1600" i="1" dirty="0">
              <a:latin typeface="+mn-lt"/>
            </a:endParaRPr>
          </a:p>
        </p:txBody>
      </p:sp>
    </p:spTree>
    <p:extLst>
      <p:ext uri="{BB962C8B-B14F-4D97-AF65-F5344CB8AC3E}">
        <p14:creationId xmlns:p14="http://schemas.microsoft.com/office/powerpoint/2010/main" val="110172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2256" y="3563813"/>
            <a:ext cx="4536752" cy="3312368"/>
          </a:xfrm>
          <a:prstGeom prst="rect">
            <a:avLst/>
          </a:prstGeom>
          <a:solidFill>
            <a:schemeClr val="bg1"/>
          </a:solidFill>
          <a:ln>
            <a:noFill/>
            <a:headEnd type="none" w="med" len="med"/>
            <a:tailEnd type="none" w="med" len="med"/>
          </a:ln>
          <a:effectLst>
            <a:softEdge rad="317500"/>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6" name="Content Placeholder 2"/>
          <p:cNvSpPr txBox="1">
            <a:spLocks/>
          </p:cNvSpPr>
          <p:nvPr/>
        </p:nvSpPr>
        <p:spPr bwMode="auto">
          <a:xfrm>
            <a:off x="503999" y="1115541"/>
            <a:ext cx="9000809" cy="5420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7200" eaLnBrk="0" hangingPunct="0">
              <a:spcBef>
                <a:spcPct val="20000"/>
              </a:spcBef>
              <a:buChar char="•"/>
              <a:defRPr sz="3200">
                <a:solidFill>
                  <a:schemeClr val="tx1"/>
                </a:solidFill>
                <a:latin typeface="Tahoma" pitchFamily="34" charset="0"/>
                <a:ea typeface="ＭＳ Ｐゴシック" pitchFamily="34" charset="-128"/>
                <a:cs typeface="Arial" charset="0"/>
              </a:defRPr>
            </a:lvl1pPr>
            <a:lvl2pPr marL="742950" indent="-285750" defTabSz="457200" eaLnBrk="0" hangingPunct="0">
              <a:spcBef>
                <a:spcPct val="20000"/>
              </a:spcBef>
              <a:buChar char="–"/>
              <a:defRPr sz="2800">
                <a:solidFill>
                  <a:schemeClr val="tx1"/>
                </a:solidFill>
                <a:latin typeface="Tahoma" pitchFamily="34" charset="0"/>
                <a:ea typeface="ＭＳ Ｐゴシック" pitchFamily="34" charset="-128"/>
                <a:cs typeface="Arial" charset="0"/>
              </a:defRPr>
            </a:lvl2pPr>
            <a:lvl3pPr marL="1143000" indent="-228600" defTabSz="457200" eaLnBrk="0" hangingPunct="0">
              <a:spcBef>
                <a:spcPct val="20000"/>
              </a:spcBef>
              <a:buChar char="•"/>
              <a:defRPr sz="2400">
                <a:solidFill>
                  <a:schemeClr val="tx1"/>
                </a:solidFill>
                <a:latin typeface="Tahoma" pitchFamily="34" charset="0"/>
                <a:ea typeface="ＭＳ Ｐゴシック" pitchFamily="34" charset="-128"/>
                <a:cs typeface="Arial" charset="0"/>
              </a:defRPr>
            </a:lvl3pPr>
            <a:lvl4pPr marL="16002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4pPr>
            <a:lvl5pPr marL="20574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9pPr>
          </a:lstStyle>
          <a:p>
            <a:pPr marL="0" indent="0">
              <a:spcBef>
                <a:spcPts val="600"/>
              </a:spcBef>
              <a:spcAft>
                <a:spcPts val="600"/>
              </a:spcAft>
              <a:buNone/>
              <a:defRPr/>
            </a:pPr>
            <a:r>
              <a:rPr lang="lv-LV" sz="2000" b="1" dirty="0" smtClean="0">
                <a:latin typeface="+mn-lt"/>
              </a:rPr>
              <a:t>Attiecināmās </a:t>
            </a:r>
            <a:r>
              <a:rPr lang="lv-LV" sz="2000" b="1" dirty="0">
                <a:latin typeface="+mn-lt"/>
              </a:rPr>
              <a:t>izmaksas</a:t>
            </a:r>
            <a:r>
              <a:rPr lang="lv-LV" sz="2000" dirty="0">
                <a:latin typeface="+mn-lt"/>
              </a:rPr>
              <a:t> - izmaksas, </a:t>
            </a:r>
            <a:r>
              <a:rPr lang="lv-LV" sz="2000" dirty="0" smtClean="0">
                <a:latin typeface="+mn-lt"/>
              </a:rPr>
              <a:t>kuras ir saistītas ar izmaksu objektu un vēlak tiek pārdalītas uz šo izmaksu objektu.</a:t>
            </a:r>
          </a:p>
          <a:p>
            <a:pPr marL="0" indent="0">
              <a:spcBef>
                <a:spcPts val="600"/>
              </a:spcBef>
              <a:spcAft>
                <a:spcPts val="600"/>
              </a:spcAft>
              <a:buNone/>
              <a:defRPr/>
            </a:pPr>
            <a:r>
              <a:rPr lang="lv-LV" sz="2000" dirty="0" smtClean="0">
                <a:latin typeface="+mn-lt"/>
              </a:rPr>
              <a:t>Ja iestāde sniedz pakalpojumus un nodrošina citas valsts pārvaldes funkcijas, izmaksu bāzi var sadalīt uz pakalpojumu sniegšanas izmaksām un funkciju izpildes izmaksām.</a:t>
            </a:r>
            <a:endParaRPr lang="lv-LV" sz="2000" dirty="0" smtClean="0">
              <a:solidFill>
                <a:srgbClr val="FF0000"/>
              </a:solidFill>
              <a:latin typeface="+mn-lt"/>
            </a:endParaRPr>
          </a:p>
          <a:p>
            <a:pPr>
              <a:lnSpc>
                <a:spcPct val="100000"/>
              </a:lnSpc>
              <a:spcBef>
                <a:spcPts val="300"/>
              </a:spcBef>
              <a:spcAft>
                <a:spcPts val="300"/>
              </a:spcAft>
              <a:buNone/>
              <a:defRPr/>
            </a:pPr>
            <a:r>
              <a:rPr lang="lv-LV" sz="2000" dirty="0" smtClean="0">
                <a:latin typeface="+mn-lt"/>
              </a:rPr>
              <a:t>Uz pakalpojumu sniegšanu attiecināmo izmaksu piemēri:</a:t>
            </a:r>
            <a:endParaRPr lang="lv-LV" sz="2000" dirty="0">
              <a:latin typeface="+mn-lt"/>
            </a:endParaRPr>
          </a:p>
          <a:p>
            <a:pPr>
              <a:lnSpc>
                <a:spcPct val="100000"/>
              </a:lnSpc>
              <a:spcBef>
                <a:spcPts val="300"/>
              </a:spcBef>
              <a:spcAft>
                <a:spcPts val="300"/>
              </a:spcAft>
              <a:buNone/>
              <a:defRPr/>
            </a:pPr>
            <a:endParaRPr lang="lv-LV" sz="2000" dirty="0" smtClean="0">
              <a:latin typeface="+mn-lt"/>
            </a:endParaRPr>
          </a:p>
          <a:p>
            <a:pPr>
              <a:lnSpc>
                <a:spcPct val="100000"/>
              </a:lnSpc>
              <a:spcBef>
                <a:spcPts val="300"/>
              </a:spcBef>
              <a:spcAft>
                <a:spcPts val="300"/>
              </a:spcAft>
              <a:buNone/>
              <a:defRPr/>
            </a:pPr>
            <a:endParaRPr lang="lv-LV" sz="2000" dirty="0">
              <a:latin typeface="+mn-lt"/>
            </a:endParaRPr>
          </a:p>
          <a:p>
            <a:pPr>
              <a:lnSpc>
                <a:spcPct val="100000"/>
              </a:lnSpc>
              <a:spcBef>
                <a:spcPts val="300"/>
              </a:spcBef>
              <a:spcAft>
                <a:spcPts val="300"/>
              </a:spcAft>
              <a:buNone/>
              <a:defRPr/>
            </a:pPr>
            <a:endParaRPr lang="lv-LV" sz="2000" dirty="0" smtClean="0">
              <a:latin typeface="+mn-lt"/>
            </a:endParaRPr>
          </a:p>
          <a:p>
            <a:pPr>
              <a:lnSpc>
                <a:spcPct val="100000"/>
              </a:lnSpc>
              <a:spcBef>
                <a:spcPts val="300"/>
              </a:spcBef>
              <a:spcAft>
                <a:spcPts val="300"/>
              </a:spcAft>
              <a:buNone/>
              <a:defRPr/>
            </a:pPr>
            <a:endParaRPr lang="lv-LV" sz="2000" dirty="0">
              <a:latin typeface="+mn-lt"/>
            </a:endParaRPr>
          </a:p>
          <a:p>
            <a:pPr>
              <a:lnSpc>
                <a:spcPct val="100000"/>
              </a:lnSpc>
              <a:spcBef>
                <a:spcPts val="300"/>
              </a:spcBef>
              <a:spcAft>
                <a:spcPts val="300"/>
              </a:spcAft>
              <a:buNone/>
              <a:defRPr/>
            </a:pPr>
            <a:endParaRPr lang="lv-LV" sz="2000" dirty="0" smtClean="0">
              <a:latin typeface="+mn-lt"/>
            </a:endParaRPr>
          </a:p>
          <a:p>
            <a:pPr marL="0" indent="0">
              <a:lnSpc>
                <a:spcPct val="100000"/>
              </a:lnSpc>
              <a:spcBef>
                <a:spcPts val="2400"/>
              </a:spcBef>
              <a:spcAft>
                <a:spcPts val="1200"/>
              </a:spcAft>
              <a:buNone/>
              <a:defRPr/>
            </a:pPr>
            <a:endParaRPr lang="lv-LV" sz="1600" b="1" dirty="0" smtClean="0">
              <a:latin typeface="+mn-lt"/>
            </a:endParaRPr>
          </a:p>
          <a:p>
            <a:pPr marL="0" indent="0">
              <a:lnSpc>
                <a:spcPct val="60000"/>
              </a:lnSpc>
              <a:spcBef>
                <a:spcPts val="2400"/>
              </a:spcBef>
              <a:spcAft>
                <a:spcPts val="1200"/>
              </a:spcAft>
              <a:buNone/>
              <a:defRPr/>
            </a:pPr>
            <a:endParaRPr lang="lv-LV" sz="1600" b="1" dirty="0" smtClean="0">
              <a:latin typeface="+mn-lt"/>
            </a:endParaRPr>
          </a:p>
          <a:p>
            <a:pPr marL="0" indent="0">
              <a:lnSpc>
                <a:spcPct val="60000"/>
              </a:lnSpc>
              <a:spcBef>
                <a:spcPts val="2400"/>
              </a:spcBef>
              <a:spcAft>
                <a:spcPts val="1200"/>
              </a:spcAft>
              <a:buNone/>
              <a:defRPr/>
            </a:pPr>
            <a:r>
              <a:rPr lang="lv-LV" sz="1600" b="1" dirty="0" smtClean="0">
                <a:latin typeface="+mn-lt"/>
              </a:rPr>
              <a:t>Pakalpojuma </a:t>
            </a:r>
            <a:r>
              <a:rPr lang="lv-LV" sz="1600" b="1" dirty="0">
                <a:latin typeface="+mn-lt"/>
              </a:rPr>
              <a:t>pilnas pašizmaksas noteikšana prasa pārdalīt visas attiecināmās </a:t>
            </a:r>
            <a:r>
              <a:rPr lang="lv-LV" sz="1600" b="1" dirty="0" smtClean="0">
                <a:latin typeface="+mn-lt"/>
              </a:rPr>
              <a:t>izmaksas </a:t>
            </a:r>
            <a:r>
              <a:rPr lang="lv-LV" sz="1600" b="1" dirty="0">
                <a:latin typeface="+mn-lt"/>
              </a:rPr>
              <a:t>uz </a:t>
            </a:r>
            <a:r>
              <a:rPr lang="lv-LV" sz="1600" b="1" dirty="0" smtClean="0">
                <a:latin typeface="+mn-lt"/>
              </a:rPr>
              <a:t>pakalpojumu! </a:t>
            </a:r>
          </a:p>
          <a:p>
            <a:pPr marL="0" indent="0">
              <a:lnSpc>
                <a:spcPct val="100000"/>
              </a:lnSpc>
              <a:spcBef>
                <a:spcPts val="300"/>
              </a:spcBef>
              <a:spcAft>
                <a:spcPts val="1200"/>
              </a:spcAft>
              <a:buNone/>
              <a:defRPr/>
            </a:pPr>
            <a:endParaRPr lang="lv-LV" sz="16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237709254"/>
              </p:ext>
            </p:extLst>
          </p:nvPr>
        </p:nvGraphicFramePr>
        <p:xfrm>
          <a:off x="359792" y="3275781"/>
          <a:ext cx="9361040" cy="2514600"/>
        </p:xfrm>
        <a:graphic>
          <a:graphicData uri="http://schemas.openxmlformats.org/drawingml/2006/table">
            <a:tbl>
              <a:tblPr firstRow="1" bandRow="1">
                <a:tableStyleId>{2D5ABB26-0587-4C30-8999-92F81FD0307C}</a:tableStyleId>
              </a:tblPr>
              <a:tblGrid>
                <a:gridCol w="4896544"/>
                <a:gridCol w="4464496"/>
              </a:tblGrid>
              <a:tr h="256450">
                <a:tc>
                  <a:txBody>
                    <a:bodyPr/>
                    <a:lstStyle/>
                    <a:p>
                      <a:pPr marL="361950" lvl="1" indent="-180975">
                        <a:lnSpc>
                          <a:spcPct val="100000"/>
                        </a:lnSpc>
                        <a:spcBef>
                          <a:spcPts val="300"/>
                        </a:spcBef>
                        <a:spcAft>
                          <a:spcPts val="300"/>
                        </a:spcAft>
                        <a:buClr>
                          <a:schemeClr val="tx1">
                            <a:lumMod val="50000"/>
                            <a:lumOff val="50000"/>
                          </a:schemeClr>
                        </a:buClr>
                        <a:buFont typeface="Wingdings" panose="05000000000000000000" pitchFamily="2" charset="2"/>
                        <a:buChar char="§"/>
                        <a:defRPr/>
                      </a:pPr>
                      <a:r>
                        <a:rPr lang="lv-LV" sz="1500" b="1" dirty="0" smtClean="0"/>
                        <a:t>Darbinieku atalgojuma izmaksas, darbinieku profesionālā pilnveide, komandējumi</a:t>
                      </a:r>
                      <a:endParaRPr lang="lv-LV" sz="15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lv-LV" sz="1500" dirty="0" smtClean="0"/>
                        <a:t>Tie, kas piedalās pakalpojumu</a:t>
                      </a:r>
                      <a:r>
                        <a:rPr lang="lv-LV" sz="1500" baseline="0" dirty="0" smtClean="0"/>
                        <a:t> sniegšanā, plāno un uzrauga to, iestādes vadība</a:t>
                      </a:r>
                      <a:endParaRPr lang="lv-LV" sz="15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6450">
                <a:tc>
                  <a:txBody>
                    <a:bodyPr/>
                    <a:lstStyle/>
                    <a:p>
                      <a:pPr marL="361950" lvl="1" indent="-180975">
                        <a:lnSpc>
                          <a:spcPct val="100000"/>
                        </a:lnSpc>
                        <a:spcBef>
                          <a:spcPts val="300"/>
                        </a:spcBef>
                        <a:spcAft>
                          <a:spcPts val="300"/>
                        </a:spcAft>
                        <a:buClr>
                          <a:schemeClr val="tx1">
                            <a:lumMod val="50000"/>
                            <a:lumOff val="50000"/>
                          </a:schemeClr>
                        </a:buClr>
                        <a:buFont typeface="Wingdings" panose="05000000000000000000" pitchFamily="2" charset="2"/>
                        <a:buChar char="§"/>
                        <a:defRPr/>
                      </a:pPr>
                      <a:r>
                        <a:rPr lang="lv-LV" sz="1500" b="1" dirty="0" smtClean="0"/>
                        <a:t>Personāla vadības funkcijas uzturēšanas izmaksas</a:t>
                      </a:r>
                      <a:endParaRPr lang="lv-LV" sz="15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lv-LV" sz="1500" dirty="0" smtClean="0"/>
                        <a:t>ja funkcija tiek nodrošināta centralizēti,</a:t>
                      </a:r>
                      <a:r>
                        <a:rPr lang="lv-LV" sz="1500" baseline="0" dirty="0" smtClean="0"/>
                        <a:t> piemēram, resora līmenī</a:t>
                      </a:r>
                      <a:endParaRPr lang="lv-LV" sz="15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6450">
                <a:tc>
                  <a:txBody>
                    <a:bodyPr/>
                    <a:lstStyle/>
                    <a:p>
                      <a:pPr marL="361950" lvl="1" indent="-180975">
                        <a:lnSpc>
                          <a:spcPct val="100000"/>
                        </a:lnSpc>
                        <a:spcBef>
                          <a:spcPts val="300"/>
                        </a:spcBef>
                        <a:spcAft>
                          <a:spcPts val="300"/>
                        </a:spcAft>
                        <a:buClr>
                          <a:schemeClr val="tx1">
                            <a:lumMod val="50000"/>
                            <a:lumOff val="50000"/>
                          </a:schemeClr>
                        </a:buClr>
                        <a:buFont typeface="Wingdings" panose="05000000000000000000" pitchFamily="2" charset="2"/>
                        <a:buChar char="§"/>
                        <a:defRPr/>
                      </a:pPr>
                      <a:r>
                        <a:rPr lang="lv-LV" sz="1500" b="1" dirty="0" smtClean="0"/>
                        <a:t>Finanšu vadības funkcijas uzturēšanas izmaksas</a:t>
                      </a:r>
                      <a:endParaRPr lang="lv-LV" sz="15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lv-LV" sz="1500" dirty="0" smtClean="0"/>
                        <a:t>ja funkcija tiek nodrošināta centralizēti,</a:t>
                      </a:r>
                      <a:r>
                        <a:rPr lang="lv-LV" sz="1500" baseline="0" dirty="0" smtClean="0"/>
                        <a:t> piemēram, resora līmenī</a:t>
                      </a:r>
                      <a:endParaRPr lang="lv-LV" sz="15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8815">
                <a:tc>
                  <a:txBody>
                    <a:bodyPr/>
                    <a:lstStyle/>
                    <a:p>
                      <a:pPr marL="361950" lvl="1" indent="-180975">
                        <a:lnSpc>
                          <a:spcPct val="100000"/>
                        </a:lnSpc>
                        <a:spcBef>
                          <a:spcPts val="300"/>
                        </a:spcBef>
                        <a:spcAft>
                          <a:spcPts val="300"/>
                        </a:spcAft>
                        <a:buClr>
                          <a:schemeClr val="tx1">
                            <a:lumMod val="50000"/>
                            <a:lumOff val="50000"/>
                          </a:schemeClr>
                        </a:buClr>
                        <a:buFont typeface="Wingdings" panose="05000000000000000000" pitchFamily="2" charset="2"/>
                        <a:buChar char="§"/>
                        <a:defRPr/>
                      </a:pPr>
                      <a:r>
                        <a:rPr lang="lv-LV" sz="1500" b="1" dirty="0" smtClean="0"/>
                        <a:t>Ēku, telpu nomas, to apsaimniekošanas izmaksas</a:t>
                      </a:r>
                      <a:endParaRPr lang="lv-LV" sz="15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5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8815">
                <a:tc>
                  <a:txBody>
                    <a:bodyPr/>
                    <a:lstStyle/>
                    <a:p>
                      <a:pPr marL="361950" lvl="1" indent="-180975">
                        <a:lnSpc>
                          <a:spcPct val="100000"/>
                        </a:lnSpc>
                        <a:spcBef>
                          <a:spcPts val="300"/>
                        </a:spcBef>
                        <a:spcAft>
                          <a:spcPts val="300"/>
                        </a:spcAft>
                        <a:buClr>
                          <a:schemeClr val="tx1">
                            <a:lumMod val="50000"/>
                            <a:lumOff val="50000"/>
                          </a:schemeClr>
                        </a:buClr>
                        <a:buFont typeface="Wingdings" panose="05000000000000000000" pitchFamily="2" charset="2"/>
                        <a:buChar char="§"/>
                        <a:defRPr/>
                      </a:pPr>
                      <a:r>
                        <a:rPr lang="lv-LV" sz="1500" b="1" dirty="0" smtClean="0">
                          <a:solidFill>
                            <a:schemeClr val="tx1"/>
                          </a:solidFill>
                        </a:rPr>
                        <a:t>IT infrastruktūras un IT atbalsta funkcijas uzturēšanas izmaksas</a:t>
                      </a:r>
                      <a:endParaRPr lang="lv-LV"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lv-LV" sz="1500" dirty="0" smtClean="0">
                          <a:solidFill>
                            <a:srgbClr val="990000"/>
                          </a:solidFill>
                        </a:rPr>
                        <a:t>VRAA koplietošanas infrastruktūra – kam attiecināmas, kam neattiecināmas izmaksas?</a:t>
                      </a:r>
                      <a:endParaRPr lang="lv-LV" sz="1500" b="1" dirty="0">
                        <a:solidFill>
                          <a:srgbClr val="99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Attiecināmās un neattiecināmās izmaksas (1)</a:t>
            </a:r>
            <a:br>
              <a:rPr lang="lv-LV" sz="3600" dirty="0"/>
            </a:br>
            <a:endParaRPr lang="lv-LV" sz="2800" kern="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1835386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503999" y="1546934"/>
            <a:ext cx="9000809"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7200" eaLnBrk="0" hangingPunct="0">
              <a:spcBef>
                <a:spcPct val="20000"/>
              </a:spcBef>
              <a:buChar char="•"/>
              <a:defRPr sz="3200">
                <a:solidFill>
                  <a:schemeClr val="tx1"/>
                </a:solidFill>
                <a:latin typeface="Tahoma" pitchFamily="34" charset="0"/>
                <a:ea typeface="ＭＳ Ｐゴシック" pitchFamily="34" charset="-128"/>
                <a:cs typeface="Arial" charset="0"/>
              </a:defRPr>
            </a:lvl1pPr>
            <a:lvl2pPr marL="742950" indent="-285750" defTabSz="457200" eaLnBrk="0" hangingPunct="0">
              <a:spcBef>
                <a:spcPct val="20000"/>
              </a:spcBef>
              <a:buChar char="–"/>
              <a:defRPr sz="2800">
                <a:solidFill>
                  <a:schemeClr val="tx1"/>
                </a:solidFill>
                <a:latin typeface="Tahoma" pitchFamily="34" charset="0"/>
                <a:ea typeface="ＭＳ Ｐゴシック" pitchFamily="34" charset="-128"/>
                <a:cs typeface="Arial" charset="0"/>
              </a:defRPr>
            </a:lvl2pPr>
            <a:lvl3pPr marL="1143000" indent="-228600" defTabSz="457200" eaLnBrk="0" hangingPunct="0">
              <a:spcBef>
                <a:spcPct val="20000"/>
              </a:spcBef>
              <a:buChar char="•"/>
              <a:defRPr sz="2400">
                <a:solidFill>
                  <a:schemeClr val="tx1"/>
                </a:solidFill>
                <a:latin typeface="Tahoma" pitchFamily="34" charset="0"/>
                <a:ea typeface="ＭＳ Ｐゴシック" pitchFamily="34" charset="-128"/>
                <a:cs typeface="Arial" charset="0"/>
              </a:defRPr>
            </a:lvl3pPr>
            <a:lvl4pPr marL="16002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4pPr>
            <a:lvl5pPr marL="2057400" indent="-228600" defTabSz="457200" eaLnBrk="0" hangingPunct="0">
              <a:spcBef>
                <a:spcPct val="20000"/>
              </a:spcBef>
              <a:buChar char="»"/>
              <a:defRPr sz="2000">
                <a:solidFill>
                  <a:schemeClr val="tx1"/>
                </a:solidFill>
                <a:latin typeface="Tahoma" pitchFamily="34"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9pPr>
          </a:lstStyle>
          <a:p>
            <a:pPr>
              <a:lnSpc>
                <a:spcPct val="100000"/>
              </a:lnSpc>
              <a:spcBef>
                <a:spcPts val="300"/>
              </a:spcBef>
              <a:spcAft>
                <a:spcPts val="300"/>
              </a:spcAft>
              <a:buNone/>
              <a:defRPr/>
            </a:pPr>
            <a:r>
              <a:rPr lang="lv-LV" sz="2400" b="1" dirty="0" smtClean="0">
                <a:latin typeface="+mn-lt"/>
              </a:rPr>
              <a:t>Neattiecināmās </a:t>
            </a:r>
            <a:r>
              <a:rPr lang="lv-LV" sz="2400" b="1" dirty="0">
                <a:latin typeface="+mn-lt"/>
              </a:rPr>
              <a:t>izmaksas</a:t>
            </a:r>
            <a:r>
              <a:rPr lang="lv-LV" sz="2400" dirty="0">
                <a:latin typeface="+mn-lt"/>
              </a:rPr>
              <a:t>  - pārējās izmaksas, kuras </a:t>
            </a:r>
            <a:r>
              <a:rPr lang="lv-LV" sz="2400" dirty="0" smtClean="0">
                <a:latin typeface="+mn-lt"/>
              </a:rPr>
              <a:t>nav </a:t>
            </a:r>
            <a:r>
              <a:rPr lang="lv-LV" sz="2400" dirty="0">
                <a:latin typeface="+mn-lt"/>
              </a:rPr>
              <a:t>saistītas ar izmaksu objektu un </a:t>
            </a:r>
            <a:r>
              <a:rPr lang="lv-LV" sz="2400" b="1" dirty="0" smtClean="0">
                <a:latin typeface="+mn-lt"/>
              </a:rPr>
              <a:t>netiek </a:t>
            </a:r>
            <a:r>
              <a:rPr lang="lv-LV" sz="2400" b="1" dirty="0">
                <a:latin typeface="+mn-lt"/>
              </a:rPr>
              <a:t>pārdalītas </a:t>
            </a:r>
            <a:r>
              <a:rPr lang="lv-LV" sz="2400" dirty="0">
                <a:latin typeface="+mn-lt"/>
              </a:rPr>
              <a:t>uz šo izmaksu </a:t>
            </a:r>
            <a:r>
              <a:rPr lang="lv-LV" sz="2400" dirty="0" smtClean="0">
                <a:latin typeface="+mn-lt"/>
              </a:rPr>
              <a:t>objektu.</a:t>
            </a:r>
          </a:p>
          <a:p>
            <a:pPr>
              <a:lnSpc>
                <a:spcPct val="100000"/>
              </a:lnSpc>
              <a:spcBef>
                <a:spcPts val="300"/>
              </a:spcBef>
              <a:spcAft>
                <a:spcPts val="300"/>
              </a:spcAft>
              <a:buNone/>
              <a:defRPr/>
            </a:pPr>
            <a:endParaRPr lang="lv-LV" sz="2400" dirty="0" smtClean="0">
              <a:latin typeface="+mn-lt"/>
            </a:endParaRPr>
          </a:p>
          <a:p>
            <a:pPr>
              <a:lnSpc>
                <a:spcPct val="100000"/>
              </a:lnSpc>
              <a:spcBef>
                <a:spcPts val="300"/>
              </a:spcBef>
              <a:spcAft>
                <a:spcPts val="300"/>
              </a:spcAft>
              <a:buNone/>
              <a:defRPr/>
            </a:pPr>
            <a:r>
              <a:rPr lang="lv-LV" sz="2400" dirty="0" smtClean="0">
                <a:latin typeface="+mn-lt"/>
              </a:rPr>
              <a:t>Uz pakalpojumu sniegšanu attiecināmās izmaksas būs neattiecināmas no citu iestādes funkciju skata punkta, un otrādi – uz citām funkcijām attiecināmās izmaksas netiek pārdalītas uz pakalpojumiem, tāpēc tās ir neattiecināmās no pakalpojumu skata punkta.</a:t>
            </a:r>
            <a:endParaRPr lang="lv-LV" sz="2400" dirty="0">
              <a:latin typeface="+mn-lt"/>
            </a:endParaRPr>
          </a:p>
          <a:p>
            <a:pPr marL="0" indent="0">
              <a:lnSpc>
                <a:spcPct val="100000"/>
              </a:lnSpc>
              <a:spcBef>
                <a:spcPts val="300"/>
              </a:spcBef>
              <a:spcAft>
                <a:spcPts val="300"/>
              </a:spcAft>
              <a:buNone/>
              <a:defRPr/>
            </a:pPr>
            <a:r>
              <a:rPr lang="lv-LV" sz="2400" dirty="0" smtClean="0">
                <a:latin typeface="+mn-lt"/>
              </a:rPr>
              <a:t/>
            </a:r>
            <a:br>
              <a:rPr lang="lv-LV" sz="2400" dirty="0" smtClean="0">
                <a:latin typeface="+mn-lt"/>
              </a:rPr>
            </a:br>
            <a:r>
              <a:rPr lang="lv-LV" sz="2400" b="1" dirty="0" smtClean="0">
                <a:latin typeface="+mn-lt"/>
              </a:rPr>
              <a:t>Pašizmaksas kontekstā neattiecināmās izmaksas nav saistītas ar ārvalstu finanšu instrumentu apgūšanu. </a:t>
            </a:r>
            <a:r>
              <a:rPr lang="lv-LV" sz="2400" dirty="0" smtClean="0">
                <a:latin typeface="+mn-lt"/>
              </a:rPr>
              <a:t>Piemēram, ESF nominētas un/vai atzītas neattiecināmās izmaksas var būt attiecināmas no pakalpojumu pašizmaksas viedokļa.</a:t>
            </a:r>
          </a:p>
        </p:txBody>
      </p:sp>
      <p:sp>
        <p:nvSpPr>
          <p:cNvPr id="4"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Attiecināmās un neattiecināmās izmaksas </a:t>
            </a:r>
            <a:r>
              <a:rPr lang="lv-LV" sz="3600" dirty="0" smtClean="0"/>
              <a:t>(2)</a:t>
            </a:r>
            <a:r>
              <a:rPr lang="lv-LV" sz="3600" dirty="0"/>
              <a:t/>
            </a:r>
            <a:br>
              <a:rPr lang="lv-LV" sz="3600" dirty="0"/>
            </a:br>
            <a:endParaRPr lang="lv-LV" sz="2800" kern="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2157111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59992" y="3740571"/>
            <a:ext cx="2736304" cy="2847577"/>
          </a:xfrm>
          <a:prstGeom prst="roundRect">
            <a:avLst/>
          </a:prstGeom>
          <a:ln>
            <a:solidFill>
              <a:srgbClr val="FFFFFF"/>
            </a:solidFill>
          </a:ln>
        </p:spPr>
        <p:style>
          <a:lnRef idx="2">
            <a:schemeClr val="accent5">
              <a:shade val="50000"/>
            </a:schemeClr>
          </a:lnRef>
          <a:fillRef idx="1">
            <a:schemeClr val="accent5"/>
          </a:fillRef>
          <a:effectRef idx="0">
            <a:schemeClr val="accent5"/>
          </a:effectRef>
          <a:fontRef idx="minor">
            <a:schemeClr val="lt1"/>
          </a:fontRef>
        </p:style>
        <p:txBody>
          <a:bodyPr lIns="100794" tIns="50397" rIns="100794" bIns="50397" anchor="t"/>
          <a:lstStyle/>
          <a:p>
            <a:pPr algn="ctr">
              <a:defRPr/>
            </a:pPr>
            <a:r>
              <a:rPr lang="lv-LV" b="1" dirty="0">
                <a:solidFill>
                  <a:schemeClr val="tx1"/>
                </a:solidFill>
              </a:rPr>
              <a:t>Attiecināmās izmaksas</a:t>
            </a:r>
          </a:p>
        </p:txBody>
      </p:sp>
      <p:sp>
        <p:nvSpPr>
          <p:cNvPr id="8" name="Rounded Rectangle 7"/>
          <p:cNvSpPr/>
          <p:nvPr/>
        </p:nvSpPr>
        <p:spPr>
          <a:xfrm>
            <a:off x="5219700" y="3742321"/>
            <a:ext cx="2700932" cy="2845828"/>
          </a:xfrm>
          <a:prstGeom prst="roundRect">
            <a:avLst/>
          </a:prstGeom>
          <a:ln/>
        </p:spPr>
        <p:style>
          <a:lnRef idx="2">
            <a:schemeClr val="accent1"/>
          </a:lnRef>
          <a:fillRef idx="1">
            <a:schemeClr val="lt1"/>
          </a:fillRef>
          <a:effectRef idx="0">
            <a:schemeClr val="accent1"/>
          </a:effectRef>
          <a:fontRef idx="minor">
            <a:schemeClr val="dk1"/>
          </a:fontRef>
        </p:style>
        <p:txBody>
          <a:bodyPr lIns="100794" tIns="50397" rIns="100794" bIns="50397" anchor="t"/>
          <a:lstStyle/>
          <a:p>
            <a:pPr algn="ctr">
              <a:defRPr/>
            </a:pPr>
            <a:r>
              <a:rPr lang="lv-LV" b="1" dirty="0"/>
              <a:t>Neattiecināmās izmaksas</a:t>
            </a:r>
          </a:p>
        </p:txBody>
      </p:sp>
      <p:sp>
        <p:nvSpPr>
          <p:cNvPr id="39" name="Rectangle 38"/>
          <p:cNvSpPr/>
          <p:nvPr/>
        </p:nvSpPr>
        <p:spPr bwMode="auto">
          <a:xfrm>
            <a:off x="1295896" y="5147989"/>
            <a:ext cx="6840760" cy="1296144"/>
          </a:xfrm>
          <a:prstGeom prst="rect">
            <a:avLst/>
          </a:prstGeom>
          <a:solidFill>
            <a:schemeClr val="bg2">
              <a:lumMod val="20000"/>
              <a:lumOff val="80000"/>
              <a:alpha val="48000"/>
            </a:schemeClr>
          </a:solidFill>
          <a:ln w="1905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38" name="Rectangle 37"/>
          <p:cNvSpPr/>
          <p:nvPr/>
        </p:nvSpPr>
        <p:spPr bwMode="auto">
          <a:xfrm>
            <a:off x="1295896" y="4427909"/>
            <a:ext cx="6840760" cy="576064"/>
          </a:xfrm>
          <a:prstGeom prst="rect">
            <a:avLst/>
          </a:prstGeom>
          <a:solidFill>
            <a:schemeClr val="bg2">
              <a:lumMod val="20000"/>
              <a:lumOff val="80000"/>
              <a:alpha val="48000"/>
            </a:schemeClr>
          </a:solidFill>
          <a:ln w="1905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4" name="Rectangle 3"/>
          <p:cNvSpPr/>
          <p:nvPr/>
        </p:nvSpPr>
        <p:spPr bwMode="auto">
          <a:xfrm>
            <a:off x="2087984" y="1907629"/>
            <a:ext cx="5832648" cy="1512168"/>
          </a:xfrm>
          <a:prstGeom prst="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dirty="0" smtClean="0">
              <a:ln>
                <a:noFill/>
              </a:ln>
              <a:effectLst/>
              <a:latin typeface="Calibri"/>
              <a:ea typeface="SimSun" charset="-122"/>
              <a:cs typeface="Calibri"/>
            </a:endParaRPr>
          </a:p>
        </p:txBody>
      </p:sp>
      <p:sp>
        <p:nvSpPr>
          <p:cNvPr id="5" name="TextBox 4"/>
          <p:cNvSpPr txBox="1">
            <a:spLocks noChangeArrowheads="1"/>
          </p:cNvSpPr>
          <p:nvPr/>
        </p:nvSpPr>
        <p:spPr bwMode="auto">
          <a:xfrm>
            <a:off x="6336456" y="1818103"/>
            <a:ext cx="2065128" cy="4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spcBef>
                <a:spcPct val="20000"/>
              </a:spcBef>
              <a:buChar char="•"/>
              <a:defRPr sz="3200">
                <a:solidFill>
                  <a:schemeClr val="tx1"/>
                </a:solidFill>
                <a:latin typeface="Tahoma" pitchFamily="34" charset="0"/>
                <a:ea typeface="ＭＳ Ｐゴシック" pitchFamily="34" charset="-128"/>
                <a:cs typeface="Arial" charset="0"/>
              </a:defRPr>
            </a:lvl1pPr>
            <a:lvl2pPr marL="742950" indent="-285750" eaLnBrk="0" hangingPunct="0">
              <a:spcBef>
                <a:spcPct val="20000"/>
              </a:spcBef>
              <a:buChar char="–"/>
              <a:defRPr sz="2800">
                <a:solidFill>
                  <a:schemeClr val="tx1"/>
                </a:solidFill>
                <a:latin typeface="Tahoma" pitchFamily="34" charset="0"/>
                <a:ea typeface="ＭＳ Ｐゴシック" pitchFamily="34" charset="-128"/>
                <a:cs typeface="Arial" charset="0"/>
              </a:defRPr>
            </a:lvl2pPr>
            <a:lvl3pPr marL="1143000" indent="-228600" eaLnBrk="0" hangingPunct="0">
              <a:spcBef>
                <a:spcPct val="20000"/>
              </a:spcBef>
              <a:buChar char="•"/>
              <a:defRPr sz="2400">
                <a:solidFill>
                  <a:schemeClr val="tx1"/>
                </a:solidFill>
                <a:latin typeface="Tahoma" pitchFamily="34" charset="0"/>
                <a:ea typeface="ＭＳ Ｐゴシック" pitchFamily="34" charset="-128"/>
                <a:cs typeface="Arial" charset="0"/>
              </a:defRPr>
            </a:lvl3pPr>
            <a:lvl4pPr marL="1600200" indent="-228600" eaLnBrk="0" hangingPunct="0">
              <a:spcBef>
                <a:spcPct val="20000"/>
              </a:spcBef>
              <a:buChar char="–"/>
              <a:defRPr sz="2000">
                <a:solidFill>
                  <a:schemeClr val="tx1"/>
                </a:solidFill>
                <a:latin typeface="Tahoma" pitchFamily="34" charset="0"/>
                <a:ea typeface="ＭＳ Ｐゴシック" pitchFamily="34" charset="-128"/>
                <a:cs typeface="Arial" charset="0"/>
              </a:defRPr>
            </a:lvl4pPr>
            <a:lvl5pPr marL="2057400" indent="-228600" eaLnBrk="0" hangingPunct="0">
              <a:spcBef>
                <a:spcPct val="20000"/>
              </a:spcBef>
              <a:buChar char="»"/>
              <a:defRPr sz="2000">
                <a:solidFill>
                  <a:schemeClr val="tx1"/>
                </a:solidFill>
                <a:latin typeface="Tahoma" pitchFamily="34" charset="0"/>
                <a:ea typeface="ＭＳ Ｐゴシック"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Tahoma" pitchFamily="34" charset="0"/>
                <a:ea typeface="ＭＳ Ｐゴシック" pitchFamily="34" charset="-128"/>
                <a:cs typeface="Arial" charset="0"/>
              </a:defRPr>
            </a:lvl9pPr>
          </a:lstStyle>
          <a:p>
            <a:pPr eaLnBrk="1" hangingPunct="1">
              <a:spcBef>
                <a:spcPct val="0"/>
              </a:spcBef>
              <a:buFontTx/>
              <a:buNone/>
            </a:pPr>
            <a:r>
              <a:rPr lang="lv-LV" altLang="lv-LV" sz="2000" b="1" dirty="0">
                <a:latin typeface="Calibri" panose="020F0502020204030204" pitchFamily="34" charset="0"/>
              </a:rPr>
              <a:t>Izmaksu</a:t>
            </a:r>
            <a:r>
              <a:rPr lang="lv-LV" altLang="lv-LV" sz="2400" b="1" dirty="0">
                <a:latin typeface="Calibri" panose="020F0502020204030204" pitchFamily="34" charset="0"/>
              </a:rPr>
              <a:t> </a:t>
            </a:r>
            <a:r>
              <a:rPr lang="lv-LV" altLang="lv-LV" sz="2000" b="1" dirty="0">
                <a:latin typeface="Calibri" panose="020F0502020204030204" pitchFamily="34" charset="0"/>
              </a:rPr>
              <a:t>bāze</a:t>
            </a:r>
            <a:endParaRPr lang="lv-LV" altLang="lv-LV" sz="2400" b="1" dirty="0">
              <a:latin typeface="Calibri" panose="020F0502020204030204" pitchFamily="34" charset="0"/>
            </a:endParaRPr>
          </a:p>
        </p:txBody>
      </p:sp>
      <p:sp>
        <p:nvSpPr>
          <p:cNvPr id="6" name="Rounded Rectangle 5"/>
          <p:cNvSpPr/>
          <p:nvPr/>
        </p:nvSpPr>
        <p:spPr>
          <a:xfrm>
            <a:off x="5328344" y="2267669"/>
            <a:ext cx="1944216" cy="1080120"/>
          </a:xfrm>
          <a:prstGeom prst="round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a:r>
              <a:rPr lang="lv-LV" b="1" dirty="0">
                <a:solidFill>
                  <a:schemeClr val="lt1"/>
                </a:solidFill>
              </a:rPr>
              <a:t>LM izmaksas</a:t>
            </a:r>
          </a:p>
        </p:txBody>
      </p:sp>
      <p:sp>
        <p:nvSpPr>
          <p:cNvPr id="26" name="Rounded Rectangle 25"/>
          <p:cNvSpPr/>
          <p:nvPr/>
        </p:nvSpPr>
        <p:spPr>
          <a:xfrm>
            <a:off x="2736056" y="2267669"/>
            <a:ext cx="1944216" cy="10801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a:r>
              <a:rPr lang="lv-LV" b="1" dirty="0" smtClean="0"/>
              <a:t>VSAA izmaksas</a:t>
            </a:r>
            <a:endParaRPr lang="lv-LV" b="1" dirty="0"/>
          </a:p>
        </p:txBody>
      </p:sp>
      <p:cxnSp>
        <p:nvCxnSpPr>
          <p:cNvPr id="20" name="Straight Arrow Connector 19"/>
          <p:cNvCxnSpPr>
            <a:stCxn id="4" idx="2"/>
            <a:endCxn id="7" idx="0"/>
          </p:cNvCxnSpPr>
          <p:nvPr/>
        </p:nvCxnSpPr>
        <p:spPr bwMode="auto">
          <a:xfrm flipH="1">
            <a:off x="3528144" y="3419797"/>
            <a:ext cx="1476164" cy="320774"/>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4" idx="2"/>
            <a:endCxn id="8" idx="0"/>
          </p:cNvCxnSpPr>
          <p:nvPr/>
        </p:nvCxnSpPr>
        <p:spPr bwMode="auto">
          <a:xfrm>
            <a:off x="5004308" y="3419797"/>
            <a:ext cx="1565858" cy="322524"/>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1367904" y="4571925"/>
            <a:ext cx="576064" cy="321306"/>
          </a:xfrm>
          <a:prstGeom prst="rect">
            <a:avLst/>
          </a:prstGeom>
          <a:noFill/>
        </p:spPr>
        <p:txBody>
          <a:bodyPr wrap="square" rtlCol="0">
            <a:spAutoFit/>
          </a:bodyPr>
          <a:lstStyle/>
          <a:p>
            <a:r>
              <a:rPr lang="lv-LV" sz="1600" b="1" dirty="0" smtClean="0">
                <a:solidFill>
                  <a:schemeClr val="tx1">
                    <a:lumMod val="95000"/>
                    <a:lumOff val="5000"/>
                  </a:schemeClr>
                </a:solidFill>
                <a:latin typeface="+mn-lt"/>
              </a:rPr>
              <a:t>LM</a:t>
            </a:r>
            <a:endParaRPr lang="lv-LV" sz="1600" b="1" dirty="0">
              <a:solidFill>
                <a:schemeClr val="tx1">
                  <a:lumMod val="95000"/>
                  <a:lumOff val="5000"/>
                </a:schemeClr>
              </a:solidFill>
              <a:latin typeface="+mn-lt"/>
            </a:endParaRPr>
          </a:p>
        </p:txBody>
      </p:sp>
      <p:sp>
        <p:nvSpPr>
          <p:cNvPr id="34" name="TextBox 33"/>
          <p:cNvSpPr txBox="1"/>
          <p:nvPr/>
        </p:nvSpPr>
        <p:spPr>
          <a:xfrm>
            <a:off x="1295896" y="5618771"/>
            <a:ext cx="720080" cy="321306"/>
          </a:xfrm>
          <a:prstGeom prst="rect">
            <a:avLst/>
          </a:prstGeom>
          <a:noFill/>
        </p:spPr>
        <p:txBody>
          <a:bodyPr wrap="square" rtlCol="0">
            <a:spAutoFit/>
          </a:bodyPr>
          <a:lstStyle/>
          <a:p>
            <a:r>
              <a:rPr lang="lv-LV" sz="1600" b="1" dirty="0" smtClean="0">
                <a:solidFill>
                  <a:schemeClr val="tx1">
                    <a:lumMod val="95000"/>
                    <a:lumOff val="5000"/>
                  </a:schemeClr>
                </a:solidFill>
                <a:latin typeface="+mn-lt"/>
              </a:rPr>
              <a:t>VSAA</a:t>
            </a:r>
            <a:endParaRPr lang="lv-LV" sz="1600" b="1" dirty="0">
              <a:solidFill>
                <a:schemeClr val="tx1">
                  <a:lumMod val="95000"/>
                  <a:lumOff val="5000"/>
                </a:schemeClr>
              </a:solidFill>
              <a:latin typeface="+mn-lt"/>
            </a:endParaRPr>
          </a:p>
        </p:txBody>
      </p:sp>
      <p:sp>
        <p:nvSpPr>
          <p:cNvPr id="29" name="TextBox 28"/>
          <p:cNvSpPr txBox="1"/>
          <p:nvPr/>
        </p:nvSpPr>
        <p:spPr>
          <a:xfrm>
            <a:off x="2448272" y="4362840"/>
            <a:ext cx="2304008" cy="929165"/>
          </a:xfrm>
          <a:prstGeom prst="rect">
            <a:avLst/>
          </a:prstGeom>
          <a:noFill/>
        </p:spPr>
        <p:txBody>
          <a:bodyPr wrap="square" rtlCol="0">
            <a:spAutoFit/>
          </a:bodyPr>
          <a:lstStyle/>
          <a:p>
            <a:pPr marL="285750" indent="-285750">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a:solidFill>
                  <a:schemeClr val="tx1">
                    <a:lumMod val="95000"/>
                    <a:lumOff val="5000"/>
                  </a:schemeClr>
                </a:solidFill>
                <a:latin typeface="+mn-lt"/>
              </a:rPr>
              <a:t>Finanšu uzskaite</a:t>
            </a:r>
          </a:p>
          <a:p>
            <a:pPr marL="285750" indent="-285750">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a:solidFill>
                  <a:schemeClr val="tx1">
                    <a:lumMod val="95000"/>
                    <a:lumOff val="5000"/>
                  </a:schemeClr>
                </a:solidFill>
                <a:latin typeface="+mn-lt"/>
              </a:rPr>
              <a:t>Personāla vadība   </a:t>
            </a:r>
          </a:p>
          <a:p>
            <a:endParaRPr lang="lv-LV" sz="1600" dirty="0">
              <a:solidFill>
                <a:schemeClr val="tx1">
                  <a:lumMod val="95000"/>
                  <a:lumOff val="5000"/>
                </a:schemeClr>
              </a:solidFill>
              <a:latin typeface="+mn-lt"/>
            </a:endParaRPr>
          </a:p>
        </p:txBody>
      </p:sp>
      <p:sp>
        <p:nvSpPr>
          <p:cNvPr id="30" name="TextBox 29"/>
          <p:cNvSpPr txBox="1"/>
          <p:nvPr/>
        </p:nvSpPr>
        <p:spPr>
          <a:xfrm>
            <a:off x="5400352" y="4521403"/>
            <a:ext cx="2448272" cy="338554"/>
          </a:xfrm>
          <a:prstGeom prst="rect">
            <a:avLst/>
          </a:prstGeom>
          <a:noFill/>
        </p:spPr>
        <p:txBody>
          <a:bodyPr wrap="square" rtlCol="0">
            <a:spAutoFit/>
          </a:bodyPr>
          <a:lstStyle/>
          <a:p>
            <a:pPr marL="285750" indent="-285750">
              <a:lnSpc>
                <a:spcPct val="100000"/>
              </a:lnSpc>
              <a:spcBef>
                <a:spcPts val="600"/>
              </a:spcBef>
              <a:spcAft>
                <a:spcPts val="600"/>
              </a:spcAft>
              <a:buClr>
                <a:schemeClr val="tx1">
                  <a:lumMod val="50000"/>
                  <a:lumOff val="50000"/>
                </a:schemeClr>
              </a:buClr>
              <a:buFont typeface="Wingdings" panose="05000000000000000000" pitchFamily="2" charset="2"/>
              <a:buChar char="§"/>
            </a:pPr>
            <a:r>
              <a:rPr lang="lv-LV" sz="1600" dirty="0">
                <a:solidFill>
                  <a:schemeClr val="tx1">
                    <a:lumMod val="95000"/>
                    <a:lumOff val="5000"/>
                  </a:schemeClr>
                </a:solidFill>
                <a:latin typeface="+mn-lt"/>
              </a:rPr>
              <a:t>Pārējās izmaksas</a:t>
            </a:r>
          </a:p>
        </p:txBody>
      </p:sp>
      <p:sp>
        <p:nvSpPr>
          <p:cNvPr id="32" name="TextBox 31"/>
          <p:cNvSpPr txBox="1"/>
          <p:nvPr/>
        </p:nvSpPr>
        <p:spPr>
          <a:xfrm>
            <a:off x="2448024" y="5193986"/>
            <a:ext cx="2304256" cy="1154162"/>
          </a:xfrm>
          <a:prstGeom prst="rect">
            <a:avLst/>
          </a:prstGeom>
          <a:noFill/>
        </p:spPr>
        <p:txBody>
          <a:bodyPr wrap="square" rtlCol="0">
            <a:spAutoFit/>
          </a:bodyPr>
          <a:lstStyle/>
          <a:p>
            <a:pPr marL="285750" indent="-285750">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a:solidFill>
                  <a:schemeClr val="tx1">
                    <a:lumMod val="95000"/>
                    <a:lumOff val="5000"/>
                  </a:schemeClr>
                </a:solidFill>
                <a:latin typeface="+mn-lt"/>
              </a:rPr>
              <a:t>Pārējās VSAA izmaksas</a:t>
            </a:r>
          </a:p>
          <a:p>
            <a:pPr marL="285750" indent="-285750">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a:solidFill>
                  <a:schemeClr val="tx1">
                    <a:lumMod val="95000"/>
                    <a:lumOff val="5000"/>
                  </a:schemeClr>
                </a:solidFill>
                <a:latin typeface="+mn-lt"/>
              </a:rPr>
              <a:t>N</a:t>
            </a:r>
            <a:r>
              <a:rPr lang="lv-LV" sz="1600" dirty="0" smtClean="0">
                <a:solidFill>
                  <a:schemeClr val="tx1">
                    <a:lumMod val="95000"/>
                    <a:lumOff val="5000"/>
                  </a:schemeClr>
                </a:solidFill>
                <a:latin typeface="+mn-lt"/>
              </a:rPr>
              <a:t>orēķini ar </a:t>
            </a:r>
            <a:r>
              <a:rPr lang="lv-LV" sz="1600" dirty="0">
                <a:solidFill>
                  <a:schemeClr val="tx1">
                    <a:lumMod val="95000"/>
                    <a:lumOff val="5000"/>
                  </a:schemeClr>
                </a:solidFill>
                <a:latin typeface="+mn-lt"/>
              </a:rPr>
              <a:t>pašvaldībām</a:t>
            </a:r>
          </a:p>
        </p:txBody>
      </p:sp>
      <p:sp>
        <p:nvSpPr>
          <p:cNvPr id="33" name="TextBox 32"/>
          <p:cNvSpPr txBox="1"/>
          <p:nvPr/>
        </p:nvSpPr>
        <p:spPr>
          <a:xfrm>
            <a:off x="5400352" y="5115758"/>
            <a:ext cx="2448272" cy="1400383"/>
          </a:xfrm>
          <a:prstGeom prst="rect">
            <a:avLst/>
          </a:prstGeom>
          <a:noFill/>
        </p:spPr>
        <p:txBody>
          <a:bodyPr wrap="square" rtlCol="0">
            <a:spAutoFit/>
          </a:bodyPr>
          <a:lstStyle/>
          <a:p>
            <a:pPr marL="285750" indent="-285750">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a:solidFill>
                  <a:schemeClr val="tx1">
                    <a:lumMod val="95000"/>
                    <a:lumOff val="5000"/>
                  </a:schemeClr>
                </a:solidFill>
                <a:latin typeface="+mn-lt"/>
              </a:rPr>
              <a:t>Ar PP sniegšanu nesaistītās </a:t>
            </a:r>
            <a:r>
              <a:rPr lang="lv-LV" sz="1600" dirty="0" smtClean="0">
                <a:solidFill>
                  <a:schemeClr val="tx1">
                    <a:lumMod val="95000"/>
                    <a:lumOff val="5000"/>
                  </a:schemeClr>
                </a:solidFill>
                <a:latin typeface="+mn-lt"/>
              </a:rPr>
              <a:t>valsts </a:t>
            </a:r>
            <a:r>
              <a:rPr lang="lv-LV" sz="1600" dirty="0">
                <a:solidFill>
                  <a:schemeClr val="tx1">
                    <a:lumMod val="95000"/>
                    <a:lumOff val="5000"/>
                  </a:schemeClr>
                </a:solidFill>
                <a:latin typeface="+mn-lt"/>
              </a:rPr>
              <a:t>funkcijas</a:t>
            </a:r>
          </a:p>
          <a:p>
            <a:pPr marL="285750" indent="-285750">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a:solidFill>
                  <a:schemeClr val="tx1">
                    <a:lumMod val="95000"/>
                    <a:lumOff val="5000"/>
                  </a:schemeClr>
                </a:solidFill>
                <a:latin typeface="+mn-lt"/>
              </a:rPr>
              <a:t>IT </a:t>
            </a:r>
            <a:r>
              <a:rPr lang="lv-LV" sz="1600" dirty="0" smtClean="0">
                <a:solidFill>
                  <a:schemeClr val="tx1">
                    <a:lumMod val="95000"/>
                    <a:lumOff val="5000"/>
                  </a:schemeClr>
                </a:solidFill>
                <a:latin typeface="+mn-lt"/>
              </a:rPr>
              <a:t>izmaksas </a:t>
            </a:r>
            <a:r>
              <a:rPr lang="lv-LV" sz="1600" dirty="0">
                <a:solidFill>
                  <a:schemeClr val="tx1">
                    <a:lumMod val="95000"/>
                    <a:lumOff val="5000"/>
                  </a:schemeClr>
                </a:solidFill>
                <a:latin typeface="+mn-lt"/>
              </a:rPr>
              <a:t>citās iestādēs</a:t>
            </a:r>
          </a:p>
        </p:txBody>
      </p:sp>
      <p:cxnSp>
        <p:nvCxnSpPr>
          <p:cNvPr id="14" name="Straight Connector 13"/>
          <p:cNvCxnSpPr/>
          <p:nvPr/>
        </p:nvCxnSpPr>
        <p:spPr bwMode="auto">
          <a:xfrm flipV="1">
            <a:off x="8568704" y="3491805"/>
            <a:ext cx="0" cy="14401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V="1">
            <a:off x="1511920" y="3491805"/>
            <a:ext cx="0" cy="14401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itle 1"/>
          <p:cNvSpPr txBox="1">
            <a:spLocks/>
          </p:cNvSpPr>
          <p:nvPr/>
        </p:nvSpPr>
        <p:spPr bwMode="auto">
          <a:xfrm>
            <a:off x="503238" y="32345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Attiecināmās un neattiecināmās </a:t>
            </a:r>
            <a:r>
              <a:rPr lang="lv-LV" sz="3600" dirty="0" smtClean="0"/>
              <a:t>izmaksas (3)</a:t>
            </a:r>
          </a:p>
          <a:p>
            <a:pPr algn="l">
              <a:spcAft>
                <a:spcPts val="661"/>
              </a:spcAft>
              <a:defRPr/>
            </a:pPr>
            <a:r>
              <a:rPr lang="lv-LV" sz="3200" dirty="0" smtClean="0">
                <a:solidFill>
                  <a:schemeClr val="bg1">
                    <a:lumMod val="50000"/>
                  </a:schemeClr>
                </a:solidFill>
              </a:rPr>
              <a:t>Piemērs, VSAA pakalpojumi</a:t>
            </a:r>
            <a:r>
              <a:rPr lang="lv-LV" sz="3200" dirty="0">
                <a:solidFill>
                  <a:schemeClr val="bg1">
                    <a:lumMod val="50000"/>
                  </a:schemeClr>
                </a:solidFill>
              </a:rPr>
              <a:t/>
            </a:r>
            <a:br>
              <a:rPr lang="lv-LV" sz="3200" dirty="0">
                <a:solidFill>
                  <a:schemeClr val="bg1">
                    <a:lumMod val="50000"/>
                  </a:schemeClr>
                </a:solidFill>
              </a:rPr>
            </a:br>
            <a:endParaRPr lang="lv-LV" sz="2400" kern="0" dirty="0">
              <a:solidFill>
                <a:schemeClr val="bg1">
                  <a:lumMod val="50000"/>
                </a:schemeClr>
              </a:solidFill>
              <a:ea typeface="ＭＳ Ｐゴシック" pitchFamily="34" charset="-128"/>
            </a:endParaRPr>
          </a:p>
        </p:txBody>
      </p:sp>
    </p:spTree>
    <p:extLst>
      <p:ext uri="{BB962C8B-B14F-4D97-AF65-F5344CB8AC3E}">
        <p14:creationId xmlns:p14="http://schemas.microsoft.com/office/powerpoint/2010/main" val="331622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219532" y="1695361"/>
            <a:ext cx="716324" cy="716324"/>
          </a:xfrm>
          <a:prstGeom prst="ellipse">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3"/>
          <p:cNvSpPr/>
          <p:nvPr/>
        </p:nvSpPr>
        <p:spPr bwMode="auto">
          <a:xfrm>
            <a:off x="0" y="4355901"/>
            <a:ext cx="5256336" cy="32037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2" name="Title 1"/>
          <p:cNvSpPr>
            <a:spLocks noGrp="1"/>
          </p:cNvSpPr>
          <p:nvPr>
            <p:ph type="title"/>
          </p:nvPr>
        </p:nvSpPr>
        <p:spPr>
          <a:xfrm>
            <a:off x="431800" y="0"/>
            <a:ext cx="9069387" cy="1260475"/>
          </a:xfrm>
        </p:spPr>
        <p:txBody>
          <a:bodyPr/>
          <a:lstStyle/>
          <a:p>
            <a:pPr algn="l"/>
            <a:r>
              <a:rPr lang="lv-LV" sz="3600" dirty="0"/>
              <a:t>Attiecināmās un neattiecināmās izmaksas </a:t>
            </a:r>
            <a:r>
              <a:rPr lang="lv-LV" sz="3600" dirty="0" smtClean="0"/>
              <a:t>(4)</a:t>
            </a:r>
            <a:br>
              <a:rPr lang="lv-LV" sz="3600" dirty="0" smtClean="0"/>
            </a:br>
            <a:r>
              <a:rPr lang="lv-LV" sz="2800" dirty="0" smtClean="0">
                <a:solidFill>
                  <a:schemeClr val="bg1">
                    <a:lumMod val="50000"/>
                  </a:schemeClr>
                </a:solidFill>
              </a:rPr>
              <a:t>Kā sadalīt izmaksas starp funkcijām un pakalpojumiem?</a:t>
            </a:r>
            <a:endParaRPr lang="en-US" sz="2800" dirty="0">
              <a:solidFill>
                <a:schemeClr val="bg1">
                  <a:lumMod val="50000"/>
                </a:schemeClr>
              </a:solidFill>
            </a:endParaRPr>
          </a:p>
        </p:txBody>
      </p:sp>
      <p:grpSp>
        <p:nvGrpSpPr>
          <p:cNvPr id="6" name="Group 5"/>
          <p:cNvGrpSpPr/>
          <p:nvPr/>
        </p:nvGrpSpPr>
        <p:grpSpPr>
          <a:xfrm>
            <a:off x="686479" y="2987749"/>
            <a:ext cx="8458289" cy="3123036"/>
            <a:chOff x="508174" y="1251231"/>
            <a:chExt cx="8458289" cy="3123036"/>
          </a:xfrm>
        </p:grpSpPr>
        <p:sp>
          <p:nvSpPr>
            <p:cNvPr id="7" name="Freeform 6"/>
            <p:cNvSpPr/>
            <p:nvPr/>
          </p:nvSpPr>
          <p:spPr>
            <a:xfrm>
              <a:off x="5169728" y="2111572"/>
              <a:ext cx="2682038" cy="271007"/>
            </a:xfrm>
            <a:custGeom>
              <a:avLst/>
              <a:gdLst/>
              <a:ahLst/>
              <a:cxnLst/>
              <a:rect l="0" t="0" r="0" b="0"/>
              <a:pathLst>
                <a:path>
                  <a:moveTo>
                    <a:pt x="0" y="0"/>
                  </a:moveTo>
                  <a:lnTo>
                    <a:pt x="0" y="136579"/>
                  </a:lnTo>
                  <a:lnTo>
                    <a:pt x="2682038" y="136579"/>
                  </a:lnTo>
                  <a:lnTo>
                    <a:pt x="2682038" y="2710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5124008" y="2111572"/>
              <a:ext cx="91440" cy="281211"/>
            </a:xfrm>
            <a:custGeom>
              <a:avLst/>
              <a:gdLst/>
              <a:ahLst/>
              <a:cxnLst/>
              <a:rect l="0" t="0" r="0" b="0"/>
              <a:pathLst>
                <a:path>
                  <a:moveTo>
                    <a:pt x="45720" y="0"/>
                  </a:moveTo>
                  <a:lnTo>
                    <a:pt x="45720" y="146782"/>
                  </a:lnTo>
                  <a:lnTo>
                    <a:pt x="56774" y="146782"/>
                  </a:lnTo>
                  <a:lnTo>
                    <a:pt x="56774" y="28121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2487690" y="3242920"/>
              <a:ext cx="1196099" cy="271007"/>
            </a:xfrm>
            <a:custGeom>
              <a:avLst/>
              <a:gdLst/>
              <a:ahLst/>
              <a:cxnLst/>
              <a:rect l="0" t="0" r="0" b="0"/>
              <a:pathLst>
                <a:path>
                  <a:moveTo>
                    <a:pt x="0" y="0"/>
                  </a:moveTo>
                  <a:lnTo>
                    <a:pt x="0" y="136579"/>
                  </a:lnTo>
                  <a:lnTo>
                    <a:pt x="1196099" y="136579"/>
                  </a:lnTo>
                  <a:lnTo>
                    <a:pt x="1196099" y="27100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938345" y="3242920"/>
              <a:ext cx="1549344" cy="271007"/>
            </a:xfrm>
            <a:custGeom>
              <a:avLst/>
              <a:gdLst/>
              <a:ahLst/>
              <a:cxnLst/>
              <a:rect l="0" t="0" r="0" b="0"/>
              <a:pathLst>
                <a:path>
                  <a:moveTo>
                    <a:pt x="1549344" y="0"/>
                  </a:moveTo>
                  <a:lnTo>
                    <a:pt x="1549344" y="136579"/>
                  </a:lnTo>
                  <a:lnTo>
                    <a:pt x="0" y="136579"/>
                  </a:lnTo>
                  <a:lnTo>
                    <a:pt x="0" y="27100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2487690" y="2111572"/>
              <a:ext cx="2682038" cy="271007"/>
            </a:xfrm>
            <a:custGeom>
              <a:avLst/>
              <a:gdLst/>
              <a:ahLst/>
              <a:cxnLst/>
              <a:rect l="0" t="0" r="0" b="0"/>
              <a:pathLst>
                <a:path>
                  <a:moveTo>
                    <a:pt x="2682038" y="0"/>
                  </a:moveTo>
                  <a:lnTo>
                    <a:pt x="2682038" y="136579"/>
                  </a:lnTo>
                  <a:lnTo>
                    <a:pt x="0" y="136579"/>
                  </a:lnTo>
                  <a:lnTo>
                    <a:pt x="0" y="2710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Oval 11"/>
            <p:cNvSpPr/>
            <p:nvPr/>
          </p:nvSpPr>
          <p:spPr>
            <a:xfrm>
              <a:off x="4739558" y="1251231"/>
              <a:ext cx="860340" cy="8603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4968310" y="1259559"/>
              <a:ext cx="1290511" cy="860340"/>
            </a:xfrm>
            <a:custGeom>
              <a:avLst/>
              <a:gdLst>
                <a:gd name="connsiteX0" fmla="*/ 0 w 1290511"/>
                <a:gd name="connsiteY0" fmla="*/ 0 h 860340"/>
                <a:gd name="connsiteX1" fmla="*/ 1290511 w 1290511"/>
                <a:gd name="connsiteY1" fmla="*/ 0 h 860340"/>
                <a:gd name="connsiteX2" fmla="*/ 1290511 w 1290511"/>
                <a:gd name="connsiteY2" fmla="*/ 860340 h 860340"/>
                <a:gd name="connsiteX3" fmla="*/ 0 w 1290511"/>
                <a:gd name="connsiteY3" fmla="*/ 860340 h 860340"/>
                <a:gd name="connsiteX4" fmla="*/ 0 w 1290511"/>
                <a:gd name="connsiteY4" fmla="*/ 0 h 86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511" h="860340">
                  <a:moveTo>
                    <a:pt x="0" y="0"/>
                  </a:moveTo>
                  <a:lnTo>
                    <a:pt x="1290511" y="0"/>
                  </a:lnTo>
                  <a:lnTo>
                    <a:pt x="1290511" y="860340"/>
                  </a:lnTo>
                  <a:lnTo>
                    <a:pt x="0" y="860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600" b="1" kern="1200" dirty="0" smtClean="0"/>
                <a:t>IZMAKSU BĀZE</a:t>
              </a:r>
              <a:endParaRPr lang="en-US" sz="1600" b="1" kern="1200" dirty="0"/>
            </a:p>
          </p:txBody>
        </p:sp>
        <p:sp>
          <p:nvSpPr>
            <p:cNvPr id="14" name="Oval 13"/>
            <p:cNvSpPr/>
            <p:nvPr/>
          </p:nvSpPr>
          <p:spPr>
            <a:xfrm>
              <a:off x="2057519" y="2382579"/>
              <a:ext cx="860340" cy="860340"/>
            </a:xfrm>
            <a:prstGeom prst="ellipse">
              <a:avLst/>
            </a:prstGeom>
            <a:solidFill>
              <a:srgbClr val="AAE2C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2235844" y="2348733"/>
              <a:ext cx="1699797" cy="860340"/>
            </a:xfrm>
            <a:custGeom>
              <a:avLst/>
              <a:gdLst>
                <a:gd name="connsiteX0" fmla="*/ 0 w 1699797"/>
                <a:gd name="connsiteY0" fmla="*/ 0 h 860340"/>
                <a:gd name="connsiteX1" fmla="*/ 1699797 w 1699797"/>
                <a:gd name="connsiteY1" fmla="*/ 0 h 860340"/>
                <a:gd name="connsiteX2" fmla="*/ 1699797 w 1699797"/>
                <a:gd name="connsiteY2" fmla="*/ 860340 h 860340"/>
                <a:gd name="connsiteX3" fmla="*/ 0 w 1699797"/>
                <a:gd name="connsiteY3" fmla="*/ 860340 h 860340"/>
                <a:gd name="connsiteX4" fmla="*/ 0 w 1699797"/>
                <a:gd name="connsiteY4" fmla="*/ 0 h 86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797" h="860340">
                  <a:moveTo>
                    <a:pt x="0" y="0"/>
                  </a:moveTo>
                  <a:lnTo>
                    <a:pt x="1699797" y="0"/>
                  </a:lnTo>
                  <a:lnTo>
                    <a:pt x="1699797" y="860340"/>
                  </a:lnTo>
                  <a:lnTo>
                    <a:pt x="0" y="860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err="1" smtClean="0"/>
                <a:t>Uz</a:t>
              </a:r>
              <a:r>
                <a:rPr lang="en-US" sz="1400" kern="1200" dirty="0" smtClean="0"/>
                <a:t> </a:t>
              </a:r>
              <a:r>
                <a:rPr lang="en-US" sz="1400" kern="1200" dirty="0" err="1" smtClean="0"/>
                <a:t>funkcijām</a:t>
              </a:r>
              <a:r>
                <a:rPr lang="en-US" sz="1400" kern="1200" dirty="0" smtClean="0"/>
                <a:t> </a:t>
              </a:r>
              <a:r>
                <a:rPr lang="en-US" sz="1400" kern="1200" dirty="0" err="1" smtClean="0"/>
                <a:t>attiecināmās</a:t>
              </a:r>
              <a:r>
                <a:rPr lang="en-US" sz="1400" kern="1200" dirty="0" smtClean="0"/>
                <a:t> </a:t>
              </a:r>
              <a:r>
                <a:rPr lang="en-US" sz="1400" kern="1200" dirty="0" err="1" smtClean="0"/>
                <a:t>izmaksas</a:t>
              </a:r>
              <a:endParaRPr lang="en-US" sz="1400" kern="1200" dirty="0"/>
            </a:p>
          </p:txBody>
        </p:sp>
        <p:sp>
          <p:nvSpPr>
            <p:cNvPr id="16" name="Oval 15"/>
            <p:cNvSpPr/>
            <p:nvPr/>
          </p:nvSpPr>
          <p:spPr>
            <a:xfrm>
              <a:off x="508174" y="3513927"/>
              <a:ext cx="860340" cy="860340"/>
            </a:xfrm>
            <a:prstGeom prst="ellipse">
              <a:avLst/>
            </a:prstGeom>
            <a:solidFill>
              <a:srgbClr val="AAE2C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791844" y="3491808"/>
              <a:ext cx="2049525" cy="860340"/>
            </a:xfrm>
            <a:custGeom>
              <a:avLst/>
              <a:gdLst>
                <a:gd name="connsiteX0" fmla="*/ 0 w 2049525"/>
                <a:gd name="connsiteY0" fmla="*/ 0 h 860340"/>
                <a:gd name="connsiteX1" fmla="*/ 2049525 w 2049525"/>
                <a:gd name="connsiteY1" fmla="*/ 0 h 860340"/>
                <a:gd name="connsiteX2" fmla="*/ 2049525 w 2049525"/>
                <a:gd name="connsiteY2" fmla="*/ 860340 h 860340"/>
                <a:gd name="connsiteX3" fmla="*/ 0 w 2049525"/>
                <a:gd name="connsiteY3" fmla="*/ 860340 h 860340"/>
                <a:gd name="connsiteX4" fmla="*/ 0 w 2049525"/>
                <a:gd name="connsiteY4" fmla="*/ 0 h 86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525" h="860340">
                  <a:moveTo>
                    <a:pt x="0" y="0"/>
                  </a:moveTo>
                  <a:lnTo>
                    <a:pt x="2049525" y="0"/>
                  </a:lnTo>
                  <a:lnTo>
                    <a:pt x="2049525" y="860340"/>
                  </a:lnTo>
                  <a:lnTo>
                    <a:pt x="0" y="860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err="1" smtClean="0"/>
                <a:t>Uz</a:t>
              </a:r>
              <a:r>
                <a:rPr lang="en-US" sz="1400" kern="1200" dirty="0" smtClean="0"/>
                <a:t> </a:t>
              </a:r>
              <a:r>
                <a:rPr lang="en-US" sz="1400" kern="1200" dirty="0" err="1" smtClean="0"/>
                <a:t>funkciju</a:t>
              </a:r>
              <a:r>
                <a:rPr lang="en-US" sz="1400" kern="1200" dirty="0" smtClean="0"/>
                <a:t> 1 </a:t>
              </a:r>
              <a:r>
                <a:rPr lang="en-US" sz="1400" kern="1200" dirty="0" err="1" smtClean="0"/>
                <a:t>attiecināmās</a:t>
              </a:r>
              <a:r>
                <a:rPr lang="en-US" sz="1400" kern="1200" dirty="0" smtClean="0"/>
                <a:t> </a:t>
              </a:r>
              <a:r>
                <a:rPr lang="en-US" sz="1400" kern="1200" dirty="0" err="1" smtClean="0"/>
                <a:t>izmaksas</a:t>
              </a:r>
              <a:endParaRPr lang="en-US" sz="1400" kern="1200" dirty="0"/>
            </a:p>
          </p:txBody>
        </p:sp>
        <p:sp>
          <p:nvSpPr>
            <p:cNvPr id="18" name="Oval 17"/>
            <p:cNvSpPr/>
            <p:nvPr/>
          </p:nvSpPr>
          <p:spPr>
            <a:xfrm>
              <a:off x="3253619" y="3513927"/>
              <a:ext cx="860340" cy="860340"/>
            </a:xfrm>
            <a:prstGeom prst="ellipse">
              <a:avLst/>
            </a:prstGeom>
            <a:solidFill>
              <a:srgbClr val="AAE2C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3488668" y="3478748"/>
              <a:ext cx="2406287" cy="860340"/>
            </a:xfrm>
            <a:custGeom>
              <a:avLst/>
              <a:gdLst>
                <a:gd name="connsiteX0" fmla="*/ 0 w 2406287"/>
                <a:gd name="connsiteY0" fmla="*/ 0 h 860340"/>
                <a:gd name="connsiteX1" fmla="*/ 2406287 w 2406287"/>
                <a:gd name="connsiteY1" fmla="*/ 0 h 860340"/>
                <a:gd name="connsiteX2" fmla="*/ 2406287 w 2406287"/>
                <a:gd name="connsiteY2" fmla="*/ 860340 h 860340"/>
                <a:gd name="connsiteX3" fmla="*/ 0 w 2406287"/>
                <a:gd name="connsiteY3" fmla="*/ 860340 h 860340"/>
                <a:gd name="connsiteX4" fmla="*/ 0 w 2406287"/>
                <a:gd name="connsiteY4" fmla="*/ 0 h 86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287" h="860340">
                  <a:moveTo>
                    <a:pt x="0" y="0"/>
                  </a:moveTo>
                  <a:lnTo>
                    <a:pt x="2406287" y="0"/>
                  </a:lnTo>
                  <a:lnTo>
                    <a:pt x="2406287" y="860340"/>
                  </a:lnTo>
                  <a:lnTo>
                    <a:pt x="0" y="860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err="1" smtClean="0"/>
                <a:t>Uz</a:t>
              </a:r>
              <a:r>
                <a:rPr lang="en-US" sz="1400" kern="1200" dirty="0" smtClean="0"/>
                <a:t> </a:t>
              </a:r>
              <a:r>
                <a:rPr lang="en-US" sz="1400" kern="1200" dirty="0" err="1" smtClean="0"/>
                <a:t>funkciju</a:t>
              </a:r>
              <a:r>
                <a:rPr lang="en-US" sz="1400" kern="1200" dirty="0" smtClean="0"/>
                <a:t> 2 </a:t>
              </a:r>
              <a:r>
                <a:rPr lang="en-US" sz="1400" kern="1200" dirty="0" err="1" smtClean="0"/>
                <a:t>attiecināmās</a:t>
              </a:r>
              <a:r>
                <a:rPr lang="en-US" sz="1400" kern="1200" dirty="0" smtClean="0"/>
                <a:t> </a:t>
              </a:r>
              <a:r>
                <a:rPr lang="en-US" sz="1400" kern="1200" dirty="0" err="1" smtClean="0"/>
                <a:t>izmaksas</a:t>
              </a:r>
              <a:endParaRPr lang="en-US" sz="1400" kern="1200" dirty="0"/>
            </a:p>
          </p:txBody>
        </p:sp>
        <p:sp>
          <p:nvSpPr>
            <p:cNvPr id="20" name="Oval 19"/>
            <p:cNvSpPr/>
            <p:nvPr/>
          </p:nvSpPr>
          <p:spPr>
            <a:xfrm>
              <a:off x="4750612" y="2392783"/>
              <a:ext cx="860340" cy="860340"/>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4921532" y="2348733"/>
              <a:ext cx="2145629" cy="860340"/>
            </a:xfrm>
            <a:custGeom>
              <a:avLst/>
              <a:gdLst>
                <a:gd name="connsiteX0" fmla="*/ 0 w 2145629"/>
                <a:gd name="connsiteY0" fmla="*/ 0 h 860340"/>
                <a:gd name="connsiteX1" fmla="*/ 2145629 w 2145629"/>
                <a:gd name="connsiteY1" fmla="*/ 0 h 860340"/>
                <a:gd name="connsiteX2" fmla="*/ 2145629 w 2145629"/>
                <a:gd name="connsiteY2" fmla="*/ 860340 h 860340"/>
                <a:gd name="connsiteX3" fmla="*/ 0 w 2145629"/>
                <a:gd name="connsiteY3" fmla="*/ 860340 h 860340"/>
                <a:gd name="connsiteX4" fmla="*/ 0 w 2145629"/>
                <a:gd name="connsiteY4" fmla="*/ 0 h 86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629" h="860340">
                  <a:moveTo>
                    <a:pt x="0" y="0"/>
                  </a:moveTo>
                  <a:lnTo>
                    <a:pt x="2145629" y="0"/>
                  </a:lnTo>
                  <a:lnTo>
                    <a:pt x="2145629" y="860340"/>
                  </a:lnTo>
                  <a:lnTo>
                    <a:pt x="0" y="860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err="1" smtClean="0"/>
                <a:t>Uz</a:t>
              </a:r>
              <a:r>
                <a:rPr lang="en-US" sz="1400" kern="1200" dirty="0" smtClean="0"/>
                <a:t> </a:t>
              </a:r>
              <a:r>
                <a:rPr lang="en-US" sz="1400" kern="1200" dirty="0" err="1" smtClean="0"/>
                <a:t>pakalpojumiem</a:t>
              </a:r>
              <a:r>
                <a:rPr lang="en-US" sz="1400" kern="1200" dirty="0" smtClean="0"/>
                <a:t> </a:t>
              </a:r>
              <a:r>
                <a:rPr lang="en-US" sz="1400" kern="1200" dirty="0" err="1" smtClean="0"/>
                <a:t>attiecināmās</a:t>
              </a:r>
              <a:r>
                <a:rPr lang="en-US" sz="1400" kern="1200" dirty="0" smtClean="0"/>
                <a:t> </a:t>
              </a:r>
              <a:r>
                <a:rPr lang="en-US" sz="1400" kern="1200" dirty="0" err="1" smtClean="0"/>
                <a:t>izmaksas</a:t>
              </a:r>
              <a:endParaRPr lang="en-US" sz="1400" kern="1200" dirty="0"/>
            </a:p>
          </p:txBody>
        </p:sp>
        <p:sp>
          <p:nvSpPr>
            <p:cNvPr id="22" name="Oval 21"/>
            <p:cNvSpPr/>
            <p:nvPr/>
          </p:nvSpPr>
          <p:spPr>
            <a:xfrm>
              <a:off x="7421596" y="2382579"/>
              <a:ext cx="860340" cy="860340"/>
            </a:xfrm>
            <a:prstGeom prst="ellipse">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22"/>
            <p:cNvSpPr/>
            <p:nvPr/>
          </p:nvSpPr>
          <p:spPr>
            <a:xfrm>
              <a:off x="7675952" y="2335905"/>
              <a:ext cx="1290511" cy="860340"/>
            </a:xfrm>
            <a:custGeom>
              <a:avLst/>
              <a:gdLst>
                <a:gd name="connsiteX0" fmla="*/ 0 w 1290511"/>
                <a:gd name="connsiteY0" fmla="*/ 0 h 860340"/>
                <a:gd name="connsiteX1" fmla="*/ 1290511 w 1290511"/>
                <a:gd name="connsiteY1" fmla="*/ 0 h 860340"/>
                <a:gd name="connsiteX2" fmla="*/ 1290511 w 1290511"/>
                <a:gd name="connsiteY2" fmla="*/ 860340 h 860340"/>
                <a:gd name="connsiteX3" fmla="*/ 0 w 1290511"/>
                <a:gd name="connsiteY3" fmla="*/ 860340 h 860340"/>
                <a:gd name="connsiteX4" fmla="*/ 0 w 1290511"/>
                <a:gd name="connsiteY4" fmla="*/ 0 h 86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511" h="860340">
                  <a:moveTo>
                    <a:pt x="0" y="0"/>
                  </a:moveTo>
                  <a:lnTo>
                    <a:pt x="1290511" y="0"/>
                  </a:lnTo>
                  <a:lnTo>
                    <a:pt x="1290511" y="860340"/>
                  </a:lnTo>
                  <a:lnTo>
                    <a:pt x="0" y="860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err="1" smtClean="0"/>
                <a:t>Neattiecināmās</a:t>
              </a:r>
              <a:r>
                <a:rPr lang="en-US" sz="1400" kern="1200" dirty="0" smtClean="0"/>
                <a:t> </a:t>
              </a:r>
              <a:r>
                <a:rPr lang="en-US" sz="1400" kern="1200" dirty="0" err="1" smtClean="0"/>
                <a:t>izmaksas</a:t>
              </a:r>
              <a:endParaRPr lang="en-US" sz="1400" kern="1200" dirty="0"/>
            </a:p>
          </p:txBody>
        </p:sp>
      </p:grpSp>
      <p:sp>
        <p:nvSpPr>
          <p:cNvPr id="25" name="Content Placeholder 24"/>
          <p:cNvSpPr>
            <a:spLocks noGrp="1"/>
          </p:cNvSpPr>
          <p:nvPr>
            <p:ph idx="1"/>
          </p:nvPr>
        </p:nvSpPr>
        <p:spPr/>
        <p:txBody>
          <a:bodyPr/>
          <a:lstStyle/>
          <a:p>
            <a:r>
              <a:rPr lang="en-US" b="1" dirty="0" smtClean="0"/>
              <a:t>1.   </a:t>
            </a:r>
            <a:r>
              <a:rPr lang="en-US" b="1" dirty="0" err="1" smtClean="0">
                <a:cs typeface="Calibri"/>
              </a:rPr>
              <a:t>Jāizdala</a:t>
            </a:r>
            <a:r>
              <a:rPr lang="en-US" b="1" dirty="0" smtClean="0">
                <a:cs typeface="Calibri"/>
              </a:rPr>
              <a:t> </a:t>
            </a:r>
            <a:r>
              <a:rPr lang="en-US" b="1" dirty="0" err="1" smtClean="0">
                <a:cs typeface="Calibri"/>
              </a:rPr>
              <a:t>izmaksas</a:t>
            </a:r>
            <a:r>
              <a:rPr lang="en-US" b="1" dirty="0" smtClean="0">
                <a:cs typeface="Calibri"/>
              </a:rPr>
              <a:t>, </a:t>
            </a:r>
            <a:r>
              <a:rPr lang="en-US" b="1" dirty="0" err="1" smtClean="0">
                <a:cs typeface="Calibri"/>
              </a:rPr>
              <a:t>kuras</a:t>
            </a:r>
            <a:r>
              <a:rPr lang="en-US" b="1" dirty="0" smtClean="0">
                <a:cs typeface="Calibri"/>
              </a:rPr>
              <a:t> </a:t>
            </a:r>
            <a:r>
              <a:rPr lang="en-US" b="1" dirty="0" err="1" smtClean="0">
                <a:cs typeface="Calibri"/>
              </a:rPr>
              <a:t>neattiecas</a:t>
            </a:r>
            <a:r>
              <a:rPr lang="en-US" b="1" dirty="0" smtClean="0">
                <a:cs typeface="Calibri"/>
              </a:rPr>
              <a:t> ne </a:t>
            </a:r>
            <a:r>
              <a:rPr lang="en-US" b="1" dirty="0" err="1" smtClean="0">
                <a:cs typeface="Calibri"/>
              </a:rPr>
              <a:t>uz</a:t>
            </a:r>
            <a:r>
              <a:rPr lang="en-US" b="1" dirty="0" smtClean="0">
                <a:cs typeface="Calibri"/>
              </a:rPr>
              <a:t> </a:t>
            </a:r>
            <a:r>
              <a:rPr lang="en-US" b="1" dirty="0" err="1" smtClean="0">
                <a:cs typeface="Calibri"/>
              </a:rPr>
              <a:t>pakalpojumiem</a:t>
            </a:r>
            <a:r>
              <a:rPr lang="en-US" b="1" dirty="0" smtClean="0">
                <a:cs typeface="Calibri"/>
              </a:rPr>
              <a:t>, ne </a:t>
            </a:r>
            <a:r>
              <a:rPr lang="en-US" b="1" dirty="0" err="1" smtClean="0">
                <a:cs typeface="Calibri"/>
              </a:rPr>
              <a:t>uz</a:t>
            </a:r>
            <a:r>
              <a:rPr lang="en-US" b="1" dirty="0" smtClean="0">
                <a:cs typeface="Calibri"/>
              </a:rPr>
              <a:t> </a:t>
            </a:r>
            <a:r>
              <a:rPr lang="en-US" b="1" dirty="0" err="1" smtClean="0">
                <a:cs typeface="Calibri"/>
              </a:rPr>
              <a:t>funkciju</a:t>
            </a:r>
            <a:r>
              <a:rPr lang="en-US" b="1" dirty="0" smtClean="0">
                <a:cs typeface="Calibri"/>
              </a:rPr>
              <a:t> </a:t>
            </a:r>
            <a:r>
              <a:rPr lang="en-US" b="1" dirty="0" err="1" smtClean="0">
                <a:cs typeface="Calibri"/>
              </a:rPr>
              <a:t>izpildi</a:t>
            </a:r>
            <a:endParaRPr lang="en-US" b="1" dirty="0">
              <a:cs typeface="Calibri"/>
            </a:endParaRPr>
          </a:p>
          <a:p>
            <a:endParaRPr lang="en-US" dirty="0"/>
          </a:p>
        </p:txBody>
      </p:sp>
    </p:spTree>
    <p:extLst>
      <p:ext uri="{BB962C8B-B14F-4D97-AF65-F5344CB8AC3E}">
        <p14:creationId xmlns:p14="http://schemas.microsoft.com/office/powerpoint/2010/main" val="178544553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FE0404878D85B54081C4B0623C723FAB" ma:contentTypeVersion="0" ma:contentTypeDescription="Create a new document." ma:contentTypeScope="" ma:versionID="ae87f41d004bfc27df516080161ffe3e">
  <xsd:schema xmlns:xsd="http://www.w3.org/2001/XMLSchema" xmlns:xs="http://www.w3.org/2001/XMLSchema" xmlns:p="http://schemas.microsoft.com/office/2006/metadata/properties" xmlns:ns2="9bc8503f-eeeb-41c6-b9fb-d53373a7ea6d" targetNamespace="http://schemas.microsoft.com/office/2006/metadata/properties" ma:root="true" ma:fieldsID="34ef20c97cba8d176c8d8b957f39e2d8" ns2:_="">
    <xsd:import namespace="9bc8503f-eeeb-41c6-b9fb-d53373a7ea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8503f-eeeb-41c6-b9fb-d53373a7ea6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22679C-7551-4E45-BEB0-249B505CF872}">
  <ds:schemaRefs>
    <ds:schemaRef ds:uri="http://schemas.microsoft.com/sharepoint/v3/contenttype/forms"/>
  </ds:schemaRefs>
</ds:datastoreItem>
</file>

<file path=customXml/itemProps2.xml><?xml version="1.0" encoding="utf-8"?>
<ds:datastoreItem xmlns:ds="http://schemas.openxmlformats.org/officeDocument/2006/customXml" ds:itemID="{8BA1F83E-FB80-4F6E-A761-5517C5131439}">
  <ds:schemaRefs>
    <ds:schemaRef ds:uri="http://schemas.microsoft.com/sharepoint/events"/>
  </ds:schemaRefs>
</ds:datastoreItem>
</file>

<file path=customXml/itemProps3.xml><?xml version="1.0" encoding="utf-8"?>
<ds:datastoreItem xmlns:ds="http://schemas.openxmlformats.org/officeDocument/2006/customXml" ds:itemID="{C486CBDB-09E6-4E09-A13C-464D640E56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8503f-eeeb-41c6-b9fb-d53373a7e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3F935AE-B2C6-42D0-BDF8-68CBE83F652F}">
  <ds:schemaRef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elements/1.1/"/>
    <ds:schemaRef ds:uri="http://purl.org/dc/dcmitype/"/>
    <ds:schemaRef ds:uri="9bc8503f-eeeb-41c6-b9fb-d53373a7ea6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6945</TotalTime>
  <Words>2502</Words>
  <Application>Microsoft Office PowerPoint</Application>
  <PresentationFormat>Custom</PresentationFormat>
  <Paragraphs>563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Apmācības kurss  Publisko pakalpojumu sniegšanas izmaksu  aprēķināšana valsts pārvaldē  3. nodarbība Izmaksu grupēšana un attiecināšana  uz resursiem  Anastasija Kirņičanska  24.07.2014.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Attiecināmās un neattiecināmās izmaksas (4) Kā sadalīt izmaksas starp funkcijām un pakalpojumiem?</vt:lpstr>
      <vt:lpstr>Attiecināmās un neattiecināmās izmaksas (5) Kā sadalīt izmaksas starp funkcijām un pakalpojumiem?</vt:lpstr>
      <vt:lpstr>Attiecināmās un neattiecināmās izmaksas (6) Kā sadalīt izmaksas starp funkcijām un pakalpojumiem?</vt:lpstr>
      <vt:lpstr>Attiecināmās un neattiecināmās izmaksas (7) Kā sadalīt izmaksas starp funkcijām un pakalpojumiem?</vt:lpstr>
      <vt:lpstr>PowerPoint Presentation</vt:lpstr>
      <vt:lpstr>PowerPoint Presentation</vt:lpstr>
      <vt:lpstr>PowerPoint Presentation</vt:lpstr>
      <vt:lpstr>Vadības funkciju izmaksu attiecināšana uz pakalpojumiem</vt:lpstr>
      <vt:lpstr>PowerPoint Presentation</vt:lpstr>
      <vt:lpstr>PowerPoint Presentation</vt:lpstr>
      <vt:lpstr>PowerPoint Presentation</vt:lpstr>
      <vt:lpstr>PowerPoint Presentation</vt:lpstr>
      <vt:lpstr>Pastāvīgas un mainīgas izmaksas (4) Kāpēc jāanalizē?</vt:lpstr>
      <vt:lpstr>PowerPoint Presentation</vt:lpstr>
      <vt:lpstr>Izmaksu attiecināšanas secība</vt:lpstr>
      <vt:lpstr>PowerPoint Presentation</vt:lpstr>
      <vt:lpstr>Izmaksu attiecināšana uz resursiem (2) Attiecināšanas piemērs</vt:lpstr>
      <vt:lpstr>Resursa likme</vt:lpstr>
      <vt:lpstr>Resursu likmju aprēķins (1)</vt:lpstr>
      <vt:lpstr>Resursu likmju aprēķins (2)</vt:lpstr>
      <vt:lpstr>Darbinieku likmju aprēķina piemērs</vt:lpstr>
      <vt:lpstr>Izmaksu attiecināšana uz resursiem (5) Darba vietas likmes aprēķina piemērs</vt:lpstr>
      <vt:lpstr>Uzdevums (1) Aprēķināt resursu likmes</vt:lpstr>
      <vt:lpstr>Uzdevums (2) Aprēķināt resursu likmes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Karlis Dubavs</dc:creator>
  <cp:lastModifiedBy>Maija Anspoka</cp:lastModifiedBy>
  <cp:revision>668</cp:revision>
  <cp:lastPrinted>1601-01-01T00:00:00Z</cp:lastPrinted>
  <dcterms:created xsi:type="dcterms:W3CDTF">2011-03-30T13:08:46Z</dcterms:created>
  <dcterms:modified xsi:type="dcterms:W3CDTF">2014-10-01T07:22:00Z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0x010100FE0404878D85B54081C4B0623C723FAB</vt:lpwstr>
  </property>
</Properties>
</file>