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5"/>
  </p:sldMasterIdLst>
  <p:notesMasterIdLst>
    <p:notesMasterId r:id="rId29"/>
  </p:notesMasterIdLst>
  <p:handoutMasterIdLst>
    <p:handoutMasterId r:id="rId30"/>
  </p:handoutMasterIdLst>
  <p:sldIdLst>
    <p:sldId id="259" r:id="rId6"/>
    <p:sldId id="391" r:id="rId7"/>
    <p:sldId id="392" r:id="rId8"/>
    <p:sldId id="394" r:id="rId9"/>
    <p:sldId id="401" r:id="rId10"/>
    <p:sldId id="402" r:id="rId11"/>
    <p:sldId id="405" r:id="rId12"/>
    <p:sldId id="403" r:id="rId13"/>
    <p:sldId id="404" r:id="rId14"/>
    <p:sldId id="406" r:id="rId15"/>
    <p:sldId id="407" r:id="rId16"/>
    <p:sldId id="408" r:id="rId17"/>
    <p:sldId id="409" r:id="rId18"/>
    <p:sldId id="399" r:id="rId19"/>
    <p:sldId id="411" r:id="rId20"/>
    <p:sldId id="412" r:id="rId21"/>
    <p:sldId id="413" r:id="rId22"/>
    <p:sldId id="414" r:id="rId23"/>
    <p:sldId id="393" r:id="rId24"/>
    <p:sldId id="395" r:id="rId25"/>
    <p:sldId id="396" r:id="rId26"/>
    <p:sldId id="398" r:id="rId27"/>
    <p:sldId id="374" r:id="rId28"/>
  </p:sldIdLst>
  <p:sldSz cx="9906000" cy="6858000" type="A4"/>
  <p:notesSz cx="7772400" cy="10058400"/>
  <p:defaultTextStyle>
    <a:defPPr>
      <a:defRPr lang="en-GB"/>
    </a:defPPr>
    <a:lvl1pPr algn="l" defTabSz="434477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1pPr>
    <a:lvl2pPr marL="706025" indent="-271548" algn="l" defTabSz="434477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2pPr>
    <a:lvl3pPr marL="1086193" indent="-217239" algn="l" defTabSz="434477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3pPr>
    <a:lvl4pPr marL="1520670" indent="-217239" algn="l" defTabSz="434477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4pPr>
    <a:lvl5pPr marL="1955147" indent="-217239" algn="l" defTabSz="434477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5pPr>
    <a:lvl6pPr marL="2172386" algn="l" defTabSz="868954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6pPr>
    <a:lvl7pPr marL="2606863" algn="l" defTabSz="868954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7pPr>
    <a:lvl8pPr marL="3041340" algn="l" defTabSz="868954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8pPr>
    <a:lvl9pPr marL="3475817" algn="l" defTabSz="868954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mants Felsbergs" initials="IF" lastIdx="29" clrIdx="0"/>
  <p:cmAuthor id="1" name="Jānis Dzalbe" initials="JD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387" autoAdjust="0"/>
  </p:normalViewPr>
  <p:slideViewPr>
    <p:cSldViewPr>
      <p:cViewPr>
        <p:scale>
          <a:sx n="60" d="100"/>
          <a:sy n="60" d="100"/>
        </p:scale>
        <p:origin x="-1134" y="-7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48" y="16956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D63D79-A19C-B84E-AD87-CAFA278C2FC3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63F80F-9596-7642-AE4C-5F22A5921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968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3638" y="763588"/>
            <a:ext cx="5443537" cy="377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lv-LV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SimSun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SimSun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SimSun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DD0EF1CA-87E3-42DF-834B-BBB9FE4E38A3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6958463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34477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1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06025" indent="-271548" algn="l" defTabSz="434477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1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086193" indent="-217239" algn="l" defTabSz="434477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1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520670" indent="-217239" algn="l" defTabSz="434477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1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1955147" indent="-217239" algn="l" defTabSz="434477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1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172386" algn="l" defTabSz="86895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606863" algn="l" defTabSz="86895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41340" algn="l" defTabSz="86895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75817" algn="l" defTabSz="86895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>
              <a:tabLst>
                <a:tab pos="721547" algn="l"/>
                <a:tab pos="1443092" algn="l"/>
                <a:tab pos="2164639" algn="l"/>
                <a:tab pos="2886184" algn="l"/>
              </a:tabLst>
              <a:defRPr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eaLnBrk="0">
              <a:tabLst>
                <a:tab pos="721547" algn="l"/>
                <a:tab pos="1443092" algn="l"/>
                <a:tab pos="2164639" algn="l"/>
                <a:tab pos="2886184" algn="l"/>
              </a:tabLst>
              <a:defRPr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eaLnBrk="0">
              <a:tabLst>
                <a:tab pos="721547" algn="l"/>
                <a:tab pos="1443092" algn="l"/>
                <a:tab pos="2164639" algn="l"/>
                <a:tab pos="2886184" algn="l"/>
              </a:tabLst>
              <a:defRPr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eaLnBrk="0">
              <a:tabLst>
                <a:tab pos="721547" algn="l"/>
                <a:tab pos="1443092" algn="l"/>
                <a:tab pos="2164639" algn="l"/>
                <a:tab pos="2886184" algn="l"/>
              </a:tabLst>
              <a:defRPr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eaLnBrk="0">
              <a:tabLst>
                <a:tab pos="721547" algn="l"/>
                <a:tab pos="1443092" algn="l"/>
                <a:tab pos="2164639" algn="l"/>
                <a:tab pos="2886184" algn="l"/>
              </a:tabLst>
              <a:defRPr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06422" indent="-22785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1547" algn="l"/>
                <a:tab pos="1443092" algn="l"/>
                <a:tab pos="2164639" algn="l"/>
                <a:tab pos="2886184" algn="l"/>
              </a:tabLst>
              <a:defRPr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62138" indent="-22785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1547" algn="l"/>
                <a:tab pos="1443092" algn="l"/>
                <a:tab pos="2164639" algn="l"/>
                <a:tab pos="2886184" algn="l"/>
              </a:tabLst>
              <a:defRPr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17851" indent="-22785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1547" algn="l"/>
                <a:tab pos="1443092" algn="l"/>
                <a:tab pos="2164639" algn="l"/>
                <a:tab pos="2886184" algn="l"/>
              </a:tabLst>
              <a:defRPr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73563" indent="-22785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1547" algn="l"/>
                <a:tab pos="1443092" algn="l"/>
                <a:tab pos="2164639" algn="l"/>
                <a:tab pos="2886184" algn="l"/>
              </a:tabLst>
              <a:defRPr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eaLnBrk="1">
              <a:defRPr/>
            </a:pPr>
            <a:fld id="{5ECB42FC-27B4-47D5-AC52-7869B66921EB}" type="slidenum">
              <a:rPr lang="en-US" smtClean="0">
                <a:solidFill>
                  <a:srgbClr val="000000"/>
                </a:solidFill>
                <a:latin typeface="Times New Roman" charset="0"/>
              </a:rPr>
              <a:pPr eaLnBrk="1">
                <a:defRPr/>
              </a:pPr>
              <a:t>1</a:t>
            </a:fld>
            <a:endParaRPr lang="en-US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96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2050" y="762000"/>
            <a:ext cx="5448300" cy="37734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70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8693" y="4777458"/>
            <a:ext cx="6216830" cy="4524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lv-LV" altLang="lv-LV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560" y="2129984"/>
            <a:ext cx="8420880" cy="14703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6681" y="3885528"/>
            <a:ext cx="69342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34477" indent="0" algn="ctr">
              <a:buNone/>
              <a:defRPr/>
            </a:lvl2pPr>
            <a:lvl3pPr marL="868954" indent="0" algn="ctr">
              <a:buNone/>
              <a:defRPr/>
            </a:lvl3pPr>
            <a:lvl4pPr marL="1303431" indent="0" algn="ctr">
              <a:buNone/>
              <a:defRPr/>
            </a:lvl4pPr>
            <a:lvl5pPr marL="1737909" indent="0" algn="ctr">
              <a:buNone/>
              <a:defRPr/>
            </a:lvl5pPr>
            <a:lvl6pPr marL="2172386" indent="0" algn="ctr">
              <a:buNone/>
              <a:defRPr/>
            </a:lvl6pPr>
            <a:lvl7pPr marL="2606863" indent="0" algn="ctr">
              <a:buNone/>
              <a:defRPr/>
            </a:lvl7pPr>
            <a:lvl8pPr marL="3041340" indent="0" algn="ctr">
              <a:buNone/>
              <a:defRPr/>
            </a:lvl8pPr>
            <a:lvl9pPr marL="347581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88813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11407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79120" y="273629"/>
            <a:ext cx="2227680" cy="585565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4521" y="273629"/>
            <a:ext cx="6534840" cy="585565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80782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62751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120" y="4406863"/>
            <a:ext cx="8419320" cy="1362383"/>
          </a:xfrm>
        </p:spPr>
        <p:txBody>
          <a:bodyPr anchor="t"/>
          <a:lstStyle>
            <a:lvl1pPr algn="l">
              <a:defRPr sz="3800" b="1" cap="all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3120" y="2906225"/>
            <a:ext cx="8419320" cy="1500638"/>
          </a:xfrm>
        </p:spPr>
        <p:txBody>
          <a:bodyPr anchor="b"/>
          <a:lstStyle>
            <a:lvl1pPr marL="0" indent="0">
              <a:buNone/>
              <a:defRPr sz="1900"/>
            </a:lvl1pPr>
            <a:lvl2pPr marL="434477" indent="0">
              <a:buNone/>
              <a:defRPr sz="1700"/>
            </a:lvl2pPr>
            <a:lvl3pPr marL="868954" indent="0">
              <a:buNone/>
              <a:defRPr sz="1500"/>
            </a:lvl3pPr>
            <a:lvl4pPr marL="1303431" indent="0">
              <a:buNone/>
              <a:defRPr sz="1300"/>
            </a:lvl4pPr>
            <a:lvl5pPr marL="1737909" indent="0">
              <a:buNone/>
              <a:defRPr sz="1300"/>
            </a:lvl5pPr>
            <a:lvl6pPr marL="2172386" indent="0">
              <a:buNone/>
              <a:defRPr sz="1300"/>
            </a:lvl6pPr>
            <a:lvl7pPr marL="2606863" indent="0">
              <a:buNone/>
              <a:defRPr sz="1300"/>
            </a:lvl7pPr>
            <a:lvl8pPr marL="3041340" indent="0">
              <a:buNone/>
              <a:defRPr sz="1300"/>
            </a:lvl8pPr>
            <a:lvl9pPr marL="3475817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3967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520" y="1604329"/>
            <a:ext cx="4380480" cy="4524955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4761" y="1604329"/>
            <a:ext cx="4382040" cy="4524955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30229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081" y="275070"/>
            <a:ext cx="89154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6080" y="1535201"/>
            <a:ext cx="4375800" cy="639427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4477" indent="0">
              <a:buNone/>
              <a:defRPr sz="1900" b="1"/>
            </a:lvl2pPr>
            <a:lvl3pPr marL="868954" indent="0">
              <a:buNone/>
              <a:defRPr sz="1700" b="1"/>
            </a:lvl3pPr>
            <a:lvl4pPr marL="1303431" indent="0">
              <a:buNone/>
              <a:defRPr sz="1500" b="1"/>
            </a:lvl4pPr>
            <a:lvl5pPr marL="1737909" indent="0">
              <a:buNone/>
              <a:defRPr sz="1500" b="1"/>
            </a:lvl5pPr>
            <a:lvl6pPr marL="2172386" indent="0">
              <a:buNone/>
              <a:defRPr sz="1500" b="1"/>
            </a:lvl6pPr>
            <a:lvl7pPr marL="2606863" indent="0">
              <a:buNone/>
              <a:defRPr sz="1500" b="1"/>
            </a:lvl7pPr>
            <a:lvl8pPr marL="3041340" indent="0">
              <a:buNone/>
              <a:defRPr sz="1500" b="1"/>
            </a:lvl8pPr>
            <a:lvl9pPr marL="3475817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080" y="2174628"/>
            <a:ext cx="4375800" cy="3951775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561" y="1535201"/>
            <a:ext cx="4378920" cy="639427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4477" indent="0">
              <a:buNone/>
              <a:defRPr sz="1900" b="1"/>
            </a:lvl2pPr>
            <a:lvl3pPr marL="868954" indent="0">
              <a:buNone/>
              <a:defRPr sz="1700" b="1"/>
            </a:lvl3pPr>
            <a:lvl4pPr marL="1303431" indent="0">
              <a:buNone/>
              <a:defRPr sz="1500" b="1"/>
            </a:lvl4pPr>
            <a:lvl5pPr marL="1737909" indent="0">
              <a:buNone/>
              <a:defRPr sz="1500" b="1"/>
            </a:lvl5pPr>
            <a:lvl6pPr marL="2172386" indent="0">
              <a:buNone/>
              <a:defRPr sz="1500" b="1"/>
            </a:lvl6pPr>
            <a:lvl7pPr marL="2606863" indent="0">
              <a:buNone/>
              <a:defRPr sz="1500" b="1"/>
            </a:lvl7pPr>
            <a:lvl8pPr marL="3041340" indent="0">
              <a:buNone/>
              <a:defRPr sz="1500" b="1"/>
            </a:lvl8pPr>
            <a:lvl9pPr marL="3475817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561" y="2174628"/>
            <a:ext cx="4378920" cy="3951775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35784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78207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2411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080" y="273629"/>
            <a:ext cx="3258840" cy="1160762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481" y="273629"/>
            <a:ext cx="5538000" cy="5852774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6080" y="1434391"/>
            <a:ext cx="325884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34477" indent="0">
              <a:buNone/>
              <a:defRPr sz="1100"/>
            </a:lvl2pPr>
            <a:lvl3pPr marL="868954" indent="0">
              <a:buNone/>
              <a:defRPr sz="1000"/>
            </a:lvl3pPr>
            <a:lvl4pPr marL="1303431" indent="0">
              <a:buNone/>
              <a:defRPr sz="900"/>
            </a:lvl4pPr>
            <a:lvl5pPr marL="1737909" indent="0">
              <a:buNone/>
              <a:defRPr sz="900"/>
            </a:lvl5pPr>
            <a:lvl6pPr marL="2172386" indent="0">
              <a:buNone/>
              <a:defRPr sz="900"/>
            </a:lvl6pPr>
            <a:lvl7pPr marL="2606863" indent="0">
              <a:buNone/>
              <a:defRPr sz="900"/>
            </a:lvl7pPr>
            <a:lvl8pPr marL="3041340" indent="0">
              <a:buNone/>
              <a:defRPr sz="900"/>
            </a:lvl8pPr>
            <a:lvl9pPr marL="347581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8371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201" y="4800025"/>
            <a:ext cx="5943600" cy="56742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2201" y="612065"/>
            <a:ext cx="5943600" cy="4115952"/>
          </a:xfrm>
        </p:spPr>
        <p:txBody>
          <a:bodyPr/>
          <a:lstStyle>
            <a:lvl1pPr marL="0" indent="0">
              <a:buNone/>
              <a:defRPr sz="3000"/>
            </a:lvl1pPr>
            <a:lvl2pPr marL="434477" indent="0">
              <a:buNone/>
              <a:defRPr sz="2700"/>
            </a:lvl2pPr>
            <a:lvl3pPr marL="868954" indent="0">
              <a:buNone/>
              <a:defRPr sz="2300"/>
            </a:lvl3pPr>
            <a:lvl4pPr marL="1303431" indent="0">
              <a:buNone/>
              <a:defRPr sz="1900"/>
            </a:lvl4pPr>
            <a:lvl5pPr marL="1737909" indent="0">
              <a:buNone/>
              <a:defRPr sz="1900"/>
            </a:lvl5pPr>
            <a:lvl6pPr marL="2172386" indent="0">
              <a:buNone/>
              <a:defRPr sz="1900"/>
            </a:lvl6pPr>
            <a:lvl7pPr marL="2606863" indent="0">
              <a:buNone/>
              <a:defRPr sz="1900"/>
            </a:lvl7pPr>
            <a:lvl8pPr marL="3041340" indent="0">
              <a:buNone/>
              <a:defRPr sz="1900"/>
            </a:lvl8pPr>
            <a:lvl9pPr marL="3475817" indent="0">
              <a:buNone/>
              <a:defRPr sz="1900"/>
            </a:lvl9pPr>
          </a:lstStyle>
          <a:p>
            <a:pPr lvl="0"/>
            <a:endParaRPr lang="lv-LV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201" y="5367444"/>
            <a:ext cx="59436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34477" indent="0">
              <a:buNone/>
              <a:defRPr sz="1100"/>
            </a:lvl2pPr>
            <a:lvl3pPr marL="868954" indent="0">
              <a:buNone/>
              <a:defRPr sz="1000"/>
            </a:lvl3pPr>
            <a:lvl4pPr marL="1303431" indent="0">
              <a:buNone/>
              <a:defRPr sz="900"/>
            </a:lvl4pPr>
            <a:lvl5pPr marL="1737909" indent="0">
              <a:buNone/>
              <a:defRPr sz="900"/>
            </a:lvl5pPr>
            <a:lvl6pPr marL="2172386" indent="0">
              <a:buNone/>
              <a:defRPr sz="900"/>
            </a:lvl6pPr>
            <a:lvl7pPr marL="2606863" indent="0">
              <a:buNone/>
              <a:defRPr sz="900"/>
            </a:lvl7pPr>
            <a:lvl8pPr marL="3041340" indent="0">
              <a:buNone/>
              <a:defRPr sz="900"/>
            </a:lvl8pPr>
            <a:lvl9pPr marL="347581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7908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444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4521" y="1604329"/>
            <a:ext cx="8912280" cy="4524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lv-LV" smtClean="0"/>
              <a:t>Click to edit the outline text format</a:t>
            </a:r>
          </a:p>
          <a:p>
            <a:pPr lvl="1"/>
            <a:r>
              <a:rPr lang="en-GB" altLang="lv-LV" smtClean="0"/>
              <a:t>Second Outline Level</a:t>
            </a:r>
          </a:p>
          <a:p>
            <a:pPr lvl="2"/>
            <a:r>
              <a:rPr lang="en-GB" altLang="lv-LV" smtClean="0"/>
              <a:t>Third Outline Level</a:t>
            </a:r>
          </a:p>
          <a:p>
            <a:pPr lvl="3"/>
            <a:r>
              <a:rPr lang="en-GB" altLang="lv-LV" smtClean="0"/>
              <a:t>Fourth Outline Level</a:t>
            </a:r>
          </a:p>
          <a:p>
            <a:pPr lvl="4"/>
            <a:r>
              <a:rPr lang="en-GB" altLang="lv-LV" smtClean="0"/>
              <a:t>Fifth Outline Level</a:t>
            </a:r>
          </a:p>
          <a:p>
            <a:pPr lvl="4"/>
            <a:r>
              <a:rPr lang="en-GB" altLang="lv-LV" smtClean="0"/>
              <a:t>Sixth Outline Level</a:t>
            </a:r>
          </a:p>
          <a:p>
            <a:pPr lvl="4"/>
            <a:r>
              <a:rPr lang="en-GB" altLang="lv-LV" smtClean="0"/>
              <a:t>Seventh Outline Level</a:t>
            </a:r>
          </a:p>
          <a:p>
            <a:pPr lvl="4"/>
            <a:r>
              <a:rPr lang="en-GB" altLang="lv-LV" smtClean="0"/>
              <a:t>Eighth Outline Level</a:t>
            </a:r>
          </a:p>
          <a:p>
            <a:pPr lvl="4"/>
            <a:r>
              <a:rPr lang="en-GB" altLang="lv-LV" smtClean="0"/>
              <a:t>Ninth Outline Level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94521" y="273629"/>
            <a:ext cx="8912280" cy="114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lv-LV" smtClean="0"/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4477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34477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000000"/>
          </a:solidFill>
          <a:latin typeface="Tahoma" pitchFamily="32" charset="0"/>
          <a:ea typeface="SimSun" charset="-122"/>
        </a:defRPr>
      </a:lvl2pPr>
      <a:lvl3pPr algn="ctr" defTabSz="434477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000000"/>
          </a:solidFill>
          <a:latin typeface="Tahoma" pitchFamily="32" charset="0"/>
          <a:ea typeface="SimSun" charset="-122"/>
        </a:defRPr>
      </a:lvl3pPr>
      <a:lvl4pPr algn="ctr" defTabSz="434477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000000"/>
          </a:solidFill>
          <a:latin typeface="Tahoma" pitchFamily="32" charset="0"/>
          <a:ea typeface="SimSun" charset="-122"/>
        </a:defRPr>
      </a:lvl4pPr>
      <a:lvl5pPr algn="ctr" defTabSz="434477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000000"/>
          </a:solidFill>
          <a:latin typeface="Tahoma" pitchFamily="32" charset="0"/>
          <a:ea typeface="SimSun" charset="-122"/>
        </a:defRPr>
      </a:lvl5pPr>
      <a:lvl6pPr marL="2389624" indent="-217239" algn="ctr" defTabSz="434477" rtl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800">
          <a:solidFill>
            <a:srgbClr val="000000"/>
          </a:solidFill>
          <a:latin typeface="Tahoma" pitchFamily="32" charset="0"/>
          <a:ea typeface="SimSun" charset="-122"/>
        </a:defRPr>
      </a:lvl6pPr>
      <a:lvl7pPr marL="2824102" indent="-217239" algn="ctr" defTabSz="434477" rtl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800">
          <a:solidFill>
            <a:srgbClr val="000000"/>
          </a:solidFill>
          <a:latin typeface="Tahoma" pitchFamily="32" charset="0"/>
          <a:ea typeface="SimSun" charset="-122"/>
        </a:defRPr>
      </a:lvl7pPr>
      <a:lvl8pPr marL="3258579" indent="-217239" algn="ctr" defTabSz="434477" rtl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800">
          <a:solidFill>
            <a:srgbClr val="000000"/>
          </a:solidFill>
          <a:latin typeface="Tahoma" pitchFamily="32" charset="0"/>
          <a:ea typeface="SimSun" charset="-122"/>
        </a:defRPr>
      </a:lvl8pPr>
      <a:lvl9pPr marL="3693056" indent="-217239" algn="ctr" defTabSz="434477" rtl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800">
          <a:solidFill>
            <a:srgbClr val="000000"/>
          </a:solidFill>
          <a:latin typeface="Tahoma" pitchFamily="32" charset="0"/>
          <a:ea typeface="SimSun" charset="-122"/>
        </a:defRPr>
      </a:lvl9pPr>
    </p:titleStyle>
    <p:bodyStyle>
      <a:lvl1pPr marL="325858" indent="-325858" algn="l" defTabSz="434477" rtl="0" eaLnBrk="0" fontAlgn="base" hangingPunct="0">
        <a:lnSpc>
          <a:spcPct val="101000"/>
        </a:lnSpc>
        <a:spcBef>
          <a:spcPct val="0"/>
        </a:spcBef>
        <a:spcAft>
          <a:spcPts val="1354"/>
        </a:spcAft>
        <a:buClr>
          <a:srgbClr val="000000"/>
        </a:buClr>
        <a:buSzPct val="100000"/>
        <a:buFont typeface="Times New Roman" panose="02020603050405020304" pitchFamily="18" charset="0"/>
        <a:defRPr sz="2700">
          <a:solidFill>
            <a:srgbClr val="000000"/>
          </a:solidFill>
          <a:latin typeface="+mn-lt"/>
          <a:ea typeface="+mn-ea"/>
          <a:cs typeface="+mn-cs"/>
        </a:defRPr>
      </a:lvl1pPr>
      <a:lvl2pPr marL="706025" indent="-271548" algn="l" defTabSz="434477" rtl="0" eaLnBrk="0" fontAlgn="base" hangingPunct="0">
        <a:lnSpc>
          <a:spcPct val="101000"/>
        </a:lnSpc>
        <a:spcBef>
          <a:spcPct val="0"/>
        </a:spcBef>
        <a:spcAft>
          <a:spcPts val="1081"/>
        </a:spcAft>
        <a:buClr>
          <a:srgbClr val="000000"/>
        </a:buClr>
        <a:buSzPct val="100000"/>
        <a:buFont typeface="Times New Roman" panose="02020603050405020304" pitchFamily="18" charset="0"/>
        <a:defRPr sz="2500">
          <a:solidFill>
            <a:srgbClr val="000000"/>
          </a:solidFill>
          <a:latin typeface="+mn-lt"/>
          <a:ea typeface="+mn-ea"/>
        </a:defRPr>
      </a:lvl2pPr>
      <a:lvl3pPr marL="1086193" indent="-217239" algn="l" defTabSz="434477" rtl="0" eaLnBrk="0" fontAlgn="base" hangingPunct="0">
        <a:lnSpc>
          <a:spcPct val="101000"/>
        </a:lnSpc>
        <a:spcBef>
          <a:spcPct val="0"/>
        </a:spcBef>
        <a:spcAft>
          <a:spcPts val="808"/>
        </a:spcAft>
        <a:buClr>
          <a:srgbClr val="000000"/>
        </a:buClr>
        <a:buSzPct val="100000"/>
        <a:buFont typeface="Times New Roman" panose="02020603050405020304" pitchFamily="18" charset="0"/>
        <a:defRPr sz="2100">
          <a:solidFill>
            <a:srgbClr val="000000"/>
          </a:solidFill>
          <a:latin typeface="+mn-lt"/>
          <a:ea typeface="+mn-ea"/>
        </a:defRPr>
      </a:lvl3pPr>
      <a:lvl4pPr marL="1520670" indent="-217239" algn="l" defTabSz="434477" rtl="0" eaLnBrk="0" fontAlgn="base" hangingPunct="0">
        <a:lnSpc>
          <a:spcPct val="101000"/>
        </a:lnSpc>
        <a:spcBef>
          <a:spcPct val="0"/>
        </a:spcBef>
        <a:spcAft>
          <a:spcPts val="546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+mn-lt"/>
          <a:ea typeface="+mn-ea"/>
        </a:defRPr>
      </a:lvl4pPr>
      <a:lvl5pPr marL="1955147" indent="-217239" algn="l" defTabSz="434477" rtl="0" eaLnBrk="0" fontAlgn="base" hangingPunct="0">
        <a:lnSpc>
          <a:spcPct val="101000"/>
        </a:lnSpc>
        <a:spcBef>
          <a:spcPct val="0"/>
        </a:spcBef>
        <a:spcAft>
          <a:spcPts val="274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+mn-lt"/>
          <a:ea typeface="+mn-ea"/>
        </a:defRPr>
      </a:lvl5pPr>
      <a:lvl6pPr marL="2389624" indent="-217239" algn="l" defTabSz="434477" rtl="0" fontAlgn="base" hangingPunct="0">
        <a:lnSpc>
          <a:spcPct val="101000"/>
        </a:lnSpc>
        <a:spcBef>
          <a:spcPct val="0"/>
        </a:spcBef>
        <a:spcAft>
          <a:spcPts val="274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6pPr>
      <a:lvl7pPr marL="2824102" indent="-217239" algn="l" defTabSz="434477" rtl="0" fontAlgn="base" hangingPunct="0">
        <a:lnSpc>
          <a:spcPct val="101000"/>
        </a:lnSpc>
        <a:spcBef>
          <a:spcPct val="0"/>
        </a:spcBef>
        <a:spcAft>
          <a:spcPts val="274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7pPr>
      <a:lvl8pPr marL="3258579" indent="-217239" algn="l" defTabSz="434477" rtl="0" fontAlgn="base" hangingPunct="0">
        <a:lnSpc>
          <a:spcPct val="101000"/>
        </a:lnSpc>
        <a:spcBef>
          <a:spcPct val="0"/>
        </a:spcBef>
        <a:spcAft>
          <a:spcPts val="274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8pPr>
      <a:lvl9pPr marL="3693056" indent="-217239" algn="l" defTabSz="434477" rtl="0" fontAlgn="base" hangingPunct="0">
        <a:lnSpc>
          <a:spcPct val="101000"/>
        </a:lnSpc>
        <a:spcBef>
          <a:spcPct val="0"/>
        </a:spcBef>
        <a:spcAft>
          <a:spcPts val="274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lv-LV"/>
      </a:defPPr>
      <a:lvl1pPr marL="0" algn="l" defTabSz="8689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4477" algn="l" defTabSz="8689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8954" algn="l" defTabSz="8689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03431" algn="l" defTabSz="8689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37909" algn="l" defTabSz="8689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72386" algn="l" defTabSz="8689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06863" algn="l" defTabSz="8689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41340" algn="l" defTabSz="8689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75817" algn="l" defTabSz="8689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2193336" y="685377"/>
            <a:ext cx="5873131" cy="260574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5785" tIns="47892" rIns="95785" bIns="47892">
            <a:spAutoFit/>
          </a:bodyPr>
          <a:lstStyle/>
          <a:p>
            <a:endParaRPr lang="lv-LV" sz="2500" b="1" dirty="0">
              <a:latin typeface="Calibri" pitchFamily="34" charset="0"/>
              <a:ea typeface="MS PGothic"/>
              <a:cs typeface="MS PGothic"/>
            </a:endParaRPr>
          </a:p>
          <a:p>
            <a:endParaRPr lang="lv-LV" sz="2500" b="1" dirty="0">
              <a:latin typeface="Calibri" pitchFamily="34" charset="0"/>
              <a:ea typeface="MS PGothic"/>
              <a:cs typeface="MS PGothic"/>
            </a:endParaRPr>
          </a:p>
          <a:p>
            <a:endParaRPr lang="lv-LV" sz="2500" b="1" dirty="0">
              <a:latin typeface="Calibri" pitchFamily="34" charset="0"/>
              <a:ea typeface="MS PGothic"/>
              <a:cs typeface="MS PGothic"/>
            </a:endParaRPr>
          </a:p>
          <a:p>
            <a:endParaRPr lang="lv-LV" sz="2500" b="1" dirty="0">
              <a:latin typeface="Calibri" pitchFamily="34" charset="0"/>
              <a:ea typeface="MS PGothic"/>
              <a:cs typeface="MS PGothic"/>
            </a:endParaRPr>
          </a:p>
          <a:p>
            <a:endParaRPr lang="lv-LV" sz="2500" b="1" dirty="0">
              <a:latin typeface="Calibri" pitchFamily="34" charset="0"/>
              <a:ea typeface="MS PGothic"/>
              <a:cs typeface="MS PGothic"/>
            </a:endParaRPr>
          </a:p>
          <a:p>
            <a:endParaRPr lang="lv-LV" sz="2500" b="1" dirty="0">
              <a:latin typeface="Calibri" pitchFamily="34" charset="0"/>
              <a:ea typeface="MS PGothic"/>
              <a:cs typeface="MS PGothic"/>
            </a:endParaRPr>
          </a:p>
          <a:p>
            <a:endParaRPr lang="lv-LV" sz="2500" b="1" dirty="0">
              <a:latin typeface="Calibri" pitchFamily="34" charset="0"/>
              <a:ea typeface="MS PGothic"/>
              <a:cs typeface="MS PGothic"/>
            </a:endParaRPr>
          </a:p>
        </p:txBody>
      </p:sp>
      <p:pic>
        <p:nvPicPr>
          <p:cNvPr id="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926" y="358755"/>
            <a:ext cx="7783668" cy="927736"/>
          </a:xfrm>
          <a:prstGeom prst="rect">
            <a:avLst/>
          </a:prstGeom>
          <a:noFill/>
          <a:ln>
            <a:noFill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141023" y="1338620"/>
            <a:ext cx="9623954" cy="4898668"/>
          </a:xfrm>
        </p:spPr>
        <p:txBody>
          <a:bodyPr/>
          <a:lstStyle/>
          <a:p>
            <a:pPr algn="r" eaLnBrk="1"/>
            <a:r>
              <a:rPr lang="lv-LV" altLang="lv-LV" sz="2300" dirty="0">
                <a:ea typeface="ＭＳ Ｐゴシック" pitchFamily="34" charset="-128"/>
              </a:rPr>
              <a:t>Apmācības kurss</a:t>
            </a:r>
            <a:br>
              <a:rPr lang="lv-LV" altLang="lv-LV" sz="2300" dirty="0">
                <a:ea typeface="ＭＳ Ｐゴシック" pitchFamily="34" charset="-128"/>
              </a:rPr>
            </a:br>
            <a:r>
              <a:rPr lang="lv-LV" altLang="lv-LV" sz="1000" dirty="0">
                <a:ea typeface="ＭＳ Ｐゴシック" pitchFamily="34" charset="-128"/>
              </a:rPr>
              <a:t/>
            </a:r>
            <a:br>
              <a:rPr lang="lv-LV" altLang="lv-LV" sz="1000" dirty="0">
                <a:ea typeface="ＭＳ Ｐゴシック" pitchFamily="34" charset="-128"/>
              </a:rPr>
            </a:br>
            <a:r>
              <a:rPr lang="lv-LV" altLang="lv-LV" sz="2700" dirty="0">
                <a:ea typeface="ＭＳ Ｐゴシック" pitchFamily="34" charset="-128"/>
              </a:rPr>
              <a:t>Publisko pakalpojumu sniegšanas izmaksu </a:t>
            </a:r>
            <a:br>
              <a:rPr lang="lv-LV" altLang="lv-LV" sz="2700" dirty="0">
                <a:ea typeface="ＭＳ Ｐゴシック" pitchFamily="34" charset="-128"/>
              </a:rPr>
            </a:br>
            <a:r>
              <a:rPr lang="lv-LV" altLang="lv-LV" sz="2700" dirty="0">
                <a:ea typeface="ＭＳ Ｐゴシック" pitchFamily="34" charset="-128"/>
              </a:rPr>
              <a:t>aprēķināšana valsts pārvaldē</a:t>
            </a:r>
            <a:r>
              <a:rPr lang="lv-LV" altLang="lv-LV" sz="3400" dirty="0">
                <a:ea typeface="ＭＳ Ｐゴシック" pitchFamily="34" charset="-128"/>
              </a:rPr>
              <a:t/>
            </a:r>
            <a:br>
              <a:rPr lang="lv-LV" altLang="lv-LV" sz="3400" dirty="0">
                <a:ea typeface="ＭＳ Ｐゴシック" pitchFamily="34" charset="-128"/>
              </a:rPr>
            </a:br>
            <a:r>
              <a:rPr lang="lv-LV" altLang="lv-LV" sz="3400" dirty="0">
                <a:ea typeface="ＭＳ Ｐゴシック" pitchFamily="34" charset="-128"/>
              </a:rPr>
              <a:t/>
            </a:r>
            <a:br>
              <a:rPr lang="lv-LV" altLang="lv-LV" sz="3400" dirty="0">
                <a:ea typeface="ＭＳ Ｐゴシック" pitchFamily="34" charset="-128"/>
              </a:rPr>
            </a:br>
            <a:r>
              <a:rPr lang="lv-LV" altLang="lv-LV" sz="2700" dirty="0">
                <a:solidFill>
                  <a:srgbClr val="7F7F7F"/>
                </a:solidFill>
                <a:ea typeface="ＭＳ Ｐゴシック" pitchFamily="34" charset="-128"/>
              </a:rPr>
              <a:t>6. nodarbība</a:t>
            </a:r>
            <a:br>
              <a:rPr lang="lv-LV" altLang="lv-LV" sz="2700" dirty="0">
                <a:solidFill>
                  <a:srgbClr val="7F7F7F"/>
                </a:solidFill>
                <a:ea typeface="ＭＳ Ｐゴシック" pitchFamily="34" charset="-128"/>
              </a:rPr>
            </a:br>
            <a:r>
              <a:rPr lang="lv-LV" altLang="lv-LV" sz="3300" dirty="0">
                <a:ea typeface="ＭＳ Ｐゴシック" pitchFamily="34" charset="-128"/>
              </a:rPr>
              <a:t>Pakalpojuma pašizmaksa. </a:t>
            </a:r>
            <a:br>
              <a:rPr lang="lv-LV" altLang="lv-LV" sz="3300" dirty="0">
                <a:ea typeface="ＭＳ Ｐゴシック" pitchFamily="34" charset="-128"/>
              </a:rPr>
            </a:br>
            <a:r>
              <a:rPr lang="lv-LV" altLang="lv-LV" sz="3300" dirty="0">
                <a:ea typeface="ＭＳ Ｐゴシック" pitchFamily="34" charset="-128"/>
              </a:rPr>
              <a:t>Maksa par pakalpojumu</a:t>
            </a:r>
            <a:br>
              <a:rPr lang="lv-LV" altLang="lv-LV" sz="3300" dirty="0">
                <a:ea typeface="ＭＳ Ｐゴシック" pitchFamily="34" charset="-128"/>
              </a:rPr>
            </a:br>
            <a:r>
              <a:rPr lang="lv-LV" altLang="lv-LV" sz="1300" dirty="0">
                <a:ea typeface="ＭＳ Ｐゴシック" pitchFamily="34" charset="-128"/>
              </a:rPr>
              <a:t/>
            </a:r>
            <a:br>
              <a:rPr lang="lv-LV" altLang="lv-LV" sz="1300" dirty="0">
                <a:ea typeface="ＭＳ Ｐゴシック" pitchFamily="34" charset="-128"/>
              </a:rPr>
            </a:br>
            <a:r>
              <a:rPr lang="lv-LV" altLang="lv-LV" sz="2700" dirty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34" charset="-128"/>
              </a:rPr>
              <a:t>Anastasija </a:t>
            </a:r>
            <a:r>
              <a:rPr lang="lv-LV" sz="2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Kirņičanska</a:t>
            </a:r>
            <a:r>
              <a:rPr lang="lv-LV" altLang="lv-LV" sz="2700" dirty="0">
                <a:ea typeface="ＭＳ Ｐゴシック" pitchFamily="34" charset="-128"/>
              </a:rPr>
              <a:t/>
            </a:r>
            <a:br>
              <a:rPr lang="lv-LV" altLang="lv-LV" sz="2700" dirty="0">
                <a:ea typeface="ＭＳ Ｐゴシック" pitchFamily="34" charset="-128"/>
              </a:rPr>
            </a:br>
            <a:r>
              <a:rPr lang="lv-LV" altLang="lv-LV" sz="1100" dirty="0">
                <a:solidFill>
                  <a:schemeClr val="bg2"/>
                </a:solidFill>
                <a:ea typeface="SimSun" pitchFamily="2" charset="-122"/>
                <a:cs typeface="Calibri" pitchFamily="34" charset="0"/>
              </a:rPr>
              <a:t/>
            </a:r>
            <a:br>
              <a:rPr lang="lv-LV" altLang="lv-LV" sz="1100" dirty="0">
                <a:solidFill>
                  <a:schemeClr val="bg2"/>
                </a:solidFill>
                <a:ea typeface="SimSun" pitchFamily="2" charset="-122"/>
                <a:cs typeface="Calibri" pitchFamily="34" charset="0"/>
              </a:rPr>
            </a:br>
            <a:r>
              <a:rPr lang="lv-LV" altLang="lv-LV" sz="2300" dirty="0" smtClean="0">
                <a:solidFill>
                  <a:schemeClr val="bg2"/>
                </a:solidFill>
                <a:ea typeface="SimSun" pitchFamily="2" charset="-122"/>
                <a:cs typeface="Calibri" pitchFamily="34" charset="0"/>
              </a:rPr>
              <a:t>28.08.2014</a:t>
            </a:r>
            <a:r>
              <a:rPr lang="lv-LV" altLang="lv-LV" sz="2700" dirty="0">
                <a:solidFill>
                  <a:schemeClr val="bg2"/>
                </a:solidFill>
                <a:ea typeface="SimSun" pitchFamily="2" charset="-122"/>
                <a:cs typeface="Calibri" pitchFamily="34" charset="0"/>
              </a:rPr>
              <a:t>.</a:t>
            </a:r>
            <a:endParaRPr lang="lv-LV" altLang="lv-LV" sz="1700" dirty="0">
              <a:solidFill>
                <a:schemeClr val="bg2"/>
              </a:solidFill>
              <a:ea typeface="SimSun" pitchFamily="2" charset="-122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6943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-18309" y="4394791"/>
            <a:ext cx="5873131" cy="260574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5785" tIns="47892" rIns="95785" bIns="47892">
            <a:spAutoFit/>
          </a:bodyPr>
          <a:lstStyle/>
          <a:p>
            <a:endParaRPr lang="lv-LV" sz="2500" b="1" dirty="0">
              <a:latin typeface="Calibri" pitchFamily="34" charset="0"/>
              <a:ea typeface="MS PGothic"/>
              <a:cs typeface="MS PGothic"/>
            </a:endParaRPr>
          </a:p>
          <a:p>
            <a:endParaRPr lang="lv-LV" sz="2500" b="1" dirty="0">
              <a:latin typeface="Calibri" pitchFamily="34" charset="0"/>
              <a:ea typeface="MS PGothic"/>
              <a:cs typeface="MS PGothic"/>
            </a:endParaRPr>
          </a:p>
          <a:p>
            <a:endParaRPr lang="lv-LV" sz="2500" b="1" dirty="0">
              <a:latin typeface="Calibri" pitchFamily="34" charset="0"/>
              <a:ea typeface="MS PGothic"/>
              <a:cs typeface="MS PGothic"/>
            </a:endParaRPr>
          </a:p>
          <a:p>
            <a:endParaRPr lang="lv-LV" sz="2500" b="1" dirty="0">
              <a:latin typeface="Calibri" pitchFamily="34" charset="0"/>
              <a:ea typeface="MS PGothic"/>
              <a:cs typeface="MS PGothic"/>
            </a:endParaRPr>
          </a:p>
          <a:p>
            <a:endParaRPr lang="lv-LV" sz="2500" b="1" dirty="0">
              <a:latin typeface="Calibri" pitchFamily="34" charset="0"/>
              <a:ea typeface="MS PGothic"/>
              <a:cs typeface="MS PGothic"/>
            </a:endParaRPr>
          </a:p>
          <a:p>
            <a:endParaRPr lang="lv-LV" sz="2500" b="1" dirty="0">
              <a:latin typeface="Calibri" pitchFamily="34" charset="0"/>
              <a:ea typeface="MS PGothic"/>
              <a:cs typeface="MS PGothic"/>
            </a:endParaRPr>
          </a:p>
          <a:p>
            <a:endParaRPr lang="lv-LV" sz="2500" b="1" dirty="0">
              <a:latin typeface="Calibri" pitchFamily="34" charset="0"/>
              <a:ea typeface="MS PGothic"/>
              <a:cs typeface="MS P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278" y="31592"/>
            <a:ext cx="8912280" cy="784434"/>
          </a:xfrm>
        </p:spPr>
        <p:txBody>
          <a:bodyPr/>
          <a:lstStyle/>
          <a:p>
            <a:pPr algn="l"/>
            <a:r>
              <a:rPr lang="en-US" sz="3400" dirty="0" err="1">
                <a:solidFill>
                  <a:schemeClr val="tx1"/>
                </a:solidFill>
              </a:rPr>
              <a:t>Aprēķina</a:t>
            </a:r>
            <a:r>
              <a:rPr lang="en-US" sz="3400" dirty="0">
                <a:solidFill>
                  <a:schemeClr val="tx1"/>
                </a:solidFill>
              </a:rPr>
              <a:t> </a:t>
            </a:r>
            <a:r>
              <a:rPr lang="en-US" sz="3400" dirty="0" err="1">
                <a:solidFill>
                  <a:schemeClr val="tx1"/>
                </a:solidFill>
              </a:rPr>
              <a:t>pieeja</a:t>
            </a:r>
            <a:r>
              <a:rPr lang="en-US" sz="3400" dirty="0">
                <a:solidFill>
                  <a:schemeClr val="tx1"/>
                </a:solidFill>
              </a:rPr>
              <a:t>. </a:t>
            </a:r>
            <a:r>
              <a:rPr lang="en-US" sz="3400" dirty="0" err="1">
                <a:solidFill>
                  <a:schemeClr val="tx1"/>
                </a:solidFill>
              </a:rPr>
              <a:t>Citas</a:t>
            </a:r>
            <a:r>
              <a:rPr lang="en-US" sz="3400" dirty="0">
                <a:solidFill>
                  <a:schemeClr val="tx1"/>
                </a:solidFill>
              </a:rPr>
              <a:t> </a:t>
            </a:r>
            <a:r>
              <a:rPr lang="en-US" sz="3400" dirty="0" err="1">
                <a:solidFill>
                  <a:schemeClr val="tx1"/>
                </a:solidFill>
              </a:rPr>
              <a:t>netiešās</a:t>
            </a:r>
            <a:r>
              <a:rPr lang="en-US" sz="3400" dirty="0">
                <a:solidFill>
                  <a:schemeClr val="tx1"/>
                </a:solidFill>
              </a:rPr>
              <a:t> </a:t>
            </a:r>
            <a:r>
              <a:rPr lang="en-US" sz="3400" dirty="0" err="1">
                <a:solidFill>
                  <a:schemeClr val="tx1"/>
                </a:solidFill>
              </a:rPr>
              <a:t>izmaksas</a:t>
            </a:r>
            <a:r>
              <a:rPr lang="en-US" sz="3400" dirty="0">
                <a:solidFill>
                  <a:schemeClr val="tx1"/>
                </a:solidFill>
              </a:rPr>
              <a:t> (2)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12" y="1338621"/>
            <a:ext cx="9732818" cy="483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8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278" y="162782"/>
            <a:ext cx="2476623" cy="1143480"/>
          </a:xfrm>
        </p:spPr>
        <p:txBody>
          <a:bodyPr/>
          <a:lstStyle/>
          <a:p>
            <a:pPr algn="l"/>
            <a:r>
              <a:rPr lang="en-US" sz="3400" dirty="0" err="1"/>
              <a:t>Pakalpojuma</a:t>
            </a:r>
            <a:r>
              <a:rPr lang="en-US" sz="3400" dirty="0"/>
              <a:t> </a:t>
            </a:r>
            <a:r>
              <a:rPr lang="en-US" sz="3400" dirty="0" err="1"/>
              <a:t>pašizmaksa</a:t>
            </a:r>
            <a:endParaRPr lang="en-US" sz="3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9420" y="293431"/>
            <a:ext cx="6722259" cy="640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647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-18309" y="4394791"/>
            <a:ext cx="5873131" cy="260574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5785" tIns="47892" rIns="95785" bIns="47892">
            <a:spAutoFit/>
          </a:bodyPr>
          <a:lstStyle/>
          <a:p>
            <a:endParaRPr lang="lv-LV" sz="2500" b="1" dirty="0">
              <a:latin typeface="Calibri" pitchFamily="34" charset="0"/>
              <a:ea typeface="MS PGothic"/>
              <a:cs typeface="MS PGothic"/>
            </a:endParaRPr>
          </a:p>
          <a:p>
            <a:endParaRPr lang="lv-LV" sz="2500" b="1" dirty="0">
              <a:latin typeface="Calibri" pitchFamily="34" charset="0"/>
              <a:ea typeface="MS PGothic"/>
              <a:cs typeface="MS PGothic"/>
            </a:endParaRPr>
          </a:p>
          <a:p>
            <a:endParaRPr lang="lv-LV" sz="2500" b="1" dirty="0">
              <a:latin typeface="Calibri" pitchFamily="34" charset="0"/>
              <a:ea typeface="MS PGothic"/>
              <a:cs typeface="MS PGothic"/>
            </a:endParaRPr>
          </a:p>
          <a:p>
            <a:endParaRPr lang="lv-LV" sz="2500" b="1" dirty="0">
              <a:latin typeface="Calibri" pitchFamily="34" charset="0"/>
              <a:ea typeface="MS PGothic"/>
              <a:cs typeface="MS PGothic"/>
            </a:endParaRPr>
          </a:p>
          <a:p>
            <a:endParaRPr lang="lv-LV" sz="2500" b="1" dirty="0">
              <a:latin typeface="Calibri" pitchFamily="34" charset="0"/>
              <a:ea typeface="MS PGothic"/>
              <a:cs typeface="MS PGothic"/>
            </a:endParaRPr>
          </a:p>
          <a:p>
            <a:endParaRPr lang="lv-LV" sz="2500" b="1" dirty="0">
              <a:latin typeface="Calibri" pitchFamily="34" charset="0"/>
              <a:ea typeface="MS PGothic"/>
              <a:cs typeface="MS PGothic"/>
            </a:endParaRPr>
          </a:p>
          <a:p>
            <a:endParaRPr lang="lv-LV" sz="2500" b="1" dirty="0">
              <a:latin typeface="Calibri" pitchFamily="34" charset="0"/>
              <a:ea typeface="MS PGothic"/>
              <a:cs typeface="MS P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521" y="273629"/>
            <a:ext cx="9411480" cy="1143480"/>
          </a:xfrm>
        </p:spPr>
        <p:txBody>
          <a:bodyPr/>
          <a:lstStyle/>
          <a:p>
            <a:pPr algn="l"/>
            <a:r>
              <a:rPr lang="en-US" sz="3400" dirty="0" err="1"/>
              <a:t>Pašizmaksa</a:t>
            </a:r>
            <a:r>
              <a:rPr lang="en-US" sz="3400" dirty="0"/>
              <a:t> un </a:t>
            </a:r>
            <a:r>
              <a:rPr lang="en-US" sz="3400" dirty="0" err="1"/>
              <a:t>pakalpojuma</a:t>
            </a:r>
            <a:r>
              <a:rPr lang="en-US" sz="3400" dirty="0"/>
              <a:t> </a:t>
            </a:r>
            <a:r>
              <a:rPr lang="en-US" sz="3400" dirty="0" err="1"/>
              <a:t>nodošanas</a:t>
            </a:r>
            <a:r>
              <a:rPr lang="en-US" sz="3400" dirty="0"/>
              <a:t> </a:t>
            </a:r>
            <a:r>
              <a:rPr lang="en-US" sz="3400" dirty="0" err="1"/>
              <a:t>maksa</a:t>
            </a:r>
            <a:r>
              <a:rPr lang="en-US" sz="3400" dirty="0"/>
              <a:t/>
            </a:r>
            <a:br>
              <a:rPr lang="en-US" sz="3400" dirty="0"/>
            </a:br>
            <a:r>
              <a:rPr lang="en-US" sz="3000" dirty="0" err="1">
                <a:solidFill>
                  <a:schemeClr val="bg1">
                    <a:lumMod val="50000"/>
                  </a:schemeClr>
                </a:solidFill>
              </a:rPr>
              <a:t>Aprēķiniet</a:t>
            </a:r>
            <a:r>
              <a:rPr lang="en-US" sz="3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bg1">
                    <a:lumMod val="50000"/>
                  </a:schemeClr>
                </a:solidFill>
              </a:rPr>
              <a:t>objektīvu</a:t>
            </a:r>
            <a:r>
              <a:rPr lang="en-US" sz="3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bg1">
                    <a:lumMod val="50000"/>
                  </a:schemeClr>
                </a:solidFill>
              </a:rPr>
              <a:t>pakalpojuma</a:t>
            </a:r>
            <a:r>
              <a:rPr lang="en-US" sz="3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bg1">
                    <a:lumMod val="50000"/>
                  </a:schemeClr>
                </a:solidFill>
              </a:rPr>
              <a:t>nodošanas</a:t>
            </a:r>
            <a:r>
              <a:rPr lang="en-US" sz="3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bg1">
                    <a:lumMod val="50000"/>
                  </a:schemeClr>
                </a:solidFill>
              </a:rPr>
              <a:t>maksu</a:t>
            </a:r>
            <a:r>
              <a:rPr lang="en-US" sz="3000" dirty="0">
                <a:solidFill>
                  <a:schemeClr val="bg1">
                    <a:lumMod val="50000"/>
                  </a:schemeClr>
                </a:solidFill>
              </a:rPr>
              <a:t> (1)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8357771"/>
              </p:ext>
            </p:extLst>
          </p:nvPr>
        </p:nvGraphicFramePr>
        <p:xfrm>
          <a:off x="495081" y="1599918"/>
          <a:ext cx="9057358" cy="5006593"/>
        </p:xfrm>
        <a:graphic>
          <a:graphicData uri="http://schemas.openxmlformats.org/drawingml/2006/table">
            <a:tbl>
              <a:tblPr/>
              <a:tblGrid>
                <a:gridCol w="2074592"/>
                <a:gridCol w="775863"/>
                <a:gridCol w="2192656"/>
                <a:gridCol w="775863"/>
                <a:gridCol w="2327589"/>
                <a:gridCol w="910795"/>
              </a:tblGrid>
              <a:tr h="7065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Pilna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pašizmaksa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480" marR="12480" marT="11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EUR</a:t>
                      </a:r>
                    </a:p>
                  </a:txBody>
                  <a:tcPr marL="12480" marR="12480" marT="11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vai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iespējams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nodot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12480" marR="12480" marT="11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EUR</a:t>
                      </a:r>
                    </a:p>
                  </a:txBody>
                  <a:tcPr marL="12480" marR="12480" marT="11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Īstermiņā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novēršamās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izmaksas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iestādei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12480" marR="12480" marT="11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EUR</a:t>
                      </a:r>
                    </a:p>
                  </a:txBody>
                  <a:tcPr marL="12480" marR="12480" marT="11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25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Darbinieks (slodzes)</a:t>
                      </a:r>
                    </a:p>
                  </a:txBody>
                  <a:tcPr marL="12480" marR="12480" marT="11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9,19</a:t>
                      </a:r>
                    </a:p>
                  </a:txBody>
                  <a:tcPr marL="12480" marR="12480" marT="11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2480" marR="12480" marT="11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2480" marR="12480" marT="11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2480" marR="12480" marT="11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2480" marR="12480" marT="11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68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Darba vieta</a:t>
                      </a:r>
                    </a:p>
                  </a:txBody>
                  <a:tcPr marL="12480" marR="12480" marT="11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2,45</a:t>
                      </a:r>
                    </a:p>
                  </a:txBody>
                  <a:tcPr marL="12480" marR="12480" marT="11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2480" marR="12480" marT="11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2480" marR="12480" marT="11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2480" marR="12480" marT="11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2480" marR="12480" marT="11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68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IT rīki</a:t>
                      </a:r>
                    </a:p>
                  </a:txBody>
                  <a:tcPr marL="12480" marR="12480" marT="11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480" marR="12480" marT="11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2480" marR="12480" marT="11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2480" marR="12480" marT="11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2480" marR="12480" marT="11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2480" marR="12480" marT="11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68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Biznesa IS</a:t>
                      </a:r>
                    </a:p>
                  </a:txBody>
                  <a:tcPr marL="149760" marR="12480" marT="11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0,46</a:t>
                      </a:r>
                    </a:p>
                  </a:txBody>
                  <a:tcPr marL="12480" marR="12480" marT="11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2480" marR="12480" marT="11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2480" marR="12480" marT="11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2480" marR="12480" marT="11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2480" marR="12480" marT="11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68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Lietvedības IS</a:t>
                      </a:r>
                    </a:p>
                  </a:txBody>
                  <a:tcPr marL="149760" marR="12480" marT="11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0,19</a:t>
                      </a:r>
                    </a:p>
                  </a:txBody>
                  <a:tcPr marL="12480" marR="12480" marT="11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2480" marR="12480" marT="11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2480" marR="12480" marT="11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2480" marR="12480" marT="11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2480" marR="12480" marT="11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68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RVS</a:t>
                      </a:r>
                    </a:p>
                  </a:txBody>
                  <a:tcPr marL="149760" marR="12480" marT="11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0,02</a:t>
                      </a:r>
                    </a:p>
                  </a:txBody>
                  <a:tcPr marL="12480" marR="12480" marT="11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2480" marR="12480" marT="11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2480" marR="12480" marT="11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2480" marR="12480" marT="11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2480" marR="12480" marT="11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68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Dokumenti</a:t>
                      </a:r>
                    </a:p>
                  </a:txBody>
                  <a:tcPr marL="12480" marR="12480" marT="11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0,02</a:t>
                      </a:r>
                    </a:p>
                  </a:txBody>
                  <a:tcPr marL="12480" marR="12480" marT="11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2480" marR="12480" marT="11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2480" marR="12480" marT="11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2480" marR="12480" marT="11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2480" marR="12480" marT="11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68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Korespondence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480" marR="12480" marT="11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1,00</a:t>
                      </a:r>
                    </a:p>
                  </a:txBody>
                  <a:tcPr marL="12480" marR="12480" marT="11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2480" marR="12480" marT="11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2480" marR="12480" marT="11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2480" marR="12480" marT="11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2480" marR="12480" marT="11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453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Citas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8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netiešās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8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izmaksas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480" marR="12480" marT="11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480" marR="12480" marT="11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2480" marR="12480" marT="11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2480" marR="12480" marT="11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2480" marR="12480" marT="11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2480" marR="12480" marT="11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487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KOPĀ: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480" marR="12480" marT="115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480" marR="12480" marT="115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480" marR="12480" marT="115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480" marR="12480" marT="115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480" marR="12480" marT="115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480" marR="12480" marT="115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2658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-18309" y="4394791"/>
            <a:ext cx="5873131" cy="260574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5785" tIns="47892" rIns="95785" bIns="47892">
            <a:spAutoFit/>
          </a:bodyPr>
          <a:lstStyle/>
          <a:p>
            <a:endParaRPr lang="lv-LV" sz="2500" b="1" dirty="0">
              <a:latin typeface="Calibri" pitchFamily="34" charset="0"/>
              <a:ea typeface="MS PGothic"/>
              <a:cs typeface="MS PGothic"/>
            </a:endParaRPr>
          </a:p>
          <a:p>
            <a:endParaRPr lang="lv-LV" sz="2500" b="1" dirty="0">
              <a:latin typeface="Calibri" pitchFamily="34" charset="0"/>
              <a:ea typeface="MS PGothic"/>
              <a:cs typeface="MS PGothic"/>
            </a:endParaRPr>
          </a:p>
          <a:p>
            <a:endParaRPr lang="lv-LV" sz="2500" b="1" dirty="0">
              <a:latin typeface="Calibri" pitchFamily="34" charset="0"/>
              <a:ea typeface="MS PGothic"/>
              <a:cs typeface="MS PGothic"/>
            </a:endParaRPr>
          </a:p>
          <a:p>
            <a:endParaRPr lang="lv-LV" sz="2500" b="1" dirty="0">
              <a:latin typeface="Calibri" pitchFamily="34" charset="0"/>
              <a:ea typeface="MS PGothic"/>
              <a:cs typeface="MS PGothic"/>
            </a:endParaRPr>
          </a:p>
          <a:p>
            <a:endParaRPr lang="lv-LV" sz="2500" b="1" dirty="0">
              <a:latin typeface="Calibri" pitchFamily="34" charset="0"/>
              <a:ea typeface="MS PGothic"/>
              <a:cs typeface="MS PGothic"/>
            </a:endParaRPr>
          </a:p>
          <a:p>
            <a:endParaRPr lang="lv-LV" sz="2500" b="1" dirty="0">
              <a:latin typeface="Calibri" pitchFamily="34" charset="0"/>
              <a:ea typeface="MS PGothic"/>
              <a:cs typeface="MS PGothic"/>
            </a:endParaRPr>
          </a:p>
          <a:p>
            <a:endParaRPr lang="lv-LV" sz="2500" b="1" dirty="0">
              <a:latin typeface="Calibri" pitchFamily="34" charset="0"/>
              <a:ea typeface="MS PGothic"/>
              <a:cs typeface="MS PGothic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1319436"/>
              </p:ext>
            </p:extLst>
          </p:nvPr>
        </p:nvGraphicFramePr>
        <p:xfrm>
          <a:off x="212039" y="1403944"/>
          <a:ext cx="9340404" cy="5165814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868313"/>
                <a:gridCol w="661919"/>
                <a:gridCol w="1670476"/>
                <a:gridCol w="800110"/>
                <a:gridCol w="2677668"/>
                <a:gridCol w="661918"/>
              </a:tblGrid>
              <a:tr h="806421">
                <a:tc>
                  <a:txBody>
                    <a:bodyPr/>
                    <a:lstStyle/>
                    <a:p>
                      <a:pPr algn="l" fontAlgn="t">
                        <a:lnSpc>
                          <a:spcPct val="130000"/>
                        </a:lnSpc>
                      </a:pPr>
                      <a:r>
                        <a:rPr lang="en-US" sz="1800" b="1" u="none" strike="noStrike" dirty="0" err="1">
                          <a:effectLst/>
                        </a:rPr>
                        <a:t>Klientu</a:t>
                      </a:r>
                      <a:r>
                        <a:rPr lang="en-US" sz="1800" b="1" u="none" strike="noStrike" dirty="0">
                          <a:effectLst/>
                        </a:rPr>
                        <a:t> </a:t>
                      </a:r>
                      <a:r>
                        <a:rPr lang="en-US" sz="1800" b="1" u="none" strike="noStrike" dirty="0" err="1">
                          <a:effectLst/>
                        </a:rPr>
                        <a:t>apkalpošanas</a:t>
                      </a:r>
                      <a:r>
                        <a:rPr lang="en-US" sz="1800" b="1" u="none" strike="noStrike" dirty="0">
                          <a:effectLst/>
                        </a:rPr>
                        <a:t> </a:t>
                      </a:r>
                      <a:r>
                        <a:rPr lang="en-US" sz="1800" b="1" u="none" strike="noStrike" dirty="0" err="1">
                          <a:effectLst/>
                        </a:rPr>
                        <a:t>daļas</a:t>
                      </a:r>
                      <a:r>
                        <a:rPr lang="en-US" sz="1800" b="1" u="none" strike="noStrike" dirty="0">
                          <a:effectLst/>
                        </a:rPr>
                        <a:t> </a:t>
                      </a:r>
                      <a:r>
                        <a:rPr lang="en-US" sz="1800" b="1" u="none" strike="noStrike" dirty="0" err="1">
                          <a:effectLst/>
                        </a:rPr>
                        <a:t>pilna</a:t>
                      </a:r>
                      <a:r>
                        <a:rPr lang="en-US" sz="1800" b="1" u="none" strike="noStrike" dirty="0">
                          <a:effectLst/>
                        </a:rPr>
                        <a:t> </a:t>
                      </a:r>
                      <a:r>
                        <a:rPr lang="en-US" sz="1800" b="1" u="none" strike="noStrike" dirty="0" err="1">
                          <a:effectLst/>
                        </a:rPr>
                        <a:t>pašizmaksa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480" marR="12480" marT="11521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en-US" sz="1800" b="1" u="none" strike="noStrike" dirty="0">
                          <a:effectLst/>
                        </a:rPr>
                        <a:t>EUR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480" marR="12480" marT="11521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en-US" sz="1800" b="1" u="none" strike="noStrike" dirty="0" err="1">
                          <a:effectLst/>
                        </a:rPr>
                        <a:t>vai</a:t>
                      </a:r>
                      <a:r>
                        <a:rPr lang="en-US" sz="1800" b="1" u="none" strike="noStrike" dirty="0">
                          <a:effectLst/>
                        </a:rPr>
                        <a:t> </a:t>
                      </a:r>
                      <a:r>
                        <a:rPr lang="en-US" sz="1800" b="1" u="none" strike="noStrike" dirty="0" err="1">
                          <a:effectLst/>
                        </a:rPr>
                        <a:t>iespējams</a:t>
                      </a:r>
                      <a:r>
                        <a:rPr lang="en-US" sz="1800" b="1" u="none" strike="noStrike" dirty="0">
                          <a:effectLst/>
                        </a:rPr>
                        <a:t> </a:t>
                      </a:r>
                      <a:r>
                        <a:rPr lang="en-US" sz="1800" b="1" u="none" strike="noStrike" dirty="0" err="1">
                          <a:effectLst/>
                        </a:rPr>
                        <a:t>nodot</a:t>
                      </a:r>
                      <a:r>
                        <a:rPr lang="en-US" sz="1800" b="1" u="none" strike="noStrike" dirty="0">
                          <a:effectLst/>
                        </a:rPr>
                        <a:t>?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480" marR="12480" marT="11521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en-US" sz="1800" b="1" u="none" strike="noStrike" dirty="0">
                          <a:effectLst/>
                        </a:rPr>
                        <a:t>EUR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480" marR="12480" marT="11521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en-US" sz="1800" b="1" u="none" strike="noStrike" dirty="0" err="1">
                          <a:effectLst/>
                        </a:rPr>
                        <a:t>Īstermiņā</a:t>
                      </a:r>
                      <a:r>
                        <a:rPr lang="en-US" sz="1800" b="1" u="none" strike="noStrike" dirty="0">
                          <a:effectLst/>
                        </a:rPr>
                        <a:t> </a:t>
                      </a:r>
                      <a:r>
                        <a:rPr lang="en-US" sz="1800" b="1" u="none" strike="noStrike" dirty="0" err="1">
                          <a:effectLst/>
                        </a:rPr>
                        <a:t>novēršamās</a:t>
                      </a:r>
                      <a:r>
                        <a:rPr lang="en-US" sz="1800" b="1" u="none" strike="noStrike" dirty="0">
                          <a:effectLst/>
                        </a:rPr>
                        <a:t> </a:t>
                      </a:r>
                      <a:r>
                        <a:rPr lang="en-US" sz="1800" b="1" u="none" strike="noStrike" dirty="0" err="1">
                          <a:effectLst/>
                        </a:rPr>
                        <a:t>izmaksas</a:t>
                      </a:r>
                      <a:r>
                        <a:rPr lang="en-US" sz="1800" b="1" u="none" strike="noStrike" dirty="0">
                          <a:effectLst/>
                        </a:rPr>
                        <a:t> (</a:t>
                      </a:r>
                      <a:r>
                        <a:rPr lang="en-US" sz="1800" b="1" u="none" strike="noStrike" dirty="0" err="1">
                          <a:effectLst/>
                        </a:rPr>
                        <a:t>iestādei</a:t>
                      </a:r>
                      <a:r>
                        <a:rPr lang="en-US" sz="1800" b="1" u="none" strike="noStrike" dirty="0">
                          <a:effectLst/>
                        </a:rPr>
                        <a:t>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480" marR="12480" marT="11521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en-US" sz="1800" b="1" u="none" strike="noStrike" dirty="0">
                          <a:effectLst/>
                        </a:rPr>
                        <a:t>EUR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480" marR="12480" marT="11521" marB="0"/>
                </a:tc>
              </a:tr>
              <a:tr h="433078">
                <a:tc>
                  <a:txBody>
                    <a:bodyPr/>
                    <a:lstStyle/>
                    <a:p>
                      <a:pPr algn="l" fontAlgn="t">
                        <a:lnSpc>
                          <a:spcPct val="130000"/>
                        </a:lnSpc>
                      </a:pPr>
                      <a:r>
                        <a:rPr lang="en-US" sz="1800" u="none" strike="noStrike" dirty="0" err="1">
                          <a:effectLst/>
                        </a:rPr>
                        <a:t>Darbinieks</a:t>
                      </a:r>
                      <a:r>
                        <a:rPr lang="en-US" sz="1800" u="none" strike="noStrike" dirty="0">
                          <a:effectLst/>
                        </a:rPr>
                        <a:t> (</a:t>
                      </a:r>
                      <a:r>
                        <a:rPr lang="en-US" sz="1800" u="none" strike="noStrike" dirty="0" err="1">
                          <a:effectLst/>
                        </a:rPr>
                        <a:t>slodzes</a:t>
                      </a:r>
                      <a:r>
                        <a:rPr lang="en-US" sz="1800" u="none" strike="noStrike" dirty="0">
                          <a:effectLst/>
                        </a:rPr>
                        <a:t>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480" marR="12480" marT="11521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en-US" sz="1800" u="none" strike="noStrike" dirty="0">
                          <a:effectLst/>
                        </a:rPr>
                        <a:t>1,39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480" marR="12480" marT="11521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480" marR="12480" marT="11521" marB="0"/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30000"/>
                        </a:lnSpc>
                      </a:pP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480" marR="12480" marT="11521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480" marR="12480" marT="11521" marB="0"/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30000"/>
                        </a:lnSpc>
                      </a:pP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480" marR="12480" marT="11521" marB="0"/>
                </a:tc>
              </a:tr>
              <a:tr h="433078">
                <a:tc>
                  <a:txBody>
                    <a:bodyPr/>
                    <a:lstStyle/>
                    <a:p>
                      <a:pPr algn="l" fontAlgn="t">
                        <a:lnSpc>
                          <a:spcPct val="130000"/>
                        </a:lnSpc>
                      </a:pPr>
                      <a:r>
                        <a:rPr lang="en-US" sz="1800" u="none" strike="noStrike" dirty="0" err="1">
                          <a:effectLst/>
                        </a:rPr>
                        <a:t>Darba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vieta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480" marR="12480" marT="11521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en-US" sz="1800" u="none" strike="noStrike" dirty="0">
                          <a:effectLst/>
                        </a:rPr>
                        <a:t>0,46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480" marR="12480" marT="11521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480" marR="12480" marT="11521" marB="0"/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30000"/>
                        </a:lnSpc>
                      </a:pP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480" marR="12480" marT="11521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480" marR="12480" marT="11521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30000"/>
                        </a:lnSpc>
                      </a:pP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480" marR="12480" marT="11521" marB="0"/>
                </a:tc>
              </a:tr>
              <a:tr h="433078">
                <a:tc>
                  <a:txBody>
                    <a:bodyPr/>
                    <a:lstStyle/>
                    <a:p>
                      <a:pPr algn="l" fontAlgn="t">
                        <a:lnSpc>
                          <a:spcPct val="130000"/>
                        </a:lnSpc>
                      </a:pPr>
                      <a:r>
                        <a:rPr lang="en-US" sz="1800" u="none" strike="noStrike" dirty="0">
                          <a:effectLst/>
                        </a:rPr>
                        <a:t>IT </a:t>
                      </a:r>
                      <a:r>
                        <a:rPr lang="en-US" sz="1800" u="none" strike="noStrike" dirty="0" err="1">
                          <a:effectLst/>
                        </a:rPr>
                        <a:t>rīki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480" marR="12480" marT="11521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480" marR="12480" marT="11521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480" marR="12480" marT="11521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30000"/>
                        </a:lnSpc>
                      </a:pP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480" marR="12480" marT="11521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480" marR="12480" marT="11521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30000"/>
                        </a:lnSpc>
                      </a:pP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480" marR="12480" marT="11521" marB="0"/>
                </a:tc>
              </a:tr>
              <a:tr h="433078">
                <a:tc>
                  <a:txBody>
                    <a:bodyPr/>
                    <a:lstStyle/>
                    <a:p>
                      <a:pPr algn="l" fontAlgn="t">
                        <a:lnSpc>
                          <a:spcPct val="130000"/>
                        </a:lnSpc>
                      </a:pPr>
                      <a:r>
                        <a:rPr lang="en-US" sz="1800" u="none" strike="noStrike">
                          <a:effectLst/>
                        </a:rPr>
                        <a:t>Biznesa IS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49760" marR="12480" marT="11521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en-US" sz="1800" u="none" strike="noStrike" dirty="0">
                          <a:effectLst/>
                        </a:rPr>
                        <a:t>0,08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480" marR="12480" marT="11521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480" marR="12480" marT="11521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30000"/>
                        </a:lnSpc>
                      </a:pP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480" marR="12480" marT="11521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480" marR="12480" marT="11521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30000"/>
                        </a:lnSpc>
                      </a:pP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480" marR="12480" marT="11521" marB="0"/>
                </a:tc>
              </a:tr>
              <a:tr h="433078">
                <a:tc>
                  <a:txBody>
                    <a:bodyPr/>
                    <a:lstStyle/>
                    <a:p>
                      <a:pPr algn="l" fontAlgn="t">
                        <a:lnSpc>
                          <a:spcPct val="130000"/>
                        </a:lnSpc>
                      </a:pPr>
                      <a:r>
                        <a:rPr lang="en-US" sz="1800" u="none" strike="noStrike">
                          <a:effectLst/>
                        </a:rPr>
                        <a:t>Lietvedības IS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49760" marR="12480" marT="11521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480" marR="12480" marT="11521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480" marR="12480" marT="11521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30000"/>
                        </a:lnSpc>
                      </a:pP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480" marR="12480" marT="11521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480" marR="12480" marT="11521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30000"/>
                        </a:lnSpc>
                      </a:pP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480" marR="12480" marT="11521" marB="0"/>
                </a:tc>
              </a:tr>
              <a:tr h="433078">
                <a:tc>
                  <a:txBody>
                    <a:bodyPr/>
                    <a:lstStyle/>
                    <a:p>
                      <a:pPr algn="l" fontAlgn="t">
                        <a:lnSpc>
                          <a:spcPct val="130000"/>
                        </a:lnSpc>
                      </a:pPr>
                      <a:r>
                        <a:rPr lang="en-US" sz="1800" u="none" strike="noStrike">
                          <a:effectLst/>
                        </a:rPr>
                        <a:t>RVS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49760" marR="12480" marT="11521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en-US" sz="1800" u="none" strike="noStrike" dirty="0">
                          <a:effectLst/>
                        </a:rPr>
                        <a:t>0,01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480" marR="12480" marT="11521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480" marR="12480" marT="11521" marB="0"/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30000"/>
                        </a:lnSpc>
                      </a:pP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480" marR="12480" marT="11521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480" marR="12480" marT="11521" marB="0"/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30000"/>
                        </a:lnSpc>
                      </a:pP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480" marR="12480" marT="11521" marB="0"/>
                </a:tc>
              </a:tr>
              <a:tr h="433078">
                <a:tc>
                  <a:txBody>
                    <a:bodyPr/>
                    <a:lstStyle/>
                    <a:p>
                      <a:pPr algn="l" fontAlgn="t">
                        <a:lnSpc>
                          <a:spcPct val="130000"/>
                        </a:lnSpc>
                      </a:pPr>
                      <a:r>
                        <a:rPr lang="en-US" sz="1800" u="none" strike="noStrike">
                          <a:effectLst/>
                        </a:rPr>
                        <a:t>Dokumenti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480" marR="12480" marT="11521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en-US" sz="1800" u="none" strike="noStrike" dirty="0">
                          <a:effectLst/>
                        </a:rPr>
                        <a:t>0,01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480" marR="12480" marT="11521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480" marR="12480" marT="11521" marB="0"/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30000"/>
                        </a:lnSpc>
                      </a:pP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480" marR="12480" marT="11521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480" marR="12480" marT="11521" marB="0"/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30000"/>
                        </a:lnSpc>
                      </a:pP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480" marR="12480" marT="11521" marB="0"/>
                </a:tc>
              </a:tr>
              <a:tr h="433078">
                <a:tc>
                  <a:txBody>
                    <a:bodyPr/>
                    <a:lstStyle/>
                    <a:p>
                      <a:pPr algn="l" fontAlgn="t">
                        <a:lnSpc>
                          <a:spcPct val="130000"/>
                        </a:lnSpc>
                      </a:pPr>
                      <a:r>
                        <a:rPr lang="en-US" sz="1800" u="none" strike="noStrike">
                          <a:effectLst/>
                        </a:rPr>
                        <a:t>Korespondence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480" marR="12480" marT="11521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en-US" sz="1800" u="none" strike="noStrike" dirty="0">
                          <a:effectLst/>
                        </a:rPr>
                        <a:t>1,00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480" marR="12480" marT="11521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480" marR="12480" marT="11521" marB="0"/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30000"/>
                        </a:lnSpc>
                      </a:pP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480" marR="12480" marT="11521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480" marR="12480" marT="11521" marB="0"/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30000"/>
                        </a:lnSpc>
                      </a:pP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480" marR="12480" marT="11521" marB="0"/>
                </a:tc>
              </a:tr>
              <a:tr h="442875">
                <a:tc>
                  <a:txBody>
                    <a:bodyPr/>
                    <a:lstStyle/>
                    <a:p>
                      <a:pPr algn="l" fontAlgn="t">
                        <a:lnSpc>
                          <a:spcPct val="130000"/>
                        </a:lnSpc>
                      </a:pPr>
                      <a:r>
                        <a:rPr lang="en-US" sz="1800" u="none" strike="noStrike" dirty="0" err="1" smtClean="0">
                          <a:effectLst/>
                        </a:rPr>
                        <a:t>Citas</a:t>
                      </a:r>
                      <a:r>
                        <a:rPr lang="en-US" sz="1800" u="none" strike="noStrike" dirty="0" smtClean="0">
                          <a:effectLst/>
                        </a:rPr>
                        <a:t> </a:t>
                      </a:r>
                      <a:r>
                        <a:rPr lang="en-US" sz="1800" u="none" strike="noStrike" dirty="0" err="1" smtClean="0">
                          <a:effectLst/>
                        </a:rPr>
                        <a:t>netiešās</a:t>
                      </a:r>
                      <a:r>
                        <a:rPr lang="en-US" sz="1800" u="none" strike="noStrike" dirty="0" smtClean="0">
                          <a:effectLst/>
                        </a:rPr>
                        <a:t> </a:t>
                      </a:r>
                      <a:r>
                        <a:rPr lang="en-US" sz="1800" u="none" strike="noStrike" dirty="0" err="1" smtClean="0">
                          <a:effectLst/>
                        </a:rPr>
                        <a:t>izmaksas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480" marR="12480" marT="11521" marB="0"/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30000"/>
                        </a:lnSpc>
                      </a:pPr>
                      <a:r>
                        <a:rPr lang="en-US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1,73</a:t>
                      </a:r>
                    </a:p>
                  </a:txBody>
                  <a:tcPr marL="12480" marR="12480" marT="11521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30000"/>
                        </a:lnSpc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480" marR="12480" marT="11521" marB="0"/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30000"/>
                        </a:lnSpc>
                      </a:pP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480" marR="12480" marT="11521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480" marR="12480" marT="11521" marB="0"/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30000"/>
                        </a:lnSpc>
                      </a:pP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480" marR="12480" marT="11521" marB="0"/>
                </a:tc>
              </a:tr>
              <a:tr h="442875">
                <a:tc>
                  <a:txBody>
                    <a:bodyPr/>
                    <a:lstStyle/>
                    <a:p>
                      <a:pPr algn="r" fontAlgn="t">
                        <a:lnSpc>
                          <a:spcPct val="130000"/>
                        </a:lnSpc>
                      </a:pPr>
                      <a:r>
                        <a:rPr lang="en-US" sz="1800" b="1" u="none" strike="noStrike" dirty="0" smtClean="0">
                          <a:effectLst/>
                        </a:rPr>
                        <a:t>KOPĀ: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480" marR="12480" marT="11521" marB="0"/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30000"/>
                        </a:lnSpc>
                      </a:pP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480" marR="12480" marT="11521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30000"/>
                        </a:lnSpc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480" marR="12480" marT="11521" marB="0"/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30000"/>
                        </a:lnSpc>
                      </a:pP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480" marR="12480" marT="11521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480" marR="12480" marT="11521" marB="0"/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30000"/>
                        </a:lnSpc>
                      </a:pP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480" marR="12480" marT="11521" marB="0"/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 bwMode="auto">
          <a:xfrm>
            <a:off x="212038" y="162782"/>
            <a:ext cx="9481923" cy="114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Tahoma" pitchFamily="32" charset="0"/>
                <a:ea typeface="SimSun" charset="-122"/>
              </a:defRPr>
            </a:lvl2pPr>
            <a:lvl3pPr algn="ctr" defTabSz="457200" rtl="0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Tahoma" pitchFamily="32" charset="0"/>
                <a:ea typeface="SimSun" charset="-122"/>
              </a:defRPr>
            </a:lvl3pPr>
            <a:lvl4pPr algn="ctr" defTabSz="457200" rtl="0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Tahoma" pitchFamily="32" charset="0"/>
                <a:ea typeface="SimSun" charset="-122"/>
              </a:defRPr>
            </a:lvl4pPr>
            <a:lvl5pPr algn="ctr" defTabSz="457200" rtl="0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Tahoma" pitchFamily="32" charset="0"/>
                <a:ea typeface="SimSun" charset="-122"/>
              </a:defRPr>
            </a:lvl5pPr>
            <a:lvl6pPr marL="2514600" indent="-228600" algn="ctr" defTabSz="457200" rtl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000">
                <a:solidFill>
                  <a:srgbClr val="000000"/>
                </a:solidFill>
                <a:latin typeface="Tahoma" pitchFamily="32" charset="0"/>
                <a:ea typeface="SimSun" charset="-122"/>
              </a:defRPr>
            </a:lvl6pPr>
            <a:lvl7pPr marL="2971800" indent="-228600" algn="ctr" defTabSz="457200" rtl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000">
                <a:solidFill>
                  <a:srgbClr val="000000"/>
                </a:solidFill>
                <a:latin typeface="Tahoma" pitchFamily="32" charset="0"/>
                <a:ea typeface="SimSun" charset="-122"/>
              </a:defRPr>
            </a:lvl7pPr>
            <a:lvl8pPr marL="3429000" indent="-228600" algn="ctr" defTabSz="457200" rtl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000">
                <a:solidFill>
                  <a:srgbClr val="000000"/>
                </a:solidFill>
                <a:latin typeface="Tahoma" pitchFamily="32" charset="0"/>
                <a:ea typeface="SimSun" charset="-122"/>
              </a:defRPr>
            </a:lvl8pPr>
            <a:lvl9pPr marL="3886200" indent="-228600" algn="ctr" defTabSz="457200" rtl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000">
                <a:solidFill>
                  <a:srgbClr val="000000"/>
                </a:solidFill>
                <a:latin typeface="Tahoma" pitchFamily="32" charset="0"/>
                <a:ea typeface="SimSun" charset="-122"/>
              </a:defRPr>
            </a:lvl9pPr>
          </a:lstStyle>
          <a:p>
            <a:pPr algn="l"/>
            <a:r>
              <a:rPr lang="en-US" sz="3400" dirty="0" err="1"/>
              <a:t>Pašizmaksa</a:t>
            </a:r>
            <a:r>
              <a:rPr lang="en-US" sz="3400" dirty="0"/>
              <a:t> un </a:t>
            </a:r>
            <a:r>
              <a:rPr lang="en-US" sz="3400" dirty="0" err="1"/>
              <a:t>pakalpojuma</a:t>
            </a:r>
            <a:r>
              <a:rPr lang="en-US" sz="3400" dirty="0"/>
              <a:t> </a:t>
            </a:r>
            <a:r>
              <a:rPr lang="en-US" sz="3400" dirty="0" err="1"/>
              <a:t>nodošanas</a:t>
            </a:r>
            <a:r>
              <a:rPr lang="en-US" sz="3400" dirty="0"/>
              <a:t> </a:t>
            </a:r>
            <a:r>
              <a:rPr lang="en-US" sz="3400" dirty="0" err="1"/>
              <a:t>maksa</a:t>
            </a:r>
            <a:r>
              <a:rPr lang="en-US" sz="3400" dirty="0"/>
              <a:t/>
            </a:r>
            <a:br>
              <a:rPr lang="en-US" sz="3400" dirty="0"/>
            </a:br>
            <a:r>
              <a:rPr lang="en-US" sz="3000" dirty="0" err="1">
                <a:solidFill>
                  <a:schemeClr val="bg1">
                    <a:lumMod val="50000"/>
                  </a:schemeClr>
                </a:solidFill>
              </a:rPr>
              <a:t>Aprēķiniet</a:t>
            </a:r>
            <a:r>
              <a:rPr lang="en-US" sz="3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bg1">
                    <a:lumMod val="50000"/>
                  </a:schemeClr>
                </a:solidFill>
              </a:rPr>
              <a:t>objektīvu</a:t>
            </a:r>
            <a:r>
              <a:rPr lang="en-US" sz="3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bg1">
                    <a:lumMod val="50000"/>
                  </a:schemeClr>
                </a:solidFill>
              </a:rPr>
              <a:t>pakalpojuma</a:t>
            </a:r>
            <a:r>
              <a:rPr lang="en-US" sz="3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bg1">
                    <a:lumMod val="50000"/>
                  </a:schemeClr>
                </a:solidFill>
              </a:rPr>
              <a:t>nodošanas</a:t>
            </a:r>
            <a:r>
              <a:rPr lang="en-US" sz="3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bg1">
                    <a:lumMod val="50000"/>
                  </a:schemeClr>
                </a:solidFill>
              </a:rPr>
              <a:t>maksu</a:t>
            </a:r>
            <a:r>
              <a:rPr lang="en-US" sz="3000" dirty="0">
                <a:solidFill>
                  <a:schemeClr val="bg1">
                    <a:lumMod val="50000"/>
                  </a:schemeClr>
                </a:solidFill>
              </a:rPr>
              <a:t> (2)</a:t>
            </a:r>
          </a:p>
        </p:txBody>
      </p:sp>
    </p:spTree>
    <p:extLst>
      <p:ext uri="{BB962C8B-B14F-4D97-AF65-F5344CB8AC3E}">
        <p14:creationId xmlns:p14="http://schemas.microsoft.com/office/powerpoint/2010/main" val="1226032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320" y="162783"/>
            <a:ext cx="8912280" cy="914541"/>
          </a:xfrm>
        </p:spPr>
        <p:txBody>
          <a:bodyPr/>
          <a:lstStyle/>
          <a:p>
            <a:pPr algn="l"/>
            <a:r>
              <a:rPr lang="en-US" sz="3400" dirty="0" err="1"/>
              <a:t>Secinājumi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521" y="1207972"/>
            <a:ext cx="8912280" cy="4921312"/>
          </a:xfrm>
        </p:spPr>
        <p:txBody>
          <a:bodyPr/>
          <a:lstStyle/>
          <a:p>
            <a:pPr marL="434477" indent="-434477">
              <a:buFont typeface="Arial"/>
              <a:buChar char="•"/>
            </a:pPr>
            <a:r>
              <a:rPr lang="en-US" sz="1900" b="1" dirty="0" err="1"/>
              <a:t>Vadības</a:t>
            </a:r>
            <a:r>
              <a:rPr lang="en-US" sz="1900" b="1" dirty="0"/>
              <a:t> </a:t>
            </a:r>
            <a:r>
              <a:rPr lang="en-US" sz="1900" b="1" dirty="0" err="1"/>
              <a:t>pieņēmumi</a:t>
            </a:r>
            <a:r>
              <a:rPr lang="en-US" sz="1900" b="1" dirty="0"/>
              <a:t> </a:t>
            </a:r>
            <a:r>
              <a:rPr lang="en-US" sz="1900" b="1" dirty="0" err="1"/>
              <a:t>būtiski</a:t>
            </a:r>
            <a:r>
              <a:rPr lang="en-US" sz="1900" b="1" dirty="0"/>
              <a:t> </a:t>
            </a:r>
            <a:r>
              <a:rPr lang="en-US" sz="1900" b="1" dirty="0" err="1"/>
              <a:t>ietekmē</a:t>
            </a:r>
            <a:r>
              <a:rPr lang="en-US" sz="1900" b="1" dirty="0"/>
              <a:t> </a:t>
            </a:r>
            <a:r>
              <a:rPr lang="en-US" sz="1900" b="1" dirty="0" err="1"/>
              <a:t>izmaksu</a:t>
            </a:r>
            <a:r>
              <a:rPr lang="en-US" sz="1900" b="1" dirty="0"/>
              <a:t> </a:t>
            </a:r>
            <a:r>
              <a:rPr lang="en-US" sz="1900" b="1" dirty="0" err="1"/>
              <a:t>bāzi</a:t>
            </a:r>
            <a:r>
              <a:rPr lang="en-US" sz="1900" b="1" dirty="0"/>
              <a:t> </a:t>
            </a:r>
            <a:r>
              <a:rPr lang="en-US" sz="1900" dirty="0"/>
              <a:t>(</a:t>
            </a:r>
            <a:r>
              <a:rPr lang="en-US" sz="1900" dirty="0" err="1"/>
              <a:t>uz</a:t>
            </a:r>
            <a:r>
              <a:rPr lang="en-US" sz="1900" dirty="0"/>
              <a:t> </a:t>
            </a:r>
            <a:r>
              <a:rPr lang="en-US" sz="1900" dirty="0" err="1"/>
              <a:t>pakalpojumu</a:t>
            </a:r>
            <a:r>
              <a:rPr lang="en-US" sz="1900" dirty="0"/>
              <a:t> </a:t>
            </a:r>
            <a:r>
              <a:rPr lang="en-US" sz="1900" dirty="0" err="1"/>
              <a:t>attiecināmās</a:t>
            </a:r>
            <a:r>
              <a:rPr lang="en-US" sz="1900" dirty="0"/>
              <a:t> </a:t>
            </a:r>
            <a:r>
              <a:rPr lang="en-US" sz="1900" dirty="0" err="1"/>
              <a:t>izmaksas</a:t>
            </a:r>
            <a:r>
              <a:rPr lang="en-US" sz="1900" dirty="0"/>
              <a:t>) </a:t>
            </a:r>
            <a:r>
              <a:rPr lang="en-US" sz="1900" b="1" dirty="0"/>
              <a:t>un </a:t>
            </a:r>
            <a:r>
              <a:rPr lang="en-US" sz="1900" b="1" dirty="0" err="1"/>
              <a:t>resursu</a:t>
            </a:r>
            <a:r>
              <a:rPr lang="en-US" sz="1900" b="1" dirty="0"/>
              <a:t> </a:t>
            </a:r>
            <a:r>
              <a:rPr lang="en-US" sz="1900" b="1" dirty="0" err="1"/>
              <a:t>likmju</a:t>
            </a:r>
            <a:r>
              <a:rPr lang="en-US" sz="1900" b="1" dirty="0"/>
              <a:t> </a:t>
            </a:r>
            <a:r>
              <a:rPr lang="en-US" sz="1900" b="1" dirty="0" err="1"/>
              <a:t>aprēķinu</a:t>
            </a:r>
            <a:endParaRPr lang="en-US" sz="1900" b="1" dirty="0"/>
          </a:p>
          <a:p>
            <a:pPr marL="814645" lvl="1" indent="-434477">
              <a:buFont typeface="Arial"/>
              <a:buChar char="•"/>
            </a:pPr>
            <a:r>
              <a:rPr lang="en-US" sz="1900" dirty="0" err="1"/>
              <a:t>Pastāv</a:t>
            </a:r>
            <a:r>
              <a:rPr lang="en-US" sz="1900" dirty="0"/>
              <a:t> risks, </a:t>
            </a:r>
            <a:r>
              <a:rPr lang="en-US" sz="1900" dirty="0" err="1"/>
              <a:t>ka</a:t>
            </a:r>
            <a:r>
              <a:rPr lang="en-US" sz="1900" dirty="0"/>
              <a:t> </a:t>
            </a:r>
            <a:r>
              <a:rPr lang="en-US" sz="1900" dirty="0" err="1"/>
              <a:t>iestādes</a:t>
            </a:r>
            <a:r>
              <a:rPr lang="en-US" sz="1900" dirty="0"/>
              <a:t> </a:t>
            </a:r>
            <a:r>
              <a:rPr lang="en-US" sz="1900" dirty="0" err="1"/>
              <a:t>dažādi</a:t>
            </a:r>
            <a:r>
              <a:rPr lang="en-US" sz="1900" dirty="0"/>
              <a:t> </a:t>
            </a:r>
            <a:r>
              <a:rPr lang="en-US" sz="1900" dirty="0" err="1"/>
              <a:t>interpretēs</a:t>
            </a:r>
            <a:r>
              <a:rPr lang="en-US" sz="1900" dirty="0"/>
              <a:t> </a:t>
            </a:r>
            <a:r>
              <a:rPr lang="en-US" sz="1900" dirty="0" err="1"/>
              <a:t>izmaksu</a:t>
            </a:r>
            <a:r>
              <a:rPr lang="en-US" sz="1900" dirty="0"/>
              <a:t> </a:t>
            </a:r>
            <a:r>
              <a:rPr lang="en-US" sz="1900" dirty="0" err="1"/>
              <a:t>bāzi</a:t>
            </a:r>
            <a:r>
              <a:rPr lang="en-US" sz="1900" dirty="0"/>
              <a:t> “</a:t>
            </a:r>
            <a:r>
              <a:rPr lang="en-US" sz="1900" dirty="0" err="1"/>
              <a:t>procesu</a:t>
            </a:r>
            <a:r>
              <a:rPr lang="en-US" sz="1900" dirty="0"/>
              <a:t> </a:t>
            </a:r>
            <a:r>
              <a:rPr lang="en-US" sz="1900" dirty="0" err="1"/>
              <a:t>specifikas</a:t>
            </a:r>
            <a:r>
              <a:rPr lang="en-US" sz="1900" dirty="0"/>
              <a:t> </a:t>
            </a:r>
            <a:r>
              <a:rPr lang="en-US" sz="1900" dirty="0" err="1"/>
              <a:t>dēļ</a:t>
            </a:r>
            <a:r>
              <a:rPr lang="en-US" sz="1900" dirty="0"/>
              <a:t>” un </a:t>
            </a:r>
            <a:r>
              <a:rPr lang="en-US" sz="1900" dirty="0" err="1"/>
              <a:t>atšķirīgi</a:t>
            </a:r>
            <a:r>
              <a:rPr lang="en-US" sz="1900" dirty="0"/>
              <a:t> </a:t>
            </a:r>
            <a:r>
              <a:rPr lang="en-US" sz="1900" dirty="0" err="1"/>
              <a:t>rēķinās</a:t>
            </a:r>
            <a:r>
              <a:rPr lang="en-US" sz="1900" dirty="0"/>
              <a:t> </a:t>
            </a:r>
            <a:r>
              <a:rPr lang="en-US" sz="1900" dirty="0" err="1"/>
              <a:t>resursu</a:t>
            </a:r>
            <a:r>
              <a:rPr lang="en-US" sz="1900" dirty="0"/>
              <a:t> </a:t>
            </a:r>
            <a:r>
              <a:rPr lang="en-US" sz="1900" dirty="0" err="1"/>
              <a:t>likmes</a:t>
            </a:r>
            <a:r>
              <a:rPr lang="en-US" sz="1900" dirty="0"/>
              <a:t>, </a:t>
            </a:r>
            <a:r>
              <a:rPr lang="en-US" sz="1900" dirty="0" err="1"/>
              <a:t>nododot</a:t>
            </a:r>
            <a:r>
              <a:rPr lang="en-US" sz="1900" dirty="0"/>
              <a:t> </a:t>
            </a:r>
            <a:r>
              <a:rPr lang="en-US" sz="1900" dirty="0" err="1"/>
              <a:t>formāli</a:t>
            </a:r>
            <a:r>
              <a:rPr lang="en-US" sz="1900" dirty="0"/>
              <a:t> </a:t>
            </a:r>
            <a:r>
              <a:rPr lang="en-US" sz="1900" dirty="0" err="1"/>
              <a:t>lētākos</a:t>
            </a:r>
            <a:r>
              <a:rPr lang="en-US" sz="1900" dirty="0"/>
              <a:t> </a:t>
            </a:r>
            <a:r>
              <a:rPr lang="en-US" sz="1900" dirty="0" err="1"/>
              <a:t>resursus</a:t>
            </a:r>
            <a:endParaRPr lang="en-US" sz="1900" dirty="0"/>
          </a:p>
          <a:p>
            <a:pPr marL="814645" lvl="1" indent="-434477">
              <a:buFont typeface="Arial"/>
              <a:buChar char="•"/>
            </a:pPr>
            <a:r>
              <a:rPr lang="en-US" sz="1900" dirty="0" err="1"/>
              <a:t>Normatīvajā</a:t>
            </a:r>
            <a:r>
              <a:rPr lang="en-US" sz="1900" dirty="0"/>
              <a:t> </a:t>
            </a:r>
            <a:r>
              <a:rPr lang="en-US" sz="1900" dirty="0" err="1"/>
              <a:t>regulējumā</a:t>
            </a:r>
            <a:r>
              <a:rPr lang="en-US" sz="1900" dirty="0"/>
              <a:t> </a:t>
            </a:r>
            <a:r>
              <a:rPr lang="en-US" sz="1900" dirty="0" err="1"/>
              <a:t>jānosaka</a:t>
            </a:r>
            <a:r>
              <a:rPr lang="en-US" sz="1900" dirty="0"/>
              <a:t> </a:t>
            </a:r>
            <a:r>
              <a:rPr lang="en-US" sz="1900" dirty="0" err="1"/>
              <a:t>precīzs</a:t>
            </a:r>
            <a:r>
              <a:rPr lang="en-US" sz="1900" dirty="0"/>
              <a:t> </a:t>
            </a:r>
            <a:r>
              <a:rPr lang="en-US" sz="1900" dirty="0" err="1"/>
              <a:t>izmaksu</a:t>
            </a:r>
            <a:r>
              <a:rPr lang="en-US" sz="1900" dirty="0"/>
              <a:t> </a:t>
            </a:r>
            <a:r>
              <a:rPr lang="en-US" sz="1900" dirty="0" err="1"/>
              <a:t>bāzes</a:t>
            </a:r>
            <a:r>
              <a:rPr lang="en-US" sz="1900" dirty="0"/>
              <a:t> </a:t>
            </a:r>
            <a:r>
              <a:rPr lang="en-US" sz="1900" dirty="0" err="1"/>
              <a:t>sastāvs</a:t>
            </a:r>
            <a:r>
              <a:rPr lang="en-US" sz="1900" dirty="0"/>
              <a:t> un </a:t>
            </a:r>
            <a:r>
              <a:rPr lang="en-US" sz="1900" dirty="0" err="1"/>
              <a:t>caurspīdīgu</a:t>
            </a:r>
            <a:r>
              <a:rPr lang="en-US" sz="1900" dirty="0"/>
              <a:t> </a:t>
            </a:r>
            <a:r>
              <a:rPr lang="en-US" sz="1900" dirty="0" err="1"/>
              <a:t>resursu</a:t>
            </a:r>
            <a:r>
              <a:rPr lang="en-US" sz="1900" dirty="0"/>
              <a:t> </a:t>
            </a:r>
            <a:r>
              <a:rPr lang="en-US" sz="1900" dirty="0" err="1"/>
              <a:t>likmju</a:t>
            </a:r>
            <a:r>
              <a:rPr lang="en-US" sz="1900" dirty="0"/>
              <a:t> </a:t>
            </a:r>
            <a:r>
              <a:rPr lang="en-US" sz="1900" dirty="0" err="1"/>
              <a:t>aprēķina</a:t>
            </a:r>
            <a:r>
              <a:rPr lang="en-US" sz="1900" dirty="0"/>
              <a:t> </a:t>
            </a:r>
            <a:r>
              <a:rPr lang="en-US" sz="1900" dirty="0" err="1"/>
              <a:t>algoritmu</a:t>
            </a:r>
            <a:endParaRPr lang="en-US" sz="1900" b="1" dirty="0"/>
          </a:p>
          <a:p>
            <a:pPr marL="434477" indent="-434477">
              <a:buFont typeface="Arial"/>
              <a:buChar char="•"/>
            </a:pPr>
            <a:r>
              <a:rPr lang="en-US" sz="1900" b="1" dirty="0" err="1"/>
              <a:t>Pašizmaksa</a:t>
            </a:r>
            <a:r>
              <a:rPr lang="en-US" sz="1900" b="1" dirty="0"/>
              <a:t> un </a:t>
            </a:r>
            <a:r>
              <a:rPr lang="en-US" sz="1900" b="1" dirty="0" err="1"/>
              <a:t>pakalpojuma</a:t>
            </a:r>
            <a:r>
              <a:rPr lang="en-US" sz="1900" b="1" dirty="0"/>
              <a:t> </a:t>
            </a:r>
            <a:r>
              <a:rPr lang="en-US" sz="1900" b="1" dirty="0" err="1"/>
              <a:t>nodošanas</a:t>
            </a:r>
            <a:r>
              <a:rPr lang="en-US" sz="1900" b="1" dirty="0"/>
              <a:t> </a:t>
            </a:r>
            <a:r>
              <a:rPr lang="en-US" sz="1900" b="1" dirty="0" err="1"/>
              <a:t>maksa</a:t>
            </a:r>
            <a:r>
              <a:rPr lang="en-US" sz="1900" b="1" dirty="0"/>
              <a:t> </a:t>
            </a:r>
            <a:r>
              <a:rPr lang="en-US" sz="1900" b="1" dirty="0" err="1"/>
              <a:t>atšķiras</a:t>
            </a:r>
            <a:endParaRPr lang="en-US" sz="1900" b="1" dirty="0"/>
          </a:p>
          <a:p>
            <a:pPr marL="814645" lvl="1" indent="-434477">
              <a:buFont typeface="Arial"/>
              <a:buChar char="•"/>
            </a:pPr>
            <a:r>
              <a:rPr lang="en-US" sz="1900" dirty="0"/>
              <a:t>Ne visas </a:t>
            </a:r>
            <a:r>
              <a:rPr lang="en-US" sz="1900" dirty="0" err="1"/>
              <a:t>izmaksas</a:t>
            </a:r>
            <a:r>
              <a:rPr lang="en-US" sz="1900" dirty="0"/>
              <a:t> </a:t>
            </a:r>
            <a:r>
              <a:rPr lang="en-US" sz="1900" dirty="0" err="1"/>
              <a:t>ir</a:t>
            </a:r>
            <a:r>
              <a:rPr lang="en-US" sz="1900" dirty="0"/>
              <a:t> </a:t>
            </a:r>
            <a:r>
              <a:rPr lang="en-US" sz="1900" dirty="0" err="1"/>
              <a:t>novēršamās</a:t>
            </a:r>
            <a:r>
              <a:rPr lang="en-US" sz="1900" dirty="0"/>
              <a:t> – </a:t>
            </a:r>
            <a:r>
              <a:rPr lang="en-US" sz="1900" dirty="0" err="1"/>
              <a:t>īstermiņā</a:t>
            </a:r>
            <a:r>
              <a:rPr lang="en-US" sz="1900" dirty="0"/>
              <a:t> un </a:t>
            </a:r>
            <a:r>
              <a:rPr lang="en-US" sz="1900" dirty="0" err="1"/>
              <a:t>ilgtermiņā</a:t>
            </a:r>
            <a:endParaRPr lang="en-US" sz="1900" dirty="0"/>
          </a:p>
          <a:p>
            <a:pPr marL="814645" lvl="1" indent="-434477">
              <a:buFont typeface="Arial"/>
              <a:buChar char="•"/>
            </a:pPr>
            <a:r>
              <a:rPr lang="en-US" sz="1900" dirty="0" err="1"/>
              <a:t>vai</a:t>
            </a:r>
            <a:r>
              <a:rPr lang="en-US" sz="1900" dirty="0"/>
              <a:t> </a:t>
            </a:r>
            <a:r>
              <a:rPr lang="en-US" sz="1900" dirty="0" err="1"/>
              <a:t>ilgtermiņā</a:t>
            </a:r>
            <a:r>
              <a:rPr lang="en-US" sz="1900" dirty="0"/>
              <a:t> </a:t>
            </a:r>
            <a:r>
              <a:rPr lang="en-US" sz="1900" dirty="0" err="1"/>
              <a:t>novēršamās</a:t>
            </a:r>
            <a:r>
              <a:rPr lang="en-US" sz="1900" dirty="0"/>
              <a:t> </a:t>
            </a:r>
            <a:r>
              <a:rPr lang="en-US" sz="1900" dirty="0" err="1"/>
              <a:t>izmaksas</a:t>
            </a:r>
            <a:r>
              <a:rPr lang="en-US" sz="1900" dirty="0"/>
              <a:t> </a:t>
            </a:r>
            <a:r>
              <a:rPr lang="en-US" sz="1900" dirty="0" err="1"/>
              <a:t>iekļaut</a:t>
            </a:r>
            <a:r>
              <a:rPr lang="en-US" sz="1900" dirty="0"/>
              <a:t> </a:t>
            </a:r>
            <a:r>
              <a:rPr lang="en-US" sz="1900" dirty="0" err="1"/>
              <a:t>pakalpojumu</a:t>
            </a:r>
            <a:r>
              <a:rPr lang="en-US" sz="1900" dirty="0"/>
              <a:t> </a:t>
            </a:r>
            <a:r>
              <a:rPr lang="en-US" sz="1900" dirty="0" err="1"/>
              <a:t>nodošanas</a:t>
            </a:r>
            <a:r>
              <a:rPr lang="en-US" sz="1900" dirty="0"/>
              <a:t> </a:t>
            </a:r>
            <a:r>
              <a:rPr lang="en-US" sz="1900" dirty="0" err="1"/>
              <a:t>maksā</a:t>
            </a:r>
            <a:endParaRPr lang="en-US" sz="1900" dirty="0"/>
          </a:p>
          <a:p>
            <a:pPr marL="814645" lvl="1" indent="-434477">
              <a:buFont typeface="Arial"/>
              <a:buChar char="•"/>
            </a:pPr>
            <a:r>
              <a:rPr lang="en-US" sz="1900" dirty="0" err="1"/>
              <a:t>Vai</a:t>
            </a:r>
            <a:r>
              <a:rPr lang="en-US" sz="1900" dirty="0"/>
              <a:t> </a:t>
            </a:r>
            <a:r>
              <a:rPr lang="en-US" sz="1900" dirty="0" err="1"/>
              <a:t>jādiferencē</a:t>
            </a:r>
            <a:r>
              <a:rPr lang="en-US" sz="1900" dirty="0"/>
              <a:t> </a:t>
            </a:r>
            <a:r>
              <a:rPr lang="en-US" sz="1900" dirty="0" err="1"/>
              <a:t>pakalpojuma</a:t>
            </a:r>
            <a:r>
              <a:rPr lang="en-US" sz="1900" dirty="0"/>
              <a:t> </a:t>
            </a:r>
            <a:r>
              <a:rPr lang="en-US" sz="1900" dirty="0" err="1"/>
              <a:t>nodošanas</a:t>
            </a:r>
            <a:r>
              <a:rPr lang="en-US" sz="1900" dirty="0"/>
              <a:t> </a:t>
            </a:r>
            <a:r>
              <a:rPr lang="en-US" sz="1900" dirty="0" err="1"/>
              <a:t>maksa</a:t>
            </a:r>
            <a:r>
              <a:rPr lang="en-US" sz="1900" dirty="0"/>
              <a:t> </a:t>
            </a:r>
            <a:r>
              <a:rPr lang="en-US" sz="1900" dirty="0" err="1"/>
              <a:t>šodien</a:t>
            </a:r>
            <a:r>
              <a:rPr lang="en-US" sz="1900" dirty="0"/>
              <a:t> un </a:t>
            </a:r>
            <a:r>
              <a:rPr lang="en-US" sz="1900" dirty="0" err="1"/>
              <a:t>pēc</a:t>
            </a:r>
            <a:r>
              <a:rPr lang="en-US" sz="1900" dirty="0"/>
              <a:t> 5 </a:t>
            </a:r>
            <a:r>
              <a:rPr lang="en-US" sz="1900" dirty="0" err="1"/>
              <a:t>gadiem</a:t>
            </a:r>
            <a:r>
              <a:rPr lang="en-US" sz="1900" dirty="0"/>
              <a:t>?</a:t>
            </a:r>
          </a:p>
          <a:p>
            <a:pPr marL="434477" indent="-434477">
              <a:buFont typeface="Arial"/>
              <a:buChar char="•"/>
            </a:pPr>
            <a:r>
              <a:rPr lang="en-US" sz="1900" b="1" dirty="0" err="1"/>
              <a:t>Klienta</a:t>
            </a:r>
            <a:r>
              <a:rPr lang="en-US" sz="1900" b="1" dirty="0"/>
              <a:t> </a:t>
            </a:r>
            <a:r>
              <a:rPr lang="en-US" sz="1900" b="1" dirty="0" err="1"/>
              <a:t>maksa</a:t>
            </a:r>
            <a:r>
              <a:rPr lang="en-US" sz="1900" b="1" dirty="0"/>
              <a:t> un </a:t>
            </a:r>
            <a:r>
              <a:rPr lang="en-US" sz="1900" b="1" dirty="0" err="1"/>
              <a:t>pakalpojuma</a:t>
            </a:r>
            <a:r>
              <a:rPr lang="en-US" sz="1900" b="1" dirty="0"/>
              <a:t> </a:t>
            </a:r>
            <a:r>
              <a:rPr lang="en-US" sz="1900" b="1" dirty="0" err="1"/>
              <a:t>nodošanas</a:t>
            </a:r>
            <a:r>
              <a:rPr lang="en-US" sz="1900" b="1" dirty="0"/>
              <a:t> </a:t>
            </a:r>
            <a:r>
              <a:rPr lang="en-US" sz="1900" b="1" dirty="0" err="1"/>
              <a:t>maksa</a:t>
            </a:r>
            <a:r>
              <a:rPr lang="en-US" sz="1900" b="1" dirty="0"/>
              <a:t> </a:t>
            </a:r>
            <a:r>
              <a:rPr lang="en-US" sz="1900" b="1" dirty="0" err="1"/>
              <a:t>atšķiras</a:t>
            </a:r>
            <a:endParaRPr lang="en-US" sz="1900" b="1" dirty="0"/>
          </a:p>
          <a:p>
            <a:pPr marL="814645" lvl="1" indent="-434477">
              <a:buFont typeface="Arial"/>
              <a:buChar char="•"/>
            </a:pPr>
            <a:r>
              <a:rPr lang="en-US" sz="1900" dirty="0" err="1"/>
              <a:t>Vai</a:t>
            </a:r>
            <a:r>
              <a:rPr lang="en-US" sz="1900" dirty="0"/>
              <a:t> </a:t>
            </a:r>
            <a:r>
              <a:rPr lang="en-US" sz="1900" dirty="0" err="1"/>
              <a:t>abu</a:t>
            </a:r>
            <a:r>
              <a:rPr lang="en-US" sz="1900" dirty="0"/>
              <a:t> </a:t>
            </a:r>
            <a:r>
              <a:rPr lang="en-US" sz="1900" dirty="0" err="1"/>
              <a:t>maksu</a:t>
            </a:r>
            <a:r>
              <a:rPr lang="en-US" sz="1900" dirty="0"/>
              <a:t> </a:t>
            </a:r>
            <a:r>
              <a:rPr lang="en-US" sz="1900" dirty="0" err="1"/>
              <a:t>aprēķini</a:t>
            </a:r>
            <a:r>
              <a:rPr lang="en-US" sz="1900" dirty="0"/>
              <a:t> </a:t>
            </a:r>
            <a:r>
              <a:rPr lang="en-US" sz="1900" dirty="0" err="1"/>
              <a:t>jānodala</a:t>
            </a:r>
            <a:r>
              <a:rPr lang="en-US" sz="1900" dirty="0"/>
              <a:t>? </a:t>
            </a:r>
            <a:r>
              <a:rPr lang="en-US" sz="1900" dirty="0" err="1"/>
              <a:t>Vai</a:t>
            </a:r>
            <a:r>
              <a:rPr lang="en-US" sz="1900" dirty="0"/>
              <a:t> </a:t>
            </a:r>
            <a:r>
              <a:rPr lang="en-US" sz="1900" dirty="0" err="1"/>
              <a:t>tā</a:t>
            </a:r>
            <a:r>
              <a:rPr lang="en-US" sz="1900" dirty="0"/>
              <a:t> </a:t>
            </a:r>
            <a:r>
              <a:rPr lang="en-US" sz="1900" dirty="0" err="1"/>
              <a:t>ir</a:t>
            </a:r>
            <a:r>
              <a:rPr lang="en-US" sz="1900" dirty="0"/>
              <a:t> </a:t>
            </a:r>
            <a:r>
              <a:rPr lang="en-US" sz="1900" dirty="0" err="1"/>
              <a:t>viena</a:t>
            </a:r>
            <a:r>
              <a:rPr lang="en-US" sz="1900" dirty="0"/>
              <a:t> </a:t>
            </a:r>
            <a:r>
              <a:rPr lang="en-US" sz="1900" dirty="0" err="1"/>
              <a:t>sistēma</a:t>
            </a:r>
            <a:r>
              <a:rPr lang="en-US" sz="1900" dirty="0"/>
              <a:t>?</a:t>
            </a:r>
          </a:p>
          <a:p>
            <a:pPr marL="814645" lvl="1" indent="-434477">
              <a:buFont typeface="Arial"/>
              <a:buChar char="•"/>
            </a:pP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2850512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400" dirty="0"/>
              <a:t>VPVKAC </a:t>
            </a:r>
            <a:r>
              <a:rPr lang="en-US" sz="3400" dirty="0" err="1"/>
              <a:t>iestāžu</a:t>
            </a:r>
            <a:r>
              <a:rPr lang="en-US" sz="3400" dirty="0"/>
              <a:t> </a:t>
            </a:r>
            <a:r>
              <a:rPr lang="en-US" sz="3400" dirty="0" err="1"/>
              <a:t>esošais</a:t>
            </a:r>
            <a:r>
              <a:rPr lang="en-US" sz="3400" dirty="0"/>
              <a:t> </a:t>
            </a:r>
            <a:r>
              <a:rPr lang="en-US" sz="3400" dirty="0" err="1"/>
              <a:t>tīklojums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49" y="1142647"/>
            <a:ext cx="9940249" cy="555257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 bwMode="auto">
          <a:xfrm flipH="1" flipV="1">
            <a:off x="7995706" y="3951594"/>
            <a:ext cx="566085" cy="653244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Arrow Connector 6"/>
          <p:cNvCxnSpPr/>
          <p:nvPr/>
        </p:nvCxnSpPr>
        <p:spPr bwMode="auto">
          <a:xfrm flipH="1" flipV="1">
            <a:off x="7783424" y="4278216"/>
            <a:ext cx="707606" cy="326622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 flipH="1" flipV="1">
            <a:off x="7995706" y="4735487"/>
            <a:ext cx="495324" cy="65324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 flipV="1">
            <a:off x="8632551" y="4212892"/>
            <a:ext cx="424564" cy="391946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8703312" y="4539513"/>
            <a:ext cx="566085" cy="130649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8632552" y="4931460"/>
            <a:ext cx="0" cy="522595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8220352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400" dirty="0" err="1"/>
              <a:t>Plānotais</a:t>
            </a:r>
            <a:r>
              <a:rPr lang="en-US" sz="3400" dirty="0"/>
              <a:t> VPVKAC </a:t>
            </a:r>
            <a:r>
              <a:rPr lang="en-US" sz="3400" dirty="0" err="1"/>
              <a:t>tīklojums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7" y="1142648"/>
            <a:ext cx="9552683" cy="542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174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0"/>
          <p:cNvSpPr txBox="1">
            <a:spLocks noChangeArrowheads="1"/>
          </p:cNvSpPr>
          <p:nvPr/>
        </p:nvSpPr>
        <p:spPr bwMode="auto">
          <a:xfrm>
            <a:off x="-18309" y="4394791"/>
            <a:ext cx="5873131" cy="260574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5785" tIns="47892" rIns="95785" bIns="47892">
            <a:spAutoFit/>
          </a:bodyPr>
          <a:lstStyle/>
          <a:p>
            <a:endParaRPr lang="lv-LV" sz="2500" b="1" dirty="0">
              <a:latin typeface="Calibri" pitchFamily="34" charset="0"/>
              <a:ea typeface="MS PGothic"/>
              <a:cs typeface="MS PGothic"/>
            </a:endParaRPr>
          </a:p>
          <a:p>
            <a:endParaRPr lang="lv-LV" sz="2500" b="1" dirty="0">
              <a:latin typeface="Calibri" pitchFamily="34" charset="0"/>
              <a:ea typeface="MS PGothic"/>
              <a:cs typeface="MS PGothic"/>
            </a:endParaRPr>
          </a:p>
          <a:p>
            <a:endParaRPr lang="lv-LV" sz="2500" b="1" dirty="0">
              <a:latin typeface="Calibri" pitchFamily="34" charset="0"/>
              <a:ea typeface="MS PGothic"/>
              <a:cs typeface="MS PGothic"/>
            </a:endParaRPr>
          </a:p>
          <a:p>
            <a:endParaRPr lang="lv-LV" sz="2500" b="1" dirty="0">
              <a:latin typeface="Calibri" pitchFamily="34" charset="0"/>
              <a:ea typeface="MS PGothic"/>
              <a:cs typeface="MS PGothic"/>
            </a:endParaRPr>
          </a:p>
          <a:p>
            <a:endParaRPr lang="lv-LV" sz="2500" b="1" dirty="0">
              <a:latin typeface="Calibri" pitchFamily="34" charset="0"/>
              <a:ea typeface="MS PGothic"/>
              <a:cs typeface="MS PGothic"/>
            </a:endParaRPr>
          </a:p>
          <a:p>
            <a:endParaRPr lang="lv-LV" sz="2500" b="1" dirty="0">
              <a:latin typeface="Calibri" pitchFamily="34" charset="0"/>
              <a:ea typeface="MS PGothic"/>
              <a:cs typeface="MS PGothic"/>
            </a:endParaRPr>
          </a:p>
          <a:p>
            <a:endParaRPr lang="lv-LV" sz="2500" b="1" dirty="0">
              <a:latin typeface="Calibri" pitchFamily="34" charset="0"/>
              <a:ea typeface="MS PGothic"/>
              <a:cs typeface="MS P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400" dirty="0" err="1"/>
              <a:t>Iestādes</a:t>
            </a:r>
            <a:r>
              <a:rPr lang="en-US" sz="3400" dirty="0"/>
              <a:t> </a:t>
            </a:r>
            <a:r>
              <a:rPr lang="en-US" sz="3400" dirty="0" err="1"/>
              <a:t>resursu</a:t>
            </a:r>
            <a:r>
              <a:rPr lang="en-US" sz="3400" dirty="0"/>
              <a:t> </a:t>
            </a:r>
            <a:r>
              <a:rPr lang="en-US" sz="3400" dirty="0" err="1"/>
              <a:t>optimizācijas</a:t>
            </a:r>
            <a:r>
              <a:rPr lang="en-US" sz="3400" dirty="0"/>
              <a:t> </a:t>
            </a:r>
            <a:r>
              <a:rPr lang="en-US" sz="3400" dirty="0" err="1"/>
              <a:t>pieeja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88787" indent="-488787">
              <a:buAutoNum type="arabicPeriod"/>
            </a:pPr>
            <a:r>
              <a:rPr lang="en-US" sz="2300" dirty="0" err="1"/>
              <a:t>Daļa</a:t>
            </a:r>
            <a:r>
              <a:rPr lang="en-US" sz="2300" dirty="0"/>
              <a:t> </a:t>
            </a:r>
            <a:r>
              <a:rPr lang="en-US" sz="2300" dirty="0" err="1"/>
              <a:t>iestādes</a:t>
            </a:r>
            <a:r>
              <a:rPr lang="en-US" sz="2300" dirty="0"/>
              <a:t> </a:t>
            </a:r>
            <a:r>
              <a:rPr lang="en-US" sz="2300" dirty="0" err="1"/>
              <a:t>klientu</a:t>
            </a:r>
            <a:r>
              <a:rPr lang="en-US" sz="2300" dirty="0"/>
              <a:t> (15%) </a:t>
            </a:r>
            <a:r>
              <a:rPr lang="en-US" sz="2300" dirty="0" err="1"/>
              <a:t>pāriet</a:t>
            </a:r>
            <a:r>
              <a:rPr lang="en-US" sz="2300" dirty="0"/>
              <a:t> </a:t>
            </a:r>
            <a:r>
              <a:rPr lang="en-US" sz="2300" dirty="0" err="1"/>
              <a:t>uz</a:t>
            </a:r>
            <a:r>
              <a:rPr lang="en-US" sz="2300" dirty="0"/>
              <a:t> 89 </a:t>
            </a:r>
            <a:r>
              <a:rPr lang="en-US" sz="2300" dirty="0" err="1"/>
              <a:t>pašvaldību</a:t>
            </a:r>
            <a:r>
              <a:rPr lang="en-US" sz="2300" dirty="0"/>
              <a:t> VPVKAC, </a:t>
            </a:r>
            <a:r>
              <a:rPr lang="en-US" sz="2300" dirty="0" err="1"/>
              <a:t>atslogojot</a:t>
            </a:r>
            <a:r>
              <a:rPr lang="en-US" sz="2300" dirty="0"/>
              <a:t> </a:t>
            </a:r>
            <a:r>
              <a:rPr lang="en-US" sz="2300" dirty="0" err="1"/>
              <a:t>klientu</a:t>
            </a:r>
            <a:r>
              <a:rPr lang="en-US" sz="2300" dirty="0"/>
              <a:t> </a:t>
            </a:r>
            <a:r>
              <a:rPr lang="en-US" sz="2300" dirty="0" err="1"/>
              <a:t>apkalpošanas</a:t>
            </a:r>
            <a:r>
              <a:rPr lang="en-US" sz="2300" dirty="0"/>
              <a:t> </a:t>
            </a:r>
            <a:r>
              <a:rPr lang="en-US" sz="2300" dirty="0" err="1"/>
              <a:t>speciālistus</a:t>
            </a:r>
            <a:endParaRPr lang="en-US" sz="2300" dirty="0"/>
          </a:p>
          <a:p>
            <a:pPr marL="488787" indent="-488787">
              <a:buAutoNum type="arabicPeriod"/>
            </a:pPr>
            <a:r>
              <a:rPr lang="en-US" sz="2300" dirty="0" err="1"/>
              <a:t>Esošā</a:t>
            </a:r>
            <a:r>
              <a:rPr lang="en-US" sz="2300" dirty="0"/>
              <a:t> </a:t>
            </a:r>
            <a:r>
              <a:rPr lang="en-US" sz="2300" dirty="0" err="1"/>
              <a:t>filiāle</a:t>
            </a:r>
            <a:r>
              <a:rPr lang="en-US" sz="2300" dirty="0"/>
              <a:t>:</a:t>
            </a:r>
          </a:p>
          <a:p>
            <a:pPr marL="868954" lvl="1" indent="-488787">
              <a:buFont typeface="Arial"/>
              <a:buChar char="•"/>
            </a:pPr>
            <a:r>
              <a:rPr lang="en-US" sz="2300" dirty="0" err="1"/>
              <a:t>Klientu</a:t>
            </a:r>
            <a:r>
              <a:rPr lang="en-US" sz="2300" dirty="0"/>
              <a:t> </a:t>
            </a:r>
            <a:r>
              <a:rPr lang="en-US" sz="2300" dirty="0" err="1"/>
              <a:t>apkalpošanas</a:t>
            </a:r>
            <a:r>
              <a:rPr lang="en-US" sz="2300" dirty="0"/>
              <a:t> </a:t>
            </a:r>
            <a:r>
              <a:rPr lang="en-US" sz="2300" dirty="0" err="1"/>
              <a:t>speciālisti</a:t>
            </a:r>
            <a:r>
              <a:rPr lang="en-US" sz="2300" dirty="0"/>
              <a:t> </a:t>
            </a:r>
            <a:r>
              <a:rPr lang="en-US" sz="2300" dirty="0" err="1"/>
              <a:t>uz</a:t>
            </a:r>
            <a:r>
              <a:rPr lang="en-US" sz="2300" dirty="0"/>
              <a:t> VPVKAC “</a:t>
            </a:r>
            <a:r>
              <a:rPr lang="en-US" sz="2300" dirty="0" err="1"/>
              <a:t>zem</a:t>
            </a:r>
            <a:r>
              <a:rPr lang="en-US" sz="2300" dirty="0"/>
              <a:t> </a:t>
            </a:r>
            <a:r>
              <a:rPr lang="en-US" sz="2300" dirty="0" err="1"/>
              <a:t>viena</a:t>
            </a:r>
            <a:r>
              <a:rPr lang="en-US" sz="2300" dirty="0"/>
              <a:t> </a:t>
            </a:r>
            <a:r>
              <a:rPr lang="en-US" sz="2300" dirty="0" err="1"/>
              <a:t>jumta</a:t>
            </a:r>
            <a:r>
              <a:rPr lang="en-US" sz="2300" dirty="0"/>
              <a:t>”</a:t>
            </a:r>
          </a:p>
          <a:p>
            <a:pPr marL="868954" lvl="1" indent="-488787">
              <a:buFont typeface="Arial"/>
              <a:buChar char="•"/>
            </a:pPr>
            <a:r>
              <a:rPr lang="en-US" sz="2300" dirty="0"/>
              <a:t>Back-office: </a:t>
            </a:r>
          </a:p>
          <a:p>
            <a:pPr marL="1249122" lvl="2" indent="-488787">
              <a:buFont typeface="Arial"/>
              <a:buChar char="•"/>
            </a:pPr>
            <a:r>
              <a:rPr lang="en-US" sz="1900" dirty="0" err="1"/>
              <a:t>uz</a:t>
            </a:r>
            <a:r>
              <a:rPr lang="en-US" sz="1900" dirty="0"/>
              <a:t> VPVKAC </a:t>
            </a:r>
          </a:p>
          <a:p>
            <a:pPr marL="1249122" lvl="2" indent="-488787">
              <a:buFont typeface="Arial"/>
              <a:buChar char="•"/>
            </a:pPr>
            <a:r>
              <a:rPr lang="en-US" sz="1900" dirty="0" err="1"/>
              <a:t>vai</a:t>
            </a:r>
            <a:r>
              <a:rPr lang="en-US" sz="1900" dirty="0"/>
              <a:t> </a:t>
            </a:r>
            <a:r>
              <a:rPr lang="en-US" sz="1900" dirty="0" err="1"/>
              <a:t>uz</a:t>
            </a:r>
            <a:r>
              <a:rPr lang="en-US" sz="1900" dirty="0"/>
              <a:t> </a:t>
            </a:r>
            <a:r>
              <a:rPr lang="en-US" sz="1900" dirty="0" err="1"/>
              <a:t>apvienotu</a:t>
            </a:r>
            <a:r>
              <a:rPr lang="en-US" sz="1900" dirty="0"/>
              <a:t> back-office </a:t>
            </a:r>
            <a:r>
              <a:rPr lang="en-US" sz="1900" dirty="0" err="1"/>
              <a:t>biroju</a:t>
            </a:r>
            <a:r>
              <a:rPr lang="en-US" sz="1900" dirty="0"/>
              <a:t> </a:t>
            </a:r>
            <a:r>
              <a:rPr lang="en-US" sz="1900" dirty="0" err="1"/>
              <a:t>citā</a:t>
            </a:r>
            <a:r>
              <a:rPr lang="en-US" sz="1900" dirty="0"/>
              <a:t> </a:t>
            </a:r>
            <a:r>
              <a:rPr lang="en-US" sz="1900" dirty="0" err="1"/>
              <a:t>pilsētā</a:t>
            </a:r>
            <a:endParaRPr lang="en-US" sz="1900" dirty="0"/>
          </a:p>
          <a:p>
            <a:pPr marL="0" indent="0"/>
            <a:r>
              <a:rPr lang="en-US" b="1" dirty="0" smtClean="0"/>
              <a:t>REZULTĀTĀ:</a:t>
            </a:r>
          </a:p>
          <a:p>
            <a:pPr marL="434477" indent="-434477">
              <a:buFont typeface="Arial"/>
              <a:buChar char="•"/>
            </a:pPr>
            <a:r>
              <a:rPr lang="en-US" dirty="0" err="1" smtClean="0"/>
              <a:t>samazinās</a:t>
            </a:r>
            <a:r>
              <a:rPr lang="en-US" dirty="0" smtClean="0"/>
              <a:t> KAS </a:t>
            </a:r>
            <a:r>
              <a:rPr lang="en-US" dirty="0" err="1" smtClean="0"/>
              <a:t>noslodze</a:t>
            </a:r>
            <a:endParaRPr lang="en-US" dirty="0"/>
          </a:p>
          <a:p>
            <a:pPr marL="434477" indent="-434477">
              <a:buFont typeface="Arial"/>
              <a:buChar char="•"/>
            </a:pPr>
            <a:r>
              <a:rPr lang="en-US" dirty="0" err="1"/>
              <a:t>a</a:t>
            </a:r>
            <a:r>
              <a:rPr lang="en-US" dirty="0" err="1" smtClean="0"/>
              <a:t>tsevišķu</a:t>
            </a:r>
            <a:r>
              <a:rPr lang="en-US" dirty="0" smtClean="0"/>
              <a:t> </a:t>
            </a:r>
            <a:r>
              <a:rPr lang="en-US" dirty="0" err="1" smtClean="0"/>
              <a:t>filiāļu</a:t>
            </a:r>
            <a:r>
              <a:rPr lang="en-US" dirty="0" smtClean="0"/>
              <a:t> </a:t>
            </a:r>
            <a:r>
              <a:rPr lang="en-US" dirty="0" err="1" smtClean="0"/>
              <a:t>telpas</a:t>
            </a:r>
            <a:r>
              <a:rPr lang="en-US" dirty="0" smtClean="0"/>
              <a:t> </a:t>
            </a:r>
            <a:r>
              <a:rPr lang="en-US" dirty="0" err="1" smtClean="0"/>
              <a:t>var</a:t>
            </a:r>
            <a:r>
              <a:rPr lang="en-US" dirty="0" smtClean="0"/>
              <a:t> </a:t>
            </a:r>
            <a:r>
              <a:rPr lang="en-US" dirty="0" err="1" smtClean="0"/>
              <a:t>tikt</a:t>
            </a:r>
            <a:r>
              <a:rPr lang="en-US" dirty="0" smtClean="0"/>
              <a:t> </a:t>
            </a:r>
            <a:r>
              <a:rPr lang="en-US" dirty="0" err="1" smtClean="0"/>
              <a:t>atbrīvotas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5132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-18309" y="4394791"/>
            <a:ext cx="5873131" cy="260574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5785" tIns="47892" rIns="95785" bIns="47892">
            <a:spAutoFit/>
          </a:bodyPr>
          <a:lstStyle/>
          <a:p>
            <a:endParaRPr lang="lv-LV" sz="2500" b="1" dirty="0">
              <a:latin typeface="Calibri" pitchFamily="34" charset="0"/>
              <a:ea typeface="MS PGothic"/>
              <a:cs typeface="MS PGothic"/>
            </a:endParaRPr>
          </a:p>
          <a:p>
            <a:endParaRPr lang="lv-LV" sz="2500" b="1" dirty="0">
              <a:latin typeface="Calibri" pitchFamily="34" charset="0"/>
              <a:ea typeface="MS PGothic"/>
              <a:cs typeface="MS PGothic"/>
            </a:endParaRPr>
          </a:p>
          <a:p>
            <a:endParaRPr lang="lv-LV" sz="2500" b="1" dirty="0">
              <a:latin typeface="Calibri" pitchFamily="34" charset="0"/>
              <a:ea typeface="MS PGothic"/>
              <a:cs typeface="MS PGothic"/>
            </a:endParaRPr>
          </a:p>
          <a:p>
            <a:endParaRPr lang="lv-LV" sz="2500" b="1" dirty="0">
              <a:latin typeface="Calibri" pitchFamily="34" charset="0"/>
              <a:ea typeface="MS PGothic"/>
              <a:cs typeface="MS PGothic"/>
            </a:endParaRPr>
          </a:p>
          <a:p>
            <a:endParaRPr lang="lv-LV" sz="2500" b="1" dirty="0">
              <a:latin typeface="Calibri" pitchFamily="34" charset="0"/>
              <a:ea typeface="MS PGothic"/>
              <a:cs typeface="MS PGothic"/>
            </a:endParaRPr>
          </a:p>
          <a:p>
            <a:endParaRPr lang="lv-LV" sz="2500" b="1" dirty="0">
              <a:latin typeface="Calibri" pitchFamily="34" charset="0"/>
              <a:ea typeface="MS PGothic"/>
              <a:cs typeface="MS PGothic"/>
            </a:endParaRPr>
          </a:p>
          <a:p>
            <a:endParaRPr lang="lv-LV" sz="2500" b="1" dirty="0">
              <a:latin typeface="Calibri" pitchFamily="34" charset="0"/>
              <a:ea typeface="MS PGothic"/>
              <a:cs typeface="MS P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Iestādes</a:t>
            </a:r>
            <a:r>
              <a:rPr lang="en-US" dirty="0" smtClean="0"/>
              <a:t> </a:t>
            </a:r>
            <a:r>
              <a:rPr lang="en-US" dirty="0" err="1" smtClean="0"/>
              <a:t>resursu</a:t>
            </a:r>
            <a:r>
              <a:rPr lang="en-US" dirty="0" smtClean="0"/>
              <a:t> </a:t>
            </a:r>
            <a:r>
              <a:rPr lang="en-US" dirty="0" err="1" smtClean="0"/>
              <a:t>optimizācijas</a:t>
            </a:r>
            <a:r>
              <a:rPr lang="en-US" dirty="0" smtClean="0"/>
              <a:t> </a:t>
            </a:r>
            <a:r>
              <a:rPr lang="en-US" dirty="0" err="1" smtClean="0"/>
              <a:t>piemērs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VSAA Ogres </a:t>
            </a:r>
            <a:r>
              <a:rPr lang="en-US" dirty="0" err="1" smtClean="0"/>
              <a:t>filiāle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1738595"/>
              </p:ext>
            </p:extLst>
          </p:nvPr>
        </p:nvGraphicFramePr>
        <p:xfrm>
          <a:off x="416496" y="1700808"/>
          <a:ext cx="9217024" cy="4680518"/>
        </p:xfrm>
        <a:graphic>
          <a:graphicData uri="http://schemas.openxmlformats.org/drawingml/2006/table">
            <a:tbl>
              <a:tblPr/>
              <a:tblGrid>
                <a:gridCol w="2509660"/>
                <a:gridCol w="1493845"/>
                <a:gridCol w="1404215"/>
                <a:gridCol w="1135322"/>
                <a:gridCol w="1359399"/>
                <a:gridCol w="1314583"/>
              </a:tblGrid>
              <a:tr h="8775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Ogres filiāles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VPVKAC mazajos novados -15%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Ogres VPVKAC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VSAA back-office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Optimizācija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06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Kopējais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klātienes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pakalpojumu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skaits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2 340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53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Nodarbināto skaits filiālē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53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Back office</a:t>
                      </a:r>
                    </a:p>
                  </a:txBody>
                  <a:tcPr marL="15240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06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Klientu apkalpošanas speciālistu filiālē</a:t>
                      </a:r>
                    </a:p>
                  </a:txBody>
                  <a:tcPr marL="15240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06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Aprīkoto darba vietu skaits filiālē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53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Kopējās izmaksas EUR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22 661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5665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15 863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06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Komunālie pakalpojumi (EUR/2013. gadā)</a:t>
                      </a:r>
                    </a:p>
                  </a:txBody>
                  <a:tcPr marL="15240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10 762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2691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7 533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06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Telpu noma (EUR/2013. gadā) KAC</a:t>
                      </a:r>
                    </a:p>
                  </a:txBody>
                  <a:tcPr marL="15240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11 899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2975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8 329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14783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sz="4200" dirty="0"/>
          </a:p>
          <a:p>
            <a:pPr algn="ctr"/>
            <a:r>
              <a:rPr lang="en-US" sz="4200" dirty="0" err="1"/>
              <a:t>Esošā</a:t>
            </a:r>
            <a:r>
              <a:rPr lang="en-US" sz="4200" dirty="0"/>
              <a:t> </a:t>
            </a:r>
            <a:r>
              <a:rPr lang="en-US" sz="4200" dirty="0" err="1"/>
              <a:t>maksas</a:t>
            </a:r>
            <a:r>
              <a:rPr lang="en-US" sz="4200" dirty="0"/>
              <a:t> </a:t>
            </a:r>
            <a:r>
              <a:rPr lang="en-US" sz="4200" dirty="0" err="1"/>
              <a:t>pakalpojumu</a:t>
            </a:r>
            <a:r>
              <a:rPr lang="en-US" sz="4200" dirty="0"/>
              <a:t> </a:t>
            </a:r>
            <a:r>
              <a:rPr lang="en-US" sz="4200" dirty="0" err="1"/>
              <a:t>izcenojumu</a:t>
            </a:r>
            <a:r>
              <a:rPr lang="en-US" sz="4200" dirty="0"/>
              <a:t> </a:t>
            </a:r>
            <a:r>
              <a:rPr lang="en-US" sz="4200" dirty="0" err="1"/>
              <a:t>noteikšanas</a:t>
            </a:r>
            <a:r>
              <a:rPr lang="en-US" sz="4200" dirty="0"/>
              <a:t> </a:t>
            </a:r>
            <a:r>
              <a:rPr lang="en-US" sz="4200" dirty="0" err="1"/>
              <a:t>metodika</a:t>
            </a:r>
            <a:endParaRPr lang="en-US" sz="4200" dirty="0"/>
          </a:p>
          <a:p>
            <a:pPr algn="ctr"/>
            <a:r>
              <a:rPr lang="en-US" sz="4200" dirty="0"/>
              <a:t>03.05.2011. MK </a:t>
            </a:r>
            <a:r>
              <a:rPr lang="en-US" sz="4200" dirty="0" err="1"/>
              <a:t>noteikumi</a:t>
            </a:r>
            <a:r>
              <a:rPr lang="en-US" sz="4200" dirty="0"/>
              <a:t> Nr. 333</a:t>
            </a:r>
          </a:p>
        </p:txBody>
      </p:sp>
    </p:spTree>
    <p:extLst>
      <p:ext uri="{BB962C8B-B14F-4D97-AF65-F5344CB8AC3E}">
        <p14:creationId xmlns:p14="http://schemas.microsoft.com/office/powerpoint/2010/main" val="1033954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876" y="4540242"/>
            <a:ext cx="1857728" cy="2285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756163"/>
              </p:ext>
            </p:extLst>
          </p:nvPr>
        </p:nvGraphicFramePr>
        <p:xfrm>
          <a:off x="424320" y="1403945"/>
          <a:ext cx="9128120" cy="182908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839776"/>
                <a:gridCol w="7288344"/>
              </a:tblGrid>
              <a:tr h="4572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b="1" dirty="0" smtClean="0"/>
                        <a:t>13:00</a:t>
                      </a:r>
                      <a:r>
                        <a:rPr lang="lv-LV" sz="1800" b="1" baseline="0" dirty="0" smtClean="0"/>
                        <a:t> - </a:t>
                      </a:r>
                      <a:r>
                        <a:rPr lang="lv-LV" sz="1800" b="1" dirty="0" smtClean="0"/>
                        <a:t>14:00</a:t>
                      </a:r>
                    </a:p>
                  </a:txBody>
                  <a:tcPr marL="89856" marR="89856" marT="41476" marB="4147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tx1">
                            <a:lumMod val="50000"/>
                            <a:lumOff val="50000"/>
                          </a:schemeClr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lv-LV" sz="1800" kern="1200" dirty="0" smtClean="0">
                          <a:solidFill>
                            <a:schemeClr val="tx1"/>
                          </a:solidFill>
                          <a:latin typeface="+mn-lt"/>
                          <a:ea typeface="ＭＳ Ｐゴシック" pitchFamily="34" charset="-128"/>
                          <a:cs typeface="+mn-cs"/>
                        </a:rPr>
                        <a:t>Uzdevuma rezultāti</a:t>
                      </a:r>
                    </a:p>
                  </a:txBody>
                  <a:tcPr marL="89856" marR="89856" marT="41476" marB="41476"/>
                </a:tc>
              </a:tr>
              <a:tr h="4572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b="1" dirty="0" smtClean="0"/>
                        <a:t>14:30 – 14:45</a:t>
                      </a:r>
                      <a:endParaRPr lang="lv-LV" sz="1800" b="1" dirty="0"/>
                    </a:p>
                  </a:txBody>
                  <a:tcPr marL="89856" marR="89856" marT="41476" marB="4147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tx1">
                            <a:lumMod val="50000"/>
                            <a:lumOff val="50000"/>
                          </a:schemeClr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lv-LV" sz="1800" kern="1200" dirty="0" smtClean="0">
                          <a:solidFill>
                            <a:schemeClr val="tx1"/>
                          </a:solidFill>
                          <a:latin typeface="+mn-lt"/>
                          <a:ea typeface="ＭＳ Ｐゴシック" pitchFamily="34" charset="-128"/>
                          <a:cs typeface="+mn-cs"/>
                        </a:rPr>
                        <a:t>Kafijas pauze</a:t>
                      </a:r>
                    </a:p>
                  </a:txBody>
                  <a:tcPr marL="89856" marR="89856" marT="41476" marB="41476"/>
                </a:tc>
              </a:tr>
              <a:tr h="4572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b="1" dirty="0" smtClean="0"/>
                        <a:t>14:45 - 15:00</a:t>
                      </a:r>
                      <a:endParaRPr lang="lv-LV" sz="1800" b="1" dirty="0"/>
                    </a:p>
                  </a:txBody>
                  <a:tcPr marL="89856" marR="89856" marT="41476" marB="4147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tx1">
                            <a:lumMod val="50000"/>
                            <a:lumOff val="50000"/>
                          </a:schemeClr>
                        </a:buClr>
                        <a:buFont typeface="Wingdings" pitchFamily="2" charset="2"/>
                        <a:buNone/>
                        <a:defRPr/>
                      </a:pPr>
                      <a:r>
                        <a:rPr lang="lv-LV" sz="1800" dirty="0" smtClean="0"/>
                        <a:t>Esošā maksas pakalpojumu izcenojumu noteikšans metodika</a:t>
                      </a:r>
                    </a:p>
                  </a:txBody>
                  <a:tcPr marL="89856" marR="89856" marT="41476" marB="41476"/>
                </a:tc>
              </a:tr>
              <a:tr h="4572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b="1" dirty="0" smtClean="0"/>
                        <a:t>15:30 – 16:30</a:t>
                      </a:r>
                      <a:endParaRPr lang="lv-LV" sz="1800" b="1" dirty="0"/>
                    </a:p>
                  </a:txBody>
                  <a:tcPr marL="89856" marR="89856" marT="41476" marB="4147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tx1">
                            <a:lumMod val="50000"/>
                            <a:lumOff val="50000"/>
                          </a:schemeClr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lv-LV" sz="1800" dirty="0" smtClean="0"/>
                        <a:t>Diskusija par pakalpojumu maksas noteikšanas metodiku</a:t>
                      </a:r>
                    </a:p>
                  </a:txBody>
                  <a:tcPr marL="89856" marR="89856" marT="41476" marB="41476"/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 bwMode="auto">
          <a:xfrm>
            <a:off x="494521" y="-832"/>
            <a:ext cx="8912280" cy="114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Tahoma" pitchFamily="32" charset="0"/>
                <a:ea typeface="SimSun" charset="-122"/>
              </a:defRPr>
            </a:lvl2pPr>
            <a:lvl3pPr algn="ctr" defTabSz="457200" rtl="0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Tahoma" pitchFamily="32" charset="0"/>
                <a:ea typeface="SimSun" charset="-122"/>
              </a:defRPr>
            </a:lvl3pPr>
            <a:lvl4pPr algn="ctr" defTabSz="457200" rtl="0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Tahoma" pitchFamily="32" charset="0"/>
                <a:ea typeface="SimSun" charset="-122"/>
              </a:defRPr>
            </a:lvl4pPr>
            <a:lvl5pPr algn="ctr" defTabSz="457200" rtl="0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Tahoma" pitchFamily="32" charset="0"/>
                <a:ea typeface="SimSun" charset="-122"/>
              </a:defRPr>
            </a:lvl5pPr>
            <a:lvl6pPr marL="2514600" indent="-228600" algn="ctr" defTabSz="457200" rtl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000">
                <a:solidFill>
                  <a:srgbClr val="000000"/>
                </a:solidFill>
                <a:latin typeface="Tahoma" pitchFamily="32" charset="0"/>
                <a:ea typeface="SimSun" charset="-122"/>
              </a:defRPr>
            </a:lvl6pPr>
            <a:lvl7pPr marL="2971800" indent="-228600" algn="ctr" defTabSz="457200" rtl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000">
                <a:solidFill>
                  <a:srgbClr val="000000"/>
                </a:solidFill>
                <a:latin typeface="Tahoma" pitchFamily="32" charset="0"/>
                <a:ea typeface="SimSun" charset="-122"/>
              </a:defRPr>
            </a:lvl7pPr>
            <a:lvl8pPr marL="3429000" indent="-228600" algn="ctr" defTabSz="457200" rtl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000">
                <a:solidFill>
                  <a:srgbClr val="000000"/>
                </a:solidFill>
                <a:latin typeface="Tahoma" pitchFamily="32" charset="0"/>
                <a:ea typeface="SimSun" charset="-122"/>
              </a:defRPr>
            </a:lvl8pPr>
            <a:lvl9pPr marL="3886200" indent="-228600" algn="ctr" defTabSz="457200" rtl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000">
                <a:solidFill>
                  <a:srgbClr val="000000"/>
                </a:solidFill>
                <a:latin typeface="Tahoma" pitchFamily="32" charset="0"/>
                <a:ea typeface="SimSun" charset="-122"/>
              </a:defRPr>
            </a:lvl9pPr>
          </a:lstStyle>
          <a:p>
            <a:pPr algn="l"/>
            <a:r>
              <a:rPr lang="lv-LV" altLang="lv-LV" sz="3400" dirty="0">
                <a:solidFill>
                  <a:schemeClr val="tx1"/>
                </a:solidFill>
                <a:ea typeface="ＭＳ Ｐゴシック" pitchFamily="34" charset="-128"/>
              </a:rPr>
              <a:t>Dienas kārtība</a:t>
            </a:r>
            <a:r>
              <a:rPr lang="lv-LV" sz="270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lv-LV" sz="270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lv-LV" sz="2700" dirty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34" charset="-128"/>
              </a:rPr>
              <a:t>6</a:t>
            </a:r>
            <a:r>
              <a:rPr lang="lv-LV" altLang="lv-LV" sz="2700" dirty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34" charset="-128"/>
              </a:rPr>
              <a:t>. nodarbība</a:t>
            </a:r>
            <a:endParaRPr lang="pl-PL" sz="2700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42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400" dirty="0"/>
              <a:t>MK </a:t>
            </a:r>
            <a:r>
              <a:rPr lang="en-US" sz="3400" dirty="0" err="1"/>
              <a:t>noteikumu</a:t>
            </a:r>
            <a:r>
              <a:rPr lang="en-US" sz="3400" dirty="0"/>
              <a:t> Nr. 333 </a:t>
            </a:r>
            <a:r>
              <a:rPr lang="en-US" sz="3400" dirty="0" err="1"/>
              <a:t>darbības</a:t>
            </a:r>
            <a:r>
              <a:rPr lang="en-US" sz="3400" dirty="0"/>
              <a:t> </a:t>
            </a:r>
            <a:r>
              <a:rPr lang="en-US" sz="3400" dirty="0" err="1"/>
              <a:t>joma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34477" indent="-434477">
              <a:buFont typeface="Arial"/>
              <a:buChar char="•"/>
            </a:pPr>
            <a:r>
              <a:rPr lang="en-US" sz="2300" dirty="0"/>
              <a:t>“</a:t>
            </a:r>
            <a:r>
              <a:rPr lang="en-US" sz="2300" dirty="0" err="1"/>
              <a:t>nosaka</a:t>
            </a:r>
            <a:r>
              <a:rPr lang="en-US" sz="2300" dirty="0"/>
              <a:t> </a:t>
            </a:r>
            <a:r>
              <a:rPr lang="en-US" sz="2300" dirty="0" err="1"/>
              <a:t>kārtību</a:t>
            </a:r>
            <a:r>
              <a:rPr lang="en-US" sz="2300" dirty="0"/>
              <a:t>, </a:t>
            </a:r>
            <a:r>
              <a:rPr lang="en-US" sz="2300" dirty="0" err="1"/>
              <a:t>kādā</a:t>
            </a:r>
            <a:r>
              <a:rPr lang="en-US" sz="2300" dirty="0"/>
              <a:t> </a:t>
            </a:r>
            <a:r>
              <a:rPr lang="en-US" sz="2300" b="1" dirty="0" err="1"/>
              <a:t>plānojami</a:t>
            </a:r>
            <a:r>
              <a:rPr lang="en-US" sz="2300" b="1" dirty="0"/>
              <a:t> un </a:t>
            </a:r>
            <a:r>
              <a:rPr lang="en-US" sz="2300" b="1" dirty="0" err="1"/>
              <a:t>uzskaitāmi</a:t>
            </a:r>
            <a:r>
              <a:rPr lang="en-US" sz="2300" b="1" dirty="0"/>
              <a:t> </a:t>
            </a:r>
            <a:r>
              <a:rPr lang="en-US" sz="2300" b="1" dirty="0" err="1"/>
              <a:t>ieņēmumi</a:t>
            </a:r>
            <a:r>
              <a:rPr lang="en-US" sz="2300" b="1" dirty="0"/>
              <a:t> </a:t>
            </a:r>
            <a:r>
              <a:rPr lang="en-US" sz="2300" dirty="0"/>
              <a:t>no </a:t>
            </a:r>
            <a:r>
              <a:rPr lang="en-US" sz="2300" dirty="0" err="1"/>
              <a:t>valsts</a:t>
            </a:r>
            <a:r>
              <a:rPr lang="en-US" sz="2300" dirty="0"/>
              <a:t> </a:t>
            </a:r>
            <a:r>
              <a:rPr lang="en-US" sz="2300" dirty="0" err="1"/>
              <a:t>budžeta</a:t>
            </a:r>
            <a:r>
              <a:rPr lang="en-US" sz="2300" dirty="0"/>
              <a:t> </a:t>
            </a:r>
            <a:r>
              <a:rPr lang="en-US" sz="2300" dirty="0" err="1"/>
              <a:t>iestāžu</a:t>
            </a:r>
            <a:r>
              <a:rPr lang="en-US" sz="2300" dirty="0"/>
              <a:t> </a:t>
            </a:r>
            <a:r>
              <a:rPr lang="en-US" sz="2300" dirty="0" err="1"/>
              <a:t>sniegtajiem</a:t>
            </a:r>
            <a:r>
              <a:rPr lang="en-US" sz="2300" dirty="0"/>
              <a:t> </a:t>
            </a:r>
            <a:r>
              <a:rPr lang="en-US" sz="2300" dirty="0" err="1"/>
              <a:t>maksas</a:t>
            </a:r>
            <a:r>
              <a:rPr lang="en-US" sz="2300" dirty="0"/>
              <a:t> </a:t>
            </a:r>
            <a:r>
              <a:rPr lang="en-US" sz="2300" dirty="0" err="1"/>
              <a:t>pakalpojumiem</a:t>
            </a:r>
            <a:r>
              <a:rPr lang="en-US" sz="2300" dirty="0"/>
              <a:t> un </a:t>
            </a:r>
            <a:r>
              <a:rPr lang="en-US" sz="2300" dirty="0" err="1"/>
              <a:t>ar</a:t>
            </a:r>
            <a:r>
              <a:rPr lang="en-US" sz="2300" dirty="0"/>
              <a:t> </a:t>
            </a:r>
            <a:r>
              <a:rPr lang="en-US" sz="2300" dirty="0" err="1"/>
              <a:t>šo</a:t>
            </a:r>
            <a:r>
              <a:rPr lang="en-US" sz="2300" dirty="0"/>
              <a:t> </a:t>
            </a:r>
            <a:r>
              <a:rPr lang="en-US" sz="2300" dirty="0" err="1"/>
              <a:t>pakalpojumu</a:t>
            </a:r>
            <a:r>
              <a:rPr lang="en-US" sz="2300" dirty="0"/>
              <a:t> </a:t>
            </a:r>
            <a:r>
              <a:rPr lang="en-US" sz="2300" dirty="0" err="1"/>
              <a:t>sniegšanu</a:t>
            </a:r>
            <a:r>
              <a:rPr lang="en-US" sz="2300" dirty="0"/>
              <a:t> </a:t>
            </a:r>
            <a:r>
              <a:rPr lang="en-US" sz="2300" b="1" dirty="0" err="1"/>
              <a:t>saistītie</a:t>
            </a:r>
            <a:r>
              <a:rPr lang="en-US" sz="2300" b="1" dirty="0"/>
              <a:t> </a:t>
            </a:r>
            <a:r>
              <a:rPr lang="en-US" sz="2300" b="1" dirty="0" err="1"/>
              <a:t>izdevumi</a:t>
            </a:r>
            <a:r>
              <a:rPr lang="en-US" sz="2300" dirty="0"/>
              <a:t>”</a:t>
            </a:r>
          </a:p>
          <a:p>
            <a:pPr marL="434477" indent="-434477">
              <a:buFont typeface="Arial"/>
              <a:buChar char="•"/>
            </a:pPr>
            <a:r>
              <a:rPr lang="en-US" sz="2300" dirty="0"/>
              <a:t>“</a:t>
            </a:r>
            <a:r>
              <a:rPr lang="en-US" sz="2300" dirty="0" err="1"/>
              <a:t>nosaka</a:t>
            </a:r>
            <a:r>
              <a:rPr lang="en-US" sz="2300" dirty="0"/>
              <a:t> </a:t>
            </a:r>
            <a:r>
              <a:rPr lang="en-US" sz="2300" dirty="0" err="1"/>
              <a:t>iestāžu</a:t>
            </a:r>
            <a:r>
              <a:rPr lang="en-US" sz="2300" dirty="0"/>
              <a:t> &lt;…&gt; </a:t>
            </a:r>
            <a:r>
              <a:rPr lang="en-US" sz="2300" dirty="0" err="1"/>
              <a:t>sniegto</a:t>
            </a:r>
            <a:r>
              <a:rPr lang="en-US" sz="2300" dirty="0"/>
              <a:t> </a:t>
            </a:r>
            <a:r>
              <a:rPr lang="en-US" sz="2300" b="1" dirty="0" err="1"/>
              <a:t>maksas</a:t>
            </a:r>
            <a:r>
              <a:rPr lang="en-US" sz="2300" b="1" dirty="0"/>
              <a:t> </a:t>
            </a:r>
            <a:r>
              <a:rPr lang="en-US" sz="2300" b="1" dirty="0" err="1"/>
              <a:t>pakalpojumu</a:t>
            </a:r>
            <a:r>
              <a:rPr lang="en-US" sz="2300" b="1" dirty="0"/>
              <a:t> </a:t>
            </a:r>
            <a:r>
              <a:rPr lang="en-US" sz="2300" b="1" dirty="0" err="1"/>
              <a:t>izcenojumu</a:t>
            </a:r>
            <a:r>
              <a:rPr lang="en-US" sz="2300" b="1" dirty="0"/>
              <a:t> </a:t>
            </a:r>
            <a:r>
              <a:rPr lang="en-US" sz="2300" b="1" dirty="0" err="1"/>
              <a:t>noteikšanas</a:t>
            </a:r>
            <a:r>
              <a:rPr lang="en-US" sz="2300" b="1" dirty="0"/>
              <a:t> </a:t>
            </a:r>
            <a:r>
              <a:rPr lang="en-US" sz="2300" b="1" dirty="0" err="1"/>
              <a:t>metodiku</a:t>
            </a:r>
            <a:r>
              <a:rPr lang="en-US" sz="2300" b="1" dirty="0"/>
              <a:t> un </a:t>
            </a:r>
            <a:r>
              <a:rPr lang="en-US" sz="2300" b="1" dirty="0" err="1"/>
              <a:t>izcenojumu</a:t>
            </a:r>
            <a:r>
              <a:rPr lang="en-US" sz="2300" b="1" dirty="0"/>
              <a:t> </a:t>
            </a:r>
            <a:r>
              <a:rPr lang="en-US" sz="2300" b="1" dirty="0" err="1"/>
              <a:t>apstiprināšanas</a:t>
            </a:r>
            <a:r>
              <a:rPr lang="en-US" sz="2300" b="1" dirty="0"/>
              <a:t> </a:t>
            </a:r>
            <a:r>
              <a:rPr lang="en-US" sz="2300" b="1" dirty="0" err="1"/>
              <a:t>kārtību</a:t>
            </a:r>
            <a:r>
              <a:rPr lang="en-US" sz="2300" dirty="0"/>
              <a:t>”</a:t>
            </a:r>
          </a:p>
          <a:p>
            <a:pPr marL="434477" indent="-434477">
              <a:buFont typeface="Arial"/>
              <a:buChar char="•"/>
            </a:pPr>
            <a:r>
              <a:rPr lang="en-US" sz="2300" dirty="0" err="1"/>
              <a:t>normatīvajos</a:t>
            </a:r>
            <a:r>
              <a:rPr lang="en-US" sz="2300" dirty="0"/>
              <a:t> </a:t>
            </a:r>
            <a:r>
              <a:rPr lang="en-US" sz="2300" dirty="0" err="1"/>
              <a:t>aktos</a:t>
            </a:r>
            <a:r>
              <a:rPr lang="en-US" sz="2300" dirty="0"/>
              <a:t> </a:t>
            </a:r>
            <a:r>
              <a:rPr lang="en-US" sz="2300" b="1" dirty="0" err="1"/>
              <a:t>nav</a:t>
            </a:r>
            <a:r>
              <a:rPr lang="en-US" sz="2300" b="1" dirty="0"/>
              <a:t> </a:t>
            </a:r>
            <a:r>
              <a:rPr lang="en-US" sz="2300" b="1" dirty="0" err="1"/>
              <a:t>noteikts</a:t>
            </a:r>
            <a:r>
              <a:rPr lang="en-US" sz="2300" dirty="0"/>
              <a:t>, </a:t>
            </a:r>
            <a:r>
              <a:rPr lang="en-US" sz="2300" dirty="0" err="1"/>
              <a:t>kādiem</a:t>
            </a:r>
            <a:r>
              <a:rPr lang="en-US" sz="2300" dirty="0"/>
              <a:t> </a:t>
            </a:r>
            <a:r>
              <a:rPr lang="en-US" sz="2300" dirty="0" err="1"/>
              <a:t>pakalpojumiem</a:t>
            </a:r>
            <a:r>
              <a:rPr lang="en-US" sz="2300" dirty="0"/>
              <a:t> </a:t>
            </a:r>
            <a:r>
              <a:rPr lang="en-US" sz="2300" dirty="0" err="1"/>
              <a:t>var</a:t>
            </a:r>
            <a:r>
              <a:rPr lang="en-US" sz="2300" dirty="0"/>
              <a:t> </a:t>
            </a:r>
            <a:r>
              <a:rPr lang="en-US" sz="2300" dirty="0" err="1"/>
              <a:t>tikt</a:t>
            </a:r>
            <a:r>
              <a:rPr lang="en-US" sz="2300" dirty="0"/>
              <a:t> </a:t>
            </a:r>
            <a:r>
              <a:rPr lang="en-US" sz="2300" dirty="0" err="1"/>
              <a:t>noteikta</a:t>
            </a:r>
            <a:r>
              <a:rPr lang="en-US" sz="2300" dirty="0"/>
              <a:t> </a:t>
            </a:r>
            <a:r>
              <a:rPr lang="en-US" sz="2300" dirty="0" err="1"/>
              <a:t>maksa</a:t>
            </a:r>
            <a:r>
              <a:rPr lang="en-US" sz="2300" dirty="0"/>
              <a:t>, </a:t>
            </a:r>
            <a:r>
              <a:rPr lang="en-US" sz="2300" dirty="0" err="1"/>
              <a:t>izņemot</a:t>
            </a:r>
            <a:r>
              <a:rPr lang="en-US" sz="2300" dirty="0"/>
              <a:t> </a:t>
            </a:r>
            <a:r>
              <a:rPr lang="en-US" sz="2300" dirty="0" err="1"/>
              <a:t>saimnieciskos</a:t>
            </a:r>
            <a:r>
              <a:rPr lang="en-US" sz="2300" dirty="0"/>
              <a:t> </a:t>
            </a:r>
            <a:r>
              <a:rPr lang="en-US" sz="2300" dirty="0" err="1"/>
              <a:t>pakalpojumus</a:t>
            </a:r>
            <a:r>
              <a:rPr lang="en-US" sz="2300" dirty="0"/>
              <a:t> (</a:t>
            </a:r>
            <a:r>
              <a:rPr lang="en-US" sz="2300" dirty="0" err="1"/>
              <a:t>kopēšana</a:t>
            </a:r>
            <a:r>
              <a:rPr lang="en-US" sz="2300" dirty="0"/>
              <a:t> </a:t>
            </a:r>
            <a:r>
              <a:rPr lang="en-US" sz="2300" dirty="0" err="1"/>
              <a:t>u.tml</a:t>
            </a:r>
            <a:r>
              <a:rPr lang="en-US" sz="2300" dirty="0"/>
              <a:t>.)</a:t>
            </a:r>
          </a:p>
          <a:p>
            <a:pPr marL="434477" indent="-434477">
              <a:buFont typeface="Arial"/>
              <a:buChar char="•"/>
            </a:pP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28610351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Pakalpojuma</a:t>
            </a:r>
            <a:r>
              <a:rPr lang="en-US" dirty="0" smtClean="0"/>
              <a:t> </a:t>
            </a:r>
            <a:r>
              <a:rPr lang="en-US" dirty="0" err="1" smtClean="0"/>
              <a:t>maksas</a:t>
            </a:r>
            <a:r>
              <a:rPr lang="en-US" dirty="0" smtClean="0"/>
              <a:t> </a:t>
            </a:r>
            <a:r>
              <a:rPr lang="en-US" dirty="0" err="1" smtClean="0"/>
              <a:t>noteikšanas</a:t>
            </a:r>
            <a:r>
              <a:rPr lang="en-US" dirty="0" smtClean="0"/>
              <a:t> </a:t>
            </a:r>
            <a:r>
              <a:rPr lang="en-US" dirty="0" err="1" smtClean="0"/>
              <a:t>metodika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Pakalpojuma</a:t>
            </a:r>
            <a:r>
              <a:rPr lang="en-US" b="1" dirty="0" smtClean="0"/>
              <a:t> </a:t>
            </a:r>
            <a:r>
              <a:rPr lang="en-US" b="1" dirty="0" err="1" smtClean="0"/>
              <a:t>maksa</a:t>
            </a:r>
            <a:r>
              <a:rPr lang="en-US" b="1" dirty="0" smtClean="0"/>
              <a:t> = (</a:t>
            </a:r>
            <a:r>
              <a:rPr lang="en-US" b="1" dirty="0" err="1" smtClean="0"/>
              <a:t>tiešās</a:t>
            </a:r>
            <a:r>
              <a:rPr lang="en-US" b="1" dirty="0" smtClean="0"/>
              <a:t> </a:t>
            </a:r>
            <a:r>
              <a:rPr lang="en-US" b="1" dirty="0" err="1" smtClean="0"/>
              <a:t>izmaksas</a:t>
            </a:r>
            <a:r>
              <a:rPr lang="en-US" b="1" dirty="0" smtClean="0"/>
              <a:t> + </a:t>
            </a:r>
            <a:r>
              <a:rPr lang="en-US" b="1" dirty="0" err="1" smtClean="0"/>
              <a:t>netiešās</a:t>
            </a:r>
            <a:r>
              <a:rPr lang="en-US" b="1" dirty="0" smtClean="0"/>
              <a:t> </a:t>
            </a:r>
            <a:r>
              <a:rPr lang="en-US" b="1" dirty="0" err="1" smtClean="0"/>
              <a:t>izmaksas</a:t>
            </a:r>
            <a:r>
              <a:rPr lang="en-US" b="1" dirty="0" smtClean="0"/>
              <a:t>) / </a:t>
            </a:r>
            <a:r>
              <a:rPr lang="en-US" b="1" dirty="0" err="1" smtClean="0"/>
              <a:t>pakalpojumu</a:t>
            </a:r>
            <a:r>
              <a:rPr lang="en-US" b="1" dirty="0" smtClean="0"/>
              <a:t> </a:t>
            </a:r>
            <a:r>
              <a:rPr lang="en-US" b="1" dirty="0" err="1" smtClean="0"/>
              <a:t>apjoms</a:t>
            </a:r>
            <a:r>
              <a:rPr lang="en-US" b="1" dirty="0" smtClean="0"/>
              <a:t> </a:t>
            </a:r>
            <a:r>
              <a:rPr lang="en-US" b="1" dirty="0" err="1" smtClean="0"/>
              <a:t>periodā</a:t>
            </a:r>
            <a:endParaRPr lang="en-US" b="1" dirty="0" smtClean="0"/>
          </a:p>
          <a:p>
            <a:pPr marL="488787" indent="-488787">
              <a:buAutoNum type="arabicPeriod"/>
            </a:pPr>
            <a:r>
              <a:rPr lang="en-US" sz="1900" dirty="0" err="1"/>
              <a:t>Kritērijus</a:t>
            </a:r>
            <a:r>
              <a:rPr lang="en-US" sz="1900" dirty="0"/>
              <a:t> </a:t>
            </a:r>
            <a:r>
              <a:rPr lang="en-US" sz="1900" dirty="0" err="1"/>
              <a:t>izmaksu</a:t>
            </a:r>
            <a:r>
              <a:rPr lang="en-US" sz="1900" dirty="0"/>
              <a:t> </a:t>
            </a:r>
            <a:r>
              <a:rPr lang="en-US" sz="1900" dirty="0" err="1"/>
              <a:t>pozīcijas</a:t>
            </a:r>
            <a:r>
              <a:rPr lang="en-US" sz="1900" dirty="0"/>
              <a:t> </a:t>
            </a:r>
            <a:r>
              <a:rPr lang="en-US" sz="1900" dirty="0" err="1"/>
              <a:t>iekļaušanai</a:t>
            </a:r>
            <a:r>
              <a:rPr lang="en-US" sz="1900" dirty="0"/>
              <a:t> </a:t>
            </a:r>
            <a:r>
              <a:rPr lang="en-US" sz="1900" dirty="0" err="1"/>
              <a:t>iestāde</a:t>
            </a:r>
            <a:r>
              <a:rPr lang="en-US" sz="1900" dirty="0"/>
              <a:t> </a:t>
            </a:r>
            <a:r>
              <a:rPr lang="en-US" sz="1900" dirty="0" err="1"/>
              <a:t>nosaka</a:t>
            </a:r>
            <a:r>
              <a:rPr lang="en-US" sz="1900" dirty="0"/>
              <a:t>, </a:t>
            </a:r>
            <a:r>
              <a:rPr lang="en-US" sz="1900" dirty="0" err="1"/>
              <a:t>pamatojoties</a:t>
            </a:r>
            <a:r>
              <a:rPr lang="en-US" sz="1900" dirty="0"/>
              <a:t> </a:t>
            </a:r>
            <a:r>
              <a:rPr lang="en-US" sz="1900" dirty="0" err="1"/>
              <a:t>uz</a:t>
            </a:r>
            <a:r>
              <a:rPr lang="en-US" sz="1900" dirty="0"/>
              <a:t> </a:t>
            </a:r>
            <a:r>
              <a:rPr lang="en-US" sz="1900" dirty="0" err="1"/>
              <a:t>procesa</a:t>
            </a:r>
            <a:r>
              <a:rPr lang="en-US" sz="1900" dirty="0"/>
              <a:t> </a:t>
            </a:r>
            <a:r>
              <a:rPr lang="en-US" sz="1900" dirty="0" err="1"/>
              <a:t>specifiku</a:t>
            </a:r>
            <a:endParaRPr lang="en-US" sz="1900" dirty="0"/>
          </a:p>
          <a:p>
            <a:pPr marL="868954" lvl="1" indent="-488787">
              <a:buFont typeface="Arial"/>
              <a:buChar char="•"/>
            </a:pPr>
            <a:r>
              <a:rPr lang="en-US" sz="1900" dirty="0" err="1"/>
              <a:t>Kā</a:t>
            </a:r>
            <a:r>
              <a:rPr lang="en-US" sz="1900" dirty="0"/>
              <a:t> to </a:t>
            </a:r>
            <a:r>
              <a:rPr lang="en-US" sz="1900" dirty="0" err="1"/>
              <a:t>var</a:t>
            </a:r>
            <a:r>
              <a:rPr lang="en-US" sz="1900" dirty="0"/>
              <a:t> </a:t>
            </a:r>
            <a:r>
              <a:rPr lang="en-US" sz="1900" dirty="0" err="1"/>
              <a:t>pārbaudīt</a:t>
            </a:r>
            <a:r>
              <a:rPr lang="en-US" sz="1900" dirty="0"/>
              <a:t>?</a:t>
            </a:r>
          </a:p>
          <a:p>
            <a:pPr marL="488787" indent="-488787">
              <a:buAutoNum type="arabicPeriod"/>
            </a:pPr>
            <a:r>
              <a:rPr lang="en-US" sz="1900" dirty="0" err="1"/>
              <a:t>Maksa</a:t>
            </a:r>
            <a:r>
              <a:rPr lang="en-US" sz="1900" dirty="0"/>
              <a:t> </a:t>
            </a:r>
            <a:r>
              <a:rPr lang="en-US" sz="1900" dirty="0" err="1"/>
              <a:t>var</a:t>
            </a:r>
            <a:r>
              <a:rPr lang="en-US" sz="1900" dirty="0"/>
              <a:t> </a:t>
            </a:r>
            <a:r>
              <a:rPr lang="en-US" sz="1900" dirty="0" err="1"/>
              <a:t>diferencēties</a:t>
            </a:r>
            <a:r>
              <a:rPr lang="en-US" sz="1900" dirty="0"/>
              <a:t> </a:t>
            </a:r>
            <a:r>
              <a:rPr lang="en-US" sz="1900" dirty="0" err="1"/>
              <a:t>pieteikšanas</a:t>
            </a:r>
            <a:r>
              <a:rPr lang="en-US" sz="1900" dirty="0"/>
              <a:t> </a:t>
            </a:r>
            <a:r>
              <a:rPr lang="en-US" sz="1900" dirty="0" err="1"/>
              <a:t>kanāla</a:t>
            </a:r>
            <a:r>
              <a:rPr lang="en-US" sz="1900" dirty="0"/>
              <a:t> </a:t>
            </a:r>
            <a:r>
              <a:rPr lang="en-US" sz="1900" dirty="0" err="1"/>
              <a:t>dēļ</a:t>
            </a:r>
            <a:endParaRPr lang="en-US" sz="1900" dirty="0"/>
          </a:p>
          <a:p>
            <a:pPr marL="868954" lvl="1" indent="-488787">
              <a:buFont typeface="Arial"/>
              <a:buChar char="•"/>
            </a:pPr>
            <a:r>
              <a:rPr lang="en-US" sz="1900" dirty="0" err="1"/>
              <a:t>Vai</a:t>
            </a:r>
            <a:r>
              <a:rPr lang="en-US" sz="1900" dirty="0"/>
              <a:t> to </a:t>
            </a:r>
            <a:r>
              <a:rPr lang="en-US" sz="1900" dirty="0" err="1"/>
              <a:t>izmanto</a:t>
            </a:r>
            <a:r>
              <a:rPr lang="en-US" sz="1900" dirty="0"/>
              <a:t>?</a:t>
            </a:r>
          </a:p>
          <a:p>
            <a:pPr marL="868954" lvl="1" indent="-488787">
              <a:buFont typeface="Arial"/>
              <a:buChar char="•"/>
            </a:pPr>
            <a:r>
              <a:rPr lang="en-US" sz="1900" dirty="0" err="1"/>
              <a:t>Ja</a:t>
            </a:r>
            <a:r>
              <a:rPr lang="en-US" sz="1900" dirty="0"/>
              <a:t> E-</a:t>
            </a:r>
            <a:r>
              <a:rPr lang="en-US" sz="1900" dirty="0" err="1"/>
              <a:t>kanāls</a:t>
            </a:r>
            <a:r>
              <a:rPr lang="en-US" sz="1900" dirty="0"/>
              <a:t> </a:t>
            </a:r>
            <a:r>
              <a:rPr lang="en-US" sz="1900" dirty="0" err="1"/>
              <a:t>maksā</a:t>
            </a:r>
            <a:r>
              <a:rPr lang="en-US" sz="1900" dirty="0"/>
              <a:t> </a:t>
            </a:r>
            <a:r>
              <a:rPr lang="en-US" sz="1900" dirty="0" err="1"/>
              <a:t>dārgāk</a:t>
            </a:r>
            <a:r>
              <a:rPr lang="en-US" sz="1900" dirty="0"/>
              <a:t>, </a:t>
            </a:r>
            <a:r>
              <a:rPr lang="en-US" sz="1900" dirty="0" err="1"/>
              <a:t>taču</a:t>
            </a:r>
            <a:r>
              <a:rPr lang="en-US" sz="1900" dirty="0"/>
              <a:t> </a:t>
            </a:r>
            <a:r>
              <a:rPr lang="en-US" sz="1900" dirty="0" err="1"/>
              <a:t>valsts</a:t>
            </a:r>
            <a:r>
              <a:rPr lang="en-US" sz="1900" dirty="0"/>
              <a:t> </a:t>
            </a:r>
            <a:r>
              <a:rPr lang="en-US" sz="1900" dirty="0" err="1"/>
              <a:t>mudina</a:t>
            </a:r>
            <a:r>
              <a:rPr lang="en-US" sz="1900" dirty="0"/>
              <a:t> </a:t>
            </a:r>
            <a:r>
              <a:rPr lang="en-US" sz="1900" dirty="0" err="1"/>
              <a:t>iedzīvotājus</a:t>
            </a:r>
            <a:r>
              <a:rPr lang="en-US" sz="1900" dirty="0"/>
              <a:t> </a:t>
            </a:r>
            <a:r>
              <a:rPr lang="en-US" sz="1900" dirty="0" err="1"/>
              <a:t>izmantot</a:t>
            </a:r>
            <a:r>
              <a:rPr lang="en-US" sz="1900" dirty="0"/>
              <a:t> </a:t>
            </a:r>
            <a:r>
              <a:rPr lang="en-US" sz="1900" dirty="0" err="1"/>
              <a:t>tieši</a:t>
            </a:r>
            <a:r>
              <a:rPr lang="en-US" sz="1900" dirty="0"/>
              <a:t> </a:t>
            </a:r>
            <a:r>
              <a:rPr lang="en-US" sz="1900" dirty="0" err="1"/>
              <a:t>elektronisko</a:t>
            </a:r>
            <a:r>
              <a:rPr lang="en-US" sz="1900" dirty="0"/>
              <a:t> </a:t>
            </a:r>
            <a:r>
              <a:rPr lang="en-US" sz="1900" dirty="0" err="1"/>
              <a:t>kanālu</a:t>
            </a:r>
            <a:r>
              <a:rPr lang="en-US" sz="1900" dirty="0"/>
              <a:t>, </a:t>
            </a:r>
            <a:r>
              <a:rPr lang="en-US" sz="1900" dirty="0" err="1"/>
              <a:t>kā</a:t>
            </a:r>
            <a:r>
              <a:rPr lang="en-US" sz="1900" dirty="0"/>
              <a:t> </a:t>
            </a:r>
            <a:r>
              <a:rPr lang="en-US" sz="1900" dirty="0" err="1"/>
              <a:t>tas</a:t>
            </a:r>
            <a:r>
              <a:rPr lang="en-US" sz="1900" dirty="0"/>
              <a:t> </a:t>
            </a:r>
            <a:r>
              <a:rPr lang="en-US" sz="1900" dirty="0" err="1"/>
              <a:t>atspoguļojas</a:t>
            </a:r>
            <a:r>
              <a:rPr lang="en-US" sz="1900" dirty="0"/>
              <a:t> </a:t>
            </a:r>
            <a:r>
              <a:rPr lang="en-US" sz="1900" dirty="0" err="1"/>
              <a:t>uz</a:t>
            </a:r>
            <a:r>
              <a:rPr lang="en-US" sz="1900" dirty="0"/>
              <a:t> </a:t>
            </a:r>
            <a:r>
              <a:rPr lang="en-US" sz="1900" dirty="0" err="1"/>
              <a:t>pakalpojuma</a:t>
            </a:r>
            <a:r>
              <a:rPr lang="en-US" sz="1900" dirty="0"/>
              <a:t> </a:t>
            </a:r>
            <a:r>
              <a:rPr lang="en-US" sz="1900" dirty="0" err="1"/>
              <a:t>maksas</a:t>
            </a:r>
            <a:r>
              <a:rPr lang="en-US" sz="1900" dirty="0"/>
              <a:t>?</a:t>
            </a:r>
          </a:p>
          <a:p>
            <a:pPr marL="488787" indent="-488787">
              <a:buFont typeface="Arial"/>
              <a:buChar char="•"/>
            </a:pPr>
            <a:r>
              <a:rPr lang="en-US" sz="2100" dirty="0" err="1"/>
              <a:t>Aprēķinot</a:t>
            </a:r>
            <a:r>
              <a:rPr lang="en-US" sz="2100" dirty="0"/>
              <a:t> </a:t>
            </a:r>
            <a:r>
              <a:rPr lang="en-US" sz="2100" dirty="0" err="1"/>
              <a:t>atvieglojumus</a:t>
            </a:r>
            <a:r>
              <a:rPr lang="en-US" sz="2100" dirty="0"/>
              <a:t>, </a:t>
            </a:r>
            <a:r>
              <a:rPr lang="en-US" sz="2100" dirty="0" err="1"/>
              <a:t>vai</a:t>
            </a:r>
            <a:r>
              <a:rPr lang="en-US" sz="2100" dirty="0"/>
              <a:t> </a:t>
            </a:r>
            <a:r>
              <a:rPr lang="en-US" sz="2100" dirty="0" err="1"/>
              <a:t>standarta</a:t>
            </a:r>
            <a:r>
              <a:rPr lang="en-US" sz="2100" dirty="0"/>
              <a:t> </a:t>
            </a:r>
            <a:r>
              <a:rPr lang="en-US" sz="2100" dirty="0" err="1"/>
              <a:t>maksā</a:t>
            </a:r>
            <a:r>
              <a:rPr lang="en-US" sz="2100" dirty="0"/>
              <a:t> </a:t>
            </a:r>
            <a:r>
              <a:rPr lang="en-US" sz="2100" dirty="0" err="1"/>
              <a:t>tiek</a:t>
            </a:r>
            <a:r>
              <a:rPr lang="en-US" sz="2100" dirty="0"/>
              <a:t> </a:t>
            </a:r>
            <a:r>
              <a:rPr lang="en-US" sz="2100" dirty="0" err="1"/>
              <a:t>iekļauta</a:t>
            </a:r>
            <a:r>
              <a:rPr lang="en-US" sz="2100" dirty="0"/>
              <a:t> </a:t>
            </a:r>
            <a:r>
              <a:rPr lang="en-US" sz="2100" dirty="0" err="1"/>
              <a:t>atvieglojuma</a:t>
            </a:r>
            <a:r>
              <a:rPr lang="en-US" sz="2100" dirty="0"/>
              <a:t> </a:t>
            </a:r>
            <a:r>
              <a:rPr lang="en-US" sz="2100" dirty="0" err="1"/>
              <a:t>daļa</a:t>
            </a:r>
            <a:r>
              <a:rPr lang="en-US" sz="2100" dirty="0"/>
              <a:t>? </a:t>
            </a:r>
            <a:r>
              <a:rPr lang="en-US" sz="2100" dirty="0" err="1"/>
              <a:t>Kāds</a:t>
            </a:r>
            <a:r>
              <a:rPr lang="en-US" sz="2100" dirty="0"/>
              <a:t> </a:t>
            </a:r>
            <a:r>
              <a:rPr lang="en-US" sz="2100" dirty="0" err="1"/>
              <a:t>mehānisms</a:t>
            </a:r>
            <a:r>
              <a:rPr lang="en-US" sz="2100" dirty="0"/>
              <a:t> </a:t>
            </a:r>
            <a:r>
              <a:rPr lang="en-US" sz="2100" dirty="0" err="1"/>
              <a:t>kompensē</a:t>
            </a:r>
            <a:r>
              <a:rPr lang="en-US" sz="2100" dirty="0"/>
              <a:t> </a:t>
            </a:r>
            <a:r>
              <a:rPr lang="en-US" sz="2100" dirty="0" err="1"/>
              <a:t>atvieglojumus</a:t>
            </a:r>
            <a:r>
              <a:rPr lang="en-US" sz="21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864381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080" y="275070"/>
            <a:ext cx="9409920" cy="1142039"/>
          </a:xfrm>
        </p:spPr>
        <p:txBody>
          <a:bodyPr/>
          <a:lstStyle/>
          <a:p>
            <a:pPr algn="l"/>
            <a:r>
              <a:rPr lang="lv-LV" sz="3400" dirty="0"/>
              <a:t>MK noteikumu Nr. 333 p</a:t>
            </a:r>
            <a:r>
              <a:rPr lang="en-US" sz="3400" dirty="0" err="1"/>
              <a:t>iemērotība</a:t>
            </a:r>
            <a:r>
              <a:rPr lang="en-US" sz="3400" dirty="0"/>
              <a:t> </a:t>
            </a:r>
            <a:r>
              <a:rPr lang="en-US" sz="3400" dirty="0" err="1"/>
              <a:t>pakalpojuma</a:t>
            </a:r>
            <a:r>
              <a:rPr lang="en-US" sz="3400" dirty="0"/>
              <a:t> </a:t>
            </a:r>
            <a:r>
              <a:rPr lang="en-US" sz="3400" dirty="0" err="1"/>
              <a:t>maksas</a:t>
            </a:r>
            <a:r>
              <a:rPr lang="en-US" sz="3400" dirty="0"/>
              <a:t> </a:t>
            </a:r>
            <a:r>
              <a:rPr lang="en-US" sz="3400" dirty="0" err="1"/>
              <a:t>noteikšanai</a:t>
            </a:r>
            <a:r>
              <a:rPr lang="en-US" sz="3400" dirty="0"/>
              <a:t>, </a:t>
            </a:r>
            <a:r>
              <a:rPr lang="en-US" sz="3400" dirty="0" err="1"/>
              <a:t>nododot</a:t>
            </a:r>
            <a:r>
              <a:rPr lang="en-US" sz="3400" dirty="0"/>
              <a:t> </a:t>
            </a:r>
            <a:r>
              <a:rPr lang="en-US" sz="3400" dirty="0" err="1"/>
              <a:t>pakalpojumu</a:t>
            </a:r>
            <a:endParaRPr lang="en-US" sz="3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</a:t>
            </a:r>
            <a:r>
              <a:rPr lang="en-US" dirty="0"/>
              <a:t>A</a:t>
            </a:r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err="1" smtClean="0"/>
              <a:t>Pakalpojuma</a:t>
            </a:r>
            <a:r>
              <a:rPr lang="en-US" dirty="0" smtClean="0"/>
              <a:t> </a:t>
            </a:r>
            <a:r>
              <a:rPr lang="en-US" dirty="0" err="1" smtClean="0"/>
              <a:t>pilna</a:t>
            </a:r>
            <a:r>
              <a:rPr lang="en-US" dirty="0" smtClean="0"/>
              <a:t> </a:t>
            </a:r>
            <a:r>
              <a:rPr lang="en-US" dirty="0" err="1" smtClean="0"/>
              <a:t>pašizmaksa</a:t>
            </a:r>
            <a:r>
              <a:rPr lang="en-US" dirty="0" smtClean="0"/>
              <a:t> </a:t>
            </a:r>
            <a:r>
              <a:rPr lang="en-US" dirty="0" err="1" smtClean="0"/>
              <a:t>nosaka</a:t>
            </a:r>
            <a:r>
              <a:rPr lang="en-US" dirty="0" smtClean="0"/>
              <a:t> </a:t>
            </a:r>
            <a:r>
              <a:rPr lang="en-US" dirty="0" err="1" smtClean="0"/>
              <a:t>klienta</a:t>
            </a:r>
            <a:r>
              <a:rPr lang="en-US" dirty="0" smtClean="0"/>
              <a:t> </a:t>
            </a:r>
            <a:r>
              <a:rPr lang="en-US" dirty="0" err="1" smtClean="0"/>
              <a:t>maksu</a:t>
            </a:r>
            <a:r>
              <a:rPr lang="en-US" dirty="0" smtClean="0"/>
              <a:t> un </a:t>
            </a:r>
            <a:r>
              <a:rPr lang="en-US" dirty="0" err="1" smtClean="0"/>
              <a:t>ietver</a:t>
            </a:r>
            <a:r>
              <a:rPr lang="en-US" dirty="0" smtClean="0"/>
              <a:t> </a:t>
            </a:r>
            <a:r>
              <a:rPr lang="en-US" dirty="0" err="1" smtClean="0"/>
              <a:t>klientu</a:t>
            </a:r>
            <a:r>
              <a:rPr lang="en-US" dirty="0" smtClean="0"/>
              <a:t> </a:t>
            </a:r>
            <a:r>
              <a:rPr lang="en-US" dirty="0" err="1" smtClean="0"/>
              <a:t>apkalpošanas</a:t>
            </a:r>
            <a:r>
              <a:rPr lang="en-US" dirty="0" smtClean="0"/>
              <a:t> </a:t>
            </a:r>
            <a:r>
              <a:rPr lang="en-US" dirty="0" err="1" smtClean="0"/>
              <a:t>daļu</a:t>
            </a:r>
            <a:r>
              <a:rPr lang="en-US" dirty="0" smtClean="0"/>
              <a:t>. </a:t>
            </a:r>
            <a:r>
              <a:rPr lang="en-US" dirty="0" err="1" smtClean="0"/>
              <a:t>Šī</a:t>
            </a:r>
            <a:r>
              <a:rPr lang="en-US" dirty="0" smtClean="0"/>
              <a:t> </a:t>
            </a:r>
            <a:r>
              <a:rPr lang="en-US" dirty="0" err="1" smtClean="0"/>
              <a:t>ir</a:t>
            </a:r>
            <a:r>
              <a:rPr lang="en-US" dirty="0" smtClean="0"/>
              <a:t> </a:t>
            </a:r>
            <a:r>
              <a:rPr lang="en-US" dirty="0" err="1" smtClean="0"/>
              <a:t>viena</a:t>
            </a:r>
            <a:r>
              <a:rPr lang="en-US" dirty="0" smtClean="0"/>
              <a:t>, </a:t>
            </a:r>
            <a:r>
              <a:rPr lang="en-US" dirty="0" err="1" smtClean="0"/>
              <a:t>nedalāma</a:t>
            </a:r>
            <a:r>
              <a:rPr lang="en-US" dirty="0" smtClean="0"/>
              <a:t> </a:t>
            </a:r>
            <a:r>
              <a:rPr lang="en-US" dirty="0" err="1" smtClean="0"/>
              <a:t>izmaksu</a:t>
            </a:r>
            <a:r>
              <a:rPr lang="en-US" dirty="0" smtClean="0"/>
              <a:t> </a:t>
            </a:r>
            <a:r>
              <a:rPr lang="en-US" dirty="0" err="1" smtClean="0"/>
              <a:t>uzskaites</a:t>
            </a:r>
            <a:r>
              <a:rPr lang="en-US" dirty="0" smtClean="0"/>
              <a:t> un </a:t>
            </a:r>
            <a:r>
              <a:rPr lang="en-US" dirty="0" err="1" smtClean="0"/>
              <a:t>vadības</a:t>
            </a:r>
            <a:r>
              <a:rPr lang="en-US" dirty="0" smtClean="0"/>
              <a:t> </a:t>
            </a:r>
            <a:r>
              <a:rPr lang="en-US" dirty="0" err="1" smtClean="0"/>
              <a:t>sistēma</a:t>
            </a:r>
            <a:r>
              <a:rPr lang="en-US" dirty="0" smtClean="0"/>
              <a:t>.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PRET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err="1" smtClean="0"/>
              <a:t>Esošās</a:t>
            </a:r>
            <a:r>
              <a:rPr lang="en-US" dirty="0" smtClean="0"/>
              <a:t> </a:t>
            </a:r>
            <a:r>
              <a:rPr lang="en-US" dirty="0" err="1" smtClean="0"/>
              <a:t>metodikas</a:t>
            </a:r>
            <a:r>
              <a:rPr lang="en-US" dirty="0" smtClean="0"/>
              <a:t> </a:t>
            </a:r>
            <a:r>
              <a:rPr lang="en-US" dirty="0" err="1" smtClean="0"/>
              <a:t>redakcija</a:t>
            </a:r>
            <a:r>
              <a:rPr lang="en-US" dirty="0" smtClean="0"/>
              <a:t> </a:t>
            </a:r>
            <a:r>
              <a:rPr lang="en-US" dirty="0" err="1" smtClean="0"/>
              <a:t>rada</a:t>
            </a:r>
            <a:r>
              <a:rPr lang="en-US" dirty="0" smtClean="0"/>
              <a:t> </a:t>
            </a:r>
            <a:r>
              <a:rPr lang="en-US" dirty="0" err="1" smtClean="0"/>
              <a:t>iestādēm</a:t>
            </a:r>
            <a:r>
              <a:rPr lang="en-US" dirty="0" smtClean="0"/>
              <a:t> </a:t>
            </a:r>
            <a:r>
              <a:rPr lang="en-US" dirty="0" err="1" smtClean="0"/>
              <a:t>plašas</a:t>
            </a:r>
            <a:r>
              <a:rPr lang="en-US" dirty="0" smtClean="0"/>
              <a:t> </a:t>
            </a:r>
            <a:r>
              <a:rPr lang="en-US" dirty="0" err="1" smtClean="0"/>
              <a:t>iespējas</a:t>
            </a:r>
            <a:r>
              <a:rPr lang="en-US" dirty="0" smtClean="0"/>
              <a:t> </a:t>
            </a:r>
            <a:r>
              <a:rPr lang="en-US" dirty="0" err="1" smtClean="0"/>
              <a:t>ietekmēt</a:t>
            </a:r>
            <a:r>
              <a:rPr lang="en-US" dirty="0" smtClean="0"/>
              <a:t> </a:t>
            </a:r>
            <a:r>
              <a:rPr lang="en-US" dirty="0" err="1" smtClean="0"/>
              <a:t>aprēķinus</a:t>
            </a:r>
            <a:endParaRPr lang="en-US" dirty="0"/>
          </a:p>
          <a:p>
            <a:pPr>
              <a:buFont typeface="Arial"/>
              <a:buChar char="•"/>
            </a:pPr>
            <a:r>
              <a:rPr lang="lv-LV" dirty="0" smtClean="0"/>
              <a:t>Metodika nebalstās uz ABC metodi, nesniedzot priekšstatu par darbību resursietilpību. Nav iespējams salīdzināt un </a:t>
            </a:r>
            <a:r>
              <a:rPr lang="lv-LV" i="1" dirty="0" smtClean="0"/>
              <a:t>benčmarkot</a:t>
            </a:r>
            <a:r>
              <a:rPr lang="lv-LV" dirty="0" smtClean="0"/>
              <a:t> izmaksas.</a:t>
            </a: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err="1" smtClean="0"/>
              <a:t>Nav</a:t>
            </a:r>
            <a:r>
              <a:rPr lang="en-US" dirty="0" smtClean="0"/>
              <a:t> </a:t>
            </a:r>
            <a:r>
              <a:rPr lang="en-US" dirty="0" err="1" smtClean="0"/>
              <a:t>noteikti</a:t>
            </a:r>
            <a:r>
              <a:rPr lang="en-US" dirty="0" smtClean="0"/>
              <a:t> </a:t>
            </a:r>
            <a:r>
              <a:rPr lang="en-US" dirty="0" err="1" smtClean="0"/>
              <a:t>nepārprotami</a:t>
            </a:r>
            <a:r>
              <a:rPr lang="en-US" dirty="0" smtClean="0"/>
              <a:t> </a:t>
            </a:r>
            <a:r>
              <a:rPr lang="en-US" dirty="0" err="1" smtClean="0"/>
              <a:t>izmaksu</a:t>
            </a:r>
            <a:r>
              <a:rPr lang="en-US" dirty="0" smtClean="0"/>
              <a:t> </a:t>
            </a:r>
            <a:r>
              <a:rPr lang="en-US" dirty="0" err="1" smtClean="0"/>
              <a:t>uzskaites</a:t>
            </a:r>
            <a:r>
              <a:rPr lang="en-US" dirty="0" smtClean="0"/>
              <a:t> </a:t>
            </a:r>
            <a:r>
              <a:rPr lang="en-US" dirty="0" err="1" smtClean="0"/>
              <a:t>kritēriji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4065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1910293" y="1665242"/>
            <a:ext cx="6439216" cy="3505149"/>
          </a:xfrm>
        </p:spPr>
        <p:txBody>
          <a:bodyPr/>
          <a:lstStyle/>
          <a:p>
            <a:pPr marL="0" indent="0">
              <a:lnSpc>
                <a:spcPct val="50000"/>
              </a:lnSpc>
            </a:pPr>
            <a:r>
              <a:rPr lang="lv-LV" altLang="lv-LV" sz="4200" dirty="0">
                <a:ea typeface="ＭＳ Ｐゴシック" pitchFamily="34" charset="-128"/>
              </a:rPr>
              <a:t>Paldies par uzmanību!</a:t>
            </a:r>
          </a:p>
          <a:p>
            <a:pPr marL="0" indent="0">
              <a:lnSpc>
                <a:spcPct val="50000"/>
              </a:lnSpc>
            </a:pPr>
            <a:endParaRPr lang="lv-LV" altLang="lv-LV" sz="4200" dirty="0">
              <a:ea typeface="ＭＳ Ｐゴシック" pitchFamily="34" charset="-128"/>
            </a:endParaRPr>
          </a:p>
          <a:p>
            <a:pPr>
              <a:lnSpc>
                <a:spcPct val="50000"/>
              </a:lnSpc>
            </a:pPr>
            <a:r>
              <a:rPr lang="lv-LV" b="1" dirty="0"/>
              <a:t>Nākamā</a:t>
            </a:r>
            <a:r>
              <a:rPr lang="lv-LV" dirty="0"/>
              <a:t> </a:t>
            </a:r>
            <a:r>
              <a:rPr lang="lv-LV" b="1" dirty="0" smtClean="0"/>
              <a:t>nodarbība</a:t>
            </a:r>
            <a:r>
              <a:rPr lang="lv-LV" dirty="0"/>
              <a:t>: 	</a:t>
            </a:r>
          </a:p>
          <a:p>
            <a:pPr>
              <a:lnSpc>
                <a:spcPct val="50000"/>
              </a:lnSpc>
            </a:pPr>
            <a:r>
              <a:rPr lang="lv-LV" dirty="0" smtClean="0"/>
              <a:t>04. septembrī, </a:t>
            </a:r>
            <a:r>
              <a:rPr lang="lv-LV" dirty="0"/>
              <a:t>plkst. 13:00</a:t>
            </a:r>
          </a:p>
          <a:p>
            <a:pPr>
              <a:lnSpc>
                <a:spcPct val="50000"/>
              </a:lnSpc>
            </a:pPr>
            <a:r>
              <a:rPr lang="lv-LV" dirty="0"/>
              <a:t>Peldu ielā 25, 101. telpa</a:t>
            </a:r>
            <a:br>
              <a:rPr lang="lv-LV" dirty="0"/>
            </a:br>
            <a:endParaRPr lang="lv-LV" dirty="0"/>
          </a:p>
          <a:p>
            <a:pPr>
              <a:lnSpc>
                <a:spcPct val="50000"/>
              </a:lnSpc>
              <a:spcAft>
                <a:spcPts val="570"/>
              </a:spcAft>
            </a:pPr>
            <a:endParaRPr lang="lv-LV" b="1" dirty="0"/>
          </a:p>
          <a:p>
            <a:pPr>
              <a:lnSpc>
                <a:spcPct val="50000"/>
              </a:lnSpc>
              <a:spcAft>
                <a:spcPts val="570"/>
              </a:spcAft>
            </a:pPr>
            <a:r>
              <a:rPr lang="lv-LV" b="1" dirty="0"/>
              <a:t>Kontakti</a:t>
            </a:r>
            <a:r>
              <a:rPr lang="lv-LV" dirty="0"/>
              <a:t>: 	</a:t>
            </a:r>
          </a:p>
          <a:p>
            <a:pPr>
              <a:lnSpc>
                <a:spcPct val="80000"/>
              </a:lnSpc>
              <a:spcAft>
                <a:spcPts val="1140"/>
              </a:spcAft>
            </a:pPr>
            <a:r>
              <a:rPr lang="lv-LV" dirty="0"/>
              <a:t>Anastasija Kirņičanska – 2 831 3377</a:t>
            </a:r>
          </a:p>
          <a:p>
            <a:pPr>
              <a:lnSpc>
                <a:spcPct val="80000"/>
              </a:lnSpc>
              <a:spcAft>
                <a:spcPts val="570"/>
              </a:spcAft>
            </a:pPr>
            <a:r>
              <a:rPr lang="lv-LV" dirty="0"/>
              <a:t>Corporate Consulting – 6 784 </a:t>
            </a:r>
            <a:r>
              <a:rPr lang="lv-LV" dirty="0" smtClean="0"/>
              <a:t>7762</a:t>
            </a:r>
          </a:p>
          <a:p>
            <a:pPr>
              <a:lnSpc>
                <a:spcPct val="80000"/>
              </a:lnSpc>
              <a:spcAft>
                <a:spcPts val="570"/>
              </a:spcAft>
            </a:pPr>
            <a:r>
              <a:rPr lang="lv-LV" dirty="0" smtClean="0"/>
              <a:t>Rīga</a:t>
            </a:r>
            <a:r>
              <a:rPr lang="lv-LV" dirty="0"/>
              <a:t>, Mūkusalas 101 </a:t>
            </a:r>
          </a:p>
          <a:p>
            <a:pPr marL="0" indent="0">
              <a:lnSpc>
                <a:spcPct val="50000"/>
              </a:lnSpc>
            </a:pPr>
            <a:endParaRPr lang="en-US" altLang="lv-LV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2629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-18309" y="4394791"/>
            <a:ext cx="5873131" cy="260574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5785" tIns="47892" rIns="95785" bIns="47892">
            <a:spAutoFit/>
          </a:bodyPr>
          <a:lstStyle/>
          <a:p>
            <a:endParaRPr lang="lv-LV" sz="2500" b="1" dirty="0">
              <a:latin typeface="Calibri" pitchFamily="34" charset="0"/>
              <a:ea typeface="MS PGothic"/>
              <a:cs typeface="MS PGothic"/>
            </a:endParaRPr>
          </a:p>
          <a:p>
            <a:endParaRPr lang="lv-LV" sz="2500" b="1" dirty="0">
              <a:latin typeface="Calibri" pitchFamily="34" charset="0"/>
              <a:ea typeface="MS PGothic"/>
              <a:cs typeface="MS PGothic"/>
            </a:endParaRPr>
          </a:p>
          <a:p>
            <a:endParaRPr lang="lv-LV" sz="2500" b="1" dirty="0">
              <a:latin typeface="Calibri" pitchFamily="34" charset="0"/>
              <a:ea typeface="MS PGothic"/>
              <a:cs typeface="MS PGothic"/>
            </a:endParaRPr>
          </a:p>
          <a:p>
            <a:endParaRPr lang="lv-LV" sz="2500" b="1" dirty="0">
              <a:latin typeface="Calibri" pitchFamily="34" charset="0"/>
              <a:ea typeface="MS PGothic"/>
              <a:cs typeface="MS PGothic"/>
            </a:endParaRPr>
          </a:p>
          <a:p>
            <a:endParaRPr lang="lv-LV" sz="2500" b="1" dirty="0">
              <a:latin typeface="Calibri" pitchFamily="34" charset="0"/>
              <a:ea typeface="MS PGothic"/>
              <a:cs typeface="MS PGothic"/>
            </a:endParaRPr>
          </a:p>
          <a:p>
            <a:endParaRPr lang="lv-LV" sz="2500" b="1" dirty="0">
              <a:latin typeface="Calibri" pitchFamily="34" charset="0"/>
              <a:ea typeface="MS PGothic"/>
              <a:cs typeface="MS PGothic"/>
            </a:endParaRPr>
          </a:p>
          <a:p>
            <a:endParaRPr lang="lv-LV" sz="2500" b="1" dirty="0">
              <a:latin typeface="Calibri" pitchFamily="34" charset="0"/>
              <a:ea typeface="MS PGothic"/>
              <a:cs typeface="MS P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038" y="228107"/>
            <a:ext cx="8912280" cy="1143480"/>
          </a:xfrm>
        </p:spPr>
        <p:txBody>
          <a:bodyPr/>
          <a:lstStyle/>
          <a:p>
            <a:pPr algn="l"/>
            <a:r>
              <a:rPr lang="en-US" sz="3400" dirty="0" err="1"/>
              <a:t>Uzdevuma</a:t>
            </a:r>
            <a:r>
              <a:rPr lang="en-US" sz="3400" dirty="0"/>
              <a:t> </a:t>
            </a:r>
            <a:r>
              <a:rPr lang="en-US" sz="3400" dirty="0" err="1"/>
              <a:t>rezultāti</a:t>
            </a:r>
            <a:r>
              <a:rPr lang="en-US" sz="3400" dirty="0"/>
              <a:t> (1)</a:t>
            </a:r>
            <a:br>
              <a:rPr lang="en-US" sz="3400" dirty="0"/>
            </a:br>
            <a:r>
              <a:rPr lang="en-US" sz="3000" dirty="0" err="1">
                <a:solidFill>
                  <a:srgbClr val="7F7F7F"/>
                </a:solidFill>
              </a:rPr>
              <a:t>Resursu</a:t>
            </a:r>
            <a:r>
              <a:rPr lang="en-US" sz="3000" dirty="0">
                <a:solidFill>
                  <a:srgbClr val="7F7F7F"/>
                </a:solidFill>
              </a:rPr>
              <a:t> </a:t>
            </a:r>
            <a:r>
              <a:rPr lang="en-US" sz="3000" dirty="0" err="1">
                <a:solidFill>
                  <a:srgbClr val="7F7F7F"/>
                </a:solidFill>
              </a:rPr>
              <a:t>likmes</a:t>
            </a:r>
            <a:endParaRPr lang="en-US" sz="3000" dirty="0">
              <a:solidFill>
                <a:srgbClr val="7F7F7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39" y="1855068"/>
            <a:ext cx="9518676" cy="480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42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038" y="162782"/>
            <a:ext cx="8912280" cy="1143480"/>
          </a:xfrm>
        </p:spPr>
        <p:txBody>
          <a:bodyPr/>
          <a:lstStyle/>
          <a:p>
            <a:pPr algn="l"/>
            <a:r>
              <a:rPr lang="en-US" sz="3400" dirty="0" err="1"/>
              <a:t>Uzdevuma</a:t>
            </a:r>
            <a:r>
              <a:rPr lang="en-US" sz="3400" dirty="0"/>
              <a:t> </a:t>
            </a:r>
            <a:r>
              <a:rPr lang="en-US" sz="3400" dirty="0" err="1"/>
              <a:t>rezultāti</a:t>
            </a:r>
            <a:r>
              <a:rPr lang="en-US" sz="3400" dirty="0"/>
              <a:t> (2)</a:t>
            </a:r>
            <a:br>
              <a:rPr lang="en-US" sz="3400" dirty="0"/>
            </a:br>
            <a:r>
              <a:rPr lang="en-US" sz="3000" dirty="0" err="1">
                <a:solidFill>
                  <a:srgbClr val="7F7F7F"/>
                </a:solidFill>
              </a:rPr>
              <a:t>Pakalpojuma</a:t>
            </a:r>
            <a:r>
              <a:rPr lang="en-US" sz="3000" dirty="0">
                <a:solidFill>
                  <a:srgbClr val="7F7F7F"/>
                </a:solidFill>
              </a:rPr>
              <a:t> </a:t>
            </a:r>
            <a:r>
              <a:rPr lang="en-US" sz="3000" dirty="0" err="1">
                <a:solidFill>
                  <a:srgbClr val="7F7F7F"/>
                </a:solidFill>
              </a:rPr>
              <a:t>procesa</a:t>
            </a:r>
            <a:r>
              <a:rPr lang="en-US" sz="3000" dirty="0">
                <a:solidFill>
                  <a:srgbClr val="7F7F7F"/>
                </a:solidFill>
              </a:rPr>
              <a:t> </a:t>
            </a:r>
            <a:r>
              <a:rPr lang="en-US" sz="3000" dirty="0" err="1">
                <a:solidFill>
                  <a:srgbClr val="7F7F7F"/>
                </a:solidFill>
              </a:rPr>
              <a:t>pašizmaksa</a:t>
            </a:r>
            <a:endParaRPr lang="en-US" sz="3000" dirty="0">
              <a:solidFill>
                <a:srgbClr val="7F7F7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78" y="1207972"/>
            <a:ext cx="8986598" cy="551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685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-18309" y="4394791"/>
            <a:ext cx="5873131" cy="260574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5785" tIns="47892" rIns="95785" bIns="47892">
            <a:spAutoFit/>
          </a:bodyPr>
          <a:lstStyle/>
          <a:p>
            <a:endParaRPr lang="lv-LV" sz="2500" b="1" dirty="0">
              <a:latin typeface="Calibri" pitchFamily="34" charset="0"/>
              <a:ea typeface="MS PGothic"/>
              <a:cs typeface="MS PGothic"/>
            </a:endParaRPr>
          </a:p>
          <a:p>
            <a:endParaRPr lang="lv-LV" sz="2500" b="1" dirty="0">
              <a:latin typeface="Calibri" pitchFamily="34" charset="0"/>
              <a:ea typeface="MS PGothic"/>
              <a:cs typeface="MS PGothic"/>
            </a:endParaRPr>
          </a:p>
          <a:p>
            <a:endParaRPr lang="lv-LV" sz="2500" b="1" dirty="0">
              <a:latin typeface="Calibri" pitchFamily="34" charset="0"/>
              <a:ea typeface="MS PGothic"/>
              <a:cs typeface="MS PGothic"/>
            </a:endParaRPr>
          </a:p>
          <a:p>
            <a:endParaRPr lang="lv-LV" sz="2500" b="1" dirty="0">
              <a:latin typeface="Calibri" pitchFamily="34" charset="0"/>
              <a:ea typeface="MS PGothic"/>
              <a:cs typeface="MS PGothic"/>
            </a:endParaRPr>
          </a:p>
          <a:p>
            <a:endParaRPr lang="lv-LV" sz="2500" b="1" dirty="0">
              <a:latin typeface="Calibri" pitchFamily="34" charset="0"/>
              <a:ea typeface="MS PGothic"/>
              <a:cs typeface="MS PGothic"/>
            </a:endParaRPr>
          </a:p>
          <a:p>
            <a:endParaRPr lang="lv-LV" sz="2500" b="1" dirty="0">
              <a:latin typeface="Calibri" pitchFamily="34" charset="0"/>
              <a:ea typeface="MS PGothic"/>
              <a:cs typeface="MS PGothic"/>
            </a:endParaRPr>
          </a:p>
          <a:p>
            <a:endParaRPr lang="lv-LV" sz="2500" b="1" dirty="0">
              <a:latin typeface="Calibri" pitchFamily="34" charset="0"/>
              <a:ea typeface="MS PGothic"/>
              <a:cs typeface="MS P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278" y="31592"/>
            <a:ext cx="8912280" cy="784434"/>
          </a:xfrm>
        </p:spPr>
        <p:txBody>
          <a:bodyPr/>
          <a:lstStyle/>
          <a:p>
            <a:pPr algn="l"/>
            <a:r>
              <a:rPr lang="en-US" sz="3400" dirty="0" err="1">
                <a:solidFill>
                  <a:schemeClr val="tx1"/>
                </a:solidFill>
              </a:rPr>
              <a:t>Aprēķina</a:t>
            </a:r>
            <a:r>
              <a:rPr lang="en-US" sz="3400" dirty="0">
                <a:solidFill>
                  <a:schemeClr val="tx1"/>
                </a:solidFill>
              </a:rPr>
              <a:t> </a:t>
            </a:r>
            <a:r>
              <a:rPr lang="en-US" sz="3400" dirty="0" err="1">
                <a:solidFill>
                  <a:schemeClr val="tx1"/>
                </a:solidFill>
              </a:rPr>
              <a:t>pieeja</a:t>
            </a:r>
            <a:r>
              <a:rPr lang="en-US" sz="3400" dirty="0">
                <a:solidFill>
                  <a:schemeClr val="tx1"/>
                </a:solidFill>
              </a:rPr>
              <a:t>. </a:t>
            </a:r>
            <a:r>
              <a:rPr lang="en-US" sz="3400" dirty="0" err="1">
                <a:solidFill>
                  <a:schemeClr val="tx1"/>
                </a:solidFill>
              </a:rPr>
              <a:t>Darba</a:t>
            </a:r>
            <a:r>
              <a:rPr lang="en-US" sz="3400" dirty="0">
                <a:solidFill>
                  <a:schemeClr val="tx1"/>
                </a:solidFill>
              </a:rPr>
              <a:t> </a:t>
            </a:r>
            <a:r>
              <a:rPr lang="en-US" sz="3400" dirty="0" err="1">
                <a:solidFill>
                  <a:schemeClr val="tx1"/>
                </a:solidFill>
              </a:rPr>
              <a:t>vieta</a:t>
            </a:r>
            <a:r>
              <a:rPr lang="en-US" sz="3400" dirty="0">
                <a:solidFill>
                  <a:schemeClr val="tx1"/>
                </a:solidFill>
              </a:rPr>
              <a:t> – 1,84 EUR/</a:t>
            </a:r>
            <a:r>
              <a:rPr lang="en-US" sz="3400" dirty="0" err="1">
                <a:solidFill>
                  <a:schemeClr val="tx1"/>
                </a:solidFill>
              </a:rPr>
              <a:t>st.</a:t>
            </a:r>
            <a:endParaRPr lang="en-US" sz="34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80" y="887773"/>
            <a:ext cx="9693962" cy="597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45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-18309" y="4394791"/>
            <a:ext cx="5873131" cy="260574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5785" tIns="47892" rIns="95785" bIns="47892">
            <a:spAutoFit/>
          </a:bodyPr>
          <a:lstStyle/>
          <a:p>
            <a:endParaRPr lang="lv-LV" sz="2500" b="1" dirty="0">
              <a:latin typeface="Calibri" pitchFamily="34" charset="0"/>
              <a:ea typeface="MS PGothic"/>
              <a:cs typeface="MS PGothic"/>
            </a:endParaRPr>
          </a:p>
          <a:p>
            <a:endParaRPr lang="lv-LV" sz="2500" b="1" dirty="0">
              <a:latin typeface="Calibri" pitchFamily="34" charset="0"/>
              <a:ea typeface="MS PGothic"/>
              <a:cs typeface="MS PGothic"/>
            </a:endParaRPr>
          </a:p>
          <a:p>
            <a:endParaRPr lang="lv-LV" sz="2500" b="1" dirty="0">
              <a:latin typeface="Calibri" pitchFamily="34" charset="0"/>
              <a:ea typeface="MS PGothic"/>
              <a:cs typeface="MS PGothic"/>
            </a:endParaRPr>
          </a:p>
          <a:p>
            <a:endParaRPr lang="lv-LV" sz="2500" b="1" dirty="0">
              <a:latin typeface="Calibri" pitchFamily="34" charset="0"/>
              <a:ea typeface="MS PGothic"/>
              <a:cs typeface="MS PGothic"/>
            </a:endParaRPr>
          </a:p>
          <a:p>
            <a:endParaRPr lang="lv-LV" sz="2500" b="1" dirty="0">
              <a:latin typeface="Calibri" pitchFamily="34" charset="0"/>
              <a:ea typeface="MS PGothic"/>
              <a:cs typeface="MS PGothic"/>
            </a:endParaRPr>
          </a:p>
          <a:p>
            <a:endParaRPr lang="lv-LV" sz="2500" b="1" dirty="0">
              <a:latin typeface="Calibri" pitchFamily="34" charset="0"/>
              <a:ea typeface="MS PGothic"/>
              <a:cs typeface="MS PGothic"/>
            </a:endParaRPr>
          </a:p>
          <a:p>
            <a:endParaRPr lang="lv-LV" sz="2500" b="1" dirty="0">
              <a:latin typeface="Calibri" pitchFamily="34" charset="0"/>
              <a:ea typeface="MS PGothic"/>
              <a:cs typeface="MS P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278" y="31592"/>
            <a:ext cx="8912280" cy="784434"/>
          </a:xfrm>
        </p:spPr>
        <p:txBody>
          <a:bodyPr/>
          <a:lstStyle/>
          <a:p>
            <a:pPr algn="l"/>
            <a:r>
              <a:rPr lang="en-US" sz="3400" dirty="0" err="1">
                <a:solidFill>
                  <a:schemeClr val="tx1"/>
                </a:solidFill>
              </a:rPr>
              <a:t>Aprēķina</a:t>
            </a:r>
            <a:r>
              <a:rPr lang="en-US" sz="3400" dirty="0">
                <a:solidFill>
                  <a:schemeClr val="tx1"/>
                </a:solidFill>
              </a:rPr>
              <a:t> </a:t>
            </a:r>
            <a:r>
              <a:rPr lang="en-US" sz="3400" dirty="0" err="1">
                <a:solidFill>
                  <a:schemeClr val="tx1"/>
                </a:solidFill>
              </a:rPr>
              <a:t>pieeja</a:t>
            </a:r>
            <a:r>
              <a:rPr lang="en-US" sz="3400" dirty="0">
                <a:solidFill>
                  <a:schemeClr val="tx1"/>
                </a:solidFill>
              </a:rPr>
              <a:t>. IT </a:t>
            </a:r>
            <a:r>
              <a:rPr lang="en-US" sz="3400" dirty="0" err="1">
                <a:solidFill>
                  <a:schemeClr val="tx1"/>
                </a:solidFill>
              </a:rPr>
              <a:t>rīki</a:t>
            </a:r>
            <a:r>
              <a:rPr lang="en-US" sz="3400" dirty="0">
                <a:solidFill>
                  <a:schemeClr val="tx1"/>
                </a:solidFill>
              </a:rPr>
              <a:t> (1)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38" y="750701"/>
            <a:ext cx="9375617" cy="586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347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-18309" y="4394791"/>
            <a:ext cx="5873131" cy="260574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5785" tIns="47892" rIns="95785" bIns="47892">
            <a:spAutoFit/>
          </a:bodyPr>
          <a:lstStyle/>
          <a:p>
            <a:endParaRPr lang="lv-LV" sz="2500" b="1" dirty="0">
              <a:latin typeface="Calibri" pitchFamily="34" charset="0"/>
              <a:ea typeface="MS PGothic"/>
              <a:cs typeface="MS PGothic"/>
            </a:endParaRPr>
          </a:p>
          <a:p>
            <a:endParaRPr lang="lv-LV" sz="2500" b="1" dirty="0">
              <a:latin typeface="Calibri" pitchFamily="34" charset="0"/>
              <a:ea typeface="MS PGothic"/>
              <a:cs typeface="MS PGothic"/>
            </a:endParaRPr>
          </a:p>
          <a:p>
            <a:endParaRPr lang="lv-LV" sz="2500" b="1" dirty="0">
              <a:latin typeface="Calibri" pitchFamily="34" charset="0"/>
              <a:ea typeface="MS PGothic"/>
              <a:cs typeface="MS PGothic"/>
            </a:endParaRPr>
          </a:p>
          <a:p>
            <a:endParaRPr lang="lv-LV" sz="2500" b="1" dirty="0">
              <a:latin typeface="Calibri" pitchFamily="34" charset="0"/>
              <a:ea typeface="MS PGothic"/>
              <a:cs typeface="MS PGothic"/>
            </a:endParaRPr>
          </a:p>
          <a:p>
            <a:endParaRPr lang="lv-LV" sz="2500" b="1" dirty="0">
              <a:latin typeface="Calibri" pitchFamily="34" charset="0"/>
              <a:ea typeface="MS PGothic"/>
              <a:cs typeface="MS PGothic"/>
            </a:endParaRPr>
          </a:p>
          <a:p>
            <a:endParaRPr lang="lv-LV" sz="2500" b="1" dirty="0">
              <a:latin typeface="Calibri" pitchFamily="34" charset="0"/>
              <a:ea typeface="MS PGothic"/>
              <a:cs typeface="MS PGothic"/>
            </a:endParaRPr>
          </a:p>
          <a:p>
            <a:endParaRPr lang="lv-LV" sz="2500" b="1" dirty="0">
              <a:latin typeface="Calibri" pitchFamily="34" charset="0"/>
              <a:ea typeface="MS PGothic"/>
              <a:cs typeface="MS P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400" dirty="0" err="1">
                <a:solidFill>
                  <a:schemeClr val="tx1"/>
                </a:solidFill>
              </a:rPr>
              <a:t>Aprēķina</a:t>
            </a:r>
            <a:r>
              <a:rPr lang="en-US" sz="3400" dirty="0">
                <a:solidFill>
                  <a:schemeClr val="tx1"/>
                </a:solidFill>
              </a:rPr>
              <a:t> </a:t>
            </a:r>
            <a:r>
              <a:rPr lang="en-US" sz="3400" dirty="0" err="1">
                <a:solidFill>
                  <a:schemeClr val="tx1"/>
                </a:solidFill>
              </a:rPr>
              <a:t>pieeja</a:t>
            </a:r>
            <a:r>
              <a:rPr lang="en-US" sz="3400" dirty="0">
                <a:solidFill>
                  <a:schemeClr val="tx1"/>
                </a:solidFill>
              </a:rPr>
              <a:t>. IT </a:t>
            </a:r>
            <a:r>
              <a:rPr lang="en-US" sz="3400" dirty="0" err="1">
                <a:solidFill>
                  <a:schemeClr val="tx1"/>
                </a:solidFill>
              </a:rPr>
              <a:t>rīki</a:t>
            </a:r>
            <a:r>
              <a:rPr lang="en-US" sz="3400" dirty="0">
                <a:solidFill>
                  <a:schemeClr val="tx1"/>
                </a:solidFill>
              </a:rPr>
              <a:t> (2)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34477" indent="-434477">
              <a:buFont typeface="Arial"/>
              <a:buChar char="•"/>
            </a:pPr>
            <a:r>
              <a:rPr lang="en-US" dirty="0" err="1"/>
              <a:t>Ja</a:t>
            </a:r>
            <a:r>
              <a:rPr lang="en-US" dirty="0"/>
              <a:t> IS A un </a:t>
            </a:r>
            <a:r>
              <a:rPr lang="en-US" dirty="0" smtClean="0"/>
              <a:t>E-</a:t>
            </a:r>
            <a:r>
              <a:rPr lang="en-US" dirty="0" err="1" smtClean="0"/>
              <a:t>arhīvs</a:t>
            </a:r>
            <a:r>
              <a:rPr lang="en-US" dirty="0" smtClean="0"/>
              <a:t> </a:t>
            </a:r>
            <a:r>
              <a:rPr lang="en-US" dirty="0" err="1"/>
              <a:t>tiek</a:t>
            </a:r>
            <a:r>
              <a:rPr lang="en-US" dirty="0"/>
              <a:t> </a:t>
            </a:r>
            <a:r>
              <a:rPr lang="en-US" dirty="0" err="1"/>
              <a:t>izmantotas</a:t>
            </a:r>
            <a:r>
              <a:rPr lang="en-US" dirty="0"/>
              <a:t> </a:t>
            </a:r>
            <a:r>
              <a:rPr lang="en-US" dirty="0" err="1"/>
              <a:t>tikai</a:t>
            </a:r>
            <a:r>
              <a:rPr lang="en-US" dirty="0"/>
              <a:t> </a:t>
            </a:r>
            <a:r>
              <a:rPr lang="en-US" dirty="0" err="1"/>
              <a:t>šī</a:t>
            </a:r>
            <a:r>
              <a:rPr lang="en-US" dirty="0"/>
              <a:t> </a:t>
            </a:r>
            <a:r>
              <a:rPr lang="en-US" dirty="0" err="1"/>
              <a:t>pakalpojuma</a:t>
            </a:r>
            <a:r>
              <a:rPr lang="en-US" dirty="0"/>
              <a:t> </a:t>
            </a:r>
            <a:r>
              <a:rPr lang="en-US" dirty="0" err="1" smtClean="0"/>
              <a:t>sniegšanai</a:t>
            </a:r>
            <a:r>
              <a:rPr lang="en-US" dirty="0" smtClean="0"/>
              <a:t>, tad </a:t>
            </a:r>
            <a:r>
              <a:rPr lang="en-US" dirty="0" err="1" smtClean="0"/>
              <a:t>var</a:t>
            </a:r>
            <a:r>
              <a:rPr lang="en-US" dirty="0" smtClean="0"/>
              <a:t> </a:t>
            </a:r>
            <a:r>
              <a:rPr lang="en-US" dirty="0" err="1" smtClean="0"/>
              <a:t>rēķināt</a:t>
            </a:r>
            <a:r>
              <a:rPr lang="en-US" dirty="0" smtClean="0"/>
              <a:t> </a:t>
            </a:r>
            <a:r>
              <a:rPr lang="en-US" dirty="0" err="1" smtClean="0"/>
              <a:t>izmaksas</a:t>
            </a:r>
            <a:r>
              <a:rPr lang="en-US" dirty="0" smtClean="0"/>
              <a:t> </a:t>
            </a:r>
            <a:r>
              <a:rPr lang="en-US" dirty="0" err="1" smtClean="0"/>
              <a:t>uz</a:t>
            </a:r>
            <a:r>
              <a:rPr lang="en-US" dirty="0" smtClean="0"/>
              <a:t> 1 </a:t>
            </a:r>
            <a:r>
              <a:rPr lang="en-US" dirty="0" err="1" smtClean="0"/>
              <a:t>pakalpojumu</a:t>
            </a:r>
            <a:endParaRPr lang="en-US" dirty="0"/>
          </a:p>
          <a:p>
            <a:pPr marL="814645" lvl="1" indent="-434477">
              <a:buFont typeface="Arial"/>
              <a:buChar char="•"/>
            </a:pPr>
            <a:r>
              <a:rPr lang="en-US" dirty="0" smtClean="0"/>
              <a:t>IS A </a:t>
            </a:r>
            <a:r>
              <a:rPr lang="en-US" dirty="0"/>
              <a:t>- </a:t>
            </a:r>
            <a:r>
              <a:rPr lang="en-US" dirty="0" smtClean="0"/>
              <a:t>17,30 </a:t>
            </a:r>
            <a:r>
              <a:rPr lang="en-US" dirty="0"/>
              <a:t>EUR/</a:t>
            </a:r>
            <a:r>
              <a:rPr lang="en-US" dirty="0" err="1"/>
              <a:t>pak.</a:t>
            </a:r>
            <a:r>
              <a:rPr lang="en-US" dirty="0"/>
              <a:t> </a:t>
            </a:r>
            <a:endParaRPr lang="en-US" dirty="0" smtClean="0"/>
          </a:p>
          <a:p>
            <a:pPr marL="814645" lvl="1" indent="-434477">
              <a:buFont typeface="Arial"/>
              <a:buChar char="•"/>
            </a:pPr>
            <a:r>
              <a:rPr lang="en-US" dirty="0" smtClean="0"/>
              <a:t>IS E-</a:t>
            </a:r>
            <a:r>
              <a:rPr lang="en-US" dirty="0" err="1" smtClean="0"/>
              <a:t>arhīvs</a:t>
            </a:r>
            <a:r>
              <a:rPr lang="en-US" dirty="0" smtClean="0"/>
              <a:t> </a:t>
            </a:r>
            <a:r>
              <a:rPr lang="en-US" dirty="0"/>
              <a:t>- </a:t>
            </a:r>
            <a:r>
              <a:rPr lang="en-US" dirty="0" smtClean="0"/>
              <a:t>0,93 </a:t>
            </a:r>
            <a:r>
              <a:rPr lang="en-US" dirty="0"/>
              <a:t>EUR/</a:t>
            </a:r>
            <a:r>
              <a:rPr lang="en-US" dirty="0" err="1"/>
              <a:t>pak.</a:t>
            </a:r>
            <a:r>
              <a:rPr lang="en-US" dirty="0"/>
              <a:t> </a:t>
            </a:r>
            <a:r>
              <a:rPr lang="en-US" dirty="0" smtClean="0"/>
              <a:t> </a:t>
            </a:r>
          </a:p>
          <a:p>
            <a:pPr marL="434477" indent="-434477">
              <a:buFont typeface="Arial"/>
              <a:buChar char="•"/>
            </a:pPr>
            <a:r>
              <a:rPr lang="en-US" dirty="0" err="1" smtClean="0"/>
              <a:t>Ja</a:t>
            </a:r>
            <a:r>
              <a:rPr lang="en-US" dirty="0" smtClean="0"/>
              <a:t> </a:t>
            </a:r>
            <a:r>
              <a:rPr lang="en-US" dirty="0"/>
              <a:t>IS A un E-</a:t>
            </a:r>
            <a:r>
              <a:rPr lang="en-US" dirty="0" err="1"/>
              <a:t>arhīvs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/>
              <a:t>tiek</a:t>
            </a:r>
            <a:r>
              <a:rPr lang="en-US" dirty="0"/>
              <a:t> </a:t>
            </a:r>
            <a:r>
              <a:rPr lang="en-US" dirty="0" err="1"/>
              <a:t>izmantotas</a:t>
            </a:r>
            <a:r>
              <a:rPr lang="en-US" dirty="0"/>
              <a:t> </a:t>
            </a:r>
            <a:r>
              <a:rPr lang="en-US" dirty="0" err="1"/>
              <a:t>visu</a:t>
            </a:r>
            <a:r>
              <a:rPr lang="en-US" dirty="0"/>
              <a:t> UR </a:t>
            </a:r>
            <a:r>
              <a:rPr lang="en-US" dirty="0" err="1"/>
              <a:t>pakalpojumu</a:t>
            </a:r>
            <a:r>
              <a:rPr lang="en-US" dirty="0"/>
              <a:t> </a:t>
            </a:r>
            <a:r>
              <a:rPr lang="en-US" dirty="0" err="1" smtClean="0"/>
              <a:t>sniegšanai</a:t>
            </a:r>
            <a:r>
              <a:rPr lang="en-US" dirty="0" smtClean="0"/>
              <a:t>, tad </a:t>
            </a:r>
            <a:r>
              <a:rPr lang="en-US" dirty="0" err="1" smtClean="0"/>
              <a:t>ieteicams</a:t>
            </a:r>
            <a:r>
              <a:rPr lang="en-US" dirty="0" smtClean="0"/>
              <a:t> </a:t>
            </a:r>
            <a:r>
              <a:rPr lang="en-US" dirty="0" err="1" smtClean="0"/>
              <a:t>rēķināt</a:t>
            </a:r>
            <a:r>
              <a:rPr lang="en-US" dirty="0"/>
              <a:t> </a:t>
            </a:r>
            <a:r>
              <a:rPr lang="en-US" dirty="0" smtClean="0"/>
              <a:t>IS </a:t>
            </a:r>
            <a:r>
              <a:rPr lang="en-US" dirty="0" err="1" smtClean="0"/>
              <a:t>stundas</a:t>
            </a:r>
            <a:r>
              <a:rPr lang="en-US" dirty="0" smtClean="0"/>
              <a:t> </a:t>
            </a:r>
            <a:r>
              <a:rPr lang="en-US" dirty="0" err="1" smtClean="0"/>
              <a:t>likmi</a:t>
            </a:r>
            <a:r>
              <a:rPr lang="en-US" dirty="0" smtClean="0"/>
              <a:t>.</a:t>
            </a:r>
          </a:p>
          <a:p>
            <a:pPr marL="814645" lvl="1" indent="-434477">
              <a:buFont typeface="Arial"/>
              <a:buChar char="•"/>
            </a:pPr>
            <a:r>
              <a:rPr lang="en-US" dirty="0" err="1" smtClean="0"/>
              <a:t>Šajā</a:t>
            </a:r>
            <a:r>
              <a:rPr lang="en-US" dirty="0" smtClean="0"/>
              <a:t> </a:t>
            </a:r>
            <a:r>
              <a:rPr lang="en-US" dirty="0" err="1" smtClean="0"/>
              <a:t>uzdevumā</a:t>
            </a:r>
            <a:r>
              <a:rPr lang="en-US" dirty="0" smtClean="0"/>
              <a:t> </a:t>
            </a:r>
            <a:r>
              <a:rPr lang="en-US" dirty="0" err="1" smtClean="0"/>
              <a:t>trūkst</a:t>
            </a:r>
            <a:r>
              <a:rPr lang="en-US" dirty="0" smtClean="0"/>
              <a:t> </a:t>
            </a:r>
            <a:r>
              <a:rPr lang="en-US" dirty="0" err="1" smtClean="0"/>
              <a:t>dati</a:t>
            </a:r>
            <a:r>
              <a:rPr lang="en-US" dirty="0" smtClean="0"/>
              <a:t> </a:t>
            </a:r>
            <a:r>
              <a:rPr lang="en-US" dirty="0" err="1" smtClean="0"/>
              <a:t>aprēķinam</a:t>
            </a:r>
            <a:r>
              <a:rPr lang="en-US" dirty="0" smtClean="0"/>
              <a:t> – </a:t>
            </a:r>
            <a:r>
              <a:rPr lang="en-US" dirty="0" err="1" smtClean="0"/>
              <a:t>nav</a:t>
            </a:r>
            <a:r>
              <a:rPr lang="en-US" dirty="0" smtClean="0"/>
              <a:t> </a:t>
            </a:r>
            <a:r>
              <a:rPr lang="en-US" dirty="0" err="1" smtClean="0"/>
              <a:t>zināms</a:t>
            </a:r>
            <a:r>
              <a:rPr lang="en-US" dirty="0" smtClean="0"/>
              <a:t> </a:t>
            </a:r>
            <a:r>
              <a:rPr lang="en-US" dirty="0" err="1"/>
              <a:t>kopējais</a:t>
            </a:r>
            <a:r>
              <a:rPr lang="en-US" dirty="0"/>
              <a:t> IS </a:t>
            </a:r>
            <a:r>
              <a:rPr lang="en-US" dirty="0" err="1"/>
              <a:t>lietotāju</a:t>
            </a:r>
            <a:r>
              <a:rPr lang="en-US" dirty="0"/>
              <a:t> </a:t>
            </a:r>
            <a:r>
              <a:rPr lang="en-US" dirty="0" err="1"/>
              <a:t>skaits</a:t>
            </a:r>
            <a:r>
              <a:rPr lang="en-US" dirty="0"/>
              <a:t> </a:t>
            </a:r>
            <a:r>
              <a:rPr lang="en-US" dirty="0" smtClean="0"/>
              <a:t>UR.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745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-18309" y="4394791"/>
            <a:ext cx="5873131" cy="260574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5785" tIns="47892" rIns="95785" bIns="47892">
            <a:spAutoFit/>
          </a:bodyPr>
          <a:lstStyle/>
          <a:p>
            <a:endParaRPr lang="lv-LV" sz="2500" b="1" dirty="0">
              <a:latin typeface="Calibri" pitchFamily="34" charset="0"/>
              <a:ea typeface="MS PGothic"/>
              <a:cs typeface="MS PGothic"/>
            </a:endParaRPr>
          </a:p>
          <a:p>
            <a:endParaRPr lang="lv-LV" sz="2500" b="1" dirty="0">
              <a:latin typeface="Calibri" pitchFamily="34" charset="0"/>
              <a:ea typeface="MS PGothic"/>
              <a:cs typeface="MS PGothic"/>
            </a:endParaRPr>
          </a:p>
          <a:p>
            <a:endParaRPr lang="lv-LV" sz="2500" b="1" dirty="0">
              <a:latin typeface="Calibri" pitchFamily="34" charset="0"/>
              <a:ea typeface="MS PGothic"/>
              <a:cs typeface="MS PGothic"/>
            </a:endParaRPr>
          </a:p>
          <a:p>
            <a:endParaRPr lang="lv-LV" sz="2500" b="1" dirty="0">
              <a:latin typeface="Calibri" pitchFamily="34" charset="0"/>
              <a:ea typeface="MS PGothic"/>
              <a:cs typeface="MS PGothic"/>
            </a:endParaRPr>
          </a:p>
          <a:p>
            <a:endParaRPr lang="lv-LV" sz="2500" b="1" dirty="0">
              <a:latin typeface="Calibri" pitchFamily="34" charset="0"/>
              <a:ea typeface="MS PGothic"/>
              <a:cs typeface="MS PGothic"/>
            </a:endParaRPr>
          </a:p>
          <a:p>
            <a:endParaRPr lang="lv-LV" sz="2500" b="1" dirty="0">
              <a:latin typeface="Calibri" pitchFamily="34" charset="0"/>
              <a:ea typeface="MS PGothic"/>
              <a:cs typeface="MS PGothic"/>
            </a:endParaRPr>
          </a:p>
          <a:p>
            <a:endParaRPr lang="lv-LV" sz="2500" b="1" dirty="0">
              <a:latin typeface="Calibri" pitchFamily="34" charset="0"/>
              <a:ea typeface="MS PGothic"/>
              <a:cs typeface="MS P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038" y="0"/>
            <a:ext cx="8912280" cy="1143480"/>
          </a:xfrm>
        </p:spPr>
        <p:txBody>
          <a:bodyPr/>
          <a:lstStyle/>
          <a:p>
            <a:pPr algn="l"/>
            <a:r>
              <a:rPr lang="en-US" sz="3400" dirty="0" err="1">
                <a:solidFill>
                  <a:schemeClr val="tx1"/>
                </a:solidFill>
              </a:rPr>
              <a:t>Aprēķina</a:t>
            </a:r>
            <a:r>
              <a:rPr lang="en-US" sz="3400" dirty="0">
                <a:solidFill>
                  <a:schemeClr val="tx1"/>
                </a:solidFill>
              </a:rPr>
              <a:t> </a:t>
            </a:r>
            <a:r>
              <a:rPr lang="en-US" sz="3400" dirty="0" err="1">
                <a:solidFill>
                  <a:schemeClr val="tx1"/>
                </a:solidFill>
              </a:rPr>
              <a:t>pieeja</a:t>
            </a:r>
            <a:r>
              <a:rPr lang="en-US" sz="3400" dirty="0">
                <a:solidFill>
                  <a:schemeClr val="tx1"/>
                </a:solidFill>
              </a:rPr>
              <a:t>. </a:t>
            </a:r>
            <a:r>
              <a:rPr lang="en-US" sz="3400" dirty="0" err="1">
                <a:solidFill>
                  <a:schemeClr val="tx1"/>
                </a:solidFill>
              </a:rPr>
              <a:t>Dokuments</a:t>
            </a:r>
            <a:r>
              <a:rPr lang="en-US" sz="3400" dirty="0">
                <a:solidFill>
                  <a:schemeClr val="tx1"/>
                </a:solidFill>
              </a:rPr>
              <a:t> – 0,008 EUR/</a:t>
            </a:r>
            <a:r>
              <a:rPr lang="en-US" sz="3400" dirty="0" err="1">
                <a:solidFill>
                  <a:schemeClr val="tx1"/>
                </a:solidFill>
              </a:rPr>
              <a:t>lpp</a:t>
            </a:r>
            <a:r>
              <a:rPr lang="en-US" sz="3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12038" y="2906405"/>
            <a:ext cx="9481923" cy="341885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100" dirty="0"/>
              <a:t>Anastasija – </a:t>
            </a:r>
          </a:p>
          <a:p>
            <a:pPr>
              <a:lnSpc>
                <a:spcPct val="80000"/>
              </a:lnSpc>
            </a:pPr>
            <a:r>
              <a:rPr lang="en-US" sz="2100" dirty="0"/>
              <a:t>	1) </a:t>
            </a:r>
            <a:r>
              <a:rPr lang="en-US" sz="2100" dirty="0" err="1"/>
              <a:t>biroja</a:t>
            </a:r>
            <a:r>
              <a:rPr lang="en-US" sz="2100" dirty="0"/>
              <a:t> </a:t>
            </a:r>
            <a:r>
              <a:rPr lang="en-US" sz="2100" dirty="0" err="1"/>
              <a:t>preču</a:t>
            </a:r>
            <a:r>
              <a:rPr lang="en-US" sz="2100" dirty="0"/>
              <a:t> </a:t>
            </a:r>
            <a:r>
              <a:rPr lang="en-US" sz="2100" dirty="0" err="1"/>
              <a:t>izmaksas</a:t>
            </a:r>
            <a:r>
              <a:rPr lang="en-US" sz="2100" dirty="0"/>
              <a:t> / </a:t>
            </a:r>
            <a:r>
              <a:rPr lang="en-US" sz="2100" dirty="0" err="1"/>
              <a:t>patērēto</a:t>
            </a:r>
            <a:r>
              <a:rPr lang="en-US" sz="2100" dirty="0"/>
              <a:t> </a:t>
            </a:r>
            <a:r>
              <a:rPr lang="en-US" sz="2100" dirty="0" err="1"/>
              <a:t>biroja</a:t>
            </a:r>
            <a:r>
              <a:rPr lang="en-US" sz="2100" dirty="0"/>
              <a:t> </a:t>
            </a:r>
            <a:r>
              <a:rPr lang="en-US" sz="2100" dirty="0" err="1"/>
              <a:t>papīra</a:t>
            </a:r>
            <a:r>
              <a:rPr lang="en-US" sz="2100" dirty="0"/>
              <a:t> </a:t>
            </a:r>
            <a:r>
              <a:rPr lang="en-US" sz="2100" dirty="0" err="1"/>
              <a:t>lapu</a:t>
            </a:r>
            <a:r>
              <a:rPr lang="en-US" sz="2100" dirty="0"/>
              <a:t> </a:t>
            </a:r>
            <a:r>
              <a:rPr lang="en-US" sz="2100" dirty="0" err="1"/>
              <a:t>skaits</a:t>
            </a:r>
            <a:r>
              <a:rPr lang="en-US" sz="2100" dirty="0"/>
              <a:t> (</a:t>
            </a:r>
            <a:r>
              <a:rPr lang="en-US" sz="2100" dirty="0" err="1"/>
              <a:t>neiesk</a:t>
            </a:r>
            <a:r>
              <a:rPr lang="en-US" sz="2100" dirty="0"/>
              <a:t>. CP </a:t>
            </a:r>
            <a:r>
              <a:rPr lang="en-US" sz="2100" dirty="0" err="1"/>
              <a:t>izmaksas</a:t>
            </a:r>
            <a:r>
              <a:rPr lang="en-US" sz="2100" dirty="0"/>
              <a:t>) </a:t>
            </a:r>
          </a:p>
          <a:p>
            <a:pPr>
              <a:lnSpc>
                <a:spcPct val="80000"/>
              </a:lnSpc>
            </a:pPr>
            <a:r>
              <a:rPr lang="en-US" sz="2100" dirty="0"/>
              <a:t>	2) </a:t>
            </a:r>
            <a:r>
              <a:rPr lang="en-US" sz="2100" dirty="0" err="1"/>
              <a:t>inventāra</a:t>
            </a:r>
            <a:r>
              <a:rPr lang="en-US" sz="2100" dirty="0"/>
              <a:t> </a:t>
            </a:r>
            <a:r>
              <a:rPr lang="en-US" sz="2100" dirty="0" err="1"/>
              <a:t>izmaksas</a:t>
            </a:r>
            <a:r>
              <a:rPr lang="en-US" sz="2100" dirty="0"/>
              <a:t> </a:t>
            </a:r>
            <a:r>
              <a:rPr lang="en-US" sz="2100" dirty="0" err="1"/>
              <a:t>uz</a:t>
            </a:r>
            <a:r>
              <a:rPr lang="en-US" sz="2100" dirty="0"/>
              <a:t> 1 </a:t>
            </a:r>
            <a:r>
              <a:rPr lang="en-US" sz="2100" dirty="0" err="1"/>
              <a:t>filiāli</a:t>
            </a:r>
            <a:endParaRPr lang="en-US" sz="2100" dirty="0"/>
          </a:p>
          <a:p>
            <a:pPr>
              <a:lnSpc>
                <a:spcPct val="80000"/>
              </a:lnSpc>
            </a:pPr>
            <a:r>
              <a:rPr lang="en-US" sz="2100" dirty="0"/>
              <a:t>4. </a:t>
            </a:r>
            <a:r>
              <a:rPr lang="en-US" sz="2100" dirty="0" err="1"/>
              <a:t>grupa</a:t>
            </a:r>
            <a:r>
              <a:rPr lang="en-US" sz="2100" dirty="0"/>
              <a:t> – </a:t>
            </a:r>
          </a:p>
          <a:p>
            <a:pPr>
              <a:lnSpc>
                <a:spcPct val="80000"/>
              </a:lnSpc>
            </a:pPr>
            <a:r>
              <a:rPr lang="en-US" sz="2100" dirty="0"/>
              <a:t>	1) </a:t>
            </a:r>
            <a:r>
              <a:rPr lang="en-US" sz="2100" dirty="0" err="1"/>
              <a:t>filiāļu</a:t>
            </a:r>
            <a:r>
              <a:rPr lang="en-US" sz="2100" dirty="0"/>
              <a:t> un CP </a:t>
            </a:r>
            <a:r>
              <a:rPr lang="en-US" sz="2100" dirty="0" err="1"/>
              <a:t>izmaksas</a:t>
            </a:r>
            <a:r>
              <a:rPr lang="en-US" sz="2100" dirty="0"/>
              <a:t> </a:t>
            </a:r>
            <a:r>
              <a:rPr lang="en-US" sz="2100" dirty="0" err="1"/>
              <a:t>uz</a:t>
            </a:r>
            <a:r>
              <a:rPr lang="en-US" sz="2100" dirty="0"/>
              <a:t> 1 </a:t>
            </a:r>
            <a:r>
              <a:rPr lang="en-US" sz="2100" dirty="0" err="1"/>
              <a:t>lapu</a:t>
            </a:r>
            <a:endParaRPr lang="en-US" sz="2100" dirty="0"/>
          </a:p>
          <a:p>
            <a:pPr>
              <a:lnSpc>
                <a:spcPct val="80000"/>
              </a:lnSpc>
            </a:pPr>
            <a:r>
              <a:rPr lang="en-US" sz="2100" dirty="0"/>
              <a:t>	2) </a:t>
            </a:r>
            <a:r>
              <a:rPr lang="en-US" sz="2100" dirty="0" err="1"/>
              <a:t>vidējās</a:t>
            </a:r>
            <a:r>
              <a:rPr lang="en-US" sz="2100" dirty="0"/>
              <a:t> </a:t>
            </a:r>
            <a:r>
              <a:rPr lang="en-US" sz="2100" dirty="0" err="1"/>
              <a:t>izmaksas</a:t>
            </a:r>
            <a:r>
              <a:rPr lang="en-US" sz="2100" dirty="0"/>
              <a:t> </a:t>
            </a:r>
            <a:r>
              <a:rPr lang="en-US" sz="2100" dirty="0" err="1"/>
              <a:t>uz</a:t>
            </a:r>
            <a:r>
              <a:rPr lang="en-US" sz="2100" dirty="0"/>
              <a:t> 1 </a:t>
            </a:r>
            <a:r>
              <a:rPr lang="en-US" sz="2100" dirty="0" err="1"/>
              <a:t>lapu</a:t>
            </a:r>
            <a:endParaRPr lang="en-US" sz="2100" dirty="0"/>
          </a:p>
          <a:p>
            <a:pPr>
              <a:lnSpc>
                <a:spcPct val="80000"/>
              </a:lnSpc>
            </a:pPr>
            <a:r>
              <a:rPr lang="en-US" sz="2100" dirty="0"/>
              <a:t>5. </a:t>
            </a:r>
            <a:r>
              <a:rPr lang="en-US" sz="2100" dirty="0" err="1"/>
              <a:t>grupa</a:t>
            </a:r>
            <a:r>
              <a:rPr lang="en-US" sz="2100" dirty="0"/>
              <a:t> – </a:t>
            </a:r>
            <a:r>
              <a:rPr lang="en-US" sz="2100" dirty="0" err="1"/>
              <a:t>izmaksu</a:t>
            </a:r>
            <a:r>
              <a:rPr lang="en-US" sz="2100" dirty="0"/>
              <a:t> </a:t>
            </a:r>
            <a:r>
              <a:rPr lang="en-US" sz="2100" dirty="0" err="1"/>
              <a:t>kopsumma</a:t>
            </a:r>
            <a:r>
              <a:rPr lang="en-US" sz="2100" dirty="0"/>
              <a:t> / </a:t>
            </a:r>
            <a:r>
              <a:rPr lang="en-US" sz="2100" dirty="0" err="1"/>
              <a:t>patērēto</a:t>
            </a:r>
            <a:r>
              <a:rPr lang="en-US" sz="2100" dirty="0"/>
              <a:t> </a:t>
            </a:r>
            <a:r>
              <a:rPr lang="en-US" sz="2100" dirty="0" err="1"/>
              <a:t>biroja</a:t>
            </a:r>
            <a:r>
              <a:rPr lang="en-US" sz="2100" dirty="0"/>
              <a:t> </a:t>
            </a:r>
            <a:r>
              <a:rPr lang="en-US" sz="2100" dirty="0" err="1"/>
              <a:t>papīra</a:t>
            </a:r>
            <a:r>
              <a:rPr lang="en-US" sz="2100" dirty="0"/>
              <a:t> </a:t>
            </a:r>
            <a:r>
              <a:rPr lang="en-US" sz="2100" dirty="0" err="1"/>
              <a:t>lapu</a:t>
            </a:r>
            <a:r>
              <a:rPr lang="en-US" sz="2100" dirty="0"/>
              <a:t> </a:t>
            </a:r>
            <a:r>
              <a:rPr lang="en-US" sz="2100" dirty="0" err="1"/>
              <a:t>skaits</a:t>
            </a:r>
            <a:r>
              <a:rPr lang="en-US" sz="2100" dirty="0"/>
              <a:t>, </a:t>
            </a:r>
            <a:r>
              <a:rPr lang="en-US" sz="2100" dirty="0" err="1"/>
              <a:t>t.sk</a:t>
            </a:r>
            <a:r>
              <a:rPr lang="en-US" sz="2100" dirty="0"/>
              <a:t>. CP </a:t>
            </a:r>
            <a:r>
              <a:rPr lang="en-US" sz="2100" dirty="0" err="1"/>
              <a:t>izmaksas</a:t>
            </a:r>
            <a:endParaRPr lang="en-US" sz="2100" dirty="0"/>
          </a:p>
          <a:p>
            <a:pPr>
              <a:lnSpc>
                <a:spcPct val="80000"/>
              </a:lnSpc>
            </a:pPr>
            <a:r>
              <a:rPr lang="en-US" sz="2100" dirty="0"/>
              <a:t>6. </a:t>
            </a:r>
            <a:r>
              <a:rPr lang="en-US" sz="2100" dirty="0" err="1"/>
              <a:t>grupa</a:t>
            </a:r>
            <a:r>
              <a:rPr lang="en-US" sz="2100" dirty="0"/>
              <a:t> – ok </a:t>
            </a:r>
            <a:r>
              <a:rPr lang="en-US" sz="2100" dirty="0">
                <a:sym typeface="Wingdings"/>
              </a:rPr>
              <a:t></a:t>
            </a:r>
          </a:p>
          <a:p>
            <a:pPr lvl="1">
              <a:lnSpc>
                <a:spcPct val="80000"/>
              </a:lnSpc>
            </a:pPr>
            <a:r>
              <a:rPr lang="en-US" sz="2100" b="1" dirty="0" err="1">
                <a:sym typeface="Wingdings"/>
              </a:rPr>
              <a:t>Filiāļu</a:t>
            </a:r>
            <a:r>
              <a:rPr lang="en-US" sz="2100" b="1" dirty="0">
                <a:sym typeface="Wingdings"/>
              </a:rPr>
              <a:t> </a:t>
            </a:r>
            <a:r>
              <a:rPr lang="en-US" sz="2100" b="1" dirty="0" err="1">
                <a:sym typeface="Wingdings"/>
              </a:rPr>
              <a:t>izmaksas</a:t>
            </a:r>
            <a:r>
              <a:rPr lang="en-US" sz="2100" b="1" dirty="0">
                <a:sym typeface="Wingdings"/>
              </a:rPr>
              <a:t> / </a:t>
            </a:r>
            <a:r>
              <a:rPr lang="en-US" sz="2100" b="1" dirty="0" err="1"/>
              <a:t>patērēto</a:t>
            </a:r>
            <a:r>
              <a:rPr lang="en-US" sz="2100" b="1" dirty="0"/>
              <a:t> </a:t>
            </a:r>
            <a:r>
              <a:rPr lang="en-US" sz="2100" b="1" dirty="0" err="1"/>
              <a:t>biroja</a:t>
            </a:r>
            <a:r>
              <a:rPr lang="en-US" sz="2100" b="1" dirty="0"/>
              <a:t> </a:t>
            </a:r>
            <a:r>
              <a:rPr lang="en-US" sz="2100" b="1" dirty="0" err="1"/>
              <a:t>papīra</a:t>
            </a:r>
            <a:r>
              <a:rPr lang="en-US" sz="2100" b="1" dirty="0"/>
              <a:t> </a:t>
            </a:r>
            <a:r>
              <a:rPr lang="en-US" sz="2100" b="1" dirty="0" err="1"/>
              <a:t>lapu</a:t>
            </a:r>
            <a:r>
              <a:rPr lang="en-US" sz="2100" b="1" dirty="0"/>
              <a:t> </a:t>
            </a:r>
            <a:r>
              <a:rPr lang="en-US" sz="2100" b="1" dirty="0" err="1"/>
              <a:t>skaits</a:t>
            </a:r>
            <a:endParaRPr lang="en-US" sz="21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78" y="1011999"/>
            <a:ext cx="9394932" cy="176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73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-18309" y="4394791"/>
            <a:ext cx="5873131" cy="260574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5785" tIns="47892" rIns="95785" bIns="47892">
            <a:spAutoFit/>
          </a:bodyPr>
          <a:lstStyle/>
          <a:p>
            <a:endParaRPr lang="lv-LV" sz="2500" b="1" dirty="0">
              <a:latin typeface="Calibri" pitchFamily="34" charset="0"/>
              <a:ea typeface="MS PGothic"/>
              <a:cs typeface="MS PGothic"/>
            </a:endParaRPr>
          </a:p>
          <a:p>
            <a:endParaRPr lang="lv-LV" sz="2500" b="1" dirty="0">
              <a:latin typeface="Calibri" pitchFamily="34" charset="0"/>
              <a:ea typeface="MS PGothic"/>
              <a:cs typeface="MS PGothic"/>
            </a:endParaRPr>
          </a:p>
          <a:p>
            <a:endParaRPr lang="lv-LV" sz="2500" b="1" dirty="0">
              <a:latin typeface="Calibri" pitchFamily="34" charset="0"/>
              <a:ea typeface="MS PGothic"/>
              <a:cs typeface="MS PGothic"/>
            </a:endParaRPr>
          </a:p>
          <a:p>
            <a:endParaRPr lang="lv-LV" sz="2500" b="1" dirty="0">
              <a:latin typeface="Calibri" pitchFamily="34" charset="0"/>
              <a:ea typeface="MS PGothic"/>
              <a:cs typeface="MS PGothic"/>
            </a:endParaRPr>
          </a:p>
          <a:p>
            <a:endParaRPr lang="lv-LV" sz="2500" b="1" dirty="0">
              <a:latin typeface="Calibri" pitchFamily="34" charset="0"/>
              <a:ea typeface="MS PGothic"/>
              <a:cs typeface="MS PGothic"/>
            </a:endParaRPr>
          </a:p>
          <a:p>
            <a:endParaRPr lang="lv-LV" sz="2500" b="1" dirty="0">
              <a:latin typeface="Calibri" pitchFamily="34" charset="0"/>
              <a:ea typeface="MS PGothic"/>
              <a:cs typeface="MS PGothic"/>
            </a:endParaRPr>
          </a:p>
          <a:p>
            <a:endParaRPr lang="lv-LV" sz="2500" b="1" dirty="0">
              <a:latin typeface="Calibri" pitchFamily="34" charset="0"/>
              <a:ea typeface="MS PGothic"/>
              <a:cs typeface="MS P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278" y="31592"/>
            <a:ext cx="9552683" cy="784434"/>
          </a:xfrm>
        </p:spPr>
        <p:txBody>
          <a:bodyPr/>
          <a:lstStyle/>
          <a:p>
            <a:pPr algn="l"/>
            <a:r>
              <a:rPr lang="en-US" sz="3200" dirty="0" err="1">
                <a:solidFill>
                  <a:schemeClr val="tx1"/>
                </a:solidFill>
              </a:rPr>
              <a:t>Aprēķina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pieeja</a:t>
            </a:r>
            <a:r>
              <a:rPr lang="en-US" sz="3200" dirty="0">
                <a:solidFill>
                  <a:schemeClr val="tx1"/>
                </a:solidFill>
              </a:rPr>
              <a:t>. </a:t>
            </a:r>
            <a:r>
              <a:rPr lang="en-US" sz="3200" dirty="0" err="1">
                <a:solidFill>
                  <a:schemeClr val="tx1"/>
                </a:solidFill>
              </a:rPr>
              <a:t>Citas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netiešās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izmaksas</a:t>
            </a:r>
            <a:r>
              <a:rPr lang="en-US" sz="3200" dirty="0">
                <a:solidFill>
                  <a:schemeClr val="tx1"/>
                </a:solidFill>
              </a:rPr>
              <a:t> 5,54 EUR/</a:t>
            </a:r>
            <a:r>
              <a:rPr lang="en-US" sz="3200" dirty="0" err="1">
                <a:solidFill>
                  <a:schemeClr val="tx1"/>
                </a:solidFill>
              </a:rPr>
              <a:t>pak.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7323"/>
            <a:ext cx="9795679" cy="559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3498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0404878D85B54081C4B0623C723FAB" ma:contentTypeVersion="0" ma:contentTypeDescription="Create a new document." ma:contentTypeScope="" ma:versionID="ae87f41d004bfc27df516080161ffe3e">
  <xsd:schema xmlns:xsd="http://www.w3.org/2001/XMLSchema" xmlns:xs="http://www.w3.org/2001/XMLSchema" xmlns:p="http://schemas.microsoft.com/office/2006/metadata/properties" xmlns:ns2="9bc8503f-eeeb-41c6-b9fb-d53373a7ea6d" targetNamespace="http://schemas.microsoft.com/office/2006/metadata/properties" ma:root="true" ma:fieldsID="34ef20c97cba8d176c8d8b957f39e2d8" ns2:_="">
    <xsd:import namespace="9bc8503f-eeeb-41c6-b9fb-d53373a7ea6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c8503f-eeeb-41c6-b9fb-d53373a7ea6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522679C-7551-4E45-BEB0-249B505CF87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BA1F83E-FB80-4F6E-A761-5517C5131439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C486CBDB-09E6-4E09-A13C-464D640E56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c8503f-eeeb-41c6-b9fb-d53373a7ea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03F935AE-B2C6-42D0-BDF8-68CBE83F652F}">
  <ds:schemaRefs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purl.org/dc/elements/1.1/"/>
    <ds:schemaRef ds:uri="9bc8503f-eeeb-41c6-b9fb-d53373a7ea6d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5066</TotalTime>
  <Words>743</Words>
  <Application>Microsoft Office PowerPoint</Application>
  <PresentationFormat>A4 Paper (210x297 mm)</PresentationFormat>
  <Paragraphs>255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Apmācības kurss  Publisko pakalpojumu sniegšanas izmaksu  aprēķināšana valsts pārvaldē  6. nodarbība Pakalpojuma pašizmaksa.  Maksa par pakalpojumu  Anastasija Kirņičanska  28.08.2014.</vt:lpstr>
      <vt:lpstr>PowerPoint Presentation</vt:lpstr>
      <vt:lpstr>Uzdevuma rezultāti (1) Resursu likmes</vt:lpstr>
      <vt:lpstr>Uzdevuma rezultāti (2) Pakalpojuma procesa pašizmaksa</vt:lpstr>
      <vt:lpstr>Aprēķina pieeja. Darba vieta – 1,84 EUR/st.</vt:lpstr>
      <vt:lpstr>Aprēķina pieeja. IT rīki (1)</vt:lpstr>
      <vt:lpstr>Aprēķina pieeja. IT rīki (2)</vt:lpstr>
      <vt:lpstr>Aprēķina pieeja. Dokuments – 0,008 EUR/lpp.</vt:lpstr>
      <vt:lpstr>Aprēķina pieeja. Citas netiešās izmaksas 5,54 EUR/pak.</vt:lpstr>
      <vt:lpstr>Aprēķina pieeja. Citas netiešās izmaksas (2)</vt:lpstr>
      <vt:lpstr>Pakalpojuma pašizmaksa</vt:lpstr>
      <vt:lpstr>Pašizmaksa un pakalpojuma nodošanas maksa Aprēķiniet objektīvu pakalpojuma nodošanas maksu (1)</vt:lpstr>
      <vt:lpstr>PowerPoint Presentation</vt:lpstr>
      <vt:lpstr>Secinājumi</vt:lpstr>
      <vt:lpstr>VPVKAC iestāžu esošais tīklojums</vt:lpstr>
      <vt:lpstr>Plānotais VPVKAC tīklojums</vt:lpstr>
      <vt:lpstr>Iestādes resursu optimizācijas pieeja</vt:lpstr>
      <vt:lpstr>Iestādes resursu optimizācijas piemērs VSAA Ogres filiāle</vt:lpstr>
      <vt:lpstr>PowerPoint Presentation</vt:lpstr>
      <vt:lpstr>MK noteikumu Nr. 333 darbības joma</vt:lpstr>
      <vt:lpstr>Pakalpojuma maksas noteikšanas metodika</vt:lpstr>
      <vt:lpstr>MK noteikumu Nr. 333 piemērotība pakalpojuma maksas noteikšanai, nododot pakalpojumu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Karlis Dubavs</dc:creator>
  <cp:lastModifiedBy>Maija Anspoka</cp:lastModifiedBy>
  <cp:revision>515</cp:revision>
  <cp:lastPrinted>2014-08-28T08:56:30Z</cp:lastPrinted>
  <dcterms:created xsi:type="dcterms:W3CDTF">2011-03-30T13:08:46Z</dcterms:created>
  <dcterms:modified xsi:type="dcterms:W3CDTF">2014-10-01T07:23:54Z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0x010100FE0404878D85B54081C4B0623C723FAB</vt:lpwstr>
  </property>
</Properties>
</file>