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56"/>
  </p:notesMasterIdLst>
  <p:sldIdLst>
    <p:sldId id="391" r:id="rId6"/>
    <p:sldId id="392" r:id="rId7"/>
    <p:sldId id="409" r:id="rId8"/>
    <p:sldId id="433" r:id="rId9"/>
    <p:sldId id="400" r:id="rId10"/>
    <p:sldId id="419" r:id="rId11"/>
    <p:sldId id="399" r:id="rId12"/>
    <p:sldId id="401" r:id="rId13"/>
    <p:sldId id="402" r:id="rId14"/>
    <p:sldId id="403" r:id="rId15"/>
    <p:sldId id="410" r:id="rId16"/>
    <p:sldId id="404" r:id="rId17"/>
    <p:sldId id="394" r:id="rId18"/>
    <p:sldId id="416" r:id="rId19"/>
    <p:sldId id="396" r:id="rId20"/>
    <p:sldId id="417" r:id="rId21"/>
    <p:sldId id="405" r:id="rId22"/>
    <p:sldId id="407" r:id="rId23"/>
    <p:sldId id="418" r:id="rId24"/>
    <p:sldId id="420" r:id="rId25"/>
    <p:sldId id="408" r:id="rId26"/>
    <p:sldId id="369" r:id="rId27"/>
    <p:sldId id="370" r:id="rId28"/>
    <p:sldId id="424" r:id="rId29"/>
    <p:sldId id="431" r:id="rId30"/>
    <p:sldId id="425" r:id="rId31"/>
    <p:sldId id="426" r:id="rId32"/>
    <p:sldId id="427" r:id="rId33"/>
    <p:sldId id="430" r:id="rId34"/>
    <p:sldId id="434" r:id="rId35"/>
    <p:sldId id="435" r:id="rId36"/>
    <p:sldId id="436" r:id="rId37"/>
    <p:sldId id="441" r:id="rId38"/>
    <p:sldId id="446" r:id="rId39"/>
    <p:sldId id="442" r:id="rId40"/>
    <p:sldId id="379" r:id="rId41"/>
    <p:sldId id="432" r:id="rId42"/>
    <p:sldId id="390" r:id="rId43"/>
    <p:sldId id="412" r:id="rId44"/>
    <p:sldId id="413" r:id="rId45"/>
    <p:sldId id="421" r:id="rId46"/>
    <p:sldId id="422" r:id="rId47"/>
    <p:sldId id="437" r:id="rId48"/>
    <p:sldId id="439" r:id="rId49"/>
    <p:sldId id="447" r:id="rId50"/>
    <p:sldId id="440" r:id="rId51"/>
    <p:sldId id="445" r:id="rId52"/>
    <p:sldId id="448" r:id="rId53"/>
    <p:sldId id="449" r:id="rId54"/>
    <p:sldId id="414" r:id="rId55"/>
  </p:sldIdLst>
  <p:sldSz cx="10080625" cy="7559675"/>
  <p:notesSz cx="7772400" cy="10058400"/>
  <p:defaultTextStyle>
    <a:defPPr>
      <a:defRPr lang="en-GB"/>
    </a:defPPr>
    <a:lvl1pPr algn="l" defTabSz="45707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1pPr>
    <a:lvl2pPr marL="742740" indent="-285670" algn="l" defTabSz="45707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2pPr>
    <a:lvl3pPr marL="1142677" indent="-228537" algn="l" defTabSz="45707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3pPr>
    <a:lvl4pPr marL="1599748" indent="-228537" algn="l" defTabSz="45707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4pPr>
    <a:lvl5pPr marL="2056818" indent="-228537" algn="l" defTabSz="45707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5pPr>
    <a:lvl6pPr marL="2285353" algn="l" defTabSz="914141"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2424" algn="l" defTabSz="914141"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199494" algn="l" defTabSz="914141"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6565" algn="l" defTabSz="914141" rtl="0" eaLnBrk="1" latinLnBrk="0" hangingPunct="1">
      <a:defRPr kern="1200">
        <a:solidFill>
          <a:schemeClr val="tx1"/>
        </a:solidFill>
        <a:latin typeface="Arial" panose="020B0604020202020204" pitchFamily="34" charset="0"/>
        <a:ea typeface="SimSun"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mants Felsbergs" initials="IF" lastIdx="29" clrIdx="0"/>
  <p:cmAuthor id="1" name="Jānis Dzalbe" initials="J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96949" autoAdjust="0"/>
  </p:normalViewPr>
  <p:slideViewPr>
    <p:cSldViewPr>
      <p:cViewPr>
        <p:scale>
          <a:sx n="60" d="100"/>
          <a:sy n="60" d="100"/>
        </p:scale>
        <p:origin x="-1086" y="-114"/>
      </p:cViewPr>
      <p:guideLst>
        <p:guide orient="horz" pos="2381"/>
        <p:guide pos="3175"/>
      </p:guideLst>
    </p:cSldViewPr>
  </p:slideViewPr>
  <p:outlineViewPr>
    <p:cViewPr>
      <p:scale>
        <a:sx n="33" d="100"/>
        <a:sy n="33" d="100"/>
      </p:scale>
      <p:origin x="48" y="16956"/>
    </p:cViewPr>
  </p:outlin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Rot="1" noChangeAspect="1" noChangeArrowheads="1"/>
          </p:cNvSpPr>
          <p:nvPr>
            <p:ph type="sldImg"/>
          </p:nvPr>
        </p:nvSpPr>
        <p:spPr bwMode="auto">
          <a:xfrm>
            <a:off x="1371600" y="763588"/>
            <a:ext cx="5027613"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lv-LV" noProof="0" smtClean="0"/>
          </a:p>
        </p:txBody>
      </p:sp>
      <p:sp>
        <p:nvSpPr>
          <p:cNvPr id="2051"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defRPr>
            </a:lvl1pPr>
          </a:lstStyle>
          <a:p>
            <a:pPr>
              <a:defRPr/>
            </a:pPr>
            <a:endParaRPr lang="en-US"/>
          </a:p>
        </p:txBody>
      </p:sp>
      <p:sp>
        <p:nvSpPr>
          <p:cNvPr id="2052"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defRPr>
            </a:lvl1pPr>
          </a:lstStyle>
          <a:p>
            <a:pPr>
              <a:defRPr/>
            </a:pPr>
            <a:endParaRPr lang="en-US"/>
          </a:p>
        </p:txBody>
      </p:sp>
      <p:sp>
        <p:nvSpPr>
          <p:cNvPr id="2053"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defRPr>
            </a:lvl1pPr>
          </a:lstStyle>
          <a:p>
            <a:pPr>
              <a:defRPr/>
            </a:pPr>
            <a:endParaRPr lang="en-US"/>
          </a:p>
        </p:txBody>
      </p:sp>
      <p:sp>
        <p:nvSpPr>
          <p:cNvPr id="2054"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anose="02020603050405020304" pitchFamily="18" charset="0"/>
              </a:defRPr>
            </a:lvl1pPr>
          </a:lstStyle>
          <a:p>
            <a:fld id="{DD0EF1CA-87E3-42DF-834B-BBB9FE4E38A3}" type="slidenum">
              <a:rPr lang="en-US" altLang="lv-LV"/>
              <a:pPr/>
              <a:t>‹#›</a:t>
            </a:fld>
            <a:endParaRPr lang="en-US" altLang="lv-LV"/>
          </a:p>
        </p:txBody>
      </p:sp>
    </p:spTree>
    <p:extLst>
      <p:ext uri="{BB962C8B-B14F-4D97-AF65-F5344CB8AC3E}">
        <p14:creationId xmlns:p14="http://schemas.microsoft.com/office/powerpoint/2010/main" val="1695846338"/>
      </p:ext>
    </p:extLst>
  </p:cSld>
  <p:clrMap bg1="lt1" tx1="dk1" bg2="lt2" tx2="dk2" accent1="accent1" accent2="accent2" accent3="accent3" accent4="accent4" accent5="accent5" accent6="accent6" hlink="hlink" folHlink="folHlink"/>
  <p:notesStyle>
    <a:lvl1pPr algn="l" defTabSz="45707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740" indent="-285670" algn="l" defTabSz="45707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2677" indent="-228537" algn="l" defTabSz="45707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599748" indent="-228537" algn="l" defTabSz="45707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6818" indent="-228537" algn="l" defTabSz="45707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5353" algn="l" defTabSz="914141" rtl="0" eaLnBrk="1" latinLnBrk="0" hangingPunct="1">
      <a:defRPr sz="1200" kern="1200">
        <a:solidFill>
          <a:schemeClr val="tx1"/>
        </a:solidFill>
        <a:latin typeface="+mn-lt"/>
        <a:ea typeface="+mn-ea"/>
        <a:cs typeface="+mn-cs"/>
      </a:defRPr>
    </a:lvl6pPr>
    <a:lvl7pPr marL="2742424" algn="l" defTabSz="914141" rtl="0" eaLnBrk="1" latinLnBrk="0" hangingPunct="1">
      <a:defRPr sz="1200" kern="1200">
        <a:solidFill>
          <a:schemeClr val="tx1"/>
        </a:solidFill>
        <a:latin typeface="+mn-lt"/>
        <a:ea typeface="+mn-ea"/>
        <a:cs typeface="+mn-cs"/>
      </a:defRPr>
    </a:lvl7pPr>
    <a:lvl8pPr marL="3199494" algn="l" defTabSz="914141" rtl="0" eaLnBrk="1" latinLnBrk="0" hangingPunct="1">
      <a:defRPr sz="1200" kern="1200">
        <a:solidFill>
          <a:schemeClr val="tx1"/>
        </a:solidFill>
        <a:latin typeface="+mn-lt"/>
        <a:ea typeface="+mn-ea"/>
        <a:cs typeface="+mn-cs"/>
      </a:defRPr>
    </a:lvl8pPr>
    <a:lvl9pPr marL="3656565" algn="l" defTabSz="91414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721547" algn="l"/>
                <a:tab pos="1443092" algn="l"/>
                <a:tab pos="2164639" algn="l"/>
                <a:tab pos="2886184" algn="l"/>
              </a:tabLst>
              <a:defRPr>
                <a:solidFill>
                  <a:schemeClr val="tx1"/>
                </a:solidFill>
                <a:latin typeface="Arial" charset="0"/>
                <a:ea typeface="SimSun" charset="0"/>
                <a:cs typeface="SimSun" charset="0"/>
              </a:defRPr>
            </a:lvl1pPr>
            <a:lvl2pPr eaLnBrk="0">
              <a:tabLst>
                <a:tab pos="721547" algn="l"/>
                <a:tab pos="1443092" algn="l"/>
                <a:tab pos="2164639" algn="l"/>
                <a:tab pos="2886184" algn="l"/>
              </a:tabLst>
              <a:defRPr>
                <a:solidFill>
                  <a:schemeClr val="tx1"/>
                </a:solidFill>
                <a:latin typeface="Arial" charset="0"/>
                <a:ea typeface="SimSun" charset="0"/>
                <a:cs typeface="SimSun" charset="0"/>
              </a:defRPr>
            </a:lvl2pPr>
            <a:lvl3pPr eaLnBrk="0">
              <a:tabLst>
                <a:tab pos="721547" algn="l"/>
                <a:tab pos="1443092" algn="l"/>
                <a:tab pos="2164639" algn="l"/>
                <a:tab pos="2886184" algn="l"/>
              </a:tabLst>
              <a:defRPr>
                <a:solidFill>
                  <a:schemeClr val="tx1"/>
                </a:solidFill>
                <a:latin typeface="Arial" charset="0"/>
                <a:ea typeface="SimSun" charset="0"/>
                <a:cs typeface="SimSun" charset="0"/>
              </a:defRPr>
            </a:lvl3pPr>
            <a:lvl4pPr eaLnBrk="0">
              <a:tabLst>
                <a:tab pos="721547" algn="l"/>
                <a:tab pos="1443092" algn="l"/>
                <a:tab pos="2164639" algn="l"/>
                <a:tab pos="2886184" algn="l"/>
              </a:tabLst>
              <a:defRPr>
                <a:solidFill>
                  <a:schemeClr val="tx1"/>
                </a:solidFill>
                <a:latin typeface="Arial" charset="0"/>
                <a:ea typeface="SimSun" charset="0"/>
                <a:cs typeface="SimSun" charset="0"/>
              </a:defRPr>
            </a:lvl4pPr>
            <a:lvl5pPr eaLnBrk="0">
              <a:tabLst>
                <a:tab pos="721547" algn="l"/>
                <a:tab pos="1443092" algn="l"/>
                <a:tab pos="2164639" algn="l"/>
                <a:tab pos="2886184" algn="l"/>
              </a:tabLst>
              <a:defRPr>
                <a:solidFill>
                  <a:schemeClr val="tx1"/>
                </a:solidFill>
                <a:latin typeface="Arial" charset="0"/>
                <a:ea typeface="SimSun" charset="0"/>
                <a:cs typeface="SimSun" charset="0"/>
              </a:defRPr>
            </a:lvl5pPr>
            <a:lvl6pPr marL="2506422" indent="-227856" eaLnBrk="0" fontAlgn="base" hangingPunct="0">
              <a:lnSpc>
                <a:spcPct val="93000"/>
              </a:lnSpc>
              <a:spcBef>
                <a:spcPct val="0"/>
              </a:spcBef>
              <a:spcAft>
                <a:spcPct val="0"/>
              </a:spcAft>
              <a:buClr>
                <a:srgbClr val="000000"/>
              </a:buClr>
              <a:buSzPct val="100000"/>
              <a:buFont typeface="Times New Roman" charset="0"/>
              <a:tabLst>
                <a:tab pos="721547" algn="l"/>
                <a:tab pos="1443092" algn="l"/>
                <a:tab pos="2164639" algn="l"/>
                <a:tab pos="2886184" algn="l"/>
              </a:tabLst>
              <a:defRPr>
                <a:solidFill>
                  <a:schemeClr val="tx1"/>
                </a:solidFill>
                <a:latin typeface="Arial" charset="0"/>
                <a:ea typeface="SimSun" charset="0"/>
                <a:cs typeface="SimSun" charset="0"/>
              </a:defRPr>
            </a:lvl6pPr>
            <a:lvl7pPr marL="2962138" indent="-227856" eaLnBrk="0" fontAlgn="base" hangingPunct="0">
              <a:lnSpc>
                <a:spcPct val="93000"/>
              </a:lnSpc>
              <a:spcBef>
                <a:spcPct val="0"/>
              </a:spcBef>
              <a:spcAft>
                <a:spcPct val="0"/>
              </a:spcAft>
              <a:buClr>
                <a:srgbClr val="000000"/>
              </a:buClr>
              <a:buSzPct val="100000"/>
              <a:buFont typeface="Times New Roman" charset="0"/>
              <a:tabLst>
                <a:tab pos="721547" algn="l"/>
                <a:tab pos="1443092" algn="l"/>
                <a:tab pos="2164639" algn="l"/>
                <a:tab pos="2886184" algn="l"/>
              </a:tabLst>
              <a:defRPr>
                <a:solidFill>
                  <a:schemeClr val="tx1"/>
                </a:solidFill>
                <a:latin typeface="Arial" charset="0"/>
                <a:ea typeface="SimSun" charset="0"/>
                <a:cs typeface="SimSun" charset="0"/>
              </a:defRPr>
            </a:lvl7pPr>
            <a:lvl8pPr marL="3417851" indent="-227856" eaLnBrk="0" fontAlgn="base" hangingPunct="0">
              <a:lnSpc>
                <a:spcPct val="93000"/>
              </a:lnSpc>
              <a:spcBef>
                <a:spcPct val="0"/>
              </a:spcBef>
              <a:spcAft>
                <a:spcPct val="0"/>
              </a:spcAft>
              <a:buClr>
                <a:srgbClr val="000000"/>
              </a:buClr>
              <a:buSzPct val="100000"/>
              <a:buFont typeface="Times New Roman" charset="0"/>
              <a:tabLst>
                <a:tab pos="721547" algn="l"/>
                <a:tab pos="1443092" algn="l"/>
                <a:tab pos="2164639" algn="l"/>
                <a:tab pos="2886184" algn="l"/>
              </a:tabLst>
              <a:defRPr>
                <a:solidFill>
                  <a:schemeClr val="tx1"/>
                </a:solidFill>
                <a:latin typeface="Arial" charset="0"/>
                <a:ea typeface="SimSun" charset="0"/>
                <a:cs typeface="SimSun" charset="0"/>
              </a:defRPr>
            </a:lvl8pPr>
            <a:lvl9pPr marL="3873563" indent="-227856" eaLnBrk="0" fontAlgn="base" hangingPunct="0">
              <a:lnSpc>
                <a:spcPct val="93000"/>
              </a:lnSpc>
              <a:spcBef>
                <a:spcPct val="0"/>
              </a:spcBef>
              <a:spcAft>
                <a:spcPct val="0"/>
              </a:spcAft>
              <a:buClr>
                <a:srgbClr val="000000"/>
              </a:buClr>
              <a:buSzPct val="100000"/>
              <a:buFont typeface="Times New Roman" charset="0"/>
              <a:tabLst>
                <a:tab pos="721547" algn="l"/>
                <a:tab pos="1443092" algn="l"/>
                <a:tab pos="2164639" algn="l"/>
                <a:tab pos="2886184" algn="l"/>
              </a:tabLst>
              <a:defRPr>
                <a:solidFill>
                  <a:schemeClr val="tx1"/>
                </a:solidFill>
                <a:latin typeface="Arial" charset="0"/>
                <a:ea typeface="SimSun" charset="0"/>
                <a:cs typeface="SimSun" charset="0"/>
              </a:defRPr>
            </a:lvl9pPr>
          </a:lstStyle>
          <a:p>
            <a:pPr eaLnBrk="1">
              <a:defRPr/>
            </a:pPr>
            <a:fld id="{5ECB42FC-27B4-47D5-AC52-7869B66921EB}" type="slidenum">
              <a:rPr lang="en-US" smtClean="0">
                <a:solidFill>
                  <a:srgbClr val="000000"/>
                </a:solidFill>
                <a:latin typeface="Times New Roman" charset="0"/>
              </a:rPr>
              <a:pPr eaLnBrk="1">
                <a:defRPr/>
              </a:pPr>
              <a:t>1</a:t>
            </a:fld>
            <a:endParaRPr lang="en-US" smtClean="0">
              <a:solidFill>
                <a:srgbClr val="000000"/>
              </a:solidFill>
              <a:latin typeface="Times New Roman" charset="0"/>
            </a:endParaRPr>
          </a:p>
        </p:txBody>
      </p:sp>
      <p:sp>
        <p:nvSpPr>
          <p:cNvPr id="29699" name="Rectangle 1"/>
          <p:cNvSpPr>
            <a:spLocks noGrp="1" noRot="1" noChangeAspect="1" noChangeArrowheads="1" noTextEdit="1"/>
          </p:cNvSpPr>
          <p:nvPr>
            <p:ph type="sldImg"/>
          </p:nvPr>
        </p:nvSpPr>
        <p:spPr bwMode="auto">
          <a:xfrm>
            <a:off x="1370013" y="762000"/>
            <a:ext cx="5032375" cy="37734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p:cNvSpPr>
            <a:spLocks noGrp="1" noChangeArrowheads="1"/>
          </p:cNvSpPr>
          <p:nvPr>
            <p:ph type="body" idx="1"/>
          </p:nvPr>
        </p:nvSpPr>
        <p:spPr bwMode="auto">
          <a:xfrm>
            <a:off x="778693" y="4777458"/>
            <a:ext cx="6216830" cy="4524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endParaRPr lang="lv-LV" altLang="lv-LV"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3588"/>
            <a:ext cx="5027613" cy="3770312"/>
          </a:xfrm>
        </p:spPr>
      </p:sp>
      <p:sp>
        <p:nvSpPr>
          <p:cNvPr id="3" name="Notes Placeholder 2"/>
          <p:cNvSpPr>
            <a:spLocks noGrp="1"/>
          </p:cNvSpPr>
          <p:nvPr>
            <p:ph type="body" idx="1"/>
          </p:nvPr>
        </p:nvSpPr>
        <p:spPr/>
        <p:txBody>
          <a:bodyPr/>
          <a:lstStyle/>
          <a:p>
            <a:pPr>
              <a:spcAft>
                <a:spcPts val="600"/>
              </a:spcAft>
              <a:buClr>
                <a:schemeClr val="tx1">
                  <a:lumMod val="50000"/>
                  <a:lumOff val="50000"/>
                </a:schemeClr>
              </a:buClr>
              <a:buFont typeface="Wingdings" panose="05000000000000000000" pitchFamily="2" charset="2"/>
              <a:buChar char="§"/>
            </a:pPr>
            <a:r>
              <a:rPr lang="lv-LV" altLang="lv-LV" sz="1200" dirty="0" smtClean="0">
                <a:ea typeface="ＭＳ Ｐゴシック" pitchFamily="34" charset="-128"/>
              </a:rPr>
              <a:t>Lai iegūtu darba drošības speciālista kvalifikāciju, uzņēmuma darbiniekam ir jāiziet apmācības kurss darba drošības jautājumos un jāsaņem licence. </a:t>
            </a:r>
          </a:p>
          <a:p>
            <a:pPr>
              <a:spcAft>
                <a:spcPts val="600"/>
              </a:spcAft>
              <a:buClr>
                <a:schemeClr val="tx1">
                  <a:lumMod val="50000"/>
                  <a:lumOff val="50000"/>
                </a:schemeClr>
              </a:buClr>
              <a:buFont typeface="Wingdings" panose="05000000000000000000" pitchFamily="2" charset="2"/>
              <a:buChar char="§"/>
            </a:pPr>
            <a:r>
              <a:rPr lang="lv-LV" altLang="lv-LV" sz="1200" dirty="0" smtClean="0">
                <a:ea typeface="ＭＳ Ｐゴシック" pitchFamily="34" charset="-128"/>
              </a:rPr>
              <a:t>Pēc kursu iziešanas, </a:t>
            </a:r>
            <a:r>
              <a:rPr lang="lv-LV" altLang="lv-LV" sz="1200" u="sng" dirty="0" smtClean="0">
                <a:ea typeface="ＭＳ Ｐゴシック" pitchFamily="34" charset="-128"/>
              </a:rPr>
              <a:t>licences saņemšanai nepieciešams aizpildīt un iesniegt iesnieguma veidlapu</a:t>
            </a:r>
            <a:r>
              <a:rPr lang="lv-LV" altLang="lv-LV" sz="1200" dirty="0" smtClean="0">
                <a:ea typeface="ＭＳ Ｐゴシック" pitchFamily="34" charset="-128"/>
              </a:rPr>
              <a:t>. </a:t>
            </a:r>
          </a:p>
        </p:txBody>
      </p:sp>
      <p:sp>
        <p:nvSpPr>
          <p:cNvPr id="4" name="Slide Number Placeholder 3"/>
          <p:cNvSpPr>
            <a:spLocks noGrp="1"/>
          </p:cNvSpPr>
          <p:nvPr>
            <p:ph type="sldNum" idx="10"/>
          </p:nvPr>
        </p:nvSpPr>
        <p:spPr/>
        <p:txBody>
          <a:bodyPr/>
          <a:lstStyle/>
          <a:p>
            <a:fld id="{DD0EF1CA-87E3-42DF-834B-BBB9FE4E38A3}" type="slidenum">
              <a:rPr lang="en-US" altLang="lv-LV" smtClean="0"/>
              <a:pPr/>
              <a:t>23</a:t>
            </a:fld>
            <a:endParaRPr lang="en-US" altLang="lv-LV"/>
          </a:p>
        </p:txBody>
      </p:sp>
    </p:spTree>
    <p:extLst>
      <p:ext uri="{BB962C8B-B14F-4D97-AF65-F5344CB8AC3E}">
        <p14:creationId xmlns:p14="http://schemas.microsoft.com/office/powerpoint/2010/main" val="1421564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3588"/>
            <a:ext cx="5027613" cy="3770312"/>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idx="10"/>
          </p:nvPr>
        </p:nvSpPr>
        <p:spPr/>
        <p:txBody>
          <a:bodyPr/>
          <a:lstStyle/>
          <a:p>
            <a:fld id="{DD0EF1CA-87E3-42DF-834B-BBB9FE4E38A3}" type="slidenum">
              <a:rPr lang="en-US" altLang="lv-LV" smtClean="0"/>
              <a:pPr/>
              <a:t>38</a:t>
            </a:fld>
            <a:endParaRPr lang="en-US" altLang="lv-LV"/>
          </a:p>
        </p:txBody>
      </p:sp>
    </p:spTree>
    <p:extLst>
      <p:ext uri="{BB962C8B-B14F-4D97-AF65-F5344CB8AC3E}">
        <p14:creationId xmlns:p14="http://schemas.microsoft.com/office/powerpoint/2010/main" val="2375803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3588"/>
            <a:ext cx="5027613" cy="3770312"/>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idx="10"/>
          </p:nvPr>
        </p:nvSpPr>
        <p:spPr/>
        <p:txBody>
          <a:bodyPr/>
          <a:lstStyle/>
          <a:p>
            <a:fld id="{DD0EF1CA-87E3-42DF-834B-BBB9FE4E38A3}" type="slidenum">
              <a:rPr lang="en-US" altLang="lv-LV" smtClean="0"/>
              <a:pPr/>
              <a:t>39</a:t>
            </a:fld>
            <a:endParaRPr lang="en-US" altLang="lv-LV"/>
          </a:p>
        </p:txBody>
      </p:sp>
    </p:spTree>
    <p:extLst>
      <p:ext uri="{BB962C8B-B14F-4D97-AF65-F5344CB8AC3E}">
        <p14:creationId xmlns:p14="http://schemas.microsoft.com/office/powerpoint/2010/main" val="2375803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3588"/>
            <a:ext cx="5027613" cy="3770312"/>
          </a:xfrm>
        </p:spPr>
      </p:sp>
      <p:sp>
        <p:nvSpPr>
          <p:cNvPr id="3" name="Notes Placeholder 2"/>
          <p:cNvSpPr>
            <a:spLocks noGrp="1"/>
          </p:cNvSpPr>
          <p:nvPr>
            <p:ph type="body" idx="1"/>
          </p:nvPr>
        </p:nvSpPr>
        <p:spPr/>
        <p:txBody>
          <a:bodyPr/>
          <a:lstStyle/>
          <a:p>
            <a:r>
              <a:rPr lang="lv-LV" dirty="0" smtClean="0"/>
              <a:t>Avots no viena mūsu projekta ziņojuma</a:t>
            </a:r>
            <a:endParaRPr lang="lv-LV" dirty="0"/>
          </a:p>
        </p:txBody>
      </p:sp>
      <p:sp>
        <p:nvSpPr>
          <p:cNvPr id="4" name="Slide Number Placeholder 3"/>
          <p:cNvSpPr>
            <a:spLocks noGrp="1"/>
          </p:cNvSpPr>
          <p:nvPr>
            <p:ph type="sldNum" idx="10"/>
          </p:nvPr>
        </p:nvSpPr>
        <p:spPr/>
        <p:txBody>
          <a:bodyPr/>
          <a:lstStyle/>
          <a:p>
            <a:fld id="{DD0EF1CA-87E3-42DF-834B-BBB9FE4E38A3}" type="slidenum">
              <a:rPr lang="en-US" altLang="lv-LV" smtClean="0"/>
              <a:pPr/>
              <a:t>41</a:t>
            </a:fld>
            <a:endParaRPr lang="en-US" altLang="lv-LV"/>
          </a:p>
        </p:txBody>
      </p:sp>
    </p:spTree>
    <p:extLst>
      <p:ext uri="{BB962C8B-B14F-4D97-AF65-F5344CB8AC3E}">
        <p14:creationId xmlns:p14="http://schemas.microsoft.com/office/powerpoint/2010/main" val="2792284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lv-LV"/>
          </a:p>
        </p:txBody>
      </p:sp>
      <p:sp>
        <p:nvSpPr>
          <p:cNvPr id="3" name="Subtitle 2"/>
          <p:cNvSpPr>
            <a:spLocks noGrp="1"/>
          </p:cNvSpPr>
          <p:nvPr>
            <p:ph type="subTitle" idx="1"/>
          </p:nvPr>
        </p:nvSpPr>
        <p:spPr>
          <a:xfrm>
            <a:off x="1512888" y="4283075"/>
            <a:ext cx="7056438" cy="1931987"/>
          </a:xfrm>
        </p:spPr>
        <p:txBody>
          <a:bodyPr/>
          <a:lstStyle>
            <a:lvl1pPr marL="0" indent="0" algn="ctr">
              <a:buNone/>
              <a:defRPr/>
            </a:lvl1pPr>
            <a:lvl2pPr marL="457070" indent="0" algn="ctr">
              <a:buNone/>
              <a:defRPr/>
            </a:lvl2pPr>
            <a:lvl3pPr marL="914141" indent="0" algn="ctr">
              <a:buNone/>
              <a:defRPr/>
            </a:lvl3pPr>
            <a:lvl4pPr marL="1371211" indent="0" algn="ctr">
              <a:buNone/>
              <a:defRPr/>
            </a:lvl4pPr>
            <a:lvl5pPr marL="1828283" indent="0" algn="ctr">
              <a:buNone/>
              <a:defRPr/>
            </a:lvl5pPr>
            <a:lvl6pPr marL="2285353" indent="0" algn="ctr">
              <a:buNone/>
              <a:defRPr/>
            </a:lvl6pPr>
            <a:lvl7pPr marL="2742424" indent="0" algn="ctr">
              <a:buNone/>
              <a:defRPr/>
            </a:lvl7pPr>
            <a:lvl8pPr marL="3199494" indent="0" algn="ctr">
              <a:buNone/>
              <a:defRPr/>
            </a:lvl8pPr>
            <a:lvl9pPr marL="3656565" indent="0" algn="ctr">
              <a:buNone/>
              <a:defRPr/>
            </a:lvl9pPr>
          </a:lstStyle>
          <a:p>
            <a:r>
              <a:rPr lang="en-US" smtClean="0"/>
              <a:t>Click to edit Master subtitle style</a:t>
            </a:r>
            <a:endParaRPr lang="lv-LV"/>
          </a:p>
        </p:txBody>
      </p:sp>
    </p:spTree>
    <p:extLst>
      <p:ext uri="{BB962C8B-B14F-4D97-AF65-F5344CB8AC3E}">
        <p14:creationId xmlns:p14="http://schemas.microsoft.com/office/powerpoint/2010/main" val="988813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191140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8"/>
            <a:ext cx="2266950" cy="645477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503238" y="301628"/>
            <a:ext cx="6650038"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4280782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66275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3"/>
            <a:ext cx="8567738" cy="15017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070" indent="0">
              <a:buNone/>
              <a:defRPr sz="1800"/>
            </a:lvl2pPr>
            <a:lvl3pPr marL="914141" indent="0">
              <a:buNone/>
              <a:defRPr sz="1600"/>
            </a:lvl3pPr>
            <a:lvl4pPr marL="1371211" indent="0">
              <a:buNone/>
              <a:defRPr sz="1400"/>
            </a:lvl4pPr>
            <a:lvl5pPr marL="1828283" indent="0">
              <a:buNone/>
              <a:defRPr sz="1400"/>
            </a:lvl5pPr>
            <a:lvl6pPr marL="2285353" indent="0">
              <a:buNone/>
              <a:defRPr sz="1400"/>
            </a:lvl6pPr>
            <a:lvl7pPr marL="2742424" indent="0">
              <a:buNone/>
              <a:defRPr sz="1400"/>
            </a:lvl7pPr>
            <a:lvl8pPr marL="3199494" indent="0">
              <a:buNone/>
              <a:defRPr sz="1400"/>
            </a:lvl8pPr>
            <a:lvl9pPr marL="3656565" indent="0">
              <a:buNone/>
              <a:defRPr sz="1400"/>
            </a:lvl9pPr>
          </a:lstStyle>
          <a:p>
            <a:pPr lvl="0"/>
            <a:r>
              <a:rPr lang="en-US" smtClean="0"/>
              <a:t>Click to edit Master text styles</a:t>
            </a:r>
          </a:p>
        </p:txBody>
      </p:sp>
    </p:spTree>
    <p:extLst>
      <p:ext uri="{BB962C8B-B14F-4D97-AF65-F5344CB8AC3E}">
        <p14:creationId xmlns:p14="http://schemas.microsoft.com/office/powerpoint/2010/main" val="1193967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503238" y="1768478"/>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5113338" y="1768478"/>
            <a:ext cx="445928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2530229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8" y="303216"/>
            <a:ext cx="9072563" cy="1258887"/>
          </a:xfrm>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070" indent="0">
              <a:buNone/>
              <a:defRPr sz="2000" b="1"/>
            </a:lvl2pPr>
            <a:lvl3pPr marL="914141" indent="0">
              <a:buNone/>
              <a:defRPr sz="1800" b="1"/>
            </a:lvl3pPr>
            <a:lvl4pPr marL="1371211" indent="0">
              <a:buNone/>
              <a:defRPr sz="1600" b="1"/>
            </a:lvl4pPr>
            <a:lvl5pPr marL="1828283" indent="0">
              <a:buNone/>
              <a:defRPr sz="1600" b="1"/>
            </a:lvl5pPr>
            <a:lvl6pPr marL="2285353" indent="0">
              <a:buNone/>
              <a:defRPr sz="1600" b="1"/>
            </a:lvl6pPr>
            <a:lvl7pPr marL="2742424" indent="0">
              <a:buNone/>
              <a:defRPr sz="1600" b="1"/>
            </a:lvl7pPr>
            <a:lvl8pPr marL="3199494" indent="0">
              <a:buNone/>
              <a:defRPr sz="1600" b="1"/>
            </a:lvl8pPr>
            <a:lvl9pPr marL="36565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5121278" y="1692275"/>
            <a:ext cx="4456113" cy="704850"/>
          </a:xfrm>
        </p:spPr>
        <p:txBody>
          <a:bodyPr anchor="b"/>
          <a:lstStyle>
            <a:lvl1pPr marL="0" indent="0">
              <a:buNone/>
              <a:defRPr sz="2400" b="1"/>
            </a:lvl1pPr>
            <a:lvl2pPr marL="457070" indent="0">
              <a:buNone/>
              <a:defRPr sz="2000" b="1"/>
            </a:lvl2pPr>
            <a:lvl3pPr marL="914141" indent="0">
              <a:buNone/>
              <a:defRPr sz="1800" b="1"/>
            </a:lvl3pPr>
            <a:lvl4pPr marL="1371211" indent="0">
              <a:buNone/>
              <a:defRPr sz="1600" b="1"/>
            </a:lvl4pPr>
            <a:lvl5pPr marL="1828283" indent="0">
              <a:buNone/>
              <a:defRPr sz="1600" b="1"/>
            </a:lvl5pPr>
            <a:lvl6pPr marL="2285353" indent="0">
              <a:buNone/>
              <a:defRPr sz="1600" b="1"/>
            </a:lvl6pPr>
            <a:lvl7pPr marL="2742424" indent="0">
              <a:buNone/>
              <a:defRPr sz="1600" b="1"/>
            </a:lvl7pPr>
            <a:lvl8pPr marL="3199494" indent="0">
              <a:buNone/>
              <a:defRPr sz="1600" b="1"/>
            </a:lvl8pPr>
            <a:lvl9pPr marL="36565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8"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223578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Tree>
    <p:extLst>
      <p:ext uri="{BB962C8B-B14F-4D97-AF65-F5344CB8AC3E}">
        <p14:creationId xmlns:p14="http://schemas.microsoft.com/office/powerpoint/2010/main" val="337820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411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941766" y="301628"/>
            <a:ext cx="5635625"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504825" y="1581153"/>
            <a:ext cx="3316288" cy="5172075"/>
          </a:xfrm>
        </p:spPr>
        <p:txBody>
          <a:bodyPr/>
          <a:lstStyle>
            <a:lvl1pPr marL="0" indent="0">
              <a:buNone/>
              <a:defRPr sz="1400"/>
            </a:lvl1pPr>
            <a:lvl2pPr marL="457070" indent="0">
              <a:buNone/>
              <a:defRPr sz="1200"/>
            </a:lvl2pPr>
            <a:lvl3pPr marL="914141" indent="0">
              <a:buNone/>
              <a:defRPr sz="1100"/>
            </a:lvl3pPr>
            <a:lvl4pPr marL="1371211" indent="0">
              <a:buNone/>
              <a:defRPr sz="900"/>
            </a:lvl4pPr>
            <a:lvl5pPr marL="1828283" indent="0">
              <a:buNone/>
              <a:defRPr sz="900"/>
            </a:lvl5pPr>
            <a:lvl6pPr marL="2285353" indent="0">
              <a:buNone/>
              <a:defRPr sz="900"/>
            </a:lvl6pPr>
            <a:lvl7pPr marL="2742424" indent="0">
              <a:buNone/>
              <a:defRPr sz="900"/>
            </a:lvl7pPr>
            <a:lvl8pPr marL="3199494" indent="0">
              <a:buNone/>
              <a:defRPr sz="900"/>
            </a:lvl8pPr>
            <a:lvl9pPr marL="3656565" indent="0">
              <a:buNone/>
              <a:defRPr sz="900"/>
            </a:lvl9pPr>
          </a:lstStyle>
          <a:p>
            <a:pPr lvl="0"/>
            <a:r>
              <a:rPr lang="en-US" smtClean="0"/>
              <a:t>Click to edit Master text styles</a:t>
            </a:r>
          </a:p>
        </p:txBody>
      </p:sp>
    </p:spTree>
    <p:extLst>
      <p:ext uri="{BB962C8B-B14F-4D97-AF65-F5344CB8AC3E}">
        <p14:creationId xmlns:p14="http://schemas.microsoft.com/office/powerpoint/2010/main" val="327837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41" y="5291140"/>
            <a:ext cx="6048375" cy="625475"/>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976441" y="674688"/>
            <a:ext cx="6048375" cy="4537075"/>
          </a:xfrm>
        </p:spPr>
        <p:txBody>
          <a:bodyPr/>
          <a:lstStyle>
            <a:lvl1pPr marL="0" indent="0">
              <a:buNone/>
              <a:defRPr sz="3200"/>
            </a:lvl1pPr>
            <a:lvl2pPr marL="457070" indent="0">
              <a:buNone/>
              <a:defRPr sz="2800"/>
            </a:lvl2pPr>
            <a:lvl3pPr marL="914141" indent="0">
              <a:buNone/>
              <a:defRPr sz="2400"/>
            </a:lvl3pPr>
            <a:lvl4pPr marL="1371211" indent="0">
              <a:buNone/>
              <a:defRPr sz="2000"/>
            </a:lvl4pPr>
            <a:lvl5pPr marL="1828283" indent="0">
              <a:buNone/>
              <a:defRPr sz="2000"/>
            </a:lvl5pPr>
            <a:lvl6pPr marL="2285353" indent="0">
              <a:buNone/>
              <a:defRPr sz="2000"/>
            </a:lvl6pPr>
            <a:lvl7pPr marL="2742424" indent="0">
              <a:buNone/>
              <a:defRPr sz="2000"/>
            </a:lvl7pPr>
            <a:lvl8pPr marL="3199494" indent="0">
              <a:buNone/>
              <a:defRPr sz="2000"/>
            </a:lvl8pPr>
            <a:lvl9pPr marL="3656565" indent="0">
              <a:buNone/>
              <a:defRPr sz="2000"/>
            </a:lvl9pPr>
          </a:lstStyle>
          <a:p>
            <a:pPr lvl="0"/>
            <a:endParaRPr lang="lv-LV" noProof="0" smtClean="0"/>
          </a:p>
        </p:txBody>
      </p:sp>
      <p:sp>
        <p:nvSpPr>
          <p:cNvPr id="4" name="Text Placeholder 3"/>
          <p:cNvSpPr>
            <a:spLocks noGrp="1"/>
          </p:cNvSpPr>
          <p:nvPr>
            <p:ph type="body" sz="half" idx="2"/>
          </p:nvPr>
        </p:nvSpPr>
        <p:spPr>
          <a:xfrm>
            <a:off x="1976441" y="5916613"/>
            <a:ext cx="6048375" cy="887412"/>
          </a:xfrm>
        </p:spPr>
        <p:txBody>
          <a:bodyPr/>
          <a:lstStyle>
            <a:lvl1pPr marL="0" indent="0">
              <a:buNone/>
              <a:defRPr sz="1400"/>
            </a:lvl1pPr>
            <a:lvl2pPr marL="457070" indent="0">
              <a:buNone/>
              <a:defRPr sz="1200"/>
            </a:lvl2pPr>
            <a:lvl3pPr marL="914141" indent="0">
              <a:buNone/>
              <a:defRPr sz="1100"/>
            </a:lvl3pPr>
            <a:lvl4pPr marL="1371211" indent="0">
              <a:buNone/>
              <a:defRPr sz="900"/>
            </a:lvl4pPr>
            <a:lvl5pPr marL="1828283" indent="0">
              <a:buNone/>
              <a:defRPr sz="900"/>
            </a:lvl5pPr>
            <a:lvl6pPr marL="2285353" indent="0">
              <a:buNone/>
              <a:defRPr sz="900"/>
            </a:lvl6pPr>
            <a:lvl7pPr marL="2742424" indent="0">
              <a:buNone/>
              <a:defRPr sz="900"/>
            </a:lvl7pPr>
            <a:lvl8pPr marL="3199494" indent="0">
              <a:buNone/>
              <a:defRPr sz="900"/>
            </a:lvl8pPr>
            <a:lvl9pPr marL="3656565" indent="0">
              <a:buNone/>
              <a:defRPr sz="900"/>
            </a:lvl9pPr>
          </a:lstStyle>
          <a:p>
            <a:pPr lvl="0"/>
            <a:r>
              <a:rPr lang="en-US" smtClean="0"/>
              <a:t>Click to edit Master text styles</a:t>
            </a:r>
          </a:p>
        </p:txBody>
      </p:sp>
    </p:spTree>
    <p:extLst>
      <p:ext uri="{BB962C8B-B14F-4D97-AF65-F5344CB8AC3E}">
        <p14:creationId xmlns:p14="http://schemas.microsoft.com/office/powerpoint/2010/main" val="1117908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079038"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Rectangle 2"/>
          <p:cNvSpPr>
            <a:spLocks noGrp="1" noChangeArrowheads="1"/>
          </p:cNvSpPr>
          <p:nvPr>
            <p:ph type="body" idx="1"/>
          </p:nvPr>
        </p:nvSpPr>
        <p:spPr bwMode="auto">
          <a:xfrm>
            <a:off x="503238" y="1768478"/>
            <a:ext cx="9069388"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lv-LV" smtClean="0"/>
              <a:t>Click to edit the outline text format</a:t>
            </a:r>
          </a:p>
          <a:p>
            <a:pPr lvl="1"/>
            <a:r>
              <a:rPr lang="en-GB" altLang="lv-LV" smtClean="0"/>
              <a:t>Second Outline Level</a:t>
            </a:r>
          </a:p>
          <a:p>
            <a:pPr lvl="2"/>
            <a:r>
              <a:rPr lang="en-GB" altLang="lv-LV" smtClean="0"/>
              <a:t>Third Outline Level</a:t>
            </a:r>
          </a:p>
          <a:p>
            <a:pPr lvl="3"/>
            <a:r>
              <a:rPr lang="en-GB" altLang="lv-LV" smtClean="0"/>
              <a:t>Fourth Outline Level</a:t>
            </a:r>
          </a:p>
          <a:p>
            <a:pPr lvl="4"/>
            <a:r>
              <a:rPr lang="en-GB" altLang="lv-LV" smtClean="0"/>
              <a:t>Fifth Outline Level</a:t>
            </a:r>
          </a:p>
          <a:p>
            <a:pPr lvl="4"/>
            <a:r>
              <a:rPr lang="en-GB" altLang="lv-LV" smtClean="0"/>
              <a:t>Sixth Outline Level</a:t>
            </a:r>
          </a:p>
          <a:p>
            <a:pPr lvl="4"/>
            <a:r>
              <a:rPr lang="en-GB" altLang="lv-LV" smtClean="0"/>
              <a:t>Seventh Outline Level</a:t>
            </a:r>
          </a:p>
          <a:p>
            <a:pPr lvl="4"/>
            <a:r>
              <a:rPr lang="en-GB" altLang="lv-LV" smtClean="0"/>
              <a:t>Eighth Outline Level</a:t>
            </a:r>
          </a:p>
          <a:p>
            <a:pPr lvl="4"/>
            <a:r>
              <a:rPr lang="en-GB" altLang="lv-LV" smtClean="0"/>
              <a:t>Ninth Outline Level</a:t>
            </a:r>
          </a:p>
        </p:txBody>
      </p:sp>
      <p:sp>
        <p:nvSpPr>
          <p:cNvPr id="1028" name="Rectangle 3"/>
          <p:cNvSpPr>
            <a:spLocks noGrp="1" noChangeArrowheads="1"/>
          </p:cNvSpPr>
          <p:nvPr>
            <p:ph type="title"/>
          </p:nvPr>
        </p:nvSpPr>
        <p:spPr bwMode="auto">
          <a:xfrm>
            <a:off x="503238" y="301625"/>
            <a:ext cx="906938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lv-LV" smtClean="0"/>
              <a:t>Click to edit the title text format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07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07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07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07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07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3888" indent="-228537" algn="ctr" defTabSz="45707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0958" indent="-228537" algn="ctr" defTabSz="45707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8031" indent="-228537" algn="ctr" defTabSz="45707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5100" indent="-228537" algn="ctr" defTabSz="45707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p:titleStyle>
    <p:bodyStyle>
      <a:lvl1pPr marL="342803" indent="-342803" algn="l" defTabSz="45707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740" indent="-285670" algn="l" defTabSz="457070" rtl="0" eaLnBrk="0" fontAlgn="base" hangingPunct="0">
        <a:lnSpc>
          <a:spcPct val="101000"/>
        </a:lnSpc>
        <a:spcBef>
          <a:spcPct val="0"/>
        </a:spcBef>
        <a:spcAft>
          <a:spcPts val="1136"/>
        </a:spcAft>
        <a:buClr>
          <a:srgbClr val="000000"/>
        </a:buClr>
        <a:buSzPct val="100000"/>
        <a:buFont typeface="Times New Roman" panose="02020603050405020304" pitchFamily="18" charset="0"/>
        <a:defRPr sz="2600">
          <a:solidFill>
            <a:srgbClr val="000000"/>
          </a:solidFill>
          <a:latin typeface="+mn-lt"/>
          <a:ea typeface="+mn-ea"/>
        </a:defRPr>
      </a:lvl2pPr>
      <a:lvl3pPr marL="1142677" indent="-228537" algn="l" defTabSz="45707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599748" indent="-228537" algn="l" defTabSz="45707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6818" indent="-228537" algn="l" defTabSz="45707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3888" indent="-228537" algn="l" defTabSz="45707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0958" indent="-228537" algn="l" defTabSz="45707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8031" indent="-228537" algn="l" defTabSz="45707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5100" indent="-228537" algn="l" defTabSz="45707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p:bodyStyle>
    <p:otherStyle>
      <a:defPPr>
        <a:defRPr lang="lv-LV"/>
      </a:defPPr>
      <a:lvl1pPr marL="0" algn="l" defTabSz="914141" rtl="0" eaLnBrk="1" latinLnBrk="0" hangingPunct="1">
        <a:defRPr sz="1800" kern="1200">
          <a:solidFill>
            <a:schemeClr val="tx1"/>
          </a:solidFill>
          <a:latin typeface="+mn-lt"/>
          <a:ea typeface="+mn-ea"/>
          <a:cs typeface="+mn-cs"/>
        </a:defRPr>
      </a:lvl1pPr>
      <a:lvl2pPr marL="457070" algn="l" defTabSz="914141" rtl="0" eaLnBrk="1" latinLnBrk="0" hangingPunct="1">
        <a:defRPr sz="1800" kern="1200">
          <a:solidFill>
            <a:schemeClr val="tx1"/>
          </a:solidFill>
          <a:latin typeface="+mn-lt"/>
          <a:ea typeface="+mn-ea"/>
          <a:cs typeface="+mn-cs"/>
        </a:defRPr>
      </a:lvl2pPr>
      <a:lvl3pPr marL="914141" algn="l" defTabSz="914141" rtl="0" eaLnBrk="1" latinLnBrk="0" hangingPunct="1">
        <a:defRPr sz="1800" kern="1200">
          <a:solidFill>
            <a:schemeClr val="tx1"/>
          </a:solidFill>
          <a:latin typeface="+mn-lt"/>
          <a:ea typeface="+mn-ea"/>
          <a:cs typeface="+mn-cs"/>
        </a:defRPr>
      </a:lvl3pPr>
      <a:lvl4pPr marL="1371211" algn="l" defTabSz="914141" rtl="0" eaLnBrk="1" latinLnBrk="0" hangingPunct="1">
        <a:defRPr sz="1800" kern="1200">
          <a:solidFill>
            <a:schemeClr val="tx1"/>
          </a:solidFill>
          <a:latin typeface="+mn-lt"/>
          <a:ea typeface="+mn-ea"/>
          <a:cs typeface="+mn-cs"/>
        </a:defRPr>
      </a:lvl4pPr>
      <a:lvl5pPr marL="1828283" algn="l" defTabSz="914141" rtl="0" eaLnBrk="1" latinLnBrk="0" hangingPunct="1">
        <a:defRPr sz="1800" kern="1200">
          <a:solidFill>
            <a:schemeClr val="tx1"/>
          </a:solidFill>
          <a:latin typeface="+mn-lt"/>
          <a:ea typeface="+mn-ea"/>
          <a:cs typeface="+mn-cs"/>
        </a:defRPr>
      </a:lvl5pPr>
      <a:lvl6pPr marL="2285353" algn="l" defTabSz="914141" rtl="0" eaLnBrk="1" latinLnBrk="0" hangingPunct="1">
        <a:defRPr sz="1800" kern="1200">
          <a:solidFill>
            <a:schemeClr val="tx1"/>
          </a:solidFill>
          <a:latin typeface="+mn-lt"/>
          <a:ea typeface="+mn-ea"/>
          <a:cs typeface="+mn-cs"/>
        </a:defRPr>
      </a:lvl6pPr>
      <a:lvl7pPr marL="2742424" algn="l" defTabSz="914141" rtl="0" eaLnBrk="1" latinLnBrk="0" hangingPunct="1">
        <a:defRPr sz="1800" kern="1200">
          <a:solidFill>
            <a:schemeClr val="tx1"/>
          </a:solidFill>
          <a:latin typeface="+mn-lt"/>
          <a:ea typeface="+mn-ea"/>
          <a:cs typeface="+mn-cs"/>
        </a:defRPr>
      </a:lvl7pPr>
      <a:lvl8pPr marL="3199494" algn="l" defTabSz="914141" rtl="0" eaLnBrk="1" latinLnBrk="0" hangingPunct="1">
        <a:defRPr sz="1800" kern="1200">
          <a:solidFill>
            <a:schemeClr val="tx1"/>
          </a:solidFill>
          <a:latin typeface="+mn-lt"/>
          <a:ea typeface="+mn-ea"/>
          <a:cs typeface="+mn-cs"/>
        </a:defRPr>
      </a:lvl8pPr>
      <a:lvl9pPr marL="3656565" algn="l" defTabSz="91414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latvija.lv"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srcRect/>
          <a:stretch>
            <a:fillRect/>
          </a:stretch>
        </p:blipFill>
        <p:spPr bwMode="auto">
          <a:xfrm>
            <a:off x="0" y="0"/>
            <a:ext cx="10080625"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TextBox 10"/>
          <p:cNvSpPr txBox="1">
            <a:spLocks noChangeArrowheads="1"/>
          </p:cNvSpPr>
          <p:nvPr/>
        </p:nvSpPr>
        <p:spPr bwMode="auto">
          <a:xfrm>
            <a:off x="2232002" y="755502"/>
            <a:ext cx="5976664" cy="2711141"/>
          </a:xfrm>
          <a:prstGeom prst="rect">
            <a:avLst/>
          </a:prstGeom>
          <a:solidFill>
            <a:srgbClr val="FFFFFF"/>
          </a:solidFill>
          <a:ln w="9525">
            <a:noFill/>
            <a:miter lim="800000"/>
            <a:headEnd/>
            <a:tailEnd/>
          </a:ln>
        </p:spPr>
        <p:txBody>
          <a:bodyPr wrap="square" lIns="100776" tIns="50388" rIns="100776" bIns="50388">
            <a:spAutoFit/>
          </a:bodyPr>
          <a:lstStyle/>
          <a:p>
            <a:endParaRPr lang="lv-LV" sz="2600" b="1" dirty="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a:latin typeface="Calibri" pitchFamily="34" charset="0"/>
              <a:ea typeface="MS PGothic"/>
              <a:cs typeface="MS PGothic"/>
            </a:endParaRPr>
          </a:p>
          <a:p>
            <a:endParaRPr lang="lv-LV" sz="2600" b="1" dirty="0">
              <a:latin typeface="Calibri" pitchFamily="34" charset="0"/>
              <a:ea typeface="MS PGothic"/>
              <a:cs typeface="MS PGothic"/>
            </a:endParaRPr>
          </a:p>
        </p:txBody>
      </p:sp>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1880" y="395461"/>
            <a:ext cx="7920880" cy="1022657"/>
          </a:xfrm>
          <a:prstGeom prst="rect">
            <a:avLst/>
          </a:prstGeom>
          <a:noFill/>
          <a:ln>
            <a:noFill/>
          </a:ln>
        </p:spPr>
      </p:pic>
      <p:sp>
        <p:nvSpPr>
          <p:cNvPr id="2051" name="Rectangle 2"/>
          <p:cNvSpPr>
            <a:spLocks noGrp="1" noChangeArrowheads="1"/>
          </p:cNvSpPr>
          <p:nvPr>
            <p:ph type="title"/>
          </p:nvPr>
        </p:nvSpPr>
        <p:spPr>
          <a:xfrm>
            <a:off x="143509" y="1475581"/>
            <a:ext cx="9649331" cy="5399874"/>
          </a:xfrm>
        </p:spPr>
        <p:txBody>
          <a:bodyPr/>
          <a:lstStyle/>
          <a:p>
            <a:pPr algn="r" eaLnBrk="1"/>
            <a:r>
              <a:rPr lang="lv-LV" altLang="lv-LV" sz="2400" dirty="0">
                <a:ea typeface="ＭＳ Ｐゴシック" pitchFamily="34" charset="-128"/>
              </a:rPr>
              <a:t>Apmācības kurss</a:t>
            </a:r>
            <a:br>
              <a:rPr lang="lv-LV" altLang="lv-LV" sz="2400" dirty="0">
                <a:ea typeface="ＭＳ Ｐゴシック" pitchFamily="34" charset="-128"/>
              </a:rPr>
            </a:br>
            <a:r>
              <a:rPr lang="lv-LV" altLang="lv-LV" sz="1100" dirty="0">
                <a:ea typeface="ＭＳ Ｐゴシック" pitchFamily="34" charset="-128"/>
              </a:rPr>
              <a:t/>
            </a:r>
            <a:br>
              <a:rPr lang="lv-LV" altLang="lv-LV" sz="1100" dirty="0">
                <a:ea typeface="ＭＳ Ｐゴシック" pitchFamily="34" charset="-128"/>
              </a:rPr>
            </a:br>
            <a:r>
              <a:rPr lang="lv-LV" altLang="lv-LV" sz="2800" dirty="0">
                <a:ea typeface="ＭＳ Ｐゴシック" pitchFamily="34" charset="-128"/>
              </a:rPr>
              <a:t>Publisko pakalpojumu sniegšanas izmaksu </a:t>
            </a:r>
            <a:br>
              <a:rPr lang="lv-LV" altLang="lv-LV" sz="2800" dirty="0">
                <a:ea typeface="ＭＳ Ｐゴシック" pitchFamily="34" charset="-128"/>
              </a:rPr>
            </a:br>
            <a:r>
              <a:rPr lang="lv-LV" altLang="lv-LV" sz="2800" dirty="0">
                <a:ea typeface="ＭＳ Ｐゴシック" pitchFamily="34" charset="-128"/>
              </a:rPr>
              <a:t>aprēķināšana valsts pārvaldē</a:t>
            </a:r>
            <a:r>
              <a:rPr lang="lv-LV" altLang="lv-LV" sz="3600" dirty="0">
                <a:ea typeface="ＭＳ Ｐゴシック" pitchFamily="34" charset="-128"/>
              </a:rPr>
              <a:t/>
            </a:r>
            <a:br>
              <a:rPr lang="lv-LV" altLang="lv-LV" sz="3600" dirty="0">
                <a:ea typeface="ＭＳ Ｐゴシック" pitchFamily="34" charset="-128"/>
              </a:rPr>
            </a:br>
            <a:r>
              <a:rPr lang="lv-LV" altLang="lv-LV" sz="3600" dirty="0">
                <a:ea typeface="ＭＳ Ｐゴシック" pitchFamily="34" charset="-128"/>
              </a:rPr>
              <a:t/>
            </a:r>
            <a:br>
              <a:rPr lang="lv-LV" altLang="lv-LV" sz="3600" dirty="0">
                <a:ea typeface="ＭＳ Ｐゴシック" pitchFamily="34" charset="-128"/>
              </a:rPr>
            </a:br>
            <a:r>
              <a:rPr lang="lv-LV" altLang="lv-LV" sz="2800" dirty="0">
                <a:solidFill>
                  <a:srgbClr val="7F7F7F"/>
                </a:solidFill>
                <a:ea typeface="ＭＳ Ｐゴシック" pitchFamily="34" charset="-128"/>
              </a:rPr>
              <a:t>7. nodarbība</a:t>
            </a:r>
            <a:br>
              <a:rPr lang="lv-LV" altLang="lv-LV" sz="2800" dirty="0">
                <a:solidFill>
                  <a:srgbClr val="7F7F7F"/>
                </a:solidFill>
                <a:ea typeface="ＭＳ Ｐゴシック" pitchFamily="34" charset="-128"/>
              </a:rPr>
            </a:br>
            <a:r>
              <a:rPr lang="lv-LV" altLang="lv-LV" sz="3500" dirty="0">
                <a:ea typeface="ＭＳ Ｐゴシック" pitchFamily="34" charset="-128"/>
              </a:rPr>
              <a:t>Administratīvais slogs</a:t>
            </a:r>
            <a:br>
              <a:rPr lang="lv-LV" altLang="lv-LV" sz="3500" dirty="0">
                <a:ea typeface="ＭＳ Ｐゴシック" pitchFamily="34" charset="-128"/>
              </a:rPr>
            </a:br>
            <a:r>
              <a:rPr lang="lv-LV" altLang="lv-LV" sz="1400" dirty="0">
                <a:ea typeface="ＭＳ Ｐゴシック" pitchFamily="34" charset="-128"/>
              </a:rPr>
              <a:t/>
            </a:r>
            <a:br>
              <a:rPr lang="lv-LV" altLang="lv-LV" sz="1400" dirty="0">
                <a:ea typeface="ＭＳ Ｐゴシック" pitchFamily="34" charset="-128"/>
              </a:rPr>
            </a:br>
            <a:r>
              <a:rPr lang="lv-LV" altLang="lv-LV" sz="2800" dirty="0">
                <a:solidFill>
                  <a:schemeClr val="tx1">
                    <a:lumMod val="50000"/>
                    <a:lumOff val="50000"/>
                  </a:schemeClr>
                </a:solidFill>
                <a:ea typeface="ＭＳ Ｐゴシック" pitchFamily="34" charset="-128"/>
              </a:rPr>
              <a:t>Anastasija </a:t>
            </a:r>
            <a:r>
              <a:rPr lang="lv-LV" sz="2800" dirty="0">
                <a:solidFill>
                  <a:schemeClr val="tx1">
                    <a:lumMod val="50000"/>
                    <a:lumOff val="50000"/>
                  </a:schemeClr>
                </a:solidFill>
              </a:rPr>
              <a:t>Kirņičanska</a:t>
            </a:r>
            <a:r>
              <a:rPr lang="lv-LV" altLang="lv-LV" sz="2800" dirty="0">
                <a:ea typeface="ＭＳ Ｐゴシック" pitchFamily="34" charset="-128"/>
              </a:rPr>
              <a:t/>
            </a:r>
            <a:br>
              <a:rPr lang="lv-LV" altLang="lv-LV" sz="2800" dirty="0">
                <a:ea typeface="ＭＳ Ｐゴシック" pitchFamily="34" charset="-128"/>
              </a:rPr>
            </a:br>
            <a:r>
              <a:rPr lang="lv-LV" altLang="lv-LV" sz="1200" dirty="0">
                <a:solidFill>
                  <a:schemeClr val="bg2"/>
                </a:solidFill>
                <a:ea typeface="SimSun" pitchFamily="2" charset="-122"/>
                <a:cs typeface="Calibri" pitchFamily="34" charset="0"/>
              </a:rPr>
              <a:t/>
            </a:r>
            <a:br>
              <a:rPr lang="lv-LV" altLang="lv-LV" sz="1200" dirty="0">
                <a:solidFill>
                  <a:schemeClr val="bg2"/>
                </a:solidFill>
                <a:ea typeface="SimSun" pitchFamily="2" charset="-122"/>
                <a:cs typeface="Calibri" pitchFamily="34" charset="0"/>
              </a:rPr>
            </a:br>
            <a:r>
              <a:rPr lang="lv-LV" altLang="lv-LV" sz="2400" dirty="0">
                <a:solidFill>
                  <a:schemeClr val="bg2"/>
                </a:solidFill>
                <a:ea typeface="SimSun" pitchFamily="2" charset="-122"/>
                <a:cs typeface="Calibri" pitchFamily="34" charset="0"/>
              </a:rPr>
              <a:t>04.09.2014</a:t>
            </a:r>
            <a:r>
              <a:rPr lang="lv-LV" altLang="lv-LV" sz="2800" dirty="0">
                <a:solidFill>
                  <a:schemeClr val="bg2"/>
                </a:solidFill>
                <a:ea typeface="SimSun" pitchFamily="2" charset="-122"/>
                <a:cs typeface="Calibri" pitchFamily="34" charset="0"/>
              </a:rPr>
              <a:t>.</a:t>
            </a:r>
            <a:endParaRPr lang="lv-LV" altLang="lv-LV" sz="1800" dirty="0">
              <a:solidFill>
                <a:schemeClr val="bg2"/>
              </a:solidFill>
              <a:ea typeface="SimSun" pitchFamily="2" charset="-122"/>
              <a:cs typeface="Calibri" pitchFamily="34" charset="0"/>
            </a:endParaRPr>
          </a:p>
        </p:txBody>
      </p:sp>
    </p:spTree>
    <p:extLst>
      <p:ext uri="{BB962C8B-B14F-4D97-AF65-F5344CB8AC3E}">
        <p14:creationId xmlns:p14="http://schemas.microsoft.com/office/powerpoint/2010/main" val="39300127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301625"/>
            <a:ext cx="9577388" cy="1260475"/>
          </a:xfrm>
        </p:spPr>
        <p:txBody>
          <a:bodyPr/>
          <a:lstStyle/>
          <a:p>
            <a:pPr algn="l"/>
            <a:r>
              <a:rPr lang="en-US" sz="3600" dirty="0" err="1"/>
              <a:t>Administratīvās</a:t>
            </a:r>
            <a:r>
              <a:rPr lang="en-US" sz="3600" dirty="0"/>
              <a:t> </a:t>
            </a:r>
            <a:r>
              <a:rPr lang="en-US" sz="3600" dirty="0" err="1"/>
              <a:t>izmaksas</a:t>
            </a:r>
            <a:r>
              <a:rPr lang="en-US" sz="3600" dirty="0"/>
              <a:t> un </a:t>
            </a:r>
            <a:br>
              <a:rPr lang="en-US" sz="3600" dirty="0"/>
            </a:br>
            <a:r>
              <a:rPr lang="en-US" sz="3600" dirty="0" err="1"/>
              <a:t>administratīvais</a:t>
            </a:r>
            <a:r>
              <a:rPr lang="en-US" sz="3600" dirty="0"/>
              <a:t> slogs</a:t>
            </a:r>
          </a:p>
        </p:txBody>
      </p:sp>
      <p:sp>
        <p:nvSpPr>
          <p:cNvPr id="3" name="Content Placeholder 2"/>
          <p:cNvSpPr>
            <a:spLocks noGrp="1"/>
          </p:cNvSpPr>
          <p:nvPr>
            <p:ph idx="1"/>
          </p:nvPr>
        </p:nvSpPr>
        <p:spPr/>
        <p:txBody>
          <a:bodyPr/>
          <a:lstStyle/>
          <a:p>
            <a:pPr marL="342868" indent="-342868">
              <a:buFont typeface="Arial"/>
              <a:buChar char="•"/>
            </a:pPr>
            <a:r>
              <a:rPr lang="en-US" sz="2400" b="1" dirty="0" err="1"/>
              <a:t>Administratīvais</a:t>
            </a:r>
            <a:r>
              <a:rPr lang="en-US" sz="2400" b="1" dirty="0"/>
              <a:t> slogs </a:t>
            </a:r>
            <a:r>
              <a:rPr lang="en-US" sz="2400" dirty="0" err="1"/>
              <a:t>ir</a:t>
            </a:r>
            <a:r>
              <a:rPr lang="en-US" sz="2400" dirty="0"/>
              <a:t> </a:t>
            </a:r>
            <a:r>
              <a:rPr lang="en-US" sz="2400" dirty="0" err="1"/>
              <a:t>administratīvas</a:t>
            </a:r>
            <a:r>
              <a:rPr lang="en-US" sz="2400" dirty="0"/>
              <a:t> </a:t>
            </a:r>
            <a:r>
              <a:rPr lang="en-US" sz="2400" dirty="0" err="1"/>
              <a:t>izmaksas</a:t>
            </a:r>
            <a:r>
              <a:rPr lang="en-US" sz="2400" dirty="0"/>
              <a:t>, </a:t>
            </a:r>
            <a:r>
              <a:rPr lang="en-US" sz="2400" dirty="0" err="1"/>
              <a:t>kas</a:t>
            </a:r>
            <a:r>
              <a:rPr lang="en-US" sz="2400" dirty="0"/>
              <a:t> </a:t>
            </a:r>
            <a:r>
              <a:rPr lang="en-US" sz="2400" dirty="0" err="1"/>
              <a:t>veidojas</a:t>
            </a:r>
            <a:r>
              <a:rPr lang="en-US" sz="2400" dirty="0"/>
              <a:t> un </a:t>
            </a:r>
            <a:r>
              <a:rPr lang="en-US" sz="2400" dirty="0" err="1"/>
              <a:t>izriet</a:t>
            </a:r>
            <a:r>
              <a:rPr lang="en-US" sz="2400" dirty="0"/>
              <a:t> no </a:t>
            </a:r>
            <a:r>
              <a:rPr lang="en-US" sz="2400" dirty="0" err="1"/>
              <a:t>aktivitātēm</a:t>
            </a:r>
            <a:r>
              <a:rPr lang="en-US" sz="2400" dirty="0"/>
              <a:t>, </a:t>
            </a:r>
            <a:r>
              <a:rPr lang="en-US" sz="2400" dirty="0" err="1"/>
              <a:t>ko</a:t>
            </a:r>
            <a:r>
              <a:rPr lang="en-US" sz="2400" dirty="0"/>
              <a:t> persona </a:t>
            </a:r>
            <a:r>
              <a:rPr lang="en-US" sz="2400" dirty="0" err="1"/>
              <a:t>brīvprātīgi</a:t>
            </a:r>
            <a:r>
              <a:rPr lang="en-US" sz="2400" dirty="0"/>
              <a:t> </a:t>
            </a:r>
            <a:r>
              <a:rPr lang="en-US" sz="2400" dirty="0" err="1"/>
              <a:t>neveiktu</a:t>
            </a:r>
            <a:r>
              <a:rPr lang="en-US" sz="2400" dirty="0"/>
              <a:t>. </a:t>
            </a:r>
          </a:p>
          <a:p>
            <a:pPr marL="342868" indent="-342868">
              <a:buFont typeface="Arial"/>
              <a:buChar char="•"/>
            </a:pPr>
            <a:endParaRPr lang="en-US" sz="2400" dirty="0"/>
          </a:p>
        </p:txBody>
      </p:sp>
      <p:grpSp>
        <p:nvGrpSpPr>
          <p:cNvPr id="4" name="Group 3"/>
          <p:cNvGrpSpPr/>
          <p:nvPr/>
        </p:nvGrpSpPr>
        <p:grpSpPr>
          <a:xfrm>
            <a:off x="1136569" y="3146560"/>
            <a:ext cx="8008200" cy="3585605"/>
            <a:chOff x="1939935" y="1841320"/>
            <a:chExt cx="8008200" cy="3585605"/>
          </a:xfrm>
        </p:grpSpPr>
        <p:sp>
          <p:nvSpPr>
            <p:cNvPr id="5" name="Freeform 4"/>
            <p:cNvSpPr/>
            <p:nvPr/>
          </p:nvSpPr>
          <p:spPr>
            <a:xfrm>
              <a:off x="5037932" y="2717269"/>
              <a:ext cx="1942563" cy="398141"/>
            </a:xfrm>
            <a:custGeom>
              <a:avLst/>
              <a:gdLst/>
              <a:ahLst/>
              <a:cxnLst/>
              <a:rect l="0" t="0" r="0" b="0"/>
              <a:pathLst>
                <a:path>
                  <a:moveTo>
                    <a:pt x="0" y="0"/>
                  </a:moveTo>
                  <a:lnTo>
                    <a:pt x="0" y="199070"/>
                  </a:lnTo>
                  <a:lnTo>
                    <a:pt x="2294055" y="199070"/>
                  </a:lnTo>
                  <a:lnTo>
                    <a:pt x="2294055" y="398141"/>
                  </a:lnTo>
                </a:path>
              </a:pathLst>
            </a:custGeom>
            <a:noFill/>
            <a:ln>
              <a:solidFill>
                <a:srgbClr val="808080"/>
              </a:solidFill>
            </a:ln>
          </p:spPr>
          <p:style>
            <a:lnRef idx="2">
              <a:schemeClr val="accent5">
                <a:shade val="60000"/>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7" name="Freeform 6"/>
            <p:cNvSpPr/>
            <p:nvPr/>
          </p:nvSpPr>
          <p:spPr>
            <a:xfrm>
              <a:off x="2743876" y="2717269"/>
              <a:ext cx="2294055" cy="398141"/>
            </a:xfrm>
            <a:custGeom>
              <a:avLst/>
              <a:gdLst/>
              <a:ahLst/>
              <a:cxnLst/>
              <a:rect l="0" t="0" r="0" b="0"/>
              <a:pathLst>
                <a:path>
                  <a:moveTo>
                    <a:pt x="2294055" y="0"/>
                  </a:moveTo>
                  <a:lnTo>
                    <a:pt x="2294055" y="199070"/>
                  </a:lnTo>
                  <a:lnTo>
                    <a:pt x="0" y="199070"/>
                  </a:lnTo>
                  <a:lnTo>
                    <a:pt x="0" y="398141"/>
                  </a:lnTo>
                </a:path>
              </a:pathLst>
            </a:custGeom>
            <a:noFill/>
            <a:ln>
              <a:solidFill>
                <a:schemeClr val="bg2"/>
              </a:solidFill>
            </a:ln>
          </p:spPr>
          <p:style>
            <a:lnRef idx="2">
              <a:schemeClr val="accent5">
                <a:shade val="60000"/>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8" name="Freeform 7"/>
            <p:cNvSpPr/>
            <p:nvPr/>
          </p:nvSpPr>
          <p:spPr>
            <a:xfrm>
              <a:off x="3740135" y="1841320"/>
              <a:ext cx="2520280" cy="875948"/>
            </a:xfrm>
            <a:custGeom>
              <a:avLst/>
              <a:gdLst>
                <a:gd name="connsiteX0" fmla="*/ 0 w 1895913"/>
                <a:gd name="connsiteY0" fmla="*/ 0 h 947956"/>
                <a:gd name="connsiteX1" fmla="*/ 1895913 w 1895913"/>
                <a:gd name="connsiteY1" fmla="*/ 0 h 947956"/>
                <a:gd name="connsiteX2" fmla="*/ 1895913 w 1895913"/>
                <a:gd name="connsiteY2" fmla="*/ 947956 h 947956"/>
                <a:gd name="connsiteX3" fmla="*/ 0 w 1895913"/>
                <a:gd name="connsiteY3" fmla="*/ 947956 h 947956"/>
                <a:gd name="connsiteX4" fmla="*/ 0 w 1895913"/>
                <a:gd name="connsiteY4" fmla="*/ 0 h 947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13" h="947956">
                  <a:moveTo>
                    <a:pt x="0" y="0"/>
                  </a:moveTo>
                  <a:lnTo>
                    <a:pt x="1895913" y="0"/>
                  </a:lnTo>
                  <a:lnTo>
                    <a:pt x="1895913" y="947956"/>
                  </a:lnTo>
                  <a:lnTo>
                    <a:pt x="0" y="947956"/>
                  </a:lnTo>
                  <a:lnTo>
                    <a:pt x="0" y="0"/>
                  </a:lnTo>
                  <a:close/>
                </a:path>
              </a:pathLst>
            </a:custGeom>
            <a:solidFill>
              <a:schemeClr val="bg2"/>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977807">
                <a:lnSpc>
                  <a:spcPct val="90000"/>
                </a:lnSpc>
                <a:spcAft>
                  <a:spcPct val="35000"/>
                </a:spcAft>
              </a:pPr>
              <a:r>
                <a:rPr lang="en-US" sz="2000" dirty="0" err="1"/>
                <a:t>Uzņēmuma</a:t>
              </a:r>
              <a:r>
                <a:rPr lang="en-US" sz="2000" dirty="0"/>
                <a:t> </a:t>
              </a:r>
              <a:r>
                <a:rPr lang="en-US" sz="2000" dirty="0" err="1"/>
                <a:t>administratīvas</a:t>
              </a:r>
              <a:r>
                <a:rPr lang="en-US" sz="2000" dirty="0"/>
                <a:t> </a:t>
              </a:r>
              <a:r>
                <a:rPr lang="en-US" sz="2000" dirty="0" err="1"/>
                <a:t>izmaksas</a:t>
              </a:r>
              <a:endParaRPr lang="en-US" sz="2200" dirty="0"/>
            </a:p>
          </p:txBody>
        </p:sp>
        <p:sp>
          <p:nvSpPr>
            <p:cNvPr id="9" name="Freeform 8"/>
            <p:cNvSpPr/>
            <p:nvPr/>
          </p:nvSpPr>
          <p:spPr>
            <a:xfrm>
              <a:off x="1939935" y="3115411"/>
              <a:ext cx="2520280" cy="947956"/>
            </a:xfrm>
            <a:custGeom>
              <a:avLst/>
              <a:gdLst>
                <a:gd name="connsiteX0" fmla="*/ 0 w 1895913"/>
                <a:gd name="connsiteY0" fmla="*/ 0 h 947956"/>
                <a:gd name="connsiteX1" fmla="*/ 1895913 w 1895913"/>
                <a:gd name="connsiteY1" fmla="*/ 0 h 947956"/>
                <a:gd name="connsiteX2" fmla="*/ 1895913 w 1895913"/>
                <a:gd name="connsiteY2" fmla="*/ 947956 h 947956"/>
                <a:gd name="connsiteX3" fmla="*/ 0 w 1895913"/>
                <a:gd name="connsiteY3" fmla="*/ 947956 h 947956"/>
                <a:gd name="connsiteX4" fmla="*/ 0 w 1895913"/>
                <a:gd name="connsiteY4" fmla="*/ 0 h 947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13" h="947956">
                  <a:moveTo>
                    <a:pt x="0" y="0"/>
                  </a:moveTo>
                  <a:lnTo>
                    <a:pt x="1895913" y="0"/>
                  </a:lnTo>
                  <a:lnTo>
                    <a:pt x="1895913" y="947956"/>
                  </a:lnTo>
                  <a:lnTo>
                    <a:pt x="0" y="947956"/>
                  </a:lnTo>
                  <a:lnTo>
                    <a:pt x="0" y="0"/>
                  </a:lnTo>
                  <a:close/>
                </a:path>
              </a:pathLst>
            </a:custGeom>
            <a:solidFill>
              <a:srgbClr val="BFBFBF"/>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977807">
                <a:lnSpc>
                  <a:spcPct val="90000"/>
                </a:lnSpc>
                <a:spcAft>
                  <a:spcPct val="35000"/>
                </a:spcAft>
              </a:pPr>
              <a:r>
                <a:rPr lang="en-US" kern="1200" dirty="0" err="1" smtClean="0">
                  <a:solidFill>
                    <a:srgbClr val="000000"/>
                  </a:solidFill>
                </a:rPr>
                <a:t>Administratīvās</a:t>
              </a:r>
              <a:r>
                <a:rPr lang="en-US" kern="1200" dirty="0" smtClean="0">
                  <a:solidFill>
                    <a:srgbClr val="000000"/>
                  </a:solidFill>
                </a:rPr>
                <a:t> </a:t>
              </a:r>
              <a:r>
                <a:rPr lang="en-US" kern="1200" dirty="0" err="1" smtClean="0">
                  <a:solidFill>
                    <a:srgbClr val="000000"/>
                  </a:solidFill>
                </a:rPr>
                <a:t>izmaksas</a:t>
              </a:r>
              <a:r>
                <a:rPr lang="en-US" kern="1200" dirty="0" smtClean="0">
                  <a:solidFill>
                    <a:srgbClr val="000000"/>
                  </a:solidFill>
                </a:rPr>
                <a:t> – </a:t>
              </a:r>
              <a:r>
                <a:rPr lang="en-US" kern="1200" dirty="0" err="1" smtClean="0">
                  <a:solidFill>
                    <a:srgbClr val="000000"/>
                  </a:solidFill>
                </a:rPr>
                <a:t>b</a:t>
              </a:r>
              <a:r>
                <a:rPr lang="en-US" dirty="0" err="1" smtClean="0">
                  <a:solidFill>
                    <a:srgbClr val="000000"/>
                  </a:solidFill>
                </a:rPr>
                <a:t>iznesa</a:t>
              </a:r>
              <a:r>
                <a:rPr lang="en-US" dirty="0" smtClean="0">
                  <a:solidFill>
                    <a:srgbClr val="000000"/>
                  </a:solidFill>
                </a:rPr>
                <a:t> </a:t>
              </a:r>
              <a:r>
                <a:rPr lang="en-US" dirty="0" err="1" smtClean="0">
                  <a:solidFill>
                    <a:srgbClr val="000000"/>
                  </a:solidFill>
                </a:rPr>
                <a:t>vajadzība</a:t>
              </a:r>
              <a:endParaRPr lang="en-US" kern="1200" dirty="0">
                <a:solidFill>
                  <a:srgbClr val="000000"/>
                </a:solidFill>
              </a:endParaRPr>
            </a:p>
          </p:txBody>
        </p:sp>
        <p:sp>
          <p:nvSpPr>
            <p:cNvPr id="11" name="Freeform 10"/>
            <p:cNvSpPr/>
            <p:nvPr/>
          </p:nvSpPr>
          <p:spPr>
            <a:xfrm>
              <a:off x="4748247" y="4478969"/>
              <a:ext cx="2448272" cy="947956"/>
            </a:xfrm>
            <a:custGeom>
              <a:avLst/>
              <a:gdLst>
                <a:gd name="connsiteX0" fmla="*/ 0 w 1895913"/>
                <a:gd name="connsiteY0" fmla="*/ 0 h 947956"/>
                <a:gd name="connsiteX1" fmla="*/ 1895913 w 1895913"/>
                <a:gd name="connsiteY1" fmla="*/ 0 h 947956"/>
                <a:gd name="connsiteX2" fmla="*/ 1895913 w 1895913"/>
                <a:gd name="connsiteY2" fmla="*/ 947956 h 947956"/>
                <a:gd name="connsiteX3" fmla="*/ 0 w 1895913"/>
                <a:gd name="connsiteY3" fmla="*/ 947956 h 947956"/>
                <a:gd name="connsiteX4" fmla="*/ 0 w 1895913"/>
                <a:gd name="connsiteY4" fmla="*/ 0 h 947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13" h="947956">
                  <a:moveTo>
                    <a:pt x="0" y="0"/>
                  </a:moveTo>
                  <a:lnTo>
                    <a:pt x="1895913" y="0"/>
                  </a:lnTo>
                  <a:lnTo>
                    <a:pt x="1895913" y="947956"/>
                  </a:lnTo>
                  <a:lnTo>
                    <a:pt x="0" y="947956"/>
                  </a:lnTo>
                  <a:lnTo>
                    <a:pt x="0" y="0"/>
                  </a:lnTo>
                  <a:close/>
                </a:path>
              </a:pathLst>
            </a:custGeom>
            <a:solidFill>
              <a:srgbClr val="BFBFBF"/>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977807">
                <a:lnSpc>
                  <a:spcPct val="90000"/>
                </a:lnSpc>
                <a:spcAft>
                  <a:spcPct val="35000"/>
                </a:spcAft>
              </a:pPr>
              <a:r>
                <a:rPr lang="en-US" kern="1200" dirty="0" err="1" smtClean="0">
                  <a:solidFill>
                    <a:srgbClr val="000000"/>
                  </a:solidFill>
                </a:rPr>
                <a:t>Admin.aktivitātes</a:t>
              </a:r>
              <a:r>
                <a:rPr lang="en-US" dirty="0" smtClean="0">
                  <a:solidFill>
                    <a:srgbClr val="000000"/>
                  </a:solidFill>
                </a:rPr>
                <a:t>, </a:t>
              </a:r>
              <a:r>
                <a:rPr lang="en-US" dirty="0" err="1" smtClean="0">
                  <a:solidFill>
                    <a:srgbClr val="000000"/>
                  </a:solidFill>
                </a:rPr>
                <a:t>kuras</a:t>
              </a:r>
              <a:r>
                <a:rPr lang="en-US" dirty="0" smtClean="0">
                  <a:solidFill>
                    <a:srgbClr val="000000"/>
                  </a:solidFill>
                </a:rPr>
                <a:t> </a:t>
              </a:r>
              <a:r>
                <a:rPr lang="en-US" dirty="0" err="1" smtClean="0">
                  <a:solidFill>
                    <a:srgbClr val="000000"/>
                  </a:solidFill>
                </a:rPr>
                <a:t>tiks</a:t>
              </a:r>
              <a:r>
                <a:rPr lang="en-US" dirty="0" smtClean="0">
                  <a:solidFill>
                    <a:srgbClr val="000000"/>
                  </a:solidFill>
                </a:rPr>
                <a:t> </a:t>
              </a:r>
              <a:r>
                <a:rPr lang="en-US" dirty="0" err="1" smtClean="0">
                  <a:solidFill>
                    <a:srgbClr val="000000"/>
                  </a:solidFill>
                </a:rPr>
                <a:t>veiktas</a:t>
              </a:r>
              <a:r>
                <a:rPr lang="en-US" dirty="0" smtClean="0">
                  <a:solidFill>
                    <a:srgbClr val="000000"/>
                  </a:solidFill>
                </a:rPr>
                <a:t> </a:t>
              </a:r>
              <a:r>
                <a:rPr lang="en-US" dirty="0" err="1" smtClean="0">
                  <a:solidFill>
                    <a:srgbClr val="000000"/>
                  </a:solidFill>
                </a:rPr>
                <a:t>arī</a:t>
              </a:r>
              <a:r>
                <a:rPr lang="en-US" dirty="0" smtClean="0">
                  <a:solidFill>
                    <a:srgbClr val="000000"/>
                  </a:solidFill>
                </a:rPr>
                <a:t> </a:t>
              </a:r>
              <a:r>
                <a:rPr lang="en-US" dirty="0" err="1" smtClean="0">
                  <a:solidFill>
                    <a:srgbClr val="000000"/>
                  </a:solidFill>
                </a:rPr>
                <a:t>atcelot</a:t>
              </a:r>
              <a:r>
                <a:rPr lang="en-US" dirty="0" smtClean="0">
                  <a:solidFill>
                    <a:srgbClr val="000000"/>
                  </a:solidFill>
                </a:rPr>
                <a:t> </a:t>
              </a:r>
              <a:r>
                <a:rPr lang="en-US" dirty="0" err="1" smtClean="0">
                  <a:solidFill>
                    <a:srgbClr val="000000"/>
                  </a:solidFill>
                </a:rPr>
                <a:t>prasības</a:t>
              </a:r>
              <a:r>
                <a:rPr lang="en-US" dirty="0" smtClean="0">
                  <a:solidFill>
                    <a:srgbClr val="000000"/>
                  </a:solidFill>
                </a:rPr>
                <a:t> (</a:t>
              </a:r>
              <a:r>
                <a:rPr lang="en-US" dirty="0" err="1" smtClean="0">
                  <a:solidFill>
                    <a:srgbClr val="000000"/>
                  </a:solidFill>
                </a:rPr>
                <a:t>labā</a:t>
              </a:r>
              <a:r>
                <a:rPr lang="en-US" dirty="0" smtClean="0">
                  <a:solidFill>
                    <a:srgbClr val="000000"/>
                  </a:solidFill>
                </a:rPr>
                <a:t> </a:t>
              </a:r>
              <a:r>
                <a:rPr lang="en-US" dirty="0" err="1" smtClean="0">
                  <a:solidFill>
                    <a:srgbClr val="000000"/>
                  </a:solidFill>
                </a:rPr>
                <a:t>prakse</a:t>
              </a:r>
              <a:r>
                <a:rPr lang="en-US" dirty="0" smtClean="0">
                  <a:solidFill>
                    <a:srgbClr val="000000"/>
                  </a:solidFill>
                </a:rPr>
                <a:t>)</a:t>
              </a:r>
              <a:endParaRPr lang="en-US" kern="1200" dirty="0">
                <a:solidFill>
                  <a:srgbClr val="000000"/>
                </a:solidFill>
              </a:endParaRPr>
            </a:p>
          </p:txBody>
        </p:sp>
        <p:sp>
          <p:nvSpPr>
            <p:cNvPr id="12" name="Freeform 11"/>
            <p:cNvSpPr/>
            <p:nvPr/>
          </p:nvSpPr>
          <p:spPr>
            <a:xfrm>
              <a:off x="7412543" y="4467630"/>
              <a:ext cx="2535592" cy="947956"/>
            </a:xfrm>
            <a:custGeom>
              <a:avLst/>
              <a:gdLst>
                <a:gd name="connsiteX0" fmla="*/ 0 w 1895913"/>
                <a:gd name="connsiteY0" fmla="*/ 0 h 947956"/>
                <a:gd name="connsiteX1" fmla="*/ 1895913 w 1895913"/>
                <a:gd name="connsiteY1" fmla="*/ 0 h 947956"/>
                <a:gd name="connsiteX2" fmla="*/ 1895913 w 1895913"/>
                <a:gd name="connsiteY2" fmla="*/ 947956 h 947956"/>
                <a:gd name="connsiteX3" fmla="*/ 0 w 1895913"/>
                <a:gd name="connsiteY3" fmla="*/ 947956 h 947956"/>
                <a:gd name="connsiteX4" fmla="*/ 0 w 1895913"/>
                <a:gd name="connsiteY4" fmla="*/ 0 h 947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13" h="947956">
                  <a:moveTo>
                    <a:pt x="0" y="0"/>
                  </a:moveTo>
                  <a:lnTo>
                    <a:pt x="1895913" y="0"/>
                  </a:lnTo>
                  <a:lnTo>
                    <a:pt x="1895913" y="947956"/>
                  </a:lnTo>
                  <a:lnTo>
                    <a:pt x="0" y="947956"/>
                  </a:lnTo>
                  <a:lnTo>
                    <a:pt x="0" y="0"/>
                  </a:lnTo>
                  <a:close/>
                </a:path>
              </a:pathLst>
            </a:custGeom>
            <a:solidFill>
              <a:srgbClr val="800000"/>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977807">
                <a:lnSpc>
                  <a:spcPct val="90000"/>
                </a:lnSpc>
                <a:spcAft>
                  <a:spcPct val="35000"/>
                </a:spcAft>
              </a:pPr>
              <a:r>
                <a:rPr lang="en-US" dirty="0" err="1">
                  <a:solidFill>
                    <a:schemeClr val="bg1"/>
                  </a:solidFill>
                </a:rPr>
                <a:t>Admin.aktivitātes</a:t>
              </a:r>
              <a:r>
                <a:rPr lang="en-US" dirty="0">
                  <a:solidFill>
                    <a:schemeClr val="bg1"/>
                  </a:solidFill>
                </a:rPr>
                <a:t>, </a:t>
              </a:r>
              <a:r>
                <a:rPr lang="en-US" dirty="0" err="1">
                  <a:solidFill>
                    <a:schemeClr val="bg1"/>
                  </a:solidFill>
                </a:rPr>
                <a:t>kuras</a:t>
              </a:r>
              <a:r>
                <a:rPr lang="en-US" dirty="0">
                  <a:solidFill>
                    <a:schemeClr val="bg1"/>
                  </a:solidFill>
                </a:rPr>
                <a:t> </a:t>
              </a:r>
              <a:r>
                <a:rPr lang="en-US" dirty="0" err="1" smtClean="0">
                  <a:solidFill>
                    <a:schemeClr val="bg1"/>
                  </a:solidFill>
                </a:rPr>
                <a:t>tiek</a:t>
              </a:r>
              <a:r>
                <a:rPr lang="en-US" dirty="0" smtClean="0">
                  <a:solidFill>
                    <a:schemeClr val="bg1"/>
                  </a:solidFill>
                </a:rPr>
                <a:t> </a:t>
              </a:r>
              <a:r>
                <a:rPr lang="en-US" dirty="0" err="1">
                  <a:solidFill>
                    <a:schemeClr val="bg1"/>
                  </a:solidFill>
                </a:rPr>
                <a:t>veiktas</a:t>
              </a:r>
              <a:r>
                <a:rPr lang="en-US" dirty="0">
                  <a:solidFill>
                    <a:schemeClr val="bg1"/>
                  </a:solidFill>
                </a:rPr>
                <a:t> </a:t>
              </a:r>
              <a:r>
                <a:rPr lang="en-US" dirty="0" err="1" smtClean="0">
                  <a:solidFill>
                    <a:schemeClr val="bg1"/>
                  </a:solidFill>
                </a:rPr>
                <a:t>tikai</a:t>
              </a:r>
              <a:r>
                <a:rPr lang="en-US" dirty="0" smtClean="0">
                  <a:solidFill>
                    <a:schemeClr val="bg1"/>
                  </a:solidFill>
                </a:rPr>
                <a:t> </a:t>
              </a:r>
              <a:r>
                <a:rPr lang="en-US" dirty="0" err="1" smtClean="0">
                  <a:solidFill>
                    <a:schemeClr val="bg1"/>
                  </a:solidFill>
                </a:rPr>
                <a:t>dēļ</a:t>
              </a:r>
              <a:r>
                <a:rPr lang="en-US" dirty="0" smtClean="0">
                  <a:solidFill>
                    <a:schemeClr val="bg1"/>
                  </a:solidFill>
                </a:rPr>
                <a:t> </a:t>
              </a:r>
              <a:r>
                <a:rPr lang="en-US" dirty="0" err="1" smtClean="0">
                  <a:solidFill>
                    <a:schemeClr val="bg1"/>
                  </a:solidFill>
                </a:rPr>
                <a:t>prasībām</a:t>
              </a:r>
              <a:r>
                <a:rPr lang="en-US" dirty="0" smtClean="0">
                  <a:solidFill>
                    <a:schemeClr val="bg1"/>
                  </a:solidFill>
                </a:rPr>
                <a:t> – ADMIN. SLOGS</a:t>
              </a:r>
              <a:endParaRPr lang="en-US" dirty="0">
                <a:solidFill>
                  <a:schemeClr val="bg1"/>
                </a:solidFill>
              </a:endParaRPr>
            </a:p>
          </p:txBody>
        </p:sp>
        <p:sp>
          <p:nvSpPr>
            <p:cNvPr id="13" name="Freeform 12"/>
            <p:cNvSpPr/>
            <p:nvPr/>
          </p:nvSpPr>
          <p:spPr>
            <a:xfrm>
              <a:off x="5828367" y="3115411"/>
              <a:ext cx="2396665" cy="947956"/>
            </a:xfrm>
            <a:custGeom>
              <a:avLst/>
              <a:gdLst>
                <a:gd name="connsiteX0" fmla="*/ 0 w 1895913"/>
                <a:gd name="connsiteY0" fmla="*/ 0 h 947956"/>
                <a:gd name="connsiteX1" fmla="*/ 1895913 w 1895913"/>
                <a:gd name="connsiteY1" fmla="*/ 0 h 947956"/>
                <a:gd name="connsiteX2" fmla="*/ 1895913 w 1895913"/>
                <a:gd name="connsiteY2" fmla="*/ 947956 h 947956"/>
                <a:gd name="connsiteX3" fmla="*/ 0 w 1895913"/>
                <a:gd name="connsiteY3" fmla="*/ 947956 h 947956"/>
                <a:gd name="connsiteX4" fmla="*/ 0 w 1895913"/>
                <a:gd name="connsiteY4" fmla="*/ 0 h 947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13" h="947956">
                  <a:moveTo>
                    <a:pt x="0" y="0"/>
                  </a:moveTo>
                  <a:lnTo>
                    <a:pt x="1895913" y="0"/>
                  </a:lnTo>
                  <a:lnTo>
                    <a:pt x="1895913" y="947956"/>
                  </a:lnTo>
                  <a:lnTo>
                    <a:pt x="0" y="947956"/>
                  </a:lnTo>
                  <a:lnTo>
                    <a:pt x="0" y="0"/>
                  </a:lnTo>
                  <a:close/>
                </a:path>
              </a:pathLst>
            </a:custGeom>
            <a:solidFill>
              <a:srgbClr val="BFBFBF"/>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977807">
                <a:lnSpc>
                  <a:spcPct val="90000"/>
                </a:lnSpc>
                <a:spcAft>
                  <a:spcPct val="35000"/>
                </a:spcAft>
              </a:pPr>
              <a:r>
                <a:rPr lang="en-US" dirty="0" err="1">
                  <a:solidFill>
                    <a:schemeClr val="tx1"/>
                  </a:solidFill>
                </a:rPr>
                <a:t>Administratīvās</a:t>
              </a:r>
              <a:r>
                <a:rPr lang="en-US" dirty="0">
                  <a:solidFill>
                    <a:schemeClr val="tx1"/>
                  </a:solidFill>
                </a:rPr>
                <a:t> </a:t>
              </a:r>
              <a:r>
                <a:rPr lang="en-US" dirty="0" err="1">
                  <a:solidFill>
                    <a:schemeClr val="tx1"/>
                  </a:solidFill>
                </a:rPr>
                <a:t>izmaksas</a:t>
              </a:r>
              <a:r>
                <a:rPr lang="en-US" dirty="0">
                  <a:solidFill>
                    <a:schemeClr val="tx1"/>
                  </a:solidFill>
                </a:rPr>
                <a:t> – </a:t>
              </a:r>
              <a:r>
                <a:rPr lang="en-US" dirty="0" err="1" smtClean="0">
                  <a:solidFill>
                    <a:schemeClr val="tx1"/>
                  </a:solidFill>
                </a:rPr>
                <a:t>likumdošanas</a:t>
              </a:r>
              <a:r>
                <a:rPr lang="en-US" dirty="0" smtClean="0">
                  <a:solidFill>
                    <a:schemeClr val="tx1"/>
                  </a:solidFill>
                </a:rPr>
                <a:t> </a:t>
              </a:r>
              <a:r>
                <a:rPr lang="en-US" dirty="0" err="1">
                  <a:solidFill>
                    <a:schemeClr val="tx1"/>
                  </a:solidFill>
                </a:rPr>
                <a:t>p</a:t>
              </a:r>
              <a:r>
                <a:rPr lang="en-US" dirty="0" err="1" smtClean="0">
                  <a:solidFill>
                    <a:schemeClr val="tx1"/>
                  </a:solidFill>
                </a:rPr>
                <a:t>rasības</a:t>
              </a:r>
              <a:endParaRPr lang="en-US" dirty="0">
                <a:solidFill>
                  <a:schemeClr val="tx1"/>
                </a:solidFill>
              </a:endParaRPr>
            </a:p>
          </p:txBody>
        </p:sp>
      </p:grpSp>
      <p:sp>
        <p:nvSpPr>
          <p:cNvPr id="14" name="Freeform 13"/>
          <p:cNvSpPr/>
          <p:nvPr/>
        </p:nvSpPr>
        <p:spPr>
          <a:xfrm>
            <a:off x="6410117" y="5397921"/>
            <a:ext cx="1942563" cy="398141"/>
          </a:xfrm>
          <a:custGeom>
            <a:avLst/>
            <a:gdLst/>
            <a:ahLst/>
            <a:cxnLst/>
            <a:rect l="0" t="0" r="0" b="0"/>
            <a:pathLst>
              <a:path>
                <a:moveTo>
                  <a:pt x="0" y="0"/>
                </a:moveTo>
                <a:lnTo>
                  <a:pt x="0" y="199070"/>
                </a:lnTo>
                <a:lnTo>
                  <a:pt x="2294055" y="199070"/>
                </a:lnTo>
                <a:lnTo>
                  <a:pt x="2294055" y="398141"/>
                </a:lnTo>
              </a:path>
            </a:pathLst>
          </a:custGeom>
          <a:noFill/>
          <a:ln>
            <a:solidFill>
              <a:srgbClr val="808080"/>
            </a:solidFill>
          </a:ln>
        </p:spPr>
        <p:style>
          <a:lnRef idx="2">
            <a:schemeClr val="accent5">
              <a:shade val="60000"/>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15" name="Freeform 14"/>
          <p:cNvSpPr/>
          <p:nvPr/>
        </p:nvSpPr>
        <p:spPr>
          <a:xfrm>
            <a:off x="4116062" y="5397921"/>
            <a:ext cx="2294055" cy="398141"/>
          </a:xfrm>
          <a:custGeom>
            <a:avLst/>
            <a:gdLst/>
            <a:ahLst/>
            <a:cxnLst/>
            <a:rect l="0" t="0" r="0" b="0"/>
            <a:pathLst>
              <a:path>
                <a:moveTo>
                  <a:pt x="2294055" y="0"/>
                </a:moveTo>
                <a:lnTo>
                  <a:pt x="2294055" y="199070"/>
                </a:lnTo>
                <a:lnTo>
                  <a:pt x="0" y="199070"/>
                </a:lnTo>
                <a:lnTo>
                  <a:pt x="0" y="398141"/>
                </a:lnTo>
              </a:path>
            </a:pathLst>
          </a:custGeom>
          <a:noFill/>
          <a:ln>
            <a:solidFill>
              <a:schemeClr val="bg2"/>
            </a:solidFill>
          </a:ln>
        </p:spPr>
        <p:style>
          <a:lnRef idx="2">
            <a:schemeClr val="accent5">
              <a:shade val="60000"/>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1965557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endParaRPr lang="en-US" sz="4800" dirty="0"/>
          </a:p>
          <a:p>
            <a:pPr algn="ctr"/>
            <a:endParaRPr lang="en-US" sz="1800" dirty="0"/>
          </a:p>
          <a:p>
            <a:pPr algn="ctr"/>
            <a:r>
              <a:rPr lang="en-US" sz="4800" dirty="0" err="1"/>
              <a:t>Administratīvā</a:t>
            </a:r>
            <a:r>
              <a:rPr lang="en-US" sz="4800" dirty="0"/>
              <a:t> </a:t>
            </a:r>
            <a:r>
              <a:rPr lang="en-US" sz="4800" dirty="0" err="1"/>
              <a:t>sloga</a:t>
            </a:r>
            <a:r>
              <a:rPr lang="en-US" sz="4800" dirty="0"/>
              <a:t> </a:t>
            </a:r>
            <a:r>
              <a:rPr lang="en-US" sz="4800" dirty="0" err="1"/>
              <a:t>mērīšanas</a:t>
            </a:r>
            <a:r>
              <a:rPr lang="en-US" sz="4800" dirty="0"/>
              <a:t> un </a:t>
            </a:r>
            <a:r>
              <a:rPr lang="en-US" sz="4800" dirty="0" err="1"/>
              <a:t>mazināšanas</a:t>
            </a:r>
            <a:r>
              <a:rPr lang="en-US" sz="4800" dirty="0"/>
              <a:t> </a:t>
            </a:r>
            <a:r>
              <a:rPr lang="en-US" sz="4800" dirty="0" err="1"/>
              <a:t>pieeja</a:t>
            </a:r>
            <a:r>
              <a:rPr lang="en-US" sz="4800" dirty="0"/>
              <a:t> </a:t>
            </a:r>
            <a:r>
              <a:rPr lang="en-US" sz="4800" dirty="0" err="1"/>
              <a:t>ārvalstīs</a:t>
            </a:r>
            <a:endParaRPr lang="en-US" sz="4800" dirty="0"/>
          </a:p>
        </p:txBody>
      </p:sp>
    </p:spTree>
    <p:extLst>
      <p:ext uri="{BB962C8B-B14F-4D97-AF65-F5344CB8AC3E}">
        <p14:creationId xmlns:p14="http://schemas.microsoft.com/office/powerpoint/2010/main" val="3623378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err="1"/>
              <a:t>Administratīvā</a:t>
            </a:r>
            <a:r>
              <a:rPr lang="en-US" sz="3600" dirty="0"/>
              <a:t> </a:t>
            </a:r>
            <a:r>
              <a:rPr lang="en-US" sz="3600" dirty="0" err="1"/>
              <a:t>sloga</a:t>
            </a:r>
            <a:r>
              <a:rPr lang="en-US" sz="3600" dirty="0"/>
              <a:t> </a:t>
            </a:r>
            <a:r>
              <a:rPr lang="en-US" sz="3600" dirty="0" err="1"/>
              <a:t>mērīšana</a:t>
            </a:r>
            <a:r>
              <a:rPr lang="en-US" sz="3600" dirty="0"/>
              <a:t> </a:t>
            </a:r>
            <a:r>
              <a:rPr lang="en-US" sz="3600" dirty="0" err="1"/>
              <a:t>pasaulē</a:t>
            </a:r>
            <a:endParaRPr lang="en-US" sz="3600" dirty="0"/>
          </a:p>
        </p:txBody>
      </p:sp>
      <p:sp>
        <p:nvSpPr>
          <p:cNvPr id="4" name="Content Placeholder 3"/>
          <p:cNvSpPr>
            <a:spLocks noGrp="1"/>
          </p:cNvSpPr>
          <p:nvPr>
            <p:ph idx="1"/>
          </p:nvPr>
        </p:nvSpPr>
        <p:spPr/>
        <p:txBody>
          <a:bodyPr/>
          <a:lstStyle/>
          <a:p>
            <a:r>
              <a:rPr lang="en-US" dirty="0" err="1" smtClean="0"/>
              <a:t>Fokuss</a:t>
            </a:r>
            <a:r>
              <a:rPr lang="en-US" dirty="0" smtClean="0"/>
              <a:t> – </a:t>
            </a:r>
            <a:r>
              <a:rPr lang="en-US" dirty="0" err="1" smtClean="0"/>
              <a:t>uzņēmējdarbība</a:t>
            </a:r>
            <a:r>
              <a:rPr lang="en-US" dirty="0" smtClean="0"/>
              <a:t>!</a:t>
            </a:r>
            <a:endParaRPr lang="en-US" dirty="0"/>
          </a:p>
        </p:txBody>
      </p:sp>
      <p:grpSp>
        <p:nvGrpSpPr>
          <p:cNvPr id="5" name="Group 4"/>
          <p:cNvGrpSpPr/>
          <p:nvPr/>
        </p:nvGrpSpPr>
        <p:grpSpPr>
          <a:xfrm>
            <a:off x="1871961" y="2615857"/>
            <a:ext cx="6484024" cy="3684260"/>
            <a:chOff x="1795919" y="1769312"/>
            <a:chExt cx="6484024" cy="3684260"/>
          </a:xfrm>
        </p:grpSpPr>
        <p:sp>
          <p:nvSpPr>
            <p:cNvPr id="6" name="Freeform 5"/>
            <p:cNvSpPr/>
            <p:nvPr/>
          </p:nvSpPr>
          <p:spPr>
            <a:xfrm>
              <a:off x="5037932" y="2717269"/>
              <a:ext cx="2294055" cy="398141"/>
            </a:xfrm>
            <a:custGeom>
              <a:avLst/>
              <a:gdLst/>
              <a:ahLst/>
              <a:cxnLst/>
              <a:rect l="0" t="0" r="0" b="0"/>
              <a:pathLst>
                <a:path>
                  <a:moveTo>
                    <a:pt x="0" y="0"/>
                  </a:moveTo>
                  <a:lnTo>
                    <a:pt x="0" y="199070"/>
                  </a:lnTo>
                  <a:lnTo>
                    <a:pt x="2294055" y="199070"/>
                  </a:lnTo>
                  <a:lnTo>
                    <a:pt x="2294055" y="398141"/>
                  </a:lnTo>
                </a:path>
              </a:pathLst>
            </a:custGeom>
            <a:noFill/>
            <a:ln>
              <a:solidFill>
                <a:srgbClr val="808080"/>
              </a:solidFill>
            </a:ln>
          </p:spPr>
          <p:style>
            <a:lnRef idx="2">
              <a:schemeClr val="accent5">
                <a:shade val="60000"/>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7" name="Freeform 6"/>
            <p:cNvSpPr/>
            <p:nvPr/>
          </p:nvSpPr>
          <p:spPr>
            <a:xfrm>
              <a:off x="4992211" y="2717269"/>
              <a:ext cx="91440" cy="398141"/>
            </a:xfrm>
            <a:custGeom>
              <a:avLst/>
              <a:gdLst/>
              <a:ahLst/>
              <a:cxnLst/>
              <a:rect l="0" t="0" r="0" b="0"/>
              <a:pathLst>
                <a:path>
                  <a:moveTo>
                    <a:pt x="45720" y="0"/>
                  </a:moveTo>
                  <a:lnTo>
                    <a:pt x="45720" y="398141"/>
                  </a:lnTo>
                </a:path>
              </a:pathLst>
            </a:custGeom>
            <a:noFill/>
            <a:ln>
              <a:solidFill>
                <a:schemeClr val="bg1">
                  <a:lumMod val="50000"/>
                </a:schemeClr>
              </a:solidFill>
            </a:ln>
          </p:spPr>
          <p:style>
            <a:lnRef idx="2">
              <a:schemeClr val="accent5">
                <a:shade val="60000"/>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8" name="Freeform 7"/>
            <p:cNvSpPr/>
            <p:nvPr/>
          </p:nvSpPr>
          <p:spPr>
            <a:xfrm>
              <a:off x="2743876" y="2717269"/>
              <a:ext cx="2294055" cy="398141"/>
            </a:xfrm>
            <a:custGeom>
              <a:avLst/>
              <a:gdLst/>
              <a:ahLst/>
              <a:cxnLst/>
              <a:rect l="0" t="0" r="0" b="0"/>
              <a:pathLst>
                <a:path>
                  <a:moveTo>
                    <a:pt x="2294055" y="0"/>
                  </a:moveTo>
                  <a:lnTo>
                    <a:pt x="2294055" y="199070"/>
                  </a:lnTo>
                  <a:lnTo>
                    <a:pt x="0" y="199070"/>
                  </a:lnTo>
                  <a:lnTo>
                    <a:pt x="0" y="398141"/>
                  </a:lnTo>
                </a:path>
              </a:pathLst>
            </a:custGeom>
            <a:noFill/>
            <a:ln>
              <a:solidFill>
                <a:schemeClr val="bg2"/>
              </a:solidFill>
            </a:ln>
          </p:spPr>
          <p:style>
            <a:lnRef idx="2">
              <a:schemeClr val="accent5">
                <a:shade val="60000"/>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9" name="Freeform 8"/>
            <p:cNvSpPr/>
            <p:nvPr/>
          </p:nvSpPr>
          <p:spPr>
            <a:xfrm>
              <a:off x="3740135" y="1769312"/>
              <a:ext cx="2520280" cy="947956"/>
            </a:xfrm>
            <a:custGeom>
              <a:avLst/>
              <a:gdLst>
                <a:gd name="connsiteX0" fmla="*/ 0 w 1895913"/>
                <a:gd name="connsiteY0" fmla="*/ 0 h 947956"/>
                <a:gd name="connsiteX1" fmla="*/ 1895913 w 1895913"/>
                <a:gd name="connsiteY1" fmla="*/ 0 h 947956"/>
                <a:gd name="connsiteX2" fmla="*/ 1895913 w 1895913"/>
                <a:gd name="connsiteY2" fmla="*/ 947956 h 947956"/>
                <a:gd name="connsiteX3" fmla="*/ 0 w 1895913"/>
                <a:gd name="connsiteY3" fmla="*/ 947956 h 947956"/>
                <a:gd name="connsiteX4" fmla="*/ 0 w 1895913"/>
                <a:gd name="connsiteY4" fmla="*/ 0 h 947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13" h="947956">
                  <a:moveTo>
                    <a:pt x="0" y="0"/>
                  </a:moveTo>
                  <a:lnTo>
                    <a:pt x="1895913" y="0"/>
                  </a:lnTo>
                  <a:lnTo>
                    <a:pt x="1895913" y="947956"/>
                  </a:lnTo>
                  <a:lnTo>
                    <a:pt x="0" y="947956"/>
                  </a:lnTo>
                  <a:lnTo>
                    <a:pt x="0" y="0"/>
                  </a:lnTo>
                  <a:close/>
                </a:path>
              </a:pathLst>
            </a:custGeom>
            <a:solidFill>
              <a:schemeClr val="bg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977807">
                <a:lnSpc>
                  <a:spcPct val="90000"/>
                </a:lnSpc>
                <a:spcAft>
                  <a:spcPct val="35000"/>
                </a:spcAft>
              </a:pPr>
              <a:r>
                <a:rPr lang="en-US" sz="2000" b="1" dirty="0"/>
                <a:t>Standard Cost Model </a:t>
              </a:r>
              <a:r>
                <a:rPr lang="en-US" sz="2000" dirty="0"/>
                <a:t>Network</a:t>
              </a:r>
            </a:p>
          </p:txBody>
        </p:sp>
        <p:sp>
          <p:nvSpPr>
            <p:cNvPr id="10" name="Freeform 9"/>
            <p:cNvSpPr/>
            <p:nvPr/>
          </p:nvSpPr>
          <p:spPr>
            <a:xfrm>
              <a:off x="1795919" y="3115411"/>
              <a:ext cx="1895913" cy="947956"/>
            </a:xfrm>
            <a:custGeom>
              <a:avLst/>
              <a:gdLst>
                <a:gd name="connsiteX0" fmla="*/ 0 w 1895913"/>
                <a:gd name="connsiteY0" fmla="*/ 0 h 947956"/>
                <a:gd name="connsiteX1" fmla="*/ 1895913 w 1895913"/>
                <a:gd name="connsiteY1" fmla="*/ 0 h 947956"/>
                <a:gd name="connsiteX2" fmla="*/ 1895913 w 1895913"/>
                <a:gd name="connsiteY2" fmla="*/ 947956 h 947956"/>
                <a:gd name="connsiteX3" fmla="*/ 0 w 1895913"/>
                <a:gd name="connsiteY3" fmla="*/ 947956 h 947956"/>
                <a:gd name="connsiteX4" fmla="*/ 0 w 1895913"/>
                <a:gd name="connsiteY4" fmla="*/ 0 h 947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13" h="947956">
                  <a:moveTo>
                    <a:pt x="0" y="0"/>
                  </a:moveTo>
                  <a:lnTo>
                    <a:pt x="1895913" y="0"/>
                  </a:lnTo>
                  <a:lnTo>
                    <a:pt x="1895913" y="947956"/>
                  </a:lnTo>
                  <a:lnTo>
                    <a:pt x="0" y="947956"/>
                  </a:lnTo>
                  <a:lnTo>
                    <a:pt x="0" y="0"/>
                  </a:lnTo>
                  <a:close/>
                </a:path>
              </a:pathLst>
            </a:custGeom>
            <a:solidFill>
              <a:srgbClr val="BFBFBF"/>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977807">
                <a:lnSpc>
                  <a:spcPct val="90000"/>
                </a:lnSpc>
                <a:spcAft>
                  <a:spcPct val="35000"/>
                </a:spcAft>
              </a:pPr>
              <a:r>
                <a:rPr lang="en-US" sz="2000" dirty="0" err="1">
                  <a:solidFill>
                    <a:srgbClr val="000000"/>
                  </a:solidFill>
                </a:rPr>
                <a:t>Pasaules</a:t>
              </a:r>
              <a:r>
                <a:rPr lang="en-US" sz="2000" dirty="0">
                  <a:solidFill>
                    <a:srgbClr val="000000"/>
                  </a:solidFill>
                </a:rPr>
                <a:t> </a:t>
              </a:r>
              <a:r>
                <a:rPr lang="en-US" sz="2000" dirty="0" err="1">
                  <a:solidFill>
                    <a:srgbClr val="000000"/>
                  </a:solidFill>
                </a:rPr>
                <a:t>banka</a:t>
              </a:r>
              <a:endParaRPr lang="en-US" sz="2000" dirty="0">
                <a:solidFill>
                  <a:srgbClr val="000000"/>
                </a:solidFill>
              </a:endParaRPr>
            </a:p>
            <a:p>
              <a:pPr algn="ctr" defTabSz="977807">
                <a:lnSpc>
                  <a:spcPct val="90000"/>
                </a:lnSpc>
                <a:spcAft>
                  <a:spcPct val="35000"/>
                </a:spcAft>
              </a:pPr>
              <a:r>
                <a:rPr lang="en-US" sz="2000" dirty="0">
                  <a:solidFill>
                    <a:srgbClr val="000000"/>
                  </a:solidFill>
                </a:rPr>
                <a:t>(Doing Business)</a:t>
              </a:r>
            </a:p>
          </p:txBody>
        </p:sp>
        <p:sp>
          <p:nvSpPr>
            <p:cNvPr id="11" name="Freeform 10"/>
            <p:cNvSpPr/>
            <p:nvPr/>
          </p:nvSpPr>
          <p:spPr>
            <a:xfrm>
              <a:off x="4089975" y="3115411"/>
              <a:ext cx="1895913" cy="947956"/>
            </a:xfrm>
            <a:custGeom>
              <a:avLst/>
              <a:gdLst>
                <a:gd name="connsiteX0" fmla="*/ 0 w 1895913"/>
                <a:gd name="connsiteY0" fmla="*/ 0 h 947956"/>
                <a:gd name="connsiteX1" fmla="*/ 1895913 w 1895913"/>
                <a:gd name="connsiteY1" fmla="*/ 0 h 947956"/>
                <a:gd name="connsiteX2" fmla="*/ 1895913 w 1895913"/>
                <a:gd name="connsiteY2" fmla="*/ 947956 h 947956"/>
                <a:gd name="connsiteX3" fmla="*/ 0 w 1895913"/>
                <a:gd name="connsiteY3" fmla="*/ 947956 h 947956"/>
                <a:gd name="connsiteX4" fmla="*/ 0 w 1895913"/>
                <a:gd name="connsiteY4" fmla="*/ 0 h 947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13" h="947956">
                  <a:moveTo>
                    <a:pt x="0" y="0"/>
                  </a:moveTo>
                  <a:lnTo>
                    <a:pt x="1895913" y="0"/>
                  </a:lnTo>
                  <a:lnTo>
                    <a:pt x="1895913" y="947956"/>
                  </a:lnTo>
                  <a:lnTo>
                    <a:pt x="0" y="947956"/>
                  </a:lnTo>
                  <a:lnTo>
                    <a:pt x="0" y="0"/>
                  </a:lnTo>
                  <a:close/>
                </a:path>
              </a:pathLst>
            </a:custGeom>
            <a:solidFill>
              <a:srgbClr val="BFBFBF"/>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977807">
                <a:lnSpc>
                  <a:spcPct val="90000"/>
                </a:lnSpc>
                <a:spcAft>
                  <a:spcPct val="35000"/>
                </a:spcAft>
              </a:pPr>
              <a:r>
                <a:rPr lang="en-US" sz="2200" dirty="0">
                  <a:solidFill>
                    <a:srgbClr val="000000"/>
                  </a:solidFill>
                </a:rPr>
                <a:t>OECD</a:t>
              </a:r>
            </a:p>
          </p:txBody>
        </p:sp>
        <p:sp>
          <p:nvSpPr>
            <p:cNvPr id="12" name="Freeform 11"/>
            <p:cNvSpPr/>
            <p:nvPr/>
          </p:nvSpPr>
          <p:spPr>
            <a:xfrm>
              <a:off x="4100175" y="4505616"/>
              <a:ext cx="1895913" cy="947956"/>
            </a:xfrm>
            <a:custGeom>
              <a:avLst/>
              <a:gdLst>
                <a:gd name="connsiteX0" fmla="*/ 0 w 1895913"/>
                <a:gd name="connsiteY0" fmla="*/ 0 h 947956"/>
                <a:gd name="connsiteX1" fmla="*/ 1895913 w 1895913"/>
                <a:gd name="connsiteY1" fmla="*/ 0 h 947956"/>
                <a:gd name="connsiteX2" fmla="*/ 1895913 w 1895913"/>
                <a:gd name="connsiteY2" fmla="*/ 947956 h 947956"/>
                <a:gd name="connsiteX3" fmla="*/ 0 w 1895913"/>
                <a:gd name="connsiteY3" fmla="*/ 947956 h 947956"/>
                <a:gd name="connsiteX4" fmla="*/ 0 w 1895913"/>
                <a:gd name="connsiteY4" fmla="*/ 0 h 947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13" h="947956">
                  <a:moveTo>
                    <a:pt x="0" y="0"/>
                  </a:moveTo>
                  <a:lnTo>
                    <a:pt x="1895913" y="0"/>
                  </a:lnTo>
                  <a:lnTo>
                    <a:pt x="1895913" y="947956"/>
                  </a:lnTo>
                  <a:lnTo>
                    <a:pt x="0" y="947956"/>
                  </a:lnTo>
                  <a:lnTo>
                    <a:pt x="0" y="0"/>
                  </a:lnTo>
                  <a:close/>
                </a:path>
              </a:pathLst>
            </a:custGeom>
            <a:solidFill>
              <a:srgbClr val="BFBFBF"/>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977807">
                <a:lnSpc>
                  <a:spcPct val="90000"/>
                </a:lnSpc>
                <a:spcAft>
                  <a:spcPct val="35000"/>
                </a:spcAft>
              </a:pPr>
              <a:r>
                <a:rPr lang="en-US" kern="1200" dirty="0" err="1" smtClean="0">
                  <a:solidFill>
                    <a:srgbClr val="000000"/>
                  </a:solidFill>
                </a:rPr>
                <a:t>Austrālija</a:t>
              </a:r>
              <a:r>
                <a:rPr lang="en-US" kern="1200" dirty="0" smtClean="0">
                  <a:solidFill>
                    <a:srgbClr val="000000"/>
                  </a:solidFill>
                </a:rPr>
                <a:t>, </a:t>
              </a:r>
              <a:r>
                <a:rPr lang="en-US" kern="1200" dirty="0" err="1" smtClean="0">
                  <a:solidFill>
                    <a:srgbClr val="000000"/>
                  </a:solidFill>
                </a:rPr>
                <a:t>Kanāda</a:t>
              </a:r>
              <a:r>
                <a:rPr lang="en-US" kern="1200" dirty="0" smtClean="0">
                  <a:solidFill>
                    <a:srgbClr val="000000"/>
                  </a:solidFill>
                </a:rPr>
                <a:t>, </a:t>
              </a:r>
              <a:r>
                <a:rPr lang="en-US" kern="1200" dirty="0" err="1" smtClean="0">
                  <a:solidFill>
                    <a:srgbClr val="000000"/>
                  </a:solidFill>
                </a:rPr>
                <a:t>Norvēģija</a:t>
              </a:r>
              <a:r>
                <a:rPr lang="en-US" kern="1200" dirty="0" smtClean="0">
                  <a:solidFill>
                    <a:srgbClr val="000000"/>
                  </a:solidFill>
                </a:rPr>
                <a:t>, </a:t>
              </a:r>
              <a:r>
                <a:rPr lang="en-US" kern="1200" dirty="0" err="1" smtClean="0">
                  <a:solidFill>
                    <a:srgbClr val="000000"/>
                  </a:solidFill>
                </a:rPr>
                <a:t>Šveice</a:t>
              </a:r>
              <a:r>
                <a:rPr lang="en-US" kern="1200" dirty="0" smtClean="0">
                  <a:solidFill>
                    <a:srgbClr val="000000"/>
                  </a:solidFill>
                </a:rPr>
                <a:t> </a:t>
              </a:r>
              <a:r>
                <a:rPr lang="en-US" kern="1200" dirty="0" err="1" smtClean="0">
                  <a:solidFill>
                    <a:srgbClr val="000000"/>
                  </a:solidFill>
                </a:rPr>
                <a:t>u.c</a:t>
              </a:r>
              <a:r>
                <a:rPr lang="en-US" kern="1200" dirty="0" smtClean="0">
                  <a:solidFill>
                    <a:srgbClr val="000000"/>
                  </a:solidFill>
                </a:rPr>
                <a:t>. </a:t>
              </a:r>
              <a:endParaRPr lang="en-US" kern="1200" dirty="0">
                <a:solidFill>
                  <a:srgbClr val="000000"/>
                </a:solidFill>
              </a:endParaRPr>
            </a:p>
          </p:txBody>
        </p:sp>
        <p:sp>
          <p:nvSpPr>
            <p:cNvPr id="14" name="Freeform 13"/>
            <p:cNvSpPr/>
            <p:nvPr/>
          </p:nvSpPr>
          <p:spPr>
            <a:xfrm>
              <a:off x="6384030" y="3115411"/>
              <a:ext cx="1895913" cy="947956"/>
            </a:xfrm>
            <a:custGeom>
              <a:avLst/>
              <a:gdLst>
                <a:gd name="connsiteX0" fmla="*/ 0 w 1895913"/>
                <a:gd name="connsiteY0" fmla="*/ 0 h 947956"/>
                <a:gd name="connsiteX1" fmla="*/ 1895913 w 1895913"/>
                <a:gd name="connsiteY1" fmla="*/ 0 h 947956"/>
                <a:gd name="connsiteX2" fmla="*/ 1895913 w 1895913"/>
                <a:gd name="connsiteY2" fmla="*/ 947956 h 947956"/>
                <a:gd name="connsiteX3" fmla="*/ 0 w 1895913"/>
                <a:gd name="connsiteY3" fmla="*/ 947956 h 947956"/>
                <a:gd name="connsiteX4" fmla="*/ 0 w 1895913"/>
                <a:gd name="connsiteY4" fmla="*/ 0 h 947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13" h="947956">
                  <a:moveTo>
                    <a:pt x="0" y="0"/>
                  </a:moveTo>
                  <a:lnTo>
                    <a:pt x="1895913" y="0"/>
                  </a:lnTo>
                  <a:lnTo>
                    <a:pt x="1895913" y="947956"/>
                  </a:lnTo>
                  <a:lnTo>
                    <a:pt x="0" y="947956"/>
                  </a:lnTo>
                  <a:lnTo>
                    <a:pt x="0" y="0"/>
                  </a:lnTo>
                  <a:close/>
                </a:path>
              </a:pathLst>
            </a:custGeom>
            <a:solidFill>
              <a:srgbClr val="BFBFBF"/>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977807">
                <a:lnSpc>
                  <a:spcPct val="90000"/>
                </a:lnSpc>
                <a:spcAft>
                  <a:spcPct val="35000"/>
                </a:spcAft>
              </a:pPr>
              <a:r>
                <a:rPr lang="en-US" sz="2200" dirty="0" err="1">
                  <a:solidFill>
                    <a:srgbClr val="000000"/>
                  </a:solidFill>
                </a:rPr>
                <a:t>Eiropas</a:t>
              </a:r>
              <a:r>
                <a:rPr lang="en-US" sz="2200" dirty="0">
                  <a:solidFill>
                    <a:srgbClr val="000000"/>
                  </a:solidFill>
                </a:rPr>
                <a:t>  </a:t>
              </a:r>
              <a:r>
                <a:rPr lang="en-US" sz="2200" dirty="0" err="1">
                  <a:solidFill>
                    <a:srgbClr val="000000"/>
                  </a:solidFill>
                </a:rPr>
                <a:t>K</a:t>
              </a:r>
              <a:r>
                <a:rPr lang="en-US" sz="2200" dirty="0" err="1" smtClean="0">
                  <a:solidFill>
                    <a:srgbClr val="000000"/>
                  </a:solidFill>
                </a:rPr>
                <a:t>omisija</a:t>
              </a:r>
              <a:r>
                <a:rPr lang="en-US" sz="2200" dirty="0" smtClean="0">
                  <a:solidFill>
                    <a:srgbClr val="000000"/>
                  </a:solidFill>
                </a:rPr>
                <a:t> </a:t>
              </a:r>
              <a:endParaRPr lang="en-US" sz="2200" dirty="0">
                <a:solidFill>
                  <a:srgbClr val="000000"/>
                </a:solidFill>
              </a:endParaRPr>
            </a:p>
          </p:txBody>
        </p:sp>
      </p:grpSp>
      <p:sp>
        <p:nvSpPr>
          <p:cNvPr id="15" name="Freeform 14"/>
          <p:cNvSpPr/>
          <p:nvPr/>
        </p:nvSpPr>
        <p:spPr>
          <a:xfrm>
            <a:off x="6480473" y="5352162"/>
            <a:ext cx="1895913" cy="947955"/>
          </a:xfrm>
          <a:custGeom>
            <a:avLst/>
            <a:gdLst>
              <a:gd name="connsiteX0" fmla="*/ 0 w 1895913"/>
              <a:gd name="connsiteY0" fmla="*/ 0 h 947956"/>
              <a:gd name="connsiteX1" fmla="*/ 1895913 w 1895913"/>
              <a:gd name="connsiteY1" fmla="*/ 0 h 947956"/>
              <a:gd name="connsiteX2" fmla="*/ 1895913 w 1895913"/>
              <a:gd name="connsiteY2" fmla="*/ 947956 h 947956"/>
              <a:gd name="connsiteX3" fmla="*/ 0 w 1895913"/>
              <a:gd name="connsiteY3" fmla="*/ 947956 h 947956"/>
              <a:gd name="connsiteX4" fmla="*/ 0 w 1895913"/>
              <a:gd name="connsiteY4" fmla="*/ 0 h 947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13" h="947956">
                <a:moveTo>
                  <a:pt x="0" y="0"/>
                </a:moveTo>
                <a:lnTo>
                  <a:pt x="1895913" y="0"/>
                </a:lnTo>
                <a:lnTo>
                  <a:pt x="1895913" y="947956"/>
                </a:lnTo>
                <a:lnTo>
                  <a:pt x="0" y="947956"/>
                </a:lnTo>
                <a:lnTo>
                  <a:pt x="0" y="0"/>
                </a:lnTo>
                <a:close/>
              </a:path>
            </a:pathLst>
          </a:custGeom>
          <a:solidFill>
            <a:srgbClr val="BFBFBF"/>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969" tIns="13969" rIns="13969" bIns="13969" numCol="1" spcCol="1270" anchor="ctr" anchorCtr="0">
            <a:noAutofit/>
          </a:bodyPr>
          <a:lstStyle/>
          <a:p>
            <a:pPr algn="ctr" defTabSz="977807">
              <a:lnSpc>
                <a:spcPct val="90000"/>
              </a:lnSpc>
              <a:spcAft>
                <a:spcPct val="35000"/>
              </a:spcAft>
            </a:pPr>
            <a:r>
              <a:rPr lang="en-US" kern="1200" dirty="0" smtClean="0">
                <a:solidFill>
                  <a:srgbClr val="000000"/>
                </a:solidFill>
              </a:rPr>
              <a:t>ES </a:t>
            </a:r>
            <a:r>
              <a:rPr lang="en-US" kern="1200" dirty="0" err="1" smtClean="0">
                <a:solidFill>
                  <a:srgbClr val="000000"/>
                </a:solidFill>
              </a:rPr>
              <a:t>valstis</a:t>
            </a:r>
            <a:endParaRPr lang="en-US" kern="1200" dirty="0">
              <a:solidFill>
                <a:srgbClr val="000000"/>
              </a:solidFill>
            </a:endParaRPr>
          </a:p>
        </p:txBody>
      </p:sp>
      <p:sp>
        <p:nvSpPr>
          <p:cNvPr id="16" name="Freeform 15"/>
          <p:cNvSpPr/>
          <p:nvPr/>
        </p:nvSpPr>
        <p:spPr>
          <a:xfrm>
            <a:off x="5040313" y="4931966"/>
            <a:ext cx="91440" cy="398141"/>
          </a:xfrm>
          <a:custGeom>
            <a:avLst/>
            <a:gdLst/>
            <a:ahLst/>
            <a:cxnLst/>
            <a:rect l="0" t="0" r="0" b="0"/>
            <a:pathLst>
              <a:path>
                <a:moveTo>
                  <a:pt x="45720" y="0"/>
                </a:moveTo>
                <a:lnTo>
                  <a:pt x="45720" y="398141"/>
                </a:lnTo>
              </a:path>
            </a:pathLst>
          </a:custGeom>
          <a:noFill/>
          <a:ln>
            <a:solidFill>
              <a:schemeClr val="bg1">
                <a:lumMod val="50000"/>
              </a:schemeClr>
            </a:solidFill>
          </a:ln>
        </p:spPr>
        <p:style>
          <a:lnRef idx="2">
            <a:schemeClr val="accent5">
              <a:shade val="60000"/>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17" name="Freeform 16"/>
          <p:cNvSpPr/>
          <p:nvPr/>
        </p:nvSpPr>
        <p:spPr>
          <a:xfrm>
            <a:off x="7416576" y="4931966"/>
            <a:ext cx="91440" cy="398141"/>
          </a:xfrm>
          <a:custGeom>
            <a:avLst/>
            <a:gdLst/>
            <a:ahLst/>
            <a:cxnLst/>
            <a:rect l="0" t="0" r="0" b="0"/>
            <a:pathLst>
              <a:path>
                <a:moveTo>
                  <a:pt x="45720" y="0"/>
                </a:moveTo>
                <a:lnTo>
                  <a:pt x="45720" y="398141"/>
                </a:lnTo>
              </a:path>
            </a:pathLst>
          </a:custGeom>
          <a:noFill/>
          <a:ln>
            <a:solidFill>
              <a:schemeClr val="bg1">
                <a:lumMod val="50000"/>
              </a:schemeClr>
            </a:solidFill>
          </a:ln>
        </p:spPr>
        <p:style>
          <a:lnRef idx="2">
            <a:schemeClr val="accent5">
              <a:shade val="60000"/>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18" name="Freeform 17"/>
          <p:cNvSpPr/>
          <p:nvPr/>
        </p:nvSpPr>
        <p:spPr>
          <a:xfrm>
            <a:off x="1871960" y="5352162"/>
            <a:ext cx="1895913" cy="947955"/>
          </a:xfrm>
          <a:custGeom>
            <a:avLst/>
            <a:gdLst>
              <a:gd name="connsiteX0" fmla="*/ 0 w 1895913"/>
              <a:gd name="connsiteY0" fmla="*/ 0 h 947956"/>
              <a:gd name="connsiteX1" fmla="*/ 1895913 w 1895913"/>
              <a:gd name="connsiteY1" fmla="*/ 0 h 947956"/>
              <a:gd name="connsiteX2" fmla="*/ 1895913 w 1895913"/>
              <a:gd name="connsiteY2" fmla="*/ 947956 h 947956"/>
              <a:gd name="connsiteX3" fmla="*/ 0 w 1895913"/>
              <a:gd name="connsiteY3" fmla="*/ 947956 h 947956"/>
              <a:gd name="connsiteX4" fmla="*/ 0 w 1895913"/>
              <a:gd name="connsiteY4" fmla="*/ 0 h 947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13" h="947956">
                <a:moveTo>
                  <a:pt x="0" y="0"/>
                </a:moveTo>
                <a:lnTo>
                  <a:pt x="1895913" y="0"/>
                </a:lnTo>
                <a:lnTo>
                  <a:pt x="1895913" y="947956"/>
                </a:lnTo>
                <a:lnTo>
                  <a:pt x="0" y="947956"/>
                </a:lnTo>
                <a:lnTo>
                  <a:pt x="0" y="0"/>
                </a:lnTo>
                <a:close/>
              </a:path>
            </a:pathLst>
          </a:custGeom>
          <a:solidFill>
            <a:srgbClr val="BFBFBF"/>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969" tIns="13969" rIns="13969" bIns="13969" numCol="1" spcCol="1270" anchor="ctr" anchorCtr="0">
            <a:noAutofit/>
          </a:bodyPr>
          <a:lstStyle/>
          <a:p>
            <a:pPr algn="ctr" defTabSz="977807">
              <a:lnSpc>
                <a:spcPct val="90000"/>
              </a:lnSpc>
              <a:spcAft>
                <a:spcPct val="35000"/>
              </a:spcAft>
            </a:pPr>
            <a:r>
              <a:rPr lang="en-US" i="1" kern="1200" dirty="0" err="1" smtClean="0">
                <a:solidFill>
                  <a:srgbClr val="000000"/>
                </a:solidFill>
              </a:rPr>
              <a:t>Atsevišķi</a:t>
            </a:r>
            <a:r>
              <a:rPr lang="en-US" i="1" kern="1200" dirty="0" smtClean="0">
                <a:solidFill>
                  <a:srgbClr val="000000"/>
                </a:solidFill>
              </a:rPr>
              <a:t> </a:t>
            </a:r>
            <a:r>
              <a:rPr lang="en-US" i="1" kern="1200" dirty="0" err="1" smtClean="0">
                <a:solidFill>
                  <a:srgbClr val="000000"/>
                </a:solidFill>
              </a:rPr>
              <a:t>rādītāji</a:t>
            </a:r>
            <a:r>
              <a:rPr lang="en-US" i="1" kern="1200" dirty="0" smtClean="0">
                <a:solidFill>
                  <a:srgbClr val="000000"/>
                </a:solidFill>
              </a:rPr>
              <a:t> </a:t>
            </a:r>
            <a:r>
              <a:rPr lang="en-US" kern="1200" dirty="0" err="1" smtClean="0">
                <a:solidFill>
                  <a:srgbClr val="000000"/>
                </a:solidFill>
              </a:rPr>
              <a:t>visās</a:t>
            </a:r>
            <a:r>
              <a:rPr lang="en-US" kern="1200" dirty="0" smtClean="0">
                <a:solidFill>
                  <a:srgbClr val="000000"/>
                </a:solidFill>
              </a:rPr>
              <a:t> </a:t>
            </a:r>
            <a:r>
              <a:rPr lang="en-US" kern="1200" dirty="0" err="1" smtClean="0">
                <a:solidFill>
                  <a:srgbClr val="000000"/>
                </a:solidFill>
              </a:rPr>
              <a:t>valstīs</a:t>
            </a:r>
            <a:endParaRPr lang="en-US" kern="1200" dirty="0">
              <a:solidFill>
                <a:srgbClr val="000000"/>
              </a:solidFill>
            </a:endParaRPr>
          </a:p>
        </p:txBody>
      </p:sp>
      <p:sp>
        <p:nvSpPr>
          <p:cNvPr id="19" name="Freeform 18"/>
          <p:cNvSpPr/>
          <p:nvPr/>
        </p:nvSpPr>
        <p:spPr>
          <a:xfrm>
            <a:off x="2736056" y="4931966"/>
            <a:ext cx="91440" cy="398141"/>
          </a:xfrm>
          <a:custGeom>
            <a:avLst/>
            <a:gdLst/>
            <a:ahLst/>
            <a:cxnLst/>
            <a:rect l="0" t="0" r="0" b="0"/>
            <a:pathLst>
              <a:path>
                <a:moveTo>
                  <a:pt x="45720" y="0"/>
                </a:moveTo>
                <a:lnTo>
                  <a:pt x="45720" y="398141"/>
                </a:lnTo>
              </a:path>
            </a:pathLst>
          </a:custGeom>
          <a:noFill/>
          <a:ln>
            <a:solidFill>
              <a:schemeClr val="bg1">
                <a:lumMod val="50000"/>
              </a:schemeClr>
            </a:solidFill>
          </a:ln>
        </p:spPr>
        <p:style>
          <a:lnRef idx="2">
            <a:schemeClr val="accent5">
              <a:shade val="60000"/>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1512794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792" y="179437"/>
            <a:ext cx="9069388" cy="1260475"/>
          </a:xfrm>
        </p:spPr>
        <p:txBody>
          <a:bodyPr/>
          <a:lstStyle/>
          <a:p>
            <a:pPr algn="l"/>
            <a:r>
              <a:rPr lang="en-US" sz="3600" dirty="0" err="1"/>
              <a:t>Administratīvā</a:t>
            </a:r>
            <a:r>
              <a:rPr lang="en-US" sz="3600" dirty="0"/>
              <a:t> </a:t>
            </a:r>
            <a:r>
              <a:rPr lang="en-US" sz="3600" dirty="0" err="1"/>
              <a:t>sloga</a:t>
            </a:r>
            <a:r>
              <a:rPr lang="en-US" sz="3600" dirty="0"/>
              <a:t> </a:t>
            </a:r>
            <a:r>
              <a:rPr lang="en-US" sz="3600" dirty="0" err="1"/>
              <a:t>mazināšanas</a:t>
            </a:r>
            <a:r>
              <a:rPr lang="en-US" sz="3600" dirty="0"/>
              <a:t> </a:t>
            </a:r>
            <a:r>
              <a:rPr lang="en-US" sz="3600" dirty="0" err="1"/>
              <a:t>pieredze</a:t>
            </a:r>
            <a:r>
              <a:rPr lang="en-US" sz="3600" dirty="0"/>
              <a:t/>
            </a:r>
            <a:br>
              <a:rPr lang="en-US" sz="3600" dirty="0"/>
            </a:br>
            <a:r>
              <a:rPr lang="en-US" sz="3200" dirty="0" err="1">
                <a:solidFill>
                  <a:schemeClr val="bg1">
                    <a:lumMod val="50000"/>
                  </a:schemeClr>
                </a:solidFill>
              </a:rPr>
              <a:t>Nīderlande</a:t>
            </a:r>
            <a:endParaRPr lang="en-US" sz="3200" dirty="0">
              <a:solidFill>
                <a:schemeClr val="bg1">
                  <a:lumMod val="50000"/>
                </a:schemeClr>
              </a:solidFill>
            </a:endParaRPr>
          </a:p>
        </p:txBody>
      </p:sp>
      <p:sp>
        <p:nvSpPr>
          <p:cNvPr id="3" name="Content Placeholder 2"/>
          <p:cNvSpPr>
            <a:spLocks noGrp="1"/>
          </p:cNvSpPr>
          <p:nvPr>
            <p:ph idx="1"/>
          </p:nvPr>
        </p:nvSpPr>
        <p:spPr>
          <a:xfrm>
            <a:off x="359792" y="1475581"/>
            <a:ext cx="9069388" cy="5328592"/>
          </a:xfrm>
          <a:solidFill>
            <a:srgbClr val="FFFFFF"/>
          </a:solidFill>
        </p:spPr>
        <p:txBody>
          <a:bodyPr/>
          <a:lstStyle/>
          <a:p>
            <a:pPr marL="342900" indent="-342900">
              <a:buFont typeface="Arial"/>
              <a:buChar char="•"/>
            </a:pPr>
            <a:r>
              <a:rPr lang="en-US" sz="1800" dirty="0" err="1" smtClean="0"/>
              <a:t>Pirmā</a:t>
            </a:r>
            <a:r>
              <a:rPr lang="en-US" sz="1800" dirty="0" smtClean="0"/>
              <a:t> </a:t>
            </a:r>
            <a:r>
              <a:rPr lang="en-US" sz="1800" dirty="0" err="1" smtClean="0"/>
              <a:t>Eiropas</a:t>
            </a:r>
            <a:r>
              <a:rPr lang="en-US" sz="1800" dirty="0" smtClean="0"/>
              <a:t> </a:t>
            </a:r>
            <a:r>
              <a:rPr lang="en-US" sz="1800" dirty="0" err="1" smtClean="0"/>
              <a:t>valsts</a:t>
            </a:r>
            <a:r>
              <a:rPr lang="en-US" sz="1800" dirty="0" smtClean="0"/>
              <a:t>, </a:t>
            </a:r>
            <a:r>
              <a:rPr lang="en-US" sz="1800" dirty="0" err="1" smtClean="0"/>
              <a:t>kas</a:t>
            </a:r>
            <a:r>
              <a:rPr lang="en-US" sz="1800" dirty="0" smtClean="0"/>
              <a:t> </a:t>
            </a:r>
            <a:r>
              <a:rPr lang="en-US" sz="1800" dirty="0" err="1" smtClean="0"/>
              <a:t>sāka</a:t>
            </a:r>
            <a:r>
              <a:rPr lang="en-US" sz="1800" dirty="0" smtClean="0"/>
              <a:t> </a:t>
            </a:r>
            <a:r>
              <a:rPr lang="en-US" sz="1800" dirty="0" err="1" smtClean="0"/>
              <a:t>sistemātiski</a:t>
            </a:r>
            <a:r>
              <a:rPr lang="en-US" sz="1800" dirty="0" smtClean="0"/>
              <a:t> </a:t>
            </a:r>
            <a:r>
              <a:rPr lang="en-US" sz="1800" dirty="0" err="1" smtClean="0"/>
              <a:t>mērīt</a:t>
            </a:r>
            <a:r>
              <a:rPr lang="en-US" sz="1800" dirty="0" smtClean="0"/>
              <a:t> </a:t>
            </a:r>
            <a:r>
              <a:rPr lang="en-US" sz="1800" dirty="0" err="1" smtClean="0"/>
              <a:t>administratīvo</a:t>
            </a:r>
            <a:r>
              <a:rPr lang="en-US" sz="1800" dirty="0" smtClean="0"/>
              <a:t> </a:t>
            </a:r>
            <a:r>
              <a:rPr lang="en-US" sz="1800" dirty="0" err="1" smtClean="0"/>
              <a:t>slogu</a:t>
            </a:r>
            <a:r>
              <a:rPr lang="en-US" sz="1800" dirty="0" smtClean="0"/>
              <a:t> </a:t>
            </a:r>
            <a:endParaRPr lang="en-US" sz="1800" dirty="0"/>
          </a:p>
          <a:p>
            <a:pPr marL="342900" indent="-342900">
              <a:buFont typeface="Arial"/>
              <a:buChar char="•"/>
            </a:pPr>
            <a:r>
              <a:rPr lang="en-US" sz="1800" dirty="0" err="1" smtClean="0"/>
              <a:t>Pirmā</a:t>
            </a:r>
            <a:r>
              <a:rPr lang="en-US" sz="1800" dirty="0" smtClean="0"/>
              <a:t> </a:t>
            </a:r>
            <a:r>
              <a:rPr lang="en-US" sz="1800" dirty="0" err="1" smtClean="0"/>
              <a:t>valdība</a:t>
            </a:r>
            <a:r>
              <a:rPr lang="en-US" sz="1800" dirty="0" smtClean="0"/>
              <a:t> </a:t>
            </a:r>
            <a:r>
              <a:rPr lang="en-US" sz="1800" dirty="0" err="1" smtClean="0"/>
              <a:t>pasaulē</a:t>
            </a:r>
            <a:r>
              <a:rPr lang="en-US" sz="1800" dirty="0" smtClean="0"/>
              <a:t>, </a:t>
            </a:r>
            <a:r>
              <a:rPr lang="en-US" sz="1800" dirty="0" err="1" smtClean="0"/>
              <a:t>kas</a:t>
            </a:r>
            <a:r>
              <a:rPr lang="en-US" sz="1800" dirty="0" smtClean="0"/>
              <a:t> </a:t>
            </a:r>
            <a:r>
              <a:rPr lang="en-US" sz="1800" dirty="0" err="1" smtClean="0"/>
              <a:t>nosprauda</a:t>
            </a:r>
            <a:r>
              <a:rPr lang="en-US" sz="1800" dirty="0" smtClean="0"/>
              <a:t> </a:t>
            </a:r>
            <a:r>
              <a:rPr lang="en-US" sz="1800" dirty="0" err="1" smtClean="0"/>
              <a:t>mērķi</a:t>
            </a:r>
            <a:r>
              <a:rPr lang="en-US" sz="1800" dirty="0" smtClean="0"/>
              <a:t> </a:t>
            </a:r>
            <a:r>
              <a:rPr lang="en-US" sz="1800" dirty="0" err="1" smtClean="0"/>
              <a:t>samazināt</a:t>
            </a:r>
            <a:r>
              <a:rPr lang="en-US" sz="1800" dirty="0" smtClean="0"/>
              <a:t> </a:t>
            </a:r>
            <a:r>
              <a:rPr lang="en-US" sz="1800" dirty="0" err="1" smtClean="0"/>
              <a:t>admin.slogu</a:t>
            </a:r>
            <a:r>
              <a:rPr lang="en-US" sz="1800" dirty="0" smtClean="0"/>
              <a:t> par 25% (4 </a:t>
            </a:r>
            <a:r>
              <a:rPr lang="en-US" sz="1800" dirty="0" err="1" smtClean="0"/>
              <a:t>gadu</a:t>
            </a:r>
            <a:r>
              <a:rPr lang="en-US" sz="1800" dirty="0" smtClean="0"/>
              <a:t> </a:t>
            </a:r>
            <a:r>
              <a:rPr lang="en-US" sz="1800" dirty="0" err="1" smtClean="0"/>
              <a:t>laikā</a:t>
            </a:r>
            <a:r>
              <a:rPr lang="en-US" sz="1800" dirty="0" smtClean="0"/>
              <a:t>) </a:t>
            </a:r>
          </a:p>
          <a:p>
            <a:pPr marL="342900" indent="-342900">
              <a:buFont typeface="Arial"/>
              <a:buChar char="•"/>
            </a:pPr>
            <a:r>
              <a:rPr lang="en-US" sz="1800" dirty="0" smtClean="0"/>
              <a:t>2000.g. </a:t>
            </a:r>
            <a:r>
              <a:rPr lang="en-US" sz="1800" dirty="0" err="1" smtClean="0"/>
              <a:t>spēcīgie</a:t>
            </a:r>
            <a:r>
              <a:rPr lang="en-US" sz="1800" dirty="0" smtClean="0"/>
              <a:t> </a:t>
            </a:r>
            <a:r>
              <a:rPr lang="en-US" sz="1800" dirty="0" err="1" smtClean="0"/>
              <a:t>uzņēmumi</a:t>
            </a:r>
            <a:r>
              <a:rPr lang="en-US" sz="1800" dirty="0" smtClean="0"/>
              <a:t> </a:t>
            </a:r>
            <a:r>
              <a:rPr lang="en-US" sz="1800" dirty="0" err="1" smtClean="0"/>
              <a:t>pārliecināja</a:t>
            </a:r>
            <a:r>
              <a:rPr lang="en-US" sz="1800" dirty="0" smtClean="0"/>
              <a:t> </a:t>
            </a:r>
            <a:r>
              <a:rPr lang="en-US" sz="1800" dirty="0" err="1" smtClean="0"/>
              <a:t>valdību</a:t>
            </a:r>
            <a:r>
              <a:rPr lang="en-US" sz="1800" dirty="0" smtClean="0"/>
              <a:t> par </a:t>
            </a:r>
            <a:r>
              <a:rPr lang="en-US" sz="1800" dirty="0" err="1" smtClean="0"/>
              <a:t>nepieciešamību</a:t>
            </a:r>
            <a:r>
              <a:rPr lang="en-US" sz="1800" dirty="0" smtClean="0"/>
              <a:t> </a:t>
            </a:r>
            <a:r>
              <a:rPr lang="en-US" sz="1800" dirty="0" err="1" smtClean="0"/>
              <a:t>izveidot</a:t>
            </a:r>
            <a:r>
              <a:rPr lang="en-US" sz="1800" dirty="0" smtClean="0"/>
              <a:t> </a:t>
            </a:r>
            <a:r>
              <a:rPr lang="en-US" sz="1800" dirty="0" err="1" smtClean="0"/>
              <a:t>neatkarīgu</a:t>
            </a:r>
            <a:r>
              <a:rPr lang="en-US" sz="1800" dirty="0" smtClean="0"/>
              <a:t> </a:t>
            </a:r>
            <a:r>
              <a:rPr lang="en-US" sz="1800" dirty="0" err="1" smtClean="0"/>
              <a:t>padomi</a:t>
            </a:r>
            <a:r>
              <a:rPr lang="en-US" sz="1800" dirty="0" smtClean="0"/>
              <a:t>, </a:t>
            </a:r>
            <a:r>
              <a:rPr lang="en-US" sz="1800" dirty="0" err="1" smtClean="0"/>
              <a:t>kuras</a:t>
            </a:r>
            <a:r>
              <a:rPr lang="en-US" sz="1800" dirty="0" smtClean="0"/>
              <a:t> </a:t>
            </a:r>
            <a:r>
              <a:rPr lang="en-US" sz="1800" dirty="0" err="1" smtClean="0"/>
              <a:t>uzdevums</a:t>
            </a:r>
            <a:r>
              <a:rPr lang="en-US" sz="1800" dirty="0" smtClean="0"/>
              <a:t> </a:t>
            </a:r>
            <a:r>
              <a:rPr lang="en-US" sz="1800" dirty="0" err="1" smtClean="0"/>
              <a:t>bija</a:t>
            </a:r>
            <a:r>
              <a:rPr lang="en-US" sz="1800" dirty="0" smtClean="0"/>
              <a:t> </a:t>
            </a:r>
            <a:r>
              <a:rPr lang="en-US" sz="1800" dirty="0" err="1" smtClean="0"/>
              <a:t>stimulēt</a:t>
            </a:r>
            <a:r>
              <a:rPr lang="en-US" sz="1800" dirty="0" smtClean="0"/>
              <a:t> </a:t>
            </a:r>
            <a:r>
              <a:rPr lang="en-US" sz="1800" dirty="0" err="1" smtClean="0"/>
              <a:t>admin.sloga</a:t>
            </a:r>
            <a:r>
              <a:rPr lang="en-US" sz="1800" dirty="0" smtClean="0"/>
              <a:t> </a:t>
            </a:r>
            <a:r>
              <a:rPr lang="en-US" sz="1800" dirty="0" err="1" smtClean="0"/>
              <a:t>samazināšanu</a:t>
            </a:r>
            <a:r>
              <a:rPr lang="en-US" sz="1800" dirty="0" smtClean="0"/>
              <a:t> un </a:t>
            </a:r>
            <a:r>
              <a:rPr lang="en-US" sz="1800" dirty="0" err="1"/>
              <a:t>vērtēt</a:t>
            </a:r>
            <a:r>
              <a:rPr lang="en-US" sz="1800" dirty="0"/>
              <a:t> </a:t>
            </a:r>
            <a:r>
              <a:rPr lang="en-US" sz="1800" dirty="0" err="1" smtClean="0"/>
              <a:t>likumdošanas</a:t>
            </a:r>
            <a:r>
              <a:rPr lang="en-US" sz="1800" dirty="0" smtClean="0"/>
              <a:t> </a:t>
            </a:r>
            <a:r>
              <a:rPr lang="en-US" sz="1800" dirty="0" err="1" smtClean="0"/>
              <a:t>aktus</a:t>
            </a:r>
            <a:r>
              <a:rPr lang="en-US" sz="1800" dirty="0" smtClean="0"/>
              <a:t> no </a:t>
            </a:r>
            <a:r>
              <a:rPr lang="en-US" sz="1800" dirty="0" err="1" smtClean="0"/>
              <a:t>šī</a:t>
            </a:r>
            <a:r>
              <a:rPr lang="en-US" sz="1800" dirty="0" smtClean="0"/>
              <a:t> </a:t>
            </a:r>
            <a:r>
              <a:rPr lang="en-US" sz="1800" dirty="0" err="1" smtClean="0"/>
              <a:t>aspekta</a:t>
            </a:r>
            <a:r>
              <a:rPr lang="en-US" sz="1800" dirty="0" smtClean="0"/>
              <a:t>. 2 </a:t>
            </a:r>
            <a:r>
              <a:rPr lang="en-US" sz="1800" dirty="0" err="1" smtClean="0"/>
              <a:t>gadu</a:t>
            </a:r>
            <a:r>
              <a:rPr lang="en-US" sz="1800" dirty="0" smtClean="0"/>
              <a:t> </a:t>
            </a:r>
            <a:r>
              <a:rPr lang="en-US" sz="1800" dirty="0" err="1" smtClean="0"/>
              <a:t>laikā</a:t>
            </a:r>
            <a:r>
              <a:rPr lang="en-US" sz="1800" dirty="0" smtClean="0"/>
              <a:t> </a:t>
            </a:r>
            <a:r>
              <a:rPr lang="en-US" sz="1800" dirty="0" err="1" smtClean="0"/>
              <a:t>admin.slogs</a:t>
            </a:r>
            <a:r>
              <a:rPr lang="en-US" sz="1800" dirty="0" smtClean="0"/>
              <a:t> </a:t>
            </a:r>
            <a:r>
              <a:rPr lang="en-US" sz="1800" dirty="0" err="1" smtClean="0"/>
              <a:t>samazinājās</a:t>
            </a:r>
            <a:r>
              <a:rPr lang="en-US" sz="1800" dirty="0" smtClean="0"/>
              <a:t> par 1 </a:t>
            </a:r>
            <a:r>
              <a:rPr lang="en-US" sz="1800" dirty="0" err="1" smtClean="0"/>
              <a:t>mljrd</a:t>
            </a:r>
            <a:r>
              <a:rPr lang="en-US" sz="1800" dirty="0" smtClean="0"/>
              <a:t>. EUR.</a:t>
            </a:r>
          </a:p>
          <a:p>
            <a:pPr marL="342900" indent="-342900">
              <a:buFont typeface="Arial"/>
              <a:buChar char="•"/>
            </a:pPr>
            <a:r>
              <a:rPr lang="en-US" sz="1800" dirty="0" err="1" smtClean="0"/>
              <a:t>Tika</a:t>
            </a:r>
            <a:r>
              <a:rPr lang="en-US" sz="1800" dirty="0" smtClean="0"/>
              <a:t> </a:t>
            </a:r>
            <a:r>
              <a:rPr lang="en-US" sz="1800" dirty="0" err="1" smtClean="0"/>
              <a:t>sagaidīts</a:t>
            </a:r>
            <a:r>
              <a:rPr lang="en-US" sz="1800" dirty="0" smtClean="0"/>
              <a:t>, </a:t>
            </a:r>
            <a:r>
              <a:rPr lang="en-US" sz="1800" dirty="0" err="1" smtClean="0"/>
              <a:t>ka</a:t>
            </a:r>
            <a:r>
              <a:rPr lang="en-US" sz="1800" dirty="0" smtClean="0"/>
              <a:t> </a:t>
            </a:r>
            <a:r>
              <a:rPr lang="en-US" sz="1800" dirty="0" err="1" smtClean="0"/>
              <a:t>admin.sloga</a:t>
            </a:r>
            <a:r>
              <a:rPr lang="en-US" sz="1800" dirty="0" smtClean="0"/>
              <a:t> </a:t>
            </a:r>
            <a:r>
              <a:rPr lang="en-US" sz="1800" dirty="0" err="1" smtClean="0"/>
              <a:t>mazināšana</a:t>
            </a:r>
            <a:r>
              <a:rPr lang="en-US" sz="1800" dirty="0" smtClean="0"/>
              <a:t> </a:t>
            </a:r>
            <a:r>
              <a:rPr lang="en-US" sz="1800" dirty="0" err="1" smtClean="0"/>
              <a:t>uzreiz</a:t>
            </a:r>
            <a:r>
              <a:rPr lang="en-US" sz="1800" dirty="0" smtClean="0"/>
              <a:t> </a:t>
            </a:r>
            <a:r>
              <a:rPr lang="en-US" sz="1800" dirty="0" err="1" smtClean="0"/>
              <a:t>atslogos</a:t>
            </a:r>
            <a:r>
              <a:rPr lang="en-US" sz="1800" dirty="0" smtClean="0"/>
              <a:t> </a:t>
            </a:r>
            <a:r>
              <a:rPr lang="en-US" sz="1800" dirty="0" err="1" smtClean="0"/>
              <a:t>uzņēmumu</a:t>
            </a:r>
            <a:r>
              <a:rPr lang="en-US" sz="1800" dirty="0" smtClean="0"/>
              <a:t> </a:t>
            </a:r>
            <a:r>
              <a:rPr lang="en-US" sz="1800" dirty="0" err="1" smtClean="0"/>
              <a:t>neproduktīvu</a:t>
            </a:r>
            <a:r>
              <a:rPr lang="en-US" sz="1800" dirty="0" smtClean="0"/>
              <a:t> </a:t>
            </a:r>
            <a:r>
              <a:rPr lang="en-US" sz="1800" dirty="0" err="1" smtClean="0"/>
              <a:t>laiku</a:t>
            </a:r>
            <a:r>
              <a:rPr lang="en-US" sz="1800" dirty="0" smtClean="0"/>
              <a:t> un </a:t>
            </a:r>
            <a:r>
              <a:rPr lang="en-US" sz="1800" dirty="0" err="1" smtClean="0"/>
              <a:t>izmaksas</a:t>
            </a:r>
            <a:r>
              <a:rPr lang="en-US" sz="1800" dirty="0" smtClean="0"/>
              <a:t>. </a:t>
            </a:r>
            <a:r>
              <a:rPr lang="en-US" sz="1800" dirty="0" err="1" smtClean="0"/>
              <a:t>Taču</a:t>
            </a:r>
            <a:r>
              <a:rPr lang="en-US" sz="1800" dirty="0" smtClean="0"/>
              <a:t> </a:t>
            </a:r>
            <a:r>
              <a:rPr lang="en-US" sz="1800" dirty="0" err="1" smtClean="0"/>
              <a:t>nauda</a:t>
            </a:r>
            <a:r>
              <a:rPr lang="en-US" sz="1800" dirty="0" smtClean="0"/>
              <a:t>, </a:t>
            </a:r>
            <a:r>
              <a:rPr lang="en-US" sz="1800" dirty="0" err="1" smtClean="0"/>
              <a:t>ko</a:t>
            </a:r>
            <a:r>
              <a:rPr lang="en-US" sz="1800" dirty="0" smtClean="0"/>
              <a:t> </a:t>
            </a:r>
            <a:r>
              <a:rPr lang="en-US" sz="1800" dirty="0" err="1" smtClean="0"/>
              <a:t>uzņēmumi</a:t>
            </a:r>
            <a:r>
              <a:rPr lang="en-US" sz="1800" dirty="0" smtClean="0"/>
              <a:t> </a:t>
            </a:r>
            <a:r>
              <a:rPr lang="en-US" sz="1800" dirty="0" err="1" smtClean="0"/>
              <a:t>tērēja</a:t>
            </a:r>
            <a:r>
              <a:rPr lang="en-US" sz="1800" dirty="0" smtClean="0"/>
              <a:t> </a:t>
            </a:r>
            <a:r>
              <a:rPr lang="en-US" sz="1800" dirty="0" err="1" smtClean="0"/>
              <a:t>admin.prasību</a:t>
            </a:r>
            <a:r>
              <a:rPr lang="en-US" sz="1800" dirty="0" smtClean="0"/>
              <a:t> </a:t>
            </a:r>
            <a:r>
              <a:rPr lang="en-US" sz="1800" dirty="0" err="1" smtClean="0"/>
              <a:t>izpildei</a:t>
            </a:r>
            <a:r>
              <a:rPr lang="en-US" sz="1800" dirty="0" smtClean="0"/>
              <a:t>, </a:t>
            </a:r>
            <a:r>
              <a:rPr lang="en-US" sz="1800" dirty="0" err="1" smtClean="0"/>
              <a:t>nevar</a:t>
            </a:r>
            <a:r>
              <a:rPr lang="en-US" sz="1800" dirty="0" smtClean="0"/>
              <a:t> </a:t>
            </a:r>
            <a:r>
              <a:rPr lang="en-US" sz="1800" dirty="0" err="1" smtClean="0"/>
              <a:t>būt</a:t>
            </a:r>
            <a:r>
              <a:rPr lang="en-US" sz="1800" dirty="0" smtClean="0"/>
              <a:t> </a:t>
            </a:r>
            <a:r>
              <a:rPr lang="en-US" sz="1800" dirty="0" err="1" smtClean="0"/>
              <a:t>tiešā</a:t>
            </a:r>
            <a:r>
              <a:rPr lang="en-US" sz="1800" dirty="0" smtClean="0"/>
              <a:t> </a:t>
            </a:r>
            <a:r>
              <a:rPr lang="en-US" sz="1800" dirty="0" err="1" smtClean="0"/>
              <a:t>veidā</a:t>
            </a:r>
            <a:r>
              <a:rPr lang="en-US" sz="1800" dirty="0" smtClean="0"/>
              <a:t> </a:t>
            </a:r>
            <a:r>
              <a:rPr lang="en-US" sz="1800" dirty="0" err="1" smtClean="0"/>
              <a:t>reinvestēta</a:t>
            </a:r>
            <a:r>
              <a:rPr lang="en-US" sz="1800" dirty="0" smtClean="0"/>
              <a:t> </a:t>
            </a:r>
            <a:r>
              <a:rPr lang="en-US" sz="1800" dirty="0" err="1" smtClean="0"/>
              <a:t>biznesā</a:t>
            </a:r>
            <a:r>
              <a:rPr lang="en-US" sz="1800" dirty="0" smtClean="0"/>
              <a:t>. </a:t>
            </a:r>
            <a:r>
              <a:rPr lang="en-US" sz="1800" dirty="0" err="1" smtClean="0"/>
              <a:t>Reālā</a:t>
            </a:r>
            <a:r>
              <a:rPr lang="en-US" sz="1800" dirty="0" smtClean="0"/>
              <a:t> </a:t>
            </a:r>
            <a:r>
              <a:rPr lang="en-US" sz="1800" dirty="0" err="1" smtClean="0"/>
              <a:t>atdeve</a:t>
            </a:r>
            <a:r>
              <a:rPr lang="en-US" sz="1800" dirty="0" smtClean="0"/>
              <a:t> </a:t>
            </a:r>
            <a:r>
              <a:rPr lang="en-US" sz="1800" dirty="0" err="1" smtClean="0"/>
              <a:t>sākas</a:t>
            </a:r>
            <a:r>
              <a:rPr lang="en-US" sz="1800" dirty="0" smtClean="0"/>
              <a:t> </a:t>
            </a:r>
            <a:r>
              <a:rPr lang="en-US" sz="1800" dirty="0" err="1" smtClean="0"/>
              <a:t>pēc</a:t>
            </a:r>
            <a:r>
              <a:rPr lang="en-US" sz="1800" dirty="0" smtClean="0"/>
              <a:t> </a:t>
            </a:r>
            <a:r>
              <a:rPr lang="en-US" sz="1800" dirty="0" err="1" smtClean="0"/>
              <a:t>vairākiem</a:t>
            </a:r>
            <a:r>
              <a:rPr lang="en-US" sz="1800" dirty="0" smtClean="0"/>
              <a:t> </a:t>
            </a:r>
            <a:r>
              <a:rPr lang="en-US" sz="1800" dirty="0" err="1" smtClean="0"/>
              <a:t>gadiem</a:t>
            </a:r>
            <a:r>
              <a:rPr lang="en-US" sz="1800" dirty="0" smtClean="0"/>
              <a:t>.</a:t>
            </a:r>
          </a:p>
          <a:p>
            <a:pPr marL="342900" indent="-342900">
              <a:buFont typeface="Arial"/>
              <a:buChar char="•"/>
            </a:pPr>
            <a:r>
              <a:rPr lang="en-US" sz="1800" dirty="0" err="1" smtClean="0"/>
              <a:t>Admin.sloga</a:t>
            </a:r>
            <a:r>
              <a:rPr lang="en-US" sz="1800" dirty="0" smtClean="0"/>
              <a:t> </a:t>
            </a:r>
            <a:r>
              <a:rPr lang="en-US" sz="1800" dirty="0" err="1" smtClean="0"/>
              <a:t>mērīšana</a:t>
            </a:r>
            <a:r>
              <a:rPr lang="en-US" sz="1800" dirty="0" smtClean="0"/>
              <a:t> </a:t>
            </a:r>
            <a:r>
              <a:rPr lang="en-US" sz="1800" dirty="0" err="1" smtClean="0"/>
              <a:t>Nīderlandē</a:t>
            </a:r>
            <a:r>
              <a:rPr lang="en-US" sz="1800" dirty="0" smtClean="0"/>
              <a:t> </a:t>
            </a:r>
            <a:r>
              <a:rPr lang="en-US" sz="1800" dirty="0" err="1" smtClean="0"/>
              <a:t>ir</a:t>
            </a:r>
            <a:r>
              <a:rPr lang="en-US" sz="1800" dirty="0" smtClean="0"/>
              <a:t> </a:t>
            </a:r>
            <a:r>
              <a:rPr lang="en-US" sz="1800" dirty="0" err="1" smtClean="0"/>
              <a:t>dārgs</a:t>
            </a:r>
            <a:r>
              <a:rPr lang="en-US" sz="1800" dirty="0" smtClean="0"/>
              <a:t> </a:t>
            </a:r>
            <a:r>
              <a:rPr lang="en-US" sz="1800" dirty="0" err="1" smtClean="0"/>
              <a:t>pasākums</a:t>
            </a:r>
            <a:r>
              <a:rPr lang="en-US" sz="1800" dirty="0" smtClean="0"/>
              <a:t>, </a:t>
            </a:r>
            <a:r>
              <a:rPr lang="en-US" sz="1800" dirty="0" err="1" smtClean="0"/>
              <a:t>kas</a:t>
            </a:r>
            <a:r>
              <a:rPr lang="en-US" sz="1800" dirty="0" smtClean="0"/>
              <a:t> </a:t>
            </a:r>
            <a:r>
              <a:rPr lang="en-US" sz="1800" dirty="0" err="1" smtClean="0"/>
              <a:t>jorprojām</a:t>
            </a:r>
            <a:r>
              <a:rPr lang="en-US" sz="1800" dirty="0" smtClean="0"/>
              <a:t> </a:t>
            </a:r>
            <a:r>
              <a:rPr lang="en-US" sz="1800" dirty="0" err="1" smtClean="0"/>
              <a:t>nav</a:t>
            </a:r>
            <a:r>
              <a:rPr lang="en-US" sz="1800" dirty="0" smtClean="0"/>
              <a:t> </a:t>
            </a:r>
            <a:r>
              <a:rPr lang="en-US" sz="1800" dirty="0" err="1" smtClean="0"/>
              <a:t>pārsniedzis</a:t>
            </a:r>
            <a:r>
              <a:rPr lang="en-US" sz="1800" dirty="0" smtClean="0"/>
              <a:t> </a:t>
            </a:r>
            <a:r>
              <a:rPr lang="en-US" sz="1800" dirty="0" err="1" smtClean="0"/>
              <a:t>izmaksu-ieguvumu</a:t>
            </a:r>
            <a:r>
              <a:rPr lang="en-US" sz="1800" dirty="0" smtClean="0"/>
              <a:t> </a:t>
            </a:r>
            <a:r>
              <a:rPr lang="en-US" sz="1800" dirty="0" err="1" smtClean="0"/>
              <a:t>robežu</a:t>
            </a:r>
            <a:r>
              <a:rPr lang="en-US" sz="1800" dirty="0" smtClean="0"/>
              <a:t>! </a:t>
            </a:r>
            <a:r>
              <a:rPr lang="en-US" sz="1800" dirty="0" err="1" smtClean="0"/>
              <a:t>Iemesls</a:t>
            </a:r>
            <a:r>
              <a:rPr lang="en-US" sz="1800" dirty="0" smtClean="0"/>
              <a:t> – </a:t>
            </a:r>
            <a:r>
              <a:rPr lang="en-US" sz="1800" dirty="0" err="1" smtClean="0"/>
              <a:t>ļoti</a:t>
            </a:r>
            <a:r>
              <a:rPr lang="en-US" sz="1800" dirty="0" smtClean="0"/>
              <a:t> </a:t>
            </a:r>
            <a:r>
              <a:rPr lang="en-US" sz="1800" dirty="0" err="1" smtClean="0"/>
              <a:t>skurpuloza</a:t>
            </a:r>
            <a:r>
              <a:rPr lang="en-US" sz="1800" dirty="0" smtClean="0"/>
              <a:t>, </a:t>
            </a:r>
            <a:r>
              <a:rPr lang="en-US" sz="1800" dirty="0" err="1" smtClean="0"/>
              <a:t>detalizēta</a:t>
            </a:r>
            <a:r>
              <a:rPr lang="en-US" sz="1800" dirty="0"/>
              <a:t> </a:t>
            </a:r>
            <a:r>
              <a:rPr lang="en-US" sz="1800" dirty="0" err="1" smtClean="0"/>
              <a:t>mērīšana</a:t>
            </a:r>
            <a:r>
              <a:rPr lang="en-US" sz="1800" dirty="0" smtClean="0"/>
              <a:t> </a:t>
            </a:r>
            <a:r>
              <a:rPr lang="en-US" sz="1800" dirty="0" err="1" smtClean="0"/>
              <a:t>ar</a:t>
            </a:r>
            <a:r>
              <a:rPr lang="en-US" sz="1800" dirty="0" smtClean="0"/>
              <a:t> </a:t>
            </a:r>
            <a:r>
              <a:rPr lang="en-US" sz="1800" dirty="0" err="1" smtClean="0"/>
              <a:t>plašu</a:t>
            </a:r>
            <a:r>
              <a:rPr lang="en-US" sz="1800" dirty="0" smtClean="0"/>
              <a:t> </a:t>
            </a:r>
            <a:r>
              <a:rPr lang="en-US" sz="1800" dirty="0" err="1" smtClean="0"/>
              <a:t>tvērumu</a:t>
            </a:r>
            <a:r>
              <a:rPr lang="en-US" sz="1800" dirty="0" smtClean="0"/>
              <a:t>.</a:t>
            </a:r>
          </a:p>
          <a:p>
            <a:pPr marL="342900" indent="-342900">
              <a:buFont typeface="Arial"/>
              <a:buChar char="•"/>
            </a:pPr>
            <a:r>
              <a:rPr lang="en-US" sz="1800" dirty="0" err="1" smtClean="0"/>
              <a:t>Uzņēmumu</a:t>
            </a:r>
            <a:r>
              <a:rPr lang="en-US" sz="1800" dirty="0" smtClean="0"/>
              <a:t> </a:t>
            </a:r>
            <a:r>
              <a:rPr lang="en-US" sz="1800" dirty="0" err="1" smtClean="0"/>
              <a:t>aktīva</a:t>
            </a:r>
            <a:r>
              <a:rPr lang="en-US" sz="1800" dirty="0" smtClean="0"/>
              <a:t> </a:t>
            </a:r>
            <a:r>
              <a:rPr lang="en-US" sz="1800" dirty="0" err="1" smtClean="0"/>
              <a:t>dalība</a:t>
            </a:r>
            <a:r>
              <a:rPr lang="en-US" sz="1800" dirty="0" smtClean="0"/>
              <a:t> </a:t>
            </a:r>
            <a:r>
              <a:rPr lang="en-US" sz="1800" dirty="0" err="1" smtClean="0"/>
              <a:t>reformas</a:t>
            </a:r>
            <a:r>
              <a:rPr lang="en-US" sz="1800" dirty="0" smtClean="0"/>
              <a:t> </a:t>
            </a:r>
            <a:r>
              <a:rPr lang="en-US" sz="1800" dirty="0" err="1" smtClean="0"/>
              <a:t>pirmajā</a:t>
            </a:r>
            <a:r>
              <a:rPr lang="en-US" sz="1800" dirty="0" smtClean="0"/>
              <a:t> </a:t>
            </a:r>
            <a:r>
              <a:rPr lang="en-US" sz="1800" dirty="0" err="1" smtClean="0"/>
              <a:t>posmā</a:t>
            </a:r>
            <a:r>
              <a:rPr lang="en-US" sz="1800" dirty="0" smtClean="0"/>
              <a:t> </a:t>
            </a:r>
            <a:r>
              <a:rPr lang="en-US" sz="1800" dirty="0" err="1" smtClean="0"/>
              <a:t>pozitīvi</a:t>
            </a:r>
            <a:r>
              <a:rPr lang="en-US" sz="1800" dirty="0" smtClean="0"/>
              <a:t> </a:t>
            </a:r>
            <a:r>
              <a:rPr lang="en-US" sz="1800" dirty="0" err="1" smtClean="0"/>
              <a:t>ietekmēja</a:t>
            </a:r>
            <a:r>
              <a:rPr lang="en-US" sz="1800" dirty="0" smtClean="0"/>
              <a:t> </a:t>
            </a:r>
            <a:r>
              <a:rPr lang="en-US" sz="1800" dirty="0" err="1" smtClean="0"/>
              <a:t>privātā</a:t>
            </a:r>
            <a:r>
              <a:rPr lang="en-US" sz="1800" dirty="0" smtClean="0"/>
              <a:t> un </a:t>
            </a:r>
            <a:r>
              <a:rPr lang="en-US" sz="1800" dirty="0" err="1" smtClean="0"/>
              <a:t>publiskā</a:t>
            </a:r>
            <a:r>
              <a:rPr lang="en-US" sz="1800" dirty="0" smtClean="0"/>
              <a:t> </a:t>
            </a:r>
            <a:r>
              <a:rPr lang="en-US" sz="1800" dirty="0" err="1" smtClean="0"/>
              <a:t>sektora</a:t>
            </a:r>
            <a:r>
              <a:rPr lang="en-US" sz="1800" dirty="0" smtClean="0"/>
              <a:t> </a:t>
            </a:r>
            <a:r>
              <a:rPr lang="en-US" sz="1800" dirty="0" err="1" smtClean="0"/>
              <a:t>sadarbību</a:t>
            </a:r>
            <a:r>
              <a:rPr lang="en-US" sz="1800" dirty="0"/>
              <a:t> </a:t>
            </a:r>
            <a:r>
              <a:rPr lang="en-US" sz="1800" dirty="0" smtClean="0"/>
              <a:t>– </a:t>
            </a:r>
            <a:r>
              <a:rPr lang="en-US" sz="1800" dirty="0" err="1" smtClean="0"/>
              <a:t>uzņēmumi</a:t>
            </a:r>
            <a:r>
              <a:rPr lang="en-US" sz="1800" dirty="0" smtClean="0"/>
              <a:t> </a:t>
            </a:r>
            <a:r>
              <a:rPr lang="en-US" sz="1800" dirty="0" err="1" smtClean="0"/>
              <a:t>labprāt</a:t>
            </a:r>
            <a:r>
              <a:rPr lang="en-US" sz="1800" dirty="0" smtClean="0"/>
              <a:t> un </a:t>
            </a:r>
            <a:r>
              <a:rPr lang="en-US" sz="1800" dirty="0" err="1" smtClean="0"/>
              <a:t>regulāri</a:t>
            </a:r>
            <a:r>
              <a:rPr lang="en-US" sz="1800" dirty="0" smtClean="0"/>
              <a:t> </a:t>
            </a:r>
            <a:r>
              <a:rPr lang="en-US" sz="1800" dirty="0" err="1" smtClean="0"/>
              <a:t>sniedza</a:t>
            </a:r>
            <a:r>
              <a:rPr lang="en-US" sz="1800" dirty="0" smtClean="0"/>
              <a:t> </a:t>
            </a:r>
            <a:r>
              <a:rPr lang="en-US" sz="1800" dirty="0" err="1" smtClean="0"/>
              <a:t>informāciju</a:t>
            </a:r>
            <a:r>
              <a:rPr lang="en-US" sz="1800" dirty="0" smtClean="0"/>
              <a:t> par </a:t>
            </a:r>
            <a:r>
              <a:rPr lang="en-US" sz="1800" dirty="0" err="1" smtClean="0"/>
              <a:t>administratīvajām</a:t>
            </a:r>
            <a:r>
              <a:rPr lang="en-US" sz="1800" dirty="0" smtClean="0"/>
              <a:t> </a:t>
            </a:r>
            <a:r>
              <a:rPr lang="en-US" sz="1800" dirty="0" err="1" smtClean="0"/>
              <a:t>izmaksām</a:t>
            </a:r>
            <a:r>
              <a:rPr lang="en-US" sz="1800" dirty="0" smtClean="0"/>
              <a:t> un </a:t>
            </a:r>
            <a:r>
              <a:rPr lang="en-US" sz="1800" dirty="0" err="1" smtClean="0"/>
              <a:t>laika</a:t>
            </a:r>
            <a:r>
              <a:rPr lang="en-US" sz="1800" dirty="0" smtClean="0"/>
              <a:t> </a:t>
            </a:r>
            <a:r>
              <a:rPr lang="en-US" sz="1800" dirty="0" err="1" smtClean="0"/>
              <a:t>patēriņu</a:t>
            </a:r>
            <a:r>
              <a:rPr lang="en-US" sz="1800" dirty="0" smtClean="0"/>
              <a:t> </a:t>
            </a:r>
            <a:r>
              <a:rPr lang="en-US" sz="1800" dirty="0" err="1" smtClean="0"/>
              <a:t>likumdošanas</a:t>
            </a:r>
            <a:r>
              <a:rPr lang="en-US" sz="1800" dirty="0" smtClean="0"/>
              <a:t> </a:t>
            </a:r>
            <a:r>
              <a:rPr lang="en-US" sz="1800" dirty="0" err="1" smtClean="0"/>
              <a:t>prasību</a:t>
            </a:r>
            <a:r>
              <a:rPr lang="en-US" sz="1800" dirty="0" smtClean="0"/>
              <a:t> </a:t>
            </a:r>
            <a:r>
              <a:rPr lang="en-US" sz="1800" dirty="0" err="1" smtClean="0"/>
              <a:t>izpildei</a:t>
            </a:r>
            <a:r>
              <a:rPr lang="en-US" sz="1800" dirty="0" smtClean="0"/>
              <a:t>.</a:t>
            </a:r>
          </a:p>
          <a:p>
            <a:pPr marL="342900" indent="-342900">
              <a:buFont typeface="Arial"/>
              <a:buChar char="•"/>
            </a:pPr>
            <a:r>
              <a:rPr lang="en-US" sz="1800" dirty="0" err="1" smtClean="0"/>
              <a:t>Mērīšana</a:t>
            </a:r>
            <a:r>
              <a:rPr lang="en-US" sz="1800" dirty="0" smtClean="0"/>
              <a:t> </a:t>
            </a:r>
            <a:r>
              <a:rPr lang="en-US" sz="1800" dirty="0" err="1" smtClean="0"/>
              <a:t>ietver</a:t>
            </a:r>
            <a:r>
              <a:rPr lang="en-US" sz="1800" dirty="0" smtClean="0"/>
              <a:t> </a:t>
            </a:r>
            <a:r>
              <a:rPr lang="en-US" sz="1800" dirty="0" err="1" smtClean="0"/>
              <a:t>gan</a:t>
            </a:r>
            <a:r>
              <a:rPr lang="en-US" sz="1800" dirty="0" smtClean="0"/>
              <a:t> </a:t>
            </a:r>
            <a:r>
              <a:rPr lang="en-US" sz="1800" dirty="0" err="1" smtClean="0"/>
              <a:t>esošass</a:t>
            </a:r>
            <a:r>
              <a:rPr lang="en-US" sz="1800" dirty="0" smtClean="0"/>
              <a:t>, </a:t>
            </a:r>
            <a:r>
              <a:rPr lang="en-US" sz="1800" dirty="0" err="1" smtClean="0"/>
              <a:t>gan</a:t>
            </a:r>
            <a:r>
              <a:rPr lang="en-US" sz="1800" dirty="0" smtClean="0"/>
              <a:t> </a:t>
            </a:r>
            <a:r>
              <a:rPr lang="en-US" sz="1800" dirty="0" err="1" smtClean="0"/>
              <a:t>jaunas</a:t>
            </a:r>
            <a:r>
              <a:rPr lang="en-US" sz="1800" dirty="0" smtClean="0"/>
              <a:t> </a:t>
            </a:r>
            <a:r>
              <a:rPr lang="en-US" sz="1800" dirty="0" err="1" smtClean="0"/>
              <a:t>likumdošanas</a:t>
            </a:r>
            <a:r>
              <a:rPr lang="en-US" sz="1800" dirty="0" smtClean="0"/>
              <a:t> </a:t>
            </a:r>
            <a:r>
              <a:rPr lang="en-US" sz="1800" dirty="0" err="1" smtClean="0"/>
              <a:t>prasības</a:t>
            </a:r>
            <a:r>
              <a:rPr lang="en-US" sz="1800" dirty="0" smtClean="0"/>
              <a:t>. Admin. Slogs </a:t>
            </a:r>
            <a:r>
              <a:rPr lang="en-US" sz="1800" dirty="0" err="1" smtClean="0"/>
              <a:t>tiek</a:t>
            </a:r>
            <a:r>
              <a:rPr lang="en-US" sz="1800" dirty="0" smtClean="0"/>
              <a:t> </a:t>
            </a:r>
            <a:r>
              <a:rPr lang="en-US" sz="1800" dirty="0" err="1" smtClean="0"/>
              <a:t>aprēķināts</a:t>
            </a:r>
            <a:r>
              <a:rPr lang="en-US" sz="1800" dirty="0" smtClean="0"/>
              <a:t> </a:t>
            </a:r>
            <a:r>
              <a:rPr lang="en-US" sz="1800" dirty="0" err="1" smtClean="0"/>
              <a:t>kumulatīvi</a:t>
            </a:r>
            <a:r>
              <a:rPr lang="en-US" sz="1800" dirty="0" smtClean="0"/>
              <a:t>.</a:t>
            </a:r>
          </a:p>
        </p:txBody>
      </p:sp>
    </p:spTree>
    <p:extLst>
      <p:ext uri="{BB962C8B-B14F-4D97-AF65-F5344CB8AC3E}">
        <p14:creationId xmlns:p14="http://schemas.microsoft.com/office/powerpoint/2010/main" val="1526087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a:t>Administratīvā</a:t>
            </a:r>
            <a:r>
              <a:rPr lang="en-US" dirty="0"/>
              <a:t> </a:t>
            </a:r>
            <a:r>
              <a:rPr lang="en-US" dirty="0" err="1"/>
              <a:t>sloga</a:t>
            </a:r>
            <a:r>
              <a:rPr lang="en-US" dirty="0"/>
              <a:t> </a:t>
            </a:r>
            <a:r>
              <a:rPr lang="en-US" dirty="0" err="1"/>
              <a:t>mazināšanas</a:t>
            </a:r>
            <a:r>
              <a:rPr lang="en-US" dirty="0"/>
              <a:t> </a:t>
            </a:r>
            <a:r>
              <a:rPr lang="en-US" dirty="0" err="1"/>
              <a:t>pieredze</a:t>
            </a:r>
            <a:r>
              <a:rPr lang="en-US" dirty="0"/>
              <a:t/>
            </a:r>
            <a:br>
              <a:rPr lang="en-US" dirty="0"/>
            </a:br>
            <a:r>
              <a:rPr lang="en-US" sz="3600" dirty="0" err="1" smtClean="0">
                <a:solidFill>
                  <a:schemeClr val="bg1">
                    <a:lumMod val="50000"/>
                  </a:schemeClr>
                </a:solidFill>
              </a:rPr>
              <a:t>Nīderlande</a:t>
            </a:r>
            <a:r>
              <a:rPr lang="en-US" sz="3600" dirty="0" smtClean="0">
                <a:solidFill>
                  <a:schemeClr val="bg1">
                    <a:lumMod val="50000"/>
                  </a:schemeClr>
                </a:solidFill>
              </a:rPr>
              <a:t> (2)</a:t>
            </a:r>
            <a:endParaRPr lang="en-US" dirty="0"/>
          </a:p>
        </p:txBody>
      </p:sp>
      <p:pic>
        <p:nvPicPr>
          <p:cNvPr id="4" name="Picture 3"/>
          <p:cNvPicPr>
            <a:picLocks noChangeAspect="1"/>
          </p:cNvPicPr>
          <p:nvPr/>
        </p:nvPicPr>
        <p:blipFill>
          <a:blip r:embed="rId2"/>
          <a:stretch>
            <a:fillRect/>
          </a:stretch>
        </p:blipFill>
        <p:spPr>
          <a:xfrm>
            <a:off x="215776" y="1979637"/>
            <a:ext cx="8503489" cy="5400599"/>
          </a:xfrm>
          <a:prstGeom prst="rect">
            <a:avLst/>
          </a:prstGeom>
        </p:spPr>
      </p:pic>
      <p:sp>
        <p:nvSpPr>
          <p:cNvPr id="5" name="TextBox 4"/>
          <p:cNvSpPr txBox="1"/>
          <p:nvPr/>
        </p:nvSpPr>
        <p:spPr>
          <a:xfrm>
            <a:off x="8568704" y="7255294"/>
            <a:ext cx="3456137" cy="304381"/>
          </a:xfrm>
          <a:prstGeom prst="rect">
            <a:avLst/>
          </a:prstGeom>
          <a:noFill/>
        </p:spPr>
        <p:txBody>
          <a:bodyPr wrap="square" lIns="91414" tIns="45708" rIns="91414" bIns="45708" rtlCol="0">
            <a:spAutoFit/>
          </a:bodyPr>
          <a:lstStyle/>
          <a:p>
            <a:r>
              <a:rPr lang="lv-LV" sz="1400" dirty="0">
                <a:latin typeface="+mn-lt"/>
              </a:rPr>
              <a:t>Avots: </a:t>
            </a:r>
            <a:r>
              <a:rPr lang="lv-LV" sz="1400" dirty="0" smtClean="0">
                <a:latin typeface="+mn-lt"/>
              </a:rPr>
              <a:t>IPAL, 2007</a:t>
            </a:r>
            <a:endParaRPr lang="lv-LV" sz="1400" dirty="0">
              <a:latin typeface="+mn-lt"/>
            </a:endParaRPr>
          </a:p>
        </p:txBody>
      </p:sp>
    </p:spTree>
    <p:extLst>
      <p:ext uri="{BB962C8B-B14F-4D97-AF65-F5344CB8AC3E}">
        <p14:creationId xmlns:p14="http://schemas.microsoft.com/office/powerpoint/2010/main" val="1710595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179437"/>
            <a:ext cx="9069388" cy="1260475"/>
          </a:xfrm>
        </p:spPr>
        <p:txBody>
          <a:bodyPr/>
          <a:lstStyle/>
          <a:p>
            <a:pPr algn="l"/>
            <a:r>
              <a:rPr lang="en-US" sz="3600" dirty="0" err="1"/>
              <a:t>Administratīvā</a:t>
            </a:r>
            <a:r>
              <a:rPr lang="en-US" sz="3600" dirty="0"/>
              <a:t> </a:t>
            </a:r>
            <a:r>
              <a:rPr lang="en-US" sz="3600" dirty="0" err="1"/>
              <a:t>sloga</a:t>
            </a:r>
            <a:r>
              <a:rPr lang="en-US" sz="3600" dirty="0"/>
              <a:t> </a:t>
            </a:r>
            <a:r>
              <a:rPr lang="en-US" sz="3600" dirty="0" err="1"/>
              <a:t>mazināšanas</a:t>
            </a:r>
            <a:r>
              <a:rPr lang="en-US" sz="3600" dirty="0"/>
              <a:t> </a:t>
            </a:r>
            <a:r>
              <a:rPr lang="en-US" sz="3600" dirty="0" err="1"/>
              <a:t>pieredze</a:t>
            </a:r>
            <a:r>
              <a:rPr lang="en-US" sz="3600" dirty="0"/>
              <a:t/>
            </a:r>
            <a:br>
              <a:rPr lang="en-US" sz="3600" dirty="0"/>
            </a:br>
            <a:r>
              <a:rPr lang="en-US" sz="3200" dirty="0" err="1">
                <a:solidFill>
                  <a:schemeClr val="bg1">
                    <a:lumMod val="50000"/>
                  </a:schemeClr>
                </a:solidFill>
              </a:rPr>
              <a:t>Lielbritānija</a:t>
            </a:r>
            <a:endParaRPr lang="en-US" sz="3200" dirty="0">
              <a:solidFill>
                <a:schemeClr val="bg1">
                  <a:lumMod val="50000"/>
                </a:schemeClr>
              </a:solidFill>
            </a:endParaRPr>
          </a:p>
        </p:txBody>
      </p:sp>
      <p:sp>
        <p:nvSpPr>
          <p:cNvPr id="3" name="Content Placeholder 2"/>
          <p:cNvSpPr>
            <a:spLocks noGrp="1"/>
          </p:cNvSpPr>
          <p:nvPr>
            <p:ph idx="1"/>
          </p:nvPr>
        </p:nvSpPr>
        <p:spPr>
          <a:xfrm>
            <a:off x="431800" y="1547589"/>
            <a:ext cx="9069388" cy="6012086"/>
          </a:xfrm>
          <a:solidFill>
            <a:schemeClr val="bg1"/>
          </a:solidFill>
        </p:spPr>
        <p:txBody>
          <a:bodyPr/>
          <a:lstStyle/>
          <a:p>
            <a:pPr marL="342900" indent="-342900">
              <a:buFont typeface="Arial"/>
              <a:buChar char="•"/>
            </a:pPr>
            <a:r>
              <a:rPr lang="en-US" sz="1800" dirty="0" smtClean="0"/>
              <a:t>1997.g. – Better Regulation Initiative (</a:t>
            </a:r>
            <a:r>
              <a:rPr lang="en-US" sz="1800" dirty="0" err="1" smtClean="0"/>
              <a:t>Labākās</a:t>
            </a:r>
            <a:r>
              <a:rPr lang="en-US" sz="1800" dirty="0" smtClean="0"/>
              <a:t> </a:t>
            </a:r>
            <a:r>
              <a:rPr lang="en-US" sz="1800" dirty="0" err="1" smtClean="0"/>
              <a:t>Pārvaldes</a:t>
            </a:r>
            <a:r>
              <a:rPr lang="en-US" sz="1800" dirty="0" smtClean="0"/>
              <a:t> </a:t>
            </a:r>
            <a:r>
              <a:rPr lang="en-US" sz="1800" dirty="0" err="1" smtClean="0"/>
              <a:t>iniciatīva</a:t>
            </a:r>
            <a:r>
              <a:rPr lang="en-US" sz="1800" dirty="0" smtClean="0"/>
              <a:t>), </a:t>
            </a:r>
            <a:r>
              <a:rPr lang="en-US" sz="1800" dirty="0" err="1" smtClean="0"/>
              <a:t>fokuss</a:t>
            </a:r>
            <a:r>
              <a:rPr lang="en-US" sz="1800" dirty="0" smtClean="0"/>
              <a:t>: </a:t>
            </a:r>
            <a:r>
              <a:rPr lang="en-US" sz="1800" dirty="0" err="1" smtClean="0"/>
              <a:t>mazie</a:t>
            </a:r>
            <a:r>
              <a:rPr lang="en-US" sz="1800" dirty="0" smtClean="0"/>
              <a:t> </a:t>
            </a:r>
            <a:r>
              <a:rPr lang="en-US" sz="1800" dirty="0" err="1" smtClean="0"/>
              <a:t>uzņēmumi</a:t>
            </a:r>
            <a:r>
              <a:rPr lang="en-US" sz="1800" dirty="0" smtClean="0"/>
              <a:t> un </a:t>
            </a:r>
            <a:r>
              <a:rPr lang="en-US" sz="1800" dirty="0" err="1" smtClean="0"/>
              <a:t>fiziskas</a:t>
            </a:r>
            <a:r>
              <a:rPr lang="en-US" sz="1800" dirty="0" smtClean="0"/>
              <a:t> personas.</a:t>
            </a:r>
          </a:p>
          <a:p>
            <a:pPr marL="342900" indent="-342900">
              <a:buFont typeface="Arial"/>
              <a:buChar char="•"/>
            </a:pPr>
            <a:r>
              <a:rPr lang="en-US" sz="1800" dirty="0" err="1" smtClean="0"/>
              <a:t>Lielbritānijā</a:t>
            </a:r>
            <a:r>
              <a:rPr lang="en-US" sz="1800" dirty="0" smtClean="0"/>
              <a:t> </a:t>
            </a:r>
            <a:r>
              <a:rPr lang="en-US" sz="1800" dirty="0" err="1" smtClean="0"/>
              <a:t>uzņēmumu</a:t>
            </a:r>
            <a:r>
              <a:rPr lang="en-US" sz="1800" dirty="0" smtClean="0"/>
              <a:t> </a:t>
            </a:r>
            <a:r>
              <a:rPr lang="en-US" sz="1800" dirty="0" err="1" smtClean="0"/>
              <a:t>administrēšana</a:t>
            </a:r>
            <a:r>
              <a:rPr lang="en-US" sz="1800" dirty="0" smtClean="0"/>
              <a:t> </a:t>
            </a:r>
            <a:r>
              <a:rPr lang="en-US" sz="1800" dirty="0" err="1" smtClean="0"/>
              <a:t>valstij</a:t>
            </a:r>
            <a:r>
              <a:rPr lang="en-US" sz="1800" dirty="0" smtClean="0"/>
              <a:t> </a:t>
            </a:r>
            <a:r>
              <a:rPr lang="en-US" sz="1800" dirty="0" err="1" smtClean="0"/>
              <a:t>izmaksā</a:t>
            </a:r>
            <a:r>
              <a:rPr lang="en-US" sz="1800" dirty="0" smtClean="0"/>
              <a:t> 8-11% no </a:t>
            </a:r>
            <a:r>
              <a:rPr lang="en-US" sz="1800" dirty="0" err="1" smtClean="0"/>
              <a:t>valsts</a:t>
            </a:r>
            <a:r>
              <a:rPr lang="en-US" sz="1800" dirty="0" smtClean="0"/>
              <a:t> </a:t>
            </a:r>
            <a:r>
              <a:rPr lang="en-US" sz="1800" dirty="0" err="1" smtClean="0"/>
              <a:t>budžeta</a:t>
            </a:r>
            <a:r>
              <a:rPr lang="en-US" sz="1800" dirty="0" smtClean="0"/>
              <a:t>.</a:t>
            </a:r>
          </a:p>
          <a:p>
            <a:pPr marL="342900" indent="-342900">
              <a:buFont typeface="Arial"/>
              <a:buChar char="•"/>
            </a:pPr>
            <a:r>
              <a:rPr lang="en-US" sz="1800" dirty="0" smtClean="0"/>
              <a:t>2005.g. </a:t>
            </a:r>
            <a:r>
              <a:rPr lang="en-US" sz="1800" dirty="0" err="1" smtClean="0"/>
              <a:t>pētījums</a:t>
            </a:r>
            <a:r>
              <a:rPr lang="en-US" sz="1800" dirty="0" smtClean="0"/>
              <a:t> (Better Regulation Executive) – </a:t>
            </a:r>
            <a:r>
              <a:rPr lang="en-US" sz="1800" dirty="0" err="1" smtClean="0"/>
              <a:t>administratīvais</a:t>
            </a:r>
            <a:r>
              <a:rPr lang="en-US" sz="1800" dirty="0" smtClean="0"/>
              <a:t> slogs 20 </a:t>
            </a:r>
            <a:r>
              <a:rPr lang="en-US" sz="1800" dirty="0" err="1" smtClean="0"/>
              <a:t>mljrd</a:t>
            </a:r>
            <a:r>
              <a:rPr lang="en-US" sz="1800" dirty="0" smtClean="0"/>
              <a:t>. </a:t>
            </a:r>
            <a:r>
              <a:rPr lang="en-US" sz="1800" dirty="0" err="1" smtClean="0"/>
              <a:t>mārciņu</a:t>
            </a:r>
            <a:r>
              <a:rPr lang="en-US" sz="1800" dirty="0" smtClean="0"/>
              <a:t> (</a:t>
            </a:r>
            <a:r>
              <a:rPr lang="en-US" sz="1800" dirty="0" err="1" smtClean="0"/>
              <a:t>t.sk</a:t>
            </a:r>
            <a:r>
              <a:rPr lang="en-US" sz="1800" dirty="0" smtClean="0"/>
              <a:t>. </a:t>
            </a:r>
            <a:r>
              <a:rPr lang="en-US" sz="1800" dirty="0" err="1" smtClean="0"/>
              <a:t>muita</a:t>
            </a:r>
            <a:r>
              <a:rPr lang="en-US" sz="1800" dirty="0" smtClean="0"/>
              <a:t>, </a:t>
            </a:r>
            <a:r>
              <a:rPr lang="en-US" sz="1800" dirty="0" err="1" smtClean="0"/>
              <a:t>valsts</a:t>
            </a:r>
            <a:r>
              <a:rPr lang="en-US" sz="1800" dirty="0" smtClean="0"/>
              <a:t> </a:t>
            </a:r>
            <a:r>
              <a:rPr lang="en-US" sz="1800" dirty="0" err="1" smtClean="0"/>
              <a:t>ieņēmumu</a:t>
            </a:r>
            <a:r>
              <a:rPr lang="en-US" sz="1800" dirty="0" smtClean="0"/>
              <a:t> </a:t>
            </a:r>
            <a:r>
              <a:rPr lang="en-US" sz="1800" dirty="0" err="1" smtClean="0"/>
              <a:t>dienests</a:t>
            </a:r>
            <a:r>
              <a:rPr lang="en-US" sz="1800" dirty="0" smtClean="0"/>
              <a:t>).  </a:t>
            </a:r>
            <a:r>
              <a:rPr lang="en-US" sz="1800" dirty="0" err="1"/>
              <a:t>Izstrādāti</a:t>
            </a:r>
            <a:r>
              <a:rPr lang="en-US" sz="1800" dirty="0"/>
              <a:t> </a:t>
            </a:r>
            <a:r>
              <a:rPr lang="en-US" sz="1800" dirty="0" err="1"/>
              <a:t>priekšlikumi</a:t>
            </a:r>
            <a:r>
              <a:rPr lang="en-US" sz="1800" dirty="0"/>
              <a:t> </a:t>
            </a:r>
            <a:r>
              <a:rPr lang="en-US" sz="1800" dirty="0" err="1"/>
              <a:t>admin.sloga</a:t>
            </a:r>
            <a:r>
              <a:rPr lang="en-US" sz="1800" dirty="0"/>
              <a:t> </a:t>
            </a:r>
            <a:r>
              <a:rPr lang="en-US" sz="1800" dirty="0" err="1"/>
              <a:t>samazināšanai</a:t>
            </a:r>
            <a:r>
              <a:rPr lang="en-US" sz="1800" dirty="0"/>
              <a:t> - 2 </a:t>
            </a:r>
            <a:r>
              <a:rPr lang="en-US" sz="1800" dirty="0" err="1"/>
              <a:t>mljrd</a:t>
            </a:r>
            <a:r>
              <a:rPr lang="en-US" sz="1800" dirty="0"/>
              <a:t>. </a:t>
            </a:r>
            <a:r>
              <a:rPr lang="en-US" sz="1800" dirty="0" err="1"/>
              <a:t>mārciņu</a:t>
            </a:r>
            <a:r>
              <a:rPr lang="en-US" sz="1800" dirty="0"/>
              <a:t> (10%)</a:t>
            </a:r>
            <a:r>
              <a:rPr lang="en-US" sz="1800" dirty="0" smtClean="0"/>
              <a:t>.</a:t>
            </a:r>
          </a:p>
          <a:p>
            <a:pPr marL="342900" indent="-342900">
              <a:buFont typeface="Arial"/>
              <a:buChar char="•"/>
            </a:pPr>
            <a:r>
              <a:rPr lang="en-US" sz="1800" dirty="0" err="1" smtClean="0"/>
              <a:t>Pētījuma</a:t>
            </a:r>
            <a:r>
              <a:rPr lang="en-US" sz="1800" dirty="0" smtClean="0"/>
              <a:t> </a:t>
            </a:r>
            <a:r>
              <a:rPr lang="en-US" sz="1800" dirty="0" err="1" smtClean="0"/>
              <a:t>tvērums</a:t>
            </a:r>
            <a:r>
              <a:rPr lang="en-US" sz="1800" dirty="0" smtClean="0"/>
              <a:t>: visas </a:t>
            </a:r>
            <a:r>
              <a:rPr lang="en-US" sz="1800" dirty="0" err="1" smtClean="0"/>
              <a:t>ministrijas</a:t>
            </a:r>
            <a:r>
              <a:rPr lang="en-US" sz="1800" dirty="0" smtClean="0"/>
              <a:t>, 8500 </a:t>
            </a:r>
            <a:r>
              <a:rPr lang="en-US" sz="1800" dirty="0" err="1" smtClean="0"/>
              <a:t>intervijas</a:t>
            </a:r>
            <a:r>
              <a:rPr lang="en-US" sz="1800" dirty="0" smtClean="0"/>
              <a:t> </a:t>
            </a:r>
            <a:r>
              <a:rPr lang="en-US" sz="1800" dirty="0" err="1" smtClean="0"/>
              <a:t>ar</a:t>
            </a:r>
            <a:r>
              <a:rPr lang="en-US" sz="1800" dirty="0" smtClean="0"/>
              <a:t> </a:t>
            </a:r>
            <a:r>
              <a:rPr lang="en-US" sz="1800" dirty="0" err="1" smtClean="0"/>
              <a:t>uzņēmumiem</a:t>
            </a:r>
            <a:r>
              <a:rPr lang="en-US" sz="1800" dirty="0" smtClean="0"/>
              <a:t>, 20 000 </a:t>
            </a:r>
            <a:r>
              <a:rPr lang="en-US" sz="1800" dirty="0" err="1" smtClean="0"/>
              <a:t>informācijas</a:t>
            </a:r>
            <a:r>
              <a:rPr lang="en-US" sz="1800" dirty="0" smtClean="0"/>
              <a:t> </a:t>
            </a:r>
            <a:r>
              <a:rPr lang="en-US" sz="1800" dirty="0" err="1" smtClean="0"/>
              <a:t>resursu</a:t>
            </a:r>
            <a:r>
              <a:rPr lang="en-US" sz="1800" dirty="0" smtClean="0"/>
              <a:t> </a:t>
            </a:r>
            <a:r>
              <a:rPr lang="en-US" sz="1800" dirty="0" err="1" smtClean="0"/>
              <a:t>analīze</a:t>
            </a:r>
            <a:r>
              <a:rPr lang="en-US" sz="1800" dirty="0" smtClean="0"/>
              <a:t> “</a:t>
            </a:r>
            <a:r>
              <a:rPr lang="en-US" sz="1800" dirty="0" err="1" smtClean="0"/>
              <a:t>standarta</a:t>
            </a:r>
            <a:r>
              <a:rPr lang="en-US" sz="1800" dirty="0" smtClean="0"/>
              <a:t> </a:t>
            </a:r>
            <a:r>
              <a:rPr lang="en-US" sz="1800" dirty="0" err="1" smtClean="0"/>
              <a:t>uzņēmumam</a:t>
            </a:r>
            <a:r>
              <a:rPr lang="en-US" sz="1800" dirty="0" smtClean="0"/>
              <a:t>”, 200 </a:t>
            </a:r>
            <a:r>
              <a:rPr lang="en-US" sz="1800" dirty="0" err="1" smtClean="0"/>
              <a:t>ekspertu</a:t>
            </a:r>
            <a:r>
              <a:rPr lang="en-US" sz="1800" dirty="0" smtClean="0"/>
              <a:t> </a:t>
            </a:r>
            <a:r>
              <a:rPr lang="en-US" sz="1800" dirty="0" err="1" smtClean="0"/>
              <a:t>paneļi</a:t>
            </a:r>
            <a:r>
              <a:rPr lang="en-US" sz="1800" dirty="0" smtClean="0"/>
              <a:t>.</a:t>
            </a:r>
          </a:p>
          <a:p>
            <a:pPr marL="342900" indent="-342900">
              <a:buFont typeface="Arial"/>
              <a:buChar char="•"/>
            </a:pPr>
            <a:r>
              <a:rPr lang="en-US" sz="1800" dirty="0" err="1" smtClean="0"/>
              <a:t>Admin.sloga</a:t>
            </a:r>
            <a:r>
              <a:rPr lang="en-US" sz="1800" dirty="0" smtClean="0"/>
              <a:t> </a:t>
            </a:r>
            <a:r>
              <a:rPr lang="en-US" sz="1800" dirty="0" err="1" smtClean="0"/>
              <a:t>mērīšanas</a:t>
            </a:r>
            <a:r>
              <a:rPr lang="en-US" sz="1800" dirty="0" smtClean="0"/>
              <a:t> </a:t>
            </a:r>
            <a:r>
              <a:rPr lang="en-US" sz="1800" dirty="0" err="1" smtClean="0"/>
              <a:t>uzdevums</a:t>
            </a:r>
            <a:r>
              <a:rPr lang="en-US" sz="1800" dirty="0" smtClean="0"/>
              <a:t> </a:t>
            </a:r>
            <a:r>
              <a:rPr lang="en-US" sz="1800" dirty="0" err="1" smtClean="0"/>
              <a:t>bija</a:t>
            </a:r>
            <a:r>
              <a:rPr lang="en-US" sz="1800" dirty="0" smtClean="0"/>
              <a:t> </a:t>
            </a:r>
            <a:r>
              <a:rPr lang="en-US" sz="1800" dirty="0" err="1" smtClean="0"/>
              <a:t>neprognozējami</a:t>
            </a:r>
            <a:r>
              <a:rPr lang="en-US" sz="1800" dirty="0" smtClean="0"/>
              <a:t> </a:t>
            </a:r>
            <a:r>
              <a:rPr lang="en-US" sz="1800" dirty="0" err="1" smtClean="0"/>
              <a:t>sarēžģīts</a:t>
            </a:r>
            <a:r>
              <a:rPr lang="en-US" sz="1800" dirty="0" smtClean="0"/>
              <a:t> </a:t>
            </a:r>
            <a:r>
              <a:rPr lang="en-US" sz="1800" dirty="0" err="1" smtClean="0"/>
              <a:t>ticamās</a:t>
            </a:r>
            <a:r>
              <a:rPr lang="en-US" sz="1800" dirty="0" smtClean="0"/>
              <a:t> </a:t>
            </a:r>
            <a:r>
              <a:rPr lang="en-US" sz="1800" dirty="0" err="1" smtClean="0"/>
              <a:t>informācijas</a:t>
            </a:r>
            <a:r>
              <a:rPr lang="en-US" sz="1800" dirty="0" smtClean="0"/>
              <a:t> </a:t>
            </a:r>
            <a:r>
              <a:rPr lang="en-US" sz="1800" dirty="0" err="1" smtClean="0"/>
              <a:t>trūkuma</a:t>
            </a:r>
            <a:r>
              <a:rPr lang="en-US" sz="1800" dirty="0" smtClean="0"/>
              <a:t> </a:t>
            </a:r>
            <a:r>
              <a:rPr lang="en-US" sz="1800" dirty="0" err="1" smtClean="0"/>
              <a:t>dēļ</a:t>
            </a:r>
            <a:r>
              <a:rPr lang="en-US" sz="1800" dirty="0" smtClean="0"/>
              <a:t> – </a:t>
            </a:r>
            <a:r>
              <a:rPr lang="en-US" sz="1800" dirty="0" err="1" smtClean="0"/>
              <a:t>ministrijas</a:t>
            </a:r>
            <a:r>
              <a:rPr lang="en-US" sz="1800" dirty="0" smtClean="0"/>
              <a:t> </a:t>
            </a:r>
            <a:r>
              <a:rPr lang="en-US" sz="1800" dirty="0" err="1" smtClean="0"/>
              <a:t>nezināja</a:t>
            </a:r>
            <a:r>
              <a:rPr lang="en-US" sz="1800" dirty="0" smtClean="0"/>
              <a:t>, </a:t>
            </a:r>
            <a:r>
              <a:rPr lang="en-US" sz="1800" dirty="0" err="1" smtClean="0"/>
              <a:t>cik</a:t>
            </a:r>
            <a:r>
              <a:rPr lang="en-US" sz="1800" dirty="0" smtClean="0"/>
              <a:t> </a:t>
            </a:r>
            <a:r>
              <a:rPr lang="en-US" sz="1800" dirty="0" err="1" smtClean="0"/>
              <a:t>uzņēmumus</a:t>
            </a:r>
            <a:r>
              <a:rPr lang="en-US" sz="1800" dirty="0" smtClean="0"/>
              <a:t> </a:t>
            </a:r>
            <a:r>
              <a:rPr lang="en-US" sz="1800" dirty="0" err="1" smtClean="0"/>
              <a:t>tās</a:t>
            </a:r>
            <a:r>
              <a:rPr lang="en-US" sz="1800" dirty="0" smtClean="0"/>
              <a:t> </a:t>
            </a:r>
            <a:r>
              <a:rPr lang="en-US" sz="1800" dirty="0" err="1" smtClean="0"/>
              <a:t>regulē</a:t>
            </a:r>
            <a:r>
              <a:rPr lang="en-US" sz="1800" dirty="0" smtClean="0"/>
              <a:t> un </a:t>
            </a:r>
            <a:r>
              <a:rPr lang="en-US" sz="1800" dirty="0" err="1" smtClean="0"/>
              <a:t>cik</a:t>
            </a:r>
            <a:r>
              <a:rPr lang="en-US" sz="1800" dirty="0" smtClean="0"/>
              <a:t> </a:t>
            </a:r>
            <a:r>
              <a:rPr lang="en-US" sz="1800" dirty="0" err="1" smtClean="0"/>
              <a:t>likumdošanas</a:t>
            </a:r>
            <a:r>
              <a:rPr lang="en-US" sz="1800" dirty="0" smtClean="0"/>
              <a:t> </a:t>
            </a:r>
            <a:r>
              <a:rPr lang="en-US" sz="1800" dirty="0" err="1" smtClean="0"/>
              <a:t>prasības</a:t>
            </a:r>
            <a:r>
              <a:rPr lang="en-US" sz="1800" dirty="0" smtClean="0"/>
              <a:t> </a:t>
            </a:r>
            <a:r>
              <a:rPr lang="en-US" sz="1800" dirty="0" err="1" smtClean="0"/>
              <a:t>tās</a:t>
            </a:r>
            <a:r>
              <a:rPr lang="en-US" sz="1800" dirty="0" smtClean="0"/>
              <a:t> </a:t>
            </a:r>
            <a:r>
              <a:rPr lang="en-US" sz="1800" dirty="0" err="1" smtClean="0"/>
              <a:t>ieviesa</a:t>
            </a:r>
            <a:r>
              <a:rPr lang="en-US" sz="1800" dirty="0" smtClean="0"/>
              <a:t>. </a:t>
            </a:r>
            <a:r>
              <a:rPr lang="en-US" sz="1800" dirty="0" err="1" smtClean="0"/>
              <a:t>Izvirzītie</a:t>
            </a:r>
            <a:r>
              <a:rPr lang="en-US" sz="1800" dirty="0" smtClean="0"/>
              <a:t> </a:t>
            </a:r>
            <a:r>
              <a:rPr lang="en-US" sz="1800" dirty="0" err="1" smtClean="0"/>
              <a:t>pieņēmumi</a:t>
            </a:r>
            <a:r>
              <a:rPr lang="en-US" sz="1800" dirty="0" smtClean="0"/>
              <a:t> </a:t>
            </a:r>
            <a:r>
              <a:rPr lang="en-US" sz="1800" dirty="0" err="1" smtClean="0"/>
              <a:t>bija</a:t>
            </a:r>
            <a:r>
              <a:rPr lang="en-US" sz="1800" dirty="0" smtClean="0"/>
              <a:t> </a:t>
            </a:r>
            <a:r>
              <a:rPr lang="en-US" sz="1800" dirty="0" err="1" smtClean="0"/>
              <a:t>tālu</a:t>
            </a:r>
            <a:r>
              <a:rPr lang="en-US" sz="1800" dirty="0" smtClean="0"/>
              <a:t> no </a:t>
            </a:r>
            <a:r>
              <a:rPr lang="en-US" sz="1800" dirty="0" err="1" smtClean="0"/>
              <a:t>zinātniski</a:t>
            </a:r>
            <a:r>
              <a:rPr lang="en-US" sz="1800" dirty="0" smtClean="0"/>
              <a:t> </a:t>
            </a:r>
            <a:r>
              <a:rPr lang="en-US" sz="1800" dirty="0" err="1" smtClean="0"/>
              <a:t>precizītātes</a:t>
            </a:r>
            <a:r>
              <a:rPr lang="en-US" sz="1800" dirty="0" smtClean="0"/>
              <a:t> </a:t>
            </a:r>
            <a:r>
              <a:rPr lang="en-US" sz="1800" dirty="0" err="1" smtClean="0"/>
              <a:t>viedokļa</a:t>
            </a:r>
            <a:r>
              <a:rPr lang="en-US" sz="1800" dirty="0" smtClean="0"/>
              <a:t>.</a:t>
            </a:r>
          </a:p>
          <a:p>
            <a:pPr marL="342900" indent="-342900">
              <a:buFont typeface="Arial"/>
              <a:buChar char="•"/>
            </a:pPr>
            <a:r>
              <a:rPr lang="en-US" sz="1800" dirty="0" err="1" smtClean="0"/>
              <a:t>Vēlākajā</a:t>
            </a:r>
            <a:r>
              <a:rPr lang="en-US" sz="1800" dirty="0" smtClean="0"/>
              <a:t> </a:t>
            </a:r>
            <a:r>
              <a:rPr lang="en-US" sz="1800" dirty="0" err="1" smtClean="0"/>
              <a:t>pētījuma</a:t>
            </a:r>
            <a:r>
              <a:rPr lang="en-US" sz="1800" dirty="0" smtClean="0"/>
              <a:t> </a:t>
            </a:r>
            <a:r>
              <a:rPr lang="en-US" sz="1800" dirty="0" err="1" smtClean="0"/>
              <a:t>posmā</a:t>
            </a:r>
            <a:r>
              <a:rPr lang="en-US" sz="1800" dirty="0" smtClean="0"/>
              <a:t> </a:t>
            </a:r>
            <a:r>
              <a:rPr lang="en-US" sz="1800" dirty="0" err="1" smtClean="0"/>
              <a:t>tika</a:t>
            </a:r>
            <a:r>
              <a:rPr lang="en-US" sz="1800" dirty="0" smtClean="0"/>
              <a:t> </a:t>
            </a:r>
            <a:r>
              <a:rPr lang="en-US" sz="1800" dirty="0" err="1" smtClean="0"/>
              <a:t>konstatēts</a:t>
            </a:r>
            <a:r>
              <a:rPr lang="en-US" sz="1800" dirty="0" smtClean="0"/>
              <a:t>, </a:t>
            </a:r>
            <a:r>
              <a:rPr lang="en-US" sz="1800" dirty="0" err="1" smtClean="0"/>
              <a:t>ka</a:t>
            </a:r>
            <a:r>
              <a:rPr lang="en-US" sz="1800" dirty="0" smtClean="0"/>
              <a:t> </a:t>
            </a:r>
            <a:r>
              <a:rPr lang="en-US" sz="1800" dirty="0" err="1" smtClean="0"/>
              <a:t>uzņēmumu</a:t>
            </a:r>
            <a:r>
              <a:rPr lang="en-US" sz="1800" dirty="0" smtClean="0"/>
              <a:t> </a:t>
            </a:r>
            <a:r>
              <a:rPr lang="en-US" sz="1800" dirty="0" err="1" smtClean="0"/>
              <a:t>sniegta</a:t>
            </a:r>
            <a:r>
              <a:rPr lang="en-US" sz="1800" dirty="0" smtClean="0"/>
              <a:t> </a:t>
            </a:r>
            <a:r>
              <a:rPr lang="en-US" sz="1800" dirty="0" err="1" smtClean="0"/>
              <a:t>informācija</a:t>
            </a:r>
            <a:r>
              <a:rPr lang="en-US" sz="1800" dirty="0" smtClean="0"/>
              <a:t> </a:t>
            </a:r>
            <a:r>
              <a:rPr lang="en-US" sz="1800" dirty="0" err="1" smtClean="0"/>
              <a:t>ietver</a:t>
            </a:r>
            <a:r>
              <a:rPr lang="en-US" sz="1800" dirty="0" smtClean="0"/>
              <a:t> </a:t>
            </a:r>
            <a:r>
              <a:rPr lang="en-US" sz="1800" dirty="0" err="1" smtClean="0"/>
              <a:t>arī</a:t>
            </a:r>
            <a:r>
              <a:rPr lang="en-US" sz="1800" dirty="0" smtClean="0"/>
              <a:t> </a:t>
            </a:r>
            <a:r>
              <a:rPr lang="en-US" sz="1800" dirty="0" err="1" smtClean="0"/>
              <a:t>admin.izmaksas</a:t>
            </a:r>
            <a:r>
              <a:rPr lang="en-US" sz="1800" dirty="0" smtClean="0"/>
              <a:t> par </a:t>
            </a:r>
            <a:r>
              <a:rPr lang="en-US" sz="1800" dirty="0" err="1" smtClean="0"/>
              <a:t>darbībām</a:t>
            </a:r>
            <a:r>
              <a:rPr lang="en-US" sz="1800" dirty="0" smtClean="0"/>
              <a:t>, </a:t>
            </a:r>
            <a:r>
              <a:rPr lang="en-US" sz="1800" dirty="0" err="1" smtClean="0"/>
              <a:t>kuras</a:t>
            </a:r>
            <a:r>
              <a:rPr lang="en-US" sz="1800" dirty="0" smtClean="0"/>
              <a:t> </a:t>
            </a:r>
            <a:r>
              <a:rPr lang="en-US" sz="1800" dirty="0" err="1" smtClean="0"/>
              <a:t>uzņēmumi</a:t>
            </a:r>
            <a:r>
              <a:rPr lang="en-US" sz="1800" dirty="0" smtClean="0"/>
              <a:t> </a:t>
            </a:r>
            <a:r>
              <a:rPr lang="en-US" sz="1800" dirty="0" err="1" smtClean="0"/>
              <a:t>turpinātu</a:t>
            </a:r>
            <a:r>
              <a:rPr lang="en-US" sz="1800" dirty="0" smtClean="0"/>
              <a:t> </a:t>
            </a:r>
            <a:r>
              <a:rPr lang="en-US" sz="1800" dirty="0" err="1" smtClean="0"/>
              <a:t>pildīt</a:t>
            </a:r>
            <a:r>
              <a:rPr lang="en-US" sz="1800" dirty="0" smtClean="0"/>
              <a:t>, </a:t>
            </a:r>
            <a:r>
              <a:rPr lang="en-US" sz="1800" dirty="0" err="1" smtClean="0"/>
              <a:t>atcelot</a:t>
            </a:r>
            <a:r>
              <a:rPr lang="en-US" sz="1800" dirty="0" smtClean="0"/>
              <a:t> </a:t>
            </a:r>
            <a:r>
              <a:rPr lang="en-US" sz="1800" dirty="0" err="1" smtClean="0"/>
              <a:t>likumdošanas</a:t>
            </a:r>
            <a:r>
              <a:rPr lang="en-US" sz="1800" dirty="0" smtClean="0"/>
              <a:t> </a:t>
            </a:r>
            <a:r>
              <a:rPr lang="en-US" sz="1800" dirty="0" err="1" smtClean="0"/>
              <a:t>prasības</a:t>
            </a:r>
            <a:r>
              <a:rPr lang="en-US" sz="1800" dirty="0" smtClean="0"/>
              <a:t>. </a:t>
            </a:r>
            <a:r>
              <a:rPr lang="en-US" sz="1800" dirty="0" err="1" smtClean="0"/>
              <a:t>Tas</a:t>
            </a:r>
            <a:r>
              <a:rPr lang="en-US" sz="1800" dirty="0" smtClean="0"/>
              <a:t> </a:t>
            </a:r>
            <a:r>
              <a:rPr lang="en-US" sz="1800" dirty="0" err="1" smtClean="0"/>
              <a:t>bija</a:t>
            </a:r>
            <a:r>
              <a:rPr lang="en-US" sz="1800" dirty="0" smtClean="0"/>
              <a:t> </a:t>
            </a:r>
            <a:r>
              <a:rPr lang="en-US" sz="1800" dirty="0" err="1" smtClean="0"/>
              <a:t>pretrunā</a:t>
            </a:r>
            <a:r>
              <a:rPr lang="en-US" sz="1800" dirty="0" smtClean="0"/>
              <a:t> </a:t>
            </a:r>
            <a:r>
              <a:rPr lang="en-US" sz="1800" dirty="0" err="1" smtClean="0"/>
              <a:t>ar</a:t>
            </a:r>
            <a:r>
              <a:rPr lang="en-US" sz="1800" dirty="0" smtClean="0"/>
              <a:t> </a:t>
            </a:r>
            <a:r>
              <a:rPr lang="en-US" sz="1800" dirty="0" err="1" smtClean="0"/>
              <a:t>metodoloģiju</a:t>
            </a:r>
            <a:r>
              <a:rPr lang="en-US" sz="1800" dirty="0" smtClean="0"/>
              <a:t>! </a:t>
            </a:r>
            <a:r>
              <a:rPr lang="en-US" sz="1800" dirty="0" err="1" smtClean="0"/>
              <a:t>Tāpēc</a:t>
            </a:r>
            <a:r>
              <a:rPr lang="en-US" sz="1800" dirty="0" smtClean="0"/>
              <a:t> no 20 000 </a:t>
            </a:r>
            <a:r>
              <a:rPr lang="en-US" sz="1800" dirty="0" err="1" smtClean="0"/>
              <a:t>informācijas</a:t>
            </a:r>
            <a:r>
              <a:rPr lang="en-US" sz="1800" dirty="0" smtClean="0"/>
              <a:t> </a:t>
            </a:r>
            <a:r>
              <a:rPr lang="en-US" sz="1800" dirty="0" err="1" smtClean="0"/>
              <a:t>resursiem</a:t>
            </a:r>
            <a:r>
              <a:rPr lang="en-US" sz="1800" dirty="0" smtClean="0"/>
              <a:t> </a:t>
            </a:r>
            <a:r>
              <a:rPr lang="en-US" sz="1800" dirty="0" err="1" smtClean="0"/>
              <a:t>atlasīja</a:t>
            </a:r>
            <a:r>
              <a:rPr lang="en-US" sz="1800" dirty="0" smtClean="0"/>
              <a:t> 300 ad hoc </a:t>
            </a:r>
            <a:r>
              <a:rPr lang="en-US" sz="1800" dirty="0" err="1" smtClean="0"/>
              <a:t>vienības</a:t>
            </a:r>
            <a:r>
              <a:rPr lang="en-US" sz="1800" dirty="0" smtClean="0"/>
              <a:t> un </a:t>
            </a:r>
            <a:r>
              <a:rPr lang="en-US" sz="1800" dirty="0" err="1" smtClean="0"/>
              <a:t>pārējām</a:t>
            </a:r>
            <a:r>
              <a:rPr lang="en-US" sz="1800" dirty="0" smtClean="0"/>
              <a:t> </a:t>
            </a:r>
            <a:r>
              <a:rPr lang="en-US" sz="1800" dirty="0" err="1" smtClean="0"/>
              <a:t>piemēroja</a:t>
            </a:r>
            <a:r>
              <a:rPr lang="en-US" sz="1800" dirty="0" smtClean="0"/>
              <a:t> </a:t>
            </a:r>
            <a:r>
              <a:rPr lang="en-US" sz="1800" dirty="0" err="1" smtClean="0"/>
              <a:t>ekstrapolācijas</a:t>
            </a:r>
            <a:r>
              <a:rPr lang="en-US" sz="1800" dirty="0" smtClean="0"/>
              <a:t> </a:t>
            </a:r>
            <a:r>
              <a:rPr lang="en-US" sz="1800" dirty="0" err="1" smtClean="0"/>
              <a:t>metodi</a:t>
            </a:r>
            <a:r>
              <a:rPr lang="en-US" sz="1800" dirty="0" smtClean="0"/>
              <a:t>.</a:t>
            </a:r>
          </a:p>
          <a:p>
            <a:pPr marL="342900" indent="-342900">
              <a:buFont typeface="Arial"/>
              <a:buChar char="•"/>
            </a:pPr>
            <a:r>
              <a:rPr lang="en-US" sz="1800" dirty="0" err="1" smtClean="0"/>
              <a:t>Pētījumā</a:t>
            </a:r>
            <a:r>
              <a:rPr lang="en-US" sz="1800" dirty="0" smtClean="0"/>
              <a:t> </a:t>
            </a:r>
            <a:r>
              <a:rPr lang="en-US" sz="1800" dirty="0" err="1" smtClean="0"/>
              <a:t>analizēti</a:t>
            </a:r>
            <a:r>
              <a:rPr lang="en-US" sz="1800" dirty="0" smtClean="0"/>
              <a:t> </a:t>
            </a:r>
            <a:r>
              <a:rPr lang="en-US" sz="1800" dirty="0" err="1" smtClean="0"/>
              <a:t>tikai</a:t>
            </a:r>
            <a:r>
              <a:rPr lang="en-US" sz="1800" dirty="0" smtClean="0"/>
              <a:t> </a:t>
            </a:r>
            <a:r>
              <a:rPr lang="en-US" sz="1800" dirty="0" err="1" smtClean="0"/>
              <a:t>esošas</a:t>
            </a:r>
            <a:r>
              <a:rPr lang="en-US" sz="1800" dirty="0" smtClean="0"/>
              <a:t> </a:t>
            </a:r>
            <a:r>
              <a:rPr lang="en-US" sz="1800" dirty="0" err="1" smtClean="0"/>
              <a:t>likumdošanas</a:t>
            </a:r>
            <a:r>
              <a:rPr lang="en-US" sz="1800" dirty="0" smtClean="0"/>
              <a:t> </a:t>
            </a:r>
            <a:r>
              <a:rPr lang="en-US" sz="1800" dirty="0" err="1" smtClean="0"/>
              <a:t>prasības</a:t>
            </a:r>
            <a:r>
              <a:rPr lang="en-US" sz="1800" dirty="0" smtClean="0"/>
              <a:t>.</a:t>
            </a:r>
          </a:p>
          <a:p>
            <a:pPr marL="342900" indent="-342900">
              <a:buFont typeface="Arial"/>
              <a:buChar char="•"/>
            </a:pPr>
            <a:endParaRPr lang="en-US" sz="1800" dirty="0" smtClean="0"/>
          </a:p>
        </p:txBody>
      </p:sp>
      <p:sp>
        <p:nvSpPr>
          <p:cNvPr id="4" name="TextBox 3"/>
          <p:cNvSpPr txBox="1"/>
          <p:nvPr/>
        </p:nvSpPr>
        <p:spPr>
          <a:xfrm>
            <a:off x="3960192" y="7090147"/>
            <a:ext cx="6120433" cy="495547"/>
          </a:xfrm>
          <a:prstGeom prst="rect">
            <a:avLst/>
          </a:prstGeom>
          <a:noFill/>
        </p:spPr>
        <p:txBody>
          <a:bodyPr wrap="square" lIns="91414" tIns="45708" rIns="91414" bIns="45708" rtlCol="0">
            <a:spAutoFit/>
          </a:bodyPr>
          <a:lstStyle/>
          <a:p>
            <a:pPr algn="r"/>
            <a:r>
              <a:rPr lang="en-US" sz="1400" dirty="0" err="1">
                <a:latin typeface="+mn-lt"/>
              </a:rPr>
              <a:t>Torriti</a:t>
            </a:r>
            <a:r>
              <a:rPr lang="en-US" sz="1400" dirty="0">
                <a:latin typeface="+mn-lt"/>
              </a:rPr>
              <a:t>, J. (2012). ‘Standard Cost Model: Three Different Paths and their Common Problems’, Journal </a:t>
            </a:r>
            <a:r>
              <a:rPr lang="en-US" sz="1400" dirty="0" smtClean="0">
                <a:latin typeface="+mn-lt"/>
              </a:rPr>
              <a:t>of </a:t>
            </a:r>
            <a:r>
              <a:rPr lang="en-US" sz="1400" dirty="0">
                <a:latin typeface="+mn-lt"/>
              </a:rPr>
              <a:t>Contemporary European Research. </a:t>
            </a:r>
            <a:r>
              <a:rPr lang="en-US" sz="1400" dirty="0" err="1" smtClean="0">
                <a:latin typeface="+mn-lt"/>
              </a:rPr>
              <a:t>Vol</a:t>
            </a:r>
            <a:r>
              <a:rPr lang="en-US" sz="1400" dirty="0" smtClean="0">
                <a:latin typeface="+mn-lt"/>
              </a:rPr>
              <a:t> </a:t>
            </a:r>
            <a:r>
              <a:rPr lang="en-US" sz="1400" dirty="0">
                <a:latin typeface="+mn-lt"/>
              </a:rPr>
              <a:t>8, Issue </a:t>
            </a:r>
            <a:r>
              <a:rPr lang="en-US" sz="1400" dirty="0" smtClean="0">
                <a:latin typeface="+mn-lt"/>
              </a:rPr>
              <a:t>1</a:t>
            </a:r>
            <a:endParaRPr lang="lv-LV" sz="1400" dirty="0">
              <a:latin typeface="+mn-lt"/>
            </a:endParaRPr>
          </a:p>
        </p:txBody>
      </p:sp>
    </p:spTree>
    <p:extLst>
      <p:ext uri="{BB962C8B-B14F-4D97-AF65-F5344CB8AC3E}">
        <p14:creationId xmlns:p14="http://schemas.microsoft.com/office/powerpoint/2010/main" val="1221320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err="1"/>
              <a:t>Administratīvā</a:t>
            </a:r>
            <a:r>
              <a:rPr lang="en-US" sz="3600" dirty="0"/>
              <a:t> </a:t>
            </a:r>
            <a:r>
              <a:rPr lang="en-US" sz="3600" dirty="0" err="1"/>
              <a:t>sloga</a:t>
            </a:r>
            <a:r>
              <a:rPr lang="en-US" sz="3600" dirty="0"/>
              <a:t> </a:t>
            </a:r>
            <a:r>
              <a:rPr lang="en-US" sz="3600" dirty="0" err="1"/>
              <a:t>mazināšanas</a:t>
            </a:r>
            <a:r>
              <a:rPr lang="en-US" sz="3600" dirty="0"/>
              <a:t> </a:t>
            </a:r>
            <a:r>
              <a:rPr lang="en-US" sz="3600" dirty="0" err="1"/>
              <a:t>pieredze</a:t>
            </a:r>
            <a:r>
              <a:rPr lang="en-US" sz="3600" dirty="0"/>
              <a:t/>
            </a:r>
            <a:br>
              <a:rPr lang="en-US" sz="3600" dirty="0"/>
            </a:br>
            <a:r>
              <a:rPr lang="en-US" sz="3200" dirty="0" err="1" smtClean="0">
                <a:solidFill>
                  <a:schemeClr val="bg1">
                    <a:lumMod val="50000"/>
                  </a:schemeClr>
                </a:solidFill>
              </a:rPr>
              <a:t>Lielbritānija</a:t>
            </a:r>
            <a:r>
              <a:rPr lang="en-US" sz="3200" dirty="0" smtClean="0">
                <a:solidFill>
                  <a:schemeClr val="bg1">
                    <a:lumMod val="50000"/>
                  </a:schemeClr>
                </a:solidFill>
              </a:rPr>
              <a:t> (2)</a:t>
            </a:r>
            <a:endParaRPr lang="en-US" sz="3200" dirty="0">
              <a:solidFill>
                <a:schemeClr val="bg1">
                  <a:lumMod val="50000"/>
                </a:schemeClr>
              </a:solidFill>
            </a:endParaRPr>
          </a:p>
        </p:txBody>
      </p:sp>
      <p:pic>
        <p:nvPicPr>
          <p:cNvPr id="6" name="Picture 5"/>
          <p:cNvPicPr>
            <a:picLocks noChangeAspect="1"/>
          </p:cNvPicPr>
          <p:nvPr/>
        </p:nvPicPr>
        <p:blipFill>
          <a:blip r:embed="rId2"/>
          <a:stretch>
            <a:fillRect/>
          </a:stretch>
        </p:blipFill>
        <p:spPr>
          <a:xfrm>
            <a:off x="0" y="1691605"/>
            <a:ext cx="9216776" cy="5735695"/>
          </a:xfrm>
          <a:prstGeom prst="rect">
            <a:avLst/>
          </a:prstGeom>
        </p:spPr>
      </p:pic>
      <p:sp>
        <p:nvSpPr>
          <p:cNvPr id="7" name="Rectangle 6"/>
          <p:cNvSpPr/>
          <p:nvPr/>
        </p:nvSpPr>
        <p:spPr>
          <a:xfrm>
            <a:off x="215776" y="1547590"/>
            <a:ext cx="8712968" cy="382148"/>
          </a:xfrm>
          <a:prstGeom prst="rect">
            <a:avLst/>
          </a:prstGeom>
        </p:spPr>
        <p:txBody>
          <a:bodyPr wrap="square" lIns="91431" tIns="45716" rIns="91431" bIns="45716">
            <a:spAutoFit/>
          </a:bodyPr>
          <a:lstStyle/>
          <a:p>
            <a:r>
              <a:rPr lang="en-US" sz="2000" dirty="0" err="1" smtClean="0">
                <a:latin typeface="Calibri"/>
                <a:cs typeface="Calibri"/>
              </a:rPr>
              <a:t>Informācijas</a:t>
            </a:r>
            <a:r>
              <a:rPr lang="en-US" sz="2000" dirty="0" smtClean="0">
                <a:latin typeface="Calibri"/>
                <a:cs typeface="Calibri"/>
              </a:rPr>
              <a:t> </a:t>
            </a:r>
            <a:r>
              <a:rPr lang="en-US" sz="2000" dirty="0" err="1" smtClean="0">
                <a:latin typeface="Calibri"/>
                <a:cs typeface="Calibri"/>
              </a:rPr>
              <a:t>sniegšanas</a:t>
            </a:r>
            <a:r>
              <a:rPr lang="en-US" sz="2000" dirty="0" smtClean="0">
                <a:latin typeface="Calibri"/>
                <a:cs typeface="Calibri"/>
              </a:rPr>
              <a:t> </a:t>
            </a:r>
            <a:r>
              <a:rPr lang="en-US" sz="2000" dirty="0" err="1" smtClean="0">
                <a:latin typeface="Calibri"/>
                <a:cs typeface="Calibri"/>
              </a:rPr>
              <a:t>prasību</a:t>
            </a:r>
            <a:r>
              <a:rPr lang="en-US" sz="2000" dirty="0" smtClean="0">
                <a:latin typeface="Calibri"/>
                <a:cs typeface="Calibri"/>
              </a:rPr>
              <a:t> </a:t>
            </a:r>
            <a:r>
              <a:rPr lang="en-US" sz="2000" dirty="0" err="1" smtClean="0">
                <a:latin typeface="Calibri"/>
                <a:cs typeface="Calibri"/>
              </a:rPr>
              <a:t>skaits</a:t>
            </a:r>
            <a:r>
              <a:rPr lang="en-US" sz="2000" dirty="0" smtClean="0">
                <a:latin typeface="Calibri"/>
                <a:cs typeface="Calibri"/>
              </a:rPr>
              <a:t> </a:t>
            </a:r>
            <a:r>
              <a:rPr lang="en-US" sz="2000" dirty="0" err="1" smtClean="0">
                <a:latin typeface="Calibri"/>
                <a:cs typeface="Calibri"/>
              </a:rPr>
              <a:t>Lielbritānijā</a:t>
            </a:r>
            <a:r>
              <a:rPr lang="en-US" sz="2000" dirty="0" smtClean="0">
                <a:latin typeface="Calibri"/>
                <a:cs typeface="Calibri"/>
              </a:rPr>
              <a:t>, </a:t>
            </a:r>
            <a:r>
              <a:rPr lang="en-US" sz="2000" dirty="0" err="1" smtClean="0">
                <a:latin typeface="Calibri"/>
                <a:cs typeface="Calibri"/>
              </a:rPr>
              <a:t>nozaru</a:t>
            </a:r>
            <a:r>
              <a:rPr lang="en-US" sz="2000" dirty="0">
                <a:latin typeface="Calibri"/>
                <a:cs typeface="Calibri"/>
              </a:rPr>
              <a:t> </a:t>
            </a:r>
            <a:r>
              <a:rPr lang="en-US" sz="2000" dirty="0" err="1" smtClean="0">
                <a:latin typeface="Calibri"/>
                <a:cs typeface="Calibri"/>
              </a:rPr>
              <a:t>ministriju</a:t>
            </a:r>
            <a:r>
              <a:rPr lang="en-US" sz="2000" dirty="0" smtClean="0">
                <a:latin typeface="Calibri"/>
                <a:cs typeface="Calibri"/>
              </a:rPr>
              <a:t> </a:t>
            </a:r>
            <a:r>
              <a:rPr lang="en-US" sz="2000" dirty="0" err="1" smtClean="0">
                <a:latin typeface="Calibri"/>
                <a:cs typeface="Calibri"/>
              </a:rPr>
              <a:t>griezumā</a:t>
            </a:r>
            <a:endParaRPr lang="en-US" sz="2000" dirty="0">
              <a:latin typeface="Calibri"/>
              <a:cs typeface="Calibri"/>
            </a:endParaRPr>
          </a:p>
        </p:txBody>
      </p:sp>
      <p:sp>
        <p:nvSpPr>
          <p:cNvPr id="5" name="TextBox 4"/>
          <p:cNvSpPr txBox="1"/>
          <p:nvPr/>
        </p:nvSpPr>
        <p:spPr>
          <a:xfrm>
            <a:off x="3960192" y="7090147"/>
            <a:ext cx="6120433" cy="495547"/>
          </a:xfrm>
          <a:prstGeom prst="rect">
            <a:avLst/>
          </a:prstGeom>
          <a:noFill/>
        </p:spPr>
        <p:txBody>
          <a:bodyPr wrap="square" lIns="91414" tIns="45708" rIns="91414" bIns="45708" rtlCol="0">
            <a:spAutoFit/>
          </a:bodyPr>
          <a:lstStyle/>
          <a:p>
            <a:pPr algn="r"/>
            <a:r>
              <a:rPr lang="en-US" sz="1400" dirty="0" err="1">
                <a:latin typeface="+mn-lt"/>
              </a:rPr>
              <a:t>Torriti</a:t>
            </a:r>
            <a:r>
              <a:rPr lang="en-US" sz="1400" dirty="0">
                <a:latin typeface="+mn-lt"/>
              </a:rPr>
              <a:t>, J. (2012). ‘Standard Cost Model: Three Different Paths and their Common Problems’, Journal </a:t>
            </a:r>
            <a:r>
              <a:rPr lang="en-US" sz="1400" dirty="0" smtClean="0">
                <a:latin typeface="+mn-lt"/>
              </a:rPr>
              <a:t>of </a:t>
            </a:r>
            <a:r>
              <a:rPr lang="en-US" sz="1400" dirty="0">
                <a:latin typeface="+mn-lt"/>
              </a:rPr>
              <a:t>Contemporary European Research. </a:t>
            </a:r>
            <a:r>
              <a:rPr lang="en-US" sz="1400" dirty="0" err="1" smtClean="0">
                <a:latin typeface="+mn-lt"/>
              </a:rPr>
              <a:t>Vol</a:t>
            </a:r>
            <a:r>
              <a:rPr lang="en-US" sz="1400" dirty="0" smtClean="0">
                <a:latin typeface="+mn-lt"/>
              </a:rPr>
              <a:t> </a:t>
            </a:r>
            <a:r>
              <a:rPr lang="en-US" sz="1400" dirty="0">
                <a:latin typeface="+mn-lt"/>
              </a:rPr>
              <a:t>8, Issue </a:t>
            </a:r>
            <a:r>
              <a:rPr lang="en-US" sz="1400" dirty="0" smtClean="0">
                <a:latin typeface="+mn-lt"/>
              </a:rPr>
              <a:t>1</a:t>
            </a:r>
            <a:endParaRPr lang="lv-LV" sz="1400" dirty="0">
              <a:latin typeface="+mn-lt"/>
            </a:endParaRPr>
          </a:p>
        </p:txBody>
      </p:sp>
    </p:spTree>
    <p:extLst>
      <p:ext uri="{BB962C8B-B14F-4D97-AF65-F5344CB8AC3E}">
        <p14:creationId xmlns:p14="http://schemas.microsoft.com/office/powerpoint/2010/main" val="3460167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err="1"/>
              <a:t>Administratīvā</a:t>
            </a:r>
            <a:r>
              <a:rPr lang="en-US" sz="3600" dirty="0"/>
              <a:t> </a:t>
            </a:r>
            <a:r>
              <a:rPr lang="en-US" sz="3600" dirty="0" err="1"/>
              <a:t>sloga</a:t>
            </a:r>
            <a:r>
              <a:rPr lang="en-US" sz="3600" dirty="0"/>
              <a:t> </a:t>
            </a:r>
            <a:r>
              <a:rPr lang="en-US" sz="3600" dirty="0" err="1"/>
              <a:t>mazināšanas</a:t>
            </a:r>
            <a:r>
              <a:rPr lang="en-US" sz="3600" dirty="0"/>
              <a:t> </a:t>
            </a:r>
            <a:r>
              <a:rPr lang="en-US" sz="3600" dirty="0" err="1"/>
              <a:t>pieredze</a:t>
            </a:r>
            <a:r>
              <a:rPr lang="en-US" dirty="0"/>
              <a:t/>
            </a:r>
            <a:br>
              <a:rPr lang="en-US" dirty="0"/>
            </a:br>
            <a:r>
              <a:rPr lang="en-US" sz="3200" dirty="0" err="1">
                <a:solidFill>
                  <a:schemeClr val="bg1">
                    <a:lumMod val="50000"/>
                  </a:schemeClr>
                </a:solidFill>
              </a:rPr>
              <a:t>Kanāda</a:t>
            </a:r>
            <a:endParaRPr lang="en-US" sz="3600" dirty="0"/>
          </a:p>
        </p:txBody>
      </p:sp>
      <p:sp>
        <p:nvSpPr>
          <p:cNvPr id="3" name="Content Placeholder 2"/>
          <p:cNvSpPr>
            <a:spLocks noGrp="1"/>
          </p:cNvSpPr>
          <p:nvPr>
            <p:ph idx="1"/>
          </p:nvPr>
        </p:nvSpPr>
        <p:spPr/>
        <p:txBody>
          <a:bodyPr/>
          <a:lstStyle/>
          <a:p>
            <a:pPr>
              <a:buFont typeface="Arial"/>
              <a:buChar char="•"/>
            </a:pPr>
            <a:r>
              <a:rPr lang="en-US" sz="2000" dirty="0"/>
              <a:t>2012.g. – </a:t>
            </a:r>
            <a:r>
              <a:rPr lang="en-US" sz="2000" dirty="0" err="1"/>
              <a:t>rīcības</a:t>
            </a:r>
            <a:r>
              <a:rPr lang="en-US" sz="2000" dirty="0"/>
              <a:t> </a:t>
            </a:r>
            <a:r>
              <a:rPr lang="en-US" sz="2000" dirty="0" err="1"/>
              <a:t>plāns</a:t>
            </a:r>
            <a:r>
              <a:rPr lang="en-US" sz="2000" dirty="0"/>
              <a:t> </a:t>
            </a:r>
            <a:r>
              <a:rPr lang="en-US" sz="2000" dirty="0" err="1"/>
              <a:t>adminsitratīvā</a:t>
            </a:r>
            <a:r>
              <a:rPr lang="en-US" sz="2000" dirty="0"/>
              <a:t> </a:t>
            </a:r>
            <a:r>
              <a:rPr lang="en-US" sz="2000" dirty="0" err="1"/>
              <a:t>sloga</a:t>
            </a:r>
            <a:r>
              <a:rPr lang="en-US" sz="2000" dirty="0"/>
              <a:t> </a:t>
            </a:r>
            <a:r>
              <a:rPr lang="en-US" sz="2000" dirty="0" err="1"/>
              <a:t>mazināšanai</a:t>
            </a:r>
            <a:r>
              <a:rPr lang="en-US" sz="2000" dirty="0"/>
              <a:t>, 3 </a:t>
            </a:r>
            <a:r>
              <a:rPr lang="en-US" sz="2000" dirty="0" err="1"/>
              <a:t>daļas</a:t>
            </a:r>
            <a:r>
              <a:rPr lang="en-US" sz="2000" dirty="0"/>
              <a:t>:</a:t>
            </a:r>
          </a:p>
          <a:p>
            <a:pPr marL="685660" lvl="1" indent="-285723">
              <a:buFont typeface="Arial"/>
              <a:buChar char="•"/>
            </a:pPr>
            <a:r>
              <a:rPr lang="en-US" sz="1800" dirty="0" err="1"/>
              <a:t>Administratīvā</a:t>
            </a:r>
            <a:r>
              <a:rPr lang="en-US" sz="1800" dirty="0"/>
              <a:t> </a:t>
            </a:r>
            <a:r>
              <a:rPr lang="en-US" sz="1800" dirty="0" err="1"/>
              <a:t>sloga</a:t>
            </a:r>
            <a:r>
              <a:rPr lang="en-US" sz="1800" dirty="0"/>
              <a:t> </a:t>
            </a:r>
            <a:r>
              <a:rPr lang="en-US" sz="1800" dirty="0" err="1"/>
              <a:t>samazināšana</a:t>
            </a:r>
            <a:r>
              <a:rPr lang="en-US" sz="1800" dirty="0"/>
              <a:t> </a:t>
            </a:r>
            <a:r>
              <a:rPr lang="en-US" sz="1800" dirty="0" err="1"/>
              <a:t>biznesam</a:t>
            </a:r>
            <a:r>
              <a:rPr lang="en-US" sz="1800" dirty="0"/>
              <a:t>: </a:t>
            </a:r>
            <a:r>
              <a:rPr lang="en-US" sz="1600" dirty="0"/>
              <a:t>"One-for-One”, Small business lens</a:t>
            </a:r>
          </a:p>
          <a:p>
            <a:pPr marL="685660" lvl="1" indent="-285723">
              <a:buFont typeface="Arial"/>
              <a:buChar char="•"/>
            </a:pPr>
            <a:r>
              <a:rPr lang="lv-LV" sz="1800" dirty="0"/>
              <a:t>Vienkāršāks bizness ar likumdevējiem</a:t>
            </a:r>
            <a:r>
              <a:rPr lang="en-US" sz="1800" dirty="0"/>
              <a:t>: </a:t>
            </a:r>
            <a:r>
              <a:rPr lang="en-US" sz="1800" dirty="0" err="1"/>
              <a:t>likumdošanas</a:t>
            </a:r>
            <a:r>
              <a:rPr lang="en-US" sz="1800" dirty="0"/>
              <a:t> </a:t>
            </a:r>
            <a:r>
              <a:rPr lang="en-US" sz="1800" dirty="0" err="1"/>
              <a:t>interpretēšana</a:t>
            </a:r>
            <a:endParaRPr lang="en-US" sz="1800" dirty="0"/>
          </a:p>
          <a:p>
            <a:pPr marL="685660" lvl="1" indent="-285723">
              <a:buFont typeface="Arial"/>
              <a:buChar char="•"/>
            </a:pPr>
            <a:r>
              <a:rPr lang="en-US" sz="1800" dirty="0" err="1"/>
              <a:t>Pakalpojumu</a:t>
            </a:r>
            <a:r>
              <a:rPr lang="en-US" sz="1800" dirty="0"/>
              <a:t> </a:t>
            </a:r>
            <a:r>
              <a:rPr lang="en-US" sz="1800" dirty="0" err="1"/>
              <a:t>uzlabošana</a:t>
            </a:r>
            <a:r>
              <a:rPr lang="en-US" sz="1800" dirty="0"/>
              <a:t>: </a:t>
            </a:r>
            <a:r>
              <a:rPr lang="en-US" sz="1800" dirty="0" err="1"/>
              <a:t>pakalpojumu</a:t>
            </a:r>
            <a:r>
              <a:rPr lang="en-US" sz="1800" dirty="0"/>
              <a:t> </a:t>
            </a:r>
            <a:r>
              <a:rPr lang="en-US" sz="1800" dirty="0" err="1"/>
              <a:t>standarti</a:t>
            </a:r>
            <a:endParaRPr lang="en-US" sz="1800" dirty="0"/>
          </a:p>
          <a:p>
            <a:pPr>
              <a:buFont typeface="Arial"/>
              <a:buChar char="•"/>
            </a:pPr>
            <a:r>
              <a:rPr lang="en-US" sz="2000" dirty="0" err="1"/>
              <a:t>Reizi</a:t>
            </a:r>
            <a:r>
              <a:rPr lang="en-US" sz="2000" dirty="0"/>
              <a:t> </a:t>
            </a:r>
            <a:r>
              <a:rPr lang="en-US" sz="2000" dirty="0" err="1"/>
              <a:t>gadā</a:t>
            </a:r>
            <a:r>
              <a:rPr lang="en-US" sz="2000" dirty="0"/>
              <a:t> </a:t>
            </a:r>
            <a:r>
              <a:rPr lang="en-US" sz="2000" dirty="0" err="1"/>
              <a:t>tiek</a:t>
            </a:r>
            <a:r>
              <a:rPr lang="en-US" sz="2000" dirty="0"/>
              <a:t> </a:t>
            </a:r>
            <a:r>
              <a:rPr lang="en-US" sz="2000" dirty="0" err="1"/>
              <a:t>publicēts</a:t>
            </a:r>
            <a:r>
              <a:rPr lang="en-US" sz="2000" dirty="0"/>
              <a:t> </a:t>
            </a:r>
            <a:r>
              <a:rPr lang="en-US" sz="2000" dirty="0" err="1"/>
              <a:t>ziņojums</a:t>
            </a:r>
            <a:r>
              <a:rPr lang="en-US" sz="2000" dirty="0"/>
              <a:t> par </a:t>
            </a:r>
            <a:r>
              <a:rPr lang="en-US" sz="2000" dirty="0" err="1"/>
              <a:t>progresu</a:t>
            </a:r>
            <a:r>
              <a:rPr lang="en-US" sz="2000" dirty="0"/>
              <a:t>: </a:t>
            </a:r>
            <a:r>
              <a:rPr lang="en-US" sz="2000" dirty="0" err="1"/>
              <a:t>skaitliskas</a:t>
            </a:r>
            <a:r>
              <a:rPr lang="en-US" sz="2000" dirty="0"/>
              <a:t> </a:t>
            </a:r>
            <a:r>
              <a:rPr lang="en-US" sz="2000" dirty="0" err="1"/>
              <a:t>izmaiņas</a:t>
            </a:r>
            <a:r>
              <a:rPr lang="en-US" sz="2000" dirty="0"/>
              <a:t> </a:t>
            </a:r>
            <a:r>
              <a:rPr lang="en-US" sz="2000" dirty="0" err="1"/>
              <a:t>admin.slogā</a:t>
            </a:r>
            <a:r>
              <a:rPr lang="en-US" sz="2000" dirty="0"/>
              <a:t> </a:t>
            </a:r>
            <a:r>
              <a:rPr lang="en-US" sz="2000" dirty="0" err="1"/>
              <a:t>nozaru</a:t>
            </a:r>
            <a:r>
              <a:rPr lang="en-US" sz="2000" dirty="0"/>
              <a:t> </a:t>
            </a:r>
            <a:r>
              <a:rPr lang="en-US" sz="2000" dirty="0" err="1"/>
              <a:t>griezumā</a:t>
            </a:r>
            <a:r>
              <a:rPr lang="en-US" sz="2000" dirty="0"/>
              <a:t>, </a:t>
            </a:r>
            <a:r>
              <a:rPr lang="en-US" sz="2000" dirty="0" err="1"/>
              <a:t>likumdošanas</a:t>
            </a:r>
            <a:r>
              <a:rPr lang="en-US" sz="2000" dirty="0"/>
              <a:t> </a:t>
            </a:r>
            <a:r>
              <a:rPr lang="en-US" sz="2000" dirty="0" err="1"/>
              <a:t>prasību</a:t>
            </a:r>
            <a:r>
              <a:rPr lang="en-US" sz="2000" dirty="0"/>
              <a:t> </a:t>
            </a:r>
            <a:r>
              <a:rPr lang="en-US" sz="2000" dirty="0" err="1"/>
              <a:t>izpildes</a:t>
            </a:r>
            <a:r>
              <a:rPr lang="en-US" sz="2000" dirty="0"/>
              <a:t> </a:t>
            </a:r>
            <a:r>
              <a:rPr lang="en-US" sz="2000" dirty="0" err="1"/>
              <a:t>līmenis</a:t>
            </a:r>
            <a:r>
              <a:rPr lang="en-US" sz="2000" dirty="0"/>
              <a:t> (</a:t>
            </a:r>
            <a:r>
              <a:rPr lang="en-US" sz="2000" dirty="0" err="1"/>
              <a:t>neatbilstības</a:t>
            </a:r>
            <a:r>
              <a:rPr lang="en-US" sz="2000" dirty="0"/>
              <a:t>)</a:t>
            </a:r>
          </a:p>
          <a:p>
            <a:pPr>
              <a:buFont typeface="Arial"/>
              <a:buChar char="•"/>
            </a:pPr>
            <a:r>
              <a:rPr lang="en-US" sz="2000" dirty="0"/>
              <a:t>2014.g. - One-for-One Rule:</a:t>
            </a:r>
          </a:p>
          <a:p>
            <a:pPr lvl="1">
              <a:buFont typeface="Arial"/>
              <a:buChar char="•"/>
            </a:pPr>
            <a:r>
              <a:rPr lang="en-US" sz="1800" dirty="0" err="1"/>
              <a:t>Ja</a:t>
            </a:r>
            <a:r>
              <a:rPr lang="en-US" sz="1800" dirty="0"/>
              <a:t> </a:t>
            </a:r>
            <a:r>
              <a:rPr lang="en-US" sz="1800" dirty="0" err="1"/>
              <a:t>jauna</a:t>
            </a:r>
            <a:r>
              <a:rPr lang="en-US" sz="1800" dirty="0"/>
              <a:t> </a:t>
            </a:r>
            <a:r>
              <a:rPr lang="en-US" sz="1800" dirty="0" err="1"/>
              <a:t>likumdošanas</a:t>
            </a:r>
            <a:r>
              <a:rPr lang="en-US" sz="1800" dirty="0"/>
              <a:t> </a:t>
            </a:r>
            <a:r>
              <a:rPr lang="en-US" sz="1800" dirty="0" err="1"/>
              <a:t>prasība</a:t>
            </a:r>
            <a:r>
              <a:rPr lang="en-US" sz="1800" dirty="0"/>
              <a:t> </a:t>
            </a:r>
            <a:r>
              <a:rPr lang="en-US" sz="1800" dirty="0" err="1"/>
              <a:t>palielina</a:t>
            </a:r>
            <a:r>
              <a:rPr lang="en-US" sz="1800" dirty="0"/>
              <a:t> </a:t>
            </a:r>
            <a:r>
              <a:rPr lang="en-US" sz="1800" dirty="0" err="1"/>
              <a:t>admin.slogu</a:t>
            </a:r>
            <a:r>
              <a:rPr lang="en-US" sz="1800" dirty="0"/>
              <a:t>, </a:t>
            </a:r>
            <a:r>
              <a:rPr lang="en-US" sz="1800" dirty="0" err="1"/>
              <a:t>likumdevējiem</a:t>
            </a:r>
            <a:r>
              <a:rPr lang="en-US" sz="1800" dirty="0"/>
              <a:t> </a:t>
            </a:r>
            <a:r>
              <a:rPr lang="en-US" sz="1800" dirty="0" err="1"/>
              <a:t>jāsamazina</a:t>
            </a:r>
            <a:r>
              <a:rPr lang="en-US" sz="1800" dirty="0"/>
              <a:t> </a:t>
            </a:r>
            <a:r>
              <a:rPr lang="en-US" sz="1800" dirty="0" err="1"/>
              <a:t>esošais</a:t>
            </a:r>
            <a:r>
              <a:rPr lang="en-US" sz="1800" dirty="0"/>
              <a:t> </a:t>
            </a:r>
            <a:r>
              <a:rPr lang="en-US" sz="1800" dirty="0" err="1"/>
              <a:t>regulējums</a:t>
            </a:r>
            <a:r>
              <a:rPr lang="en-US" sz="1800" dirty="0"/>
              <a:t> par 1 </a:t>
            </a:r>
            <a:r>
              <a:rPr lang="en-US" sz="1800" dirty="0" err="1"/>
              <a:t>vienību</a:t>
            </a:r>
            <a:r>
              <a:rPr lang="en-US" sz="1800" dirty="0"/>
              <a:t> </a:t>
            </a:r>
            <a:r>
              <a:rPr lang="en-US" sz="1800" dirty="0" err="1"/>
              <a:t>ar</a:t>
            </a:r>
            <a:r>
              <a:rPr lang="en-US" sz="1800" dirty="0"/>
              <a:t> </a:t>
            </a:r>
            <a:r>
              <a:rPr lang="en-US" sz="1800" dirty="0" err="1"/>
              <a:t>līdzvērtīgu</a:t>
            </a:r>
            <a:r>
              <a:rPr lang="en-US" sz="1800" dirty="0"/>
              <a:t> </a:t>
            </a:r>
            <a:r>
              <a:rPr lang="en-US" sz="1800" dirty="0" err="1"/>
              <a:t>admin.slogu</a:t>
            </a:r>
            <a:r>
              <a:rPr lang="en-US" sz="1800" dirty="0"/>
              <a:t>. </a:t>
            </a:r>
            <a:r>
              <a:rPr lang="en-US" sz="1800" dirty="0" err="1"/>
              <a:t>Neto</a:t>
            </a:r>
            <a:r>
              <a:rPr lang="en-US" sz="1800" dirty="0"/>
              <a:t> </a:t>
            </a:r>
            <a:r>
              <a:rPr lang="en-US" sz="1800" dirty="0" err="1"/>
              <a:t>admin.slogam</a:t>
            </a:r>
            <a:r>
              <a:rPr lang="en-US" sz="1800" dirty="0"/>
              <a:t> </a:t>
            </a:r>
            <a:r>
              <a:rPr lang="en-US" sz="1800" dirty="0" err="1"/>
              <a:t>jāsasniedz</a:t>
            </a:r>
            <a:r>
              <a:rPr lang="en-US" sz="1800" dirty="0"/>
              <a:t> 0 </a:t>
            </a:r>
            <a:r>
              <a:rPr lang="en-US" sz="1800" dirty="0" err="1"/>
              <a:t>vērtība</a:t>
            </a:r>
            <a:r>
              <a:rPr lang="en-US" sz="1800" dirty="0"/>
              <a:t> </a:t>
            </a:r>
            <a:r>
              <a:rPr lang="en-US" sz="1800" dirty="0" err="1"/>
              <a:t>divu</a:t>
            </a:r>
            <a:r>
              <a:rPr lang="en-US" sz="1800" dirty="0"/>
              <a:t> </a:t>
            </a:r>
            <a:r>
              <a:rPr lang="en-US" sz="1800" dirty="0" err="1"/>
              <a:t>gadu</a:t>
            </a:r>
            <a:r>
              <a:rPr lang="en-US" sz="1800" dirty="0"/>
              <a:t> </a:t>
            </a:r>
            <a:r>
              <a:rPr lang="en-US" sz="1800" dirty="0" err="1"/>
              <a:t>laikā</a:t>
            </a:r>
            <a:r>
              <a:rPr lang="en-US" sz="1800" dirty="0"/>
              <a:t>.</a:t>
            </a:r>
          </a:p>
          <a:p>
            <a:pPr>
              <a:buFont typeface="Arial"/>
              <a:buChar char="•"/>
            </a:pPr>
            <a:r>
              <a:rPr lang="en-US" sz="2000" dirty="0" err="1"/>
              <a:t>Kanāda</a:t>
            </a:r>
            <a:r>
              <a:rPr lang="en-US" sz="2000" dirty="0"/>
              <a:t> </a:t>
            </a:r>
            <a:r>
              <a:rPr lang="en-US" sz="2000" dirty="0" err="1"/>
              <a:t>ir</a:t>
            </a:r>
            <a:r>
              <a:rPr lang="en-US" sz="2000" dirty="0"/>
              <a:t> </a:t>
            </a:r>
            <a:r>
              <a:rPr lang="en-US" sz="2000" dirty="0" err="1"/>
              <a:t>pirmā</a:t>
            </a:r>
            <a:r>
              <a:rPr lang="en-US" sz="2000" dirty="0"/>
              <a:t> </a:t>
            </a:r>
            <a:r>
              <a:rPr lang="en-US" sz="2000" dirty="0" err="1"/>
              <a:t>valsts</a:t>
            </a:r>
            <a:r>
              <a:rPr lang="en-US" sz="2000" dirty="0"/>
              <a:t>, </a:t>
            </a:r>
            <a:r>
              <a:rPr lang="en-US" sz="2000" dirty="0" err="1"/>
              <a:t>kas</a:t>
            </a:r>
            <a:r>
              <a:rPr lang="en-US" sz="2000" dirty="0"/>
              <a:t> </a:t>
            </a:r>
            <a:r>
              <a:rPr lang="en-US" sz="2000" dirty="0" err="1"/>
              <a:t>uzņemas</a:t>
            </a:r>
            <a:r>
              <a:rPr lang="en-US" sz="2000" dirty="0"/>
              <a:t> </a:t>
            </a:r>
            <a:r>
              <a:rPr lang="en-US" sz="2000" dirty="0" err="1"/>
              <a:t>nepalielināt</a:t>
            </a:r>
            <a:r>
              <a:rPr lang="en-US" sz="2000" dirty="0"/>
              <a:t> </a:t>
            </a:r>
            <a:r>
              <a:rPr lang="en-US" sz="2000" dirty="0" err="1"/>
              <a:t>esošo</a:t>
            </a:r>
            <a:r>
              <a:rPr lang="en-US" sz="2000" dirty="0"/>
              <a:t> admin. </a:t>
            </a:r>
            <a:r>
              <a:rPr lang="en-US" sz="2000" dirty="0" err="1"/>
              <a:t>slogu</a:t>
            </a:r>
            <a:r>
              <a:rPr lang="en-US" sz="2000" dirty="0"/>
              <a:t>!</a:t>
            </a:r>
          </a:p>
          <a:p>
            <a:r>
              <a:rPr lang="cs-CZ" sz="2000" dirty="0"/>
              <a:t> </a:t>
            </a:r>
            <a:endParaRPr lang="en-US" sz="2000" dirty="0"/>
          </a:p>
          <a:p>
            <a:endParaRPr lang="en-US" sz="2000" dirty="0"/>
          </a:p>
        </p:txBody>
      </p:sp>
      <p:sp>
        <p:nvSpPr>
          <p:cNvPr id="4" name="TextBox 3"/>
          <p:cNvSpPr txBox="1"/>
          <p:nvPr/>
        </p:nvSpPr>
        <p:spPr>
          <a:xfrm>
            <a:off x="6264448" y="7090147"/>
            <a:ext cx="3816177" cy="295185"/>
          </a:xfrm>
          <a:prstGeom prst="rect">
            <a:avLst/>
          </a:prstGeom>
          <a:noFill/>
        </p:spPr>
        <p:txBody>
          <a:bodyPr wrap="square" lIns="91414" tIns="45708" rIns="91414" bIns="45708" rtlCol="0">
            <a:spAutoFit/>
          </a:bodyPr>
          <a:lstStyle/>
          <a:p>
            <a:pPr algn="r"/>
            <a:r>
              <a:rPr lang="en-US" sz="1400" dirty="0" smtClean="0">
                <a:latin typeface="+mn-lt"/>
              </a:rPr>
              <a:t>Treasury Board of Canada Secretariat, 2014</a:t>
            </a:r>
            <a:endParaRPr lang="lv-LV" sz="1400" dirty="0">
              <a:latin typeface="+mn-lt"/>
            </a:endParaRPr>
          </a:p>
        </p:txBody>
      </p:sp>
    </p:spTree>
    <p:extLst>
      <p:ext uri="{BB962C8B-B14F-4D97-AF65-F5344CB8AC3E}">
        <p14:creationId xmlns:p14="http://schemas.microsoft.com/office/powerpoint/2010/main" val="57871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776" y="179437"/>
            <a:ext cx="9069388" cy="1260475"/>
          </a:xfrm>
        </p:spPr>
        <p:txBody>
          <a:bodyPr/>
          <a:lstStyle/>
          <a:p>
            <a:pPr algn="l"/>
            <a:r>
              <a:rPr lang="en-US" sz="3600" dirty="0" err="1"/>
              <a:t>Administratīvā</a:t>
            </a:r>
            <a:r>
              <a:rPr lang="en-US" sz="3600" dirty="0"/>
              <a:t> </a:t>
            </a:r>
            <a:r>
              <a:rPr lang="en-US" sz="3600" dirty="0" err="1"/>
              <a:t>sloga</a:t>
            </a:r>
            <a:r>
              <a:rPr lang="en-US" sz="3600" dirty="0"/>
              <a:t> </a:t>
            </a:r>
            <a:r>
              <a:rPr lang="en-US" sz="3600" dirty="0" err="1"/>
              <a:t>mazināšanas</a:t>
            </a:r>
            <a:r>
              <a:rPr lang="en-US" sz="3600" dirty="0"/>
              <a:t> </a:t>
            </a:r>
            <a:r>
              <a:rPr lang="en-US" sz="3600" dirty="0" err="1"/>
              <a:t>pieredze</a:t>
            </a:r>
            <a:r>
              <a:rPr lang="en-US" sz="3600" dirty="0"/>
              <a:t/>
            </a:r>
            <a:br>
              <a:rPr lang="en-US" sz="3600" dirty="0"/>
            </a:br>
            <a:r>
              <a:rPr lang="en-US" sz="3200" dirty="0" err="1">
                <a:solidFill>
                  <a:schemeClr val="bg1">
                    <a:lumMod val="50000"/>
                  </a:schemeClr>
                </a:solidFill>
              </a:rPr>
              <a:t>Kanāda</a:t>
            </a:r>
            <a:r>
              <a:rPr lang="en-US" sz="3200" dirty="0">
                <a:solidFill>
                  <a:schemeClr val="bg1">
                    <a:lumMod val="50000"/>
                  </a:schemeClr>
                </a:solidFill>
              </a:rPr>
              <a:t> (2)</a:t>
            </a:r>
            <a:endParaRPr lang="en-US" sz="3600" dirty="0"/>
          </a:p>
        </p:txBody>
      </p:sp>
      <p:sp>
        <p:nvSpPr>
          <p:cNvPr id="5" name="Rectangle 4"/>
          <p:cNvSpPr/>
          <p:nvPr/>
        </p:nvSpPr>
        <p:spPr>
          <a:xfrm>
            <a:off x="215776" y="1403573"/>
            <a:ext cx="7848872" cy="382148"/>
          </a:xfrm>
          <a:prstGeom prst="rect">
            <a:avLst/>
          </a:prstGeom>
        </p:spPr>
        <p:txBody>
          <a:bodyPr wrap="square" lIns="91431" tIns="45716" rIns="91431" bIns="45716">
            <a:spAutoFit/>
          </a:bodyPr>
          <a:lstStyle/>
          <a:p>
            <a:r>
              <a:rPr lang="en-US" sz="2000" dirty="0">
                <a:latin typeface="Calibri"/>
                <a:cs typeface="Calibri"/>
              </a:rPr>
              <a:t>Administrative burden balances by portfolio as of March 31, 2013</a:t>
            </a:r>
          </a:p>
        </p:txBody>
      </p:sp>
      <p:pic>
        <p:nvPicPr>
          <p:cNvPr id="7" name="Picture 6"/>
          <p:cNvPicPr>
            <a:picLocks noChangeAspect="1"/>
          </p:cNvPicPr>
          <p:nvPr/>
        </p:nvPicPr>
        <p:blipFill>
          <a:blip r:embed="rId2"/>
          <a:stretch>
            <a:fillRect/>
          </a:stretch>
        </p:blipFill>
        <p:spPr>
          <a:xfrm>
            <a:off x="215776" y="1763613"/>
            <a:ext cx="8784976" cy="5581044"/>
          </a:xfrm>
          <a:prstGeom prst="rect">
            <a:avLst/>
          </a:prstGeom>
        </p:spPr>
      </p:pic>
      <p:sp>
        <p:nvSpPr>
          <p:cNvPr id="8" name="TextBox 7"/>
          <p:cNvSpPr txBox="1"/>
          <p:nvPr/>
        </p:nvSpPr>
        <p:spPr>
          <a:xfrm>
            <a:off x="6264448" y="7229068"/>
            <a:ext cx="3816177" cy="295185"/>
          </a:xfrm>
          <a:prstGeom prst="rect">
            <a:avLst/>
          </a:prstGeom>
          <a:noFill/>
        </p:spPr>
        <p:txBody>
          <a:bodyPr wrap="square" lIns="91414" tIns="45708" rIns="91414" bIns="45708" rtlCol="0">
            <a:spAutoFit/>
          </a:bodyPr>
          <a:lstStyle/>
          <a:p>
            <a:pPr algn="r"/>
            <a:r>
              <a:rPr lang="en-US" sz="1400" dirty="0" smtClean="0">
                <a:latin typeface="+mn-lt"/>
              </a:rPr>
              <a:t>Treasury Board of Canada Secretariat, 2014</a:t>
            </a:r>
            <a:endParaRPr lang="lv-LV" sz="1400" dirty="0">
              <a:latin typeface="+mn-lt"/>
            </a:endParaRPr>
          </a:p>
        </p:txBody>
      </p:sp>
    </p:spTree>
    <p:extLst>
      <p:ext uri="{BB962C8B-B14F-4D97-AF65-F5344CB8AC3E}">
        <p14:creationId xmlns:p14="http://schemas.microsoft.com/office/powerpoint/2010/main" val="36674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792" y="107429"/>
            <a:ext cx="9069388" cy="1260475"/>
          </a:xfrm>
        </p:spPr>
        <p:txBody>
          <a:bodyPr/>
          <a:lstStyle/>
          <a:p>
            <a:pPr algn="l"/>
            <a:r>
              <a:rPr lang="en-US" sz="3600" dirty="0" err="1" smtClean="0"/>
              <a:t>Secinājumi</a:t>
            </a:r>
            <a:r>
              <a:rPr lang="en-US" sz="3600" dirty="0" smtClean="0"/>
              <a:t> par </a:t>
            </a:r>
            <a:r>
              <a:rPr lang="en-US" sz="3600" dirty="0" err="1" smtClean="0"/>
              <a:t>ārvalstu</a:t>
            </a:r>
            <a:r>
              <a:rPr lang="en-US" sz="3600" dirty="0" smtClean="0"/>
              <a:t> </a:t>
            </a:r>
            <a:r>
              <a:rPr lang="en-US" sz="3600" dirty="0" err="1" smtClean="0"/>
              <a:t>pieredzi</a:t>
            </a:r>
            <a:endParaRPr lang="en-US" sz="3600" dirty="0"/>
          </a:p>
        </p:txBody>
      </p:sp>
      <p:sp>
        <p:nvSpPr>
          <p:cNvPr id="3" name="Content Placeholder 2"/>
          <p:cNvSpPr>
            <a:spLocks noGrp="1"/>
          </p:cNvSpPr>
          <p:nvPr>
            <p:ph idx="1"/>
          </p:nvPr>
        </p:nvSpPr>
        <p:spPr>
          <a:xfrm>
            <a:off x="359792" y="1403573"/>
            <a:ext cx="9069388" cy="5976664"/>
          </a:xfrm>
          <a:solidFill>
            <a:srgbClr val="FFFFFF"/>
          </a:solidFill>
        </p:spPr>
        <p:txBody>
          <a:bodyPr/>
          <a:lstStyle/>
          <a:p>
            <a:pPr marL="457200" indent="-457200">
              <a:buFont typeface="Arial"/>
              <a:buChar char="•"/>
            </a:pPr>
            <a:r>
              <a:rPr lang="en-US" sz="1800" dirty="0" err="1" smtClean="0"/>
              <a:t>Institucionālā</a:t>
            </a:r>
            <a:r>
              <a:rPr lang="en-US" sz="1800" dirty="0" smtClean="0"/>
              <a:t> </a:t>
            </a:r>
            <a:r>
              <a:rPr lang="en-US" sz="1800" dirty="0" err="1" smtClean="0"/>
              <a:t>pieeja</a:t>
            </a:r>
            <a:r>
              <a:rPr lang="en-US" sz="1800" dirty="0" smtClean="0"/>
              <a:t> </a:t>
            </a:r>
            <a:r>
              <a:rPr lang="en-US" sz="1800" dirty="0" err="1" smtClean="0"/>
              <a:t>admin.sloga</a:t>
            </a:r>
            <a:r>
              <a:rPr lang="en-US" sz="1800" dirty="0" smtClean="0"/>
              <a:t> </a:t>
            </a:r>
            <a:r>
              <a:rPr lang="en-US" sz="1800" dirty="0" err="1" smtClean="0"/>
              <a:t>samazināšanai</a:t>
            </a:r>
            <a:r>
              <a:rPr lang="en-US" sz="1800" dirty="0" smtClean="0"/>
              <a:t> </a:t>
            </a:r>
            <a:r>
              <a:rPr lang="en-US" sz="1800" dirty="0" err="1" smtClean="0"/>
              <a:t>ietekmē</a:t>
            </a:r>
            <a:r>
              <a:rPr lang="en-US" sz="1800" dirty="0"/>
              <a:t> </a:t>
            </a:r>
            <a:r>
              <a:rPr lang="en-US" sz="1800" dirty="0" err="1" smtClean="0"/>
              <a:t>sākotnējā</a:t>
            </a:r>
            <a:r>
              <a:rPr lang="en-US" sz="1800" dirty="0" smtClean="0"/>
              <a:t> </a:t>
            </a:r>
            <a:r>
              <a:rPr lang="en-US" sz="1800" dirty="0" err="1" smtClean="0"/>
              <a:t>plāna</a:t>
            </a:r>
            <a:r>
              <a:rPr lang="en-US" sz="1800" dirty="0" smtClean="0"/>
              <a:t> un </a:t>
            </a:r>
            <a:r>
              <a:rPr lang="en-US" sz="1800" dirty="0" err="1" smtClean="0"/>
              <a:t>reālo</a:t>
            </a:r>
            <a:r>
              <a:rPr lang="en-US" sz="1800" dirty="0" smtClean="0"/>
              <a:t> </a:t>
            </a:r>
            <a:r>
              <a:rPr lang="en-US" sz="1800" dirty="0" err="1" smtClean="0"/>
              <a:t>darbību</a:t>
            </a:r>
            <a:r>
              <a:rPr lang="en-US" sz="1800" dirty="0" smtClean="0"/>
              <a:t> </a:t>
            </a:r>
            <a:r>
              <a:rPr lang="en-US" sz="1800" dirty="0" err="1" smtClean="0"/>
              <a:t>rezultātu</a:t>
            </a:r>
            <a:r>
              <a:rPr lang="en-US" sz="1800" dirty="0" smtClean="0"/>
              <a:t> </a:t>
            </a:r>
            <a:r>
              <a:rPr lang="en-US" sz="1800" dirty="0" err="1" smtClean="0"/>
              <a:t>deltu</a:t>
            </a:r>
            <a:r>
              <a:rPr lang="en-US" sz="1800" dirty="0" smtClean="0"/>
              <a:t>: </a:t>
            </a:r>
          </a:p>
          <a:p>
            <a:pPr marL="857137" lvl="1" indent="-457200">
              <a:buFont typeface="Arial"/>
              <a:buChar char="•"/>
            </a:pPr>
            <a:r>
              <a:rPr lang="en-US" sz="1800" dirty="0" err="1" smtClean="0"/>
              <a:t>centralizēti</a:t>
            </a:r>
            <a:r>
              <a:rPr lang="en-US" sz="1800" dirty="0" smtClean="0"/>
              <a:t> </a:t>
            </a:r>
            <a:r>
              <a:rPr lang="en-US" sz="1800" dirty="0" err="1" smtClean="0"/>
              <a:t>vieglāk</a:t>
            </a:r>
            <a:r>
              <a:rPr lang="en-US" sz="1800" dirty="0" smtClean="0"/>
              <a:t> </a:t>
            </a:r>
            <a:r>
              <a:rPr lang="en-US" sz="1800" dirty="0" err="1" smtClean="0"/>
              <a:t>panākt</a:t>
            </a:r>
            <a:r>
              <a:rPr lang="en-US" sz="1800" dirty="0" smtClean="0"/>
              <a:t> </a:t>
            </a:r>
            <a:r>
              <a:rPr lang="en-US" sz="1800" dirty="0" err="1" smtClean="0"/>
              <a:t>izmaiņu</a:t>
            </a:r>
            <a:r>
              <a:rPr lang="en-US" sz="1800" dirty="0" smtClean="0"/>
              <a:t> </a:t>
            </a:r>
            <a:r>
              <a:rPr lang="en-US" sz="1800" dirty="0" err="1" smtClean="0"/>
              <a:t>ieviešanu</a:t>
            </a:r>
            <a:r>
              <a:rPr lang="en-US" sz="1800" dirty="0" smtClean="0"/>
              <a:t>, </a:t>
            </a:r>
          </a:p>
          <a:p>
            <a:pPr marL="857137" lvl="1" indent="-457200">
              <a:buFont typeface="Arial"/>
              <a:buChar char="•"/>
            </a:pPr>
            <a:r>
              <a:rPr lang="en-US" sz="1800" dirty="0" err="1" smtClean="0"/>
              <a:t>decentralizēti</a:t>
            </a:r>
            <a:r>
              <a:rPr lang="en-US" sz="1800" dirty="0" smtClean="0"/>
              <a:t> </a:t>
            </a:r>
            <a:r>
              <a:rPr lang="en-US" sz="1800" dirty="0" err="1" smtClean="0"/>
              <a:t>var</a:t>
            </a:r>
            <a:r>
              <a:rPr lang="en-US" sz="1800" dirty="0" smtClean="0"/>
              <a:t> </a:t>
            </a:r>
            <a:r>
              <a:rPr lang="en-US" sz="1800" dirty="0" err="1" smtClean="0"/>
              <a:t>atšķirties</a:t>
            </a:r>
            <a:r>
              <a:rPr lang="en-US" sz="1800" dirty="0" smtClean="0"/>
              <a:t> pat </a:t>
            </a:r>
            <a:r>
              <a:rPr lang="en-US" sz="1800" dirty="0" err="1" smtClean="0"/>
              <a:t>mērīšanas</a:t>
            </a:r>
            <a:r>
              <a:rPr lang="en-US" sz="1800" dirty="0" smtClean="0"/>
              <a:t> </a:t>
            </a:r>
            <a:r>
              <a:rPr lang="en-US" sz="1800" dirty="0" err="1" smtClean="0"/>
              <a:t>metodoloģija</a:t>
            </a:r>
            <a:r>
              <a:rPr lang="en-US" sz="1800" dirty="0" smtClean="0"/>
              <a:t>.</a:t>
            </a:r>
          </a:p>
          <a:p>
            <a:pPr marL="457200" indent="-457200">
              <a:buFont typeface="Arial"/>
              <a:buChar char="•"/>
            </a:pPr>
            <a:r>
              <a:rPr lang="en-US" sz="1800" dirty="0" err="1" smtClean="0"/>
              <a:t>Regulāra</a:t>
            </a:r>
            <a:r>
              <a:rPr lang="en-US" sz="1800" dirty="0" smtClean="0"/>
              <a:t> </a:t>
            </a:r>
            <a:r>
              <a:rPr lang="en-US" sz="1800" dirty="0" err="1" smtClean="0"/>
              <a:t>admin.sloga</a:t>
            </a:r>
            <a:r>
              <a:rPr lang="en-US" sz="1800" dirty="0" smtClean="0"/>
              <a:t> </a:t>
            </a:r>
            <a:r>
              <a:rPr lang="en-US" sz="1800" dirty="0" err="1" smtClean="0"/>
              <a:t>mērīšana</a:t>
            </a:r>
            <a:r>
              <a:rPr lang="en-US" sz="1800" dirty="0" smtClean="0"/>
              <a:t> </a:t>
            </a:r>
            <a:r>
              <a:rPr lang="en-US" sz="1800" dirty="0" err="1" smtClean="0"/>
              <a:t>samazina</a:t>
            </a:r>
            <a:r>
              <a:rPr lang="en-US" sz="1800" dirty="0" smtClean="0"/>
              <a:t> </a:t>
            </a:r>
            <a:r>
              <a:rPr lang="en-US" sz="1800" dirty="0" err="1" smtClean="0"/>
              <a:t>tā</a:t>
            </a:r>
            <a:r>
              <a:rPr lang="en-US" sz="1800" dirty="0" smtClean="0"/>
              <a:t> </a:t>
            </a:r>
            <a:r>
              <a:rPr lang="en-US" sz="1800" dirty="0" err="1" smtClean="0"/>
              <a:t>mērīšanas</a:t>
            </a:r>
            <a:r>
              <a:rPr lang="en-US" sz="1800" dirty="0" smtClean="0"/>
              <a:t> </a:t>
            </a:r>
            <a:r>
              <a:rPr lang="en-US" sz="1800" dirty="0" err="1" smtClean="0"/>
              <a:t>izmaksas</a:t>
            </a:r>
            <a:r>
              <a:rPr lang="en-US" sz="1800" dirty="0" smtClean="0"/>
              <a:t> un </a:t>
            </a:r>
            <a:r>
              <a:rPr lang="en-US" sz="1800" dirty="0" err="1" smtClean="0"/>
              <a:t>ar</a:t>
            </a:r>
            <a:r>
              <a:rPr lang="en-US" sz="1800" dirty="0" smtClean="0"/>
              <a:t> </a:t>
            </a:r>
            <a:r>
              <a:rPr lang="en-US" sz="1800" dirty="0" err="1" smtClean="0"/>
              <a:t>laiku</a:t>
            </a:r>
            <a:r>
              <a:rPr lang="en-US" sz="1800" dirty="0" smtClean="0"/>
              <a:t> </a:t>
            </a:r>
            <a:r>
              <a:rPr lang="en-US" sz="1800" dirty="0" err="1" smtClean="0"/>
              <a:t>ietrenē</a:t>
            </a:r>
            <a:r>
              <a:rPr lang="en-US" sz="1800" dirty="0" smtClean="0"/>
              <a:t> </a:t>
            </a:r>
            <a:r>
              <a:rPr lang="en-US" sz="1800" dirty="0" err="1" smtClean="0"/>
              <a:t>iestādes</a:t>
            </a:r>
            <a:r>
              <a:rPr lang="en-US" sz="1800" dirty="0" smtClean="0"/>
              <a:t> </a:t>
            </a:r>
            <a:r>
              <a:rPr lang="en-US" sz="1800" dirty="0" err="1" smtClean="0"/>
              <a:t>sistemātiski</a:t>
            </a:r>
            <a:r>
              <a:rPr lang="en-US" sz="1800" dirty="0" smtClean="0"/>
              <a:t> un </a:t>
            </a:r>
            <a:r>
              <a:rPr lang="en-US" sz="1800" dirty="0" err="1" smtClean="0"/>
              <a:t>nepārtraukti</a:t>
            </a:r>
            <a:r>
              <a:rPr lang="en-US" sz="1800" dirty="0" smtClean="0"/>
              <a:t> </a:t>
            </a:r>
            <a:r>
              <a:rPr lang="en-US" sz="1800" dirty="0" err="1" smtClean="0"/>
              <a:t>optimizēt</a:t>
            </a:r>
            <a:r>
              <a:rPr lang="en-US" sz="1800" dirty="0" smtClean="0"/>
              <a:t> admin. </a:t>
            </a:r>
            <a:r>
              <a:rPr lang="en-US" sz="1800" dirty="0" err="1" smtClean="0"/>
              <a:t>Izmaksas</a:t>
            </a:r>
            <a:r>
              <a:rPr lang="en-US" sz="1800" dirty="0" smtClean="0"/>
              <a:t>. </a:t>
            </a:r>
          </a:p>
          <a:p>
            <a:pPr marL="457200" indent="-457200">
              <a:buFont typeface="Arial"/>
              <a:buChar char="•"/>
            </a:pPr>
            <a:r>
              <a:rPr lang="en-US" sz="1800" dirty="0" err="1" smtClean="0"/>
              <a:t>Admin.sloga</a:t>
            </a:r>
            <a:r>
              <a:rPr lang="en-US" sz="1800" dirty="0" smtClean="0"/>
              <a:t> </a:t>
            </a:r>
            <a:r>
              <a:rPr lang="en-US" sz="1800" dirty="0" err="1" smtClean="0"/>
              <a:t>samazināšana</a:t>
            </a:r>
            <a:r>
              <a:rPr lang="en-US" sz="1800" dirty="0" smtClean="0"/>
              <a:t> </a:t>
            </a:r>
            <a:r>
              <a:rPr lang="en-US" sz="1800" dirty="0" err="1" smtClean="0"/>
              <a:t>recesijas</a:t>
            </a:r>
            <a:r>
              <a:rPr lang="en-US" sz="1800" dirty="0" smtClean="0"/>
              <a:t> </a:t>
            </a:r>
            <a:r>
              <a:rPr lang="en-US" sz="1800" dirty="0" err="1" smtClean="0"/>
              <a:t>laikā</a:t>
            </a:r>
            <a:r>
              <a:rPr lang="en-US" sz="1800" dirty="0" smtClean="0"/>
              <a:t> </a:t>
            </a:r>
            <a:r>
              <a:rPr lang="en-US" sz="1800" dirty="0" err="1" smtClean="0"/>
              <a:t>spēlē</a:t>
            </a:r>
            <a:r>
              <a:rPr lang="en-US" sz="1800" dirty="0" smtClean="0"/>
              <a:t> </a:t>
            </a:r>
            <a:r>
              <a:rPr lang="en-US" sz="1800" dirty="0" err="1" smtClean="0"/>
              <a:t>būtisku</a:t>
            </a:r>
            <a:r>
              <a:rPr lang="en-US" sz="1800" dirty="0" smtClean="0"/>
              <a:t> </a:t>
            </a:r>
            <a:r>
              <a:rPr lang="en-US" sz="1800" dirty="0" err="1" smtClean="0"/>
              <a:t>motivējošo</a:t>
            </a:r>
            <a:r>
              <a:rPr lang="en-US" sz="1800" dirty="0" smtClean="0"/>
              <a:t> </a:t>
            </a:r>
            <a:r>
              <a:rPr lang="en-US" sz="1800" dirty="0" err="1" smtClean="0"/>
              <a:t>lomu</a:t>
            </a:r>
            <a:r>
              <a:rPr lang="en-US" sz="1800" dirty="0" smtClean="0"/>
              <a:t> </a:t>
            </a:r>
            <a:r>
              <a:rPr lang="en-US" sz="1800" dirty="0" err="1" smtClean="0"/>
              <a:t>uzņēmējdarbības</a:t>
            </a:r>
            <a:r>
              <a:rPr lang="en-US" sz="1800" dirty="0" smtClean="0"/>
              <a:t> </a:t>
            </a:r>
            <a:r>
              <a:rPr lang="en-US" sz="1800" dirty="0" err="1" smtClean="0"/>
              <a:t>veicināšanā</a:t>
            </a:r>
            <a:r>
              <a:rPr lang="en-US" sz="1800" dirty="0" smtClean="0"/>
              <a:t>.</a:t>
            </a:r>
          </a:p>
          <a:p>
            <a:pPr marL="457200" indent="-457200">
              <a:buFont typeface="Arial"/>
              <a:buChar char="•"/>
            </a:pPr>
            <a:r>
              <a:rPr lang="en-US" sz="1800" dirty="0" err="1" smtClean="0"/>
              <a:t>Tuvākajos</a:t>
            </a:r>
            <a:r>
              <a:rPr lang="en-US" sz="1800" dirty="0" smtClean="0"/>
              <a:t> </a:t>
            </a:r>
            <a:r>
              <a:rPr lang="en-US" sz="1800" dirty="0" err="1" smtClean="0"/>
              <a:t>gados</a:t>
            </a:r>
            <a:r>
              <a:rPr lang="en-US" sz="1800" dirty="0" smtClean="0"/>
              <a:t> </a:t>
            </a:r>
            <a:r>
              <a:rPr lang="en-US" sz="1800" dirty="0" err="1" smtClean="0"/>
              <a:t>tiek</a:t>
            </a:r>
            <a:r>
              <a:rPr lang="en-US" sz="1800" dirty="0" smtClean="0"/>
              <a:t> </a:t>
            </a:r>
            <a:r>
              <a:rPr lang="en-US" sz="1800" dirty="0" err="1" smtClean="0"/>
              <a:t>sagaidītas</a:t>
            </a:r>
            <a:r>
              <a:rPr lang="en-US" sz="1800" dirty="0" smtClean="0"/>
              <a:t> </a:t>
            </a:r>
            <a:r>
              <a:rPr lang="en-US" sz="1800" dirty="0" err="1" smtClean="0"/>
              <a:t>jaunas</a:t>
            </a:r>
            <a:r>
              <a:rPr lang="en-US" sz="1800" dirty="0" smtClean="0"/>
              <a:t> </a:t>
            </a:r>
            <a:r>
              <a:rPr lang="en-US" sz="1800" dirty="0" err="1" smtClean="0"/>
              <a:t>likumdošanas</a:t>
            </a:r>
            <a:r>
              <a:rPr lang="en-US" sz="1800" dirty="0" smtClean="0"/>
              <a:t> </a:t>
            </a:r>
            <a:r>
              <a:rPr lang="en-US" sz="1800" dirty="0" err="1" smtClean="0"/>
              <a:t>prasības</a:t>
            </a:r>
            <a:r>
              <a:rPr lang="en-US" sz="1800" dirty="0" smtClean="0"/>
              <a:t> </a:t>
            </a:r>
            <a:r>
              <a:rPr lang="en-US" sz="1800" dirty="0" err="1" smtClean="0"/>
              <a:t>finanšu</a:t>
            </a:r>
            <a:r>
              <a:rPr lang="en-US" sz="1800" dirty="0" smtClean="0"/>
              <a:t> un vides </a:t>
            </a:r>
            <a:r>
              <a:rPr lang="en-US" sz="1800" dirty="0" err="1" smtClean="0"/>
              <a:t>aizsardzības</a:t>
            </a:r>
            <a:r>
              <a:rPr lang="en-US" sz="1800" dirty="0" smtClean="0"/>
              <a:t> </a:t>
            </a:r>
            <a:r>
              <a:rPr lang="en-US" sz="1800" dirty="0" err="1" smtClean="0"/>
              <a:t>jomās</a:t>
            </a:r>
            <a:r>
              <a:rPr lang="en-US" sz="1800" dirty="0" smtClean="0"/>
              <a:t>, </a:t>
            </a:r>
            <a:r>
              <a:rPr lang="en-US" sz="1800" dirty="0" err="1" smtClean="0"/>
              <a:t>kas</a:t>
            </a:r>
            <a:r>
              <a:rPr lang="en-US" sz="1800" dirty="0" smtClean="0"/>
              <a:t> </a:t>
            </a:r>
            <a:r>
              <a:rPr lang="en-US" sz="1800" dirty="0" err="1" smtClean="0"/>
              <a:t>būtiski</a:t>
            </a:r>
            <a:r>
              <a:rPr lang="en-US" sz="1800" dirty="0" smtClean="0"/>
              <a:t> </a:t>
            </a:r>
            <a:r>
              <a:rPr lang="en-US" sz="1800" dirty="0" err="1" smtClean="0"/>
              <a:t>palielinās</a:t>
            </a:r>
            <a:r>
              <a:rPr lang="en-US" sz="1800" dirty="0" smtClean="0"/>
              <a:t> admin. </a:t>
            </a:r>
            <a:r>
              <a:rPr lang="en-US" sz="1800" dirty="0" err="1"/>
              <a:t>s</a:t>
            </a:r>
            <a:r>
              <a:rPr lang="en-US" sz="1800" dirty="0" err="1" smtClean="0"/>
              <a:t>logu</a:t>
            </a:r>
            <a:r>
              <a:rPr lang="en-US" sz="1800" dirty="0" smtClean="0"/>
              <a:t>. </a:t>
            </a:r>
            <a:r>
              <a:rPr lang="en-US" sz="1800" dirty="0" err="1" smtClean="0"/>
              <a:t>Neieviešot</a:t>
            </a:r>
            <a:r>
              <a:rPr lang="en-US" sz="1800" dirty="0" smtClean="0"/>
              <a:t> </a:t>
            </a:r>
            <a:r>
              <a:rPr lang="en-US" sz="1800" dirty="0" err="1" smtClean="0"/>
              <a:t>admin.sloga</a:t>
            </a:r>
            <a:r>
              <a:rPr lang="en-US" sz="1800" dirty="0" smtClean="0"/>
              <a:t> </a:t>
            </a:r>
            <a:r>
              <a:rPr lang="en-US" sz="1800" dirty="0" err="1" smtClean="0"/>
              <a:t>mērīšanas</a:t>
            </a:r>
            <a:r>
              <a:rPr lang="en-US" sz="1800" dirty="0" smtClean="0"/>
              <a:t> un </a:t>
            </a:r>
            <a:r>
              <a:rPr lang="en-US" sz="1800" dirty="0" err="1" smtClean="0"/>
              <a:t>mazināšanas</a:t>
            </a:r>
            <a:r>
              <a:rPr lang="en-US" sz="1800" dirty="0" smtClean="0"/>
              <a:t> </a:t>
            </a:r>
            <a:r>
              <a:rPr lang="en-US" sz="1800" dirty="0" err="1" smtClean="0"/>
              <a:t>praksi</a:t>
            </a:r>
            <a:r>
              <a:rPr lang="en-US" sz="1800" dirty="0" smtClean="0"/>
              <a:t> </a:t>
            </a:r>
            <a:r>
              <a:rPr lang="en-US" sz="1800" dirty="0" err="1" smtClean="0"/>
              <a:t>publiskās</a:t>
            </a:r>
            <a:r>
              <a:rPr lang="en-US" sz="1800" dirty="0" smtClean="0"/>
              <a:t> </a:t>
            </a:r>
            <a:r>
              <a:rPr lang="en-US" sz="1800" dirty="0" err="1" smtClean="0"/>
              <a:t>pārvaldes</a:t>
            </a:r>
            <a:r>
              <a:rPr lang="en-US" sz="1800" dirty="0" smtClean="0"/>
              <a:t> </a:t>
            </a:r>
            <a:r>
              <a:rPr lang="en-US" sz="1800" dirty="0" err="1" smtClean="0"/>
              <a:t>ikdienā</a:t>
            </a:r>
            <a:r>
              <a:rPr lang="en-US" sz="1800" dirty="0" smtClean="0"/>
              <a:t>, </a:t>
            </a:r>
            <a:r>
              <a:rPr lang="en-US" sz="1800" dirty="0" err="1" smtClean="0"/>
              <a:t>admin.slogs</a:t>
            </a:r>
            <a:r>
              <a:rPr lang="en-US" sz="1800" dirty="0" smtClean="0"/>
              <a:t> </a:t>
            </a:r>
            <a:r>
              <a:rPr lang="en-US" sz="1800" dirty="0" err="1" smtClean="0"/>
              <a:t>turpinās</a:t>
            </a:r>
            <a:r>
              <a:rPr lang="en-US" sz="1800" dirty="0" smtClean="0"/>
              <a:t> </a:t>
            </a:r>
            <a:r>
              <a:rPr lang="en-US" sz="1800" dirty="0" err="1" smtClean="0"/>
              <a:t>augt</a:t>
            </a:r>
            <a:r>
              <a:rPr lang="en-US" sz="1800" dirty="0" smtClean="0"/>
              <a:t>.</a:t>
            </a:r>
          </a:p>
          <a:p>
            <a:pPr marL="457200" indent="-457200">
              <a:buFont typeface="Arial"/>
              <a:buChar char="•"/>
            </a:pPr>
            <a:r>
              <a:rPr lang="en-US" sz="1800" dirty="0" err="1"/>
              <a:t>Neskatoties</a:t>
            </a:r>
            <a:r>
              <a:rPr lang="en-US" sz="1800" dirty="0"/>
              <a:t> </a:t>
            </a:r>
            <a:r>
              <a:rPr lang="en-US" sz="1800" dirty="0" err="1"/>
              <a:t>uz</a:t>
            </a:r>
            <a:r>
              <a:rPr lang="en-US" sz="1800" dirty="0"/>
              <a:t> </a:t>
            </a:r>
            <a:r>
              <a:rPr lang="en-US" sz="1800" dirty="0" err="1"/>
              <a:t>vienotas</a:t>
            </a:r>
            <a:r>
              <a:rPr lang="en-US" sz="1800" dirty="0"/>
              <a:t> </a:t>
            </a:r>
            <a:r>
              <a:rPr lang="en-US" sz="1800" dirty="0" err="1"/>
              <a:t>metodoloģijas</a:t>
            </a:r>
            <a:r>
              <a:rPr lang="en-US" sz="1800" dirty="0"/>
              <a:t> </a:t>
            </a:r>
            <a:r>
              <a:rPr lang="en-US" sz="1800" dirty="0" err="1"/>
              <a:t>piemērošanu</a:t>
            </a:r>
            <a:r>
              <a:rPr lang="en-US" sz="1800" dirty="0"/>
              <a:t>, </a:t>
            </a:r>
            <a:r>
              <a:rPr lang="en-US" sz="1800" dirty="0" err="1"/>
              <a:t>valstis</a:t>
            </a:r>
            <a:r>
              <a:rPr lang="en-US" sz="1800" dirty="0"/>
              <a:t> </a:t>
            </a:r>
            <a:r>
              <a:rPr lang="en-US" sz="1800" dirty="0" err="1"/>
              <a:t>dažādi</a:t>
            </a:r>
            <a:r>
              <a:rPr lang="en-US" sz="1800" dirty="0"/>
              <a:t> </a:t>
            </a:r>
            <a:r>
              <a:rPr lang="en-US" sz="1800" dirty="0" err="1"/>
              <a:t>mēra</a:t>
            </a:r>
            <a:r>
              <a:rPr lang="en-US" sz="1800" dirty="0"/>
              <a:t> </a:t>
            </a:r>
            <a:r>
              <a:rPr lang="en-US" sz="1800" dirty="0" err="1"/>
              <a:t>savu</a:t>
            </a:r>
            <a:r>
              <a:rPr lang="en-US" sz="1800" dirty="0"/>
              <a:t> </a:t>
            </a:r>
            <a:r>
              <a:rPr lang="en-US" sz="1800" dirty="0" err="1"/>
              <a:t>admin.slogu</a:t>
            </a:r>
            <a:r>
              <a:rPr lang="en-US" sz="1800" dirty="0"/>
              <a:t>, </a:t>
            </a:r>
            <a:r>
              <a:rPr lang="en-US" sz="1800" dirty="0" err="1"/>
              <a:t>izejot</a:t>
            </a:r>
            <a:r>
              <a:rPr lang="en-US" sz="1800" dirty="0"/>
              <a:t> no </a:t>
            </a:r>
            <a:r>
              <a:rPr lang="en-US" sz="1800" dirty="0" err="1"/>
              <a:t>politiskas</a:t>
            </a:r>
            <a:r>
              <a:rPr lang="en-US" sz="1800" dirty="0"/>
              <a:t> </a:t>
            </a:r>
            <a:r>
              <a:rPr lang="en-US" sz="1800" dirty="0" err="1"/>
              <a:t>gribas</a:t>
            </a:r>
            <a:r>
              <a:rPr lang="en-US" sz="1800" dirty="0"/>
              <a:t> (</a:t>
            </a:r>
            <a:r>
              <a:rPr lang="en-US" sz="1800" dirty="0" err="1"/>
              <a:t>līdzekļu</a:t>
            </a:r>
            <a:r>
              <a:rPr lang="en-US" sz="1800" dirty="0"/>
              <a:t> </a:t>
            </a:r>
            <a:r>
              <a:rPr lang="en-US" sz="1800" dirty="0" err="1"/>
              <a:t>trūkums</a:t>
            </a:r>
            <a:r>
              <a:rPr lang="en-US" sz="1800" dirty="0"/>
              <a:t> </a:t>
            </a:r>
            <a:r>
              <a:rPr lang="en-US" sz="1800" dirty="0" err="1"/>
              <a:t>nav</a:t>
            </a:r>
            <a:r>
              <a:rPr lang="en-US" sz="1800" dirty="0"/>
              <a:t> </a:t>
            </a:r>
            <a:r>
              <a:rPr lang="en-US" sz="1800" dirty="0" err="1"/>
              <a:t>iemesls</a:t>
            </a:r>
            <a:r>
              <a:rPr lang="en-US" sz="1800" dirty="0"/>
              <a:t>). </a:t>
            </a:r>
            <a:r>
              <a:rPr lang="en-US" sz="1800" dirty="0" err="1"/>
              <a:t>Tāpēc</a:t>
            </a:r>
            <a:r>
              <a:rPr lang="en-US" sz="1800" dirty="0"/>
              <a:t> </a:t>
            </a:r>
            <a:r>
              <a:rPr lang="en-US" sz="1800" dirty="0" err="1"/>
              <a:t>skaitļi</a:t>
            </a:r>
            <a:r>
              <a:rPr lang="en-US" sz="1800" dirty="0"/>
              <a:t> </a:t>
            </a:r>
            <a:r>
              <a:rPr lang="en-US" sz="1800" dirty="0" err="1"/>
              <a:t>nav</a:t>
            </a:r>
            <a:r>
              <a:rPr lang="en-US" sz="1800" dirty="0"/>
              <a:t> </a:t>
            </a:r>
            <a:r>
              <a:rPr lang="en-US" sz="1800" dirty="0" err="1"/>
              <a:t>salīdzināmi</a:t>
            </a:r>
            <a:r>
              <a:rPr lang="en-US" sz="1800" dirty="0"/>
              <a:t>.</a:t>
            </a:r>
          </a:p>
          <a:p>
            <a:pPr marL="457200" indent="-457200">
              <a:buFont typeface="Arial"/>
              <a:buChar char="•"/>
            </a:pPr>
            <a:endParaRPr lang="en-US" sz="1800" dirty="0"/>
          </a:p>
        </p:txBody>
      </p:sp>
    </p:spTree>
    <p:extLst>
      <p:ext uri="{BB962C8B-B14F-4D97-AF65-F5344CB8AC3E}">
        <p14:creationId xmlns:p14="http://schemas.microsoft.com/office/powerpoint/2010/main" val="819738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5146" y="5004776"/>
            <a:ext cx="1890476" cy="2519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211418888"/>
              </p:ext>
            </p:extLst>
          </p:nvPr>
        </p:nvGraphicFramePr>
        <p:xfrm>
          <a:off x="431800" y="1547589"/>
          <a:ext cx="9289032" cy="2289405"/>
        </p:xfrm>
        <a:graphic>
          <a:graphicData uri="http://schemas.openxmlformats.org/drawingml/2006/table">
            <a:tbl>
              <a:tblPr bandRow="1">
                <a:tableStyleId>{2D5ABB26-0587-4C30-8999-92F81FD0307C}</a:tableStyleId>
              </a:tblPr>
              <a:tblGrid>
                <a:gridCol w="1872208"/>
                <a:gridCol w="7416824"/>
              </a:tblGrid>
              <a:tr h="504055">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lv-LV" sz="2000" b="1" dirty="0" smtClean="0"/>
                        <a:t>13:00</a:t>
                      </a:r>
                      <a:r>
                        <a:rPr lang="lv-LV" sz="2000" b="1" baseline="0" dirty="0" smtClean="0"/>
                        <a:t> – </a:t>
                      </a:r>
                      <a:r>
                        <a:rPr lang="lv-LV" sz="2000" b="1" dirty="0" smtClean="0"/>
                        <a:t>14:30</a:t>
                      </a:r>
                    </a:p>
                  </a:txBody>
                  <a:tcPr/>
                </a:tc>
                <a:tc>
                  <a:txBody>
                    <a:bodyPr/>
                    <a:lstStyle/>
                    <a:p>
                      <a:pPr marL="0" marR="0" indent="0" algn="l" defTabSz="914400" rtl="0" eaLnBrk="1" fontAlgn="auto" latinLnBrk="0" hangingPunct="1">
                        <a:lnSpc>
                          <a:spcPct val="100000"/>
                        </a:lnSpc>
                        <a:spcBef>
                          <a:spcPts val="300"/>
                        </a:spcBef>
                        <a:spcAft>
                          <a:spcPts val="300"/>
                        </a:spcAft>
                        <a:buClr>
                          <a:schemeClr val="tx1">
                            <a:lumMod val="50000"/>
                            <a:lumOff val="50000"/>
                          </a:schemeClr>
                        </a:buClr>
                        <a:buSzTx/>
                        <a:buFont typeface="Wingdings" pitchFamily="2" charset="2"/>
                        <a:buNone/>
                        <a:tabLst/>
                        <a:defRPr/>
                      </a:pPr>
                      <a:r>
                        <a:rPr lang="lv-LV" sz="2000" kern="1200" dirty="0" smtClean="0">
                          <a:solidFill>
                            <a:schemeClr val="tx1"/>
                          </a:solidFill>
                          <a:latin typeface="+mn-lt"/>
                          <a:ea typeface="ＭＳ Ｐゴシック" pitchFamily="34" charset="-128"/>
                          <a:cs typeface="+mn-cs"/>
                        </a:rPr>
                        <a:t>Administratīvā sloga</a:t>
                      </a:r>
                      <a:r>
                        <a:rPr lang="lv-LV" sz="2000" kern="1200" baseline="0" dirty="0" smtClean="0">
                          <a:solidFill>
                            <a:schemeClr val="tx1"/>
                          </a:solidFill>
                          <a:latin typeface="+mn-lt"/>
                          <a:ea typeface="ＭＳ Ｐゴシック" pitchFamily="34" charset="-128"/>
                          <a:cs typeface="+mn-cs"/>
                        </a:rPr>
                        <a:t> jēdziens</a:t>
                      </a:r>
                    </a:p>
                    <a:p>
                      <a:pPr marL="0" marR="0" indent="0" algn="l" defTabSz="914400" rtl="0" eaLnBrk="1" fontAlgn="auto" latinLnBrk="0" hangingPunct="1">
                        <a:lnSpc>
                          <a:spcPct val="100000"/>
                        </a:lnSpc>
                        <a:spcBef>
                          <a:spcPts val="300"/>
                        </a:spcBef>
                        <a:spcAft>
                          <a:spcPts val="300"/>
                        </a:spcAft>
                        <a:buClr>
                          <a:schemeClr val="tx1">
                            <a:lumMod val="50000"/>
                            <a:lumOff val="50000"/>
                          </a:schemeClr>
                        </a:buClr>
                        <a:buSzTx/>
                        <a:buFont typeface="Wingdings" pitchFamily="2" charset="2"/>
                        <a:buNone/>
                        <a:tabLst/>
                        <a:defRPr/>
                      </a:pPr>
                      <a:r>
                        <a:rPr lang="en-US" sz="2000" dirty="0" err="1" smtClean="0"/>
                        <a:t>Administratīvā</a:t>
                      </a:r>
                      <a:r>
                        <a:rPr lang="en-US" sz="2000" dirty="0" smtClean="0"/>
                        <a:t> </a:t>
                      </a:r>
                      <a:r>
                        <a:rPr lang="en-US" sz="2000" dirty="0" err="1" smtClean="0"/>
                        <a:t>sloga</a:t>
                      </a:r>
                      <a:r>
                        <a:rPr lang="en-US" sz="2000" dirty="0" smtClean="0"/>
                        <a:t> </a:t>
                      </a:r>
                      <a:r>
                        <a:rPr lang="en-US" sz="2000" dirty="0" err="1" smtClean="0"/>
                        <a:t>mērīšanas</a:t>
                      </a:r>
                      <a:r>
                        <a:rPr lang="en-US" sz="2000" dirty="0" smtClean="0"/>
                        <a:t> un </a:t>
                      </a:r>
                      <a:r>
                        <a:rPr lang="en-US" sz="2000" dirty="0" err="1" smtClean="0"/>
                        <a:t>mazināšanas</a:t>
                      </a:r>
                      <a:r>
                        <a:rPr lang="en-US" sz="2000" dirty="0" smtClean="0"/>
                        <a:t> </a:t>
                      </a:r>
                      <a:r>
                        <a:rPr lang="en-US" sz="2000" dirty="0" err="1" smtClean="0"/>
                        <a:t>pieeja</a:t>
                      </a:r>
                      <a:r>
                        <a:rPr lang="en-US" sz="2000" dirty="0" smtClean="0"/>
                        <a:t> </a:t>
                      </a:r>
                      <a:r>
                        <a:rPr lang="en-US" sz="2000" dirty="0" err="1" smtClean="0"/>
                        <a:t>ārvalstīs</a:t>
                      </a:r>
                      <a:endParaRPr lang="en-US" sz="2000" dirty="0" smtClean="0"/>
                    </a:p>
                  </a:txBody>
                  <a:tcPr/>
                </a:tc>
              </a:tr>
              <a:tr h="504055">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lv-LV" sz="2000" b="1" dirty="0" smtClean="0"/>
                        <a:t>14:30 – 14:45</a:t>
                      </a:r>
                      <a:endParaRPr lang="lv-LV" sz="2000" b="1" dirty="0"/>
                    </a:p>
                  </a:txBody>
                  <a:tcPr/>
                </a:tc>
                <a:tc>
                  <a:txBody>
                    <a:bodyPr/>
                    <a:lstStyle/>
                    <a:p>
                      <a:pPr marL="0" marR="0" indent="0" algn="l" defTabSz="914400" rtl="0" eaLnBrk="1" fontAlgn="auto" latinLnBrk="0" hangingPunct="1">
                        <a:lnSpc>
                          <a:spcPct val="100000"/>
                        </a:lnSpc>
                        <a:spcBef>
                          <a:spcPts val="300"/>
                        </a:spcBef>
                        <a:spcAft>
                          <a:spcPts val="300"/>
                        </a:spcAft>
                        <a:buClr>
                          <a:schemeClr val="tx1">
                            <a:lumMod val="50000"/>
                            <a:lumOff val="50000"/>
                          </a:schemeClr>
                        </a:buClr>
                        <a:buSzTx/>
                        <a:buFont typeface="Wingdings" pitchFamily="2" charset="2"/>
                        <a:buNone/>
                        <a:tabLst/>
                        <a:defRPr/>
                      </a:pPr>
                      <a:r>
                        <a:rPr lang="lv-LV" sz="2000" kern="1200" dirty="0" smtClean="0">
                          <a:solidFill>
                            <a:schemeClr val="tx1"/>
                          </a:solidFill>
                          <a:latin typeface="+mn-lt"/>
                          <a:ea typeface="ＭＳ Ｐゴシック" pitchFamily="34" charset="-128"/>
                          <a:cs typeface="+mn-cs"/>
                        </a:rPr>
                        <a:t>Kafijas pauze</a:t>
                      </a:r>
                    </a:p>
                  </a:txBody>
                  <a:tcPr/>
                </a:tc>
              </a:tr>
              <a:tr h="504055">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lv-LV" sz="2000" b="1" dirty="0" smtClean="0"/>
                        <a:t>14:45 - 16:00</a:t>
                      </a:r>
                      <a:endParaRPr lang="lv-LV" sz="2000" b="1" dirty="0"/>
                    </a:p>
                  </a:txBody>
                  <a:tcPr/>
                </a:tc>
                <a:tc>
                  <a:txBody>
                    <a:bodyPr/>
                    <a:lstStyle/>
                    <a:p>
                      <a:pPr algn="l"/>
                      <a:r>
                        <a:rPr lang="en-US" sz="2000" dirty="0" err="1" smtClean="0"/>
                        <a:t>Administratīvā</a:t>
                      </a:r>
                      <a:r>
                        <a:rPr lang="en-US" sz="2000" dirty="0" smtClean="0"/>
                        <a:t> </a:t>
                      </a:r>
                      <a:r>
                        <a:rPr lang="en-US" sz="2000" dirty="0" err="1" smtClean="0"/>
                        <a:t>sloga</a:t>
                      </a:r>
                      <a:r>
                        <a:rPr lang="en-US" sz="2000" dirty="0" smtClean="0"/>
                        <a:t> </a:t>
                      </a:r>
                      <a:r>
                        <a:rPr lang="en-US" sz="2000" dirty="0" err="1" smtClean="0"/>
                        <a:t>aprēķina</a:t>
                      </a:r>
                      <a:r>
                        <a:rPr lang="en-US" sz="2000" dirty="0" smtClean="0"/>
                        <a:t> </a:t>
                      </a:r>
                      <a:r>
                        <a:rPr lang="en-US" sz="2000" dirty="0" err="1" smtClean="0"/>
                        <a:t>metodoloģija</a:t>
                      </a:r>
                      <a:endParaRPr lang="en-US" sz="2000" dirty="0" smtClean="0"/>
                    </a:p>
                  </a:txBody>
                  <a:tcPr/>
                </a:tc>
              </a:tr>
              <a:tr h="504055">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lv-LV" sz="2000" b="1" dirty="0" smtClean="0"/>
                        <a:t>16:00-17:00</a:t>
                      </a:r>
                      <a:endParaRPr lang="lv-LV" sz="2000" b="1" dirty="0"/>
                    </a:p>
                  </a:txBody>
                  <a:tcPr/>
                </a:tc>
                <a:tc>
                  <a:txBody>
                    <a:bodyPr/>
                    <a:lstStyle/>
                    <a:p>
                      <a:r>
                        <a:rPr lang="en-US" sz="2000" dirty="0" err="1" smtClean="0"/>
                        <a:t>Uzdevumi</a:t>
                      </a:r>
                      <a:endParaRPr lang="en-US" sz="2000" dirty="0"/>
                    </a:p>
                  </a:txBody>
                  <a:tcPr/>
                </a:tc>
              </a:tr>
            </a:tbl>
          </a:graphicData>
        </a:graphic>
      </p:graphicFrame>
      <p:sp>
        <p:nvSpPr>
          <p:cNvPr id="5" name="Title 1"/>
          <p:cNvSpPr txBox="1">
            <a:spLocks/>
          </p:cNvSpPr>
          <p:nvPr/>
        </p:nvSpPr>
        <p:spPr bwMode="auto">
          <a:xfrm>
            <a:off x="503238" y="-916"/>
            <a:ext cx="906938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20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6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8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90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6200" indent="-228600" algn="ctr" defTabSz="45720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r>
              <a:rPr lang="lv-LV" altLang="lv-LV" sz="3600" dirty="0">
                <a:solidFill>
                  <a:schemeClr val="tx1"/>
                </a:solidFill>
                <a:ea typeface="ＭＳ Ｐゴシック" pitchFamily="34" charset="-128"/>
              </a:rPr>
              <a:t>Dienas kārtība</a:t>
            </a:r>
            <a:r>
              <a:rPr lang="lv-LV" sz="2800" kern="0" dirty="0">
                <a:solidFill>
                  <a:schemeClr val="tx1">
                    <a:lumMod val="50000"/>
                    <a:lumOff val="50000"/>
                  </a:schemeClr>
                </a:solidFill>
              </a:rPr>
              <a:t/>
            </a:r>
            <a:br>
              <a:rPr lang="lv-LV" sz="2800" kern="0" dirty="0">
                <a:solidFill>
                  <a:schemeClr val="tx1">
                    <a:lumMod val="50000"/>
                    <a:lumOff val="50000"/>
                  </a:schemeClr>
                </a:solidFill>
              </a:rPr>
            </a:br>
            <a:r>
              <a:rPr lang="lv-LV" sz="2800" dirty="0">
                <a:solidFill>
                  <a:schemeClr val="tx1">
                    <a:lumMod val="50000"/>
                    <a:lumOff val="50000"/>
                  </a:schemeClr>
                </a:solidFill>
                <a:ea typeface="ＭＳ Ｐゴシック" pitchFamily="34" charset="-128"/>
              </a:rPr>
              <a:t>7</a:t>
            </a:r>
            <a:r>
              <a:rPr lang="lv-LV" altLang="lv-LV" sz="2800" dirty="0">
                <a:solidFill>
                  <a:schemeClr val="tx1">
                    <a:lumMod val="50000"/>
                    <a:lumOff val="50000"/>
                  </a:schemeClr>
                </a:solidFill>
                <a:ea typeface="ＭＳ Ｐゴシック" pitchFamily="34" charset="-128"/>
              </a:rPr>
              <a:t>. nodarbība</a:t>
            </a:r>
            <a:endParaRPr lang="pl-PL" sz="2800" kern="0" dirty="0">
              <a:solidFill>
                <a:schemeClr val="tx1">
                  <a:lumMod val="50000"/>
                  <a:lumOff val="50000"/>
                </a:schemeClr>
              </a:solidFill>
            </a:endParaRPr>
          </a:p>
        </p:txBody>
      </p:sp>
    </p:spTree>
    <p:extLst>
      <p:ext uri="{BB962C8B-B14F-4D97-AF65-F5344CB8AC3E}">
        <p14:creationId xmlns:p14="http://schemas.microsoft.com/office/powerpoint/2010/main" val="1652974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err="1" smtClean="0"/>
              <a:t>Statistika</a:t>
            </a:r>
            <a:r>
              <a:rPr lang="en-US" sz="3600" dirty="0" smtClean="0"/>
              <a:t> par </a:t>
            </a:r>
            <a:r>
              <a:rPr lang="en-US" sz="3600" dirty="0" err="1" smtClean="0"/>
              <a:t>administratīvo</a:t>
            </a:r>
            <a:r>
              <a:rPr lang="en-US" sz="3600" dirty="0" smtClean="0"/>
              <a:t> </a:t>
            </a:r>
            <a:r>
              <a:rPr lang="en-US" sz="3600" dirty="0" err="1" smtClean="0"/>
              <a:t>slogu</a:t>
            </a:r>
            <a:r>
              <a:rPr lang="en-US" sz="3600" dirty="0" smtClean="0"/>
              <a:t> ES, 2007</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6924775"/>
              </p:ext>
            </p:extLst>
          </p:nvPr>
        </p:nvGraphicFramePr>
        <p:xfrm>
          <a:off x="503238" y="1768475"/>
          <a:ext cx="9068594" cy="2377440"/>
        </p:xfrm>
        <a:graphic>
          <a:graphicData uri="http://schemas.openxmlformats.org/drawingml/2006/table">
            <a:tbl>
              <a:tblPr firstRow="1" bandRow="1">
                <a:tableStyleId>{1FECB4D8-DB02-4DC6-A0A2-4F2EBAE1DC90}</a:tableStyleId>
              </a:tblPr>
              <a:tblGrid>
                <a:gridCol w="4534297"/>
                <a:gridCol w="4534297"/>
              </a:tblGrid>
              <a:tr h="370840">
                <a:tc>
                  <a:txBody>
                    <a:bodyPr/>
                    <a:lstStyle/>
                    <a:p>
                      <a:r>
                        <a:rPr lang="en-US" sz="2000" dirty="0" err="1" smtClean="0">
                          <a:solidFill>
                            <a:schemeClr val="tx1"/>
                          </a:solidFill>
                        </a:rPr>
                        <a:t>Vidēji</a:t>
                      </a:r>
                      <a:r>
                        <a:rPr lang="en-US" sz="2000" dirty="0" smtClean="0">
                          <a:solidFill>
                            <a:schemeClr val="tx1"/>
                          </a:solidFill>
                        </a:rPr>
                        <a:t> ES</a:t>
                      </a:r>
                      <a:endParaRPr lang="en-US" sz="2000" dirty="0">
                        <a:solidFill>
                          <a:schemeClr val="tx1"/>
                        </a:solidFill>
                      </a:endParaRPr>
                    </a:p>
                  </a:txBody>
                  <a:tcPr marL="137148" marR="137148"/>
                </a:tc>
                <a:tc>
                  <a:txBody>
                    <a:bodyPr/>
                    <a:lstStyle/>
                    <a:p>
                      <a:r>
                        <a:rPr lang="en-US" sz="2000" dirty="0" smtClean="0">
                          <a:solidFill>
                            <a:schemeClr val="tx1"/>
                          </a:solidFill>
                        </a:rPr>
                        <a:t>3,5% no IKP</a:t>
                      </a:r>
                      <a:endParaRPr lang="en-US" sz="2000" dirty="0">
                        <a:solidFill>
                          <a:schemeClr val="tx1"/>
                        </a:solidFill>
                      </a:endParaRPr>
                    </a:p>
                  </a:txBody>
                  <a:tcPr marL="137148" marR="137148"/>
                </a:tc>
              </a:tr>
              <a:tr h="370840">
                <a:tc>
                  <a:txBody>
                    <a:bodyPr/>
                    <a:lstStyle/>
                    <a:p>
                      <a:r>
                        <a:rPr lang="en-US" sz="2000" dirty="0" err="1" smtClean="0">
                          <a:solidFill>
                            <a:schemeClr val="tx1"/>
                          </a:solidFill>
                        </a:rPr>
                        <a:t>Latvija</a:t>
                      </a:r>
                      <a:r>
                        <a:rPr lang="en-US" sz="2000" dirty="0" smtClean="0">
                          <a:solidFill>
                            <a:schemeClr val="tx1"/>
                          </a:solidFill>
                        </a:rPr>
                        <a:t>, </a:t>
                      </a:r>
                      <a:r>
                        <a:rPr lang="en-US" sz="2000" dirty="0" err="1" smtClean="0">
                          <a:solidFill>
                            <a:schemeClr val="tx1"/>
                          </a:solidFill>
                        </a:rPr>
                        <a:t>Lietuva</a:t>
                      </a:r>
                      <a:r>
                        <a:rPr lang="en-US" sz="2000" dirty="0" smtClean="0">
                          <a:solidFill>
                            <a:schemeClr val="tx1"/>
                          </a:solidFill>
                        </a:rPr>
                        <a:t>, </a:t>
                      </a:r>
                      <a:r>
                        <a:rPr lang="en-US" sz="2000" dirty="0" err="1" smtClean="0">
                          <a:solidFill>
                            <a:schemeClr val="tx1"/>
                          </a:solidFill>
                        </a:rPr>
                        <a:t>Igaunija</a:t>
                      </a:r>
                      <a:endParaRPr lang="en-US" sz="2000" dirty="0">
                        <a:solidFill>
                          <a:schemeClr val="tx1"/>
                        </a:solidFill>
                      </a:endParaRPr>
                    </a:p>
                  </a:txBody>
                  <a:tcPr marL="137148" marR="137148"/>
                </a:tc>
                <a:tc>
                  <a:txBody>
                    <a:bodyPr/>
                    <a:lstStyle/>
                    <a:p>
                      <a:r>
                        <a:rPr lang="en-US" sz="2000" dirty="0" smtClean="0">
                          <a:solidFill>
                            <a:schemeClr val="tx1"/>
                          </a:solidFill>
                        </a:rPr>
                        <a:t>6,8% (</a:t>
                      </a:r>
                      <a:r>
                        <a:rPr lang="lv-LV" altLang="lv-LV" sz="2000" dirty="0" smtClean="0">
                          <a:ea typeface="ＭＳ Ｐゴシック" pitchFamily="34" charset="-128"/>
                        </a:rPr>
                        <a:t>~1 150 milj.EUR)</a:t>
                      </a:r>
                      <a:endParaRPr lang="en-US" sz="2000" dirty="0">
                        <a:solidFill>
                          <a:schemeClr val="tx1"/>
                        </a:solidFill>
                      </a:endParaRPr>
                    </a:p>
                  </a:txBody>
                  <a:tcPr marL="137148" marR="137148"/>
                </a:tc>
              </a:tr>
              <a:tr h="370840">
                <a:tc>
                  <a:txBody>
                    <a:bodyPr/>
                    <a:lstStyle/>
                    <a:p>
                      <a:r>
                        <a:rPr lang="en-US" sz="2000" dirty="0" err="1" smtClean="0">
                          <a:solidFill>
                            <a:schemeClr val="tx1"/>
                          </a:solidFill>
                        </a:rPr>
                        <a:t>Dānija</a:t>
                      </a:r>
                      <a:endParaRPr lang="en-US" sz="2000" dirty="0">
                        <a:solidFill>
                          <a:schemeClr val="tx1"/>
                        </a:solidFill>
                      </a:endParaRPr>
                    </a:p>
                  </a:txBody>
                  <a:tcPr marL="137148" marR="137148"/>
                </a:tc>
                <a:tc>
                  <a:txBody>
                    <a:bodyPr/>
                    <a:lstStyle/>
                    <a:p>
                      <a:r>
                        <a:rPr lang="en-US" sz="2000" dirty="0" smtClean="0">
                          <a:solidFill>
                            <a:schemeClr val="tx1"/>
                          </a:solidFill>
                        </a:rPr>
                        <a:t>1,9%</a:t>
                      </a:r>
                      <a:endParaRPr lang="en-US" sz="2000" dirty="0">
                        <a:solidFill>
                          <a:schemeClr val="tx1"/>
                        </a:solidFill>
                      </a:endParaRPr>
                    </a:p>
                  </a:txBody>
                  <a:tcPr marL="137148" marR="137148"/>
                </a:tc>
              </a:tr>
              <a:tr h="370840">
                <a:tc>
                  <a:txBody>
                    <a:bodyPr/>
                    <a:lstStyle/>
                    <a:p>
                      <a:r>
                        <a:rPr lang="en-US" sz="2000" dirty="0" err="1" smtClean="0">
                          <a:solidFill>
                            <a:schemeClr val="tx1"/>
                          </a:solidFill>
                        </a:rPr>
                        <a:t>Nīderlande</a:t>
                      </a:r>
                      <a:endParaRPr lang="en-US" sz="2000" dirty="0">
                        <a:solidFill>
                          <a:schemeClr val="tx1"/>
                        </a:solidFill>
                      </a:endParaRPr>
                    </a:p>
                  </a:txBody>
                  <a:tcPr marL="137148" marR="137148"/>
                </a:tc>
                <a:tc>
                  <a:txBody>
                    <a:bodyPr/>
                    <a:lstStyle/>
                    <a:p>
                      <a:r>
                        <a:rPr lang="en-US" sz="2000" dirty="0" smtClean="0">
                          <a:solidFill>
                            <a:schemeClr val="tx1"/>
                          </a:solidFill>
                        </a:rPr>
                        <a:t>3,7%</a:t>
                      </a:r>
                      <a:endParaRPr lang="en-US" sz="2000" dirty="0">
                        <a:solidFill>
                          <a:schemeClr val="tx1"/>
                        </a:solidFill>
                      </a:endParaRPr>
                    </a:p>
                  </a:txBody>
                  <a:tcPr marL="137148" marR="137148"/>
                </a:tc>
              </a:tr>
              <a:tr h="370840">
                <a:tc>
                  <a:txBody>
                    <a:bodyPr/>
                    <a:lstStyle/>
                    <a:p>
                      <a:r>
                        <a:rPr lang="lv-LV" altLang="lv-LV" sz="2000" dirty="0" smtClean="0">
                          <a:cs typeface="Arial" charset="0"/>
                        </a:rPr>
                        <a:t>Slovākija</a:t>
                      </a:r>
                      <a:endParaRPr lang="en-US" sz="2000" dirty="0">
                        <a:solidFill>
                          <a:schemeClr val="tx1"/>
                        </a:solidFill>
                      </a:endParaRPr>
                    </a:p>
                  </a:txBody>
                  <a:tcPr marL="137148" marR="137148"/>
                </a:tc>
                <a:tc>
                  <a:txBody>
                    <a:bodyPr/>
                    <a:lstStyle/>
                    <a:p>
                      <a:r>
                        <a:rPr lang="lv-LV" altLang="lv-LV" sz="2000" dirty="0" smtClean="0">
                          <a:cs typeface="Arial" charset="0"/>
                        </a:rPr>
                        <a:t>4,1%</a:t>
                      </a:r>
                      <a:endParaRPr lang="en-US" sz="2000" dirty="0">
                        <a:solidFill>
                          <a:schemeClr val="tx1"/>
                        </a:solidFill>
                      </a:endParaRPr>
                    </a:p>
                  </a:txBody>
                  <a:tcPr marL="137148" marR="137148"/>
                </a:tc>
              </a:tr>
              <a:tr h="370840">
                <a:tc>
                  <a:txBody>
                    <a:bodyPr/>
                    <a:lstStyle/>
                    <a:p>
                      <a:endParaRPr lang="en-US" sz="2000">
                        <a:solidFill>
                          <a:schemeClr val="tx1"/>
                        </a:solidFill>
                      </a:endParaRPr>
                    </a:p>
                  </a:txBody>
                  <a:tcPr marL="137148" marR="137148"/>
                </a:tc>
                <a:tc>
                  <a:txBody>
                    <a:bodyPr/>
                    <a:lstStyle/>
                    <a:p>
                      <a:endParaRPr lang="en-US" sz="2000" dirty="0">
                        <a:solidFill>
                          <a:schemeClr val="tx1"/>
                        </a:solidFill>
                      </a:endParaRPr>
                    </a:p>
                  </a:txBody>
                  <a:tcPr marL="137148" marR="137148"/>
                </a:tc>
              </a:tr>
            </a:tbl>
          </a:graphicData>
        </a:graphic>
      </p:graphicFrame>
      <p:sp>
        <p:nvSpPr>
          <p:cNvPr id="5" name="TextBox 4"/>
          <p:cNvSpPr txBox="1"/>
          <p:nvPr/>
        </p:nvSpPr>
        <p:spPr>
          <a:xfrm>
            <a:off x="575816" y="4067869"/>
            <a:ext cx="8784976" cy="2002600"/>
          </a:xfrm>
          <a:prstGeom prst="rect">
            <a:avLst/>
          </a:prstGeom>
          <a:noFill/>
        </p:spPr>
        <p:txBody>
          <a:bodyPr wrap="square" rtlCol="0">
            <a:spAutoFit/>
          </a:bodyPr>
          <a:lstStyle/>
          <a:p>
            <a:pPr>
              <a:lnSpc>
                <a:spcPct val="120000"/>
              </a:lnSpc>
            </a:pPr>
            <a:r>
              <a:rPr lang="en-US" sz="2400" b="1" dirty="0" err="1" smtClean="0">
                <a:latin typeface="Calibri"/>
                <a:cs typeface="Calibri"/>
              </a:rPr>
              <a:t>Novērojumi</a:t>
            </a:r>
            <a:r>
              <a:rPr lang="en-US" sz="2400" b="1" dirty="0" smtClean="0">
                <a:latin typeface="Calibri"/>
                <a:cs typeface="Calibri"/>
              </a:rPr>
              <a:t>:</a:t>
            </a:r>
          </a:p>
          <a:p>
            <a:pPr marL="342900" indent="-342900">
              <a:lnSpc>
                <a:spcPct val="120000"/>
              </a:lnSpc>
              <a:buFont typeface="Arial"/>
              <a:buChar char="•"/>
            </a:pPr>
            <a:r>
              <a:rPr lang="en-US" sz="2000" dirty="0" err="1" smtClean="0">
                <a:latin typeface="Calibri"/>
                <a:cs typeface="Calibri"/>
              </a:rPr>
              <a:t>Aktuālo</a:t>
            </a:r>
            <a:r>
              <a:rPr lang="en-US" sz="2000" dirty="0" smtClean="0">
                <a:latin typeface="Calibri"/>
                <a:cs typeface="Calibri"/>
              </a:rPr>
              <a:t> </a:t>
            </a:r>
            <a:r>
              <a:rPr lang="en-US" sz="2000" dirty="0" err="1" smtClean="0">
                <a:latin typeface="Calibri"/>
                <a:cs typeface="Calibri"/>
              </a:rPr>
              <a:t>statistiku</a:t>
            </a:r>
            <a:r>
              <a:rPr lang="en-US" sz="2000" dirty="0" smtClean="0">
                <a:latin typeface="Calibri"/>
                <a:cs typeface="Calibri"/>
              </a:rPr>
              <a:t> </a:t>
            </a:r>
            <a:r>
              <a:rPr lang="en-US" sz="2000" dirty="0" err="1" smtClean="0">
                <a:latin typeface="Calibri"/>
                <a:cs typeface="Calibri"/>
              </a:rPr>
              <a:t>vai</a:t>
            </a:r>
            <a:r>
              <a:rPr lang="en-US" sz="2000" dirty="0" smtClean="0">
                <a:latin typeface="Calibri"/>
                <a:cs typeface="Calibri"/>
              </a:rPr>
              <a:t> </a:t>
            </a:r>
            <a:r>
              <a:rPr lang="en-US" sz="2000" dirty="0" err="1" smtClean="0">
                <a:latin typeface="Calibri"/>
                <a:cs typeface="Calibri"/>
              </a:rPr>
              <a:t>arī</a:t>
            </a:r>
            <a:r>
              <a:rPr lang="en-US" sz="2000" dirty="0" smtClean="0">
                <a:latin typeface="Calibri"/>
                <a:cs typeface="Calibri"/>
              </a:rPr>
              <a:t> </a:t>
            </a:r>
            <a:r>
              <a:rPr lang="en-US" sz="2000" dirty="0" err="1" smtClean="0">
                <a:latin typeface="Calibri"/>
                <a:cs typeface="Calibri"/>
              </a:rPr>
              <a:t>vecāko</a:t>
            </a:r>
            <a:r>
              <a:rPr lang="en-US" sz="2000" dirty="0" smtClean="0">
                <a:latin typeface="Calibri"/>
                <a:cs typeface="Calibri"/>
              </a:rPr>
              <a:t> </a:t>
            </a:r>
            <a:r>
              <a:rPr lang="en-US" sz="2000" dirty="0" err="1" smtClean="0">
                <a:latin typeface="Calibri"/>
                <a:cs typeface="Calibri"/>
              </a:rPr>
              <a:t>pilnu</a:t>
            </a:r>
            <a:r>
              <a:rPr lang="en-US" sz="2000" dirty="0" smtClean="0">
                <a:latin typeface="Calibri"/>
                <a:cs typeface="Calibri"/>
              </a:rPr>
              <a:t> </a:t>
            </a:r>
            <a:r>
              <a:rPr lang="en-US" sz="2000" dirty="0" err="1" smtClean="0">
                <a:latin typeface="Calibri"/>
                <a:cs typeface="Calibri"/>
              </a:rPr>
              <a:t>statistiku</a:t>
            </a:r>
            <a:r>
              <a:rPr lang="en-US" sz="2000" dirty="0" smtClean="0">
                <a:latin typeface="Calibri"/>
                <a:cs typeface="Calibri"/>
              </a:rPr>
              <a:t> </a:t>
            </a:r>
            <a:r>
              <a:rPr lang="en-US" sz="2000" dirty="0" err="1" smtClean="0">
                <a:latin typeface="Calibri"/>
                <a:cs typeface="Calibri"/>
              </a:rPr>
              <a:t>nav</a:t>
            </a:r>
            <a:r>
              <a:rPr lang="en-US" sz="2000" dirty="0" smtClean="0">
                <a:latin typeface="Calibri"/>
                <a:cs typeface="Calibri"/>
              </a:rPr>
              <a:t> </a:t>
            </a:r>
            <a:r>
              <a:rPr lang="en-US" sz="2000" dirty="0" err="1" smtClean="0">
                <a:latin typeface="Calibri"/>
                <a:cs typeface="Calibri"/>
              </a:rPr>
              <a:t>iespējams</a:t>
            </a:r>
            <a:r>
              <a:rPr lang="en-US" sz="2000" dirty="0" smtClean="0">
                <a:latin typeface="Calibri"/>
                <a:cs typeface="Calibri"/>
              </a:rPr>
              <a:t> </a:t>
            </a:r>
            <a:r>
              <a:rPr lang="en-US" sz="2000" dirty="0" err="1" smtClean="0">
                <a:latin typeface="Calibri"/>
                <a:cs typeface="Calibri"/>
              </a:rPr>
              <a:t>atrast</a:t>
            </a:r>
            <a:r>
              <a:rPr lang="en-US" sz="2000" dirty="0" smtClean="0">
                <a:latin typeface="Calibri"/>
                <a:cs typeface="Calibri"/>
              </a:rPr>
              <a:t> </a:t>
            </a:r>
            <a:r>
              <a:rPr lang="en-US" sz="2000" dirty="0" err="1" smtClean="0">
                <a:latin typeface="Calibri"/>
                <a:cs typeface="Calibri"/>
              </a:rPr>
              <a:t>publiskajos</a:t>
            </a:r>
            <a:r>
              <a:rPr lang="en-US" sz="2000" dirty="0" smtClean="0">
                <a:latin typeface="Calibri"/>
                <a:cs typeface="Calibri"/>
              </a:rPr>
              <a:t> </a:t>
            </a:r>
            <a:r>
              <a:rPr lang="en-US" sz="2000" dirty="0" err="1" smtClean="0">
                <a:latin typeface="Calibri"/>
                <a:cs typeface="Calibri"/>
              </a:rPr>
              <a:t>informācijas</a:t>
            </a:r>
            <a:r>
              <a:rPr lang="en-US" sz="2000" dirty="0" smtClean="0">
                <a:latin typeface="Calibri"/>
                <a:cs typeface="Calibri"/>
              </a:rPr>
              <a:t> </a:t>
            </a:r>
            <a:r>
              <a:rPr lang="en-US" sz="2000" dirty="0" err="1" smtClean="0">
                <a:latin typeface="Calibri"/>
                <a:cs typeface="Calibri"/>
              </a:rPr>
              <a:t>avotos</a:t>
            </a:r>
            <a:r>
              <a:rPr lang="en-US" sz="2000" dirty="0">
                <a:latin typeface="Calibri"/>
                <a:cs typeface="Calibri"/>
              </a:rPr>
              <a:t>!</a:t>
            </a:r>
            <a:r>
              <a:rPr lang="en-US" sz="2000" dirty="0" smtClean="0">
                <a:latin typeface="Calibri"/>
                <a:cs typeface="Calibri"/>
              </a:rPr>
              <a:t> </a:t>
            </a:r>
          </a:p>
          <a:p>
            <a:pPr marL="342900" indent="-342900">
              <a:lnSpc>
                <a:spcPct val="120000"/>
              </a:lnSpc>
              <a:buFont typeface="Arial"/>
              <a:buChar char="•"/>
            </a:pPr>
            <a:r>
              <a:rPr lang="en-US" sz="2000" dirty="0" err="1" smtClean="0">
                <a:latin typeface="Calibri"/>
                <a:cs typeface="Calibri"/>
              </a:rPr>
              <a:t>Nav</a:t>
            </a:r>
            <a:r>
              <a:rPr lang="en-US" sz="2000" dirty="0" smtClean="0">
                <a:latin typeface="Calibri"/>
                <a:cs typeface="Calibri"/>
              </a:rPr>
              <a:t> </a:t>
            </a:r>
            <a:r>
              <a:rPr lang="en-US" sz="2000" dirty="0" err="1" smtClean="0">
                <a:latin typeface="Calibri"/>
                <a:cs typeface="Calibri"/>
              </a:rPr>
              <a:t>skaidrs</a:t>
            </a:r>
            <a:r>
              <a:rPr lang="en-US" sz="2000" dirty="0" smtClean="0">
                <a:latin typeface="Calibri"/>
                <a:cs typeface="Calibri"/>
              </a:rPr>
              <a:t>, </a:t>
            </a:r>
            <a:r>
              <a:rPr lang="en-US" sz="2000" dirty="0" err="1" smtClean="0">
                <a:latin typeface="Calibri"/>
                <a:cs typeface="Calibri"/>
              </a:rPr>
              <a:t>kā</a:t>
            </a:r>
            <a:r>
              <a:rPr lang="en-US" sz="2000" dirty="0" smtClean="0">
                <a:latin typeface="Calibri"/>
                <a:cs typeface="Calibri"/>
              </a:rPr>
              <a:t> </a:t>
            </a:r>
            <a:r>
              <a:rPr lang="en-US" sz="2000" dirty="0" err="1" smtClean="0">
                <a:latin typeface="Calibri"/>
                <a:cs typeface="Calibri"/>
              </a:rPr>
              <a:t>Latvijā</a:t>
            </a:r>
            <a:r>
              <a:rPr lang="en-US" sz="2000" dirty="0" smtClean="0">
                <a:latin typeface="Calibri"/>
                <a:cs typeface="Calibri"/>
              </a:rPr>
              <a:t> un </a:t>
            </a:r>
            <a:r>
              <a:rPr lang="en-US" sz="2000" dirty="0" err="1" smtClean="0">
                <a:latin typeface="Calibri"/>
                <a:cs typeface="Calibri"/>
              </a:rPr>
              <a:t>citās</a:t>
            </a:r>
            <a:r>
              <a:rPr lang="en-US" sz="2000" dirty="0" smtClean="0">
                <a:latin typeface="Calibri"/>
                <a:cs typeface="Calibri"/>
              </a:rPr>
              <a:t> ES </a:t>
            </a:r>
            <a:r>
              <a:rPr lang="en-US" sz="2000" dirty="0" err="1" smtClean="0">
                <a:latin typeface="Calibri"/>
                <a:cs typeface="Calibri"/>
              </a:rPr>
              <a:t>valstīs</a:t>
            </a:r>
            <a:r>
              <a:rPr lang="en-US" sz="2000" dirty="0" smtClean="0">
                <a:latin typeface="Calibri"/>
                <a:cs typeface="Calibri"/>
              </a:rPr>
              <a:t> </a:t>
            </a:r>
            <a:r>
              <a:rPr lang="en-US" sz="2000" dirty="0" err="1" smtClean="0">
                <a:latin typeface="Calibri"/>
                <a:cs typeface="Calibri"/>
              </a:rPr>
              <a:t>tiek</a:t>
            </a:r>
            <a:r>
              <a:rPr lang="en-US" sz="2000" dirty="0" smtClean="0">
                <a:latin typeface="Calibri"/>
                <a:cs typeface="Calibri"/>
              </a:rPr>
              <a:t> </a:t>
            </a:r>
            <a:r>
              <a:rPr lang="en-US" sz="2000" dirty="0" err="1" smtClean="0">
                <a:latin typeface="Calibri"/>
                <a:cs typeface="Calibri"/>
              </a:rPr>
              <a:t>samazināts</a:t>
            </a:r>
            <a:r>
              <a:rPr lang="en-US" sz="2000" dirty="0" smtClean="0">
                <a:latin typeface="Calibri"/>
                <a:cs typeface="Calibri"/>
              </a:rPr>
              <a:t> </a:t>
            </a:r>
            <a:r>
              <a:rPr lang="en-US" sz="2000" dirty="0" err="1" smtClean="0">
                <a:latin typeface="Calibri"/>
                <a:cs typeface="Calibri"/>
              </a:rPr>
              <a:t>admin.slogs</a:t>
            </a:r>
            <a:r>
              <a:rPr lang="en-US" sz="2000" dirty="0" smtClean="0">
                <a:latin typeface="Calibri"/>
                <a:cs typeface="Calibri"/>
              </a:rPr>
              <a:t>, </a:t>
            </a:r>
            <a:r>
              <a:rPr lang="en-US" sz="2000" dirty="0" err="1" smtClean="0">
                <a:latin typeface="Calibri"/>
                <a:cs typeface="Calibri"/>
              </a:rPr>
              <a:t>nemērot</a:t>
            </a:r>
            <a:r>
              <a:rPr lang="en-US" sz="2000" dirty="0" smtClean="0">
                <a:latin typeface="Calibri"/>
                <a:cs typeface="Calibri"/>
              </a:rPr>
              <a:t> to </a:t>
            </a:r>
            <a:r>
              <a:rPr lang="en-US" sz="2000" dirty="0" err="1" smtClean="0">
                <a:latin typeface="Calibri"/>
                <a:cs typeface="Calibri"/>
              </a:rPr>
              <a:t>sākotnējo</a:t>
            </a:r>
            <a:r>
              <a:rPr lang="en-US" sz="2000" dirty="0" smtClean="0">
                <a:latin typeface="Calibri"/>
                <a:cs typeface="Calibri"/>
              </a:rPr>
              <a:t>, </a:t>
            </a:r>
            <a:r>
              <a:rPr lang="en-US" sz="2000" dirty="0" err="1" smtClean="0">
                <a:latin typeface="Calibri"/>
                <a:cs typeface="Calibri"/>
              </a:rPr>
              <a:t>plānoto</a:t>
            </a:r>
            <a:r>
              <a:rPr lang="en-US" sz="2000" dirty="0" smtClean="0">
                <a:latin typeface="Calibri"/>
                <a:cs typeface="Calibri"/>
              </a:rPr>
              <a:t> un </a:t>
            </a:r>
            <a:r>
              <a:rPr lang="en-US" sz="2000" dirty="0" err="1" smtClean="0">
                <a:latin typeface="Calibri"/>
                <a:cs typeface="Calibri"/>
              </a:rPr>
              <a:t>rezultāta</a:t>
            </a:r>
            <a:r>
              <a:rPr lang="en-US" sz="2000" dirty="0" smtClean="0">
                <a:latin typeface="Calibri"/>
                <a:cs typeface="Calibri"/>
              </a:rPr>
              <a:t> </a:t>
            </a:r>
            <a:r>
              <a:rPr lang="en-US" sz="2000" dirty="0" err="1" smtClean="0">
                <a:latin typeface="Calibri"/>
                <a:cs typeface="Calibri"/>
              </a:rPr>
              <a:t>vērtības</a:t>
            </a:r>
            <a:r>
              <a:rPr lang="en-US" sz="2000" dirty="0" smtClean="0">
                <a:latin typeface="Calibri"/>
                <a:cs typeface="Calibri"/>
              </a:rPr>
              <a:t>.</a:t>
            </a:r>
            <a:endParaRPr lang="en-US" sz="2000" dirty="0">
              <a:latin typeface="Calibri"/>
              <a:cs typeface="Calibri"/>
            </a:endParaRPr>
          </a:p>
        </p:txBody>
      </p:sp>
    </p:spTree>
    <p:extLst>
      <p:ext uri="{BB962C8B-B14F-4D97-AF65-F5344CB8AC3E}">
        <p14:creationId xmlns:p14="http://schemas.microsoft.com/office/powerpoint/2010/main" val="906522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smtClean="0"/>
          </a:p>
          <a:p>
            <a:pPr algn="ctr"/>
            <a:r>
              <a:rPr lang="en-US" sz="4800" dirty="0" err="1"/>
              <a:t>Administratīvā</a:t>
            </a:r>
            <a:r>
              <a:rPr lang="en-US" sz="4800" dirty="0"/>
              <a:t> </a:t>
            </a:r>
            <a:r>
              <a:rPr lang="en-US" sz="4800" dirty="0" err="1"/>
              <a:t>sloga</a:t>
            </a:r>
            <a:r>
              <a:rPr lang="en-US" sz="4800" dirty="0"/>
              <a:t> </a:t>
            </a:r>
          </a:p>
          <a:p>
            <a:pPr algn="ctr"/>
            <a:r>
              <a:rPr lang="en-US" sz="4800" dirty="0" err="1"/>
              <a:t>aprēķina</a:t>
            </a:r>
            <a:r>
              <a:rPr lang="en-US" sz="4800" dirty="0"/>
              <a:t> </a:t>
            </a:r>
            <a:r>
              <a:rPr lang="en-US" sz="4800" dirty="0" err="1"/>
              <a:t>metodoloģija</a:t>
            </a:r>
            <a:endParaRPr lang="en-US" sz="4800" dirty="0"/>
          </a:p>
        </p:txBody>
      </p:sp>
    </p:spTree>
    <p:extLst>
      <p:ext uri="{BB962C8B-B14F-4D97-AF65-F5344CB8AC3E}">
        <p14:creationId xmlns:p14="http://schemas.microsoft.com/office/powerpoint/2010/main" val="469346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504030" y="1547591"/>
            <a:ext cx="9000777" cy="4989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pPr marL="533250" indent="-533250">
              <a:spcBef>
                <a:spcPts val="600"/>
              </a:spcBef>
              <a:spcAft>
                <a:spcPts val="600"/>
              </a:spcAft>
              <a:buClr>
                <a:schemeClr val="tx1">
                  <a:lumMod val="50000"/>
                  <a:lumOff val="50000"/>
                </a:schemeClr>
              </a:buClr>
            </a:pPr>
            <a:r>
              <a:rPr lang="lv-LV" altLang="lv-LV" sz="2400" dirty="0">
                <a:ea typeface="ＭＳ Ｐゴシック" pitchFamily="34" charset="-128"/>
              </a:rPr>
              <a:t>Pamatā administratīvās izmaksas veido šādas darbības:</a:t>
            </a:r>
          </a:p>
          <a:p>
            <a:pPr marL="533250" indent="-177749">
              <a:spcBef>
                <a:spcPts val="400"/>
              </a:spcBef>
              <a:spcAft>
                <a:spcPts val="400"/>
              </a:spcAft>
              <a:buClr>
                <a:schemeClr val="tx1">
                  <a:lumMod val="50000"/>
                  <a:lumOff val="50000"/>
                </a:schemeClr>
              </a:buClr>
              <a:buFont typeface="Wingdings" pitchFamily="2" charset="2"/>
              <a:buChar char="§"/>
            </a:pPr>
            <a:r>
              <a:rPr lang="lv-LV" altLang="lv-LV" sz="2000" dirty="0">
                <a:ea typeface="ＭＳ Ｐゴシック" pitchFamily="34" charset="-128"/>
              </a:rPr>
              <a:t>informācijas ziņošana</a:t>
            </a:r>
          </a:p>
          <a:p>
            <a:pPr marL="533250" indent="-177749">
              <a:spcBef>
                <a:spcPts val="400"/>
              </a:spcBef>
              <a:spcAft>
                <a:spcPts val="400"/>
              </a:spcAft>
              <a:buClr>
                <a:schemeClr val="tx1">
                  <a:lumMod val="50000"/>
                  <a:lumOff val="50000"/>
                </a:schemeClr>
              </a:buClr>
              <a:buFont typeface="Wingdings" pitchFamily="2" charset="2"/>
              <a:buChar char="§"/>
            </a:pPr>
            <a:r>
              <a:rPr lang="lv-LV" altLang="lv-LV" sz="2000" dirty="0">
                <a:ea typeface="ＭＳ Ｐゴシック" pitchFamily="34" charset="-128"/>
              </a:rPr>
              <a:t>pierakstu uzturēšana un glabāšana</a:t>
            </a:r>
          </a:p>
          <a:p>
            <a:pPr marL="533250" indent="-177749">
              <a:spcBef>
                <a:spcPts val="400"/>
              </a:spcBef>
              <a:spcAft>
                <a:spcPts val="400"/>
              </a:spcAft>
              <a:buClr>
                <a:schemeClr val="tx1">
                  <a:lumMod val="50000"/>
                  <a:lumOff val="50000"/>
                </a:schemeClr>
              </a:buClr>
              <a:buFont typeface="Wingdings" pitchFamily="2" charset="2"/>
              <a:buChar char="§"/>
            </a:pPr>
            <a:r>
              <a:rPr lang="lv-LV" altLang="lv-LV" sz="2000" dirty="0">
                <a:ea typeface="ＭＳ Ｐゴシック" pitchFamily="34" charset="-128"/>
              </a:rPr>
              <a:t>pārbaužu veikšana</a:t>
            </a:r>
          </a:p>
          <a:p>
            <a:pPr marL="533250" indent="-177749">
              <a:spcBef>
                <a:spcPts val="400"/>
              </a:spcBef>
              <a:spcAft>
                <a:spcPts val="400"/>
              </a:spcAft>
              <a:buClr>
                <a:schemeClr val="tx1">
                  <a:lumMod val="50000"/>
                  <a:lumOff val="50000"/>
                </a:schemeClr>
              </a:buClr>
              <a:buFont typeface="Wingdings" pitchFamily="2" charset="2"/>
              <a:buChar char="§"/>
            </a:pPr>
            <a:r>
              <a:rPr lang="lv-LV" altLang="lv-LV" sz="2000" dirty="0">
                <a:ea typeface="ＭＳ Ｐゴシック" pitchFamily="34" charset="-128"/>
              </a:rPr>
              <a:t>ziņošana par uzņēmuma darbībām</a:t>
            </a:r>
          </a:p>
          <a:p>
            <a:pPr marL="533250" indent="-177749">
              <a:spcBef>
                <a:spcPts val="400"/>
              </a:spcBef>
              <a:spcAft>
                <a:spcPts val="400"/>
              </a:spcAft>
              <a:buClr>
                <a:schemeClr val="tx1">
                  <a:lumMod val="50000"/>
                  <a:lumOff val="50000"/>
                </a:schemeClr>
              </a:buClr>
              <a:buFont typeface="Wingdings" pitchFamily="2" charset="2"/>
              <a:buChar char="§"/>
            </a:pPr>
            <a:r>
              <a:rPr lang="lv-LV" altLang="lv-LV" sz="2000" dirty="0">
                <a:ea typeface="ＭＳ Ｐゴシック" pitchFamily="34" charset="-128"/>
              </a:rPr>
              <a:t>reģistra uzturēšana</a:t>
            </a:r>
          </a:p>
          <a:p>
            <a:pPr marL="533250" indent="-177749">
              <a:spcBef>
                <a:spcPts val="400"/>
              </a:spcBef>
              <a:spcAft>
                <a:spcPts val="400"/>
              </a:spcAft>
              <a:buClr>
                <a:schemeClr val="tx1">
                  <a:lumMod val="50000"/>
                  <a:lumOff val="50000"/>
                </a:schemeClr>
              </a:buClr>
              <a:buFont typeface="Wingdings" pitchFamily="2" charset="2"/>
              <a:buChar char="§"/>
            </a:pPr>
            <a:r>
              <a:rPr lang="lv-LV" altLang="lv-LV" sz="2000" dirty="0">
                <a:ea typeface="ＭＳ Ｐゴシック" pitchFamily="34" charset="-128"/>
              </a:rPr>
              <a:t>sadarbība ar kompetento institūciju inspektoriem</a:t>
            </a:r>
          </a:p>
          <a:p>
            <a:pPr marL="533250" indent="-177749">
              <a:spcBef>
                <a:spcPts val="400"/>
              </a:spcBef>
              <a:spcAft>
                <a:spcPts val="400"/>
              </a:spcAft>
              <a:buClr>
                <a:schemeClr val="tx1">
                  <a:lumMod val="50000"/>
                  <a:lumOff val="50000"/>
                </a:schemeClr>
              </a:buClr>
              <a:buFont typeface="Wingdings" pitchFamily="2" charset="2"/>
              <a:buChar char="§"/>
            </a:pPr>
            <a:r>
              <a:rPr lang="lv-LV" altLang="lv-LV" sz="2000" dirty="0">
                <a:ea typeface="ＭＳ Ｐゴシック" pitchFamily="34" charset="-128"/>
              </a:rPr>
              <a:t>pieteikumu aizpildīšana subsīdijām un dotācijām</a:t>
            </a:r>
          </a:p>
          <a:p>
            <a:pPr marL="533250" indent="-177749">
              <a:spcBef>
                <a:spcPts val="400"/>
              </a:spcBef>
              <a:spcAft>
                <a:spcPts val="400"/>
              </a:spcAft>
              <a:buClr>
                <a:schemeClr val="tx1">
                  <a:lumMod val="50000"/>
                  <a:lumOff val="50000"/>
                </a:schemeClr>
              </a:buClr>
              <a:buFont typeface="Wingdings" pitchFamily="2" charset="2"/>
              <a:buChar char="§"/>
            </a:pPr>
            <a:r>
              <a:rPr lang="lv-LV" altLang="lv-LV" sz="2000" dirty="0">
                <a:ea typeface="ＭＳ Ｐゴシック" pitchFamily="34" charset="-128"/>
              </a:rPr>
              <a:t>pieteikumu aizpildīšana un iesniegšana atļauju saņemšanai</a:t>
            </a:r>
          </a:p>
          <a:p>
            <a:pPr marL="533250" indent="-177749">
              <a:spcBef>
                <a:spcPts val="400"/>
              </a:spcBef>
              <a:spcAft>
                <a:spcPts val="400"/>
              </a:spcAft>
              <a:buClr>
                <a:schemeClr val="tx1">
                  <a:lumMod val="50000"/>
                  <a:lumOff val="50000"/>
                </a:schemeClr>
              </a:buClr>
              <a:buFont typeface="Wingdings" pitchFamily="2" charset="2"/>
              <a:buChar char="§"/>
            </a:pPr>
            <a:r>
              <a:rPr lang="lv-LV" altLang="lv-LV" sz="2000" dirty="0">
                <a:ea typeface="ＭＳ Ｐゴシック" pitchFamily="34" charset="-128"/>
              </a:rPr>
              <a:t>produkcijas marķēšana</a:t>
            </a:r>
          </a:p>
          <a:p>
            <a:pPr marL="533250" indent="-177749">
              <a:spcBef>
                <a:spcPts val="400"/>
              </a:spcBef>
              <a:spcAft>
                <a:spcPts val="400"/>
              </a:spcAft>
              <a:buClr>
                <a:schemeClr val="tx1">
                  <a:lumMod val="50000"/>
                  <a:lumOff val="50000"/>
                </a:schemeClr>
              </a:buClr>
              <a:buFont typeface="Wingdings" pitchFamily="2" charset="2"/>
              <a:buChar char="§"/>
            </a:pPr>
            <a:r>
              <a:rPr lang="lv-LV" altLang="lv-LV" sz="2000" dirty="0">
                <a:ea typeface="ＭＳ Ｐゴシック" pitchFamily="34" charset="-128"/>
              </a:rPr>
              <a:t>sūdzību un apelāciju iesniegšana kompetentajām institūcijām</a:t>
            </a:r>
          </a:p>
          <a:p>
            <a:pPr marL="533250" indent="-177749">
              <a:spcBef>
                <a:spcPts val="600"/>
              </a:spcBef>
              <a:spcAft>
                <a:spcPts val="600"/>
              </a:spcAft>
              <a:buClr>
                <a:schemeClr val="tx1">
                  <a:lumMod val="50000"/>
                  <a:lumOff val="50000"/>
                </a:schemeClr>
              </a:buClr>
              <a:buFont typeface="Wingdings" pitchFamily="2" charset="2"/>
              <a:buChar char="§"/>
            </a:pPr>
            <a:endParaRPr lang="lv-LV" altLang="lv-LV" sz="2000" dirty="0">
              <a:ea typeface="ＭＳ Ｐゴシック" pitchFamily="34" charset="-128"/>
            </a:endParaRPr>
          </a:p>
          <a:p>
            <a:pPr marL="533250" indent="-177749">
              <a:spcBef>
                <a:spcPts val="600"/>
              </a:spcBef>
              <a:spcAft>
                <a:spcPts val="600"/>
              </a:spcAft>
              <a:buClr>
                <a:schemeClr val="tx1">
                  <a:lumMod val="50000"/>
                  <a:lumOff val="50000"/>
                </a:schemeClr>
              </a:buClr>
              <a:buFont typeface="Arial" panose="020B0604020202020204" pitchFamily="34" charset="0"/>
              <a:buChar char="•"/>
            </a:pPr>
            <a:endParaRPr lang="lv-LV" altLang="lv-LV" sz="2000" dirty="0">
              <a:ea typeface="ＭＳ Ｐゴシック" pitchFamily="34" charset="-128"/>
            </a:endParaRPr>
          </a:p>
          <a:p>
            <a:pPr marL="533250" indent="-177749">
              <a:spcBef>
                <a:spcPts val="600"/>
              </a:spcBef>
              <a:spcAft>
                <a:spcPts val="600"/>
              </a:spcAft>
              <a:buClr>
                <a:schemeClr val="tx1">
                  <a:lumMod val="50000"/>
                  <a:lumOff val="50000"/>
                </a:schemeClr>
              </a:buClr>
              <a:buFont typeface="Arial" panose="020B0604020202020204" pitchFamily="34" charset="0"/>
              <a:buChar char="•"/>
            </a:pPr>
            <a:endParaRPr lang="lv-LV" altLang="lv-LV" sz="2000" dirty="0">
              <a:ea typeface="ＭＳ Ｐゴシック" pitchFamily="34" charset="-128"/>
            </a:endParaRPr>
          </a:p>
        </p:txBody>
      </p:sp>
      <p:pic>
        <p:nvPicPr>
          <p:cNvPr id="1027" name="Picture 3" descr="C:\Users\jdzalbe\Desktop\123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6539" y="5386600"/>
            <a:ext cx="2952328" cy="199363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503238" y="-915"/>
            <a:ext cx="9069388" cy="1260475"/>
          </a:xfrm>
        </p:spPr>
        <p:txBody>
          <a:bodyPr/>
          <a:lstStyle/>
          <a:p>
            <a:pPr algn="l">
              <a:spcAft>
                <a:spcPts val="661"/>
              </a:spcAft>
              <a:defRPr/>
            </a:pPr>
            <a:r>
              <a:rPr lang="lv-LV" sz="3600" dirty="0">
                <a:ea typeface="ＭＳ Ｐゴシック" pitchFamily="34" charset="-128"/>
              </a:rPr>
              <a:t>Administratīvais slogs</a:t>
            </a:r>
            <a:br>
              <a:rPr lang="lv-LV" sz="3600" dirty="0">
                <a:ea typeface="ＭＳ Ｐゴシック" pitchFamily="34" charset="-128"/>
              </a:rPr>
            </a:br>
            <a:r>
              <a:rPr lang="lv-LV" sz="2800" dirty="0">
                <a:solidFill>
                  <a:schemeClr val="tx1">
                    <a:lumMod val="50000"/>
                    <a:lumOff val="50000"/>
                  </a:schemeClr>
                </a:solidFill>
                <a:ea typeface="ＭＳ Ｐゴシック" pitchFamily="34" charset="-128"/>
              </a:rPr>
              <a:t>Veidošanās (2)</a:t>
            </a:r>
            <a:endParaRPr lang="lv-LV" sz="3600" dirty="0">
              <a:solidFill>
                <a:schemeClr val="tx1">
                  <a:lumMod val="50000"/>
                  <a:lumOff val="50000"/>
                </a:schemeClr>
              </a:solidFill>
              <a:ea typeface="ＭＳ Ｐゴシック" pitchFamily="34" charset="-128"/>
            </a:endParaRPr>
          </a:p>
        </p:txBody>
      </p:sp>
    </p:spTree>
    <p:extLst>
      <p:ext uri="{BB962C8B-B14F-4D97-AF65-F5344CB8AC3E}">
        <p14:creationId xmlns:p14="http://schemas.microsoft.com/office/powerpoint/2010/main" val="4009003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504304" y="3563813"/>
            <a:ext cx="5400600" cy="3888432"/>
          </a:xfrm>
          <a:prstGeom prst="rect">
            <a:avLst/>
          </a:prstGeom>
          <a:solidFill>
            <a:schemeClr val="bg1"/>
          </a:solidFill>
          <a:ln w="9525" cap="flat" cmpd="sng" algn="ctr">
            <a:noFill/>
            <a:prstDash val="solid"/>
            <a:round/>
            <a:headEnd type="none" w="med" len="med"/>
            <a:tailEnd type="none" w="med" len="med"/>
          </a:ln>
          <a:effectLst>
            <a:softEdge rad="635000"/>
          </a:effectLst>
          <a:extLst/>
        </p:spPr>
        <p:txBody>
          <a:bodyPr vert="horz" wrap="square" lIns="91414" tIns="45708" rIns="91414" bIns="45708" numCol="1" rtlCol="0" anchor="t" anchorCtr="0" compatLnSpc="1">
            <a:prstTxWarp prst="textNoShape">
              <a:avLst/>
            </a:prstTxWarp>
          </a:bodyPr>
          <a:lstStyle/>
          <a:p>
            <a:endParaRPr lang="lv-LV">
              <a:latin typeface="Arial" charset="0"/>
              <a:ea typeface="SimSun" charset="-122"/>
            </a:endParaRPr>
          </a:p>
        </p:txBody>
      </p:sp>
      <p:sp>
        <p:nvSpPr>
          <p:cNvPr id="4" name="Content Placeholder 2"/>
          <p:cNvSpPr txBox="1">
            <a:spLocks/>
          </p:cNvSpPr>
          <p:nvPr/>
        </p:nvSpPr>
        <p:spPr bwMode="auto">
          <a:xfrm>
            <a:off x="478657" y="1547591"/>
            <a:ext cx="9000777" cy="4989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lnSpc>
                <a:spcPct val="101000"/>
              </a:lnSpc>
              <a:spcBef>
                <a:spcPct val="0"/>
              </a:spcBef>
              <a:spcAft>
                <a:spcPts val="1425"/>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57200" rtl="0" eaLnBrk="0" fontAlgn="base" hangingPunct="0">
              <a:lnSpc>
                <a:spcPct val="101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defRPr>
            </a:lvl2pPr>
            <a:lvl3pPr marL="1143000" indent="-228600" algn="l" defTabSz="457200" rtl="0" eaLnBrk="0" fontAlgn="base" hangingPunct="0">
              <a:lnSpc>
                <a:spcPct val="101000"/>
              </a:lnSpc>
              <a:spcBef>
                <a:spcPct val="0"/>
              </a:spcBef>
              <a:spcAft>
                <a:spcPts val="850"/>
              </a:spcAft>
              <a:buClr>
                <a:srgbClr val="000000"/>
              </a:buClr>
              <a:buSzPct val="100000"/>
              <a:buFont typeface="Times New Roman" panose="02020603050405020304" pitchFamily="18" charset="0"/>
              <a:defRPr sz="2200">
                <a:solidFill>
                  <a:srgbClr val="000000"/>
                </a:solidFill>
                <a:latin typeface="+mn-lt"/>
                <a:ea typeface="+mn-ea"/>
              </a:defRPr>
            </a:lvl3pPr>
            <a:lvl4pPr marL="1600200" indent="-228600" algn="l" defTabSz="457200" rtl="0" eaLnBrk="0" fontAlgn="base" hangingPunct="0">
              <a:lnSpc>
                <a:spcPct val="101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57200" rtl="0" eaLnBrk="0" fontAlgn="base" hangingPunct="0">
              <a:lnSpc>
                <a:spcPct val="101000"/>
              </a:lnSpc>
              <a:spcBef>
                <a:spcPct val="0"/>
              </a:spcBef>
              <a:spcAft>
                <a:spcPts val="288"/>
              </a:spcAft>
              <a:buClr>
                <a:srgbClr val="000000"/>
              </a:buClr>
              <a:buSzPct val="100000"/>
              <a:buFont typeface="Times New Roman" panose="02020603050405020304" pitchFamily="18" charset="0"/>
              <a:defRPr>
                <a:solidFill>
                  <a:srgbClr val="000000"/>
                </a:solidFill>
                <a:latin typeface="+mn-lt"/>
                <a:ea typeface="+mn-ea"/>
              </a:defRPr>
            </a:lvl5pPr>
            <a:lvl6pPr marL="25146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6pPr>
            <a:lvl7pPr marL="29718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7pPr>
            <a:lvl8pPr marL="34290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8pPr>
            <a:lvl9pPr marL="3886200" indent="-228600" algn="l" defTabSz="457200" rtl="0" fontAlgn="base" hangingPunct="0">
              <a:lnSpc>
                <a:spcPct val="101000"/>
              </a:lnSpc>
              <a:spcBef>
                <a:spcPct val="0"/>
              </a:spcBef>
              <a:spcAft>
                <a:spcPts val="288"/>
              </a:spcAft>
              <a:buClr>
                <a:srgbClr val="000000"/>
              </a:buClr>
              <a:buSzPct val="100000"/>
              <a:buFont typeface="Times New Roman" pitchFamily="16" charset="0"/>
              <a:defRPr>
                <a:solidFill>
                  <a:srgbClr val="000000"/>
                </a:solidFill>
                <a:latin typeface="+mn-lt"/>
                <a:ea typeface="+mn-ea"/>
              </a:defRPr>
            </a:lvl9pPr>
          </a:lstStyle>
          <a:p>
            <a:pPr marL="285670" indent="-285670">
              <a:spcAft>
                <a:spcPts val="600"/>
              </a:spcAft>
              <a:buClr>
                <a:schemeClr val="tx1">
                  <a:lumMod val="50000"/>
                  <a:lumOff val="50000"/>
                </a:schemeClr>
              </a:buClr>
              <a:buFont typeface="Wingdings" panose="05000000000000000000" pitchFamily="2" charset="2"/>
              <a:buChar char="§"/>
            </a:pPr>
            <a:r>
              <a:rPr lang="lv-LV" altLang="lv-LV" sz="1800" dirty="0">
                <a:ea typeface="ＭＳ Ｐゴシック" pitchFamily="34" charset="-128"/>
              </a:rPr>
              <a:t>Lai iegūtu darba drošības speciālista kvalifikāciju, uzņēmuma darbiniekam ir jāiziet apmācības kurss darba drošības jautājumos un jāsaņem licence. </a:t>
            </a:r>
          </a:p>
          <a:p>
            <a:pPr marL="285670" indent="-285670">
              <a:buClr>
                <a:schemeClr val="tx1">
                  <a:lumMod val="50000"/>
                  <a:lumOff val="50000"/>
                </a:schemeClr>
              </a:buClr>
              <a:buFont typeface="Wingdings" panose="05000000000000000000" pitchFamily="2" charset="2"/>
              <a:buChar char="§"/>
            </a:pPr>
            <a:r>
              <a:rPr lang="lv-LV" altLang="lv-LV" sz="1800" dirty="0">
                <a:ea typeface="ＭＳ Ｐゴシック" pitchFamily="34" charset="-128"/>
              </a:rPr>
              <a:t>Pēc kursu iziešanas, licences saņemšanai nepieciešams aizpildīt un iesniegt iesnieguma veidlapu. </a:t>
            </a:r>
          </a:p>
          <a:p>
            <a:pPr marL="0" indent="0">
              <a:buClr>
                <a:schemeClr val="tx1">
                  <a:lumMod val="50000"/>
                  <a:lumOff val="50000"/>
                </a:schemeClr>
              </a:buClr>
            </a:pPr>
            <a:endParaRPr lang="lv-LV" altLang="lv-LV" sz="1800" u="sng" dirty="0">
              <a:ea typeface="ＭＳ Ｐゴシック" pitchFamily="34" charset="-128"/>
            </a:endParaRPr>
          </a:p>
          <a:p>
            <a:pPr marL="0" indent="0"/>
            <a:endParaRPr lang="lv-LV" altLang="lv-LV" sz="2000" u="sng" dirty="0">
              <a:ea typeface="ＭＳ Ｐゴシック" pitchFamily="34" charset="-128"/>
            </a:endParaRPr>
          </a:p>
          <a:p>
            <a:pPr marL="0" indent="0"/>
            <a:endParaRPr lang="lv-LV" altLang="lv-LV" sz="2000" u="sng" dirty="0">
              <a:ea typeface="ＭＳ Ｐゴシック" pitchFamily="34" charset="-128"/>
            </a:endParaRPr>
          </a:p>
          <a:p>
            <a:pPr marL="0" indent="0"/>
            <a:r>
              <a:rPr lang="lv-LV" altLang="lv-LV" sz="2000" dirty="0">
                <a:ea typeface="ＭＳ Ｐゴシック" pitchFamily="34" charset="-128"/>
              </a:rPr>
              <a:t>Šajā situācijā rodas administratīvās izmaksas, kas ir saistītas ar iesnieguma aizpildīšanu un iesniegšanu, un tās var uzskatīt par administratīvo slogu veidojošām, jo tās tiek veiktas tikai tāpēc, </a:t>
            </a:r>
            <a:r>
              <a:rPr lang="lv-LV" altLang="lv-LV" sz="2000" b="1" dirty="0">
                <a:ea typeface="ＭＳ Ｐゴシック" pitchFamily="34" charset="-128"/>
              </a:rPr>
              <a:t>lai izpildītu normatīvo aktu prasības. </a:t>
            </a:r>
            <a:r>
              <a:rPr lang="lv-LV" altLang="lv-LV" sz="2000" dirty="0">
                <a:ea typeface="ＭＳ Ｐゴシック" pitchFamily="34" charset="-128"/>
              </a:rPr>
              <a:t>Ja normatīvās prasības nepastāvētu, </a:t>
            </a:r>
            <a:r>
              <a:rPr lang="lv-LV" altLang="lv-LV" sz="2000" b="1" dirty="0">
                <a:ea typeface="ＭＳ Ｐゴシック" pitchFamily="34" charset="-128"/>
              </a:rPr>
              <a:t>šādu administratīvo izmaksu nebūtu</a:t>
            </a:r>
            <a:r>
              <a:rPr lang="lv-LV" altLang="lv-LV" sz="2000" dirty="0">
                <a:ea typeface="ＭＳ Ｐゴシック" pitchFamily="34" charset="-128"/>
              </a:rPr>
              <a:t>.</a:t>
            </a:r>
          </a:p>
          <a:p>
            <a:pPr marL="0" indent="0"/>
            <a:r>
              <a:rPr lang="lv-LV" altLang="lv-LV" sz="2000" dirty="0">
                <a:ea typeface="ＭＳ Ｐゴシック" pitchFamily="34" charset="-128"/>
              </a:rPr>
              <a:t>Lai mazinātu administratīvo slogu, iespējams labāk būtu ieviest elektronisku veidlapas aizpildīšanu, un licences saņemšanai nebūtu jātērē laiks sēžot rindā.</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088" y="2939221"/>
            <a:ext cx="1152128" cy="99158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6657" y="2939221"/>
            <a:ext cx="1157714" cy="100983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2520" y="2915741"/>
            <a:ext cx="1072318" cy="103454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4019" y="2939224"/>
            <a:ext cx="1146056" cy="98635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1422" y="2948115"/>
            <a:ext cx="1097365" cy="996393"/>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82312" y="2915741"/>
            <a:ext cx="1080120" cy="1034545"/>
          </a:xfrm>
          <a:prstGeom prst="rect">
            <a:avLst/>
          </a:prstGeom>
        </p:spPr>
      </p:pic>
      <p:sp>
        <p:nvSpPr>
          <p:cNvPr id="13" name="Right Arrow 12"/>
          <p:cNvSpPr/>
          <p:nvPr/>
        </p:nvSpPr>
        <p:spPr bwMode="auto">
          <a:xfrm>
            <a:off x="1583928" y="3349518"/>
            <a:ext cx="150088" cy="205149"/>
          </a:xfrm>
          <a:prstGeom prst="rightArrow">
            <a:avLst/>
          </a:prstGeom>
          <a:solidFill>
            <a:schemeClr val="tx1">
              <a:lumMod val="50000"/>
              <a:lumOff val="50000"/>
            </a:schemeClr>
          </a:solidFill>
          <a:ln w="9525" cap="flat" cmpd="sng" algn="ctr">
            <a:solidFill>
              <a:schemeClr val="tx1">
                <a:lumMod val="95000"/>
                <a:lumOff val="5000"/>
              </a:schemeClr>
            </a:solidFill>
            <a:prstDash val="solid"/>
            <a:round/>
            <a:headEnd type="none" w="med" len="med"/>
            <a:tailEnd type="none" w="med" len="med"/>
          </a:ln>
          <a:effectLst/>
          <a:extLst/>
        </p:spPr>
        <p:txBody>
          <a:bodyPr vert="horz" wrap="square" lIns="91414" tIns="45708" rIns="91414" bIns="45708" numCol="1" rtlCol="0" anchor="t" anchorCtr="0" compatLnSpc="1">
            <a:prstTxWarp prst="textNoShape">
              <a:avLst/>
            </a:prstTxWarp>
          </a:bodyPr>
          <a:lstStyle/>
          <a:p>
            <a:endParaRPr lang="lv-LV">
              <a:latin typeface="Arial" charset="0"/>
              <a:ea typeface="SimSun" charset="-122"/>
            </a:endParaRPr>
          </a:p>
        </p:txBody>
      </p:sp>
      <p:sp>
        <p:nvSpPr>
          <p:cNvPr id="23" name="Right Arrow 22"/>
          <p:cNvSpPr/>
          <p:nvPr/>
        </p:nvSpPr>
        <p:spPr bwMode="auto">
          <a:xfrm>
            <a:off x="2880072" y="3340607"/>
            <a:ext cx="150088" cy="205149"/>
          </a:xfrm>
          <a:prstGeom prst="rightArrow">
            <a:avLst/>
          </a:prstGeom>
          <a:solidFill>
            <a:srgbClr val="FF0000"/>
          </a:solidFill>
          <a:ln w="9525" cap="flat" cmpd="sng" algn="ctr">
            <a:solidFill>
              <a:schemeClr val="tx1">
                <a:lumMod val="95000"/>
                <a:lumOff val="5000"/>
              </a:schemeClr>
            </a:solidFill>
            <a:prstDash val="solid"/>
            <a:round/>
            <a:headEnd type="none" w="med" len="med"/>
            <a:tailEnd type="none" w="med" len="med"/>
          </a:ln>
          <a:effectLst/>
          <a:extLst/>
        </p:spPr>
        <p:txBody>
          <a:bodyPr vert="horz" wrap="square" lIns="91414" tIns="45708" rIns="91414" bIns="45708" numCol="1" rtlCol="0" anchor="t" anchorCtr="0" compatLnSpc="1">
            <a:prstTxWarp prst="textNoShape">
              <a:avLst/>
            </a:prstTxWarp>
          </a:bodyPr>
          <a:lstStyle/>
          <a:p>
            <a:endParaRPr lang="lv-LV">
              <a:latin typeface="Arial" charset="0"/>
              <a:ea typeface="SimSun" charset="-122"/>
            </a:endParaRPr>
          </a:p>
        </p:txBody>
      </p:sp>
      <p:sp>
        <p:nvSpPr>
          <p:cNvPr id="24" name="Right Arrow 23"/>
          <p:cNvSpPr/>
          <p:nvPr/>
        </p:nvSpPr>
        <p:spPr bwMode="auto">
          <a:xfrm>
            <a:off x="4196243" y="3349518"/>
            <a:ext cx="150088" cy="205149"/>
          </a:xfrm>
          <a:prstGeom prst="rightArrow">
            <a:avLst/>
          </a:prstGeom>
          <a:solidFill>
            <a:srgbClr val="FF0000"/>
          </a:solidFill>
          <a:ln w="9525" cap="flat" cmpd="sng" algn="ctr">
            <a:solidFill>
              <a:schemeClr val="tx1">
                <a:lumMod val="95000"/>
                <a:lumOff val="5000"/>
              </a:schemeClr>
            </a:solidFill>
            <a:prstDash val="solid"/>
            <a:round/>
            <a:headEnd type="none" w="med" len="med"/>
            <a:tailEnd type="none" w="med" len="med"/>
          </a:ln>
          <a:effectLst/>
          <a:extLst/>
        </p:spPr>
        <p:txBody>
          <a:bodyPr vert="horz" wrap="square" lIns="91414" tIns="45708" rIns="91414" bIns="45708" numCol="1" rtlCol="0" anchor="t" anchorCtr="0" compatLnSpc="1">
            <a:prstTxWarp prst="textNoShape">
              <a:avLst/>
            </a:prstTxWarp>
          </a:bodyPr>
          <a:lstStyle/>
          <a:p>
            <a:endParaRPr lang="lv-LV">
              <a:latin typeface="Arial" charset="0"/>
              <a:ea typeface="SimSun" charset="-122"/>
            </a:endParaRPr>
          </a:p>
        </p:txBody>
      </p:sp>
      <p:sp>
        <p:nvSpPr>
          <p:cNvPr id="25" name="Right Arrow 24"/>
          <p:cNvSpPr/>
          <p:nvPr/>
        </p:nvSpPr>
        <p:spPr bwMode="auto">
          <a:xfrm>
            <a:off x="5538296" y="3355279"/>
            <a:ext cx="150088" cy="205149"/>
          </a:xfrm>
          <a:prstGeom prst="rightArrow">
            <a:avLst/>
          </a:prstGeom>
          <a:solidFill>
            <a:srgbClr val="FF0000"/>
          </a:solidFill>
          <a:ln w="9525" cap="flat" cmpd="sng" algn="ctr">
            <a:solidFill>
              <a:schemeClr val="tx1">
                <a:lumMod val="95000"/>
                <a:lumOff val="5000"/>
              </a:schemeClr>
            </a:solidFill>
            <a:prstDash val="solid"/>
            <a:round/>
            <a:headEnd type="none" w="med" len="med"/>
            <a:tailEnd type="none" w="med" len="med"/>
          </a:ln>
          <a:effectLst/>
          <a:extLst/>
        </p:spPr>
        <p:txBody>
          <a:bodyPr vert="horz" wrap="square" lIns="91414" tIns="45708" rIns="91414" bIns="45708" numCol="1" rtlCol="0" anchor="t" anchorCtr="0" compatLnSpc="1">
            <a:prstTxWarp prst="textNoShape">
              <a:avLst/>
            </a:prstTxWarp>
          </a:bodyPr>
          <a:lstStyle/>
          <a:p>
            <a:endParaRPr lang="lv-LV">
              <a:latin typeface="Arial" charset="0"/>
              <a:ea typeface="SimSun" charset="-122"/>
            </a:endParaRPr>
          </a:p>
        </p:txBody>
      </p:sp>
      <p:sp>
        <p:nvSpPr>
          <p:cNvPr id="26" name="Right Arrow 25"/>
          <p:cNvSpPr/>
          <p:nvPr/>
        </p:nvSpPr>
        <p:spPr bwMode="auto">
          <a:xfrm>
            <a:off x="6762432" y="3355279"/>
            <a:ext cx="150088" cy="205149"/>
          </a:xfrm>
          <a:prstGeom prst="rightArrow">
            <a:avLst/>
          </a:prstGeom>
          <a:solidFill>
            <a:srgbClr val="FF0000"/>
          </a:solidFill>
          <a:ln w="9525" cap="flat" cmpd="sng" algn="ctr">
            <a:solidFill>
              <a:schemeClr val="tx1">
                <a:lumMod val="95000"/>
                <a:lumOff val="5000"/>
              </a:schemeClr>
            </a:solidFill>
            <a:prstDash val="solid"/>
            <a:round/>
            <a:headEnd type="none" w="med" len="med"/>
            <a:tailEnd type="none" w="med" len="med"/>
          </a:ln>
          <a:effectLst/>
          <a:extLst/>
        </p:spPr>
        <p:txBody>
          <a:bodyPr vert="horz" wrap="square" lIns="91414" tIns="45708" rIns="91414" bIns="45708" numCol="1" rtlCol="0" anchor="t" anchorCtr="0" compatLnSpc="1">
            <a:prstTxWarp prst="textNoShape">
              <a:avLst/>
            </a:prstTxWarp>
          </a:bodyPr>
          <a:lstStyle/>
          <a:p>
            <a:endParaRPr lang="lv-LV">
              <a:latin typeface="Arial" charset="0"/>
              <a:ea typeface="SimSun" charset="-122"/>
            </a:endParaRPr>
          </a:p>
        </p:txBody>
      </p:sp>
      <p:sp>
        <p:nvSpPr>
          <p:cNvPr id="27" name="Right Arrow 26"/>
          <p:cNvSpPr/>
          <p:nvPr/>
        </p:nvSpPr>
        <p:spPr bwMode="auto">
          <a:xfrm>
            <a:off x="7986568" y="3329829"/>
            <a:ext cx="150088" cy="224838"/>
          </a:xfrm>
          <a:prstGeom prst="rightArrow">
            <a:avLst/>
          </a:prstGeom>
          <a:solidFill>
            <a:srgbClr val="00B050"/>
          </a:solidFill>
          <a:ln w="9525" cap="flat" cmpd="sng" algn="ctr">
            <a:solidFill>
              <a:schemeClr val="tx1">
                <a:lumMod val="95000"/>
                <a:lumOff val="5000"/>
              </a:schemeClr>
            </a:solidFill>
            <a:prstDash val="solid"/>
            <a:round/>
            <a:headEnd type="none" w="med" len="med"/>
            <a:tailEnd type="none" w="med" len="med"/>
          </a:ln>
          <a:effectLst/>
          <a:extLst/>
        </p:spPr>
        <p:txBody>
          <a:bodyPr vert="horz" wrap="square" lIns="91414" tIns="45708" rIns="91414" bIns="45708" numCol="1" rtlCol="0" anchor="t" anchorCtr="0" compatLnSpc="1">
            <a:prstTxWarp prst="textNoShape">
              <a:avLst/>
            </a:prstTxWarp>
          </a:bodyPr>
          <a:lstStyle/>
          <a:p>
            <a:endParaRPr lang="lv-LV">
              <a:latin typeface="Arial" charset="0"/>
              <a:ea typeface="SimSun" charset="-122"/>
            </a:endParaRPr>
          </a:p>
        </p:txBody>
      </p:sp>
      <p:sp>
        <p:nvSpPr>
          <p:cNvPr id="21" name="Title 1"/>
          <p:cNvSpPr>
            <a:spLocks noGrp="1"/>
          </p:cNvSpPr>
          <p:nvPr>
            <p:ph type="title"/>
          </p:nvPr>
        </p:nvSpPr>
        <p:spPr>
          <a:xfrm>
            <a:off x="503238" y="-915"/>
            <a:ext cx="9069388" cy="1260475"/>
          </a:xfrm>
        </p:spPr>
        <p:txBody>
          <a:bodyPr/>
          <a:lstStyle/>
          <a:p>
            <a:pPr algn="l">
              <a:spcAft>
                <a:spcPts val="661"/>
              </a:spcAft>
              <a:defRPr/>
            </a:pPr>
            <a:r>
              <a:rPr lang="lv-LV" sz="3600" dirty="0">
                <a:ea typeface="ＭＳ Ｐゴシック" pitchFamily="34" charset="-128"/>
              </a:rPr>
              <a:t>Administratīvā slogs darba drošības speciālista licences iegūšanas procesā</a:t>
            </a: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3811" y="2939224"/>
            <a:ext cx="1080120" cy="1005429"/>
          </a:xfrm>
          <a:prstGeom prst="rect">
            <a:avLst/>
          </a:prstGeom>
        </p:spPr>
      </p:pic>
    </p:spTree>
    <p:extLst>
      <p:ext uri="{BB962C8B-B14F-4D97-AF65-F5344CB8AC3E}">
        <p14:creationId xmlns:p14="http://schemas.microsoft.com/office/powerpoint/2010/main" val="7579511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err="1" smtClean="0"/>
              <a:t>Standarta</a:t>
            </a:r>
            <a:r>
              <a:rPr lang="en-US" sz="3600" dirty="0" smtClean="0"/>
              <a:t> Izmaksu </a:t>
            </a:r>
            <a:r>
              <a:rPr lang="en-US" sz="3600" dirty="0" err="1" smtClean="0"/>
              <a:t>Modelis</a:t>
            </a:r>
            <a:endParaRPr lang="en-US" sz="3600" i="1" dirty="0"/>
          </a:p>
        </p:txBody>
      </p:sp>
      <p:sp>
        <p:nvSpPr>
          <p:cNvPr id="3" name="Content Placeholder 2"/>
          <p:cNvSpPr>
            <a:spLocks noGrp="1"/>
          </p:cNvSpPr>
          <p:nvPr>
            <p:ph idx="1"/>
          </p:nvPr>
        </p:nvSpPr>
        <p:spPr/>
        <p:txBody>
          <a:bodyPr/>
          <a:lstStyle/>
          <a:p>
            <a:r>
              <a:rPr lang="en-US" sz="2400" b="1" dirty="0" err="1" smtClean="0"/>
              <a:t>Lēmumi</a:t>
            </a:r>
            <a:r>
              <a:rPr lang="en-US" sz="2400" b="1" dirty="0" smtClean="0"/>
              <a:t> </a:t>
            </a:r>
            <a:r>
              <a:rPr lang="en-US" sz="2400" b="1" dirty="0" err="1" smtClean="0"/>
              <a:t>pirms</a:t>
            </a:r>
            <a:r>
              <a:rPr lang="en-US" sz="2400" b="1" dirty="0" smtClean="0"/>
              <a:t> </a:t>
            </a:r>
            <a:r>
              <a:rPr lang="en-US" sz="2400" b="1" dirty="0" err="1" smtClean="0"/>
              <a:t>admin.sloga</a:t>
            </a:r>
            <a:r>
              <a:rPr lang="en-US" sz="2400" b="1" dirty="0" smtClean="0"/>
              <a:t> </a:t>
            </a:r>
            <a:r>
              <a:rPr lang="en-US" sz="2400" b="1" dirty="0" err="1" smtClean="0"/>
              <a:t>aprēķina</a:t>
            </a:r>
            <a:r>
              <a:rPr lang="en-US" sz="2400" b="1" dirty="0" smtClean="0"/>
              <a:t>:</a:t>
            </a:r>
          </a:p>
          <a:p>
            <a:pPr marL="457200" indent="-457200">
              <a:buFont typeface="+mj-lt"/>
              <a:buAutoNum type="arabicPeriod"/>
            </a:pPr>
            <a:r>
              <a:rPr lang="en-US" sz="2000" dirty="0" err="1" smtClean="0"/>
              <a:t>Kas</a:t>
            </a:r>
            <a:r>
              <a:rPr lang="en-US" sz="2000" dirty="0" smtClean="0"/>
              <a:t> </a:t>
            </a:r>
            <a:r>
              <a:rPr lang="en-US" sz="2000" dirty="0" err="1" smtClean="0"/>
              <a:t>ir</a:t>
            </a:r>
            <a:r>
              <a:rPr lang="en-US" sz="2000" dirty="0" smtClean="0"/>
              <a:t> </a:t>
            </a:r>
            <a:r>
              <a:rPr lang="en-US" sz="2000" dirty="0" err="1" smtClean="0"/>
              <a:t>klients</a:t>
            </a:r>
            <a:r>
              <a:rPr lang="en-US" sz="2000" dirty="0" smtClean="0"/>
              <a:t>?</a:t>
            </a:r>
          </a:p>
          <a:p>
            <a:pPr marL="742837" lvl="1" indent="-342900">
              <a:buFont typeface="Arial"/>
              <a:buChar char="•"/>
            </a:pPr>
            <a:r>
              <a:rPr lang="en-US" sz="1800" dirty="0"/>
              <a:t>	</a:t>
            </a:r>
            <a:r>
              <a:rPr lang="en-US" sz="1800" dirty="0" err="1" smtClean="0"/>
              <a:t>komersanti</a:t>
            </a:r>
            <a:r>
              <a:rPr lang="en-US" sz="1800" dirty="0" smtClean="0"/>
              <a:t>, NVO, </a:t>
            </a:r>
            <a:r>
              <a:rPr lang="en-US" sz="1800" dirty="0" err="1" smtClean="0"/>
              <a:t>fiziskas</a:t>
            </a:r>
            <a:r>
              <a:rPr lang="en-US" sz="1800" dirty="0" smtClean="0"/>
              <a:t> personas </a:t>
            </a:r>
            <a:r>
              <a:rPr lang="en-US" sz="1800" dirty="0" err="1" smtClean="0"/>
              <a:t>u.c</a:t>
            </a:r>
            <a:r>
              <a:rPr lang="en-US" sz="1800" dirty="0" smtClean="0"/>
              <a:t>.?</a:t>
            </a:r>
          </a:p>
          <a:p>
            <a:pPr marL="457200" indent="-457200">
              <a:buFont typeface="+mj-lt"/>
              <a:buAutoNum type="arabicPeriod"/>
            </a:pPr>
            <a:r>
              <a:rPr lang="en-US" sz="2000" dirty="0" err="1" smtClean="0"/>
              <a:t>Vai</a:t>
            </a:r>
            <a:r>
              <a:rPr lang="en-US" sz="2000" dirty="0" smtClean="0"/>
              <a:t> </a:t>
            </a:r>
            <a:r>
              <a:rPr lang="en-US" sz="2000" dirty="0" err="1" smtClean="0"/>
              <a:t>iekļaut</a:t>
            </a:r>
            <a:r>
              <a:rPr lang="en-US" sz="2000" dirty="0" smtClean="0"/>
              <a:t> </a:t>
            </a:r>
            <a:r>
              <a:rPr lang="en-US" sz="2000" dirty="0" err="1" smtClean="0"/>
              <a:t>likumdošanas</a:t>
            </a:r>
            <a:r>
              <a:rPr lang="en-US" sz="2000" dirty="0" smtClean="0"/>
              <a:t> </a:t>
            </a:r>
            <a:r>
              <a:rPr lang="en-US" sz="2000" dirty="0" err="1" smtClean="0"/>
              <a:t>prasības</a:t>
            </a:r>
            <a:r>
              <a:rPr lang="en-US" sz="2000" dirty="0" smtClean="0"/>
              <a:t>, </a:t>
            </a:r>
            <a:r>
              <a:rPr lang="en-US" sz="2000" dirty="0" err="1" smtClean="0"/>
              <a:t>kuras</a:t>
            </a:r>
            <a:r>
              <a:rPr lang="en-US" sz="2000" dirty="0" smtClean="0"/>
              <a:t> </a:t>
            </a:r>
            <a:r>
              <a:rPr lang="en-US" sz="2000" dirty="0" err="1" smtClean="0"/>
              <a:t>nav</a:t>
            </a:r>
            <a:r>
              <a:rPr lang="en-US" sz="2000" dirty="0" smtClean="0"/>
              <a:t> </a:t>
            </a:r>
            <a:r>
              <a:rPr lang="en-US" sz="2000" dirty="0" err="1" smtClean="0"/>
              <a:t>ieviestas</a:t>
            </a:r>
            <a:r>
              <a:rPr lang="en-US" sz="2000" dirty="0" smtClean="0"/>
              <a:t> </a:t>
            </a:r>
            <a:r>
              <a:rPr lang="en-US" sz="2000" dirty="0" err="1" smtClean="0"/>
              <a:t>nacionālajā</a:t>
            </a:r>
            <a:r>
              <a:rPr lang="en-US" sz="2000" dirty="0" smtClean="0"/>
              <a:t> </a:t>
            </a:r>
            <a:r>
              <a:rPr lang="en-US" sz="2000" dirty="0" err="1" smtClean="0"/>
              <a:t>līmenī</a:t>
            </a:r>
            <a:r>
              <a:rPr lang="en-US" sz="2000" dirty="0" smtClean="0"/>
              <a:t>?</a:t>
            </a:r>
          </a:p>
          <a:p>
            <a:pPr marL="457200" indent="-457200">
              <a:buFont typeface="+mj-lt"/>
              <a:buAutoNum type="arabicPeriod"/>
            </a:pPr>
            <a:r>
              <a:rPr lang="en-US" sz="2000" dirty="0" err="1" smtClean="0"/>
              <a:t>Vai</a:t>
            </a:r>
            <a:r>
              <a:rPr lang="en-US" sz="2000" dirty="0" smtClean="0"/>
              <a:t> </a:t>
            </a:r>
            <a:r>
              <a:rPr lang="en-US" sz="2000" dirty="0" err="1" smtClean="0"/>
              <a:t>mērīt</a:t>
            </a:r>
            <a:r>
              <a:rPr lang="en-US" sz="2000" dirty="0" smtClean="0"/>
              <a:t> </a:t>
            </a:r>
            <a:r>
              <a:rPr lang="en-US" sz="2000" dirty="0" err="1" smtClean="0"/>
              <a:t>brīvprātīgas</a:t>
            </a:r>
            <a:r>
              <a:rPr lang="en-US" sz="2000" dirty="0" smtClean="0"/>
              <a:t> </a:t>
            </a:r>
            <a:r>
              <a:rPr lang="en-US" sz="2000" dirty="0" err="1" smtClean="0"/>
              <a:t>izpildes</a:t>
            </a:r>
            <a:r>
              <a:rPr lang="en-US" sz="2000" dirty="0" smtClean="0"/>
              <a:t> </a:t>
            </a:r>
            <a:r>
              <a:rPr lang="en-US" sz="2000" dirty="0" err="1" smtClean="0"/>
              <a:t>prasības</a:t>
            </a:r>
            <a:r>
              <a:rPr lang="en-US" sz="2000" dirty="0" smtClean="0"/>
              <a:t>?</a:t>
            </a:r>
          </a:p>
          <a:p>
            <a:pPr marL="457200" indent="-457200">
              <a:buFont typeface="+mj-lt"/>
              <a:buAutoNum type="arabicPeriod"/>
            </a:pPr>
            <a:r>
              <a:rPr lang="en-US" sz="2000" dirty="0" err="1" smtClean="0"/>
              <a:t>Vai</a:t>
            </a:r>
            <a:r>
              <a:rPr lang="en-US" sz="2000" dirty="0" smtClean="0"/>
              <a:t> </a:t>
            </a:r>
            <a:r>
              <a:rPr lang="en-US" sz="2000" dirty="0" err="1" smtClean="0"/>
              <a:t>mērīt</a:t>
            </a:r>
            <a:r>
              <a:rPr lang="en-US" sz="2000" dirty="0" smtClean="0"/>
              <a:t> </a:t>
            </a:r>
            <a:r>
              <a:rPr lang="en-US" sz="2000" dirty="0" err="1" smtClean="0"/>
              <a:t>informācijas</a:t>
            </a:r>
            <a:r>
              <a:rPr lang="en-US" sz="2000" dirty="0" smtClean="0"/>
              <a:t> </a:t>
            </a:r>
            <a:r>
              <a:rPr lang="en-US" sz="2000" dirty="0" err="1" smtClean="0"/>
              <a:t>sniegšanas</a:t>
            </a:r>
            <a:r>
              <a:rPr lang="en-US" sz="2000" dirty="0" smtClean="0"/>
              <a:t> </a:t>
            </a:r>
            <a:r>
              <a:rPr lang="en-US" sz="2000" dirty="0" err="1" smtClean="0"/>
              <a:t>pieprasījumus</a:t>
            </a:r>
            <a:r>
              <a:rPr lang="en-US" sz="2000" dirty="0" smtClean="0"/>
              <a:t> </a:t>
            </a:r>
            <a:r>
              <a:rPr lang="en-US" sz="2000" dirty="0" err="1" smtClean="0"/>
              <a:t>trešajām</a:t>
            </a:r>
            <a:r>
              <a:rPr lang="en-US" sz="2000" dirty="0" smtClean="0"/>
              <a:t> </a:t>
            </a:r>
            <a:r>
              <a:rPr lang="en-US" sz="2000" dirty="0" err="1" smtClean="0"/>
              <a:t>personām</a:t>
            </a:r>
            <a:r>
              <a:rPr lang="en-US" sz="2000" dirty="0" smtClean="0"/>
              <a:t>?</a:t>
            </a:r>
          </a:p>
          <a:p>
            <a:pPr marL="457200" indent="-457200">
              <a:buFont typeface="+mj-lt"/>
              <a:buAutoNum type="arabicPeriod"/>
            </a:pPr>
            <a:r>
              <a:rPr lang="en-US" sz="2000" dirty="0" err="1" smtClean="0"/>
              <a:t>Vai</a:t>
            </a:r>
            <a:r>
              <a:rPr lang="en-US" sz="2000" dirty="0" smtClean="0"/>
              <a:t> </a:t>
            </a:r>
            <a:r>
              <a:rPr lang="en-US" sz="2000" dirty="0" err="1" smtClean="0"/>
              <a:t>mērīt</a:t>
            </a:r>
            <a:r>
              <a:rPr lang="en-US" sz="2000" dirty="0" smtClean="0"/>
              <a:t> </a:t>
            </a:r>
            <a:r>
              <a:rPr lang="en-US" sz="2000" dirty="0" err="1" smtClean="0"/>
              <a:t>pilnu</a:t>
            </a:r>
            <a:r>
              <a:rPr lang="en-US" sz="2000" dirty="0" smtClean="0"/>
              <a:t> </a:t>
            </a:r>
            <a:r>
              <a:rPr lang="en-US" sz="2000" dirty="0" err="1" smtClean="0"/>
              <a:t>admin.slogu</a:t>
            </a:r>
            <a:r>
              <a:rPr lang="en-US" sz="2000" dirty="0" smtClean="0"/>
              <a:t> </a:t>
            </a:r>
            <a:r>
              <a:rPr lang="en-US" sz="2000" dirty="0" err="1" smtClean="0"/>
              <a:t>vai</a:t>
            </a:r>
            <a:r>
              <a:rPr lang="en-US" sz="2000" dirty="0" smtClean="0"/>
              <a:t> </a:t>
            </a:r>
            <a:r>
              <a:rPr lang="en-US" sz="2000" dirty="0" err="1" smtClean="0"/>
              <a:t>faktisko</a:t>
            </a:r>
            <a:r>
              <a:rPr lang="en-US" sz="2000" dirty="0" smtClean="0"/>
              <a:t>?</a:t>
            </a:r>
          </a:p>
          <a:p>
            <a:pPr marL="457200" indent="-457200">
              <a:buFont typeface="+mj-lt"/>
              <a:buAutoNum type="arabicPeriod"/>
            </a:pPr>
            <a:r>
              <a:rPr lang="en-US" sz="2000" dirty="0" err="1" smtClean="0"/>
              <a:t>Vai</a:t>
            </a:r>
            <a:r>
              <a:rPr lang="en-US" sz="2000" dirty="0" smtClean="0"/>
              <a:t> </a:t>
            </a:r>
            <a:r>
              <a:rPr lang="en-US" sz="2000" dirty="0" err="1" smtClean="0"/>
              <a:t>mērīt</a:t>
            </a:r>
            <a:r>
              <a:rPr lang="en-US" sz="2000" dirty="0" smtClean="0"/>
              <a:t> </a:t>
            </a:r>
            <a:r>
              <a:rPr lang="en-US" sz="2000" dirty="0" err="1" smtClean="0"/>
              <a:t>atvieglojumus</a:t>
            </a:r>
            <a:r>
              <a:rPr lang="en-US" sz="2000" dirty="0" smtClean="0"/>
              <a:t> </a:t>
            </a:r>
            <a:r>
              <a:rPr lang="en-US" sz="2000" dirty="0" err="1" smtClean="0"/>
              <a:t>atsevišķām</a:t>
            </a:r>
            <a:r>
              <a:rPr lang="en-US" sz="2000" dirty="0" smtClean="0"/>
              <a:t> </a:t>
            </a:r>
            <a:r>
              <a:rPr lang="en-US" sz="2000" dirty="0" err="1" smtClean="0"/>
              <a:t>klientu</a:t>
            </a:r>
            <a:r>
              <a:rPr lang="en-US" sz="2000" dirty="0" smtClean="0"/>
              <a:t> </a:t>
            </a:r>
            <a:r>
              <a:rPr lang="en-US" sz="2000" dirty="0" err="1" smtClean="0"/>
              <a:t>grupām</a:t>
            </a:r>
            <a:r>
              <a:rPr lang="en-US" sz="2000" dirty="0" smtClean="0"/>
              <a:t>?</a:t>
            </a:r>
          </a:p>
          <a:p>
            <a:pPr marL="457200" indent="-457200">
              <a:buFont typeface="+mj-lt"/>
              <a:buAutoNum type="arabicPeriod"/>
            </a:pPr>
            <a:r>
              <a:rPr lang="en-US" sz="2000" dirty="0" err="1" smtClean="0"/>
              <a:t>Kādu</a:t>
            </a:r>
            <a:r>
              <a:rPr lang="en-US" sz="2000" dirty="0" smtClean="0"/>
              <a:t> </a:t>
            </a:r>
            <a:r>
              <a:rPr lang="en-US" sz="2000" dirty="0" err="1" smtClean="0"/>
              <a:t>pieskaitāmo</a:t>
            </a:r>
            <a:r>
              <a:rPr lang="en-US" sz="2000" dirty="0" smtClean="0"/>
              <a:t> </a:t>
            </a:r>
            <a:r>
              <a:rPr lang="en-US" sz="2000" dirty="0" err="1" smtClean="0"/>
              <a:t>izmaksu</a:t>
            </a:r>
            <a:r>
              <a:rPr lang="en-US" sz="2000" dirty="0" smtClean="0"/>
              <a:t> % </a:t>
            </a:r>
            <a:r>
              <a:rPr lang="en-US" sz="2000" dirty="0" err="1" smtClean="0"/>
              <a:t>piemērot</a:t>
            </a:r>
            <a:r>
              <a:rPr lang="en-US" sz="2000" dirty="0" smtClean="0"/>
              <a:t> </a:t>
            </a:r>
            <a:r>
              <a:rPr lang="en-US" sz="2000" dirty="0" err="1" smtClean="0"/>
              <a:t>admin.sloga</a:t>
            </a:r>
            <a:r>
              <a:rPr lang="en-US" sz="2000" dirty="0" smtClean="0"/>
              <a:t> </a:t>
            </a:r>
            <a:r>
              <a:rPr lang="en-US" sz="2000" dirty="0" err="1" smtClean="0"/>
              <a:t>aprēķinam</a:t>
            </a:r>
            <a:r>
              <a:rPr lang="en-US" sz="2000" dirty="0" smtClean="0"/>
              <a:t>?</a:t>
            </a:r>
            <a:endParaRPr lang="en-US" sz="2000" dirty="0"/>
          </a:p>
        </p:txBody>
      </p:sp>
    </p:spTree>
    <p:extLst>
      <p:ext uri="{BB962C8B-B14F-4D97-AF65-F5344CB8AC3E}">
        <p14:creationId xmlns:p14="http://schemas.microsoft.com/office/powerpoint/2010/main" val="3367286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i="1" dirty="0" smtClean="0"/>
              <a:t>Standard Cost Model </a:t>
            </a:r>
            <a:r>
              <a:rPr lang="en-US" sz="3600" dirty="0" smtClean="0"/>
              <a:t>(</a:t>
            </a:r>
            <a:r>
              <a:rPr lang="en-US" sz="3600" dirty="0" err="1" smtClean="0"/>
              <a:t>Standarta</a:t>
            </a:r>
            <a:r>
              <a:rPr lang="en-US" sz="3600" dirty="0" smtClean="0"/>
              <a:t> Izmaksu </a:t>
            </a:r>
            <a:r>
              <a:rPr lang="en-US" sz="3600" dirty="0" err="1" smtClean="0"/>
              <a:t>Modelis</a:t>
            </a:r>
            <a:r>
              <a:rPr lang="en-US" sz="3600" dirty="0" smtClean="0"/>
              <a:t>, 2007)</a:t>
            </a:r>
            <a:endParaRPr lang="en-US" sz="3600" i="1" dirty="0"/>
          </a:p>
        </p:txBody>
      </p:sp>
      <p:sp>
        <p:nvSpPr>
          <p:cNvPr id="3" name="Content Placeholder 2"/>
          <p:cNvSpPr>
            <a:spLocks noGrp="1"/>
          </p:cNvSpPr>
          <p:nvPr>
            <p:ph idx="1"/>
          </p:nvPr>
        </p:nvSpPr>
        <p:spPr/>
        <p:txBody>
          <a:bodyPr/>
          <a:lstStyle/>
          <a:p>
            <a:r>
              <a:rPr lang="en-US" sz="2400" b="1" dirty="0" smtClean="0"/>
              <a:t>3 </a:t>
            </a:r>
            <a:r>
              <a:rPr lang="en-US" sz="2400" b="1" dirty="0" err="1" smtClean="0"/>
              <a:t>posmi</a:t>
            </a:r>
            <a:r>
              <a:rPr lang="en-US" sz="2400" b="1" dirty="0" smtClean="0"/>
              <a:t>:</a:t>
            </a:r>
          </a:p>
          <a:p>
            <a:pPr marL="514350" indent="-514350">
              <a:buFont typeface="+mj-lt"/>
              <a:buAutoNum type="arabicPeriod"/>
            </a:pPr>
            <a:r>
              <a:rPr lang="en-US" sz="2000" b="1" dirty="0" err="1" smtClean="0"/>
              <a:t>Likumdošanas</a:t>
            </a:r>
            <a:r>
              <a:rPr lang="en-US" sz="2000" b="1" dirty="0" smtClean="0"/>
              <a:t> </a:t>
            </a:r>
            <a:r>
              <a:rPr lang="en-US" sz="2000" b="1" dirty="0" err="1" smtClean="0"/>
              <a:t>prasību</a:t>
            </a:r>
            <a:r>
              <a:rPr lang="en-US" sz="2000" b="1" dirty="0" smtClean="0"/>
              <a:t> </a:t>
            </a:r>
            <a:r>
              <a:rPr lang="en-US" sz="2000" b="1" dirty="0" err="1" smtClean="0"/>
              <a:t>iedalīšana</a:t>
            </a:r>
            <a:r>
              <a:rPr lang="en-US" sz="2000" b="1" dirty="0" smtClean="0"/>
              <a:t> </a:t>
            </a:r>
            <a:r>
              <a:rPr lang="en-US" sz="2000" b="1" dirty="0" err="1" smtClean="0"/>
              <a:t>objektos</a:t>
            </a:r>
            <a:r>
              <a:rPr lang="en-US" sz="2000" b="1" dirty="0" smtClean="0"/>
              <a:t>:</a:t>
            </a:r>
          </a:p>
          <a:p>
            <a:pPr marL="914287" lvl="1" indent="-514350">
              <a:buFont typeface="Arial"/>
              <a:buChar char="•"/>
            </a:pPr>
            <a:r>
              <a:rPr lang="en-US" sz="2000" dirty="0" err="1"/>
              <a:t>Informācijas</a:t>
            </a:r>
            <a:r>
              <a:rPr lang="en-US" sz="2000" dirty="0"/>
              <a:t> </a:t>
            </a:r>
            <a:r>
              <a:rPr lang="en-US" sz="2000" dirty="0" err="1"/>
              <a:t>sniegšanas</a:t>
            </a:r>
            <a:r>
              <a:rPr lang="en-US" sz="2000" dirty="0"/>
              <a:t> </a:t>
            </a:r>
            <a:r>
              <a:rPr lang="en-US" sz="2000" dirty="0" err="1" smtClean="0"/>
              <a:t>pienākums</a:t>
            </a:r>
            <a:r>
              <a:rPr lang="en-US" sz="2000" dirty="0" smtClean="0"/>
              <a:t>, </a:t>
            </a:r>
          </a:p>
          <a:p>
            <a:pPr marL="914287" lvl="1" indent="-514350">
              <a:buFont typeface="Arial"/>
              <a:buChar char="•"/>
            </a:pPr>
            <a:r>
              <a:rPr lang="en-US" sz="2000" dirty="0" err="1" smtClean="0"/>
              <a:t>datu</a:t>
            </a:r>
            <a:r>
              <a:rPr lang="en-US" sz="2000" dirty="0" smtClean="0"/>
              <a:t> </a:t>
            </a:r>
            <a:r>
              <a:rPr lang="en-US" sz="2000" dirty="0" err="1" smtClean="0"/>
              <a:t>prasības</a:t>
            </a:r>
            <a:endParaRPr lang="en-US" sz="2000" dirty="0" smtClean="0"/>
          </a:p>
          <a:p>
            <a:pPr marL="914287" lvl="1" indent="-514350">
              <a:buFont typeface="Arial"/>
              <a:buChar char="•"/>
            </a:pPr>
            <a:r>
              <a:rPr lang="en-US" sz="2000" dirty="0" err="1" smtClean="0"/>
              <a:t>administratīvās</a:t>
            </a:r>
            <a:r>
              <a:rPr lang="en-US" sz="2000" dirty="0" smtClean="0"/>
              <a:t> </a:t>
            </a:r>
            <a:r>
              <a:rPr lang="en-US" sz="2000" dirty="0" err="1" smtClean="0"/>
              <a:t>aktivitātes</a:t>
            </a:r>
            <a:endParaRPr lang="en-US" sz="2000" dirty="0"/>
          </a:p>
          <a:p>
            <a:pPr marL="514350" indent="-514350">
              <a:buFont typeface="+mj-lt"/>
              <a:buAutoNum type="arabicPeriod"/>
            </a:pPr>
            <a:r>
              <a:rPr lang="en-US" sz="2000" b="1" dirty="0" err="1" smtClean="0"/>
              <a:t>Administratīva</a:t>
            </a:r>
            <a:r>
              <a:rPr lang="en-US" sz="2000" b="1" dirty="0" smtClean="0"/>
              <a:t>̄ </a:t>
            </a:r>
            <a:r>
              <a:rPr lang="en-US" sz="2000" b="1" dirty="0" err="1"/>
              <a:t>sloga</a:t>
            </a:r>
            <a:r>
              <a:rPr lang="en-US" sz="2000" b="1" dirty="0"/>
              <a:t> </a:t>
            </a:r>
            <a:r>
              <a:rPr lang="en-US" sz="2000" b="1" dirty="0" err="1" smtClean="0"/>
              <a:t>noteikšana</a:t>
            </a:r>
            <a:r>
              <a:rPr lang="en-US" sz="2000" b="1" dirty="0" smtClean="0"/>
              <a:t>:</a:t>
            </a:r>
          </a:p>
          <a:p>
            <a:pPr marL="914287" lvl="1" indent="-514350">
              <a:buFont typeface="Arial"/>
              <a:buChar char="•"/>
            </a:pPr>
            <a:r>
              <a:rPr lang="en-US" sz="1800" dirty="0" err="1" smtClean="0"/>
              <a:t>Klientu</a:t>
            </a:r>
            <a:r>
              <a:rPr lang="en-US" sz="1800" dirty="0" smtClean="0"/>
              <a:t> </a:t>
            </a:r>
            <a:r>
              <a:rPr lang="en-US" sz="1800" dirty="0" err="1" smtClean="0"/>
              <a:t>segmentācija</a:t>
            </a:r>
            <a:endParaRPr lang="en-US" sz="1800" dirty="0" smtClean="0"/>
          </a:p>
          <a:p>
            <a:pPr marL="914287" lvl="1" indent="-514350">
              <a:buFont typeface="Arial"/>
              <a:buChar char="•"/>
            </a:pPr>
            <a:r>
              <a:rPr lang="en-US" sz="1800" dirty="0" err="1" smtClean="0"/>
              <a:t>Populācijas</a:t>
            </a:r>
            <a:r>
              <a:rPr lang="en-US" sz="1800" dirty="0" smtClean="0"/>
              <a:t>, </a:t>
            </a:r>
            <a:r>
              <a:rPr lang="en-US" sz="1800" dirty="0" err="1" smtClean="0"/>
              <a:t>kopas</a:t>
            </a:r>
            <a:r>
              <a:rPr lang="en-US" sz="1800" dirty="0" smtClean="0"/>
              <a:t> un </a:t>
            </a:r>
            <a:r>
              <a:rPr lang="en-US" sz="1800" dirty="0" err="1" smtClean="0"/>
              <a:t>biežuma</a:t>
            </a:r>
            <a:r>
              <a:rPr lang="en-US" sz="1800" dirty="0" smtClean="0"/>
              <a:t> </a:t>
            </a:r>
            <a:r>
              <a:rPr lang="en-US" sz="1800" dirty="0" err="1" smtClean="0"/>
              <a:t>noteikšana</a:t>
            </a:r>
            <a:endParaRPr lang="en-US" sz="1800" dirty="0" smtClean="0"/>
          </a:p>
          <a:p>
            <a:pPr marL="914287" lvl="1" indent="-514350">
              <a:buFont typeface="Arial"/>
              <a:buChar char="•"/>
            </a:pPr>
            <a:r>
              <a:rPr lang="en-US" sz="1800" dirty="0" err="1" smtClean="0"/>
              <a:t>Laika</a:t>
            </a:r>
            <a:r>
              <a:rPr lang="en-US" sz="1800" dirty="0" smtClean="0"/>
              <a:t> un </a:t>
            </a:r>
            <a:r>
              <a:rPr lang="en-US" sz="1800" dirty="0" err="1" smtClean="0"/>
              <a:t>izmaksu</a:t>
            </a:r>
            <a:r>
              <a:rPr lang="en-US" sz="1800" dirty="0" smtClean="0"/>
              <a:t> </a:t>
            </a:r>
            <a:r>
              <a:rPr lang="en-US" sz="1800" dirty="0" err="1" smtClean="0"/>
              <a:t>novērtējums</a:t>
            </a:r>
            <a:endParaRPr lang="en-US" sz="1800" dirty="0" smtClean="0"/>
          </a:p>
          <a:p>
            <a:pPr marL="914287" lvl="1" indent="-514350">
              <a:buFont typeface="Arial"/>
              <a:buChar char="•"/>
            </a:pPr>
            <a:r>
              <a:rPr lang="en-US" sz="1800" dirty="0" err="1" smtClean="0"/>
              <a:t>Administratīvā</a:t>
            </a:r>
            <a:r>
              <a:rPr lang="en-US" sz="1800" dirty="0" smtClean="0"/>
              <a:t> </a:t>
            </a:r>
            <a:r>
              <a:rPr lang="en-US" sz="1800" dirty="0" err="1" smtClean="0"/>
              <a:t>sloga</a:t>
            </a:r>
            <a:r>
              <a:rPr lang="en-US" sz="1800" dirty="0" smtClean="0"/>
              <a:t> </a:t>
            </a:r>
            <a:r>
              <a:rPr lang="en-US" sz="1800" dirty="0" err="1" smtClean="0"/>
              <a:t>aprēķins</a:t>
            </a:r>
            <a:endParaRPr lang="en-US" sz="1800" dirty="0"/>
          </a:p>
          <a:p>
            <a:pPr marL="457200" indent="-457200">
              <a:buFont typeface="+mj-lt"/>
              <a:buAutoNum type="arabicPeriod"/>
            </a:pPr>
            <a:r>
              <a:rPr lang="en-US" sz="2000" b="1" dirty="0" err="1" smtClean="0"/>
              <a:t>Likumdošanas</a:t>
            </a:r>
            <a:r>
              <a:rPr lang="en-US" sz="2000" b="1" dirty="0" smtClean="0"/>
              <a:t> </a:t>
            </a:r>
            <a:r>
              <a:rPr lang="en-US" sz="2000" b="1" dirty="0" err="1" smtClean="0"/>
              <a:t>prasību</a:t>
            </a:r>
            <a:r>
              <a:rPr lang="en-US" sz="2000" b="1" dirty="0" smtClean="0"/>
              <a:t> </a:t>
            </a:r>
            <a:r>
              <a:rPr lang="en-US" sz="2000" b="1" dirty="0" err="1" smtClean="0"/>
              <a:t>vienkāršošana</a:t>
            </a:r>
            <a:endParaRPr lang="en-US" sz="2000" b="1" dirty="0"/>
          </a:p>
        </p:txBody>
      </p:sp>
    </p:spTree>
    <p:extLst>
      <p:ext uri="{BB962C8B-B14F-4D97-AF65-F5344CB8AC3E}">
        <p14:creationId xmlns:p14="http://schemas.microsoft.com/office/powerpoint/2010/main" val="1376082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t>1. </a:t>
            </a:r>
            <a:r>
              <a:rPr lang="en-US" sz="3600" dirty="0" err="1" smtClean="0"/>
              <a:t>posms</a:t>
            </a:r>
            <a:r>
              <a:rPr lang="en-US" sz="3600" dirty="0" smtClean="0"/>
              <a:t> </a:t>
            </a:r>
            <a:br>
              <a:rPr lang="en-US" sz="3600" dirty="0" smtClean="0"/>
            </a:br>
            <a:r>
              <a:rPr lang="en-US" sz="3200" dirty="0" err="1" smtClean="0">
                <a:solidFill>
                  <a:schemeClr val="bg1">
                    <a:lumMod val="50000"/>
                  </a:schemeClr>
                </a:solidFill>
              </a:rPr>
              <a:t>Likumdošanas</a:t>
            </a:r>
            <a:r>
              <a:rPr lang="en-US" sz="3200" dirty="0" smtClean="0">
                <a:solidFill>
                  <a:schemeClr val="bg1">
                    <a:lumMod val="50000"/>
                  </a:schemeClr>
                </a:solidFill>
              </a:rPr>
              <a:t> </a:t>
            </a:r>
            <a:r>
              <a:rPr lang="en-US" sz="3200" dirty="0" err="1" smtClean="0">
                <a:solidFill>
                  <a:schemeClr val="bg1">
                    <a:lumMod val="50000"/>
                  </a:schemeClr>
                </a:solidFill>
              </a:rPr>
              <a:t>prasības</a:t>
            </a:r>
            <a:r>
              <a:rPr lang="en-US" sz="3200" dirty="0" smtClean="0">
                <a:solidFill>
                  <a:schemeClr val="bg1">
                    <a:lumMod val="50000"/>
                  </a:schemeClr>
                </a:solidFill>
              </a:rPr>
              <a:t> </a:t>
            </a:r>
            <a:r>
              <a:rPr lang="en-US" sz="3200" dirty="0" err="1" smtClean="0">
                <a:solidFill>
                  <a:schemeClr val="bg1">
                    <a:lumMod val="50000"/>
                  </a:schemeClr>
                </a:solidFill>
              </a:rPr>
              <a:t>iedalīšana</a:t>
            </a:r>
            <a:r>
              <a:rPr lang="en-US" sz="3200" dirty="0" smtClean="0">
                <a:solidFill>
                  <a:schemeClr val="bg1">
                    <a:lumMod val="50000"/>
                  </a:schemeClr>
                </a:solidFill>
              </a:rPr>
              <a:t> </a:t>
            </a:r>
            <a:r>
              <a:rPr lang="en-US" sz="3200" dirty="0" err="1" smtClean="0">
                <a:solidFill>
                  <a:schemeClr val="bg1">
                    <a:lumMod val="50000"/>
                  </a:schemeClr>
                </a:solidFill>
              </a:rPr>
              <a:t>objektos</a:t>
            </a:r>
            <a:endParaRPr lang="en-US" sz="3200" dirty="0">
              <a:solidFill>
                <a:schemeClr val="bg1">
                  <a:lumMod val="50000"/>
                </a:schemeClr>
              </a:solidFill>
            </a:endParaRPr>
          </a:p>
        </p:txBody>
      </p:sp>
      <p:pic>
        <p:nvPicPr>
          <p:cNvPr id="5" name="Picture 4"/>
          <p:cNvPicPr>
            <a:picLocks noChangeAspect="1"/>
          </p:cNvPicPr>
          <p:nvPr/>
        </p:nvPicPr>
        <p:blipFill>
          <a:blip r:embed="rId2"/>
          <a:stretch>
            <a:fillRect/>
          </a:stretch>
        </p:blipFill>
        <p:spPr>
          <a:xfrm>
            <a:off x="359792" y="1763613"/>
            <a:ext cx="9153310" cy="4608511"/>
          </a:xfrm>
          <a:prstGeom prst="rect">
            <a:avLst/>
          </a:prstGeom>
        </p:spPr>
      </p:pic>
      <p:sp>
        <p:nvSpPr>
          <p:cNvPr id="6" name="TextBox 5"/>
          <p:cNvSpPr txBox="1"/>
          <p:nvPr/>
        </p:nvSpPr>
        <p:spPr>
          <a:xfrm>
            <a:off x="5112321" y="7164213"/>
            <a:ext cx="4936796" cy="295185"/>
          </a:xfrm>
          <a:prstGeom prst="rect">
            <a:avLst/>
          </a:prstGeom>
          <a:noFill/>
        </p:spPr>
        <p:txBody>
          <a:bodyPr wrap="square" lIns="91414" tIns="45708" rIns="91414" bIns="45708" rtlCol="0">
            <a:spAutoFit/>
          </a:bodyPr>
          <a:lstStyle/>
          <a:p>
            <a:pPr algn="r"/>
            <a:r>
              <a:rPr lang="en-US" sz="1400" dirty="0" err="1" smtClean="0">
                <a:latin typeface="+mn-lt"/>
              </a:rPr>
              <a:t>Avots</a:t>
            </a:r>
            <a:r>
              <a:rPr lang="en-US" sz="1400" dirty="0" smtClean="0">
                <a:latin typeface="+mn-lt"/>
              </a:rPr>
              <a:t>: </a:t>
            </a:r>
            <a:r>
              <a:rPr lang="en-US" sz="1400" dirty="0" err="1" smtClean="0">
                <a:latin typeface="+mn-lt"/>
              </a:rPr>
              <a:t>Paplašinātais</a:t>
            </a:r>
            <a:r>
              <a:rPr lang="en-US" sz="1400" dirty="0" smtClean="0">
                <a:latin typeface="+mn-lt"/>
              </a:rPr>
              <a:t> </a:t>
            </a:r>
            <a:r>
              <a:rPr lang="en-US" sz="1400" dirty="0" err="1" smtClean="0">
                <a:latin typeface="+mn-lt"/>
              </a:rPr>
              <a:t>Standarta</a:t>
            </a:r>
            <a:r>
              <a:rPr lang="en-US" sz="1400" dirty="0" smtClean="0">
                <a:latin typeface="+mn-lt"/>
              </a:rPr>
              <a:t> Izmaksu </a:t>
            </a:r>
            <a:r>
              <a:rPr lang="en-US" sz="1400" dirty="0" err="1" smtClean="0">
                <a:latin typeface="+mn-lt"/>
              </a:rPr>
              <a:t>Modelis</a:t>
            </a:r>
            <a:r>
              <a:rPr lang="en-US" sz="1400" dirty="0" smtClean="0">
                <a:latin typeface="+mn-lt"/>
              </a:rPr>
              <a:t>, </a:t>
            </a:r>
            <a:r>
              <a:rPr lang="en-US" sz="1400" dirty="0" err="1" smtClean="0">
                <a:latin typeface="+mn-lt"/>
              </a:rPr>
              <a:t>Rokasgrāmata</a:t>
            </a:r>
            <a:endParaRPr lang="lv-LV" sz="1400" dirty="0">
              <a:latin typeface="+mn-lt"/>
            </a:endParaRPr>
          </a:p>
        </p:txBody>
      </p:sp>
    </p:spTree>
    <p:extLst>
      <p:ext uri="{BB962C8B-B14F-4D97-AF65-F5344CB8AC3E}">
        <p14:creationId xmlns:p14="http://schemas.microsoft.com/office/powerpoint/2010/main" val="2357143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01625"/>
            <a:ext cx="9140826" cy="1260475"/>
          </a:xfrm>
        </p:spPr>
        <p:txBody>
          <a:bodyPr/>
          <a:lstStyle/>
          <a:p>
            <a:pPr algn="l"/>
            <a:r>
              <a:rPr lang="en-US" sz="3600" dirty="0"/>
              <a:t>2</a:t>
            </a:r>
            <a:r>
              <a:rPr lang="en-US" sz="3600" dirty="0" smtClean="0"/>
              <a:t>. </a:t>
            </a:r>
            <a:r>
              <a:rPr lang="en-US" sz="3600" dirty="0" err="1" smtClean="0"/>
              <a:t>posms</a:t>
            </a:r>
            <a:r>
              <a:rPr lang="en-US" sz="3600" dirty="0" smtClean="0"/>
              <a:t> </a:t>
            </a:r>
            <a:br>
              <a:rPr lang="en-US" sz="3600" dirty="0" smtClean="0"/>
            </a:br>
            <a:r>
              <a:rPr lang="en-US" sz="3200" dirty="0" err="1">
                <a:solidFill>
                  <a:schemeClr val="bg1">
                    <a:lumMod val="50000"/>
                  </a:schemeClr>
                </a:solidFill>
              </a:rPr>
              <a:t>Administratīva</a:t>
            </a:r>
            <a:r>
              <a:rPr lang="en-US" sz="3200" dirty="0">
                <a:solidFill>
                  <a:schemeClr val="bg1">
                    <a:lumMod val="50000"/>
                  </a:schemeClr>
                </a:solidFill>
              </a:rPr>
              <a:t>̄ </a:t>
            </a:r>
            <a:r>
              <a:rPr lang="en-US" sz="3200" dirty="0" err="1">
                <a:solidFill>
                  <a:schemeClr val="bg1">
                    <a:lumMod val="50000"/>
                  </a:schemeClr>
                </a:solidFill>
              </a:rPr>
              <a:t>sloga</a:t>
            </a:r>
            <a:r>
              <a:rPr lang="en-US" sz="3200" dirty="0">
                <a:solidFill>
                  <a:schemeClr val="bg1">
                    <a:lumMod val="50000"/>
                  </a:schemeClr>
                </a:solidFill>
              </a:rPr>
              <a:t> </a:t>
            </a:r>
            <a:r>
              <a:rPr lang="en-US" sz="3200" dirty="0" err="1" smtClean="0">
                <a:solidFill>
                  <a:schemeClr val="bg1">
                    <a:lumMod val="50000"/>
                  </a:schemeClr>
                </a:solidFill>
              </a:rPr>
              <a:t>noteikšana</a:t>
            </a:r>
            <a:r>
              <a:rPr lang="en-US" sz="3200" dirty="0" smtClean="0">
                <a:solidFill>
                  <a:schemeClr val="bg1">
                    <a:lumMod val="50000"/>
                  </a:schemeClr>
                </a:solidFill>
              </a:rPr>
              <a:t> (1)</a:t>
            </a:r>
            <a:endParaRPr lang="en-US" sz="3200" dirty="0">
              <a:solidFill>
                <a:schemeClr val="bg1">
                  <a:lumMod val="50000"/>
                </a:schemeClr>
              </a:solidFill>
            </a:endParaRPr>
          </a:p>
        </p:txBody>
      </p:sp>
      <p:sp>
        <p:nvSpPr>
          <p:cNvPr id="6" name="TextBox 5"/>
          <p:cNvSpPr txBox="1"/>
          <p:nvPr/>
        </p:nvSpPr>
        <p:spPr>
          <a:xfrm>
            <a:off x="5112321" y="7164213"/>
            <a:ext cx="4936796" cy="295185"/>
          </a:xfrm>
          <a:prstGeom prst="rect">
            <a:avLst/>
          </a:prstGeom>
          <a:noFill/>
        </p:spPr>
        <p:txBody>
          <a:bodyPr wrap="square" lIns="91414" tIns="45708" rIns="91414" bIns="45708" rtlCol="0">
            <a:spAutoFit/>
          </a:bodyPr>
          <a:lstStyle/>
          <a:p>
            <a:pPr algn="r"/>
            <a:r>
              <a:rPr lang="en-US" sz="1400" dirty="0" err="1" smtClean="0">
                <a:latin typeface="+mn-lt"/>
              </a:rPr>
              <a:t>Avots</a:t>
            </a:r>
            <a:r>
              <a:rPr lang="en-US" sz="1400" dirty="0" smtClean="0">
                <a:latin typeface="+mn-lt"/>
              </a:rPr>
              <a:t>: </a:t>
            </a:r>
            <a:r>
              <a:rPr lang="en-US" sz="1400" dirty="0" err="1" smtClean="0">
                <a:latin typeface="+mn-lt"/>
              </a:rPr>
              <a:t>Paplašinātais</a:t>
            </a:r>
            <a:r>
              <a:rPr lang="en-US" sz="1400" dirty="0" smtClean="0">
                <a:latin typeface="+mn-lt"/>
              </a:rPr>
              <a:t> </a:t>
            </a:r>
            <a:r>
              <a:rPr lang="en-US" sz="1400" dirty="0" err="1" smtClean="0">
                <a:latin typeface="+mn-lt"/>
              </a:rPr>
              <a:t>Standarta</a:t>
            </a:r>
            <a:r>
              <a:rPr lang="en-US" sz="1400" dirty="0" smtClean="0">
                <a:latin typeface="+mn-lt"/>
              </a:rPr>
              <a:t> Izmaksu </a:t>
            </a:r>
            <a:r>
              <a:rPr lang="en-US" sz="1400" dirty="0" err="1" smtClean="0">
                <a:latin typeface="+mn-lt"/>
              </a:rPr>
              <a:t>Modelis</a:t>
            </a:r>
            <a:r>
              <a:rPr lang="en-US" sz="1400" dirty="0" smtClean="0">
                <a:latin typeface="+mn-lt"/>
              </a:rPr>
              <a:t>, </a:t>
            </a:r>
            <a:r>
              <a:rPr lang="en-US" sz="1400" dirty="0" err="1" smtClean="0">
                <a:latin typeface="+mn-lt"/>
              </a:rPr>
              <a:t>Rokasgrāmata</a:t>
            </a:r>
            <a:endParaRPr lang="lv-LV" sz="1400" dirty="0">
              <a:latin typeface="+mn-lt"/>
            </a:endParaRPr>
          </a:p>
        </p:txBody>
      </p:sp>
      <p:pic>
        <p:nvPicPr>
          <p:cNvPr id="3" name="Picture 2"/>
          <p:cNvPicPr>
            <a:picLocks noChangeAspect="1"/>
          </p:cNvPicPr>
          <p:nvPr/>
        </p:nvPicPr>
        <p:blipFill>
          <a:blip r:embed="rId2"/>
          <a:stretch>
            <a:fillRect/>
          </a:stretch>
        </p:blipFill>
        <p:spPr>
          <a:xfrm>
            <a:off x="4896296" y="1979637"/>
            <a:ext cx="5051267" cy="3840633"/>
          </a:xfrm>
          <a:prstGeom prst="rect">
            <a:avLst/>
          </a:prstGeom>
        </p:spPr>
      </p:pic>
      <p:sp>
        <p:nvSpPr>
          <p:cNvPr id="4" name="TextBox 3"/>
          <p:cNvSpPr txBox="1"/>
          <p:nvPr/>
        </p:nvSpPr>
        <p:spPr>
          <a:xfrm>
            <a:off x="359792" y="1907629"/>
            <a:ext cx="4392487" cy="3849259"/>
          </a:xfrm>
          <a:prstGeom prst="rect">
            <a:avLst/>
          </a:prstGeom>
          <a:noFill/>
        </p:spPr>
        <p:txBody>
          <a:bodyPr wrap="square" rtlCol="0">
            <a:spAutoFit/>
          </a:bodyPr>
          <a:lstStyle/>
          <a:p>
            <a:pPr>
              <a:lnSpc>
                <a:spcPct val="120000"/>
              </a:lnSpc>
            </a:pPr>
            <a:r>
              <a:rPr lang="en-US" sz="2400" b="1" dirty="0" smtClean="0">
                <a:latin typeface="Calibri"/>
                <a:cs typeface="Calibri"/>
              </a:rPr>
              <a:t>ISP </a:t>
            </a:r>
            <a:r>
              <a:rPr lang="en-US" sz="2400" b="1" dirty="0" err="1" smtClean="0">
                <a:latin typeface="Calibri"/>
                <a:cs typeface="Calibri"/>
              </a:rPr>
              <a:t>parametru</a:t>
            </a:r>
            <a:r>
              <a:rPr lang="en-US" sz="2400" b="1" dirty="0" smtClean="0">
                <a:latin typeface="Calibri"/>
                <a:cs typeface="Calibri"/>
              </a:rPr>
              <a:t> </a:t>
            </a:r>
            <a:r>
              <a:rPr lang="en-US" sz="2400" b="1" dirty="0" err="1" smtClean="0">
                <a:latin typeface="Calibri"/>
                <a:cs typeface="Calibri"/>
              </a:rPr>
              <a:t>noteikšana</a:t>
            </a:r>
            <a:r>
              <a:rPr lang="en-US" sz="2400" b="1" dirty="0" smtClean="0">
                <a:latin typeface="Calibri"/>
                <a:cs typeface="Calibri"/>
              </a:rPr>
              <a:t>:</a:t>
            </a:r>
          </a:p>
          <a:p>
            <a:pPr marL="342900" indent="-342900">
              <a:lnSpc>
                <a:spcPct val="120000"/>
              </a:lnSpc>
              <a:buFont typeface="+mj-lt"/>
              <a:buAutoNum type="arabicPeriod"/>
            </a:pPr>
            <a:r>
              <a:rPr lang="en-US" sz="2000" dirty="0" err="1" smtClean="0">
                <a:latin typeface="Calibri"/>
                <a:cs typeface="Calibri"/>
              </a:rPr>
              <a:t>Katram</a:t>
            </a:r>
            <a:r>
              <a:rPr lang="en-US" sz="2000" dirty="0" smtClean="0">
                <a:latin typeface="Calibri"/>
                <a:cs typeface="Calibri"/>
              </a:rPr>
              <a:t> </a:t>
            </a:r>
            <a:r>
              <a:rPr lang="en-US" sz="2000" dirty="0" err="1" smtClean="0">
                <a:latin typeface="Calibri"/>
                <a:cs typeface="Calibri"/>
              </a:rPr>
              <a:t>informācijas</a:t>
            </a:r>
            <a:r>
              <a:rPr lang="en-US" sz="2000" dirty="0" smtClean="0">
                <a:latin typeface="Calibri"/>
                <a:cs typeface="Calibri"/>
              </a:rPr>
              <a:t> </a:t>
            </a:r>
            <a:r>
              <a:rPr lang="en-US" sz="2000" dirty="0" err="1" smtClean="0">
                <a:latin typeface="Calibri"/>
                <a:cs typeface="Calibri"/>
              </a:rPr>
              <a:t>sniegšanas</a:t>
            </a:r>
            <a:r>
              <a:rPr lang="en-US" sz="2000" dirty="0" smtClean="0">
                <a:latin typeface="Calibri"/>
                <a:cs typeface="Calibri"/>
              </a:rPr>
              <a:t> </a:t>
            </a:r>
            <a:r>
              <a:rPr lang="en-US" sz="2000" dirty="0" err="1" smtClean="0">
                <a:latin typeface="Calibri"/>
                <a:cs typeface="Calibri"/>
              </a:rPr>
              <a:t>pienākumam</a:t>
            </a:r>
            <a:r>
              <a:rPr lang="en-US" sz="2000" dirty="0" smtClean="0">
                <a:latin typeface="Calibri"/>
                <a:cs typeface="Calibri"/>
              </a:rPr>
              <a:t> </a:t>
            </a:r>
            <a:r>
              <a:rPr lang="en-US" sz="2000" dirty="0" err="1" smtClean="0">
                <a:latin typeface="Calibri"/>
                <a:cs typeface="Calibri"/>
              </a:rPr>
              <a:t>jādefinē</a:t>
            </a:r>
            <a:r>
              <a:rPr lang="en-US" sz="2000" dirty="0">
                <a:latin typeface="Calibri"/>
                <a:cs typeface="Calibri"/>
              </a:rPr>
              <a:t> </a:t>
            </a:r>
            <a:r>
              <a:rPr lang="en-US" sz="2000" dirty="0" err="1" smtClean="0">
                <a:latin typeface="Calibri"/>
                <a:cs typeface="Calibri"/>
              </a:rPr>
              <a:t>populācija</a:t>
            </a:r>
            <a:r>
              <a:rPr lang="en-US" sz="2000" dirty="0" smtClean="0">
                <a:latin typeface="Calibri"/>
                <a:cs typeface="Calibri"/>
              </a:rPr>
              <a:t> (</a:t>
            </a:r>
            <a:r>
              <a:rPr lang="en-US" sz="2000" dirty="0" err="1" smtClean="0">
                <a:latin typeface="Calibri"/>
                <a:cs typeface="Calibri"/>
              </a:rPr>
              <a:t>uzņēmumu</a:t>
            </a:r>
            <a:r>
              <a:rPr lang="en-US" sz="2000" dirty="0" smtClean="0">
                <a:latin typeface="Calibri"/>
                <a:cs typeface="Calibri"/>
              </a:rPr>
              <a:t> </a:t>
            </a:r>
            <a:r>
              <a:rPr lang="en-US" sz="2000" dirty="0" err="1" smtClean="0">
                <a:latin typeface="Calibri"/>
                <a:cs typeface="Calibri"/>
              </a:rPr>
              <a:t>skaits</a:t>
            </a:r>
            <a:r>
              <a:rPr lang="en-US" sz="2000" dirty="0" smtClean="0">
                <a:latin typeface="Calibri"/>
                <a:cs typeface="Calibri"/>
              </a:rPr>
              <a:t>, </a:t>
            </a:r>
            <a:r>
              <a:rPr lang="en-US" sz="2000" dirty="0" err="1" smtClean="0">
                <a:latin typeface="Calibri"/>
                <a:cs typeface="Calibri"/>
              </a:rPr>
              <a:t>uz</a:t>
            </a:r>
            <a:r>
              <a:rPr lang="en-US" sz="2000" dirty="0" smtClean="0">
                <a:latin typeface="Calibri"/>
                <a:cs typeface="Calibri"/>
              </a:rPr>
              <a:t> </a:t>
            </a:r>
            <a:r>
              <a:rPr lang="en-US" sz="2000" dirty="0" err="1" smtClean="0">
                <a:latin typeface="Calibri"/>
                <a:cs typeface="Calibri"/>
              </a:rPr>
              <a:t>kuriem</a:t>
            </a:r>
            <a:r>
              <a:rPr lang="en-US" sz="2000" dirty="0" smtClean="0">
                <a:latin typeface="Calibri"/>
                <a:cs typeface="Calibri"/>
              </a:rPr>
              <a:t> </a:t>
            </a:r>
            <a:r>
              <a:rPr lang="en-US" sz="2000" dirty="0" err="1" smtClean="0">
                <a:latin typeface="Calibri"/>
                <a:cs typeface="Calibri"/>
              </a:rPr>
              <a:t>attiecināms</a:t>
            </a:r>
            <a:r>
              <a:rPr lang="en-US" sz="2000" dirty="0" smtClean="0">
                <a:latin typeface="Calibri"/>
                <a:cs typeface="Calibri"/>
              </a:rPr>
              <a:t> </a:t>
            </a:r>
            <a:r>
              <a:rPr lang="en-US" sz="2000" dirty="0" err="1" smtClean="0">
                <a:latin typeface="Calibri"/>
                <a:cs typeface="Calibri"/>
              </a:rPr>
              <a:t>šis</a:t>
            </a:r>
            <a:r>
              <a:rPr lang="en-US" sz="2000" dirty="0" smtClean="0">
                <a:latin typeface="Calibri"/>
                <a:cs typeface="Calibri"/>
              </a:rPr>
              <a:t> ISP)</a:t>
            </a:r>
          </a:p>
          <a:p>
            <a:pPr marL="342900" indent="-342900">
              <a:lnSpc>
                <a:spcPct val="120000"/>
              </a:lnSpc>
              <a:buFont typeface="+mj-lt"/>
              <a:buAutoNum type="arabicPeriod"/>
            </a:pPr>
            <a:r>
              <a:rPr lang="en-US" sz="2000" dirty="0" err="1" smtClean="0">
                <a:latin typeface="Calibri"/>
                <a:cs typeface="Calibri"/>
              </a:rPr>
              <a:t>Katrai</a:t>
            </a:r>
            <a:r>
              <a:rPr lang="en-US" sz="2000" dirty="0" smtClean="0">
                <a:latin typeface="Calibri"/>
                <a:cs typeface="Calibri"/>
              </a:rPr>
              <a:t> </a:t>
            </a:r>
            <a:r>
              <a:rPr lang="en-US" sz="2000" dirty="0" err="1" smtClean="0">
                <a:latin typeface="Calibri"/>
                <a:cs typeface="Calibri"/>
              </a:rPr>
              <a:t>datu</a:t>
            </a:r>
            <a:r>
              <a:rPr lang="en-US" sz="2000" dirty="0" smtClean="0">
                <a:latin typeface="Calibri"/>
                <a:cs typeface="Calibri"/>
              </a:rPr>
              <a:t> </a:t>
            </a:r>
            <a:r>
              <a:rPr lang="en-US" sz="2000" dirty="0" err="1" smtClean="0">
                <a:latin typeface="Calibri"/>
                <a:cs typeface="Calibri"/>
              </a:rPr>
              <a:t>prasībai</a:t>
            </a:r>
            <a:r>
              <a:rPr lang="en-US" sz="2000" dirty="0" smtClean="0">
                <a:latin typeface="Calibri"/>
                <a:cs typeface="Calibri"/>
              </a:rPr>
              <a:t> </a:t>
            </a:r>
            <a:r>
              <a:rPr lang="en-US" sz="2000" dirty="0" err="1" smtClean="0">
                <a:latin typeface="Calibri"/>
                <a:cs typeface="Calibri"/>
              </a:rPr>
              <a:t>definē</a:t>
            </a:r>
            <a:r>
              <a:rPr lang="en-US" sz="2000" dirty="0" smtClean="0">
                <a:latin typeface="Calibri"/>
                <a:cs typeface="Calibri"/>
              </a:rPr>
              <a:t> </a:t>
            </a:r>
            <a:r>
              <a:rPr lang="en-US" sz="2000" dirty="0" err="1" smtClean="0">
                <a:latin typeface="Calibri"/>
                <a:cs typeface="Calibri"/>
              </a:rPr>
              <a:t>kopu</a:t>
            </a:r>
            <a:r>
              <a:rPr lang="en-US" sz="2000" dirty="0" smtClean="0">
                <a:latin typeface="Calibri"/>
                <a:cs typeface="Calibri"/>
              </a:rPr>
              <a:t> (</a:t>
            </a:r>
            <a:r>
              <a:rPr lang="en-US" sz="2000" dirty="0" err="1" smtClean="0">
                <a:latin typeface="Calibri"/>
                <a:cs typeface="Calibri"/>
              </a:rPr>
              <a:t>ja</a:t>
            </a:r>
            <a:r>
              <a:rPr lang="en-US" sz="2000" dirty="0" smtClean="0">
                <a:latin typeface="Calibri"/>
                <a:cs typeface="Calibri"/>
              </a:rPr>
              <a:t> </a:t>
            </a:r>
            <a:r>
              <a:rPr lang="en-US" sz="2000" dirty="0" err="1" smtClean="0">
                <a:latin typeface="Calibri"/>
                <a:cs typeface="Calibri"/>
              </a:rPr>
              <a:t>tā</a:t>
            </a:r>
            <a:r>
              <a:rPr lang="en-US" sz="2000" dirty="0" smtClean="0">
                <a:latin typeface="Calibri"/>
                <a:cs typeface="Calibri"/>
              </a:rPr>
              <a:t> </a:t>
            </a:r>
            <a:r>
              <a:rPr lang="en-US" sz="2000" dirty="0" err="1" smtClean="0">
                <a:latin typeface="Calibri"/>
                <a:cs typeface="Calibri"/>
              </a:rPr>
              <a:t>atšķiras</a:t>
            </a:r>
            <a:r>
              <a:rPr lang="en-US" sz="2000" dirty="0" smtClean="0">
                <a:latin typeface="Calibri"/>
                <a:cs typeface="Calibri"/>
              </a:rPr>
              <a:t> no </a:t>
            </a:r>
            <a:r>
              <a:rPr lang="en-US" sz="2000" dirty="0" err="1" smtClean="0">
                <a:latin typeface="Calibri"/>
                <a:cs typeface="Calibri"/>
              </a:rPr>
              <a:t>populācijas</a:t>
            </a:r>
            <a:r>
              <a:rPr lang="en-US" sz="2000" dirty="0" smtClean="0">
                <a:latin typeface="Calibri"/>
                <a:cs typeface="Calibri"/>
              </a:rPr>
              <a:t>, </a:t>
            </a:r>
            <a:r>
              <a:rPr lang="en-US" sz="2000" dirty="0" err="1" smtClean="0">
                <a:latin typeface="Calibri"/>
                <a:cs typeface="Calibri"/>
              </a:rPr>
              <a:t>piem</a:t>
            </a:r>
            <a:r>
              <a:rPr lang="en-US" sz="2000" dirty="0" smtClean="0">
                <a:latin typeface="Calibri"/>
                <a:cs typeface="Calibri"/>
              </a:rPr>
              <a:t>., </a:t>
            </a:r>
            <a:r>
              <a:rPr lang="en-US" sz="2000" dirty="0" err="1" smtClean="0">
                <a:latin typeface="Calibri"/>
                <a:cs typeface="Calibri"/>
              </a:rPr>
              <a:t>komersanta</a:t>
            </a:r>
            <a:r>
              <a:rPr lang="en-US" sz="2000" dirty="0" smtClean="0">
                <a:latin typeface="Calibri"/>
                <a:cs typeface="Calibri"/>
              </a:rPr>
              <a:t> </a:t>
            </a:r>
            <a:r>
              <a:rPr lang="en-US" sz="2000" dirty="0" err="1" smtClean="0">
                <a:latin typeface="Calibri"/>
                <a:cs typeface="Calibri"/>
              </a:rPr>
              <a:t>veids</a:t>
            </a:r>
            <a:r>
              <a:rPr lang="en-US" sz="2000" dirty="0" smtClean="0">
                <a:latin typeface="Calibri"/>
                <a:cs typeface="Calibri"/>
              </a:rPr>
              <a:t>)</a:t>
            </a:r>
          </a:p>
          <a:p>
            <a:pPr marL="342900" indent="-342900">
              <a:lnSpc>
                <a:spcPct val="120000"/>
              </a:lnSpc>
              <a:buFont typeface="+mj-lt"/>
              <a:buAutoNum type="arabicPeriod"/>
            </a:pPr>
            <a:r>
              <a:rPr lang="en-US" sz="2000" dirty="0" err="1" smtClean="0">
                <a:latin typeface="Calibri"/>
                <a:cs typeface="Calibri"/>
              </a:rPr>
              <a:t>Katram</a:t>
            </a:r>
            <a:r>
              <a:rPr lang="en-US" sz="2000" dirty="0" smtClean="0">
                <a:latin typeface="Calibri"/>
                <a:cs typeface="Calibri"/>
              </a:rPr>
              <a:t> ISP </a:t>
            </a:r>
            <a:r>
              <a:rPr lang="en-US" sz="2000" dirty="0" err="1" smtClean="0">
                <a:latin typeface="Calibri"/>
                <a:cs typeface="Calibri"/>
              </a:rPr>
              <a:t>nosaka</a:t>
            </a:r>
            <a:r>
              <a:rPr lang="en-US" sz="2000" dirty="0" smtClean="0">
                <a:latin typeface="Calibri"/>
                <a:cs typeface="Calibri"/>
              </a:rPr>
              <a:t> </a:t>
            </a:r>
            <a:r>
              <a:rPr lang="en-US" sz="2000" dirty="0" err="1" smtClean="0">
                <a:latin typeface="Calibri"/>
                <a:cs typeface="Calibri"/>
              </a:rPr>
              <a:t>ziņošanas</a:t>
            </a:r>
            <a:r>
              <a:rPr lang="en-US" sz="2000" dirty="0" smtClean="0">
                <a:latin typeface="Calibri"/>
                <a:cs typeface="Calibri"/>
              </a:rPr>
              <a:t> </a:t>
            </a:r>
            <a:r>
              <a:rPr lang="en-US" sz="2000" dirty="0" err="1" smtClean="0">
                <a:latin typeface="Calibri"/>
                <a:cs typeface="Calibri"/>
              </a:rPr>
              <a:t>biežumu</a:t>
            </a:r>
            <a:r>
              <a:rPr lang="en-US" sz="2000" dirty="0" smtClean="0">
                <a:latin typeface="Calibri"/>
                <a:cs typeface="Calibri"/>
              </a:rPr>
              <a:t> </a:t>
            </a:r>
            <a:r>
              <a:rPr lang="en-US" sz="2000" dirty="0" err="1" smtClean="0">
                <a:latin typeface="Calibri"/>
                <a:cs typeface="Calibri"/>
              </a:rPr>
              <a:t>noteiktajā</a:t>
            </a:r>
            <a:r>
              <a:rPr lang="en-US" sz="2000" dirty="0" smtClean="0">
                <a:latin typeface="Calibri"/>
                <a:cs typeface="Calibri"/>
              </a:rPr>
              <a:t> </a:t>
            </a:r>
            <a:r>
              <a:rPr lang="en-US" sz="2000" dirty="0" err="1" smtClean="0">
                <a:latin typeface="Calibri"/>
                <a:cs typeface="Calibri"/>
              </a:rPr>
              <a:t>periodā</a:t>
            </a:r>
            <a:r>
              <a:rPr lang="en-US" sz="2000" dirty="0" smtClean="0">
                <a:latin typeface="Calibri"/>
                <a:cs typeface="Calibri"/>
              </a:rPr>
              <a:t>.</a:t>
            </a:r>
            <a:endParaRPr lang="en-US" sz="2000" dirty="0">
              <a:latin typeface="Calibri"/>
              <a:cs typeface="Calibri"/>
            </a:endParaRPr>
          </a:p>
        </p:txBody>
      </p:sp>
    </p:spTree>
    <p:extLst>
      <p:ext uri="{BB962C8B-B14F-4D97-AF65-F5344CB8AC3E}">
        <p14:creationId xmlns:p14="http://schemas.microsoft.com/office/powerpoint/2010/main" val="519357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01625"/>
            <a:ext cx="9140826" cy="1260475"/>
          </a:xfrm>
        </p:spPr>
        <p:txBody>
          <a:bodyPr/>
          <a:lstStyle/>
          <a:p>
            <a:pPr algn="l"/>
            <a:r>
              <a:rPr lang="en-US" sz="3600" dirty="0"/>
              <a:t>2</a:t>
            </a:r>
            <a:r>
              <a:rPr lang="en-US" sz="3600" dirty="0" smtClean="0"/>
              <a:t>. </a:t>
            </a:r>
            <a:r>
              <a:rPr lang="en-US" sz="3600" dirty="0" err="1" smtClean="0"/>
              <a:t>posms</a:t>
            </a:r>
            <a:r>
              <a:rPr lang="en-US" sz="3600" dirty="0" smtClean="0"/>
              <a:t> </a:t>
            </a:r>
            <a:br>
              <a:rPr lang="en-US" sz="3600" dirty="0" smtClean="0"/>
            </a:br>
            <a:r>
              <a:rPr lang="en-US" sz="3200" dirty="0" err="1">
                <a:solidFill>
                  <a:schemeClr val="bg1">
                    <a:lumMod val="50000"/>
                  </a:schemeClr>
                </a:solidFill>
              </a:rPr>
              <a:t>Administratīva</a:t>
            </a:r>
            <a:r>
              <a:rPr lang="en-US" sz="3200" dirty="0">
                <a:solidFill>
                  <a:schemeClr val="bg1">
                    <a:lumMod val="50000"/>
                  </a:schemeClr>
                </a:solidFill>
              </a:rPr>
              <a:t>̄ </a:t>
            </a:r>
            <a:r>
              <a:rPr lang="en-US" sz="3200" dirty="0" err="1">
                <a:solidFill>
                  <a:schemeClr val="bg1">
                    <a:lumMod val="50000"/>
                  </a:schemeClr>
                </a:solidFill>
              </a:rPr>
              <a:t>sloga</a:t>
            </a:r>
            <a:r>
              <a:rPr lang="en-US" sz="3200" dirty="0">
                <a:solidFill>
                  <a:schemeClr val="bg1">
                    <a:lumMod val="50000"/>
                  </a:schemeClr>
                </a:solidFill>
              </a:rPr>
              <a:t> </a:t>
            </a:r>
            <a:r>
              <a:rPr lang="en-US" sz="3200" dirty="0" err="1" smtClean="0">
                <a:solidFill>
                  <a:schemeClr val="bg1">
                    <a:lumMod val="50000"/>
                  </a:schemeClr>
                </a:solidFill>
              </a:rPr>
              <a:t>noteikšana</a:t>
            </a:r>
            <a:r>
              <a:rPr lang="en-US" sz="3200" dirty="0" smtClean="0">
                <a:solidFill>
                  <a:schemeClr val="bg1">
                    <a:lumMod val="50000"/>
                  </a:schemeClr>
                </a:solidFill>
              </a:rPr>
              <a:t> (2)</a:t>
            </a:r>
            <a:endParaRPr lang="en-US" sz="3200" dirty="0">
              <a:solidFill>
                <a:schemeClr val="bg1">
                  <a:lumMod val="50000"/>
                </a:schemeClr>
              </a:solidFill>
            </a:endParaRPr>
          </a:p>
        </p:txBody>
      </p:sp>
      <p:sp>
        <p:nvSpPr>
          <p:cNvPr id="6" name="TextBox 5"/>
          <p:cNvSpPr txBox="1"/>
          <p:nvPr/>
        </p:nvSpPr>
        <p:spPr>
          <a:xfrm>
            <a:off x="5112321" y="7164213"/>
            <a:ext cx="4936796" cy="295185"/>
          </a:xfrm>
          <a:prstGeom prst="rect">
            <a:avLst/>
          </a:prstGeom>
          <a:noFill/>
        </p:spPr>
        <p:txBody>
          <a:bodyPr wrap="square" lIns="91414" tIns="45708" rIns="91414" bIns="45708" rtlCol="0">
            <a:spAutoFit/>
          </a:bodyPr>
          <a:lstStyle/>
          <a:p>
            <a:pPr algn="r"/>
            <a:r>
              <a:rPr lang="en-US" sz="1400" dirty="0" err="1" smtClean="0">
                <a:latin typeface="+mn-lt"/>
              </a:rPr>
              <a:t>Avots</a:t>
            </a:r>
            <a:r>
              <a:rPr lang="en-US" sz="1400" dirty="0" smtClean="0">
                <a:latin typeface="+mn-lt"/>
              </a:rPr>
              <a:t>: </a:t>
            </a:r>
            <a:r>
              <a:rPr lang="en-US" sz="1400" dirty="0" err="1" smtClean="0">
                <a:latin typeface="+mn-lt"/>
              </a:rPr>
              <a:t>Paplašinātais</a:t>
            </a:r>
            <a:r>
              <a:rPr lang="en-US" sz="1400" dirty="0" smtClean="0">
                <a:latin typeface="+mn-lt"/>
              </a:rPr>
              <a:t> </a:t>
            </a:r>
            <a:r>
              <a:rPr lang="en-US" sz="1400" dirty="0" err="1" smtClean="0">
                <a:latin typeface="+mn-lt"/>
              </a:rPr>
              <a:t>Standarta</a:t>
            </a:r>
            <a:r>
              <a:rPr lang="en-US" sz="1400" dirty="0" smtClean="0">
                <a:latin typeface="+mn-lt"/>
              </a:rPr>
              <a:t> Izmaksu </a:t>
            </a:r>
            <a:r>
              <a:rPr lang="en-US" sz="1400" dirty="0" err="1" smtClean="0">
                <a:latin typeface="+mn-lt"/>
              </a:rPr>
              <a:t>Modelis</a:t>
            </a:r>
            <a:r>
              <a:rPr lang="en-US" sz="1400" dirty="0" smtClean="0">
                <a:latin typeface="+mn-lt"/>
              </a:rPr>
              <a:t>, </a:t>
            </a:r>
            <a:r>
              <a:rPr lang="en-US" sz="1400" dirty="0" err="1" smtClean="0">
                <a:latin typeface="+mn-lt"/>
              </a:rPr>
              <a:t>Rokasgrāmata</a:t>
            </a:r>
            <a:endParaRPr lang="lv-LV" sz="1400" dirty="0">
              <a:latin typeface="+mn-lt"/>
            </a:endParaRPr>
          </a:p>
        </p:txBody>
      </p:sp>
      <p:sp>
        <p:nvSpPr>
          <p:cNvPr id="4" name="TextBox 3"/>
          <p:cNvSpPr txBox="1"/>
          <p:nvPr/>
        </p:nvSpPr>
        <p:spPr>
          <a:xfrm>
            <a:off x="215776" y="1619597"/>
            <a:ext cx="9361040" cy="4218591"/>
          </a:xfrm>
          <a:prstGeom prst="rect">
            <a:avLst/>
          </a:prstGeom>
          <a:noFill/>
        </p:spPr>
        <p:txBody>
          <a:bodyPr wrap="square" rtlCol="0">
            <a:spAutoFit/>
          </a:bodyPr>
          <a:lstStyle/>
          <a:p>
            <a:pPr>
              <a:lnSpc>
                <a:spcPct val="120000"/>
              </a:lnSpc>
            </a:pPr>
            <a:r>
              <a:rPr lang="en-US" sz="2400" b="1" dirty="0" smtClean="0">
                <a:latin typeface="Calibri"/>
                <a:cs typeface="Calibri"/>
              </a:rPr>
              <a:t>2. </a:t>
            </a:r>
            <a:r>
              <a:rPr lang="en-US" sz="2400" b="1" dirty="0" err="1" smtClean="0">
                <a:latin typeface="Calibri"/>
                <a:cs typeface="Calibri"/>
              </a:rPr>
              <a:t>Laika</a:t>
            </a:r>
            <a:r>
              <a:rPr lang="en-US" sz="2400" b="1" dirty="0" smtClean="0">
                <a:latin typeface="Calibri"/>
                <a:cs typeface="Calibri"/>
              </a:rPr>
              <a:t> </a:t>
            </a:r>
            <a:r>
              <a:rPr lang="en-US" sz="2400" b="1" dirty="0" err="1" smtClean="0">
                <a:latin typeface="Calibri"/>
                <a:cs typeface="Calibri"/>
              </a:rPr>
              <a:t>patēriņa</a:t>
            </a:r>
            <a:r>
              <a:rPr lang="en-US" sz="2400" b="1" dirty="0" smtClean="0">
                <a:latin typeface="Calibri"/>
                <a:cs typeface="Calibri"/>
              </a:rPr>
              <a:t> un </a:t>
            </a:r>
            <a:r>
              <a:rPr lang="en-US" sz="2400" b="1" dirty="0" err="1" smtClean="0">
                <a:latin typeface="Calibri"/>
                <a:cs typeface="Calibri"/>
              </a:rPr>
              <a:t>izmaksu</a:t>
            </a:r>
            <a:r>
              <a:rPr lang="en-US" sz="2400" b="1" dirty="0" smtClean="0">
                <a:latin typeface="Calibri"/>
                <a:cs typeface="Calibri"/>
              </a:rPr>
              <a:t> </a:t>
            </a:r>
            <a:r>
              <a:rPr lang="en-US" sz="2400" b="1" dirty="0" err="1" smtClean="0">
                <a:latin typeface="Calibri"/>
                <a:cs typeface="Calibri"/>
              </a:rPr>
              <a:t>noteikšana</a:t>
            </a:r>
            <a:endParaRPr lang="en-US" sz="2400" b="1" dirty="0" smtClean="0">
              <a:latin typeface="Calibri"/>
              <a:cs typeface="Calibri"/>
            </a:endParaRPr>
          </a:p>
          <a:p>
            <a:pPr marL="1199940" lvl="1" indent="-457200">
              <a:lnSpc>
                <a:spcPct val="120000"/>
              </a:lnSpc>
              <a:buFont typeface="+mj-lt"/>
              <a:buAutoNum type="arabicPeriod"/>
            </a:pPr>
            <a:r>
              <a:rPr lang="en-US" sz="2000" dirty="0" err="1" smtClean="0">
                <a:latin typeface="Calibri"/>
                <a:cs typeface="Calibri"/>
              </a:rPr>
              <a:t>Tiek</a:t>
            </a:r>
            <a:r>
              <a:rPr lang="en-US" sz="2000" dirty="0" smtClean="0">
                <a:latin typeface="Calibri"/>
                <a:cs typeface="Calibri"/>
              </a:rPr>
              <a:t> </a:t>
            </a:r>
            <a:r>
              <a:rPr lang="en-US" sz="2000" dirty="0" err="1" smtClean="0">
                <a:latin typeface="Calibri"/>
                <a:cs typeface="Calibri"/>
              </a:rPr>
              <a:t>definēts</a:t>
            </a:r>
            <a:r>
              <a:rPr lang="en-US" sz="2000" dirty="0" smtClean="0">
                <a:latin typeface="Calibri"/>
                <a:cs typeface="Calibri"/>
              </a:rPr>
              <a:t> “</a:t>
            </a:r>
            <a:r>
              <a:rPr lang="en-US" sz="2000" dirty="0" err="1" smtClean="0">
                <a:latin typeface="Calibri"/>
                <a:cs typeface="Calibri"/>
              </a:rPr>
              <a:t>standarta</a:t>
            </a:r>
            <a:r>
              <a:rPr lang="en-US" sz="2000" dirty="0" smtClean="0">
                <a:latin typeface="Calibri"/>
                <a:cs typeface="Calibri"/>
              </a:rPr>
              <a:t> </a:t>
            </a:r>
            <a:r>
              <a:rPr lang="en-US" sz="2000" dirty="0" err="1" smtClean="0">
                <a:latin typeface="Calibri"/>
                <a:cs typeface="Calibri"/>
              </a:rPr>
              <a:t>klients</a:t>
            </a:r>
            <a:r>
              <a:rPr lang="en-US" sz="2000" dirty="0" smtClean="0">
                <a:latin typeface="Calibri"/>
                <a:cs typeface="Calibri"/>
              </a:rPr>
              <a:t>” -  </a:t>
            </a:r>
            <a:r>
              <a:rPr lang="en-US" sz="2000" dirty="0" err="1" smtClean="0">
                <a:latin typeface="Calibri"/>
                <a:cs typeface="Calibri"/>
              </a:rPr>
              <a:t>normatīvo</a:t>
            </a:r>
            <a:r>
              <a:rPr lang="en-US" sz="2000" dirty="0" smtClean="0">
                <a:latin typeface="Calibri"/>
                <a:cs typeface="Calibri"/>
              </a:rPr>
              <a:t> </a:t>
            </a:r>
            <a:r>
              <a:rPr lang="en-US" sz="2000" dirty="0" err="1" smtClean="0">
                <a:latin typeface="Calibri"/>
                <a:cs typeface="Calibri"/>
              </a:rPr>
              <a:t>aktu</a:t>
            </a:r>
            <a:r>
              <a:rPr lang="en-US" sz="2000" dirty="0" smtClean="0">
                <a:latin typeface="Calibri"/>
                <a:cs typeface="Calibri"/>
              </a:rPr>
              <a:t> </a:t>
            </a:r>
            <a:r>
              <a:rPr lang="en-US" sz="2000" dirty="0" err="1" smtClean="0">
                <a:latin typeface="Calibri"/>
                <a:cs typeface="Calibri"/>
              </a:rPr>
              <a:t>prasībām</a:t>
            </a:r>
            <a:r>
              <a:rPr lang="en-US" sz="2000" dirty="0" smtClean="0">
                <a:latin typeface="Calibri"/>
                <a:cs typeface="Calibri"/>
              </a:rPr>
              <a:t> </a:t>
            </a:r>
            <a:r>
              <a:rPr lang="en-US" sz="2000" dirty="0" err="1" smtClean="0">
                <a:latin typeface="Calibri"/>
                <a:cs typeface="Calibri"/>
              </a:rPr>
              <a:t>pakļauta</a:t>
            </a:r>
            <a:r>
              <a:rPr lang="en-US" sz="2000" dirty="0" smtClean="0">
                <a:latin typeface="Calibri"/>
                <a:cs typeface="Calibri"/>
              </a:rPr>
              <a:t> persona, </a:t>
            </a:r>
            <a:r>
              <a:rPr lang="en-US" sz="2000" dirty="0" err="1" smtClean="0">
                <a:latin typeface="Calibri"/>
                <a:cs typeface="Calibri"/>
              </a:rPr>
              <a:t>kas</a:t>
            </a:r>
            <a:r>
              <a:rPr lang="en-US" sz="2000" dirty="0" smtClean="0">
                <a:latin typeface="Calibri"/>
                <a:cs typeface="Calibri"/>
              </a:rPr>
              <a:t> </a:t>
            </a:r>
            <a:r>
              <a:rPr lang="en-US" sz="2000" dirty="0" err="1" smtClean="0">
                <a:latin typeface="Calibri"/>
                <a:cs typeface="Calibri"/>
              </a:rPr>
              <a:t>darbojas</a:t>
            </a:r>
            <a:r>
              <a:rPr lang="en-US" sz="2000" dirty="0" smtClean="0">
                <a:latin typeface="Calibri"/>
                <a:cs typeface="Calibri"/>
              </a:rPr>
              <a:t> </a:t>
            </a:r>
            <a:r>
              <a:rPr lang="en-US" sz="2000" dirty="0" err="1" smtClean="0">
                <a:latin typeface="Calibri"/>
                <a:cs typeface="Calibri"/>
              </a:rPr>
              <a:t>tipiski</a:t>
            </a:r>
            <a:r>
              <a:rPr lang="en-US" sz="2000" dirty="0" smtClean="0">
                <a:latin typeface="Calibri"/>
                <a:cs typeface="Calibri"/>
              </a:rPr>
              <a:t> un </a:t>
            </a:r>
            <a:r>
              <a:rPr lang="en-US" sz="2000" dirty="0" err="1" smtClean="0">
                <a:latin typeface="Calibri"/>
                <a:cs typeface="Calibri"/>
              </a:rPr>
              <a:t>veic</a:t>
            </a:r>
            <a:r>
              <a:rPr lang="en-US" sz="2000" dirty="0" smtClean="0">
                <a:latin typeface="Calibri"/>
                <a:cs typeface="Calibri"/>
              </a:rPr>
              <a:t> </a:t>
            </a:r>
            <a:r>
              <a:rPr lang="en-US" sz="2000" dirty="0" err="1" smtClean="0">
                <a:latin typeface="Calibri"/>
                <a:cs typeface="Calibri"/>
              </a:rPr>
              <a:t>tipiskas</a:t>
            </a:r>
            <a:r>
              <a:rPr lang="en-US" sz="2000" dirty="0" smtClean="0">
                <a:latin typeface="Calibri"/>
                <a:cs typeface="Calibri"/>
              </a:rPr>
              <a:t> admin. </a:t>
            </a:r>
            <a:r>
              <a:rPr lang="en-US" sz="2000" dirty="0" err="1">
                <a:latin typeface="Calibri"/>
                <a:cs typeface="Calibri"/>
              </a:rPr>
              <a:t>d</a:t>
            </a:r>
            <a:r>
              <a:rPr lang="en-US" sz="2000" dirty="0" err="1" smtClean="0">
                <a:latin typeface="Calibri"/>
                <a:cs typeface="Calibri"/>
              </a:rPr>
              <a:t>arbības</a:t>
            </a:r>
            <a:r>
              <a:rPr lang="en-US" sz="2000" dirty="0" smtClean="0">
                <a:latin typeface="Calibri"/>
                <a:cs typeface="Calibri"/>
              </a:rPr>
              <a:t>.</a:t>
            </a:r>
          </a:p>
          <a:p>
            <a:pPr marL="1199940" lvl="1" indent="-457200">
              <a:lnSpc>
                <a:spcPct val="120000"/>
              </a:lnSpc>
              <a:buFont typeface="+mj-lt"/>
              <a:buAutoNum type="arabicPeriod"/>
            </a:pPr>
            <a:r>
              <a:rPr lang="en-US" sz="2000" dirty="0" err="1" smtClean="0">
                <a:latin typeface="Calibri"/>
                <a:cs typeface="Calibri"/>
              </a:rPr>
              <a:t>Standarta</a:t>
            </a:r>
            <a:r>
              <a:rPr lang="en-US" sz="2000" dirty="0" smtClean="0">
                <a:latin typeface="Calibri"/>
                <a:cs typeface="Calibri"/>
              </a:rPr>
              <a:t> </a:t>
            </a:r>
            <a:r>
              <a:rPr lang="en-US" sz="2000" dirty="0" err="1" smtClean="0">
                <a:latin typeface="Calibri"/>
                <a:cs typeface="Calibri"/>
              </a:rPr>
              <a:t>klienta</a:t>
            </a:r>
            <a:r>
              <a:rPr lang="en-US" sz="2000" dirty="0" smtClean="0">
                <a:latin typeface="Calibri"/>
                <a:cs typeface="Calibri"/>
              </a:rPr>
              <a:t> </a:t>
            </a:r>
            <a:r>
              <a:rPr lang="en-US" sz="2000" dirty="0" err="1" smtClean="0">
                <a:latin typeface="Calibri"/>
                <a:cs typeface="Calibri"/>
              </a:rPr>
              <a:t>laika</a:t>
            </a:r>
            <a:r>
              <a:rPr lang="en-US" sz="2000" dirty="0" smtClean="0">
                <a:latin typeface="Calibri"/>
                <a:cs typeface="Calibri"/>
              </a:rPr>
              <a:t> </a:t>
            </a:r>
            <a:r>
              <a:rPr lang="en-US" sz="2000" dirty="0" err="1" smtClean="0">
                <a:latin typeface="Calibri"/>
                <a:cs typeface="Calibri"/>
              </a:rPr>
              <a:t>patēriņa</a:t>
            </a:r>
            <a:r>
              <a:rPr lang="en-US" sz="2000" dirty="0" smtClean="0">
                <a:latin typeface="Calibri"/>
                <a:cs typeface="Calibri"/>
              </a:rPr>
              <a:t> </a:t>
            </a:r>
            <a:r>
              <a:rPr lang="en-US" sz="2000" dirty="0" err="1" smtClean="0">
                <a:latin typeface="Calibri"/>
                <a:cs typeface="Calibri"/>
              </a:rPr>
              <a:t>noskaidrošana</a:t>
            </a:r>
            <a:r>
              <a:rPr lang="en-US" sz="2000" dirty="0" smtClean="0">
                <a:latin typeface="Calibri"/>
                <a:cs typeface="Calibri"/>
              </a:rPr>
              <a:t> </a:t>
            </a:r>
            <a:r>
              <a:rPr lang="en-US" sz="2000" dirty="0" err="1" smtClean="0">
                <a:latin typeface="Calibri"/>
                <a:cs typeface="Calibri"/>
              </a:rPr>
              <a:t>admin.darbību</a:t>
            </a:r>
            <a:r>
              <a:rPr lang="en-US" sz="2000" dirty="0" smtClean="0">
                <a:latin typeface="Calibri"/>
                <a:cs typeface="Calibri"/>
              </a:rPr>
              <a:t> </a:t>
            </a:r>
            <a:r>
              <a:rPr lang="en-US" sz="2000" dirty="0" err="1" smtClean="0">
                <a:latin typeface="Calibri"/>
                <a:cs typeface="Calibri"/>
              </a:rPr>
              <a:t>veikšanai</a:t>
            </a:r>
            <a:endParaRPr lang="en-US" sz="2000" dirty="0">
              <a:latin typeface="Calibri"/>
              <a:cs typeface="Calibri"/>
            </a:endParaRPr>
          </a:p>
          <a:p>
            <a:pPr marL="1199940" lvl="1" indent="-457200">
              <a:lnSpc>
                <a:spcPct val="120000"/>
              </a:lnSpc>
              <a:buFont typeface="+mj-lt"/>
              <a:buAutoNum type="arabicPeriod"/>
            </a:pPr>
            <a:r>
              <a:rPr lang="en-US" sz="2000" dirty="0" err="1" smtClean="0">
                <a:latin typeface="Calibri"/>
                <a:cs typeface="Calibri"/>
              </a:rPr>
              <a:t>Standarta</a:t>
            </a:r>
            <a:r>
              <a:rPr lang="en-US" sz="2000" dirty="0" smtClean="0">
                <a:latin typeface="Calibri"/>
                <a:cs typeface="Calibri"/>
              </a:rPr>
              <a:t> </a:t>
            </a:r>
            <a:r>
              <a:rPr lang="en-US" sz="2000" dirty="0" err="1">
                <a:latin typeface="Calibri"/>
                <a:cs typeface="Calibri"/>
              </a:rPr>
              <a:t>izmaksu</a:t>
            </a:r>
            <a:r>
              <a:rPr lang="en-US" sz="2000" dirty="0">
                <a:latin typeface="Calibri"/>
                <a:cs typeface="Calibri"/>
              </a:rPr>
              <a:t> </a:t>
            </a:r>
            <a:r>
              <a:rPr lang="en-US" sz="2000" dirty="0" err="1">
                <a:latin typeface="Calibri"/>
                <a:cs typeface="Calibri"/>
              </a:rPr>
              <a:t>noteikšana</a:t>
            </a:r>
            <a:r>
              <a:rPr lang="en-US" sz="2000" dirty="0">
                <a:latin typeface="Calibri"/>
                <a:cs typeface="Calibri"/>
              </a:rPr>
              <a:t>:</a:t>
            </a:r>
          </a:p>
          <a:p>
            <a:pPr marL="1485577" lvl="2" indent="-342900">
              <a:lnSpc>
                <a:spcPct val="120000"/>
              </a:lnSpc>
              <a:buFont typeface="Arial"/>
              <a:buChar char="•"/>
            </a:pPr>
            <a:r>
              <a:rPr lang="en-US" sz="2000" dirty="0" err="1">
                <a:latin typeface="Calibri"/>
                <a:cs typeface="Calibri"/>
              </a:rPr>
              <a:t>Iekšējās</a:t>
            </a:r>
            <a:r>
              <a:rPr lang="en-US" sz="2000" dirty="0">
                <a:latin typeface="Calibri"/>
                <a:cs typeface="Calibri"/>
              </a:rPr>
              <a:t> </a:t>
            </a:r>
            <a:r>
              <a:rPr lang="en-US" sz="2000" dirty="0" err="1">
                <a:latin typeface="Calibri"/>
                <a:cs typeface="Calibri"/>
              </a:rPr>
              <a:t>izmaksas</a:t>
            </a:r>
            <a:r>
              <a:rPr lang="en-US" sz="2000" dirty="0">
                <a:latin typeface="Calibri"/>
                <a:cs typeface="Calibri"/>
              </a:rPr>
              <a:t>, </a:t>
            </a:r>
            <a:r>
              <a:rPr lang="en-US" sz="2000" dirty="0" err="1">
                <a:latin typeface="Calibri"/>
                <a:cs typeface="Calibri"/>
              </a:rPr>
              <a:t>t.sk</a:t>
            </a:r>
            <a:r>
              <a:rPr lang="en-US" sz="2000" dirty="0">
                <a:latin typeface="Calibri"/>
                <a:cs typeface="Calibri"/>
              </a:rPr>
              <a:t>. </a:t>
            </a:r>
            <a:endParaRPr lang="en-US" sz="2000" dirty="0" smtClean="0">
              <a:latin typeface="Calibri"/>
              <a:cs typeface="Calibri"/>
            </a:endParaRPr>
          </a:p>
          <a:p>
            <a:pPr lvl="2" indent="0">
              <a:lnSpc>
                <a:spcPct val="120000"/>
              </a:lnSpc>
            </a:pPr>
            <a:r>
              <a:rPr lang="en-US" sz="2000" dirty="0">
                <a:latin typeface="Calibri"/>
                <a:cs typeface="Calibri"/>
              </a:rPr>
              <a:t>	</a:t>
            </a:r>
            <a:r>
              <a:rPr lang="en-US" sz="2000" b="1" dirty="0" err="1" smtClean="0">
                <a:latin typeface="Calibri"/>
                <a:cs typeface="Calibri"/>
              </a:rPr>
              <a:t>pieskaitāmās</a:t>
            </a:r>
            <a:r>
              <a:rPr lang="en-US" sz="2000" b="1" dirty="0" smtClean="0">
                <a:latin typeface="Calibri"/>
                <a:cs typeface="Calibri"/>
              </a:rPr>
              <a:t> </a:t>
            </a:r>
            <a:r>
              <a:rPr lang="en-US" sz="2000" b="1" dirty="0" err="1">
                <a:latin typeface="Calibri"/>
                <a:cs typeface="Calibri"/>
              </a:rPr>
              <a:t>izmaksas</a:t>
            </a:r>
            <a:endParaRPr lang="en-US" sz="2000" b="1" dirty="0">
              <a:latin typeface="Calibri"/>
              <a:cs typeface="Calibri"/>
            </a:endParaRPr>
          </a:p>
          <a:p>
            <a:pPr marL="1485577" lvl="2" indent="-342900">
              <a:lnSpc>
                <a:spcPct val="120000"/>
              </a:lnSpc>
              <a:buFont typeface="Arial"/>
              <a:buChar char="•"/>
            </a:pPr>
            <a:r>
              <a:rPr lang="en-US" sz="2000" dirty="0" err="1">
                <a:latin typeface="Calibri"/>
                <a:cs typeface="Calibri"/>
              </a:rPr>
              <a:t>Ārējās</a:t>
            </a:r>
            <a:r>
              <a:rPr lang="en-US" sz="2000" dirty="0">
                <a:latin typeface="Calibri"/>
                <a:cs typeface="Calibri"/>
              </a:rPr>
              <a:t> </a:t>
            </a:r>
            <a:r>
              <a:rPr lang="en-US" sz="2000" dirty="0" err="1">
                <a:latin typeface="Calibri"/>
                <a:cs typeface="Calibri"/>
              </a:rPr>
              <a:t>izmaksas</a:t>
            </a:r>
            <a:endParaRPr lang="en-US" sz="2000" dirty="0">
              <a:latin typeface="Calibri"/>
              <a:cs typeface="Calibri"/>
            </a:endParaRPr>
          </a:p>
          <a:p>
            <a:pPr marL="1485577" lvl="2" indent="-342900">
              <a:lnSpc>
                <a:spcPct val="120000"/>
              </a:lnSpc>
              <a:buFont typeface="Arial"/>
              <a:buChar char="•"/>
            </a:pPr>
            <a:r>
              <a:rPr lang="en-US" sz="2000" dirty="0" err="1">
                <a:latin typeface="Calibri"/>
                <a:cs typeface="Calibri"/>
              </a:rPr>
              <a:t>pirkumi</a:t>
            </a:r>
            <a:endParaRPr lang="en-US" sz="2000" dirty="0">
              <a:latin typeface="Calibri"/>
              <a:cs typeface="Calibri"/>
            </a:endParaRPr>
          </a:p>
          <a:p>
            <a:pPr marL="1199940" lvl="1" indent="-457200">
              <a:lnSpc>
                <a:spcPct val="120000"/>
              </a:lnSpc>
              <a:buFont typeface="+mj-lt"/>
              <a:buAutoNum type="arabicPeriod"/>
            </a:pPr>
            <a:endParaRPr lang="en-US" sz="2000" dirty="0" smtClean="0">
              <a:latin typeface="Calibri"/>
              <a:cs typeface="Calibri"/>
            </a:endParaRPr>
          </a:p>
          <a:p>
            <a:pPr marL="1085640" lvl="1" indent="-342900">
              <a:lnSpc>
                <a:spcPct val="120000"/>
              </a:lnSpc>
              <a:buFont typeface="Arial"/>
              <a:buChar char="•"/>
            </a:pPr>
            <a:endParaRPr lang="en-US" sz="2000" dirty="0">
              <a:latin typeface="Calibri"/>
              <a:cs typeface="Calibri"/>
            </a:endParaRPr>
          </a:p>
        </p:txBody>
      </p:sp>
      <p:pic>
        <p:nvPicPr>
          <p:cNvPr id="5" name="Picture 4"/>
          <p:cNvPicPr>
            <a:picLocks noChangeAspect="1"/>
          </p:cNvPicPr>
          <p:nvPr/>
        </p:nvPicPr>
        <p:blipFill>
          <a:blip r:embed="rId2"/>
          <a:stretch>
            <a:fillRect/>
          </a:stretch>
        </p:blipFill>
        <p:spPr>
          <a:xfrm>
            <a:off x="2018545" y="3107680"/>
            <a:ext cx="8278351" cy="3984525"/>
          </a:xfrm>
          <a:prstGeom prst="rect">
            <a:avLst/>
          </a:prstGeom>
        </p:spPr>
      </p:pic>
    </p:spTree>
    <p:extLst>
      <p:ext uri="{BB962C8B-B14F-4D97-AF65-F5344CB8AC3E}">
        <p14:creationId xmlns:p14="http://schemas.microsoft.com/office/powerpoint/2010/main" val="3066466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err="1" smtClean="0"/>
              <a:t>Pieskaitāmās</a:t>
            </a:r>
            <a:r>
              <a:rPr lang="en-US" sz="3600" dirty="0" smtClean="0"/>
              <a:t> </a:t>
            </a:r>
            <a:r>
              <a:rPr lang="en-US" sz="3600" dirty="0" err="1" smtClean="0"/>
              <a:t>izmaksas</a:t>
            </a:r>
            <a:r>
              <a:rPr lang="en-US" sz="3600" dirty="0" smtClean="0"/>
              <a:t> (overheads)</a:t>
            </a:r>
            <a:endParaRPr lang="en-US" sz="3600" dirty="0"/>
          </a:p>
        </p:txBody>
      </p:sp>
      <p:sp>
        <p:nvSpPr>
          <p:cNvPr id="3" name="Content Placeholder 2"/>
          <p:cNvSpPr>
            <a:spLocks noGrp="1"/>
          </p:cNvSpPr>
          <p:nvPr>
            <p:ph idx="1"/>
          </p:nvPr>
        </p:nvSpPr>
        <p:spPr/>
        <p:txBody>
          <a:bodyPr/>
          <a:lstStyle/>
          <a:p>
            <a:pPr marL="342900" indent="-342900">
              <a:buFont typeface="Arial"/>
              <a:buChar char="•"/>
            </a:pPr>
            <a:r>
              <a:rPr lang="en-US" sz="2000" dirty="0" err="1" smtClean="0"/>
              <a:t>Pieskaitāmās</a:t>
            </a:r>
            <a:r>
              <a:rPr lang="en-US" sz="2000" dirty="0" smtClean="0"/>
              <a:t> </a:t>
            </a:r>
            <a:r>
              <a:rPr lang="en-US" sz="2000" dirty="0" err="1" smtClean="0"/>
              <a:t>izmaksas</a:t>
            </a:r>
            <a:r>
              <a:rPr lang="en-US" sz="2000" dirty="0" smtClean="0"/>
              <a:t> </a:t>
            </a:r>
            <a:r>
              <a:rPr lang="en-US" sz="2000" dirty="0" err="1" smtClean="0"/>
              <a:t>rēķina</a:t>
            </a:r>
            <a:r>
              <a:rPr lang="en-US" sz="2000" dirty="0" smtClean="0"/>
              <a:t> </a:t>
            </a:r>
            <a:r>
              <a:rPr lang="en-US" sz="2000" dirty="0" err="1" smtClean="0"/>
              <a:t>tikai</a:t>
            </a:r>
            <a:r>
              <a:rPr lang="en-US" sz="2000" dirty="0" smtClean="0"/>
              <a:t> </a:t>
            </a:r>
            <a:r>
              <a:rPr lang="en-US" sz="2000" dirty="0" err="1" smtClean="0"/>
              <a:t>uzņēmumiem</a:t>
            </a:r>
            <a:r>
              <a:rPr lang="en-US" sz="2000" dirty="0" smtClean="0"/>
              <a:t>.</a:t>
            </a:r>
          </a:p>
          <a:p>
            <a:pPr marL="342900" indent="-342900">
              <a:buFont typeface="Arial"/>
              <a:buChar char="•"/>
            </a:pPr>
            <a:r>
              <a:rPr lang="en-US" sz="2000" dirty="0" err="1" smtClean="0"/>
              <a:t>Pieskaitāmo</a:t>
            </a:r>
            <a:r>
              <a:rPr lang="en-US" sz="2000" dirty="0" smtClean="0"/>
              <a:t> </a:t>
            </a:r>
            <a:r>
              <a:rPr lang="en-US" sz="2000" dirty="0" err="1"/>
              <a:t>izmaksu</a:t>
            </a:r>
            <a:r>
              <a:rPr lang="en-US" sz="2000" dirty="0"/>
              <a:t> </a:t>
            </a:r>
            <a:r>
              <a:rPr lang="en-US" sz="2000" dirty="0" err="1"/>
              <a:t>apjoms</a:t>
            </a:r>
            <a:r>
              <a:rPr lang="en-US" sz="2000" dirty="0"/>
              <a:t> </a:t>
            </a:r>
            <a:r>
              <a:rPr lang="en-US" sz="2000" dirty="0" err="1"/>
              <a:t>ir</a:t>
            </a:r>
            <a:r>
              <a:rPr lang="en-US" sz="2000" dirty="0"/>
              <a:t> </a:t>
            </a:r>
            <a:r>
              <a:rPr lang="en-US" sz="2000" dirty="0" err="1"/>
              <a:t>atkarīgs</a:t>
            </a:r>
            <a:r>
              <a:rPr lang="en-US" sz="2000" dirty="0"/>
              <a:t> </a:t>
            </a:r>
            <a:r>
              <a:rPr lang="en-US" sz="2000" dirty="0" smtClean="0"/>
              <a:t>no </a:t>
            </a:r>
            <a:r>
              <a:rPr lang="en-US" sz="2000" dirty="0" err="1" smtClean="0"/>
              <a:t>nozares</a:t>
            </a:r>
            <a:r>
              <a:rPr lang="en-US" sz="2000" dirty="0"/>
              <a:t>, </a:t>
            </a:r>
            <a:r>
              <a:rPr lang="en-US" sz="2000" dirty="0" err="1"/>
              <a:t>kura</a:t>
            </a:r>
            <a:r>
              <a:rPr lang="en-US" sz="2000" dirty="0"/>
              <a:t>̄ </a:t>
            </a:r>
            <a:r>
              <a:rPr lang="en-US" sz="2000" dirty="0" err="1"/>
              <a:t>uzņēmums</a:t>
            </a:r>
            <a:r>
              <a:rPr lang="en-US" sz="2000" dirty="0"/>
              <a:t> </a:t>
            </a:r>
            <a:r>
              <a:rPr lang="en-US" sz="2000" dirty="0" err="1" smtClean="0"/>
              <a:t>darbojas</a:t>
            </a:r>
            <a:r>
              <a:rPr lang="en-US" sz="2000" dirty="0" smtClean="0"/>
              <a:t>, un </a:t>
            </a:r>
            <a:r>
              <a:rPr lang="en-US" sz="2000" dirty="0"/>
              <a:t>no </a:t>
            </a:r>
            <a:r>
              <a:rPr lang="en-US" sz="2000" dirty="0" err="1"/>
              <a:t>uzņēmuma</a:t>
            </a:r>
            <a:r>
              <a:rPr lang="en-US" sz="2000" dirty="0"/>
              <a:t> </a:t>
            </a:r>
            <a:r>
              <a:rPr lang="en-US" sz="2000" dirty="0" err="1"/>
              <a:t>lieluma</a:t>
            </a:r>
            <a:r>
              <a:rPr lang="en-US" sz="2000" dirty="0"/>
              <a:t>. </a:t>
            </a:r>
            <a:endParaRPr lang="en-US" sz="2000" dirty="0" smtClean="0"/>
          </a:p>
          <a:p>
            <a:pPr marL="342900" indent="-342900">
              <a:buFont typeface="Arial"/>
              <a:buChar char="•"/>
            </a:pPr>
            <a:r>
              <a:rPr lang="en-US" sz="2000" dirty="0" err="1" smtClean="0"/>
              <a:t>Vienotās</a:t>
            </a:r>
            <a:r>
              <a:rPr lang="en-US" sz="2000" dirty="0" smtClean="0"/>
              <a:t> </a:t>
            </a:r>
            <a:r>
              <a:rPr lang="en-US" sz="2000" dirty="0" err="1" smtClean="0"/>
              <a:t>metodikas</a:t>
            </a:r>
            <a:r>
              <a:rPr lang="en-US" sz="2000" dirty="0" smtClean="0"/>
              <a:t> </a:t>
            </a:r>
            <a:r>
              <a:rPr lang="en-US" sz="2000" dirty="0" err="1" smtClean="0"/>
              <a:t>ietvaros</a:t>
            </a:r>
            <a:r>
              <a:rPr lang="en-US" sz="2000" dirty="0" smtClean="0"/>
              <a:t> </a:t>
            </a:r>
            <a:r>
              <a:rPr lang="en-US" sz="2000" dirty="0" err="1" smtClean="0"/>
              <a:t>katra</a:t>
            </a:r>
            <a:r>
              <a:rPr lang="en-US" sz="2000" dirty="0" smtClean="0"/>
              <a:t> </a:t>
            </a:r>
            <a:r>
              <a:rPr lang="en-US" sz="2000" dirty="0" err="1" smtClean="0"/>
              <a:t>valsts</a:t>
            </a:r>
            <a:r>
              <a:rPr lang="en-US" sz="2000" dirty="0" smtClean="0"/>
              <a:t> </a:t>
            </a:r>
            <a:r>
              <a:rPr lang="en-US" sz="2000" dirty="0" err="1" smtClean="0"/>
              <a:t>pieņem</a:t>
            </a:r>
            <a:r>
              <a:rPr lang="en-US" sz="2000" dirty="0" smtClean="0"/>
              <a:t> </a:t>
            </a:r>
            <a:r>
              <a:rPr lang="en-US" sz="2000" dirty="0" err="1" smtClean="0"/>
              <a:t>vienu</a:t>
            </a:r>
            <a:r>
              <a:rPr lang="en-US" sz="2000" dirty="0" smtClean="0"/>
              <a:t> </a:t>
            </a:r>
            <a:r>
              <a:rPr lang="en-US" sz="2000" dirty="0" err="1"/>
              <a:t>pieskaitāmo</a:t>
            </a:r>
            <a:r>
              <a:rPr lang="en-US" sz="2000" dirty="0"/>
              <a:t> </a:t>
            </a:r>
            <a:r>
              <a:rPr lang="en-US" sz="2000" dirty="0" err="1"/>
              <a:t>izmaksu</a:t>
            </a:r>
            <a:r>
              <a:rPr lang="en-US" sz="2000" dirty="0"/>
              <a:t> </a:t>
            </a:r>
            <a:r>
              <a:rPr lang="en-US" sz="2000" dirty="0" err="1" smtClean="0"/>
              <a:t>procentu</a:t>
            </a:r>
            <a:r>
              <a:rPr lang="en-US" sz="2000" dirty="0" smtClean="0"/>
              <a:t> no </a:t>
            </a:r>
            <a:r>
              <a:rPr lang="en-US" sz="2000" dirty="0" err="1" smtClean="0"/>
              <a:t>darba</a:t>
            </a:r>
            <a:r>
              <a:rPr lang="en-US" sz="2000" dirty="0" smtClean="0"/>
              <a:t> </a:t>
            </a:r>
            <a:r>
              <a:rPr lang="en-US" sz="2000" dirty="0" err="1" smtClean="0"/>
              <a:t>algas</a:t>
            </a:r>
            <a:r>
              <a:rPr lang="en-US" sz="2000" dirty="0" smtClean="0"/>
              <a:t> </a:t>
            </a:r>
            <a:r>
              <a:rPr lang="en-US" sz="2000" dirty="0"/>
              <a:t>un </a:t>
            </a:r>
            <a:r>
              <a:rPr lang="en-US" sz="2000" dirty="0" err="1" smtClean="0"/>
              <a:t>piemēro</a:t>
            </a:r>
            <a:r>
              <a:rPr lang="en-US" sz="2000" dirty="0" smtClean="0"/>
              <a:t> </a:t>
            </a:r>
            <a:r>
              <a:rPr lang="en-US" sz="2000" dirty="0"/>
              <a:t>to </a:t>
            </a:r>
            <a:r>
              <a:rPr lang="en-US" sz="2000" dirty="0" err="1" smtClean="0">
                <a:solidFill>
                  <a:schemeClr val="tx1"/>
                </a:solidFill>
              </a:rPr>
              <a:t>visos</a:t>
            </a:r>
            <a:r>
              <a:rPr lang="en-US" sz="2000" dirty="0" smtClean="0">
                <a:solidFill>
                  <a:schemeClr val="tx1"/>
                </a:solidFill>
              </a:rPr>
              <a:t> </a:t>
            </a:r>
            <a:r>
              <a:rPr lang="en-US" sz="2000" dirty="0" err="1" smtClean="0">
                <a:solidFill>
                  <a:schemeClr val="tx1"/>
                </a:solidFill>
              </a:rPr>
              <a:t>administratīvo</a:t>
            </a:r>
            <a:r>
              <a:rPr lang="en-US" sz="2000" dirty="0" smtClean="0">
                <a:solidFill>
                  <a:schemeClr val="tx1"/>
                </a:solidFill>
              </a:rPr>
              <a:t> </a:t>
            </a:r>
            <a:r>
              <a:rPr lang="en-US" sz="2000" dirty="0" err="1" smtClean="0">
                <a:solidFill>
                  <a:schemeClr val="tx1"/>
                </a:solidFill>
              </a:rPr>
              <a:t>izmaksu</a:t>
            </a:r>
            <a:r>
              <a:rPr lang="en-US" sz="2000" dirty="0" smtClean="0">
                <a:solidFill>
                  <a:schemeClr val="tx1"/>
                </a:solidFill>
              </a:rPr>
              <a:t> </a:t>
            </a:r>
            <a:r>
              <a:rPr lang="en-US" sz="2000" dirty="0" err="1" smtClean="0"/>
              <a:t>aprēķinos</a:t>
            </a:r>
            <a:r>
              <a:rPr lang="en-US" sz="2000" dirty="0" smtClean="0"/>
              <a:t>. </a:t>
            </a:r>
          </a:p>
          <a:p>
            <a:pPr marL="342900" indent="-342900">
              <a:buFont typeface="Arial"/>
              <a:buChar char="•"/>
            </a:pPr>
            <a:r>
              <a:rPr lang="en-US" sz="2000" dirty="0" err="1" smtClean="0"/>
              <a:t>Nīderlande</a:t>
            </a:r>
            <a:r>
              <a:rPr lang="en-US" sz="2000" dirty="0" smtClean="0"/>
              <a:t>̄, </a:t>
            </a:r>
            <a:r>
              <a:rPr lang="en-US" sz="2000" dirty="0" err="1" smtClean="0"/>
              <a:t>Dānija</a:t>
            </a:r>
            <a:r>
              <a:rPr lang="en-US" sz="2000" dirty="0" smtClean="0"/>
              <a:t>̄</a:t>
            </a:r>
            <a:r>
              <a:rPr lang="en-US" sz="2000" dirty="0"/>
              <a:t>, </a:t>
            </a:r>
            <a:r>
              <a:rPr lang="en-US" sz="2000" dirty="0" err="1"/>
              <a:t>Norvēģija</a:t>
            </a:r>
            <a:r>
              <a:rPr lang="en-US" sz="2000" dirty="0"/>
              <a:t>̄ un </a:t>
            </a:r>
            <a:r>
              <a:rPr lang="en-US" sz="2000" dirty="0" err="1"/>
              <a:t>Zviedrija</a:t>
            </a:r>
            <a:r>
              <a:rPr lang="en-US" sz="2000" dirty="0"/>
              <a:t>̄ </a:t>
            </a:r>
            <a:r>
              <a:rPr lang="en-US" sz="2000" dirty="0" smtClean="0"/>
              <a:t>- </a:t>
            </a:r>
            <a:r>
              <a:rPr lang="en-US" sz="2000" dirty="0" err="1" smtClean="0"/>
              <a:t>vidēji</a:t>
            </a:r>
            <a:r>
              <a:rPr lang="en-US" sz="2000" dirty="0" smtClean="0"/>
              <a:t> 25 </a:t>
            </a:r>
            <a:r>
              <a:rPr lang="en-US" sz="2000" dirty="0"/>
              <a:t>%. </a:t>
            </a:r>
            <a:r>
              <a:rPr lang="en-US" sz="2000" dirty="0" err="1"/>
              <a:t>F</a:t>
            </a:r>
            <a:r>
              <a:rPr lang="en-US" sz="2000" dirty="0" err="1" smtClean="0"/>
              <a:t>inanšu</a:t>
            </a:r>
            <a:r>
              <a:rPr lang="en-US" sz="2000" dirty="0" smtClean="0"/>
              <a:t> </a:t>
            </a:r>
            <a:r>
              <a:rPr lang="en-US" sz="2000" dirty="0" err="1" smtClean="0"/>
              <a:t>sektorā</a:t>
            </a:r>
            <a:r>
              <a:rPr lang="en-US" sz="2000" dirty="0" smtClean="0"/>
              <a:t> - </a:t>
            </a:r>
            <a:r>
              <a:rPr lang="en-US" sz="2000" dirty="0"/>
              <a:t>50 % no </a:t>
            </a:r>
            <a:r>
              <a:rPr lang="en-US" sz="2000" dirty="0" err="1"/>
              <a:t>darba</a:t>
            </a:r>
            <a:r>
              <a:rPr lang="en-US" sz="2000" dirty="0"/>
              <a:t> </a:t>
            </a:r>
            <a:r>
              <a:rPr lang="en-US" sz="2000" dirty="0" err="1" smtClean="0"/>
              <a:t>algas</a:t>
            </a:r>
            <a:r>
              <a:rPr lang="en-US" sz="2000" dirty="0" smtClean="0"/>
              <a:t>.</a:t>
            </a:r>
          </a:p>
          <a:p>
            <a:pPr marL="342900" indent="-342900">
              <a:buFont typeface="Arial"/>
              <a:buChar char="•"/>
            </a:pPr>
            <a:r>
              <a:rPr lang="en-US" sz="2000" dirty="0" err="1" smtClean="0"/>
              <a:t>Lielbritānija</a:t>
            </a:r>
            <a:r>
              <a:rPr lang="en-US" sz="2000" dirty="0" smtClean="0"/>
              <a:t>̄ - 30 %. </a:t>
            </a:r>
          </a:p>
          <a:p>
            <a:pPr marL="342900" indent="-342900">
              <a:buFont typeface="Arial"/>
              <a:buChar char="•"/>
            </a:pPr>
            <a:r>
              <a:rPr lang="en-US" sz="2000" b="1" dirty="0" err="1" smtClean="0"/>
              <a:t>Latvijā</a:t>
            </a:r>
            <a:r>
              <a:rPr lang="en-US" sz="2000" b="1" dirty="0" smtClean="0"/>
              <a:t> – 25%</a:t>
            </a:r>
            <a:r>
              <a:rPr lang="en-US" sz="2000" dirty="0" smtClean="0"/>
              <a:t>. </a:t>
            </a:r>
            <a:r>
              <a:rPr lang="en-US" sz="2000" dirty="0" err="1" smtClean="0"/>
              <a:t>Vai</a:t>
            </a:r>
            <a:r>
              <a:rPr lang="en-US" sz="2000" dirty="0" smtClean="0"/>
              <a:t> </a:t>
            </a:r>
            <a:r>
              <a:rPr lang="en-US" sz="2000" dirty="0" err="1" smtClean="0"/>
              <a:t>pieņēmums</a:t>
            </a:r>
            <a:r>
              <a:rPr lang="en-US" sz="2000" dirty="0" smtClean="0"/>
              <a:t> </a:t>
            </a:r>
            <a:r>
              <a:rPr lang="en-US" sz="2000" dirty="0" err="1" smtClean="0"/>
              <a:t>ir</a:t>
            </a:r>
            <a:r>
              <a:rPr lang="en-US" sz="2000" dirty="0" smtClean="0"/>
              <a:t> </a:t>
            </a:r>
            <a:r>
              <a:rPr lang="en-US" sz="2000" dirty="0" err="1" smtClean="0"/>
              <a:t>statistiski</a:t>
            </a:r>
            <a:r>
              <a:rPr lang="en-US" sz="2000" dirty="0" smtClean="0"/>
              <a:t> </a:t>
            </a:r>
            <a:r>
              <a:rPr lang="en-US" sz="2000" dirty="0" err="1" smtClean="0"/>
              <a:t>pamatots</a:t>
            </a:r>
            <a:r>
              <a:rPr lang="en-US" sz="2000" dirty="0" smtClean="0"/>
              <a:t>?</a:t>
            </a:r>
            <a:endParaRPr lang="en-US" sz="2000" dirty="0"/>
          </a:p>
        </p:txBody>
      </p:sp>
    </p:spTree>
    <p:extLst>
      <p:ext uri="{BB962C8B-B14F-4D97-AF65-F5344CB8AC3E}">
        <p14:creationId xmlns:p14="http://schemas.microsoft.com/office/powerpoint/2010/main" val="3470105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endParaRPr lang="en-US" sz="4800" dirty="0"/>
          </a:p>
          <a:p>
            <a:pPr algn="ctr"/>
            <a:endParaRPr lang="en-US" sz="1800" dirty="0"/>
          </a:p>
          <a:p>
            <a:pPr algn="ctr"/>
            <a:r>
              <a:rPr lang="en-US" sz="4800" dirty="0" err="1"/>
              <a:t>Administratīvā</a:t>
            </a:r>
            <a:r>
              <a:rPr lang="en-US" sz="4800" dirty="0"/>
              <a:t> </a:t>
            </a:r>
            <a:r>
              <a:rPr lang="en-US" sz="4800" dirty="0" err="1"/>
              <a:t>sloga</a:t>
            </a:r>
            <a:r>
              <a:rPr lang="en-US" sz="4800" dirty="0"/>
              <a:t> </a:t>
            </a:r>
            <a:r>
              <a:rPr lang="en-US" sz="4800" dirty="0" err="1"/>
              <a:t>jēdziens</a:t>
            </a:r>
            <a:endParaRPr lang="en-US" sz="4800" dirty="0"/>
          </a:p>
        </p:txBody>
      </p:sp>
    </p:spTree>
    <p:extLst>
      <p:ext uri="{BB962C8B-B14F-4D97-AF65-F5344CB8AC3E}">
        <p14:creationId xmlns:p14="http://schemas.microsoft.com/office/powerpoint/2010/main" val="4247826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776" y="-108595"/>
            <a:ext cx="9072563" cy="1258887"/>
          </a:xfrm>
        </p:spPr>
        <p:txBody>
          <a:bodyPr/>
          <a:lstStyle/>
          <a:p>
            <a:pPr algn="l"/>
            <a:r>
              <a:rPr lang="en-US" sz="3600" dirty="0" err="1" smtClean="0"/>
              <a:t>Kādas</a:t>
            </a:r>
            <a:r>
              <a:rPr lang="en-US" sz="3600" dirty="0" smtClean="0"/>
              <a:t> </a:t>
            </a:r>
            <a:r>
              <a:rPr lang="en-US" sz="3600" dirty="0" err="1" smtClean="0"/>
              <a:t>izmaksas</a:t>
            </a:r>
            <a:r>
              <a:rPr lang="en-US" sz="3600" dirty="0" smtClean="0"/>
              <a:t> </a:t>
            </a:r>
            <a:r>
              <a:rPr lang="en-US" sz="3600" dirty="0" err="1" smtClean="0"/>
              <a:t>ietilpst</a:t>
            </a:r>
            <a:r>
              <a:rPr lang="en-US" sz="3600" dirty="0" smtClean="0"/>
              <a:t> </a:t>
            </a:r>
            <a:r>
              <a:rPr lang="en-US" sz="3600" dirty="0" err="1" smtClean="0"/>
              <a:t>administratīvajā</a:t>
            </a:r>
            <a:r>
              <a:rPr lang="en-US" sz="3600" dirty="0" smtClean="0"/>
              <a:t> </a:t>
            </a:r>
            <a:r>
              <a:rPr lang="en-US" sz="3600" dirty="0" err="1" smtClean="0"/>
              <a:t>slogā</a:t>
            </a:r>
            <a:r>
              <a:rPr lang="en-US" sz="3600" dirty="0" smtClean="0"/>
              <a:t>?</a:t>
            </a:r>
            <a:endParaRPr lang="en-US" sz="3600" dirty="0"/>
          </a:p>
        </p:txBody>
      </p:sp>
      <p:sp>
        <p:nvSpPr>
          <p:cNvPr id="4" name="Text Placeholder 3"/>
          <p:cNvSpPr>
            <a:spLocks noGrp="1"/>
          </p:cNvSpPr>
          <p:nvPr>
            <p:ph type="body" idx="1"/>
          </p:nvPr>
        </p:nvSpPr>
        <p:spPr>
          <a:xfrm>
            <a:off x="287784" y="914747"/>
            <a:ext cx="4452938" cy="704850"/>
          </a:xfrm>
        </p:spPr>
        <p:txBody>
          <a:bodyPr/>
          <a:lstStyle/>
          <a:p>
            <a:pPr>
              <a:lnSpc>
                <a:spcPct val="60000"/>
              </a:lnSpc>
            </a:pPr>
            <a:r>
              <a:rPr lang="en-US" sz="2000" dirty="0" err="1" smtClean="0"/>
              <a:t>Uzņēmējs</a:t>
            </a:r>
            <a:r>
              <a:rPr lang="en-US" sz="2000" dirty="0" smtClean="0"/>
              <a:t>, </a:t>
            </a:r>
            <a:r>
              <a:rPr lang="en-US" sz="2000" dirty="0" err="1" smtClean="0"/>
              <a:t>jur.persona</a:t>
            </a:r>
            <a:r>
              <a:rPr lang="en-US" sz="2000" dirty="0" smtClean="0"/>
              <a:t> </a:t>
            </a:r>
            <a:endParaRPr lang="en-US" sz="2000" b="0" dirty="0"/>
          </a:p>
          <a:p>
            <a:pPr>
              <a:lnSpc>
                <a:spcPct val="60000"/>
              </a:lnSpc>
            </a:pPr>
            <a:r>
              <a:rPr lang="en-US" sz="1600" b="0" i="1" dirty="0" err="1" smtClean="0"/>
              <a:t>Izmaksas</a:t>
            </a:r>
            <a:r>
              <a:rPr lang="en-US" sz="1600" b="0" i="1" dirty="0" smtClean="0"/>
              <a:t> </a:t>
            </a:r>
            <a:r>
              <a:rPr lang="en-US" sz="1600" b="0" i="1" dirty="0" err="1" smtClean="0"/>
              <a:t>noteiktas</a:t>
            </a:r>
            <a:r>
              <a:rPr lang="en-US" sz="1600" b="0" i="1" dirty="0" smtClean="0"/>
              <a:t> VK </a:t>
            </a:r>
            <a:r>
              <a:rPr lang="en-US" sz="1600" b="0" i="1" dirty="0" err="1" smtClean="0"/>
              <a:t>rokasgrāmatā</a:t>
            </a:r>
            <a:endParaRPr lang="en-US" sz="1600" b="0" i="1" dirty="0"/>
          </a:p>
        </p:txBody>
      </p:sp>
      <p:sp>
        <p:nvSpPr>
          <p:cNvPr id="3" name="Content Placeholder 2"/>
          <p:cNvSpPr>
            <a:spLocks noGrp="1"/>
          </p:cNvSpPr>
          <p:nvPr>
            <p:ph sz="half" idx="2"/>
          </p:nvPr>
        </p:nvSpPr>
        <p:spPr>
          <a:xfrm>
            <a:off x="287784" y="1763613"/>
            <a:ext cx="5472608" cy="5688632"/>
          </a:xfrm>
          <a:solidFill>
            <a:srgbClr val="FFFFFF"/>
          </a:solidFill>
        </p:spPr>
        <p:txBody>
          <a:bodyPr/>
          <a:lstStyle/>
          <a:p>
            <a:pPr marL="342900" indent="-342900">
              <a:lnSpc>
                <a:spcPct val="80000"/>
              </a:lnSpc>
              <a:buFont typeface="Arial"/>
              <a:buChar char="•"/>
            </a:pPr>
            <a:r>
              <a:rPr lang="en-US" sz="1600" b="1" dirty="0" err="1" smtClean="0"/>
              <a:t>Iekšējās</a:t>
            </a:r>
            <a:r>
              <a:rPr lang="en-US" sz="1600" b="1" dirty="0" smtClean="0"/>
              <a:t> </a:t>
            </a:r>
            <a:r>
              <a:rPr lang="en-US" sz="1600" b="1" dirty="0" err="1" smtClean="0"/>
              <a:t>izmaksas</a:t>
            </a:r>
            <a:r>
              <a:rPr lang="en-US" sz="1600" dirty="0" smtClean="0"/>
              <a:t>:</a:t>
            </a:r>
          </a:p>
          <a:p>
            <a:pPr marL="742837" lvl="1" indent="-342900">
              <a:lnSpc>
                <a:spcPct val="80000"/>
              </a:lnSpc>
              <a:buFont typeface="Arial"/>
              <a:buChar char="•"/>
            </a:pPr>
            <a:r>
              <a:rPr lang="en-US" sz="1400" dirty="0" err="1" smtClean="0"/>
              <a:t>Darbinieku</a:t>
            </a:r>
            <a:r>
              <a:rPr lang="en-US" sz="1400" dirty="0" smtClean="0"/>
              <a:t> </a:t>
            </a:r>
            <a:r>
              <a:rPr lang="en-US" sz="1400" dirty="0" err="1" smtClean="0"/>
              <a:t>laiks</a:t>
            </a:r>
            <a:r>
              <a:rPr lang="en-US" sz="1400" dirty="0" smtClean="0"/>
              <a:t> </a:t>
            </a:r>
            <a:r>
              <a:rPr lang="en-US" sz="1400" dirty="0" err="1" smtClean="0"/>
              <a:t>prasības</a:t>
            </a:r>
            <a:r>
              <a:rPr lang="en-US" sz="1400" dirty="0" smtClean="0"/>
              <a:t> </a:t>
            </a:r>
            <a:r>
              <a:rPr lang="en-US" sz="1400" dirty="0" err="1" smtClean="0"/>
              <a:t>izpildei</a:t>
            </a:r>
            <a:r>
              <a:rPr lang="en-US" sz="1400" dirty="0" smtClean="0"/>
              <a:t> (x </a:t>
            </a:r>
            <a:r>
              <a:rPr lang="en-US" sz="1400" dirty="0" err="1" smtClean="0"/>
              <a:t>stundas</a:t>
            </a:r>
            <a:r>
              <a:rPr lang="en-US" sz="1400" dirty="0" smtClean="0"/>
              <a:t> </a:t>
            </a:r>
            <a:r>
              <a:rPr lang="en-US" sz="1400" dirty="0" err="1" smtClean="0"/>
              <a:t>likme</a:t>
            </a:r>
            <a:r>
              <a:rPr lang="en-US" sz="1400" dirty="0" smtClean="0"/>
              <a:t>)</a:t>
            </a:r>
          </a:p>
          <a:p>
            <a:pPr marL="742837" lvl="1" indent="-342900">
              <a:lnSpc>
                <a:spcPct val="80000"/>
              </a:lnSpc>
              <a:buFont typeface="Arial"/>
              <a:buChar char="•"/>
            </a:pPr>
            <a:r>
              <a:rPr lang="en-US" sz="1400" dirty="0" err="1" smtClean="0">
                <a:solidFill>
                  <a:schemeClr val="accent2"/>
                </a:solidFill>
              </a:rPr>
              <a:t>Informācijas</a:t>
            </a:r>
            <a:r>
              <a:rPr lang="en-US" sz="1400" dirty="0" smtClean="0">
                <a:solidFill>
                  <a:schemeClr val="accent2"/>
                </a:solidFill>
              </a:rPr>
              <a:t> </a:t>
            </a:r>
            <a:r>
              <a:rPr lang="en-US" sz="1400" dirty="0" err="1" smtClean="0">
                <a:solidFill>
                  <a:schemeClr val="accent2"/>
                </a:solidFill>
              </a:rPr>
              <a:t>sistēmu</a:t>
            </a:r>
            <a:r>
              <a:rPr lang="en-US" sz="1400" dirty="0" smtClean="0">
                <a:solidFill>
                  <a:schemeClr val="accent2"/>
                </a:solidFill>
              </a:rPr>
              <a:t> </a:t>
            </a:r>
            <a:r>
              <a:rPr lang="en-US" sz="1400" dirty="0" err="1" smtClean="0">
                <a:solidFill>
                  <a:schemeClr val="accent2"/>
                </a:solidFill>
              </a:rPr>
              <a:t>uzturēšana</a:t>
            </a:r>
            <a:r>
              <a:rPr lang="en-US" sz="1400" dirty="0" smtClean="0">
                <a:solidFill>
                  <a:schemeClr val="accent2"/>
                </a:solidFill>
              </a:rPr>
              <a:t> un </a:t>
            </a:r>
            <a:r>
              <a:rPr lang="en-US" sz="1400" dirty="0" err="1" smtClean="0">
                <a:solidFill>
                  <a:schemeClr val="accent2"/>
                </a:solidFill>
              </a:rPr>
              <a:t>attīstība</a:t>
            </a:r>
            <a:r>
              <a:rPr lang="en-US" sz="1400" dirty="0" smtClean="0">
                <a:solidFill>
                  <a:schemeClr val="accent2"/>
                </a:solidFill>
              </a:rPr>
              <a:t> (</a:t>
            </a:r>
            <a:r>
              <a:rPr lang="en-US" sz="1400" dirty="0" err="1" smtClean="0">
                <a:solidFill>
                  <a:schemeClr val="accent2"/>
                </a:solidFill>
              </a:rPr>
              <a:t>daļa</a:t>
            </a:r>
            <a:r>
              <a:rPr lang="en-US" sz="1400" dirty="0" smtClean="0">
                <a:solidFill>
                  <a:schemeClr val="accent2"/>
                </a:solidFill>
              </a:rPr>
              <a:t>)?</a:t>
            </a:r>
          </a:p>
          <a:p>
            <a:pPr marL="742837" lvl="1" indent="-342900">
              <a:lnSpc>
                <a:spcPct val="80000"/>
              </a:lnSpc>
              <a:buFont typeface="Arial"/>
              <a:buChar char="•"/>
            </a:pPr>
            <a:r>
              <a:rPr lang="en-US" sz="1400" dirty="0" err="1" smtClean="0"/>
              <a:t>Pieskaitāmās</a:t>
            </a:r>
            <a:r>
              <a:rPr lang="en-US" sz="1400" dirty="0" smtClean="0"/>
              <a:t> </a:t>
            </a:r>
            <a:r>
              <a:rPr lang="en-US" sz="1400" dirty="0" err="1" smtClean="0"/>
              <a:t>izmaksas</a:t>
            </a:r>
            <a:r>
              <a:rPr lang="en-US" sz="1400" dirty="0" smtClean="0"/>
              <a:t> – </a:t>
            </a:r>
            <a:r>
              <a:rPr lang="en-US" sz="1400" dirty="0" err="1" smtClean="0"/>
              <a:t>prasību</a:t>
            </a:r>
            <a:r>
              <a:rPr lang="en-US" sz="1400" dirty="0" smtClean="0"/>
              <a:t> </a:t>
            </a:r>
            <a:r>
              <a:rPr lang="en-US" sz="1400" dirty="0" err="1" smtClean="0"/>
              <a:t>izpildei</a:t>
            </a:r>
            <a:r>
              <a:rPr lang="en-US" sz="1400" dirty="0" smtClean="0"/>
              <a:t> </a:t>
            </a:r>
            <a:r>
              <a:rPr lang="en-US" sz="1400" dirty="0" err="1" smtClean="0"/>
              <a:t>nepieciešamo</a:t>
            </a:r>
            <a:r>
              <a:rPr lang="en-US" sz="1400" dirty="0" smtClean="0"/>
              <a:t> </a:t>
            </a:r>
            <a:r>
              <a:rPr lang="en-US" sz="1400" dirty="0" err="1" smtClean="0"/>
              <a:t>resursu</a:t>
            </a:r>
            <a:r>
              <a:rPr lang="en-US" sz="1400" dirty="0" smtClean="0"/>
              <a:t> </a:t>
            </a:r>
            <a:r>
              <a:rPr lang="en-US" sz="1400" dirty="0" err="1" smtClean="0"/>
              <a:t>uzturēšanas</a:t>
            </a:r>
            <a:r>
              <a:rPr lang="en-US" sz="1400" dirty="0" smtClean="0"/>
              <a:t> </a:t>
            </a:r>
            <a:r>
              <a:rPr lang="en-US" sz="1400" dirty="0" err="1" smtClean="0"/>
              <a:t>izmaksas</a:t>
            </a:r>
            <a:r>
              <a:rPr lang="en-US" sz="1400" dirty="0" smtClean="0"/>
              <a:t> (</a:t>
            </a:r>
            <a:r>
              <a:rPr lang="en-US" sz="1400" dirty="0" err="1" smtClean="0"/>
              <a:t>līdz</a:t>
            </a:r>
            <a:r>
              <a:rPr lang="en-US" sz="1400" dirty="0" smtClean="0"/>
              <a:t> 25% no </a:t>
            </a:r>
            <a:r>
              <a:rPr lang="en-US" sz="1400" dirty="0" err="1" smtClean="0"/>
              <a:t>iekšējām</a:t>
            </a:r>
            <a:r>
              <a:rPr lang="en-US" sz="1400" dirty="0" smtClean="0"/>
              <a:t> </a:t>
            </a:r>
            <a:r>
              <a:rPr lang="en-US" sz="1400" dirty="0" err="1" smtClean="0"/>
              <a:t>izmaksām</a:t>
            </a:r>
            <a:r>
              <a:rPr lang="en-US" sz="1400" dirty="0" smtClean="0"/>
              <a:t>)</a:t>
            </a:r>
          </a:p>
          <a:p>
            <a:pPr marL="342900" indent="-342900">
              <a:lnSpc>
                <a:spcPct val="80000"/>
              </a:lnSpc>
              <a:buFont typeface="Arial"/>
              <a:buChar char="•"/>
            </a:pPr>
            <a:r>
              <a:rPr lang="en-US" sz="1600" b="1" dirty="0" err="1" smtClean="0"/>
              <a:t>Ārējās</a:t>
            </a:r>
            <a:r>
              <a:rPr lang="en-US" sz="1600" b="1" dirty="0" smtClean="0"/>
              <a:t> </a:t>
            </a:r>
            <a:r>
              <a:rPr lang="en-US" sz="1600" b="1" dirty="0" err="1" smtClean="0"/>
              <a:t>izmaksas</a:t>
            </a:r>
            <a:r>
              <a:rPr lang="en-US" sz="1600" dirty="0" smtClean="0"/>
              <a:t>:</a:t>
            </a:r>
          </a:p>
          <a:p>
            <a:pPr marL="742837" lvl="1" indent="-342900">
              <a:lnSpc>
                <a:spcPct val="80000"/>
              </a:lnSpc>
              <a:buFont typeface="Arial"/>
              <a:buChar char="•"/>
            </a:pPr>
            <a:r>
              <a:rPr lang="en-US" sz="1400" dirty="0" err="1" smtClean="0"/>
              <a:t>Ārpakalpojumi</a:t>
            </a:r>
            <a:r>
              <a:rPr lang="en-US" sz="1400" dirty="0" smtClean="0"/>
              <a:t> (</a:t>
            </a:r>
            <a:r>
              <a:rPr lang="en-US" sz="1400" dirty="0" err="1" smtClean="0"/>
              <a:t>konsultācijas</a:t>
            </a:r>
            <a:r>
              <a:rPr lang="en-US" sz="1400" dirty="0" smtClean="0"/>
              <a:t>, </a:t>
            </a:r>
            <a:r>
              <a:rPr lang="en-US" sz="1400" dirty="0" err="1" smtClean="0"/>
              <a:t>sertificēto</a:t>
            </a:r>
            <a:r>
              <a:rPr lang="en-US" sz="1400" dirty="0" smtClean="0"/>
              <a:t> </a:t>
            </a:r>
            <a:r>
              <a:rPr lang="en-US" sz="1400" dirty="0" err="1" smtClean="0"/>
              <a:t>personu</a:t>
            </a:r>
            <a:r>
              <a:rPr lang="en-US" sz="1400" dirty="0" smtClean="0"/>
              <a:t> </a:t>
            </a:r>
            <a:r>
              <a:rPr lang="en-US" sz="1400" dirty="0" err="1" smtClean="0"/>
              <a:t>pakalpojumi</a:t>
            </a:r>
            <a:r>
              <a:rPr lang="en-US" sz="1400" dirty="0" smtClean="0"/>
              <a:t> </a:t>
            </a:r>
            <a:r>
              <a:rPr lang="en-US" sz="1400" dirty="0" err="1" smtClean="0"/>
              <a:t>u.c</a:t>
            </a:r>
            <a:r>
              <a:rPr lang="en-US" sz="1400" dirty="0" smtClean="0"/>
              <a:t>.)</a:t>
            </a:r>
            <a:endParaRPr lang="en-US" sz="1600" dirty="0" smtClean="0"/>
          </a:p>
          <a:p>
            <a:pPr marL="342900" indent="-342900">
              <a:lnSpc>
                <a:spcPct val="80000"/>
              </a:lnSpc>
              <a:buFont typeface="Arial"/>
              <a:buChar char="•"/>
            </a:pPr>
            <a:r>
              <a:rPr lang="en-US" sz="1600" b="1" dirty="0" err="1" smtClean="0"/>
              <a:t>Pirkumi</a:t>
            </a:r>
            <a:r>
              <a:rPr lang="en-US" sz="1600" dirty="0" smtClean="0"/>
              <a:t>:</a:t>
            </a:r>
          </a:p>
          <a:p>
            <a:pPr marL="742837" lvl="1" indent="-342900">
              <a:lnSpc>
                <a:spcPct val="80000"/>
              </a:lnSpc>
              <a:buFont typeface="Arial"/>
              <a:buChar char="•"/>
            </a:pPr>
            <a:r>
              <a:rPr lang="en-US" sz="1400" dirty="0" err="1" smtClean="0"/>
              <a:t>Degviela</a:t>
            </a:r>
            <a:endParaRPr lang="en-US" sz="1400" dirty="0" smtClean="0"/>
          </a:p>
          <a:p>
            <a:pPr marL="742837" lvl="1" indent="-342900">
              <a:lnSpc>
                <a:spcPct val="80000"/>
              </a:lnSpc>
              <a:buFont typeface="Arial"/>
              <a:buChar char="•"/>
            </a:pPr>
            <a:r>
              <a:rPr lang="en-US" sz="1400" dirty="0" err="1" smtClean="0"/>
              <a:t>Transporta</a:t>
            </a:r>
            <a:r>
              <a:rPr lang="en-US" sz="1400" dirty="0" smtClean="0"/>
              <a:t> </a:t>
            </a:r>
            <a:r>
              <a:rPr lang="en-US" sz="1400" dirty="0" err="1" smtClean="0"/>
              <a:t>biļetes</a:t>
            </a:r>
            <a:endParaRPr lang="en-US" sz="1400" dirty="0" smtClean="0"/>
          </a:p>
          <a:p>
            <a:pPr marL="742837" lvl="1" indent="-342900">
              <a:lnSpc>
                <a:spcPct val="80000"/>
              </a:lnSpc>
              <a:buFont typeface="Arial"/>
              <a:buChar char="•"/>
            </a:pPr>
            <a:r>
              <a:rPr lang="en-US" sz="1400" dirty="0" err="1" smtClean="0"/>
              <a:t>Automašīnas</a:t>
            </a:r>
            <a:r>
              <a:rPr lang="en-US" sz="1400" dirty="0" smtClean="0"/>
              <a:t> </a:t>
            </a:r>
            <a:r>
              <a:rPr lang="en-US" sz="1400" dirty="0" err="1" smtClean="0"/>
              <a:t>nolietojums</a:t>
            </a:r>
            <a:endParaRPr lang="en-US" sz="1400" dirty="0"/>
          </a:p>
          <a:p>
            <a:pPr marL="742837" lvl="1" indent="-342900">
              <a:lnSpc>
                <a:spcPct val="80000"/>
              </a:lnSpc>
              <a:buFont typeface="Arial"/>
              <a:buChar char="•"/>
            </a:pPr>
            <a:r>
              <a:rPr lang="en-US" sz="1400" dirty="0" err="1" smtClean="0">
                <a:solidFill>
                  <a:srgbClr val="3333CC"/>
                </a:solidFill>
              </a:rPr>
              <a:t>Dokumentu</a:t>
            </a:r>
            <a:r>
              <a:rPr lang="en-US" sz="1400" dirty="0" smtClean="0">
                <a:solidFill>
                  <a:srgbClr val="3333CC"/>
                </a:solidFill>
              </a:rPr>
              <a:t> </a:t>
            </a:r>
            <a:r>
              <a:rPr lang="en-US" sz="1400" dirty="0" err="1" smtClean="0">
                <a:solidFill>
                  <a:srgbClr val="3333CC"/>
                </a:solidFill>
              </a:rPr>
              <a:t>drukāšana</a:t>
            </a:r>
            <a:endParaRPr lang="en-US" sz="1400" dirty="0" smtClean="0">
              <a:solidFill>
                <a:srgbClr val="3333CC"/>
              </a:solidFill>
            </a:endParaRPr>
          </a:p>
          <a:p>
            <a:pPr marL="742837" lvl="1" indent="-342900">
              <a:lnSpc>
                <a:spcPct val="80000"/>
              </a:lnSpc>
              <a:buFont typeface="Arial"/>
              <a:buChar char="•"/>
            </a:pPr>
            <a:r>
              <a:rPr lang="en-US" sz="1400" dirty="0" err="1" smtClean="0"/>
              <a:t>Dokumentu</a:t>
            </a:r>
            <a:r>
              <a:rPr lang="en-US" sz="1400" dirty="0" smtClean="0"/>
              <a:t> </a:t>
            </a:r>
            <a:r>
              <a:rPr lang="en-US" sz="1400" dirty="0" err="1" smtClean="0"/>
              <a:t>kopēšana</a:t>
            </a:r>
            <a:endParaRPr lang="en-US" sz="1400" dirty="0"/>
          </a:p>
          <a:p>
            <a:pPr marL="742837" lvl="1" indent="-342900">
              <a:lnSpc>
                <a:spcPct val="80000"/>
              </a:lnSpc>
              <a:buFont typeface="Arial"/>
              <a:buChar char="•"/>
            </a:pPr>
            <a:r>
              <a:rPr lang="en-US" sz="1400" dirty="0" err="1" smtClean="0"/>
              <a:t>Kancelejas</a:t>
            </a:r>
            <a:r>
              <a:rPr lang="en-US" sz="1400" dirty="0" smtClean="0"/>
              <a:t> </a:t>
            </a:r>
            <a:r>
              <a:rPr lang="en-US" sz="1400" dirty="0" err="1" smtClean="0"/>
              <a:t>preces</a:t>
            </a:r>
            <a:endParaRPr lang="en-US" sz="1400" dirty="0" smtClean="0"/>
          </a:p>
          <a:p>
            <a:pPr marL="342900" indent="-342900">
              <a:lnSpc>
                <a:spcPct val="80000"/>
              </a:lnSpc>
              <a:buFont typeface="Arial"/>
              <a:buChar char="•"/>
            </a:pPr>
            <a:r>
              <a:rPr lang="en-US" sz="1600" b="1" dirty="0" err="1" smtClean="0"/>
              <a:t>Gaidīšanas</a:t>
            </a:r>
            <a:r>
              <a:rPr lang="en-US" sz="1600" b="1" dirty="0" smtClean="0"/>
              <a:t> </a:t>
            </a:r>
            <a:r>
              <a:rPr lang="en-US" sz="1600" b="1" dirty="0" err="1" smtClean="0"/>
              <a:t>izmaksas</a:t>
            </a:r>
            <a:r>
              <a:rPr lang="en-US" sz="1600" b="1" dirty="0" smtClean="0"/>
              <a:t> </a:t>
            </a:r>
            <a:r>
              <a:rPr lang="en-US" sz="1600" dirty="0" smtClean="0"/>
              <a:t>(</a:t>
            </a:r>
            <a:r>
              <a:rPr lang="en-US" sz="1600" dirty="0" err="1" smtClean="0"/>
              <a:t>atbildes</a:t>
            </a:r>
            <a:r>
              <a:rPr lang="en-US" sz="1600" dirty="0" smtClean="0"/>
              <a:t> </a:t>
            </a:r>
            <a:r>
              <a:rPr lang="en-US" sz="1600" dirty="0" err="1" smtClean="0"/>
              <a:t>saņemšanas</a:t>
            </a:r>
            <a:r>
              <a:rPr lang="en-US" sz="1600" dirty="0" smtClean="0"/>
              <a:t> </a:t>
            </a:r>
            <a:r>
              <a:rPr lang="en-US" sz="1600" dirty="0" err="1" smtClean="0"/>
              <a:t>laiks</a:t>
            </a:r>
            <a:r>
              <a:rPr lang="en-US" sz="1600" dirty="0" smtClean="0"/>
              <a:t> no </a:t>
            </a:r>
            <a:r>
              <a:rPr lang="en-US" sz="1600" dirty="0" err="1" smtClean="0"/>
              <a:t>iestādes</a:t>
            </a:r>
            <a:r>
              <a:rPr lang="en-US" sz="1600" dirty="0" smtClean="0"/>
              <a:t>)</a:t>
            </a:r>
          </a:p>
          <a:p>
            <a:pPr marL="742837" lvl="1" indent="-342900">
              <a:lnSpc>
                <a:spcPct val="80000"/>
              </a:lnSpc>
              <a:buFont typeface="Arial"/>
              <a:buChar char="•"/>
            </a:pPr>
            <a:r>
              <a:rPr lang="en-US" sz="1400" dirty="0" err="1" smtClean="0"/>
              <a:t>Resursu</a:t>
            </a:r>
            <a:r>
              <a:rPr lang="en-US" sz="1400" dirty="0" smtClean="0"/>
              <a:t> </a:t>
            </a:r>
            <a:r>
              <a:rPr lang="en-US" sz="1400" dirty="0" err="1" smtClean="0"/>
              <a:t>dīkstāve</a:t>
            </a:r>
            <a:r>
              <a:rPr lang="en-US" sz="1400" dirty="0" smtClean="0"/>
              <a:t> (</a:t>
            </a:r>
            <a:r>
              <a:rPr lang="en-US" sz="1400" dirty="0" err="1" smtClean="0"/>
              <a:t>darbaspēks</a:t>
            </a:r>
            <a:r>
              <a:rPr lang="en-US" sz="1400" dirty="0" smtClean="0"/>
              <a:t>, </a:t>
            </a:r>
            <a:r>
              <a:rPr lang="en-US" sz="1400" dirty="0" err="1" smtClean="0"/>
              <a:t>kapitāls</a:t>
            </a:r>
            <a:r>
              <a:rPr lang="en-US" sz="1400" dirty="0" smtClean="0"/>
              <a:t>, </a:t>
            </a:r>
            <a:r>
              <a:rPr lang="en-US" sz="1400" dirty="0" err="1" smtClean="0"/>
              <a:t>zeme</a:t>
            </a:r>
            <a:r>
              <a:rPr lang="en-US" sz="1400" dirty="0" smtClean="0"/>
              <a:t>)</a:t>
            </a:r>
          </a:p>
          <a:p>
            <a:pPr marL="742837" lvl="1" indent="-342900">
              <a:lnSpc>
                <a:spcPct val="80000"/>
              </a:lnSpc>
              <a:buFont typeface="Arial"/>
              <a:buChar char="•"/>
            </a:pPr>
            <a:r>
              <a:rPr lang="en-US" sz="1400" dirty="0" err="1" smtClean="0"/>
              <a:t>Biznesa</a:t>
            </a:r>
            <a:r>
              <a:rPr lang="en-US" sz="1400" dirty="0" smtClean="0"/>
              <a:t> </a:t>
            </a:r>
            <a:r>
              <a:rPr lang="en-US" sz="1400" dirty="0" err="1" smtClean="0"/>
              <a:t>iespēju</a:t>
            </a:r>
            <a:r>
              <a:rPr lang="en-US" sz="1400" dirty="0" smtClean="0"/>
              <a:t> </a:t>
            </a:r>
            <a:r>
              <a:rPr lang="en-US" sz="1400" dirty="0" err="1" smtClean="0"/>
              <a:t>zaudēšana</a:t>
            </a:r>
            <a:endParaRPr lang="en-US" sz="1400" dirty="0"/>
          </a:p>
        </p:txBody>
      </p:sp>
      <p:sp>
        <p:nvSpPr>
          <p:cNvPr id="5" name="Text Placeholder 4"/>
          <p:cNvSpPr>
            <a:spLocks noGrp="1"/>
          </p:cNvSpPr>
          <p:nvPr>
            <p:ph type="body" sz="quarter" idx="3"/>
          </p:nvPr>
        </p:nvSpPr>
        <p:spPr>
          <a:xfrm>
            <a:off x="5696767" y="899517"/>
            <a:ext cx="4456113" cy="704850"/>
          </a:xfrm>
        </p:spPr>
        <p:txBody>
          <a:bodyPr/>
          <a:lstStyle/>
          <a:p>
            <a:pPr>
              <a:lnSpc>
                <a:spcPct val="60000"/>
              </a:lnSpc>
            </a:pPr>
            <a:r>
              <a:rPr lang="en-US" sz="2000" dirty="0" err="1" smtClean="0"/>
              <a:t>Fiziska</a:t>
            </a:r>
            <a:r>
              <a:rPr lang="en-US" sz="2000" dirty="0" smtClean="0"/>
              <a:t> persona</a:t>
            </a:r>
            <a:endParaRPr lang="en-US" sz="2000" b="0" dirty="0"/>
          </a:p>
          <a:p>
            <a:pPr>
              <a:lnSpc>
                <a:spcPct val="60000"/>
              </a:lnSpc>
            </a:pPr>
            <a:r>
              <a:rPr lang="en-US" sz="1600" b="0" i="1" dirty="0" err="1" smtClean="0">
                <a:solidFill>
                  <a:srgbClr val="3333CC"/>
                </a:solidFill>
              </a:rPr>
              <a:t>Izmaksas</a:t>
            </a:r>
            <a:r>
              <a:rPr lang="en-US" sz="1600" b="0" i="1" dirty="0" smtClean="0">
                <a:solidFill>
                  <a:srgbClr val="3333CC"/>
                </a:solidFill>
              </a:rPr>
              <a:t> </a:t>
            </a:r>
            <a:r>
              <a:rPr lang="en-US" sz="1600" b="0" i="1" dirty="0" err="1" smtClean="0">
                <a:solidFill>
                  <a:srgbClr val="3333CC"/>
                </a:solidFill>
              </a:rPr>
              <a:t>nav</a:t>
            </a:r>
            <a:r>
              <a:rPr lang="en-US" sz="1600" b="0" i="1" dirty="0" smtClean="0">
                <a:solidFill>
                  <a:srgbClr val="3333CC"/>
                </a:solidFill>
              </a:rPr>
              <a:t> </a:t>
            </a:r>
            <a:r>
              <a:rPr lang="en-US" sz="1600" b="0" i="1" dirty="0" err="1" smtClean="0">
                <a:solidFill>
                  <a:srgbClr val="3333CC"/>
                </a:solidFill>
              </a:rPr>
              <a:t>noteiktas</a:t>
            </a:r>
            <a:r>
              <a:rPr lang="en-US" sz="1600" b="0" i="1" dirty="0" smtClean="0">
                <a:solidFill>
                  <a:srgbClr val="3333CC"/>
                </a:solidFill>
              </a:rPr>
              <a:t> VK </a:t>
            </a:r>
            <a:r>
              <a:rPr lang="en-US" sz="1600" b="0" i="1" dirty="0" err="1" smtClean="0">
                <a:solidFill>
                  <a:srgbClr val="3333CC"/>
                </a:solidFill>
              </a:rPr>
              <a:t>rokasgrāmatā</a:t>
            </a:r>
            <a:endParaRPr lang="en-US" sz="1600" b="0" i="1" dirty="0">
              <a:solidFill>
                <a:srgbClr val="3333CC"/>
              </a:solidFill>
            </a:endParaRPr>
          </a:p>
        </p:txBody>
      </p:sp>
      <p:sp>
        <p:nvSpPr>
          <p:cNvPr id="6" name="Content Placeholder 5"/>
          <p:cNvSpPr>
            <a:spLocks noGrp="1"/>
          </p:cNvSpPr>
          <p:nvPr>
            <p:ph sz="quarter" idx="4"/>
          </p:nvPr>
        </p:nvSpPr>
        <p:spPr>
          <a:xfrm>
            <a:off x="5696767" y="1763613"/>
            <a:ext cx="4312097" cy="4356100"/>
          </a:xfrm>
        </p:spPr>
        <p:txBody>
          <a:bodyPr/>
          <a:lstStyle/>
          <a:p>
            <a:pPr marL="342900" indent="-342900">
              <a:buFont typeface="Arial"/>
              <a:buChar char="•"/>
            </a:pPr>
            <a:r>
              <a:rPr lang="en-US" sz="1600" b="1" dirty="0" smtClean="0"/>
              <a:t>Personas </a:t>
            </a:r>
            <a:r>
              <a:rPr lang="en-US" sz="1600" b="1" dirty="0" err="1" smtClean="0"/>
              <a:t>laiks</a:t>
            </a:r>
            <a:r>
              <a:rPr lang="en-US" sz="1600" b="1" dirty="0" smtClean="0"/>
              <a:t> </a:t>
            </a:r>
            <a:r>
              <a:rPr lang="en-US" sz="1600" b="1" dirty="0" err="1" smtClean="0"/>
              <a:t>prasības</a:t>
            </a:r>
            <a:r>
              <a:rPr lang="en-US" sz="1600" b="1" dirty="0" smtClean="0"/>
              <a:t> </a:t>
            </a:r>
            <a:r>
              <a:rPr lang="en-US" sz="1600" b="1" dirty="0" err="1" smtClean="0"/>
              <a:t>izpildei</a:t>
            </a:r>
            <a:r>
              <a:rPr lang="en-US" sz="1600" b="1" dirty="0" smtClean="0"/>
              <a:t>:</a:t>
            </a:r>
          </a:p>
          <a:p>
            <a:pPr marL="742837" lvl="1" indent="-342900">
              <a:buFont typeface="Arial"/>
              <a:buChar char="•"/>
            </a:pPr>
            <a:r>
              <a:rPr lang="en-US" sz="1400" dirty="0" err="1" smtClean="0"/>
              <a:t>Veidlapas</a:t>
            </a:r>
            <a:r>
              <a:rPr lang="en-US" sz="1400" dirty="0" smtClean="0"/>
              <a:t> </a:t>
            </a:r>
            <a:r>
              <a:rPr lang="en-US" sz="1400" dirty="0" err="1" smtClean="0"/>
              <a:t>meklēšana</a:t>
            </a:r>
            <a:r>
              <a:rPr lang="en-US" sz="1400" dirty="0" smtClean="0"/>
              <a:t>, </a:t>
            </a:r>
            <a:r>
              <a:rPr lang="en-US" sz="1400" dirty="0" err="1" smtClean="0"/>
              <a:t>aizpildīšana</a:t>
            </a:r>
            <a:r>
              <a:rPr lang="en-US" sz="1400" dirty="0" smtClean="0"/>
              <a:t>, </a:t>
            </a:r>
            <a:r>
              <a:rPr lang="en-US" sz="1400" dirty="0" err="1" smtClean="0"/>
              <a:t>transportēšana</a:t>
            </a:r>
            <a:r>
              <a:rPr lang="en-US" sz="1400" dirty="0" smtClean="0"/>
              <a:t>, </a:t>
            </a:r>
            <a:r>
              <a:rPr lang="en-US" sz="1400" dirty="0" err="1" smtClean="0"/>
              <a:t>iesniegšana</a:t>
            </a:r>
            <a:r>
              <a:rPr lang="en-US" sz="1400" dirty="0" smtClean="0"/>
              <a:t>, </a:t>
            </a:r>
            <a:r>
              <a:rPr lang="en-US" sz="1400" dirty="0" err="1" smtClean="0"/>
              <a:t>dokumentu</a:t>
            </a:r>
            <a:r>
              <a:rPr lang="en-US" sz="1400" dirty="0" smtClean="0"/>
              <a:t> </a:t>
            </a:r>
            <a:r>
              <a:rPr lang="en-US" sz="1400" dirty="0" err="1" smtClean="0"/>
              <a:t>saņemšana</a:t>
            </a:r>
            <a:endParaRPr lang="en-US" sz="1400" dirty="0"/>
          </a:p>
          <a:p>
            <a:pPr marL="742837" lvl="1" indent="-342900">
              <a:buFont typeface="Arial"/>
              <a:buChar char="•"/>
            </a:pPr>
            <a:r>
              <a:rPr lang="en-US" sz="1400" dirty="0" err="1" smtClean="0"/>
              <a:t>Citu</a:t>
            </a:r>
            <a:r>
              <a:rPr lang="en-US" sz="1400" dirty="0" smtClean="0"/>
              <a:t> </a:t>
            </a:r>
            <a:r>
              <a:rPr lang="en-US" sz="1400" dirty="0" err="1" smtClean="0"/>
              <a:t>iestāžu</a:t>
            </a:r>
            <a:r>
              <a:rPr lang="lv-LV" sz="1400" dirty="0" smtClean="0"/>
              <a:t>/personu apmeklējumi prasības izpildei</a:t>
            </a:r>
          </a:p>
          <a:p>
            <a:pPr marL="342900" indent="-342900">
              <a:buFont typeface="Arial"/>
              <a:buChar char="•"/>
            </a:pPr>
            <a:r>
              <a:rPr lang="lv-LV" sz="1600" b="1" dirty="0" smtClean="0"/>
              <a:t>Ārpakalpojumi:</a:t>
            </a:r>
          </a:p>
          <a:p>
            <a:pPr marL="742837" lvl="1" indent="-342900">
              <a:buFont typeface="Arial"/>
              <a:buChar char="•"/>
            </a:pPr>
            <a:r>
              <a:rPr lang="en-US" sz="1400" dirty="0" smtClean="0"/>
              <a:t>S</a:t>
            </a:r>
            <a:r>
              <a:rPr lang="lv-LV" sz="1400" dirty="0" smtClean="0"/>
              <a:t>peciālistu konsultācijas</a:t>
            </a:r>
          </a:p>
          <a:p>
            <a:pPr marL="742837" lvl="1" indent="-342900">
              <a:buFont typeface="Arial"/>
              <a:buChar char="•"/>
            </a:pPr>
            <a:r>
              <a:rPr lang="en-US" sz="1400" dirty="0" smtClean="0"/>
              <a:t>S</a:t>
            </a:r>
            <a:r>
              <a:rPr lang="lv-LV" sz="1400" dirty="0" smtClean="0"/>
              <a:t>ertificēto personu pakalpojumi</a:t>
            </a:r>
          </a:p>
          <a:p>
            <a:pPr marL="742837" lvl="1" indent="-342900">
              <a:buFont typeface="Arial"/>
              <a:buChar char="•"/>
            </a:pPr>
            <a:r>
              <a:rPr lang="en-US" sz="1400" dirty="0" smtClean="0"/>
              <a:t>C</a:t>
            </a:r>
            <a:r>
              <a:rPr lang="lv-LV" sz="1400" dirty="0" smtClean="0"/>
              <a:t>iti ārpakalpojumi</a:t>
            </a:r>
          </a:p>
          <a:p>
            <a:pPr marL="342900" indent="-342900">
              <a:buFont typeface="Arial"/>
              <a:buChar char="•"/>
            </a:pPr>
            <a:r>
              <a:rPr lang="lv-LV" sz="1600" b="1" dirty="0" smtClean="0"/>
              <a:t>Pirkumi:</a:t>
            </a:r>
          </a:p>
          <a:p>
            <a:pPr marL="742837" lvl="1" indent="-342900">
              <a:buFont typeface="Arial"/>
              <a:buChar char="•"/>
            </a:pPr>
            <a:r>
              <a:rPr lang="en-US" sz="1400" dirty="0" err="1" smtClean="0"/>
              <a:t>Sabiedriskā</a:t>
            </a:r>
            <a:r>
              <a:rPr lang="en-US" sz="1400" dirty="0" smtClean="0"/>
              <a:t> </a:t>
            </a:r>
            <a:r>
              <a:rPr lang="en-US" sz="1400" dirty="0" err="1" smtClean="0"/>
              <a:t>transporta</a:t>
            </a:r>
            <a:r>
              <a:rPr lang="en-US" sz="1400" dirty="0" smtClean="0"/>
              <a:t> </a:t>
            </a:r>
            <a:r>
              <a:rPr lang="en-US" sz="1400" dirty="0" err="1" smtClean="0"/>
              <a:t>biļetes</a:t>
            </a:r>
            <a:endParaRPr lang="en-US" sz="1400" dirty="0" smtClean="0"/>
          </a:p>
          <a:p>
            <a:pPr marL="742837" lvl="1" indent="-342900">
              <a:buFont typeface="Arial"/>
              <a:buChar char="•"/>
            </a:pPr>
            <a:r>
              <a:rPr lang="en-US" sz="1400" dirty="0" err="1" smtClean="0"/>
              <a:t>Dokumentu</a:t>
            </a:r>
            <a:r>
              <a:rPr lang="en-US" sz="1400" dirty="0" smtClean="0"/>
              <a:t> </a:t>
            </a:r>
            <a:r>
              <a:rPr lang="en-US" sz="1400" dirty="0" err="1" smtClean="0"/>
              <a:t>drūkāšana</a:t>
            </a:r>
            <a:r>
              <a:rPr lang="en-US" sz="1400" dirty="0" smtClean="0"/>
              <a:t> un/</a:t>
            </a:r>
            <a:r>
              <a:rPr lang="en-US" sz="1400" dirty="0" err="1" smtClean="0"/>
              <a:t>vai</a:t>
            </a:r>
            <a:r>
              <a:rPr lang="en-US" sz="1400" dirty="0" smtClean="0"/>
              <a:t> </a:t>
            </a:r>
            <a:r>
              <a:rPr lang="en-US" sz="1400" dirty="0" err="1" smtClean="0"/>
              <a:t>kopēšana</a:t>
            </a:r>
            <a:endParaRPr lang="en-US" sz="1400" dirty="0" smtClean="0"/>
          </a:p>
          <a:p>
            <a:pPr marL="742837" lvl="1" indent="-342900">
              <a:buFont typeface="Arial"/>
              <a:buChar char="•"/>
            </a:pPr>
            <a:r>
              <a:rPr lang="en-US" sz="1400" dirty="0" err="1" smtClean="0"/>
              <a:t>Kancelejas</a:t>
            </a:r>
            <a:r>
              <a:rPr lang="en-US" sz="1400" dirty="0" smtClean="0"/>
              <a:t> </a:t>
            </a:r>
            <a:r>
              <a:rPr lang="en-US" sz="1400" dirty="0" err="1" smtClean="0"/>
              <a:t>preces</a:t>
            </a:r>
            <a:r>
              <a:rPr lang="en-US" sz="1400" dirty="0" smtClean="0"/>
              <a:t> (</a:t>
            </a:r>
            <a:r>
              <a:rPr lang="en-US" sz="1400" dirty="0" err="1" smtClean="0"/>
              <a:t>papīrs</a:t>
            </a:r>
            <a:r>
              <a:rPr lang="en-US" sz="1400" dirty="0" smtClean="0"/>
              <a:t>)</a:t>
            </a:r>
          </a:p>
          <a:p>
            <a:pPr marL="342900" indent="-342900">
              <a:buFont typeface="Arial"/>
              <a:buChar char="•"/>
            </a:pPr>
            <a:r>
              <a:rPr lang="en-US" sz="1600" b="1" dirty="0" err="1" smtClean="0"/>
              <a:t>Gaidīšanas</a:t>
            </a:r>
            <a:r>
              <a:rPr lang="en-US" sz="1600" b="1" dirty="0" smtClean="0"/>
              <a:t> </a:t>
            </a:r>
            <a:r>
              <a:rPr lang="en-US" sz="1600" b="1" dirty="0" err="1" smtClean="0"/>
              <a:t>izmaksas</a:t>
            </a:r>
            <a:endParaRPr lang="en-US" sz="1600" b="1" dirty="0" smtClean="0"/>
          </a:p>
          <a:p>
            <a:pPr marL="742837" lvl="1" indent="-342900">
              <a:buFont typeface="Arial"/>
              <a:buChar char="•"/>
            </a:pPr>
            <a:r>
              <a:rPr lang="en-US" sz="1400" dirty="0" err="1"/>
              <a:t>D</a:t>
            </a:r>
            <a:r>
              <a:rPr lang="en-US" sz="1400" dirty="0" err="1" smtClean="0"/>
              <a:t>arba</a:t>
            </a:r>
            <a:r>
              <a:rPr lang="en-US" sz="1400" dirty="0" smtClean="0"/>
              <a:t> </a:t>
            </a:r>
            <a:r>
              <a:rPr lang="en-US" sz="1400" dirty="0" err="1" smtClean="0"/>
              <a:t>laika</a:t>
            </a:r>
            <a:r>
              <a:rPr lang="en-US" sz="1400" dirty="0" smtClean="0"/>
              <a:t> </a:t>
            </a:r>
            <a:r>
              <a:rPr lang="en-US" sz="1400" dirty="0" err="1" smtClean="0"/>
              <a:t>zaudēšana</a:t>
            </a:r>
            <a:endParaRPr lang="en-US" sz="1400" dirty="0"/>
          </a:p>
        </p:txBody>
      </p:sp>
    </p:spTree>
    <p:extLst>
      <p:ext uri="{BB962C8B-B14F-4D97-AF65-F5344CB8AC3E}">
        <p14:creationId xmlns:p14="http://schemas.microsoft.com/office/powerpoint/2010/main" val="3883818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457200" indent="-457200">
              <a:buFont typeface="Arial"/>
              <a:buChar char="•"/>
            </a:pPr>
            <a:r>
              <a:rPr lang="en-US" sz="2400" dirty="0" smtClean="0"/>
              <a:t>M</a:t>
            </a:r>
            <a:r>
              <a:rPr lang="lv-LV" sz="2400" dirty="0" smtClean="0"/>
              <a:t>aksa par pakalpojumu, nodevas, nodokļi</a:t>
            </a:r>
          </a:p>
          <a:p>
            <a:pPr marL="457200" indent="-457200">
              <a:buFont typeface="Arial"/>
              <a:buChar char="•"/>
            </a:pPr>
            <a:r>
              <a:rPr lang="en-US" sz="2400" dirty="0" smtClean="0"/>
              <a:t>S</a:t>
            </a:r>
            <a:r>
              <a:rPr lang="lv-LV" sz="2400" dirty="0" smtClean="0"/>
              <a:t>ūdzību izmaksas (sagatavošana, iesniegšana, komunikācija ar iestādi, tiesvedība)</a:t>
            </a:r>
          </a:p>
          <a:p>
            <a:pPr marL="457200" indent="-457200">
              <a:buFont typeface="Arial"/>
              <a:buChar char="•"/>
            </a:pPr>
            <a:r>
              <a:rPr lang="lv-LV" sz="2400" dirty="0" smtClean="0"/>
              <a:t>Papildus saskaņojumi, ja klients iesniedza nepilnīgus un/vai neatbilstošus dokumentus un iesniedz dokumentus izskatīšanai atkārtoti</a:t>
            </a:r>
          </a:p>
          <a:p>
            <a:pPr marL="457200" indent="-457200">
              <a:buFont typeface="Arial"/>
              <a:buChar char="•"/>
            </a:pPr>
            <a:r>
              <a:rPr lang="lv-LV" sz="2400" b="1" dirty="0" smtClean="0"/>
              <a:t>Iestādes/personas, kura saņem informāciju, informācijas apstrādes izmaksas NETIEK iekļautas admin.slogā atbilstoši esošai metodoloģijai:</a:t>
            </a:r>
          </a:p>
          <a:p>
            <a:pPr marL="857137" lvl="1" indent="-457200">
              <a:buFont typeface="Arial"/>
              <a:buChar char="•"/>
            </a:pPr>
            <a:r>
              <a:rPr lang="en-US" sz="2000" b="1" dirty="0" err="1"/>
              <a:t>t</a:t>
            </a:r>
            <a:r>
              <a:rPr lang="en-US" sz="2000" b="1" dirty="0" err="1" smtClean="0"/>
              <a:t>.i</a:t>
            </a:r>
            <a:r>
              <a:rPr lang="en-US" sz="2000" b="1" dirty="0" smtClean="0"/>
              <a:t>. p</a:t>
            </a:r>
            <a:r>
              <a:rPr lang="lv-LV" sz="2000" b="1" dirty="0" smtClean="0"/>
              <a:t>ubliskās </a:t>
            </a:r>
            <a:r>
              <a:rPr lang="lv-LV" sz="2000" b="1" dirty="0"/>
              <a:t>pārvaldes iestāžu izmaksas saistībā ar administratīvās procedūras </a:t>
            </a:r>
            <a:r>
              <a:rPr lang="lv-LV" sz="2000" b="1" dirty="0" smtClean="0"/>
              <a:t>veikšanu</a:t>
            </a:r>
            <a:r>
              <a:rPr lang="lv-LV" sz="2000" b="1" dirty="0"/>
              <a:t> </a:t>
            </a:r>
            <a:r>
              <a:rPr lang="lv-LV" sz="2000" b="1" dirty="0" smtClean="0"/>
              <a:t>NAV ADMIN.SLOGS!</a:t>
            </a:r>
            <a:endParaRPr lang="en-US" sz="2200" b="1" dirty="0"/>
          </a:p>
        </p:txBody>
      </p:sp>
      <p:sp>
        <p:nvSpPr>
          <p:cNvPr id="7" name="Title 1"/>
          <p:cNvSpPr txBox="1">
            <a:spLocks/>
          </p:cNvSpPr>
          <p:nvPr/>
        </p:nvSpPr>
        <p:spPr bwMode="auto">
          <a:xfrm>
            <a:off x="215776" y="35421"/>
            <a:ext cx="9289032" cy="1258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07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07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07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07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070"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3888" indent="-228537" algn="ctr" defTabSz="45707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0958" indent="-228537" algn="ctr" defTabSz="45707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8031" indent="-228537" algn="ctr" defTabSz="45707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5100" indent="-228537" algn="ctr" defTabSz="457070"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r>
              <a:rPr lang="en-US" sz="3600" dirty="0" err="1" smtClean="0"/>
              <a:t>Kādas</a:t>
            </a:r>
            <a:r>
              <a:rPr lang="en-US" sz="3600" dirty="0" smtClean="0"/>
              <a:t> </a:t>
            </a:r>
            <a:r>
              <a:rPr lang="en-US" sz="3600" dirty="0" err="1" smtClean="0"/>
              <a:t>izmaksas</a:t>
            </a:r>
            <a:r>
              <a:rPr lang="en-US" sz="3600" dirty="0" smtClean="0"/>
              <a:t> </a:t>
            </a:r>
            <a:r>
              <a:rPr lang="en-US" sz="3600" dirty="0" err="1" smtClean="0"/>
              <a:t>NEietilpst</a:t>
            </a:r>
            <a:r>
              <a:rPr lang="en-US" sz="3600" dirty="0" smtClean="0"/>
              <a:t> </a:t>
            </a:r>
            <a:r>
              <a:rPr lang="en-US" sz="3600" dirty="0" err="1" smtClean="0"/>
              <a:t>administratīvajā</a:t>
            </a:r>
            <a:r>
              <a:rPr lang="en-US" sz="3600" dirty="0" smtClean="0"/>
              <a:t> </a:t>
            </a:r>
            <a:r>
              <a:rPr lang="en-US" sz="3600" dirty="0" err="1" smtClean="0"/>
              <a:t>slogā</a:t>
            </a:r>
            <a:r>
              <a:rPr lang="en-US" sz="3600" dirty="0" smtClean="0"/>
              <a:t>?</a:t>
            </a:r>
            <a:endParaRPr lang="en-US" sz="3600" dirty="0"/>
          </a:p>
        </p:txBody>
      </p:sp>
    </p:spTree>
    <p:extLst>
      <p:ext uri="{BB962C8B-B14F-4D97-AF65-F5344CB8AC3E}">
        <p14:creationId xmlns:p14="http://schemas.microsoft.com/office/powerpoint/2010/main" val="3542613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err="1" smtClean="0"/>
              <a:t>Administratīvā</a:t>
            </a:r>
            <a:r>
              <a:rPr lang="en-US" sz="3600" dirty="0" smtClean="0"/>
              <a:t> </a:t>
            </a:r>
            <a:r>
              <a:rPr lang="en-US" sz="3600" dirty="0" err="1" smtClean="0"/>
              <a:t>sloga</a:t>
            </a:r>
            <a:r>
              <a:rPr lang="en-US" sz="3600" dirty="0" smtClean="0"/>
              <a:t> </a:t>
            </a:r>
            <a:r>
              <a:rPr lang="en-US" sz="3600" dirty="0" err="1" smtClean="0"/>
              <a:t>aprēķins</a:t>
            </a:r>
            <a:endParaRPr lang="en-US" sz="3600" dirty="0"/>
          </a:p>
        </p:txBody>
      </p:sp>
      <p:sp>
        <p:nvSpPr>
          <p:cNvPr id="3" name="Content Placeholder 2"/>
          <p:cNvSpPr>
            <a:spLocks noGrp="1"/>
          </p:cNvSpPr>
          <p:nvPr>
            <p:ph idx="1"/>
          </p:nvPr>
        </p:nvSpPr>
        <p:spPr/>
        <p:txBody>
          <a:bodyPr/>
          <a:lstStyle/>
          <a:p>
            <a:pPr algn="ctr"/>
            <a:r>
              <a:rPr lang="en-US" b="1" dirty="0" smtClean="0"/>
              <a:t>ADMIN.SLOGS</a:t>
            </a:r>
            <a:r>
              <a:rPr lang="en-US" dirty="0" smtClean="0"/>
              <a:t> = </a:t>
            </a:r>
          </a:p>
          <a:p>
            <a:pPr algn="ctr"/>
            <a:r>
              <a:rPr lang="en-US" dirty="0" smtClean="0"/>
              <a:t>(</a:t>
            </a:r>
            <a:r>
              <a:rPr lang="en-US" dirty="0" err="1" smtClean="0"/>
              <a:t>Iekšējās</a:t>
            </a:r>
            <a:r>
              <a:rPr lang="en-US" dirty="0" smtClean="0"/>
              <a:t> </a:t>
            </a:r>
            <a:r>
              <a:rPr lang="en-US" dirty="0" err="1" smtClean="0"/>
              <a:t>izmaksas</a:t>
            </a:r>
            <a:r>
              <a:rPr lang="en-US" dirty="0" smtClean="0"/>
              <a:t> + </a:t>
            </a:r>
            <a:r>
              <a:rPr lang="en-US" dirty="0" err="1" smtClean="0"/>
              <a:t>Ārējās</a:t>
            </a:r>
            <a:r>
              <a:rPr lang="en-US" dirty="0" smtClean="0"/>
              <a:t> </a:t>
            </a:r>
            <a:r>
              <a:rPr lang="en-US" dirty="0" err="1" smtClean="0"/>
              <a:t>izmaksas</a:t>
            </a:r>
            <a:r>
              <a:rPr lang="en-US" dirty="0" smtClean="0"/>
              <a:t> + </a:t>
            </a:r>
            <a:r>
              <a:rPr lang="en-US" dirty="0" err="1"/>
              <a:t>P</a:t>
            </a:r>
            <a:r>
              <a:rPr lang="en-US" dirty="0" err="1" smtClean="0"/>
              <a:t>irkumi</a:t>
            </a:r>
            <a:r>
              <a:rPr lang="en-US" dirty="0" smtClean="0"/>
              <a:t> + </a:t>
            </a:r>
            <a:r>
              <a:rPr lang="en-US" dirty="0" err="1"/>
              <a:t>G</a:t>
            </a:r>
            <a:r>
              <a:rPr lang="en-US" dirty="0" err="1" smtClean="0"/>
              <a:t>aidīšanas</a:t>
            </a:r>
            <a:r>
              <a:rPr lang="en-US" dirty="0" smtClean="0"/>
              <a:t> </a:t>
            </a:r>
            <a:r>
              <a:rPr lang="en-US" dirty="0" err="1" smtClean="0"/>
              <a:t>izmaksas</a:t>
            </a:r>
            <a:r>
              <a:rPr lang="en-US" dirty="0" smtClean="0"/>
              <a:t>) </a:t>
            </a:r>
          </a:p>
          <a:p>
            <a:pPr algn="ctr"/>
            <a:r>
              <a:rPr lang="en-US" dirty="0" smtClean="0"/>
              <a:t>x </a:t>
            </a:r>
            <a:r>
              <a:rPr lang="en-US" dirty="0" err="1" smtClean="0"/>
              <a:t>mērķauditorija</a:t>
            </a:r>
            <a:r>
              <a:rPr lang="en-US" dirty="0" smtClean="0"/>
              <a:t> x info </a:t>
            </a:r>
            <a:r>
              <a:rPr lang="en-US" dirty="0" err="1" smtClean="0"/>
              <a:t>sniegšanas</a:t>
            </a:r>
            <a:r>
              <a:rPr lang="en-US" dirty="0" smtClean="0"/>
              <a:t> </a:t>
            </a:r>
            <a:r>
              <a:rPr lang="en-US" dirty="0" err="1" smtClean="0"/>
              <a:t>biežums</a:t>
            </a:r>
            <a:endParaRPr lang="en-US" dirty="0" smtClean="0"/>
          </a:p>
          <a:p>
            <a:endParaRPr lang="en-US" dirty="0"/>
          </a:p>
          <a:p>
            <a:r>
              <a:rPr lang="en-US" sz="2400" dirty="0" err="1" smtClean="0"/>
              <a:t>Iekšējās</a:t>
            </a:r>
            <a:r>
              <a:rPr lang="en-US" sz="2400" dirty="0" smtClean="0"/>
              <a:t> </a:t>
            </a:r>
            <a:r>
              <a:rPr lang="en-US" sz="2400" dirty="0" err="1" smtClean="0"/>
              <a:t>izmaksas</a:t>
            </a:r>
            <a:r>
              <a:rPr lang="en-US" sz="2400" dirty="0" smtClean="0"/>
              <a:t> = </a:t>
            </a:r>
            <a:r>
              <a:rPr lang="en-US" sz="2400" dirty="0" err="1" smtClean="0"/>
              <a:t>darbinieku</a:t>
            </a:r>
            <a:r>
              <a:rPr lang="en-US" sz="2400" dirty="0" smtClean="0"/>
              <a:t> </a:t>
            </a:r>
            <a:r>
              <a:rPr lang="en-US" sz="2400" dirty="0" err="1" smtClean="0"/>
              <a:t>laiks</a:t>
            </a:r>
            <a:r>
              <a:rPr lang="en-US" sz="2400" dirty="0" smtClean="0"/>
              <a:t> (</a:t>
            </a:r>
            <a:r>
              <a:rPr lang="en-US" sz="2400" dirty="0" err="1" smtClean="0"/>
              <a:t>st.</a:t>
            </a:r>
            <a:r>
              <a:rPr lang="en-US" sz="2400" dirty="0" smtClean="0"/>
              <a:t>) x </a:t>
            </a:r>
            <a:r>
              <a:rPr lang="en-US" sz="2400" dirty="0" err="1" smtClean="0"/>
              <a:t>stundas</a:t>
            </a:r>
            <a:r>
              <a:rPr lang="en-US" sz="2400" dirty="0" smtClean="0"/>
              <a:t> </a:t>
            </a:r>
            <a:r>
              <a:rPr lang="en-US" sz="2400" dirty="0" err="1" smtClean="0"/>
              <a:t>likme</a:t>
            </a:r>
            <a:r>
              <a:rPr lang="en-US" sz="2400" dirty="0" smtClean="0"/>
              <a:t> (EUR/</a:t>
            </a:r>
            <a:r>
              <a:rPr lang="en-US" sz="2400" dirty="0" err="1" smtClean="0"/>
              <a:t>st.</a:t>
            </a:r>
            <a:r>
              <a:rPr lang="en-US" sz="2400" dirty="0" smtClean="0"/>
              <a:t>)</a:t>
            </a:r>
          </a:p>
          <a:p>
            <a:endParaRPr lang="en-US" dirty="0"/>
          </a:p>
          <a:p>
            <a:endParaRPr lang="en-US" dirty="0"/>
          </a:p>
        </p:txBody>
      </p:sp>
    </p:spTree>
    <p:extLst>
      <p:ext uri="{BB962C8B-B14F-4D97-AF65-F5344CB8AC3E}">
        <p14:creationId xmlns:p14="http://schemas.microsoft.com/office/powerpoint/2010/main" val="1926738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808" y="35421"/>
            <a:ext cx="9069388" cy="1260475"/>
          </a:xfrm>
        </p:spPr>
        <p:txBody>
          <a:bodyPr/>
          <a:lstStyle/>
          <a:p>
            <a:pPr algn="l"/>
            <a:r>
              <a:rPr lang="en-US" sz="3600" dirty="0" err="1" smtClean="0"/>
              <a:t>Administratīvā</a:t>
            </a:r>
            <a:r>
              <a:rPr lang="en-US" sz="3600" dirty="0" smtClean="0"/>
              <a:t> </a:t>
            </a:r>
            <a:r>
              <a:rPr lang="en-US" sz="3600" dirty="0" err="1" smtClean="0"/>
              <a:t>sloga</a:t>
            </a:r>
            <a:r>
              <a:rPr lang="en-US" sz="3600" dirty="0" smtClean="0"/>
              <a:t> </a:t>
            </a:r>
            <a:r>
              <a:rPr lang="en-US" sz="3600" dirty="0" err="1" smtClean="0"/>
              <a:t>aprēķins</a:t>
            </a:r>
            <a:r>
              <a:rPr lang="en-US" sz="3600" dirty="0" smtClean="0"/>
              <a:t/>
            </a:r>
            <a:br>
              <a:rPr lang="en-US" sz="3600" dirty="0" smtClean="0"/>
            </a:br>
            <a:r>
              <a:rPr lang="en-US" sz="3200" dirty="0" err="1" smtClean="0">
                <a:solidFill>
                  <a:schemeClr val="bg2"/>
                </a:solidFill>
              </a:rPr>
              <a:t>Uzdevums</a:t>
            </a:r>
            <a:r>
              <a:rPr lang="en-US" sz="3200" dirty="0" smtClean="0">
                <a:solidFill>
                  <a:schemeClr val="bg2"/>
                </a:solidFill>
              </a:rPr>
              <a:t> – </a:t>
            </a:r>
            <a:r>
              <a:rPr lang="en-US" sz="3200" dirty="0" err="1" smtClean="0">
                <a:solidFill>
                  <a:schemeClr val="bg2"/>
                </a:solidFill>
              </a:rPr>
              <a:t>fiziska</a:t>
            </a:r>
            <a:r>
              <a:rPr lang="en-US" sz="3200" dirty="0" smtClean="0">
                <a:solidFill>
                  <a:schemeClr val="bg2"/>
                </a:solidFill>
              </a:rPr>
              <a:t> persona (1)</a:t>
            </a:r>
            <a:endParaRPr lang="en-US" sz="3200" dirty="0">
              <a:solidFill>
                <a:schemeClr val="bg2"/>
              </a:solidFill>
            </a:endParaRPr>
          </a:p>
        </p:txBody>
      </p:sp>
      <p:sp>
        <p:nvSpPr>
          <p:cNvPr id="3" name="Content Placeholder 2"/>
          <p:cNvSpPr>
            <a:spLocks noGrp="1"/>
          </p:cNvSpPr>
          <p:nvPr>
            <p:ph idx="1"/>
          </p:nvPr>
        </p:nvSpPr>
        <p:spPr>
          <a:xfrm>
            <a:off x="503808" y="1259557"/>
            <a:ext cx="8997380" cy="6300118"/>
          </a:xfrm>
          <a:solidFill>
            <a:srgbClr val="FFFFFF"/>
          </a:solidFill>
        </p:spPr>
        <p:txBody>
          <a:bodyPr/>
          <a:lstStyle/>
          <a:p>
            <a:pPr>
              <a:buFont typeface="Arial"/>
              <a:buChar char="•"/>
            </a:pPr>
            <a:r>
              <a:rPr lang="en-US" sz="1600" dirty="0" err="1"/>
              <a:t>Saskaņa</a:t>
            </a:r>
            <a:r>
              <a:rPr lang="en-US" sz="1600" dirty="0"/>
              <a:t>̄ </a:t>
            </a:r>
            <a:r>
              <a:rPr lang="en-US" sz="1600" dirty="0" err="1"/>
              <a:t>ar</a:t>
            </a:r>
            <a:r>
              <a:rPr lang="en-US" sz="1600" dirty="0"/>
              <a:t> </a:t>
            </a:r>
            <a:r>
              <a:rPr lang="en-US" sz="1600" dirty="0" smtClean="0"/>
              <a:t>MK </a:t>
            </a:r>
            <a:r>
              <a:rPr lang="en-US" sz="1600" dirty="0" err="1" smtClean="0"/>
              <a:t>noteikumiem</a:t>
            </a:r>
            <a:r>
              <a:rPr lang="en-US" sz="1600" dirty="0" smtClean="0"/>
              <a:t> </a:t>
            </a:r>
            <a:r>
              <a:rPr lang="en-US" sz="1600" dirty="0" err="1"/>
              <a:t>dzīvnieku</a:t>
            </a:r>
            <a:r>
              <a:rPr lang="en-US" sz="1600" dirty="0"/>
              <a:t> </a:t>
            </a:r>
            <a:r>
              <a:rPr lang="en-US" sz="1600" dirty="0" err="1" smtClean="0"/>
              <a:t>pārvadāšanai</a:t>
            </a:r>
            <a:r>
              <a:rPr lang="en-US" sz="1600" dirty="0" smtClean="0"/>
              <a:t> </a:t>
            </a:r>
            <a:r>
              <a:rPr lang="en-US" sz="1600" dirty="0" err="1" smtClean="0"/>
              <a:t>ārpus</a:t>
            </a:r>
            <a:r>
              <a:rPr lang="en-US" sz="1600" dirty="0" smtClean="0"/>
              <a:t> ES </a:t>
            </a:r>
            <a:r>
              <a:rPr lang="en-US" sz="1600" dirty="0" err="1"/>
              <a:t>ir</a:t>
            </a:r>
            <a:r>
              <a:rPr lang="en-US" sz="1600" dirty="0"/>
              <a:t> </a:t>
            </a:r>
            <a:r>
              <a:rPr lang="en-US" sz="1600" dirty="0" err="1"/>
              <a:t>jāsaņem</a:t>
            </a:r>
            <a:r>
              <a:rPr lang="en-US" sz="1600" dirty="0"/>
              <a:t> </a:t>
            </a:r>
            <a:r>
              <a:rPr lang="en-US" sz="1600" b="1" dirty="0" err="1" smtClean="0"/>
              <a:t>sertifikāts</a:t>
            </a:r>
            <a:r>
              <a:rPr lang="en-US" sz="1600" b="1" dirty="0" smtClean="0"/>
              <a:t> </a:t>
            </a:r>
            <a:r>
              <a:rPr lang="en-US" sz="1600" b="1" dirty="0" err="1" smtClean="0"/>
              <a:t>dzīvnieka</a:t>
            </a:r>
            <a:r>
              <a:rPr lang="en-US" sz="1600" b="1" dirty="0" smtClean="0"/>
              <a:t> </a:t>
            </a:r>
            <a:r>
              <a:rPr lang="en-US" sz="1600" b="1" dirty="0" err="1" smtClean="0"/>
              <a:t>pārvadāšanai</a:t>
            </a:r>
            <a:r>
              <a:rPr lang="en-US" sz="1600" dirty="0" smtClean="0"/>
              <a:t>. </a:t>
            </a:r>
            <a:r>
              <a:rPr lang="en-US" sz="1600" dirty="0"/>
              <a:t>Lai </a:t>
            </a:r>
            <a:r>
              <a:rPr lang="en-US" sz="1600" dirty="0" err="1"/>
              <a:t>iegūtu</a:t>
            </a:r>
            <a:r>
              <a:rPr lang="en-US" sz="1600" dirty="0"/>
              <a:t> </a:t>
            </a:r>
            <a:r>
              <a:rPr lang="en-US" sz="1600" dirty="0" err="1"/>
              <a:t>atļauju</a:t>
            </a:r>
            <a:r>
              <a:rPr lang="en-US" sz="1600" dirty="0"/>
              <a:t>, </a:t>
            </a:r>
            <a:r>
              <a:rPr lang="en-US" sz="1600" dirty="0" err="1"/>
              <a:t>ir</a:t>
            </a:r>
            <a:r>
              <a:rPr lang="en-US" sz="1600" dirty="0"/>
              <a:t> </a:t>
            </a:r>
            <a:r>
              <a:rPr lang="en-US" sz="1600" dirty="0" err="1"/>
              <a:t>jāveic</a:t>
            </a:r>
            <a:r>
              <a:rPr lang="en-US" sz="1600" dirty="0"/>
              <a:t> </a:t>
            </a:r>
            <a:r>
              <a:rPr lang="en-US" sz="1600" dirty="0" err="1"/>
              <a:t>vairākas</a:t>
            </a:r>
            <a:r>
              <a:rPr lang="en-US" sz="1600" dirty="0"/>
              <a:t> </a:t>
            </a:r>
            <a:r>
              <a:rPr lang="en-US" sz="1600" dirty="0" err="1"/>
              <a:t>darbības</a:t>
            </a:r>
            <a:r>
              <a:rPr lang="en-US" sz="1600" dirty="0"/>
              <a:t>:</a:t>
            </a:r>
          </a:p>
          <a:p>
            <a:pPr lvl="1">
              <a:lnSpc>
                <a:spcPct val="70000"/>
              </a:lnSpc>
              <a:buFont typeface="Arial"/>
              <a:buChar char="•"/>
            </a:pPr>
            <a:r>
              <a:rPr lang="en-US" sz="1400" dirty="0" err="1" smtClean="0"/>
              <a:t>jāveic</a:t>
            </a:r>
            <a:r>
              <a:rPr lang="en-US" sz="1400" dirty="0" smtClean="0"/>
              <a:t> </a:t>
            </a:r>
            <a:r>
              <a:rPr lang="en-US" sz="1400" dirty="0" err="1" smtClean="0"/>
              <a:t>dzīvnieka</a:t>
            </a:r>
            <a:r>
              <a:rPr lang="en-US" sz="1400" dirty="0" smtClean="0"/>
              <a:t> </a:t>
            </a:r>
            <a:r>
              <a:rPr lang="en-US" sz="1400" dirty="0" err="1" smtClean="0"/>
              <a:t>potēšana</a:t>
            </a:r>
            <a:r>
              <a:rPr lang="en-US" sz="1400" dirty="0" smtClean="0"/>
              <a:t> </a:t>
            </a:r>
          </a:p>
          <a:p>
            <a:pPr lvl="2">
              <a:lnSpc>
                <a:spcPct val="70000"/>
              </a:lnSpc>
              <a:buFont typeface="Arial"/>
              <a:buChar char="•"/>
            </a:pPr>
            <a:r>
              <a:rPr lang="en-US" sz="1400" dirty="0" smtClean="0"/>
              <a:t>pie </a:t>
            </a:r>
            <a:r>
              <a:rPr lang="en-US" sz="1400" dirty="0" err="1" smtClean="0"/>
              <a:t>vet.ārsta</a:t>
            </a:r>
            <a:r>
              <a:rPr lang="en-US" sz="1400" dirty="0" smtClean="0"/>
              <a:t> 15 EUR, </a:t>
            </a:r>
          </a:p>
          <a:p>
            <a:pPr lvl="2">
              <a:lnSpc>
                <a:spcPct val="70000"/>
              </a:lnSpc>
              <a:buFont typeface="Arial"/>
              <a:buChar char="•"/>
            </a:pPr>
            <a:r>
              <a:rPr lang="en-US" sz="1400" dirty="0" err="1" smtClean="0"/>
              <a:t>apmeklējums</a:t>
            </a:r>
            <a:r>
              <a:rPr lang="en-US" sz="1400" dirty="0" smtClean="0"/>
              <a:t> </a:t>
            </a:r>
            <a:r>
              <a:rPr lang="en-US" sz="1400" dirty="0" err="1" smtClean="0"/>
              <a:t>ar</a:t>
            </a:r>
            <a:r>
              <a:rPr lang="en-US" sz="1400" dirty="0" smtClean="0"/>
              <a:t> </a:t>
            </a:r>
            <a:r>
              <a:rPr lang="en-US" sz="1400" dirty="0" err="1" smtClean="0"/>
              <a:t>ceļu</a:t>
            </a:r>
            <a:r>
              <a:rPr lang="en-US" sz="1400" dirty="0" smtClean="0"/>
              <a:t> - 2 </a:t>
            </a:r>
            <a:r>
              <a:rPr lang="en-US" sz="1400" dirty="0" err="1" smtClean="0"/>
              <a:t>stundas</a:t>
            </a:r>
            <a:endParaRPr lang="en-US" sz="1400" dirty="0" smtClean="0"/>
          </a:p>
          <a:p>
            <a:pPr lvl="1">
              <a:lnSpc>
                <a:spcPct val="70000"/>
              </a:lnSpc>
              <a:buFont typeface="Arial"/>
              <a:buChar char="•"/>
            </a:pPr>
            <a:r>
              <a:rPr lang="en-US" sz="1400" dirty="0" err="1" smtClean="0"/>
              <a:t>jāsaņem</a:t>
            </a:r>
            <a:r>
              <a:rPr lang="en-US" sz="1400" dirty="0" smtClean="0"/>
              <a:t> </a:t>
            </a:r>
            <a:r>
              <a:rPr lang="en-US" sz="1400" dirty="0" err="1" smtClean="0"/>
              <a:t>dzīvnieka</a:t>
            </a:r>
            <a:r>
              <a:rPr lang="en-US" sz="1400" dirty="0" smtClean="0"/>
              <a:t> </a:t>
            </a:r>
            <a:r>
              <a:rPr lang="en-US" sz="1400" dirty="0" err="1" smtClean="0"/>
              <a:t>pase</a:t>
            </a:r>
            <a:r>
              <a:rPr lang="en-US" sz="1400" dirty="0" smtClean="0"/>
              <a:t> (</a:t>
            </a:r>
            <a:r>
              <a:rPr lang="en-US" sz="1400" dirty="0" err="1" smtClean="0"/>
              <a:t>ar</a:t>
            </a:r>
            <a:r>
              <a:rPr lang="en-US" sz="1400" dirty="0" smtClean="0"/>
              <a:t> </a:t>
            </a:r>
            <a:r>
              <a:rPr lang="en-US" sz="1400" dirty="0" err="1" smtClean="0"/>
              <a:t>čipu</a:t>
            </a:r>
            <a:r>
              <a:rPr lang="en-US" sz="1400" dirty="0" smtClean="0"/>
              <a:t>)</a:t>
            </a:r>
          </a:p>
          <a:p>
            <a:pPr lvl="2">
              <a:lnSpc>
                <a:spcPct val="70000"/>
              </a:lnSpc>
              <a:buFont typeface="Arial"/>
              <a:buChar char="•"/>
            </a:pPr>
            <a:r>
              <a:rPr lang="en-US" sz="1400" dirty="0"/>
              <a:t>pie </a:t>
            </a:r>
            <a:r>
              <a:rPr lang="en-US" sz="1400" dirty="0" err="1"/>
              <a:t>vet.ārsta</a:t>
            </a:r>
            <a:r>
              <a:rPr lang="en-US" sz="1400" dirty="0"/>
              <a:t> </a:t>
            </a:r>
            <a:r>
              <a:rPr lang="en-US" sz="1400" dirty="0" smtClean="0"/>
              <a:t>25 EUR,</a:t>
            </a:r>
          </a:p>
          <a:p>
            <a:pPr lvl="2">
              <a:lnSpc>
                <a:spcPct val="70000"/>
              </a:lnSpc>
              <a:buFont typeface="Arial"/>
              <a:buChar char="•"/>
            </a:pPr>
            <a:r>
              <a:rPr lang="en-US" sz="1400" dirty="0" smtClean="0"/>
              <a:t> </a:t>
            </a:r>
            <a:r>
              <a:rPr lang="en-US" sz="1400" dirty="0" err="1"/>
              <a:t>apmeklējums</a:t>
            </a:r>
            <a:r>
              <a:rPr lang="en-US" sz="1400" dirty="0"/>
              <a:t> </a:t>
            </a:r>
            <a:r>
              <a:rPr lang="en-US" sz="1400" dirty="0" err="1"/>
              <a:t>ar</a:t>
            </a:r>
            <a:r>
              <a:rPr lang="en-US" sz="1400" dirty="0"/>
              <a:t> </a:t>
            </a:r>
            <a:r>
              <a:rPr lang="en-US" sz="1400" dirty="0" err="1"/>
              <a:t>ceļu</a:t>
            </a:r>
            <a:r>
              <a:rPr lang="en-US" sz="1400" dirty="0"/>
              <a:t> - 2 </a:t>
            </a:r>
            <a:r>
              <a:rPr lang="en-US" sz="1400" dirty="0" err="1"/>
              <a:t>stundas</a:t>
            </a:r>
            <a:endParaRPr lang="en-US" sz="1400" dirty="0"/>
          </a:p>
          <a:p>
            <a:pPr lvl="1">
              <a:lnSpc>
                <a:spcPct val="70000"/>
              </a:lnSpc>
              <a:buFont typeface="Arial"/>
              <a:buChar char="•"/>
            </a:pPr>
            <a:r>
              <a:rPr lang="en-US" sz="1400" dirty="0" err="1" smtClean="0"/>
              <a:t>jāsaņem</a:t>
            </a:r>
            <a:r>
              <a:rPr lang="en-US" sz="1400" dirty="0" smtClean="0"/>
              <a:t> </a:t>
            </a:r>
            <a:r>
              <a:rPr lang="en-US" sz="1400" dirty="0" err="1"/>
              <a:t>iesnieguma</a:t>
            </a:r>
            <a:r>
              <a:rPr lang="en-US" sz="1400" dirty="0"/>
              <a:t> </a:t>
            </a:r>
            <a:r>
              <a:rPr lang="en-US" sz="1400" dirty="0" err="1"/>
              <a:t>veidlapa</a:t>
            </a:r>
            <a:r>
              <a:rPr lang="en-US" sz="1400" dirty="0"/>
              <a:t> un </a:t>
            </a:r>
            <a:r>
              <a:rPr lang="en-US" sz="1400" dirty="0" err="1"/>
              <a:t>jāaizpilda</a:t>
            </a:r>
            <a:r>
              <a:rPr lang="en-US" sz="1400" dirty="0"/>
              <a:t> </a:t>
            </a:r>
            <a:r>
              <a:rPr lang="en-US" sz="1400" dirty="0" smtClean="0"/>
              <a:t>tā</a:t>
            </a:r>
          </a:p>
          <a:p>
            <a:pPr lvl="2">
              <a:lnSpc>
                <a:spcPct val="70000"/>
              </a:lnSpc>
              <a:buFont typeface="Arial"/>
              <a:buChar char="•"/>
            </a:pPr>
            <a:r>
              <a:rPr lang="en-US" sz="1400" dirty="0" smtClean="0"/>
              <a:t>PVD </a:t>
            </a:r>
            <a:r>
              <a:rPr lang="en-US" sz="1400" dirty="0" err="1" smtClean="0"/>
              <a:t>mājas</a:t>
            </a:r>
            <a:r>
              <a:rPr lang="en-US" sz="1400" dirty="0" smtClean="0"/>
              <a:t> </a:t>
            </a:r>
            <a:r>
              <a:rPr lang="en-US" sz="1400" dirty="0" err="1" smtClean="0"/>
              <a:t>lapā</a:t>
            </a:r>
            <a:r>
              <a:rPr lang="en-US" sz="1400" dirty="0"/>
              <a:t> </a:t>
            </a:r>
            <a:r>
              <a:rPr lang="en-US" sz="1400" dirty="0" smtClean="0"/>
              <a:t>– 10 min</a:t>
            </a:r>
          </a:p>
          <a:p>
            <a:pPr lvl="2">
              <a:lnSpc>
                <a:spcPct val="70000"/>
              </a:lnSpc>
              <a:buFont typeface="Arial"/>
              <a:buChar char="•"/>
            </a:pPr>
            <a:r>
              <a:rPr lang="en-US" sz="1400" dirty="0" smtClean="0"/>
              <a:t>PVD </a:t>
            </a:r>
            <a:r>
              <a:rPr lang="en-US" sz="1400" dirty="0" err="1" smtClean="0"/>
              <a:t>reģ.nodaļā</a:t>
            </a:r>
            <a:r>
              <a:rPr lang="en-US" sz="1400" dirty="0"/>
              <a:t> </a:t>
            </a:r>
            <a:r>
              <a:rPr lang="en-US" sz="1400" dirty="0" smtClean="0"/>
              <a:t>- </a:t>
            </a:r>
            <a:r>
              <a:rPr lang="en-US" sz="1400" dirty="0" err="1"/>
              <a:t>apmeklējums</a:t>
            </a:r>
            <a:r>
              <a:rPr lang="en-US" sz="1400" dirty="0"/>
              <a:t> </a:t>
            </a:r>
            <a:r>
              <a:rPr lang="en-US" sz="1400" dirty="0" err="1"/>
              <a:t>ar</a:t>
            </a:r>
            <a:r>
              <a:rPr lang="en-US" sz="1400" dirty="0"/>
              <a:t> </a:t>
            </a:r>
            <a:r>
              <a:rPr lang="en-US" sz="1400" dirty="0" err="1"/>
              <a:t>ceļu</a:t>
            </a:r>
            <a:r>
              <a:rPr lang="en-US" sz="1400" dirty="0"/>
              <a:t> - 2 </a:t>
            </a:r>
            <a:r>
              <a:rPr lang="en-US" sz="1400" dirty="0" err="1" smtClean="0"/>
              <a:t>stundas</a:t>
            </a:r>
            <a:endParaRPr lang="en-US" sz="1400" dirty="0" smtClean="0"/>
          </a:p>
          <a:p>
            <a:pPr lvl="2">
              <a:lnSpc>
                <a:spcPct val="70000"/>
              </a:lnSpc>
              <a:buFont typeface="Arial"/>
              <a:buChar char="•"/>
            </a:pPr>
            <a:r>
              <a:rPr lang="en-US" sz="1400" dirty="0" smtClean="0"/>
              <a:t>PVD </a:t>
            </a:r>
            <a:r>
              <a:rPr lang="en-US" sz="1400" dirty="0" err="1" smtClean="0"/>
              <a:t>darbinieka</a:t>
            </a:r>
            <a:r>
              <a:rPr lang="en-US" sz="1400" dirty="0" smtClean="0"/>
              <a:t> </a:t>
            </a:r>
            <a:r>
              <a:rPr lang="en-US" sz="1400" dirty="0" err="1" smtClean="0"/>
              <a:t>laiks</a:t>
            </a:r>
            <a:r>
              <a:rPr lang="en-US" sz="1400" dirty="0" smtClean="0"/>
              <a:t> – 3 min</a:t>
            </a:r>
            <a:endParaRPr lang="en-US" sz="1400" dirty="0"/>
          </a:p>
          <a:p>
            <a:pPr lvl="1">
              <a:lnSpc>
                <a:spcPct val="70000"/>
              </a:lnSpc>
              <a:buFont typeface="Arial"/>
              <a:buChar char="•"/>
            </a:pPr>
            <a:r>
              <a:rPr lang="en-US" sz="1400" dirty="0" err="1" smtClean="0"/>
              <a:t>aizpildīta</a:t>
            </a:r>
            <a:r>
              <a:rPr lang="en-US" sz="1400" dirty="0" smtClean="0"/>
              <a:t>̄ </a:t>
            </a:r>
            <a:r>
              <a:rPr lang="en-US" sz="1400" dirty="0" err="1"/>
              <a:t>iesnieguma</a:t>
            </a:r>
            <a:r>
              <a:rPr lang="en-US" sz="1400" dirty="0"/>
              <a:t> </a:t>
            </a:r>
            <a:r>
              <a:rPr lang="en-US" sz="1400" dirty="0" err="1"/>
              <a:t>veidlapa</a:t>
            </a:r>
            <a:r>
              <a:rPr lang="en-US" sz="1400" dirty="0"/>
              <a:t> </a:t>
            </a:r>
            <a:r>
              <a:rPr lang="en-US" sz="1400" dirty="0" err="1"/>
              <a:t>jāiesniedz</a:t>
            </a:r>
            <a:r>
              <a:rPr lang="en-US" sz="1400" dirty="0"/>
              <a:t> </a:t>
            </a:r>
            <a:r>
              <a:rPr lang="en-US" sz="1400" dirty="0" smtClean="0"/>
              <a:t>PVD </a:t>
            </a:r>
            <a:r>
              <a:rPr lang="en-US" sz="1400" dirty="0" err="1"/>
              <a:t>teritoriālaja</a:t>
            </a:r>
            <a:r>
              <a:rPr lang="en-US" sz="1400" dirty="0"/>
              <a:t>̄ </a:t>
            </a:r>
            <a:r>
              <a:rPr lang="en-US" sz="1400" dirty="0" err="1" smtClean="0"/>
              <a:t>struktūrvienība</a:t>
            </a:r>
            <a:r>
              <a:rPr lang="en-US" sz="1400" dirty="0" smtClean="0"/>
              <a:t>̄</a:t>
            </a:r>
          </a:p>
          <a:p>
            <a:pPr lvl="2">
              <a:lnSpc>
                <a:spcPct val="70000"/>
              </a:lnSpc>
              <a:buFont typeface="Arial"/>
              <a:buChar char="•"/>
            </a:pPr>
            <a:r>
              <a:rPr lang="en-US" sz="1400" dirty="0"/>
              <a:t>PVD </a:t>
            </a:r>
            <a:r>
              <a:rPr lang="en-US" sz="1400" dirty="0" err="1"/>
              <a:t>reģ.nodaļā</a:t>
            </a:r>
            <a:r>
              <a:rPr lang="en-US" sz="1400" dirty="0"/>
              <a:t> - </a:t>
            </a:r>
            <a:r>
              <a:rPr lang="en-US" sz="1400" dirty="0" err="1"/>
              <a:t>apmeklējums</a:t>
            </a:r>
            <a:r>
              <a:rPr lang="en-US" sz="1400" dirty="0"/>
              <a:t> </a:t>
            </a:r>
            <a:r>
              <a:rPr lang="en-US" sz="1400" dirty="0" err="1"/>
              <a:t>ar</a:t>
            </a:r>
            <a:r>
              <a:rPr lang="en-US" sz="1400" dirty="0"/>
              <a:t> </a:t>
            </a:r>
            <a:r>
              <a:rPr lang="en-US" sz="1400" dirty="0" err="1"/>
              <a:t>ceļu</a:t>
            </a:r>
            <a:r>
              <a:rPr lang="en-US" sz="1400" dirty="0"/>
              <a:t> - 2 </a:t>
            </a:r>
            <a:r>
              <a:rPr lang="en-US" sz="1400" dirty="0" err="1" smtClean="0"/>
              <a:t>stundas</a:t>
            </a:r>
            <a:endParaRPr lang="en-US" sz="1400" dirty="0" smtClean="0"/>
          </a:p>
          <a:p>
            <a:pPr lvl="2">
              <a:lnSpc>
                <a:spcPct val="70000"/>
              </a:lnSpc>
              <a:buFont typeface="Arial"/>
              <a:buChar char="•"/>
            </a:pPr>
            <a:r>
              <a:rPr lang="en-US" sz="1400" dirty="0"/>
              <a:t>PVD </a:t>
            </a:r>
            <a:r>
              <a:rPr lang="en-US" sz="1400" dirty="0" err="1"/>
              <a:t>darbinieka</a:t>
            </a:r>
            <a:r>
              <a:rPr lang="en-US" sz="1400" dirty="0"/>
              <a:t> </a:t>
            </a:r>
            <a:r>
              <a:rPr lang="en-US" sz="1400" dirty="0" err="1"/>
              <a:t>laiks</a:t>
            </a:r>
            <a:r>
              <a:rPr lang="en-US" sz="1400" dirty="0"/>
              <a:t> – </a:t>
            </a:r>
            <a:r>
              <a:rPr lang="en-US" sz="1400" dirty="0" smtClean="0"/>
              <a:t>10 </a:t>
            </a:r>
            <a:r>
              <a:rPr lang="en-US" sz="1400" dirty="0"/>
              <a:t>min</a:t>
            </a:r>
          </a:p>
          <a:p>
            <a:pPr lvl="1">
              <a:lnSpc>
                <a:spcPct val="70000"/>
              </a:lnSpc>
              <a:buFont typeface="Arial"/>
              <a:buChar char="•"/>
            </a:pPr>
            <a:r>
              <a:rPr lang="en-US" sz="1400" dirty="0" err="1" smtClean="0"/>
              <a:t>jāsamaksa</a:t>
            </a:r>
            <a:r>
              <a:rPr lang="en-US" sz="1400" dirty="0" smtClean="0"/>
              <a:t>̄ </a:t>
            </a:r>
            <a:r>
              <a:rPr lang="en-US" sz="1400" dirty="0" err="1"/>
              <a:t>valsts</a:t>
            </a:r>
            <a:r>
              <a:rPr lang="en-US" sz="1400" dirty="0"/>
              <a:t> </a:t>
            </a:r>
            <a:r>
              <a:rPr lang="en-US" sz="1400" dirty="0" err="1"/>
              <a:t>nodeva</a:t>
            </a:r>
            <a:r>
              <a:rPr lang="en-US" sz="1400" dirty="0"/>
              <a:t> par </a:t>
            </a:r>
            <a:r>
              <a:rPr lang="en-US" sz="1400" dirty="0" err="1"/>
              <a:t>atļaujas</a:t>
            </a:r>
            <a:r>
              <a:rPr lang="en-US" sz="1400" dirty="0"/>
              <a:t> </a:t>
            </a:r>
            <a:r>
              <a:rPr lang="en-US" sz="1400" dirty="0" err="1" smtClean="0"/>
              <a:t>izsniegšanu</a:t>
            </a:r>
            <a:endParaRPr lang="en-US" sz="1400" dirty="0"/>
          </a:p>
          <a:p>
            <a:pPr lvl="2">
              <a:lnSpc>
                <a:spcPct val="70000"/>
              </a:lnSpc>
              <a:buFont typeface="Arial"/>
              <a:buChar char="•"/>
            </a:pPr>
            <a:r>
              <a:rPr lang="en-US" sz="1400" dirty="0" err="1" smtClean="0"/>
              <a:t>Valsts</a:t>
            </a:r>
            <a:r>
              <a:rPr lang="en-US" sz="1400" dirty="0" smtClean="0"/>
              <a:t> </a:t>
            </a:r>
            <a:r>
              <a:rPr lang="en-US" sz="1400" dirty="0" err="1" smtClean="0"/>
              <a:t>nodeva</a:t>
            </a:r>
            <a:r>
              <a:rPr lang="en-US" sz="1400" dirty="0" smtClean="0"/>
              <a:t> - 20 EUR</a:t>
            </a:r>
          </a:p>
          <a:p>
            <a:pPr lvl="2">
              <a:lnSpc>
                <a:spcPct val="70000"/>
              </a:lnSpc>
              <a:buFont typeface="Arial"/>
              <a:buChar char="•"/>
            </a:pPr>
            <a:r>
              <a:rPr lang="en-US" sz="1400" dirty="0" err="1" smtClean="0"/>
              <a:t>Internetbankas</a:t>
            </a:r>
            <a:r>
              <a:rPr lang="en-US" sz="1400" dirty="0" smtClean="0"/>
              <a:t> </a:t>
            </a:r>
            <a:r>
              <a:rPr lang="en-US" sz="1400" dirty="0" err="1" smtClean="0"/>
              <a:t>komisija</a:t>
            </a:r>
            <a:r>
              <a:rPr lang="en-US" sz="1400" dirty="0" smtClean="0"/>
              <a:t> – 0,25 EUR</a:t>
            </a:r>
          </a:p>
          <a:p>
            <a:pPr lvl="2">
              <a:lnSpc>
                <a:spcPct val="70000"/>
              </a:lnSpc>
              <a:buFont typeface="Arial"/>
              <a:buChar char="•"/>
            </a:pPr>
            <a:r>
              <a:rPr lang="en-US" sz="1400" dirty="0" err="1" smtClean="0"/>
              <a:t>Bankas</a:t>
            </a:r>
            <a:r>
              <a:rPr lang="en-US" sz="1400" dirty="0" smtClean="0"/>
              <a:t> </a:t>
            </a:r>
            <a:r>
              <a:rPr lang="en-US" sz="1400" dirty="0" err="1" smtClean="0"/>
              <a:t>komisija</a:t>
            </a:r>
            <a:r>
              <a:rPr lang="en-US" sz="1400" dirty="0" smtClean="0"/>
              <a:t> </a:t>
            </a:r>
            <a:r>
              <a:rPr lang="en-US" sz="1400" dirty="0" err="1" smtClean="0"/>
              <a:t>filiālē</a:t>
            </a:r>
            <a:r>
              <a:rPr lang="en-US" sz="1400" dirty="0" smtClean="0"/>
              <a:t> – 1,5 EUR</a:t>
            </a:r>
          </a:p>
          <a:p>
            <a:pPr lvl="2">
              <a:lnSpc>
                <a:spcPct val="70000"/>
              </a:lnSpc>
              <a:buFont typeface="Arial"/>
              <a:buChar char="•"/>
            </a:pPr>
            <a:r>
              <a:rPr lang="en-US" sz="1400" dirty="0" err="1" smtClean="0"/>
              <a:t>Laiks</a:t>
            </a:r>
            <a:r>
              <a:rPr lang="en-US" sz="1400" dirty="0" smtClean="0"/>
              <a:t> </a:t>
            </a:r>
            <a:r>
              <a:rPr lang="en-US" sz="1400" dirty="0" err="1" smtClean="0"/>
              <a:t>maksājuma</a:t>
            </a:r>
            <a:r>
              <a:rPr lang="en-US" sz="1400" dirty="0" smtClean="0"/>
              <a:t> </a:t>
            </a:r>
            <a:r>
              <a:rPr lang="en-US" sz="1400" dirty="0" err="1" smtClean="0"/>
              <a:t>veikšanai</a:t>
            </a:r>
            <a:r>
              <a:rPr lang="en-US" sz="1400" dirty="0" smtClean="0"/>
              <a:t>: </a:t>
            </a:r>
            <a:r>
              <a:rPr lang="en-US" sz="1400" dirty="0" err="1" smtClean="0"/>
              <a:t>internetbankā</a:t>
            </a:r>
            <a:r>
              <a:rPr lang="en-US" sz="1400" dirty="0" smtClean="0"/>
              <a:t> – 15 min, </a:t>
            </a:r>
            <a:r>
              <a:rPr lang="en-US" sz="1400" dirty="0" err="1" smtClean="0"/>
              <a:t>filiālē</a:t>
            </a:r>
            <a:r>
              <a:rPr lang="en-US" sz="1400" dirty="0" smtClean="0"/>
              <a:t> – 1 </a:t>
            </a:r>
            <a:r>
              <a:rPr lang="en-US" sz="1400" dirty="0" err="1" smtClean="0"/>
              <a:t>stunda</a:t>
            </a:r>
            <a:endParaRPr lang="en-US" sz="1400" dirty="0"/>
          </a:p>
          <a:p>
            <a:pPr lvl="1">
              <a:lnSpc>
                <a:spcPct val="70000"/>
              </a:lnSpc>
              <a:buFont typeface="Arial"/>
              <a:buChar char="•"/>
            </a:pPr>
            <a:r>
              <a:rPr lang="en-US" sz="1400" dirty="0" err="1"/>
              <a:t>ar</a:t>
            </a:r>
            <a:r>
              <a:rPr lang="en-US" sz="1400" dirty="0"/>
              <a:t> </a:t>
            </a:r>
            <a:r>
              <a:rPr lang="en-US" sz="1400" dirty="0" err="1" smtClean="0"/>
              <a:t>maksājuma</a:t>
            </a:r>
            <a:r>
              <a:rPr lang="en-US" sz="1400" dirty="0" smtClean="0"/>
              <a:t> </a:t>
            </a:r>
            <a:r>
              <a:rPr lang="en-US" sz="1400" dirty="0" err="1" smtClean="0"/>
              <a:t>uzdevumu</a:t>
            </a:r>
            <a:r>
              <a:rPr lang="en-US" sz="1400" dirty="0" smtClean="0"/>
              <a:t> </a:t>
            </a:r>
            <a:r>
              <a:rPr lang="en-US" sz="1400" dirty="0" err="1" smtClean="0"/>
              <a:t>jādodas</a:t>
            </a:r>
            <a:r>
              <a:rPr lang="en-US" sz="1400" dirty="0" smtClean="0"/>
              <a:t> </a:t>
            </a:r>
            <a:r>
              <a:rPr lang="en-US" sz="1400" dirty="0" err="1"/>
              <a:t>uz</a:t>
            </a:r>
            <a:r>
              <a:rPr lang="en-US" sz="1400" dirty="0"/>
              <a:t> PVD </a:t>
            </a:r>
            <a:r>
              <a:rPr lang="en-US" sz="1400" dirty="0" err="1"/>
              <a:t>teritoriālo</a:t>
            </a:r>
            <a:r>
              <a:rPr lang="en-US" sz="1400" dirty="0"/>
              <a:t> </a:t>
            </a:r>
            <a:r>
              <a:rPr lang="en-US" sz="1400" dirty="0" err="1"/>
              <a:t>struktūrvienību</a:t>
            </a:r>
            <a:r>
              <a:rPr lang="en-US" sz="1400" dirty="0"/>
              <a:t>, </a:t>
            </a:r>
            <a:r>
              <a:rPr lang="en-US" sz="1400" dirty="0" err="1"/>
              <a:t>lai</a:t>
            </a:r>
            <a:r>
              <a:rPr lang="en-US" sz="1400" dirty="0"/>
              <a:t> </a:t>
            </a:r>
            <a:r>
              <a:rPr lang="en-US" sz="1400" dirty="0" err="1"/>
              <a:t>saņemtu</a:t>
            </a:r>
            <a:r>
              <a:rPr lang="en-US" sz="1400" dirty="0"/>
              <a:t> </a:t>
            </a:r>
            <a:r>
              <a:rPr lang="en-US" sz="1400" dirty="0" err="1" smtClean="0"/>
              <a:t>sertifikātu</a:t>
            </a:r>
            <a:endParaRPr lang="en-US" sz="1400" dirty="0" smtClean="0"/>
          </a:p>
          <a:p>
            <a:pPr lvl="2">
              <a:lnSpc>
                <a:spcPct val="70000"/>
              </a:lnSpc>
              <a:buFont typeface="Arial"/>
              <a:buChar char="•"/>
            </a:pPr>
            <a:r>
              <a:rPr lang="en-US" sz="1400" dirty="0" err="1"/>
              <a:t>apmeklējums</a:t>
            </a:r>
            <a:r>
              <a:rPr lang="en-US" sz="1400" dirty="0"/>
              <a:t> </a:t>
            </a:r>
            <a:r>
              <a:rPr lang="en-US" sz="1400" dirty="0" err="1"/>
              <a:t>ar</a:t>
            </a:r>
            <a:r>
              <a:rPr lang="en-US" sz="1400" dirty="0"/>
              <a:t> </a:t>
            </a:r>
            <a:r>
              <a:rPr lang="en-US" sz="1400" dirty="0" err="1"/>
              <a:t>ceļu</a:t>
            </a:r>
            <a:r>
              <a:rPr lang="en-US" sz="1400" dirty="0"/>
              <a:t> - 2 </a:t>
            </a:r>
            <a:r>
              <a:rPr lang="en-US" sz="1400" dirty="0" err="1" smtClean="0"/>
              <a:t>stundas</a:t>
            </a:r>
            <a:endParaRPr lang="en-US" sz="1400" dirty="0" smtClean="0"/>
          </a:p>
          <a:p>
            <a:pPr lvl="2">
              <a:lnSpc>
                <a:spcPct val="70000"/>
              </a:lnSpc>
              <a:buFont typeface="Arial"/>
              <a:buChar char="•"/>
            </a:pPr>
            <a:r>
              <a:rPr lang="en-US" sz="1400" dirty="0"/>
              <a:t>PVD </a:t>
            </a:r>
            <a:r>
              <a:rPr lang="en-US" sz="1400" dirty="0" err="1"/>
              <a:t>darbinieka</a:t>
            </a:r>
            <a:r>
              <a:rPr lang="en-US" sz="1400" dirty="0"/>
              <a:t> </a:t>
            </a:r>
            <a:r>
              <a:rPr lang="en-US" sz="1400" dirty="0" err="1"/>
              <a:t>laiks</a:t>
            </a:r>
            <a:r>
              <a:rPr lang="en-US" sz="1400" dirty="0"/>
              <a:t> – </a:t>
            </a:r>
            <a:r>
              <a:rPr lang="en-US" sz="1400" dirty="0" smtClean="0"/>
              <a:t>15 </a:t>
            </a:r>
            <a:r>
              <a:rPr lang="en-US" sz="1400" dirty="0"/>
              <a:t>min</a:t>
            </a:r>
          </a:p>
          <a:p>
            <a:pPr lvl="2">
              <a:lnSpc>
                <a:spcPct val="70000"/>
              </a:lnSpc>
              <a:buFont typeface="Arial"/>
              <a:buChar char="•"/>
            </a:pPr>
            <a:endParaRPr lang="en-US" sz="1400" dirty="0"/>
          </a:p>
          <a:p>
            <a:pPr lvl="2">
              <a:buFont typeface="Arial"/>
              <a:buChar char="•"/>
            </a:pPr>
            <a:endParaRPr lang="en-US" sz="1000" dirty="0"/>
          </a:p>
          <a:p>
            <a:pPr>
              <a:buFont typeface="Arial"/>
              <a:buChar char="•"/>
            </a:pPr>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93405289"/>
              </p:ext>
            </p:extLst>
          </p:nvPr>
        </p:nvGraphicFramePr>
        <p:xfrm>
          <a:off x="6912520" y="1691605"/>
          <a:ext cx="3384376" cy="3261359"/>
        </p:xfrm>
        <a:graphic>
          <a:graphicData uri="http://schemas.openxmlformats.org/drawingml/2006/table">
            <a:tbl>
              <a:tblPr firstRow="1" bandRow="1">
                <a:tableStyleId>{0505E3EF-67EA-436B-97B2-0124C06EBD24}</a:tableStyleId>
              </a:tblPr>
              <a:tblGrid>
                <a:gridCol w="1692188"/>
                <a:gridCol w="1692188"/>
              </a:tblGrid>
              <a:tr h="370840">
                <a:tc>
                  <a:txBody>
                    <a:bodyPr/>
                    <a:lstStyle/>
                    <a:p>
                      <a:r>
                        <a:rPr lang="en-US" sz="1400" b="1" dirty="0" smtClean="0">
                          <a:solidFill>
                            <a:schemeClr val="tx1"/>
                          </a:solidFill>
                        </a:rPr>
                        <a:t>CITI PIEŅĒMUMI:</a:t>
                      </a:r>
                      <a:endParaRPr lang="en-US" sz="1400" b="1" dirty="0">
                        <a:solidFill>
                          <a:schemeClr val="tx1"/>
                        </a:solidFill>
                      </a:endParaRPr>
                    </a:p>
                  </a:txBody>
                  <a:tcPr/>
                </a:tc>
                <a:tc>
                  <a:txBody>
                    <a:bodyPr/>
                    <a:lstStyle/>
                    <a:p>
                      <a:endParaRPr lang="en-US" sz="1400" b="0" dirty="0">
                        <a:solidFill>
                          <a:schemeClr val="tx1"/>
                        </a:solidFill>
                      </a:endParaRPr>
                    </a:p>
                  </a:txBody>
                  <a:tcPr/>
                </a:tc>
              </a:tr>
              <a:tr h="370840">
                <a:tc>
                  <a:txBody>
                    <a:bodyPr/>
                    <a:lstStyle/>
                    <a:p>
                      <a:r>
                        <a:rPr lang="en-US" sz="1400" b="0" dirty="0" smtClean="0"/>
                        <a:t>Sab. </a:t>
                      </a:r>
                      <a:r>
                        <a:rPr lang="en-US" sz="1400" b="0" dirty="0" err="1" smtClean="0"/>
                        <a:t>transporta</a:t>
                      </a:r>
                      <a:r>
                        <a:rPr lang="en-US" sz="1400" b="0" dirty="0" smtClean="0"/>
                        <a:t> </a:t>
                      </a:r>
                      <a:r>
                        <a:rPr lang="en-US" sz="1400" b="0" dirty="0" err="1" smtClean="0"/>
                        <a:t>biļetes</a:t>
                      </a:r>
                      <a:r>
                        <a:rPr lang="en-US" sz="1400" b="0" dirty="0" smtClean="0"/>
                        <a:t> </a:t>
                      </a:r>
                      <a:r>
                        <a:rPr lang="en-US" sz="1400" b="0" dirty="0" err="1" smtClean="0"/>
                        <a:t>cena</a:t>
                      </a:r>
                      <a:endParaRPr lang="en-US" sz="1400" b="0" dirty="0">
                        <a:solidFill>
                          <a:schemeClr val="tx1"/>
                        </a:solidFill>
                      </a:endParaRPr>
                    </a:p>
                  </a:txBody>
                  <a:tcPr/>
                </a:tc>
                <a:tc>
                  <a:txBody>
                    <a:bodyPr/>
                    <a:lstStyle/>
                    <a:p>
                      <a:r>
                        <a:rPr lang="en-US" sz="1400" b="0" dirty="0" smtClean="0"/>
                        <a:t>1,00 EUR</a:t>
                      </a:r>
                      <a:endParaRPr lang="en-US" sz="1400" b="0" dirty="0">
                        <a:solidFill>
                          <a:schemeClr val="tx1"/>
                        </a:solidFill>
                      </a:endParaRPr>
                    </a:p>
                  </a:txBody>
                  <a:tcPr/>
                </a:tc>
              </a:tr>
              <a:tr h="370840">
                <a:tc>
                  <a:txBody>
                    <a:bodyPr/>
                    <a:lstStyle/>
                    <a:p>
                      <a:r>
                        <a:rPr lang="en-US" sz="1400" b="0" dirty="0" err="1" smtClean="0"/>
                        <a:t>Attālums</a:t>
                      </a:r>
                      <a:r>
                        <a:rPr lang="en-US" sz="1400" b="0" dirty="0" smtClean="0"/>
                        <a:t> </a:t>
                      </a:r>
                      <a:r>
                        <a:rPr lang="en-US" sz="1400" b="0" dirty="0" err="1" smtClean="0"/>
                        <a:t>līdz</a:t>
                      </a:r>
                      <a:r>
                        <a:rPr lang="en-US" sz="1400" b="0" dirty="0" smtClean="0"/>
                        <a:t> PVD </a:t>
                      </a:r>
                      <a:endParaRPr lang="en-US" sz="1400" b="0" dirty="0"/>
                    </a:p>
                  </a:txBody>
                  <a:tcPr/>
                </a:tc>
                <a:tc>
                  <a:txBody>
                    <a:bodyPr/>
                    <a:lstStyle/>
                    <a:p>
                      <a:r>
                        <a:rPr lang="en-US" sz="1400" b="0" dirty="0" smtClean="0"/>
                        <a:t>15 km</a:t>
                      </a:r>
                      <a:endParaRPr lang="en-US" sz="1400" b="0" dirty="0"/>
                    </a:p>
                  </a:txBody>
                  <a:tcPr/>
                </a:tc>
              </a:tr>
              <a:tr h="370840">
                <a:tc>
                  <a:txBody>
                    <a:bodyPr/>
                    <a:lstStyle/>
                    <a:p>
                      <a:r>
                        <a:rPr lang="en-US" sz="1400" b="0" dirty="0" err="1" smtClean="0"/>
                        <a:t>Degvielas</a:t>
                      </a:r>
                      <a:r>
                        <a:rPr lang="en-US" sz="1400" b="0" dirty="0" smtClean="0"/>
                        <a:t> </a:t>
                      </a:r>
                      <a:r>
                        <a:rPr lang="en-US" sz="1400" b="0" dirty="0" err="1" smtClean="0"/>
                        <a:t>patēriņš</a:t>
                      </a:r>
                      <a:endParaRPr lang="en-US" sz="1400" b="0" dirty="0"/>
                    </a:p>
                  </a:txBody>
                  <a:tcPr/>
                </a:tc>
                <a:tc>
                  <a:txBody>
                    <a:bodyPr/>
                    <a:lstStyle/>
                    <a:p>
                      <a:r>
                        <a:rPr lang="en-US" sz="1400" b="0" dirty="0" smtClean="0"/>
                        <a:t>10l/100km</a:t>
                      </a:r>
                      <a:endParaRPr lang="en-US" sz="1400" b="0" dirty="0"/>
                    </a:p>
                  </a:txBody>
                  <a:tcPr/>
                </a:tc>
              </a:tr>
              <a:tr h="370840">
                <a:tc>
                  <a:txBody>
                    <a:bodyPr/>
                    <a:lstStyle/>
                    <a:p>
                      <a:r>
                        <a:rPr lang="en-US" sz="1400" b="0" dirty="0" err="1" smtClean="0"/>
                        <a:t>Degvielas</a:t>
                      </a:r>
                      <a:r>
                        <a:rPr lang="en-US" sz="1400" b="0" dirty="0" smtClean="0"/>
                        <a:t> </a:t>
                      </a:r>
                      <a:r>
                        <a:rPr lang="en-US" sz="1400" b="0" dirty="0" err="1" smtClean="0"/>
                        <a:t>cena</a:t>
                      </a:r>
                      <a:endParaRPr lang="en-US" sz="1400" b="0" dirty="0"/>
                    </a:p>
                  </a:txBody>
                  <a:tcPr/>
                </a:tc>
                <a:tc>
                  <a:txBody>
                    <a:bodyPr/>
                    <a:lstStyle/>
                    <a:p>
                      <a:r>
                        <a:rPr lang="en-US" sz="1400" b="0" dirty="0" smtClean="0"/>
                        <a:t>1,30</a:t>
                      </a:r>
                      <a:r>
                        <a:rPr lang="en-US" sz="1400" b="0" baseline="0" dirty="0" smtClean="0"/>
                        <a:t> EUR/l</a:t>
                      </a:r>
                      <a:endParaRPr lang="en-US" sz="1400" b="0" dirty="0"/>
                    </a:p>
                  </a:txBody>
                  <a:tcPr/>
                </a:tc>
              </a:tr>
              <a:tr h="370840">
                <a:tc>
                  <a:txBody>
                    <a:bodyPr/>
                    <a:lstStyle/>
                    <a:p>
                      <a:r>
                        <a:rPr lang="en-US" sz="1400" b="0" dirty="0" err="1" smtClean="0"/>
                        <a:t>Vidējā</a:t>
                      </a:r>
                      <a:r>
                        <a:rPr lang="en-US" sz="1400" b="0" dirty="0" smtClean="0"/>
                        <a:t> </a:t>
                      </a:r>
                      <a:r>
                        <a:rPr lang="en-US" sz="1400" b="0" dirty="0" err="1" smtClean="0"/>
                        <a:t>mēnešalga</a:t>
                      </a:r>
                      <a:endParaRPr lang="en-US" sz="1400" b="0" dirty="0"/>
                    </a:p>
                  </a:txBody>
                  <a:tcPr/>
                </a:tc>
                <a:tc>
                  <a:txBody>
                    <a:bodyPr/>
                    <a:lstStyle/>
                    <a:p>
                      <a:r>
                        <a:rPr lang="en-US" sz="1400" b="0" dirty="0" smtClean="0"/>
                        <a:t>470</a:t>
                      </a:r>
                      <a:r>
                        <a:rPr lang="en-US" sz="1400" b="0" baseline="0" dirty="0" smtClean="0"/>
                        <a:t> EUR</a:t>
                      </a:r>
                      <a:endParaRPr lang="en-US" sz="1400" b="0" dirty="0"/>
                    </a:p>
                  </a:txBody>
                  <a:tcPr/>
                </a:tc>
              </a:tr>
              <a:tr h="370840">
                <a:tc>
                  <a:txBody>
                    <a:bodyPr/>
                    <a:lstStyle/>
                    <a:p>
                      <a:r>
                        <a:rPr lang="en-US" sz="1400" b="0" dirty="0" smtClean="0"/>
                        <a:t>DD VSAOI</a:t>
                      </a:r>
                      <a:endParaRPr lang="en-US" sz="1400" b="0" dirty="0"/>
                    </a:p>
                  </a:txBody>
                  <a:tcPr/>
                </a:tc>
                <a:tc>
                  <a:txBody>
                    <a:bodyPr/>
                    <a:lstStyle/>
                    <a:p>
                      <a:r>
                        <a:rPr lang="en-US" sz="1400" b="0" dirty="0" smtClean="0"/>
                        <a:t>111 EUR</a:t>
                      </a:r>
                      <a:endParaRPr lang="en-US" sz="1400" b="0" dirty="0"/>
                    </a:p>
                  </a:txBody>
                  <a:tcPr/>
                </a:tc>
              </a:tr>
              <a:tr h="370840">
                <a:tc>
                  <a:txBody>
                    <a:bodyPr/>
                    <a:lstStyle/>
                    <a:p>
                      <a:r>
                        <a:rPr lang="en-US" sz="1400" b="0" dirty="0" err="1" smtClean="0"/>
                        <a:t>Izsniegto</a:t>
                      </a:r>
                      <a:r>
                        <a:rPr lang="en-US" sz="1400" b="0" baseline="0" dirty="0" smtClean="0"/>
                        <a:t> </a:t>
                      </a:r>
                      <a:r>
                        <a:rPr lang="en-US" sz="1400" b="0" baseline="0" dirty="0" err="1" smtClean="0"/>
                        <a:t>atļauju</a:t>
                      </a:r>
                      <a:r>
                        <a:rPr lang="en-US" sz="1400" b="0" baseline="0" dirty="0" smtClean="0"/>
                        <a:t> </a:t>
                      </a:r>
                      <a:r>
                        <a:rPr lang="en-US" sz="1400" b="0" baseline="0" dirty="0" err="1" smtClean="0"/>
                        <a:t>skaits</a:t>
                      </a:r>
                      <a:r>
                        <a:rPr lang="en-US" sz="1400" b="0" baseline="0" dirty="0" smtClean="0"/>
                        <a:t> </a:t>
                      </a:r>
                      <a:r>
                        <a:rPr lang="en-US" sz="1400" b="0" baseline="0" dirty="0" err="1" smtClean="0"/>
                        <a:t>gadā</a:t>
                      </a:r>
                      <a:endParaRPr lang="en-US" sz="1400" b="0" dirty="0"/>
                    </a:p>
                  </a:txBody>
                  <a:tcPr/>
                </a:tc>
                <a:tc>
                  <a:txBody>
                    <a:bodyPr/>
                    <a:lstStyle/>
                    <a:p>
                      <a:r>
                        <a:rPr lang="en-US" sz="1400" b="0" dirty="0" smtClean="0"/>
                        <a:t>1000</a:t>
                      </a:r>
                      <a:endParaRPr lang="en-US" sz="1400" b="0" dirty="0"/>
                    </a:p>
                  </a:txBody>
                  <a:tcPr/>
                </a:tc>
              </a:tr>
            </a:tbl>
          </a:graphicData>
        </a:graphic>
      </p:graphicFrame>
    </p:spTree>
    <p:extLst>
      <p:ext uri="{BB962C8B-B14F-4D97-AF65-F5344CB8AC3E}">
        <p14:creationId xmlns:p14="http://schemas.microsoft.com/office/powerpoint/2010/main" val="2927402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808" y="35421"/>
            <a:ext cx="9069388" cy="1260475"/>
          </a:xfrm>
        </p:spPr>
        <p:txBody>
          <a:bodyPr/>
          <a:lstStyle/>
          <a:p>
            <a:pPr algn="l"/>
            <a:r>
              <a:rPr lang="en-US" sz="3600" dirty="0" err="1" smtClean="0"/>
              <a:t>Administratīvā</a:t>
            </a:r>
            <a:r>
              <a:rPr lang="en-US" sz="3600" dirty="0" smtClean="0"/>
              <a:t> </a:t>
            </a:r>
            <a:r>
              <a:rPr lang="en-US" sz="3600" dirty="0" err="1" smtClean="0"/>
              <a:t>sloga</a:t>
            </a:r>
            <a:r>
              <a:rPr lang="en-US" sz="3600" dirty="0" smtClean="0"/>
              <a:t> </a:t>
            </a:r>
            <a:r>
              <a:rPr lang="en-US" sz="3600" dirty="0" err="1" smtClean="0"/>
              <a:t>aprēķins</a:t>
            </a:r>
            <a:r>
              <a:rPr lang="en-US" sz="3600" dirty="0" smtClean="0"/>
              <a:t/>
            </a:r>
            <a:br>
              <a:rPr lang="en-US" sz="3600" dirty="0" smtClean="0"/>
            </a:br>
            <a:r>
              <a:rPr lang="en-US" sz="3200" dirty="0" err="1" smtClean="0">
                <a:solidFill>
                  <a:schemeClr val="bg2"/>
                </a:solidFill>
              </a:rPr>
              <a:t>Uzdevums</a:t>
            </a:r>
            <a:r>
              <a:rPr lang="en-US" sz="3200" dirty="0" smtClean="0">
                <a:solidFill>
                  <a:schemeClr val="bg2"/>
                </a:solidFill>
              </a:rPr>
              <a:t> – </a:t>
            </a:r>
            <a:r>
              <a:rPr lang="en-US" sz="3200" dirty="0" err="1" smtClean="0">
                <a:solidFill>
                  <a:schemeClr val="bg2"/>
                </a:solidFill>
              </a:rPr>
              <a:t>fiziska</a:t>
            </a:r>
            <a:r>
              <a:rPr lang="en-US" sz="3200" dirty="0" smtClean="0">
                <a:solidFill>
                  <a:schemeClr val="bg2"/>
                </a:solidFill>
              </a:rPr>
              <a:t> persona (2)</a:t>
            </a:r>
            <a:endParaRPr lang="en-US" sz="3200" dirty="0">
              <a:solidFill>
                <a:schemeClr val="bg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242477095"/>
              </p:ext>
            </p:extLst>
          </p:nvPr>
        </p:nvGraphicFramePr>
        <p:xfrm>
          <a:off x="431800" y="1475581"/>
          <a:ext cx="8856984" cy="4323080"/>
        </p:xfrm>
        <a:graphic>
          <a:graphicData uri="http://schemas.openxmlformats.org/drawingml/2006/table">
            <a:tbl>
              <a:tblPr firstRow="1" bandRow="1">
                <a:tableStyleId>{0505E3EF-67EA-436B-97B2-0124C06EBD24}</a:tableStyleId>
              </a:tblPr>
              <a:tblGrid>
                <a:gridCol w="3672408"/>
                <a:gridCol w="5184576"/>
              </a:tblGrid>
              <a:tr h="370840">
                <a:tc>
                  <a:txBody>
                    <a:bodyPr/>
                    <a:lstStyle/>
                    <a:p>
                      <a:r>
                        <a:rPr lang="en-US" sz="1800" b="1" dirty="0" err="1" smtClean="0">
                          <a:solidFill>
                            <a:schemeClr val="tx1"/>
                          </a:solidFill>
                        </a:rPr>
                        <a:t>Klienta</a:t>
                      </a:r>
                      <a:r>
                        <a:rPr lang="en-US" sz="1800" b="1" baseline="0" dirty="0" smtClean="0">
                          <a:solidFill>
                            <a:schemeClr val="tx1"/>
                          </a:solidFill>
                        </a:rPr>
                        <a:t> </a:t>
                      </a:r>
                      <a:r>
                        <a:rPr lang="en-US" sz="1800" b="1" baseline="0" dirty="0" err="1" smtClean="0">
                          <a:solidFill>
                            <a:schemeClr val="tx1"/>
                          </a:solidFill>
                        </a:rPr>
                        <a:t>d</a:t>
                      </a:r>
                      <a:r>
                        <a:rPr lang="en-US" sz="1800" b="1" dirty="0" err="1" smtClean="0">
                          <a:solidFill>
                            <a:schemeClr val="tx1"/>
                          </a:solidFill>
                        </a:rPr>
                        <a:t>arbības</a:t>
                      </a:r>
                      <a:r>
                        <a:rPr lang="en-US" sz="1800" b="1" dirty="0" smtClean="0">
                          <a:solidFill>
                            <a:schemeClr val="tx1"/>
                          </a:solidFill>
                        </a:rPr>
                        <a:t>:</a:t>
                      </a:r>
                      <a:endParaRPr lang="en-US" sz="1800" b="1" dirty="0">
                        <a:solidFill>
                          <a:schemeClr val="tx1"/>
                        </a:solidFill>
                      </a:endParaRPr>
                    </a:p>
                  </a:txBody>
                  <a:tcPr/>
                </a:tc>
                <a:tc>
                  <a:txBody>
                    <a:bodyPr/>
                    <a:lstStyle/>
                    <a:p>
                      <a:r>
                        <a:rPr lang="en-US" sz="1800" b="1" dirty="0" smtClean="0">
                          <a:solidFill>
                            <a:schemeClr val="tx1"/>
                          </a:solidFill>
                        </a:rPr>
                        <a:t>Izmaksu </a:t>
                      </a:r>
                      <a:r>
                        <a:rPr lang="en-US" sz="1800" b="1" dirty="0" err="1" smtClean="0">
                          <a:solidFill>
                            <a:schemeClr val="tx1"/>
                          </a:solidFill>
                        </a:rPr>
                        <a:t>veids</a:t>
                      </a:r>
                      <a:endParaRPr lang="en-US" sz="1800" b="1" dirty="0">
                        <a:solidFill>
                          <a:schemeClr val="tx1"/>
                        </a:solidFill>
                      </a:endParaRPr>
                    </a:p>
                  </a:txBody>
                  <a:tcPr/>
                </a:tc>
              </a:tr>
              <a:tr h="370840">
                <a:tc>
                  <a:txBody>
                    <a:bodyPr/>
                    <a:lstStyle/>
                    <a:p>
                      <a:r>
                        <a:rPr lang="en-US" sz="1800" dirty="0" err="1" smtClean="0"/>
                        <a:t>Dzīvnieka</a:t>
                      </a:r>
                      <a:r>
                        <a:rPr lang="en-US" sz="1800" dirty="0" smtClean="0"/>
                        <a:t> </a:t>
                      </a:r>
                      <a:r>
                        <a:rPr lang="en-US" sz="1800" dirty="0" err="1" smtClean="0"/>
                        <a:t>potēšana</a:t>
                      </a:r>
                      <a:endParaRPr lang="en-US" sz="1800" dirty="0"/>
                    </a:p>
                  </a:txBody>
                  <a:tcPr/>
                </a:tc>
                <a:tc>
                  <a:txBody>
                    <a:bodyPr/>
                    <a:lstStyle/>
                    <a:p>
                      <a:r>
                        <a:rPr lang="en-US" sz="1800" dirty="0" err="1" smtClean="0"/>
                        <a:t>Maksa</a:t>
                      </a:r>
                      <a:r>
                        <a:rPr lang="en-US" sz="1800" dirty="0" smtClean="0"/>
                        <a:t> par </a:t>
                      </a:r>
                      <a:r>
                        <a:rPr lang="en-US" sz="1800" dirty="0" err="1" smtClean="0"/>
                        <a:t>potēšanu</a:t>
                      </a:r>
                      <a:r>
                        <a:rPr lang="en-US" sz="1800" baseline="0" dirty="0" smtClean="0"/>
                        <a:t> - </a:t>
                      </a:r>
                      <a:r>
                        <a:rPr lang="en-US" sz="1800" baseline="0" dirty="0" err="1" smtClean="0"/>
                        <a:t>n</a:t>
                      </a:r>
                      <a:r>
                        <a:rPr lang="en-US" sz="1800" dirty="0" err="1" smtClean="0"/>
                        <a:t>etiešās</a:t>
                      </a:r>
                      <a:r>
                        <a:rPr lang="en-US" sz="1800" dirty="0" smtClean="0"/>
                        <a:t> </a:t>
                      </a:r>
                      <a:r>
                        <a:rPr lang="en-US" sz="1800" dirty="0" err="1" smtClean="0"/>
                        <a:t>finanšu</a:t>
                      </a:r>
                      <a:r>
                        <a:rPr lang="en-US" sz="1800" dirty="0" smtClean="0"/>
                        <a:t> </a:t>
                      </a:r>
                      <a:r>
                        <a:rPr lang="en-US" sz="1800" dirty="0" err="1" smtClean="0"/>
                        <a:t>izmaksas</a:t>
                      </a:r>
                      <a:endParaRPr lang="en-US" sz="1800" dirty="0" smtClean="0"/>
                    </a:p>
                    <a:p>
                      <a:r>
                        <a:rPr lang="en-US" sz="1800" dirty="0" err="1" smtClean="0"/>
                        <a:t>Laiks</a:t>
                      </a:r>
                      <a:r>
                        <a:rPr lang="en-US" sz="1800" dirty="0" smtClean="0"/>
                        <a:t> – admin. </a:t>
                      </a:r>
                      <a:r>
                        <a:rPr lang="en-US" sz="1800" dirty="0" err="1" smtClean="0"/>
                        <a:t>izmaksas</a:t>
                      </a:r>
                      <a:r>
                        <a:rPr lang="en-US" sz="1800" baseline="0" dirty="0" smtClean="0"/>
                        <a:t>, bet ne </a:t>
                      </a:r>
                      <a:r>
                        <a:rPr lang="en-US" sz="1800" baseline="0" dirty="0" err="1" smtClean="0"/>
                        <a:t>admin.slogs</a:t>
                      </a:r>
                      <a:r>
                        <a:rPr lang="en-US" sz="1800" baseline="0" dirty="0" smtClean="0"/>
                        <a:t> (</a:t>
                      </a:r>
                      <a:r>
                        <a:rPr lang="en-US" sz="1800" baseline="0" dirty="0" err="1" smtClean="0"/>
                        <a:t>dzīvnieks</a:t>
                      </a:r>
                      <a:r>
                        <a:rPr lang="en-US" sz="1800" baseline="0" dirty="0" smtClean="0"/>
                        <a:t> </a:t>
                      </a:r>
                      <a:r>
                        <a:rPr lang="en-US" sz="1800" baseline="0" dirty="0" err="1" smtClean="0"/>
                        <a:t>jāpotē</a:t>
                      </a:r>
                      <a:r>
                        <a:rPr lang="en-US" sz="1800" baseline="0" dirty="0" smtClean="0"/>
                        <a:t> </a:t>
                      </a:r>
                      <a:r>
                        <a:rPr lang="en-US" sz="1800" baseline="0" dirty="0" err="1" smtClean="0"/>
                        <a:t>veselības</a:t>
                      </a:r>
                      <a:r>
                        <a:rPr lang="en-US" sz="1800" baseline="0" dirty="0" smtClean="0"/>
                        <a:t> </a:t>
                      </a:r>
                      <a:r>
                        <a:rPr lang="en-US" sz="1800" baseline="0" dirty="0" err="1" smtClean="0"/>
                        <a:t>apsvērumu</a:t>
                      </a:r>
                      <a:r>
                        <a:rPr lang="en-US" sz="1800" baseline="0" dirty="0" smtClean="0"/>
                        <a:t> </a:t>
                      </a:r>
                      <a:r>
                        <a:rPr lang="en-US" sz="1800" baseline="0" dirty="0" err="1" smtClean="0"/>
                        <a:t>dēļ</a:t>
                      </a:r>
                      <a:r>
                        <a:rPr lang="en-US" sz="1800" baseline="0" dirty="0" smtClean="0"/>
                        <a:t> </a:t>
                      </a:r>
                      <a:r>
                        <a:rPr lang="en-US" sz="1800" baseline="0" dirty="0" err="1" smtClean="0"/>
                        <a:t>nevis</a:t>
                      </a:r>
                      <a:r>
                        <a:rPr lang="en-US" sz="1800" baseline="0" dirty="0" smtClean="0"/>
                        <a:t> </a:t>
                      </a:r>
                      <a:r>
                        <a:rPr lang="en-US" sz="1800" baseline="0" dirty="0" err="1" smtClean="0"/>
                        <a:t>tikai</a:t>
                      </a:r>
                      <a:r>
                        <a:rPr lang="en-US" sz="1800" baseline="0" dirty="0" smtClean="0"/>
                        <a:t> </a:t>
                      </a:r>
                      <a:r>
                        <a:rPr lang="en-US" sz="1800" baseline="0" dirty="0" err="1" smtClean="0"/>
                        <a:t>valsts</a:t>
                      </a:r>
                      <a:r>
                        <a:rPr lang="en-US" sz="1800" baseline="0" dirty="0" smtClean="0"/>
                        <a:t> </a:t>
                      </a:r>
                      <a:r>
                        <a:rPr lang="en-US" sz="1800" baseline="0" dirty="0" err="1" smtClean="0"/>
                        <a:t>regulējuma</a:t>
                      </a:r>
                      <a:r>
                        <a:rPr lang="en-US" sz="1800" baseline="0" dirty="0" smtClean="0"/>
                        <a:t> </a:t>
                      </a:r>
                      <a:r>
                        <a:rPr lang="en-US" sz="1800" baseline="0" dirty="0" err="1" smtClean="0"/>
                        <a:t>dēļ</a:t>
                      </a:r>
                      <a:r>
                        <a:rPr lang="en-US" sz="1800" baseline="0" dirty="0" smtClean="0"/>
                        <a:t>)</a:t>
                      </a:r>
                      <a:endParaRPr lang="en-US" sz="1800" dirty="0"/>
                    </a:p>
                  </a:txBody>
                  <a:tcPr/>
                </a:tc>
              </a:tr>
              <a:tr h="370840">
                <a:tc>
                  <a:txBody>
                    <a:bodyPr/>
                    <a:lstStyle/>
                    <a:p>
                      <a:r>
                        <a:rPr lang="en-US" sz="1800" dirty="0" err="1" smtClean="0"/>
                        <a:t>Dzīvnieka</a:t>
                      </a:r>
                      <a:r>
                        <a:rPr lang="en-US" sz="1800" dirty="0" smtClean="0"/>
                        <a:t> </a:t>
                      </a:r>
                      <a:r>
                        <a:rPr lang="en-US" sz="1800" dirty="0" err="1" smtClean="0"/>
                        <a:t>pases</a:t>
                      </a:r>
                      <a:r>
                        <a:rPr lang="en-US" sz="1800" dirty="0" smtClean="0"/>
                        <a:t> </a:t>
                      </a:r>
                      <a:r>
                        <a:rPr lang="en-US" sz="1800" dirty="0" err="1" smtClean="0"/>
                        <a:t>saņemšana</a:t>
                      </a:r>
                      <a:r>
                        <a:rPr lang="en-US" sz="1800" dirty="0" smtClean="0"/>
                        <a:t> </a:t>
                      </a:r>
                      <a:endParaRPr lang="en-US" sz="1800" dirty="0"/>
                    </a:p>
                  </a:txBody>
                  <a:tcPr/>
                </a:tc>
                <a:tc>
                  <a:txBody>
                    <a:bodyPr/>
                    <a:lstStyle/>
                    <a:p>
                      <a:pPr marL="0" marR="0" indent="0" algn="l" defTabSz="914141" rtl="0" eaLnBrk="1" fontAlgn="auto" latinLnBrk="0" hangingPunct="1">
                        <a:lnSpc>
                          <a:spcPct val="100000"/>
                        </a:lnSpc>
                        <a:spcBef>
                          <a:spcPts val="0"/>
                        </a:spcBef>
                        <a:spcAft>
                          <a:spcPts val="0"/>
                        </a:spcAft>
                        <a:buClrTx/>
                        <a:buSzTx/>
                        <a:buFontTx/>
                        <a:buNone/>
                        <a:tabLst/>
                        <a:defRPr/>
                      </a:pPr>
                      <a:r>
                        <a:rPr lang="en-US" sz="1800" dirty="0" err="1" smtClean="0"/>
                        <a:t>Maksa</a:t>
                      </a:r>
                      <a:r>
                        <a:rPr lang="en-US" sz="1800" baseline="0" dirty="0" smtClean="0"/>
                        <a:t> par </a:t>
                      </a:r>
                      <a:r>
                        <a:rPr lang="en-US" sz="1800" baseline="0" dirty="0" err="1" smtClean="0"/>
                        <a:t>pasi</a:t>
                      </a:r>
                      <a:r>
                        <a:rPr lang="en-US" sz="1800" baseline="0" dirty="0" smtClean="0"/>
                        <a:t> - </a:t>
                      </a:r>
                      <a:r>
                        <a:rPr lang="en-US" sz="1800" baseline="0" dirty="0" err="1" smtClean="0"/>
                        <a:t>n</a:t>
                      </a:r>
                      <a:r>
                        <a:rPr lang="en-US" sz="1800" dirty="0" err="1" smtClean="0"/>
                        <a:t>etiešās</a:t>
                      </a:r>
                      <a:r>
                        <a:rPr lang="en-US" sz="1800" dirty="0" smtClean="0"/>
                        <a:t> </a:t>
                      </a:r>
                      <a:r>
                        <a:rPr lang="en-US" sz="1800" dirty="0" err="1" smtClean="0"/>
                        <a:t>finanšu</a:t>
                      </a:r>
                      <a:r>
                        <a:rPr lang="en-US" sz="1800" dirty="0" smtClean="0"/>
                        <a:t> </a:t>
                      </a:r>
                      <a:r>
                        <a:rPr lang="en-US" sz="1800" dirty="0" err="1" smtClean="0"/>
                        <a:t>izmaksas</a:t>
                      </a:r>
                      <a:endParaRPr lang="en-US" sz="1800" dirty="0" smtClean="0"/>
                    </a:p>
                    <a:p>
                      <a:pPr marL="0" marR="0" indent="0" algn="l" defTabSz="914141" rtl="0" eaLnBrk="1" fontAlgn="auto" latinLnBrk="0" hangingPunct="1">
                        <a:lnSpc>
                          <a:spcPct val="100000"/>
                        </a:lnSpc>
                        <a:spcBef>
                          <a:spcPts val="0"/>
                        </a:spcBef>
                        <a:spcAft>
                          <a:spcPts val="0"/>
                        </a:spcAft>
                        <a:buClrTx/>
                        <a:buSzTx/>
                        <a:buFontTx/>
                        <a:buNone/>
                        <a:tabLst/>
                        <a:defRPr/>
                      </a:pPr>
                      <a:r>
                        <a:rPr lang="en-US" sz="1800" dirty="0" err="1" smtClean="0"/>
                        <a:t>Laiks</a:t>
                      </a:r>
                      <a:r>
                        <a:rPr lang="en-US" sz="1800" dirty="0" smtClean="0"/>
                        <a:t> – </a:t>
                      </a:r>
                      <a:r>
                        <a:rPr lang="en-US" sz="1800" dirty="0" err="1" smtClean="0"/>
                        <a:t>administratīvais</a:t>
                      </a:r>
                      <a:r>
                        <a:rPr lang="en-US" sz="1800" dirty="0" smtClean="0"/>
                        <a:t> slogs</a:t>
                      </a:r>
                    </a:p>
                  </a:txBody>
                  <a:tcPr/>
                </a:tc>
              </a:tr>
              <a:tr h="370840">
                <a:tc>
                  <a:txBody>
                    <a:bodyPr/>
                    <a:lstStyle/>
                    <a:p>
                      <a:r>
                        <a:rPr lang="en-US" sz="1800" dirty="0" err="1" smtClean="0"/>
                        <a:t>Iesnieguma</a:t>
                      </a:r>
                      <a:r>
                        <a:rPr lang="en-US" sz="1800" dirty="0" smtClean="0"/>
                        <a:t> </a:t>
                      </a:r>
                      <a:r>
                        <a:rPr lang="en-US" sz="1800" dirty="0" err="1" smtClean="0"/>
                        <a:t>veidlapas</a:t>
                      </a:r>
                      <a:r>
                        <a:rPr lang="en-US" sz="1800" dirty="0" smtClean="0"/>
                        <a:t> </a:t>
                      </a:r>
                      <a:r>
                        <a:rPr lang="en-US" sz="1800" dirty="0" err="1" smtClean="0"/>
                        <a:t>meklēšana</a:t>
                      </a:r>
                      <a:r>
                        <a:rPr lang="en-US" sz="1800" dirty="0" smtClean="0"/>
                        <a:t> un </a:t>
                      </a:r>
                      <a:r>
                        <a:rPr lang="en-US" sz="1800" dirty="0" err="1" smtClean="0"/>
                        <a:t>aizpildīšana</a:t>
                      </a:r>
                      <a:endParaRPr lang="en-US" sz="1800" dirty="0"/>
                    </a:p>
                  </a:txBody>
                  <a:tcPr/>
                </a:tc>
                <a:tc>
                  <a:txBody>
                    <a:bodyPr/>
                    <a:lstStyle/>
                    <a:p>
                      <a:r>
                        <a:rPr lang="en-US" sz="1800" dirty="0" err="1" smtClean="0"/>
                        <a:t>Administratīvais</a:t>
                      </a:r>
                      <a:r>
                        <a:rPr lang="en-US" sz="1800" dirty="0" smtClean="0"/>
                        <a:t> slogs</a:t>
                      </a:r>
                      <a:endParaRPr lang="en-US" sz="1800" dirty="0"/>
                    </a:p>
                  </a:txBody>
                  <a:tcPr/>
                </a:tc>
              </a:tr>
              <a:tr h="370840">
                <a:tc>
                  <a:txBody>
                    <a:bodyPr/>
                    <a:lstStyle/>
                    <a:p>
                      <a:r>
                        <a:rPr lang="en-US" sz="1800" dirty="0" err="1" smtClean="0"/>
                        <a:t>Iesnieguma</a:t>
                      </a:r>
                      <a:r>
                        <a:rPr lang="en-US" sz="1800" baseline="0" dirty="0" smtClean="0"/>
                        <a:t> </a:t>
                      </a:r>
                      <a:r>
                        <a:rPr lang="en-US" sz="1800" baseline="0" dirty="0" err="1" smtClean="0"/>
                        <a:t>iesniegšana</a:t>
                      </a:r>
                      <a:r>
                        <a:rPr lang="en-US" sz="1800" baseline="0" dirty="0" smtClean="0"/>
                        <a:t> PVD</a:t>
                      </a:r>
                      <a:endParaRPr lang="en-US" sz="1800" dirty="0"/>
                    </a:p>
                  </a:txBody>
                  <a:tcPr/>
                </a:tc>
                <a:tc>
                  <a:txBody>
                    <a:bodyPr/>
                    <a:lstStyle/>
                    <a:p>
                      <a:pPr marL="0" marR="0" indent="0" algn="l" defTabSz="914141" rtl="0" eaLnBrk="1" fontAlgn="auto" latinLnBrk="0" hangingPunct="1">
                        <a:lnSpc>
                          <a:spcPct val="100000"/>
                        </a:lnSpc>
                        <a:spcBef>
                          <a:spcPts val="0"/>
                        </a:spcBef>
                        <a:spcAft>
                          <a:spcPts val="0"/>
                        </a:spcAft>
                        <a:buClrTx/>
                        <a:buSzTx/>
                        <a:buFontTx/>
                        <a:buNone/>
                        <a:tabLst/>
                        <a:defRPr/>
                      </a:pPr>
                      <a:r>
                        <a:rPr lang="en-US" sz="1800" dirty="0" err="1" smtClean="0"/>
                        <a:t>Administratīvais</a:t>
                      </a:r>
                      <a:r>
                        <a:rPr lang="en-US" sz="1800" dirty="0" smtClean="0"/>
                        <a:t> slogs</a:t>
                      </a:r>
                    </a:p>
                  </a:txBody>
                  <a:tcPr/>
                </a:tc>
              </a:tr>
              <a:tr h="370840">
                <a:tc>
                  <a:txBody>
                    <a:bodyPr/>
                    <a:lstStyle/>
                    <a:p>
                      <a:r>
                        <a:rPr lang="en-US" sz="1800" dirty="0" err="1" smtClean="0"/>
                        <a:t>Valsts</a:t>
                      </a:r>
                      <a:r>
                        <a:rPr lang="en-US" sz="1800" dirty="0" smtClean="0"/>
                        <a:t> </a:t>
                      </a:r>
                      <a:r>
                        <a:rPr lang="en-US" sz="1800" dirty="0" err="1" smtClean="0"/>
                        <a:t>nodevas</a:t>
                      </a:r>
                      <a:r>
                        <a:rPr lang="en-US" sz="1800" baseline="0" dirty="0" smtClean="0"/>
                        <a:t> </a:t>
                      </a:r>
                      <a:r>
                        <a:rPr lang="en-US" sz="1800" baseline="0" dirty="0" err="1" smtClean="0"/>
                        <a:t>samaksa</a:t>
                      </a:r>
                      <a:endParaRPr lang="en-US" sz="1800" dirty="0"/>
                    </a:p>
                  </a:txBody>
                  <a:tcPr/>
                </a:tc>
                <a:tc>
                  <a:txBody>
                    <a:bodyPr/>
                    <a:lstStyle/>
                    <a:p>
                      <a:r>
                        <a:rPr lang="en-US" sz="1800" dirty="0" err="1" smtClean="0"/>
                        <a:t>Tiešās</a:t>
                      </a:r>
                      <a:r>
                        <a:rPr lang="en-US" sz="1800" dirty="0" smtClean="0"/>
                        <a:t> </a:t>
                      </a:r>
                      <a:r>
                        <a:rPr lang="en-US" sz="1800" dirty="0" err="1" smtClean="0"/>
                        <a:t>finanšu</a:t>
                      </a:r>
                      <a:r>
                        <a:rPr lang="en-US" sz="1800" dirty="0" smtClean="0"/>
                        <a:t> </a:t>
                      </a:r>
                      <a:r>
                        <a:rPr lang="en-US" sz="1800" dirty="0" err="1" smtClean="0"/>
                        <a:t>izmaksas</a:t>
                      </a:r>
                      <a:endParaRPr lang="en-US" sz="1800" dirty="0"/>
                    </a:p>
                  </a:txBody>
                  <a:tcPr/>
                </a:tc>
              </a:tr>
              <a:tr h="370840">
                <a:tc>
                  <a:txBody>
                    <a:bodyPr/>
                    <a:lstStyle/>
                    <a:p>
                      <a:r>
                        <a:rPr lang="en-US" sz="1800" dirty="0" err="1" smtClean="0"/>
                        <a:t>Sertifikāta</a:t>
                      </a:r>
                      <a:r>
                        <a:rPr lang="en-US" sz="1800" dirty="0" smtClean="0"/>
                        <a:t> </a:t>
                      </a:r>
                      <a:r>
                        <a:rPr lang="en-US" sz="1800" dirty="0" err="1" smtClean="0"/>
                        <a:t>saņemšana</a:t>
                      </a:r>
                      <a:r>
                        <a:rPr lang="en-US" sz="1800" dirty="0" smtClean="0"/>
                        <a:t> PVD</a:t>
                      </a:r>
                      <a:endParaRPr lang="en-US" sz="1800" dirty="0"/>
                    </a:p>
                  </a:txBody>
                  <a:tcPr/>
                </a:tc>
                <a:tc>
                  <a:txBody>
                    <a:bodyPr/>
                    <a:lstStyle/>
                    <a:p>
                      <a:pPr marL="0" marR="0" indent="0" algn="l" defTabSz="914141" rtl="0" eaLnBrk="1" fontAlgn="auto" latinLnBrk="0" hangingPunct="1">
                        <a:lnSpc>
                          <a:spcPct val="100000"/>
                        </a:lnSpc>
                        <a:spcBef>
                          <a:spcPts val="0"/>
                        </a:spcBef>
                        <a:spcAft>
                          <a:spcPts val="0"/>
                        </a:spcAft>
                        <a:buClrTx/>
                        <a:buSzTx/>
                        <a:buFontTx/>
                        <a:buNone/>
                        <a:tabLst/>
                        <a:defRPr/>
                      </a:pPr>
                      <a:r>
                        <a:rPr lang="en-US" sz="1800" dirty="0" err="1" smtClean="0"/>
                        <a:t>Administratīvais</a:t>
                      </a:r>
                      <a:r>
                        <a:rPr lang="en-US" sz="1800" dirty="0" smtClean="0"/>
                        <a:t> slogs</a:t>
                      </a:r>
                    </a:p>
                  </a:txBody>
                  <a:tcPr/>
                </a:tc>
              </a:tr>
              <a:tr h="370840">
                <a:tc>
                  <a:txBody>
                    <a:bodyPr/>
                    <a:lstStyle/>
                    <a:p>
                      <a:r>
                        <a:rPr lang="en-US" sz="1800" dirty="0" smtClean="0"/>
                        <a:t>Visas PVD </a:t>
                      </a:r>
                      <a:r>
                        <a:rPr lang="en-US" sz="1800" dirty="0" err="1" smtClean="0"/>
                        <a:t>darbības</a:t>
                      </a:r>
                      <a:endParaRPr lang="en-US" sz="1800" dirty="0"/>
                    </a:p>
                  </a:txBody>
                  <a:tcPr/>
                </a:tc>
                <a:tc>
                  <a:txBody>
                    <a:bodyPr/>
                    <a:lstStyle/>
                    <a:p>
                      <a:pPr marL="0" marR="0" indent="0" algn="l" defTabSz="914141" rtl="0" eaLnBrk="1" fontAlgn="auto" latinLnBrk="0" hangingPunct="1">
                        <a:lnSpc>
                          <a:spcPct val="100000"/>
                        </a:lnSpc>
                        <a:spcBef>
                          <a:spcPts val="0"/>
                        </a:spcBef>
                        <a:spcAft>
                          <a:spcPts val="0"/>
                        </a:spcAft>
                        <a:buClrTx/>
                        <a:buSzTx/>
                        <a:buFontTx/>
                        <a:buNone/>
                        <a:tabLst/>
                        <a:defRPr/>
                      </a:pPr>
                      <a:r>
                        <a:rPr lang="en-US" sz="1800" b="0" dirty="0" err="1" smtClean="0"/>
                        <a:t>Iestādes</a:t>
                      </a:r>
                      <a:r>
                        <a:rPr lang="en-US" sz="1800" b="0" dirty="0" smtClean="0"/>
                        <a:t> </a:t>
                      </a:r>
                      <a:r>
                        <a:rPr lang="en-US" sz="1800" b="0" dirty="0" err="1" smtClean="0"/>
                        <a:t>izmaksas</a:t>
                      </a:r>
                      <a:r>
                        <a:rPr lang="en-US" sz="1800" b="0" dirty="0" smtClean="0"/>
                        <a:t> (</a:t>
                      </a:r>
                      <a:r>
                        <a:rPr lang="en-US" sz="1800" b="0" dirty="0" err="1" smtClean="0"/>
                        <a:t>nav</a:t>
                      </a:r>
                      <a:r>
                        <a:rPr lang="en-US" sz="1800" b="0" dirty="0" smtClean="0"/>
                        <a:t> admin. slogs)</a:t>
                      </a:r>
                    </a:p>
                  </a:txBody>
                  <a:tcPr/>
                </a:tc>
              </a:tr>
            </a:tbl>
          </a:graphicData>
        </a:graphic>
      </p:graphicFrame>
    </p:spTree>
    <p:extLst>
      <p:ext uri="{BB962C8B-B14F-4D97-AF65-F5344CB8AC3E}">
        <p14:creationId xmlns:p14="http://schemas.microsoft.com/office/powerpoint/2010/main" val="2526313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err="1"/>
              <a:t>Administratīvā</a:t>
            </a:r>
            <a:r>
              <a:rPr lang="en-US" sz="3600" dirty="0"/>
              <a:t> </a:t>
            </a:r>
            <a:r>
              <a:rPr lang="en-US" sz="3600" dirty="0" err="1"/>
              <a:t>sloga</a:t>
            </a:r>
            <a:r>
              <a:rPr lang="en-US" sz="3600" dirty="0"/>
              <a:t> </a:t>
            </a:r>
            <a:r>
              <a:rPr lang="en-US" sz="3600" dirty="0" err="1" smtClean="0"/>
              <a:t>aprēķins</a:t>
            </a:r>
            <a:r>
              <a:rPr lang="en-US" sz="3600" dirty="0" smtClean="0"/>
              <a:t/>
            </a:r>
            <a:br>
              <a:rPr lang="en-US" sz="3600" dirty="0" smtClean="0"/>
            </a:br>
            <a:r>
              <a:rPr lang="en-US" sz="3200" dirty="0" err="1" smtClean="0">
                <a:solidFill>
                  <a:srgbClr val="808080"/>
                </a:solidFill>
              </a:rPr>
              <a:t>Uzdevums</a:t>
            </a:r>
            <a:r>
              <a:rPr lang="en-US" sz="3200" dirty="0" smtClean="0">
                <a:solidFill>
                  <a:srgbClr val="808080"/>
                </a:solidFill>
              </a:rPr>
              <a:t> </a:t>
            </a:r>
            <a:r>
              <a:rPr lang="en-US" sz="3200" dirty="0">
                <a:solidFill>
                  <a:schemeClr val="bg2"/>
                </a:solidFill>
              </a:rPr>
              <a:t>– </a:t>
            </a:r>
            <a:r>
              <a:rPr lang="en-US" sz="3200" dirty="0" err="1">
                <a:solidFill>
                  <a:schemeClr val="bg2"/>
                </a:solidFill>
              </a:rPr>
              <a:t>fiziska</a:t>
            </a:r>
            <a:r>
              <a:rPr lang="en-US" sz="3200" dirty="0">
                <a:solidFill>
                  <a:schemeClr val="bg2"/>
                </a:solidFill>
              </a:rPr>
              <a:t> persona </a:t>
            </a:r>
            <a:r>
              <a:rPr lang="en-US" sz="3200" dirty="0" smtClean="0">
                <a:solidFill>
                  <a:srgbClr val="808080"/>
                </a:solidFill>
              </a:rPr>
              <a:t>(3)</a:t>
            </a:r>
            <a:endParaRPr lang="en-US" sz="3200" dirty="0">
              <a:solidFill>
                <a:srgbClr val="808080"/>
              </a:solidFill>
            </a:endParaRPr>
          </a:p>
        </p:txBody>
      </p:sp>
      <p:sp>
        <p:nvSpPr>
          <p:cNvPr id="3" name="Content Placeholder 2"/>
          <p:cNvSpPr>
            <a:spLocks noGrp="1"/>
          </p:cNvSpPr>
          <p:nvPr>
            <p:ph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963805"/>
              </p:ext>
            </p:extLst>
          </p:nvPr>
        </p:nvGraphicFramePr>
        <p:xfrm>
          <a:off x="503808" y="1907629"/>
          <a:ext cx="8064896" cy="3600138"/>
        </p:xfrm>
        <a:graphic>
          <a:graphicData uri="http://schemas.openxmlformats.org/drawingml/2006/table">
            <a:tbl>
              <a:tblPr firstRow="1" bandRow="1">
                <a:tableStyleId>{0505E3EF-67EA-436B-97B2-0124C06EBD24}</a:tableStyleId>
              </a:tblPr>
              <a:tblGrid>
                <a:gridCol w="3032952"/>
                <a:gridCol w="3265347"/>
                <a:gridCol w="1766597"/>
              </a:tblGrid>
              <a:tr h="401150">
                <a:tc>
                  <a:txBody>
                    <a:bodyPr/>
                    <a:lstStyle/>
                    <a:p>
                      <a:pPr algn="l" fontAlgn="b"/>
                      <a:r>
                        <a:rPr lang="en-US" sz="1800" b="0" u="none" strike="noStrike" dirty="0" err="1">
                          <a:effectLst/>
                        </a:rPr>
                        <a:t>Darbinieka</a:t>
                      </a:r>
                      <a:r>
                        <a:rPr lang="en-US" sz="1800" b="0" u="none" strike="noStrike" dirty="0">
                          <a:effectLst/>
                        </a:rPr>
                        <a:t> </a:t>
                      </a:r>
                      <a:r>
                        <a:rPr lang="en-US" sz="1800" b="0" u="none" strike="noStrike" dirty="0" err="1">
                          <a:effectLst/>
                        </a:rPr>
                        <a:t>stundas</a:t>
                      </a:r>
                      <a:r>
                        <a:rPr lang="en-US" sz="1800" b="0" u="none" strike="noStrike" dirty="0">
                          <a:effectLst/>
                        </a:rPr>
                        <a:t> </a:t>
                      </a:r>
                      <a:r>
                        <a:rPr lang="en-US" sz="1800" b="0" u="none" strike="noStrike" dirty="0" err="1">
                          <a:effectLst/>
                        </a:rPr>
                        <a:t>likme</a:t>
                      </a:r>
                      <a:endParaRPr lang="en-US" sz="1800" b="0" i="0" u="none" strike="noStrike" dirty="0">
                        <a:solidFill>
                          <a:srgbClr val="000000"/>
                        </a:solidFill>
                        <a:effectLst/>
                        <a:latin typeface="Calibri"/>
                      </a:endParaRPr>
                    </a:p>
                  </a:txBody>
                  <a:tcPr marL="12700" marR="12700" marT="12700" marB="0" anchor="b"/>
                </a:tc>
                <a:tc>
                  <a:txBody>
                    <a:bodyPr/>
                    <a:lstStyle/>
                    <a:p>
                      <a:pPr algn="l" fontAlgn="b"/>
                      <a:r>
                        <a:rPr lang="en-US" sz="1800" b="0" u="none" strike="noStrike" dirty="0" smtClean="0">
                          <a:effectLst/>
                        </a:rPr>
                        <a:t>= (470 + 111) * 12 / 2000</a:t>
                      </a:r>
                      <a:endParaRPr lang="en-US" sz="1800" b="0" i="0" u="none" strike="noStrike" dirty="0">
                        <a:solidFill>
                          <a:srgbClr val="000000"/>
                        </a:solidFill>
                        <a:effectLst/>
                        <a:latin typeface="Calibri"/>
                      </a:endParaRPr>
                    </a:p>
                  </a:txBody>
                  <a:tcPr marL="12700" marR="12700" marT="12700" marB="0" anchor="b"/>
                </a:tc>
                <a:tc>
                  <a:txBody>
                    <a:bodyPr/>
                    <a:lstStyle/>
                    <a:p>
                      <a:pPr algn="r" fontAlgn="b"/>
                      <a:r>
                        <a:rPr lang="en-US" sz="1800" b="0" u="none" strike="noStrike" dirty="0" smtClean="0">
                          <a:effectLst/>
                        </a:rPr>
                        <a:t>3,49 EUR/</a:t>
                      </a:r>
                      <a:r>
                        <a:rPr lang="en-US" sz="1800" b="0" u="none" strike="noStrike" dirty="0" err="1" smtClean="0">
                          <a:effectLst/>
                        </a:rPr>
                        <a:t>st</a:t>
                      </a:r>
                      <a:endParaRPr lang="en-US" sz="1800" b="0" i="0" u="none" strike="noStrike" dirty="0">
                        <a:solidFill>
                          <a:srgbClr val="000000"/>
                        </a:solidFill>
                        <a:effectLst/>
                        <a:latin typeface="Calibri"/>
                      </a:endParaRPr>
                    </a:p>
                  </a:txBody>
                  <a:tcPr marL="12700" marR="12700" marT="12700" marB="0" anchor="b"/>
                </a:tc>
              </a:tr>
              <a:tr h="390938">
                <a:tc>
                  <a:txBody>
                    <a:bodyPr/>
                    <a:lstStyle/>
                    <a:p>
                      <a:pPr algn="l" fontAlgn="b"/>
                      <a:r>
                        <a:rPr lang="en-US" sz="1800" u="none" strike="noStrike" dirty="0" err="1">
                          <a:effectLst/>
                        </a:rPr>
                        <a:t>Patērētais</a:t>
                      </a:r>
                      <a:r>
                        <a:rPr lang="en-US" sz="1800" u="none" strike="noStrike" dirty="0">
                          <a:effectLst/>
                        </a:rPr>
                        <a:t> </a:t>
                      </a:r>
                      <a:r>
                        <a:rPr lang="en-US" sz="1800" u="none" strike="noStrike" dirty="0" err="1">
                          <a:effectLst/>
                        </a:rPr>
                        <a:t>laiks</a:t>
                      </a:r>
                      <a:endParaRPr lang="en-US" sz="1800" b="0" i="0" u="none" strike="noStrike" dirty="0">
                        <a:solidFill>
                          <a:srgbClr val="000000"/>
                        </a:solidFill>
                        <a:effectLst/>
                        <a:latin typeface="Calibri"/>
                      </a:endParaRPr>
                    </a:p>
                  </a:txBody>
                  <a:tcPr marL="12700" marR="12700" marT="12700" marB="0" anchor="b"/>
                </a:tc>
                <a:tc>
                  <a:txBody>
                    <a:bodyPr/>
                    <a:lstStyle/>
                    <a:p>
                      <a:pPr algn="l" fontAlgn="b"/>
                      <a:r>
                        <a:rPr lang="en-US" sz="1800" u="none" strike="noStrike" dirty="0" smtClean="0">
                          <a:effectLst/>
                        </a:rPr>
                        <a:t>= 2 + 10/60 + 2 + 15/60 + 2</a:t>
                      </a:r>
                      <a:endParaRPr lang="en-US" sz="1800" b="0" i="0" u="none" strike="noStrike" dirty="0">
                        <a:solidFill>
                          <a:srgbClr val="000000"/>
                        </a:solidFill>
                        <a:effectLst/>
                        <a:latin typeface="Calibri"/>
                      </a:endParaRPr>
                    </a:p>
                  </a:txBody>
                  <a:tcPr marL="12700" marR="12700" marT="12700" marB="0" anchor="b"/>
                </a:tc>
                <a:tc>
                  <a:txBody>
                    <a:bodyPr/>
                    <a:lstStyle/>
                    <a:p>
                      <a:pPr algn="r" fontAlgn="b"/>
                      <a:r>
                        <a:rPr lang="en-US" sz="1800" u="none" strike="noStrike" dirty="0" smtClean="0">
                          <a:effectLst/>
                        </a:rPr>
                        <a:t>6,42</a:t>
                      </a:r>
                      <a:r>
                        <a:rPr lang="en-US" sz="1800" u="none" strike="noStrike" baseline="0" dirty="0" smtClean="0">
                          <a:effectLst/>
                        </a:rPr>
                        <a:t> </a:t>
                      </a:r>
                      <a:r>
                        <a:rPr lang="en-US" sz="1800" u="none" strike="noStrike" baseline="0" dirty="0" err="1" smtClean="0">
                          <a:effectLst/>
                        </a:rPr>
                        <a:t>stundas</a:t>
                      </a:r>
                      <a:endParaRPr lang="en-US" sz="1800" b="0" i="0" u="none" strike="noStrike" dirty="0">
                        <a:solidFill>
                          <a:srgbClr val="000000"/>
                        </a:solidFill>
                        <a:effectLst/>
                        <a:latin typeface="Calibri"/>
                      </a:endParaRPr>
                    </a:p>
                  </a:txBody>
                  <a:tcPr marL="12700" marR="12700" marT="12700" marB="0" anchor="b"/>
                </a:tc>
              </a:tr>
              <a:tr h="401150">
                <a:tc>
                  <a:txBody>
                    <a:bodyPr/>
                    <a:lstStyle/>
                    <a:p>
                      <a:pPr algn="l" fontAlgn="b"/>
                      <a:r>
                        <a:rPr lang="en-US" sz="1800" u="none" strike="noStrike" dirty="0" smtClean="0">
                          <a:effectLst/>
                        </a:rPr>
                        <a:t>ADMIN.SLOGS:</a:t>
                      </a:r>
                      <a:endParaRPr lang="en-US" sz="1800" b="0" i="0" u="none" strike="noStrike" dirty="0">
                        <a:solidFill>
                          <a:srgbClr val="000000"/>
                        </a:solidFill>
                        <a:effectLst/>
                        <a:latin typeface="Calibri"/>
                      </a:endParaRPr>
                    </a:p>
                  </a:txBody>
                  <a:tcPr marL="12700" marR="12700" marT="12700" marB="0" anchor="b"/>
                </a:tc>
                <a:tc>
                  <a:txBody>
                    <a:bodyPr/>
                    <a:lstStyle/>
                    <a:p>
                      <a:pPr algn="l" fontAlgn="b"/>
                      <a:endParaRPr lang="en-US" sz="1800" b="0" i="0" u="none" strike="noStrike" dirty="0">
                        <a:solidFill>
                          <a:srgbClr val="000000"/>
                        </a:solidFill>
                        <a:effectLst/>
                        <a:latin typeface="Calibri"/>
                      </a:endParaRPr>
                    </a:p>
                  </a:txBody>
                  <a:tcPr marL="12700" marR="12700" marT="12700" marB="0" anchor="b"/>
                </a:tc>
                <a:tc>
                  <a:txBody>
                    <a:bodyPr/>
                    <a:lstStyle/>
                    <a:p>
                      <a:pPr algn="l" fontAlgn="b"/>
                      <a:endParaRPr lang="en-US" sz="1800" b="0" i="0" u="none" strike="noStrike" dirty="0">
                        <a:solidFill>
                          <a:srgbClr val="000000"/>
                        </a:solidFill>
                        <a:effectLst/>
                        <a:latin typeface="Calibri"/>
                      </a:endParaRPr>
                    </a:p>
                  </a:txBody>
                  <a:tcPr marL="12700" marR="12700" marT="12700" marB="0" anchor="b"/>
                </a:tc>
              </a:tr>
              <a:tr h="401150">
                <a:tc>
                  <a:txBody>
                    <a:bodyPr/>
                    <a:lstStyle/>
                    <a:p>
                      <a:pPr lvl="1" algn="l" fontAlgn="b"/>
                      <a:r>
                        <a:rPr lang="en-US" sz="1800" u="none" strike="noStrike" dirty="0" err="1">
                          <a:effectLst/>
                        </a:rPr>
                        <a:t>Iekšējās</a:t>
                      </a:r>
                      <a:r>
                        <a:rPr lang="en-US" sz="1800" u="none" strike="noStrike" dirty="0">
                          <a:effectLst/>
                        </a:rPr>
                        <a:t> </a:t>
                      </a:r>
                      <a:r>
                        <a:rPr lang="en-US" sz="1800" u="none" strike="noStrike" dirty="0" err="1">
                          <a:effectLst/>
                        </a:rPr>
                        <a:t>izmaksas</a:t>
                      </a:r>
                      <a:endParaRPr lang="en-US" sz="1800" b="0" i="0" u="none" strike="noStrike" dirty="0">
                        <a:solidFill>
                          <a:srgbClr val="000000"/>
                        </a:solidFill>
                        <a:effectLst/>
                        <a:latin typeface="Calibri"/>
                      </a:endParaRPr>
                    </a:p>
                  </a:txBody>
                  <a:tcPr marL="12700" marR="12700" marT="12700" marB="0" anchor="b"/>
                </a:tc>
                <a:tc>
                  <a:txBody>
                    <a:bodyPr/>
                    <a:lstStyle/>
                    <a:p>
                      <a:pPr algn="l" fontAlgn="b"/>
                      <a:r>
                        <a:rPr lang="en-US" sz="1800" u="none" strike="noStrike" dirty="0" smtClean="0">
                          <a:effectLst/>
                        </a:rPr>
                        <a:t>= 3,49 x 6,42</a:t>
                      </a:r>
                      <a:endParaRPr lang="en-US" sz="1800" b="0" i="0" u="none" strike="noStrike" dirty="0">
                        <a:solidFill>
                          <a:srgbClr val="000000"/>
                        </a:solidFill>
                        <a:effectLst/>
                        <a:latin typeface="Calibri"/>
                      </a:endParaRPr>
                    </a:p>
                  </a:txBody>
                  <a:tcPr marL="12700" marR="12700" marT="12700" marB="0" anchor="b"/>
                </a:tc>
                <a:tc>
                  <a:txBody>
                    <a:bodyPr/>
                    <a:lstStyle/>
                    <a:p>
                      <a:pPr algn="r" fontAlgn="b"/>
                      <a:r>
                        <a:rPr lang="en-US" sz="1800" u="none" strike="noStrike" dirty="0" smtClean="0">
                          <a:effectLst/>
                        </a:rPr>
                        <a:t>22,37 EUR</a:t>
                      </a:r>
                      <a:endParaRPr lang="en-US" sz="1800" b="0" i="0" u="none" strike="noStrike" dirty="0">
                        <a:solidFill>
                          <a:srgbClr val="000000"/>
                        </a:solidFill>
                        <a:effectLst/>
                        <a:latin typeface="Calibri"/>
                      </a:endParaRPr>
                    </a:p>
                  </a:txBody>
                  <a:tcPr marL="12700" marR="12700" marT="12700" marB="0" anchor="b"/>
                </a:tc>
              </a:tr>
              <a:tr h="401150">
                <a:tc>
                  <a:txBody>
                    <a:bodyPr/>
                    <a:lstStyle/>
                    <a:p>
                      <a:pPr lvl="1" algn="l" fontAlgn="b"/>
                      <a:r>
                        <a:rPr lang="en-US" sz="1800" u="none" strike="noStrike">
                          <a:effectLst/>
                        </a:rPr>
                        <a:t>Ārējās izmaksas</a:t>
                      </a:r>
                      <a:endParaRPr lang="en-US" sz="1800" b="0" i="0" u="none" strike="noStrike">
                        <a:solidFill>
                          <a:srgbClr val="000000"/>
                        </a:solidFill>
                        <a:effectLst/>
                        <a:latin typeface="Calibri"/>
                      </a:endParaRPr>
                    </a:p>
                  </a:txBody>
                  <a:tcPr marL="12700" marR="12700" marT="12700" marB="0" anchor="b"/>
                </a:tc>
                <a:tc>
                  <a:txBody>
                    <a:bodyPr/>
                    <a:lstStyle/>
                    <a:p>
                      <a:pPr algn="l" fontAlgn="b"/>
                      <a:r>
                        <a:rPr lang="en-US" sz="1800" u="none" strike="noStrike" dirty="0" smtClean="0">
                          <a:effectLst/>
                        </a:rPr>
                        <a:t>= 0</a:t>
                      </a:r>
                      <a:endParaRPr lang="en-US" sz="1800" b="0" i="0" u="none" strike="noStrike" dirty="0">
                        <a:solidFill>
                          <a:srgbClr val="000000"/>
                        </a:solidFill>
                        <a:effectLst/>
                        <a:latin typeface="Calibri"/>
                      </a:endParaRPr>
                    </a:p>
                  </a:txBody>
                  <a:tcPr marL="12700" marR="12700" marT="12700" marB="0" anchor="b"/>
                </a:tc>
                <a:tc>
                  <a:txBody>
                    <a:bodyPr/>
                    <a:lstStyle/>
                    <a:p>
                      <a:pPr algn="r" fontAlgn="b"/>
                      <a:r>
                        <a:rPr lang="en-US" sz="1800" u="none" strike="noStrike" dirty="0" smtClean="0">
                          <a:effectLst/>
                        </a:rPr>
                        <a:t>0 EUR</a:t>
                      </a:r>
                      <a:endParaRPr lang="en-US" sz="1800" b="0" i="0" u="none" strike="noStrike" dirty="0">
                        <a:solidFill>
                          <a:srgbClr val="000000"/>
                        </a:solidFill>
                        <a:effectLst/>
                        <a:latin typeface="Calibri"/>
                      </a:endParaRPr>
                    </a:p>
                  </a:txBody>
                  <a:tcPr marL="12700" marR="12700" marT="12700" marB="0" anchor="b"/>
                </a:tc>
              </a:tr>
              <a:tr h="401150">
                <a:tc>
                  <a:txBody>
                    <a:bodyPr/>
                    <a:lstStyle/>
                    <a:p>
                      <a:pPr lvl="1" algn="l" fontAlgn="b"/>
                      <a:r>
                        <a:rPr lang="en-US" sz="1800" u="none" strike="noStrike">
                          <a:effectLst/>
                        </a:rPr>
                        <a:t>Pirkumi</a:t>
                      </a:r>
                      <a:endParaRPr lang="en-US" sz="1800" b="0" i="0" u="none" strike="noStrike">
                        <a:solidFill>
                          <a:srgbClr val="000000"/>
                        </a:solidFill>
                        <a:effectLst/>
                        <a:latin typeface="Calibri"/>
                      </a:endParaRPr>
                    </a:p>
                  </a:txBody>
                  <a:tcPr marL="12700" marR="12700" marT="12700" marB="0" anchor="b"/>
                </a:tc>
                <a:tc>
                  <a:txBody>
                    <a:bodyPr/>
                    <a:lstStyle/>
                    <a:p>
                      <a:pPr algn="l" fontAlgn="b"/>
                      <a:r>
                        <a:rPr lang="en-US" sz="1800" u="none" strike="noStrike" dirty="0" smtClean="0">
                          <a:effectLst/>
                        </a:rPr>
                        <a:t>= 0,25</a:t>
                      </a:r>
                      <a:endParaRPr lang="en-US" sz="1800" b="0" i="0" u="none" strike="noStrike" dirty="0">
                        <a:solidFill>
                          <a:srgbClr val="000000"/>
                        </a:solidFill>
                        <a:effectLst/>
                        <a:latin typeface="Calibri"/>
                      </a:endParaRPr>
                    </a:p>
                  </a:txBody>
                  <a:tcPr marL="12700" marR="12700" marT="12700" marB="0" anchor="b"/>
                </a:tc>
                <a:tc>
                  <a:txBody>
                    <a:bodyPr/>
                    <a:lstStyle/>
                    <a:p>
                      <a:pPr algn="r" fontAlgn="b"/>
                      <a:r>
                        <a:rPr lang="en-US" sz="1800" u="none" strike="noStrike" dirty="0" smtClean="0">
                          <a:effectLst/>
                        </a:rPr>
                        <a:t>0,25 EUR</a:t>
                      </a:r>
                      <a:endParaRPr lang="en-US" sz="1800" b="0" i="0" u="none" strike="noStrike" dirty="0">
                        <a:solidFill>
                          <a:srgbClr val="000000"/>
                        </a:solidFill>
                        <a:effectLst/>
                        <a:latin typeface="Calibri"/>
                      </a:endParaRPr>
                    </a:p>
                  </a:txBody>
                  <a:tcPr marL="12700" marR="12700" marT="12700" marB="0" anchor="b"/>
                </a:tc>
              </a:tr>
              <a:tr h="401150">
                <a:tc>
                  <a:txBody>
                    <a:bodyPr/>
                    <a:lstStyle/>
                    <a:p>
                      <a:pPr lvl="1" algn="l" fontAlgn="b"/>
                      <a:r>
                        <a:rPr lang="en-US" sz="1800" u="none" strike="noStrike" dirty="0" err="1">
                          <a:effectLst/>
                        </a:rPr>
                        <a:t>Gaidīšanas</a:t>
                      </a:r>
                      <a:r>
                        <a:rPr lang="en-US" sz="1800" u="none" strike="noStrike" dirty="0">
                          <a:effectLst/>
                        </a:rPr>
                        <a:t> </a:t>
                      </a:r>
                      <a:r>
                        <a:rPr lang="en-US" sz="1800" u="none" strike="noStrike" dirty="0" err="1">
                          <a:effectLst/>
                        </a:rPr>
                        <a:t>izmaksas</a:t>
                      </a:r>
                      <a:endParaRPr lang="en-US" sz="1800" b="0" i="0" u="none" strike="noStrike" dirty="0">
                        <a:solidFill>
                          <a:srgbClr val="000000"/>
                        </a:solidFill>
                        <a:effectLst/>
                        <a:latin typeface="Calibri"/>
                      </a:endParaRPr>
                    </a:p>
                  </a:txBody>
                  <a:tcPr marL="12700" marR="12700" marT="12700" marB="0" anchor="b"/>
                </a:tc>
                <a:tc>
                  <a:txBody>
                    <a:bodyPr/>
                    <a:lstStyle/>
                    <a:p>
                      <a:pPr algn="l" fontAlgn="b"/>
                      <a:r>
                        <a:rPr lang="en-US" sz="1800" u="none" strike="noStrike" dirty="0" smtClean="0">
                          <a:effectLst/>
                        </a:rPr>
                        <a:t>= 0</a:t>
                      </a:r>
                      <a:endParaRPr lang="en-US" sz="1800" b="0" i="0" u="none" strike="noStrike" dirty="0">
                        <a:solidFill>
                          <a:srgbClr val="000000"/>
                        </a:solidFill>
                        <a:effectLst/>
                        <a:latin typeface="Calibri"/>
                      </a:endParaRPr>
                    </a:p>
                  </a:txBody>
                  <a:tcPr marL="12700" marR="12700" marT="12700" marB="0" anchor="b"/>
                </a:tc>
                <a:tc>
                  <a:txBody>
                    <a:bodyPr/>
                    <a:lstStyle/>
                    <a:p>
                      <a:pPr algn="r" fontAlgn="b"/>
                      <a:r>
                        <a:rPr lang="en-US" sz="1800" u="none" strike="noStrike" dirty="0" smtClean="0">
                          <a:effectLst/>
                        </a:rPr>
                        <a:t>0 EUR</a:t>
                      </a:r>
                      <a:endParaRPr lang="en-US" sz="1800" b="0" i="0" u="none" strike="noStrike" dirty="0">
                        <a:solidFill>
                          <a:srgbClr val="000000"/>
                        </a:solidFill>
                        <a:effectLst/>
                        <a:latin typeface="Calibri"/>
                      </a:endParaRPr>
                    </a:p>
                  </a:txBody>
                  <a:tcPr marL="12700" marR="12700" marT="12700" marB="0" anchor="b"/>
                </a:tc>
              </a:tr>
              <a:tr h="401150">
                <a:tc>
                  <a:txBody>
                    <a:bodyPr/>
                    <a:lstStyle/>
                    <a:p>
                      <a:pPr algn="l" fontAlgn="b"/>
                      <a:r>
                        <a:rPr lang="en-US" sz="1800" u="none" strike="noStrike">
                          <a:effectLst/>
                        </a:rPr>
                        <a:t>1 gadījuma admin.slogs</a:t>
                      </a:r>
                      <a:endParaRPr lang="en-US" sz="1800" b="0" i="0" u="none" strike="noStrike">
                        <a:solidFill>
                          <a:srgbClr val="000000"/>
                        </a:solidFill>
                        <a:effectLst/>
                        <a:latin typeface="Calibri"/>
                      </a:endParaRPr>
                    </a:p>
                  </a:txBody>
                  <a:tcPr marL="12700" marR="12700" marT="12700" marB="0" anchor="b"/>
                </a:tc>
                <a:tc>
                  <a:txBody>
                    <a:bodyPr/>
                    <a:lstStyle/>
                    <a:p>
                      <a:pPr algn="l" fontAlgn="b"/>
                      <a:r>
                        <a:rPr lang="en-US" sz="1800" u="none" strike="noStrike" dirty="0" smtClean="0">
                          <a:effectLst/>
                        </a:rPr>
                        <a:t>= 22,37 + 0 + 0,25 + 0 </a:t>
                      </a:r>
                      <a:endParaRPr lang="en-US" sz="1800" b="0" i="0" u="none" strike="noStrike" dirty="0">
                        <a:solidFill>
                          <a:srgbClr val="000000"/>
                        </a:solidFill>
                        <a:effectLst/>
                        <a:latin typeface="Calibri"/>
                      </a:endParaRPr>
                    </a:p>
                  </a:txBody>
                  <a:tcPr marL="12700" marR="12700" marT="12700" marB="0" anchor="b"/>
                </a:tc>
                <a:tc>
                  <a:txBody>
                    <a:bodyPr/>
                    <a:lstStyle/>
                    <a:p>
                      <a:pPr algn="r" fontAlgn="b"/>
                      <a:r>
                        <a:rPr lang="en-US" sz="1800" u="none" strike="noStrike" dirty="0" smtClean="0">
                          <a:effectLst/>
                        </a:rPr>
                        <a:t>22,62 EUR</a:t>
                      </a:r>
                      <a:endParaRPr lang="en-US" sz="1800" b="0" i="0" u="none" strike="noStrike" dirty="0">
                        <a:solidFill>
                          <a:srgbClr val="000000"/>
                        </a:solidFill>
                        <a:effectLst/>
                        <a:latin typeface="Calibri"/>
                      </a:endParaRPr>
                    </a:p>
                  </a:txBody>
                  <a:tcPr marL="12700" marR="12700" marT="12700" marB="0" anchor="b"/>
                </a:tc>
              </a:tr>
              <a:tr h="401150">
                <a:tc>
                  <a:txBody>
                    <a:bodyPr/>
                    <a:lstStyle/>
                    <a:p>
                      <a:pPr algn="l" fontAlgn="b"/>
                      <a:r>
                        <a:rPr lang="en-US" sz="1800" b="1" u="none" strike="noStrike" dirty="0" err="1">
                          <a:effectLst/>
                        </a:rPr>
                        <a:t>Kopējais</a:t>
                      </a:r>
                      <a:r>
                        <a:rPr lang="en-US" sz="1800" b="1" u="none" strike="noStrike" dirty="0">
                          <a:effectLst/>
                        </a:rPr>
                        <a:t> </a:t>
                      </a:r>
                      <a:r>
                        <a:rPr lang="en-US" sz="1800" b="1" u="none" strike="noStrike" dirty="0" err="1">
                          <a:effectLst/>
                        </a:rPr>
                        <a:t>admin.slogs</a:t>
                      </a:r>
                      <a:endParaRPr lang="en-US" sz="1800" b="1" i="0" u="none" strike="noStrike" dirty="0">
                        <a:solidFill>
                          <a:srgbClr val="000000"/>
                        </a:solidFill>
                        <a:effectLst/>
                        <a:latin typeface="Calibri"/>
                      </a:endParaRPr>
                    </a:p>
                  </a:txBody>
                  <a:tcPr marL="12700" marR="12700" marT="12700" marB="0" anchor="b"/>
                </a:tc>
                <a:tc>
                  <a:txBody>
                    <a:bodyPr/>
                    <a:lstStyle/>
                    <a:p>
                      <a:pPr algn="l" fontAlgn="b"/>
                      <a:r>
                        <a:rPr lang="en-US" sz="1800" b="1" u="none" strike="noStrike" dirty="0" smtClean="0">
                          <a:effectLst/>
                        </a:rPr>
                        <a:t>= 22,62 x 1000</a:t>
                      </a:r>
                      <a:endParaRPr lang="en-US" sz="1800" b="1" i="0" u="none" strike="noStrike" dirty="0">
                        <a:solidFill>
                          <a:srgbClr val="000000"/>
                        </a:solidFill>
                        <a:effectLst/>
                        <a:latin typeface="Calibri"/>
                      </a:endParaRPr>
                    </a:p>
                  </a:txBody>
                  <a:tcPr marL="12700" marR="12700" marT="12700" marB="0" anchor="b"/>
                </a:tc>
                <a:tc>
                  <a:txBody>
                    <a:bodyPr/>
                    <a:lstStyle/>
                    <a:p>
                      <a:pPr algn="r" fontAlgn="b"/>
                      <a:r>
                        <a:rPr lang="en-US" sz="1800" b="1" u="none" strike="noStrike" dirty="0" smtClean="0">
                          <a:effectLst/>
                        </a:rPr>
                        <a:t>22</a:t>
                      </a:r>
                      <a:r>
                        <a:rPr lang="en-US" sz="1800" b="1" u="none" strike="noStrike" baseline="0" dirty="0" smtClean="0">
                          <a:effectLst/>
                        </a:rPr>
                        <a:t> 619</a:t>
                      </a:r>
                      <a:r>
                        <a:rPr lang="en-US" sz="1800" b="1" u="none" strike="noStrike" dirty="0" smtClean="0">
                          <a:effectLst/>
                        </a:rPr>
                        <a:t> EUR</a:t>
                      </a:r>
                      <a:endParaRPr lang="en-US" sz="1800" b="1" i="0" u="none" strike="noStrike" dirty="0">
                        <a:solidFill>
                          <a:srgbClr val="000000"/>
                        </a:solidFill>
                        <a:effectLst/>
                        <a:latin typeface="Calibri"/>
                      </a:endParaRPr>
                    </a:p>
                  </a:txBody>
                  <a:tcPr marL="12700" marR="12700" marT="12700" marB="0" anchor="b"/>
                </a:tc>
              </a:tr>
            </a:tbl>
          </a:graphicData>
        </a:graphic>
      </p:graphicFrame>
    </p:spTree>
    <p:extLst>
      <p:ext uri="{BB962C8B-B14F-4D97-AF65-F5344CB8AC3E}">
        <p14:creationId xmlns:p14="http://schemas.microsoft.com/office/powerpoint/2010/main" val="632781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48317" y="3923853"/>
            <a:ext cx="5472608" cy="4176464"/>
          </a:xfrm>
          <a:prstGeom prst="rect">
            <a:avLst/>
          </a:prstGeom>
          <a:solidFill>
            <a:schemeClr val="bg1"/>
          </a:solidFill>
          <a:ln w="9525" cap="flat" cmpd="sng" algn="ctr">
            <a:noFill/>
            <a:prstDash val="solid"/>
            <a:round/>
            <a:headEnd type="none" w="med" len="med"/>
            <a:tailEnd type="none" w="med" len="med"/>
          </a:ln>
          <a:effectLst>
            <a:softEdge rad="635000"/>
          </a:effectLst>
          <a:extLst/>
        </p:spPr>
        <p:txBody>
          <a:bodyPr vert="horz" wrap="square" lIns="91414" tIns="45708" rIns="91414" bIns="45708" numCol="1" rtlCol="0" anchor="t" anchorCtr="0" compatLnSpc="1">
            <a:prstTxWarp prst="textNoShape">
              <a:avLst/>
            </a:prstTxWarp>
          </a:bodyPr>
          <a:lstStyle/>
          <a:p>
            <a:endParaRPr lang="lv-LV">
              <a:latin typeface="Arial" charset="0"/>
              <a:ea typeface="SimSun" charset="-122"/>
            </a:endParaRPr>
          </a:p>
        </p:txBody>
      </p:sp>
      <p:sp>
        <p:nvSpPr>
          <p:cNvPr id="5" name="Rectangle 4"/>
          <p:cNvSpPr/>
          <p:nvPr/>
        </p:nvSpPr>
        <p:spPr bwMode="auto">
          <a:xfrm>
            <a:off x="647824" y="6156103"/>
            <a:ext cx="8856984" cy="720081"/>
          </a:xfrm>
          <a:prstGeom prst="rect">
            <a:avLst/>
          </a:prstGeom>
          <a:solidFill>
            <a:schemeClr val="accent2">
              <a:lumMod val="20000"/>
              <a:lumOff val="80000"/>
            </a:schemeClr>
          </a:solidFill>
          <a:ln w="9525" cap="flat" cmpd="sng" algn="ctr">
            <a:noFill/>
            <a:prstDash val="solid"/>
            <a:round/>
            <a:headEnd type="none" w="med" len="med"/>
            <a:tailEnd type="none" w="med" len="med"/>
          </a:ln>
          <a:effectLst/>
          <a:extLst/>
        </p:spPr>
        <p:txBody>
          <a:bodyPr vert="horz" wrap="square" lIns="91414" tIns="45708" rIns="91414" bIns="45708" numCol="1" rtlCol="0" anchor="t" anchorCtr="0" compatLnSpc="1">
            <a:prstTxWarp prst="textNoShape">
              <a:avLst/>
            </a:prstTxWarp>
          </a:bodyPr>
          <a:lstStyle/>
          <a:p>
            <a:endParaRPr lang="lv-LV">
              <a:latin typeface="Arial" charset="0"/>
              <a:ea typeface="SimSun" charset="-122"/>
            </a:endParaRPr>
          </a:p>
        </p:txBody>
      </p:sp>
      <p:sp>
        <p:nvSpPr>
          <p:cNvPr id="2" name="Title 1"/>
          <p:cNvSpPr>
            <a:spLocks noGrp="1"/>
          </p:cNvSpPr>
          <p:nvPr>
            <p:ph type="title"/>
          </p:nvPr>
        </p:nvSpPr>
        <p:spPr>
          <a:xfrm>
            <a:off x="503238" y="35421"/>
            <a:ext cx="9069388" cy="1260475"/>
          </a:xfrm>
        </p:spPr>
        <p:txBody>
          <a:bodyPr/>
          <a:lstStyle/>
          <a:p>
            <a:pPr algn="l"/>
            <a:r>
              <a:rPr lang="lv-LV" sz="3600" dirty="0" smtClean="0"/>
              <a:t>Pieejas administratīvā sloga noteikšanai</a:t>
            </a:r>
            <a:endParaRPr lang="lv-LV" sz="3600" dirty="0"/>
          </a:p>
        </p:txBody>
      </p:sp>
      <p:sp>
        <p:nvSpPr>
          <p:cNvPr id="3" name="Content Placeholder 2"/>
          <p:cNvSpPr>
            <a:spLocks noGrp="1"/>
          </p:cNvSpPr>
          <p:nvPr>
            <p:ph idx="1"/>
          </p:nvPr>
        </p:nvSpPr>
        <p:spPr>
          <a:xfrm>
            <a:off x="287784" y="1331565"/>
            <a:ext cx="9433618" cy="5568855"/>
          </a:xfrm>
          <a:solidFill>
            <a:srgbClr val="FFFFFF"/>
          </a:solidFill>
        </p:spPr>
        <p:txBody>
          <a:bodyPr/>
          <a:lstStyle/>
          <a:p>
            <a:pPr marL="177749" indent="0">
              <a:spcAft>
                <a:spcPts val="600"/>
              </a:spcAft>
              <a:buClr>
                <a:schemeClr val="tx1">
                  <a:lumMod val="50000"/>
                  <a:lumOff val="50000"/>
                </a:schemeClr>
              </a:buClr>
            </a:pPr>
            <a:r>
              <a:rPr lang="lv-LV" sz="2000" b="1" dirty="0"/>
              <a:t>1. Standarta izmaksu modelis </a:t>
            </a:r>
            <a:r>
              <a:rPr lang="lv-LV" sz="2000" i="1" dirty="0"/>
              <a:t>(Standard cost model) – </a:t>
            </a:r>
            <a:r>
              <a:rPr lang="lv-LV" sz="2000" dirty="0"/>
              <a:t>Visbiežāk pielietotākā metode administratīvā sloga aprēķinā. </a:t>
            </a:r>
          </a:p>
          <a:p>
            <a:pPr marL="863354" lvl="1">
              <a:spcAft>
                <a:spcPts val="600"/>
              </a:spcAft>
              <a:buClr>
                <a:schemeClr val="tx1">
                  <a:lumMod val="50000"/>
                  <a:lumOff val="50000"/>
                </a:schemeClr>
              </a:buClr>
              <a:buFont typeface="Wingdings" panose="05000000000000000000" pitchFamily="2" charset="2"/>
              <a:buChar char="§"/>
            </a:pPr>
            <a:r>
              <a:rPr lang="lv-LV" sz="1800" dirty="0"/>
              <a:t>Metode tika izstrādāta, lai vērtētu publiskā sektora institūciju, kuras strādā ar uzņēmējiem, darbību. Metodes galvenais mērķis ir samazināt administratīvo (birokrātisko) slogu uzņēmējiem, ļaujot viņiem koncentrēt savus resursus pamatdarbībai, tādējādi uzlabojot konkurētspēju.</a:t>
            </a:r>
          </a:p>
          <a:p>
            <a:pPr marL="177749" indent="0">
              <a:spcAft>
                <a:spcPts val="600"/>
              </a:spcAft>
              <a:buClr>
                <a:schemeClr val="tx1">
                  <a:lumMod val="50000"/>
                  <a:lumOff val="50000"/>
                </a:schemeClr>
              </a:buClr>
            </a:pPr>
            <a:r>
              <a:rPr lang="lv-LV" sz="2000" b="1" dirty="0" smtClean="0"/>
              <a:t>22. </a:t>
            </a:r>
            <a:r>
              <a:rPr lang="lv-LV" sz="2000" b="1" dirty="0"/>
              <a:t>Paplašinātais standarta izmaksu modelis </a:t>
            </a:r>
            <a:r>
              <a:rPr lang="lv-LV" sz="2000" dirty="0"/>
              <a:t>– metode ļauj vērtēt un meklēt risinājumus sloga samazināšanai visiem valsts un pašvaldību iestāžu klientiem. To pielieto, lai noteiktu, kurās jomās normatīvo aktu prasībām pakļautajām personām veidojas vislielākais administratīvais slogs.</a:t>
            </a:r>
          </a:p>
          <a:p>
            <a:pPr marL="857007" lvl="1" indent="-279321">
              <a:spcAft>
                <a:spcPts val="900"/>
              </a:spcAft>
              <a:buClr>
                <a:schemeClr val="tx1">
                  <a:lumMod val="50000"/>
                  <a:lumOff val="50000"/>
                </a:schemeClr>
              </a:buClr>
              <a:buFont typeface="Wingdings" panose="05000000000000000000" pitchFamily="2" charset="2"/>
              <a:buChar char="§"/>
            </a:pPr>
            <a:r>
              <a:rPr lang="lv-LV" sz="1800" dirty="0"/>
              <a:t>Metodes pamatā ir Eiropas Komisijas piedāvātais </a:t>
            </a:r>
            <a:r>
              <a:rPr lang="lv-LV" sz="1800" i="1" dirty="0"/>
              <a:t>Standarta Izmaksu Modelis</a:t>
            </a:r>
            <a:r>
              <a:rPr lang="lv-LV" sz="1800" dirty="0"/>
              <a:t>, kas tika lietots administratīvā sloga novērtēšanai Eiropas Komisijas labāka regulējuma politikas ietvaros.</a:t>
            </a:r>
            <a:endParaRPr lang="lv-LV" sz="1800" i="1" dirty="0"/>
          </a:p>
          <a:p>
            <a:pPr marL="177749" indent="0">
              <a:spcAft>
                <a:spcPts val="600"/>
              </a:spcAft>
              <a:buClr>
                <a:schemeClr val="tx1">
                  <a:lumMod val="50000"/>
                  <a:lumOff val="50000"/>
                </a:schemeClr>
              </a:buClr>
            </a:pPr>
            <a:r>
              <a:rPr lang="lv-LV" sz="2000" b="1" dirty="0" smtClean="0"/>
              <a:t>33. </a:t>
            </a:r>
            <a:r>
              <a:rPr lang="lv-LV" sz="2000" b="1" dirty="0"/>
              <a:t>Klientu maršruta attēlošanas pieeja </a:t>
            </a:r>
            <a:r>
              <a:rPr lang="lv-LV" sz="2000" dirty="0"/>
              <a:t>-  metode, kas palīdz izzināt, aprakstīt un grafiski atspoguļot klientu pieredzi, saņemot dažādus pakalpojumus. </a:t>
            </a:r>
          </a:p>
          <a:p>
            <a:pPr lvl="1">
              <a:buClr>
                <a:schemeClr val="tx1">
                  <a:lumMod val="50000"/>
                  <a:lumOff val="50000"/>
                </a:schemeClr>
              </a:buClr>
              <a:buFont typeface="Wingdings" panose="05000000000000000000" pitchFamily="2" charset="2"/>
              <a:buChar char="§"/>
            </a:pPr>
            <a:r>
              <a:rPr lang="lv-LV" sz="1800" dirty="0"/>
              <a:t>Tā ļauj konstatēt, cik veiksmīgi, no klienta viedokļa raugoties, ir izveidots pakalpojuma sniegšanas maršruts un kur ir problemātiskie un kritiskie punkti šajā maršrutā. Metode ļauj saskatīt kopējo pakalpojuma sniegšanas sistēmu un secināt, kur un kādi uzlabojumi ir veicami.</a:t>
            </a:r>
          </a:p>
          <a:p>
            <a:pPr marL="0" indent="0"/>
            <a:endParaRPr lang="lv-LV" dirty="0"/>
          </a:p>
          <a:p>
            <a:endParaRPr lang="lv-LV" dirty="0"/>
          </a:p>
        </p:txBody>
      </p:sp>
      <p:sp>
        <p:nvSpPr>
          <p:cNvPr id="10" name="Rectangle 9"/>
          <p:cNvSpPr/>
          <p:nvPr/>
        </p:nvSpPr>
        <p:spPr bwMode="auto">
          <a:xfrm>
            <a:off x="215776" y="1979640"/>
            <a:ext cx="360040" cy="352839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14" tIns="45708" rIns="91414" bIns="45708" numCol="1" rtlCol="0" anchor="t" anchorCtr="0" compatLnSpc="1">
            <a:prstTxWarp prst="textNoShape">
              <a:avLst/>
            </a:prstTxWarp>
          </a:bodyPr>
          <a:lstStyle/>
          <a:p>
            <a:endParaRPr lang="lv-LV">
              <a:latin typeface="Arial" charset="0"/>
              <a:ea typeface="SimSun" charset="-122"/>
            </a:endParaRPr>
          </a:p>
        </p:txBody>
      </p:sp>
      <p:sp>
        <p:nvSpPr>
          <p:cNvPr id="12" name="Rectangle 11"/>
          <p:cNvSpPr/>
          <p:nvPr/>
        </p:nvSpPr>
        <p:spPr bwMode="auto">
          <a:xfrm>
            <a:off x="9712077" y="1979640"/>
            <a:ext cx="360040" cy="352839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14" tIns="45708" rIns="91414" bIns="45708" numCol="1" rtlCol="0" anchor="t" anchorCtr="0" compatLnSpc="1">
            <a:prstTxWarp prst="textNoShape">
              <a:avLst/>
            </a:prstTxWarp>
          </a:bodyPr>
          <a:lstStyle/>
          <a:p>
            <a:endParaRPr lang="lv-LV">
              <a:latin typeface="Arial" charset="0"/>
              <a:ea typeface="SimSun" charset="-122"/>
            </a:endParaRPr>
          </a:p>
        </p:txBody>
      </p:sp>
    </p:spTree>
    <p:extLst>
      <p:ext uri="{BB962C8B-B14F-4D97-AF65-F5344CB8AC3E}">
        <p14:creationId xmlns:p14="http://schemas.microsoft.com/office/powerpoint/2010/main" val="3786456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err="1" smtClean="0"/>
              <a:t>Paplašinātais</a:t>
            </a:r>
            <a:r>
              <a:rPr lang="en-US" sz="3600" dirty="0" smtClean="0"/>
              <a:t> </a:t>
            </a:r>
            <a:r>
              <a:rPr lang="en-US" sz="3600" dirty="0" err="1" smtClean="0"/>
              <a:t>standarta</a:t>
            </a:r>
            <a:r>
              <a:rPr lang="en-US" sz="3600" dirty="0" smtClean="0"/>
              <a:t> </a:t>
            </a:r>
            <a:r>
              <a:rPr lang="en-US" sz="3600" dirty="0" err="1" smtClean="0"/>
              <a:t>izmaksu</a:t>
            </a:r>
            <a:r>
              <a:rPr lang="en-US" sz="3600" dirty="0" smtClean="0"/>
              <a:t> </a:t>
            </a:r>
            <a:r>
              <a:rPr lang="en-US" sz="3600" dirty="0" err="1" smtClean="0"/>
              <a:t>modelis</a:t>
            </a:r>
            <a:endParaRPr lang="en-US" sz="3600" dirty="0"/>
          </a:p>
        </p:txBody>
      </p:sp>
      <p:sp>
        <p:nvSpPr>
          <p:cNvPr id="4" name="Content Placeholder 3"/>
          <p:cNvSpPr txBox="1">
            <a:spLocks noGrp="1"/>
          </p:cNvSpPr>
          <p:nvPr>
            <p:ph idx="1"/>
          </p:nvPr>
        </p:nvSpPr>
        <p:spPr>
          <a:xfrm>
            <a:off x="503238" y="1768478"/>
            <a:ext cx="9069388" cy="4370171"/>
          </a:xfrm>
          <a:prstGeom prst="rect">
            <a:avLst/>
          </a:prstGeom>
          <a:noFill/>
        </p:spPr>
        <p:txBody>
          <a:bodyPr wrap="square" lIns="91414" tIns="45708" rIns="91414" bIns="45708" rtlCol="0">
            <a:spAutoFit/>
          </a:bodyPr>
          <a:lstStyle/>
          <a:p>
            <a:pPr marL="457200" indent="-457200">
              <a:buFont typeface="Arial"/>
              <a:buChar char="•"/>
            </a:pPr>
            <a:r>
              <a:rPr lang="lv-LV" sz="2400" dirty="0" smtClean="0">
                <a:latin typeface="+mn-lt"/>
              </a:rPr>
              <a:t>Lai atvieglotu administratīvā sloga noteikšanu, 2011.g. Valsts Kanceleja sadarbībā ar RISEBA  izstrādāja rokasgrāmatu paplašinātā standarta izmaksu modeļa pielietošanai</a:t>
            </a:r>
          </a:p>
          <a:p>
            <a:pPr marL="457200" indent="-457200">
              <a:buFont typeface="Arial"/>
              <a:buChar char="•"/>
            </a:pPr>
            <a:r>
              <a:rPr lang="lv-LV" sz="2400" dirty="0" smtClean="0"/>
              <a:t>Paplašinātais modelis attiecas ne tikai uz komersantiem, bet visiem publiskās pārvaldes klientiem</a:t>
            </a:r>
          </a:p>
          <a:p>
            <a:pPr marL="457200" indent="-457200">
              <a:buFont typeface="Arial"/>
              <a:buChar char="•"/>
            </a:pPr>
            <a:r>
              <a:rPr lang="lv-LV" sz="2400" dirty="0" smtClean="0"/>
              <a:t>Tas ietver arī gaidīšanas izmaksas, kuras ir grūti aprēķināmas un diez vai ir normalizējamas (standarta izmaksas nevar tikt noteiktas)</a:t>
            </a:r>
          </a:p>
          <a:p>
            <a:pPr marL="457200" indent="-457200">
              <a:buFont typeface="Arial"/>
              <a:buChar char="•"/>
            </a:pPr>
            <a:r>
              <a:rPr lang="lv-LV" sz="2400" dirty="0" smtClean="0"/>
              <a:t>Pilnveidošanas priekšlikumi tiek orientēti uz visām iespējamām darbībām, t.sk. </a:t>
            </a:r>
            <a:r>
              <a:rPr lang="en-US" sz="2400" dirty="0"/>
              <a:t>l</a:t>
            </a:r>
            <a:r>
              <a:rPr lang="lv-LV" sz="2400" dirty="0" smtClean="0"/>
              <a:t>ikumdošanas vienkāršošanu, taču šīs centrālais SCM optimizācijas mērķis nav uzsvērts.</a:t>
            </a:r>
          </a:p>
        </p:txBody>
      </p:sp>
    </p:spTree>
    <p:extLst>
      <p:ext uri="{BB962C8B-B14F-4D97-AF65-F5344CB8AC3E}">
        <p14:creationId xmlns:p14="http://schemas.microsoft.com/office/powerpoint/2010/main" val="3129446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792" y="251446"/>
            <a:ext cx="9069388" cy="1260475"/>
          </a:xfrm>
        </p:spPr>
        <p:txBody>
          <a:bodyPr/>
          <a:lstStyle/>
          <a:p>
            <a:pPr algn="l"/>
            <a:r>
              <a:rPr lang="lv-LV" sz="3600" dirty="0"/>
              <a:t>Pasaules praksē lietotie administratīvā sloga samazināšanas priekšlikumi (1)</a:t>
            </a:r>
          </a:p>
        </p:txBody>
      </p:sp>
      <p:sp>
        <p:nvSpPr>
          <p:cNvPr id="3" name="Content Placeholder 2"/>
          <p:cNvSpPr>
            <a:spLocks noGrp="1"/>
          </p:cNvSpPr>
          <p:nvPr>
            <p:ph idx="1"/>
          </p:nvPr>
        </p:nvSpPr>
        <p:spPr>
          <a:xfrm>
            <a:off x="359792" y="1619598"/>
            <a:ext cx="9069388" cy="5544615"/>
          </a:xfrm>
          <a:solidFill>
            <a:srgbClr val="FFFFFF"/>
          </a:solidFill>
        </p:spPr>
        <p:txBody>
          <a:bodyPr/>
          <a:lstStyle/>
          <a:p>
            <a:pPr marL="342868" indent="-342868">
              <a:buFont typeface="+mj-lt"/>
              <a:buAutoNum type="arabicPeriod"/>
            </a:pPr>
            <a:r>
              <a:rPr lang="lv-LV" sz="1800" b="1" dirty="0"/>
              <a:t>Atcelt, apvienot vai uzlabot normatīvos aktus</a:t>
            </a:r>
          </a:p>
          <a:p>
            <a:pPr lvl="1">
              <a:buFont typeface="Arial"/>
              <a:buChar char="•"/>
            </a:pPr>
            <a:r>
              <a:rPr lang="lv-LV" sz="1600" dirty="0"/>
              <a:t>Atcelt normatīvo aktu</a:t>
            </a:r>
          </a:p>
          <a:p>
            <a:pPr lvl="1">
              <a:buFont typeface="Arial"/>
              <a:buChar char="•"/>
            </a:pPr>
            <a:r>
              <a:rPr lang="lv-LV" sz="1600" dirty="0"/>
              <a:t>Aizstāt normatīvos aktus ar atbilstošiem prakses </a:t>
            </a:r>
            <a:r>
              <a:rPr lang="lv-LV" sz="1600" dirty="0" smtClean="0"/>
              <a:t>kodeksiem (prof.organizācijas)</a:t>
            </a:r>
            <a:endParaRPr lang="lv-LV" sz="1600" dirty="0"/>
          </a:p>
          <a:p>
            <a:pPr lvl="1">
              <a:buFont typeface="Arial"/>
              <a:buChar char="•"/>
            </a:pPr>
            <a:r>
              <a:rPr lang="lv-LV" sz="1600" dirty="0"/>
              <a:t>Atcelt informācijas sniegšanas pienākumus</a:t>
            </a:r>
          </a:p>
          <a:p>
            <a:pPr lvl="1">
              <a:buFont typeface="Arial"/>
              <a:buChar char="•"/>
            </a:pPr>
            <a:r>
              <a:rPr lang="lv-LV" sz="1600" dirty="0"/>
              <a:t>Atbrīvot no prasībām noteiktas grupas vai </a:t>
            </a:r>
            <a:r>
              <a:rPr lang="lv-LV" sz="1600" dirty="0" smtClean="0"/>
              <a:t>sektorus, piem., mazus uzņēmumus</a:t>
            </a:r>
            <a:endParaRPr lang="lv-LV" sz="1600" dirty="0"/>
          </a:p>
          <a:p>
            <a:pPr lvl="1">
              <a:buFont typeface="Arial"/>
              <a:buChar char="•"/>
            </a:pPr>
            <a:r>
              <a:rPr lang="lv-LV" sz="1600" dirty="0"/>
              <a:t>Apvienot sekundāros normatīvos aktus un </a:t>
            </a:r>
            <a:r>
              <a:rPr lang="lv-LV" sz="1600" dirty="0" smtClean="0"/>
              <a:t>prasības</a:t>
            </a:r>
          </a:p>
          <a:p>
            <a:pPr lvl="1">
              <a:buFont typeface="Arial"/>
              <a:buChar char="•"/>
            </a:pPr>
            <a:r>
              <a:rPr lang="lv-LV" sz="1600" dirty="0" smtClean="0"/>
              <a:t>Vienkāršot normatīvajos aktos izmantoto terminoloģiju</a:t>
            </a:r>
            <a:endParaRPr lang="lv-LV" sz="1600" dirty="0"/>
          </a:p>
          <a:p>
            <a:pPr marL="342868" indent="-342868">
              <a:buFont typeface="+mj-lt"/>
              <a:buAutoNum type="arabicPeriod"/>
            </a:pPr>
            <a:r>
              <a:rPr lang="lv-LV" sz="1600" b="1" dirty="0"/>
              <a:t>Vienkāršot procesu, lai aizpildītu normatīvo aktu prasības</a:t>
            </a:r>
          </a:p>
          <a:p>
            <a:pPr lvl="1">
              <a:buFont typeface="Arial"/>
              <a:buChar char="•"/>
            </a:pPr>
            <a:r>
              <a:rPr lang="lv-LV" sz="1600" dirty="0"/>
              <a:t>Atcelt nevajadzīgas veidlapas, pārbaudes vai datu prasības</a:t>
            </a:r>
          </a:p>
          <a:p>
            <a:pPr lvl="1">
              <a:buFont typeface="Arial"/>
              <a:buChar char="•"/>
            </a:pPr>
            <a:r>
              <a:rPr lang="lv-LV" sz="1600" dirty="0"/>
              <a:t>Samazināt laiku, kas tiek patērēts veidlapu aizpildīšanai, uzlabojot to dizainu un formu</a:t>
            </a:r>
          </a:p>
          <a:p>
            <a:pPr lvl="1">
              <a:buFont typeface="Arial"/>
              <a:buChar char="•"/>
            </a:pPr>
            <a:r>
              <a:rPr lang="lv-LV" sz="1600" dirty="0"/>
              <a:t>Noteikt prioritātes resursiem, piemēram, veikt mazāk pārbaužu uzņēmumos, kam ir labi rādītāji (uz risku balstīta pieeja)</a:t>
            </a:r>
          </a:p>
          <a:p>
            <a:pPr lvl="1">
              <a:buFont typeface="Arial"/>
              <a:buChar char="•"/>
            </a:pPr>
            <a:r>
              <a:rPr lang="lv-LV" sz="1600" dirty="0"/>
              <a:t>Samazināt informācijas sniegšanas biežumu līdz pieļaujamajam minimumam</a:t>
            </a:r>
          </a:p>
          <a:p>
            <a:pPr lvl="1">
              <a:buFont typeface="Arial"/>
              <a:buChar char="•"/>
            </a:pPr>
            <a:r>
              <a:rPr lang="lv-LV" sz="1600" dirty="0"/>
              <a:t>Harmonizēt informācijas pieprasījumus ar citām informācijas sniegšanas saistībām</a:t>
            </a:r>
          </a:p>
          <a:p>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654566757"/>
              </p:ext>
            </p:extLst>
          </p:nvPr>
        </p:nvGraphicFramePr>
        <p:xfrm>
          <a:off x="-504304" y="8604373"/>
          <a:ext cx="10080873" cy="4709160"/>
        </p:xfrm>
        <a:graphic>
          <a:graphicData uri="http://schemas.openxmlformats.org/drawingml/2006/table">
            <a:tbl>
              <a:tblPr firstRow="1" bandRow="1">
                <a:tableStyleId>{8EC20E35-A176-4012-BC5E-935CFFF8708E}</a:tableStyleId>
              </a:tblPr>
              <a:tblGrid>
                <a:gridCol w="2448025"/>
                <a:gridCol w="7632848"/>
              </a:tblGrid>
              <a:tr h="365760">
                <a:tc>
                  <a:txBody>
                    <a:bodyPr/>
                    <a:lstStyle/>
                    <a:p>
                      <a:pPr marL="88900" indent="0"/>
                      <a:r>
                        <a:rPr lang="lv-LV" sz="1800" dirty="0" smtClean="0"/>
                        <a:t>Iespēja</a:t>
                      </a:r>
                      <a:endParaRPr lang="lv-LV" sz="1800" dirty="0"/>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1">
                        <a:lumMod val="50000"/>
                        <a:lumOff val="50000"/>
                      </a:schemeClr>
                    </a:solidFill>
                  </a:tcPr>
                </a:tc>
                <a:tc>
                  <a:txBody>
                    <a:bodyPr/>
                    <a:lstStyle/>
                    <a:p>
                      <a:r>
                        <a:rPr lang="lv-LV" sz="1800" b="1" kern="1200" dirty="0" smtClean="0">
                          <a:solidFill>
                            <a:schemeClr val="lt1"/>
                          </a:solidFill>
                          <a:latin typeface="+mn-lt"/>
                          <a:ea typeface="+mn-ea"/>
                          <a:cs typeface="+mn-cs"/>
                        </a:rPr>
                        <a:t>Aktivitātes</a:t>
                      </a:r>
                      <a:endParaRPr lang="lv-LV" sz="1800" b="1" kern="1200" dirty="0">
                        <a:solidFill>
                          <a:schemeClr val="lt1"/>
                        </a:solidFill>
                        <a:latin typeface="+mn-lt"/>
                        <a:ea typeface="+mn-ea"/>
                        <a:cs typeface="+mn-cs"/>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1">
                        <a:lumMod val="50000"/>
                        <a:lumOff val="50000"/>
                      </a:schemeClr>
                    </a:solidFill>
                  </a:tcPr>
                </a:tc>
              </a:tr>
              <a:tr h="1554480">
                <a:tc>
                  <a:txBody>
                    <a:bodyPr/>
                    <a:lstStyle/>
                    <a:p>
                      <a:pPr marL="88900" indent="0"/>
                      <a:r>
                        <a:rPr lang="lv-LV" sz="1800" b="1" dirty="0" smtClean="0"/>
                        <a:t>Nodrošināt datu plūsmu</a:t>
                      </a:r>
                      <a:r>
                        <a:rPr lang="lv-LV" sz="1800" b="1" baseline="0" dirty="0" smtClean="0"/>
                        <a:t> starp valsts vai pašvaldību iestādēm</a:t>
                      </a:r>
                      <a:endParaRPr lang="lv-LV" sz="1800" b="1"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lv-LV" sz="1700" dirty="0" smtClean="0"/>
                        <a:t>Izmantot citu valsts vai pašvaldību</a:t>
                      </a:r>
                      <a:r>
                        <a:rPr lang="lv-LV" sz="1700" baseline="0" dirty="0" smtClean="0"/>
                        <a:t> iestāžu rīcībā esošos datus, nevis prasīt tos uzņēmumiem</a:t>
                      </a:r>
                    </a:p>
                    <a:p>
                      <a:r>
                        <a:rPr lang="lv-LV" sz="1700" baseline="0" dirty="0" smtClean="0"/>
                        <a:t>Iegūt datus tieši no iesaistītās puses, izmantojot IT tehnoloģijas</a:t>
                      </a:r>
                    </a:p>
                    <a:p>
                      <a:r>
                        <a:rPr lang="lv-LV" sz="1700" baseline="0" dirty="0" smtClean="0"/>
                        <a:t>Apkopot datus tieši no uzņēmumu informācijas sistēmām</a:t>
                      </a:r>
                    </a:p>
                    <a:p>
                      <a:r>
                        <a:rPr lang="lv-LV" sz="1700" baseline="0" dirty="0" smtClean="0"/>
                        <a:t>Izveidot vienas pieturas sistēmu iesaistītajām pusēm</a:t>
                      </a:r>
                    </a:p>
                    <a:p>
                      <a:r>
                        <a:rPr lang="lv-LV" sz="1700" baseline="0" dirty="0" smtClean="0"/>
                        <a:t>Izstrādāt vienotus terminu skaidrojumus normatīvajos aktos</a:t>
                      </a:r>
                      <a:endParaRPr lang="lv-LV" sz="170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847407">
                <a:tc>
                  <a:txBody>
                    <a:bodyPr/>
                    <a:lstStyle/>
                    <a:p>
                      <a:pPr marL="88900" indent="0"/>
                      <a:r>
                        <a:rPr lang="lv-LV" sz="1800" b="1" dirty="0" smtClean="0"/>
                        <a:t>Attīstīt IT tehnoloģiju izmantošanu</a:t>
                      </a:r>
                      <a:endParaRPr lang="lv-LV" sz="1800" b="1"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lv-LV" sz="1700" dirty="0" smtClean="0"/>
                        <a:t>Nodrošināt veidlapu un citu dokementu</a:t>
                      </a:r>
                      <a:r>
                        <a:rPr lang="lv-LV" sz="1700" baseline="0" dirty="0" smtClean="0"/>
                        <a:t> pieejamību internetā</a:t>
                      </a:r>
                    </a:p>
                    <a:p>
                      <a:r>
                        <a:rPr lang="lv-LV" sz="1700" baseline="0" dirty="0" smtClean="0"/>
                        <a:t>Aizpildīt veidlapas elektroniski</a:t>
                      </a:r>
                    </a:p>
                    <a:p>
                      <a:r>
                        <a:rPr lang="lv-LV" sz="1700" baseline="0" dirty="0" smtClean="0"/>
                        <a:t>Izveidota vienas pieturas elektronisko portālu </a:t>
                      </a: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1188720">
                <a:tc>
                  <a:txBody>
                    <a:bodyPr/>
                    <a:lstStyle/>
                    <a:p>
                      <a:pPr marL="88900" indent="0"/>
                      <a:r>
                        <a:rPr lang="lv-LV" sz="1800" b="1" dirty="0" smtClean="0"/>
                        <a:t>Nodrošināt labākas</a:t>
                      </a:r>
                      <a:r>
                        <a:rPr lang="lv-LV" sz="1800" b="1" baseline="0" dirty="0" smtClean="0"/>
                        <a:t> vadlīnijas un informācijas pieejamību</a:t>
                      </a:r>
                      <a:endParaRPr lang="lv-LV" sz="1800" b="1"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lv-LV" sz="1700" dirty="0" smtClean="0"/>
                        <a:t>Izstrādāt vadlīnijas, kuras būtu viegli saprotamas un visiem pieejamas, piemēram,</a:t>
                      </a:r>
                      <a:r>
                        <a:rPr lang="lv-LV" sz="1700" baseline="0" dirty="0" smtClean="0"/>
                        <a:t> nodrošinot vadlīniju pieejamību tiešsaistē</a:t>
                      </a:r>
                    </a:p>
                    <a:p>
                      <a:r>
                        <a:rPr lang="lv-LV" sz="1700" baseline="0" dirty="0" smtClean="0"/>
                        <a:t>Pārrakstīt vadlīnijas vienkāršākā valodā</a:t>
                      </a:r>
                    </a:p>
                    <a:p>
                      <a:r>
                        <a:rPr lang="lv-LV" sz="1700" baseline="0" dirty="0" smtClean="0"/>
                        <a:t>Nošķirt obligātās prasības no brīvprātīgi izpildāmām prasībām</a:t>
                      </a: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640080">
                <a:tc>
                  <a:txBody>
                    <a:bodyPr/>
                    <a:lstStyle/>
                    <a:p>
                      <a:pPr marL="88900" indent="0"/>
                      <a:r>
                        <a:rPr lang="lv-LV" sz="1800" b="1" dirty="0" smtClean="0"/>
                        <a:t>Gaidīšanas</a:t>
                      </a:r>
                      <a:r>
                        <a:rPr lang="lv-LV" sz="1800" b="1" baseline="0" dirty="0" smtClean="0"/>
                        <a:t> laika samazināšana</a:t>
                      </a:r>
                      <a:endParaRPr lang="lv-LV" sz="1800" b="1" dirty="0"/>
                    </a:p>
                  </a:txBody>
                  <a:tcP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lv-LV" sz="1700" dirty="0" smtClean="0"/>
                        <a:t>Saīsināt dokumentācijas izskatīšanai nepieciešamo laiku</a:t>
                      </a:r>
                    </a:p>
                    <a:p>
                      <a:r>
                        <a:rPr lang="lv-LV" sz="1700" dirty="0" smtClean="0"/>
                        <a:t>Apvienot</a:t>
                      </a:r>
                      <a:r>
                        <a:rPr lang="lv-LV" sz="1700" baseline="0" dirty="0" smtClean="0"/>
                        <a:t> administratīvās procedūras</a:t>
                      </a:r>
                      <a:endParaRPr lang="lv-LV" sz="1700" dirty="0"/>
                    </a:p>
                  </a:txBody>
                  <a:tcP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6520878" y="7303215"/>
            <a:ext cx="3528145" cy="256460"/>
          </a:xfrm>
          <a:prstGeom prst="rect">
            <a:avLst/>
          </a:prstGeom>
          <a:noFill/>
        </p:spPr>
        <p:txBody>
          <a:bodyPr wrap="square" lIns="91414" tIns="45708" rIns="91414" bIns="45708" rtlCol="0">
            <a:spAutoFit/>
          </a:bodyPr>
          <a:lstStyle/>
          <a:p>
            <a:r>
              <a:rPr lang="lv-LV" sz="1100" dirty="0">
                <a:latin typeface="+mn-lt"/>
              </a:rPr>
              <a:t>Avots: European Comission, The EU Standart Cost Model</a:t>
            </a:r>
          </a:p>
        </p:txBody>
      </p:sp>
    </p:spTree>
    <p:extLst>
      <p:ext uri="{BB962C8B-B14F-4D97-AF65-F5344CB8AC3E}">
        <p14:creationId xmlns:p14="http://schemas.microsoft.com/office/powerpoint/2010/main" val="50303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792" y="251446"/>
            <a:ext cx="9069388" cy="1260475"/>
          </a:xfrm>
        </p:spPr>
        <p:txBody>
          <a:bodyPr/>
          <a:lstStyle/>
          <a:p>
            <a:pPr algn="l"/>
            <a:r>
              <a:rPr lang="lv-LV" sz="3600" dirty="0"/>
              <a:t>Pasaules praksē lietotie administratīvā sloga samazināšanas priekšlikumi (2)</a:t>
            </a:r>
          </a:p>
        </p:txBody>
      </p:sp>
      <p:sp>
        <p:nvSpPr>
          <p:cNvPr id="3" name="Content Placeholder 2"/>
          <p:cNvSpPr>
            <a:spLocks noGrp="1"/>
          </p:cNvSpPr>
          <p:nvPr>
            <p:ph idx="1"/>
          </p:nvPr>
        </p:nvSpPr>
        <p:spPr>
          <a:xfrm>
            <a:off x="359792" y="1619598"/>
            <a:ext cx="9069388" cy="4987925"/>
          </a:xfrm>
        </p:spPr>
        <p:txBody>
          <a:bodyPr/>
          <a:lstStyle/>
          <a:p>
            <a:pPr marL="88892" indent="0"/>
            <a:r>
              <a:rPr lang="lv-LV" sz="1800" b="1" dirty="0"/>
              <a:t>3. Nodrošināt datu plūsmu starp valsts vai pašvaldību iestādēm</a:t>
            </a:r>
          </a:p>
          <a:p>
            <a:pPr lvl="1">
              <a:buFont typeface="Arial"/>
              <a:buChar char="•"/>
            </a:pPr>
            <a:r>
              <a:rPr lang="lv-LV" sz="1600" dirty="0"/>
              <a:t>Izmantot citu valsts vai pašvaldību iestāžu rīcībā esošos datus, nevis prasīt tos uzņēmumiem</a:t>
            </a:r>
          </a:p>
          <a:p>
            <a:pPr lvl="1">
              <a:buFont typeface="Arial"/>
              <a:buChar char="•"/>
            </a:pPr>
            <a:r>
              <a:rPr lang="lv-LV" sz="1600" dirty="0"/>
              <a:t>Iegūt datus tieši no iesaistītās puses, izmantojot IT tehnoloģijas</a:t>
            </a:r>
          </a:p>
          <a:p>
            <a:pPr lvl="1">
              <a:buFont typeface="Arial"/>
              <a:buChar char="•"/>
            </a:pPr>
            <a:r>
              <a:rPr lang="lv-LV" sz="1600" dirty="0"/>
              <a:t>Apkopot datus tieši no uzņēmumu informācijas sistēmām</a:t>
            </a:r>
          </a:p>
          <a:p>
            <a:pPr lvl="1">
              <a:buFont typeface="Arial"/>
              <a:buChar char="•"/>
            </a:pPr>
            <a:r>
              <a:rPr lang="lv-LV" sz="1600" dirty="0"/>
              <a:t>Izveidot vienas pieturas sistēmu iesaistītajām pusēm</a:t>
            </a:r>
          </a:p>
          <a:p>
            <a:pPr lvl="1">
              <a:buFont typeface="Arial"/>
              <a:buChar char="•"/>
            </a:pPr>
            <a:r>
              <a:rPr lang="lv-LV" sz="1600" dirty="0"/>
              <a:t>Izstrādāt vienotus terminu skaidrojumus normatīvajos aktos</a:t>
            </a:r>
          </a:p>
          <a:p>
            <a:pPr marL="88892" indent="0"/>
            <a:r>
              <a:rPr lang="lv-LV" sz="1600" b="1" dirty="0"/>
              <a:t>4. Attīstīt </a:t>
            </a:r>
            <a:r>
              <a:rPr lang="lv-LV" sz="1600" b="1" dirty="0" smtClean="0"/>
              <a:t>IT risinājumus un e-pakalpojumus</a:t>
            </a:r>
          </a:p>
          <a:p>
            <a:pPr lvl="1">
              <a:buFont typeface="Arial"/>
              <a:buChar char="•"/>
            </a:pPr>
            <a:r>
              <a:rPr lang="lv-LV" sz="1600" dirty="0" smtClean="0"/>
              <a:t>Aizpildīt un iesniegt </a:t>
            </a:r>
            <a:r>
              <a:rPr lang="lv-LV" sz="1600" dirty="0"/>
              <a:t>veidlapas elektroniski</a:t>
            </a:r>
          </a:p>
          <a:p>
            <a:pPr lvl="1">
              <a:buFont typeface="Arial"/>
              <a:buChar char="•"/>
            </a:pPr>
            <a:r>
              <a:rPr lang="lv-LV" sz="1600" dirty="0" smtClean="0"/>
              <a:t>Izveidot </a:t>
            </a:r>
            <a:r>
              <a:rPr lang="lv-LV" sz="1600" dirty="0"/>
              <a:t>vienas pieturas elektronisko portālu </a:t>
            </a:r>
          </a:p>
          <a:p>
            <a:endParaRPr lang="lv-LV" sz="1600" b="1" dirty="0"/>
          </a:p>
          <a:p>
            <a:endParaRPr lang="lv-LV" sz="1600" dirty="0"/>
          </a:p>
          <a:p>
            <a:endParaRPr lang="en-US" sz="1600" dirty="0"/>
          </a:p>
        </p:txBody>
      </p:sp>
      <p:sp>
        <p:nvSpPr>
          <p:cNvPr id="5" name="TextBox 4"/>
          <p:cNvSpPr txBox="1"/>
          <p:nvPr/>
        </p:nvSpPr>
        <p:spPr>
          <a:xfrm>
            <a:off x="6520878" y="7303215"/>
            <a:ext cx="3528145" cy="256460"/>
          </a:xfrm>
          <a:prstGeom prst="rect">
            <a:avLst/>
          </a:prstGeom>
          <a:noFill/>
        </p:spPr>
        <p:txBody>
          <a:bodyPr wrap="square" lIns="91414" tIns="45708" rIns="91414" bIns="45708" rtlCol="0">
            <a:spAutoFit/>
          </a:bodyPr>
          <a:lstStyle/>
          <a:p>
            <a:r>
              <a:rPr lang="lv-LV" sz="1100" dirty="0">
                <a:latin typeface="+mn-lt"/>
              </a:rPr>
              <a:t>Avots: European Comission, The EU Standart Cost Model</a:t>
            </a:r>
          </a:p>
        </p:txBody>
      </p:sp>
    </p:spTree>
    <p:extLst>
      <p:ext uri="{BB962C8B-B14F-4D97-AF65-F5344CB8AC3E}">
        <p14:creationId xmlns:p14="http://schemas.microsoft.com/office/powerpoint/2010/main" val="3226721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808" y="107429"/>
            <a:ext cx="9069388" cy="1260475"/>
          </a:xfrm>
        </p:spPr>
        <p:txBody>
          <a:bodyPr/>
          <a:lstStyle/>
          <a:p>
            <a:pPr algn="l"/>
            <a:r>
              <a:rPr lang="en-US" sz="3600" dirty="0" err="1" smtClean="0"/>
              <a:t>Definīcija</a:t>
            </a:r>
            <a:endParaRPr lang="en-US" sz="3600" dirty="0"/>
          </a:p>
        </p:txBody>
      </p:sp>
      <p:sp>
        <p:nvSpPr>
          <p:cNvPr id="3" name="Content Placeholder 2"/>
          <p:cNvSpPr>
            <a:spLocks noGrp="1"/>
          </p:cNvSpPr>
          <p:nvPr>
            <p:ph idx="1"/>
          </p:nvPr>
        </p:nvSpPr>
        <p:spPr>
          <a:xfrm>
            <a:off x="503238" y="1259558"/>
            <a:ext cx="9069388" cy="5496846"/>
          </a:xfrm>
        </p:spPr>
        <p:txBody>
          <a:bodyPr/>
          <a:lstStyle/>
          <a:p>
            <a:pPr marL="457200" indent="-457200">
              <a:buFont typeface="Arial"/>
              <a:buChar char="•"/>
            </a:pPr>
            <a:r>
              <a:rPr lang="en-US" sz="2400" b="1" i="1" dirty="0" smtClean="0"/>
              <a:t>OECD </a:t>
            </a:r>
            <a:r>
              <a:rPr lang="en-US" sz="2400" b="1" i="1" dirty="0"/>
              <a:t>International Standard Cost Model Manual </a:t>
            </a:r>
          </a:p>
          <a:p>
            <a:pPr marL="399937" lvl="1" indent="0"/>
            <a:r>
              <a:rPr lang="en-US" sz="2200" i="1" dirty="0" smtClean="0"/>
              <a:t>Administrative </a:t>
            </a:r>
            <a:r>
              <a:rPr lang="en-US" sz="2200" i="1" dirty="0"/>
              <a:t>burdens are </a:t>
            </a:r>
            <a:r>
              <a:rPr lang="en-US" sz="2200" b="1" i="1" dirty="0"/>
              <a:t>the part of administrative costs </a:t>
            </a:r>
            <a:r>
              <a:rPr lang="en-US" sz="2200" i="1" dirty="0"/>
              <a:t>that </a:t>
            </a:r>
            <a:r>
              <a:rPr lang="en-US" sz="2200" b="1" i="1" dirty="0"/>
              <a:t>businesses</a:t>
            </a:r>
            <a:r>
              <a:rPr lang="en-US" sz="2200" i="1" dirty="0"/>
              <a:t> sustain simply because it is a regulatory requirement</a:t>
            </a:r>
            <a:r>
              <a:rPr lang="en-US" sz="2200" i="1" dirty="0" smtClean="0"/>
              <a:t>.</a:t>
            </a:r>
          </a:p>
          <a:p>
            <a:pPr marL="457200" indent="-457200">
              <a:buFont typeface="Arial"/>
              <a:buChar char="•"/>
            </a:pPr>
            <a:r>
              <a:rPr lang="en-US" sz="2400" b="1" i="1" dirty="0"/>
              <a:t>EU, IMPACT ASSESSMENT GUIDELINES, 2009</a:t>
            </a:r>
          </a:p>
          <a:p>
            <a:pPr marL="399937" lvl="1" indent="0"/>
            <a:r>
              <a:rPr lang="en-US" sz="2200" i="1" dirty="0"/>
              <a:t>The administrative costs consist of two different cost components: the business-as-usual </a:t>
            </a:r>
            <a:r>
              <a:rPr lang="en-US" sz="2200" i="1" dirty="0" smtClean="0"/>
              <a:t>costs </a:t>
            </a:r>
            <a:r>
              <a:rPr lang="en-US" sz="2200" i="1" dirty="0"/>
              <a:t>and administrative </a:t>
            </a:r>
            <a:r>
              <a:rPr lang="en-US" sz="2200" i="1" dirty="0" smtClean="0"/>
              <a:t>burdens.</a:t>
            </a:r>
            <a:endParaRPr lang="en-US" sz="2200" i="1" dirty="0"/>
          </a:p>
          <a:p>
            <a:pPr marL="399937" lvl="1" indent="0"/>
            <a:r>
              <a:rPr lang="en-US" sz="2200" i="1" dirty="0" smtClean="0"/>
              <a:t>The administrative burdens  stem </a:t>
            </a:r>
            <a:r>
              <a:rPr lang="en-US" sz="2200" i="1" dirty="0"/>
              <a:t>from the part of the process which is done solely because of a legal obligation</a:t>
            </a:r>
            <a:endParaRPr lang="en-US" sz="2200" i="1" dirty="0" smtClean="0"/>
          </a:p>
          <a:p>
            <a:pPr marL="457200" indent="-457200">
              <a:buFont typeface="Arial"/>
              <a:buChar char="•"/>
            </a:pPr>
            <a:r>
              <a:rPr lang="en-US" sz="2400" b="1" i="1" dirty="0" err="1"/>
              <a:t>Paplašinātais</a:t>
            </a:r>
            <a:r>
              <a:rPr lang="en-US" sz="2400" b="1" i="1" dirty="0"/>
              <a:t> </a:t>
            </a:r>
            <a:r>
              <a:rPr lang="en-US" sz="2400" b="1" i="1" dirty="0" err="1"/>
              <a:t>Standarta</a:t>
            </a:r>
            <a:r>
              <a:rPr lang="en-US" sz="2400" b="1" i="1" dirty="0"/>
              <a:t> Izmaksu </a:t>
            </a:r>
            <a:r>
              <a:rPr lang="en-US" sz="2400" b="1" i="1" dirty="0" err="1"/>
              <a:t>Modelis</a:t>
            </a:r>
            <a:r>
              <a:rPr lang="en-US" sz="2400" b="1" i="1" dirty="0"/>
              <a:t>, </a:t>
            </a:r>
            <a:r>
              <a:rPr lang="en-US" sz="2400" b="1" i="1" dirty="0" err="1"/>
              <a:t>rokasgrāmata</a:t>
            </a:r>
            <a:r>
              <a:rPr lang="en-US" sz="2400" b="1" i="1" dirty="0"/>
              <a:t>, 2013</a:t>
            </a:r>
          </a:p>
          <a:p>
            <a:pPr marL="399937" lvl="1" indent="0"/>
            <a:r>
              <a:rPr lang="en-US" sz="2200" dirty="0" err="1" smtClean="0"/>
              <a:t>Administratīvais</a:t>
            </a:r>
            <a:r>
              <a:rPr lang="en-US" sz="2200" dirty="0" smtClean="0"/>
              <a:t> (</a:t>
            </a:r>
            <a:r>
              <a:rPr lang="en-US" sz="2200" dirty="0" err="1" smtClean="0"/>
              <a:t>birokratiskais</a:t>
            </a:r>
            <a:r>
              <a:rPr lang="en-US" sz="2200" dirty="0" smtClean="0"/>
              <a:t>) slogs - </a:t>
            </a:r>
            <a:r>
              <a:rPr lang="en-US" sz="2200" dirty="0" err="1"/>
              <a:t>administratīvās</a:t>
            </a:r>
            <a:r>
              <a:rPr lang="en-US" sz="2200" dirty="0"/>
              <a:t> </a:t>
            </a:r>
            <a:r>
              <a:rPr lang="en-US" sz="2200" dirty="0" err="1"/>
              <a:t>izmaksas</a:t>
            </a:r>
            <a:r>
              <a:rPr lang="en-US" sz="2200" dirty="0"/>
              <a:t>, </a:t>
            </a:r>
            <a:r>
              <a:rPr lang="en-US" sz="2200" dirty="0" err="1"/>
              <a:t>ko</a:t>
            </a:r>
            <a:r>
              <a:rPr lang="en-US" sz="2200" dirty="0"/>
              <a:t> </a:t>
            </a:r>
            <a:r>
              <a:rPr lang="en-US" sz="2200" dirty="0" err="1"/>
              <a:t>uzņēmējiem</a:t>
            </a:r>
            <a:r>
              <a:rPr lang="en-US" sz="2200" dirty="0"/>
              <a:t> un </a:t>
            </a:r>
            <a:r>
              <a:rPr lang="en-US" sz="2200" dirty="0" err="1"/>
              <a:t>pārējām</a:t>
            </a:r>
            <a:r>
              <a:rPr lang="en-US" sz="2200" dirty="0"/>
              <a:t> </a:t>
            </a:r>
            <a:r>
              <a:rPr lang="en-US" sz="2200" dirty="0" err="1"/>
              <a:t>personām</a:t>
            </a:r>
            <a:r>
              <a:rPr lang="en-US" sz="2200" dirty="0"/>
              <a:t> </a:t>
            </a:r>
            <a:r>
              <a:rPr lang="en-US" sz="2200" dirty="0" err="1"/>
              <a:t>rada</a:t>
            </a:r>
            <a:r>
              <a:rPr lang="en-US" sz="2200" dirty="0"/>
              <a:t> </a:t>
            </a:r>
            <a:r>
              <a:rPr lang="en-US" sz="2200" dirty="0" err="1"/>
              <a:t>normatīvo</a:t>
            </a:r>
            <a:r>
              <a:rPr lang="en-US" sz="2200" dirty="0"/>
              <a:t> </a:t>
            </a:r>
            <a:r>
              <a:rPr lang="en-US" sz="2200" dirty="0" err="1"/>
              <a:t>aktu</a:t>
            </a:r>
            <a:r>
              <a:rPr lang="en-US" sz="2200" dirty="0"/>
              <a:t> un </a:t>
            </a:r>
            <a:r>
              <a:rPr lang="en-US" sz="2200" dirty="0" err="1"/>
              <a:t>tos</a:t>
            </a:r>
            <a:r>
              <a:rPr lang="en-US" sz="2200" dirty="0"/>
              <a:t> </a:t>
            </a:r>
            <a:r>
              <a:rPr lang="en-US" sz="2200" dirty="0" err="1"/>
              <a:t>piemērojošo</a:t>
            </a:r>
            <a:r>
              <a:rPr lang="en-US" sz="2200" dirty="0"/>
              <a:t> </a:t>
            </a:r>
            <a:r>
              <a:rPr lang="en-US" sz="2200" dirty="0" err="1"/>
              <a:t>institūciju</a:t>
            </a:r>
            <a:r>
              <a:rPr lang="en-US" sz="2200" dirty="0"/>
              <a:t> </a:t>
            </a:r>
            <a:r>
              <a:rPr lang="en-US" sz="2200" dirty="0" err="1"/>
              <a:t>prasības</a:t>
            </a:r>
            <a:r>
              <a:rPr lang="en-US" sz="2200" dirty="0"/>
              <a:t> </a:t>
            </a:r>
            <a:r>
              <a:rPr lang="en-US" sz="2200" dirty="0" err="1"/>
              <a:t>jebkura</a:t>
            </a:r>
            <a:r>
              <a:rPr lang="en-US" sz="2200" dirty="0"/>
              <a:t>̄ </a:t>
            </a:r>
            <a:r>
              <a:rPr lang="en-US" sz="2200" dirty="0" err="1" smtClean="0"/>
              <a:t>joma</a:t>
            </a:r>
            <a:r>
              <a:rPr lang="en-US" sz="2200" dirty="0" smtClean="0"/>
              <a:t>̄</a:t>
            </a:r>
            <a:endParaRPr lang="en-US" sz="2200" dirty="0"/>
          </a:p>
        </p:txBody>
      </p:sp>
    </p:spTree>
    <p:extLst>
      <p:ext uri="{BB962C8B-B14F-4D97-AF65-F5344CB8AC3E}">
        <p14:creationId xmlns:p14="http://schemas.microsoft.com/office/powerpoint/2010/main" val="2745635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lv-LV" dirty="0"/>
              <a:t>Pasaules praksē lietotie administratīvā sloga samazināšanas priekšlikumi </a:t>
            </a:r>
            <a:r>
              <a:rPr lang="lv-LV" dirty="0" smtClean="0"/>
              <a:t>(3)</a:t>
            </a:r>
            <a:endParaRPr lang="en-US" dirty="0"/>
          </a:p>
        </p:txBody>
      </p:sp>
      <p:sp>
        <p:nvSpPr>
          <p:cNvPr id="3" name="Content Placeholder 2"/>
          <p:cNvSpPr>
            <a:spLocks noGrp="1"/>
          </p:cNvSpPr>
          <p:nvPr>
            <p:ph idx="1"/>
          </p:nvPr>
        </p:nvSpPr>
        <p:spPr/>
        <p:txBody>
          <a:bodyPr/>
          <a:lstStyle/>
          <a:p>
            <a:r>
              <a:rPr lang="lv-LV" sz="2000" b="1" dirty="0"/>
              <a:t>5. Nodrošināt labākas vadlīnijas un informācijas pieejamību</a:t>
            </a:r>
          </a:p>
          <a:p>
            <a:pPr marL="742805" lvl="1" indent="-342868">
              <a:buFont typeface="Arial"/>
              <a:buChar char="•"/>
            </a:pPr>
            <a:r>
              <a:rPr lang="lv-LV" sz="1800" dirty="0"/>
              <a:t>Izstrādāt vadlīnijas, kuras būtu viegli saprotamas un visiem pieejamas, piemēram, nodrošinot vadlīniju pieejamību tiešsaistē</a:t>
            </a:r>
          </a:p>
          <a:p>
            <a:pPr marL="742805" lvl="1" indent="-342868">
              <a:buFont typeface="Arial"/>
              <a:buChar char="•"/>
            </a:pPr>
            <a:r>
              <a:rPr lang="lv-LV" sz="1800" dirty="0"/>
              <a:t>Pārrakstīt vadlīnijas vienkāršākā valodā</a:t>
            </a:r>
          </a:p>
          <a:p>
            <a:pPr marL="742805" lvl="1" indent="-342868">
              <a:buFont typeface="Arial"/>
              <a:buChar char="•"/>
            </a:pPr>
            <a:r>
              <a:rPr lang="lv-LV" sz="1800" dirty="0"/>
              <a:t>Nošķirt obligātās prasības no brīvprātīgi izpildāmām prasībām</a:t>
            </a:r>
          </a:p>
          <a:p>
            <a:r>
              <a:rPr lang="lv-LV" sz="2000" b="1" dirty="0"/>
              <a:t>6. Gaidīšanas laika samazināšana</a:t>
            </a:r>
          </a:p>
          <a:p>
            <a:pPr marL="742805" lvl="1" indent="-342868">
              <a:buFont typeface="Arial"/>
              <a:buChar char="•"/>
            </a:pPr>
            <a:r>
              <a:rPr lang="lv-LV" sz="1800" dirty="0"/>
              <a:t>Saīsināt dokumentācijas izskatīšanai nepieciešamo laiku</a:t>
            </a:r>
          </a:p>
          <a:p>
            <a:pPr marL="742805" lvl="1" indent="-342868">
              <a:buFont typeface="Arial"/>
              <a:buChar char="•"/>
            </a:pPr>
            <a:r>
              <a:rPr lang="lv-LV" sz="1800" dirty="0"/>
              <a:t>Apvienot administratīvās procedūras</a:t>
            </a:r>
          </a:p>
          <a:p>
            <a:endParaRPr lang="en-US" dirty="0"/>
          </a:p>
        </p:txBody>
      </p:sp>
    </p:spTree>
    <p:extLst>
      <p:ext uri="{BB962C8B-B14F-4D97-AF65-F5344CB8AC3E}">
        <p14:creationId xmlns:p14="http://schemas.microsoft.com/office/powerpoint/2010/main" val="16166204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279896" y="3707829"/>
            <a:ext cx="5400600" cy="3672408"/>
          </a:xfrm>
          <a:prstGeom prst="rect">
            <a:avLst/>
          </a:prstGeom>
          <a:solidFill>
            <a:schemeClr val="bg1"/>
          </a:solidFill>
          <a:ln w="9525" cap="flat" cmpd="sng" algn="ctr">
            <a:noFill/>
            <a:prstDash val="solid"/>
            <a:round/>
            <a:headEnd type="none" w="med" len="med"/>
            <a:tailEnd type="none" w="med" len="med"/>
          </a:ln>
          <a:effectLst>
            <a:softEdge rad="635000"/>
          </a:effectLst>
          <a:extLst/>
        </p:spPr>
        <p:txBody>
          <a:bodyPr vert="horz" wrap="square" lIns="91414" tIns="45708" rIns="91414" bIns="45708" numCol="1" rtlCol="0" anchor="t" anchorCtr="0" compatLnSpc="1">
            <a:prstTxWarp prst="textNoShape">
              <a:avLst/>
            </a:prstTxWarp>
          </a:bodyPr>
          <a:lstStyle/>
          <a:p>
            <a:endParaRPr lang="lv-LV">
              <a:latin typeface="Arial" charset="0"/>
              <a:ea typeface="SimSun" charset="-122"/>
            </a:endParaRPr>
          </a:p>
        </p:txBody>
      </p:sp>
      <p:sp>
        <p:nvSpPr>
          <p:cNvPr id="2" name="Title 1"/>
          <p:cNvSpPr>
            <a:spLocks noGrp="1"/>
          </p:cNvSpPr>
          <p:nvPr>
            <p:ph type="title"/>
          </p:nvPr>
        </p:nvSpPr>
        <p:spPr/>
        <p:txBody>
          <a:bodyPr/>
          <a:lstStyle/>
          <a:p>
            <a:pPr algn="l"/>
            <a:r>
              <a:rPr lang="lv-LV" sz="3600" dirty="0"/>
              <a:t>Administratīvā sloga mazināšanas aktivitātes Latvijā (1)</a:t>
            </a:r>
          </a:p>
        </p:txBody>
      </p:sp>
      <p:sp>
        <p:nvSpPr>
          <p:cNvPr id="3" name="Content Placeholder 2"/>
          <p:cNvSpPr>
            <a:spLocks noGrp="1"/>
          </p:cNvSpPr>
          <p:nvPr>
            <p:ph idx="1"/>
          </p:nvPr>
        </p:nvSpPr>
        <p:spPr/>
        <p:txBody>
          <a:bodyPr/>
          <a:lstStyle/>
          <a:p>
            <a:pPr marL="0" indent="0"/>
            <a:r>
              <a:rPr lang="lv-LV" sz="2000" dirty="0"/>
              <a:t>Latvijā centieni samazināt administratīvo slogu jau tiek īstenoti vairāku gadu garumā, īstenojot:</a:t>
            </a:r>
          </a:p>
          <a:p>
            <a:pPr marL="444375" indent="-266624">
              <a:buFont typeface="Wingdings" panose="05000000000000000000" pitchFamily="2" charset="2"/>
              <a:buChar char="§"/>
            </a:pPr>
            <a:r>
              <a:rPr lang="lv-LV" sz="2000" dirty="0"/>
              <a:t>dažāda līmeņa, nozaru un veida pētījumu projektus;</a:t>
            </a:r>
          </a:p>
          <a:p>
            <a:pPr marL="444375" indent="-266624">
              <a:buFont typeface="Wingdings" panose="05000000000000000000" pitchFamily="2" charset="2"/>
              <a:buChar char="§"/>
            </a:pPr>
            <a:r>
              <a:rPr lang="lv-LV" sz="2000" dirty="0"/>
              <a:t>likumdošanas prasību izstrādi, kas nosaka precīzas prasības, saskaņā ar kurām tiek izvērtēta politikas plānošanas dokumentu un tiesību aktu ietekme no administratīvā sloga viedokļa, kā arī nosaka prasības attiecībā uz sabiedrības līdzdalības nodrošināšanas kārtību attīstības plānošanas procesā;</a:t>
            </a:r>
          </a:p>
          <a:p>
            <a:pPr marL="444375" indent="-266624">
              <a:buFont typeface="Wingdings" panose="05000000000000000000" pitchFamily="2" charset="2"/>
              <a:buChar char="§"/>
            </a:pPr>
            <a:r>
              <a:rPr lang="lv-LV" sz="2000" dirty="0"/>
              <a:t>tāpat ir tikuši izstrādāti metodiskie materiāli par administratīvā sloga apmēra noteikšanu un samazināšanas iespēju identificēšanu.</a:t>
            </a:r>
          </a:p>
          <a:p>
            <a:pPr marL="177749" indent="0"/>
            <a:r>
              <a:rPr lang="lv-LV" sz="2000" dirty="0"/>
              <a:t>Administratīvā sloga samazināšanas iniciatīvas līdz šim ir koordinējusi Valsts kanceleja, kā rezultātā šī valsts pārvaldes iestāde ir kļuvusi Latvijas publiskā sektora ietvaros par administratīvā sloga optimizācijas jautājumu zināšanu un labākās prakses </a:t>
            </a:r>
            <a:r>
              <a:rPr lang="lv-LV" sz="2000" dirty="0" smtClean="0"/>
              <a:t>centru</a:t>
            </a:r>
            <a:r>
              <a:rPr lang="lv-LV" sz="2000" dirty="0"/>
              <a:t>. </a:t>
            </a:r>
          </a:p>
          <a:p>
            <a:pPr marL="285670" indent="-285670">
              <a:buFont typeface="Wingdings" panose="05000000000000000000" pitchFamily="2" charset="2"/>
              <a:buChar char="§"/>
            </a:pPr>
            <a:endParaRPr lang="lv-LV" sz="1600" dirty="0"/>
          </a:p>
        </p:txBody>
      </p:sp>
      <p:pic>
        <p:nvPicPr>
          <p:cNvPr id="3074" name="Picture 2" descr="http://www.businesseurope.eu/Objects/14/Images/Banner-2012-GrowingOutOfTheCri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418" y="6462191"/>
            <a:ext cx="4105697" cy="109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002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279896" y="3923853"/>
            <a:ext cx="5400600" cy="3672408"/>
          </a:xfrm>
          <a:prstGeom prst="rect">
            <a:avLst/>
          </a:prstGeom>
          <a:solidFill>
            <a:schemeClr val="bg1"/>
          </a:solidFill>
          <a:ln w="9525" cap="flat" cmpd="sng" algn="ctr">
            <a:noFill/>
            <a:prstDash val="solid"/>
            <a:round/>
            <a:headEnd type="none" w="med" len="med"/>
            <a:tailEnd type="none" w="med" len="med"/>
          </a:ln>
          <a:effectLst>
            <a:softEdge rad="635000"/>
          </a:effectLst>
          <a:extLst/>
        </p:spPr>
        <p:txBody>
          <a:bodyPr vert="horz" wrap="square" lIns="91414" tIns="45708" rIns="91414" bIns="45708" numCol="1" rtlCol="0" anchor="t" anchorCtr="0" compatLnSpc="1">
            <a:prstTxWarp prst="textNoShape">
              <a:avLst/>
            </a:prstTxWarp>
          </a:bodyPr>
          <a:lstStyle/>
          <a:p>
            <a:endParaRPr lang="lv-LV">
              <a:latin typeface="Arial" charset="0"/>
              <a:ea typeface="SimSun" charset="-122"/>
            </a:endParaRPr>
          </a:p>
        </p:txBody>
      </p:sp>
      <p:sp>
        <p:nvSpPr>
          <p:cNvPr id="4" name="Rectangle 3"/>
          <p:cNvSpPr/>
          <p:nvPr/>
        </p:nvSpPr>
        <p:spPr bwMode="auto">
          <a:xfrm>
            <a:off x="-432296" y="3923853"/>
            <a:ext cx="5400600" cy="4392488"/>
          </a:xfrm>
          <a:prstGeom prst="rect">
            <a:avLst/>
          </a:prstGeom>
          <a:solidFill>
            <a:schemeClr val="bg1"/>
          </a:solidFill>
          <a:ln w="9525" cap="flat" cmpd="sng" algn="ctr">
            <a:noFill/>
            <a:prstDash val="solid"/>
            <a:round/>
            <a:headEnd type="none" w="med" len="med"/>
            <a:tailEnd type="none" w="med" len="med"/>
          </a:ln>
          <a:effectLst>
            <a:softEdge rad="635000"/>
          </a:effectLst>
          <a:extLst/>
        </p:spPr>
        <p:txBody>
          <a:bodyPr vert="horz" wrap="square" lIns="91414" tIns="45708" rIns="91414" bIns="45708" numCol="1" rtlCol="0" anchor="t" anchorCtr="0" compatLnSpc="1">
            <a:prstTxWarp prst="textNoShape">
              <a:avLst/>
            </a:prstTxWarp>
          </a:bodyPr>
          <a:lstStyle/>
          <a:p>
            <a:endParaRPr lang="lv-LV">
              <a:latin typeface="Arial" charset="0"/>
              <a:ea typeface="SimSun" charset="-122"/>
            </a:endParaRPr>
          </a:p>
        </p:txBody>
      </p:sp>
      <p:sp>
        <p:nvSpPr>
          <p:cNvPr id="2" name="Title 1"/>
          <p:cNvSpPr>
            <a:spLocks noGrp="1"/>
          </p:cNvSpPr>
          <p:nvPr>
            <p:ph type="title"/>
          </p:nvPr>
        </p:nvSpPr>
        <p:spPr/>
        <p:txBody>
          <a:bodyPr/>
          <a:lstStyle/>
          <a:p>
            <a:pPr algn="l"/>
            <a:r>
              <a:rPr lang="lv-LV" sz="3600" dirty="0" smtClean="0"/>
              <a:t>Administratīvā sloga mazināšanas aktivitātes Latvijā (2)</a:t>
            </a:r>
            <a:endParaRPr lang="lv-LV" sz="3600" dirty="0"/>
          </a:p>
        </p:txBody>
      </p:sp>
      <p:sp>
        <p:nvSpPr>
          <p:cNvPr id="3" name="Content Placeholder 2"/>
          <p:cNvSpPr>
            <a:spLocks noGrp="1"/>
          </p:cNvSpPr>
          <p:nvPr>
            <p:ph idx="1"/>
          </p:nvPr>
        </p:nvSpPr>
        <p:spPr/>
        <p:txBody>
          <a:bodyPr/>
          <a:lstStyle/>
          <a:p>
            <a:pPr marL="0" indent="0"/>
            <a:r>
              <a:rPr lang="lv-LV" sz="1800" b="1" dirty="0"/>
              <a:t>2007-2013 ES fondu plānošanas periods – </a:t>
            </a:r>
            <a:r>
              <a:rPr lang="lv-LV" sz="1800" dirty="0"/>
              <a:t>darbības programmas «Cilvēkresursi un nodarbinātība»  viena no aktivitātēm ir «Administratīvo šķēršļu samazināšana un publisko pakalpojumu kvalitātes uzlabošana», kuras ietvaros </a:t>
            </a:r>
            <a:r>
              <a:rPr lang="lv-LV" sz="1800" u="sng" dirty="0"/>
              <a:t>Valsts Kanceleja</a:t>
            </a:r>
            <a:r>
              <a:rPr lang="lv-LV" sz="1800" dirty="0"/>
              <a:t> pašlaik īsteno projektu </a:t>
            </a:r>
            <a:r>
              <a:rPr lang="lv-LV" sz="1800" b="1" dirty="0"/>
              <a:t>«Administratīvā sloga samazināšana un administratīvo procedūru vienkāršošana» (2009-2015)</a:t>
            </a:r>
          </a:p>
          <a:p>
            <a:pPr marL="0" indent="0"/>
            <a:r>
              <a:rPr lang="lv-LV" sz="1800" dirty="0"/>
              <a:t>Projekta mērķis: mazināt administratīvos šķēršļus uzņēmējiem, iedzīvotājiem un nevalstiskajām organizācijām, tādējādi uzlabojot uzņēmējdarbības vidi, veicinot administratīvo procedūru vienkāršošanu, kā arī paaugstinot publiskās pārvaldes sniegto pakalpojumu kvalitāti un pieejamību. </a:t>
            </a:r>
          </a:p>
          <a:p>
            <a:pPr marL="0" indent="0"/>
            <a:r>
              <a:rPr lang="lv-LV" sz="1800" dirty="0"/>
              <a:t>Projekta aktivitātes </a:t>
            </a:r>
            <a:r>
              <a:rPr lang="lv-LV" sz="1800" i="1" dirty="0"/>
              <a:t>„Pētījumi par potenciāli būtiskākajām administratīvo slogu saturošajām jomām” </a:t>
            </a:r>
            <a:r>
              <a:rPr lang="lv-LV" sz="1800" dirty="0"/>
              <a:t>ietvaros Latvijā tika izstrādāti pētījumi vairākās jomās:</a:t>
            </a:r>
          </a:p>
          <a:p>
            <a:pPr marL="444375" indent="-266624">
              <a:lnSpc>
                <a:spcPct val="100000"/>
              </a:lnSpc>
              <a:spcBef>
                <a:spcPts val="300"/>
              </a:spcBef>
              <a:spcAft>
                <a:spcPts val="300"/>
              </a:spcAft>
              <a:buClr>
                <a:schemeClr val="tx1">
                  <a:lumMod val="50000"/>
                  <a:lumOff val="50000"/>
                </a:schemeClr>
              </a:buClr>
              <a:buFont typeface="Wingdings" panose="05000000000000000000" pitchFamily="2" charset="2"/>
              <a:buChar char="§"/>
            </a:pPr>
            <a:r>
              <a:rPr lang="lv-LV" sz="1600" dirty="0"/>
              <a:t>„Administratīvā sloga jautājumu pārskatīšana intelektuālā īpašuma aizsardzības nodrošināšanai</a:t>
            </a:r>
            <a:r>
              <a:rPr lang="lv-LV" sz="1600" dirty="0" smtClean="0"/>
              <a:t>”.</a:t>
            </a:r>
          </a:p>
          <a:p>
            <a:pPr marL="444375" indent="-266624">
              <a:lnSpc>
                <a:spcPct val="100000"/>
              </a:lnSpc>
              <a:spcBef>
                <a:spcPts val="300"/>
              </a:spcBef>
              <a:spcAft>
                <a:spcPts val="300"/>
              </a:spcAft>
              <a:buClr>
                <a:schemeClr val="tx1">
                  <a:lumMod val="50000"/>
                  <a:lumOff val="50000"/>
                </a:schemeClr>
              </a:buClr>
              <a:buFont typeface="Wingdings" panose="05000000000000000000" pitchFamily="2" charset="2"/>
              <a:buChar char="§"/>
            </a:pPr>
            <a:r>
              <a:rPr lang="lv-LV" sz="1600" dirty="0" smtClean="0"/>
              <a:t>„</a:t>
            </a:r>
            <a:r>
              <a:rPr lang="lv-LV" sz="1600" dirty="0"/>
              <a:t>Administratīvā procesa likuma ieviešanas ietekmes izvērtējums un efektivizēšanas priekšlikumu izstrāde”</a:t>
            </a:r>
          </a:p>
          <a:p>
            <a:pPr marL="444375" indent="-266624">
              <a:lnSpc>
                <a:spcPct val="100000"/>
              </a:lnSpc>
              <a:spcBef>
                <a:spcPts val="300"/>
              </a:spcBef>
              <a:spcAft>
                <a:spcPts val="300"/>
              </a:spcAft>
              <a:buClr>
                <a:schemeClr val="tx1">
                  <a:lumMod val="50000"/>
                  <a:lumOff val="50000"/>
                </a:schemeClr>
              </a:buClr>
              <a:buFont typeface="Wingdings" panose="05000000000000000000" pitchFamily="2" charset="2"/>
              <a:buChar char="§"/>
            </a:pPr>
            <a:r>
              <a:rPr lang="lv-LV" sz="1600" dirty="0"/>
              <a:t>„Administratīvo prasību analīze un kontrolējošo institūciju darbības novērtējums veselības aprūpes pakalpojumu jomā”</a:t>
            </a:r>
          </a:p>
          <a:p>
            <a:pPr marL="444375" indent="-266624">
              <a:lnSpc>
                <a:spcPct val="100000"/>
              </a:lnSpc>
              <a:spcBef>
                <a:spcPts val="300"/>
              </a:spcBef>
              <a:spcAft>
                <a:spcPts val="300"/>
              </a:spcAft>
              <a:buClr>
                <a:schemeClr val="tx1">
                  <a:lumMod val="50000"/>
                  <a:lumOff val="50000"/>
                </a:schemeClr>
              </a:buClr>
              <a:buFont typeface="Wingdings" panose="05000000000000000000" pitchFamily="2" charset="2"/>
              <a:buChar char="§"/>
            </a:pPr>
            <a:r>
              <a:rPr lang="lv-LV" sz="1600" dirty="0"/>
              <a:t>„Komersantu kontrolējošo institūciju darbības novērtējums”</a:t>
            </a:r>
          </a:p>
          <a:p>
            <a:pPr marL="444375" indent="-266624">
              <a:lnSpc>
                <a:spcPct val="100000"/>
              </a:lnSpc>
              <a:spcBef>
                <a:spcPts val="300"/>
              </a:spcBef>
              <a:spcAft>
                <a:spcPts val="300"/>
              </a:spcAft>
              <a:buClr>
                <a:schemeClr val="tx1">
                  <a:lumMod val="50000"/>
                  <a:lumOff val="50000"/>
                </a:schemeClr>
              </a:buClr>
              <a:buFont typeface="Wingdings" panose="05000000000000000000" pitchFamily="2" charset="2"/>
              <a:buChar char="§"/>
            </a:pPr>
            <a:r>
              <a:rPr lang="lv-LV" sz="1600" dirty="0"/>
              <a:t>u.c.</a:t>
            </a:r>
          </a:p>
          <a:p>
            <a:pPr marL="285670" indent="-285670">
              <a:buFont typeface="Wingdings" panose="05000000000000000000" pitchFamily="2" charset="2"/>
              <a:buChar char="§"/>
            </a:pPr>
            <a:endParaRPr lang="lv-LV" sz="1600" dirty="0"/>
          </a:p>
        </p:txBody>
      </p:sp>
      <p:sp>
        <p:nvSpPr>
          <p:cNvPr id="6" name="TextBox 5"/>
          <p:cNvSpPr txBox="1"/>
          <p:nvPr/>
        </p:nvSpPr>
        <p:spPr>
          <a:xfrm>
            <a:off x="3456136" y="7092207"/>
            <a:ext cx="6696744" cy="445969"/>
          </a:xfrm>
          <a:prstGeom prst="rect">
            <a:avLst/>
          </a:prstGeom>
          <a:noFill/>
        </p:spPr>
        <p:txBody>
          <a:bodyPr wrap="square" lIns="91414" tIns="45708" rIns="91414" bIns="45708" rtlCol="0">
            <a:spAutoFit/>
          </a:bodyPr>
          <a:lstStyle/>
          <a:p>
            <a:r>
              <a:rPr lang="lv-LV" sz="1200" dirty="0">
                <a:latin typeface="+mn-lt"/>
              </a:rPr>
              <a:t>Avots: MK rīkojums Nr.409 Par Pasākumu plānu administratīvā sloga samazināšanai, administratīvo procedūru vienkāršošanai un publisko pakalpojumu kvalitātes uzlabošanai uzņēmējiem un iedzīvotājiem</a:t>
            </a:r>
            <a:endParaRPr lang="lv-LV" sz="1400" dirty="0">
              <a:latin typeface="+mn-lt"/>
            </a:endParaRPr>
          </a:p>
        </p:txBody>
      </p:sp>
    </p:spTree>
    <p:extLst>
      <p:ext uri="{BB962C8B-B14F-4D97-AF65-F5344CB8AC3E}">
        <p14:creationId xmlns:p14="http://schemas.microsoft.com/office/powerpoint/2010/main" val="574614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endParaRPr lang="en-US" sz="4800" dirty="0" smtClean="0"/>
          </a:p>
          <a:p>
            <a:pPr algn="ctr"/>
            <a:r>
              <a:rPr lang="en-US" sz="4800" dirty="0" err="1" smtClean="0"/>
              <a:t>Tiesību</a:t>
            </a:r>
            <a:r>
              <a:rPr lang="en-US" sz="4800" dirty="0" smtClean="0"/>
              <a:t> </a:t>
            </a:r>
            <a:r>
              <a:rPr lang="en-US" sz="4800" dirty="0" err="1" smtClean="0"/>
              <a:t>akta</a:t>
            </a:r>
            <a:r>
              <a:rPr lang="en-US" sz="4800" dirty="0" smtClean="0"/>
              <a:t> </a:t>
            </a:r>
            <a:r>
              <a:rPr lang="en-US" sz="4800" dirty="0" err="1" smtClean="0"/>
              <a:t>projekta</a:t>
            </a:r>
            <a:r>
              <a:rPr lang="en-US" sz="4800" dirty="0" smtClean="0"/>
              <a:t> </a:t>
            </a:r>
            <a:r>
              <a:rPr lang="en-US" sz="4800" dirty="0" err="1" smtClean="0"/>
              <a:t>sākotnējās</a:t>
            </a:r>
            <a:r>
              <a:rPr lang="en-US" sz="4800" dirty="0" smtClean="0"/>
              <a:t> </a:t>
            </a:r>
            <a:r>
              <a:rPr lang="en-US" sz="4800" dirty="0" err="1" smtClean="0"/>
              <a:t>ietekmes</a:t>
            </a:r>
            <a:r>
              <a:rPr lang="en-US" sz="4800" dirty="0" smtClean="0"/>
              <a:t> </a:t>
            </a:r>
            <a:r>
              <a:rPr lang="en-US" sz="4800" dirty="0" err="1" smtClean="0"/>
              <a:t>izvērtēšanas</a:t>
            </a:r>
            <a:r>
              <a:rPr lang="en-US" sz="4800" dirty="0" smtClean="0"/>
              <a:t> </a:t>
            </a:r>
            <a:r>
              <a:rPr lang="en-US" sz="4800" dirty="0" err="1" smtClean="0"/>
              <a:t>kārtība</a:t>
            </a:r>
            <a:endParaRPr lang="en-US" sz="4800" dirty="0" smtClean="0"/>
          </a:p>
          <a:p>
            <a:pPr algn="ctr"/>
            <a:r>
              <a:rPr lang="en-US" sz="1800" i="1" dirty="0" err="1" smtClean="0"/>
              <a:t>Ministru</a:t>
            </a:r>
            <a:r>
              <a:rPr lang="en-US" sz="1800" i="1" dirty="0" smtClean="0"/>
              <a:t> </a:t>
            </a:r>
            <a:r>
              <a:rPr lang="en-US" sz="1800" i="1" dirty="0" err="1" smtClean="0"/>
              <a:t>kabineta</a:t>
            </a:r>
            <a:r>
              <a:rPr lang="en-US" sz="1800" i="1" dirty="0" smtClean="0"/>
              <a:t> </a:t>
            </a:r>
            <a:r>
              <a:rPr lang="en-US" sz="1800" i="1" dirty="0" err="1" smtClean="0"/>
              <a:t>instrukcija</a:t>
            </a:r>
            <a:r>
              <a:rPr lang="en-US" sz="1800" i="1" dirty="0" smtClean="0"/>
              <a:t> Nr.19 (15.12.2009.)</a:t>
            </a:r>
            <a:endParaRPr lang="en-US" sz="1600" i="1" dirty="0"/>
          </a:p>
        </p:txBody>
      </p:sp>
    </p:spTree>
    <p:extLst>
      <p:ext uri="{BB962C8B-B14F-4D97-AF65-F5344CB8AC3E}">
        <p14:creationId xmlns:p14="http://schemas.microsoft.com/office/powerpoint/2010/main" val="41319447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784" y="-144934"/>
            <a:ext cx="9069388" cy="1260475"/>
          </a:xfrm>
        </p:spPr>
        <p:txBody>
          <a:bodyPr/>
          <a:lstStyle/>
          <a:p>
            <a:pPr algn="l"/>
            <a:r>
              <a:rPr lang="en-US" sz="2800" dirty="0"/>
              <a:t>4. </a:t>
            </a:r>
            <a:r>
              <a:rPr lang="en-US" sz="2800" dirty="0" err="1"/>
              <a:t>Izvērtējot</a:t>
            </a:r>
            <a:r>
              <a:rPr lang="en-US" sz="2800" dirty="0"/>
              <a:t> </a:t>
            </a:r>
            <a:r>
              <a:rPr lang="en-US" sz="2800" dirty="0" err="1"/>
              <a:t>projekta</a:t>
            </a:r>
            <a:r>
              <a:rPr lang="en-US" sz="2800" dirty="0"/>
              <a:t> </a:t>
            </a:r>
            <a:r>
              <a:rPr lang="en-US" sz="2800" dirty="0" err="1"/>
              <a:t>sākotnējo</a:t>
            </a:r>
            <a:r>
              <a:rPr lang="en-US" sz="2800" dirty="0"/>
              <a:t> </a:t>
            </a:r>
            <a:r>
              <a:rPr lang="en-US" sz="2800" dirty="0" err="1"/>
              <a:t>ietekmi</a:t>
            </a:r>
            <a:r>
              <a:rPr lang="en-US" sz="2800" dirty="0"/>
              <a:t>, </a:t>
            </a:r>
            <a:r>
              <a:rPr lang="en-US" sz="2800" dirty="0" err="1"/>
              <a:t>vērtē</a:t>
            </a:r>
            <a:r>
              <a:rPr lang="en-US" sz="2800" dirty="0"/>
              <a:t> </a:t>
            </a:r>
            <a:r>
              <a:rPr lang="en-US" sz="2800" dirty="0" err="1"/>
              <a:t>projekta</a:t>
            </a:r>
            <a:r>
              <a:rPr lang="en-US" sz="2800" dirty="0" smtClean="0"/>
              <a:t>:</a:t>
            </a:r>
            <a:endParaRPr lang="en-US" sz="2800" dirty="0"/>
          </a:p>
        </p:txBody>
      </p:sp>
      <p:sp>
        <p:nvSpPr>
          <p:cNvPr id="3" name="Content Placeholder 2"/>
          <p:cNvSpPr>
            <a:spLocks noGrp="1"/>
          </p:cNvSpPr>
          <p:nvPr>
            <p:ph idx="1"/>
          </p:nvPr>
        </p:nvSpPr>
        <p:spPr>
          <a:xfrm>
            <a:off x="287783" y="936103"/>
            <a:ext cx="9792841" cy="6732166"/>
          </a:xfrm>
          <a:solidFill>
            <a:srgbClr val="FFFFFF"/>
          </a:solidFill>
        </p:spPr>
        <p:txBody>
          <a:bodyPr/>
          <a:lstStyle/>
          <a:p>
            <a:pPr>
              <a:lnSpc>
                <a:spcPct val="80000"/>
              </a:lnSpc>
            </a:pPr>
            <a:r>
              <a:rPr lang="en-US" sz="1600" dirty="0" smtClean="0"/>
              <a:t>4.1</a:t>
            </a:r>
            <a:r>
              <a:rPr lang="en-US" sz="1600" dirty="0"/>
              <a:t>. </a:t>
            </a:r>
            <a:r>
              <a:rPr lang="en-US" sz="1600" dirty="0" err="1"/>
              <a:t>izstrādes</a:t>
            </a:r>
            <a:r>
              <a:rPr lang="en-US" sz="1600" dirty="0"/>
              <a:t> </a:t>
            </a:r>
            <a:r>
              <a:rPr lang="en-US" sz="1600" dirty="0" err="1"/>
              <a:t>mērķi</a:t>
            </a:r>
            <a:r>
              <a:rPr lang="en-US" sz="1600" dirty="0"/>
              <a:t> un </a:t>
            </a:r>
            <a:r>
              <a:rPr lang="en-US" sz="1600" dirty="0" err="1"/>
              <a:t>nepieciešamību</a:t>
            </a:r>
            <a:r>
              <a:rPr lang="en-US" sz="1600" dirty="0"/>
              <a:t>, </a:t>
            </a:r>
            <a:r>
              <a:rPr lang="en-US" sz="1600" dirty="0" err="1"/>
              <a:t>tajā</a:t>
            </a:r>
            <a:r>
              <a:rPr lang="en-US" sz="1600" dirty="0"/>
              <a:t> </a:t>
            </a:r>
            <a:r>
              <a:rPr lang="en-US" sz="1600" dirty="0" err="1"/>
              <a:t>skaitā</a:t>
            </a:r>
            <a:r>
              <a:rPr lang="en-US" sz="1600" dirty="0"/>
              <a:t> </a:t>
            </a:r>
            <a:r>
              <a:rPr lang="en-US" sz="1600" dirty="0" err="1"/>
              <a:t>raksturojot</a:t>
            </a:r>
            <a:r>
              <a:rPr lang="en-US" sz="1600" dirty="0"/>
              <a:t> </a:t>
            </a:r>
            <a:r>
              <a:rPr lang="en-US" sz="1600" dirty="0" err="1"/>
              <a:t>iespējamās</a:t>
            </a:r>
            <a:r>
              <a:rPr lang="en-US" sz="1600" dirty="0"/>
              <a:t> </a:t>
            </a:r>
            <a:r>
              <a:rPr lang="en-US" sz="1600" dirty="0" err="1"/>
              <a:t>alternatīvas</a:t>
            </a:r>
            <a:r>
              <a:rPr lang="en-US" sz="1600" dirty="0"/>
              <a:t>, </a:t>
            </a:r>
            <a:r>
              <a:rPr lang="en-US" sz="1600" dirty="0" err="1"/>
              <a:t>kas</a:t>
            </a:r>
            <a:r>
              <a:rPr lang="en-US" sz="1600" dirty="0"/>
              <a:t> </a:t>
            </a:r>
            <a:r>
              <a:rPr lang="en-US" sz="1600" dirty="0" err="1"/>
              <a:t>neparedz</a:t>
            </a:r>
            <a:r>
              <a:rPr lang="en-US" sz="1600" dirty="0"/>
              <a:t> </a:t>
            </a:r>
            <a:r>
              <a:rPr lang="en-US" sz="1600" dirty="0" err="1"/>
              <a:t>tiesiskā</a:t>
            </a:r>
            <a:r>
              <a:rPr lang="en-US" sz="1600" dirty="0"/>
              <a:t> </a:t>
            </a:r>
            <a:r>
              <a:rPr lang="en-US" sz="1600" dirty="0" err="1"/>
              <a:t>regulējuma</a:t>
            </a:r>
            <a:r>
              <a:rPr lang="en-US" sz="1600" dirty="0"/>
              <a:t> </a:t>
            </a:r>
            <a:r>
              <a:rPr lang="en-US" sz="1600" dirty="0" err="1"/>
              <a:t>izstrādi</a:t>
            </a:r>
            <a:r>
              <a:rPr lang="en-US" sz="1600" dirty="0"/>
              <a:t>;</a:t>
            </a:r>
          </a:p>
          <a:p>
            <a:pPr>
              <a:lnSpc>
                <a:spcPct val="80000"/>
              </a:lnSpc>
            </a:pPr>
            <a:r>
              <a:rPr lang="en-US" sz="1600" dirty="0"/>
              <a:t>4.2. </a:t>
            </a:r>
            <a:r>
              <a:rPr lang="en-US" sz="1600" dirty="0" err="1"/>
              <a:t>efektivitāti</a:t>
            </a:r>
            <a:r>
              <a:rPr lang="en-US" sz="1600" dirty="0"/>
              <a:t> </a:t>
            </a:r>
            <a:r>
              <a:rPr lang="en-US" sz="1600" dirty="0" err="1"/>
              <a:t>mērķa</a:t>
            </a:r>
            <a:r>
              <a:rPr lang="en-US" sz="1600" dirty="0"/>
              <a:t> </a:t>
            </a:r>
            <a:r>
              <a:rPr lang="en-US" sz="1600" dirty="0" err="1"/>
              <a:t>sasniegšanā</a:t>
            </a:r>
            <a:r>
              <a:rPr lang="en-US" sz="1600" dirty="0"/>
              <a:t>, </a:t>
            </a:r>
            <a:r>
              <a:rPr lang="en-US" sz="1600" dirty="0" err="1"/>
              <a:t>tajā</a:t>
            </a:r>
            <a:r>
              <a:rPr lang="en-US" sz="1600" dirty="0"/>
              <a:t> </a:t>
            </a:r>
            <a:r>
              <a:rPr lang="en-US" sz="1600" dirty="0" err="1"/>
              <a:t>skaitā</a:t>
            </a:r>
            <a:r>
              <a:rPr lang="en-US" sz="1600" dirty="0"/>
              <a:t> </a:t>
            </a:r>
            <a:r>
              <a:rPr lang="en-US" sz="1600" dirty="0" err="1"/>
              <a:t>raksturojot</a:t>
            </a:r>
            <a:r>
              <a:rPr lang="en-US" sz="1600" dirty="0"/>
              <a:t> </a:t>
            </a:r>
            <a:r>
              <a:rPr lang="en-US" sz="1600" dirty="0" err="1"/>
              <a:t>iespējamās</a:t>
            </a:r>
            <a:r>
              <a:rPr lang="en-US" sz="1600" dirty="0"/>
              <a:t> </a:t>
            </a:r>
            <a:r>
              <a:rPr lang="en-US" sz="1600" dirty="0" err="1"/>
              <a:t>alternatīvas</a:t>
            </a:r>
            <a:r>
              <a:rPr lang="en-US" sz="1600" dirty="0"/>
              <a:t>, </a:t>
            </a:r>
            <a:r>
              <a:rPr lang="en-US" sz="1600" dirty="0" err="1"/>
              <a:t>kas</a:t>
            </a:r>
            <a:r>
              <a:rPr lang="en-US" sz="1600" dirty="0"/>
              <a:t> </a:t>
            </a:r>
            <a:r>
              <a:rPr lang="en-US" sz="1600" dirty="0" err="1"/>
              <a:t>paredz</a:t>
            </a:r>
            <a:r>
              <a:rPr lang="en-US" sz="1600" dirty="0"/>
              <a:t> </a:t>
            </a:r>
            <a:r>
              <a:rPr lang="en-US" sz="1600" dirty="0" err="1"/>
              <a:t>cita</a:t>
            </a:r>
            <a:r>
              <a:rPr lang="en-US" sz="1600" dirty="0"/>
              <a:t> </a:t>
            </a:r>
            <a:r>
              <a:rPr lang="en-US" sz="1600" dirty="0" err="1"/>
              <a:t>veida</a:t>
            </a:r>
            <a:r>
              <a:rPr lang="en-US" sz="1600" dirty="0"/>
              <a:t> </a:t>
            </a:r>
            <a:r>
              <a:rPr lang="en-US" sz="1600" dirty="0" err="1"/>
              <a:t>vai</a:t>
            </a:r>
            <a:r>
              <a:rPr lang="en-US" sz="1600" dirty="0"/>
              <a:t> </a:t>
            </a:r>
            <a:r>
              <a:rPr lang="en-US" sz="1600" dirty="0" err="1"/>
              <a:t>zemāka</a:t>
            </a:r>
            <a:r>
              <a:rPr lang="en-US" sz="1600" dirty="0"/>
              <a:t> </a:t>
            </a:r>
            <a:r>
              <a:rPr lang="en-US" sz="1600" dirty="0" err="1"/>
              <a:t>līmeņa</a:t>
            </a:r>
            <a:r>
              <a:rPr lang="en-US" sz="1600" dirty="0"/>
              <a:t> </a:t>
            </a:r>
            <a:r>
              <a:rPr lang="en-US" sz="1600" dirty="0" err="1"/>
              <a:t>tiesiskā</a:t>
            </a:r>
            <a:r>
              <a:rPr lang="en-US" sz="1600" dirty="0"/>
              <a:t> </a:t>
            </a:r>
            <a:r>
              <a:rPr lang="en-US" sz="1600" dirty="0" err="1"/>
              <a:t>regulējuma</a:t>
            </a:r>
            <a:r>
              <a:rPr lang="en-US" sz="1600" dirty="0"/>
              <a:t> </a:t>
            </a:r>
            <a:r>
              <a:rPr lang="en-US" sz="1600" dirty="0" err="1"/>
              <a:t>izstrādi</a:t>
            </a:r>
            <a:r>
              <a:rPr lang="en-US" sz="1600" dirty="0"/>
              <a:t>;</a:t>
            </a:r>
          </a:p>
          <a:p>
            <a:pPr>
              <a:lnSpc>
                <a:spcPct val="80000"/>
              </a:lnSpc>
            </a:pPr>
            <a:r>
              <a:rPr lang="en-US" sz="1600" dirty="0"/>
              <a:t>4.3. </a:t>
            </a:r>
            <a:r>
              <a:rPr lang="en-US" sz="1600" dirty="0" err="1"/>
              <a:t>prasību</a:t>
            </a:r>
            <a:r>
              <a:rPr lang="en-US" sz="1600" dirty="0"/>
              <a:t> un </a:t>
            </a:r>
            <a:r>
              <a:rPr lang="en-US" sz="1600" dirty="0" err="1"/>
              <a:t>izmaksu</a:t>
            </a:r>
            <a:r>
              <a:rPr lang="en-US" sz="1600" dirty="0"/>
              <a:t> </a:t>
            </a:r>
            <a:r>
              <a:rPr lang="en-US" sz="1600" dirty="0" err="1"/>
              <a:t>samērīgumu</a:t>
            </a:r>
            <a:r>
              <a:rPr lang="en-US" sz="1600" dirty="0"/>
              <a:t> </a:t>
            </a:r>
            <a:r>
              <a:rPr lang="en-US" sz="1600" dirty="0" err="1"/>
              <a:t>pret</a:t>
            </a:r>
            <a:r>
              <a:rPr lang="en-US" sz="1600" dirty="0"/>
              <a:t> </a:t>
            </a:r>
            <a:r>
              <a:rPr lang="en-US" sz="1600" dirty="0" err="1"/>
              <a:t>ieguvumiem</a:t>
            </a:r>
            <a:r>
              <a:rPr lang="en-US" sz="1600" dirty="0"/>
              <a:t>, </a:t>
            </a:r>
            <a:r>
              <a:rPr lang="en-US" sz="1600" dirty="0" err="1"/>
              <a:t>ko</a:t>
            </a:r>
            <a:r>
              <a:rPr lang="en-US" sz="1600" dirty="0"/>
              <a:t> </a:t>
            </a:r>
            <a:r>
              <a:rPr lang="en-US" sz="1600" dirty="0" err="1"/>
              <a:t>sniedz</a:t>
            </a:r>
            <a:r>
              <a:rPr lang="en-US" sz="1600" dirty="0"/>
              <a:t> </a:t>
            </a:r>
            <a:r>
              <a:rPr lang="en-US" sz="1600" dirty="0" err="1"/>
              <a:t>mērķa</a:t>
            </a:r>
            <a:r>
              <a:rPr lang="en-US" sz="1600" dirty="0"/>
              <a:t> </a:t>
            </a:r>
            <a:r>
              <a:rPr lang="en-US" sz="1600" dirty="0" err="1"/>
              <a:t>sasniegšana</a:t>
            </a:r>
            <a:r>
              <a:rPr lang="en-US" sz="1600" dirty="0"/>
              <a:t>;</a:t>
            </a:r>
          </a:p>
          <a:p>
            <a:pPr>
              <a:lnSpc>
                <a:spcPct val="80000"/>
              </a:lnSpc>
            </a:pPr>
            <a:r>
              <a:rPr lang="en-US" sz="1600" dirty="0"/>
              <a:t>4.4. </a:t>
            </a:r>
            <a:r>
              <a:rPr lang="en-US" sz="1600" dirty="0" err="1">
                <a:solidFill>
                  <a:srgbClr val="3333CC"/>
                </a:solidFill>
              </a:rPr>
              <a:t>ietekmi</a:t>
            </a:r>
            <a:r>
              <a:rPr lang="en-US" sz="1600" dirty="0">
                <a:solidFill>
                  <a:srgbClr val="3333CC"/>
                </a:solidFill>
              </a:rPr>
              <a:t> </a:t>
            </a:r>
            <a:r>
              <a:rPr lang="en-US" sz="1600" dirty="0" err="1">
                <a:solidFill>
                  <a:srgbClr val="3333CC"/>
                </a:solidFill>
              </a:rPr>
              <a:t>uz</a:t>
            </a:r>
            <a:r>
              <a:rPr lang="en-US" sz="1600" dirty="0">
                <a:solidFill>
                  <a:srgbClr val="3333CC"/>
                </a:solidFill>
              </a:rPr>
              <a:t> </a:t>
            </a:r>
            <a:r>
              <a:rPr lang="en-US" sz="1600" dirty="0" err="1">
                <a:solidFill>
                  <a:srgbClr val="3333CC"/>
                </a:solidFill>
              </a:rPr>
              <a:t>makroekonomisko</a:t>
            </a:r>
            <a:r>
              <a:rPr lang="en-US" sz="1600" dirty="0">
                <a:solidFill>
                  <a:srgbClr val="3333CC"/>
                </a:solidFill>
              </a:rPr>
              <a:t> </a:t>
            </a:r>
            <a:r>
              <a:rPr lang="en-US" sz="1600" dirty="0" err="1" smtClean="0">
                <a:solidFill>
                  <a:srgbClr val="3333CC"/>
                </a:solidFill>
              </a:rPr>
              <a:t>vidi</a:t>
            </a:r>
            <a:r>
              <a:rPr lang="en-US" sz="1600" dirty="0">
                <a:solidFill>
                  <a:srgbClr val="3333CC"/>
                </a:solidFill>
              </a:rPr>
              <a:t> </a:t>
            </a:r>
            <a:r>
              <a:rPr lang="en-US" sz="1600" dirty="0" smtClean="0">
                <a:solidFill>
                  <a:srgbClr val="3333CC"/>
                </a:solidFill>
              </a:rPr>
              <a:t>– APRĒĶINS: IETEKME UZ IKP</a:t>
            </a:r>
            <a:endParaRPr lang="en-US" sz="1600" dirty="0">
              <a:solidFill>
                <a:srgbClr val="3333CC"/>
              </a:solidFill>
            </a:endParaRPr>
          </a:p>
          <a:p>
            <a:pPr>
              <a:lnSpc>
                <a:spcPct val="80000"/>
              </a:lnSpc>
            </a:pPr>
            <a:r>
              <a:rPr lang="en-US" sz="1600" dirty="0"/>
              <a:t>4.5. </a:t>
            </a:r>
            <a:r>
              <a:rPr lang="en-US" sz="1600" dirty="0" err="1">
                <a:solidFill>
                  <a:srgbClr val="3333CC"/>
                </a:solidFill>
              </a:rPr>
              <a:t>ietekmi</a:t>
            </a:r>
            <a:r>
              <a:rPr lang="en-US" sz="1600" dirty="0">
                <a:solidFill>
                  <a:srgbClr val="3333CC"/>
                </a:solidFill>
              </a:rPr>
              <a:t> </a:t>
            </a:r>
            <a:r>
              <a:rPr lang="en-US" sz="1600" dirty="0" err="1">
                <a:solidFill>
                  <a:srgbClr val="3333CC"/>
                </a:solidFill>
              </a:rPr>
              <a:t>uz</a:t>
            </a:r>
            <a:r>
              <a:rPr lang="en-US" sz="1600" dirty="0">
                <a:solidFill>
                  <a:srgbClr val="3333CC"/>
                </a:solidFill>
              </a:rPr>
              <a:t> </a:t>
            </a:r>
            <a:r>
              <a:rPr lang="en-US" sz="1600" dirty="0" err="1">
                <a:solidFill>
                  <a:srgbClr val="3333CC"/>
                </a:solidFill>
              </a:rPr>
              <a:t>uzņēmējdarbības</a:t>
            </a:r>
            <a:r>
              <a:rPr lang="en-US" sz="1600" dirty="0">
                <a:solidFill>
                  <a:srgbClr val="3333CC"/>
                </a:solidFill>
              </a:rPr>
              <a:t> </a:t>
            </a:r>
            <a:r>
              <a:rPr lang="en-US" sz="1600" dirty="0" err="1" smtClean="0">
                <a:solidFill>
                  <a:srgbClr val="3333CC"/>
                </a:solidFill>
              </a:rPr>
              <a:t>vidi</a:t>
            </a:r>
            <a:r>
              <a:rPr lang="en-US" sz="1600" dirty="0">
                <a:solidFill>
                  <a:srgbClr val="3333CC"/>
                </a:solidFill>
              </a:rPr>
              <a:t> </a:t>
            </a:r>
            <a:r>
              <a:rPr lang="en-US" sz="1600" dirty="0" smtClean="0">
                <a:solidFill>
                  <a:srgbClr val="3333CC"/>
                </a:solidFill>
              </a:rPr>
              <a:t>– APRĒĶINS: IETEKME UZ APGROZĪJUMU, EKSPORTU, IMPORTU</a:t>
            </a:r>
            <a:endParaRPr lang="en-US" sz="1600" dirty="0">
              <a:solidFill>
                <a:srgbClr val="3333CC"/>
              </a:solidFill>
            </a:endParaRPr>
          </a:p>
          <a:p>
            <a:pPr>
              <a:lnSpc>
                <a:spcPct val="80000"/>
              </a:lnSpc>
            </a:pPr>
            <a:r>
              <a:rPr lang="en-US" sz="1600" dirty="0"/>
              <a:t>4.6. </a:t>
            </a:r>
            <a:r>
              <a:rPr lang="en-US" sz="1600" b="1" dirty="0" err="1">
                <a:solidFill>
                  <a:srgbClr val="3333CC"/>
                </a:solidFill>
              </a:rPr>
              <a:t>ietekmi</a:t>
            </a:r>
            <a:r>
              <a:rPr lang="en-US" sz="1600" b="1" dirty="0">
                <a:solidFill>
                  <a:srgbClr val="3333CC"/>
                </a:solidFill>
              </a:rPr>
              <a:t> </a:t>
            </a:r>
            <a:r>
              <a:rPr lang="en-US" sz="1600" b="1" dirty="0" err="1">
                <a:solidFill>
                  <a:srgbClr val="3333CC"/>
                </a:solidFill>
              </a:rPr>
              <a:t>uz</a:t>
            </a:r>
            <a:r>
              <a:rPr lang="en-US" sz="1600" b="1" dirty="0">
                <a:solidFill>
                  <a:srgbClr val="3333CC"/>
                </a:solidFill>
              </a:rPr>
              <a:t> </a:t>
            </a:r>
            <a:r>
              <a:rPr lang="en-US" sz="1600" b="1" dirty="0" err="1">
                <a:solidFill>
                  <a:srgbClr val="3333CC"/>
                </a:solidFill>
              </a:rPr>
              <a:t>administratīvajām</a:t>
            </a:r>
            <a:r>
              <a:rPr lang="en-US" sz="1600" b="1" dirty="0">
                <a:solidFill>
                  <a:srgbClr val="3333CC"/>
                </a:solidFill>
              </a:rPr>
              <a:t> </a:t>
            </a:r>
            <a:r>
              <a:rPr lang="en-US" sz="1600" b="1" dirty="0" err="1">
                <a:solidFill>
                  <a:srgbClr val="3333CC"/>
                </a:solidFill>
              </a:rPr>
              <a:t>procedūrām</a:t>
            </a:r>
            <a:r>
              <a:rPr lang="en-US" sz="1600" b="1" dirty="0">
                <a:solidFill>
                  <a:srgbClr val="3333CC"/>
                </a:solidFill>
              </a:rPr>
              <a:t> un to </a:t>
            </a:r>
            <a:r>
              <a:rPr lang="en-US" sz="1600" b="1" dirty="0" err="1">
                <a:solidFill>
                  <a:srgbClr val="3333CC"/>
                </a:solidFill>
              </a:rPr>
              <a:t>izmaksām</a:t>
            </a:r>
            <a:r>
              <a:rPr lang="en-US" sz="1600" b="1" dirty="0">
                <a:solidFill>
                  <a:srgbClr val="3333CC"/>
                </a:solidFill>
              </a:rPr>
              <a:t> (</a:t>
            </a:r>
            <a:r>
              <a:rPr lang="en-US" sz="1600" b="1" dirty="0" err="1">
                <a:solidFill>
                  <a:srgbClr val="3333CC"/>
                </a:solidFill>
              </a:rPr>
              <a:t>gan</a:t>
            </a:r>
            <a:r>
              <a:rPr lang="en-US" sz="1600" b="1" dirty="0">
                <a:solidFill>
                  <a:srgbClr val="3333CC"/>
                </a:solidFill>
              </a:rPr>
              <a:t> </a:t>
            </a:r>
            <a:r>
              <a:rPr lang="en-US" sz="1600" b="1" dirty="0" err="1">
                <a:solidFill>
                  <a:srgbClr val="3333CC"/>
                </a:solidFill>
              </a:rPr>
              <a:t>attiecībā</a:t>
            </a:r>
            <a:r>
              <a:rPr lang="en-US" sz="1600" b="1" dirty="0">
                <a:solidFill>
                  <a:srgbClr val="3333CC"/>
                </a:solidFill>
              </a:rPr>
              <a:t> </a:t>
            </a:r>
            <a:r>
              <a:rPr lang="en-US" sz="1600" b="1" dirty="0" err="1">
                <a:solidFill>
                  <a:srgbClr val="3333CC"/>
                </a:solidFill>
              </a:rPr>
              <a:t>uz</a:t>
            </a:r>
            <a:r>
              <a:rPr lang="en-US" sz="1600" b="1" dirty="0">
                <a:solidFill>
                  <a:srgbClr val="3333CC"/>
                </a:solidFill>
              </a:rPr>
              <a:t> </a:t>
            </a:r>
            <a:r>
              <a:rPr lang="en-US" sz="1600" b="1" dirty="0" err="1">
                <a:solidFill>
                  <a:srgbClr val="3333CC"/>
                </a:solidFill>
              </a:rPr>
              <a:t>saimnieciskās</a:t>
            </a:r>
            <a:r>
              <a:rPr lang="en-US" sz="1600" b="1" dirty="0">
                <a:solidFill>
                  <a:srgbClr val="3333CC"/>
                </a:solidFill>
              </a:rPr>
              <a:t> </a:t>
            </a:r>
            <a:r>
              <a:rPr lang="en-US" sz="1600" b="1" dirty="0" err="1">
                <a:solidFill>
                  <a:srgbClr val="3333CC"/>
                </a:solidFill>
              </a:rPr>
              <a:t>darbības</a:t>
            </a:r>
            <a:r>
              <a:rPr lang="en-US" sz="1600" b="1" dirty="0">
                <a:solidFill>
                  <a:srgbClr val="3333CC"/>
                </a:solidFill>
              </a:rPr>
              <a:t> </a:t>
            </a:r>
            <a:r>
              <a:rPr lang="en-US" sz="1600" b="1" dirty="0" err="1">
                <a:solidFill>
                  <a:srgbClr val="3333CC"/>
                </a:solidFill>
              </a:rPr>
              <a:t>veicējiem</a:t>
            </a:r>
            <a:r>
              <a:rPr lang="en-US" sz="1600" b="1" dirty="0">
                <a:solidFill>
                  <a:srgbClr val="3333CC"/>
                </a:solidFill>
              </a:rPr>
              <a:t>, </a:t>
            </a:r>
            <a:r>
              <a:rPr lang="en-US" sz="1600" b="1" dirty="0" err="1">
                <a:solidFill>
                  <a:srgbClr val="3333CC"/>
                </a:solidFill>
              </a:rPr>
              <a:t>gan</a:t>
            </a:r>
            <a:r>
              <a:rPr lang="en-US" sz="1600" b="1" dirty="0">
                <a:solidFill>
                  <a:srgbClr val="3333CC"/>
                </a:solidFill>
              </a:rPr>
              <a:t> </a:t>
            </a:r>
            <a:r>
              <a:rPr lang="en-US" sz="1600" b="1" dirty="0" err="1">
                <a:solidFill>
                  <a:srgbClr val="3333CC"/>
                </a:solidFill>
              </a:rPr>
              <a:t>attiecībā</a:t>
            </a:r>
            <a:r>
              <a:rPr lang="en-US" sz="1600" b="1" dirty="0">
                <a:solidFill>
                  <a:srgbClr val="3333CC"/>
                </a:solidFill>
              </a:rPr>
              <a:t> </a:t>
            </a:r>
            <a:r>
              <a:rPr lang="en-US" sz="1600" b="1" dirty="0" err="1">
                <a:solidFill>
                  <a:srgbClr val="3333CC"/>
                </a:solidFill>
              </a:rPr>
              <a:t>uz</a:t>
            </a:r>
            <a:r>
              <a:rPr lang="en-US" sz="1600" b="1" dirty="0">
                <a:solidFill>
                  <a:srgbClr val="3333CC"/>
                </a:solidFill>
              </a:rPr>
              <a:t> </a:t>
            </a:r>
            <a:r>
              <a:rPr lang="en-US" sz="1600" b="1" dirty="0" err="1">
                <a:solidFill>
                  <a:srgbClr val="3333CC"/>
                </a:solidFill>
              </a:rPr>
              <a:t>fiziskām</a:t>
            </a:r>
            <a:r>
              <a:rPr lang="en-US" sz="1600" b="1" dirty="0">
                <a:solidFill>
                  <a:srgbClr val="3333CC"/>
                </a:solidFill>
              </a:rPr>
              <a:t> </a:t>
            </a:r>
            <a:r>
              <a:rPr lang="en-US" sz="1600" b="1" dirty="0" err="1">
                <a:solidFill>
                  <a:srgbClr val="3333CC"/>
                </a:solidFill>
              </a:rPr>
              <a:t>personām</a:t>
            </a:r>
            <a:r>
              <a:rPr lang="en-US" sz="1600" b="1" dirty="0">
                <a:solidFill>
                  <a:srgbClr val="3333CC"/>
                </a:solidFill>
              </a:rPr>
              <a:t> un </a:t>
            </a:r>
            <a:r>
              <a:rPr lang="en-US" sz="1600" b="1" dirty="0" err="1">
                <a:solidFill>
                  <a:srgbClr val="3333CC"/>
                </a:solidFill>
              </a:rPr>
              <a:t>nevalstiskā</a:t>
            </a:r>
            <a:r>
              <a:rPr lang="en-US" sz="1600" b="1" dirty="0">
                <a:solidFill>
                  <a:srgbClr val="3333CC"/>
                </a:solidFill>
              </a:rPr>
              <a:t> </a:t>
            </a:r>
            <a:r>
              <a:rPr lang="en-US" sz="1600" b="1" dirty="0" err="1">
                <a:solidFill>
                  <a:srgbClr val="3333CC"/>
                </a:solidFill>
              </a:rPr>
              <a:t>sektora</a:t>
            </a:r>
            <a:r>
              <a:rPr lang="en-US" sz="1600" b="1" dirty="0">
                <a:solidFill>
                  <a:srgbClr val="3333CC"/>
                </a:solidFill>
              </a:rPr>
              <a:t> </a:t>
            </a:r>
            <a:r>
              <a:rPr lang="en-US" sz="1600" b="1" dirty="0" err="1">
                <a:solidFill>
                  <a:srgbClr val="3333CC"/>
                </a:solidFill>
              </a:rPr>
              <a:t>organizācijām</a:t>
            </a:r>
            <a:r>
              <a:rPr lang="en-US" sz="1600" b="1" dirty="0">
                <a:solidFill>
                  <a:srgbClr val="3333CC"/>
                </a:solidFill>
              </a:rPr>
              <a:t>, </a:t>
            </a:r>
            <a:r>
              <a:rPr lang="en-US" sz="1600" b="1" dirty="0" err="1">
                <a:solidFill>
                  <a:srgbClr val="3333CC"/>
                </a:solidFill>
              </a:rPr>
              <a:t>gan</a:t>
            </a:r>
            <a:r>
              <a:rPr lang="en-US" sz="1600" b="1" dirty="0">
                <a:solidFill>
                  <a:srgbClr val="3333CC"/>
                </a:solidFill>
              </a:rPr>
              <a:t> </a:t>
            </a:r>
            <a:r>
              <a:rPr lang="en-US" sz="1600" b="1" dirty="0" err="1">
                <a:solidFill>
                  <a:srgbClr val="3333CC"/>
                </a:solidFill>
              </a:rPr>
              <a:t>attiecībā</a:t>
            </a:r>
            <a:r>
              <a:rPr lang="en-US" sz="1600" b="1" dirty="0">
                <a:solidFill>
                  <a:srgbClr val="3333CC"/>
                </a:solidFill>
              </a:rPr>
              <a:t> </a:t>
            </a:r>
            <a:r>
              <a:rPr lang="en-US" sz="1600" b="1" dirty="0" err="1">
                <a:solidFill>
                  <a:srgbClr val="3333CC"/>
                </a:solidFill>
              </a:rPr>
              <a:t>uz</a:t>
            </a:r>
            <a:r>
              <a:rPr lang="en-US" sz="1600" b="1" dirty="0">
                <a:solidFill>
                  <a:srgbClr val="3333CC"/>
                </a:solidFill>
              </a:rPr>
              <a:t> </a:t>
            </a:r>
            <a:r>
              <a:rPr lang="en-US" sz="1600" b="1" dirty="0" err="1">
                <a:solidFill>
                  <a:srgbClr val="3333CC"/>
                </a:solidFill>
              </a:rPr>
              <a:t>budžeta</a:t>
            </a:r>
            <a:r>
              <a:rPr lang="en-US" sz="1600" b="1" dirty="0">
                <a:solidFill>
                  <a:srgbClr val="3333CC"/>
                </a:solidFill>
              </a:rPr>
              <a:t> </a:t>
            </a:r>
            <a:r>
              <a:rPr lang="en-US" sz="1600" b="1" dirty="0" err="1">
                <a:solidFill>
                  <a:srgbClr val="3333CC"/>
                </a:solidFill>
              </a:rPr>
              <a:t>finansētām</a:t>
            </a:r>
            <a:r>
              <a:rPr lang="en-US" sz="1600" b="1" dirty="0">
                <a:solidFill>
                  <a:srgbClr val="3333CC"/>
                </a:solidFill>
              </a:rPr>
              <a:t> </a:t>
            </a:r>
            <a:r>
              <a:rPr lang="en-US" sz="1600" b="1" dirty="0" err="1">
                <a:solidFill>
                  <a:srgbClr val="3333CC"/>
                </a:solidFill>
              </a:rPr>
              <a:t>institūcijām</a:t>
            </a:r>
            <a:r>
              <a:rPr lang="en-US" sz="1600" b="1" dirty="0">
                <a:solidFill>
                  <a:srgbClr val="3333CC"/>
                </a:solidFill>
              </a:rPr>
              <a:t> (</a:t>
            </a:r>
            <a:r>
              <a:rPr lang="en-US" sz="1600" b="1" dirty="0" err="1">
                <a:solidFill>
                  <a:srgbClr val="3333CC"/>
                </a:solidFill>
              </a:rPr>
              <a:t>turpmāk</a:t>
            </a:r>
            <a:r>
              <a:rPr lang="en-US" sz="1600" b="1" dirty="0">
                <a:solidFill>
                  <a:srgbClr val="3333CC"/>
                </a:solidFill>
              </a:rPr>
              <a:t> – </a:t>
            </a:r>
            <a:r>
              <a:rPr lang="en-US" sz="1600" b="1" dirty="0" err="1">
                <a:solidFill>
                  <a:srgbClr val="3333CC"/>
                </a:solidFill>
              </a:rPr>
              <a:t>institūcijas</a:t>
            </a:r>
            <a:r>
              <a:rPr lang="en-US" sz="1600" b="1" dirty="0">
                <a:solidFill>
                  <a:srgbClr val="3333CC"/>
                </a:solidFill>
              </a:rPr>
              <a:t>)</a:t>
            </a:r>
            <a:r>
              <a:rPr lang="en-US" sz="1600" b="1" dirty="0" smtClean="0">
                <a:solidFill>
                  <a:srgbClr val="3333CC"/>
                </a:solidFill>
              </a:rPr>
              <a:t>) – APRĒĶINS: ADMIN.IZMAKSAS</a:t>
            </a:r>
            <a:endParaRPr lang="en-US" sz="1600" b="1" dirty="0">
              <a:solidFill>
                <a:srgbClr val="3333CC"/>
              </a:solidFill>
            </a:endParaRPr>
          </a:p>
          <a:p>
            <a:pPr>
              <a:lnSpc>
                <a:spcPct val="80000"/>
              </a:lnSpc>
            </a:pPr>
            <a:r>
              <a:rPr lang="en-US" sz="1600" dirty="0"/>
              <a:t>4.7. </a:t>
            </a:r>
            <a:r>
              <a:rPr lang="en-US" sz="1600" dirty="0" err="1"/>
              <a:t>sociālo</a:t>
            </a:r>
            <a:r>
              <a:rPr lang="en-US" sz="1600" dirty="0"/>
              <a:t> </a:t>
            </a:r>
            <a:r>
              <a:rPr lang="en-US" sz="1600" dirty="0" err="1"/>
              <a:t>ietekmi</a:t>
            </a:r>
            <a:r>
              <a:rPr lang="en-US" sz="1600" dirty="0"/>
              <a:t>;</a:t>
            </a:r>
          </a:p>
          <a:p>
            <a:pPr>
              <a:lnSpc>
                <a:spcPct val="80000"/>
              </a:lnSpc>
            </a:pPr>
            <a:r>
              <a:rPr lang="en-US" sz="1600" dirty="0"/>
              <a:t>4.8. </a:t>
            </a:r>
            <a:r>
              <a:rPr lang="en-US" sz="1600" dirty="0" err="1"/>
              <a:t>ietekmi</a:t>
            </a:r>
            <a:r>
              <a:rPr lang="en-US" sz="1600" dirty="0"/>
              <a:t> </a:t>
            </a:r>
            <a:r>
              <a:rPr lang="en-US" sz="1600" dirty="0" err="1"/>
              <a:t>uz</a:t>
            </a:r>
            <a:r>
              <a:rPr lang="en-US" sz="1600" dirty="0"/>
              <a:t> </a:t>
            </a:r>
            <a:r>
              <a:rPr lang="en-US" sz="1600" dirty="0" err="1"/>
              <a:t>vidi</a:t>
            </a:r>
            <a:r>
              <a:rPr lang="en-US" sz="1600" dirty="0"/>
              <a:t>;</a:t>
            </a:r>
          </a:p>
          <a:p>
            <a:pPr>
              <a:lnSpc>
                <a:spcPct val="80000"/>
              </a:lnSpc>
            </a:pPr>
            <a:r>
              <a:rPr lang="en-US" sz="1600" dirty="0"/>
              <a:t>4.9. </a:t>
            </a:r>
            <a:r>
              <a:rPr lang="en-US" sz="1600" dirty="0" err="1"/>
              <a:t>f</a:t>
            </a:r>
            <a:r>
              <a:rPr lang="en-US" sz="1600" dirty="0" err="1">
                <a:solidFill>
                  <a:srgbClr val="3333CC"/>
                </a:solidFill>
              </a:rPr>
              <a:t>iskālo</a:t>
            </a:r>
            <a:r>
              <a:rPr lang="en-US" sz="1600" dirty="0">
                <a:solidFill>
                  <a:srgbClr val="3333CC"/>
                </a:solidFill>
              </a:rPr>
              <a:t> </a:t>
            </a:r>
            <a:r>
              <a:rPr lang="en-US" sz="1600" dirty="0" err="1">
                <a:solidFill>
                  <a:srgbClr val="3333CC"/>
                </a:solidFill>
              </a:rPr>
              <a:t>ietekmi</a:t>
            </a:r>
            <a:r>
              <a:rPr lang="en-US" sz="1600" dirty="0">
                <a:solidFill>
                  <a:srgbClr val="3333CC"/>
                </a:solidFill>
              </a:rPr>
              <a:t> </a:t>
            </a:r>
            <a:r>
              <a:rPr lang="en-US" sz="1600" dirty="0" err="1">
                <a:solidFill>
                  <a:srgbClr val="3333CC"/>
                </a:solidFill>
              </a:rPr>
              <a:t>uz</a:t>
            </a:r>
            <a:r>
              <a:rPr lang="en-US" sz="1600" dirty="0">
                <a:solidFill>
                  <a:srgbClr val="3333CC"/>
                </a:solidFill>
              </a:rPr>
              <a:t> </a:t>
            </a:r>
            <a:r>
              <a:rPr lang="en-US" sz="1600" dirty="0" err="1">
                <a:solidFill>
                  <a:srgbClr val="3333CC"/>
                </a:solidFill>
              </a:rPr>
              <a:t>valsts</a:t>
            </a:r>
            <a:r>
              <a:rPr lang="en-US" sz="1600" dirty="0">
                <a:solidFill>
                  <a:srgbClr val="3333CC"/>
                </a:solidFill>
              </a:rPr>
              <a:t> </a:t>
            </a:r>
            <a:r>
              <a:rPr lang="en-US" sz="1600" dirty="0" err="1">
                <a:solidFill>
                  <a:srgbClr val="3333CC"/>
                </a:solidFill>
              </a:rPr>
              <a:t>budžetu</a:t>
            </a:r>
            <a:r>
              <a:rPr lang="en-US" sz="1600" dirty="0">
                <a:solidFill>
                  <a:srgbClr val="3333CC"/>
                </a:solidFill>
              </a:rPr>
              <a:t> un </a:t>
            </a:r>
            <a:r>
              <a:rPr lang="en-US" sz="1600" dirty="0" err="1">
                <a:solidFill>
                  <a:srgbClr val="3333CC"/>
                </a:solidFill>
              </a:rPr>
              <a:t>pašvaldību</a:t>
            </a:r>
            <a:r>
              <a:rPr lang="en-US" sz="1600" dirty="0">
                <a:solidFill>
                  <a:srgbClr val="3333CC"/>
                </a:solidFill>
              </a:rPr>
              <a:t> </a:t>
            </a:r>
            <a:r>
              <a:rPr lang="en-US" sz="1600" dirty="0" err="1" smtClean="0">
                <a:solidFill>
                  <a:srgbClr val="3333CC"/>
                </a:solidFill>
              </a:rPr>
              <a:t>budžetiem</a:t>
            </a:r>
            <a:r>
              <a:rPr lang="en-US" sz="1600" dirty="0" smtClean="0">
                <a:solidFill>
                  <a:srgbClr val="3333CC"/>
                </a:solidFill>
              </a:rPr>
              <a:t> -  APRĒĶINS: NEPIECIEŠAMAS IZMAIŅAS BUDŽETĀ PIENĀKUMU APJOMA IZMAIŅU DĒĻ</a:t>
            </a:r>
            <a:endParaRPr lang="en-US" sz="1600" dirty="0">
              <a:solidFill>
                <a:srgbClr val="3333CC"/>
              </a:solidFill>
            </a:endParaRPr>
          </a:p>
          <a:p>
            <a:pPr>
              <a:lnSpc>
                <a:spcPct val="80000"/>
              </a:lnSpc>
            </a:pPr>
            <a:r>
              <a:rPr lang="en-US" sz="1600" dirty="0"/>
              <a:t>4.10. </a:t>
            </a:r>
            <a:r>
              <a:rPr lang="en-US" sz="1600" dirty="0" err="1"/>
              <a:t>ietekmi</a:t>
            </a:r>
            <a:r>
              <a:rPr lang="en-US" sz="1600" dirty="0"/>
              <a:t> </a:t>
            </a:r>
            <a:r>
              <a:rPr lang="en-US" sz="1600" dirty="0" err="1"/>
              <a:t>uz</a:t>
            </a:r>
            <a:r>
              <a:rPr lang="en-US" sz="1600" dirty="0"/>
              <a:t> </a:t>
            </a:r>
            <a:r>
              <a:rPr lang="en-US" sz="1600" dirty="0" err="1"/>
              <a:t>spēkā</a:t>
            </a:r>
            <a:r>
              <a:rPr lang="en-US" sz="1600" dirty="0"/>
              <a:t> </a:t>
            </a:r>
            <a:r>
              <a:rPr lang="en-US" sz="1600" dirty="0" err="1"/>
              <a:t>esošo</a:t>
            </a:r>
            <a:r>
              <a:rPr lang="en-US" sz="1600" dirty="0"/>
              <a:t> </a:t>
            </a:r>
            <a:r>
              <a:rPr lang="en-US" sz="1600" dirty="0" err="1"/>
              <a:t>tiesību</a:t>
            </a:r>
            <a:r>
              <a:rPr lang="en-US" sz="1600" dirty="0"/>
              <a:t> </a:t>
            </a:r>
            <a:r>
              <a:rPr lang="en-US" sz="1600" dirty="0" err="1"/>
              <a:t>normu</a:t>
            </a:r>
            <a:r>
              <a:rPr lang="en-US" sz="1600" dirty="0"/>
              <a:t> </a:t>
            </a:r>
            <a:r>
              <a:rPr lang="en-US" sz="1600" dirty="0" err="1"/>
              <a:t>sistēmu</a:t>
            </a:r>
            <a:r>
              <a:rPr lang="en-US" sz="1600" dirty="0"/>
              <a:t> un </a:t>
            </a:r>
            <a:r>
              <a:rPr lang="en-US" sz="1600" dirty="0" err="1"/>
              <a:t>Latvijas</a:t>
            </a:r>
            <a:r>
              <a:rPr lang="en-US" sz="1600" dirty="0"/>
              <a:t> </a:t>
            </a:r>
            <a:r>
              <a:rPr lang="en-US" sz="1600" dirty="0" err="1"/>
              <a:t>Republikas</a:t>
            </a:r>
            <a:r>
              <a:rPr lang="en-US" sz="1600" dirty="0"/>
              <a:t> </a:t>
            </a:r>
            <a:r>
              <a:rPr lang="en-US" sz="1600" dirty="0" err="1"/>
              <a:t>starptautiskajām</a:t>
            </a:r>
            <a:r>
              <a:rPr lang="en-US" sz="1600" dirty="0"/>
              <a:t> </a:t>
            </a:r>
            <a:r>
              <a:rPr lang="en-US" sz="1600" dirty="0" err="1"/>
              <a:t>saistībām</a:t>
            </a:r>
            <a:r>
              <a:rPr lang="en-US" sz="1600" dirty="0"/>
              <a:t>;</a:t>
            </a:r>
          </a:p>
          <a:p>
            <a:pPr>
              <a:lnSpc>
                <a:spcPct val="80000"/>
              </a:lnSpc>
            </a:pPr>
            <a:r>
              <a:rPr lang="en-US" sz="1600" dirty="0"/>
              <a:t>4.11. </a:t>
            </a:r>
            <a:r>
              <a:rPr lang="en-US" sz="1600" dirty="0" err="1">
                <a:solidFill>
                  <a:srgbClr val="3333CC"/>
                </a:solidFill>
              </a:rPr>
              <a:t>ietekmi</a:t>
            </a:r>
            <a:r>
              <a:rPr lang="en-US" sz="1600" dirty="0">
                <a:solidFill>
                  <a:srgbClr val="3333CC"/>
                </a:solidFill>
              </a:rPr>
              <a:t> </a:t>
            </a:r>
            <a:r>
              <a:rPr lang="en-US" sz="1600" dirty="0" err="1">
                <a:solidFill>
                  <a:srgbClr val="3333CC"/>
                </a:solidFill>
              </a:rPr>
              <a:t>uz</a:t>
            </a:r>
            <a:r>
              <a:rPr lang="en-US" sz="1600" dirty="0">
                <a:solidFill>
                  <a:srgbClr val="3333CC"/>
                </a:solidFill>
              </a:rPr>
              <a:t> </a:t>
            </a:r>
            <a:r>
              <a:rPr lang="en-US" sz="1600" dirty="0" err="1">
                <a:solidFill>
                  <a:srgbClr val="3333CC"/>
                </a:solidFill>
              </a:rPr>
              <a:t>pārvaldes</a:t>
            </a:r>
            <a:r>
              <a:rPr lang="en-US" sz="1600" dirty="0">
                <a:solidFill>
                  <a:srgbClr val="3333CC"/>
                </a:solidFill>
              </a:rPr>
              <a:t> </a:t>
            </a:r>
            <a:r>
              <a:rPr lang="en-US" sz="1600" dirty="0" err="1">
                <a:solidFill>
                  <a:srgbClr val="3333CC"/>
                </a:solidFill>
              </a:rPr>
              <a:t>iestāžu</a:t>
            </a:r>
            <a:r>
              <a:rPr lang="en-US" sz="1600" dirty="0">
                <a:solidFill>
                  <a:srgbClr val="3333CC"/>
                </a:solidFill>
              </a:rPr>
              <a:t> </a:t>
            </a:r>
            <a:r>
              <a:rPr lang="en-US" sz="1600" dirty="0" err="1">
                <a:solidFill>
                  <a:srgbClr val="3333CC"/>
                </a:solidFill>
              </a:rPr>
              <a:t>funkcijām</a:t>
            </a:r>
            <a:r>
              <a:rPr lang="en-US" sz="1600" dirty="0">
                <a:solidFill>
                  <a:srgbClr val="3333CC"/>
                </a:solidFill>
              </a:rPr>
              <a:t> un </a:t>
            </a:r>
            <a:r>
              <a:rPr lang="en-US" sz="1600" dirty="0" err="1" smtClean="0">
                <a:solidFill>
                  <a:srgbClr val="3333CC"/>
                </a:solidFill>
              </a:rPr>
              <a:t>cilvēkresursiem</a:t>
            </a:r>
            <a:r>
              <a:rPr lang="en-US" sz="1600" dirty="0" smtClean="0">
                <a:solidFill>
                  <a:srgbClr val="3333CC"/>
                </a:solidFill>
              </a:rPr>
              <a:t> – APRAKSTS (SAISTĪBĀ AR 4.9.), APRĒĶINS 4.9. IETVAROS</a:t>
            </a:r>
            <a:endParaRPr lang="en-US" sz="1600" dirty="0">
              <a:solidFill>
                <a:srgbClr val="3333CC"/>
              </a:solidFill>
            </a:endParaRPr>
          </a:p>
          <a:p>
            <a:pPr>
              <a:lnSpc>
                <a:spcPct val="80000"/>
              </a:lnSpc>
            </a:pPr>
            <a:r>
              <a:rPr lang="en-US" sz="1600" dirty="0"/>
              <a:t>4.12. </a:t>
            </a:r>
            <a:r>
              <a:rPr lang="en-US" sz="1600" dirty="0" err="1"/>
              <a:t>izpildes</a:t>
            </a:r>
            <a:r>
              <a:rPr lang="en-US" sz="1600" dirty="0"/>
              <a:t> </a:t>
            </a:r>
            <a:r>
              <a:rPr lang="en-US" sz="1600" dirty="0" err="1"/>
              <a:t>nodrošināšanu</a:t>
            </a:r>
            <a:r>
              <a:rPr lang="en-US" sz="1600" dirty="0"/>
              <a:t>;</a:t>
            </a:r>
          </a:p>
          <a:p>
            <a:pPr>
              <a:lnSpc>
                <a:spcPct val="80000"/>
              </a:lnSpc>
            </a:pPr>
            <a:r>
              <a:rPr lang="en-US" sz="1600" dirty="0"/>
              <a:t>4.13. </a:t>
            </a:r>
            <a:r>
              <a:rPr lang="en-US" sz="1600" dirty="0" err="1">
                <a:solidFill>
                  <a:srgbClr val="3333CC"/>
                </a:solidFill>
              </a:rPr>
              <a:t>ietekmi</a:t>
            </a:r>
            <a:r>
              <a:rPr lang="en-US" sz="1600" dirty="0">
                <a:solidFill>
                  <a:srgbClr val="3333CC"/>
                </a:solidFill>
              </a:rPr>
              <a:t> </a:t>
            </a:r>
            <a:r>
              <a:rPr lang="en-US" sz="1600" dirty="0" err="1">
                <a:solidFill>
                  <a:srgbClr val="3333CC"/>
                </a:solidFill>
              </a:rPr>
              <a:t>uz</a:t>
            </a:r>
            <a:r>
              <a:rPr lang="en-US" sz="1600" dirty="0">
                <a:solidFill>
                  <a:srgbClr val="3333CC"/>
                </a:solidFill>
              </a:rPr>
              <a:t> </a:t>
            </a:r>
            <a:r>
              <a:rPr lang="en-US" sz="1600" dirty="0" err="1">
                <a:solidFill>
                  <a:srgbClr val="3333CC"/>
                </a:solidFill>
              </a:rPr>
              <a:t>valsts</a:t>
            </a:r>
            <a:r>
              <a:rPr lang="en-US" sz="1600" dirty="0">
                <a:solidFill>
                  <a:srgbClr val="3333CC"/>
                </a:solidFill>
              </a:rPr>
              <a:t> un </a:t>
            </a:r>
            <a:r>
              <a:rPr lang="en-US" sz="1600" dirty="0" err="1">
                <a:solidFill>
                  <a:srgbClr val="3333CC"/>
                </a:solidFill>
              </a:rPr>
              <a:t>pašvaldību</a:t>
            </a:r>
            <a:r>
              <a:rPr lang="en-US" sz="1600" dirty="0">
                <a:solidFill>
                  <a:srgbClr val="3333CC"/>
                </a:solidFill>
              </a:rPr>
              <a:t> </a:t>
            </a:r>
            <a:r>
              <a:rPr lang="en-US" sz="1600" dirty="0" err="1">
                <a:solidFill>
                  <a:srgbClr val="3333CC"/>
                </a:solidFill>
              </a:rPr>
              <a:t>informācijas</a:t>
            </a:r>
            <a:r>
              <a:rPr lang="en-US" sz="1600" dirty="0">
                <a:solidFill>
                  <a:srgbClr val="3333CC"/>
                </a:solidFill>
              </a:rPr>
              <a:t> </a:t>
            </a:r>
            <a:r>
              <a:rPr lang="en-US" sz="1600" dirty="0" err="1">
                <a:solidFill>
                  <a:srgbClr val="3333CC"/>
                </a:solidFill>
              </a:rPr>
              <a:t>sistēmām</a:t>
            </a:r>
            <a:r>
              <a:rPr lang="en-US" sz="1600" dirty="0">
                <a:solidFill>
                  <a:srgbClr val="3333CC"/>
                </a:solidFill>
              </a:rPr>
              <a:t> un </a:t>
            </a:r>
            <a:r>
              <a:rPr lang="en-US" sz="1600" dirty="0" err="1">
                <a:solidFill>
                  <a:srgbClr val="3333CC"/>
                </a:solidFill>
              </a:rPr>
              <a:t>ar</a:t>
            </a:r>
            <a:r>
              <a:rPr lang="en-US" sz="1600" dirty="0">
                <a:solidFill>
                  <a:srgbClr val="3333CC"/>
                </a:solidFill>
              </a:rPr>
              <a:t> to </a:t>
            </a:r>
            <a:r>
              <a:rPr lang="en-US" sz="1600" dirty="0" err="1">
                <a:solidFill>
                  <a:srgbClr val="3333CC"/>
                </a:solidFill>
              </a:rPr>
              <a:t>saistīto</a:t>
            </a:r>
            <a:r>
              <a:rPr lang="en-US" sz="1600" dirty="0">
                <a:solidFill>
                  <a:srgbClr val="3333CC"/>
                </a:solidFill>
              </a:rPr>
              <a:t> </a:t>
            </a:r>
            <a:r>
              <a:rPr lang="en-US" sz="1600" dirty="0" err="1">
                <a:solidFill>
                  <a:srgbClr val="3333CC"/>
                </a:solidFill>
              </a:rPr>
              <a:t>papildu</a:t>
            </a:r>
            <a:r>
              <a:rPr lang="en-US" sz="1600" dirty="0">
                <a:solidFill>
                  <a:srgbClr val="3333CC"/>
                </a:solidFill>
              </a:rPr>
              <a:t> </a:t>
            </a:r>
            <a:r>
              <a:rPr lang="en-US" sz="1600" dirty="0" err="1">
                <a:solidFill>
                  <a:srgbClr val="3333CC"/>
                </a:solidFill>
              </a:rPr>
              <a:t>finansējumu</a:t>
            </a:r>
            <a:r>
              <a:rPr lang="en-US" sz="1600" dirty="0">
                <a:solidFill>
                  <a:srgbClr val="3333CC"/>
                </a:solidFill>
              </a:rPr>
              <a:t>, </a:t>
            </a:r>
            <a:r>
              <a:rPr lang="en-US" sz="1600" dirty="0" err="1">
                <a:solidFill>
                  <a:srgbClr val="3333CC"/>
                </a:solidFill>
              </a:rPr>
              <a:t>kas</a:t>
            </a:r>
            <a:r>
              <a:rPr lang="en-US" sz="1600" dirty="0">
                <a:solidFill>
                  <a:srgbClr val="3333CC"/>
                </a:solidFill>
              </a:rPr>
              <a:t> </a:t>
            </a:r>
            <a:r>
              <a:rPr lang="en-US" sz="1600" dirty="0" err="1">
                <a:solidFill>
                  <a:srgbClr val="3333CC"/>
                </a:solidFill>
              </a:rPr>
              <a:t>nepieciešams</a:t>
            </a:r>
            <a:r>
              <a:rPr lang="en-US" sz="1600" dirty="0">
                <a:solidFill>
                  <a:srgbClr val="3333CC"/>
                </a:solidFill>
              </a:rPr>
              <a:t> </a:t>
            </a:r>
            <a:r>
              <a:rPr lang="en-US" sz="1600" dirty="0" err="1">
                <a:solidFill>
                  <a:srgbClr val="3333CC"/>
                </a:solidFill>
              </a:rPr>
              <a:t>izmaiņu</a:t>
            </a:r>
            <a:r>
              <a:rPr lang="en-US" sz="1600" dirty="0">
                <a:solidFill>
                  <a:srgbClr val="3333CC"/>
                </a:solidFill>
              </a:rPr>
              <a:t> </a:t>
            </a:r>
            <a:r>
              <a:rPr lang="en-US" sz="1600" dirty="0" err="1">
                <a:solidFill>
                  <a:srgbClr val="3333CC"/>
                </a:solidFill>
              </a:rPr>
              <a:t>nodrošināšanai</a:t>
            </a:r>
            <a:r>
              <a:rPr lang="en-US" sz="1600" dirty="0">
                <a:solidFill>
                  <a:srgbClr val="3333CC"/>
                </a:solidFill>
              </a:rPr>
              <a:t> </a:t>
            </a:r>
            <a:r>
              <a:rPr lang="en-US" sz="1600" dirty="0" err="1">
                <a:solidFill>
                  <a:srgbClr val="3333CC"/>
                </a:solidFill>
              </a:rPr>
              <a:t>informācijas</a:t>
            </a:r>
            <a:r>
              <a:rPr lang="en-US" sz="1600" dirty="0">
                <a:solidFill>
                  <a:srgbClr val="3333CC"/>
                </a:solidFill>
              </a:rPr>
              <a:t> </a:t>
            </a:r>
            <a:r>
              <a:rPr lang="en-US" sz="1600" dirty="0" err="1" smtClean="0">
                <a:solidFill>
                  <a:srgbClr val="3333CC"/>
                </a:solidFill>
              </a:rPr>
              <a:t>sistēmās</a:t>
            </a:r>
            <a:r>
              <a:rPr lang="en-US" sz="1600" dirty="0">
                <a:solidFill>
                  <a:srgbClr val="3333CC"/>
                </a:solidFill>
              </a:rPr>
              <a:t> </a:t>
            </a:r>
            <a:r>
              <a:rPr lang="en-US" sz="1600" dirty="0" smtClean="0">
                <a:solidFill>
                  <a:srgbClr val="3333CC"/>
                </a:solidFill>
              </a:rPr>
              <a:t>- </a:t>
            </a:r>
            <a:r>
              <a:rPr lang="en-US" sz="1600" dirty="0">
                <a:solidFill>
                  <a:srgbClr val="3333CC"/>
                </a:solidFill>
              </a:rPr>
              <a:t>APRAKSTS (SAISTĪBĀ AR 4.9.</a:t>
            </a:r>
            <a:r>
              <a:rPr lang="en-US" sz="1600" dirty="0" smtClean="0">
                <a:solidFill>
                  <a:srgbClr val="3333CC"/>
                </a:solidFill>
              </a:rPr>
              <a:t>), </a:t>
            </a:r>
            <a:r>
              <a:rPr lang="en-US" sz="1600" dirty="0">
                <a:solidFill>
                  <a:srgbClr val="3333CC"/>
                </a:solidFill>
              </a:rPr>
              <a:t>APRĒĶINS 4.9. </a:t>
            </a:r>
            <a:r>
              <a:rPr lang="en-US" sz="1600" dirty="0" smtClean="0">
                <a:solidFill>
                  <a:srgbClr val="3333CC"/>
                </a:solidFill>
              </a:rPr>
              <a:t>IETVAROS</a:t>
            </a:r>
            <a:endParaRPr lang="en-US" sz="1600" dirty="0">
              <a:solidFill>
                <a:srgbClr val="3333CC"/>
              </a:solidFill>
            </a:endParaRPr>
          </a:p>
          <a:p>
            <a:pPr>
              <a:lnSpc>
                <a:spcPct val="80000"/>
              </a:lnSpc>
            </a:pPr>
            <a:r>
              <a:rPr lang="en-US" sz="1600" dirty="0"/>
              <a:t>4.14. </a:t>
            </a:r>
            <a:r>
              <a:rPr lang="en-US" sz="1600" dirty="0" err="1"/>
              <a:t>ietekmi</a:t>
            </a:r>
            <a:r>
              <a:rPr lang="en-US" sz="1600" dirty="0"/>
              <a:t> </a:t>
            </a:r>
            <a:r>
              <a:rPr lang="en-US" sz="1600" dirty="0" err="1"/>
              <a:t>uz</a:t>
            </a:r>
            <a:r>
              <a:rPr lang="en-US" sz="1600" dirty="0"/>
              <a:t> </a:t>
            </a:r>
            <a:r>
              <a:rPr lang="en-US" sz="1600" dirty="0" err="1" smtClean="0"/>
              <a:t>veselību</a:t>
            </a:r>
            <a:endParaRPr lang="en-US" sz="1600" dirty="0"/>
          </a:p>
          <a:p>
            <a:pPr>
              <a:lnSpc>
                <a:spcPct val="80000"/>
              </a:lnSpc>
            </a:pPr>
            <a:endParaRPr lang="en-US" sz="1600" dirty="0"/>
          </a:p>
        </p:txBody>
      </p:sp>
    </p:spTree>
    <p:extLst>
      <p:ext uri="{BB962C8B-B14F-4D97-AF65-F5344CB8AC3E}">
        <p14:creationId xmlns:p14="http://schemas.microsoft.com/office/powerpoint/2010/main" val="3705883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a:xfrm>
            <a:off x="7416576" y="4859957"/>
            <a:ext cx="91440" cy="398141"/>
          </a:xfrm>
          <a:custGeom>
            <a:avLst/>
            <a:gdLst/>
            <a:ahLst/>
            <a:cxnLst/>
            <a:rect l="0" t="0" r="0" b="0"/>
            <a:pathLst>
              <a:path>
                <a:moveTo>
                  <a:pt x="45720" y="0"/>
                </a:moveTo>
                <a:lnTo>
                  <a:pt x="45720" y="398141"/>
                </a:lnTo>
              </a:path>
            </a:pathLst>
          </a:custGeom>
          <a:noFill/>
          <a:ln>
            <a:solidFill>
              <a:schemeClr val="bg1">
                <a:lumMod val="50000"/>
              </a:schemeClr>
            </a:solidFill>
          </a:ln>
        </p:spPr>
        <p:style>
          <a:lnRef idx="2">
            <a:schemeClr val="accent5">
              <a:shade val="60000"/>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16" name="Freeform 15"/>
          <p:cNvSpPr/>
          <p:nvPr/>
        </p:nvSpPr>
        <p:spPr>
          <a:xfrm>
            <a:off x="5040312" y="4859957"/>
            <a:ext cx="91440" cy="398141"/>
          </a:xfrm>
          <a:custGeom>
            <a:avLst/>
            <a:gdLst/>
            <a:ahLst/>
            <a:cxnLst/>
            <a:rect l="0" t="0" r="0" b="0"/>
            <a:pathLst>
              <a:path>
                <a:moveTo>
                  <a:pt x="45720" y="0"/>
                </a:moveTo>
                <a:lnTo>
                  <a:pt x="45720" y="398141"/>
                </a:lnTo>
              </a:path>
            </a:pathLst>
          </a:custGeom>
          <a:noFill/>
          <a:ln>
            <a:solidFill>
              <a:schemeClr val="bg1">
                <a:lumMod val="50000"/>
              </a:schemeClr>
            </a:solidFill>
          </a:ln>
        </p:spPr>
        <p:style>
          <a:lnRef idx="2">
            <a:schemeClr val="accent5">
              <a:shade val="60000"/>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17" name="Freeform 16"/>
          <p:cNvSpPr/>
          <p:nvPr/>
        </p:nvSpPr>
        <p:spPr>
          <a:xfrm>
            <a:off x="2808064" y="4859957"/>
            <a:ext cx="91440" cy="398141"/>
          </a:xfrm>
          <a:custGeom>
            <a:avLst/>
            <a:gdLst/>
            <a:ahLst/>
            <a:cxnLst/>
            <a:rect l="0" t="0" r="0" b="0"/>
            <a:pathLst>
              <a:path>
                <a:moveTo>
                  <a:pt x="45720" y="0"/>
                </a:moveTo>
                <a:lnTo>
                  <a:pt x="45720" y="398141"/>
                </a:lnTo>
              </a:path>
            </a:pathLst>
          </a:custGeom>
          <a:noFill/>
          <a:ln>
            <a:solidFill>
              <a:schemeClr val="bg1">
                <a:lumMod val="50000"/>
              </a:schemeClr>
            </a:solidFill>
          </a:ln>
        </p:spPr>
        <p:style>
          <a:lnRef idx="2">
            <a:schemeClr val="accent5">
              <a:shade val="60000"/>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2" name="Title 1"/>
          <p:cNvSpPr>
            <a:spLocks noGrp="1"/>
          </p:cNvSpPr>
          <p:nvPr>
            <p:ph type="title"/>
          </p:nvPr>
        </p:nvSpPr>
        <p:spPr/>
        <p:txBody>
          <a:bodyPr/>
          <a:lstStyle/>
          <a:p>
            <a:pPr algn="l"/>
            <a:r>
              <a:rPr lang="en-US" sz="3600" dirty="0" err="1" smtClean="0"/>
              <a:t>Anotācijas</a:t>
            </a:r>
            <a:r>
              <a:rPr lang="en-US" sz="3600" dirty="0" smtClean="0"/>
              <a:t> II </a:t>
            </a:r>
            <a:r>
              <a:rPr lang="en-US" sz="3600" dirty="0" err="1" smtClean="0"/>
              <a:t>sadaļa</a:t>
            </a:r>
            <a:r>
              <a:rPr lang="en-US" sz="3600" dirty="0" smtClean="0"/>
              <a:t> (1) </a:t>
            </a:r>
            <a:br>
              <a:rPr lang="en-US" sz="3600" dirty="0" smtClean="0"/>
            </a:br>
            <a:r>
              <a:rPr lang="en-US" sz="2800" dirty="0" err="1" smtClean="0">
                <a:solidFill>
                  <a:schemeClr val="bg2"/>
                </a:solidFill>
              </a:rPr>
              <a:t>Tiesību</a:t>
            </a:r>
            <a:r>
              <a:rPr lang="en-US" sz="2800" dirty="0" smtClean="0">
                <a:solidFill>
                  <a:schemeClr val="bg2"/>
                </a:solidFill>
              </a:rPr>
              <a:t> </a:t>
            </a:r>
            <a:r>
              <a:rPr lang="en-US" sz="2800" dirty="0" err="1" smtClean="0">
                <a:solidFill>
                  <a:schemeClr val="bg2"/>
                </a:solidFill>
              </a:rPr>
              <a:t>akta</a:t>
            </a:r>
            <a:r>
              <a:rPr lang="en-US" sz="2800" dirty="0" smtClean="0">
                <a:solidFill>
                  <a:schemeClr val="bg2"/>
                </a:solidFill>
              </a:rPr>
              <a:t> </a:t>
            </a:r>
            <a:r>
              <a:rPr lang="en-US" sz="2800" dirty="0" err="1" smtClean="0">
                <a:solidFill>
                  <a:schemeClr val="bg2"/>
                </a:solidFill>
              </a:rPr>
              <a:t>projekta</a:t>
            </a:r>
            <a:r>
              <a:rPr lang="en-US" sz="2800" dirty="0" smtClean="0">
                <a:solidFill>
                  <a:schemeClr val="bg2"/>
                </a:solidFill>
              </a:rPr>
              <a:t> </a:t>
            </a:r>
            <a:r>
              <a:rPr lang="en-US" sz="2800" dirty="0" err="1" smtClean="0">
                <a:solidFill>
                  <a:schemeClr val="bg2"/>
                </a:solidFill>
              </a:rPr>
              <a:t>ietekme</a:t>
            </a:r>
            <a:r>
              <a:rPr lang="en-US" sz="2800" dirty="0" smtClean="0">
                <a:solidFill>
                  <a:schemeClr val="bg2"/>
                </a:solidFill>
              </a:rPr>
              <a:t> </a:t>
            </a:r>
            <a:r>
              <a:rPr lang="en-US" sz="2800" dirty="0" err="1" smtClean="0">
                <a:solidFill>
                  <a:schemeClr val="bg2"/>
                </a:solidFill>
              </a:rPr>
              <a:t>uz</a:t>
            </a:r>
            <a:r>
              <a:rPr lang="en-US" sz="2800" dirty="0" smtClean="0">
                <a:solidFill>
                  <a:schemeClr val="bg2"/>
                </a:solidFill>
              </a:rPr>
              <a:t> </a:t>
            </a:r>
            <a:r>
              <a:rPr lang="en-US" sz="2800" dirty="0" err="1" smtClean="0">
                <a:solidFill>
                  <a:schemeClr val="bg2"/>
                </a:solidFill>
              </a:rPr>
              <a:t>sabiedrību</a:t>
            </a:r>
            <a:r>
              <a:rPr lang="en-US" sz="2800" dirty="0" smtClean="0">
                <a:solidFill>
                  <a:schemeClr val="bg2"/>
                </a:solidFill>
              </a:rPr>
              <a:t>, </a:t>
            </a:r>
            <a:r>
              <a:rPr lang="en-US" sz="2800" dirty="0" err="1" smtClean="0">
                <a:solidFill>
                  <a:schemeClr val="bg2"/>
                </a:solidFill>
              </a:rPr>
              <a:t>tautsaimniecības</a:t>
            </a:r>
            <a:r>
              <a:rPr lang="en-US" sz="2800" dirty="0" smtClean="0">
                <a:solidFill>
                  <a:schemeClr val="bg2"/>
                </a:solidFill>
              </a:rPr>
              <a:t> </a:t>
            </a:r>
            <a:r>
              <a:rPr lang="en-US" sz="2800" dirty="0" err="1" smtClean="0">
                <a:solidFill>
                  <a:schemeClr val="bg2"/>
                </a:solidFill>
              </a:rPr>
              <a:t>attīstību</a:t>
            </a:r>
            <a:r>
              <a:rPr lang="en-US" sz="2800" dirty="0" smtClean="0">
                <a:solidFill>
                  <a:schemeClr val="bg2"/>
                </a:solidFill>
              </a:rPr>
              <a:t> un </a:t>
            </a:r>
            <a:r>
              <a:rPr lang="en-US" sz="2800" dirty="0" err="1" smtClean="0">
                <a:solidFill>
                  <a:schemeClr val="bg2"/>
                </a:solidFill>
              </a:rPr>
              <a:t>administratīvo</a:t>
            </a:r>
            <a:r>
              <a:rPr lang="en-US" sz="2800" dirty="0" smtClean="0">
                <a:solidFill>
                  <a:schemeClr val="bg2"/>
                </a:solidFill>
              </a:rPr>
              <a:t> </a:t>
            </a:r>
            <a:r>
              <a:rPr lang="en-US" sz="2800" dirty="0" err="1" smtClean="0">
                <a:solidFill>
                  <a:schemeClr val="bg2"/>
                </a:solidFill>
              </a:rPr>
              <a:t>slogu</a:t>
            </a:r>
            <a:endParaRPr lang="en-US" sz="3200" dirty="0">
              <a:solidFill>
                <a:schemeClr val="bg2"/>
              </a:solidFill>
            </a:endParaRPr>
          </a:p>
        </p:txBody>
      </p:sp>
      <p:sp>
        <p:nvSpPr>
          <p:cNvPr id="3" name="Content Placeholder 2"/>
          <p:cNvSpPr>
            <a:spLocks noGrp="1"/>
          </p:cNvSpPr>
          <p:nvPr>
            <p:ph idx="1"/>
          </p:nvPr>
        </p:nvSpPr>
        <p:spPr>
          <a:xfrm>
            <a:off x="503238" y="1907629"/>
            <a:ext cx="9069388" cy="4848774"/>
          </a:xfrm>
        </p:spPr>
        <p:txBody>
          <a:bodyPr/>
          <a:lstStyle/>
          <a:p>
            <a:pPr marL="457200" indent="-457200">
              <a:buFont typeface="Arial"/>
              <a:buChar char="•"/>
            </a:pPr>
            <a:endParaRPr lang="en-US" sz="2000" dirty="0"/>
          </a:p>
        </p:txBody>
      </p:sp>
      <p:grpSp>
        <p:nvGrpSpPr>
          <p:cNvPr id="4" name="Group 3"/>
          <p:cNvGrpSpPr/>
          <p:nvPr/>
        </p:nvGrpSpPr>
        <p:grpSpPr>
          <a:xfrm>
            <a:off x="1871961" y="2615857"/>
            <a:ext cx="6984775" cy="3552096"/>
            <a:chOff x="1795919" y="1769312"/>
            <a:chExt cx="6984775" cy="3552096"/>
          </a:xfrm>
        </p:grpSpPr>
        <p:sp>
          <p:nvSpPr>
            <p:cNvPr id="5" name="Freeform 4"/>
            <p:cNvSpPr/>
            <p:nvPr/>
          </p:nvSpPr>
          <p:spPr>
            <a:xfrm>
              <a:off x="5037932" y="2717269"/>
              <a:ext cx="2294055" cy="398141"/>
            </a:xfrm>
            <a:custGeom>
              <a:avLst/>
              <a:gdLst/>
              <a:ahLst/>
              <a:cxnLst/>
              <a:rect l="0" t="0" r="0" b="0"/>
              <a:pathLst>
                <a:path>
                  <a:moveTo>
                    <a:pt x="0" y="0"/>
                  </a:moveTo>
                  <a:lnTo>
                    <a:pt x="0" y="199070"/>
                  </a:lnTo>
                  <a:lnTo>
                    <a:pt x="2294055" y="199070"/>
                  </a:lnTo>
                  <a:lnTo>
                    <a:pt x="2294055" y="398141"/>
                  </a:lnTo>
                </a:path>
              </a:pathLst>
            </a:custGeom>
            <a:noFill/>
            <a:ln>
              <a:solidFill>
                <a:srgbClr val="808080"/>
              </a:solidFill>
            </a:ln>
          </p:spPr>
          <p:style>
            <a:lnRef idx="2">
              <a:schemeClr val="accent5">
                <a:shade val="60000"/>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6" name="Freeform 5"/>
            <p:cNvSpPr/>
            <p:nvPr/>
          </p:nvSpPr>
          <p:spPr>
            <a:xfrm>
              <a:off x="4992211" y="2717269"/>
              <a:ext cx="91440" cy="398141"/>
            </a:xfrm>
            <a:custGeom>
              <a:avLst/>
              <a:gdLst/>
              <a:ahLst/>
              <a:cxnLst/>
              <a:rect l="0" t="0" r="0" b="0"/>
              <a:pathLst>
                <a:path>
                  <a:moveTo>
                    <a:pt x="45720" y="0"/>
                  </a:moveTo>
                  <a:lnTo>
                    <a:pt x="45720" y="398141"/>
                  </a:lnTo>
                </a:path>
              </a:pathLst>
            </a:custGeom>
            <a:noFill/>
            <a:ln>
              <a:solidFill>
                <a:schemeClr val="bg1">
                  <a:lumMod val="50000"/>
                </a:schemeClr>
              </a:solidFill>
            </a:ln>
          </p:spPr>
          <p:style>
            <a:lnRef idx="2">
              <a:schemeClr val="accent5">
                <a:shade val="60000"/>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7" name="Freeform 6"/>
            <p:cNvSpPr/>
            <p:nvPr/>
          </p:nvSpPr>
          <p:spPr>
            <a:xfrm>
              <a:off x="2743876" y="2717269"/>
              <a:ext cx="2294055" cy="398141"/>
            </a:xfrm>
            <a:custGeom>
              <a:avLst/>
              <a:gdLst/>
              <a:ahLst/>
              <a:cxnLst/>
              <a:rect l="0" t="0" r="0" b="0"/>
              <a:pathLst>
                <a:path>
                  <a:moveTo>
                    <a:pt x="2294055" y="0"/>
                  </a:moveTo>
                  <a:lnTo>
                    <a:pt x="2294055" y="199070"/>
                  </a:lnTo>
                  <a:lnTo>
                    <a:pt x="0" y="199070"/>
                  </a:lnTo>
                  <a:lnTo>
                    <a:pt x="0" y="398141"/>
                  </a:lnTo>
                </a:path>
              </a:pathLst>
            </a:custGeom>
            <a:noFill/>
            <a:ln>
              <a:solidFill>
                <a:schemeClr val="bg2"/>
              </a:solidFill>
            </a:ln>
          </p:spPr>
          <p:style>
            <a:lnRef idx="2">
              <a:schemeClr val="accent5">
                <a:shade val="60000"/>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8" name="Freeform 7"/>
            <p:cNvSpPr/>
            <p:nvPr/>
          </p:nvSpPr>
          <p:spPr>
            <a:xfrm>
              <a:off x="3740134" y="1769312"/>
              <a:ext cx="2736303" cy="947956"/>
            </a:xfrm>
            <a:custGeom>
              <a:avLst/>
              <a:gdLst>
                <a:gd name="connsiteX0" fmla="*/ 0 w 1895913"/>
                <a:gd name="connsiteY0" fmla="*/ 0 h 947956"/>
                <a:gd name="connsiteX1" fmla="*/ 1895913 w 1895913"/>
                <a:gd name="connsiteY1" fmla="*/ 0 h 947956"/>
                <a:gd name="connsiteX2" fmla="*/ 1895913 w 1895913"/>
                <a:gd name="connsiteY2" fmla="*/ 947956 h 947956"/>
                <a:gd name="connsiteX3" fmla="*/ 0 w 1895913"/>
                <a:gd name="connsiteY3" fmla="*/ 947956 h 947956"/>
                <a:gd name="connsiteX4" fmla="*/ 0 w 1895913"/>
                <a:gd name="connsiteY4" fmla="*/ 0 h 947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13" h="947956">
                  <a:moveTo>
                    <a:pt x="0" y="0"/>
                  </a:moveTo>
                  <a:lnTo>
                    <a:pt x="1895913" y="0"/>
                  </a:lnTo>
                  <a:lnTo>
                    <a:pt x="1895913" y="947956"/>
                  </a:lnTo>
                  <a:lnTo>
                    <a:pt x="0" y="947956"/>
                  </a:lnTo>
                  <a:lnTo>
                    <a:pt x="0" y="0"/>
                  </a:lnTo>
                  <a:close/>
                </a:path>
              </a:pathLst>
            </a:custGeom>
            <a:solidFill>
              <a:schemeClr val="bg2"/>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977807">
                <a:lnSpc>
                  <a:spcPct val="90000"/>
                </a:lnSpc>
                <a:spcAft>
                  <a:spcPct val="35000"/>
                </a:spcAft>
              </a:pPr>
              <a:r>
                <a:rPr lang="en-US" sz="2000" b="1" dirty="0" err="1" smtClean="0"/>
                <a:t>Tiesību</a:t>
              </a:r>
              <a:r>
                <a:rPr lang="en-US" sz="2000" b="1" dirty="0" smtClean="0"/>
                <a:t> </a:t>
              </a:r>
              <a:r>
                <a:rPr lang="en-US" sz="2000" b="1" dirty="0" err="1" smtClean="0"/>
                <a:t>akta</a:t>
              </a:r>
              <a:r>
                <a:rPr lang="en-US" sz="2000" b="1" dirty="0" smtClean="0"/>
                <a:t> </a:t>
              </a:r>
              <a:r>
                <a:rPr lang="en-US" sz="2000" b="1" dirty="0" err="1" smtClean="0"/>
                <a:t>ietekme</a:t>
              </a:r>
              <a:r>
                <a:rPr lang="en-US" sz="2000" b="1" dirty="0" smtClean="0"/>
                <a:t> (</a:t>
              </a:r>
              <a:r>
                <a:rPr lang="en-US" sz="2000" b="1" dirty="0" err="1" smtClean="0"/>
                <a:t>ekonomiskais</a:t>
              </a:r>
              <a:r>
                <a:rPr lang="en-US" sz="2000" b="1" dirty="0" smtClean="0"/>
                <a:t> </a:t>
              </a:r>
              <a:r>
                <a:rPr lang="en-US" sz="2000" b="1" dirty="0" err="1" smtClean="0"/>
                <a:t>aspeksts</a:t>
              </a:r>
              <a:r>
                <a:rPr lang="en-US" sz="2000" b="1" dirty="0" smtClean="0"/>
                <a:t>)</a:t>
              </a:r>
              <a:endParaRPr lang="en-US" sz="2000" dirty="0"/>
            </a:p>
          </p:txBody>
        </p:sp>
        <p:sp>
          <p:nvSpPr>
            <p:cNvPr id="9" name="Freeform 8"/>
            <p:cNvSpPr/>
            <p:nvPr/>
          </p:nvSpPr>
          <p:spPr>
            <a:xfrm>
              <a:off x="1795919" y="3115411"/>
              <a:ext cx="1895913" cy="947956"/>
            </a:xfrm>
            <a:custGeom>
              <a:avLst/>
              <a:gdLst>
                <a:gd name="connsiteX0" fmla="*/ 0 w 1895913"/>
                <a:gd name="connsiteY0" fmla="*/ 0 h 947956"/>
                <a:gd name="connsiteX1" fmla="*/ 1895913 w 1895913"/>
                <a:gd name="connsiteY1" fmla="*/ 0 h 947956"/>
                <a:gd name="connsiteX2" fmla="*/ 1895913 w 1895913"/>
                <a:gd name="connsiteY2" fmla="*/ 947956 h 947956"/>
                <a:gd name="connsiteX3" fmla="*/ 0 w 1895913"/>
                <a:gd name="connsiteY3" fmla="*/ 947956 h 947956"/>
                <a:gd name="connsiteX4" fmla="*/ 0 w 1895913"/>
                <a:gd name="connsiteY4" fmla="*/ 0 h 947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13" h="947956">
                  <a:moveTo>
                    <a:pt x="0" y="0"/>
                  </a:moveTo>
                  <a:lnTo>
                    <a:pt x="1895913" y="0"/>
                  </a:lnTo>
                  <a:lnTo>
                    <a:pt x="1895913" y="947956"/>
                  </a:lnTo>
                  <a:lnTo>
                    <a:pt x="0" y="947956"/>
                  </a:lnTo>
                  <a:lnTo>
                    <a:pt x="0" y="0"/>
                  </a:lnTo>
                  <a:close/>
                </a:path>
              </a:pathLst>
            </a:custGeom>
            <a:solidFill>
              <a:srgbClr val="BFBFBF"/>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977807">
                <a:lnSpc>
                  <a:spcPct val="90000"/>
                </a:lnSpc>
                <a:spcAft>
                  <a:spcPct val="35000"/>
                </a:spcAft>
              </a:pPr>
              <a:r>
                <a:rPr lang="en-US" dirty="0" err="1">
                  <a:solidFill>
                    <a:srgbClr val="000000"/>
                  </a:solidFill>
                </a:rPr>
                <a:t>u</a:t>
              </a:r>
              <a:r>
                <a:rPr lang="en-US" dirty="0" err="1" smtClean="0">
                  <a:solidFill>
                    <a:srgbClr val="000000"/>
                  </a:solidFill>
                </a:rPr>
                <a:t>z</a:t>
              </a:r>
              <a:r>
                <a:rPr lang="en-US" dirty="0" smtClean="0">
                  <a:solidFill>
                    <a:srgbClr val="000000"/>
                  </a:solidFill>
                </a:rPr>
                <a:t> </a:t>
              </a:r>
              <a:r>
                <a:rPr lang="en-US" dirty="0" err="1" smtClean="0">
                  <a:solidFill>
                    <a:srgbClr val="000000"/>
                  </a:solidFill>
                </a:rPr>
                <a:t>tautsaimniecību</a:t>
              </a:r>
              <a:endParaRPr lang="en-US" dirty="0">
                <a:solidFill>
                  <a:srgbClr val="000000"/>
                </a:solidFill>
              </a:endParaRPr>
            </a:p>
          </p:txBody>
        </p:sp>
        <p:sp>
          <p:nvSpPr>
            <p:cNvPr id="10" name="Freeform 9"/>
            <p:cNvSpPr/>
            <p:nvPr/>
          </p:nvSpPr>
          <p:spPr>
            <a:xfrm>
              <a:off x="4089975" y="3115411"/>
              <a:ext cx="1895913" cy="947956"/>
            </a:xfrm>
            <a:custGeom>
              <a:avLst/>
              <a:gdLst>
                <a:gd name="connsiteX0" fmla="*/ 0 w 1895913"/>
                <a:gd name="connsiteY0" fmla="*/ 0 h 947956"/>
                <a:gd name="connsiteX1" fmla="*/ 1895913 w 1895913"/>
                <a:gd name="connsiteY1" fmla="*/ 0 h 947956"/>
                <a:gd name="connsiteX2" fmla="*/ 1895913 w 1895913"/>
                <a:gd name="connsiteY2" fmla="*/ 947956 h 947956"/>
                <a:gd name="connsiteX3" fmla="*/ 0 w 1895913"/>
                <a:gd name="connsiteY3" fmla="*/ 947956 h 947956"/>
                <a:gd name="connsiteX4" fmla="*/ 0 w 1895913"/>
                <a:gd name="connsiteY4" fmla="*/ 0 h 947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13" h="947956">
                  <a:moveTo>
                    <a:pt x="0" y="0"/>
                  </a:moveTo>
                  <a:lnTo>
                    <a:pt x="1895913" y="0"/>
                  </a:lnTo>
                  <a:lnTo>
                    <a:pt x="1895913" y="947956"/>
                  </a:lnTo>
                  <a:lnTo>
                    <a:pt x="0" y="947956"/>
                  </a:lnTo>
                  <a:lnTo>
                    <a:pt x="0" y="0"/>
                  </a:lnTo>
                  <a:close/>
                </a:path>
              </a:pathLst>
            </a:custGeom>
            <a:solidFill>
              <a:srgbClr val="BFBFBF"/>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977807">
                <a:lnSpc>
                  <a:spcPct val="90000"/>
                </a:lnSpc>
                <a:spcAft>
                  <a:spcPct val="35000"/>
                </a:spcAft>
              </a:pPr>
              <a:r>
                <a:rPr lang="en-US" dirty="0" err="1">
                  <a:solidFill>
                    <a:srgbClr val="000000"/>
                  </a:solidFill>
                </a:rPr>
                <a:t>u</a:t>
              </a:r>
              <a:r>
                <a:rPr lang="en-US" dirty="0" err="1" smtClean="0">
                  <a:solidFill>
                    <a:srgbClr val="000000"/>
                  </a:solidFill>
                </a:rPr>
                <a:t>z</a:t>
              </a:r>
              <a:r>
                <a:rPr lang="en-US" dirty="0" smtClean="0">
                  <a:solidFill>
                    <a:srgbClr val="000000"/>
                  </a:solidFill>
                </a:rPr>
                <a:t> </a:t>
              </a:r>
              <a:r>
                <a:rPr lang="en-US" dirty="0" err="1" smtClean="0">
                  <a:solidFill>
                    <a:srgbClr val="000000"/>
                  </a:solidFill>
                </a:rPr>
                <a:t>klientu</a:t>
              </a:r>
              <a:endParaRPr lang="en-US" dirty="0" smtClean="0">
                <a:solidFill>
                  <a:srgbClr val="000000"/>
                </a:solidFill>
              </a:endParaRPr>
            </a:p>
            <a:p>
              <a:pPr algn="ctr" defTabSz="977807">
                <a:lnSpc>
                  <a:spcPct val="90000"/>
                </a:lnSpc>
                <a:spcAft>
                  <a:spcPct val="35000"/>
                </a:spcAft>
              </a:pPr>
              <a:r>
                <a:rPr lang="en-US" dirty="0" smtClean="0">
                  <a:solidFill>
                    <a:srgbClr val="000000"/>
                  </a:solidFill>
                </a:rPr>
                <a:t>(info </a:t>
              </a:r>
              <a:r>
                <a:rPr lang="en-US" dirty="0" err="1" smtClean="0">
                  <a:solidFill>
                    <a:srgbClr val="000000"/>
                  </a:solidFill>
                </a:rPr>
                <a:t>sniedzējs</a:t>
              </a:r>
              <a:r>
                <a:rPr lang="en-US" dirty="0" smtClean="0">
                  <a:solidFill>
                    <a:srgbClr val="000000"/>
                  </a:solidFill>
                </a:rPr>
                <a:t>)</a:t>
              </a:r>
              <a:endParaRPr lang="en-US" dirty="0">
                <a:solidFill>
                  <a:srgbClr val="000000"/>
                </a:solidFill>
              </a:endParaRPr>
            </a:p>
          </p:txBody>
        </p:sp>
        <p:sp>
          <p:nvSpPr>
            <p:cNvPr id="11" name="Freeform 10"/>
            <p:cNvSpPr/>
            <p:nvPr/>
          </p:nvSpPr>
          <p:spPr>
            <a:xfrm>
              <a:off x="4100175" y="4373452"/>
              <a:ext cx="1895913" cy="947956"/>
            </a:xfrm>
            <a:custGeom>
              <a:avLst/>
              <a:gdLst>
                <a:gd name="connsiteX0" fmla="*/ 0 w 1895913"/>
                <a:gd name="connsiteY0" fmla="*/ 0 h 947956"/>
                <a:gd name="connsiteX1" fmla="*/ 1895913 w 1895913"/>
                <a:gd name="connsiteY1" fmla="*/ 0 h 947956"/>
                <a:gd name="connsiteX2" fmla="*/ 1895913 w 1895913"/>
                <a:gd name="connsiteY2" fmla="*/ 947956 h 947956"/>
                <a:gd name="connsiteX3" fmla="*/ 0 w 1895913"/>
                <a:gd name="connsiteY3" fmla="*/ 947956 h 947956"/>
                <a:gd name="connsiteX4" fmla="*/ 0 w 1895913"/>
                <a:gd name="connsiteY4" fmla="*/ 0 h 947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13" h="947956">
                  <a:moveTo>
                    <a:pt x="0" y="0"/>
                  </a:moveTo>
                  <a:lnTo>
                    <a:pt x="1895913" y="0"/>
                  </a:lnTo>
                  <a:lnTo>
                    <a:pt x="1895913" y="947956"/>
                  </a:lnTo>
                  <a:lnTo>
                    <a:pt x="0" y="947956"/>
                  </a:lnTo>
                  <a:lnTo>
                    <a:pt x="0" y="0"/>
                  </a:lnTo>
                  <a:close/>
                </a:path>
              </a:pathLst>
            </a:custGeom>
            <a:solidFill>
              <a:srgbClr val="BFBFBF"/>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977807">
                <a:lnSpc>
                  <a:spcPct val="90000"/>
                </a:lnSpc>
                <a:spcAft>
                  <a:spcPct val="35000"/>
                </a:spcAft>
              </a:pPr>
              <a:r>
                <a:rPr lang="en-US" kern="1200" dirty="0" err="1" smtClean="0">
                  <a:solidFill>
                    <a:srgbClr val="000000"/>
                  </a:solidFill>
                </a:rPr>
                <a:t>Administratīvās</a:t>
              </a:r>
              <a:r>
                <a:rPr lang="en-US" kern="1200" dirty="0" smtClean="0">
                  <a:solidFill>
                    <a:srgbClr val="000000"/>
                  </a:solidFill>
                </a:rPr>
                <a:t> </a:t>
              </a:r>
              <a:r>
                <a:rPr lang="en-US" kern="1200" dirty="0" err="1" smtClean="0">
                  <a:solidFill>
                    <a:srgbClr val="000000"/>
                  </a:solidFill>
                </a:rPr>
                <a:t>izmaksas</a:t>
              </a:r>
              <a:endParaRPr lang="en-US" kern="1200" dirty="0">
                <a:solidFill>
                  <a:srgbClr val="000000"/>
                </a:solidFill>
              </a:endParaRPr>
            </a:p>
          </p:txBody>
        </p:sp>
        <p:sp>
          <p:nvSpPr>
            <p:cNvPr id="12" name="Freeform 11"/>
            <p:cNvSpPr/>
            <p:nvPr/>
          </p:nvSpPr>
          <p:spPr>
            <a:xfrm>
              <a:off x="6384030" y="3115411"/>
              <a:ext cx="2396664" cy="947956"/>
            </a:xfrm>
            <a:custGeom>
              <a:avLst/>
              <a:gdLst>
                <a:gd name="connsiteX0" fmla="*/ 0 w 1895913"/>
                <a:gd name="connsiteY0" fmla="*/ 0 h 947956"/>
                <a:gd name="connsiteX1" fmla="*/ 1895913 w 1895913"/>
                <a:gd name="connsiteY1" fmla="*/ 0 h 947956"/>
                <a:gd name="connsiteX2" fmla="*/ 1895913 w 1895913"/>
                <a:gd name="connsiteY2" fmla="*/ 947956 h 947956"/>
                <a:gd name="connsiteX3" fmla="*/ 0 w 1895913"/>
                <a:gd name="connsiteY3" fmla="*/ 947956 h 947956"/>
                <a:gd name="connsiteX4" fmla="*/ 0 w 1895913"/>
                <a:gd name="connsiteY4" fmla="*/ 0 h 947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13" h="947956">
                  <a:moveTo>
                    <a:pt x="0" y="0"/>
                  </a:moveTo>
                  <a:lnTo>
                    <a:pt x="1895913" y="0"/>
                  </a:lnTo>
                  <a:lnTo>
                    <a:pt x="1895913" y="947956"/>
                  </a:lnTo>
                  <a:lnTo>
                    <a:pt x="0" y="947956"/>
                  </a:lnTo>
                  <a:lnTo>
                    <a:pt x="0" y="0"/>
                  </a:lnTo>
                  <a:close/>
                </a:path>
              </a:pathLst>
            </a:custGeom>
            <a:solidFill>
              <a:srgbClr val="BFBFBF"/>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977807">
                <a:lnSpc>
                  <a:spcPct val="90000"/>
                </a:lnSpc>
                <a:spcAft>
                  <a:spcPct val="35000"/>
                </a:spcAft>
              </a:pPr>
              <a:r>
                <a:rPr lang="en-US" dirty="0" err="1" smtClean="0">
                  <a:solidFill>
                    <a:srgbClr val="000000"/>
                  </a:solidFill>
                </a:rPr>
                <a:t>Uz</a:t>
              </a:r>
              <a:r>
                <a:rPr lang="en-US" dirty="0" smtClean="0">
                  <a:solidFill>
                    <a:srgbClr val="000000"/>
                  </a:solidFill>
                </a:rPr>
                <a:t> </a:t>
              </a:r>
              <a:r>
                <a:rPr lang="en-US" dirty="0" err="1" smtClean="0">
                  <a:solidFill>
                    <a:srgbClr val="000000"/>
                  </a:solidFill>
                </a:rPr>
                <a:t>tiesību</a:t>
              </a:r>
              <a:r>
                <a:rPr lang="en-US" dirty="0" smtClean="0">
                  <a:solidFill>
                    <a:srgbClr val="000000"/>
                  </a:solidFill>
                </a:rPr>
                <a:t> </a:t>
              </a:r>
              <a:r>
                <a:rPr lang="en-US" dirty="0" err="1" smtClean="0">
                  <a:solidFill>
                    <a:srgbClr val="000000"/>
                  </a:solidFill>
                </a:rPr>
                <a:t>akta</a:t>
              </a:r>
              <a:r>
                <a:rPr lang="en-US" dirty="0" smtClean="0">
                  <a:solidFill>
                    <a:srgbClr val="000000"/>
                  </a:solidFill>
                </a:rPr>
                <a:t> </a:t>
              </a:r>
              <a:r>
                <a:rPr lang="en-US" dirty="0" err="1" smtClean="0">
                  <a:solidFill>
                    <a:srgbClr val="000000"/>
                  </a:solidFill>
                </a:rPr>
                <a:t>turētāju</a:t>
              </a:r>
              <a:r>
                <a:rPr lang="en-US" dirty="0" smtClean="0">
                  <a:solidFill>
                    <a:srgbClr val="000000"/>
                  </a:solidFill>
                </a:rPr>
                <a:t>/</a:t>
              </a:r>
              <a:r>
                <a:rPr lang="en-US" dirty="0" err="1" smtClean="0">
                  <a:solidFill>
                    <a:srgbClr val="000000"/>
                  </a:solidFill>
                </a:rPr>
                <a:t>izpildītāju</a:t>
              </a:r>
              <a:endParaRPr lang="en-US" dirty="0" smtClean="0">
                <a:solidFill>
                  <a:srgbClr val="000000"/>
                </a:solidFill>
              </a:endParaRPr>
            </a:p>
            <a:p>
              <a:pPr algn="ctr" defTabSz="977807">
                <a:lnSpc>
                  <a:spcPct val="90000"/>
                </a:lnSpc>
                <a:spcAft>
                  <a:spcPct val="35000"/>
                </a:spcAft>
              </a:pPr>
              <a:r>
                <a:rPr lang="en-US" dirty="0" smtClean="0">
                  <a:solidFill>
                    <a:srgbClr val="000000"/>
                  </a:solidFill>
                </a:rPr>
                <a:t>(</a:t>
              </a:r>
              <a:r>
                <a:rPr lang="en-US" dirty="0" err="1" smtClean="0">
                  <a:solidFill>
                    <a:srgbClr val="000000"/>
                  </a:solidFill>
                </a:rPr>
                <a:t>publ.pārvaldes</a:t>
              </a:r>
              <a:r>
                <a:rPr lang="en-US" dirty="0" smtClean="0">
                  <a:solidFill>
                    <a:srgbClr val="000000"/>
                  </a:solidFill>
                </a:rPr>
                <a:t> </a:t>
              </a:r>
              <a:r>
                <a:rPr lang="en-US" dirty="0" err="1" smtClean="0">
                  <a:solidFill>
                    <a:srgbClr val="000000"/>
                  </a:solidFill>
                </a:rPr>
                <a:t>iestāde</a:t>
              </a:r>
              <a:r>
                <a:rPr lang="en-US" dirty="0" smtClean="0">
                  <a:solidFill>
                    <a:srgbClr val="000000"/>
                  </a:solidFill>
                </a:rPr>
                <a:t>)</a:t>
              </a:r>
              <a:endParaRPr lang="en-US" dirty="0">
                <a:solidFill>
                  <a:srgbClr val="000000"/>
                </a:solidFill>
              </a:endParaRPr>
            </a:p>
          </p:txBody>
        </p:sp>
      </p:grpSp>
      <p:sp>
        <p:nvSpPr>
          <p:cNvPr id="13" name="Freeform 12"/>
          <p:cNvSpPr/>
          <p:nvPr/>
        </p:nvSpPr>
        <p:spPr>
          <a:xfrm>
            <a:off x="1871960" y="5219997"/>
            <a:ext cx="1895913" cy="947956"/>
          </a:xfrm>
          <a:custGeom>
            <a:avLst/>
            <a:gdLst>
              <a:gd name="connsiteX0" fmla="*/ 0 w 1895913"/>
              <a:gd name="connsiteY0" fmla="*/ 0 h 947956"/>
              <a:gd name="connsiteX1" fmla="*/ 1895913 w 1895913"/>
              <a:gd name="connsiteY1" fmla="*/ 0 h 947956"/>
              <a:gd name="connsiteX2" fmla="*/ 1895913 w 1895913"/>
              <a:gd name="connsiteY2" fmla="*/ 947956 h 947956"/>
              <a:gd name="connsiteX3" fmla="*/ 0 w 1895913"/>
              <a:gd name="connsiteY3" fmla="*/ 947956 h 947956"/>
              <a:gd name="connsiteX4" fmla="*/ 0 w 1895913"/>
              <a:gd name="connsiteY4" fmla="*/ 0 h 947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13" h="947956">
                <a:moveTo>
                  <a:pt x="0" y="0"/>
                </a:moveTo>
                <a:lnTo>
                  <a:pt x="1895913" y="0"/>
                </a:lnTo>
                <a:lnTo>
                  <a:pt x="1895913" y="947956"/>
                </a:lnTo>
                <a:lnTo>
                  <a:pt x="0" y="947956"/>
                </a:lnTo>
                <a:lnTo>
                  <a:pt x="0" y="0"/>
                </a:lnTo>
                <a:close/>
              </a:path>
            </a:pathLst>
          </a:custGeom>
          <a:solidFill>
            <a:srgbClr val="BFBFBF"/>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977807">
              <a:lnSpc>
                <a:spcPct val="90000"/>
              </a:lnSpc>
              <a:spcAft>
                <a:spcPct val="35000"/>
              </a:spcAft>
            </a:pPr>
            <a:r>
              <a:rPr lang="en-US" kern="1200" dirty="0" smtClean="0">
                <a:solidFill>
                  <a:srgbClr val="000000"/>
                </a:solidFill>
              </a:rPr>
              <a:t>IKP</a:t>
            </a:r>
            <a:endParaRPr lang="en-US" kern="1200" dirty="0">
              <a:solidFill>
                <a:srgbClr val="000000"/>
              </a:solidFill>
            </a:endParaRPr>
          </a:p>
        </p:txBody>
      </p:sp>
      <p:sp>
        <p:nvSpPr>
          <p:cNvPr id="15" name="Freeform 14"/>
          <p:cNvSpPr/>
          <p:nvPr/>
        </p:nvSpPr>
        <p:spPr>
          <a:xfrm>
            <a:off x="6480472" y="5219997"/>
            <a:ext cx="2396664" cy="947956"/>
          </a:xfrm>
          <a:custGeom>
            <a:avLst/>
            <a:gdLst>
              <a:gd name="connsiteX0" fmla="*/ 0 w 1895913"/>
              <a:gd name="connsiteY0" fmla="*/ 0 h 947956"/>
              <a:gd name="connsiteX1" fmla="*/ 1895913 w 1895913"/>
              <a:gd name="connsiteY1" fmla="*/ 0 h 947956"/>
              <a:gd name="connsiteX2" fmla="*/ 1895913 w 1895913"/>
              <a:gd name="connsiteY2" fmla="*/ 947956 h 947956"/>
              <a:gd name="connsiteX3" fmla="*/ 0 w 1895913"/>
              <a:gd name="connsiteY3" fmla="*/ 947956 h 947956"/>
              <a:gd name="connsiteX4" fmla="*/ 0 w 1895913"/>
              <a:gd name="connsiteY4" fmla="*/ 0 h 947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13" h="947956">
                <a:moveTo>
                  <a:pt x="0" y="0"/>
                </a:moveTo>
                <a:lnTo>
                  <a:pt x="1895913" y="0"/>
                </a:lnTo>
                <a:lnTo>
                  <a:pt x="1895913" y="947956"/>
                </a:lnTo>
                <a:lnTo>
                  <a:pt x="0" y="947956"/>
                </a:lnTo>
                <a:lnTo>
                  <a:pt x="0" y="0"/>
                </a:lnTo>
                <a:close/>
              </a:path>
            </a:pathLst>
          </a:custGeom>
          <a:solidFill>
            <a:srgbClr val="BFBFBF"/>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977807">
              <a:lnSpc>
                <a:spcPct val="90000"/>
              </a:lnSpc>
              <a:spcAft>
                <a:spcPct val="35000"/>
              </a:spcAft>
            </a:pPr>
            <a:r>
              <a:rPr lang="en-US" dirty="0" err="1" smtClean="0">
                <a:solidFill>
                  <a:srgbClr val="000000"/>
                </a:solidFill>
              </a:rPr>
              <a:t>Iestādes</a:t>
            </a:r>
            <a:r>
              <a:rPr lang="en-US" dirty="0" smtClean="0">
                <a:solidFill>
                  <a:srgbClr val="000000"/>
                </a:solidFill>
              </a:rPr>
              <a:t> </a:t>
            </a:r>
            <a:r>
              <a:rPr lang="en-US" dirty="0" err="1" smtClean="0">
                <a:solidFill>
                  <a:srgbClr val="000000"/>
                </a:solidFill>
              </a:rPr>
              <a:t>budžets</a:t>
            </a:r>
            <a:endParaRPr lang="en-US" dirty="0">
              <a:solidFill>
                <a:srgbClr val="000000"/>
              </a:solidFill>
            </a:endParaRPr>
          </a:p>
        </p:txBody>
      </p:sp>
    </p:spTree>
    <p:extLst>
      <p:ext uri="{BB962C8B-B14F-4D97-AF65-F5344CB8AC3E}">
        <p14:creationId xmlns:p14="http://schemas.microsoft.com/office/powerpoint/2010/main" val="6014701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err="1" smtClean="0"/>
              <a:t>Anotācijas</a:t>
            </a:r>
            <a:r>
              <a:rPr lang="en-US" sz="3600" dirty="0" smtClean="0"/>
              <a:t> II </a:t>
            </a:r>
            <a:r>
              <a:rPr lang="en-US" sz="3600" dirty="0" err="1" smtClean="0"/>
              <a:t>sadaļa</a:t>
            </a:r>
            <a:r>
              <a:rPr lang="en-US" sz="3600" dirty="0" smtClean="0"/>
              <a:t> (2)</a:t>
            </a:r>
            <a:br>
              <a:rPr lang="en-US" sz="3600" dirty="0" smtClean="0"/>
            </a:br>
            <a:r>
              <a:rPr lang="en-US" sz="2800" dirty="0" err="1" smtClean="0">
                <a:solidFill>
                  <a:schemeClr val="bg2"/>
                </a:solidFill>
              </a:rPr>
              <a:t>Tiesību</a:t>
            </a:r>
            <a:r>
              <a:rPr lang="en-US" sz="2800" dirty="0" smtClean="0">
                <a:solidFill>
                  <a:schemeClr val="bg2"/>
                </a:solidFill>
              </a:rPr>
              <a:t> </a:t>
            </a:r>
            <a:r>
              <a:rPr lang="en-US" sz="2800" dirty="0" err="1" smtClean="0">
                <a:solidFill>
                  <a:schemeClr val="bg2"/>
                </a:solidFill>
              </a:rPr>
              <a:t>akta</a:t>
            </a:r>
            <a:r>
              <a:rPr lang="en-US" sz="2800" dirty="0" smtClean="0">
                <a:solidFill>
                  <a:schemeClr val="bg2"/>
                </a:solidFill>
              </a:rPr>
              <a:t> </a:t>
            </a:r>
            <a:r>
              <a:rPr lang="en-US" sz="2800" dirty="0" err="1" smtClean="0">
                <a:solidFill>
                  <a:schemeClr val="bg2"/>
                </a:solidFill>
              </a:rPr>
              <a:t>projekta</a:t>
            </a:r>
            <a:r>
              <a:rPr lang="en-US" sz="2800" dirty="0" smtClean="0">
                <a:solidFill>
                  <a:schemeClr val="bg2"/>
                </a:solidFill>
              </a:rPr>
              <a:t> </a:t>
            </a:r>
            <a:r>
              <a:rPr lang="en-US" sz="2800" dirty="0" err="1" smtClean="0">
                <a:solidFill>
                  <a:schemeClr val="bg2"/>
                </a:solidFill>
              </a:rPr>
              <a:t>ietekme</a:t>
            </a:r>
            <a:r>
              <a:rPr lang="en-US" sz="2800" dirty="0" smtClean="0">
                <a:solidFill>
                  <a:schemeClr val="bg2"/>
                </a:solidFill>
              </a:rPr>
              <a:t> </a:t>
            </a:r>
            <a:r>
              <a:rPr lang="en-US" sz="2800" dirty="0" err="1" smtClean="0">
                <a:solidFill>
                  <a:schemeClr val="bg2"/>
                </a:solidFill>
              </a:rPr>
              <a:t>uz</a:t>
            </a:r>
            <a:r>
              <a:rPr lang="en-US" sz="2800" dirty="0" smtClean="0">
                <a:solidFill>
                  <a:schemeClr val="bg2"/>
                </a:solidFill>
              </a:rPr>
              <a:t> </a:t>
            </a:r>
            <a:r>
              <a:rPr lang="en-US" sz="2800" dirty="0" err="1" smtClean="0">
                <a:solidFill>
                  <a:schemeClr val="bg2"/>
                </a:solidFill>
              </a:rPr>
              <a:t>sabiedrību</a:t>
            </a:r>
            <a:r>
              <a:rPr lang="en-US" sz="2800" dirty="0" smtClean="0">
                <a:solidFill>
                  <a:schemeClr val="bg2"/>
                </a:solidFill>
              </a:rPr>
              <a:t>, </a:t>
            </a:r>
            <a:r>
              <a:rPr lang="en-US" sz="2800" dirty="0" err="1" smtClean="0">
                <a:solidFill>
                  <a:schemeClr val="bg2"/>
                </a:solidFill>
              </a:rPr>
              <a:t>tautsaimniecības</a:t>
            </a:r>
            <a:r>
              <a:rPr lang="en-US" sz="2800" dirty="0" smtClean="0">
                <a:solidFill>
                  <a:schemeClr val="bg2"/>
                </a:solidFill>
              </a:rPr>
              <a:t> </a:t>
            </a:r>
            <a:r>
              <a:rPr lang="en-US" sz="2800" dirty="0" err="1" smtClean="0">
                <a:solidFill>
                  <a:schemeClr val="bg2"/>
                </a:solidFill>
              </a:rPr>
              <a:t>attīstību</a:t>
            </a:r>
            <a:r>
              <a:rPr lang="en-US" sz="2800" dirty="0" smtClean="0">
                <a:solidFill>
                  <a:schemeClr val="bg2"/>
                </a:solidFill>
              </a:rPr>
              <a:t> un </a:t>
            </a:r>
            <a:r>
              <a:rPr lang="en-US" sz="2800" dirty="0" err="1" smtClean="0">
                <a:solidFill>
                  <a:schemeClr val="bg2"/>
                </a:solidFill>
              </a:rPr>
              <a:t>administratīvo</a:t>
            </a:r>
            <a:r>
              <a:rPr lang="en-US" sz="2800" dirty="0" smtClean="0">
                <a:solidFill>
                  <a:schemeClr val="bg2"/>
                </a:solidFill>
              </a:rPr>
              <a:t> </a:t>
            </a:r>
            <a:r>
              <a:rPr lang="en-US" sz="2800" dirty="0" err="1" smtClean="0">
                <a:solidFill>
                  <a:schemeClr val="bg2"/>
                </a:solidFill>
              </a:rPr>
              <a:t>slogu</a:t>
            </a:r>
            <a:endParaRPr lang="en-US" sz="3200" dirty="0">
              <a:solidFill>
                <a:schemeClr val="bg2"/>
              </a:solidFill>
            </a:endParaRPr>
          </a:p>
        </p:txBody>
      </p:sp>
      <p:sp>
        <p:nvSpPr>
          <p:cNvPr id="3" name="Content Placeholder 2"/>
          <p:cNvSpPr>
            <a:spLocks noGrp="1"/>
          </p:cNvSpPr>
          <p:nvPr>
            <p:ph idx="1"/>
          </p:nvPr>
        </p:nvSpPr>
        <p:spPr>
          <a:xfrm>
            <a:off x="503238" y="1907629"/>
            <a:ext cx="9069388" cy="4848774"/>
          </a:xfrm>
        </p:spPr>
        <p:txBody>
          <a:bodyPr/>
          <a:lstStyle/>
          <a:p>
            <a:pPr marL="457200" indent="-457200">
              <a:buFont typeface="Arial"/>
              <a:buChar char="•"/>
            </a:pPr>
            <a:r>
              <a:rPr lang="en-US" sz="2000" dirty="0" err="1" smtClean="0"/>
              <a:t>Anotācijas</a:t>
            </a:r>
            <a:r>
              <a:rPr lang="en-US" sz="2000" dirty="0" smtClean="0"/>
              <a:t> II </a:t>
            </a:r>
            <a:r>
              <a:rPr lang="en-US" sz="2000" dirty="0" err="1" smtClean="0"/>
              <a:t>sadaļas</a:t>
            </a:r>
            <a:r>
              <a:rPr lang="en-US" sz="2000" dirty="0" smtClean="0"/>
              <a:t> </a:t>
            </a:r>
            <a:r>
              <a:rPr lang="en-US" sz="2000" b="1" dirty="0" smtClean="0"/>
              <a:t>2.punktā </a:t>
            </a:r>
            <a:r>
              <a:rPr lang="en-US" sz="2000" dirty="0" err="1" smtClean="0"/>
              <a:t>t.sk</a:t>
            </a:r>
            <a:r>
              <a:rPr lang="en-US" sz="2000" dirty="0" smtClean="0"/>
              <a:t>. </a:t>
            </a:r>
            <a:r>
              <a:rPr lang="en-US" sz="2000" dirty="0" err="1"/>
              <a:t>n</a:t>
            </a:r>
            <a:r>
              <a:rPr lang="en-US" sz="2000" dirty="0" err="1" smtClean="0"/>
              <a:t>orāda</a:t>
            </a:r>
            <a:r>
              <a:rPr lang="en-US" sz="2000" dirty="0" smtClean="0"/>
              <a:t> </a:t>
            </a:r>
            <a:r>
              <a:rPr lang="en-US" sz="2000" dirty="0" err="1" smtClean="0"/>
              <a:t>projekta</a:t>
            </a:r>
            <a:r>
              <a:rPr lang="en-US" sz="2000" dirty="0" smtClean="0"/>
              <a:t> </a:t>
            </a:r>
            <a:r>
              <a:rPr lang="en-US" sz="2000" dirty="0" err="1" smtClean="0"/>
              <a:t>tiesiskā</a:t>
            </a:r>
            <a:r>
              <a:rPr lang="en-US" sz="2000" dirty="0" smtClean="0"/>
              <a:t> </a:t>
            </a:r>
            <a:r>
              <a:rPr lang="en-US" sz="2000" dirty="0" err="1" smtClean="0"/>
              <a:t>regulējuma</a:t>
            </a:r>
            <a:r>
              <a:rPr lang="en-US" sz="2000" dirty="0" smtClean="0"/>
              <a:t> </a:t>
            </a:r>
            <a:r>
              <a:rPr lang="en-US" sz="2000" dirty="0" err="1" smtClean="0"/>
              <a:t>paredzamo</a:t>
            </a:r>
            <a:r>
              <a:rPr lang="en-US" sz="2000" dirty="0" smtClean="0"/>
              <a:t> </a:t>
            </a:r>
            <a:r>
              <a:rPr lang="en-US" sz="2000" dirty="0" err="1" smtClean="0"/>
              <a:t>ietekmi</a:t>
            </a:r>
            <a:r>
              <a:rPr lang="en-US" sz="2000" dirty="0" smtClean="0"/>
              <a:t> </a:t>
            </a:r>
            <a:r>
              <a:rPr lang="en-US" sz="2000" dirty="0" err="1" smtClean="0"/>
              <a:t>uz</a:t>
            </a:r>
            <a:r>
              <a:rPr lang="en-US" sz="2000" dirty="0" smtClean="0"/>
              <a:t> </a:t>
            </a:r>
            <a:r>
              <a:rPr lang="en-US" sz="2000" b="1" dirty="0" err="1" smtClean="0"/>
              <a:t>administratīvo</a:t>
            </a:r>
            <a:r>
              <a:rPr lang="en-US" sz="2000" b="1" dirty="0" smtClean="0"/>
              <a:t> </a:t>
            </a:r>
            <a:r>
              <a:rPr lang="en-US" sz="2000" b="1" dirty="0" err="1" smtClean="0"/>
              <a:t>slogu</a:t>
            </a:r>
            <a:r>
              <a:rPr lang="en-US" sz="2000" dirty="0" smtClean="0"/>
              <a:t>.</a:t>
            </a:r>
          </a:p>
          <a:p>
            <a:pPr marL="457200" indent="-457200">
              <a:buFont typeface="Arial"/>
              <a:buChar char="•"/>
            </a:pPr>
            <a:r>
              <a:rPr lang="en-US" sz="2000" dirty="0" smtClean="0"/>
              <a:t>24. </a:t>
            </a:r>
            <a:r>
              <a:rPr lang="en-US" sz="2000" dirty="0" err="1" smtClean="0"/>
              <a:t>Ja</a:t>
            </a:r>
            <a:r>
              <a:rPr lang="en-US" sz="2000" dirty="0" smtClean="0"/>
              <a:t> </a:t>
            </a:r>
            <a:r>
              <a:rPr lang="en-US" sz="2000" dirty="0" err="1" smtClean="0"/>
              <a:t>projektā</a:t>
            </a:r>
            <a:r>
              <a:rPr lang="en-US" sz="2000" dirty="0" smtClean="0"/>
              <a:t> </a:t>
            </a:r>
            <a:r>
              <a:rPr lang="en-US" sz="2000" dirty="0" err="1" smtClean="0"/>
              <a:t>ietvertajām</a:t>
            </a:r>
            <a:r>
              <a:rPr lang="en-US" sz="2000" dirty="0" smtClean="0"/>
              <a:t> </a:t>
            </a:r>
            <a:r>
              <a:rPr lang="en-US" sz="2000" dirty="0" err="1" smtClean="0"/>
              <a:t>tiesiskajam</a:t>
            </a:r>
            <a:r>
              <a:rPr lang="en-US" sz="2000" dirty="0" smtClean="0"/>
              <a:t> </a:t>
            </a:r>
            <a:r>
              <a:rPr lang="en-US" sz="2000" dirty="0" err="1" smtClean="0"/>
              <a:t>regulējumam</a:t>
            </a:r>
            <a:r>
              <a:rPr lang="en-US" sz="2000" dirty="0" smtClean="0"/>
              <a:t> </a:t>
            </a:r>
            <a:r>
              <a:rPr lang="en-US" sz="2000" dirty="0" err="1" smtClean="0"/>
              <a:t>ir</a:t>
            </a:r>
            <a:r>
              <a:rPr lang="en-US" sz="2000" dirty="0" smtClean="0"/>
              <a:t> </a:t>
            </a:r>
            <a:r>
              <a:rPr lang="en-US" sz="2000" dirty="0" err="1" smtClean="0"/>
              <a:t>ietekme</a:t>
            </a:r>
            <a:r>
              <a:rPr lang="en-US" sz="2000" dirty="0" smtClean="0"/>
              <a:t> </a:t>
            </a:r>
            <a:r>
              <a:rPr lang="en-US" sz="2000" dirty="0" err="1" smtClean="0"/>
              <a:t>uz</a:t>
            </a:r>
            <a:r>
              <a:rPr lang="en-US" sz="2000" dirty="0" smtClean="0"/>
              <a:t> </a:t>
            </a:r>
            <a:r>
              <a:rPr lang="en-US" sz="2000" dirty="0" err="1" smtClean="0"/>
              <a:t>administratīvajām</a:t>
            </a:r>
            <a:r>
              <a:rPr lang="en-US" sz="2000" dirty="0" smtClean="0"/>
              <a:t> </a:t>
            </a:r>
            <a:r>
              <a:rPr lang="en-US" sz="2000" dirty="0" err="1" smtClean="0"/>
              <a:t>izmaksām</a:t>
            </a:r>
            <a:r>
              <a:rPr lang="en-US" sz="2000" dirty="0" smtClean="0"/>
              <a:t>, </a:t>
            </a:r>
            <a:r>
              <a:rPr lang="en-US" sz="2000" dirty="0" err="1" smtClean="0"/>
              <a:t>anotācijas</a:t>
            </a:r>
            <a:r>
              <a:rPr lang="en-US" sz="2000" dirty="0" smtClean="0"/>
              <a:t> II </a:t>
            </a:r>
            <a:r>
              <a:rPr lang="en-US" sz="2000" dirty="0" err="1" smtClean="0"/>
              <a:t>sadaļās</a:t>
            </a:r>
            <a:r>
              <a:rPr lang="en-US" sz="2000" dirty="0" smtClean="0"/>
              <a:t> </a:t>
            </a:r>
            <a:r>
              <a:rPr lang="en-US" sz="2000" b="1" dirty="0" smtClean="0"/>
              <a:t>3.punktā </a:t>
            </a:r>
            <a:r>
              <a:rPr lang="en-US" sz="2000" dirty="0" err="1" smtClean="0"/>
              <a:t>norāda</a:t>
            </a:r>
            <a:r>
              <a:rPr lang="en-US" sz="2000" dirty="0" smtClean="0"/>
              <a:t> </a:t>
            </a:r>
            <a:r>
              <a:rPr lang="en-US" sz="2000" dirty="0" err="1" smtClean="0"/>
              <a:t>projekta</a:t>
            </a:r>
            <a:r>
              <a:rPr lang="en-US" sz="2000" dirty="0" smtClean="0"/>
              <a:t> </a:t>
            </a:r>
            <a:r>
              <a:rPr lang="en-US" sz="2000" dirty="0" err="1" smtClean="0"/>
              <a:t>radīto</a:t>
            </a:r>
            <a:r>
              <a:rPr lang="en-US" sz="2000" dirty="0" smtClean="0"/>
              <a:t> </a:t>
            </a:r>
            <a:r>
              <a:rPr lang="en-US" sz="2000" b="1" dirty="0" smtClean="0"/>
              <a:t>admin. </a:t>
            </a:r>
            <a:r>
              <a:rPr lang="en-US" sz="2000" b="1" dirty="0" err="1" smtClean="0"/>
              <a:t>izmaksu</a:t>
            </a:r>
            <a:r>
              <a:rPr lang="en-US" sz="2000" b="1" dirty="0" smtClean="0"/>
              <a:t> </a:t>
            </a:r>
            <a:r>
              <a:rPr lang="en-US" sz="2000" dirty="0" err="1" smtClean="0"/>
              <a:t>novērtējumu</a:t>
            </a:r>
            <a:endParaRPr lang="en-US" sz="2000" dirty="0" smtClean="0"/>
          </a:p>
          <a:p>
            <a:pPr marL="457200" indent="-457200">
              <a:buFont typeface="Arial"/>
              <a:buChar char="•"/>
            </a:pPr>
            <a:r>
              <a:rPr lang="en-US" sz="2000" dirty="0"/>
              <a:t>Lai </a:t>
            </a:r>
            <a:r>
              <a:rPr lang="en-US" sz="2000" dirty="0" err="1"/>
              <a:t>gan</a:t>
            </a:r>
            <a:r>
              <a:rPr lang="en-US" sz="2000" dirty="0"/>
              <a:t> PSIM </a:t>
            </a:r>
            <a:r>
              <a:rPr lang="en-US" sz="2000" dirty="0" err="1"/>
              <a:t>ietvaros</a:t>
            </a:r>
            <a:r>
              <a:rPr lang="en-US" sz="2000" dirty="0"/>
              <a:t> </a:t>
            </a:r>
            <a:r>
              <a:rPr lang="en-US" sz="2000" dirty="0" err="1"/>
              <a:t>tiek</a:t>
            </a:r>
            <a:r>
              <a:rPr lang="en-US" sz="2000" dirty="0"/>
              <a:t> </a:t>
            </a:r>
            <a:r>
              <a:rPr lang="en-US" sz="2000" dirty="0" err="1"/>
              <a:t>nodalītas</a:t>
            </a:r>
            <a:r>
              <a:rPr lang="en-US" sz="2000" dirty="0"/>
              <a:t> „</a:t>
            </a:r>
            <a:r>
              <a:rPr lang="en-US" sz="2000" dirty="0" err="1"/>
              <a:t>administratīvās</a:t>
            </a:r>
            <a:r>
              <a:rPr lang="en-US" sz="2000" dirty="0"/>
              <a:t> </a:t>
            </a:r>
            <a:r>
              <a:rPr lang="en-US" sz="2000" dirty="0" err="1"/>
              <a:t>izmaksas</a:t>
            </a:r>
            <a:r>
              <a:rPr lang="en-US" sz="2000" dirty="0"/>
              <a:t>” no </a:t>
            </a:r>
            <a:r>
              <a:rPr lang="en-US" sz="2000" dirty="0" smtClean="0"/>
              <a:t>„</a:t>
            </a:r>
            <a:r>
              <a:rPr lang="en-US" sz="2000" dirty="0" err="1"/>
              <a:t>administratīvā</a:t>
            </a:r>
            <a:r>
              <a:rPr lang="en-US" sz="2000" dirty="0"/>
              <a:t> </a:t>
            </a:r>
            <a:r>
              <a:rPr lang="en-US" sz="2000" dirty="0" err="1"/>
              <a:t>sloga</a:t>
            </a:r>
            <a:r>
              <a:rPr lang="en-US" sz="2000" dirty="0"/>
              <a:t>”, </a:t>
            </a:r>
            <a:r>
              <a:rPr lang="en-US" sz="2000" dirty="0" err="1"/>
              <a:t>anotāciju</a:t>
            </a:r>
            <a:r>
              <a:rPr lang="en-US" sz="2000" dirty="0"/>
              <a:t> </a:t>
            </a:r>
            <a:r>
              <a:rPr lang="en-US" sz="2000" dirty="0" err="1"/>
              <a:t>instrukcijas</a:t>
            </a:r>
            <a:r>
              <a:rPr lang="en-US" sz="2000" dirty="0"/>
              <a:t> 24.punkts </a:t>
            </a:r>
            <a:r>
              <a:rPr lang="en-US" sz="2000" dirty="0" err="1"/>
              <a:t>paredz</a:t>
            </a:r>
            <a:r>
              <a:rPr lang="en-US" sz="2000" dirty="0"/>
              <a:t> </a:t>
            </a:r>
            <a:r>
              <a:rPr lang="en-US" sz="2000" dirty="0" err="1" smtClean="0"/>
              <a:t>anotācijas</a:t>
            </a:r>
            <a:r>
              <a:rPr lang="en-US" sz="2000" dirty="0" smtClean="0"/>
              <a:t> </a:t>
            </a:r>
            <a:r>
              <a:rPr lang="en-US" sz="2000" dirty="0"/>
              <a:t>II </a:t>
            </a:r>
            <a:r>
              <a:rPr lang="en-US" sz="2000" dirty="0" err="1"/>
              <a:t>sadaļas</a:t>
            </a:r>
            <a:r>
              <a:rPr lang="en-US" sz="2000" dirty="0"/>
              <a:t> 3.punktā </a:t>
            </a:r>
            <a:r>
              <a:rPr lang="en-US" sz="2000" dirty="0" err="1"/>
              <a:t>sniegt</a:t>
            </a:r>
            <a:r>
              <a:rPr lang="en-US" sz="2000" dirty="0"/>
              <a:t> </a:t>
            </a:r>
            <a:r>
              <a:rPr lang="en-US" sz="2000" dirty="0" err="1"/>
              <a:t>monetāru</a:t>
            </a:r>
            <a:r>
              <a:rPr lang="en-US" sz="2000" dirty="0"/>
              <a:t> </a:t>
            </a:r>
            <a:r>
              <a:rPr lang="en-US" sz="2000" dirty="0" err="1"/>
              <a:t>novērtējumu</a:t>
            </a:r>
            <a:r>
              <a:rPr lang="en-US" sz="2000" dirty="0"/>
              <a:t> </a:t>
            </a:r>
            <a:r>
              <a:rPr lang="en-US" sz="2000" dirty="0" smtClean="0"/>
              <a:t>„</a:t>
            </a:r>
            <a:r>
              <a:rPr lang="en-US" sz="2000" dirty="0" err="1"/>
              <a:t>administratīvajām</a:t>
            </a:r>
            <a:r>
              <a:rPr lang="en-US" sz="2000" dirty="0"/>
              <a:t> </a:t>
            </a:r>
            <a:r>
              <a:rPr lang="en-US" sz="2000" dirty="0" err="1"/>
              <a:t>izmaksām</a:t>
            </a:r>
            <a:r>
              <a:rPr lang="en-US" sz="2000" dirty="0"/>
              <a:t>”, </a:t>
            </a:r>
            <a:r>
              <a:rPr lang="en-US" sz="2000" b="1" dirty="0" err="1"/>
              <a:t>neizdalot</a:t>
            </a:r>
            <a:r>
              <a:rPr lang="en-US" sz="2000" b="1" dirty="0"/>
              <a:t> </a:t>
            </a:r>
            <a:r>
              <a:rPr lang="en-US" sz="2000" b="1" dirty="0" err="1"/>
              <a:t>atsevišķi</a:t>
            </a:r>
            <a:r>
              <a:rPr lang="en-US" sz="2000" b="1" dirty="0"/>
              <a:t> no </a:t>
            </a:r>
            <a:r>
              <a:rPr lang="en-US" sz="2000" b="1" dirty="0" err="1"/>
              <a:t>tām</a:t>
            </a:r>
            <a:r>
              <a:rPr lang="en-US" sz="2000" b="1" dirty="0"/>
              <a:t> </a:t>
            </a:r>
            <a:r>
              <a:rPr lang="en-US" sz="2000" b="1" dirty="0" smtClean="0"/>
              <a:t>„</a:t>
            </a:r>
            <a:r>
              <a:rPr lang="en-US" sz="2000" b="1" dirty="0" err="1"/>
              <a:t>administratīvo</a:t>
            </a:r>
            <a:r>
              <a:rPr lang="en-US" sz="2000" b="1" dirty="0"/>
              <a:t> </a:t>
            </a:r>
            <a:r>
              <a:rPr lang="en-US" sz="2000" b="1" dirty="0" err="1"/>
              <a:t>slogu</a:t>
            </a:r>
            <a:r>
              <a:rPr lang="en-US" sz="2000" b="1" dirty="0"/>
              <a:t>”</a:t>
            </a:r>
            <a:r>
              <a:rPr lang="en-US" sz="2000" dirty="0"/>
              <a:t>. </a:t>
            </a:r>
            <a:r>
              <a:rPr lang="en-US" sz="2000" dirty="0" err="1"/>
              <a:t>Tādējādi</a:t>
            </a:r>
            <a:r>
              <a:rPr lang="en-US" sz="2000" dirty="0"/>
              <a:t> PSIM </a:t>
            </a:r>
            <a:r>
              <a:rPr lang="en-US" sz="2000" dirty="0" err="1"/>
              <a:t>Rokasgrāmatā</a:t>
            </a:r>
            <a:r>
              <a:rPr lang="en-US" sz="2000" dirty="0"/>
              <a:t> </a:t>
            </a:r>
            <a:r>
              <a:rPr lang="en-US" sz="2000" dirty="0" err="1"/>
              <a:t>iekļautā</a:t>
            </a:r>
            <a:r>
              <a:rPr lang="en-US" sz="2000" dirty="0"/>
              <a:t> </a:t>
            </a:r>
            <a:r>
              <a:rPr lang="en-US" sz="2000" dirty="0" err="1"/>
              <a:t>informācija</a:t>
            </a:r>
            <a:r>
              <a:rPr lang="en-US" sz="2000" dirty="0"/>
              <a:t> </a:t>
            </a:r>
            <a:r>
              <a:rPr lang="en-US" sz="2000" dirty="0" smtClean="0"/>
              <a:t>par </a:t>
            </a:r>
            <a:r>
              <a:rPr lang="en-US" sz="2000" dirty="0"/>
              <a:t>to, </a:t>
            </a:r>
            <a:r>
              <a:rPr lang="en-US" sz="2000" dirty="0" err="1"/>
              <a:t>kā</a:t>
            </a:r>
            <a:r>
              <a:rPr lang="en-US" sz="2000" dirty="0"/>
              <a:t> „</a:t>
            </a:r>
            <a:r>
              <a:rPr lang="en-US" sz="2000" dirty="0" err="1"/>
              <a:t>administratīvās</a:t>
            </a:r>
            <a:r>
              <a:rPr lang="en-US" sz="2000" dirty="0"/>
              <a:t> </a:t>
            </a:r>
            <a:r>
              <a:rPr lang="en-US" sz="2000" dirty="0" err="1"/>
              <a:t>izmaksas</a:t>
            </a:r>
            <a:r>
              <a:rPr lang="en-US" sz="2000" dirty="0"/>
              <a:t>” </a:t>
            </a:r>
            <a:r>
              <a:rPr lang="en-US" sz="2000" dirty="0" err="1"/>
              <a:t>atšķiras</a:t>
            </a:r>
            <a:r>
              <a:rPr lang="en-US" sz="2000" dirty="0"/>
              <a:t> no „</a:t>
            </a:r>
            <a:r>
              <a:rPr lang="en-US" sz="2000" dirty="0" err="1"/>
              <a:t>administratīvā</a:t>
            </a:r>
            <a:r>
              <a:rPr lang="en-US" sz="2000" dirty="0"/>
              <a:t> </a:t>
            </a:r>
            <a:r>
              <a:rPr lang="en-US" sz="2000" dirty="0" err="1"/>
              <a:t>sloga</a:t>
            </a:r>
            <a:r>
              <a:rPr lang="en-US" sz="2000" dirty="0"/>
              <a:t>”, </a:t>
            </a:r>
            <a:r>
              <a:rPr lang="en-US" sz="2000" dirty="0" err="1" smtClean="0"/>
              <a:t>jāuztver</a:t>
            </a:r>
            <a:r>
              <a:rPr lang="en-US" sz="2000" dirty="0" smtClean="0"/>
              <a:t> </a:t>
            </a:r>
            <a:r>
              <a:rPr lang="en-US" sz="2000" dirty="0" err="1"/>
              <a:t>kā</a:t>
            </a:r>
            <a:r>
              <a:rPr lang="en-US" sz="2000" dirty="0"/>
              <a:t> </a:t>
            </a:r>
            <a:r>
              <a:rPr lang="en-US" sz="2000" dirty="0" err="1"/>
              <a:t>informācija</a:t>
            </a:r>
            <a:r>
              <a:rPr lang="en-US" sz="2000" dirty="0"/>
              <a:t> </a:t>
            </a:r>
            <a:r>
              <a:rPr lang="en-US" sz="2000" dirty="0" err="1"/>
              <a:t>zināšanai</a:t>
            </a:r>
            <a:r>
              <a:rPr lang="en-US" sz="2000" dirty="0"/>
              <a:t>, </a:t>
            </a:r>
            <a:r>
              <a:rPr lang="en-US" sz="2000" dirty="0" err="1"/>
              <a:t>ka</a:t>
            </a:r>
            <a:r>
              <a:rPr lang="en-US" sz="2000" dirty="0"/>
              <a:t> </a:t>
            </a:r>
            <a:r>
              <a:rPr lang="en-US" sz="2000" dirty="0" err="1"/>
              <a:t>šāds</a:t>
            </a:r>
            <a:r>
              <a:rPr lang="en-US" sz="2000" dirty="0"/>
              <a:t> </a:t>
            </a:r>
            <a:r>
              <a:rPr lang="en-US" sz="2000" dirty="0" err="1"/>
              <a:t>nodalījums</a:t>
            </a:r>
            <a:r>
              <a:rPr lang="en-US" sz="2000" dirty="0"/>
              <a:t> </a:t>
            </a:r>
            <a:r>
              <a:rPr lang="en-US" sz="2000" dirty="0" err="1"/>
              <a:t>var</a:t>
            </a:r>
            <a:r>
              <a:rPr lang="en-US" sz="2000" dirty="0"/>
              <a:t> </a:t>
            </a:r>
            <a:r>
              <a:rPr lang="en-US" sz="2000" dirty="0" err="1"/>
              <a:t>eksistēt</a:t>
            </a:r>
            <a:r>
              <a:rPr lang="en-US" sz="2000" dirty="0"/>
              <a:t>. Bet </a:t>
            </a:r>
            <a:r>
              <a:rPr lang="en-US" sz="2000" dirty="0" err="1" smtClean="0"/>
              <a:t>anotāciju</a:t>
            </a:r>
            <a:r>
              <a:rPr lang="en-US" sz="2000" dirty="0" smtClean="0"/>
              <a:t> </a:t>
            </a:r>
            <a:r>
              <a:rPr lang="en-US" sz="2000" dirty="0" err="1"/>
              <a:t>instrukcijas</a:t>
            </a:r>
            <a:r>
              <a:rPr lang="en-US" sz="2000" dirty="0"/>
              <a:t> </a:t>
            </a:r>
            <a:r>
              <a:rPr lang="en-US" sz="2000" dirty="0" err="1"/>
              <a:t>prasību</a:t>
            </a:r>
            <a:r>
              <a:rPr lang="en-US" sz="2000" dirty="0"/>
              <a:t> </a:t>
            </a:r>
            <a:r>
              <a:rPr lang="en-US" sz="2000" dirty="0" err="1"/>
              <a:t>izpildei</a:t>
            </a:r>
            <a:r>
              <a:rPr lang="en-US" sz="2000" dirty="0"/>
              <a:t> </a:t>
            </a:r>
            <a:r>
              <a:rPr lang="en-US" sz="2000" dirty="0" err="1"/>
              <a:t>šo</a:t>
            </a:r>
            <a:r>
              <a:rPr lang="en-US" sz="2000" dirty="0"/>
              <a:t> </a:t>
            </a:r>
            <a:r>
              <a:rPr lang="en-US" sz="2000" dirty="0" err="1"/>
              <a:t>nošķīrumu</a:t>
            </a:r>
            <a:r>
              <a:rPr lang="en-US" sz="2000" dirty="0"/>
              <a:t> </a:t>
            </a:r>
            <a:r>
              <a:rPr lang="en-US" sz="2000" dirty="0" err="1"/>
              <a:t>nav</a:t>
            </a:r>
            <a:r>
              <a:rPr lang="en-US" sz="2000" dirty="0"/>
              <a:t> </a:t>
            </a:r>
            <a:r>
              <a:rPr lang="en-US" sz="2000" dirty="0" err="1"/>
              <a:t>nepieciešams</a:t>
            </a:r>
            <a:r>
              <a:rPr lang="en-US" sz="2000" dirty="0"/>
              <a:t> </a:t>
            </a:r>
            <a:r>
              <a:rPr lang="en-US" sz="2000" dirty="0" err="1" smtClean="0"/>
              <a:t>ievērot</a:t>
            </a:r>
            <a:r>
              <a:rPr lang="en-US" sz="2000" dirty="0"/>
              <a:t> </a:t>
            </a:r>
            <a:r>
              <a:rPr lang="en-US" sz="2000" dirty="0" smtClean="0"/>
              <a:t>– </a:t>
            </a:r>
            <a:r>
              <a:rPr lang="en-US" sz="2000" dirty="0" err="1" smtClean="0"/>
              <a:t>avots</a:t>
            </a:r>
            <a:r>
              <a:rPr lang="en-US" sz="2000" dirty="0" smtClean="0"/>
              <a:t>: </a:t>
            </a:r>
            <a:r>
              <a:rPr lang="en-US" sz="2000" i="1" dirty="0" err="1" smtClean="0"/>
              <a:t>Tiesību</a:t>
            </a:r>
            <a:r>
              <a:rPr lang="en-US" sz="2000" i="1" dirty="0" smtClean="0"/>
              <a:t> </a:t>
            </a:r>
            <a:r>
              <a:rPr lang="en-US" sz="2000" i="1" dirty="0" err="1" smtClean="0"/>
              <a:t>akta</a:t>
            </a:r>
            <a:r>
              <a:rPr lang="en-US" sz="2000" i="1" dirty="0" smtClean="0"/>
              <a:t> </a:t>
            </a:r>
            <a:r>
              <a:rPr lang="en-US" sz="2000" i="1" dirty="0" err="1" smtClean="0"/>
              <a:t>projekta</a:t>
            </a:r>
            <a:r>
              <a:rPr lang="en-US" sz="2000" i="1" dirty="0" smtClean="0"/>
              <a:t> </a:t>
            </a:r>
            <a:r>
              <a:rPr lang="en-US" sz="2000" i="1" dirty="0" err="1" smtClean="0"/>
              <a:t>ietekmes</a:t>
            </a:r>
            <a:r>
              <a:rPr lang="en-US" sz="2000" i="1" dirty="0" smtClean="0"/>
              <a:t> </a:t>
            </a:r>
            <a:r>
              <a:rPr lang="en-US" sz="2000" i="1" dirty="0" err="1" smtClean="0"/>
              <a:t>sākotnējā</a:t>
            </a:r>
            <a:r>
              <a:rPr lang="en-US" sz="2000" i="1" dirty="0" smtClean="0"/>
              <a:t> </a:t>
            </a:r>
            <a:r>
              <a:rPr lang="en-US" sz="2000" i="1" dirty="0" err="1" smtClean="0"/>
              <a:t>izvērtēšana</a:t>
            </a:r>
            <a:r>
              <a:rPr lang="en-US" sz="2000" i="1" dirty="0" smtClean="0"/>
              <a:t>, </a:t>
            </a:r>
            <a:r>
              <a:rPr lang="en-US" sz="2000" i="1" dirty="0" err="1" smtClean="0"/>
              <a:t>rokasgrāmata</a:t>
            </a:r>
            <a:endParaRPr lang="en-US" sz="2000" i="1" dirty="0" smtClean="0"/>
          </a:p>
          <a:p>
            <a:pPr marL="457200" indent="-457200">
              <a:buFont typeface="Arial"/>
              <a:buChar char="•"/>
            </a:pPr>
            <a:endParaRPr lang="en-US" sz="2000" dirty="0"/>
          </a:p>
        </p:txBody>
      </p:sp>
    </p:spTree>
    <p:extLst>
      <p:ext uri="{BB962C8B-B14F-4D97-AF65-F5344CB8AC3E}">
        <p14:creationId xmlns:p14="http://schemas.microsoft.com/office/powerpoint/2010/main" val="389009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err="1" smtClean="0"/>
              <a:t>Anotācijas</a:t>
            </a:r>
            <a:r>
              <a:rPr lang="en-US" sz="3600" dirty="0" smtClean="0"/>
              <a:t> II </a:t>
            </a:r>
            <a:r>
              <a:rPr lang="en-US" sz="3600" dirty="0" err="1" smtClean="0"/>
              <a:t>sadaļa</a:t>
            </a:r>
            <a:r>
              <a:rPr lang="en-US" sz="3600" dirty="0" smtClean="0"/>
              <a:t> (3) </a:t>
            </a:r>
            <a:br>
              <a:rPr lang="en-US" sz="3600" dirty="0" smtClean="0"/>
            </a:br>
            <a:r>
              <a:rPr lang="en-US" sz="2800" dirty="0" err="1" smtClean="0">
                <a:solidFill>
                  <a:schemeClr val="bg2"/>
                </a:solidFill>
              </a:rPr>
              <a:t>Tiesību</a:t>
            </a:r>
            <a:r>
              <a:rPr lang="en-US" sz="2800" dirty="0" smtClean="0">
                <a:solidFill>
                  <a:schemeClr val="bg2"/>
                </a:solidFill>
              </a:rPr>
              <a:t> </a:t>
            </a:r>
            <a:r>
              <a:rPr lang="en-US" sz="2800" dirty="0" err="1" smtClean="0">
                <a:solidFill>
                  <a:schemeClr val="bg2"/>
                </a:solidFill>
              </a:rPr>
              <a:t>akta</a:t>
            </a:r>
            <a:r>
              <a:rPr lang="en-US" sz="2800" dirty="0" smtClean="0">
                <a:solidFill>
                  <a:schemeClr val="bg2"/>
                </a:solidFill>
              </a:rPr>
              <a:t> </a:t>
            </a:r>
            <a:r>
              <a:rPr lang="en-US" sz="2800" dirty="0" err="1" smtClean="0">
                <a:solidFill>
                  <a:schemeClr val="bg2"/>
                </a:solidFill>
              </a:rPr>
              <a:t>projekta</a:t>
            </a:r>
            <a:r>
              <a:rPr lang="en-US" sz="2800" dirty="0" smtClean="0">
                <a:solidFill>
                  <a:schemeClr val="bg2"/>
                </a:solidFill>
              </a:rPr>
              <a:t> </a:t>
            </a:r>
            <a:r>
              <a:rPr lang="en-US" sz="2800" dirty="0" err="1" smtClean="0">
                <a:solidFill>
                  <a:schemeClr val="bg2"/>
                </a:solidFill>
              </a:rPr>
              <a:t>ietekme</a:t>
            </a:r>
            <a:r>
              <a:rPr lang="en-US" sz="2800" dirty="0" smtClean="0">
                <a:solidFill>
                  <a:schemeClr val="bg2"/>
                </a:solidFill>
              </a:rPr>
              <a:t> </a:t>
            </a:r>
            <a:r>
              <a:rPr lang="en-US" sz="2800" dirty="0" err="1" smtClean="0">
                <a:solidFill>
                  <a:schemeClr val="bg2"/>
                </a:solidFill>
              </a:rPr>
              <a:t>uz</a:t>
            </a:r>
            <a:r>
              <a:rPr lang="en-US" sz="2800" dirty="0" smtClean="0">
                <a:solidFill>
                  <a:schemeClr val="bg2"/>
                </a:solidFill>
              </a:rPr>
              <a:t> </a:t>
            </a:r>
            <a:r>
              <a:rPr lang="en-US" sz="2800" dirty="0" err="1" smtClean="0">
                <a:solidFill>
                  <a:schemeClr val="bg2"/>
                </a:solidFill>
              </a:rPr>
              <a:t>sabiedrību</a:t>
            </a:r>
            <a:r>
              <a:rPr lang="en-US" sz="2800" dirty="0" smtClean="0">
                <a:solidFill>
                  <a:schemeClr val="bg2"/>
                </a:solidFill>
              </a:rPr>
              <a:t>, </a:t>
            </a:r>
            <a:r>
              <a:rPr lang="en-US" sz="2800" dirty="0" err="1" smtClean="0">
                <a:solidFill>
                  <a:schemeClr val="bg2"/>
                </a:solidFill>
              </a:rPr>
              <a:t>tautsaimniecības</a:t>
            </a:r>
            <a:r>
              <a:rPr lang="en-US" sz="2800" dirty="0" smtClean="0">
                <a:solidFill>
                  <a:schemeClr val="bg2"/>
                </a:solidFill>
              </a:rPr>
              <a:t> </a:t>
            </a:r>
            <a:r>
              <a:rPr lang="en-US" sz="2800" dirty="0" err="1" smtClean="0">
                <a:solidFill>
                  <a:schemeClr val="bg2"/>
                </a:solidFill>
              </a:rPr>
              <a:t>attīstību</a:t>
            </a:r>
            <a:r>
              <a:rPr lang="en-US" sz="2800" dirty="0" smtClean="0">
                <a:solidFill>
                  <a:schemeClr val="bg2"/>
                </a:solidFill>
              </a:rPr>
              <a:t> un </a:t>
            </a:r>
            <a:r>
              <a:rPr lang="en-US" sz="2800" dirty="0" err="1" smtClean="0">
                <a:solidFill>
                  <a:schemeClr val="bg2"/>
                </a:solidFill>
              </a:rPr>
              <a:t>administratīvo</a:t>
            </a:r>
            <a:r>
              <a:rPr lang="en-US" sz="2800" dirty="0" smtClean="0">
                <a:solidFill>
                  <a:schemeClr val="bg2"/>
                </a:solidFill>
              </a:rPr>
              <a:t> </a:t>
            </a:r>
            <a:r>
              <a:rPr lang="en-US" sz="2800" dirty="0" err="1" smtClean="0">
                <a:solidFill>
                  <a:schemeClr val="bg2"/>
                </a:solidFill>
              </a:rPr>
              <a:t>slogu</a:t>
            </a:r>
            <a:endParaRPr lang="en-US" sz="3200" dirty="0">
              <a:solidFill>
                <a:schemeClr val="bg2"/>
              </a:solidFill>
            </a:endParaRPr>
          </a:p>
        </p:txBody>
      </p:sp>
      <p:sp>
        <p:nvSpPr>
          <p:cNvPr id="3" name="Content Placeholder 2"/>
          <p:cNvSpPr>
            <a:spLocks noGrp="1"/>
          </p:cNvSpPr>
          <p:nvPr>
            <p:ph idx="1"/>
          </p:nvPr>
        </p:nvSpPr>
        <p:spPr>
          <a:xfrm>
            <a:off x="503238" y="1907629"/>
            <a:ext cx="9069388" cy="4848774"/>
          </a:xfrm>
        </p:spPr>
        <p:txBody>
          <a:bodyPr/>
          <a:lstStyle/>
          <a:p>
            <a:pPr marL="457200" indent="-457200">
              <a:buFont typeface="Arial"/>
              <a:buChar char="•"/>
            </a:pPr>
            <a:r>
              <a:rPr lang="en-US" sz="2000" dirty="0" err="1" smtClean="0"/>
              <a:t>Admin.izmaksu</a:t>
            </a:r>
            <a:r>
              <a:rPr lang="en-US" sz="2000" dirty="0" smtClean="0"/>
              <a:t> </a:t>
            </a:r>
            <a:r>
              <a:rPr lang="en-US" sz="2000" dirty="0" err="1" smtClean="0"/>
              <a:t>aprēķina</a:t>
            </a:r>
            <a:r>
              <a:rPr lang="en-US" sz="2000" dirty="0" smtClean="0"/>
              <a:t> formula</a:t>
            </a:r>
          </a:p>
          <a:p>
            <a:pPr marL="0" indent="0" algn="ctr"/>
            <a:r>
              <a:rPr lang="en-US" sz="2000" b="1" dirty="0" smtClean="0"/>
              <a:t>(</a:t>
            </a:r>
            <a:r>
              <a:rPr lang="en-US" sz="2000" b="1" dirty="0" err="1" smtClean="0"/>
              <a:t>Stundas</a:t>
            </a:r>
            <a:r>
              <a:rPr lang="en-US" sz="2000" b="1" dirty="0" smtClean="0"/>
              <a:t> </a:t>
            </a:r>
            <a:r>
              <a:rPr lang="en-US" sz="2000" b="1" dirty="0" err="1" smtClean="0"/>
              <a:t>likme</a:t>
            </a:r>
            <a:r>
              <a:rPr lang="en-US" sz="2000" b="1" dirty="0" smtClean="0"/>
              <a:t> x </a:t>
            </a:r>
            <a:r>
              <a:rPr lang="en-US" sz="2000" b="1" dirty="0" err="1" smtClean="0"/>
              <a:t>laika</a:t>
            </a:r>
            <a:r>
              <a:rPr lang="en-US" sz="2000" b="1" dirty="0" smtClean="0"/>
              <a:t> </a:t>
            </a:r>
            <a:r>
              <a:rPr lang="en-US" sz="2000" b="1" dirty="0" err="1" smtClean="0"/>
              <a:t>patēriņš</a:t>
            </a:r>
            <a:r>
              <a:rPr lang="en-US" sz="2000" b="1" dirty="0" smtClean="0"/>
              <a:t>) x </a:t>
            </a:r>
            <a:r>
              <a:rPr lang="en-US" sz="2000" b="1" dirty="0" err="1" smtClean="0"/>
              <a:t>subjektu</a:t>
            </a:r>
            <a:r>
              <a:rPr lang="en-US" sz="2000" b="1" dirty="0" smtClean="0"/>
              <a:t> </a:t>
            </a:r>
            <a:r>
              <a:rPr lang="en-US" sz="2000" b="1" dirty="0" err="1" smtClean="0"/>
              <a:t>skaits</a:t>
            </a:r>
            <a:r>
              <a:rPr lang="en-US" sz="2000" b="1" dirty="0" smtClean="0"/>
              <a:t> x info </a:t>
            </a:r>
            <a:r>
              <a:rPr lang="en-US" sz="2000" b="1" dirty="0" err="1" smtClean="0"/>
              <a:t>sniegšanas</a:t>
            </a:r>
            <a:r>
              <a:rPr lang="en-US" sz="2000" b="1" dirty="0" smtClean="0"/>
              <a:t> </a:t>
            </a:r>
            <a:r>
              <a:rPr lang="en-US" sz="2000" b="1" dirty="0" err="1" smtClean="0"/>
              <a:t>biežums</a:t>
            </a:r>
            <a:endParaRPr lang="en-US" sz="2000" b="1" dirty="0" smtClean="0"/>
          </a:p>
          <a:p>
            <a:pPr marL="342900" indent="-342900">
              <a:buFont typeface="Arial"/>
              <a:buChar char="•"/>
            </a:pPr>
            <a:r>
              <a:rPr lang="en-US" sz="2000" dirty="0" smtClean="0"/>
              <a:t>Formula </a:t>
            </a:r>
            <a:r>
              <a:rPr lang="en-US" sz="2000" dirty="0" err="1" smtClean="0"/>
              <a:t>neietver</a:t>
            </a:r>
            <a:r>
              <a:rPr lang="en-US" sz="2000" dirty="0" smtClean="0"/>
              <a:t> </a:t>
            </a:r>
            <a:r>
              <a:rPr lang="en-US" sz="2000" dirty="0" err="1" smtClean="0"/>
              <a:t>transporta</a:t>
            </a:r>
            <a:r>
              <a:rPr lang="en-US" sz="2000" dirty="0" smtClean="0"/>
              <a:t> </a:t>
            </a:r>
            <a:r>
              <a:rPr lang="en-US" sz="2000" dirty="0" err="1" smtClean="0"/>
              <a:t>izmaksas</a:t>
            </a:r>
            <a:r>
              <a:rPr lang="en-US" sz="2000" dirty="0" smtClean="0"/>
              <a:t>, IT </a:t>
            </a:r>
            <a:r>
              <a:rPr lang="en-US" sz="2000" dirty="0" err="1" smtClean="0"/>
              <a:t>izmaksas</a:t>
            </a:r>
            <a:r>
              <a:rPr lang="en-US" sz="2000" dirty="0" smtClean="0"/>
              <a:t>, </a:t>
            </a:r>
            <a:r>
              <a:rPr lang="en-US" sz="2000" dirty="0" err="1" smtClean="0"/>
              <a:t>ārpakalpojumu</a:t>
            </a:r>
            <a:r>
              <a:rPr lang="en-US" sz="2000" dirty="0" smtClean="0"/>
              <a:t> </a:t>
            </a:r>
            <a:r>
              <a:rPr lang="en-US" sz="2000" dirty="0" err="1" smtClean="0"/>
              <a:t>izmaksas</a:t>
            </a:r>
            <a:r>
              <a:rPr lang="en-US" sz="2000" dirty="0" smtClean="0"/>
              <a:t> (</a:t>
            </a:r>
            <a:r>
              <a:rPr lang="en-US" sz="2000" dirty="0" err="1" smtClean="0"/>
              <a:t>ja</a:t>
            </a:r>
            <a:r>
              <a:rPr lang="en-US" sz="2000" dirty="0" smtClean="0"/>
              <a:t> ne </a:t>
            </a:r>
            <a:r>
              <a:rPr lang="en-US" sz="2000" dirty="0" err="1" smtClean="0"/>
              <a:t>stundas</a:t>
            </a:r>
            <a:r>
              <a:rPr lang="en-US" sz="2000" dirty="0" smtClean="0"/>
              <a:t> </a:t>
            </a:r>
            <a:r>
              <a:rPr lang="en-US" sz="2000" dirty="0" err="1" smtClean="0"/>
              <a:t>likme</a:t>
            </a:r>
            <a:r>
              <a:rPr lang="en-US" sz="2000" dirty="0" smtClean="0"/>
              <a:t>), </a:t>
            </a:r>
            <a:r>
              <a:rPr lang="en-US" sz="2000" dirty="0" err="1" smtClean="0"/>
              <a:t>kancelejas</a:t>
            </a:r>
            <a:r>
              <a:rPr lang="en-US" sz="2000" dirty="0" smtClean="0"/>
              <a:t> </a:t>
            </a:r>
            <a:r>
              <a:rPr lang="en-US" sz="2000" dirty="0" err="1" smtClean="0"/>
              <a:t>preču</a:t>
            </a:r>
            <a:r>
              <a:rPr lang="en-US" sz="2000" dirty="0" smtClean="0"/>
              <a:t> </a:t>
            </a:r>
            <a:r>
              <a:rPr lang="en-US" sz="2000" dirty="0" err="1" smtClean="0"/>
              <a:t>izmaksas</a:t>
            </a:r>
            <a:r>
              <a:rPr lang="en-US" sz="2000" dirty="0" smtClean="0"/>
              <a:t>, </a:t>
            </a:r>
            <a:r>
              <a:rPr lang="en-US" sz="2000" dirty="0" err="1" smtClean="0"/>
              <a:t>gaidīšanas</a:t>
            </a:r>
            <a:r>
              <a:rPr lang="en-US" sz="2000" dirty="0" smtClean="0"/>
              <a:t> </a:t>
            </a:r>
            <a:r>
              <a:rPr lang="en-US" sz="2000" dirty="0" err="1" smtClean="0"/>
              <a:t>izmaksas</a:t>
            </a:r>
            <a:r>
              <a:rPr lang="en-US" sz="2000" dirty="0" smtClean="0"/>
              <a:t> </a:t>
            </a:r>
            <a:r>
              <a:rPr lang="en-US" sz="2000" dirty="0" err="1" smtClean="0"/>
              <a:t>u.c</a:t>
            </a:r>
            <a:r>
              <a:rPr lang="en-US" sz="2000" dirty="0" smtClean="0"/>
              <a:t>.</a:t>
            </a:r>
          </a:p>
          <a:p>
            <a:pPr marL="342900" indent="-342900">
              <a:buFont typeface="Arial"/>
              <a:buChar char="•"/>
            </a:pPr>
            <a:r>
              <a:rPr lang="en-US" sz="2000" dirty="0" err="1" smtClean="0"/>
              <a:t>Taču</a:t>
            </a:r>
            <a:r>
              <a:rPr lang="en-US" sz="2000" dirty="0" smtClean="0"/>
              <a:t> </a:t>
            </a:r>
            <a:r>
              <a:rPr lang="en-US" sz="2000" i="1" dirty="0" smtClean="0"/>
              <a:t>EC Impact Assessment Guidelines</a:t>
            </a:r>
            <a:r>
              <a:rPr lang="en-US" sz="2000" dirty="0" smtClean="0"/>
              <a:t>:</a:t>
            </a:r>
          </a:p>
          <a:p>
            <a:pPr marL="742837" lvl="1" indent="-342900">
              <a:buFont typeface="Arial"/>
              <a:buChar char="•"/>
            </a:pPr>
            <a:r>
              <a:rPr lang="en-US" sz="1800" i="1" dirty="0" smtClean="0"/>
              <a:t>Where appropriate, other types of of costs such as outsourcing, equipment or supplies’ costs will be taken into account.</a:t>
            </a:r>
          </a:p>
          <a:p>
            <a:pPr marL="742837" lvl="1" indent="-342900">
              <a:buFont typeface="Arial"/>
              <a:buChar char="•"/>
            </a:pPr>
            <a:r>
              <a:rPr lang="en-US" sz="1800" dirty="0" err="1" smtClean="0"/>
              <a:t>Tas</a:t>
            </a:r>
            <a:r>
              <a:rPr lang="en-US" sz="1800" dirty="0" smtClean="0"/>
              <a:t> </a:t>
            </a:r>
            <a:r>
              <a:rPr lang="en-US" sz="1800" dirty="0" err="1" smtClean="0"/>
              <a:t>nozīmē</a:t>
            </a:r>
            <a:r>
              <a:rPr lang="en-US" sz="1800" dirty="0" smtClean="0"/>
              <a:t>, </a:t>
            </a:r>
            <a:r>
              <a:rPr lang="en-US" sz="1800" dirty="0" err="1" smtClean="0"/>
              <a:t>ka</a:t>
            </a:r>
            <a:r>
              <a:rPr lang="en-US" sz="1800" dirty="0" smtClean="0"/>
              <a:t> </a:t>
            </a:r>
            <a:r>
              <a:rPr lang="en-US" sz="1800" dirty="0" err="1" smtClean="0"/>
              <a:t>arī</a:t>
            </a:r>
            <a:r>
              <a:rPr lang="en-US" sz="1800" dirty="0" smtClean="0"/>
              <a:t> </a:t>
            </a:r>
            <a:r>
              <a:rPr lang="en-US" sz="1800" dirty="0" err="1" smtClean="0"/>
              <a:t>citas</a:t>
            </a:r>
            <a:r>
              <a:rPr lang="en-US" sz="1800" dirty="0" smtClean="0"/>
              <a:t> admin. </a:t>
            </a:r>
            <a:r>
              <a:rPr lang="en-US" sz="1800" dirty="0" err="1" smtClean="0"/>
              <a:t>izmaksas</a:t>
            </a:r>
            <a:r>
              <a:rPr lang="en-US" sz="1800" dirty="0" smtClean="0"/>
              <a:t> </a:t>
            </a:r>
            <a:r>
              <a:rPr lang="en-US" sz="1800" dirty="0" err="1" smtClean="0"/>
              <a:t>jāiekļauj</a:t>
            </a:r>
            <a:r>
              <a:rPr lang="en-US" sz="1800" dirty="0" smtClean="0"/>
              <a:t> </a:t>
            </a:r>
            <a:r>
              <a:rPr lang="en-US" sz="1800" dirty="0" err="1" smtClean="0"/>
              <a:t>aprēķinā</a:t>
            </a:r>
            <a:r>
              <a:rPr lang="en-US" sz="1800" dirty="0" smtClean="0"/>
              <a:t>!</a:t>
            </a:r>
          </a:p>
          <a:p>
            <a:pPr marL="342900" indent="-342900">
              <a:buFont typeface="Arial"/>
              <a:buChar char="•"/>
            </a:pPr>
            <a:r>
              <a:rPr lang="en-US" sz="2000" dirty="0" err="1" smtClean="0"/>
              <a:t>Valsts</a:t>
            </a:r>
            <a:r>
              <a:rPr lang="en-US" sz="2000" dirty="0" smtClean="0"/>
              <a:t> </a:t>
            </a:r>
            <a:r>
              <a:rPr lang="en-US" sz="2000" dirty="0" err="1" smtClean="0"/>
              <a:t>pārvaldes</a:t>
            </a:r>
            <a:r>
              <a:rPr lang="en-US" sz="2000" dirty="0" smtClean="0"/>
              <a:t> </a:t>
            </a:r>
            <a:r>
              <a:rPr lang="en-US" sz="2000" dirty="0" err="1" smtClean="0"/>
              <a:t>iestādes</a:t>
            </a:r>
            <a:r>
              <a:rPr lang="en-US" sz="2000" dirty="0" smtClean="0"/>
              <a:t> </a:t>
            </a:r>
            <a:r>
              <a:rPr lang="en-US" sz="2000" dirty="0" err="1" smtClean="0"/>
              <a:t>izmaksas</a:t>
            </a:r>
            <a:r>
              <a:rPr lang="en-US" sz="2000" dirty="0" smtClean="0"/>
              <a:t> </a:t>
            </a:r>
            <a:r>
              <a:rPr lang="en-US" sz="2000" dirty="0" err="1" smtClean="0"/>
              <a:t>netiek</a:t>
            </a:r>
            <a:r>
              <a:rPr lang="en-US" sz="2000" dirty="0" smtClean="0"/>
              <a:t> </a:t>
            </a:r>
            <a:r>
              <a:rPr lang="en-US" sz="2000" dirty="0" err="1" smtClean="0"/>
              <a:t>iekļautas</a:t>
            </a:r>
            <a:r>
              <a:rPr lang="en-US" sz="2000" dirty="0" smtClean="0"/>
              <a:t> </a:t>
            </a:r>
            <a:r>
              <a:rPr lang="en-US" sz="2000" dirty="0" err="1" smtClean="0"/>
              <a:t>admin.izmaksās</a:t>
            </a:r>
            <a:r>
              <a:rPr lang="en-US" sz="2000" dirty="0" smtClean="0"/>
              <a:t>, </a:t>
            </a:r>
            <a:r>
              <a:rPr lang="en-US" sz="2000" dirty="0" err="1" smtClean="0"/>
              <a:t>izņemot</a:t>
            </a:r>
            <a:r>
              <a:rPr lang="en-US" sz="2000" dirty="0" smtClean="0"/>
              <a:t> </a:t>
            </a:r>
            <a:r>
              <a:rPr lang="en-US" sz="2000" dirty="0" err="1" smtClean="0"/>
              <a:t>gadījumus</a:t>
            </a:r>
            <a:r>
              <a:rPr lang="en-US" sz="2000" dirty="0" smtClean="0"/>
              <a:t>, </a:t>
            </a:r>
            <a:r>
              <a:rPr lang="en-US" sz="2000" dirty="0" err="1" smtClean="0"/>
              <a:t>kad</a:t>
            </a:r>
            <a:r>
              <a:rPr lang="en-US" sz="2000" dirty="0" smtClean="0"/>
              <a:t> </a:t>
            </a:r>
            <a:r>
              <a:rPr lang="en-US" sz="2000" dirty="0" err="1" smtClean="0"/>
              <a:t>valsts</a:t>
            </a:r>
            <a:r>
              <a:rPr lang="en-US" sz="2000" dirty="0" smtClean="0"/>
              <a:t> </a:t>
            </a:r>
            <a:r>
              <a:rPr lang="en-US" sz="2000" dirty="0" err="1" smtClean="0"/>
              <a:t>pārvaldes</a:t>
            </a:r>
            <a:r>
              <a:rPr lang="en-US" sz="2000" dirty="0" smtClean="0"/>
              <a:t> </a:t>
            </a:r>
            <a:r>
              <a:rPr lang="en-US" sz="2000" dirty="0" err="1" smtClean="0"/>
              <a:t>iestāde</a:t>
            </a:r>
            <a:r>
              <a:rPr lang="en-US" sz="2000" dirty="0" smtClean="0"/>
              <a:t> </a:t>
            </a:r>
            <a:r>
              <a:rPr lang="en-US" sz="2000" dirty="0" err="1" smtClean="0"/>
              <a:t>ir</a:t>
            </a:r>
            <a:r>
              <a:rPr lang="en-US" sz="2000" dirty="0" smtClean="0"/>
              <a:t> </a:t>
            </a:r>
            <a:r>
              <a:rPr lang="en-US" sz="2000" dirty="0" err="1" smtClean="0"/>
              <a:t>informācijas</a:t>
            </a:r>
            <a:r>
              <a:rPr lang="en-US" sz="2000" dirty="0" smtClean="0"/>
              <a:t> </a:t>
            </a:r>
            <a:r>
              <a:rPr lang="en-US" sz="2000" dirty="0" err="1" smtClean="0"/>
              <a:t>sniedzējs</a:t>
            </a:r>
            <a:r>
              <a:rPr lang="en-US" sz="2000" dirty="0" smtClean="0"/>
              <a:t> (</a:t>
            </a:r>
            <a:r>
              <a:rPr lang="en-US" sz="2000" dirty="0" err="1" smtClean="0"/>
              <a:t>nevis</a:t>
            </a:r>
            <a:r>
              <a:rPr lang="en-US" sz="2000" dirty="0" smtClean="0"/>
              <a:t> </a:t>
            </a:r>
            <a:r>
              <a:rPr lang="en-US" sz="2000" dirty="0" err="1" smtClean="0"/>
              <a:t>administratīvās</a:t>
            </a:r>
            <a:r>
              <a:rPr lang="en-US" sz="2000" dirty="0" smtClean="0"/>
              <a:t> </a:t>
            </a:r>
            <a:r>
              <a:rPr lang="en-US" sz="2000" dirty="0" err="1" smtClean="0"/>
              <a:t>procedūras</a:t>
            </a:r>
            <a:r>
              <a:rPr lang="en-US" sz="2000" dirty="0" smtClean="0"/>
              <a:t> </a:t>
            </a:r>
            <a:r>
              <a:rPr lang="en-US" sz="2000" dirty="0" err="1" smtClean="0"/>
              <a:t>turētājs</a:t>
            </a:r>
            <a:r>
              <a:rPr lang="en-US" sz="2000" dirty="0" smtClean="0"/>
              <a:t>!)</a:t>
            </a:r>
            <a:endParaRPr lang="en-US" sz="2000" dirty="0"/>
          </a:p>
        </p:txBody>
      </p:sp>
    </p:spTree>
    <p:extLst>
      <p:ext uri="{BB962C8B-B14F-4D97-AF65-F5344CB8AC3E}">
        <p14:creationId xmlns:p14="http://schemas.microsoft.com/office/powerpoint/2010/main" val="30198303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107429"/>
            <a:ext cx="9069388" cy="1260475"/>
          </a:xfrm>
        </p:spPr>
        <p:txBody>
          <a:bodyPr/>
          <a:lstStyle/>
          <a:p>
            <a:pPr algn="l"/>
            <a:r>
              <a:rPr lang="en-US" sz="3600" dirty="0" err="1" smtClean="0"/>
              <a:t>Administratīvo</a:t>
            </a:r>
            <a:r>
              <a:rPr lang="en-US" sz="3600" dirty="0" smtClean="0"/>
              <a:t> </a:t>
            </a:r>
            <a:r>
              <a:rPr lang="en-US" sz="3600" dirty="0" err="1" smtClean="0"/>
              <a:t>izmaksu</a:t>
            </a:r>
            <a:r>
              <a:rPr lang="en-US" sz="3600" dirty="0" smtClean="0"/>
              <a:t> </a:t>
            </a:r>
            <a:r>
              <a:rPr lang="en-US" sz="3600" dirty="0" err="1" smtClean="0"/>
              <a:t>aprēķina</a:t>
            </a:r>
            <a:r>
              <a:rPr lang="en-US" sz="3600" dirty="0" smtClean="0"/>
              <a:t> </a:t>
            </a:r>
            <a:r>
              <a:rPr lang="en-US" sz="3600" dirty="0" err="1" smtClean="0"/>
              <a:t>piemērs</a:t>
            </a:r>
            <a:r>
              <a:rPr lang="en-US" sz="3600" dirty="0" smtClean="0"/>
              <a:t> (1) </a:t>
            </a:r>
            <a:br>
              <a:rPr lang="en-US" sz="3600" dirty="0" smtClean="0"/>
            </a:br>
            <a:r>
              <a:rPr lang="en-US" sz="2400" dirty="0" err="1" smtClean="0">
                <a:solidFill>
                  <a:srgbClr val="808080"/>
                </a:solidFill>
              </a:rPr>
              <a:t>saskaņā</a:t>
            </a:r>
            <a:r>
              <a:rPr lang="en-US" sz="2400" dirty="0" smtClean="0">
                <a:solidFill>
                  <a:srgbClr val="808080"/>
                </a:solidFill>
              </a:rPr>
              <a:t> </a:t>
            </a:r>
            <a:r>
              <a:rPr lang="en-US" sz="2400" dirty="0" err="1" smtClean="0">
                <a:solidFill>
                  <a:srgbClr val="808080"/>
                </a:solidFill>
              </a:rPr>
              <a:t>ar</a:t>
            </a:r>
            <a:r>
              <a:rPr lang="en-US" sz="2400" dirty="0" smtClean="0">
                <a:solidFill>
                  <a:srgbClr val="808080"/>
                </a:solidFill>
              </a:rPr>
              <a:t> </a:t>
            </a:r>
            <a:r>
              <a:rPr lang="en-US" sz="2400" dirty="0" err="1" smtClean="0">
                <a:solidFill>
                  <a:srgbClr val="808080"/>
                </a:solidFill>
              </a:rPr>
              <a:t>tiesību</a:t>
            </a:r>
            <a:r>
              <a:rPr lang="en-US" sz="2400" dirty="0" smtClean="0">
                <a:solidFill>
                  <a:srgbClr val="808080"/>
                </a:solidFill>
              </a:rPr>
              <a:t> </a:t>
            </a:r>
            <a:r>
              <a:rPr lang="en-US" sz="2400" dirty="0" err="1">
                <a:solidFill>
                  <a:srgbClr val="808080"/>
                </a:solidFill>
              </a:rPr>
              <a:t>akta</a:t>
            </a:r>
            <a:r>
              <a:rPr lang="en-US" sz="2400" dirty="0">
                <a:solidFill>
                  <a:srgbClr val="808080"/>
                </a:solidFill>
              </a:rPr>
              <a:t> </a:t>
            </a:r>
            <a:r>
              <a:rPr lang="en-US" sz="2400" dirty="0" err="1">
                <a:solidFill>
                  <a:srgbClr val="808080"/>
                </a:solidFill>
              </a:rPr>
              <a:t>projekta</a:t>
            </a:r>
            <a:r>
              <a:rPr lang="en-US" sz="2400" dirty="0">
                <a:solidFill>
                  <a:srgbClr val="808080"/>
                </a:solidFill>
              </a:rPr>
              <a:t> </a:t>
            </a:r>
            <a:r>
              <a:rPr lang="en-US" sz="2400" dirty="0" err="1" smtClean="0">
                <a:solidFill>
                  <a:srgbClr val="808080"/>
                </a:solidFill>
              </a:rPr>
              <a:t>ietekmes</a:t>
            </a:r>
            <a:r>
              <a:rPr lang="en-US" sz="2400" dirty="0" smtClean="0">
                <a:solidFill>
                  <a:srgbClr val="808080"/>
                </a:solidFill>
              </a:rPr>
              <a:t> </a:t>
            </a:r>
            <a:r>
              <a:rPr lang="en-US" sz="2400" dirty="0" err="1" smtClean="0">
                <a:solidFill>
                  <a:srgbClr val="808080"/>
                </a:solidFill>
              </a:rPr>
              <a:t>izvērtēšanas</a:t>
            </a:r>
            <a:r>
              <a:rPr lang="en-US" sz="2400" dirty="0" smtClean="0">
                <a:solidFill>
                  <a:srgbClr val="808080"/>
                </a:solidFill>
              </a:rPr>
              <a:t> </a:t>
            </a:r>
            <a:r>
              <a:rPr lang="en-US" sz="2400" dirty="0" err="1" smtClean="0">
                <a:solidFill>
                  <a:srgbClr val="808080"/>
                </a:solidFill>
              </a:rPr>
              <a:t>instrukciju</a:t>
            </a:r>
            <a:endParaRPr lang="en-US" sz="2400" dirty="0">
              <a:solidFill>
                <a:srgbClr val="808080"/>
              </a:solidFill>
            </a:endParaRPr>
          </a:p>
        </p:txBody>
      </p:sp>
      <p:sp>
        <p:nvSpPr>
          <p:cNvPr id="3" name="Content Placeholder 2"/>
          <p:cNvSpPr>
            <a:spLocks noGrp="1"/>
          </p:cNvSpPr>
          <p:nvPr>
            <p:ph idx="1"/>
          </p:nvPr>
        </p:nvSpPr>
        <p:spPr>
          <a:xfrm>
            <a:off x="503238" y="1768478"/>
            <a:ext cx="9069388" cy="5611759"/>
          </a:xfrm>
          <a:solidFill>
            <a:srgbClr val="FFFFFF"/>
          </a:solidFill>
        </p:spPr>
        <p:txBody>
          <a:bodyPr/>
          <a:lstStyle/>
          <a:p>
            <a:pPr marL="342900" indent="-342900">
              <a:lnSpc>
                <a:spcPct val="80000"/>
              </a:lnSpc>
              <a:buFont typeface="Arial"/>
              <a:buChar char="•"/>
            </a:pPr>
            <a:r>
              <a:rPr lang="en-US" sz="1600" dirty="0" err="1" smtClean="0"/>
              <a:t>Jauna</a:t>
            </a:r>
            <a:r>
              <a:rPr lang="en-US" sz="1600" dirty="0" smtClean="0"/>
              <a:t> </a:t>
            </a:r>
            <a:r>
              <a:rPr lang="en-US" sz="1600" dirty="0" err="1" smtClean="0"/>
              <a:t>tiesību</a:t>
            </a:r>
            <a:r>
              <a:rPr lang="en-US" sz="1600" dirty="0" smtClean="0"/>
              <a:t> </a:t>
            </a:r>
            <a:r>
              <a:rPr lang="en-US" sz="1600" dirty="0" err="1" smtClean="0"/>
              <a:t>akta</a:t>
            </a:r>
            <a:r>
              <a:rPr lang="en-US" sz="1600" dirty="0" smtClean="0"/>
              <a:t> </a:t>
            </a:r>
            <a:r>
              <a:rPr lang="en-US" sz="1600" dirty="0" err="1" smtClean="0"/>
              <a:t>ieviešana</a:t>
            </a:r>
            <a:r>
              <a:rPr lang="en-US" sz="1600" dirty="0" smtClean="0"/>
              <a:t> </a:t>
            </a:r>
            <a:r>
              <a:rPr lang="en-US" sz="1600" dirty="0" err="1" smtClean="0"/>
              <a:t>prasīs</a:t>
            </a:r>
            <a:r>
              <a:rPr lang="en-US" sz="1600" dirty="0" smtClean="0"/>
              <a:t> no </a:t>
            </a:r>
            <a:r>
              <a:rPr lang="en-US" sz="1600" dirty="0" err="1" smtClean="0"/>
              <a:t>jur.personām</a:t>
            </a:r>
            <a:r>
              <a:rPr lang="en-US" sz="1600" dirty="0" smtClean="0"/>
              <a:t> </a:t>
            </a:r>
            <a:r>
              <a:rPr lang="en-US" sz="1600" dirty="0" err="1" smtClean="0"/>
              <a:t>sniegt</a:t>
            </a:r>
            <a:r>
              <a:rPr lang="en-US" sz="1600" dirty="0" smtClean="0"/>
              <a:t> 2 </a:t>
            </a:r>
            <a:r>
              <a:rPr lang="en-US" sz="1600" dirty="0" err="1" smtClean="0"/>
              <a:t>reizes</a:t>
            </a:r>
            <a:r>
              <a:rPr lang="en-US" sz="1600" dirty="0" smtClean="0"/>
              <a:t> </a:t>
            </a:r>
            <a:r>
              <a:rPr lang="en-US" sz="1600" dirty="0" err="1" smtClean="0"/>
              <a:t>gadā</a:t>
            </a:r>
            <a:r>
              <a:rPr lang="en-US" sz="1600" dirty="0" smtClean="0"/>
              <a:t> </a:t>
            </a:r>
            <a:r>
              <a:rPr lang="en-US" sz="1600" dirty="0" err="1" smtClean="0"/>
              <a:t>informāciju</a:t>
            </a:r>
            <a:r>
              <a:rPr lang="en-US" sz="1600" dirty="0" smtClean="0"/>
              <a:t> par </a:t>
            </a:r>
            <a:r>
              <a:rPr lang="en-US" sz="1600" dirty="0" err="1" smtClean="0"/>
              <a:t>darbiniekiem</a:t>
            </a:r>
            <a:r>
              <a:rPr lang="en-US" sz="1600" dirty="0" smtClean="0"/>
              <a:t>, </a:t>
            </a:r>
            <a:r>
              <a:rPr lang="en-US" sz="1600" dirty="0" err="1" smtClean="0"/>
              <a:t>kuri</a:t>
            </a:r>
            <a:r>
              <a:rPr lang="en-US" sz="1600" dirty="0" smtClean="0"/>
              <a:t> </a:t>
            </a:r>
            <a:r>
              <a:rPr lang="en-US" sz="1600" dirty="0" err="1" smtClean="0"/>
              <a:t>brauc</a:t>
            </a:r>
            <a:r>
              <a:rPr lang="en-US" sz="1600" dirty="0" smtClean="0"/>
              <a:t> </a:t>
            </a:r>
            <a:r>
              <a:rPr lang="en-US" sz="1600" dirty="0" err="1" smtClean="0"/>
              <a:t>uz</a:t>
            </a:r>
            <a:r>
              <a:rPr lang="en-US" sz="1600" dirty="0" smtClean="0"/>
              <a:t> </a:t>
            </a:r>
            <a:r>
              <a:rPr lang="en-US" sz="1600" dirty="0" err="1" smtClean="0"/>
              <a:t>darbu</a:t>
            </a:r>
            <a:r>
              <a:rPr lang="en-US" sz="1600" dirty="0" smtClean="0"/>
              <a:t> </a:t>
            </a:r>
            <a:r>
              <a:rPr lang="en-US" sz="1600" dirty="0" err="1" smtClean="0"/>
              <a:t>ar</a:t>
            </a:r>
            <a:r>
              <a:rPr lang="en-US" sz="1600" dirty="0" smtClean="0"/>
              <a:t> </a:t>
            </a:r>
            <a:r>
              <a:rPr lang="en-US" sz="1600" dirty="0" err="1" smtClean="0"/>
              <a:t>sabiedrisko</a:t>
            </a:r>
            <a:r>
              <a:rPr lang="en-US" sz="1600" dirty="0" smtClean="0"/>
              <a:t> </a:t>
            </a:r>
            <a:r>
              <a:rPr lang="en-US" sz="1600" dirty="0" err="1" smtClean="0"/>
              <a:t>transportu</a:t>
            </a:r>
            <a:r>
              <a:rPr lang="en-US" sz="1600" dirty="0" smtClean="0"/>
              <a:t>.</a:t>
            </a:r>
          </a:p>
          <a:p>
            <a:pPr marL="342900" indent="-342900">
              <a:lnSpc>
                <a:spcPct val="80000"/>
              </a:lnSpc>
              <a:buFont typeface="Arial"/>
              <a:buChar char="•"/>
            </a:pPr>
            <a:r>
              <a:rPr lang="en-US" sz="1600" dirty="0" err="1" smtClean="0"/>
              <a:t>Mērķa</a:t>
            </a:r>
            <a:r>
              <a:rPr lang="en-US" sz="1600" dirty="0" smtClean="0"/>
              <a:t> </a:t>
            </a:r>
            <a:r>
              <a:rPr lang="en-US" sz="1600" dirty="0" err="1" smtClean="0"/>
              <a:t>grupa</a:t>
            </a:r>
            <a:r>
              <a:rPr lang="en-US" sz="1600" dirty="0" smtClean="0"/>
              <a:t>: </a:t>
            </a:r>
            <a:r>
              <a:rPr lang="en-US" sz="1600" dirty="0" err="1" smtClean="0"/>
              <a:t>jur.personas</a:t>
            </a:r>
            <a:r>
              <a:rPr lang="en-US" sz="1600" dirty="0" smtClean="0"/>
              <a:t>, </a:t>
            </a:r>
            <a:r>
              <a:rPr lang="en-US" sz="1600" dirty="0" err="1" smtClean="0"/>
              <a:t>t.i</a:t>
            </a:r>
            <a:r>
              <a:rPr lang="en-US" sz="1600" dirty="0" smtClean="0"/>
              <a:t>. 1000 </a:t>
            </a:r>
            <a:r>
              <a:rPr lang="en-US" sz="1600" dirty="0" err="1" smtClean="0"/>
              <a:t>komersanti</a:t>
            </a:r>
            <a:r>
              <a:rPr lang="en-US" sz="1600" dirty="0" smtClean="0"/>
              <a:t>, 100 NVO, 50 </a:t>
            </a:r>
            <a:r>
              <a:rPr lang="en-US" sz="1600" dirty="0" err="1" smtClean="0"/>
              <a:t>publiskās</a:t>
            </a:r>
            <a:r>
              <a:rPr lang="en-US" sz="1600" dirty="0" smtClean="0"/>
              <a:t> </a:t>
            </a:r>
            <a:r>
              <a:rPr lang="en-US" sz="1600" dirty="0" err="1" smtClean="0"/>
              <a:t>pārvaldes</a:t>
            </a:r>
            <a:r>
              <a:rPr lang="en-US" sz="1600" dirty="0" smtClean="0"/>
              <a:t> </a:t>
            </a:r>
            <a:r>
              <a:rPr lang="en-US" sz="1600" dirty="0" err="1" smtClean="0"/>
              <a:t>iestādes</a:t>
            </a:r>
            <a:endParaRPr lang="en-US" sz="1600" dirty="0" smtClean="0"/>
          </a:p>
          <a:p>
            <a:pPr marL="342900" indent="-342900">
              <a:lnSpc>
                <a:spcPct val="80000"/>
              </a:lnSpc>
              <a:buFont typeface="Arial"/>
              <a:buChar char="•"/>
            </a:pPr>
            <a:r>
              <a:rPr lang="en-US" sz="1600" dirty="0" err="1" smtClean="0"/>
              <a:t>Informācijas</a:t>
            </a:r>
            <a:r>
              <a:rPr lang="en-US" sz="1600" dirty="0" smtClean="0"/>
              <a:t> </a:t>
            </a:r>
            <a:r>
              <a:rPr lang="en-US" sz="1600" dirty="0" err="1" smtClean="0"/>
              <a:t>sniegšanas</a:t>
            </a:r>
            <a:r>
              <a:rPr lang="en-US" sz="1600" dirty="0" smtClean="0"/>
              <a:t> </a:t>
            </a:r>
            <a:r>
              <a:rPr lang="en-US" sz="1600" dirty="0" err="1" smtClean="0"/>
              <a:t>kārtība</a:t>
            </a:r>
            <a:r>
              <a:rPr lang="en-US" sz="1600" dirty="0" smtClean="0"/>
              <a:t>: </a:t>
            </a:r>
            <a:r>
              <a:rPr lang="en-US" sz="1600" dirty="0" err="1" smtClean="0"/>
              <a:t>jāaizpilda</a:t>
            </a:r>
            <a:r>
              <a:rPr lang="en-US" sz="1600" dirty="0" smtClean="0"/>
              <a:t> </a:t>
            </a:r>
            <a:r>
              <a:rPr lang="en-US" sz="1600" dirty="0" err="1" smtClean="0"/>
              <a:t>veidlapa</a:t>
            </a:r>
            <a:r>
              <a:rPr lang="en-US" sz="1600" dirty="0" smtClean="0"/>
              <a:t> X un </a:t>
            </a:r>
            <a:r>
              <a:rPr lang="en-US" sz="1600" dirty="0" err="1" smtClean="0"/>
              <a:t>jāiesniedz</a:t>
            </a:r>
            <a:r>
              <a:rPr lang="en-US" sz="1600" dirty="0" smtClean="0"/>
              <a:t> </a:t>
            </a:r>
            <a:r>
              <a:rPr lang="en-US" sz="1600" dirty="0" err="1" smtClean="0"/>
              <a:t>atbildīgajai</a:t>
            </a:r>
            <a:r>
              <a:rPr lang="en-US" sz="1600" dirty="0" smtClean="0"/>
              <a:t> </a:t>
            </a:r>
            <a:r>
              <a:rPr lang="en-US" sz="1600" dirty="0" err="1" smtClean="0"/>
              <a:t>iestādei</a:t>
            </a:r>
            <a:r>
              <a:rPr lang="en-US" sz="1600" dirty="0" smtClean="0"/>
              <a:t>.</a:t>
            </a:r>
          </a:p>
          <a:p>
            <a:pPr marL="342900" indent="-342900">
              <a:lnSpc>
                <a:spcPct val="80000"/>
              </a:lnSpc>
              <a:buFont typeface="Arial"/>
              <a:buChar char="•"/>
            </a:pPr>
            <a:r>
              <a:rPr lang="en-US" sz="1600" dirty="0" smtClean="0"/>
              <a:t>Lai </a:t>
            </a:r>
            <a:r>
              <a:rPr lang="en-US" sz="1600" dirty="0" err="1" smtClean="0"/>
              <a:t>sagatavotu</a:t>
            </a:r>
            <a:r>
              <a:rPr lang="en-US" sz="1600" dirty="0" smtClean="0"/>
              <a:t> </a:t>
            </a:r>
            <a:r>
              <a:rPr lang="en-US" sz="1600" dirty="0" err="1" smtClean="0"/>
              <a:t>prasīto</a:t>
            </a:r>
            <a:r>
              <a:rPr lang="en-US" sz="1600" dirty="0" smtClean="0"/>
              <a:t> </a:t>
            </a:r>
            <a:r>
              <a:rPr lang="en-US" sz="1600" dirty="0" err="1" smtClean="0"/>
              <a:t>informāciju</a:t>
            </a:r>
            <a:r>
              <a:rPr lang="en-US" sz="1600" dirty="0" smtClean="0"/>
              <a:t>, </a:t>
            </a:r>
            <a:r>
              <a:rPr lang="en-US" sz="1600" dirty="0" err="1" smtClean="0"/>
              <a:t>jur.personai</a:t>
            </a:r>
            <a:r>
              <a:rPr lang="en-US" sz="1600" dirty="0" smtClean="0"/>
              <a:t> </a:t>
            </a:r>
            <a:r>
              <a:rPr lang="en-US" sz="1600" dirty="0" err="1" smtClean="0"/>
              <a:t>jāveic</a:t>
            </a:r>
            <a:r>
              <a:rPr lang="en-US" sz="1600" dirty="0" smtClean="0"/>
              <a:t> </a:t>
            </a:r>
            <a:r>
              <a:rPr lang="en-US" sz="1600" dirty="0" err="1" smtClean="0"/>
              <a:t>darbinieku</a:t>
            </a:r>
            <a:r>
              <a:rPr lang="en-US" sz="1600" dirty="0" smtClean="0"/>
              <a:t> </a:t>
            </a:r>
            <a:r>
              <a:rPr lang="en-US" sz="1600" dirty="0" err="1" smtClean="0"/>
              <a:t>aptauja</a:t>
            </a:r>
            <a:r>
              <a:rPr lang="en-US" sz="1600" dirty="0"/>
              <a:t> </a:t>
            </a:r>
            <a:r>
              <a:rPr lang="en-US" sz="1600" dirty="0" smtClean="0"/>
              <a:t>un </a:t>
            </a:r>
            <a:r>
              <a:rPr lang="en-US" sz="1600" dirty="0" err="1" smtClean="0"/>
              <a:t>jāapkopo</a:t>
            </a:r>
            <a:r>
              <a:rPr lang="en-US" sz="1600" dirty="0" smtClean="0"/>
              <a:t> </a:t>
            </a:r>
            <a:r>
              <a:rPr lang="en-US" sz="1600" dirty="0" err="1" smtClean="0"/>
              <a:t>sniegtie</a:t>
            </a:r>
            <a:r>
              <a:rPr lang="en-US" sz="1600" dirty="0" smtClean="0"/>
              <a:t> </a:t>
            </a:r>
            <a:r>
              <a:rPr lang="en-US" sz="1600" dirty="0" err="1" smtClean="0"/>
              <a:t>dati</a:t>
            </a:r>
            <a:endParaRPr lang="en-US" sz="1600" dirty="0" smtClean="0"/>
          </a:p>
          <a:p>
            <a:pPr marL="342900" indent="-342900">
              <a:lnSpc>
                <a:spcPct val="80000"/>
              </a:lnSpc>
              <a:buFont typeface="Arial"/>
              <a:buChar char="•"/>
            </a:pPr>
            <a:r>
              <a:rPr lang="en-US" sz="1600" dirty="0" err="1" smtClean="0"/>
              <a:t>Informācijas</a:t>
            </a:r>
            <a:r>
              <a:rPr lang="en-US" sz="1600" dirty="0" smtClean="0"/>
              <a:t> </a:t>
            </a:r>
            <a:r>
              <a:rPr lang="en-US" sz="1600" dirty="0" err="1" smtClean="0"/>
              <a:t>ievākšanas</a:t>
            </a:r>
            <a:r>
              <a:rPr lang="en-US" sz="1600" dirty="0" smtClean="0"/>
              <a:t> un </a:t>
            </a:r>
            <a:r>
              <a:rPr lang="en-US" sz="1600" dirty="0" err="1" smtClean="0"/>
              <a:t>apkopošanas</a:t>
            </a:r>
            <a:r>
              <a:rPr lang="en-US" sz="1600" dirty="0" smtClean="0"/>
              <a:t> </a:t>
            </a:r>
            <a:r>
              <a:rPr lang="en-US" sz="1600" dirty="0" err="1" smtClean="0"/>
              <a:t>laiks</a:t>
            </a:r>
            <a:r>
              <a:rPr lang="en-US" sz="1600" dirty="0" smtClean="0"/>
              <a:t> – 10 </a:t>
            </a:r>
            <a:r>
              <a:rPr lang="en-US" sz="1600" dirty="0" err="1" smtClean="0"/>
              <a:t>stundas</a:t>
            </a:r>
            <a:r>
              <a:rPr lang="en-US" sz="1600" dirty="0" smtClean="0"/>
              <a:t>, </a:t>
            </a:r>
            <a:r>
              <a:rPr lang="en-US" sz="1600" dirty="0" err="1" smtClean="0"/>
              <a:t>darbinieka</a:t>
            </a:r>
            <a:r>
              <a:rPr lang="en-US" sz="1600" dirty="0" smtClean="0"/>
              <a:t> </a:t>
            </a:r>
            <a:r>
              <a:rPr lang="en-US" sz="1600" dirty="0" err="1" smtClean="0"/>
              <a:t>stundas</a:t>
            </a:r>
            <a:r>
              <a:rPr lang="en-US" sz="1600" dirty="0" smtClean="0"/>
              <a:t> </a:t>
            </a:r>
            <a:r>
              <a:rPr lang="en-US" sz="1600" dirty="0" err="1" smtClean="0"/>
              <a:t>likme</a:t>
            </a:r>
            <a:r>
              <a:rPr lang="en-US" sz="1600" dirty="0" smtClean="0"/>
              <a:t> 5 EUR/</a:t>
            </a:r>
            <a:r>
              <a:rPr lang="en-US" sz="1600" dirty="0" err="1" smtClean="0"/>
              <a:t>st</a:t>
            </a:r>
            <a:endParaRPr lang="en-US" sz="1600" dirty="0" smtClean="0"/>
          </a:p>
          <a:p>
            <a:pPr marL="342900" indent="-342900">
              <a:lnSpc>
                <a:spcPct val="80000"/>
              </a:lnSpc>
              <a:buFont typeface="Arial"/>
              <a:buChar char="•"/>
            </a:pPr>
            <a:r>
              <a:rPr lang="en-US" sz="1600" dirty="0" err="1"/>
              <a:t>Informācijas</a:t>
            </a:r>
            <a:r>
              <a:rPr lang="en-US" sz="1600" dirty="0"/>
              <a:t> </a:t>
            </a:r>
            <a:r>
              <a:rPr lang="en-US" sz="1600" dirty="0" err="1"/>
              <a:t>iesniegšanas</a:t>
            </a:r>
            <a:r>
              <a:rPr lang="en-US" sz="1600" dirty="0"/>
              <a:t> </a:t>
            </a:r>
            <a:r>
              <a:rPr lang="en-US" sz="1600" dirty="0" err="1"/>
              <a:t>iespējas</a:t>
            </a:r>
            <a:r>
              <a:rPr lang="en-US" sz="1600" dirty="0"/>
              <a:t>:</a:t>
            </a:r>
          </a:p>
          <a:p>
            <a:pPr marL="742837" lvl="1" indent="-342900">
              <a:lnSpc>
                <a:spcPct val="80000"/>
              </a:lnSpc>
              <a:buFont typeface="Arial"/>
              <a:buChar char="•"/>
            </a:pPr>
            <a:r>
              <a:rPr lang="en-US" sz="1600" dirty="0" err="1"/>
              <a:t>Aizpildīt</a:t>
            </a:r>
            <a:r>
              <a:rPr lang="en-US" sz="1600" dirty="0"/>
              <a:t> </a:t>
            </a:r>
            <a:r>
              <a:rPr lang="en-US" sz="1600" dirty="0" err="1"/>
              <a:t>elektronisku</a:t>
            </a:r>
            <a:r>
              <a:rPr lang="en-US" sz="1600" dirty="0"/>
              <a:t> </a:t>
            </a:r>
            <a:r>
              <a:rPr lang="en-US" sz="1600" dirty="0" err="1"/>
              <a:t>veidlapu</a:t>
            </a:r>
            <a:r>
              <a:rPr lang="en-US" sz="1600" dirty="0"/>
              <a:t> </a:t>
            </a:r>
            <a:r>
              <a:rPr lang="en-US" sz="1600" dirty="0">
                <a:hlinkClick r:id="rId2"/>
              </a:rPr>
              <a:t>www.latvija.lv</a:t>
            </a:r>
            <a:r>
              <a:rPr lang="en-US" sz="1600" dirty="0"/>
              <a:t> </a:t>
            </a:r>
            <a:r>
              <a:rPr lang="en-US" sz="1600" dirty="0" smtClean="0"/>
              <a:t> - 1 </a:t>
            </a:r>
            <a:r>
              <a:rPr lang="en-US" sz="1600" dirty="0" err="1" smtClean="0"/>
              <a:t>stunda</a:t>
            </a:r>
            <a:endParaRPr lang="en-US" sz="1600" dirty="0"/>
          </a:p>
          <a:p>
            <a:pPr marL="742837" lvl="1" indent="-342900">
              <a:lnSpc>
                <a:spcPct val="80000"/>
              </a:lnSpc>
              <a:buFont typeface="Arial"/>
              <a:buChar char="•"/>
            </a:pPr>
            <a:r>
              <a:rPr lang="en-US" sz="1600" dirty="0" err="1"/>
              <a:t>Nosūtīt</a:t>
            </a:r>
            <a:r>
              <a:rPr lang="en-US" sz="1600" dirty="0"/>
              <a:t> </a:t>
            </a:r>
            <a:r>
              <a:rPr lang="en-US" sz="1600" dirty="0" err="1"/>
              <a:t>parakstītu</a:t>
            </a:r>
            <a:r>
              <a:rPr lang="en-US" sz="1600" dirty="0"/>
              <a:t> </a:t>
            </a:r>
            <a:r>
              <a:rPr lang="en-US" sz="1600" dirty="0" err="1"/>
              <a:t>dokumentu</a:t>
            </a:r>
            <a:r>
              <a:rPr lang="en-US" sz="1600" dirty="0"/>
              <a:t> pa </a:t>
            </a:r>
            <a:r>
              <a:rPr lang="en-US" sz="1600" dirty="0" err="1" smtClean="0"/>
              <a:t>pastu</a:t>
            </a:r>
            <a:r>
              <a:rPr lang="en-US" sz="1600" dirty="0" smtClean="0"/>
              <a:t> – 2 </a:t>
            </a:r>
            <a:r>
              <a:rPr lang="en-US" sz="1600" dirty="0" err="1" smtClean="0"/>
              <a:t>stundas</a:t>
            </a:r>
            <a:r>
              <a:rPr lang="en-US" sz="1600" dirty="0" smtClean="0"/>
              <a:t>, </a:t>
            </a:r>
            <a:r>
              <a:rPr lang="en-US" sz="1600" dirty="0" err="1" smtClean="0"/>
              <a:t>vēstule</a:t>
            </a:r>
            <a:r>
              <a:rPr lang="en-US" sz="1600" dirty="0" smtClean="0"/>
              <a:t> – 1,5 EUR</a:t>
            </a:r>
            <a:endParaRPr lang="en-US" sz="1600" dirty="0"/>
          </a:p>
          <a:p>
            <a:pPr marL="742837" lvl="1" indent="-342900">
              <a:lnSpc>
                <a:spcPct val="80000"/>
              </a:lnSpc>
              <a:buFont typeface="Arial"/>
              <a:buChar char="•"/>
            </a:pPr>
            <a:r>
              <a:rPr lang="en-US" sz="1600" dirty="0" err="1"/>
              <a:t>Iesniegt</a:t>
            </a:r>
            <a:r>
              <a:rPr lang="en-US" sz="1600" dirty="0"/>
              <a:t> </a:t>
            </a:r>
            <a:r>
              <a:rPr lang="en-US" sz="1600" dirty="0" err="1"/>
              <a:t>parakstītu</a:t>
            </a:r>
            <a:r>
              <a:rPr lang="en-US" sz="1600" dirty="0"/>
              <a:t> </a:t>
            </a:r>
            <a:r>
              <a:rPr lang="en-US" sz="1600" dirty="0" err="1"/>
              <a:t>dokumentu</a:t>
            </a:r>
            <a:r>
              <a:rPr lang="en-US" sz="1600" dirty="0"/>
              <a:t> </a:t>
            </a:r>
            <a:r>
              <a:rPr lang="en-US" sz="1600" dirty="0" err="1" smtClean="0"/>
              <a:t>klātienē</a:t>
            </a:r>
            <a:r>
              <a:rPr lang="en-US" sz="1600" dirty="0" smtClean="0"/>
              <a:t> – 3 </a:t>
            </a:r>
            <a:r>
              <a:rPr lang="en-US" sz="1600" dirty="0" err="1" smtClean="0"/>
              <a:t>stundas</a:t>
            </a:r>
            <a:r>
              <a:rPr lang="en-US" sz="1600" dirty="0" smtClean="0"/>
              <a:t>, </a:t>
            </a:r>
            <a:r>
              <a:rPr lang="en-US" sz="1600" dirty="0" err="1" smtClean="0"/>
              <a:t>transporta</a:t>
            </a:r>
            <a:r>
              <a:rPr lang="en-US" sz="1600" dirty="0" smtClean="0"/>
              <a:t> </a:t>
            </a:r>
            <a:r>
              <a:rPr lang="en-US" sz="1600" dirty="0" err="1" smtClean="0"/>
              <a:t>biļete</a:t>
            </a:r>
            <a:r>
              <a:rPr lang="en-US" sz="1600" dirty="0" smtClean="0"/>
              <a:t> 1 EUR</a:t>
            </a:r>
            <a:endParaRPr lang="en-US" sz="1600" dirty="0"/>
          </a:p>
          <a:p>
            <a:pPr marL="342900" indent="-342900">
              <a:lnSpc>
                <a:spcPct val="80000"/>
              </a:lnSpc>
              <a:buFont typeface="Arial"/>
              <a:buChar char="•"/>
            </a:pPr>
            <a:r>
              <a:rPr lang="en-US" sz="1600" dirty="0" err="1"/>
              <a:t>Atbildīgās</a:t>
            </a:r>
            <a:r>
              <a:rPr lang="en-US" sz="1600" dirty="0"/>
              <a:t> </a:t>
            </a:r>
            <a:r>
              <a:rPr lang="en-US" sz="1600" dirty="0" err="1"/>
              <a:t>iestādes</a:t>
            </a:r>
            <a:r>
              <a:rPr lang="en-US" sz="1600" dirty="0"/>
              <a:t> </a:t>
            </a:r>
            <a:r>
              <a:rPr lang="en-US" sz="1600" dirty="0" err="1"/>
              <a:t>darbības</a:t>
            </a:r>
            <a:r>
              <a:rPr lang="en-US" sz="1600" dirty="0"/>
              <a:t>:</a:t>
            </a:r>
          </a:p>
          <a:p>
            <a:pPr marL="742837" lvl="1" indent="-342900">
              <a:lnSpc>
                <a:spcPct val="80000"/>
              </a:lnSpc>
              <a:buFont typeface="Arial"/>
              <a:buChar char="•"/>
            </a:pPr>
            <a:r>
              <a:rPr lang="en-US" sz="1600" dirty="0" err="1"/>
              <a:t>Reģistra</a:t>
            </a:r>
            <a:r>
              <a:rPr lang="en-US" sz="1600" dirty="0"/>
              <a:t> </a:t>
            </a:r>
            <a:r>
              <a:rPr lang="en-US" sz="1600" dirty="0" err="1"/>
              <a:t>izveide</a:t>
            </a:r>
            <a:r>
              <a:rPr lang="en-US" sz="1600" dirty="0"/>
              <a:t> – 5 000 EUR</a:t>
            </a:r>
          </a:p>
          <a:p>
            <a:pPr marL="742837" lvl="1" indent="-342900">
              <a:lnSpc>
                <a:spcPct val="80000"/>
              </a:lnSpc>
              <a:buFont typeface="Arial"/>
              <a:buChar char="•"/>
            </a:pPr>
            <a:r>
              <a:rPr lang="en-US" sz="1600" dirty="0" err="1"/>
              <a:t>Reģistra</a:t>
            </a:r>
            <a:r>
              <a:rPr lang="en-US" sz="1600" dirty="0"/>
              <a:t> </a:t>
            </a:r>
            <a:r>
              <a:rPr lang="en-US" sz="1600" dirty="0" err="1"/>
              <a:t>uzturēšana</a:t>
            </a:r>
            <a:r>
              <a:rPr lang="en-US" sz="1600" dirty="0"/>
              <a:t> – 100 EUR/</a:t>
            </a:r>
            <a:r>
              <a:rPr lang="en-US" sz="1600" dirty="0" err="1"/>
              <a:t>gadā</a:t>
            </a:r>
            <a:endParaRPr lang="en-US" sz="1600" dirty="0"/>
          </a:p>
          <a:p>
            <a:pPr marL="742837" lvl="1" indent="-342900">
              <a:lnSpc>
                <a:spcPct val="80000"/>
              </a:lnSpc>
              <a:buFont typeface="Arial"/>
              <a:buChar char="•"/>
            </a:pPr>
            <a:r>
              <a:rPr lang="en-US" sz="1600" dirty="0" err="1"/>
              <a:t>Ja</a:t>
            </a:r>
            <a:r>
              <a:rPr lang="en-US" sz="1600" dirty="0"/>
              <a:t> info </a:t>
            </a:r>
            <a:r>
              <a:rPr lang="en-US" sz="1600" dirty="0" err="1"/>
              <a:t>iesniegta</a:t>
            </a:r>
            <a:r>
              <a:rPr lang="en-US" sz="1600" dirty="0"/>
              <a:t> </a:t>
            </a:r>
            <a:r>
              <a:rPr lang="en-US" sz="1600" dirty="0" err="1"/>
              <a:t>elektroniski</a:t>
            </a:r>
            <a:r>
              <a:rPr lang="en-US" sz="1600" dirty="0"/>
              <a:t>, </a:t>
            </a:r>
            <a:r>
              <a:rPr lang="en-US" sz="1600" dirty="0" err="1"/>
              <a:t>tā</a:t>
            </a:r>
            <a:r>
              <a:rPr lang="en-US" sz="1600" dirty="0"/>
              <a:t> </a:t>
            </a:r>
            <a:r>
              <a:rPr lang="en-US" sz="1600" dirty="0" err="1"/>
              <a:t>automātiski</a:t>
            </a:r>
            <a:r>
              <a:rPr lang="en-US" sz="1600" dirty="0"/>
              <a:t> </a:t>
            </a:r>
            <a:r>
              <a:rPr lang="en-US" sz="1600" dirty="0" err="1"/>
              <a:t>tiek</a:t>
            </a:r>
            <a:r>
              <a:rPr lang="en-US" sz="1600" dirty="0"/>
              <a:t> </a:t>
            </a:r>
            <a:r>
              <a:rPr lang="en-US" sz="1600" dirty="0" err="1"/>
              <a:t>ielādēta</a:t>
            </a:r>
            <a:r>
              <a:rPr lang="en-US" sz="1600" dirty="0"/>
              <a:t> </a:t>
            </a:r>
            <a:r>
              <a:rPr lang="en-US" sz="1600" dirty="0" err="1"/>
              <a:t>reģistrā</a:t>
            </a:r>
            <a:r>
              <a:rPr lang="en-US" sz="1600" dirty="0"/>
              <a:t> – 0 EUR</a:t>
            </a:r>
          </a:p>
          <a:p>
            <a:pPr marL="742837" lvl="1" indent="-342900">
              <a:lnSpc>
                <a:spcPct val="80000"/>
              </a:lnSpc>
              <a:buFont typeface="Arial"/>
              <a:buChar char="•"/>
            </a:pPr>
            <a:r>
              <a:rPr lang="en-US" sz="1600" dirty="0" err="1"/>
              <a:t>Ja</a:t>
            </a:r>
            <a:r>
              <a:rPr lang="en-US" sz="1600" dirty="0"/>
              <a:t> info </a:t>
            </a:r>
            <a:r>
              <a:rPr lang="en-US" sz="1600" dirty="0" err="1"/>
              <a:t>iesniegta</a:t>
            </a:r>
            <a:r>
              <a:rPr lang="en-US" sz="1600" dirty="0"/>
              <a:t> pa </a:t>
            </a:r>
            <a:r>
              <a:rPr lang="en-US" sz="1600" dirty="0" err="1"/>
              <a:t>pastu</a:t>
            </a:r>
            <a:r>
              <a:rPr lang="en-US" sz="1600" dirty="0"/>
              <a:t> </a:t>
            </a:r>
            <a:r>
              <a:rPr lang="en-US" sz="1600" dirty="0" err="1"/>
              <a:t>vai</a:t>
            </a:r>
            <a:r>
              <a:rPr lang="en-US" sz="1600" dirty="0"/>
              <a:t> </a:t>
            </a:r>
            <a:r>
              <a:rPr lang="en-US" sz="1600" dirty="0" err="1"/>
              <a:t>klātienē</a:t>
            </a:r>
            <a:r>
              <a:rPr lang="en-US" sz="1600" dirty="0"/>
              <a:t>, </a:t>
            </a:r>
            <a:r>
              <a:rPr lang="en-US" sz="1600" dirty="0" err="1"/>
              <a:t>jāidentificē</a:t>
            </a:r>
            <a:r>
              <a:rPr lang="en-US" sz="1600" dirty="0"/>
              <a:t> </a:t>
            </a:r>
            <a:r>
              <a:rPr lang="en-US" sz="1600" dirty="0" err="1"/>
              <a:t>jur.persona</a:t>
            </a:r>
            <a:r>
              <a:rPr lang="en-US" sz="1600" dirty="0"/>
              <a:t>, </a:t>
            </a:r>
            <a:r>
              <a:rPr lang="en-US" sz="1600" dirty="0" err="1"/>
              <a:t>jāievada</a:t>
            </a:r>
            <a:r>
              <a:rPr lang="en-US" sz="1600" dirty="0"/>
              <a:t> </a:t>
            </a:r>
            <a:r>
              <a:rPr lang="en-US" sz="1600" dirty="0" err="1"/>
              <a:t>dati</a:t>
            </a:r>
            <a:r>
              <a:rPr lang="en-US" sz="1600" dirty="0"/>
              <a:t> </a:t>
            </a:r>
            <a:r>
              <a:rPr lang="en-US" sz="1600" dirty="0" err="1"/>
              <a:t>registrā</a:t>
            </a:r>
            <a:r>
              <a:rPr lang="en-US" sz="1600" dirty="0"/>
              <a:t> – 0,5 </a:t>
            </a:r>
            <a:r>
              <a:rPr lang="en-US" sz="1600" dirty="0" err="1"/>
              <a:t>st.</a:t>
            </a:r>
            <a:endParaRPr lang="en-US" sz="1600" dirty="0"/>
          </a:p>
          <a:p>
            <a:pPr marL="342900" indent="-342900">
              <a:lnSpc>
                <a:spcPct val="80000"/>
              </a:lnSpc>
              <a:buFont typeface="Arial"/>
              <a:buChar char="•"/>
            </a:pPr>
            <a:endParaRPr lang="en-US" sz="1600" dirty="0"/>
          </a:p>
        </p:txBody>
      </p:sp>
    </p:spTree>
    <p:extLst>
      <p:ext uri="{BB962C8B-B14F-4D97-AF65-F5344CB8AC3E}">
        <p14:creationId xmlns:p14="http://schemas.microsoft.com/office/powerpoint/2010/main" val="22489716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err="1" smtClean="0"/>
              <a:t>Administratīvo</a:t>
            </a:r>
            <a:r>
              <a:rPr lang="en-US" sz="3600" dirty="0" smtClean="0"/>
              <a:t> </a:t>
            </a:r>
            <a:r>
              <a:rPr lang="en-US" sz="3600" dirty="0" err="1" smtClean="0"/>
              <a:t>izmaksu</a:t>
            </a:r>
            <a:r>
              <a:rPr lang="en-US" sz="3600" dirty="0" smtClean="0"/>
              <a:t> </a:t>
            </a:r>
            <a:r>
              <a:rPr lang="en-US" sz="3600" dirty="0" err="1" smtClean="0"/>
              <a:t>aprēķina</a:t>
            </a:r>
            <a:r>
              <a:rPr lang="en-US" sz="3600" dirty="0" smtClean="0"/>
              <a:t> </a:t>
            </a:r>
            <a:r>
              <a:rPr lang="en-US" sz="3600" dirty="0" err="1" smtClean="0"/>
              <a:t>piemērs</a:t>
            </a:r>
            <a:r>
              <a:rPr lang="en-US" sz="3600" dirty="0" smtClean="0"/>
              <a:t> (2) </a:t>
            </a:r>
            <a:br>
              <a:rPr lang="en-US" sz="3600" dirty="0" smtClean="0"/>
            </a:br>
            <a:r>
              <a:rPr lang="en-US" sz="2400" dirty="0" err="1" smtClean="0">
                <a:solidFill>
                  <a:srgbClr val="808080"/>
                </a:solidFill>
              </a:rPr>
              <a:t>saskaņā</a:t>
            </a:r>
            <a:r>
              <a:rPr lang="en-US" sz="2400" dirty="0" smtClean="0">
                <a:solidFill>
                  <a:srgbClr val="808080"/>
                </a:solidFill>
              </a:rPr>
              <a:t> </a:t>
            </a:r>
            <a:r>
              <a:rPr lang="en-US" sz="2400" dirty="0" err="1" smtClean="0">
                <a:solidFill>
                  <a:srgbClr val="808080"/>
                </a:solidFill>
              </a:rPr>
              <a:t>ar</a:t>
            </a:r>
            <a:r>
              <a:rPr lang="en-US" sz="2400" dirty="0" smtClean="0">
                <a:solidFill>
                  <a:srgbClr val="808080"/>
                </a:solidFill>
              </a:rPr>
              <a:t> </a:t>
            </a:r>
            <a:r>
              <a:rPr lang="en-US" sz="2400" dirty="0" err="1" smtClean="0">
                <a:solidFill>
                  <a:srgbClr val="808080"/>
                </a:solidFill>
              </a:rPr>
              <a:t>tiesību</a:t>
            </a:r>
            <a:r>
              <a:rPr lang="en-US" sz="2400" dirty="0" smtClean="0">
                <a:solidFill>
                  <a:srgbClr val="808080"/>
                </a:solidFill>
              </a:rPr>
              <a:t> </a:t>
            </a:r>
            <a:r>
              <a:rPr lang="en-US" sz="2400" dirty="0" err="1">
                <a:solidFill>
                  <a:srgbClr val="808080"/>
                </a:solidFill>
              </a:rPr>
              <a:t>akta</a:t>
            </a:r>
            <a:r>
              <a:rPr lang="en-US" sz="2400" dirty="0">
                <a:solidFill>
                  <a:srgbClr val="808080"/>
                </a:solidFill>
              </a:rPr>
              <a:t> </a:t>
            </a:r>
            <a:r>
              <a:rPr lang="en-US" sz="2400" dirty="0" err="1">
                <a:solidFill>
                  <a:srgbClr val="808080"/>
                </a:solidFill>
              </a:rPr>
              <a:t>projekta</a:t>
            </a:r>
            <a:r>
              <a:rPr lang="en-US" sz="2400" dirty="0">
                <a:solidFill>
                  <a:srgbClr val="808080"/>
                </a:solidFill>
              </a:rPr>
              <a:t> </a:t>
            </a:r>
            <a:r>
              <a:rPr lang="en-US" sz="2400" dirty="0" err="1" smtClean="0">
                <a:solidFill>
                  <a:srgbClr val="808080"/>
                </a:solidFill>
              </a:rPr>
              <a:t>ietekmes</a:t>
            </a:r>
            <a:r>
              <a:rPr lang="en-US" sz="2400" dirty="0" smtClean="0">
                <a:solidFill>
                  <a:srgbClr val="808080"/>
                </a:solidFill>
              </a:rPr>
              <a:t> </a:t>
            </a:r>
            <a:r>
              <a:rPr lang="en-US" sz="2400" dirty="0" err="1" smtClean="0">
                <a:solidFill>
                  <a:srgbClr val="808080"/>
                </a:solidFill>
              </a:rPr>
              <a:t>izvērtēšanas</a:t>
            </a:r>
            <a:r>
              <a:rPr lang="en-US" sz="2400" dirty="0" smtClean="0">
                <a:solidFill>
                  <a:srgbClr val="808080"/>
                </a:solidFill>
              </a:rPr>
              <a:t> </a:t>
            </a:r>
            <a:r>
              <a:rPr lang="en-US" sz="2400" dirty="0" err="1" smtClean="0">
                <a:solidFill>
                  <a:srgbClr val="808080"/>
                </a:solidFill>
              </a:rPr>
              <a:t>instrukciju</a:t>
            </a:r>
            <a:endParaRPr lang="en-US" sz="2400" dirty="0">
              <a:solidFill>
                <a:srgbClr val="80808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34013629"/>
              </p:ext>
            </p:extLst>
          </p:nvPr>
        </p:nvGraphicFramePr>
        <p:xfrm>
          <a:off x="503238" y="1768475"/>
          <a:ext cx="9069385" cy="2158492"/>
        </p:xfrm>
        <a:graphic>
          <a:graphicData uri="http://schemas.openxmlformats.org/drawingml/2006/table">
            <a:tbl>
              <a:tblPr/>
              <a:tblGrid>
                <a:gridCol w="5542401"/>
                <a:gridCol w="1799481"/>
                <a:gridCol w="1727503"/>
              </a:tblGrid>
              <a:tr h="571500">
                <a:tc>
                  <a:txBody>
                    <a:bodyPr/>
                    <a:lstStyle/>
                    <a:p>
                      <a:pPr algn="l" fontAlgn="b">
                        <a:lnSpc>
                          <a:spcPct val="140000"/>
                        </a:lnSpc>
                      </a:pPr>
                      <a:r>
                        <a:rPr lang="en-US" sz="1800" b="0" i="0" u="none" strike="noStrike" dirty="0" smtClean="0">
                          <a:solidFill>
                            <a:srgbClr val="000000"/>
                          </a:solidFill>
                          <a:effectLst/>
                          <a:latin typeface="Calibri"/>
                        </a:rPr>
                        <a:t>Info </a:t>
                      </a:r>
                      <a:r>
                        <a:rPr lang="en-US" sz="1800" b="0" i="0" u="none" strike="noStrike" dirty="0" err="1">
                          <a:solidFill>
                            <a:srgbClr val="000000"/>
                          </a:solidFill>
                          <a:effectLst/>
                          <a:latin typeface="Calibri"/>
                        </a:rPr>
                        <a:t>ievākšanas</a:t>
                      </a:r>
                      <a:r>
                        <a:rPr lang="en-US" sz="1800" b="0" i="0" u="none" strike="noStrike" dirty="0">
                          <a:solidFill>
                            <a:srgbClr val="000000"/>
                          </a:solidFill>
                          <a:effectLst/>
                          <a:latin typeface="Calibri"/>
                        </a:rPr>
                        <a:t>, </a:t>
                      </a:r>
                      <a:r>
                        <a:rPr lang="en-US" sz="1800" b="0" i="0" u="none" strike="noStrike" dirty="0" err="1">
                          <a:solidFill>
                            <a:srgbClr val="000000"/>
                          </a:solidFill>
                          <a:effectLst/>
                          <a:latin typeface="Calibri"/>
                        </a:rPr>
                        <a:t>apkopošanas</a:t>
                      </a:r>
                      <a:r>
                        <a:rPr lang="en-US" sz="1800" b="0" i="0" u="none" strike="noStrike" dirty="0">
                          <a:solidFill>
                            <a:srgbClr val="000000"/>
                          </a:solidFill>
                          <a:effectLst/>
                          <a:latin typeface="Calibri"/>
                        </a:rPr>
                        <a:t>, </a:t>
                      </a:r>
                      <a:r>
                        <a:rPr lang="en-US" sz="1800" b="0" i="0" u="none" strike="noStrike" dirty="0" err="1">
                          <a:solidFill>
                            <a:srgbClr val="000000"/>
                          </a:solidFill>
                          <a:effectLst/>
                          <a:latin typeface="Calibri"/>
                        </a:rPr>
                        <a:t>iesniegšanas</a:t>
                      </a:r>
                      <a:r>
                        <a:rPr lang="en-US" sz="1800" b="0" i="0" u="none" strike="noStrike" dirty="0">
                          <a:solidFill>
                            <a:srgbClr val="000000"/>
                          </a:solidFill>
                          <a:effectLst/>
                          <a:latin typeface="Calibri"/>
                        </a:rPr>
                        <a:t> </a:t>
                      </a:r>
                      <a:r>
                        <a:rPr lang="en-US" sz="1800" b="0" i="0" u="none" strike="noStrike" dirty="0" err="1">
                          <a:solidFill>
                            <a:srgbClr val="000000"/>
                          </a:solidFill>
                          <a:effectLst/>
                          <a:latin typeface="Calibri"/>
                        </a:rPr>
                        <a:t>laika</a:t>
                      </a:r>
                      <a:r>
                        <a:rPr lang="en-US" sz="1800" b="0" i="0" u="none" strike="noStrike" dirty="0">
                          <a:solidFill>
                            <a:srgbClr val="000000"/>
                          </a:solidFill>
                          <a:effectLst/>
                          <a:latin typeface="Calibri"/>
                        </a:rPr>
                        <a:t> </a:t>
                      </a:r>
                      <a:r>
                        <a:rPr lang="en-US" sz="1800" b="0" i="0" u="none" strike="noStrike" dirty="0" err="1">
                          <a:solidFill>
                            <a:srgbClr val="000000"/>
                          </a:solidFill>
                          <a:effectLst/>
                          <a:latin typeface="Calibri"/>
                        </a:rPr>
                        <a:t>izmaksas</a:t>
                      </a:r>
                      <a:endParaRPr lang="en-US" sz="1800" b="0" i="0" u="none" strike="noStrike" dirty="0">
                        <a:solidFill>
                          <a:srgbClr val="000000"/>
                        </a:solidFill>
                        <a:effectLst/>
                        <a:latin typeface="Calibri"/>
                      </a:endParaRPr>
                    </a:p>
                  </a:txBody>
                  <a:tcPr marL="12497" marR="12497" marT="12700" marB="0" anchor="b">
                    <a:lnL>
                      <a:noFill/>
                    </a:lnL>
                    <a:lnR>
                      <a:noFill/>
                    </a:lnR>
                    <a:lnT>
                      <a:noFill/>
                    </a:lnT>
                    <a:lnB>
                      <a:noFill/>
                    </a:lnB>
                  </a:tcPr>
                </a:tc>
                <a:tc>
                  <a:txBody>
                    <a:bodyPr/>
                    <a:lstStyle/>
                    <a:p>
                      <a:pPr algn="just" fontAlgn="b">
                        <a:lnSpc>
                          <a:spcPct val="140000"/>
                        </a:lnSpc>
                      </a:pPr>
                      <a:r>
                        <a:rPr lang="en-US" sz="1800" b="0" i="0" u="none" strike="noStrike" dirty="0" smtClean="0">
                          <a:solidFill>
                            <a:srgbClr val="000000"/>
                          </a:solidFill>
                          <a:effectLst/>
                          <a:latin typeface="Calibri"/>
                        </a:rPr>
                        <a:t>= (10</a:t>
                      </a:r>
                      <a:r>
                        <a:rPr lang="en-US" sz="1800" b="0" i="0" u="none" strike="noStrike" baseline="0" dirty="0" smtClean="0">
                          <a:solidFill>
                            <a:srgbClr val="000000"/>
                          </a:solidFill>
                          <a:effectLst/>
                          <a:latin typeface="Calibri"/>
                        </a:rPr>
                        <a:t> + 1 ) x 5</a:t>
                      </a:r>
                    </a:p>
                  </a:txBody>
                  <a:tcPr marL="12497" marR="12497" marT="12700" marB="0" anchor="b">
                    <a:lnL>
                      <a:noFill/>
                    </a:lnL>
                    <a:lnR>
                      <a:noFill/>
                    </a:lnR>
                    <a:lnT>
                      <a:noFill/>
                    </a:lnT>
                    <a:lnB>
                      <a:noFill/>
                    </a:lnB>
                  </a:tcPr>
                </a:tc>
                <a:tc>
                  <a:txBody>
                    <a:bodyPr/>
                    <a:lstStyle/>
                    <a:p>
                      <a:pPr algn="r" fontAlgn="b">
                        <a:lnSpc>
                          <a:spcPct val="140000"/>
                        </a:lnSpc>
                      </a:pPr>
                      <a:r>
                        <a:rPr lang="en-US" sz="1800" b="0" i="0" u="none" strike="noStrike" dirty="0" smtClean="0">
                          <a:solidFill>
                            <a:srgbClr val="000000"/>
                          </a:solidFill>
                          <a:effectLst/>
                          <a:latin typeface="Calibri"/>
                        </a:rPr>
                        <a:t>55 EUR</a:t>
                      </a:r>
                      <a:endParaRPr lang="en-US" sz="1800" b="0" i="0" u="none" strike="noStrike" dirty="0">
                        <a:solidFill>
                          <a:srgbClr val="000000"/>
                        </a:solidFill>
                        <a:effectLst/>
                        <a:latin typeface="Calibri"/>
                      </a:endParaRPr>
                    </a:p>
                  </a:txBody>
                  <a:tcPr marL="12497" marR="12497" marT="12700" marB="0" anchor="b">
                    <a:lnL>
                      <a:noFill/>
                    </a:lnL>
                    <a:lnR>
                      <a:noFill/>
                    </a:lnR>
                    <a:lnT>
                      <a:noFill/>
                    </a:lnT>
                    <a:lnB>
                      <a:noFill/>
                    </a:lnB>
                  </a:tcPr>
                </a:tc>
              </a:tr>
              <a:tr h="190500">
                <a:tc>
                  <a:txBody>
                    <a:bodyPr/>
                    <a:lstStyle/>
                    <a:p>
                      <a:pPr algn="l" fontAlgn="b">
                        <a:lnSpc>
                          <a:spcPct val="140000"/>
                        </a:lnSpc>
                      </a:pPr>
                      <a:r>
                        <a:rPr lang="en-US" sz="1800" b="0" i="0" u="none" strike="noStrike" dirty="0" err="1">
                          <a:solidFill>
                            <a:srgbClr val="000000"/>
                          </a:solidFill>
                          <a:effectLst/>
                          <a:latin typeface="Calibri"/>
                        </a:rPr>
                        <a:t>Citas</a:t>
                      </a:r>
                      <a:r>
                        <a:rPr lang="en-US" sz="1800" b="0" i="0" u="none" strike="noStrike" dirty="0">
                          <a:solidFill>
                            <a:srgbClr val="000000"/>
                          </a:solidFill>
                          <a:effectLst/>
                          <a:latin typeface="Calibri"/>
                        </a:rPr>
                        <a:t> </a:t>
                      </a:r>
                      <a:r>
                        <a:rPr lang="en-US" sz="1800" b="0" i="0" u="none" strike="noStrike" dirty="0" err="1" smtClean="0">
                          <a:solidFill>
                            <a:srgbClr val="000000"/>
                          </a:solidFill>
                          <a:effectLst/>
                          <a:latin typeface="Calibri"/>
                        </a:rPr>
                        <a:t>izmaksas</a:t>
                      </a:r>
                      <a:endParaRPr lang="en-US" sz="1800" b="0" i="0" u="none" strike="noStrike" dirty="0">
                        <a:solidFill>
                          <a:srgbClr val="000000"/>
                        </a:solidFill>
                        <a:effectLst/>
                        <a:latin typeface="Calibri"/>
                      </a:endParaRPr>
                    </a:p>
                  </a:txBody>
                  <a:tcPr marL="12497" marR="12497" marT="12700" marB="0" anchor="b">
                    <a:lnL>
                      <a:noFill/>
                    </a:lnL>
                    <a:lnR>
                      <a:noFill/>
                    </a:lnR>
                    <a:lnT>
                      <a:noFill/>
                    </a:lnT>
                    <a:lnB>
                      <a:noFill/>
                    </a:lnB>
                  </a:tcPr>
                </a:tc>
                <a:tc>
                  <a:txBody>
                    <a:bodyPr/>
                    <a:lstStyle/>
                    <a:p>
                      <a:pPr algn="just" fontAlgn="b">
                        <a:lnSpc>
                          <a:spcPct val="140000"/>
                        </a:lnSpc>
                      </a:pPr>
                      <a:r>
                        <a:rPr lang="en-US" sz="1800" b="0" i="0" u="none" strike="noStrike" dirty="0" smtClean="0">
                          <a:solidFill>
                            <a:srgbClr val="000000"/>
                          </a:solidFill>
                          <a:effectLst/>
                          <a:latin typeface="Calibri"/>
                        </a:rPr>
                        <a:t>= 0</a:t>
                      </a:r>
                      <a:endParaRPr lang="en-US" sz="1800" b="0" i="0" u="none" strike="noStrike" dirty="0">
                        <a:solidFill>
                          <a:srgbClr val="000000"/>
                        </a:solidFill>
                        <a:effectLst/>
                        <a:latin typeface="Calibri"/>
                      </a:endParaRPr>
                    </a:p>
                  </a:txBody>
                  <a:tcPr marL="12497" marR="12497" marT="12700" marB="0" anchor="b">
                    <a:lnL>
                      <a:noFill/>
                    </a:lnL>
                    <a:lnR>
                      <a:noFill/>
                    </a:lnR>
                    <a:lnT>
                      <a:noFill/>
                    </a:lnT>
                    <a:lnB>
                      <a:noFill/>
                    </a:lnB>
                  </a:tcPr>
                </a:tc>
                <a:tc>
                  <a:txBody>
                    <a:bodyPr/>
                    <a:lstStyle/>
                    <a:p>
                      <a:pPr algn="r" fontAlgn="b">
                        <a:lnSpc>
                          <a:spcPct val="140000"/>
                        </a:lnSpc>
                      </a:pPr>
                      <a:r>
                        <a:rPr lang="en-US" sz="1800" b="0" i="0" u="none" strike="noStrike" dirty="0" smtClean="0">
                          <a:solidFill>
                            <a:srgbClr val="000000"/>
                          </a:solidFill>
                          <a:effectLst/>
                          <a:latin typeface="Calibri"/>
                        </a:rPr>
                        <a:t>0 EUR</a:t>
                      </a:r>
                      <a:endParaRPr lang="en-US" sz="1800" b="0" i="0" u="none" strike="noStrike" dirty="0">
                        <a:solidFill>
                          <a:srgbClr val="000000"/>
                        </a:solidFill>
                        <a:effectLst/>
                        <a:latin typeface="Calibri"/>
                      </a:endParaRPr>
                    </a:p>
                  </a:txBody>
                  <a:tcPr marL="12497" marR="12497" marT="12700" marB="0" anchor="b">
                    <a:lnL>
                      <a:noFill/>
                    </a:lnL>
                    <a:lnR>
                      <a:noFill/>
                    </a:lnR>
                    <a:lnT>
                      <a:noFill/>
                    </a:lnT>
                    <a:lnB>
                      <a:noFill/>
                    </a:lnB>
                  </a:tcPr>
                </a:tc>
              </a:tr>
              <a:tr h="190500">
                <a:tc>
                  <a:txBody>
                    <a:bodyPr/>
                    <a:lstStyle/>
                    <a:p>
                      <a:pPr algn="l" fontAlgn="b">
                        <a:lnSpc>
                          <a:spcPct val="140000"/>
                        </a:lnSpc>
                      </a:pPr>
                      <a:r>
                        <a:rPr lang="en-US" sz="1800" b="0" i="0" u="none" strike="noStrike" dirty="0" err="1">
                          <a:solidFill>
                            <a:srgbClr val="000000"/>
                          </a:solidFill>
                          <a:effectLst/>
                          <a:latin typeface="Calibri"/>
                        </a:rPr>
                        <a:t>Subjektu</a:t>
                      </a:r>
                      <a:r>
                        <a:rPr lang="en-US" sz="1800" b="0" i="0" u="none" strike="noStrike" dirty="0">
                          <a:solidFill>
                            <a:srgbClr val="000000"/>
                          </a:solidFill>
                          <a:effectLst/>
                          <a:latin typeface="Calibri"/>
                        </a:rPr>
                        <a:t> </a:t>
                      </a:r>
                      <a:r>
                        <a:rPr lang="en-US" sz="1800" b="0" i="0" u="none" strike="noStrike" dirty="0" err="1" smtClean="0">
                          <a:solidFill>
                            <a:srgbClr val="000000"/>
                          </a:solidFill>
                          <a:effectLst/>
                          <a:latin typeface="Calibri"/>
                        </a:rPr>
                        <a:t>skaits</a:t>
                      </a:r>
                      <a:r>
                        <a:rPr lang="en-US" sz="1800" b="0" i="0" u="none" strike="noStrike" dirty="0" smtClean="0">
                          <a:solidFill>
                            <a:srgbClr val="000000"/>
                          </a:solidFill>
                          <a:effectLst/>
                          <a:latin typeface="Calibri"/>
                        </a:rPr>
                        <a:t>, gab.</a:t>
                      </a:r>
                      <a:endParaRPr lang="en-US" sz="1800" b="0" i="0" u="none" strike="noStrike" dirty="0">
                        <a:solidFill>
                          <a:srgbClr val="000000"/>
                        </a:solidFill>
                        <a:effectLst/>
                        <a:latin typeface="Calibri"/>
                      </a:endParaRPr>
                    </a:p>
                  </a:txBody>
                  <a:tcPr marL="12497" marR="12497" marT="12700" marB="0" anchor="b">
                    <a:lnL>
                      <a:noFill/>
                    </a:lnL>
                    <a:lnR>
                      <a:noFill/>
                    </a:lnR>
                    <a:lnT>
                      <a:noFill/>
                    </a:lnT>
                    <a:lnB>
                      <a:noFill/>
                    </a:lnB>
                  </a:tcPr>
                </a:tc>
                <a:tc>
                  <a:txBody>
                    <a:bodyPr/>
                    <a:lstStyle/>
                    <a:p>
                      <a:pPr algn="just" fontAlgn="b">
                        <a:lnSpc>
                          <a:spcPct val="140000"/>
                        </a:lnSpc>
                      </a:pPr>
                      <a:r>
                        <a:rPr lang="en-US" sz="1800" b="0" i="0" u="none" strike="noStrike" dirty="0" smtClean="0">
                          <a:solidFill>
                            <a:srgbClr val="000000"/>
                          </a:solidFill>
                          <a:effectLst/>
                          <a:latin typeface="Calibri"/>
                        </a:rPr>
                        <a:t>= 1000 + 100 + 50</a:t>
                      </a:r>
                      <a:endParaRPr lang="en-US" sz="1800" b="0" i="0" u="none" strike="noStrike" dirty="0">
                        <a:solidFill>
                          <a:srgbClr val="000000"/>
                        </a:solidFill>
                        <a:effectLst/>
                        <a:latin typeface="Calibri"/>
                      </a:endParaRPr>
                    </a:p>
                  </a:txBody>
                  <a:tcPr marL="12497" marR="12497" marT="12700" marB="0" anchor="b">
                    <a:lnL>
                      <a:noFill/>
                    </a:lnL>
                    <a:lnR>
                      <a:noFill/>
                    </a:lnR>
                    <a:lnT>
                      <a:noFill/>
                    </a:lnT>
                    <a:lnB>
                      <a:noFill/>
                    </a:lnB>
                  </a:tcPr>
                </a:tc>
                <a:tc>
                  <a:txBody>
                    <a:bodyPr/>
                    <a:lstStyle/>
                    <a:p>
                      <a:pPr algn="r" fontAlgn="b">
                        <a:lnSpc>
                          <a:spcPct val="140000"/>
                        </a:lnSpc>
                      </a:pPr>
                      <a:r>
                        <a:rPr lang="en-US" sz="1800" b="0" i="0" u="none" strike="noStrike" dirty="0" smtClean="0">
                          <a:solidFill>
                            <a:srgbClr val="000000"/>
                          </a:solidFill>
                          <a:effectLst/>
                          <a:latin typeface="Calibri"/>
                        </a:rPr>
                        <a:t>1150</a:t>
                      </a:r>
                      <a:endParaRPr lang="en-US" sz="1800" b="0" i="0" u="none" strike="noStrike" dirty="0">
                        <a:solidFill>
                          <a:srgbClr val="000000"/>
                        </a:solidFill>
                        <a:effectLst/>
                        <a:latin typeface="Calibri"/>
                      </a:endParaRPr>
                    </a:p>
                  </a:txBody>
                  <a:tcPr marL="12497" marR="12497" marT="12700" marB="0" anchor="b">
                    <a:lnL>
                      <a:noFill/>
                    </a:lnL>
                    <a:lnR>
                      <a:noFill/>
                    </a:lnR>
                    <a:lnT>
                      <a:noFill/>
                    </a:lnT>
                    <a:lnB>
                      <a:noFill/>
                    </a:lnB>
                  </a:tcPr>
                </a:tc>
              </a:tr>
              <a:tr h="190500">
                <a:tc>
                  <a:txBody>
                    <a:bodyPr/>
                    <a:lstStyle/>
                    <a:p>
                      <a:pPr algn="l" fontAlgn="b">
                        <a:lnSpc>
                          <a:spcPct val="140000"/>
                        </a:lnSpc>
                      </a:pPr>
                      <a:r>
                        <a:rPr lang="en-US" sz="1800" b="0" i="0" u="none" strike="noStrike" dirty="0" err="1">
                          <a:solidFill>
                            <a:srgbClr val="000000"/>
                          </a:solidFill>
                          <a:effectLst/>
                          <a:latin typeface="Calibri"/>
                        </a:rPr>
                        <a:t>Informācijas</a:t>
                      </a:r>
                      <a:r>
                        <a:rPr lang="en-US" sz="1800" b="0" i="0" u="none" strike="noStrike" dirty="0">
                          <a:solidFill>
                            <a:srgbClr val="000000"/>
                          </a:solidFill>
                          <a:effectLst/>
                          <a:latin typeface="Calibri"/>
                        </a:rPr>
                        <a:t> </a:t>
                      </a:r>
                      <a:r>
                        <a:rPr lang="en-US" sz="1800" b="0" i="0" u="none" strike="noStrike" dirty="0" err="1">
                          <a:solidFill>
                            <a:srgbClr val="000000"/>
                          </a:solidFill>
                          <a:effectLst/>
                          <a:latin typeface="Calibri"/>
                        </a:rPr>
                        <a:t>sniegšanas</a:t>
                      </a:r>
                      <a:r>
                        <a:rPr lang="en-US" sz="1800" b="0" i="0" u="none" strike="noStrike" dirty="0">
                          <a:solidFill>
                            <a:srgbClr val="000000"/>
                          </a:solidFill>
                          <a:effectLst/>
                          <a:latin typeface="Calibri"/>
                        </a:rPr>
                        <a:t> </a:t>
                      </a:r>
                      <a:r>
                        <a:rPr lang="en-US" sz="1800" b="0" i="0" u="none" strike="noStrike" dirty="0" err="1" smtClean="0">
                          <a:solidFill>
                            <a:srgbClr val="000000"/>
                          </a:solidFill>
                          <a:effectLst/>
                          <a:latin typeface="Calibri"/>
                        </a:rPr>
                        <a:t>biežums</a:t>
                      </a:r>
                      <a:r>
                        <a:rPr lang="en-US" sz="1800" b="0" i="0" u="none" strike="noStrike" dirty="0" smtClean="0">
                          <a:solidFill>
                            <a:srgbClr val="000000"/>
                          </a:solidFill>
                          <a:effectLst/>
                          <a:latin typeface="Calibri"/>
                        </a:rPr>
                        <a:t>, </a:t>
                      </a:r>
                      <a:r>
                        <a:rPr lang="en-US" sz="1800" b="0" i="0" u="none" strike="noStrike" dirty="0" err="1" smtClean="0">
                          <a:solidFill>
                            <a:srgbClr val="000000"/>
                          </a:solidFill>
                          <a:effectLst/>
                          <a:latin typeface="Calibri"/>
                        </a:rPr>
                        <a:t>reizes</a:t>
                      </a:r>
                      <a:r>
                        <a:rPr lang="en-US" sz="1800" b="0" i="0" u="none" strike="noStrike" baseline="0" dirty="0" smtClean="0">
                          <a:solidFill>
                            <a:srgbClr val="000000"/>
                          </a:solidFill>
                          <a:effectLst/>
                          <a:latin typeface="Calibri"/>
                        </a:rPr>
                        <a:t> </a:t>
                      </a:r>
                      <a:r>
                        <a:rPr lang="en-US" sz="1800" b="0" i="0" u="none" strike="noStrike" baseline="0" dirty="0" err="1" smtClean="0">
                          <a:solidFill>
                            <a:srgbClr val="000000"/>
                          </a:solidFill>
                          <a:effectLst/>
                          <a:latin typeface="Calibri"/>
                        </a:rPr>
                        <a:t>gadā</a:t>
                      </a:r>
                      <a:endParaRPr lang="en-US" sz="1800" b="0" i="0" u="none" strike="noStrike" dirty="0">
                        <a:solidFill>
                          <a:srgbClr val="000000"/>
                        </a:solidFill>
                        <a:effectLst/>
                        <a:latin typeface="Calibri"/>
                      </a:endParaRPr>
                    </a:p>
                  </a:txBody>
                  <a:tcPr marL="12497" marR="12497" marT="12700" marB="0" anchor="b">
                    <a:lnL>
                      <a:noFill/>
                    </a:lnL>
                    <a:lnR>
                      <a:noFill/>
                    </a:lnR>
                    <a:lnT>
                      <a:noFill/>
                    </a:lnT>
                    <a:lnB>
                      <a:noFill/>
                    </a:lnB>
                  </a:tcPr>
                </a:tc>
                <a:tc>
                  <a:txBody>
                    <a:bodyPr/>
                    <a:lstStyle/>
                    <a:p>
                      <a:pPr algn="just" fontAlgn="b">
                        <a:lnSpc>
                          <a:spcPct val="140000"/>
                        </a:lnSpc>
                      </a:pPr>
                      <a:r>
                        <a:rPr lang="en-US" sz="1800" b="0" i="0" u="none" strike="noStrike" dirty="0" smtClean="0">
                          <a:solidFill>
                            <a:srgbClr val="000000"/>
                          </a:solidFill>
                          <a:effectLst/>
                          <a:latin typeface="Calibri"/>
                        </a:rPr>
                        <a:t>2</a:t>
                      </a:r>
                      <a:endParaRPr lang="en-US" sz="1800" b="0" i="0" u="none" strike="noStrike" dirty="0">
                        <a:solidFill>
                          <a:srgbClr val="000000"/>
                        </a:solidFill>
                        <a:effectLst/>
                        <a:latin typeface="Calibri"/>
                      </a:endParaRPr>
                    </a:p>
                  </a:txBody>
                  <a:tcPr marL="12497" marR="12497" marT="12700" marB="0" anchor="b">
                    <a:lnL>
                      <a:noFill/>
                    </a:lnL>
                    <a:lnR>
                      <a:noFill/>
                    </a:lnR>
                    <a:lnT>
                      <a:noFill/>
                    </a:lnT>
                    <a:lnB>
                      <a:noFill/>
                    </a:lnB>
                  </a:tcPr>
                </a:tc>
                <a:tc>
                  <a:txBody>
                    <a:bodyPr/>
                    <a:lstStyle/>
                    <a:p>
                      <a:pPr algn="r" fontAlgn="b">
                        <a:lnSpc>
                          <a:spcPct val="140000"/>
                        </a:lnSpc>
                      </a:pPr>
                      <a:r>
                        <a:rPr lang="en-US" sz="1800" b="0" i="0" u="none" strike="noStrike" dirty="0">
                          <a:solidFill>
                            <a:srgbClr val="000000"/>
                          </a:solidFill>
                          <a:effectLst/>
                          <a:latin typeface="Calibri"/>
                        </a:rPr>
                        <a:t>2</a:t>
                      </a:r>
                    </a:p>
                  </a:txBody>
                  <a:tcPr marL="12497" marR="12497" marT="12700" marB="0" anchor="b">
                    <a:lnL>
                      <a:noFill/>
                    </a:lnL>
                    <a:lnR>
                      <a:noFill/>
                    </a:lnR>
                    <a:lnT>
                      <a:noFill/>
                    </a:lnT>
                    <a:lnB>
                      <a:noFill/>
                    </a:lnB>
                  </a:tcPr>
                </a:tc>
              </a:tr>
              <a:tr h="190500">
                <a:tc>
                  <a:txBody>
                    <a:bodyPr/>
                    <a:lstStyle/>
                    <a:p>
                      <a:pPr algn="l" fontAlgn="b">
                        <a:lnSpc>
                          <a:spcPct val="140000"/>
                        </a:lnSpc>
                      </a:pPr>
                      <a:r>
                        <a:rPr lang="en-US" sz="1800" b="0" i="0" u="none" strike="noStrike" dirty="0" err="1">
                          <a:solidFill>
                            <a:srgbClr val="000000"/>
                          </a:solidFill>
                          <a:effectLst/>
                          <a:latin typeface="Calibri"/>
                        </a:rPr>
                        <a:t>Administratīvās</a:t>
                      </a:r>
                      <a:r>
                        <a:rPr lang="en-US" sz="1800" b="0" i="0" u="none" strike="noStrike" dirty="0">
                          <a:solidFill>
                            <a:srgbClr val="000000"/>
                          </a:solidFill>
                          <a:effectLst/>
                          <a:latin typeface="Calibri"/>
                        </a:rPr>
                        <a:t> </a:t>
                      </a:r>
                      <a:r>
                        <a:rPr lang="en-US" sz="1800" b="0" i="0" u="none" strike="noStrike" dirty="0" err="1" smtClean="0">
                          <a:solidFill>
                            <a:srgbClr val="000000"/>
                          </a:solidFill>
                          <a:effectLst/>
                          <a:latin typeface="Calibri"/>
                        </a:rPr>
                        <a:t>izmaksas</a:t>
                      </a:r>
                      <a:r>
                        <a:rPr lang="en-US" sz="1800" b="0" i="0" u="none" strike="noStrike" dirty="0" smtClean="0">
                          <a:solidFill>
                            <a:srgbClr val="000000"/>
                          </a:solidFill>
                          <a:effectLst/>
                          <a:latin typeface="Calibri"/>
                        </a:rPr>
                        <a:t>, EUR/</a:t>
                      </a:r>
                      <a:r>
                        <a:rPr lang="en-US" sz="1800" b="0" i="0" u="none" strike="noStrike" dirty="0" err="1" smtClean="0">
                          <a:solidFill>
                            <a:srgbClr val="000000"/>
                          </a:solidFill>
                          <a:effectLst/>
                          <a:latin typeface="Calibri"/>
                        </a:rPr>
                        <a:t>gadā</a:t>
                      </a:r>
                      <a:endParaRPr lang="en-US" sz="1800" b="0" i="0" u="none" strike="noStrike" dirty="0">
                        <a:solidFill>
                          <a:srgbClr val="000000"/>
                        </a:solidFill>
                        <a:effectLst/>
                        <a:latin typeface="Calibri"/>
                      </a:endParaRPr>
                    </a:p>
                  </a:txBody>
                  <a:tcPr marL="12497" marR="12497" marT="12700" marB="0" anchor="b">
                    <a:lnL>
                      <a:noFill/>
                    </a:lnL>
                    <a:lnR>
                      <a:noFill/>
                    </a:lnR>
                    <a:lnT>
                      <a:noFill/>
                    </a:lnT>
                    <a:lnB>
                      <a:noFill/>
                    </a:lnB>
                  </a:tcPr>
                </a:tc>
                <a:tc>
                  <a:txBody>
                    <a:bodyPr/>
                    <a:lstStyle/>
                    <a:p>
                      <a:pPr algn="just" fontAlgn="b">
                        <a:lnSpc>
                          <a:spcPct val="140000"/>
                        </a:lnSpc>
                      </a:pPr>
                      <a:r>
                        <a:rPr lang="en-US" sz="1800" b="0" i="0" u="none" strike="noStrike" dirty="0" smtClean="0">
                          <a:solidFill>
                            <a:srgbClr val="000000"/>
                          </a:solidFill>
                          <a:effectLst/>
                          <a:latin typeface="Calibri"/>
                        </a:rPr>
                        <a:t>= 55 x 1150 x 2</a:t>
                      </a:r>
                      <a:endParaRPr lang="en-US" sz="1800" b="0" i="0" u="none" strike="noStrike" dirty="0">
                        <a:solidFill>
                          <a:srgbClr val="000000"/>
                        </a:solidFill>
                        <a:effectLst/>
                        <a:latin typeface="Calibri"/>
                      </a:endParaRPr>
                    </a:p>
                  </a:txBody>
                  <a:tcPr marL="12497" marR="12497" marT="12700" marB="0" anchor="b">
                    <a:lnL>
                      <a:noFill/>
                    </a:lnL>
                    <a:lnR>
                      <a:noFill/>
                    </a:lnR>
                    <a:lnT>
                      <a:noFill/>
                    </a:lnT>
                    <a:lnB>
                      <a:noFill/>
                    </a:lnB>
                  </a:tcPr>
                </a:tc>
                <a:tc>
                  <a:txBody>
                    <a:bodyPr/>
                    <a:lstStyle/>
                    <a:p>
                      <a:pPr algn="r" fontAlgn="b">
                        <a:lnSpc>
                          <a:spcPct val="140000"/>
                        </a:lnSpc>
                      </a:pPr>
                      <a:r>
                        <a:rPr lang="en-US" sz="1800" b="1" i="0" u="none" strike="noStrike" dirty="0" smtClean="0">
                          <a:solidFill>
                            <a:srgbClr val="000000"/>
                          </a:solidFill>
                          <a:effectLst/>
                          <a:latin typeface="Calibri"/>
                        </a:rPr>
                        <a:t>126 500 EUR</a:t>
                      </a:r>
                      <a:endParaRPr lang="en-US" sz="1800" b="1" i="0" u="none" strike="noStrike" dirty="0">
                        <a:solidFill>
                          <a:srgbClr val="000000"/>
                        </a:solidFill>
                        <a:effectLst/>
                        <a:latin typeface="Calibri"/>
                      </a:endParaRPr>
                    </a:p>
                  </a:txBody>
                  <a:tcPr marL="12497" marR="12497" marT="12700" marB="0" anchor="b">
                    <a:lnL>
                      <a:noFill/>
                    </a:lnL>
                    <a:lnR>
                      <a:noFill/>
                    </a:lnR>
                    <a:lnT>
                      <a:noFill/>
                    </a:lnT>
                    <a:lnB>
                      <a:noFill/>
                    </a:lnB>
                  </a:tcPr>
                </a:tc>
              </a:tr>
            </a:tbl>
          </a:graphicData>
        </a:graphic>
      </p:graphicFrame>
      <p:sp>
        <p:nvSpPr>
          <p:cNvPr id="6" name="TextBox 5"/>
          <p:cNvSpPr txBox="1"/>
          <p:nvPr/>
        </p:nvSpPr>
        <p:spPr>
          <a:xfrm>
            <a:off x="575817" y="4643933"/>
            <a:ext cx="9073008" cy="1754327"/>
          </a:xfrm>
          <a:prstGeom prst="rect">
            <a:avLst/>
          </a:prstGeom>
          <a:solidFill>
            <a:srgbClr val="FFFFFF"/>
          </a:solidFill>
        </p:spPr>
        <p:txBody>
          <a:bodyPr wrap="square" rtlCol="0">
            <a:spAutoFit/>
          </a:bodyPr>
          <a:lstStyle/>
          <a:p>
            <a:pPr>
              <a:lnSpc>
                <a:spcPct val="100000"/>
              </a:lnSpc>
            </a:pPr>
            <a:r>
              <a:rPr lang="en-US" b="1" dirty="0" err="1" smtClean="0">
                <a:latin typeface="Calibri"/>
                <a:cs typeface="Calibri"/>
              </a:rPr>
              <a:t>Komentāri</a:t>
            </a:r>
            <a:r>
              <a:rPr lang="en-US" b="1" dirty="0" smtClean="0">
                <a:latin typeface="Calibri"/>
                <a:cs typeface="Calibri"/>
              </a:rPr>
              <a:t>:</a:t>
            </a:r>
          </a:p>
          <a:p>
            <a:pPr marL="285750" indent="-285750">
              <a:lnSpc>
                <a:spcPct val="100000"/>
              </a:lnSpc>
              <a:buFont typeface="Arial"/>
              <a:buChar char="•"/>
            </a:pPr>
            <a:r>
              <a:rPr lang="en-US" dirty="0" err="1" smtClean="0">
                <a:latin typeface="Calibri"/>
                <a:cs typeface="Calibri"/>
              </a:rPr>
              <a:t>Admin.izmaksas</a:t>
            </a:r>
            <a:r>
              <a:rPr lang="en-US" dirty="0" smtClean="0">
                <a:latin typeface="Calibri"/>
                <a:cs typeface="Calibri"/>
              </a:rPr>
              <a:t> </a:t>
            </a:r>
            <a:r>
              <a:rPr lang="en-US" dirty="0" err="1" smtClean="0">
                <a:latin typeface="Calibri"/>
                <a:cs typeface="Calibri"/>
              </a:rPr>
              <a:t>jāaprēķina</a:t>
            </a:r>
            <a:r>
              <a:rPr lang="en-US" dirty="0" smtClean="0">
                <a:latin typeface="Calibri"/>
                <a:cs typeface="Calibri"/>
              </a:rPr>
              <a:t>, </a:t>
            </a:r>
            <a:r>
              <a:rPr lang="en-US" dirty="0" err="1" smtClean="0">
                <a:latin typeface="Calibri"/>
                <a:cs typeface="Calibri"/>
              </a:rPr>
              <a:t>pamatojoties</a:t>
            </a:r>
            <a:r>
              <a:rPr lang="en-US" dirty="0" smtClean="0">
                <a:latin typeface="Calibri"/>
                <a:cs typeface="Calibri"/>
              </a:rPr>
              <a:t> </a:t>
            </a:r>
            <a:r>
              <a:rPr lang="en-US" dirty="0" err="1" smtClean="0">
                <a:latin typeface="Calibri"/>
                <a:cs typeface="Calibri"/>
              </a:rPr>
              <a:t>uz</a:t>
            </a:r>
            <a:r>
              <a:rPr lang="en-US" dirty="0" smtClean="0">
                <a:latin typeface="Calibri"/>
                <a:cs typeface="Calibri"/>
              </a:rPr>
              <a:t> </a:t>
            </a:r>
            <a:r>
              <a:rPr lang="en-US" dirty="0" err="1" smtClean="0">
                <a:latin typeface="Calibri"/>
                <a:cs typeface="Calibri"/>
              </a:rPr>
              <a:t>lētākā</a:t>
            </a:r>
            <a:r>
              <a:rPr lang="en-US" dirty="0" smtClean="0">
                <a:latin typeface="Calibri"/>
                <a:cs typeface="Calibri"/>
              </a:rPr>
              <a:t>/</a:t>
            </a:r>
            <a:r>
              <a:rPr lang="en-US" dirty="0" err="1" smtClean="0">
                <a:latin typeface="Calibri"/>
                <a:cs typeface="Calibri"/>
              </a:rPr>
              <a:t>ērtākā</a:t>
            </a:r>
            <a:r>
              <a:rPr lang="en-US" dirty="0" smtClean="0">
                <a:latin typeface="Calibri"/>
                <a:cs typeface="Calibri"/>
              </a:rPr>
              <a:t> </a:t>
            </a:r>
            <a:r>
              <a:rPr lang="en-US" dirty="0" err="1" smtClean="0">
                <a:latin typeface="Calibri"/>
                <a:cs typeface="Calibri"/>
              </a:rPr>
              <a:t>informācijas</a:t>
            </a:r>
            <a:r>
              <a:rPr lang="en-US" dirty="0" smtClean="0">
                <a:latin typeface="Calibri"/>
                <a:cs typeface="Calibri"/>
              </a:rPr>
              <a:t> </a:t>
            </a:r>
            <a:r>
              <a:rPr lang="en-US" dirty="0" err="1" smtClean="0">
                <a:latin typeface="Calibri"/>
                <a:cs typeface="Calibri"/>
              </a:rPr>
              <a:t>iesniegšanas</a:t>
            </a:r>
            <a:r>
              <a:rPr lang="en-US" dirty="0" smtClean="0">
                <a:latin typeface="Calibri"/>
                <a:cs typeface="Calibri"/>
              </a:rPr>
              <a:t> </a:t>
            </a:r>
            <a:r>
              <a:rPr lang="en-US" dirty="0" err="1" smtClean="0">
                <a:latin typeface="Calibri"/>
                <a:cs typeface="Calibri"/>
              </a:rPr>
              <a:t>scenārija</a:t>
            </a:r>
            <a:r>
              <a:rPr lang="en-US" dirty="0" smtClean="0">
                <a:latin typeface="Calibri"/>
                <a:cs typeface="Calibri"/>
              </a:rPr>
              <a:t> </a:t>
            </a:r>
            <a:r>
              <a:rPr lang="en-US" dirty="0" err="1" smtClean="0">
                <a:latin typeface="Calibri"/>
                <a:cs typeface="Calibri"/>
              </a:rPr>
              <a:t>izmaksām</a:t>
            </a:r>
            <a:r>
              <a:rPr lang="en-US" dirty="0" smtClean="0">
                <a:latin typeface="Calibri"/>
                <a:cs typeface="Calibri"/>
              </a:rPr>
              <a:t>. </a:t>
            </a:r>
            <a:r>
              <a:rPr lang="en-US" dirty="0" err="1" smtClean="0">
                <a:latin typeface="Calibri"/>
                <a:cs typeface="Calibri"/>
              </a:rPr>
              <a:t>Ja</a:t>
            </a:r>
            <a:r>
              <a:rPr lang="en-US" dirty="0" smtClean="0">
                <a:latin typeface="Calibri"/>
                <a:cs typeface="Calibri"/>
              </a:rPr>
              <a:t> info </a:t>
            </a:r>
            <a:r>
              <a:rPr lang="en-US" dirty="0" err="1" smtClean="0">
                <a:latin typeface="Calibri"/>
                <a:cs typeface="Calibri"/>
              </a:rPr>
              <a:t>sniedzēju</a:t>
            </a:r>
            <a:r>
              <a:rPr lang="en-US" dirty="0" smtClean="0">
                <a:latin typeface="Calibri"/>
                <a:cs typeface="Calibri"/>
              </a:rPr>
              <a:t> </a:t>
            </a:r>
            <a:r>
              <a:rPr lang="en-US" dirty="0" err="1" smtClean="0">
                <a:latin typeface="Calibri"/>
                <a:cs typeface="Calibri"/>
              </a:rPr>
              <a:t>scenāriju</a:t>
            </a:r>
            <a:r>
              <a:rPr lang="en-US" dirty="0" smtClean="0">
                <a:latin typeface="Calibri"/>
                <a:cs typeface="Calibri"/>
              </a:rPr>
              <a:t> </a:t>
            </a:r>
            <a:r>
              <a:rPr lang="en-US" dirty="0" err="1" smtClean="0">
                <a:latin typeface="Calibri"/>
                <a:cs typeface="Calibri"/>
              </a:rPr>
              <a:t>izvēle</a:t>
            </a:r>
            <a:r>
              <a:rPr lang="en-US" dirty="0" smtClean="0">
                <a:latin typeface="Calibri"/>
                <a:cs typeface="Calibri"/>
              </a:rPr>
              <a:t> </a:t>
            </a:r>
            <a:r>
              <a:rPr lang="en-US" dirty="0" err="1" smtClean="0">
                <a:latin typeface="Calibri"/>
                <a:cs typeface="Calibri"/>
              </a:rPr>
              <a:t>atškiras</a:t>
            </a:r>
            <a:r>
              <a:rPr lang="en-US" dirty="0" smtClean="0">
                <a:latin typeface="Calibri"/>
                <a:cs typeface="Calibri"/>
              </a:rPr>
              <a:t>, </a:t>
            </a:r>
            <a:r>
              <a:rPr lang="en-US" dirty="0" err="1" smtClean="0">
                <a:latin typeface="Calibri"/>
                <a:cs typeface="Calibri"/>
              </a:rPr>
              <a:t>admin.izmaksas</a:t>
            </a:r>
            <a:r>
              <a:rPr lang="en-US" dirty="0" smtClean="0">
                <a:latin typeface="Calibri"/>
                <a:cs typeface="Calibri"/>
              </a:rPr>
              <a:t> </a:t>
            </a:r>
            <a:r>
              <a:rPr lang="en-US" dirty="0" err="1" smtClean="0">
                <a:latin typeface="Calibri"/>
                <a:cs typeface="Calibri"/>
              </a:rPr>
              <a:t>jāaprēķina</a:t>
            </a:r>
            <a:r>
              <a:rPr lang="en-US" dirty="0" smtClean="0">
                <a:latin typeface="Calibri"/>
                <a:cs typeface="Calibri"/>
              </a:rPr>
              <a:t> </a:t>
            </a:r>
            <a:r>
              <a:rPr lang="en-US" dirty="0" err="1" smtClean="0">
                <a:latin typeface="Calibri"/>
                <a:cs typeface="Calibri"/>
              </a:rPr>
              <a:t>vairākām</a:t>
            </a:r>
            <a:r>
              <a:rPr lang="en-US" dirty="0" smtClean="0">
                <a:latin typeface="Calibri"/>
                <a:cs typeface="Calibri"/>
              </a:rPr>
              <a:t> </a:t>
            </a:r>
            <a:r>
              <a:rPr lang="en-US" dirty="0" err="1" smtClean="0">
                <a:latin typeface="Calibri"/>
                <a:cs typeface="Calibri"/>
              </a:rPr>
              <a:t>grupām</a:t>
            </a:r>
            <a:r>
              <a:rPr lang="en-US" dirty="0" smtClean="0">
                <a:latin typeface="Calibri"/>
                <a:cs typeface="Calibri"/>
              </a:rPr>
              <a:t>.</a:t>
            </a:r>
          </a:p>
          <a:p>
            <a:pPr marL="285750" indent="-285750">
              <a:lnSpc>
                <a:spcPct val="100000"/>
              </a:lnSpc>
              <a:buFont typeface="Arial"/>
              <a:buChar char="•"/>
            </a:pPr>
            <a:r>
              <a:rPr lang="en-US" dirty="0" err="1" smtClean="0">
                <a:latin typeface="Calibri"/>
                <a:cs typeface="Calibri"/>
              </a:rPr>
              <a:t>Iestādes</a:t>
            </a:r>
            <a:r>
              <a:rPr lang="en-US" dirty="0" smtClean="0">
                <a:latin typeface="Calibri"/>
                <a:cs typeface="Calibri"/>
              </a:rPr>
              <a:t> </a:t>
            </a:r>
            <a:r>
              <a:rPr lang="en-US" dirty="0" err="1" smtClean="0">
                <a:latin typeface="Calibri"/>
                <a:cs typeface="Calibri"/>
              </a:rPr>
              <a:t>izmaksas</a:t>
            </a:r>
            <a:r>
              <a:rPr lang="en-US" dirty="0" smtClean="0">
                <a:latin typeface="Calibri"/>
                <a:cs typeface="Calibri"/>
              </a:rPr>
              <a:t> </a:t>
            </a:r>
            <a:r>
              <a:rPr lang="en-US" dirty="0" err="1" smtClean="0">
                <a:latin typeface="Calibri"/>
                <a:cs typeface="Calibri"/>
              </a:rPr>
              <a:t>saņemtās</a:t>
            </a:r>
            <a:r>
              <a:rPr lang="en-US" dirty="0" smtClean="0">
                <a:latin typeface="Calibri"/>
                <a:cs typeface="Calibri"/>
              </a:rPr>
              <a:t> </a:t>
            </a:r>
            <a:r>
              <a:rPr lang="en-US" dirty="0" err="1" smtClean="0">
                <a:latin typeface="Calibri"/>
                <a:cs typeface="Calibri"/>
              </a:rPr>
              <a:t>informācijas</a:t>
            </a:r>
            <a:r>
              <a:rPr lang="en-US" dirty="0" smtClean="0">
                <a:latin typeface="Calibri"/>
                <a:cs typeface="Calibri"/>
              </a:rPr>
              <a:t> </a:t>
            </a:r>
            <a:r>
              <a:rPr lang="en-US" dirty="0" err="1" smtClean="0">
                <a:latin typeface="Calibri"/>
                <a:cs typeface="Calibri"/>
              </a:rPr>
              <a:t>apstrādei</a:t>
            </a:r>
            <a:r>
              <a:rPr lang="en-US" dirty="0" smtClean="0">
                <a:latin typeface="Calibri"/>
                <a:cs typeface="Calibri"/>
              </a:rPr>
              <a:t> un </a:t>
            </a:r>
            <a:r>
              <a:rPr lang="en-US" dirty="0" err="1" smtClean="0">
                <a:latin typeface="Calibri"/>
                <a:cs typeface="Calibri"/>
              </a:rPr>
              <a:t>reģistrācijai</a:t>
            </a:r>
            <a:r>
              <a:rPr lang="en-US" dirty="0" smtClean="0">
                <a:latin typeface="Calibri"/>
                <a:cs typeface="Calibri"/>
              </a:rPr>
              <a:t> </a:t>
            </a:r>
            <a:r>
              <a:rPr lang="en-US" dirty="0" err="1" smtClean="0">
                <a:latin typeface="Calibri"/>
                <a:cs typeface="Calibri"/>
              </a:rPr>
              <a:t>tiek</a:t>
            </a:r>
            <a:r>
              <a:rPr lang="en-US" dirty="0" smtClean="0">
                <a:latin typeface="Calibri"/>
                <a:cs typeface="Calibri"/>
              </a:rPr>
              <a:t> </a:t>
            </a:r>
            <a:r>
              <a:rPr lang="en-US" dirty="0" err="1" smtClean="0">
                <a:latin typeface="Calibri"/>
                <a:cs typeface="Calibri"/>
              </a:rPr>
              <a:t>aprēķinātas</a:t>
            </a:r>
            <a:r>
              <a:rPr lang="en-US" dirty="0" smtClean="0">
                <a:latin typeface="Calibri"/>
                <a:cs typeface="Calibri"/>
              </a:rPr>
              <a:t> </a:t>
            </a:r>
            <a:r>
              <a:rPr lang="en-US" dirty="0" err="1" smtClean="0">
                <a:latin typeface="Calibri"/>
                <a:cs typeface="Calibri"/>
              </a:rPr>
              <a:t>sadaļā</a:t>
            </a:r>
            <a:r>
              <a:rPr lang="en-US" dirty="0" smtClean="0">
                <a:latin typeface="Calibri"/>
                <a:cs typeface="Calibri"/>
              </a:rPr>
              <a:t> “</a:t>
            </a:r>
            <a:r>
              <a:rPr lang="en-US" dirty="0" err="1" smtClean="0">
                <a:latin typeface="Calibri"/>
                <a:cs typeface="Calibri"/>
              </a:rPr>
              <a:t>Ietekme</a:t>
            </a:r>
            <a:r>
              <a:rPr lang="en-US" dirty="0" smtClean="0">
                <a:latin typeface="Calibri"/>
                <a:cs typeface="Calibri"/>
              </a:rPr>
              <a:t> </a:t>
            </a:r>
            <a:r>
              <a:rPr lang="en-US" dirty="0" err="1" smtClean="0">
                <a:latin typeface="Calibri"/>
                <a:cs typeface="Calibri"/>
              </a:rPr>
              <a:t>uz</a:t>
            </a:r>
            <a:r>
              <a:rPr lang="en-US" dirty="0" smtClean="0">
                <a:latin typeface="Calibri"/>
                <a:cs typeface="Calibri"/>
              </a:rPr>
              <a:t> </a:t>
            </a:r>
            <a:r>
              <a:rPr lang="en-US" dirty="0" err="1" smtClean="0">
                <a:latin typeface="Calibri"/>
                <a:cs typeface="Calibri"/>
              </a:rPr>
              <a:t>valsts</a:t>
            </a:r>
            <a:r>
              <a:rPr lang="en-US" dirty="0" smtClean="0">
                <a:latin typeface="Calibri"/>
                <a:cs typeface="Calibri"/>
              </a:rPr>
              <a:t> un </a:t>
            </a:r>
            <a:r>
              <a:rPr lang="en-US" dirty="0" err="1" smtClean="0">
                <a:latin typeface="Calibri"/>
                <a:cs typeface="Calibri"/>
              </a:rPr>
              <a:t>pašvaldību</a:t>
            </a:r>
            <a:r>
              <a:rPr lang="en-US" dirty="0" smtClean="0">
                <a:latin typeface="Calibri"/>
                <a:cs typeface="Calibri"/>
              </a:rPr>
              <a:t> </a:t>
            </a:r>
            <a:r>
              <a:rPr lang="en-US" dirty="0" err="1" smtClean="0">
                <a:latin typeface="Calibri"/>
                <a:cs typeface="Calibri"/>
              </a:rPr>
              <a:t>budžetiem</a:t>
            </a:r>
            <a:r>
              <a:rPr lang="en-US" dirty="0" smtClean="0">
                <a:latin typeface="Calibri"/>
                <a:cs typeface="Calibri"/>
              </a:rPr>
              <a:t>”</a:t>
            </a:r>
            <a:endParaRPr lang="en-US" dirty="0">
              <a:latin typeface="Calibri"/>
              <a:cs typeface="Calibri"/>
            </a:endParaRPr>
          </a:p>
        </p:txBody>
      </p:sp>
    </p:spTree>
    <p:extLst>
      <p:ext uri="{BB962C8B-B14F-4D97-AF65-F5344CB8AC3E}">
        <p14:creationId xmlns:p14="http://schemas.microsoft.com/office/powerpoint/2010/main" val="2292652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err="1"/>
              <a:t>Administratīvā</a:t>
            </a:r>
            <a:r>
              <a:rPr lang="en-US" sz="3600" dirty="0"/>
              <a:t> </a:t>
            </a:r>
            <a:r>
              <a:rPr lang="en-US" sz="3600" dirty="0" err="1"/>
              <a:t>sloga</a:t>
            </a:r>
            <a:r>
              <a:rPr lang="en-US" sz="3600" dirty="0"/>
              <a:t> </a:t>
            </a:r>
            <a:r>
              <a:rPr lang="en-US" sz="3600" dirty="0" err="1"/>
              <a:t>mazināšanas</a:t>
            </a:r>
            <a:r>
              <a:rPr lang="en-US" sz="3600" dirty="0"/>
              <a:t> </a:t>
            </a:r>
            <a:r>
              <a:rPr lang="en-US" sz="3600" dirty="0" err="1"/>
              <a:t>iniciatīvas</a:t>
            </a:r>
            <a:r>
              <a:rPr lang="en-US" sz="3600" dirty="0"/>
              <a:t> </a:t>
            </a:r>
            <a:r>
              <a:rPr lang="en-US" sz="3600" dirty="0" err="1"/>
              <a:t>vēsture</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5409829"/>
              </p:ext>
            </p:extLst>
          </p:nvPr>
        </p:nvGraphicFramePr>
        <p:xfrm>
          <a:off x="503238" y="1768475"/>
          <a:ext cx="9069388" cy="4602480"/>
        </p:xfrm>
        <a:graphic>
          <a:graphicData uri="http://schemas.openxmlformats.org/drawingml/2006/table">
            <a:tbl>
              <a:tblPr firstRow="1" bandRow="1">
                <a:tableStyleId>{1FECB4D8-DB02-4DC6-A0A2-4F2EBAE1DC90}</a:tableStyleId>
              </a:tblPr>
              <a:tblGrid>
                <a:gridCol w="792658"/>
                <a:gridCol w="8276730"/>
              </a:tblGrid>
              <a:tr h="701040">
                <a:tc>
                  <a:txBody>
                    <a:bodyPr/>
                    <a:lstStyle/>
                    <a:p>
                      <a:r>
                        <a:rPr lang="en-US" sz="2000" b="1" dirty="0" smtClean="0">
                          <a:solidFill>
                            <a:schemeClr val="tx1"/>
                          </a:solidFill>
                        </a:rPr>
                        <a:t>1999</a:t>
                      </a:r>
                      <a:endParaRPr lang="en-US" sz="2000" b="1" dirty="0">
                        <a:solidFill>
                          <a:schemeClr val="tx1"/>
                        </a:solidFill>
                      </a:endParaRPr>
                    </a:p>
                  </a:txBody>
                  <a:tcPr/>
                </a:tc>
                <a:tc>
                  <a:txBody>
                    <a:bodyPr/>
                    <a:lstStyle/>
                    <a:p>
                      <a:r>
                        <a:rPr lang="en-US" sz="2000" b="0" dirty="0" smtClean="0">
                          <a:solidFill>
                            <a:schemeClr val="tx1"/>
                          </a:solidFill>
                        </a:rPr>
                        <a:t>OECD </a:t>
                      </a:r>
                      <a:r>
                        <a:rPr lang="en-US" sz="2000" b="0" dirty="0" err="1" smtClean="0">
                          <a:solidFill>
                            <a:schemeClr val="tx1"/>
                          </a:solidFill>
                        </a:rPr>
                        <a:t>atzinums</a:t>
                      </a:r>
                      <a:r>
                        <a:rPr lang="en-US" sz="2000" b="0" baseline="0" dirty="0" smtClean="0">
                          <a:solidFill>
                            <a:schemeClr val="tx1"/>
                          </a:solidFill>
                        </a:rPr>
                        <a:t> par </a:t>
                      </a:r>
                      <a:r>
                        <a:rPr lang="en-US" sz="2000" b="0" baseline="0" dirty="0" err="1" smtClean="0">
                          <a:solidFill>
                            <a:schemeClr val="tx1"/>
                          </a:solidFill>
                        </a:rPr>
                        <a:t>Nīderlandes</a:t>
                      </a:r>
                      <a:r>
                        <a:rPr lang="en-US" sz="2000" b="0" baseline="0" dirty="0" smtClean="0">
                          <a:solidFill>
                            <a:schemeClr val="tx1"/>
                          </a:solidFill>
                        </a:rPr>
                        <a:t> </a:t>
                      </a:r>
                      <a:r>
                        <a:rPr lang="en-US" sz="2000" b="0" baseline="0" dirty="0" err="1" smtClean="0">
                          <a:solidFill>
                            <a:schemeClr val="tx1"/>
                          </a:solidFill>
                        </a:rPr>
                        <a:t>likumdošanas</a:t>
                      </a:r>
                      <a:r>
                        <a:rPr lang="en-US" sz="2000" b="0" baseline="0" dirty="0" smtClean="0">
                          <a:solidFill>
                            <a:schemeClr val="tx1"/>
                          </a:solidFill>
                        </a:rPr>
                        <a:t> </a:t>
                      </a:r>
                      <a:r>
                        <a:rPr lang="en-US" sz="2000" b="0" baseline="0" dirty="0" err="1" smtClean="0">
                          <a:solidFill>
                            <a:schemeClr val="tx1"/>
                          </a:solidFill>
                        </a:rPr>
                        <a:t>bremzējošo</a:t>
                      </a:r>
                      <a:r>
                        <a:rPr lang="en-US" sz="2000" b="0" baseline="0" dirty="0" smtClean="0">
                          <a:solidFill>
                            <a:schemeClr val="tx1"/>
                          </a:solidFill>
                        </a:rPr>
                        <a:t> </a:t>
                      </a:r>
                      <a:r>
                        <a:rPr lang="en-US" sz="2000" b="0" baseline="0" dirty="0" err="1" smtClean="0">
                          <a:solidFill>
                            <a:schemeClr val="tx1"/>
                          </a:solidFill>
                        </a:rPr>
                        <a:t>ietekmi</a:t>
                      </a:r>
                      <a:r>
                        <a:rPr lang="en-US" sz="2000" b="0" baseline="0" dirty="0" smtClean="0">
                          <a:solidFill>
                            <a:schemeClr val="tx1"/>
                          </a:solidFill>
                        </a:rPr>
                        <a:t> </a:t>
                      </a:r>
                      <a:r>
                        <a:rPr lang="en-US" sz="2000" b="0" baseline="0" dirty="0" err="1" smtClean="0">
                          <a:solidFill>
                            <a:schemeClr val="tx1"/>
                          </a:solidFill>
                        </a:rPr>
                        <a:t>uz</a:t>
                      </a:r>
                      <a:r>
                        <a:rPr lang="en-US" sz="2000" b="0" baseline="0" dirty="0" smtClean="0">
                          <a:solidFill>
                            <a:schemeClr val="tx1"/>
                          </a:solidFill>
                        </a:rPr>
                        <a:t> </a:t>
                      </a:r>
                      <a:r>
                        <a:rPr lang="en-US" sz="2000" b="1" baseline="0" dirty="0" err="1" smtClean="0">
                          <a:solidFill>
                            <a:schemeClr val="tx1"/>
                          </a:solidFill>
                        </a:rPr>
                        <a:t>uzņēmējdarbības</a:t>
                      </a:r>
                      <a:r>
                        <a:rPr lang="en-US" sz="2000" b="1" baseline="0" dirty="0" smtClean="0">
                          <a:solidFill>
                            <a:schemeClr val="tx1"/>
                          </a:solidFill>
                        </a:rPr>
                        <a:t> </a:t>
                      </a:r>
                      <a:r>
                        <a:rPr lang="en-US" sz="2000" b="0" baseline="0" dirty="0" err="1" smtClean="0">
                          <a:solidFill>
                            <a:schemeClr val="tx1"/>
                          </a:solidFill>
                        </a:rPr>
                        <a:t>attīstību</a:t>
                      </a:r>
                      <a:endParaRPr lang="en-US" sz="2000" b="0" dirty="0">
                        <a:solidFill>
                          <a:schemeClr val="tx1"/>
                        </a:solidFill>
                      </a:endParaRPr>
                    </a:p>
                  </a:txBody>
                  <a:tcPr/>
                </a:tc>
              </a:tr>
              <a:tr h="701040">
                <a:tc>
                  <a:txBody>
                    <a:bodyPr/>
                    <a:lstStyle/>
                    <a:p>
                      <a:r>
                        <a:rPr lang="en-US" sz="2000" b="1" dirty="0" smtClean="0">
                          <a:solidFill>
                            <a:schemeClr val="tx1"/>
                          </a:solidFill>
                        </a:rPr>
                        <a:t>2003</a:t>
                      </a:r>
                      <a:endParaRPr lang="en-US" sz="2000" b="1" dirty="0">
                        <a:solidFill>
                          <a:schemeClr val="tx1"/>
                        </a:solidFill>
                      </a:endParaRPr>
                    </a:p>
                  </a:txBody>
                  <a:tcPr/>
                </a:tc>
                <a:tc>
                  <a:txBody>
                    <a:bodyPr/>
                    <a:lstStyle/>
                    <a:p>
                      <a:r>
                        <a:rPr lang="en-US" sz="2000" b="0" dirty="0" err="1" smtClean="0">
                          <a:solidFill>
                            <a:schemeClr val="tx1"/>
                          </a:solidFill>
                        </a:rPr>
                        <a:t>Nīderlande</a:t>
                      </a:r>
                      <a:r>
                        <a:rPr lang="en-US" sz="2000" b="0" dirty="0" smtClean="0">
                          <a:solidFill>
                            <a:schemeClr val="tx1"/>
                          </a:solidFill>
                        </a:rPr>
                        <a:t> </a:t>
                      </a:r>
                      <a:r>
                        <a:rPr lang="en-US" sz="2000" b="0" dirty="0" err="1" smtClean="0">
                          <a:solidFill>
                            <a:schemeClr val="tx1"/>
                          </a:solidFill>
                        </a:rPr>
                        <a:t>prezentē</a:t>
                      </a:r>
                      <a:r>
                        <a:rPr lang="en-US" sz="2000" b="0" dirty="0" smtClean="0">
                          <a:solidFill>
                            <a:schemeClr val="tx1"/>
                          </a:solidFill>
                        </a:rPr>
                        <a:t> </a:t>
                      </a:r>
                      <a:r>
                        <a:rPr lang="en-US" sz="2000" b="0" dirty="0" err="1" smtClean="0">
                          <a:solidFill>
                            <a:schemeClr val="tx1"/>
                          </a:solidFill>
                        </a:rPr>
                        <a:t>Standarta</a:t>
                      </a:r>
                      <a:r>
                        <a:rPr lang="en-US" sz="2000" b="0" dirty="0" smtClean="0">
                          <a:solidFill>
                            <a:schemeClr val="tx1"/>
                          </a:solidFill>
                        </a:rPr>
                        <a:t> Izmaksu </a:t>
                      </a:r>
                      <a:r>
                        <a:rPr lang="en-US" sz="2000" b="0" dirty="0" err="1" smtClean="0">
                          <a:solidFill>
                            <a:schemeClr val="tx1"/>
                          </a:solidFill>
                        </a:rPr>
                        <a:t>Modeli</a:t>
                      </a:r>
                      <a:r>
                        <a:rPr lang="en-US" sz="2000" b="0" dirty="0" smtClean="0">
                          <a:solidFill>
                            <a:schemeClr val="tx1"/>
                          </a:solidFill>
                        </a:rPr>
                        <a:t> un </a:t>
                      </a:r>
                      <a:r>
                        <a:rPr lang="en-US" sz="2000" b="0" dirty="0" err="1" smtClean="0">
                          <a:solidFill>
                            <a:schemeClr val="tx1"/>
                          </a:solidFill>
                        </a:rPr>
                        <a:t>priekšlikumus</a:t>
                      </a:r>
                      <a:r>
                        <a:rPr lang="en-US" sz="2000" b="0" dirty="0" smtClean="0">
                          <a:solidFill>
                            <a:schemeClr val="tx1"/>
                          </a:solidFill>
                        </a:rPr>
                        <a:t> </a:t>
                      </a:r>
                      <a:r>
                        <a:rPr lang="en-US" sz="2000" b="0" dirty="0" err="1" smtClean="0">
                          <a:solidFill>
                            <a:schemeClr val="tx1"/>
                          </a:solidFill>
                        </a:rPr>
                        <a:t>administratīvā</a:t>
                      </a:r>
                      <a:r>
                        <a:rPr lang="en-US" sz="2000" b="0" dirty="0" smtClean="0">
                          <a:solidFill>
                            <a:schemeClr val="tx1"/>
                          </a:solidFill>
                        </a:rPr>
                        <a:t> </a:t>
                      </a:r>
                      <a:r>
                        <a:rPr lang="en-US" sz="2000" b="0" dirty="0" err="1" smtClean="0">
                          <a:solidFill>
                            <a:schemeClr val="tx1"/>
                          </a:solidFill>
                        </a:rPr>
                        <a:t>sloga</a:t>
                      </a:r>
                      <a:r>
                        <a:rPr lang="en-US" sz="2000" b="0" dirty="0" smtClean="0">
                          <a:solidFill>
                            <a:schemeClr val="tx1"/>
                          </a:solidFill>
                        </a:rPr>
                        <a:t> </a:t>
                      </a:r>
                      <a:r>
                        <a:rPr lang="en-US" sz="2000" b="0" dirty="0" err="1" smtClean="0">
                          <a:solidFill>
                            <a:schemeClr val="tx1"/>
                          </a:solidFill>
                        </a:rPr>
                        <a:t>samazināšanai</a:t>
                      </a:r>
                      <a:r>
                        <a:rPr lang="en-US" sz="2000" b="0" dirty="0" smtClean="0">
                          <a:solidFill>
                            <a:schemeClr val="tx1"/>
                          </a:solidFill>
                        </a:rPr>
                        <a:t> par 3 </a:t>
                      </a:r>
                      <a:r>
                        <a:rPr lang="en-US" sz="2000" b="0" dirty="0" err="1" smtClean="0">
                          <a:solidFill>
                            <a:schemeClr val="tx1"/>
                          </a:solidFill>
                        </a:rPr>
                        <a:t>mljrd</a:t>
                      </a:r>
                      <a:r>
                        <a:rPr lang="en-US" sz="2000" b="0" dirty="0" smtClean="0">
                          <a:solidFill>
                            <a:schemeClr val="tx1"/>
                          </a:solidFill>
                        </a:rPr>
                        <a:t>. EUR</a:t>
                      </a:r>
                      <a:endParaRPr lang="en-US" sz="2000" b="0" dirty="0">
                        <a:solidFill>
                          <a:schemeClr val="tx1"/>
                        </a:solidFill>
                      </a:endParaRPr>
                    </a:p>
                  </a:txBody>
                  <a:tcPr/>
                </a:tc>
              </a:tr>
              <a:tr h="701040">
                <a:tc>
                  <a:txBody>
                    <a:bodyPr/>
                    <a:lstStyle/>
                    <a:p>
                      <a:r>
                        <a:rPr lang="en-US" sz="2000" b="1" dirty="0" smtClean="0">
                          <a:solidFill>
                            <a:schemeClr val="tx1"/>
                          </a:solidFill>
                        </a:rPr>
                        <a:t>2005</a:t>
                      </a:r>
                      <a:endParaRPr lang="en-US" sz="2000" b="1" dirty="0">
                        <a:solidFill>
                          <a:schemeClr val="tx1"/>
                        </a:solidFill>
                      </a:endParaRPr>
                    </a:p>
                  </a:txBody>
                  <a:tcPr/>
                </a:tc>
                <a:tc>
                  <a:txBody>
                    <a:bodyPr/>
                    <a:lstStyle/>
                    <a:p>
                      <a:r>
                        <a:rPr lang="en-US" sz="2000" b="0" dirty="0" err="1" smtClean="0">
                          <a:solidFill>
                            <a:schemeClr val="tx1"/>
                          </a:solidFill>
                        </a:rPr>
                        <a:t>Dānija</a:t>
                      </a:r>
                      <a:r>
                        <a:rPr lang="en-US" sz="2000" b="0" dirty="0" smtClean="0">
                          <a:solidFill>
                            <a:schemeClr val="tx1"/>
                          </a:solidFill>
                        </a:rPr>
                        <a:t>, </a:t>
                      </a:r>
                      <a:r>
                        <a:rPr lang="en-US" sz="2000" b="0" dirty="0" err="1" smtClean="0">
                          <a:solidFill>
                            <a:schemeClr val="tx1"/>
                          </a:solidFill>
                        </a:rPr>
                        <a:t>Lielbritānija</a:t>
                      </a:r>
                      <a:r>
                        <a:rPr lang="en-US" sz="2000" b="0" dirty="0" smtClean="0">
                          <a:solidFill>
                            <a:schemeClr val="tx1"/>
                          </a:solidFill>
                        </a:rPr>
                        <a:t>, </a:t>
                      </a:r>
                      <a:r>
                        <a:rPr lang="en-US" sz="2000" b="0" dirty="0" err="1" smtClean="0">
                          <a:solidFill>
                            <a:schemeClr val="tx1"/>
                          </a:solidFill>
                        </a:rPr>
                        <a:t>Zviedrija</a:t>
                      </a:r>
                      <a:r>
                        <a:rPr lang="en-US" sz="2000" b="0" dirty="0" smtClean="0">
                          <a:solidFill>
                            <a:schemeClr val="tx1"/>
                          </a:solidFill>
                        </a:rPr>
                        <a:t>, </a:t>
                      </a:r>
                      <a:r>
                        <a:rPr lang="en-US" sz="2000" b="0" dirty="0" err="1" smtClean="0">
                          <a:solidFill>
                            <a:schemeClr val="tx1"/>
                          </a:solidFill>
                        </a:rPr>
                        <a:t>Norvēģija</a:t>
                      </a:r>
                      <a:r>
                        <a:rPr lang="en-US" sz="2000" b="0" dirty="0" smtClean="0">
                          <a:solidFill>
                            <a:schemeClr val="tx1"/>
                          </a:solidFill>
                        </a:rPr>
                        <a:t> </a:t>
                      </a:r>
                      <a:r>
                        <a:rPr lang="en-US" sz="2000" b="0" dirty="0" err="1" smtClean="0">
                          <a:solidFill>
                            <a:schemeClr val="tx1"/>
                          </a:solidFill>
                        </a:rPr>
                        <a:t>veido</a:t>
                      </a:r>
                      <a:r>
                        <a:rPr lang="en-US" sz="2000" b="0" dirty="0" smtClean="0">
                          <a:solidFill>
                            <a:schemeClr val="tx1"/>
                          </a:solidFill>
                        </a:rPr>
                        <a:t> SCM </a:t>
                      </a:r>
                      <a:r>
                        <a:rPr lang="en-US" sz="2000" b="0" dirty="0" err="1" smtClean="0">
                          <a:solidFill>
                            <a:schemeClr val="tx1"/>
                          </a:solidFill>
                        </a:rPr>
                        <a:t>tīklu</a:t>
                      </a:r>
                      <a:r>
                        <a:rPr lang="en-US" sz="2000" b="0" baseline="0" dirty="0" smtClean="0">
                          <a:solidFill>
                            <a:schemeClr val="tx1"/>
                          </a:solidFill>
                        </a:rPr>
                        <a:t> </a:t>
                      </a:r>
                      <a:r>
                        <a:rPr lang="en-US" sz="2000" b="0" baseline="0" dirty="0" err="1" smtClean="0">
                          <a:solidFill>
                            <a:schemeClr val="tx1"/>
                          </a:solidFill>
                        </a:rPr>
                        <a:t>vienotās</a:t>
                      </a:r>
                      <a:r>
                        <a:rPr lang="en-US" sz="2000" b="0" baseline="0" dirty="0" smtClean="0">
                          <a:solidFill>
                            <a:schemeClr val="tx1"/>
                          </a:solidFill>
                        </a:rPr>
                        <a:t> </a:t>
                      </a:r>
                      <a:r>
                        <a:rPr lang="en-US" sz="2000" b="0" baseline="0" dirty="0" err="1" smtClean="0">
                          <a:solidFill>
                            <a:schemeClr val="tx1"/>
                          </a:solidFill>
                        </a:rPr>
                        <a:t>administratīvā</a:t>
                      </a:r>
                      <a:r>
                        <a:rPr lang="en-US" sz="2000" b="0" baseline="0" dirty="0" smtClean="0">
                          <a:solidFill>
                            <a:schemeClr val="tx1"/>
                          </a:solidFill>
                        </a:rPr>
                        <a:t> </a:t>
                      </a:r>
                      <a:r>
                        <a:rPr lang="en-US" sz="2000" b="0" baseline="0" dirty="0" err="1" smtClean="0">
                          <a:solidFill>
                            <a:schemeClr val="tx1"/>
                          </a:solidFill>
                        </a:rPr>
                        <a:t>sloga</a:t>
                      </a:r>
                      <a:r>
                        <a:rPr lang="en-US" sz="2000" b="0" baseline="0" dirty="0" smtClean="0">
                          <a:solidFill>
                            <a:schemeClr val="tx1"/>
                          </a:solidFill>
                        </a:rPr>
                        <a:t> </a:t>
                      </a:r>
                      <a:r>
                        <a:rPr lang="en-US" sz="2000" b="0" baseline="0" dirty="0" err="1" smtClean="0">
                          <a:solidFill>
                            <a:schemeClr val="tx1"/>
                          </a:solidFill>
                        </a:rPr>
                        <a:t>mazināšanas</a:t>
                      </a:r>
                      <a:r>
                        <a:rPr lang="en-US" sz="2000" b="0" baseline="0" dirty="0" smtClean="0">
                          <a:solidFill>
                            <a:schemeClr val="tx1"/>
                          </a:solidFill>
                        </a:rPr>
                        <a:t> </a:t>
                      </a:r>
                      <a:r>
                        <a:rPr lang="en-US" sz="2000" b="0" baseline="0" dirty="0" err="1" smtClean="0">
                          <a:solidFill>
                            <a:schemeClr val="tx1"/>
                          </a:solidFill>
                        </a:rPr>
                        <a:t>metodoloģijas</a:t>
                      </a:r>
                      <a:r>
                        <a:rPr lang="en-US" sz="2000" b="0" baseline="0" dirty="0" smtClean="0">
                          <a:solidFill>
                            <a:schemeClr val="tx1"/>
                          </a:solidFill>
                        </a:rPr>
                        <a:t> </a:t>
                      </a:r>
                      <a:r>
                        <a:rPr lang="en-US" sz="2000" b="0" baseline="0" dirty="0" err="1" smtClean="0">
                          <a:solidFill>
                            <a:schemeClr val="tx1"/>
                          </a:solidFill>
                        </a:rPr>
                        <a:t>attīstībai</a:t>
                      </a:r>
                      <a:endParaRPr lang="en-US" sz="2000" b="0" dirty="0">
                        <a:solidFill>
                          <a:schemeClr val="tx1"/>
                        </a:solidFill>
                      </a:endParaRPr>
                    </a:p>
                  </a:txBody>
                  <a:tcPr/>
                </a:tc>
              </a:tr>
              <a:tr h="396240">
                <a:tc>
                  <a:txBody>
                    <a:bodyPr/>
                    <a:lstStyle/>
                    <a:p>
                      <a:r>
                        <a:rPr lang="en-US" sz="2000" b="1" dirty="0" smtClean="0">
                          <a:solidFill>
                            <a:schemeClr val="tx1"/>
                          </a:solidFill>
                        </a:rPr>
                        <a:t>2007</a:t>
                      </a:r>
                      <a:endParaRPr lang="en-US" sz="2000" b="1" dirty="0">
                        <a:solidFill>
                          <a:schemeClr val="tx1"/>
                        </a:solidFill>
                      </a:endParaRPr>
                    </a:p>
                  </a:txBody>
                  <a:tcPr/>
                </a:tc>
                <a:tc>
                  <a:txBody>
                    <a:bodyPr/>
                    <a:lstStyle/>
                    <a:p>
                      <a:r>
                        <a:rPr lang="en-US" sz="2000" b="0" dirty="0" err="1" smtClean="0">
                          <a:solidFill>
                            <a:schemeClr val="tx1"/>
                          </a:solidFill>
                        </a:rPr>
                        <a:t>Eiropadome</a:t>
                      </a:r>
                      <a:r>
                        <a:rPr lang="en-US" sz="2000" b="0" dirty="0" smtClean="0">
                          <a:solidFill>
                            <a:schemeClr val="tx1"/>
                          </a:solidFill>
                        </a:rPr>
                        <a:t> </a:t>
                      </a:r>
                      <a:r>
                        <a:rPr lang="en-US" sz="2000" b="0" dirty="0" err="1" smtClean="0">
                          <a:solidFill>
                            <a:schemeClr val="tx1"/>
                          </a:solidFill>
                        </a:rPr>
                        <a:t>ierosināja</a:t>
                      </a:r>
                      <a:r>
                        <a:rPr lang="en-US" sz="2000" b="0" dirty="0" smtClean="0">
                          <a:solidFill>
                            <a:schemeClr val="tx1"/>
                          </a:solidFill>
                        </a:rPr>
                        <a:t> </a:t>
                      </a:r>
                      <a:r>
                        <a:rPr lang="en-US" sz="2000" b="0" dirty="0" err="1" smtClean="0">
                          <a:solidFill>
                            <a:schemeClr val="tx1"/>
                          </a:solidFill>
                        </a:rPr>
                        <a:t>samazināt</a:t>
                      </a:r>
                      <a:r>
                        <a:rPr lang="en-US" sz="2000" b="0" dirty="0" smtClean="0">
                          <a:solidFill>
                            <a:schemeClr val="tx1"/>
                          </a:solidFill>
                        </a:rPr>
                        <a:t> </a:t>
                      </a:r>
                      <a:r>
                        <a:rPr lang="en-US" sz="2000" b="0" dirty="0" err="1" smtClean="0">
                          <a:solidFill>
                            <a:schemeClr val="tx1"/>
                          </a:solidFill>
                        </a:rPr>
                        <a:t>adminsitratīvo</a:t>
                      </a:r>
                      <a:r>
                        <a:rPr lang="en-US" sz="2000" b="0" dirty="0" smtClean="0">
                          <a:solidFill>
                            <a:schemeClr val="tx1"/>
                          </a:solidFill>
                        </a:rPr>
                        <a:t> </a:t>
                      </a:r>
                      <a:r>
                        <a:rPr lang="en-US" sz="2000" b="0" dirty="0" err="1" smtClean="0">
                          <a:solidFill>
                            <a:schemeClr val="tx1"/>
                          </a:solidFill>
                        </a:rPr>
                        <a:t>slogu</a:t>
                      </a:r>
                      <a:r>
                        <a:rPr lang="en-US" sz="2000" b="0" dirty="0" smtClean="0">
                          <a:solidFill>
                            <a:schemeClr val="tx1"/>
                          </a:solidFill>
                        </a:rPr>
                        <a:t> ES </a:t>
                      </a:r>
                      <a:r>
                        <a:rPr lang="en-US" sz="2000" b="0" dirty="0" err="1" smtClean="0">
                          <a:solidFill>
                            <a:schemeClr val="tx1"/>
                          </a:solidFill>
                        </a:rPr>
                        <a:t>valstīs</a:t>
                      </a:r>
                      <a:r>
                        <a:rPr lang="en-US" sz="2000" b="0" dirty="0" smtClean="0">
                          <a:solidFill>
                            <a:schemeClr val="tx1"/>
                          </a:solidFill>
                        </a:rPr>
                        <a:t> par 25%</a:t>
                      </a:r>
                      <a:endParaRPr lang="en-US" sz="2000" b="0" dirty="0">
                        <a:solidFill>
                          <a:schemeClr val="tx1"/>
                        </a:solidFill>
                      </a:endParaRPr>
                    </a:p>
                  </a:txBody>
                  <a:tcPr/>
                </a:tc>
              </a:tr>
              <a:tr h="1310640">
                <a:tc>
                  <a:txBody>
                    <a:bodyPr/>
                    <a:lstStyle/>
                    <a:p>
                      <a:r>
                        <a:rPr lang="en-US" sz="2000" b="1" dirty="0" smtClean="0">
                          <a:solidFill>
                            <a:schemeClr val="tx1"/>
                          </a:solidFill>
                        </a:rPr>
                        <a:t>2008</a:t>
                      </a:r>
                      <a:endParaRPr lang="en-US" sz="2000" b="1" dirty="0">
                        <a:solidFill>
                          <a:schemeClr val="tx1"/>
                        </a:solidFill>
                      </a:endParaRPr>
                    </a:p>
                  </a:txBody>
                  <a:tcPr/>
                </a:tc>
                <a:tc>
                  <a:txBody>
                    <a:bodyPr/>
                    <a:lstStyle/>
                    <a:p>
                      <a:r>
                        <a:rPr lang="en-US" sz="2000" dirty="0" smtClean="0"/>
                        <a:t>„</a:t>
                      </a:r>
                      <a:r>
                        <a:rPr lang="en-US" sz="2000" dirty="0" err="1" smtClean="0"/>
                        <a:t>Valsts</a:t>
                      </a:r>
                      <a:r>
                        <a:rPr lang="en-US" sz="2000" dirty="0" smtClean="0"/>
                        <a:t> </a:t>
                      </a:r>
                      <a:r>
                        <a:rPr lang="en-US" sz="2000" dirty="0" err="1" smtClean="0"/>
                        <a:t>pārvaldes</a:t>
                      </a:r>
                      <a:r>
                        <a:rPr lang="en-US" sz="2000" dirty="0" smtClean="0"/>
                        <a:t> </a:t>
                      </a:r>
                      <a:r>
                        <a:rPr lang="en-US" sz="2000" dirty="0" err="1" smtClean="0"/>
                        <a:t>politikas</a:t>
                      </a:r>
                      <a:r>
                        <a:rPr lang="en-US" sz="2000" dirty="0" smtClean="0"/>
                        <a:t> </a:t>
                      </a:r>
                      <a:r>
                        <a:rPr lang="en-US" sz="2000" dirty="0" err="1" smtClean="0"/>
                        <a:t>attīstības</a:t>
                      </a:r>
                      <a:r>
                        <a:rPr lang="en-US" sz="2000" dirty="0" smtClean="0"/>
                        <a:t> </a:t>
                      </a:r>
                      <a:r>
                        <a:rPr lang="en-US" sz="2000" dirty="0" err="1" smtClean="0"/>
                        <a:t>pamatnostādnēs</a:t>
                      </a:r>
                      <a:r>
                        <a:rPr lang="en-US" sz="2000" dirty="0" smtClean="0"/>
                        <a:t> 2008.-2013. </a:t>
                      </a:r>
                      <a:r>
                        <a:rPr lang="en-US" sz="2000" dirty="0" err="1" smtClean="0"/>
                        <a:t>gadam</a:t>
                      </a:r>
                      <a:r>
                        <a:rPr lang="en-US" sz="2000" dirty="0" smtClean="0"/>
                        <a:t>”:</a:t>
                      </a:r>
                      <a:r>
                        <a:rPr lang="en-US" sz="2000" baseline="0" dirty="0" smtClean="0"/>
                        <a:t> </a:t>
                      </a:r>
                    </a:p>
                    <a:p>
                      <a:r>
                        <a:rPr lang="en-US" sz="2000" baseline="0" dirty="0" err="1" smtClean="0"/>
                        <a:t>Mērķis</a:t>
                      </a:r>
                      <a:r>
                        <a:rPr lang="en-US" sz="2000" baseline="0" dirty="0" smtClean="0"/>
                        <a:t>: </a:t>
                      </a:r>
                      <a:r>
                        <a:rPr lang="en-US" sz="2000" dirty="0" err="1" smtClean="0"/>
                        <a:t>līdz</a:t>
                      </a:r>
                      <a:r>
                        <a:rPr lang="en-US" sz="2000" dirty="0" smtClean="0"/>
                        <a:t> 2013. </a:t>
                      </a:r>
                      <a:r>
                        <a:rPr lang="en-US" sz="2000" dirty="0" err="1" smtClean="0"/>
                        <a:t>gadam</a:t>
                      </a:r>
                      <a:r>
                        <a:rPr lang="en-US" sz="2000" dirty="0" smtClean="0"/>
                        <a:t> </a:t>
                      </a:r>
                      <a:r>
                        <a:rPr lang="en-US" sz="2000" dirty="0" err="1" smtClean="0"/>
                        <a:t>nodrošināt</a:t>
                      </a:r>
                      <a:r>
                        <a:rPr lang="en-US" sz="2000" dirty="0" smtClean="0"/>
                        <a:t> </a:t>
                      </a:r>
                      <a:r>
                        <a:rPr lang="en-US" sz="2000" dirty="0" err="1" smtClean="0"/>
                        <a:t>normatīvo</a:t>
                      </a:r>
                      <a:r>
                        <a:rPr lang="en-US" sz="2000" dirty="0" smtClean="0"/>
                        <a:t> </a:t>
                      </a:r>
                      <a:r>
                        <a:rPr lang="en-US" sz="2000" dirty="0" err="1" smtClean="0"/>
                        <a:t>aktu</a:t>
                      </a:r>
                      <a:r>
                        <a:rPr lang="en-US" sz="2000" dirty="0" smtClean="0"/>
                        <a:t> </a:t>
                      </a:r>
                      <a:r>
                        <a:rPr lang="en-US" sz="2000" dirty="0" err="1" smtClean="0"/>
                        <a:t>radīta</a:t>
                      </a:r>
                      <a:r>
                        <a:rPr lang="en-US" sz="2000" dirty="0" smtClean="0"/>
                        <a:t>̄ </a:t>
                      </a:r>
                      <a:r>
                        <a:rPr lang="en-US" sz="2000" dirty="0" err="1" smtClean="0"/>
                        <a:t>administratīva</a:t>
                      </a:r>
                      <a:r>
                        <a:rPr lang="en-US" sz="2000" dirty="0" smtClean="0"/>
                        <a:t>̄ </a:t>
                      </a:r>
                      <a:r>
                        <a:rPr lang="en-US" sz="2000" dirty="0" err="1" smtClean="0"/>
                        <a:t>sloga</a:t>
                      </a:r>
                      <a:r>
                        <a:rPr lang="en-US" sz="2000" dirty="0" smtClean="0"/>
                        <a:t> </a:t>
                      </a:r>
                      <a:r>
                        <a:rPr lang="en-US" sz="2000" dirty="0" err="1" smtClean="0"/>
                        <a:t>samazinājumu</a:t>
                      </a:r>
                      <a:r>
                        <a:rPr lang="en-US" sz="2000" dirty="0" smtClean="0"/>
                        <a:t> </a:t>
                      </a:r>
                      <a:r>
                        <a:rPr lang="en-US" sz="2000" dirty="0" err="1" smtClean="0"/>
                        <a:t>uzņēmējiem</a:t>
                      </a:r>
                      <a:r>
                        <a:rPr lang="en-US" sz="2000" dirty="0" smtClean="0"/>
                        <a:t> un </a:t>
                      </a:r>
                      <a:r>
                        <a:rPr lang="en-US" sz="2000" dirty="0" err="1" smtClean="0"/>
                        <a:t>iedzīvotājiem</a:t>
                      </a:r>
                      <a:r>
                        <a:rPr lang="en-US" sz="2000" dirty="0" smtClean="0"/>
                        <a:t> par 25 %. </a:t>
                      </a:r>
                    </a:p>
                    <a:p>
                      <a:r>
                        <a:rPr lang="en-US" sz="2000" i="1" dirty="0" err="1" smtClean="0">
                          <a:solidFill>
                            <a:srgbClr val="800000"/>
                          </a:solidFill>
                        </a:rPr>
                        <a:t>Vai</a:t>
                      </a:r>
                      <a:r>
                        <a:rPr lang="en-US" sz="2000" i="1" dirty="0" smtClean="0">
                          <a:solidFill>
                            <a:srgbClr val="800000"/>
                          </a:solidFill>
                        </a:rPr>
                        <a:t> </a:t>
                      </a:r>
                      <a:r>
                        <a:rPr lang="en-US" sz="2000" i="1" dirty="0" err="1" smtClean="0">
                          <a:solidFill>
                            <a:srgbClr val="800000"/>
                          </a:solidFill>
                        </a:rPr>
                        <a:t>izdevās</a:t>
                      </a:r>
                      <a:r>
                        <a:rPr lang="en-US" sz="2000" i="1" dirty="0" smtClean="0">
                          <a:solidFill>
                            <a:srgbClr val="800000"/>
                          </a:solidFill>
                        </a:rPr>
                        <a:t>? </a:t>
                      </a:r>
                      <a:r>
                        <a:rPr lang="en-US" sz="2000" i="1" dirty="0" err="1" smtClean="0">
                          <a:solidFill>
                            <a:srgbClr val="800000"/>
                          </a:solidFill>
                        </a:rPr>
                        <a:t>Vai</a:t>
                      </a:r>
                      <a:r>
                        <a:rPr lang="en-US" sz="2000" i="1" dirty="0" smtClean="0">
                          <a:solidFill>
                            <a:srgbClr val="800000"/>
                          </a:solidFill>
                        </a:rPr>
                        <a:t> </a:t>
                      </a:r>
                      <a:r>
                        <a:rPr lang="en-US" sz="2000" i="1" dirty="0" err="1" smtClean="0">
                          <a:solidFill>
                            <a:srgbClr val="800000"/>
                          </a:solidFill>
                        </a:rPr>
                        <a:t>kāds</a:t>
                      </a:r>
                      <a:r>
                        <a:rPr lang="en-US" sz="2000" i="1" dirty="0" smtClean="0">
                          <a:solidFill>
                            <a:srgbClr val="800000"/>
                          </a:solidFill>
                        </a:rPr>
                        <a:t> </a:t>
                      </a:r>
                      <a:r>
                        <a:rPr lang="en-US" sz="2000" i="1" dirty="0" err="1" smtClean="0">
                          <a:solidFill>
                            <a:srgbClr val="800000"/>
                          </a:solidFill>
                        </a:rPr>
                        <a:t>mērīja</a:t>
                      </a:r>
                      <a:r>
                        <a:rPr lang="en-US" sz="2000" i="1" dirty="0" smtClean="0">
                          <a:solidFill>
                            <a:srgbClr val="800000"/>
                          </a:solidFill>
                        </a:rPr>
                        <a:t>?</a:t>
                      </a:r>
                      <a:endParaRPr lang="en-US" sz="2000" b="0" i="1" dirty="0">
                        <a:solidFill>
                          <a:srgbClr val="800000"/>
                        </a:solidFill>
                      </a:endParaRPr>
                    </a:p>
                  </a:txBody>
                  <a:tcPr/>
                </a:tc>
              </a:tr>
              <a:tr h="396240">
                <a:tc>
                  <a:txBody>
                    <a:bodyPr/>
                    <a:lstStyle/>
                    <a:p>
                      <a:r>
                        <a:rPr lang="en-US" sz="2000" b="1" dirty="0" smtClean="0"/>
                        <a:t>2012</a:t>
                      </a:r>
                      <a:endParaRPr lang="en-US" sz="2000" b="1" dirty="0"/>
                    </a:p>
                  </a:txBody>
                  <a:tcPr/>
                </a:tc>
                <a:tc>
                  <a:txBody>
                    <a:bodyPr/>
                    <a:lstStyle/>
                    <a:p>
                      <a:r>
                        <a:rPr lang="en-US" sz="2000" dirty="0" err="1" smtClean="0"/>
                        <a:t>Kanāda</a:t>
                      </a:r>
                      <a:r>
                        <a:rPr lang="en-US" sz="2000" dirty="0" smtClean="0"/>
                        <a:t> </a:t>
                      </a:r>
                      <a:r>
                        <a:rPr lang="en-US" sz="2000" dirty="0" err="1" smtClean="0"/>
                        <a:t>uzsāk</a:t>
                      </a:r>
                      <a:r>
                        <a:rPr lang="en-US" sz="2000" dirty="0" smtClean="0"/>
                        <a:t> Red Tape Reduction</a:t>
                      </a:r>
                      <a:r>
                        <a:rPr lang="en-US" sz="2000" baseline="0" dirty="0" smtClean="0"/>
                        <a:t> Action Plan</a:t>
                      </a:r>
                      <a:endParaRPr lang="en-US" sz="2000" dirty="0"/>
                    </a:p>
                  </a:txBody>
                  <a:tcPr/>
                </a:tc>
              </a:tr>
              <a:tr h="396240">
                <a:tc>
                  <a:txBody>
                    <a:bodyPr/>
                    <a:lstStyle/>
                    <a:p>
                      <a:r>
                        <a:rPr lang="en-US" sz="2000" b="1" dirty="0" smtClean="0">
                          <a:solidFill>
                            <a:schemeClr val="tx1"/>
                          </a:solidFill>
                        </a:rPr>
                        <a:t>2014</a:t>
                      </a:r>
                      <a:endParaRPr lang="en-US" sz="2000" b="1" dirty="0">
                        <a:solidFill>
                          <a:schemeClr val="tx1"/>
                        </a:solidFill>
                      </a:endParaRPr>
                    </a:p>
                  </a:txBody>
                  <a:tcPr/>
                </a:tc>
                <a:tc>
                  <a:txBody>
                    <a:bodyPr/>
                    <a:lstStyle/>
                    <a:p>
                      <a:r>
                        <a:rPr lang="en-US" sz="2000" b="0" i="0" dirty="0" smtClean="0">
                          <a:solidFill>
                            <a:schemeClr val="tx1"/>
                          </a:solidFill>
                        </a:rPr>
                        <a:t>SCM </a:t>
                      </a:r>
                      <a:r>
                        <a:rPr lang="en-US" sz="2000" b="0" i="0" dirty="0" err="1" smtClean="0">
                          <a:solidFill>
                            <a:schemeClr val="tx1"/>
                          </a:solidFill>
                        </a:rPr>
                        <a:t>tīklā</a:t>
                      </a:r>
                      <a:r>
                        <a:rPr lang="en-US" sz="2000" b="0" i="0" dirty="0" smtClean="0">
                          <a:solidFill>
                            <a:schemeClr val="tx1"/>
                          </a:solidFill>
                        </a:rPr>
                        <a:t> 29 </a:t>
                      </a:r>
                      <a:r>
                        <a:rPr lang="en-US" sz="2000" b="0" i="0" dirty="0" err="1" smtClean="0">
                          <a:solidFill>
                            <a:schemeClr val="tx1"/>
                          </a:solidFill>
                        </a:rPr>
                        <a:t>valstis</a:t>
                      </a:r>
                      <a:r>
                        <a:rPr lang="en-US" sz="2000" b="0" i="0" dirty="0" smtClean="0">
                          <a:solidFill>
                            <a:schemeClr val="tx1"/>
                          </a:solidFill>
                        </a:rPr>
                        <a:t>, </a:t>
                      </a:r>
                      <a:r>
                        <a:rPr lang="en-US" sz="2000" b="0" i="0" dirty="0" err="1" smtClean="0">
                          <a:solidFill>
                            <a:schemeClr val="tx1"/>
                          </a:solidFill>
                        </a:rPr>
                        <a:t>t.sk</a:t>
                      </a:r>
                      <a:r>
                        <a:rPr lang="en-US" sz="2000" b="0" i="0" dirty="0" smtClean="0">
                          <a:solidFill>
                            <a:schemeClr val="tx1"/>
                          </a:solidFill>
                        </a:rPr>
                        <a:t>. </a:t>
                      </a:r>
                      <a:r>
                        <a:rPr lang="en-US" sz="2000" b="0" i="0" dirty="0" err="1" smtClean="0">
                          <a:solidFill>
                            <a:schemeClr val="tx1"/>
                          </a:solidFill>
                        </a:rPr>
                        <a:t>Latvija</a:t>
                      </a:r>
                      <a:r>
                        <a:rPr lang="en-US" sz="2000" b="0" i="0" dirty="0" smtClean="0">
                          <a:solidFill>
                            <a:schemeClr val="tx1"/>
                          </a:solidFill>
                        </a:rPr>
                        <a:t> </a:t>
                      </a:r>
                      <a:endParaRPr lang="en-US" sz="2000" b="0" i="0" dirty="0">
                        <a:solidFill>
                          <a:schemeClr val="tx1"/>
                        </a:solidFill>
                      </a:endParaRPr>
                    </a:p>
                  </a:txBody>
                  <a:tcPr/>
                </a:tc>
              </a:tr>
            </a:tbl>
          </a:graphicData>
        </a:graphic>
      </p:graphicFrame>
    </p:spTree>
    <p:extLst>
      <p:ext uri="{BB962C8B-B14F-4D97-AF65-F5344CB8AC3E}">
        <p14:creationId xmlns:p14="http://schemas.microsoft.com/office/powerpoint/2010/main" val="18682228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1943968" y="2699717"/>
            <a:ext cx="6552728" cy="3863778"/>
          </a:xfrm>
        </p:spPr>
        <p:txBody>
          <a:bodyPr/>
          <a:lstStyle/>
          <a:p>
            <a:pPr marL="0" indent="0">
              <a:lnSpc>
                <a:spcPct val="50000"/>
              </a:lnSpc>
            </a:pPr>
            <a:r>
              <a:rPr lang="lv-LV" altLang="lv-LV" sz="4200" dirty="0">
                <a:ea typeface="ＭＳ Ｐゴシック" pitchFamily="34" charset="-128"/>
              </a:rPr>
              <a:t>Paldies par uzmanību!</a:t>
            </a:r>
          </a:p>
          <a:p>
            <a:pPr marL="0" indent="0">
              <a:lnSpc>
                <a:spcPct val="50000"/>
              </a:lnSpc>
            </a:pPr>
            <a:endParaRPr lang="lv-LV" altLang="lv-LV" sz="4400" dirty="0">
              <a:ea typeface="ＭＳ Ｐゴシック" pitchFamily="34" charset="-128"/>
            </a:endParaRPr>
          </a:p>
          <a:p>
            <a:pPr>
              <a:lnSpc>
                <a:spcPct val="50000"/>
              </a:lnSpc>
            </a:pPr>
            <a:r>
              <a:rPr lang="lv-LV" sz="2400" b="1" dirty="0"/>
              <a:t>Nākamā</a:t>
            </a:r>
            <a:r>
              <a:rPr lang="lv-LV" sz="2400" dirty="0"/>
              <a:t> </a:t>
            </a:r>
            <a:r>
              <a:rPr lang="lv-LV" sz="2400" b="1" dirty="0" smtClean="0"/>
              <a:t>nodarbība</a:t>
            </a:r>
            <a:r>
              <a:rPr lang="lv-LV" sz="2400" dirty="0"/>
              <a:t>: 	</a:t>
            </a:r>
          </a:p>
          <a:p>
            <a:pPr>
              <a:lnSpc>
                <a:spcPct val="50000"/>
              </a:lnSpc>
            </a:pPr>
            <a:r>
              <a:rPr lang="lv-LV" sz="2400" dirty="0" smtClean="0"/>
              <a:t>11. septembrī, </a:t>
            </a:r>
            <a:r>
              <a:rPr lang="lv-LV" sz="2400" dirty="0"/>
              <a:t>plkst. 13:00</a:t>
            </a:r>
          </a:p>
          <a:p>
            <a:pPr>
              <a:lnSpc>
                <a:spcPct val="50000"/>
              </a:lnSpc>
            </a:pPr>
            <a:r>
              <a:rPr lang="lv-LV" sz="2400" dirty="0"/>
              <a:t>Peldu ielā 25, 101. telpa</a:t>
            </a:r>
            <a:br>
              <a:rPr lang="lv-LV" sz="2400" dirty="0"/>
            </a:br>
            <a:endParaRPr lang="lv-LV" sz="2400" dirty="0"/>
          </a:p>
          <a:p>
            <a:pPr>
              <a:lnSpc>
                <a:spcPct val="50000"/>
              </a:lnSpc>
              <a:spcAft>
                <a:spcPts val="600"/>
              </a:spcAft>
            </a:pPr>
            <a:endParaRPr lang="lv-LV" sz="2400" b="1" dirty="0"/>
          </a:p>
          <a:p>
            <a:pPr>
              <a:lnSpc>
                <a:spcPct val="50000"/>
              </a:lnSpc>
              <a:spcAft>
                <a:spcPts val="600"/>
              </a:spcAft>
            </a:pPr>
            <a:r>
              <a:rPr lang="lv-LV" sz="2400" b="1" dirty="0"/>
              <a:t>Kontakti</a:t>
            </a:r>
            <a:r>
              <a:rPr lang="lv-LV" sz="2400" dirty="0"/>
              <a:t>: 	</a:t>
            </a:r>
          </a:p>
          <a:p>
            <a:pPr>
              <a:lnSpc>
                <a:spcPct val="80000"/>
              </a:lnSpc>
              <a:spcAft>
                <a:spcPts val="1200"/>
              </a:spcAft>
            </a:pPr>
            <a:r>
              <a:rPr lang="lv-LV" sz="2400" dirty="0"/>
              <a:t>Anastasija Kirņičanska – 2 831 3377</a:t>
            </a:r>
          </a:p>
          <a:p>
            <a:pPr>
              <a:lnSpc>
                <a:spcPct val="80000"/>
              </a:lnSpc>
              <a:spcAft>
                <a:spcPts val="600"/>
              </a:spcAft>
            </a:pPr>
            <a:r>
              <a:rPr lang="lv-LV" sz="2400" dirty="0"/>
              <a:t>Corporate </a:t>
            </a:r>
            <a:r>
              <a:rPr lang="lv-LV" sz="2400" dirty="0" smtClean="0"/>
              <a:t>Consulting SIA </a:t>
            </a:r>
            <a:r>
              <a:rPr lang="lv-LV" sz="2400" dirty="0"/>
              <a:t>– 6 784 </a:t>
            </a:r>
            <a:r>
              <a:rPr lang="lv-LV" sz="2400" dirty="0" smtClean="0"/>
              <a:t>7762</a:t>
            </a:r>
          </a:p>
          <a:p>
            <a:pPr>
              <a:lnSpc>
                <a:spcPct val="80000"/>
              </a:lnSpc>
              <a:spcAft>
                <a:spcPts val="600"/>
              </a:spcAft>
            </a:pPr>
            <a:r>
              <a:rPr lang="lv-LV" sz="2400" dirty="0" smtClean="0"/>
              <a:t>Rīga</a:t>
            </a:r>
            <a:r>
              <a:rPr lang="lv-LV" sz="2400" dirty="0"/>
              <a:t>, Mūkusalas 101 </a:t>
            </a:r>
          </a:p>
          <a:p>
            <a:pPr marL="0" indent="0">
              <a:lnSpc>
                <a:spcPct val="50000"/>
              </a:lnSpc>
            </a:pPr>
            <a:endParaRPr lang="en-US" altLang="lv-LV" dirty="0" smtClean="0">
              <a:ea typeface="ＭＳ Ｐゴシック" pitchFamily="34" charset="-128"/>
            </a:endParaRPr>
          </a:p>
        </p:txBody>
      </p:sp>
    </p:spTree>
    <p:extLst>
      <p:ext uri="{BB962C8B-B14F-4D97-AF65-F5344CB8AC3E}">
        <p14:creationId xmlns:p14="http://schemas.microsoft.com/office/powerpoint/2010/main" val="3438782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76311" y="3563816"/>
            <a:ext cx="5400600" cy="4392488"/>
          </a:xfrm>
          <a:prstGeom prst="rect">
            <a:avLst/>
          </a:prstGeom>
          <a:solidFill>
            <a:schemeClr val="bg1"/>
          </a:solidFill>
          <a:ln w="9525" cap="flat" cmpd="sng" algn="ctr">
            <a:noFill/>
            <a:prstDash val="solid"/>
            <a:round/>
            <a:headEnd type="none" w="med" len="med"/>
            <a:tailEnd type="none" w="med" len="med"/>
          </a:ln>
          <a:effectLst>
            <a:softEdge rad="635000"/>
          </a:effectLst>
          <a:extLst/>
        </p:spPr>
        <p:txBody>
          <a:bodyPr vert="horz" wrap="square" lIns="91414" tIns="45708" rIns="91414" bIns="45708" numCol="1" rtlCol="0" anchor="t" anchorCtr="0" compatLnSpc="1">
            <a:prstTxWarp prst="textNoShape">
              <a:avLst/>
            </a:prstTxWarp>
          </a:bodyPr>
          <a:lstStyle/>
          <a:p>
            <a:endParaRPr lang="lv-LV">
              <a:latin typeface="Arial" charset="0"/>
              <a:ea typeface="SimSun" charset="-122"/>
            </a:endParaRPr>
          </a:p>
        </p:txBody>
      </p:sp>
      <p:sp>
        <p:nvSpPr>
          <p:cNvPr id="2" name="Title 1"/>
          <p:cNvSpPr>
            <a:spLocks noGrp="1"/>
          </p:cNvSpPr>
          <p:nvPr>
            <p:ph type="title"/>
          </p:nvPr>
        </p:nvSpPr>
        <p:spPr/>
        <p:txBody>
          <a:bodyPr/>
          <a:lstStyle/>
          <a:p>
            <a:pPr algn="l"/>
            <a:r>
              <a:rPr lang="lv-LV" sz="3600" dirty="0"/>
              <a:t>Administratīvā sloga mazināšanas iniciatīvas Eiropā</a:t>
            </a:r>
          </a:p>
        </p:txBody>
      </p:sp>
      <p:sp>
        <p:nvSpPr>
          <p:cNvPr id="3" name="Content Placeholder 2"/>
          <p:cNvSpPr>
            <a:spLocks noGrp="1"/>
          </p:cNvSpPr>
          <p:nvPr>
            <p:ph idx="1"/>
          </p:nvPr>
        </p:nvSpPr>
        <p:spPr/>
        <p:txBody>
          <a:bodyPr/>
          <a:lstStyle/>
          <a:p>
            <a:pPr marL="266624" indent="-266624">
              <a:spcAft>
                <a:spcPts val="1200"/>
              </a:spcAft>
              <a:buClr>
                <a:schemeClr val="tx1">
                  <a:lumMod val="50000"/>
                  <a:lumOff val="50000"/>
                </a:schemeClr>
              </a:buClr>
              <a:buFont typeface="Wingdings" panose="05000000000000000000" pitchFamily="2" charset="2"/>
              <a:buChar char="§"/>
            </a:pPr>
            <a:r>
              <a:rPr lang="lv-LV" sz="2000" dirty="0"/>
              <a:t>2003. gadā vairākas Eiropas valstis apņēmas izveidot vienotu pieeju administratīvā sloga noteikšanai un mazināšanai. Valstis saskārās ar kopīgām problēmām un nonāca pie atziņas, ka </a:t>
            </a:r>
            <a:r>
              <a:rPr lang="lv-LV" sz="2000" u="sng" dirty="0"/>
              <a:t>tikai ar vienotu pieeju šīs problēmas var atrisināt</a:t>
            </a:r>
            <a:r>
              <a:rPr lang="lv-LV" sz="2000" dirty="0"/>
              <a:t>.</a:t>
            </a:r>
          </a:p>
          <a:p>
            <a:pPr marL="266624" indent="-266624">
              <a:spcAft>
                <a:spcPts val="1200"/>
              </a:spcAft>
              <a:buClr>
                <a:schemeClr val="tx1">
                  <a:lumMod val="50000"/>
                  <a:lumOff val="50000"/>
                </a:schemeClr>
              </a:buClr>
              <a:buFont typeface="Wingdings" panose="05000000000000000000" pitchFamily="2" charset="2"/>
              <a:buChar char="§"/>
            </a:pPr>
            <a:r>
              <a:rPr lang="lv-LV" sz="2000" b="1" dirty="0"/>
              <a:t>2005. gadā EK apstiprināja ES tiesību aktu radītā administratīvā sloga noteikšanas metodiku </a:t>
            </a:r>
            <a:r>
              <a:rPr lang="lv-LV" sz="2000" i="1" dirty="0"/>
              <a:t>(</a:t>
            </a:r>
            <a:r>
              <a:rPr lang="lv-LV" sz="2000" b="1" i="1" dirty="0"/>
              <a:t>Standard cost model</a:t>
            </a:r>
            <a:r>
              <a:rPr lang="lv-LV" sz="2000" i="1" dirty="0"/>
              <a:t>)</a:t>
            </a:r>
            <a:r>
              <a:rPr lang="lv-LV" sz="2000" dirty="0"/>
              <a:t>. Tika secināts, ka vienota pieeja administratīvā sloga noteikšanā Eiropas Savienībā ir sasniedzama un tai būtu uzskatāma pievienotā vērtība. </a:t>
            </a:r>
          </a:p>
          <a:p>
            <a:pPr marL="266624" indent="-266624">
              <a:spcAft>
                <a:spcPts val="1200"/>
              </a:spcAft>
              <a:buClr>
                <a:schemeClr val="tx1">
                  <a:lumMod val="50000"/>
                  <a:lumOff val="50000"/>
                </a:schemeClr>
              </a:buClr>
              <a:buFont typeface="Wingdings" panose="05000000000000000000" pitchFamily="2" charset="2"/>
              <a:buChar char="§"/>
            </a:pPr>
            <a:r>
              <a:rPr lang="lv-LV" sz="2000" dirty="0"/>
              <a:t>Komisija paziņoja, ka tā apņemās turpināt uzlabot šo metodiku ar augsta līmeņa ekspertu darba grupas palīdzību (</a:t>
            </a:r>
            <a:r>
              <a:rPr lang="lv-LV" sz="2000" i="1" dirty="0"/>
              <a:t>High level expert group</a:t>
            </a:r>
            <a:r>
              <a:rPr lang="lv-LV" sz="2000" dirty="0"/>
              <a:t>). </a:t>
            </a:r>
          </a:p>
          <a:p>
            <a:pPr marL="266624" indent="-266624">
              <a:spcAft>
                <a:spcPts val="1200"/>
              </a:spcAft>
              <a:buClr>
                <a:schemeClr val="tx1">
                  <a:lumMod val="50000"/>
                  <a:lumOff val="50000"/>
                </a:schemeClr>
              </a:buClr>
              <a:buFont typeface="Wingdings" panose="05000000000000000000" pitchFamily="2" charset="2"/>
              <a:buChar char="§"/>
            </a:pPr>
            <a:r>
              <a:rPr lang="lv-LV" sz="2000" dirty="0"/>
              <a:t>Liela daļa no administratīvajam izmaksām un administratīvā sloga</a:t>
            </a:r>
            <a:r>
              <a:rPr lang="lv-LV" sz="2000" u="sng" dirty="0"/>
              <a:t> rodas tieši no Eiropas Savienības likumdošanas</a:t>
            </a:r>
            <a:r>
              <a:rPr lang="lv-LV" sz="2000" dirty="0"/>
              <a:t>. </a:t>
            </a:r>
          </a:p>
          <a:p>
            <a:pPr marL="666563" lvl="1" indent="-266624">
              <a:spcAft>
                <a:spcPts val="1200"/>
              </a:spcAft>
              <a:buClr>
                <a:schemeClr val="tx1">
                  <a:lumMod val="50000"/>
                  <a:lumOff val="50000"/>
                </a:schemeClr>
              </a:buClr>
              <a:buFont typeface="Wingdings" panose="05000000000000000000" pitchFamily="2" charset="2"/>
              <a:buChar char="§"/>
            </a:pPr>
            <a:r>
              <a:rPr lang="lv-LV" sz="1800" dirty="0"/>
              <a:t>Tieši šī iemesla dēļ, kopš 2006. gada Eiropas Komisija veic aktivitātes, lai mazinātu administratīvo slogu Eiropas Savienībā ar mērķi padarīt administratīvos procesus ērtākus un efektīvākus sabiedrībai. Projekti fokusējas gan uz ešošās likumdošanas pilnveidi, gan arī uz jaunas likumdošanas izveidi.</a:t>
            </a:r>
          </a:p>
          <a:p>
            <a:pPr marL="399937" lvl="1" indent="0">
              <a:spcAft>
                <a:spcPts val="1200"/>
              </a:spcAft>
              <a:buClr>
                <a:schemeClr val="tx1">
                  <a:lumMod val="50000"/>
                  <a:lumOff val="50000"/>
                </a:schemeClr>
              </a:buClr>
            </a:pPr>
            <a:endParaRPr lang="lv-LV" sz="1800" dirty="0"/>
          </a:p>
        </p:txBody>
      </p:sp>
      <p:sp>
        <p:nvSpPr>
          <p:cNvPr id="4" name="TextBox 3"/>
          <p:cNvSpPr txBox="1"/>
          <p:nvPr/>
        </p:nvSpPr>
        <p:spPr>
          <a:xfrm>
            <a:off x="6624492" y="7236224"/>
            <a:ext cx="3456137" cy="304381"/>
          </a:xfrm>
          <a:prstGeom prst="rect">
            <a:avLst/>
          </a:prstGeom>
          <a:noFill/>
        </p:spPr>
        <p:txBody>
          <a:bodyPr wrap="square" lIns="91414" tIns="45708" rIns="91414" bIns="45708" rtlCol="0">
            <a:spAutoFit/>
          </a:bodyPr>
          <a:lstStyle/>
          <a:p>
            <a:r>
              <a:rPr lang="lv-LV" sz="1400" dirty="0">
                <a:latin typeface="+mn-lt"/>
              </a:rPr>
              <a:t>Avots: SCM Network, Administrative burdens</a:t>
            </a:r>
          </a:p>
        </p:txBody>
      </p:sp>
    </p:spTree>
    <p:extLst>
      <p:ext uri="{BB962C8B-B14F-4D97-AF65-F5344CB8AC3E}">
        <p14:creationId xmlns:p14="http://schemas.microsoft.com/office/powerpoint/2010/main" val="1556252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err="1"/>
              <a:t>Izmaksas</a:t>
            </a:r>
            <a:r>
              <a:rPr lang="en-US" sz="3600" dirty="0"/>
              <a:t> </a:t>
            </a:r>
            <a:r>
              <a:rPr lang="en-US" sz="3600" dirty="0" err="1"/>
              <a:t>likumdošanas</a:t>
            </a:r>
            <a:r>
              <a:rPr lang="en-US" sz="3600" dirty="0"/>
              <a:t> </a:t>
            </a:r>
            <a:r>
              <a:rPr lang="en-US" sz="3600" dirty="0" err="1"/>
              <a:t>prasību</a:t>
            </a:r>
            <a:r>
              <a:rPr lang="en-US" sz="3600" dirty="0"/>
              <a:t> </a:t>
            </a:r>
            <a:r>
              <a:rPr lang="en-US" sz="3600" dirty="0" err="1"/>
              <a:t>izpildei</a:t>
            </a:r>
            <a:r>
              <a:rPr lang="en-US" sz="3600" dirty="0"/>
              <a:t/>
            </a:r>
            <a:br>
              <a:rPr lang="en-US" sz="3600" dirty="0"/>
            </a:br>
            <a:r>
              <a:rPr lang="en-US" sz="3200" dirty="0" err="1">
                <a:solidFill>
                  <a:srgbClr val="7F7F7F"/>
                </a:solidFill>
              </a:rPr>
              <a:t>Finanšu</a:t>
            </a:r>
            <a:r>
              <a:rPr lang="en-US" sz="3200" dirty="0">
                <a:solidFill>
                  <a:srgbClr val="7F7F7F"/>
                </a:solidFill>
              </a:rPr>
              <a:t> un </a:t>
            </a:r>
            <a:r>
              <a:rPr lang="en-US" sz="3200" dirty="0" err="1">
                <a:solidFill>
                  <a:srgbClr val="7F7F7F"/>
                </a:solidFill>
              </a:rPr>
              <a:t>administratīvās</a:t>
            </a:r>
            <a:endParaRPr lang="en-US" sz="3200" dirty="0">
              <a:solidFill>
                <a:srgbClr val="7F7F7F"/>
              </a:solidFill>
            </a:endParaRPr>
          </a:p>
        </p:txBody>
      </p:sp>
      <p:sp>
        <p:nvSpPr>
          <p:cNvPr id="3" name="Content Placeholder 2"/>
          <p:cNvSpPr>
            <a:spLocks noGrp="1"/>
          </p:cNvSpPr>
          <p:nvPr>
            <p:ph idx="1"/>
          </p:nvPr>
        </p:nvSpPr>
        <p:spPr/>
        <p:txBody>
          <a:bodyPr/>
          <a:lstStyle/>
          <a:p>
            <a:r>
              <a:rPr lang="en-US" dirty="0" err="1" smtClean="0"/>
              <a:t>Uzņēmējiem</a:t>
            </a:r>
            <a:r>
              <a:rPr lang="en-US" dirty="0" smtClean="0"/>
              <a:t> </a:t>
            </a:r>
            <a:r>
              <a:rPr lang="en-US" dirty="0" err="1" smtClean="0"/>
              <a:t>likumdošanas</a:t>
            </a:r>
            <a:r>
              <a:rPr lang="en-US" dirty="0" smtClean="0"/>
              <a:t> </a:t>
            </a:r>
            <a:r>
              <a:rPr lang="en-US" dirty="0" err="1" smtClean="0"/>
              <a:t>prasību</a:t>
            </a:r>
            <a:r>
              <a:rPr lang="en-US" dirty="0" smtClean="0"/>
              <a:t> </a:t>
            </a:r>
            <a:r>
              <a:rPr lang="en-US" dirty="0" err="1" smtClean="0"/>
              <a:t>izpilde</a:t>
            </a:r>
            <a:r>
              <a:rPr lang="en-US" dirty="0" smtClean="0"/>
              <a:t> </a:t>
            </a:r>
            <a:r>
              <a:rPr lang="lv-LV" dirty="0" smtClean="0"/>
              <a:t>rada izmaksas:</a:t>
            </a:r>
            <a:endParaRPr lang="en-US" dirty="0"/>
          </a:p>
        </p:txBody>
      </p:sp>
      <p:grpSp>
        <p:nvGrpSpPr>
          <p:cNvPr id="5" name="Group 4"/>
          <p:cNvGrpSpPr/>
          <p:nvPr/>
        </p:nvGrpSpPr>
        <p:grpSpPr>
          <a:xfrm>
            <a:off x="2804760" y="2627709"/>
            <a:ext cx="6484024" cy="3970560"/>
            <a:chOff x="1795919" y="1409272"/>
            <a:chExt cx="6484024" cy="3970560"/>
          </a:xfrm>
        </p:grpSpPr>
        <p:sp>
          <p:nvSpPr>
            <p:cNvPr id="6" name="Freeform 5"/>
            <p:cNvSpPr/>
            <p:nvPr/>
          </p:nvSpPr>
          <p:spPr>
            <a:xfrm>
              <a:off x="5037932" y="2717269"/>
              <a:ext cx="2294055" cy="398141"/>
            </a:xfrm>
            <a:custGeom>
              <a:avLst/>
              <a:gdLst/>
              <a:ahLst/>
              <a:cxnLst/>
              <a:rect l="0" t="0" r="0" b="0"/>
              <a:pathLst>
                <a:path>
                  <a:moveTo>
                    <a:pt x="0" y="0"/>
                  </a:moveTo>
                  <a:lnTo>
                    <a:pt x="0" y="199070"/>
                  </a:lnTo>
                  <a:lnTo>
                    <a:pt x="2294055" y="199070"/>
                  </a:lnTo>
                  <a:lnTo>
                    <a:pt x="2294055" y="398141"/>
                  </a:lnTo>
                </a:path>
              </a:pathLst>
            </a:custGeom>
            <a:noFill/>
            <a:ln>
              <a:solidFill>
                <a:srgbClr val="808080"/>
              </a:solidFill>
            </a:ln>
          </p:spPr>
          <p:style>
            <a:lnRef idx="2">
              <a:schemeClr val="accent5">
                <a:shade val="60000"/>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9" name="Freeform 8"/>
            <p:cNvSpPr/>
            <p:nvPr/>
          </p:nvSpPr>
          <p:spPr>
            <a:xfrm>
              <a:off x="4992211" y="2717269"/>
              <a:ext cx="91440" cy="398141"/>
            </a:xfrm>
            <a:custGeom>
              <a:avLst/>
              <a:gdLst/>
              <a:ahLst/>
              <a:cxnLst/>
              <a:rect l="0" t="0" r="0" b="0"/>
              <a:pathLst>
                <a:path>
                  <a:moveTo>
                    <a:pt x="45720" y="0"/>
                  </a:moveTo>
                  <a:lnTo>
                    <a:pt x="45720" y="398141"/>
                  </a:lnTo>
                </a:path>
              </a:pathLst>
            </a:custGeom>
            <a:noFill/>
          </p:spPr>
          <p:style>
            <a:lnRef idx="2">
              <a:schemeClr val="accent5">
                <a:shade val="60000"/>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10" name="Freeform 9"/>
            <p:cNvSpPr/>
            <p:nvPr/>
          </p:nvSpPr>
          <p:spPr>
            <a:xfrm>
              <a:off x="2743876" y="2717269"/>
              <a:ext cx="2294055" cy="398141"/>
            </a:xfrm>
            <a:custGeom>
              <a:avLst/>
              <a:gdLst/>
              <a:ahLst/>
              <a:cxnLst/>
              <a:rect l="0" t="0" r="0" b="0"/>
              <a:pathLst>
                <a:path>
                  <a:moveTo>
                    <a:pt x="2294055" y="0"/>
                  </a:moveTo>
                  <a:lnTo>
                    <a:pt x="2294055" y="199070"/>
                  </a:lnTo>
                  <a:lnTo>
                    <a:pt x="0" y="199070"/>
                  </a:lnTo>
                  <a:lnTo>
                    <a:pt x="0" y="398141"/>
                  </a:lnTo>
                </a:path>
              </a:pathLst>
            </a:custGeom>
            <a:noFill/>
            <a:ln>
              <a:solidFill>
                <a:schemeClr val="bg2"/>
              </a:solidFill>
            </a:ln>
          </p:spPr>
          <p:style>
            <a:lnRef idx="2">
              <a:schemeClr val="accent5">
                <a:shade val="60000"/>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11" name="Freeform 10"/>
            <p:cNvSpPr/>
            <p:nvPr/>
          </p:nvSpPr>
          <p:spPr>
            <a:xfrm>
              <a:off x="3740135" y="1409272"/>
              <a:ext cx="2520280" cy="1307996"/>
            </a:xfrm>
            <a:custGeom>
              <a:avLst/>
              <a:gdLst>
                <a:gd name="connsiteX0" fmla="*/ 0 w 1895913"/>
                <a:gd name="connsiteY0" fmla="*/ 0 h 947956"/>
                <a:gd name="connsiteX1" fmla="*/ 1895913 w 1895913"/>
                <a:gd name="connsiteY1" fmla="*/ 0 h 947956"/>
                <a:gd name="connsiteX2" fmla="*/ 1895913 w 1895913"/>
                <a:gd name="connsiteY2" fmla="*/ 947956 h 947956"/>
                <a:gd name="connsiteX3" fmla="*/ 0 w 1895913"/>
                <a:gd name="connsiteY3" fmla="*/ 947956 h 947956"/>
                <a:gd name="connsiteX4" fmla="*/ 0 w 1895913"/>
                <a:gd name="connsiteY4" fmla="*/ 0 h 947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13" h="947956">
                  <a:moveTo>
                    <a:pt x="0" y="0"/>
                  </a:moveTo>
                  <a:lnTo>
                    <a:pt x="1895913" y="0"/>
                  </a:lnTo>
                  <a:lnTo>
                    <a:pt x="1895913" y="947956"/>
                  </a:lnTo>
                  <a:lnTo>
                    <a:pt x="0" y="947956"/>
                  </a:lnTo>
                  <a:lnTo>
                    <a:pt x="0" y="0"/>
                  </a:lnTo>
                  <a:close/>
                </a:path>
              </a:pathLst>
            </a:custGeom>
            <a:solidFill>
              <a:schemeClr val="bg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977807">
                <a:lnSpc>
                  <a:spcPct val="90000"/>
                </a:lnSpc>
                <a:spcAft>
                  <a:spcPct val="35000"/>
                </a:spcAft>
              </a:pPr>
              <a:r>
                <a:rPr lang="en-US" sz="2400" dirty="0" err="1"/>
                <a:t>Izmaksas</a:t>
              </a:r>
              <a:r>
                <a:rPr lang="en-US" sz="2400" dirty="0"/>
                <a:t> </a:t>
              </a:r>
              <a:r>
                <a:rPr lang="en-US" sz="2400" dirty="0" err="1"/>
                <a:t>likumdošanas</a:t>
              </a:r>
              <a:r>
                <a:rPr lang="en-US" sz="2400" dirty="0"/>
                <a:t> </a:t>
              </a:r>
              <a:r>
                <a:rPr lang="en-US" sz="2400" dirty="0" err="1"/>
                <a:t>prasību</a:t>
              </a:r>
              <a:r>
                <a:rPr lang="en-US" sz="2400" dirty="0"/>
                <a:t> </a:t>
              </a:r>
              <a:r>
                <a:rPr lang="en-US" sz="2400" dirty="0" err="1"/>
                <a:t>izpildei</a:t>
              </a:r>
              <a:r>
                <a:rPr lang="en-US" sz="2400" dirty="0"/>
                <a:t/>
              </a:r>
              <a:br>
                <a:rPr lang="en-US" sz="2400" dirty="0"/>
              </a:br>
              <a:endParaRPr lang="en-US" sz="2200" dirty="0"/>
            </a:p>
          </p:txBody>
        </p:sp>
        <p:sp>
          <p:nvSpPr>
            <p:cNvPr id="12" name="Freeform 11"/>
            <p:cNvSpPr/>
            <p:nvPr/>
          </p:nvSpPr>
          <p:spPr>
            <a:xfrm>
              <a:off x="1795919" y="3115411"/>
              <a:ext cx="1895913" cy="947956"/>
            </a:xfrm>
            <a:custGeom>
              <a:avLst/>
              <a:gdLst>
                <a:gd name="connsiteX0" fmla="*/ 0 w 1895913"/>
                <a:gd name="connsiteY0" fmla="*/ 0 h 947956"/>
                <a:gd name="connsiteX1" fmla="*/ 1895913 w 1895913"/>
                <a:gd name="connsiteY1" fmla="*/ 0 h 947956"/>
                <a:gd name="connsiteX2" fmla="*/ 1895913 w 1895913"/>
                <a:gd name="connsiteY2" fmla="*/ 947956 h 947956"/>
                <a:gd name="connsiteX3" fmla="*/ 0 w 1895913"/>
                <a:gd name="connsiteY3" fmla="*/ 947956 h 947956"/>
                <a:gd name="connsiteX4" fmla="*/ 0 w 1895913"/>
                <a:gd name="connsiteY4" fmla="*/ 0 h 947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13" h="947956">
                  <a:moveTo>
                    <a:pt x="0" y="0"/>
                  </a:moveTo>
                  <a:lnTo>
                    <a:pt x="1895913" y="0"/>
                  </a:lnTo>
                  <a:lnTo>
                    <a:pt x="1895913" y="947956"/>
                  </a:lnTo>
                  <a:lnTo>
                    <a:pt x="0" y="947956"/>
                  </a:lnTo>
                  <a:lnTo>
                    <a:pt x="0" y="0"/>
                  </a:lnTo>
                  <a:close/>
                </a:path>
              </a:pathLst>
            </a:custGeom>
            <a:solidFill>
              <a:srgbClr val="BFBFBF"/>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977807">
                <a:lnSpc>
                  <a:spcPct val="90000"/>
                </a:lnSpc>
                <a:spcAft>
                  <a:spcPct val="35000"/>
                </a:spcAft>
              </a:pPr>
              <a:r>
                <a:rPr lang="en-US" sz="2200" dirty="0" err="1">
                  <a:solidFill>
                    <a:schemeClr val="tx1"/>
                  </a:solidFill>
                </a:rPr>
                <a:t>Tiešās</a:t>
              </a:r>
              <a:r>
                <a:rPr lang="en-US" sz="2200" dirty="0">
                  <a:solidFill>
                    <a:schemeClr val="tx1"/>
                  </a:solidFill>
                </a:rPr>
                <a:t> </a:t>
              </a:r>
              <a:r>
                <a:rPr lang="en-US" sz="2200" dirty="0" err="1">
                  <a:solidFill>
                    <a:schemeClr val="tx1"/>
                  </a:solidFill>
                </a:rPr>
                <a:t>finanšu</a:t>
              </a:r>
              <a:r>
                <a:rPr lang="en-US" sz="2200" dirty="0">
                  <a:solidFill>
                    <a:schemeClr val="tx1"/>
                  </a:solidFill>
                </a:rPr>
                <a:t> </a:t>
              </a:r>
              <a:r>
                <a:rPr lang="en-US" sz="2200" dirty="0" err="1">
                  <a:solidFill>
                    <a:schemeClr val="tx1"/>
                  </a:solidFill>
                </a:rPr>
                <a:t>izmaksas</a:t>
              </a:r>
              <a:endParaRPr lang="en-US" sz="2200" dirty="0">
                <a:solidFill>
                  <a:schemeClr val="tx1"/>
                </a:solidFill>
              </a:endParaRPr>
            </a:p>
          </p:txBody>
        </p:sp>
        <p:sp>
          <p:nvSpPr>
            <p:cNvPr id="13" name="Freeform 12"/>
            <p:cNvSpPr/>
            <p:nvPr/>
          </p:nvSpPr>
          <p:spPr>
            <a:xfrm>
              <a:off x="4089975" y="3115411"/>
              <a:ext cx="1895913" cy="947956"/>
            </a:xfrm>
            <a:custGeom>
              <a:avLst/>
              <a:gdLst>
                <a:gd name="connsiteX0" fmla="*/ 0 w 1895913"/>
                <a:gd name="connsiteY0" fmla="*/ 0 h 947956"/>
                <a:gd name="connsiteX1" fmla="*/ 1895913 w 1895913"/>
                <a:gd name="connsiteY1" fmla="*/ 0 h 947956"/>
                <a:gd name="connsiteX2" fmla="*/ 1895913 w 1895913"/>
                <a:gd name="connsiteY2" fmla="*/ 947956 h 947956"/>
                <a:gd name="connsiteX3" fmla="*/ 0 w 1895913"/>
                <a:gd name="connsiteY3" fmla="*/ 947956 h 947956"/>
                <a:gd name="connsiteX4" fmla="*/ 0 w 1895913"/>
                <a:gd name="connsiteY4" fmla="*/ 0 h 947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13" h="947956">
                  <a:moveTo>
                    <a:pt x="0" y="0"/>
                  </a:moveTo>
                  <a:lnTo>
                    <a:pt x="1895913" y="0"/>
                  </a:lnTo>
                  <a:lnTo>
                    <a:pt x="1895913" y="947956"/>
                  </a:lnTo>
                  <a:lnTo>
                    <a:pt x="0" y="947956"/>
                  </a:lnTo>
                  <a:lnTo>
                    <a:pt x="0" y="0"/>
                  </a:lnTo>
                  <a:close/>
                </a:path>
              </a:pathLst>
            </a:custGeom>
            <a:solidFill>
              <a:srgbClr val="BFBFBF"/>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977807">
                <a:lnSpc>
                  <a:spcPct val="90000"/>
                </a:lnSpc>
                <a:spcAft>
                  <a:spcPct val="35000"/>
                </a:spcAft>
              </a:pPr>
              <a:r>
                <a:rPr lang="en-US" sz="2200" b="1" dirty="0" err="1">
                  <a:solidFill>
                    <a:srgbClr val="000000"/>
                  </a:solidFill>
                </a:rPr>
                <a:t>Atbilstības</a:t>
              </a:r>
              <a:r>
                <a:rPr lang="en-US" sz="2200" b="1" dirty="0">
                  <a:solidFill>
                    <a:srgbClr val="000000"/>
                  </a:solidFill>
                </a:rPr>
                <a:t> </a:t>
              </a:r>
              <a:r>
                <a:rPr lang="en-US" sz="2200" b="1" dirty="0" err="1">
                  <a:solidFill>
                    <a:srgbClr val="000000"/>
                  </a:solidFill>
                </a:rPr>
                <a:t>izmaksas</a:t>
              </a:r>
              <a:endParaRPr lang="en-US" sz="2200" b="1" dirty="0">
                <a:solidFill>
                  <a:srgbClr val="000000"/>
                </a:solidFill>
              </a:endParaRPr>
            </a:p>
          </p:txBody>
        </p:sp>
        <p:sp>
          <p:nvSpPr>
            <p:cNvPr id="14" name="Freeform 13"/>
            <p:cNvSpPr/>
            <p:nvPr/>
          </p:nvSpPr>
          <p:spPr>
            <a:xfrm>
              <a:off x="5672497" y="4420539"/>
              <a:ext cx="1895913" cy="947956"/>
            </a:xfrm>
            <a:custGeom>
              <a:avLst/>
              <a:gdLst>
                <a:gd name="connsiteX0" fmla="*/ 0 w 1895913"/>
                <a:gd name="connsiteY0" fmla="*/ 0 h 947956"/>
                <a:gd name="connsiteX1" fmla="*/ 1895913 w 1895913"/>
                <a:gd name="connsiteY1" fmla="*/ 0 h 947956"/>
                <a:gd name="connsiteX2" fmla="*/ 1895913 w 1895913"/>
                <a:gd name="connsiteY2" fmla="*/ 947956 h 947956"/>
                <a:gd name="connsiteX3" fmla="*/ 0 w 1895913"/>
                <a:gd name="connsiteY3" fmla="*/ 947956 h 947956"/>
                <a:gd name="connsiteX4" fmla="*/ 0 w 1895913"/>
                <a:gd name="connsiteY4" fmla="*/ 0 h 947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13" h="947956">
                  <a:moveTo>
                    <a:pt x="0" y="0"/>
                  </a:moveTo>
                  <a:lnTo>
                    <a:pt x="1895913" y="0"/>
                  </a:lnTo>
                  <a:lnTo>
                    <a:pt x="1895913" y="947956"/>
                  </a:lnTo>
                  <a:lnTo>
                    <a:pt x="0" y="947956"/>
                  </a:lnTo>
                  <a:lnTo>
                    <a:pt x="0" y="0"/>
                  </a:lnTo>
                  <a:close/>
                </a:path>
              </a:pathLst>
            </a:custGeom>
            <a:solidFill>
              <a:srgbClr val="BFBFBF"/>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977807">
                <a:lnSpc>
                  <a:spcPct val="90000"/>
                </a:lnSpc>
                <a:spcAft>
                  <a:spcPct val="35000"/>
                </a:spcAft>
              </a:pPr>
              <a:r>
                <a:rPr lang="en-US" sz="2200" dirty="0" err="1">
                  <a:solidFill>
                    <a:srgbClr val="000000"/>
                  </a:solidFill>
                </a:rPr>
                <a:t>Netiešās</a:t>
              </a:r>
              <a:r>
                <a:rPr lang="en-US" sz="2200" dirty="0">
                  <a:solidFill>
                    <a:srgbClr val="000000"/>
                  </a:solidFill>
                </a:rPr>
                <a:t> </a:t>
              </a:r>
              <a:r>
                <a:rPr lang="en-US" sz="2200" dirty="0" err="1">
                  <a:solidFill>
                    <a:srgbClr val="000000"/>
                  </a:solidFill>
                </a:rPr>
                <a:t>finanšu</a:t>
              </a:r>
              <a:r>
                <a:rPr lang="en-US" sz="2200" dirty="0">
                  <a:solidFill>
                    <a:srgbClr val="000000"/>
                  </a:solidFill>
                </a:rPr>
                <a:t> </a:t>
              </a:r>
              <a:r>
                <a:rPr lang="en-US" sz="2200" dirty="0" err="1">
                  <a:solidFill>
                    <a:srgbClr val="000000"/>
                  </a:solidFill>
                </a:rPr>
                <a:t>izmaksas</a:t>
              </a:r>
              <a:endParaRPr lang="en-US" sz="2200" dirty="0">
                <a:solidFill>
                  <a:srgbClr val="000000"/>
                </a:solidFill>
              </a:endParaRPr>
            </a:p>
          </p:txBody>
        </p:sp>
        <p:sp>
          <p:nvSpPr>
            <p:cNvPr id="15" name="Freeform 14"/>
            <p:cNvSpPr/>
            <p:nvPr/>
          </p:nvSpPr>
          <p:spPr>
            <a:xfrm>
              <a:off x="2515999" y="4431876"/>
              <a:ext cx="1895913" cy="947956"/>
            </a:xfrm>
            <a:custGeom>
              <a:avLst/>
              <a:gdLst>
                <a:gd name="connsiteX0" fmla="*/ 0 w 1895913"/>
                <a:gd name="connsiteY0" fmla="*/ 0 h 947956"/>
                <a:gd name="connsiteX1" fmla="*/ 1895913 w 1895913"/>
                <a:gd name="connsiteY1" fmla="*/ 0 h 947956"/>
                <a:gd name="connsiteX2" fmla="*/ 1895913 w 1895913"/>
                <a:gd name="connsiteY2" fmla="*/ 947956 h 947956"/>
                <a:gd name="connsiteX3" fmla="*/ 0 w 1895913"/>
                <a:gd name="connsiteY3" fmla="*/ 947956 h 947956"/>
                <a:gd name="connsiteX4" fmla="*/ 0 w 1895913"/>
                <a:gd name="connsiteY4" fmla="*/ 0 h 947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13" h="947956">
                  <a:moveTo>
                    <a:pt x="0" y="0"/>
                  </a:moveTo>
                  <a:lnTo>
                    <a:pt x="1895913" y="0"/>
                  </a:lnTo>
                  <a:lnTo>
                    <a:pt x="1895913" y="947956"/>
                  </a:lnTo>
                  <a:lnTo>
                    <a:pt x="0" y="947956"/>
                  </a:lnTo>
                  <a:lnTo>
                    <a:pt x="0" y="0"/>
                  </a:lnTo>
                  <a:close/>
                </a:path>
              </a:pathLst>
            </a:custGeom>
            <a:solidFill>
              <a:srgbClr val="80000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977807">
                <a:lnSpc>
                  <a:spcPct val="90000"/>
                </a:lnSpc>
                <a:spcAft>
                  <a:spcPct val="35000"/>
                </a:spcAft>
              </a:pPr>
              <a:r>
                <a:rPr lang="en-US" sz="2200" b="1" dirty="0" err="1"/>
                <a:t>Administratīvās</a:t>
              </a:r>
              <a:r>
                <a:rPr lang="en-US" sz="2200" b="1" dirty="0"/>
                <a:t> </a:t>
              </a:r>
              <a:r>
                <a:rPr lang="en-US" sz="2200" b="1" dirty="0" err="1"/>
                <a:t>izmaksas</a:t>
              </a:r>
              <a:endParaRPr lang="en-US" sz="2200" b="1" dirty="0"/>
            </a:p>
          </p:txBody>
        </p:sp>
        <p:sp>
          <p:nvSpPr>
            <p:cNvPr id="16" name="Freeform 15"/>
            <p:cNvSpPr/>
            <p:nvPr/>
          </p:nvSpPr>
          <p:spPr>
            <a:xfrm>
              <a:off x="6384030" y="3115411"/>
              <a:ext cx="1895913" cy="947956"/>
            </a:xfrm>
            <a:custGeom>
              <a:avLst/>
              <a:gdLst>
                <a:gd name="connsiteX0" fmla="*/ 0 w 1895913"/>
                <a:gd name="connsiteY0" fmla="*/ 0 h 947956"/>
                <a:gd name="connsiteX1" fmla="*/ 1895913 w 1895913"/>
                <a:gd name="connsiteY1" fmla="*/ 0 h 947956"/>
                <a:gd name="connsiteX2" fmla="*/ 1895913 w 1895913"/>
                <a:gd name="connsiteY2" fmla="*/ 947956 h 947956"/>
                <a:gd name="connsiteX3" fmla="*/ 0 w 1895913"/>
                <a:gd name="connsiteY3" fmla="*/ 947956 h 947956"/>
                <a:gd name="connsiteX4" fmla="*/ 0 w 1895913"/>
                <a:gd name="connsiteY4" fmla="*/ 0 h 947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913" h="947956">
                  <a:moveTo>
                    <a:pt x="0" y="0"/>
                  </a:moveTo>
                  <a:lnTo>
                    <a:pt x="1895913" y="0"/>
                  </a:lnTo>
                  <a:lnTo>
                    <a:pt x="1895913" y="947956"/>
                  </a:lnTo>
                  <a:lnTo>
                    <a:pt x="0" y="947956"/>
                  </a:lnTo>
                  <a:lnTo>
                    <a:pt x="0" y="0"/>
                  </a:lnTo>
                  <a:close/>
                </a:path>
              </a:pathLst>
            </a:custGeom>
            <a:solidFill>
              <a:srgbClr val="BFBFBF"/>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977807">
                <a:lnSpc>
                  <a:spcPct val="90000"/>
                </a:lnSpc>
                <a:spcAft>
                  <a:spcPct val="35000"/>
                </a:spcAft>
              </a:pPr>
              <a:r>
                <a:rPr lang="en-US" sz="2200" dirty="0" err="1">
                  <a:solidFill>
                    <a:srgbClr val="000000"/>
                  </a:solidFill>
                </a:rPr>
                <a:t>Ilgtermiņa</a:t>
              </a:r>
              <a:r>
                <a:rPr lang="en-US" sz="2200" dirty="0">
                  <a:solidFill>
                    <a:srgbClr val="000000"/>
                  </a:solidFill>
                </a:rPr>
                <a:t> </a:t>
              </a:r>
              <a:r>
                <a:rPr lang="en-US" sz="2200" dirty="0" err="1">
                  <a:solidFill>
                    <a:srgbClr val="000000"/>
                  </a:solidFill>
                </a:rPr>
                <a:t>strukturālās</a:t>
              </a:r>
              <a:r>
                <a:rPr lang="en-US" sz="2200" dirty="0">
                  <a:solidFill>
                    <a:srgbClr val="000000"/>
                  </a:solidFill>
                </a:rPr>
                <a:t> </a:t>
              </a:r>
              <a:r>
                <a:rPr lang="en-US" sz="2200">
                  <a:solidFill>
                    <a:srgbClr val="000000"/>
                  </a:solidFill>
                </a:rPr>
                <a:t>izmaksas</a:t>
              </a:r>
            </a:p>
          </p:txBody>
        </p:sp>
      </p:grpSp>
      <p:sp>
        <p:nvSpPr>
          <p:cNvPr id="17" name="Freeform 16"/>
          <p:cNvSpPr/>
          <p:nvPr/>
        </p:nvSpPr>
        <p:spPr>
          <a:xfrm>
            <a:off x="3768272" y="5253904"/>
            <a:ext cx="288032" cy="398141"/>
          </a:xfrm>
          <a:custGeom>
            <a:avLst/>
            <a:gdLst/>
            <a:ahLst/>
            <a:cxnLst/>
            <a:rect l="0" t="0" r="0" b="0"/>
            <a:pathLst>
              <a:path>
                <a:moveTo>
                  <a:pt x="2294055" y="0"/>
                </a:moveTo>
                <a:lnTo>
                  <a:pt x="2294055" y="199070"/>
                </a:lnTo>
                <a:lnTo>
                  <a:pt x="0" y="199070"/>
                </a:lnTo>
                <a:lnTo>
                  <a:pt x="0" y="398141"/>
                </a:lnTo>
              </a:path>
            </a:pathLst>
          </a:custGeom>
          <a:noFill/>
          <a:ln>
            <a:solidFill>
              <a:srgbClr val="808080"/>
            </a:solidFill>
          </a:ln>
        </p:spPr>
        <p:style>
          <a:lnRef idx="2">
            <a:schemeClr val="accent5">
              <a:shade val="60000"/>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lIns="91431" tIns="45716" rIns="91431" bIns="45716"/>
          <a:lstStyle/>
          <a:p>
            <a:endParaRPr lang="en-US" dirty="0"/>
          </a:p>
        </p:txBody>
      </p:sp>
      <p:sp>
        <p:nvSpPr>
          <p:cNvPr id="18" name="Freeform 17"/>
          <p:cNvSpPr/>
          <p:nvPr/>
        </p:nvSpPr>
        <p:spPr>
          <a:xfrm>
            <a:off x="6055321" y="5253904"/>
            <a:ext cx="2294055" cy="398141"/>
          </a:xfrm>
          <a:custGeom>
            <a:avLst/>
            <a:gdLst/>
            <a:ahLst/>
            <a:cxnLst/>
            <a:rect l="0" t="0" r="0" b="0"/>
            <a:pathLst>
              <a:path>
                <a:moveTo>
                  <a:pt x="0" y="0"/>
                </a:moveTo>
                <a:lnTo>
                  <a:pt x="0" y="199070"/>
                </a:lnTo>
                <a:lnTo>
                  <a:pt x="2294055" y="199070"/>
                </a:lnTo>
                <a:lnTo>
                  <a:pt x="2294055" y="398141"/>
                </a:lnTo>
              </a:path>
            </a:pathLst>
          </a:custGeom>
          <a:noFill/>
          <a:ln>
            <a:solidFill>
              <a:srgbClr val="808080"/>
            </a:solidFill>
          </a:ln>
        </p:spPr>
        <p:style>
          <a:lnRef idx="2">
            <a:schemeClr val="accent5">
              <a:shade val="60000"/>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172281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809" y="1547590"/>
            <a:ext cx="9433618" cy="5323728"/>
          </a:xfrm>
        </p:spPr>
        <p:txBody>
          <a:bodyPr/>
          <a:lstStyle/>
          <a:p>
            <a:pPr marL="0" indent="0"/>
            <a:r>
              <a:rPr lang="en-US" sz="2000" b="1" dirty="0" err="1"/>
              <a:t>Tiešās</a:t>
            </a:r>
            <a:r>
              <a:rPr lang="en-US" sz="2000" b="1" dirty="0"/>
              <a:t> </a:t>
            </a:r>
            <a:r>
              <a:rPr lang="en-US" sz="2000" b="1" dirty="0" err="1"/>
              <a:t>finanšu</a:t>
            </a:r>
            <a:r>
              <a:rPr lang="en-US" sz="2000" b="1" dirty="0"/>
              <a:t> </a:t>
            </a:r>
            <a:r>
              <a:rPr lang="en-US" sz="2000" b="1" dirty="0" err="1"/>
              <a:t>izmaksas</a:t>
            </a:r>
            <a:r>
              <a:rPr lang="en-US" sz="2000" b="1" dirty="0"/>
              <a:t> </a:t>
            </a:r>
            <a:r>
              <a:rPr lang="en-US" sz="2000" dirty="0"/>
              <a:t>– </a:t>
            </a:r>
            <a:r>
              <a:rPr lang="en-US" sz="2000" dirty="0" err="1"/>
              <a:t>valsts</a:t>
            </a:r>
            <a:r>
              <a:rPr lang="en-US" sz="2000" dirty="0"/>
              <a:t> </a:t>
            </a:r>
            <a:r>
              <a:rPr lang="en-US" sz="2000" dirty="0" err="1"/>
              <a:t>noteikta</a:t>
            </a:r>
            <a:r>
              <a:rPr lang="en-US" sz="2000" dirty="0"/>
              <a:t> summa </a:t>
            </a:r>
            <a:r>
              <a:rPr lang="en-US" sz="2000" dirty="0" err="1"/>
              <a:t>samaksai</a:t>
            </a:r>
            <a:endParaRPr lang="en-US" sz="2000" dirty="0"/>
          </a:p>
          <a:p>
            <a:pPr marL="457157" indent="-457157">
              <a:buFont typeface="Arial"/>
              <a:buChar char="•"/>
            </a:pPr>
            <a:r>
              <a:rPr lang="en-US" sz="2000" dirty="0" err="1"/>
              <a:t>Piemēri</a:t>
            </a:r>
            <a:r>
              <a:rPr lang="en-US" sz="2000" dirty="0"/>
              <a:t>: </a:t>
            </a:r>
            <a:r>
              <a:rPr lang="en-US" sz="2000" dirty="0" err="1"/>
              <a:t>nodokļi</a:t>
            </a:r>
            <a:r>
              <a:rPr lang="en-US" sz="2000" dirty="0"/>
              <a:t>, </a:t>
            </a:r>
            <a:r>
              <a:rPr lang="en-US" sz="2000" dirty="0" err="1"/>
              <a:t>nodevas</a:t>
            </a:r>
            <a:r>
              <a:rPr lang="en-US" sz="2000" dirty="0"/>
              <a:t>, </a:t>
            </a:r>
            <a:r>
              <a:rPr lang="en-US" sz="2000" dirty="0" err="1"/>
              <a:t>administratīvie</a:t>
            </a:r>
            <a:r>
              <a:rPr lang="en-US" sz="2000" dirty="0"/>
              <a:t> </a:t>
            </a:r>
            <a:r>
              <a:rPr lang="en-US" sz="2000" dirty="0" err="1" smtClean="0"/>
              <a:t>maksājumi</a:t>
            </a:r>
            <a:r>
              <a:rPr lang="en-US" sz="2000" dirty="0" smtClean="0"/>
              <a:t>, </a:t>
            </a:r>
            <a:r>
              <a:rPr lang="en-US" sz="2000" dirty="0" err="1" smtClean="0"/>
              <a:t>maksa</a:t>
            </a:r>
            <a:r>
              <a:rPr lang="en-US" sz="2000" dirty="0" smtClean="0"/>
              <a:t> par </a:t>
            </a:r>
            <a:r>
              <a:rPr lang="en-US" sz="2000" dirty="0" err="1" smtClean="0"/>
              <a:t>pakalpojumu</a:t>
            </a:r>
            <a:r>
              <a:rPr lang="en-US" sz="2000" dirty="0" smtClean="0"/>
              <a:t> </a:t>
            </a:r>
            <a:endParaRPr lang="en-US" sz="2000" dirty="0"/>
          </a:p>
          <a:p>
            <a:r>
              <a:rPr lang="en-US" sz="2000" b="1" dirty="0" err="1"/>
              <a:t>Ilgtermiņa</a:t>
            </a:r>
            <a:r>
              <a:rPr lang="en-US" sz="2000" b="1" dirty="0"/>
              <a:t> </a:t>
            </a:r>
            <a:r>
              <a:rPr lang="en-US" sz="2000" b="1" dirty="0" err="1"/>
              <a:t>strukturālās</a:t>
            </a:r>
            <a:r>
              <a:rPr lang="en-US" sz="2000" b="1" dirty="0"/>
              <a:t> </a:t>
            </a:r>
            <a:r>
              <a:rPr lang="en-US" sz="2000" b="1" dirty="0" err="1"/>
              <a:t>izmaksas</a:t>
            </a:r>
            <a:r>
              <a:rPr lang="en-US" sz="2000" b="1" dirty="0"/>
              <a:t> </a:t>
            </a:r>
            <a:r>
              <a:rPr lang="en-US" sz="2000" dirty="0"/>
              <a:t>- </a:t>
            </a:r>
            <a:r>
              <a:rPr lang="en-US" sz="2000" dirty="0" err="1"/>
              <a:t>Ja</a:t>
            </a:r>
            <a:r>
              <a:rPr lang="en-US" sz="2000" dirty="0"/>
              <a:t> </a:t>
            </a:r>
            <a:r>
              <a:rPr lang="en-US" sz="2000" dirty="0" err="1"/>
              <a:t>valsts</a:t>
            </a:r>
            <a:r>
              <a:rPr lang="en-US" sz="2000" dirty="0"/>
              <a:t> </a:t>
            </a:r>
            <a:r>
              <a:rPr lang="en-US" sz="2000" dirty="0" err="1"/>
              <a:t>vai</a:t>
            </a:r>
            <a:r>
              <a:rPr lang="en-US" sz="2000" dirty="0"/>
              <a:t> ES </a:t>
            </a:r>
            <a:r>
              <a:rPr lang="en-US" sz="2000" dirty="0" err="1" smtClean="0"/>
              <a:t>politikas</a:t>
            </a:r>
            <a:r>
              <a:rPr lang="en-US" sz="2000" dirty="0" smtClean="0"/>
              <a:t> </a:t>
            </a:r>
            <a:r>
              <a:rPr lang="en-US" sz="2000" dirty="0" err="1"/>
              <a:t>dēl</a:t>
            </a:r>
            <a:r>
              <a:rPr lang="en-US" sz="2000" dirty="0"/>
              <a:t>̧ </a:t>
            </a:r>
            <a:r>
              <a:rPr lang="en-US" sz="2000" dirty="0" err="1"/>
              <a:t>kāds</a:t>
            </a:r>
            <a:r>
              <a:rPr lang="en-US" sz="2000" dirty="0"/>
              <a:t> no </a:t>
            </a:r>
            <a:r>
              <a:rPr lang="en-US" sz="2000" dirty="0" err="1"/>
              <a:t>uzņēmējdarbības</a:t>
            </a:r>
            <a:r>
              <a:rPr lang="en-US" sz="2000" dirty="0"/>
              <a:t> </a:t>
            </a:r>
            <a:r>
              <a:rPr lang="en-US" sz="2000" dirty="0" err="1"/>
              <a:t>veidiem</a:t>
            </a:r>
            <a:r>
              <a:rPr lang="en-US" sz="2000" dirty="0"/>
              <a:t> </a:t>
            </a:r>
            <a:r>
              <a:rPr lang="en-US" sz="2000" dirty="0" err="1"/>
              <a:t>kļūst</a:t>
            </a:r>
            <a:r>
              <a:rPr lang="en-US" sz="2000" dirty="0"/>
              <a:t> </a:t>
            </a:r>
            <a:r>
              <a:rPr lang="en-US" sz="2000" dirty="0" err="1"/>
              <a:t>mazāk</a:t>
            </a:r>
            <a:r>
              <a:rPr lang="en-US" sz="2000" dirty="0"/>
              <a:t> </a:t>
            </a:r>
            <a:r>
              <a:rPr lang="en-US" sz="2000" dirty="0" err="1"/>
              <a:t>pievilcīgs</a:t>
            </a:r>
            <a:r>
              <a:rPr lang="en-US" sz="2000" dirty="0"/>
              <a:t>, </a:t>
            </a:r>
            <a:r>
              <a:rPr lang="en-US" sz="2000" dirty="0" err="1"/>
              <a:t>piemēram</a:t>
            </a:r>
            <a:r>
              <a:rPr lang="en-US" sz="2000" dirty="0"/>
              <a:t>, </a:t>
            </a:r>
            <a:r>
              <a:rPr lang="en-US" sz="2000" dirty="0" err="1"/>
              <a:t>tiek</a:t>
            </a:r>
            <a:r>
              <a:rPr lang="en-US" sz="2000" dirty="0"/>
              <a:t> </a:t>
            </a:r>
            <a:r>
              <a:rPr lang="en-US" sz="2000" dirty="0" err="1"/>
              <a:t>aplikts</a:t>
            </a:r>
            <a:r>
              <a:rPr lang="en-US" sz="2000" dirty="0"/>
              <a:t> </a:t>
            </a:r>
            <a:r>
              <a:rPr lang="en-US" sz="2000" dirty="0" err="1"/>
              <a:t>ar</a:t>
            </a:r>
            <a:r>
              <a:rPr lang="en-US" sz="2000" dirty="0"/>
              <a:t> </a:t>
            </a:r>
            <a:r>
              <a:rPr lang="en-US" sz="2000" dirty="0" err="1"/>
              <a:t>lielākiem</a:t>
            </a:r>
            <a:r>
              <a:rPr lang="en-US" sz="2000" dirty="0"/>
              <a:t> </a:t>
            </a:r>
            <a:r>
              <a:rPr lang="en-US" sz="2000" dirty="0" err="1"/>
              <a:t>nodokļiem</a:t>
            </a:r>
            <a:r>
              <a:rPr lang="en-US" sz="2000" dirty="0"/>
              <a:t> </a:t>
            </a:r>
            <a:r>
              <a:rPr lang="en-US" sz="2000" dirty="0" err="1"/>
              <a:t>vai</a:t>
            </a:r>
            <a:r>
              <a:rPr lang="en-US" sz="2000" dirty="0"/>
              <a:t> </a:t>
            </a:r>
            <a:r>
              <a:rPr lang="en-US" sz="2000" dirty="0" err="1"/>
              <a:t>konkurentiem</a:t>
            </a:r>
            <a:r>
              <a:rPr lang="en-US" sz="2000" dirty="0"/>
              <a:t> </a:t>
            </a:r>
            <a:r>
              <a:rPr lang="en-US" sz="2000" dirty="0" err="1"/>
              <a:t>tiek</a:t>
            </a:r>
            <a:r>
              <a:rPr lang="en-US" sz="2000" dirty="0"/>
              <a:t> </a:t>
            </a:r>
            <a:r>
              <a:rPr lang="en-US" sz="2000" dirty="0" err="1"/>
              <a:t>piešķirtas</a:t>
            </a:r>
            <a:r>
              <a:rPr lang="en-US" sz="2000" dirty="0"/>
              <a:t> </a:t>
            </a:r>
            <a:r>
              <a:rPr lang="en-US" sz="2000" dirty="0" err="1"/>
              <a:t>subsīdijas</a:t>
            </a:r>
            <a:r>
              <a:rPr lang="en-US" sz="2000" dirty="0"/>
              <a:t>, </a:t>
            </a:r>
            <a:r>
              <a:rPr lang="en-US" sz="2000" dirty="0" err="1"/>
              <a:t>tas</a:t>
            </a:r>
            <a:r>
              <a:rPr lang="en-US" sz="2000" dirty="0"/>
              <a:t> </a:t>
            </a:r>
            <a:r>
              <a:rPr lang="en-US" sz="2000" dirty="0" err="1"/>
              <a:t>uzskatāms</a:t>
            </a:r>
            <a:r>
              <a:rPr lang="en-US" sz="2000" dirty="0"/>
              <a:t> par </a:t>
            </a:r>
            <a:r>
              <a:rPr lang="en-US" sz="2000" dirty="0" err="1"/>
              <a:t>strukturālām</a:t>
            </a:r>
            <a:r>
              <a:rPr lang="en-US" sz="2000" dirty="0"/>
              <a:t> </a:t>
            </a:r>
            <a:r>
              <a:rPr lang="en-US" sz="2000" dirty="0" err="1"/>
              <a:t>izmaksām</a:t>
            </a:r>
            <a:r>
              <a:rPr lang="en-US" sz="2000" dirty="0"/>
              <a:t> </a:t>
            </a:r>
            <a:r>
              <a:rPr lang="en-US" sz="2000" dirty="0" err="1"/>
              <a:t>šim</a:t>
            </a:r>
            <a:r>
              <a:rPr lang="en-US" sz="2000" dirty="0"/>
              <a:t> </a:t>
            </a:r>
            <a:r>
              <a:rPr lang="en-US" sz="2000" dirty="0" err="1"/>
              <a:t>uzņēmējdarbības</a:t>
            </a:r>
            <a:r>
              <a:rPr lang="en-US" sz="2000" dirty="0"/>
              <a:t> </a:t>
            </a:r>
            <a:r>
              <a:rPr lang="en-US" sz="2000" dirty="0" err="1"/>
              <a:t>veidam</a:t>
            </a:r>
            <a:r>
              <a:rPr lang="en-US" sz="2000" dirty="0"/>
              <a:t>. </a:t>
            </a:r>
          </a:p>
          <a:p>
            <a:r>
              <a:rPr lang="en-US" sz="2000" b="1" dirty="0" err="1"/>
              <a:t>Atbilstības</a:t>
            </a:r>
            <a:r>
              <a:rPr lang="en-US" sz="2000" b="1" dirty="0"/>
              <a:t> </a:t>
            </a:r>
            <a:r>
              <a:rPr lang="en-US" sz="2000" b="1" dirty="0" err="1"/>
              <a:t>izmaksas</a:t>
            </a:r>
            <a:r>
              <a:rPr lang="en-US" sz="2000" dirty="0"/>
              <a:t>, </a:t>
            </a:r>
            <a:r>
              <a:rPr lang="en-US" sz="2000" dirty="0" err="1"/>
              <a:t>jeb</a:t>
            </a:r>
            <a:r>
              <a:rPr lang="en-US" sz="2000" dirty="0"/>
              <a:t> </a:t>
            </a:r>
            <a:r>
              <a:rPr lang="en-US" sz="2000" dirty="0" err="1"/>
              <a:t>izmaksas</a:t>
            </a:r>
            <a:r>
              <a:rPr lang="en-US" sz="2000" dirty="0"/>
              <a:t> </a:t>
            </a:r>
            <a:r>
              <a:rPr lang="en-US" sz="2000" dirty="0" err="1"/>
              <a:t>atbilstības</a:t>
            </a:r>
            <a:r>
              <a:rPr lang="en-US" sz="2000" dirty="0"/>
              <a:t> </a:t>
            </a:r>
            <a:r>
              <a:rPr lang="en-US" sz="2000" dirty="0" err="1"/>
              <a:t>prasību</a:t>
            </a:r>
            <a:r>
              <a:rPr lang="en-US" sz="2000" dirty="0"/>
              <a:t> </a:t>
            </a:r>
            <a:r>
              <a:rPr lang="en-US" sz="2000" dirty="0" err="1"/>
              <a:t>izpildei</a:t>
            </a:r>
            <a:r>
              <a:rPr lang="en-US" sz="2000" dirty="0"/>
              <a:t> -  </a:t>
            </a:r>
            <a:r>
              <a:rPr lang="en-US" sz="2000" dirty="0" err="1"/>
              <a:t>klienta</a:t>
            </a:r>
            <a:r>
              <a:rPr lang="en-US" sz="2000" dirty="0"/>
              <a:t> </a:t>
            </a:r>
            <a:r>
              <a:rPr lang="en-US" sz="2000" dirty="0" err="1"/>
              <a:t>iekšējie</a:t>
            </a:r>
            <a:r>
              <a:rPr lang="en-US" sz="2000" dirty="0"/>
              <a:t> </a:t>
            </a:r>
            <a:r>
              <a:rPr lang="en-US" sz="2000" dirty="0" err="1"/>
              <a:t>izmaksas</a:t>
            </a:r>
            <a:r>
              <a:rPr lang="en-US" sz="2000" dirty="0"/>
              <a:t> </a:t>
            </a:r>
            <a:r>
              <a:rPr lang="en-US" sz="2000" dirty="0" err="1"/>
              <a:t>prasību</a:t>
            </a:r>
            <a:r>
              <a:rPr lang="en-US" sz="2000" dirty="0"/>
              <a:t> </a:t>
            </a:r>
            <a:r>
              <a:rPr lang="en-US" sz="2000" dirty="0" err="1"/>
              <a:t>ievērošanai</a:t>
            </a:r>
            <a:r>
              <a:rPr lang="en-US" sz="2000" dirty="0"/>
              <a:t> (</a:t>
            </a:r>
            <a:r>
              <a:rPr lang="en-US" sz="2000" dirty="0" err="1"/>
              <a:t>nav</a:t>
            </a:r>
            <a:r>
              <a:rPr lang="en-US" sz="2000" dirty="0"/>
              <a:t> </a:t>
            </a:r>
            <a:r>
              <a:rPr lang="en-US" sz="2000" dirty="0" err="1"/>
              <a:t>saistīti</a:t>
            </a:r>
            <a:r>
              <a:rPr lang="en-US" sz="2000" dirty="0"/>
              <a:t> </a:t>
            </a:r>
            <a:r>
              <a:rPr lang="en-US" sz="2000" dirty="0" err="1"/>
              <a:t>ar</a:t>
            </a:r>
            <a:r>
              <a:rPr lang="en-US" sz="2000" dirty="0"/>
              <a:t> </a:t>
            </a:r>
            <a:r>
              <a:rPr lang="en-US" sz="2000" dirty="0" err="1"/>
              <a:t>tiešu</a:t>
            </a:r>
            <a:r>
              <a:rPr lang="en-US" sz="2000" dirty="0"/>
              <a:t> </a:t>
            </a:r>
            <a:r>
              <a:rPr lang="en-US" sz="2000" dirty="0" err="1"/>
              <a:t>maksājumu</a:t>
            </a:r>
            <a:r>
              <a:rPr lang="en-US" sz="2000" dirty="0"/>
              <a:t> </a:t>
            </a:r>
            <a:r>
              <a:rPr lang="en-US" sz="2000" dirty="0" err="1"/>
              <a:t>valstij</a:t>
            </a:r>
            <a:r>
              <a:rPr lang="en-US" sz="2000" dirty="0"/>
              <a:t>):</a:t>
            </a:r>
          </a:p>
          <a:p>
            <a:pPr marL="342868" indent="-342868">
              <a:buFont typeface="Arial"/>
              <a:buChar char="•"/>
            </a:pPr>
            <a:r>
              <a:rPr lang="en-US" sz="2000" b="1" dirty="0" err="1"/>
              <a:t>Netiešās</a:t>
            </a:r>
            <a:r>
              <a:rPr lang="en-US" sz="2000" b="1" dirty="0"/>
              <a:t> </a:t>
            </a:r>
            <a:r>
              <a:rPr lang="en-US" sz="2000" b="1" dirty="0" err="1"/>
              <a:t>finanšu</a:t>
            </a:r>
            <a:r>
              <a:rPr lang="en-US" sz="2000" b="1" dirty="0"/>
              <a:t> </a:t>
            </a:r>
            <a:r>
              <a:rPr lang="en-US" sz="2000" b="1" dirty="0" err="1"/>
              <a:t>izmaksas</a:t>
            </a:r>
            <a:r>
              <a:rPr lang="en-US" sz="2000" b="1" dirty="0"/>
              <a:t> </a:t>
            </a:r>
            <a:r>
              <a:rPr lang="en-US" sz="2000" dirty="0" err="1"/>
              <a:t>atbilstības</a:t>
            </a:r>
            <a:r>
              <a:rPr lang="en-US" sz="2000" dirty="0"/>
              <a:t> </a:t>
            </a:r>
            <a:r>
              <a:rPr lang="en-US" sz="2000" dirty="0" err="1"/>
              <a:t>prasību</a:t>
            </a:r>
            <a:r>
              <a:rPr lang="en-US" sz="2000" dirty="0"/>
              <a:t> </a:t>
            </a:r>
            <a:r>
              <a:rPr lang="en-US" sz="2000" dirty="0" err="1"/>
              <a:t>ievērošanai</a:t>
            </a:r>
            <a:r>
              <a:rPr lang="en-US" sz="2000" dirty="0"/>
              <a:t>:</a:t>
            </a:r>
          </a:p>
          <a:p>
            <a:pPr marL="742805" lvl="1" indent="-342868">
              <a:buFont typeface="Arial"/>
              <a:buChar char="•"/>
            </a:pPr>
            <a:r>
              <a:rPr lang="en-US" sz="1800" dirty="0" err="1"/>
              <a:t>piem</a:t>
            </a:r>
            <a:r>
              <a:rPr lang="en-US" sz="1800" dirty="0"/>
              <a:t>., </a:t>
            </a:r>
            <a:r>
              <a:rPr lang="en-US" sz="1800" dirty="0" err="1"/>
              <a:t>darba</a:t>
            </a:r>
            <a:r>
              <a:rPr lang="en-US" sz="1800" dirty="0"/>
              <a:t> </a:t>
            </a:r>
            <a:r>
              <a:rPr lang="en-US" sz="1800" dirty="0" err="1"/>
              <a:t>vietas</a:t>
            </a:r>
            <a:r>
              <a:rPr lang="en-US" sz="1800" dirty="0"/>
              <a:t> </a:t>
            </a:r>
            <a:r>
              <a:rPr lang="en-US" sz="1800" dirty="0" err="1"/>
              <a:t>iekārtošana</a:t>
            </a:r>
            <a:r>
              <a:rPr lang="en-US" sz="1800" dirty="0"/>
              <a:t> </a:t>
            </a:r>
            <a:r>
              <a:rPr lang="en-US" sz="1800" dirty="0" err="1"/>
              <a:t>saskaņā</a:t>
            </a:r>
            <a:r>
              <a:rPr lang="en-US" sz="1800" dirty="0"/>
              <a:t> </a:t>
            </a:r>
            <a:r>
              <a:rPr lang="en-US" sz="1800" dirty="0" err="1"/>
              <a:t>ar</a:t>
            </a:r>
            <a:r>
              <a:rPr lang="en-US" sz="1800" dirty="0"/>
              <a:t> </a:t>
            </a:r>
            <a:r>
              <a:rPr lang="en-US" sz="1800" dirty="0" err="1"/>
              <a:t>darba</a:t>
            </a:r>
            <a:r>
              <a:rPr lang="en-US" sz="1800" dirty="0"/>
              <a:t> </a:t>
            </a:r>
            <a:r>
              <a:rPr lang="en-US" sz="1800" dirty="0" err="1"/>
              <a:t>drošības</a:t>
            </a:r>
            <a:r>
              <a:rPr lang="en-US" sz="1800" dirty="0"/>
              <a:t> </a:t>
            </a:r>
            <a:r>
              <a:rPr lang="en-US" sz="1800" dirty="0" err="1"/>
              <a:t>prasībām</a:t>
            </a:r>
            <a:r>
              <a:rPr lang="en-US" sz="1800" dirty="0"/>
              <a:t>, </a:t>
            </a:r>
            <a:r>
              <a:rPr lang="en-US" sz="1800" dirty="0" err="1"/>
              <a:t>laboratorijas</a:t>
            </a:r>
            <a:r>
              <a:rPr lang="en-US" sz="1800" dirty="0"/>
              <a:t> </a:t>
            </a:r>
            <a:r>
              <a:rPr lang="en-US" sz="1800" dirty="0" err="1"/>
              <a:t>pakalpojumi</a:t>
            </a:r>
            <a:r>
              <a:rPr lang="en-US" sz="1800" dirty="0"/>
              <a:t> vides </a:t>
            </a:r>
            <a:r>
              <a:rPr lang="en-US" sz="1800" dirty="0" err="1"/>
              <a:t>prasību</a:t>
            </a:r>
            <a:r>
              <a:rPr lang="en-US" sz="1800" dirty="0"/>
              <a:t> </a:t>
            </a:r>
            <a:r>
              <a:rPr lang="en-US" sz="1800" dirty="0" err="1"/>
              <a:t>izpildei</a:t>
            </a:r>
            <a:r>
              <a:rPr lang="en-US" sz="1800" dirty="0"/>
              <a:t> </a:t>
            </a:r>
            <a:r>
              <a:rPr lang="en-US" sz="1800" dirty="0" err="1"/>
              <a:t>u.c</a:t>
            </a:r>
            <a:r>
              <a:rPr lang="en-US" sz="1800" dirty="0"/>
              <a:t>.</a:t>
            </a:r>
          </a:p>
          <a:p>
            <a:pPr marL="342868" indent="-342868">
              <a:buFont typeface="Arial"/>
              <a:buChar char="•"/>
            </a:pPr>
            <a:r>
              <a:rPr lang="en-US" sz="2000" b="1" dirty="0" err="1"/>
              <a:t>Administratīvās</a:t>
            </a:r>
            <a:r>
              <a:rPr lang="en-US" sz="2000" b="1" dirty="0"/>
              <a:t> </a:t>
            </a:r>
            <a:r>
              <a:rPr lang="en-US" sz="2000" b="1" dirty="0" err="1"/>
              <a:t>izmaksas</a:t>
            </a:r>
            <a:r>
              <a:rPr lang="en-US" sz="2000" b="1" dirty="0"/>
              <a:t> </a:t>
            </a:r>
            <a:r>
              <a:rPr lang="en-US" sz="2000" dirty="0"/>
              <a:t>– </a:t>
            </a:r>
            <a:r>
              <a:rPr lang="en-US" sz="2000" dirty="0" err="1"/>
              <a:t>izmaksas</a:t>
            </a:r>
            <a:r>
              <a:rPr lang="en-US" sz="2000" dirty="0"/>
              <a:t> </a:t>
            </a:r>
            <a:r>
              <a:rPr lang="en-US" sz="2000" dirty="0" err="1"/>
              <a:t>informācijas</a:t>
            </a:r>
            <a:r>
              <a:rPr lang="en-US" sz="2000" dirty="0"/>
              <a:t> </a:t>
            </a:r>
            <a:r>
              <a:rPr lang="en-US" sz="2000" dirty="0" err="1"/>
              <a:t>sagatavošanai</a:t>
            </a:r>
            <a:r>
              <a:rPr lang="en-US" sz="2000" dirty="0"/>
              <a:t> un </a:t>
            </a:r>
            <a:r>
              <a:rPr lang="en-US" sz="2000" dirty="0" err="1"/>
              <a:t>sniegšanai</a:t>
            </a:r>
            <a:r>
              <a:rPr lang="en-US" sz="2000" dirty="0"/>
              <a:t> </a:t>
            </a:r>
            <a:r>
              <a:rPr lang="en-US" sz="2000" dirty="0" err="1"/>
              <a:t>valstij</a:t>
            </a:r>
            <a:endParaRPr lang="en-US" sz="2000" dirty="0"/>
          </a:p>
          <a:p>
            <a:pPr marL="742805" lvl="1" indent="-342868">
              <a:buFont typeface="Arial"/>
              <a:buChar char="•"/>
            </a:pPr>
            <a:r>
              <a:rPr lang="en-US" sz="1800" dirty="0" err="1"/>
              <a:t>Piem</a:t>
            </a:r>
            <a:r>
              <a:rPr lang="en-US" sz="1800" dirty="0"/>
              <a:t>., </a:t>
            </a:r>
            <a:r>
              <a:rPr lang="en-US" sz="1800" dirty="0" err="1"/>
              <a:t>ziņojumi</a:t>
            </a:r>
            <a:r>
              <a:rPr lang="en-US" sz="1800" dirty="0"/>
              <a:t> par </a:t>
            </a:r>
            <a:r>
              <a:rPr lang="en-US" sz="1800" dirty="0" err="1"/>
              <a:t>darba</a:t>
            </a:r>
            <a:r>
              <a:rPr lang="en-US" sz="1800" dirty="0"/>
              <a:t> </a:t>
            </a:r>
            <a:r>
              <a:rPr lang="en-US" sz="1800" dirty="0" err="1"/>
              <a:t>drošības</a:t>
            </a:r>
            <a:r>
              <a:rPr lang="en-US" sz="1800" dirty="0"/>
              <a:t> </a:t>
            </a:r>
            <a:r>
              <a:rPr lang="en-US" sz="1800" dirty="0" err="1"/>
              <a:t>prasību</a:t>
            </a:r>
            <a:r>
              <a:rPr lang="en-US" sz="1800" dirty="0"/>
              <a:t> </a:t>
            </a:r>
            <a:r>
              <a:rPr lang="en-US" sz="1800" dirty="0" err="1"/>
              <a:t>ievērošanu</a:t>
            </a:r>
            <a:r>
              <a:rPr lang="en-US" sz="1800" dirty="0"/>
              <a:t> VDI, </a:t>
            </a:r>
            <a:r>
              <a:rPr lang="en-US" sz="1800" dirty="0" err="1"/>
              <a:t>ziņojumi</a:t>
            </a:r>
            <a:r>
              <a:rPr lang="en-US" sz="1800" dirty="0"/>
              <a:t> par </a:t>
            </a:r>
            <a:r>
              <a:rPr lang="en-US" sz="1800" dirty="0" err="1"/>
              <a:t>piesarņojuma</a:t>
            </a:r>
            <a:r>
              <a:rPr lang="en-US" sz="1800" dirty="0"/>
              <a:t> </a:t>
            </a:r>
            <a:r>
              <a:rPr lang="en-US" sz="1800" dirty="0" err="1"/>
              <a:t>līmeni</a:t>
            </a:r>
            <a:r>
              <a:rPr lang="en-US" sz="1800" dirty="0"/>
              <a:t> </a:t>
            </a:r>
            <a:r>
              <a:rPr lang="en-US" sz="1800" dirty="0" err="1"/>
              <a:t>u.c</a:t>
            </a:r>
            <a:r>
              <a:rPr lang="en-US" sz="1800" dirty="0"/>
              <a:t>.</a:t>
            </a:r>
          </a:p>
          <a:p>
            <a:pPr marL="342868" indent="-342868">
              <a:buFont typeface="Arial"/>
              <a:buChar char="•"/>
            </a:pPr>
            <a:endParaRPr lang="en-US" sz="2000" dirty="0"/>
          </a:p>
          <a:p>
            <a:pPr marL="342868" indent="-342868">
              <a:buFont typeface="Arial"/>
              <a:buChar char="•"/>
            </a:pPr>
            <a:endParaRPr lang="en-US" sz="2000" dirty="0"/>
          </a:p>
          <a:p>
            <a:endParaRPr lang="en-US" sz="2000" dirty="0"/>
          </a:p>
        </p:txBody>
      </p:sp>
      <p:sp>
        <p:nvSpPr>
          <p:cNvPr id="4" name="Title 1"/>
          <p:cNvSpPr txBox="1">
            <a:spLocks/>
          </p:cNvSpPr>
          <p:nvPr/>
        </p:nvSpPr>
        <p:spPr bwMode="auto">
          <a:xfrm>
            <a:off x="431800" y="179437"/>
            <a:ext cx="906938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114"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114"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2pPr>
            <a:lvl3pPr algn="ctr" defTabSz="457114"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3pPr>
            <a:lvl4pPr algn="ctr" defTabSz="457114"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4pPr>
            <a:lvl5pPr algn="ctr" defTabSz="457114" rtl="0" eaLnBrk="0" fontAlgn="base" hangingPunct="0">
              <a:lnSpc>
                <a:spcPct val="101000"/>
              </a:lnSpc>
              <a:spcBef>
                <a:spcPct val="0"/>
              </a:spcBef>
              <a:spcAft>
                <a:spcPct val="0"/>
              </a:spcAft>
              <a:buClr>
                <a:srgbClr val="000000"/>
              </a:buClr>
              <a:buSzPct val="100000"/>
              <a:buFont typeface="Times New Roman" panose="02020603050405020304" pitchFamily="18" charset="0"/>
              <a:defRPr sz="4000">
                <a:solidFill>
                  <a:srgbClr val="000000"/>
                </a:solidFill>
                <a:latin typeface="Tahoma" pitchFamily="32" charset="0"/>
                <a:ea typeface="SimSun" charset="-122"/>
              </a:defRPr>
            </a:lvl5pPr>
            <a:lvl6pPr marL="2514125" indent="-228558" algn="ctr" defTabSz="457114"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6pPr>
            <a:lvl7pPr marL="2971239" indent="-228558" algn="ctr" defTabSz="457114"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7pPr>
            <a:lvl8pPr marL="3428354" indent="-228558" algn="ctr" defTabSz="457114"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8pPr>
            <a:lvl9pPr marL="3885467" indent="-228558" algn="ctr" defTabSz="457114" rtl="0" fontAlgn="base" hangingPunct="0">
              <a:lnSpc>
                <a:spcPct val="101000"/>
              </a:lnSpc>
              <a:spcBef>
                <a:spcPct val="0"/>
              </a:spcBef>
              <a:spcAft>
                <a:spcPct val="0"/>
              </a:spcAft>
              <a:buClr>
                <a:srgbClr val="000000"/>
              </a:buClr>
              <a:buSzPct val="100000"/>
              <a:buFont typeface="Times New Roman" pitchFamily="16" charset="0"/>
              <a:defRPr sz="4000">
                <a:solidFill>
                  <a:srgbClr val="000000"/>
                </a:solidFill>
                <a:latin typeface="Tahoma" pitchFamily="32" charset="0"/>
                <a:ea typeface="SimSun" charset="-122"/>
              </a:defRPr>
            </a:lvl9pPr>
          </a:lstStyle>
          <a:p>
            <a:pPr algn="l"/>
            <a:r>
              <a:rPr lang="en-US" sz="3600" dirty="0" err="1"/>
              <a:t>Valsts</a:t>
            </a:r>
            <a:r>
              <a:rPr lang="en-US" sz="3600" dirty="0"/>
              <a:t> </a:t>
            </a:r>
            <a:r>
              <a:rPr lang="en-US" sz="3600" dirty="0" err="1"/>
              <a:t>regulējuma</a:t>
            </a:r>
            <a:r>
              <a:rPr lang="en-US" sz="3600" dirty="0"/>
              <a:t> </a:t>
            </a:r>
            <a:r>
              <a:rPr lang="en-US" sz="3600" dirty="0" err="1"/>
              <a:t>izmaksas</a:t>
            </a:r>
            <a:r>
              <a:rPr lang="en-US" sz="3600" dirty="0"/>
              <a:t/>
            </a:r>
            <a:br>
              <a:rPr lang="en-US" sz="3600" dirty="0"/>
            </a:br>
            <a:r>
              <a:rPr lang="en-US" sz="3200" dirty="0" err="1">
                <a:solidFill>
                  <a:srgbClr val="7F7F7F"/>
                </a:solidFill>
              </a:rPr>
              <a:t>Finanšu</a:t>
            </a:r>
            <a:r>
              <a:rPr lang="en-US" sz="3200" dirty="0">
                <a:solidFill>
                  <a:srgbClr val="7F7F7F"/>
                </a:solidFill>
              </a:rPr>
              <a:t> un </a:t>
            </a:r>
            <a:r>
              <a:rPr lang="en-US" sz="3200" dirty="0" err="1">
                <a:solidFill>
                  <a:srgbClr val="7F7F7F"/>
                </a:solidFill>
              </a:rPr>
              <a:t>administratīvās</a:t>
            </a:r>
            <a:r>
              <a:rPr lang="en-US" sz="3200" dirty="0">
                <a:solidFill>
                  <a:srgbClr val="7F7F7F"/>
                </a:solidFill>
              </a:rPr>
              <a:t> </a:t>
            </a:r>
            <a:r>
              <a:rPr lang="en-US" sz="3200" dirty="0" err="1">
                <a:solidFill>
                  <a:srgbClr val="7F7F7F"/>
                </a:solidFill>
              </a:rPr>
              <a:t>izmaksas</a:t>
            </a:r>
            <a:endParaRPr lang="en-US" sz="3200" dirty="0">
              <a:solidFill>
                <a:srgbClr val="7F7F7F"/>
              </a:solidFill>
            </a:endParaRPr>
          </a:p>
        </p:txBody>
      </p:sp>
    </p:spTree>
    <p:extLst>
      <p:ext uri="{BB962C8B-B14F-4D97-AF65-F5344CB8AC3E}">
        <p14:creationId xmlns:p14="http://schemas.microsoft.com/office/powerpoint/2010/main" val="3882952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808" y="-108595"/>
            <a:ext cx="9069388" cy="1260475"/>
          </a:xfrm>
        </p:spPr>
        <p:txBody>
          <a:bodyPr/>
          <a:lstStyle/>
          <a:p>
            <a:pPr algn="l"/>
            <a:r>
              <a:rPr lang="en-US" sz="3600" dirty="0" err="1"/>
              <a:t>Administratīvās</a:t>
            </a:r>
            <a:r>
              <a:rPr lang="en-US" sz="3600" dirty="0"/>
              <a:t> </a:t>
            </a:r>
            <a:r>
              <a:rPr lang="en-US" sz="3600" dirty="0" err="1"/>
              <a:t>izmaksas</a:t>
            </a:r>
            <a:endParaRPr lang="en-US" sz="3600" dirty="0"/>
          </a:p>
        </p:txBody>
      </p:sp>
      <p:sp>
        <p:nvSpPr>
          <p:cNvPr id="3" name="Content Placeholder 2"/>
          <p:cNvSpPr>
            <a:spLocks noGrp="1"/>
          </p:cNvSpPr>
          <p:nvPr>
            <p:ph idx="1"/>
          </p:nvPr>
        </p:nvSpPr>
        <p:spPr>
          <a:xfrm>
            <a:off x="503808" y="1187550"/>
            <a:ext cx="9361040" cy="5472607"/>
          </a:xfrm>
          <a:solidFill>
            <a:schemeClr val="bg1"/>
          </a:solidFill>
        </p:spPr>
        <p:txBody>
          <a:bodyPr/>
          <a:lstStyle/>
          <a:p>
            <a:pPr marL="457157" indent="-457157">
              <a:buFont typeface="Arial"/>
              <a:buChar char="•"/>
            </a:pPr>
            <a:r>
              <a:rPr lang="en-US" sz="1800" dirty="0" err="1"/>
              <a:t>Izmaksas</a:t>
            </a:r>
            <a:r>
              <a:rPr lang="en-US" sz="1800" dirty="0"/>
              <a:t>, </a:t>
            </a:r>
            <a:r>
              <a:rPr lang="en-US" sz="1800" dirty="0" err="1"/>
              <a:t>kuras</a:t>
            </a:r>
            <a:r>
              <a:rPr lang="en-US" sz="1800" dirty="0"/>
              <a:t> </a:t>
            </a:r>
            <a:r>
              <a:rPr lang="en-US" sz="1800" dirty="0" err="1"/>
              <a:t>veidojas</a:t>
            </a:r>
            <a:r>
              <a:rPr lang="en-US" sz="1800" dirty="0"/>
              <a:t>, </a:t>
            </a:r>
            <a:r>
              <a:rPr lang="en-US" sz="1800" dirty="0" err="1"/>
              <a:t>pildot</a:t>
            </a:r>
            <a:r>
              <a:rPr lang="en-US" sz="1800" dirty="0"/>
              <a:t> </a:t>
            </a:r>
            <a:r>
              <a:rPr lang="en-US" sz="1800" dirty="0" err="1"/>
              <a:t>tiesību</a:t>
            </a:r>
            <a:r>
              <a:rPr lang="en-US" sz="1800" dirty="0"/>
              <a:t> </a:t>
            </a:r>
            <a:r>
              <a:rPr lang="en-US" sz="1800" dirty="0" err="1"/>
              <a:t>aktos</a:t>
            </a:r>
            <a:r>
              <a:rPr lang="en-US" sz="1800" dirty="0"/>
              <a:t> </a:t>
            </a:r>
            <a:r>
              <a:rPr lang="en-US" sz="1800" dirty="0" err="1"/>
              <a:t>noteiktās</a:t>
            </a:r>
            <a:r>
              <a:rPr lang="en-US" sz="1800" dirty="0"/>
              <a:t> </a:t>
            </a:r>
            <a:r>
              <a:rPr lang="en-US" sz="1800" dirty="0" err="1"/>
              <a:t>obligātās</a:t>
            </a:r>
            <a:r>
              <a:rPr lang="en-US" sz="1800" dirty="0"/>
              <a:t> </a:t>
            </a:r>
            <a:r>
              <a:rPr lang="en-US" sz="1800" dirty="0" err="1"/>
              <a:t>prasības</a:t>
            </a:r>
            <a:r>
              <a:rPr lang="en-US" sz="1800" dirty="0"/>
              <a:t> </a:t>
            </a:r>
            <a:r>
              <a:rPr lang="en-US" sz="1800" b="1" dirty="0" err="1"/>
              <a:t>sniegt</a:t>
            </a:r>
            <a:r>
              <a:rPr lang="en-US" sz="1800" b="1" dirty="0"/>
              <a:t> </a:t>
            </a:r>
            <a:r>
              <a:rPr lang="en-US" sz="1800" b="1" dirty="0" err="1"/>
              <a:t>informāciju</a:t>
            </a:r>
            <a:r>
              <a:rPr lang="en-US" sz="1800" dirty="0"/>
              <a:t> </a:t>
            </a:r>
            <a:r>
              <a:rPr lang="en-US" sz="1800" dirty="0" err="1"/>
              <a:t>valsts</a:t>
            </a:r>
            <a:r>
              <a:rPr lang="en-US" sz="1800" dirty="0"/>
              <a:t> </a:t>
            </a:r>
            <a:r>
              <a:rPr lang="en-US" sz="1800" dirty="0" err="1"/>
              <a:t>vai</a:t>
            </a:r>
            <a:r>
              <a:rPr lang="en-US" sz="1800" dirty="0"/>
              <a:t> </a:t>
            </a:r>
            <a:r>
              <a:rPr lang="en-US" sz="1800" dirty="0" err="1"/>
              <a:t>pašvaldības</a:t>
            </a:r>
            <a:r>
              <a:rPr lang="en-US" sz="1800" dirty="0"/>
              <a:t> </a:t>
            </a:r>
            <a:r>
              <a:rPr lang="en-US" sz="1800" dirty="0" err="1"/>
              <a:t>iestādēm</a:t>
            </a:r>
            <a:r>
              <a:rPr lang="en-US" sz="1800" dirty="0"/>
              <a:t> </a:t>
            </a:r>
            <a:r>
              <a:rPr lang="en-US" sz="1800" dirty="0" err="1"/>
              <a:t>vai</a:t>
            </a:r>
            <a:r>
              <a:rPr lang="en-US" sz="1800" dirty="0"/>
              <a:t> </a:t>
            </a:r>
            <a:r>
              <a:rPr lang="en-US" sz="1800" dirty="0" err="1"/>
              <a:t>trešajām</a:t>
            </a:r>
            <a:r>
              <a:rPr lang="en-US" sz="1800" dirty="0"/>
              <a:t> </a:t>
            </a:r>
            <a:r>
              <a:rPr lang="en-US" sz="1800" dirty="0" err="1"/>
              <a:t>personām</a:t>
            </a:r>
            <a:r>
              <a:rPr lang="en-US" sz="1800" dirty="0"/>
              <a:t> par </a:t>
            </a:r>
            <a:r>
              <a:rPr lang="en-US" sz="1800" dirty="0" err="1"/>
              <a:t>veicamajām</a:t>
            </a:r>
            <a:r>
              <a:rPr lang="en-US" sz="1800" dirty="0"/>
              <a:t> </a:t>
            </a:r>
            <a:r>
              <a:rPr lang="en-US" sz="1800" dirty="0" err="1"/>
              <a:t>darbībām</a:t>
            </a:r>
            <a:r>
              <a:rPr lang="en-US" sz="1800" dirty="0"/>
              <a:t>, </a:t>
            </a:r>
            <a:r>
              <a:rPr lang="en-US" sz="1800" dirty="0" err="1"/>
              <a:t>ražotiem</a:t>
            </a:r>
            <a:r>
              <a:rPr lang="en-US" sz="1800" dirty="0"/>
              <a:t> </a:t>
            </a:r>
            <a:r>
              <a:rPr lang="en-US" sz="1800" dirty="0" err="1"/>
              <a:t>produktiem</a:t>
            </a:r>
            <a:r>
              <a:rPr lang="en-US" sz="1800" dirty="0"/>
              <a:t> </a:t>
            </a:r>
            <a:r>
              <a:rPr lang="en-US" sz="1800" dirty="0" err="1"/>
              <a:t>vai</a:t>
            </a:r>
            <a:r>
              <a:rPr lang="en-US" sz="1800" dirty="0"/>
              <a:t> </a:t>
            </a:r>
            <a:r>
              <a:rPr lang="en-US" sz="1800" dirty="0" err="1"/>
              <a:t>notikumiem</a:t>
            </a:r>
            <a:r>
              <a:rPr lang="en-US" sz="1800" dirty="0"/>
              <a:t>. </a:t>
            </a:r>
          </a:p>
          <a:p>
            <a:pPr marL="457157" indent="-457157">
              <a:buFont typeface="Arial"/>
              <a:buChar char="•"/>
            </a:pPr>
            <a:r>
              <a:rPr lang="en-US" sz="1800" dirty="0" err="1"/>
              <a:t>Informācijas</a:t>
            </a:r>
            <a:r>
              <a:rPr lang="en-US" sz="1800" dirty="0"/>
              <a:t> </a:t>
            </a:r>
            <a:r>
              <a:rPr lang="en-US" sz="1800" dirty="0" err="1"/>
              <a:t>sniegšanas</a:t>
            </a:r>
            <a:r>
              <a:rPr lang="en-US" sz="1800" dirty="0"/>
              <a:t> </a:t>
            </a:r>
            <a:r>
              <a:rPr lang="en-US" sz="1800" dirty="0" err="1"/>
              <a:t>prasības</a:t>
            </a:r>
            <a:r>
              <a:rPr lang="en-US" sz="1800" dirty="0"/>
              <a:t> </a:t>
            </a:r>
            <a:r>
              <a:rPr lang="en-US" sz="1800" dirty="0" err="1"/>
              <a:t>ietver</a:t>
            </a:r>
            <a:r>
              <a:rPr lang="en-US" sz="1800" dirty="0"/>
              <a:t> </a:t>
            </a:r>
          </a:p>
          <a:p>
            <a:pPr marL="857094" lvl="1" indent="-457157">
              <a:buFont typeface="Arial"/>
              <a:buChar char="•"/>
            </a:pPr>
            <a:r>
              <a:rPr lang="en-US" sz="1600" dirty="0" err="1"/>
              <a:t>marķēšanu</a:t>
            </a:r>
            <a:r>
              <a:rPr lang="en-US" sz="1600" dirty="0"/>
              <a:t>, </a:t>
            </a:r>
          </a:p>
          <a:p>
            <a:pPr marL="857094" lvl="1" indent="-457157">
              <a:buFont typeface="Arial"/>
              <a:buChar char="•"/>
            </a:pPr>
            <a:r>
              <a:rPr lang="en-US" sz="1600" dirty="0" err="1"/>
              <a:t>atskaišu</a:t>
            </a:r>
            <a:r>
              <a:rPr lang="en-US" sz="1600" dirty="0"/>
              <a:t>, </a:t>
            </a:r>
            <a:r>
              <a:rPr lang="en-US" sz="1600" dirty="0" err="1"/>
              <a:t>ziņojumu</a:t>
            </a:r>
            <a:r>
              <a:rPr lang="en-US" sz="1600" dirty="0"/>
              <a:t> un </a:t>
            </a:r>
            <a:r>
              <a:rPr lang="en-US" sz="1600" dirty="0" err="1"/>
              <a:t>pārskatu</a:t>
            </a:r>
            <a:r>
              <a:rPr lang="en-US" sz="1600" dirty="0"/>
              <a:t> </a:t>
            </a:r>
            <a:r>
              <a:rPr lang="en-US" sz="1600" dirty="0" err="1"/>
              <a:t>iesniegšanu</a:t>
            </a:r>
            <a:r>
              <a:rPr lang="en-US" sz="1600" dirty="0"/>
              <a:t>, </a:t>
            </a:r>
          </a:p>
          <a:p>
            <a:pPr marL="857094" lvl="1" indent="-457157">
              <a:buFont typeface="Arial"/>
              <a:buChar char="•"/>
            </a:pPr>
            <a:r>
              <a:rPr lang="en-US" sz="1600" dirty="0" err="1"/>
              <a:t>uzraudzību</a:t>
            </a:r>
            <a:r>
              <a:rPr lang="en-US" sz="1600" dirty="0"/>
              <a:t> </a:t>
            </a:r>
            <a:r>
              <a:rPr lang="en-US" sz="1600" dirty="0" err="1"/>
              <a:t>vai</a:t>
            </a:r>
            <a:r>
              <a:rPr lang="en-US" sz="1600" dirty="0"/>
              <a:t> </a:t>
            </a:r>
            <a:r>
              <a:rPr lang="en-US" sz="1600" dirty="0" err="1"/>
              <a:t>novērtējumu</a:t>
            </a:r>
            <a:r>
              <a:rPr lang="en-US" sz="1600" dirty="0"/>
              <a:t> </a:t>
            </a:r>
            <a:r>
              <a:rPr lang="en-US" sz="1600" dirty="0" err="1"/>
              <a:t>veikšanu</a:t>
            </a:r>
            <a:r>
              <a:rPr lang="en-US" sz="1600" dirty="0"/>
              <a:t>, </a:t>
            </a:r>
            <a:r>
              <a:rPr lang="en-US" sz="1600" dirty="0" err="1"/>
              <a:t>kas</a:t>
            </a:r>
            <a:r>
              <a:rPr lang="en-US" sz="1600" dirty="0"/>
              <a:t> </a:t>
            </a:r>
            <a:r>
              <a:rPr lang="en-US" sz="1600" dirty="0" err="1"/>
              <a:t>nepieciešams</a:t>
            </a:r>
            <a:r>
              <a:rPr lang="en-US" sz="1600" dirty="0"/>
              <a:t>, </a:t>
            </a:r>
            <a:r>
              <a:rPr lang="en-US" sz="1600" dirty="0" err="1"/>
              <a:t>lai</a:t>
            </a:r>
            <a:r>
              <a:rPr lang="en-US" sz="1600" dirty="0"/>
              <a:t> </a:t>
            </a:r>
            <a:r>
              <a:rPr lang="en-US" sz="1600" dirty="0" err="1"/>
              <a:t>sniegtu</a:t>
            </a:r>
            <a:r>
              <a:rPr lang="en-US" sz="1600" dirty="0"/>
              <a:t> </a:t>
            </a:r>
            <a:r>
              <a:rPr lang="en-US" sz="1600" dirty="0" err="1"/>
              <a:t>informāciju</a:t>
            </a:r>
            <a:r>
              <a:rPr lang="en-US" sz="1600" dirty="0"/>
              <a:t> </a:t>
            </a:r>
            <a:r>
              <a:rPr lang="en-US" sz="1600" dirty="0" err="1"/>
              <a:t>vai</a:t>
            </a:r>
            <a:r>
              <a:rPr lang="en-US" sz="1600" dirty="0"/>
              <a:t> </a:t>
            </a:r>
            <a:r>
              <a:rPr lang="en-US" sz="1600" dirty="0" err="1"/>
              <a:t>reģistrētos</a:t>
            </a:r>
            <a:r>
              <a:rPr lang="en-US" sz="1600" dirty="0"/>
              <a:t>. </a:t>
            </a:r>
          </a:p>
          <a:p>
            <a:pPr marL="457157" indent="-457157">
              <a:buFont typeface="Arial"/>
              <a:buChar char="•"/>
            </a:pPr>
            <a:r>
              <a:rPr lang="en-US" sz="1800" dirty="0" err="1"/>
              <a:t>Informācijas</a:t>
            </a:r>
            <a:r>
              <a:rPr lang="en-US" sz="1800" dirty="0"/>
              <a:t> </a:t>
            </a:r>
            <a:r>
              <a:rPr lang="en-US" sz="1800" dirty="0" err="1"/>
              <a:t>sniegšanas</a:t>
            </a:r>
            <a:r>
              <a:rPr lang="en-US" sz="1800" dirty="0"/>
              <a:t> </a:t>
            </a:r>
            <a:r>
              <a:rPr lang="en-US" sz="1800" dirty="0" err="1"/>
              <a:t>biežums</a:t>
            </a:r>
            <a:r>
              <a:rPr lang="en-US" sz="1800" dirty="0"/>
              <a:t>:</a:t>
            </a:r>
          </a:p>
          <a:p>
            <a:pPr marL="857094" lvl="1" indent="-457157">
              <a:buFont typeface="Arial"/>
              <a:buChar char="•"/>
            </a:pPr>
            <a:r>
              <a:rPr lang="en-US" sz="1600" dirty="0" err="1"/>
              <a:t>Vienreizējā</a:t>
            </a:r>
            <a:r>
              <a:rPr lang="en-US" sz="1600" dirty="0"/>
              <a:t> </a:t>
            </a:r>
            <a:r>
              <a:rPr lang="en-US" sz="1600" dirty="0" err="1"/>
              <a:t>sniegšana</a:t>
            </a:r>
            <a:r>
              <a:rPr lang="en-US" sz="1600" dirty="0"/>
              <a:t> – </a:t>
            </a:r>
            <a:r>
              <a:rPr lang="en-US" sz="1600" dirty="0" err="1"/>
              <a:t>piem</a:t>
            </a:r>
            <a:r>
              <a:rPr lang="en-US" sz="1600" dirty="0"/>
              <a:t>., </a:t>
            </a:r>
            <a:r>
              <a:rPr lang="en-US" sz="1600" dirty="0" err="1"/>
              <a:t>reģistrācijas</a:t>
            </a:r>
            <a:r>
              <a:rPr lang="en-US" sz="1600" dirty="0"/>
              <a:t> </a:t>
            </a:r>
            <a:r>
              <a:rPr lang="en-US" sz="1600" dirty="0" err="1"/>
              <a:t>ietvaros</a:t>
            </a:r>
            <a:endParaRPr lang="en-US" sz="1600" dirty="0"/>
          </a:p>
          <a:p>
            <a:pPr marL="857094" lvl="1" indent="-457157">
              <a:buFont typeface="Arial"/>
              <a:buChar char="•"/>
            </a:pPr>
            <a:r>
              <a:rPr lang="en-US" sz="1600" dirty="0" err="1"/>
              <a:t>Regulārā</a:t>
            </a:r>
            <a:r>
              <a:rPr lang="en-US" sz="1600" dirty="0"/>
              <a:t> </a:t>
            </a:r>
            <a:r>
              <a:rPr lang="en-US" sz="1600" dirty="0" err="1"/>
              <a:t>sniegšana</a:t>
            </a:r>
            <a:r>
              <a:rPr lang="en-US" sz="1600" dirty="0"/>
              <a:t> – </a:t>
            </a:r>
            <a:r>
              <a:rPr lang="en-US" sz="1600" dirty="0" err="1"/>
              <a:t>piem</a:t>
            </a:r>
            <a:r>
              <a:rPr lang="en-US" sz="1600" dirty="0"/>
              <a:t>., </a:t>
            </a:r>
            <a:r>
              <a:rPr lang="en-US" sz="1600" dirty="0" err="1"/>
              <a:t>nodokļu</a:t>
            </a:r>
            <a:r>
              <a:rPr lang="en-US" sz="1600" dirty="0"/>
              <a:t> </a:t>
            </a:r>
            <a:r>
              <a:rPr lang="en-US" sz="1600" dirty="0" err="1"/>
              <a:t>pārskati</a:t>
            </a:r>
            <a:endParaRPr lang="en-US" sz="1600" dirty="0"/>
          </a:p>
          <a:p>
            <a:pPr marL="857094" lvl="1" indent="-457157">
              <a:buFont typeface="Arial"/>
              <a:buChar char="•"/>
            </a:pPr>
            <a:r>
              <a:rPr lang="en-US" sz="1600" dirty="0" err="1"/>
              <a:t>Pēc</a:t>
            </a:r>
            <a:r>
              <a:rPr lang="en-US" sz="1600" dirty="0"/>
              <a:t> </a:t>
            </a:r>
            <a:r>
              <a:rPr lang="en-US" sz="1600" dirty="0" err="1"/>
              <a:t>pieprasījuma</a:t>
            </a:r>
            <a:r>
              <a:rPr lang="en-US" sz="1600" dirty="0"/>
              <a:t> – </a:t>
            </a:r>
            <a:r>
              <a:rPr lang="en-US" sz="1600" dirty="0" err="1"/>
              <a:t>piem</a:t>
            </a:r>
            <a:r>
              <a:rPr lang="en-US" sz="1600" dirty="0"/>
              <a:t>., </a:t>
            </a:r>
            <a:r>
              <a:rPr lang="en-US" sz="1600" dirty="0" err="1"/>
              <a:t>darba</a:t>
            </a:r>
            <a:r>
              <a:rPr lang="en-US" sz="1600" dirty="0"/>
              <a:t> </a:t>
            </a:r>
            <a:r>
              <a:rPr lang="en-US" sz="1600" dirty="0" err="1"/>
              <a:t>laika</a:t>
            </a:r>
            <a:r>
              <a:rPr lang="en-US" sz="1600" dirty="0"/>
              <a:t> </a:t>
            </a:r>
            <a:r>
              <a:rPr lang="en-US" sz="1600" dirty="0" err="1"/>
              <a:t>uzskaites</a:t>
            </a:r>
            <a:r>
              <a:rPr lang="en-US" sz="1600" dirty="0"/>
              <a:t> </a:t>
            </a:r>
            <a:r>
              <a:rPr lang="en-US" sz="1600" dirty="0" err="1"/>
              <a:t>tabeles</a:t>
            </a:r>
            <a:r>
              <a:rPr lang="en-US" sz="1600" dirty="0"/>
              <a:t>. </a:t>
            </a:r>
          </a:p>
          <a:p>
            <a:pPr marL="342900" indent="-342900">
              <a:buFont typeface="Arial"/>
              <a:buChar char="•"/>
            </a:pPr>
            <a:r>
              <a:rPr lang="en-US" sz="1800" b="1" dirty="0" err="1" smtClean="0">
                <a:solidFill>
                  <a:srgbClr val="800000"/>
                </a:solidFill>
              </a:rPr>
              <a:t>Ja</a:t>
            </a:r>
            <a:r>
              <a:rPr lang="en-US" sz="1800" b="1" dirty="0" smtClean="0">
                <a:solidFill>
                  <a:srgbClr val="800000"/>
                </a:solidFill>
              </a:rPr>
              <a:t> </a:t>
            </a:r>
            <a:r>
              <a:rPr lang="en-US" sz="1800" b="1" dirty="0" err="1">
                <a:solidFill>
                  <a:srgbClr val="800000"/>
                </a:solidFill>
              </a:rPr>
              <a:t>klientam</a:t>
            </a:r>
            <a:r>
              <a:rPr lang="en-US" sz="1800" b="1" dirty="0">
                <a:solidFill>
                  <a:srgbClr val="800000"/>
                </a:solidFill>
              </a:rPr>
              <a:t> </a:t>
            </a:r>
            <a:r>
              <a:rPr lang="en-US" sz="1800" b="1" dirty="0" err="1">
                <a:solidFill>
                  <a:srgbClr val="800000"/>
                </a:solidFill>
              </a:rPr>
              <a:t>nepieciešama</a:t>
            </a:r>
            <a:r>
              <a:rPr lang="en-US" sz="1800" b="1" dirty="0">
                <a:solidFill>
                  <a:srgbClr val="800000"/>
                </a:solidFill>
              </a:rPr>
              <a:t> </a:t>
            </a:r>
            <a:r>
              <a:rPr lang="en-US" sz="1800" b="1" dirty="0" err="1">
                <a:solidFill>
                  <a:srgbClr val="800000"/>
                </a:solidFill>
              </a:rPr>
              <a:t>informācija</a:t>
            </a:r>
            <a:r>
              <a:rPr lang="en-US" sz="1800" b="1" dirty="0">
                <a:solidFill>
                  <a:srgbClr val="800000"/>
                </a:solidFill>
              </a:rPr>
              <a:t> no </a:t>
            </a:r>
            <a:r>
              <a:rPr lang="en-US" sz="1800" b="1" dirty="0" err="1">
                <a:solidFill>
                  <a:srgbClr val="800000"/>
                </a:solidFill>
              </a:rPr>
              <a:t>valsts</a:t>
            </a:r>
            <a:r>
              <a:rPr lang="en-US" sz="1800" b="1" dirty="0">
                <a:solidFill>
                  <a:srgbClr val="800000"/>
                </a:solidFill>
              </a:rPr>
              <a:t> (</a:t>
            </a:r>
            <a:r>
              <a:rPr lang="en-US" sz="1800" b="1" dirty="0" err="1">
                <a:solidFill>
                  <a:srgbClr val="800000"/>
                </a:solidFill>
              </a:rPr>
              <a:t>piem</a:t>
            </a:r>
            <a:r>
              <a:rPr lang="en-US" sz="1800" b="1" dirty="0">
                <a:solidFill>
                  <a:srgbClr val="800000"/>
                </a:solidFill>
              </a:rPr>
              <a:t>., </a:t>
            </a:r>
            <a:r>
              <a:rPr lang="en-US" sz="1800" b="1" dirty="0" err="1">
                <a:solidFill>
                  <a:srgbClr val="800000"/>
                </a:solidFill>
              </a:rPr>
              <a:t>zemesgrāmatas</a:t>
            </a:r>
            <a:r>
              <a:rPr lang="en-US" sz="1800" b="1" dirty="0">
                <a:solidFill>
                  <a:srgbClr val="800000"/>
                </a:solidFill>
              </a:rPr>
              <a:t> </a:t>
            </a:r>
            <a:r>
              <a:rPr lang="en-US" sz="1800" b="1" dirty="0" err="1">
                <a:solidFill>
                  <a:srgbClr val="800000"/>
                </a:solidFill>
              </a:rPr>
              <a:t>dati</a:t>
            </a:r>
            <a:r>
              <a:rPr lang="en-US" sz="1800" b="1" dirty="0">
                <a:solidFill>
                  <a:srgbClr val="800000"/>
                </a:solidFill>
              </a:rPr>
              <a:t>), </a:t>
            </a:r>
            <a:r>
              <a:rPr lang="en-US" sz="1800" b="1" dirty="0" err="1">
                <a:solidFill>
                  <a:srgbClr val="800000"/>
                </a:solidFill>
              </a:rPr>
              <a:t>vai</a:t>
            </a:r>
            <a:r>
              <a:rPr lang="en-US" sz="1800" b="1" dirty="0">
                <a:solidFill>
                  <a:srgbClr val="800000"/>
                </a:solidFill>
              </a:rPr>
              <a:t> </a:t>
            </a:r>
            <a:r>
              <a:rPr lang="en-US" sz="1800" b="1" dirty="0" err="1">
                <a:solidFill>
                  <a:srgbClr val="800000"/>
                </a:solidFill>
              </a:rPr>
              <a:t>pieprasīšanas</a:t>
            </a:r>
            <a:r>
              <a:rPr lang="en-US" sz="1800" b="1" dirty="0">
                <a:solidFill>
                  <a:srgbClr val="800000"/>
                </a:solidFill>
              </a:rPr>
              <a:t> </a:t>
            </a:r>
            <a:r>
              <a:rPr lang="en-US" sz="1800" b="1" dirty="0" err="1">
                <a:solidFill>
                  <a:srgbClr val="800000"/>
                </a:solidFill>
              </a:rPr>
              <a:t>izmaksas</a:t>
            </a:r>
            <a:r>
              <a:rPr lang="en-US" sz="1800" b="1" dirty="0">
                <a:solidFill>
                  <a:srgbClr val="800000"/>
                </a:solidFill>
              </a:rPr>
              <a:t> </a:t>
            </a:r>
            <a:r>
              <a:rPr lang="en-US" sz="1800" b="1" dirty="0" err="1">
                <a:solidFill>
                  <a:srgbClr val="800000"/>
                </a:solidFill>
              </a:rPr>
              <a:t>ir</a:t>
            </a:r>
            <a:r>
              <a:rPr lang="en-US" sz="1800" b="1" dirty="0">
                <a:solidFill>
                  <a:srgbClr val="800000"/>
                </a:solidFill>
              </a:rPr>
              <a:t> </a:t>
            </a:r>
            <a:r>
              <a:rPr lang="en-US" sz="1800" b="1" dirty="0" err="1">
                <a:solidFill>
                  <a:srgbClr val="800000"/>
                </a:solidFill>
              </a:rPr>
              <a:t>administratīvās</a:t>
            </a:r>
            <a:r>
              <a:rPr lang="en-US" sz="1800" b="1" dirty="0">
                <a:solidFill>
                  <a:srgbClr val="800000"/>
                </a:solidFill>
              </a:rPr>
              <a:t> </a:t>
            </a:r>
            <a:r>
              <a:rPr lang="en-US" sz="1800" b="1" dirty="0" err="1">
                <a:solidFill>
                  <a:srgbClr val="800000"/>
                </a:solidFill>
              </a:rPr>
              <a:t>izmaksas</a:t>
            </a:r>
            <a:r>
              <a:rPr lang="en-US" sz="1800" b="1" dirty="0" smtClean="0">
                <a:solidFill>
                  <a:srgbClr val="800000"/>
                </a:solidFill>
              </a:rPr>
              <a:t>? </a:t>
            </a:r>
          </a:p>
          <a:p>
            <a:pPr marL="742837" lvl="1" indent="-342900">
              <a:buFont typeface="Arial"/>
              <a:buChar char="•"/>
            </a:pPr>
            <a:r>
              <a:rPr lang="en-US" sz="1600" dirty="0" err="1" smtClean="0"/>
              <a:t>Nē</a:t>
            </a:r>
            <a:r>
              <a:rPr lang="en-US" sz="1600" dirty="0" smtClean="0"/>
              <a:t>, </a:t>
            </a:r>
            <a:r>
              <a:rPr lang="en-US" sz="1600" dirty="0" err="1" smtClean="0"/>
              <a:t>jo</a:t>
            </a:r>
            <a:r>
              <a:rPr lang="en-US" sz="1600" dirty="0" smtClean="0"/>
              <a:t> </a:t>
            </a:r>
            <a:r>
              <a:rPr lang="en-US" sz="1600" dirty="0" err="1" smtClean="0"/>
              <a:t>tās</a:t>
            </a:r>
            <a:r>
              <a:rPr lang="en-US" sz="1600" dirty="0" smtClean="0"/>
              <a:t> </a:t>
            </a:r>
            <a:r>
              <a:rPr lang="en-US" sz="1600" dirty="0" err="1" smtClean="0"/>
              <a:t>neizriet</a:t>
            </a:r>
            <a:r>
              <a:rPr lang="en-US" sz="1600" dirty="0" smtClean="0"/>
              <a:t> no </a:t>
            </a:r>
            <a:r>
              <a:rPr lang="en-US" sz="1600" dirty="0" err="1"/>
              <a:t>obligātās</a:t>
            </a:r>
            <a:r>
              <a:rPr lang="en-US" sz="1600" dirty="0"/>
              <a:t> </a:t>
            </a:r>
            <a:r>
              <a:rPr lang="en-US" sz="1600" dirty="0" err="1"/>
              <a:t>prasības</a:t>
            </a:r>
            <a:r>
              <a:rPr lang="en-US" sz="1600" dirty="0"/>
              <a:t> </a:t>
            </a:r>
            <a:r>
              <a:rPr lang="en-US" sz="1600" dirty="0" err="1"/>
              <a:t>sniegt</a:t>
            </a:r>
            <a:r>
              <a:rPr lang="en-US" sz="1600" dirty="0"/>
              <a:t> </a:t>
            </a:r>
            <a:r>
              <a:rPr lang="en-US" sz="1600" dirty="0" err="1"/>
              <a:t>informāciju</a:t>
            </a:r>
            <a:r>
              <a:rPr lang="en-US" sz="1600" dirty="0"/>
              <a:t> </a:t>
            </a:r>
            <a:r>
              <a:rPr lang="en-US" sz="1600" dirty="0" err="1" smtClean="0"/>
              <a:t>publiskās</a:t>
            </a:r>
            <a:r>
              <a:rPr lang="en-US" sz="1600" dirty="0" smtClean="0"/>
              <a:t> </a:t>
            </a:r>
            <a:r>
              <a:rPr lang="en-US" sz="1600" dirty="0" err="1" smtClean="0"/>
              <a:t>pārvaldes</a:t>
            </a:r>
            <a:r>
              <a:rPr lang="en-US" sz="1600" dirty="0" smtClean="0"/>
              <a:t> </a:t>
            </a:r>
            <a:r>
              <a:rPr lang="en-US" sz="1600" dirty="0" err="1" smtClean="0"/>
              <a:t>iestāde</a:t>
            </a:r>
            <a:r>
              <a:rPr lang="en-US" sz="1600" dirty="0" err="1"/>
              <a:t>i</a:t>
            </a:r>
            <a:r>
              <a:rPr lang="en-US" sz="1600" dirty="0" smtClean="0"/>
              <a:t> </a:t>
            </a:r>
            <a:endParaRPr lang="en-US" sz="1600" dirty="0"/>
          </a:p>
          <a:p>
            <a:pPr marL="342900" indent="-342900">
              <a:buFont typeface="Arial"/>
              <a:buChar char="•"/>
            </a:pPr>
            <a:endParaRPr lang="en-US" sz="1800" dirty="0"/>
          </a:p>
        </p:txBody>
      </p:sp>
    </p:spTree>
    <p:extLst>
      <p:ext uri="{BB962C8B-B14F-4D97-AF65-F5344CB8AC3E}">
        <p14:creationId xmlns:p14="http://schemas.microsoft.com/office/powerpoint/2010/main" val="342036356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Document" ma:contentTypeID="0x010100FE0404878D85B54081C4B0623C723FAB" ma:contentTypeVersion="0" ma:contentTypeDescription="Create a new document." ma:contentTypeScope="" ma:versionID="ae87f41d004bfc27df516080161ffe3e">
  <xsd:schema xmlns:xsd="http://www.w3.org/2001/XMLSchema" xmlns:xs="http://www.w3.org/2001/XMLSchema" xmlns:p="http://schemas.microsoft.com/office/2006/metadata/properties" xmlns:ns2="9bc8503f-eeeb-41c6-b9fb-d53373a7ea6d" targetNamespace="http://schemas.microsoft.com/office/2006/metadata/properties" ma:root="true" ma:fieldsID="34ef20c97cba8d176c8d8b957f39e2d8" ns2:_="">
    <xsd:import namespace="9bc8503f-eeeb-41c6-b9fb-d53373a7ea6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c8503f-eeeb-41c6-b9fb-d53373a7ea6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A1F83E-FB80-4F6E-A761-5517C5131439}">
  <ds:schemaRefs>
    <ds:schemaRef ds:uri="http://schemas.microsoft.com/sharepoint/events"/>
  </ds:schemaRefs>
</ds:datastoreItem>
</file>

<file path=customXml/itemProps2.xml><?xml version="1.0" encoding="utf-8"?>
<ds:datastoreItem xmlns:ds="http://schemas.openxmlformats.org/officeDocument/2006/customXml" ds:itemID="{C486CBDB-09E6-4E09-A13C-464D640E56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c8503f-eeeb-41c6-b9fb-d53373a7e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F935AE-B2C6-42D0-BDF8-68CBE83F652F}">
  <ds:schemaRefs>
    <ds:schemaRef ds:uri="http://purl.org/dc/elements/1.1/"/>
    <ds:schemaRef ds:uri="http://purl.org/dc/dcmitype/"/>
    <ds:schemaRef ds:uri="http://schemas.microsoft.com/office/2006/documentManagement/types"/>
    <ds:schemaRef ds:uri="http://purl.org/dc/terms/"/>
    <ds:schemaRef ds:uri="http://schemas.openxmlformats.org/package/2006/metadata/core-properties"/>
    <ds:schemaRef ds:uri="http://www.w3.org/XML/1998/namespace"/>
    <ds:schemaRef ds:uri="http://schemas.microsoft.com/office/infopath/2007/PartnerControls"/>
    <ds:schemaRef ds:uri="9bc8503f-eeeb-41c6-b9fb-d53373a7ea6d"/>
    <ds:schemaRef ds:uri="http://schemas.microsoft.com/office/2006/metadata/properties"/>
  </ds:schemaRefs>
</ds:datastoreItem>
</file>

<file path=customXml/itemProps4.xml><?xml version="1.0" encoding="utf-8"?>
<ds:datastoreItem xmlns:ds="http://schemas.openxmlformats.org/officeDocument/2006/customXml" ds:itemID="{7522679C-7551-4E45-BEB0-249B505CF8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6197</TotalTime>
  <Words>4710</Words>
  <Application>Microsoft Office PowerPoint</Application>
  <PresentationFormat>Custom</PresentationFormat>
  <Paragraphs>535</Paragraphs>
  <Slides>50</Slides>
  <Notes>5</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Apmācības kurss  Publisko pakalpojumu sniegšanas izmaksu  aprēķināšana valsts pārvaldē  7. nodarbība Administratīvais slogs  Anastasija Kirņičanska  04.09.2014.</vt:lpstr>
      <vt:lpstr>PowerPoint Presentation</vt:lpstr>
      <vt:lpstr>PowerPoint Presentation</vt:lpstr>
      <vt:lpstr>Definīcija</vt:lpstr>
      <vt:lpstr>Administratīvā sloga mazināšanas iniciatīvas vēsture</vt:lpstr>
      <vt:lpstr>Administratīvā sloga mazināšanas iniciatīvas Eiropā</vt:lpstr>
      <vt:lpstr>Izmaksas likumdošanas prasību izpildei Finanšu un administratīvās</vt:lpstr>
      <vt:lpstr>PowerPoint Presentation</vt:lpstr>
      <vt:lpstr>Administratīvās izmaksas</vt:lpstr>
      <vt:lpstr>Administratīvās izmaksas un  administratīvais slogs</vt:lpstr>
      <vt:lpstr>PowerPoint Presentation</vt:lpstr>
      <vt:lpstr>Administratīvā sloga mērīšana pasaulē</vt:lpstr>
      <vt:lpstr>Administratīvā sloga mazināšanas pieredze Nīderlande</vt:lpstr>
      <vt:lpstr>Administratīvā sloga mazināšanas pieredze Nīderlande (2)</vt:lpstr>
      <vt:lpstr>Administratīvā sloga mazināšanas pieredze Lielbritānija</vt:lpstr>
      <vt:lpstr>Administratīvā sloga mazināšanas pieredze Lielbritānija (2)</vt:lpstr>
      <vt:lpstr>Administratīvā sloga mazināšanas pieredze Kanāda</vt:lpstr>
      <vt:lpstr>Administratīvā sloga mazināšanas pieredze Kanāda (2)</vt:lpstr>
      <vt:lpstr>Secinājumi par ārvalstu pieredzi</vt:lpstr>
      <vt:lpstr>Statistika par administratīvo slogu ES, 2007</vt:lpstr>
      <vt:lpstr>PowerPoint Presentation</vt:lpstr>
      <vt:lpstr>Administratīvais slogs Veidošanās (2)</vt:lpstr>
      <vt:lpstr>Administratīvā slogs darba drošības speciālista licences iegūšanas procesā</vt:lpstr>
      <vt:lpstr>Standarta Izmaksu Modelis</vt:lpstr>
      <vt:lpstr>Standard Cost Model (Standarta Izmaksu Modelis, 2007)</vt:lpstr>
      <vt:lpstr>1. posms  Likumdošanas prasības iedalīšana objektos</vt:lpstr>
      <vt:lpstr>2. posms  Administratīvā sloga noteikšana (1)</vt:lpstr>
      <vt:lpstr>2. posms  Administratīvā sloga noteikšana (2)</vt:lpstr>
      <vt:lpstr>Pieskaitāmās izmaksas (overheads)</vt:lpstr>
      <vt:lpstr>Kādas izmaksas ietilpst administratīvajā slogā?</vt:lpstr>
      <vt:lpstr>PowerPoint Presentation</vt:lpstr>
      <vt:lpstr>Administratīvā sloga aprēķins</vt:lpstr>
      <vt:lpstr>Administratīvā sloga aprēķins Uzdevums – fiziska persona (1)</vt:lpstr>
      <vt:lpstr>Administratīvā sloga aprēķins Uzdevums – fiziska persona (2)</vt:lpstr>
      <vt:lpstr>Administratīvā sloga aprēķins Uzdevums – fiziska persona (3)</vt:lpstr>
      <vt:lpstr>Pieejas administratīvā sloga noteikšanai</vt:lpstr>
      <vt:lpstr>Paplašinātais standarta izmaksu modelis</vt:lpstr>
      <vt:lpstr>Pasaules praksē lietotie administratīvā sloga samazināšanas priekšlikumi (1)</vt:lpstr>
      <vt:lpstr>Pasaules praksē lietotie administratīvā sloga samazināšanas priekšlikumi (2)</vt:lpstr>
      <vt:lpstr>Pasaules praksē lietotie administratīvā sloga samazināšanas priekšlikumi (3)</vt:lpstr>
      <vt:lpstr>Administratīvā sloga mazināšanas aktivitātes Latvijā (1)</vt:lpstr>
      <vt:lpstr>Administratīvā sloga mazināšanas aktivitātes Latvijā (2)</vt:lpstr>
      <vt:lpstr>PowerPoint Presentation</vt:lpstr>
      <vt:lpstr>4. Izvērtējot projekta sākotnējo ietekmi, vērtē projekta:</vt:lpstr>
      <vt:lpstr>Anotācijas II sadaļa (1)  Tiesību akta projekta ietekme uz sabiedrību, tautsaimniecības attīstību un administratīvo slogu</vt:lpstr>
      <vt:lpstr>Anotācijas II sadaļa (2) Tiesību akta projekta ietekme uz sabiedrību, tautsaimniecības attīstību un administratīvo slogu</vt:lpstr>
      <vt:lpstr>Anotācijas II sadaļa (3)  Tiesību akta projekta ietekme uz sabiedrību, tautsaimniecības attīstību un administratīvo slogu</vt:lpstr>
      <vt:lpstr>Administratīvo izmaksu aprēķina piemērs (1)  saskaņā ar tiesību akta projekta ietekmes izvērtēšanas instrukciju</vt:lpstr>
      <vt:lpstr>Administratīvo izmaksu aprēķina piemērs (2)  saskaņā ar tiesību akta projekta ietekmes izvērtēšanas instrukciju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Karlis Dubavs</dc:creator>
  <cp:lastModifiedBy>Maija Anspoka</cp:lastModifiedBy>
  <cp:revision>665</cp:revision>
  <cp:lastPrinted>1601-01-01T00:00:00Z</cp:lastPrinted>
  <dcterms:created xsi:type="dcterms:W3CDTF">2011-03-30T13:08:46Z</dcterms:created>
  <dcterms:modified xsi:type="dcterms:W3CDTF">2014-10-01T07:24:19Z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0x010100FE0404878D85B54081C4B0623C723FAB</vt:lpwstr>
  </property>
</Properties>
</file>