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38"/>
  </p:notesMasterIdLst>
  <p:sldIdLst>
    <p:sldId id="494" r:id="rId6"/>
    <p:sldId id="495" r:id="rId7"/>
    <p:sldId id="497" r:id="rId8"/>
    <p:sldId id="507" r:id="rId9"/>
    <p:sldId id="498" r:id="rId10"/>
    <p:sldId id="529" r:id="rId11"/>
    <p:sldId id="499" r:id="rId12"/>
    <p:sldId id="508" r:id="rId13"/>
    <p:sldId id="509" r:id="rId14"/>
    <p:sldId id="511" r:id="rId15"/>
    <p:sldId id="510" r:id="rId16"/>
    <p:sldId id="512" r:id="rId17"/>
    <p:sldId id="522" r:id="rId18"/>
    <p:sldId id="527" r:id="rId19"/>
    <p:sldId id="501" r:id="rId20"/>
    <p:sldId id="513" r:id="rId21"/>
    <p:sldId id="523" r:id="rId22"/>
    <p:sldId id="528" r:id="rId23"/>
    <p:sldId id="526" r:id="rId24"/>
    <p:sldId id="502" r:id="rId25"/>
    <p:sldId id="515" r:id="rId26"/>
    <p:sldId id="517" r:id="rId27"/>
    <p:sldId id="518" r:id="rId28"/>
    <p:sldId id="519" r:id="rId29"/>
    <p:sldId id="520" r:id="rId30"/>
    <p:sldId id="521" r:id="rId31"/>
    <p:sldId id="514" r:id="rId32"/>
    <p:sldId id="503" r:id="rId33"/>
    <p:sldId id="504" r:id="rId34"/>
    <p:sldId id="505" r:id="rId35"/>
    <p:sldId id="506" r:id="rId36"/>
    <p:sldId id="496" r:id="rId37"/>
  </p:sldIdLst>
  <p:sldSz cx="10080625" cy="7559675"/>
  <p:notesSz cx="7772400" cy="10058400"/>
  <p:defaultTextStyle>
    <a:defPPr>
      <a:defRPr lang="en-GB"/>
    </a:defPPr>
    <a:lvl1pPr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796" indent="-285692"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2762" indent="-228552"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599868" indent="-228552"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6973" indent="-228552" algn="l" defTabSz="45710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5526" algn="l" defTabSz="91421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2632" algn="l" defTabSz="91421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199737" algn="l" defTabSz="91421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6842" algn="l" defTabSz="91421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nts Felsbergs" initials="IF" lastIdx="29" clrIdx="0"/>
  <p:cmAuthor id="1" name="Jānis Dzalbe" initials="J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BA18"/>
    <a:srgbClr val="E1C93B"/>
    <a:srgbClr val="EFEFFB"/>
    <a:srgbClr val="F3F3FF"/>
    <a:srgbClr val="F7F7FF"/>
    <a:srgbClr val="EBEBFF"/>
    <a:srgbClr val="E7E7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55" autoAdjust="0"/>
    <p:restoredTop sz="86441" autoAdjust="0"/>
  </p:normalViewPr>
  <p:slideViewPr>
    <p:cSldViewPr>
      <p:cViewPr>
        <p:scale>
          <a:sx n="60" d="100"/>
          <a:sy n="60" d="100"/>
        </p:scale>
        <p:origin x="-1086" y="-16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18" y="72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lv-LV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D0EF1CA-87E3-42DF-834B-BBB9FE4E38A3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958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571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06422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62138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17851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73563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defRPr/>
            </a:pPr>
            <a:fld id="{5ECB42FC-27B4-47D5-AC52-7869B66921EB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1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0013" y="762000"/>
            <a:ext cx="5032375" cy="3773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693" y="4777458"/>
            <a:ext cx="6216830" cy="452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No dažādiem avotiem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0EF1CA-87E3-42DF-834B-BBB9FE4E38A3}" type="slidenum">
              <a:rPr lang="en-US" altLang="lv-LV" smtClean="0"/>
              <a:pPr/>
              <a:t>22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7380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http://www.accounting4management.com/cost_volume_profit.htm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0EF1CA-87E3-42DF-834B-BBB9FE4E38A3}" type="slidenum">
              <a:rPr lang="en-US" altLang="lv-LV" smtClean="0"/>
              <a:pPr/>
              <a:t>24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209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http://www.accounting4management.com/Break_even_analysis.htm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0EF1CA-87E3-42DF-834B-BBB9FE4E38A3}" type="slidenum">
              <a:rPr lang="en-US" altLang="lv-LV" smtClean="0"/>
              <a:pPr/>
              <a:t>25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6388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0" indent="0" algn="ctr">
              <a:buNone/>
              <a:defRPr/>
            </a:lvl3pPr>
            <a:lvl4pPr marL="1371315" indent="0" algn="ctr">
              <a:buNone/>
              <a:defRPr/>
            </a:lvl4pPr>
            <a:lvl5pPr marL="1828420" indent="0" algn="ctr">
              <a:buNone/>
              <a:defRPr/>
            </a:lvl5pPr>
            <a:lvl6pPr marL="2285526" indent="0" algn="ctr">
              <a:buNone/>
              <a:defRPr/>
            </a:lvl6pPr>
            <a:lvl7pPr marL="2742632" indent="0" algn="ctr">
              <a:buNone/>
              <a:defRPr/>
            </a:lvl7pPr>
            <a:lvl8pPr marL="3199737" indent="0" algn="ctr">
              <a:buNone/>
              <a:defRPr/>
            </a:lvl8pPr>
            <a:lvl9pPr marL="365684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881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140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7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7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078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275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0" indent="0">
              <a:buNone/>
              <a:defRPr sz="1700"/>
            </a:lvl3pPr>
            <a:lvl4pPr marL="1371315" indent="0">
              <a:buNone/>
              <a:defRPr sz="1400"/>
            </a:lvl4pPr>
            <a:lvl5pPr marL="1828420" indent="0">
              <a:buNone/>
              <a:defRPr sz="1400"/>
            </a:lvl5pPr>
            <a:lvl6pPr marL="2285526" indent="0">
              <a:buNone/>
              <a:defRPr sz="1400"/>
            </a:lvl6pPr>
            <a:lvl7pPr marL="2742632" indent="0">
              <a:buNone/>
              <a:defRPr sz="1400"/>
            </a:lvl7pPr>
            <a:lvl8pPr marL="3199737" indent="0">
              <a:buNone/>
              <a:defRPr sz="1400"/>
            </a:lvl8pPr>
            <a:lvl9pPr marL="365684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96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7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7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02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321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578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20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1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5" y="301627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3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0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0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05" indent="0">
              <a:buNone/>
              <a:defRPr sz="2800"/>
            </a:lvl2pPr>
            <a:lvl3pPr marL="914210" indent="0">
              <a:buNone/>
              <a:defRPr sz="2400"/>
            </a:lvl3pPr>
            <a:lvl4pPr marL="1371315" indent="0">
              <a:buNone/>
              <a:defRPr sz="2000"/>
            </a:lvl4pPr>
            <a:lvl5pPr marL="1828420" indent="0">
              <a:buNone/>
              <a:defRPr sz="2000"/>
            </a:lvl5pPr>
            <a:lvl6pPr marL="2285526" indent="0">
              <a:buNone/>
              <a:defRPr sz="2000"/>
            </a:lvl6pPr>
            <a:lvl7pPr marL="2742632" indent="0">
              <a:buNone/>
              <a:defRPr sz="2000"/>
            </a:lvl7pPr>
            <a:lvl8pPr marL="3199737" indent="0">
              <a:buNone/>
              <a:defRPr sz="2000"/>
            </a:lvl8pPr>
            <a:lvl9pPr marL="3656842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0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9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7"/>
            <a:ext cx="9069388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outline text format</a:t>
            </a:r>
          </a:p>
          <a:p>
            <a:pPr lvl="1"/>
            <a:r>
              <a:rPr lang="en-GB" altLang="lv-LV" smtClean="0"/>
              <a:t>Second Outline Level</a:t>
            </a:r>
          </a:p>
          <a:p>
            <a:pPr lvl="2"/>
            <a:r>
              <a:rPr lang="en-GB" altLang="lv-LV" smtClean="0"/>
              <a:t>Third Outline Level</a:t>
            </a:r>
          </a:p>
          <a:p>
            <a:pPr lvl="3"/>
            <a:r>
              <a:rPr lang="en-GB" altLang="lv-LV" smtClean="0"/>
              <a:t>Fourth Outline Level</a:t>
            </a:r>
          </a:p>
          <a:p>
            <a:pPr lvl="4"/>
            <a:r>
              <a:rPr lang="en-GB" altLang="lv-LV" smtClean="0"/>
              <a:t>Fifth Outline Level</a:t>
            </a:r>
          </a:p>
          <a:p>
            <a:pPr lvl="4"/>
            <a:r>
              <a:rPr lang="en-GB" altLang="lv-LV" smtClean="0"/>
              <a:t>Sixth Outline Level</a:t>
            </a:r>
          </a:p>
          <a:p>
            <a:pPr lvl="4"/>
            <a:r>
              <a:rPr lang="en-GB" altLang="lv-LV" smtClean="0"/>
              <a:t>Seventh Outline Level</a:t>
            </a:r>
          </a:p>
          <a:p>
            <a:pPr lvl="4"/>
            <a:r>
              <a:rPr lang="en-GB" altLang="lv-LV" smtClean="0"/>
              <a:t>Eighth Outline Level</a:t>
            </a:r>
          </a:p>
          <a:p>
            <a:pPr lvl="4"/>
            <a:r>
              <a:rPr lang="en-GB" altLang="lv-LV" smtClean="0"/>
              <a:t>Ninth Outline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2pPr>
      <a:lvl3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3pPr>
      <a:lvl4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4pPr>
      <a:lvl5pPr algn="ctr" defTabSz="45710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5pPr>
      <a:lvl6pPr marL="2514080" indent="-228552" algn="ctr" defTabSz="457105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6pPr>
      <a:lvl7pPr marL="2971184" indent="-228552" algn="ctr" defTabSz="457105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7pPr>
      <a:lvl8pPr marL="3428290" indent="-228552" algn="ctr" defTabSz="457105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8pPr>
      <a:lvl9pPr marL="3885394" indent="-228552" algn="ctr" defTabSz="457105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ahoma" pitchFamily="32" charset="0"/>
          <a:ea typeface="SimSun" charset="-122"/>
        </a:defRPr>
      </a:lvl9pPr>
    </p:titleStyle>
    <p:bodyStyle>
      <a:lvl1pPr marL="342830" indent="-342830" algn="l" defTabSz="457105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796" indent="-285692" algn="l" defTabSz="457105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2762" indent="-228552" algn="l" defTabSz="457105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599868" indent="-228552" algn="l" defTabSz="457105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4pPr>
      <a:lvl5pPr marL="2056973" indent="-228552" algn="l" defTabSz="457105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080" indent="-228552" algn="l" defTabSz="457105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184" indent="-228552" algn="l" defTabSz="457105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8290" indent="-228552" algn="l" defTabSz="457105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5394" indent="-228552" algn="l" defTabSz="457105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7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232002" y="755502"/>
            <a:ext cx="5976664" cy="27111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100776" tIns="50388" rIns="100776" bIns="50388">
            <a:spAutoFit/>
          </a:bodyPr>
          <a:lstStyle/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600" b="1" dirty="0">
              <a:latin typeface="Calibri" pitchFamily="34" charset="0"/>
              <a:ea typeface="MS PGothic"/>
              <a:cs typeface="MS PGothic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395461"/>
            <a:ext cx="7920880" cy="102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9" y="1475581"/>
            <a:ext cx="9793607" cy="5399874"/>
          </a:xfrm>
        </p:spPr>
        <p:txBody>
          <a:bodyPr/>
          <a:lstStyle/>
          <a:p>
            <a:pPr algn="r" eaLnBrk="1"/>
            <a:r>
              <a:rPr lang="lv-LV" altLang="lv-LV" sz="2400" dirty="0">
                <a:ea typeface="ＭＳ Ｐゴシック" pitchFamily="34" charset="-128"/>
              </a:rPr>
              <a:t>Apmācības kurss</a:t>
            </a:r>
            <a:br>
              <a:rPr lang="lv-LV" altLang="lv-LV" sz="2400" dirty="0">
                <a:ea typeface="ＭＳ Ｐゴシック" pitchFamily="34" charset="-128"/>
              </a:rPr>
            </a:br>
            <a:r>
              <a:rPr lang="lv-LV" altLang="lv-LV" sz="1100" dirty="0">
                <a:ea typeface="ＭＳ Ｐゴシック" pitchFamily="34" charset="-128"/>
              </a:rPr>
              <a:t/>
            </a:r>
            <a:br>
              <a:rPr lang="lv-LV" altLang="lv-LV" sz="1100" dirty="0">
                <a:ea typeface="ＭＳ Ｐゴシック" pitchFamily="34" charset="-128"/>
              </a:rPr>
            </a:br>
            <a:r>
              <a:rPr lang="lv-LV" altLang="lv-LV" sz="2800" dirty="0">
                <a:ea typeface="ＭＳ Ｐゴシック" pitchFamily="34" charset="-128"/>
              </a:rPr>
              <a:t>Publisko pakalpojumu sniegšanas izmaksu </a:t>
            </a:r>
            <a:br>
              <a:rPr lang="lv-LV" altLang="lv-LV" sz="2800" dirty="0">
                <a:ea typeface="ＭＳ Ｐゴシック" pitchFamily="34" charset="-128"/>
              </a:rPr>
            </a:br>
            <a:r>
              <a:rPr lang="lv-LV" altLang="lv-LV" sz="2800" dirty="0">
                <a:ea typeface="ＭＳ Ｐゴシック" pitchFamily="34" charset="-128"/>
              </a:rPr>
              <a:t>aprēķināšana valsts pārvaldē</a:t>
            </a:r>
            <a:r>
              <a:rPr lang="lv-LV" altLang="lv-LV" sz="3600" dirty="0">
                <a:ea typeface="ＭＳ Ｐゴシック" pitchFamily="34" charset="-128"/>
              </a:rPr>
              <a:t/>
            </a:r>
            <a:br>
              <a:rPr lang="lv-LV" altLang="lv-LV" sz="3600" dirty="0">
                <a:ea typeface="ＭＳ Ｐゴシック" pitchFamily="34" charset="-128"/>
              </a:rPr>
            </a:br>
            <a:r>
              <a:rPr lang="lv-LV" altLang="lv-LV" sz="3600" dirty="0">
                <a:ea typeface="ＭＳ Ｐゴシック" pitchFamily="34" charset="-128"/>
              </a:rPr>
              <a:t/>
            </a:r>
            <a:br>
              <a:rPr lang="lv-LV" altLang="lv-LV" sz="3600" dirty="0">
                <a:ea typeface="ＭＳ Ｐゴシック" pitchFamily="34" charset="-128"/>
              </a:rPr>
            </a:br>
            <a:r>
              <a:rPr lang="lv-LV" altLang="lv-LV" sz="2800" dirty="0">
                <a:solidFill>
                  <a:srgbClr val="7F7F7F"/>
                </a:solidFill>
                <a:ea typeface="ＭＳ Ｐゴシック" pitchFamily="34" charset="-128"/>
              </a:rPr>
              <a:t>9</a:t>
            </a:r>
            <a:r>
              <a:rPr lang="lv-LV" altLang="lv-LV" sz="2800" dirty="0" smtClean="0">
                <a:solidFill>
                  <a:srgbClr val="7F7F7F"/>
                </a:solidFill>
                <a:ea typeface="ＭＳ Ｐゴシック" pitchFamily="34" charset="-128"/>
              </a:rPr>
              <a:t>. </a:t>
            </a:r>
            <a:r>
              <a:rPr lang="lv-LV" altLang="lv-LV" sz="2800" dirty="0">
                <a:solidFill>
                  <a:srgbClr val="7F7F7F"/>
                </a:solidFill>
                <a:ea typeface="ＭＳ Ｐゴシック" pitchFamily="34" charset="-128"/>
              </a:rPr>
              <a:t>nodarbība</a:t>
            </a:r>
            <a:br>
              <a:rPr lang="lv-LV" altLang="lv-LV" sz="2800" dirty="0">
                <a:solidFill>
                  <a:srgbClr val="7F7F7F"/>
                </a:solidFill>
                <a:ea typeface="ＭＳ Ｐゴシック" pitchFamily="34" charset="-128"/>
              </a:rPr>
            </a:br>
            <a:r>
              <a:rPr lang="lv-LV" altLang="lv-LV" sz="3600" dirty="0" smtClean="0">
                <a:solidFill>
                  <a:schemeClr val="tx1"/>
                </a:solidFill>
                <a:ea typeface="ＭＳ Ｐゴシック" pitchFamily="34" charset="-128"/>
              </a:rPr>
              <a:t>Vadības grāmatvedības instrumenti</a:t>
            </a:r>
            <a:r>
              <a:rPr lang="lv-LV" altLang="lv-LV" sz="140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lv-LV" altLang="lv-LV" sz="14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lv-LV" altLang="lv-LV" sz="28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Anastasija </a:t>
            </a:r>
            <a:r>
              <a:rPr lang="lv-LV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Kirņičanska</a:t>
            </a:r>
            <a:r>
              <a:rPr lang="lv-LV" altLang="lv-LV" sz="2800" dirty="0">
                <a:ea typeface="ＭＳ Ｐゴシック" pitchFamily="34" charset="-128"/>
              </a:rPr>
              <a:t/>
            </a:r>
            <a:br>
              <a:rPr lang="lv-LV" altLang="lv-LV" sz="2800" dirty="0">
                <a:ea typeface="ＭＳ Ｐゴシック" pitchFamily="34" charset="-128"/>
              </a:rPr>
            </a:br>
            <a:r>
              <a:rPr lang="lv-LV" altLang="lv-LV" sz="1200" dirty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  <a:t/>
            </a:r>
            <a:br>
              <a:rPr lang="lv-LV" altLang="lv-LV" sz="1200" dirty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</a:br>
            <a:r>
              <a:rPr lang="lv-LV" altLang="lv-LV" sz="2400" dirty="0" smtClean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  <a:t>18.09.2014</a:t>
            </a:r>
            <a:r>
              <a:rPr lang="lv-LV" altLang="lv-LV" sz="2800" dirty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  <a:t>.</a:t>
            </a:r>
            <a:endParaRPr lang="lv-LV" altLang="lv-LV" sz="1800" dirty="0">
              <a:solidFill>
                <a:schemeClr val="bg2"/>
              </a:solidFill>
              <a:ea typeface="SimSun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56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721742" y="1035149"/>
            <a:ext cx="3168352" cy="2016224"/>
          </a:xfrm>
          <a:prstGeom prst="rect">
            <a:avLst/>
          </a:prstGeom>
          <a:solidFill>
            <a:srgbClr val="D9D9D9"/>
          </a:solidFill>
          <a:ln w="1905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 smtClean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 smtClean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 smtClean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b="1" dirty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b="1" dirty="0" smtClean="0">
                <a:latin typeface="Calibri"/>
                <a:ea typeface="SimSun" charset="-122"/>
                <a:cs typeface="Calibri"/>
              </a:rPr>
              <a:t>Kaizen Costing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Calibri"/>
              <a:ea typeface="SimSun" charset="-122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43768" y="1035149"/>
            <a:ext cx="6480720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 smtClean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 smtClean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2000" b="1" dirty="0" smtClean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b="1" dirty="0">
              <a:latin typeface="Calibri"/>
              <a:ea typeface="SimSun" charset="-122"/>
              <a:cs typeface="Calibri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b="1" dirty="0" smtClean="0">
                <a:latin typeface="Calibri"/>
                <a:ea typeface="SimSun" charset="-122"/>
                <a:cs typeface="Calibri"/>
              </a:rPr>
              <a:t>Target Costing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Calibri"/>
              <a:ea typeface="SimSun" charset="-122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76" y="-36587"/>
            <a:ext cx="9069388" cy="813916"/>
          </a:xfrm>
        </p:spPr>
        <p:txBody>
          <a:bodyPr/>
          <a:lstStyle/>
          <a:p>
            <a:pPr algn="l"/>
            <a:r>
              <a:rPr lang="en-US" sz="3600" dirty="0"/>
              <a:t>Izmaksu </a:t>
            </a:r>
            <a:r>
              <a:rPr lang="en-US" sz="3600" dirty="0" err="1"/>
              <a:t>vadības</a:t>
            </a:r>
            <a:r>
              <a:rPr lang="en-US" sz="3600" dirty="0"/>
              <a:t> </a:t>
            </a:r>
            <a:r>
              <a:rPr lang="en-US" sz="3600" dirty="0" err="1"/>
              <a:t>instrumenti</a:t>
            </a:r>
            <a:r>
              <a:rPr lang="en-US" sz="3600" dirty="0"/>
              <a:t> </a:t>
            </a:r>
            <a:r>
              <a:rPr lang="en-US" sz="3600" dirty="0" smtClean="0"/>
              <a:t>(4)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92" y="3275781"/>
            <a:ext cx="9577064" cy="41044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70000"/>
              </a:lnSpc>
            </a:pPr>
            <a:r>
              <a:rPr lang="en-US" sz="2000" b="1" dirty="0" smtClean="0"/>
              <a:t>6. Target </a:t>
            </a:r>
            <a:r>
              <a:rPr lang="en-US" sz="2000" b="1" dirty="0"/>
              <a:t>costing </a:t>
            </a:r>
            <a:r>
              <a:rPr lang="en-US" sz="2000" dirty="0"/>
              <a:t>– </a:t>
            </a:r>
            <a:r>
              <a:rPr lang="en-US" sz="2000" dirty="0" err="1"/>
              <a:t>mērķa</a:t>
            </a:r>
            <a:r>
              <a:rPr lang="en-US" sz="2000" dirty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vadība</a:t>
            </a:r>
            <a:r>
              <a:rPr lang="en-US" sz="2000" dirty="0" smtClean="0"/>
              <a:t>:</a:t>
            </a:r>
          </a:p>
          <a:p>
            <a:pPr marL="857166" lvl="1" indent="-457200">
              <a:lnSpc>
                <a:spcPct val="70000"/>
              </a:lnSpc>
              <a:buFont typeface="Arial"/>
              <a:buChar char="•"/>
            </a:pPr>
            <a:r>
              <a:rPr lang="en-US" sz="1800" dirty="0" smtClean="0"/>
              <a:t>Izmaksu “</a:t>
            </a:r>
            <a:r>
              <a:rPr lang="en-US" sz="1800" dirty="0" err="1" smtClean="0"/>
              <a:t>grieztu</a:t>
            </a:r>
            <a:r>
              <a:rPr lang="en-US" sz="1800" dirty="0" smtClean="0"/>
              <a:t>” </a:t>
            </a:r>
            <a:r>
              <a:rPr lang="en-US" sz="1800" dirty="0" err="1" smtClean="0"/>
              <a:t>definēšana</a:t>
            </a:r>
            <a:r>
              <a:rPr lang="en-US" sz="1800" dirty="0" smtClean="0"/>
              <a:t> un </a:t>
            </a:r>
            <a:r>
              <a:rPr lang="en-US" sz="1800" dirty="0" err="1" smtClean="0"/>
              <a:t>pakalpojumu</a:t>
            </a:r>
            <a:r>
              <a:rPr lang="en-US" sz="1800" dirty="0" smtClean="0"/>
              <a:t> </a:t>
            </a:r>
            <a:r>
              <a:rPr lang="en-US" sz="1800" dirty="0" err="1" smtClean="0"/>
              <a:t>sniegšanas</a:t>
            </a:r>
            <a:r>
              <a:rPr lang="en-US" sz="1800" dirty="0" smtClean="0"/>
              <a:t> </a:t>
            </a:r>
            <a:r>
              <a:rPr lang="en-US" sz="1800" dirty="0" err="1" smtClean="0"/>
              <a:t>plānošana</a:t>
            </a:r>
            <a:r>
              <a:rPr lang="en-US" sz="1800" dirty="0" smtClean="0"/>
              <a:t> </a:t>
            </a:r>
            <a:r>
              <a:rPr lang="en-US" sz="1800" dirty="0" err="1" smtClean="0"/>
              <a:t>atbilstoši</a:t>
            </a:r>
            <a:r>
              <a:rPr lang="en-US" sz="1800" dirty="0" smtClean="0"/>
              <a:t> </a:t>
            </a:r>
            <a:r>
              <a:rPr lang="en-US" sz="1800" dirty="0" err="1" smtClean="0"/>
              <a:t>šiem</a:t>
            </a:r>
            <a:r>
              <a:rPr lang="en-US" sz="1800" dirty="0" smtClean="0"/>
              <a:t> </a:t>
            </a:r>
            <a:r>
              <a:rPr lang="en-US" sz="1800" dirty="0" err="1" smtClean="0"/>
              <a:t>grieztiem</a:t>
            </a:r>
            <a:endParaRPr lang="en-US" sz="1800" dirty="0" smtClean="0"/>
          </a:p>
          <a:p>
            <a:pPr marL="857166" lvl="1" indent="-457200">
              <a:lnSpc>
                <a:spcPct val="70000"/>
              </a:lnSpc>
              <a:buFont typeface="Arial"/>
              <a:buChar char="•"/>
            </a:pPr>
            <a:r>
              <a:rPr lang="en-US" sz="1800" dirty="0" err="1" smtClean="0"/>
              <a:t>Mainoties</a:t>
            </a:r>
            <a:r>
              <a:rPr lang="en-US" sz="1800" dirty="0" smtClean="0"/>
              <a:t> </a:t>
            </a:r>
            <a:r>
              <a:rPr lang="en-US" sz="1800" dirty="0" err="1" smtClean="0"/>
              <a:t>pakalpojuma</a:t>
            </a:r>
            <a:r>
              <a:rPr lang="en-US" sz="1800" dirty="0" smtClean="0"/>
              <a:t> </a:t>
            </a:r>
            <a:r>
              <a:rPr lang="en-US" sz="1800" dirty="0" err="1" smtClean="0"/>
              <a:t>sniegšanas</a:t>
            </a:r>
            <a:r>
              <a:rPr lang="en-US" sz="1800" dirty="0" smtClean="0"/>
              <a:t> </a:t>
            </a:r>
            <a:r>
              <a:rPr lang="en-US" sz="1800" dirty="0" err="1" smtClean="0"/>
              <a:t>procesam</a:t>
            </a:r>
            <a:r>
              <a:rPr lang="en-US" sz="1800" dirty="0" smtClean="0"/>
              <a:t>/</a:t>
            </a:r>
            <a:r>
              <a:rPr lang="en-US" sz="1800" dirty="0" err="1" smtClean="0"/>
              <a:t>saturam</a:t>
            </a:r>
            <a:r>
              <a:rPr lang="en-US" sz="1800" dirty="0" smtClean="0"/>
              <a:t>, </a:t>
            </a:r>
            <a:r>
              <a:rPr lang="en-US" sz="1800" dirty="0" err="1" smtClean="0"/>
              <a:t>griezti</a:t>
            </a:r>
            <a:r>
              <a:rPr lang="en-US" sz="1800" dirty="0"/>
              <a:t> </a:t>
            </a:r>
            <a:r>
              <a:rPr lang="en-US" sz="1800" dirty="0" err="1" smtClean="0"/>
              <a:t>saglabājas</a:t>
            </a:r>
            <a:endParaRPr lang="en-US" sz="1800" dirty="0" smtClean="0"/>
          </a:p>
          <a:p>
            <a:pPr marL="857166" lvl="1" indent="-457200">
              <a:lnSpc>
                <a:spcPct val="70000"/>
              </a:lnSpc>
              <a:buFont typeface="Arial"/>
              <a:buChar char="•"/>
            </a:pP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pakalpojuma</a:t>
            </a:r>
            <a:r>
              <a:rPr lang="en-US" sz="1800" dirty="0" smtClean="0"/>
              <a:t> </a:t>
            </a:r>
            <a:r>
              <a:rPr lang="en-US" sz="1800" dirty="0" err="1" smtClean="0"/>
              <a:t>sniegšanas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 smtClean="0"/>
              <a:t> </a:t>
            </a:r>
            <a:r>
              <a:rPr lang="en-US" sz="1800" dirty="0" err="1" smtClean="0"/>
              <a:t>būtiski</a:t>
            </a:r>
            <a:r>
              <a:rPr lang="en-US" sz="1800" dirty="0" smtClean="0"/>
              <a:t> </a:t>
            </a:r>
            <a:r>
              <a:rPr lang="en-US" sz="1800" dirty="0" err="1" smtClean="0"/>
              <a:t>palielinās</a:t>
            </a:r>
            <a:r>
              <a:rPr lang="en-US" sz="1800" dirty="0" smtClean="0"/>
              <a:t>, </a:t>
            </a:r>
            <a:r>
              <a:rPr lang="en-US" sz="1800" dirty="0" err="1" smtClean="0"/>
              <a:t>tiek</a:t>
            </a:r>
            <a:r>
              <a:rPr lang="en-US" sz="1800" dirty="0" smtClean="0"/>
              <a:t> </a:t>
            </a:r>
            <a:r>
              <a:rPr lang="en-US" sz="1800" dirty="0" err="1" smtClean="0"/>
              <a:t>pieņemts</a:t>
            </a:r>
            <a:r>
              <a:rPr lang="en-US" sz="1800" dirty="0" smtClean="0"/>
              <a:t> </a:t>
            </a:r>
            <a:r>
              <a:rPr lang="en-US" sz="1800" dirty="0" err="1" smtClean="0"/>
              <a:t>lēmums</a:t>
            </a:r>
            <a:r>
              <a:rPr lang="en-US" sz="1800" dirty="0" smtClean="0"/>
              <a:t> </a:t>
            </a:r>
            <a:r>
              <a:rPr lang="en-US" sz="1800" dirty="0" err="1" smtClean="0"/>
              <a:t>atteikties</a:t>
            </a:r>
            <a:r>
              <a:rPr lang="en-US" sz="1800" dirty="0" smtClean="0"/>
              <a:t> no </a:t>
            </a:r>
            <a:r>
              <a:rPr lang="en-US" sz="1800" dirty="0" err="1" smtClean="0"/>
              <a:t>pakalpojumu</a:t>
            </a:r>
            <a:r>
              <a:rPr lang="en-US" sz="1800" dirty="0" smtClean="0"/>
              <a:t> </a:t>
            </a:r>
            <a:r>
              <a:rPr lang="en-US" sz="1800" dirty="0" err="1" smtClean="0"/>
              <a:t>sniegšanas</a:t>
            </a:r>
            <a:endParaRPr lang="en-US" sz="1800" dirty="0"/>
          </a:p>
          <a:p>
            <a:pPr marL="0" indent="0">
              <a:lnSpc>
                <a:spcPct val="70000"/>
              </a:lnSpc>
            </a:pPr>
            <a:r>
              <a:rPr lang="en-US" sz="2000" b="1" dirty="0" smtClean="0"/>
              <a:t>7. Kaizen </a:t>
            </a:r>
            <a:r>
              <a:rPr lang="en-US" sz="2000" b="1" dirty="0"/>
              <a:t>costing </a:t>
            </a:r>
            <a:r>
              <a:rPr lang="en-US" sz="2000" dirty="0"/>
              <a:t>– </a:t>
            </a:r>
            <a:r>
              <a:rPr lang="en-US" sz="2000" dirty="0" err="1"/>
              <a:t>izmaksu</a:t>
            </a:r>
            <a:r>
              <a:rPr lang="en-US" sz="2000" dirty="0"/>
              <a:t> </a:t>
            </a:r>
            <a:r>
              <a:rPr lang="en-US" sz="2000" dirty="0" err="1"/>
              <a:t>samazināšanas</a:t>
            </a:r>
            <a:r>
              <a:rPr lang="en-US" sz="2000" dirty="0"/>
              <a:t> </a:t>
            </a:r>
            <a:r>
              <a:rPr lang="en-US" sz="2000" dirty="0" err="1"/>
              <a:t>sistēma</a:t>
            </a:r>
            <a:r>
              <a:rPr lang="en-US" sz="2000" dirty="0"/>
              <a:t> Kaizen:</a:t>
            </a:r>
          </a:p>
          <a:p>
            <a:pPr marL="857166" lvl="1" indent="-457200">
              <a:lnSpc>
                <a:spcPct val="70000"/>
              </a:lnSpc>
              <a:buFont typeface="Arial"/>
              <a:buChar char="•"/>
            </a:pPr>
            <a:r>
              <a:rPr lang="en-US" sz="1800" dirty="0" err="1" smtClean="0"/>
              <a:t>Tekošo</a:t>
            </a:r>
            <a:r>
              <a:rPr lang="en-US" sz="1800" dirty="0" smtClean="0"/>
              <a:t> </a:t>
            </a:r>
            <a:r>
              <a:rPr lang="en-US" sz="1800" dirty="0" err="1"/>
              <a:t>izmaksu</a:t>
            </a:r>
            <a:r>
              <a:rPr lang="en-US" sz="1800" dirty="0"/>
              <a:t> </a:t>
            </a:r>
            <a:r>
              <a:rPr lang="en-US" sz="1800" dirty="0" err="1"/>
              <a:t>optimizācijas</a:t>
            </a:r>
            <a:r>
              <a:rPr lang="en-US" sz="1800" dirty="0"/>
              <a:t> </a:t>
            </a:r>
            <a:r>
              <a:rPr lang="en-US" sz="1800" dirty="0" err="1"/>
              <a:t>iespēju</a:t>
            </a:r>
            <a:r>
              <a:rPr lang="en-US" sz="1800" dirty="0"/>
              <a:t> </a:t>
            </a:r>
            <a:r>
              <a:rPr lang="en-US" sz="1800" dirty="0" err="1"/>
              <a:t>meklēšana</a:t>
            </a:r>
            <a:r>
              <a:rPr lang="en-US" sz="1800" dirty="0"/>
              <a:t> </a:t>
            </a:r>
            <a:r>
              <a:rPr lang="en-US" sz="1800" dirty="0" err="1"/>
              <a:t>katrā</a:t>
            </a:r>
            <a:r>
              <a:rPr lang="en-US" sz="1800" dirty="0"/>
              <a:t> </a:t>
            </a:r>
            <a:r>
              <a:rPr lang="en-US" sz="1800" dirty="0" err="1"/>
              <a:t>darbības</a:t>
            </a:r>
            <a:r>
              <a:rPr lang="en-US" sz="1800" dirty="0"/>
              <a:t> </a:t>
            </a:r>
            <a:r>
              <a:rPr lang="en-US" sz="1800" dirty="0" err="1" smtClean="0"/>
              <a:t>posmā</a:t>
            </a:r>
            <a:r>
              <a:rPr lang="en-US" sz="1800" dirty="0" smtClean="0"/>
              <a:t>. </a:t>
            </a:r>
            <a:r>
              <a:rPr lang="en-US" sz="1800" dirty="0" err="1" smtClean="0"/>
              <a:t>Mērķis</a:t>
            </a:r>
            <a:r>
              <a:rPr lang="en-US" sz="1800" dirty="0" smtClean="0"/>
              <a:t>: </a:t>
            </a:r>
            <a:r>
              <a:rPr lang="en-US" sz="1800" dirty="0" err="1" smtClean="0"/>
              <a:t>samazināt</a:t>
            </a:r>
            <a:r>
              <a:rPr lang="en-US" sz="1800" dirty="0" smtClean="0"/>
              <a:t> </a:t>
            </a:r>
            <a:r>
              <a:rPr lang="en-US" sz="1800" dirty="0" err="1" smtClean="0"/>
              <a:t>plānotās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endParaRPr lang="en-US" sz="1800" dirty="0"/>
          </a:p>
          <a:p>
            <a:pPr marL="857166" lvl="1" indent="-457200">
              <a:lnSpc>
                <a:spcPct val="70000"/>
              </a:lnSpc>
              <a:buFont typeface="Arial"/>
              <a:buChar char="•"/>
            </a:pPr>
            <a:r>
              <a:rPr lang="en-US" sz="1800" dirty="0" smtClean="0"/>
              <a:t>20%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veidojas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produkta</a:t>
            </a:r>
            <a:r>
              <a:rPr lang="en-US" sz="1800" dirty="0" smtClean="0"/>
              <a:t> </a:t>
            </a:r>
            <a:r>
              <a:rPr lang="en-US" sz="1800" dirty="0" err="1" smtClean="0"/>
              <a:t>izstrādes</a:t>
            </a:r>
            <a:r>
              <a:rPr lang="en-US" sz="1800" dirty="0" smtClean="0"/>
              <a:t> </a:t>
            </a:r>
            <a:r>
              <a:rPr lang="en-US" sz="1800" dirty="0" err="1" smtClean="0"/>
              <a:t>posmā</a:t>
            </a:r>
            <a:r>
              <a:rPr lang="en-US" sz="1800" dirty="0" smtClean="0"/>
              <a:t> un 80% - </a:t>
            </a:r>
            <a:r>
              <a:rPr lang="en-US" sz="1800" dirty="0" err="1" smtClean="0"/>
              <a:t>ražošanas</a:t>
            </a:r>
            <a:r>
              <a:rPr lang="en-US" sz="1800" dirty="0" smtClean="0"/>
              <a:t> </a:t>
            </a:r>
            <a:r>
              <a:rPr lang="en-US" sz="1800" dirty="0" err="1" smtClean="0"/>
              <a:t>procesā</a:t>
            </a:r>
            <a:endParaRPr lang="en-US" sz="1800" dirty="0" smtClean="0"/>
          </a:p>
          <a:p>
            <a:pPr marL="857166" lvl="1" indent="-457200">
              <a:lnSpc>
                <a:spcPct val="70000"/>
              </a:lnSpc>
              <a:buFont typeface="Arial"/>
              <a:buChar char="•"/>
            </a:pPr>
            <a:r>
              <a:rPr lang="en-US" sz="1800" dirty="0" err="1" smtClean="0"/>
              <a:t>Pilnveidošanas</a:t>
            </a:r>
            <a:r>
              <a:rPr lang="en-US" sz="1800" dirty="0" smtClean="0"/>
              <a:t> </a:t>
            </a:r>
            <a:r>
              <a:rPr lang="en-US" sz="1800" dirty="0" err="1" smtClean="0"/>
              <a:t>jautājumi</a:t>
            </a:r>
            <a:r>
              <a:rPr lang="en-US" sz="1800" dirty="0" smtClean="0"/>
              <a:t> (</a:t>
            </a:r>
            <a:r>
              <a:rPr lang="en-US" sz="1800" dirty="0" err="1" smtClean="0"/>
              <a:t>piemēri</a:t>
            </a:r>
            <a:r>
              <a:rPr lang="en-US" sz="1800" dirty="0" smtClean="0"/>
              <a:t>):</a:t>
            </a:r>
          </a:p>
          <a:p>
            <a:pPr marL="1257132" lvl="2" indent="-457200">
              <a:lnSpc>
                <a:spcPct val="70000"/>
              </a:lnSpc>
              <a:buFont typeface="Arial"/>
              <a:buChar char="•"/>
            </a:pPr>
            <a:r>
              <a:rPr lang="en-US" sz="1400" dirty="0" err="1" smtClean="0"/>
              <a:t>Piegādātāju</a:t>
            </a:r>
            <a:r>
              <a:rPr lang="en-US" sz="1400" dirty="0" smtClean="0"/>
              <a:t> </a:t>
            </a:r>
            <a:r>
              <a:rPr lang="en-US" sz="1400" dirty="0" err="1" smtClean="0"/>
              <a:t>izmaksas</a:t>
            </a:r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 err="1" smtClean="0"/>
              <a:t>vai</a:t>
            </a:r>
            <a:r>
              <a:rPr lang="en-US" sz="1400" dirty="0" smtClean="0"/>
              <a:t> </a:t>
            </a:r>
            <a:r>
              <a:rPr lang="en-US" sz="1400" dirty="0" err="1" smtClean="0"/>
              <a:t>mēs</a:t>
            </a:r>
            <a:r>
              <a:rPr lang="en-US" sz="1400" dirty="0" smtClean="0"/>
              <a:t> </a:t>
            </a:r>
            <a:r>
              <a:rPr lang="en-US" sz="1400" dirty="0" err="1" smtClean="0"/>
              <a:t>varam</a:t>
            </a:r>
            <a:r>
              <a:rPr lang="en-US" sz="1400" dirty="0" smtClean="0"/>
              <a:t> </a:t>
            </a:r>
            <a:r>
              <a:rPr lang="en-US" sz="1400" dirty="0" err="1" smtClean="0"/>
              <a:t>ietekmēt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sz="1400" dirty="0" err="1" smtClean="0"/>
              <a:t>tās</a:t>
            </a:r>
            <a:r>
              <a:rPr lang="en-US" sz="1400" dirty="0" smtClean="0"/>
              <a:t>? </a:t>
            </a:r>
            <a:r>
              <a:rPr lang="en-US" sz="1400" dirty="0" err="1" smtClean="0"/>
              <a:t>Vai</a:t>
            </a:r>
            <a:r>
              <a:rPr lang="en-US" sz="1400" dirty="0" smtClean="0"/>
              <a:t> </a:t>
            </a:r>
            <a:r>
              <a:rPr lang="en-US" sz="1400" dirty="0" err="1" smtClean="0"/>
              <a:t>varam</a:t>
            </a:r>
            <a:r>
              <a:rPr lang="en-US" sz="1400" dirty="0"/>
              <a:t> </a:t>
            </a:r>
            <a:r>
              <a:rPr lang="en-US" sz="1400" dirty="0" err="1" smtClean="0"/>
              <a:t>mainīt</a:t>
            </a:r>
            <a:r>
              <a:rPr lang="en-US" sz="1400" dirty="0"/>
              <a:t> </a:t>
            </a:r>
            <a:r>
              <a:rPr lang="en-US" sz="1400" dirty="0" err="1" smtClean="0"/>
              <a:t>piegādātāju</a:t>
            </a:r>
            <a:r>
              <a:rPr lang="en-US" sz="1400" dirty="0" smtClean="0"/>
              <a:t>?</a:t>
            </a:r>
          </a:p>
          <a:p>
            <a:pPr marL="1257132" lvl="2" indent="-457200">
              <a:lnSpc>
                <a:spcPct val="70000"/>
              </a:lnSpc>
              <a:buFont typeface="Arial"/>
              <a:buChar char="•"/>
            </a:pPr>
            <a:r>
              <a:rPr lang="en-US" sz="1400" dirty="0" err="1" smtClean="0"/>
              <a:t>Procesu</a:t>
            </a:r>
            <a:r>
              <a:rPr lang="en-US" sz="1400" dirty="0" smtClean="0"/>
              <a:t> </a:t>
            </a:r>
            <a:r>
              <a:rPr lang="en-US" sz="1400" dirty="0" err="1" smtClean="0"/>
              <a:t>izmaksas</a:t>
            </a:r>
            <a:r>
              <a:rPr lang="en-US" sz="1400" dirty="0"/>
              <a:t> </a:t>
            </a:r>
            <a:r>
              <a:rPr lang="en-US" sz="1400" dirty="0" smtClean="0"/>
              <a:t>– </a:t>
            </a:r>
            <a:r>
              <a:rPr lang="en-US" sz="1400" dirty="0" err="1" smtClean="0"/>
              <a:t>mainīt</a:t>
            </a:r>
            <a:r>
              <a:rPr lang="en-US" sz="1400" dirty="0" smtClean="0"/>
              <a:t> </a:t>
            </a:r>
            <a:r>
              <a:rPr lang="en-US" sz="1400" dirty="0" err="1" smtClean="0"/>
              <a:t>procesu</a:t>
            </a:r>
            <a:r>
              <a:rPr lang="en-US" sz="1400" dirty="0" smtClean="0"/>
              <a:t>, </a:t>
            </a:r>
            <a:r>
              <a:rPr lang="en-US" sz="1400" dirty="0" err="1" smtClean="0"/>
              <a:t>lai</a:t>
            </a:r>
            <a:r>
              <a:rPr lang="en-US" sz="1400" dirty="0" smtClean="0"/>
              <a:t> </a:t>
            </a:r>
            <a:r>
              <a:rPr lang="en-US" sz="1400" dirty="0" err="1" smtClean="0"/>
              <a:t>lētāk</a:t>
            </a:r>
            <a:r>
              <a:rPr lang="en-US" sz="1400" dirty="0" smtClean="0"/>
              <a:t> </a:t>
            </a:r>
            <a:r>
              <a:rPr lang="en-US" sz="1400" dirty="0" err="1" smtClean="0"/>
              <a:t>sasniegtu</a:t>
            </a:r>
            <a:r>
              <a:rPr lang="en-US" sz="1400" dirty="0" smtClean="0"/>
              <a:t> </a:t>
            </a:r>
            <a:r>
              <a:rPr lang="en-US" sz="1400" dirty="0" err="1" smtClean="0"/>
              <a:t>rezultātu</a:t>
            </a:r>
            <a:endParaRPr lang="en-US" sz="1400" dirty="0" smtClean="0"/>
          </a:p>
          <a:p>
            <a:pPr marL="1257132" lvl="2" indent="-457200">
              <a:lnSpc>
                <a:spcPct val="70000"/>
              </a:lnSpc>
              <a:buFont typeface="Arial"/>
              <a:buChar char="•"/>
            </a:pPr>
            <a:r>
              <a:rPr lang="en-US" sz="1400" dirty="0" smtClean="0"/>
              <a:t>Terra Incognita – </a:t>
            </a:r>
            <a:r>
              <a:rPr lang="en-US" sz="1400" dirty="0" err="1" smtClean="0"/>
              <a:t>ko</a:t>
            </a:r>
            <a:r>
              <a:rPr lang="en-US" sz="1400" dirty="0" smtClean="0"/>
              <a:t> </a:t>
            </a:r>
            <a:r>
              <a:rPr lang="en-US" sz="1400" dirty="0" err="1" smtClean="0"/>
              <a:t>darīsim</a:t>
            </a:r>
            <a:r>
              <a:rPr lang="en-US" sz="1400" dirty="0" smtClean="0"/>
              <a:t> </a:t>
            </a:r>
            <a:r>
              <a:rPr lang="en-US" sz="1400" dirty="0" err="1" smtClean="0"/>
              <a:t>ar</a:t>
            </a:r>
            <a:r>
              <a:rPr lang="en-US" sz="1400" dirty="0" smtClean="0"/>
              <a:t> </a:t>
            </a:r>
            <a:r>
              <a:rPr lang="en-US" sz="1400" dirty="0" err="1" smtClean="0"/>
              <a:t>jaunu</a:t>
            </a:r>
            <a:r>
              <a:rPr lang="en-US" sz="1400" dirty="0" smtClean="0"/>
              <a:t> </a:t>
            </a:r>
            <a:r>
              <a:rPr lang="en-US" sz="1400" dirty="0" err="1" smtClean="0"/>
              <a:t>darbību</a:t>
            </a:r>
            <a:r>
              <a:rPr lang="en-US" sz="1400" dirty="0" smtClean="0"/>
              <a:t> </a:t>
            </a:r>
            <a:r>
              <a:rPr lang="en-US" sz="1400" dirty="0" err="1" smtClean="0"/>
              <a:t>izmaksām</a:t>
            </a:r>
            <a:r>
              <a:rPr lang="en-US" sz="1400" dirty="0" smtClean="0"/>
              <a:t>?</a:t>
            </a:r>
          </a:p>
          <a:p>
            <a:pPr marL="1257132" lvl="2" indent="-457200">
              <a:lnSpc>
                <a:spcPct val="70000"/>
              </a:lnSpc>
              <a:buFont typeface="Arial"/>
              <a:buChar char="•"/>
            </a:pPr>
            <a:endParaRPr lang="en-US" sz="1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89448" y="1130039"/>
            <a:ext cx="9619501" cy="1555438"/>
            <a:chOff x="261456" y="1930511"/>
            <a:chExt cx="9619501" cy="1555438"/>
          </a:xfrm>
        </p:grpSpPr>
        <p:sp>
          <p:nvSpPr>
            <p:cNvPr id="7" name="Freeform 6"/>
            <p:cNvSpPr/>
            <p:nvPr/>
          </p:nvSpPr>
          <p:spPr>
            <a:xfrm>
              <a:off x="261456" y="1930511"/>
              <a:ext cx="1206133" cy="1546301"/>
            </a:xfrm>
            <a:custGeom>
              <a:avLst/>
              <a:gdLst>
                <a:gd name="connsiteX0" fmla="*/ 0 w 1206133"/>
                <a:gd name="connsiteY0" fmla="*/ 120613 h 1546301"/>
                <a:gd name="connsiteX1" fmla="*/ 120613 w 1206133"/>
                <a:gd name="connsiteY1" fmla="*/ 0 h 1546301"/>
                <a:gd name="connsiteX2" fmla="*/ 1085520 w 1206133"/>
                <a:gd name="connsiteY2" fmla="*/ 0 h 1546301"/>
                <a:gd name="connsiteX3" fmla="*/ 1206133 w 1206133"/>
                <a:gd name="connsiteY3" fmla="*/ 120613 h 1546301"/>
                <a:gd name="connsiteX4" fmla="*/ 1206133 w 1206133"/>
                <a:gd name="connsiteY4" fmla="*/ 1425688 h 1546301"/>
                <a:gd name="connsiteX5" fmla="*/ 1085520 w 1206133"/>
                <a:gd name="connsiteY5" fmla="*/ 1546301 h 1546301"/>
                <a:gd name="connsiteX6" fmla="*/ 120613 w 1206133"/>
                <a:gd name="connsiteY6" fmla="*/ 1546301 h 1546301"/>
                <a:gd name="connsiteX7" fmla="*/ 0 w 1206133"/>
                <a:gd name="connsiteY7" fmla="*/ 1425688 h 1546301"/>
                <a:gd name="connsiteX8" fmla="*/ 0 w 1206133"/>
                <a:gd name="connsiteY8" fmla="*/ 120613 h 15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133" h="1546301">
                  <a:moveTo>
                    <a:pt x="0" y="120613"/>
                  </a:moveTo>
                  <a:cubicBezTo>
                    <a:pt x="0" y="54000"/>
                    <a:pt x="54000" y="0"/>
                    <a:pt x="120613" y="0"/>
                  </a:cubicBezTo>
                  <a:lnTo>
                    <a:pt x="1085520" y="0"/>
                  </a:lnTo>
                  <a:cubicBezTo>
                    <a:pt x="1152133" y="0"/>
                    <a:pt x="1206133" y="54000"/>
                    <a:pt x="1206133" y="120613"/>
                  </a:cubicBezTo>
                  <a:lnTo>
                    <a:pt x="1206133" y="1425688"/>
                  </a:lnTo>
                  <a:cubicBezTo>
                    <a:pt x="1206133" y="1492301"/>
                    <a:pt x="1152133" y="1546301"/>
                    <a:pt x="1085520" y="1546301"/>
                  </a:cubicBezTo>
                  <a:lnTo>
                    <a:pt x="120613" y="1546301"/>
                  </a:lnTo>
                  <a:cubicBezTo>
                    <a:pt x="54000" y="1546301"/>
                    <a:pt x="0" y="1492301"/>
                    <a:pt x="0" y="1425688"/>
                  </a:cubicBezTo>
                  <a:lnTo>
                    <a:pt x="0" y="120613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666" tIns="88666" rIns="88666" bIns="886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Pakalpo-jumu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specifikā-cija</a:t>
              </a:r>
              <a:endParaRPr lang="en-US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11920" y="2554101"/>
              <a:ext cx="255700" cy="299121"/>
            </a:xfrm>
            <a:custGeom>
              <a:avLst/>
              <a:gdLst>
                <a:gd name="connsiteX0" fmla="*/ 0 w 255700"/>
                <a:gd name="connsiteY0" fmla="*/ 59824 h 299121"/>
                <a:gd name="connsiteX1" fmla="*/ 127850 w 255700"/>
                <a:gd name="connsiteY1" fmla="*/ 59824 h 299121"/>
                <a:gd name="connsiteX2" fmla="*/ 127850 w 255700"/>
                <a:gd name="connsiteY2" fmla="*/ 0 h 299121"/>
                <a:gd name="connsiteX3" fmla="*/ 255700 w 255700"/>
                <a:gd name="connsiteY3" fmla="*/ 149561 h 299121"/>
                <a:gd name="connsiteX4" fmla="*/ 127850 w 255700"/>
                <a:gd name="connsiteY4" fmla="*/ 299121 h 299121"/>
                <a:gd name="connsiteX5" fmla="*/ 127850 w 255700"/>
                <a:gd name="connsiteY5" fmla="*/ 239297 h 299121"/>
                <a:gd name="connsiteX6" fmla="*/ 0 w 255700"/>
                <a:gd name="connsiteY6" fmla="*/ 239297 h 299121"/>
                <a:gd name="connsiteX7" fmla="*/ 0 w 255700"/>
                <a:gd name="connsiteY7" fmla="*/ 59824 h 29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700" h="299121">
                  <a:moveTo>
                    <a:pt x="0" y="59824"/>
                  </a:moveTo>
                  <a:lnTo>
                    <a:pt x="127850" y="59824"/>
                  </a:lnTo>
                  <a:lnTo>
                    <a:pt x="127850" y="0"/>
                  </a:lnTo>
                  <a:lnTo>
                    <a:pt x="255700" y="149561"/>
                  </a:lnTo>
                  <a:lnTo>
                    <a:pt x="127850" y="299121"/>
                  </a:lnTo>
                  <a:lnTo>
                    <a:pt x="127850" y="239297"/>
                  </a:lnTo>
                  <a:lnTo>
                    <a:pt x="0" y="239297"/>
                  </a:lnTo>
                  <a:lnTo>
                    <a:pt x="0" y="59824"/>
                  </a:lnTo>
                  <a:close/>
                </a:path>
              </a:pathLst>
            </a:cu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9824" rIns="76710" bIns="5982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99952" y="1930511"/>
              <a:ext cx="1206133" cy="1546301"/>
            </a:xfrm>
            <a:custGeom>
              <a:avLst/>
              <a:gdLst>
                <a:gd name="connsiteX0" fmla="*/ 0 w 1206133"/>
                <a:gd name="connsiteY0" fmla="*/ 120613 h 1546301"/>
                <a:gd name="connsiteX1" fmla="*/ 120613 w 1206133"/>
                <a:gd name="connsiteY1" fmla="*/ 0 h 1546301"/>
                <a:gd name="connsiteX2" fmla="*/ 1085520 w 1206133"/>
                <a:gd name="connsiteY2" fmla="*/ 0 h 1546301"/>
                <a:gd name="connsiteX3" fmla="*/ 1206133 w 1206133"/>
                <a:gd name="connsiteY3" fmla="*/ 120613 h 1546301"/>
                <a:gd name="connsiteX4" fmla="*/ 1206133 w 1206133"/>
                <a:gd name="connsiteY4" fmla="*/ 1425688 h 1546301"/>
                <a:gd name="connsiteX5" fmla="*/ 1085520 w 1206133"/>
                <a:gd name="connsiteY5" fmla="*/ 1546301 h 1546301"/>
                <a:gd name="connsiteX6" fmla="*/ 120613 w 1206133"/>
                <a:gd name="connsiteY6" fmla="*/ 1546301 h 1546301"/>
                <a:gd name="connsiteX7" fmla="*/ 0 w 1206133"/>
                <a:gd name="connsiteY7" fmla="*/ 1425688 h 1546301"/>
                <a:gd name="connsiteX8" fmla="*/ 0 w 1206133"/>
                <a:gd name="connsiteY8" fmla="*/ 120613 h 15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133" h="1546301">
                  <a:moveTo>
                    <a:pt x="0" y="120613"/>
                  </a:moveTo>
                  <a:cubicBezTo>
                    <a:pt x="0" y="54000"/>
                    <a:pt x="54000" y="0"/>
                    <a:pt x="120613" y="0"/>
                  </a:cubicBezTo>
                  <a:lnTo>
                    <a:pt x="1085520" y="0"/>
                  </a:lnTo>
                  <a:cubicBezTo>
                    <a:pt x="1152133" y="0"/>
                    <a:pt x="1206133" y="54000"/>
                    <a:pt x="1206133" y="120613"/>
                  </a:cubicBezTo>
                  <a:lnTo>
                    <a:pt x="1206133" y="1425688"/>
                  </a:lnTo>
                  <a:cubicBezTo>
                    <a:pt x="1206133" y="1492301"/>
                    <a:pt x="1152133" y="1546301"/>
                    <a:pt x="1085520" y="1546301"/>
                  </a:cubicBezTo>
                  <a:lnTo>
                    <a:pt x="120613" y="1546301"/>
                  </a:lnTo>
                  <a:cubicBezTo>
                    <a:pt x="54000" y="1546301"/>
                    <a:pt x="0" y="1492301"/>
                    <a:pt x="0" y="1425688"/>
                  </a:cubicBezTo>
                  <a:lnTo>
                    <a:pt x="0" y="120613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666" tIns="88666" rIns="88666" bIns="886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Izmaksu un </a:t>
              </a:r>
              <a:r>
                <a:rPr lang="en-US" kern="1200" dirty="0" err="1" smtClean="0"/>
                <a:t>peļņas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noteikšana</a:t>
              </a:r>
              <a:endParaRPr lang="en-US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41279" y="2554101"/>
              <a:ext cx="255700" cy="299121"/>
            </a:xfrm>
            <a:custGeom>
              <a:avLst/>
              <a:gdLst>
                <a:gd name="connsiteX0" fmla="*/ 0 w 255700"/>
                <a:gd name="connsiteY0" fmla="*/ 59824 h 299121"/>
                <a:gd name="connsiteX1" fmla="*/ 127850 w 255700"/>
                <a:gd name="connsiteY1" fmla="*/ 59824 h 299121"/>
                <a:gd name="connsiteX2" fmla="*/ 127850 w 255700"/>
                <a:gd name="connsiteY2" fmla="*/ 0 h 299121"/>
                <a:gd name="connsiteX3" fmla="*/ 255700 w 255700"/>
                <a:gd name="connsiteY3" fmla="*/ 149561 h 299121"/>
                <a:gd name="connsiteX4" fmla="*/ 127850 w 255700"/>
                <a:gd name="connsiteY4" fmla="*/ 299121 h 299121"/>
                <a:gd name="connsiteX5" fmla="*/ 127850 w 255700"/>
                <a:gd name="connsiteY5" fmla="*/ 239297 h 299121"/>
                <a:gd name="connsiteX6" fmla="*/ 0 w 255700"/>
                <a:gd name="connsiteY6" fmla="*/ 239297 h 299121"/>
                <a:gd name="connsiteX7" fmla="*/ 0 w 255700"/>
                <a:gd name="connsiteY7" fmla="*/ 59824 h 29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700" h="299121">
                  <a:moveTo>
                    <a:pt x="0" y="59824"/>
                  </a:moveTo>
                  <a:lnTo>
                    <a:pt x="127850" y="59824"/>
                  </a:lnTo>
                  <a:lnTo>
                    <a:pt x="127850" y="0"/>
                  </a:lnTo>
                  <a:lnTo>
                    <a:pt x="255700" y="149561"/>
                  </a:lnTo>
                  <a:lnTo>
                    <a:pt x="127850" y="299121"/>
                  </a:lnTo>
                  <a:lnTo>
                    <a:pt x="127850" y="239297"/>
                  </a:lnTo>
                  <a:lnTo>
                    <a:pt x="0" y="239297"/>
                  </a:lnTo>
                  <a:lnTo>
                    <a:pt x="0" y="59824"/>
                  </a:lnTo>
                  <a:close/>
                </a:path>
              </a:pathLst>
            </a:cu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9824" rIns="76710" bIns="5982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27107" y="1930511"/>
              <a:ext cx="1702988" cy="1546301"/>
            </a:xfrm>
            <a:custGeom>
              <a:avLst/>
              <a:gdLst>
                <a:gd name="connsiteX0" fmla="*/ 0 w 1206133"/>
                <a:gd name="connsiteY0" fmla="*/ 120613 h 1546301"/>
                <a:gd name="connsiteX1" fmla="*/ 120613 w 1206133"/>
                <a:gd name="connsiteY1" fmla="*/ 0 h 1546301"/>
                <a:gd name="connsiteX2" fmla="*/ 1085520 w 1206133"/>
                <a:gd name="connsiteY2" fmla="*/ 0 h 1546301"/>
                <a:gd name="connsiteX3" fmla="*/ 1206133 w 1206133"/>
                <a:gd name="connsiteY3" fmla="*/ 120613 h 1546301"/>
                <a:gd name="connsiteX4" fmla="*/ 1206133 w 1206133"/>
                <a:gd name="connsiteY4" fmla="*/ 1425688 h 1546301"/>
                <a:gd name="connsiteX5" fmla="*/ 1085520 w 1206133"/>
                <a:gd name="connsiteY5" fmla="*/ 1546301 h 1546301"/>
                <a:gd name="connsiteX6" fmla="*/ 120613 w 1206133"/>
                <a:gd name="connsiteY6" fmla="*/ 1546301 h 1546301"/>
                <a:gd name="connsiteX7" fmla="*/ 0 w 1206133"/>
                <a:gd name="connsiteY7" fmla="*/ 1425688 h 1546301"/>
                <a:gd name="connsiteX8" fmla="*/ 0 w 1206133"/>
                <a:gd name="connsiteY8" fmla="*/ 120613 h 15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133" h="1546301">
                  <a:moveTo>
                    <a:pt x="0" y="120613"/>
                  </a:moveTo>
                  <a:cubicBezTo>
                    <a:pt x="0" y="54000"/>
                    <a:pt x="54000" y="0"/>
                    <a:pt x="120613" y="0"/>
                  </a:cubicBezTo>
                  <a:lnTo>
                    <a:pt x="1085520" y="0"/>
                  </a:lnTo>
                  <a:cubicBezTo>
                    <a:pt x="1152133" y="0"/>
                    <a:pt x="1206133" y="54000"/>
                    <a:pt x="1206133" y="120613"/>
                  </a:cubicBezTo>
                  <a:lnTo>
                    <a:pt x="1206133" y="1425688"/>
                  </a:lnTo>
                  <a:cubicBezTo>
                    <a:pt x="1206133" y="1492301"/>
                    <a:pt x="1152133" y="1546301"/>
                    <a:pt x="1085520" y="1546301"/>
                  </a:cubicBezTo>
                  <a:lnTo>
                    <a:pt x="120613" y="1546301"/>
                  </a:lnTo>
                  <a:cubicBezTo>
                    <a:pt x="54000" y="1546301"/>
                    <a:pt x="0" y="1492301"/>
                    <a:pt x="0" y="1425688"/>
                  </a:cubicBezTo>
                  <a:lnTo>
                    <a:pt x="0" y="120613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666" tIns="88666" rIns="88666" bIns="886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Notiek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būtiskās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izmaiņas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pakalpojumā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vai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tā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piegādes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procesā</a:t>
              </a:r>
              <a:endParaRPr lang="en-US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70481" y="2554101"/>
              <a:ext cx="255700" cy="299121"/>
            </a:xfrm>
            <a:custGeom>
              <a:avLst/>
              <a:gdLst>
                <a:gd name="connsiteX0" fmla="*/ 0 w 255700"/>
                <a:gd name="connsiteY0" fmla="*/ 59824 h 299121"/>
                <a:gd name="connsiteX1" fmla="*/ 127850 w 255700"/>
                <a:gd name="connsiteY1" fmla="*/ 59824 h 299121"/>
                <a:gd name="connsiteX2" fmla="*/ 127850 w 255700"/>
                <a:gd name="connsiteY2" fmla="*/ 0 h 299121"/>
                <a:gd name="connsiteX3" fmla="*/ 255700 w 255700"/>
                <a:gd name="connsiteY3" fmla="*/ 149561 h 299121"/>
                <a:gd name="connsiteX4" fmla="*/ 127850 w 255700"/>
                <a:gd name="connsiteY4" fmla="*/ 299121 h 299121"/>
                <a:gd name="connsiteX5" fmla="*/ 127850 w 255700"/>
                <a:gd name="connsiteY5" fmla="*/ 239297 h 299121"/>
                <a:gd name="connsiteX6" fmla="*/ 0 w 255700"/>
                <a:gd name="connsiteY6" fmla="*/ 239297 h 299121"/>
                <a:gd name="connsiteX7" fmla="*/ 0 w 255700"/>
                <a:gd name="connsiteY7" fmla="*/ 59824 h 29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700" h="299121">
                  <a:moveTo>
                    <a:pt x="0" y="59824"/>
                  </a:moveTo>
                  <a:lnTo>
                    <a:pt x="127850" y="59824"/>
                  </a:lnTo>
                  <a:lnTo>
                    <a:pt x="127850" y="0"/>
                  </a:lnTo>
                  <a:lnTo>
                    <a:pt x="255700" y="149561"/>
                  </a:lnTo>
                  <a:lnTo>
                    <a:pt x="127850" y="299121"/>
                  </a:lnTo>
                  <a:lnTo>
                    <a:pt x="127850" y="239297"/>
                  </a:lnTo>
                  <a:lnTo>
                    <a:pt x="0" y="239297"/>
                  </a:lnTo>
                  <a:lnTo>
                    <a:pt x="0" y="59824"/>
                  </a:lnTo>
                  <a:close/>
                </a:path>
              </a:pathLst>
            </a:cu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9824" rIns="76710" bIns="5982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71593" y="1939648"/>
              <a:ext cx="1206133" cy="1546301"/>
            </a:xfrm>
            <a:custGeom>
              <a:avLst/>
              <a:gdLst>
                <a:gd name="connsiteX0" fmla="*/ 0 w 1206133"/>
                <a:gd name="connsiteY0" fmla="*/ 120613 h 1546301"/>
                <a:gd name="connsiteX1" fmla="*/ 120613 w 1206133"/>
                <a:gd name="connsiteY1" fmla="*/ 0 h 1546301"/>
                <a:gd name="connsiteX2" fmla="*/ 1085520 w 1206133"/>
                <a:gd name="connsiteY2" fmla="*/ 0 h 1546301"/>
                <a:gd name="connsiteX3" fmla="*/ 1206133 w 1206133"/>
                <a:gd name="connsiteY3" fmla="*/ 120613 h 1546301"/>
                <a:gd name="connsiteX4" fmla="*/ 1206133 w 1206133"/>
                <a:gd name="connsiteY4" fmla="*/ 1425688 h 1546301"/>
                <a:gd name="connsiteX5" fmla="*/ 1085520 w 1206133"/>
                <a:gd name="connsiteY5" fmla="*/ 1546301 h 1546301"/>
                <a:gd name="connsiteX6" fmla="*/ 120613 w 1206133"/>
                <a:gd name="connsiteY6" fmla="*/ 1546301 h 1546301"/>
                <a:gd name="connsiteX7" fmla="*/ 0 w 1206133"/>
                <a:gd name="connsiteY7" fmla="*/ 1425688 h 1546301"/>
                <a:gd name="connsiteX8" fmla="*/ 0 w 1206133"/>
                <a:gd name="connsiteY8" fmla="*/ 120613 h 15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133" h="1546301">
                  <a:moveTo>
                    <a:pt x="0" y="120613"/>
                  </a:moveTo>
                  <a:cubicBezTo>
                    <a:pt x="0" y="54000"/>
                    <a:pt x="54000" y="0"/>
                    <a:pt x="120613" y="0"/>
                  </a:cubicBezTo>
                  <a:lnTo>
                    <a:pt x="1085520" y="0"/>
                  </a:lnTo>
                  <a:cubicBezTo>
                    <a:pt x="1152133" y="0"/>
                    <a:pt x="1206133" y="54000"/>
                    <a:pt x="1206133" y="120613"/>
                  </a:cubicBezTo>
                  <a:lnTo>
                    <a:pt x="1206133" y="1425688"/>
                  </a:lnTo>
                  <a:cubicBezTo>
                    <a:pt x="1206133" y="1492301"/>
                    <a:pt x="1152133" y="1546301"/>
                    <a:pt x="1085520" y="1546301"/>
                  </a:cubicBezTo>
                  <a:lnTo>
                    <a:pt x="120613" y="1546301"/>
                  </a:lnTo>
                  <a:cubicBezTo>
                    <a:pt x="54000" y="1546301"/>
                    <a:pt x="0" y="1492301"/>
                    <a:pt x="0" y="1425688"/>
                  </a:cubicBezTo>
                  <a:lnTo>
                    <a:pt x="0" y="120613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666" tIns="88666" rIns="88666" bIns="886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Vai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izmaiņas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iekļaujas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plānotajās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izmaksās</a:t>
              </a:r>
              <a:r>
                <a:rPr lang="en-US" kern="1200" dirty="0" smtClean="0"/>
                <a:t>?</a:t>
              </a:r>
              <a:endParaRPr lang="en-US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624488" y="2555701"/>
              <a:ext cx="255700" cy="299121"/>
            </a:xfrm>
            <a:custGeom>
              <a:avLst/>
              <a:gdLst>
                <a:gd name="connsiteX0" fmla="*/ 0 w 255700"/>
                <a:gd name="connsiteY0" fmla="*/ 59824 h 299121"/>
                <a:gd name="connsiteX1" fmla="*/ 127850 w 255700"/>
                <a:gd name="connsiteY1" fmla="*/ 59824 h 299121"/>
                <a:gd name="connsiteX2" fmla="*/ 127850 w 255700"/>
                <a:gd name="connsiteY2" fmla="*/ 0 h 299121"/>
                <a:gd name="connsiteX3" fmla="*/ 255700 w 255700"/>
                <a:gd name="connsiteY3" fmla="*/ 149561 h 299121"/>
                <a:gd name="connsiteX4" fmla="*/ 127850 w 255700"/>
                <a:gd name="connsiteY4" fmla="*/ 299121 h 299121"/>
                <a:gd name="connsiteX5" fmla="*/ 127850 w 255700"/>
                <a:gd name="connsiteY5" fmla="*/ 239297 h 299121"/>
                <a:gd name="connsiteX6" fmla="*/ 0 w 255700"/>
                <a:gd name="connsiteY6" fmla="*/ 239297 h 299121"/>
                <a:gd name="connsiteX7" fmla="*/ 0 w 255700"/>
                <a:gd name="connsiteY7" fmla="*/ 59824 h 29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700" h="299121">
                  <a:moveTo>
                    <a:pt x="0" y="59824"/>
                  </a:moveTo>
                  <a:lnTo>
                    <a:pt x="127850" y="59824"/>
                  </a:lnTo>
                  <a:lnTo>
                    <a:pt x="127850" y="0"/>
                  </a:lnTo>
                  <a:lnTo>
                    <a:pt x="255700" y="149561"/>
                  </a:lnTo>
                  <a:lnTo>
                    <a:pt x="127850" y="299121"/>
                  </a:lnTo>
                  <a:lnTo>
                    <a:pt x="127850" y="239297"/>
                  </a:lnTo>
                  <a:lnTo>
                    <a:pt x="0" y="239297"/>
                  </a:lnTo>
                  <a:lnTo>
                    <a:pt x="0" y="59824"/>
                  </a:lnTo>
                  <a:close/>
                </a:path>
              </a:pathLst>
            </a:cu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9824" rIns="76710" bIns="5982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914227" y="1939648"/>
              <a:ext cx="1206133" cy="1546301"/>
            </a:xfrm>
            <a:custGeom>
              <a:avLst/>
              <a:gdLst>
                <a:gd name="connsiteX0" fmla="*/ 0 w 1206133"/>
                <a:gd name="connsiteY0" fmla="*/ 120613 h 1546301"/>
                <a:gd name="connsiteX1" fmla="*/ 120613 w 1206133"/>
                <a:gd name="connsiteY1" fmla="*/ 0 h 1546301"/>
                <a:gd name="connsiteX2" fmla="*/ 1085520 w 1206133"/>
                <a:gd name="connsiteY2" fmla="*/ 0 h 1546301"/>
                <a:gd name="connsiteX3" fmla="*/ 1206133 w 1206133"/>
                <a:gd name="connsiteY3" fmla="*/ 120613 h 1546301"/>
                <a:gd name="connsiteX4" fmla="*/ 1206133 w 1206133"/>
                <a:gd name="connsiteY4" fmla="*/ 1425688 h 1546301"/>
                <a:gd name="connsiteX5" fmla="*/ 1085520 w 1206133"/>
                <a:gd name="connsiteY5" fmla="*/ 1546301 h 1546301"/>
                <a:gd name="connsiteX6" fmla="*/ 120613 w 1206133"/>
                <a:gd name="connsiteY6" fmla="*/ 1546301 h 1546301"/>
                <a:gd name="connsiteX7" fmla="*/ 0 w 1206133"/>
                <a:gd name="connsiteY7" fmla="*/ 1425688 h 1546301"/>
                <a:gd name="connsiteX8" fmla="*/ 0 w 1206133"/>
                <a:gd name="connsiteY8" fmla="*/ 120613 h 15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133" h="1546301">
                  <a:moveTo>
                    <a:pt x="0" y="120613"/>
                  </a:moveTo>
                  <a:cubicBezTo>
                    <a:pt x="0" y="54000"/>
                    <a:pt x="54000" y="0"/>
                    <a:pt x="120613" y="0"/>
                  </a:cubicBezTo>
                  <a:lnTo>
                    <a:pt x="1085520" y="0"/>
                  </a:lnTo>
                  <a:cubicBezTo>
                    <a:pt x="1152133" y="0"/>
                    <a:pt x="1206133" y="54000"/>
                    <a:pt x="1206133" y="120613"/>
                  </a:cubicBezTo>
                  <a:lnTo>
                    <a:pt x="1206133" y="1425688"/>
                  </a:lnTo>
                  <a:cubicBezTo>
                    <a:pt x="1206133" y="1492301"/>
                    <a:pt x="1152133" y="1546301"/>
                    <a:pt x="1085520" y="1546301"/>
                  </a:cubicBezTo>
                  <a:lnTo>
                    <a:pt x="120613" y="1546301"/>
                  </a:lnTo>
                  <a:cubicBezTo>
                    <a:pt x="54000" y="1546301"/>
                    <a:pt x="0" y="1492301"/>
                    <a:pt x="0" y="1425688"/>
                  </a:cubicBezTo>
                  <a:lnTo>
                    <a:pt x="0" y="120613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666" tIns="88666" rIns="88666" bIns="886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Pakalpo-jumu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izpildes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uzsākšana</a:t>
              </a:r>
              <a:endParaRPr lang="en-US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161902" y="2554101"/>
              <a:ext cx="255700" cy="299121"/>
            </a:xfrm>
            <a:custGeom>
              <a:avLst/>
              <a:gdLst>
                <a:gd name="connsiteX0" fmla="*/ 0 w 255700"/>
                <a:gd name="connsiteY0" fmla="*/ 59824 h 299121"/>
                <a:gd name="connsiteX1" fmla="*/ 127850 w 255700"/>
                <a:gd name="connsiteY1" fmla="*/ 59824 h 299121"/>
                <a:gd name="connsiteX2" fmla="*/ 127850 w 255700"/>
                <a:gd name="connsiteY2" fmla="*/ 0 h 299121"/>
                <a:gd name="connsiteX3" fmla="*/ 255700 w 255700"/>
                <a:gd name="connsiteY3" fmla="*/ 149561 h 299121"/>
                <a:gd name="connsiteX4" fmla="*/ 127850 w 255700"/>
                <a:gd name="connsiteY4" fmla="*/ 299121 h 299121"/>
                <a:gd name="connsiteX5" fmla="*/ 127850 w 255700"/>
                <a:gd name="connsiteY5" fmla="*/ 239297 h 299121"/>
                <a:gd name="connsiteX6" fmla="*/ 0 w 255700"/>
                <a:gd name="connsiteY6" fmla="*/ 239297 h 299121"/>
                <a:gd name="connsiteX7" fmla="*/ 0 w 255700"/>
                <a:gd name="connsiteY7" fmla="*/ 59824 h 29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700" h="299121">
                  <a:moveTo>
                    <a:pt x="0" y="59824"/>
                  </a:moveTo>
                  <a:lnTo>
                    <a:pt x="127850" y="59824"/>
                  </a:lnTo>
                  <a:lnTo>
                    <a:pt x="127850" y="0"/>
                  </a:lnTo>
                  <a:lnTo>
                    <a:pt x="255700" y="149561"/>
                  </a:lnTo>
                  <a:lnTo>
                    <a:pt x="127850" y="299121"/>
                  </a:lnTo>
                  <a:lnTo>
                    <a:pt x="127850" y="239297"/>
                  </a:lnTo>
                  <a:lnTo>
                    <a:pt x="0" y="239297"/>
                  </a:lnTo>
                  <a:lnTo>
                    <a:pt x="0" y="59824"/>
                  </a:lnTo>
                  <a:close/>
                </a:path>
              </a:pathLst>
            </a:cu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9824" rIns="76710" bIns="5982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440799" y="1930511"/>
              <a:ext cx="1440158" cy="1546301"/>
            </a:xfrm>
            <a:custGeom>
              <a:avLst/>
              <a:gdLst>
                <a:gd name="connsiteX0" fmla="*/ 0 w 1206133"/>
                <a:gd name="connsiteY0" fmla="*/ 120613 h 1546301"/>
                <a:gd name="connsiteX1" fmla="*/ 120613 w 1206133"/>
                <a:gd name="connsiteY1" fmla="*/ 0 h 1546301"/>
                <a:gd name="connsiteX2" fmla="*/ 1085520 w 1206133"/>
                <a:gd name="connsiteY2" fmla="*/ 0 h 1546301"/>
                <a:gd name="connsiteX3" fmla="*/ 1206133 w 1206133"/>
                <a:gd name="connsiteY3" fmla="*/ 120613 h 1546301"/>
                <a:gd name="connsiteX4" fmla="*/ 1206133 w 1206133"/>
                <a:gd name="connsiteY4" fmla="*/ 1425688 h 1546301"/>
                <a:gd name="connsiteX5" fmla="*/ 1085520 w 1206133"/>
                <a:gd name="connsiteY5" fmla="*/ 1546301 h 1546301"/>
                <a:gd name="connsiteX6" fmla="*/ 120613 w 1206133"/>
                <a:gd name="connsiteY6" fmla="*/ 1546301 h 1546301"/>
                <a:gd name="connsiteX7" fmla="*/ 0 w 1206133"/>
                <a:gd name="connsiteY7" fmla="*/ 1425688 h 1546301"/>
                <a:gd name="connsiteX8" fmla="*/ 0 w 1206133"/>
                <a:gd name="connsiteY8" fmla="*/ 120613 h 15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133" h="1546301">
                  <a:moveTo>
                    <a:pt x="0" y="120613"/>
                  </a:moveTo>
                  <a:cubicBezTo>
                    <a:pt x="0" y="54000"/>
                    <a:pt x="54000" y="0"/>
                    <a:pt x="120613" y="0"/>
                  </a:cubicBezTo>
                  <a:lnTo>
                    <a:pt x="1085520" y="0"/>
                  </a:lnTo>
                  <a:cubicBezTo>
                    <a:pt x="1152133" y="0"/>
                    <a:pt x="1206133" y="54000"/>
                    <a:pt x="1206133" y="120613"/>
                  </a:cubicBezTo>
                  <a:lnTo>
                    <a:pt x="1206133" y="1425688"/>
                  </a:lnTo>
                  <a:cubicBezTo>
                    <a:pt x="1206133" y="1492301"/>
                    <a:pt x="1152133" y="1546301"/>
                    <a:pt x="1085520" y="1546301"/>
                  </a:cubicBezTo>
                  <a:lnTo>
                    <a:pt x="120613" y="1546301"/>
                  </a:lnTo>
                  <a:cubicBezTo>
                    <a:pt x="54000" y="1546301"/>
                    <a:pt x="0" y="1492301"/>
                    <a:pt x="0" y="1425688"/>
                  </a:cubicBezTo>
                  <a:lnTo>
                    <a:pt x="0" y="120613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666" tIns="88666" rIns="88666" bIns="886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Pakalpojuma</a:t>
              </a:r>
              <a:r>
                <a:rPr lang="en-US" kern="1200" dirty="0" smtClean="0"/>
                <a:t>/</a:t>
              </a:r>
              <a:r>
                <a:rPr lang="en-US" kern="1200" dirty="0" err="1" smtClean="0"/>
                <a:t>procesa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izmaiņas</a:t>
              </a:r>
              <a:r>
                <a:rPr lang="en-US" kern="1200" dirty="0" smtClean="0"/>
                <a:t> (</a:t>
              </a:r>
              <a:r>
                <a:rPr lang="en-US" kern="1200" dirty="0" err="1" smtClean="0"/>
                <a:t>lai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samazinātu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izmaksas</a:t>
              </a:r>
              <a:r>
                <a:rPr lang="en-US" kern="1200" dirty="0" smtClean="0"/>
                <a:t>) </a:t>
              </a:r>
              <a:endParaRPr lang="en-US" kern="1200" dirty="0"/>
            </a:p>
          </p:txBody>
        </p:sp>
      </p:grpSp>
      <p:sp>
        <p:nvSpPr>
          <p:cNvPr id="33" name="Curved Right Arrow 32"/>
          <p:cNvSpPr/>
          <p:nvPr/>
        </p:nvSpPr>
        <p:spPr bwMode="auto">
          <a:xfrm rot="5400000">
            <a:off x="4860292" y="279065"/>
            <a:ext cx="468052" cy="1116124"/>
          </a:xfrm>
          <a:prstGeom prst="curvedRightArrow">
            <a:avLst>
              <a:gd name="adj1" fmla="val 25000"/>
              <a:gd name="adj2" fmla="val 39108"/>
              <a:gd name="adj3" fmla="val 25000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28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79437"/>
            <a:ext cx="9069388" cy="741907"/>
          </a:xfrm>
        </p:spPr>
        <p:txBody>
          <a:bodyPr/>
          <a:lstStyle/>
          <a:p>
            <a:pPr algn="l"/>
            <a:r>
              <a:rPr lang="en-US" sz="3600" dirty="0"/>
              <a:t>Izmaksu </a:t>
            </a:r>
            <a:r>
              <a:rPr lang="en-US" sz="3600" dirty="0" err="1"/>
              <a:t>vadības</a:t>
            </a:r>
            <a:r>
              <a:rPr lang="en-US" sz="3600" dirty="0"/>
              <a:t> </a:t>
            </a:r>
            <a:r>
              <a:rPr lang="en-US" sz="3600" dirty="0" err="1"/>
              <a:t>instrumenti</a:t>
            </a:r>
            <a:r>
              <a:rPr lang="en-US" sz="3600" dirty="0"/>
              <a:t> </a:t>
            </a:r>
            <a:r>
              <a:rPr lang="en-US" sz="3600" dirty="0" smtClean="0"/>
              <a:t>(5)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043533"/>
            <a:ext cx="9069388" cy="5712869"/>
          </a:xfrm>
        </p:spPr>
        <p:txBody>
          <a:bodyPr/>
          <a:lstStyle/>
          <a:p>
            <a:pPr marL="0" indent="0"/>
            <a:r>
              <a:rPr lang="en-US" sz="2000" b="1" dirty="0" smtClean="0"/>
              <a:t>8. Life Cycle </a:t>
            </a:r>
            <a:r>
              <a:rPr lang="en-US" sz="2000" b="1" dirty="0"/>
              <a:t>C</a:t>
            </a:r>
            <a:r>
              <a:rPr lang="en-US" sz="2000" b="1" dirty="0" smtClean="0"/>
              <a:t>osting (Total Cost of Ownership) – </a:t>
            </a:r>
            <a:r>
              <a:rPr lang="en-US" sz="2000" b="1" dirty="0" err="1" smtClean="0"/>
              <a:t>dzīves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cikla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izmaksu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analīze</a:t>
            </a:r>
            <a:endParaRPr lang="en-US" sz="2400" dirty="0"/>
          </a:p>
          <a:p>
            <a:pPr marL="857166" lvl="1" indent="-457200">
              <a:buFont typeface="Arial"/>
              <a:buChar char="•"/>
            </a:pPr>
            <a:r>
              <a:rPr lang="en-US" sz="1800" dirty="0" err="1" smtClean="0"/>
              <a:t>Būtisko</a:t>
            </a:r>
            <a:r>
              <a:rPr lang="en-US" sz="1800" dirty="0" smtClean="0"/>
              <a:t> </a:t>
            </a:r>
            <a:r>
              <a:rPr lang="en-US" sz="1800" dirty="0" err="1" smtClean="0"/>
              <a:t>pamatlīdzekļu</a:t>
            </a:r>
            <a:r>
              <a:rPr lang="en-US" sz="1800" dirty="0" smtClean="0"/>
              <a:t> </a:t>
            </a:r>
            <a:r>
              <a:rPr lang="en-US" sz="1800" dirty="0" err="1" smtClean="0"/>
              <a:t>izveides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 smtClean="0"/>
              <a:t>: </a:t>
            </a:r>
            <a:r>
              <a:rPr lang="en-US" sz="1800" dirty="0" err="1" smtClean="0"/>
              <a:t>ēkas</a:t>
            </a:r>
            <a:r>
              <a:rPr lang="en-US" sz="1800" dirty="0" smtClean="0"/>
              <a:t>, IT </a:t>
            </a:r>
            <a:r>
              <a:rPr lang="en-US" sz="1800" dirty="0" err="1" smtClean="0"/>
              <a:t>infrastruktūra</a:t>
            </a:r>
            <a:r>
              <a:rPr lang="en-US" sz="1800" dirty="0" smtClean="0"/>
              <a:t> un </a:t>
            </a:r>
            <a:r>
              <a:rPr lang="en-US" sz="1800" dirty="0" err="1" smtClean="0"/>
              <a:t>informācijas</a:t>
            </a:r>
            <a:r>
              <a:rPr lang="en-US" sz="1800" dirty="0" smtClean="0"/>
              <a:t> </a:t>
            </a:r>
            <a:r>
              <a:rPr lang="en-US" sz="1800" dirty="0" err="1" smtClean="0"/>
              <a:t>sistēmas</a:t>
            </a:r>
            <a:endParaRPr lang="en-US" sz="1800" dirty="0" smtClean="0"/>
          </a:p>
          <a:p>
            <a:pPr marL="857166" lvl="1" indent="-457200">
              <a:buFont typeface="Arial"/>
              <a:buChar char="•"/>
            </a:pPr>
            <a:r>
              <a:rPr lang="en-US" sz="1800" dirty="0" err="1" smtClean="0"/>
              <a:t>Analīze</a:t>
            </a:r>
            <a:r>
              <a:rPr lang="en-US" sz="1800" dirty="0" smtClean="0"/>
              <a:t> </a:t>
            </a:r>
            <a:r>
              <a:rPr lang="en-US" sz="1800" dirty="0" err="1" smtClean="0"/>
              <a:t>tiek</a:t>
            </a:r>
            <a:r>
              <a:rPr lang="en-US" sz="1800" dirty="0" smtClean="0"/>
              <a:t> </a:t>
            </a:r>
            <a:r>
              <a:rPr lang="en-US" sz="1800" dirty="0" err="1" smtClean="0"/>
              <a:t>veikta</a:t>
            </a:r>
            <a:r>
              <a:rPr lang="en-US" sz="1800" dirty="0" smtClean="0"/>
              <a:t> </a:t>
            </a:r>
            <a:r>
              <a:rPr lang="en-US" sz="1800" dirty="0" err="1" smtClean="0"/>
              <a:t>pirms</a:t>
            </a:r>
            <a:r>
              <a:rPr lang="en-US" sz="1800" dirty="0" smtClean="0"/>
              <a:t> </a:t>
            </a:r>
            <a:r>
              <a:rPr lang="en-US" sz="1800" dirty="0" err="1" smtClean="0"/>
              <a:t>izveides</a:t>
            </a:r>
            <a:r>
              <a:rPr lang="en-US" sz="1800" dirty="0"/>
              <a:t> </a:t>
            </a:r>
            <a:r>
              <a:rPr lang="en-US" sz="1800" dirty="0" smtClean="0"/>
              <a:t>un </a:t>
            </a:r>
            <a:r>
              <a:rPr lang="en-US" sz="1800" dirty="0" err="1" smtClean="0"/>
              <a:t>pēc</a:t>
            </a:r>
            <a:r>
              <a:rPr lang="en-US" sz="1800" dirty="0" smtClean="0"/>
              <a:t> tam </a:t>
            </a:r>
            <a:r>
              <a:rPr lang="en-US" sz="1800" dirty="0" err="1" smtClean="0"/>
              <a:t>regulāri</a:t>
            </a:r>
            <a:r>
              <a:rPr lang="en-US" sz="1800" dirty="0" smtClean="0"/>
              <a:t> (</a:t>
            </a:r>
            <a:r>
              <a:rPr lang="en-US" sz="1800" dirty="0" err="1" smtClean="0"/>
              <a:t>reizi</a:t>
            </a:r>
            <a:r>
              <a:rPr lang="en-US" sz="1800" dirty="0" smtClean="0"/>
              <a:t> </a:t>
            </a:r>
            <a:r>
              <a:rPr lang="en-US" sz="1800" dirty="0" err="1" smtClean="0"/>
              <a:t>gadā</a:t>
            </a:r>
            <a:r>
              <a:rPr lang="en-US" sz="1800" dirty="0" smtClean="0"/>
              <a:t>)</a:t>
            </a:r>
          </a:p>
          <a:p>
            <a:pPr marL="857166" lvl="1" indent="-457200">
              <a:buFont typeface="Arial"/>
              <a:buChar char="•"/>
            </a:pPr>
            <a:r>
              <a:rPr lang="en-US" sz="1800" dirty="0" smtClean="0"/>
              <a:t>TCO = </a:t>
            </a:r>
            <a:r>
              <a:rPr lang="en-US" sz="1800" dirty="0" err="1" smtClean="0"/>
              <a:t>izveides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 smtClean="0"/>
              <a:t> + </a:t>
            </a:r>
            <a:r>
              <a:rPr lang="en-US" sz="1800" dirty="0" err="1" smtClean="0"/>
              <a:t>uzturēšanas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endParaRPr lang="en-US" sz="1800" dirty="0" smtClean="0"/>
          </a:p>
          <a:p>
            <a:pPr marL="857166" lvl="1" indent="-457200">
              <a:buFont typeface="Arial"/>
              <a:buChar char="•"/>
            </a:pPr>
            <a:r>
              <a:rPr lang="en-US" sz="1800" dirty="0" smtClean="0"/>
              <a:t>TCO – </a:t>
            </a:r>
            <a:r>
              <a:rPr lang="en-US" sz="1800" dirty="0" err="1" smtClean="0"/>
              <a:t>diskontētā</a:t>
            </a:r>
            <a:r>
              <a:rPr lang="en-US" sz="1800" dirty="0" smtClean="0"/>
              <a:t> </a:t>
            </a:r>
            <a:r>
              <a:rPr lang="en-US" sz="1800" dirty="0" err="1" smtClean="0"/>
              <a:t>vērtība</a:t>
            </a:r>
            <a:r>
              <a:rPr lang="en-US" sz="1800" dirty="0" smtClean="0"/>
              <a:t> </a:t>
            </a:r>
          </a:p>
          <a:p>
            <a:pPr marL="857166" lvl="1" indent="-457200">
              <a:buFont typeface="Arial"/>
              <a:buChar char="•"/>
            </a:pPr>
            <a:r>
              <a:rPr lang="en-US" sz="1800" dirty="0" err="1" smtClean="0"/>
              <a:t>Analīzes</a:t>
            </a:r>
            <a:r>
              <a:rPr lang="en-US" sz="1800" dirty="0" smtClean="0"/>
              <a:t> </a:t>
            </a:r>
            <a:r>
              <a:rPr lang="en-US" sz="1800" dirty="0" err="1" smtClean="0"/>
              <a:t>posmi</a:t>
            </a:r>
            <a:r>
              <a:rPr lang="en-US" sz="1800" dirty="0" smtClean="0"/>
              <a:t>:</a:t>
            </a:r>
          </a:p>
          <a:p>
            <a:pPr marL="1257132" lvl="2" indent="-457200">
              <a:buFont typeface="Arial"/>
              <a:buChar char="•"/>
            </a:pPr>
            <a:r>
              <a:rPr lang="en-US" sz="1800" dirty="0" err="1" smtClean="0"/>
              <a:t>Līdzīgo</a:t>
            </a:r>
            <a:r>
              <a:rPr lang="en-US" sz="1800" dirty="0" smtClean="0"/>
              <a:t> </a:t>
            </a:r>
            <a:r>
              <a:rPr lang="en-US" sz="1800" dirty="0" err="1" smtClean="0"/>
              <a:t>projektu</a:t>
            </a:r>
            <a:r>
              <a:rPr lang="en-US" sz="1800" dirty="0" smtClean="0"/>
              <a:t>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analīze</a:t>
            </a:r>
            <a:endParaRPr lang="en-US" sz="1800" dirty="0" smtClean="0"/>
          </a:p>
          <a:p>
            <a:pPr marL="1257132" lvl="2" indent="-457200">
              <a:buFont typeface="Arial"/>
              <a:buChar char="•"/>
            </a:pPr>
            <a:r>
              <a:rPr lang="en-US" sz="1800" dirty="0" err="1" smtClean="0"/>
              <a:t>Atsevišķo</a:t>
            </a:r>
            <a:r>
              <a:rPr lang="en-US" sz="1800" dirty="0" smtClean="0"/>
              <a:t> </a:t>
            </a:r>
            <a:r>
              <a:rPr lang="en-US" sz="1800" dirty="0" err="1" smtClean="0"/>
              <a:t>daļu</a:t>
            </a:r>
            <a:r>
              <a:rPr lang="en-US" sz="1800" dirty="0" smtClean="0"/>
              <a:t> </a:t>
            </a:r>
            <a:r>
              <a:rPr lang="en-US" sz="1800" dirty="0" err="1" smtClean="0"/>
              <a:t>efektivitātes</a:t>
            </a:r>
            <a:r>
              <a:rPr lang="en-US" sz="1800" dirty="0" smtClean="0"/>
              <a:t> </a:t>
            </a:r>
            <a:r>
              <a:rPr lang="en-US" sz="1800" dirty="0" err="1" smtClean="0"/>
              <a:t>analīze</a:t>
            </a:r>
            <a:r>
              <a:rPr lang="en-US" sz="1800" dirty="0" smtClean="0"/>
              <a:t> (</a:t>
            </a:r>
            <a:r>
              <a:rPr lang="en-US" sz="1800" dirty="0" err="1" smtClean="0"/>
              <a:t>piem</a:t>
            </a:r>
            <a:r>
              <a:rPr lang="en-US" sz="1800" dirty="0" smtClean="0"/>
              <a:t>., </a:t>
            </a:r>
            <a:r>
              <a:rPr lang="en-US" sz="1800" dirty="0" err="1" smtClean="0"/>
              <a:t>ventilācija</a:t>
            </a:r>
            <a:r>
              <a:rPr lang="en-US" sz="1800" dirty="0" smtClean="0"/>
              <a:t>, </a:t>
            </a:r>
            <a:r>
              <a:rPr lang="en-US" sz="1800" dirty="0" err="1" smtClean="0"/>
              <a:t>ūdens</a:t>
            </a:r>
            <a:r>
              <a:rPr lang="en-US" sz="1800" dirty="0" smtClean="0"/>
              <a:t> </a:t>
            </a:r>
            <a:r>
              <a:rPr lang="en-US" sz="1800" dirty="0" err="1" smtClean="0"/>
              <a:t>saimniecība</a:t>
            </a:r>
            <a:r>
              <a:rPr lang="en-US" sz="1800" dirty="0" smtClean="0"/>
              <a:t>, </a:t>
            </a:r>
            <a:r>
              <a:rPr lang="en-US" sz="1800" dirty="0" err="1" smtClean="0"/>
              <a:t>elektriskās</a:t>
            </a:r>
            <a:r>
              <a:rPr lang="en-US" sz="1800" dirty="0" smtClean="0"/>
              <a:t> </a:t>
            </a:r>
            <a:r>
              <a:rPr lang="en-US" sz="1800" dirty="0" err="1" smtClean="0"/>
              <a:t>sistēmas</a:t>
            </a:r>
            <a:r>
              <a:rPr lang="en-US" sz="1800" dirty="0" smtClean="0"/>
              <a:t> </a:t>
            </a:r>
            <a:r>
              <a:rPr lang="en-US" sz="1800" dirty="0" err="1" smtClean="0"/>
              <a:t>u.c</a:t>
            </a:r>
            <a:r>
              <a:rPr lang="en-US" sz="1800" dirty="0" smtClean="0"/>
              <a:t>.)</a:t>
            </a:r>
          </a:p>
          <a:p>
            <a:pPr marL="1257132" lvl="2" indent="-457200">
              <a:buFont typeface="Arial"/>
              <a:buChar char="•"/>
            </a:pPr>
            <a:r>
              <a:rPr lang="en-US" sz="1800" dirty="0" err="1" smtClean="0"/>
              <a:t>Projekta</a:t>
            </a:r>
            <a:r>
              <a:rPr lang="en-US" sz="1800" dirty="0" smtClean="0"/>
              <a:t> </a:t>
            </a:r>
            <a:r>
              <a:rPr lang="en-US" sz="1800" dirty="0" err="1" smtClean="0"/>
              <a:t>daļu</a:t>
            </a:r>
            <a:r>
              <a:rPr lang="en-US" sz="1800" dirty="0" smtClean="0"/>
              <a:t> </a:t>
            </a:r>
            <a:r>
              <a:rPr lang="en-US" sz="1800" dirty="0" err="1" smtClean="0"/>
              <a:t>risinājumu</a:t>
            </a:r>
            <a:r>
              <a:rPr lang="en-US" sz="1800" dirty="0" smtClean="0"/>
              <a:t> </a:t>
            </a:r>
            <a:r>
              <a:rPr lang="en-US" sz="1800" dirty="0" err="1" smtClean="0"/>
              <a:t>alternatīvu</a:t>
            </a:r>
            <a:r>
              <a:rPr lang="en-US" sz="1800" dirty="0" smtClean="0"/>
              <a:t> </a:t>
            </a:r>
            <a:r>
              <a:rPr lang="en-US" sz="1800" dirty="0" err="1" smtClean="0"/>
              <a:t>izpēte</a:t>
            </a:r>
            <a:r>
              <a:rPr lang="en-US" sz="1800" dirty="0" smtClean="0"/>
              <a:t> (</a:t>
            </a:r>
            <a:r>
              <a:rPr lang="en-US" sz="1800" dirty="0" err="1" smtClean="0"/>
              <a:t>ēkām</a:t>
            </a:r>
            <a:r>
              <a:rPr lang="en-US" sz="1800" dirty="0" smtClean="0"/>
              <a:t> </a:t>
            </a:r>
            <a:r>
              <a:rPr lang="en-US" sz="1800" dirty="0" err="1" smtClean="0"/>
              <a:t>laika</a:t>
            </a:r>
            <a:r>
              <a:rPr lang="en-US" sz="1800" dirty="0" smtClean="0"/>
              <a:t> periods - 30 </a:t>
            </a:r>
            <a:r>
              <a:rPr lang="en-US" sz="1800" dirty="0" err="1" smtClean="0"/>
              <a:t>gadi</a:t>
            </a:r>
            <a:r>
              <a:rPr lang="en-US" sz="1800" dirty="0" smtClean="0"/>
              <a:t>, IT </a:t>
            </a:r>
            <a:r>
              <a:rPr lang="en-US" sz="1800" dirty="0" err="1" smtClean="0"/>
              <a:t>sistēmām</a:t>
            </a:r>
            <a:r>
              <a:rPr lang="en-US" sz="1800" dirty="0" smtClean="0"/>
              <a:t> – 10 </a:t>
            </a:r>
            <a:r>
              <a:rPr lang="en-US" sz="1800" dirty="0" err="1" smtClean="0"/>
              <a:t>gadi</a:t>
            </a:r>
            <a:r>
              <a:rPr lang="en-US" sz="1800" dirty="0" smtClean="0"/>
              <a:t>):</a:t>
            </a:r>
          </a:p>
          <a:p>
            <a:pPr marL="1714238" lvl="3" indent="-457200">
              <a:buFont typeface="Arial"/>
              <a:buChar char="•"/>
            </a:pPr>
            <a:r>
              <a:rPr lang="en-US" dirty="0" err="1" smtClean="0"/>
              <a:t>Tehniski</a:t>
            </a:r>
            <a:r>
              <a:rPr lang="en-US" dirty="0" smtClean="0"/>
              <a:t> – </a:t>
            </a:r>
            <a:r>
              <a:rPr lang="en-US" dirty="0" err="1" smtClean="0"/>
              <a:t>funkcionālo</a:t>
            </a:r>
            <a:r>
              <a:rPr lang="en-US" dirty="0" smtClean="0"/>
              <a:t>, </a:t>
            </a:r>
            <a:r>
              <a:rPr lang="en-US" dirty="0" err="1" smtClean="0"/>
              <a:t>drošības</a:t>
            </a:r>
            <a:r>
              <a:rPr lang="en-US" dirty="0" smtClean="0"/>
              <a:t> </a:t>
            </a:r>
            <a:r>
              <a:rPr lang="en-US" dirty="0" err="1" smtClean="0"/>
              <a:t>prasību</a:t>
            </a:r>
            <a:r>
              <a:rPr lang="en-US" dirty="0" smtClean="0"/>
              <a:t> </a:t>
            </a:r>
            <a:r>
              <a:rPr lang="en-US" dirty="0" err="1" smtClean="0"/>
              <a:t>izpilde</a:t>
            </a:r>
            <a:endParaRPr lang="en-US" dirty="0" smtClean="0"/>
          </a:p>
          <a:p>
            <a:pPr marL="1714238" lvl="3" indent="-457200">
              <a:buFont typeface="Arial"/>
              <a:buChar char="•"/>
            </a:pPr>
            <a:r>
              <a:rPr lang="en-US" dirty="0" err="1" smtClean="0"/>
              <a:t>Ekonomiski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detalizēti</a:t>
            </a:r>
            <a:r>
              <a:rPr lang="en-US" dirty="0" smtClean="0"/>
              <a:t> </a:t>
            </a:r>
            <a:r>
              <a:rPr lang="en-US" dirty="0" err="1" smtClean="0"/>
              <a:t>tiek</a:t>
            </a:r>
            <a:r>
              <a:rPr lang="en-US" dirty="0" smtClean="0"/>
              <a:t> </a:t>
            </a:r>
            <a:r>
              <a:rPr lang="en-US" dirty="0" err="1" smtClean="0"/>
              <a:t>planotas</a:t>
            </a:r>
            <a:r>
              <a:rPr lang="en-US" dirty="0" smtClean="0"/>
              <a:t> </a:t>
            </a:r>
            <a:r>
              <a:rPr lang="en-US" dirty="0" err="1" smtClean="0"/>
              <a:t>izveides</a:t>
            </a:r>
            <a:r>
              <a:rPr lang="en-US" dirty="0" smtClean="0"/>
              <a:t>, </a:t>
            </a:r>
            <a:r>
              <a:rPr lang="en-US" dirty="0" err="1" smtClean="0"/>
              <a:t>uzturēšanas</a:t>
            </a:r>
            <a:r>
              <a:rPr lang="en-US" dirty="0" smtClean="0"/>
              <a:t>, </a:t>
            </a:r>
            <a:r>
              <a:rPr lang="en-US" dirty="0" err="1" smtClean="0"/>
              <a:t>aizvietošanas</a:t>
            </a:r>
            <a:r>
              <a:rPr lang="en-US" dirty="0" smtClean="0"/>
              <a:t>, </a:t>
            </a:r>
            <a:r>
              <a:rPr lang="en-US" dirty="0" err="1" smtClean="0"/>
              <a:t>remonta</a:t>
            </a:r>
            <a:r>
              <a:rPr lang="en-US" dirty="0" smtClean="0"/>
              <a:t> </a:t>
            </a:r>
            <a:r>
              <a:rPr lang="en-US" dirty="0" err="1" smtClean="0"/>
              <a:t>izmaksas</a:t>
            </a:r>
            <a:endParaRPr lang="en-US" dirty="0" smtClean="0"/>
          </a:p>
          <a:p>
            <a:pPr marL="1257132" lvl="2" indent="-457200">
              <a:buFont typeface="Arial"/>
              <a:buChar char="•"/>
            </a:pPr>
            <a:r>
              <a:rPr lang="en-US" sz="1800" dirty="0" err="1" smtClean="0"/>
              <a:t>Izvēlēto</a:t>
            </a:r>
            <a:r>
              <a:rPr lang="en-US" sz="1800" dirty="0" smtClean="0"/>
              <a:t> </a:t>
            </a:r>
            <a:r>
              <a:rPr lang="en-US" sz="1800" dirty="0" err="1" smtClean="0"/>
              <a:t>risinājumu</a:t>
            </a:r>
            <a:r>
              <a:rPr lang="en-US" sz="1800" dirty="0" smtClean="0"/>
              <a:t> TCO </a:t>
            </a:r>
            <a:r>
              <a:rPr lang="en-US" sz="1800" dirty="0" err="1" smtClean="0"/>
              <a:t>aprēķins</a:t>
            </a:r>
            <a:endParaRPr lang="en-US" sz="1800" dirty="0" smtClean="0"/>
          </a:p>
          <a:p>
            <a:pPr marL="1257132" lvl="2" indent="-457200">
              <a:buFont typeface="Arial"/>
              <a:buChar char="•"/>
            </a:pPr>
            <a:endParaRPr lang="en-US" sz="1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293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Izmaksu </a:t>
            </a:r>
            <a:r>
              <a:rPr lang="en-US" sz="3600" dirty="0" err="1"/>
              <a:t>vadības</a:t>
            </a:r>
            <a:r>
              <a:rPr lang="en-US" sz="3600" dirty="0"/>
              <a:t> </a:t>
            </a:r>
            <a:r>
              <a:rPr lang="en-US" sz="3600" dirty="0" err="1"/>
              <a:t>instrumenti</a:t>
            </a:r>
            <a:r>
              <a:rPr lang="en-US" sz="3600" dirty="0"/>
              <a:t> </a:t>
            </a:r>
            <a:r>
              <a:rPr lang="en-US" sz="3600" dirty="0" smtClean="0"/>
              <a:t>(6)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1" dirty="0" smtClean="0"/>
              <a:t>9. Quality costing </a:t>
            </a:r>
            <a:r>
              <a:rPr lang="en-US" sz="2000" dirty="0" smtClean="0"/>
              <a:t>– </a:t>
            </a:r>
            <a:r>
              <a:rPr lang="en-US" sz="2000" dirty="0" err="1" smtClean="0"/>
              <a:t>kvalitātes</a:t>
            </a:r>
            <a:r>
              <a:rPr lang="en-US" sz="2000" dirty="0" smtClean="0"/>
              <a:t> </a:t>
            </a:r>
            <a:r>
              <a:rPr lang="en-US" sz="2000" dirty="0" err="1" smtClean="0"/>
              <a:t>izmaksas</a:t>
            </a:r>
            <a:endParaRPr lang="en-US" sz="2000" dirty="0" smtClean="0"/>
          </a:p>
          <a:p>
            <a:pPr marL="857166" lvl="1" indent="-457200">
              <a:buFont typeface="Arial"/>
              <a:buChar char="•"/>
            </a:pPr>
            <a:r>
              <a:rPr lang="en-US" sz="2000" dirty="0" err="1" smtClean="0"/>
              <a:t>Kvalitātes</a:t>
            </a:r>
            <a:r>
              <a:rPr lang="en-US" sz="2000" dirty="0" smtClean="0"/>
              <a:t> </a:t>
            </a:r>
            <a:r>
              <a:rPr lang="en-US" sz="2000" dirty="0" err="1" smtClean="0"/>
              <a:t>pasākumu</a:t>
            </a:r>
            <a:r>
              <a:rPr lang="en-US" sz="2000" dirty="0" smtClean="0"/>
              <a:t> </a:t>
            </a:r>
            <a:r>
              <a:rPr lang="en-US" sz="2000" dirty="0" err="1" smtClean="0"/>
              <a:t>izmaksas</a:t>
            </a:r>
            <a:r>
              <a:rPr lang="en-US" sz="2000" dirty="0" smtClean="0"/>
              <a:t> </a:t>
            </a:r>
            <a:r>
              <a:rPr lang="en-US" sz="2000" dirty="0" err="1" smtClean="0"/>
              <a:t>var</a:t>
            </a:r>
            <a:r>
              <a:rPr lang="en-US" sz="2000" dirty="0" smtClean="0"/>
              <a:t> </a:t>
            </a:r>
            <a:r>
              <a:rPr lang="en-US" sz="2000" dirty="0" err="1" smtClean="0"/>
              <a:t>veidot</a:t>
            </a:r>
            <a:r>
              <a:rPr lang="en-US" sz="2000" dirty="0" smtClean="0"/>
              <a:t> </a:t>
            </a:r>
            <a:r>
              <a:rPr lang="en-US" sz="2000" dirty="0" err="1" smtClean="0"/>
              <a:t>būtisku</a:t>
            </a:r>
            <a:r>
              <a:rPr lang="en-US" sz="2000" dirty="0" smtClean="0"/>
              <a:t> </a:t>
            </a:r>
            <a:r>
              <a:rPr lang="en-US" sz="2000" dirty="0" err="1" smtClean="0"/>
              <a:t>daļu</a:t>
            </a:r>
            <a:r>
              <a:rPr lang="en-US" sz="2000" dirty="0" smtClean="0"/>
              <a:t> </a:t>
            </a:r>
            <a:r>
              <a:rPr lang="en-US" sz="2000" dirty="0" err="1" smtClean="0"/>
              <a:t>kopējās</a:t>
            </a:r>
            <a:r>
              <a:rPr lang="en-US" sz="2000" dirty="0" smtClean="0"/>
              <a:t> </a:t>
            </a:r>
            <a:r>
              <a:rPr lang="en-US" sz="2000" dirty="0" err="1" smtClean="0"/>
              <a:t>izmaksās</a:t>
            </a:r>
            <a:endParaRPr lang="en-US" sz="2000" dirty="0" smtClean="0"/>
          </a:p>
          <a:p>
            <a:pPr marL="857166" lvl="1" indent="-457200">
              <a:buFont typeface="Arial"/>
              <a:buChar char="•"/>
            </a:pPr>
            <a:r>
              <a:rPr lang="en-US" sz="2000" dirty="0" err="1" smtClean="0"/>
              <a:t>Kvalitātes</a:t>
            </a:r>
            <a:r>
              <a:rPr lang="en-US" sz="2000" dirty="0" smtClean="0"/>
              <a:t> </a:t>
            </a:r>
            <a:r>
              <a:rPr lang="en-US" sz="2000" dirty="0" err="1" smtClean="0"/>
              <a:t>izmaksas</a:t>
            </a:r>
            <a:r>
              <a:rPr lang="en-US" sz="2000" dirty="0" smtClean="0"/>
              <a:t>: </a:t>
            </a:r>
          </a:p>
          <a:p>
            <a:pPr marL="1257132" lvl="2" indent="-457200">
              <a:buFont typeface="Arial"/>
              <a:buChar char="•"/>
            </a:pPr>
            <a:r>
              <a:rPr lang="en-US" sz="1800" dirty="0" err="1" smtClean="0"/>
              <a:t>novēršanas</a:t>
            </a:r>
            <a:r>
              <a:rPr lang="en-US" sz="1800" dirty="0" smtClean="0"/>
              <a:t> </a:t>
            </a:r>
            <a:r>
              <a:rPr lang="en-US" sz="1800" dirty="0" err="1" smtClean="0"/>
              <a:t>pasākumi</a:t>
            </a:r>
            <a:r>
              <a:rPr lang="en-US" sz="1800" dirty="0" smtClean="0"/>
              <a:t>: </a:t>
            </a:r>
            <a:r>
              <a:rPr lang="en-US" sz="1800" dirty="0" err="1" smtClean="0"/>
              <a:t>piegādātāju</a:t>
            </a:r>
            <a:r>
              <a:rPr lang="en-US" sz="1800" dirty="0" smtClean="0"/>
              <a:t> un </a:t>
            </a:r>
            <a:r>
              <a:rPr lang="en-US" sz="1800" dirty="0" err="1" smtClean="0"/>
              <a:t>produktu</a:t>
            </a:r>
            <a:r>
              <a:rPr lang="en-US" sz="1800" dirty="0" smtClean="0"/>
              <a:t> </a:t>
            </a:r>
            <a:r>
              <a:rPr lang="en-US" sz="1800" dirty="0" err="1" smtClean="0"/>
              <a:t>sertifikāti</a:t>
            </a:r>
            <a:r>
              <a:rPr lang="en-US" sz="1800" dirty="0" smtClean="0"/>
              <a:t>, </a:t>
            </a:r>
            <a:r>
              <a:rPr lang="en-US" sz="1800" dirty="0" err="1" smtClean="0"/>
              <a:t>detalizētās</a:t>
            </a:r>
            <a:r>
              <a:rPr lang="en-US" sz="1800" dirty="0" smtClean="0"/>
              <a:t> </a:t>
            </a:r>
            <a:r>
              <a:rPr lang="en-US" sz="1800" dirty="0" err="1" smtClean="0"/>
              <a:t>the.specifikācijas</a:t>
            </a:r>
            <a:r>
              <a:rPr lang="en-US" sz="1800" dirty="0" smtClean="0"/>
              <a:t> </a:t>
            </a:r>
            <a:r>
              <a:rPr lang="en-US" sz="1800" dirty="0" err="1" smtClean="0"/>
              <a:t>izstrāde</a:t>
            </a:r>
            <a:r>
              <a:rPr lang="en-US" sz="1800" dirty="0" smtClean="0"/>
              <a:t> </a:t>
            </a:r>
          </a:p>
          <a:p>
            <a:pPr marL="1257132" lvl="2" indent="-457200">
              <a:buFont typeface="Arial"/>
              <a:buChar char="•"/>
            </a:pPr>
            <a:r>
              <a:rPr lang="en-US" sz="1800" dirty="0" err="1" smtClean="0"/>
              <a:t>novērtēšanas</a:t>
            </a:r>
            <a:r>
              <a:rPr lang="en-US" sz="1800" dirty="0" smtClean="0"/>
              <a:t> </a:t>
            </a:r>
            <a:r>
              <a:rPr lang="en-US" sz="1800" dirty="0" err="1" smtClean="0"/>
              <a:t>pasākumi</a:t>
            </a:r>
            <a:r>
              <a:rPr lang="en-US" sz="1800" dirty="0" smtClean="0"/>
              <a:t>: </a:t>
            </a:r>
            <a:r>
              <a:rPr lang="en-US" sz="1800" dirty="0" err="1" smtClean="0"/>
              <a:t>iekšējās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produketa</a:t>
            </a:r>
            <a:r>
              <a:rPr lang="en-US" sz="1800" dirty="0" smtClean="0"/>
              <a:t> </a:t>
            </a:r>
            <a:r>
              <a:rPr lang="en-US" sz="1800" dirty="0" err="1" smtClean="0"/>
              <a:t>kvalitātes</a:t>
            </a:r>
            <a:r>
              <a:rPr lang="en-US" sz="1800" dirty="0" smtClean="0"/>
              <a:t> </a:t>
            </a:r>
            <a:r>
              <a:rPr lang="en-US" sz="1800" dirty="0" err="1" smtClean="0"/>
              <a:t>pārbaudes</a:t>
            </a:r>
            <a:endParaRPr lang="en-US" sz="1800" dirty="0" smtClean="0"/>
          </a:p>
          <a:p>
            <a:pPr marL="1257132" lvl="2" indent="-457200">
              <a:buFont typeface="Arial"/>
              <a:buChar char="•"/>
            </a:pPr>
            <a:r>
              <a:rPr lang="en-US" sz="1800" dirty="0" err="1" smtClean="0"/>
              <a:t>iekšējo</a:t>
            </a:r>
            <a:r>
              <a:rPr lang="en-US" sz="1800" dirty="0" smtClean="0"/>
              <a:t> </a:t>
            </a:r>
            <a:r>
              <a:rPr lang="en-US" sz="1800" dirty="0" err="1" smtClean="0"/>
              <a:t>kļūdu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 smtClean="0"/>
              <a:t>: </a:t>
            </a:r>
            <a:r>
              <a:rPr lang="en-US" sz="1800" dirty="0" err="1" smtClean="0"/>
              <a:t>norakstīšana</a:t>
            </a:r>
            <a:r>
              <a:rPr lang="en-US" sz="1800" dirty="0" smtClean="0"/>
              <a:t>, </a:t>
            </a:r>
            <a:r>
              <a:rPr lang="en-US" sz="1800" dirty="0" err="1" smtClean="0"/>
              <a:t>pārstrāde</a:t>
            </a:r>
            <a:endParaRPr lang="en-US" sz="1800" dirty="0" smtClean="0"/>
          </a:p>
          <a:p>
            <a:pPr marL="1257132" lvl="2" indent="-457200">
              <a:buFont typeface="Arial"/>
              <a:buChar char="•"/>
            </a:pPr>
            <a:r>
              <a:rPr lang="en-US" sz="1800" dirty="0" err="1" smtClean="0"/>
              <a:t>ārējo</a:t>
            </a:r>
            <a:r>
              <a:rPr lang="en-US" sz="1800" dirty="0" smtClean="0"/>
              <a:t> </a:t>
            </a:r>
            <a:r>
              <a:rPr lang="en-US" sz="1800" dirty="0" err="1" smtClean="0"/>
              <a:t>kļūdu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/>
              <a:t> </a:t>
            </a:r>
            <a:r>
              <a:rPr lang="en-US" sz="1800" dirty="0" smtClean="0"/>
              <a:t>- </a:t>
            </a:r>
            <a:r>
              <a:rPr lang="en-US" sz="1800" dirty="0" err="1" smtClean="0"/>
              <a:t>klientu</a:t>
            </a:r>
            <a:r>
              <a:rPr lang="en-US" sz="1800" dirty="0" smtClean="0"/>
              <a:t> </a:t>
            </a:r>
            <a:r>
              <a:rPr lang="en-US" sz="1800" dirty="0" err="1" smtClean="0"/>
              <a:t>konstatēto</a:t>
            </a:r>
            <a:r>
              <a:rPr lang="en-US" sz="1800" dirty="0" smtClean="0"/>
              <a:t> </a:t>
            </a:r>
            <a:r>
              <a:rPr lang="en-US" sz="1800" dirty="0" err="1" smtClean="0"/>
              <a:t>kļūdu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 smtClean="0"/>
              <a:t>, </a:t>
            </a:r>
            <a:r>
              <a:rPr lang="en-US" sz="1800" dirty="0" err="1" smtClean="0"/>
              <a:t>t.sk</a:t>
            </a:r>
            <a:r>
              <a:rPr lang="en-US" sz="1800" dirty="0" smtClean="0"/>
              <a:t>. </a:t>
            </a:r>
            <a:r>
              <a:rPr lang="en-US" sz="1800" dirty="0" err="1"/>
              <a:t>g</a:t>
            </a:r>
            <a:r>
              <a:rPr lang="en-US" sz="1800" dirty="0" err="1" smtClean="0"/>
              <a:t>arantija</a:t>
            </a:r>
            <a:r>
              <a:rPr lang="en-US" sz="1800" dirty="0" smtClean="0"/>
              <a:t>, </a:t>
            </a:r>
            <a:r>
              <a:rPr lang="en-US" sz="1800" dirty="0" err="1" smtClean="0"/>
              <a:t>tiesvedība</a:t>
            </a:r>
            <a:r>
              <a:rPr lang="en-US" sz="1800" dirty="0" smtClean="0"/>
              <a:t> </a:t>
            </a:r>
            <a:r>
              <a:rPr lang="en-US" sz="1800" dirty="0" err="1" smtClean="0"/>
              <a:t>u.c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810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Izmaksu </a:t>
            </a:r>
            <a:r>
              <a:rPr lang="en-US" sz="3600" dirty="0" err="1" smtClean="0"/>
              <a:t>vadības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instrumenti</a:t>
            </a:r>
            <a:r>
              <a:rPr lang="en-US" sz="3600" dirty="0" smtClean="0"/>
              <a:t> (7)</a:t>
            </a:r>
            <a:br>
              <a:rPr lang="en-US" sz="3600" dirty="0" smtClean="0"/>
            </a:b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Uzdevums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000" dirty="0" err="1" smtClean="0"/>
              <a:t>Jūs</a:t>
            </a:r>
            <a:r>
              <a:rPr lang="en-US" sz="2000" dirty="0" smtClean="0"/>
              <a:t> </a:t>
            </a:r>
            <a:r>
              <a:rPr lang="en-US" sz="2000" dirty="0" err="1" smtClean="0"/>
              <a:t>esat</a:t>
            </a:r>
            <a:r>
              <a:rPr lang="en-US" sz="2000" dirty="0" smtClean="0"/>
              <a:t> </a:t>
            </a:r>
            <a:r>
              <a:rPr lang="en-US" sz="2000" dirty="0" err="1" smtClean="0"/>
              <a:t>konsultants</a:t>
            </a:r>
            <a:r>
              <a:rPr lang="en-US" sz="2000" dirty="0" smtClean="0"/>
              <a:t> </a:t>
            </a:r>
            <a:r>
              <a:rPr lang="en-US" sz="2000" dirty="0" err="1" smtClean="0"/>
              <a:t>vadības</a:t>
            </a:r>
            <a:r>
              <a:rPr lang="en-US" sz="2000" dirty="0" smtClean="0"/>
              <a:t> </a:t>
            </a:r>
            <a:r>
              <a:rPr lang="en-US" sz="2000" dirty="0" err="1" smtClean="0"/>
              <a:t>grāmatvedības</a:t>
            </a:r>
            <a:r>
              <a:rPr lang="en-US" sz="2000" dirty="0" smtClean="0"/>
              <a:t> </a:t>
            </a:r>
            <a:r>
              <a:rPr lang="en-US" sz="2000" dirty="0" err="1" smtClean="0"/>
              <a:t>jomā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Jūsu</a:t>
            </a:r>
            <a:r>
              <a:rPr lang="en-US" sz="2000" dirty="0" smtClean="0"/>
              <a:t> </a:t>
            </a:r>
            <a:r>
              <a:rPr lang="en-US" sz="2000" dirty="0" err="1" smtClean="0"/>
              <a:t>klients</a:t>
            </a:r>
            <a:r>
              <a:rPr lang="en-US" sz="2000" dirty="0" smtClean="0"/>
              <a:t> “</a:t>
            </a:r>
            <a:r>
              <a:rPr lang="en-US" sz="2000" dirty="0" err="1" smtClean="0"/>
              <a:t>Pašvaldība</a:t>
            </a:r>
            <a:r>
              <a:rPr lang="en-US" sz="2000" dirty="0" smtClean="0"/>
              <a:t> X” </a:t>
            </a:r>
            <a:r>
              <a:rPr lang="en-US" sz="2000" dirty="0" err="1" smtClean="0"/>
              <a:t>vēlās</a:t>
            </a:r>
            <a:r>
              <a:rPr lang="en-US" sz="2000" dirty="0" smtClean="0"/>
              <a:t> </a:t>
            </a:r>
            <a:r>
              <a:rPr lang="en-US" sz="2000" dirty="0" err="1" smtClean="0"/>
              <a:t>saprast</a:t>
            </a:r>
            <a:r>
              <a:rPr lang="en-US" sz="2000" dirty="0" smtClean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vai</a:t>
            </a:r>
            <a:r>
              <a:rPr lang="en-US" sz="2000" dirty="0" smtClean="0"/>
              <a:t> </a:t>
            </a:r>
            <a:r>
              <a:rPr lang="en-US" sz="2000" dirty="0" err="1" smtClean="0"/>
              <a:t>ir</a:t>
            </a:r>
            <a:r>
              <a:rPr lang="en-US" sz="2000" dirty="0" smtClean="0"/>
              <a:t> </a:t>
            </a:r>
            <a:r>
              <a:rPr lang="en-US" sz="2000" dirty="0" err="1" smtClean="0"/>
              <a:t>vērts</a:t>
            </a:r>
            <a:r>
              <a:rPr lang="en-US" sz="2000" dirty="0"/>
              <a:t> </a:t>
            </a:r>
            <a:r>
              <a:rPr lang="en-US" sz="2000" dirty="0" err="1" smtClean="0"/>
              <a:t>veidot</a:t>
            </a:r>
            <a:r>
              <a:rPr lang="en-US" sz="2000" dirty="0" smtClean="0"/>
              <a:t> VPVKAC </a:t>
            </a:r>
            <a:r>
              <a:rPr lang="en-US" sz="2000" dirty="0" err="1" smtClean="0"/>
              <a:t>savā</a:t>
            </a:r>
            <a:r>
              <a:rPr lang="en-US" sz="2000" dirty="0" smtClean="0"/>
              <a:t> </a:t>
            </a:r>
            <a:r>
              <a:rPr lang="en-US" sz="2000" dirty="0" err="1" smtClean="0"/>
              <a:t>teritorijā</a:t>
            </a:r>
            <a:r>
              <a:rPr lang="en-US" sz="2000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/>
              <a:t>k</a:t>
            </a:r>
            <a:r>
              <a:rPr lang="en-US" sz="2000" dirty="0" err="1" smtClean="0"/>
              <a:t>ā</a:t>
            </a:r>
            <a:r>
              <a:rPr lang="en-US" sz="2000" dirty="0" smtClean="0"/>
              <a:t> </a:t>
            </a:r>
            <a:r>
              <a:rPr lang="en-US" sz="2000" dirty="0" err="1" smtClean="0"/>
              <a:t>tas</a:t>
            </a:r>
            <a:r>
              <a:rPr lang="en-US" sz="2000" dirty="0" smtClean="0"/>
              <a:t> </a:t>
            </a:r>
            <a:r>
              <a:rPr lang="en-US" sz="2000" dirty="0" err="1" smtClean="0"/>
              <a:t>ietekmēs</a:t>
            </a:r>
            <a:r>
              <a:rPr lang="en-US" sz="2000" dirty="0" smtClean="0"/>
              <a:t> </a:t>
            </a:r>
            <a:r>
              <a:rPr lang="en-US" sz="2000" dirty="0" err="1" smtClean="0"/>
              <a:t>pašvaldības</a:t>
            </a:r>
            <a:r>
              <a:rPr lang="en-US" sz="2000" dirty="0" smtClean="0"/>
              <a:t> </a:t>
            </a:r>
            <a:r>
              <a:rPr lang="en-US" sz="2000" dirty="0" err="1" smtClean="0"/>
              <a:t>budžetu</a:t>
            </a:r>
            <a:r>
              <a:rPr lang="en-US" sz="2000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/>
              <a:t>v</a:t>
            </a:r>
            <a:r>
              <a:rPr lang="en-US" sz="2000" dirty="0" err="1" smtClean="0"/>
              <a:t>ai</a:t>
            </a:r>
            <a:r>
              <a:rPr lang="en-US" sz="2000" dirty="0" smtClean="0"/>
              <a:t> </a:t>
            </a:r>
            <a:r>
              <a:rPr lang="en-US" sz="2000" dirty="0" err="1" smtClean="0"/>
              <a:t>ir</a:t>
            </a:r>
            <a:r>
              <a:rPr lang="en-US" sz="2000" dirty="0" smtClean="0"/>
              <a:t> </a:t>
            </a:r>
            <a:r>
              <a:rPr lang="en-US" sz="2000" dirty="0" err="1" smtClean="0"/>
              <a:t>vērts</a:t>
            </a:r>
            <a:r>
              <a:rPr lang="en-US" sz="2000" dirty="0" smtClean="0"/>
              <a:t> </a:t>
            </a:r>
            <a:r>
              <a:rPr lang="en-US" sz="2000" dirty="0" err="1" smtClean="0"/>
              <a:t>sniegt</a:t>
            </a:r>
            <a:r>
              <a:rPr lang="en-US" sz="2000" dirty="0" smtClean="0"/>
              <a:t> </a:t>
            </a:r>
            <a:r>
              <a:rPr lang="en-US" sz="2000" dirty="0" err="1" smtClean="0"/>
              <a:t>valsts</a:t>
            </a:r>
            <a:r>
              <a:rPr lang="en-US" sz="2000" dirty="0" smtClean="0"/>
              <a:t> </a:t>
            </a:r>
            <a:r>
              <a:rPr lang="en-US" sz="2000" dirty="0" err="1" smtClean="0"/>
              <a:t>pārvaldes</a:t>
            </a:r>
            <a:r>
              <a:rPr lang="en-US" sz="2000" dirty="0" smtClean="0"/>
              <a:t> </a:t>
            </a:r>
            <a:r>
              <a:rPr lang="en-US" sz="2000" dirty="0" err="1" smtClean="0"/>
              <a:t>iestāžu</a:t>
            </a:r>
            <a:r>
              <a:rPr lang="en-US" sz="2000" dirty="0" smtClean="0"/>
              <a:t> </a:t>
            </a:r>
            <a:r>
              <a:rPr lang="en-US" sz="2000" dirty="0" err="1" smtClean="0"/>
              <a:t>pakalpojumus</a:t>
            </a:r>
            <a:r>
              <a:rPr lang="en-US" sz="2000" dirty="0" smtClean="0"/>
              <a:t>, </a:t>
            </a:r>
            <a:r>
              <a:rPr lang="en-US" sz="2000" dirty="0" err="1" smtClean="0"/>
              <a:t>piemērojot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standarta</a:t>
            </a:r>
            <a:r>
              <a:rPr lang="en-US" sz="2000" dirty="0" smtClean="0"/>
              <a:t> </a:t>
            </a:r>
            <a:r>
              <a:rPr lang="en-US" sz="2000" dirty="0" err="1" smtClean="0"/>
              <a:t>maksu</a:t>
            </a:r>
            <a:r>
              <a:rPr lang="en-US" sz="2000" dirty="0" smtClean="0"/>
              <a:t> par </a:t>
            </a:r>
            <a:r>
              <a:rPr lang="en-US" sz="2000" dirty="0" err="1" smtClean="0"/>
              <a:t>vienu</a:t>
            </a:r>
            <a:r>
              <a:rPr lang="en-US" sz="2000" dirty="0" smtClean="0"/>
              <a:t> </a:t>
            </a:r>
            <a:r>
              <a:rPr lang="en-US" sz="2000" dirty="0" err="1" smtClean="0"/>
              <a:t>pakalpojumu</a:t>
            </a:r>
            <a:r>
              <a:rPr lang="en-US" sz="2000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/>
              <a:t>v</a:t>
            </a:r>
            <a:r>
              <a:rPr lang="en-US" sz="2000" dirty="0" err="1" smtClean="0"/>
              <a:t>ai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standarta</a:t>
            </a:r>
            <a:r>
              <a:rPr lang="en-US" sz="2000" dirty="0" smtClean="0"/>
              <a:t> </a:t>
            </a:r>
            <a:r>
              <a:rPr lang="en-US" sz="2000" dirty="0" err="1" smtClean="0"/>
              <a:t>maksa</a:t>
            </a:r>
            <a:r>
              <a:rPr lang="en-US" sz="2000" dirty="0" smtClean="0"/>
              <a:t> </a:t>
            </a:r>
            <a:r>
              <a:rPr lang="en-US" sz="2000" dirty="0" err="1" smtClean="0"/>
              <a:t>sēgs</a:t>
            </a:r>
            <a:r>
              <a:rPr lang="en-US" sz="2000" dirty="0" smtClean="0"/>
              <a:t> </a:t>
            </a:r>
            <a:r>
              <a:rPr lang="en-US" sz="2000" dirty="0" err="1" smtClean="0"/>
              <a:t>netiešās</a:t>
            </a:r>
            <a:r>
              <a:rPr lang="en-US" sz="2000" dirty="0" smtClean="0"/>
              <a:t> (</a:t>
            </a:r>
            <a:r>
              <a:rPr lang="en-US" sz="2000" dirty="0" err="1" smtClean="0"/>
              <a:t>vadības</a:t>
            </a:r>
            <a:r>
              <a:rPr lang="en-US" sz="2000" dirty="0" smtClean="0"/>
              <a:t> </a:t>
            </a:r>
            <a:r>
              <a:rPr lang="en-US" sz="2000" dirty="0" err="1" smtClean="0"/>
              <a:t>izmaksas</a:t>
            </a:r>
            <a:r>
              <a:rPr lang="en-US" sz="2000" dirty="0" smtClean="0"/>
              <a:t>)?</a:t>
            </a:r>
          </a:p>
          <a:p>
            <a:pPr marL="0" indent="0"/>
            <a:r>
              <a:rPr lang="en-US" sz="2000" dirty="0" err="1" smtClean="0"/>
              <a:t>Kādus</a:t>
            </a:r>
            <a:r>
              <a:rPr lang="en-US" sz="2000" dirty="0" smtClean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vadības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instrumentus</a:t>
            </a:r>
            <a:r>
              <a:rPr lang="en-US" sz="2000" dirty="0" smtClean="0"/>
              <a:t> </a:t>
            </a:r>
            <a:r>
              <a:rPr lang="en-US" sz="2000" dirty="0" err="1" smtClean="0"/>
              <a:t>Jūs</a:t>
            </a:r>
            <a:r>
              <a:rPr lang="en-US" sz="2000" dirty="0" smtClean="0"/>
              <a:t> </a:t>
            </a:r>
            <a:r>
              <a:rPr lang="en-US" sz="2000" dirty="0" err="1" smtClean="0"/>
              <a:t>izmantosiet</a:t>
            </a:r>
            <a:r>
              <a:rPr lang="en-US" sz="2000" dirty="0" smtClean="0"/>
              <a:t>, </a:t>
            </a:r>
            <a:r>
              <a:rPr lang="en-US" sz="2000" dirty="0" err="1" smtClean="0"/>
              <a:t>lai</a:t>
            </a:r>
            <a:r>
              <a:rPr lang="en-US" sz="2000" dirty="0" smtClean="0"/>
              <a:t> </a:t>
            </a:r>
            <a:r>
              <a:rPr lang="en-US" sz="2000" dirty="0" err="1" smtClean="0"/>
              <a:t>pamatoti</a:t>
            </a:r>
            <a:r>
              <a:rPr lang="en-US" sz="2000" dirty="0" smtClean="0"/>
              <a:t> </a:t>
            </a:r>
            <a:r>
              <a:rPr lang="en-US" sz="2000" dirty="0" err="1" smtClean="0"/>
              <a:t>atbildētu</a:t>
            </a:r>
            <a:r>
              <a:rPr lang="en-US" sz="2000" dirty="0" smtClean="0"/>
              <a:t> </a:t>
            </a:r>
            <a:r>
              <a:rPr lang="en-US" sz="2000" dirty="0" err="1" smtClean="0"/>
              <a:t>klientam</a:t>
            </a:r>
            <a:r>
              <a:rPr lang="en-US" sz="2000" dirty="0" smtClean="0"/>
              <a:t> </a:t>
            </a:r>
            <a:r>
              <a:rPr lang="en-US" sz="2000" dirty="0" err="1" smtClean="0"/>
              <a:t>uz</a:t>
            </a:r>
            <a:r>
              <a:rPr lang="en-US" sz="2000" dirty="0" smtClean="0"/>
              <a:t> </a:t>
            </a:r>
            <a:r>
              <a:rPr lang="en-US" sz="2000" dirty="0" err="1" smtClean="0"/>
              <a:t>viņa</a:t>
            </a:r>
            <a:r>
              <a:rPr lang="en-US" sz="2000" dirty="0" smtClean="0"/>
              <a:t> </a:t>
            </a:r>
            <a:r>
              <a:rPr lang="en-US" sz="2000" dirty="0" err="1" smtClean="0"/>
              <a:t>jautājumiem</a:t>
            </a:r>
            <a:r>
              <a:rPr lang="en-US" sz="2000" dirty="0" smtClean="0"/>
              <a:t>?</a:t>
            </a:r>
          </a:p>
          <a:p>
            <a:pPr marL="0" indent="0"/>
            <a:r>
              <a:rPr lang="en-US" sz="2000" dirty="0" err="1" smtClean="0"/>
              <a:t>Kādus</a:t>
            </a:r>
            <a:r>
              <a:rPr lang="en-US" sz="2000" dirty="0" smtClean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vadības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instrumentus</a:t>
            </a:r>
            <a:r>
              <a:rPr lang="en-US" sz="2000" dirty="0" smtClean="0"/>
              <a:t> </a:t>
            </a:r>
            <a:r>
              <a:rPr lang="en-US" sz="2000" dirty="0" err="1" smtClean="0"/>
              <a:t>Jūs</a:t>
            </a:r>
            <a:r>
              <a:rPr lang="en-US" sz="2000" dirty="0" smtClean="0"/>
              <a:t> </a:t>
            </a:r>
            <a:r>
              <a:rPr lang="en-US" sz="2000" dirty="0" err="1" smtClean="0"/>
              <a:t>ieteiksiet</a:t>
            </a:r>
            <a:r>
              <a:rPr lang="en-US" sz="2000" dirty="0" smtClean="0"/>
              <a:t> </a:t>
            </a:r>
            <a:r>
              <a:rPr lang="en-US" sz="2000" dirty="0" err="1" smtClean="0"/>
              <a:t>klientam</a:t>
            </a:r>
            <a:r>
              <a:rPr lang="en-US" sz="2000" dirty="0" smtClean="0"/>
              <a:t> </a:t>
            </a:r>
            <a:r>
              <a:rPr lang="en-US" sz="2000" dirty="0" err="1" smtClean="0"/>
              <a:t>iekļaut</a:t>
            </a:r>
            <a:r>
              <a:rPr lang="en-US" sz="2000" dirty="0" smtClean="0"/>
              <a:t> </a:t>
            </a:r>
            <a:r>
              <a:rPr lang="en-US" sz="2000" dirty="0" err="1" smtClean="0"/>
              <a:t>viņa</a:t>
            </a:r>
            <a:r>
              <a:rPr lang="en-US" sz="2000" dirty="0" smtClean="0"/>
              <a:t> </a:t>
            </a:r>
            <a:r>
              <a:rPr lang="en-US" sz="2000" dirty="0" err="1" smtClean="0"/>
              <a:t>vadības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instrumentārijā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296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984" y="2843733"/>
            <a:ext cx="5905226" cy="1795336"/>
          </a:xfrm>
        </p:spPr>
        <p:txBody>
          <a:bodyPr/>
          <a:lstStyle/>
          <a:p>
            <a:pPr algn="ctr"/>
            <a:r>
              <a:rPr lang="lv-LV" sz="5400" dirty="0" smtClean="0"/>
              <a:t>Cenu veidošanas instrumenti</a:t>
            </a:r>
            <a:endParaRPr lang="lv-LV" sz="5400" dirty="0"/>
          </a:p>
        </p:txBody>
      </p:sp>
    </p:spTree>
    <p:extLst>
      <p:ext uri="{BB962C8B-B14F-4D97-AF65-F5344CB8AC3E}">
        <p14:creationId xmlns:p14="http://schemas.microsoft.com/office/powerpoint/2010/main" val="62402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Cenu</a:t>
            </a:r>
            <a:r>
              <a:rPr lang="en-US" sz="3600" dirty="0" smtClean="0"/>
              <a:t> </a:t>
            </a:r>
            <a:r>
              <a:rPr lang="en-US" sz="3600" dirty="0" err="1" smtClean="0"/>
              <a:t>veidošanas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instrumenti</a:t>
            </a:r>
            <a:r>
              <a:rPr lang="en-US" sz="3600" dirty="0" smtClean="0"/>
              <a:t> (Pricing Tools)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1619597"/>
            <a:ext cx="9203728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5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/>
              <a:t>Cenu</a:t>
            </a:r>
            <a:r>
              <a:rPr lang="en-US" sz="3600" dirty="0"/>
              <a:t> </a:t>
            </a:r>
            <a:r>
              <a:rPr lang="en-US" sz="3600" dirty="0" err="1"/>
              <a:t>veidošanas</a:t>
            </a:r>
            <a:r>
              <a:rPr lang="en-US" sz="3600" dirty="0"/>
              <a:t> </a:t>
            </a:r>
            <a:r>
              <a:rPr lang="en-US" sz="3600" dirty="0" err="1"/>
              <a:t>instrumenti</a:t>
            </a:r>
            <a:r>
              <a:rPr lang="en-US" sz="3600" dirty="0"/>
              <a:t> </a:t>
            </a:r>
            <a:r>
              <a:rPr lang="en-US" sz="3600" dirty="0" smtClean="0"/>
              <a:t>(2)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Market sensitive pricing</a:t>
            </a:r>
            <a:r>
              <a:rPr lang="en-US" sz="2000" dirty="0" smtClean="0"/>
              <a:t>:</a:t>
            </a:r>
          </a:p>
          <a:p>
            <a:pPr marL="914316" lvl="1" indent="-514350">
              <a:buFont typeface="Arial"/>
              <a:buChar char="•"/>
            </a:pPr>
            <a:r>
              <a:rPr lang="en-US" sz="1800" dirty="0" err="1" smtClean="0"/>
              <a:t>Cenu</a:t>
            </a:r>
            <a:r>
              <a:rPr lang="en-US" sz="1800" dirty="0" smtClean="0"/>
              <a:t> </a:t>
            </a:r>
            <a:r>
              <a:rPr lang="en-US" sz="1800" dirty="0" err="1" smtClean="0"/>
              <a:t>veidošana</a:t>
            </a:r>
            <a:r>
              <a:rPr lang="en-US" sz="1800" dirty="0" smtClean="0"/>
              <a:t>, </a:t>
            </a:r>
            <a:r>
              <a:rPr lang="en-US" sz="1800" dirty="0" err="1" smtClean="0"/>
              <a:t>pamatojoties</a:t>
            </a:r>
            <a:r>
              <a:rPr lang="en-US" sz="1800" dirty="0" smtClean="0"/>
              <a:t> </a:t>
            </a:r>
            <a:r>
              <a:rPr lang="en-US" sz="1800" dirty="0" err="1" smtClean="0"/>
              <a:t>uz</a:t>
            </a:r>
            <a:r>
              <a:rPr lang="en-US" sz="1800" dirty="0" smtClean="0"/>
              <a:t> </a:t>
            </a:r>
            <a:r>
              <a:rPr lang="en-US" sz="1800" dirty="0" err="1" smtClean="0"/>
              <a:t>tirgus</a:t>
            </a:r>
            <a:r>
              <a:rPr lang="en-US" sz="1800" dirty="0" smtClean="0"/>
              <a:t> </a:t>
            </a:r>
            <a:r>
              <a:rPr lang="en-US" sz="1800" dirty="0" err="1" smtClean="0"/>
              <a:t>cenām</a:t>
            </a:r>
            <a:r>
              <a:rPr lang="en-US" sz="1800" dirty="0" smtClean="0"/>
              <a:t> (</a:t>
            </a:r>
            <a:r>
              <a:rPr lang="en-US" sz="1800" dirty="0" err="1" smtClean="0"/>
              <a:t>konkurenci</a:t>
            </a:r>
            <a:r>
              <a:rPr lang="en-US" sz="1800" dirty="0" smtClean="0"/>
              <a:t>)</a:t>
            </a:r>
            <a:endParaRPr lang="en-US" sz="1800" dirty="0"/>
          </a:p>
          <a:p>
            <a:pPr marL="914316" lvl="1" indent="-514350">
              <a:buFont typeface="Arial"/>
              <a:buChar char="•"/>
            </a:pPr>
            <a:r>
              <a:rPr lang="en-US" sz="1800" dirty="0" err="1" smtClean="0"/>
              <a:t>klasiska</a:t>
            </a:r>
            <a:r>
              <a:rPr lang="en-US" sz="1800" dirty="0" smtClean="0"/>
              <a:t> </a:t>
            </a:r>
            <a:r>
              <a:rPr lang="en-US" sz="1800" dirty="0" err="1" smtClean="0"/>
              <a:t>pieeja</a:t>
            </a:r>
            <a:r>
              <a:rPr lang="en-US" sz="1800" dirty="0" smtClean="0"/>
              <a:t> </a:t>
            </a:r>
            <a:r>
              <a:rPr lang="en-US" sz="1800" dirty="0" err="1" smtClean="0"/>
              <a:t>cenu</a:t>
            </a:r>
            <a:r>
              <a:rPr lang="en-US" sz="1800" dirty="0" smtClean="0"/>
              <a:t> </a:t>
            </a:r>
            <a:r>
              <a:rPr lang="en-US" sz="1800" dirty="0" err="1" smtClean="0"/>
              <a:t>veidošanai</a:t>
            </a:r>
            <a:r>
              <a:rPr lang="en-US" sz="18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Cost plus </a:t>
            </a:r>
            <a:r>
              <a:rPr lang="en-US" sz="2000" b="1" dirty="0" smtClean="0"/>
              <a:t>pricing </a:t>
            </a:r>
            <a:r>
              <a:rPr lang="en-US" sz="2000" dirty="0" smtClean="0"/>
              <a:t>– “</a:t>
            </a:r>
            <a:r>
              <a:rPr lang="en-US" sz="2000" dirty="0" err="1" smtClean="0"/>
              <a:t>izmaksas</a:t>
            </a:r>
            <a:r>
              <a:rPr lang="en-US" sz="2000" dirty="0" smtClean="0"/>
              <a:t> </a:t>
            </a:r>
            <a:r>
              <a:rPr lang="en-US" sz="2000" dirty="0" err="1" smtClean="0"/>
              <a:t>pluss</a:t>
            </a:r>
            <a:r>
              <a:rPr lang="en-US" sz="2000" dirty="0" smtClean="0"/>
              <a:t>” </a:t>
            </a:r>
            <a:r>
              <a:rPr lang="en-US" sz="2000" dirty="0" err="1" smtClean="0"/>
              <a:t>cenu</a:t>
            </a:r>
            <a:r>
              <a:rPr lang="en-US" sz="2000" dirty="0" smtClean="0"/>
              <a:t> </a:t>
            </a:r>
            <a:r>
              <a:rPr lang="en-US" sz="2000" dirty="0" err="1" smtClean="0"/>
              <a:t>veidošana</a:t>
            </a:r>
            <a:r>
              <a:rPr lang="en-US" sz="2000" dirty="0" smtClean="0"/>
              <a:t>:</a:t>
            </a:r>
          </a:p>
          <a:p>
            <a:pPr marL="914316" lvl="1" indent="-514350">
              <a:buFont typeface="Arial"/>
              <a:buChar char="•"/>
            </a:pPr>
            <a:r>
              <a:rPr lang="en-US" sz="1800" dirty="0" err="1" smtClean="0"/>
              <a:t>Cena</a:t>
            </a:r>
            <a:r>
              <a:rPr lang="en-US" sz="1800" dirty="0" smtClean="0"/>
              <a:t> = (</a:t>
            </a:r>
            <a:r>
              <a:rPr lang="en-US" sz="1800" dirty="0" err="1" smtClean="0"/>
              <a:t>Tiešās</a:t>
            </a:r>
            <a:r>
              <a:rPr lang="en-US" sz="1800" dirty="0" smtClean="0"/>
              <a:t> + </a:t>
            </a:r>
            <a:r>
              <a:rPr lang="en-US" sz="1800" dirty="0" err="1" smtClean="0"/>
              <a:t>netiešās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/>
              <a:t>)</a:t>
            </a:r>
            <a:r>
              <a:rPr lang="en-US" sz="1800" dirty="0" smtClean="0"/>
              <a:t> + </a:t>
            </a:r>
            <a:r>
              <a:rPr lang="en-US" sz="1800" dirty="0" err="1" smtClean="0"/>
              <a:t>peļņas</a:t>
            </a:r>
            <a:r>
              <a:rPr lang="en-US" sz="1800" dirty="0" smtClean="0"/>
              <a:t> </a:t>
            </a:r>
            <a:r>
              <a:rPr lang="en-US" sz="1800" dirty="0" err="1" smtClean="0"/>
              <a:t>likme</a:t>
            </a:r>
            <a:endParaRPr lang="en-US" sz="1800" dirty="0" smtClean="0"/>
          </a:p>
          <a:p>
            <a:pPr marL="914316" lvl="1" indent="-514350">
              <a:buFont typeface="Arial"/>
              <a:buChar char="•"/>
            </a:pPr>
            <a:r>
              <a:rPr lang="en-US" sz="1800" dirty="0" err="1" smtClean="0"/>
              <a:t>Mainoties</a:t>
            </a:r>
            <a:r>
              <a:rPr lang="en-US" sz="1800" dirty="0" smtClean="0"/>
              <a:t> </a:t>
            </a:r>
            <a:r>
              <a:rPr lang="en-US" sz="1800" dirty="0" err="1" smtClean="0"/>
              <a:t>pakalpojuma</a:t>
            </a:r>
            <a:r>
              <a:rPr lang="en-US" sz="1800" dirty="0" smtClean="0"/>
              <a:t> </a:t>
            </a:r>
            <a:r>
              <a:rPr lang="en-US" sz="1800" dirty="0" err="1" smtClean="0"/>
              <a:t>sniegšanas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izmaksām</a:t>
            </a:r>
            <a:r>
              <a:rPr lang="en-US" sz="1800" dirty="0" smtClean="0"/>
              <a:t>, </a:t>
            </a:r>
            <a:r>
              <a:rPr lang="en-US" sz="1800" dirty="0" err="1" smtClean="0"/>
              <a:t>klients</a:t>
            </a:r>
            <a:r>
              <a:rPr lang="en-US" sz="1800" dirty="0" smtClean="0"/>
              <a:t> </a:t>
            </a:r>
            <a:r>
              <a:rPr lang="en-US" sz="1800" dirty="0" err="1" smtClean="0"/>
              <a:t>automātiski</a:t>
            </a:r>
            <a:r>
              <a:rPr lang="en-US" sz="1800" dirty="0" smtClean="0"/>
              <a:t> </a:t>
            </a:r>
            <a:r>
              <a:rPr lang="en-US" sz="1800" dirty="0" err="1" smtClean="0"/>
              <a:t>maksā</a:t>
            </a:r>
            <a:r>
              <a:rPr lang="en-US" sz="1800" dirty="0" smtClean="0"/>
              <a:t> </a:t>
            </a:r>
            <a:r>
              <a:rPr lang="en-US" sz="1800" dirty="0" err="1" smtClean="0"/>
              <a:t>vairāk</a:t>
            </a:r>
            <a:endParaRPr lang="en-US" sz="1800" dirty="0"/>
          </a:p>
          <a:p>
            <a:pPr marL="914316" lvl="1" indent="-514350">
              <a:buFont typeface="Arial"/>
              <a:buChar char="•"/>
            </a:pPr>
            <a:r>
              <a:rPr lang="en-US" sz="1800" dirty="0" err="1" smtClean="0"/>
              <a:t>Unikālo</a:t>
            </a:r>
            <a:r>
              <a:rPr lang="en-US" sz="1800" dirty="0" smtClean="0"/>
              <a:t> </a:t>
            </a:r>
            <a:r>
              <a:rPr lang="en-US" sz="1800" dirty="0" err="1" smtClean="0"/>
              <a:t>produktu</a:t>
            </a:r>
            <a:r>
              <a:rPr lang="en-US" sz="1800" dirty="0" smtClean="0"/>
              <a:t>/</a:t>
            </a:r>
            <a:r>
              <a:rPr lang="en-US" sz="1800" dirty="0" err="1" smtClean="0"/>
              <a:t>pakalpojumu</a:t>
            </a:r>
            <a:r>
              <a:rPr lang="en-US" sz="1800" dirty="0" smtClean="0"/>
              <a:t> </a:t>
            </a:r>
            <a:r>
              <a:rPr lang="en-US" sz="1800" dirty="0" err="1" smtClean="0"/>
              <a:t>cenu</a:t>
            </a:r>
            <a:r>
              <a:rPr lang="en-US" sz="1800" dirty="0" smtClean="0"/>
              <a:t> </a:t>
            </a:r>
            <a:r>
              <a:rPr lang="en-US" sz="1800" dirty="0" err="1" smtClean="0"/>
              <a:t>veidošanas</a:t>
            </a:r>
            <a:r>
              <a:rPr lang="en-US" sz="1800" dirty="0" smtClean="0"/>
              <a:t> </a:t>
            </a:r>
            <a:r>
              <a:rPr lang="en-US" sz="1800" dirty="0" err="1" smtClean="0"/>
              <a:t>pieeja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Transfer pricing between BU </a:t>
            </a:r>
            <a:r>
              <a:rPr lang="en-US" sz="2000" dirty="0" smtClean="0"/>
              <a:t>– </a:t>
            </a:r>
            <a:r>
              <a:rPr lang="en-US" sz="2000" dirty="0" err="1" smtClean="0"/>
              <a:t>transfertu</a:t>
            </a:r>
            <a:r>
              <a:rPr lang="en-US" sz="2000" dirty="0" smtClean="0"/>
              <a:t> </a:t>
            </a:r>
            <a:r>
              <a:rPr lang="en-US" sz="2000" dirty="0" err="1" smtClean="0"/>
              <a:t>cenas</a:t>
            </a:r>
            <a:r>
              <a:rPr lang="en-US" sz="2000" dirty="0" smtClean="0"/>
              <a:t>:</a:t>
            </a:r>
          </a:p>
          <a:p>
            <a:pPr marL="914316" lvl="1" indent="-514350">
              <a:buFont typeface="Arial"/>
              <a:buChar char="•"/>
            </a:pPr>
            <a:r>
              <a:rPr lang="en-US" sz="1800" dirty="0" err="1" smtClean="0"/>
              <a:t>Tiek</a:t>
            </a:r>
            <a:r>
              <a:rPr lang="en-US" sz="1800" dirty="0" smtClean="0"/>
              <a:t> </a:t>
            </a:r>
            <a:r>
              <a:rPr lang="en-US" sz="1800" dirty="0" err="1" smtClean="0"/>
              <a:t>izmantots</a:t>
            </a:r>
            <a:r>
              <a:rPr lang="en-US" sz="1800" dirty="0" smtClean="0"/>
              <a:t>,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uzņēmumam</a:t>
            </a:r>
            <a:r>
              <a:rPr lang="en-US" sz="1800" dirty="0" smtClean="0"/>
              <a:t> (</a:t>
            </a:r>
            <a:r>
              <a:rPr lang="en-US" sz="1800" dirty="0" err="1" smtClean="0"/>
              <a:t>vai</a:t>
            </a:r>
            <a:r>
              <a:rPr lang="en-US" sz="1800" dirty="0" smtClean="0"/>
              <a:t> </a:t>
            </a:r>
            <a:r>
              <a:rPr lang="en-US" sz="1800" dirty="0" err="1" smtClean="0"/>
              <a:t>iestādei</a:t>
            </a:r>
            <a:r>
              <a:rPr lang="en-US" sz="1800" dirty="0" smtClean="0"/>
              <a:t>) </a:t>
            </a:r>
            <a:r>
              <a:rPr lang="en-US" sz="1800" dirty="0" err="1" smtClean="0"/>
              <a:t>ir</a:t>
            </a:r>
            <a:r>
              <a:rPr lang="en-US" sz="1800" dirty="0" smtClean="0"/>
              <a:t> </a:t>
            </a:r>
            <a:r>
              <a:rPr lang="en-US" sz="1800" dirty="0" err="1" smtClean="0"/>
              <a:t>vairākas</a:t>
            </a:r>
            <a:r>
              <a:rPr lang="en-US" sz="1800" dirty="0" smtClean="0"/>
              <a:t> </a:t>
            </a:r>
            <a:r>
              <a:rPr lang="en-US" sz="1800" dirty="0" err="1" smtClean="0"/>
              <a:t>struktūrvienības</a:t>
            </a:r>
            <a:r>
              <a:rPr lang="en-US" sz="1800" dirty="0" smtClean="0"/>
              <a:t>, </a:t>
            </a:r>
            <a:r>
              <a:rPr lang="en-US" sz="1800" dirty="0" err="1" smtClean="0"/>
              <a:t>kuras</a:t>
            </a:r>
            <a:r>
              <a:rPr lang="en-US" sz="1800" dirty="0" smtClean="0"/>
              <a:t> </a:t>
            </a:r>
            <a:r>
              <a:rPr lang="en-US" sz="1800" dirty="0" err="1" smtClean="0"/>
              <a:t>apmainās</a:t>
            </a:r>
            <a:r>
              <a:rPr lang="en-US" sz="1800" dirty="0" smtClean="0"/>
              <a:t> </a:t>
            </a:r>
            <a:r>
              <a:rPr lang="en-US" sz="1800" dirty="0" err="1" smtClean="0"/>
              <a:t>savā</a:t>
            </a:r>
            <a:r>
              <a:rPr lang="en-US" sz="1800" dirty="0" smtClean="0"/>
              <a:t> </a:t>
            </a:r>
            <a:r>
              <a:rPr lang="en-US" sz="1800" dirty="0" err="1" smtClean="0"/>
              <a:t>starpā</a:t>
            </a:r>
            <a:r>
              <a:rPr lang="en-US" sz="1800" dirty="0" smtClean="0"/>
              <a:t> </a:t>
            </a:r>
            <a:r>
              <a:rPr lang="en-US" sz="1800" dirty="0" err="1" smtClean="0"/>
              <a:t>ar</a:t>
            </a:r>
            <a:r>
              <a:rPr lang="en-US" sz="1800" dirty="0" smtClean="0"/>
              <a:t> </a:t>
            </a:r>
            <a:r>
              <a:rPr lang="en-US" sz="1800" dirty="0" err="1" smtClean="0"/>
              <a:t>precēm</a:t>
            </a:r>
            <a:r>
              <a:rPr lang="en-US" sz="1800" dirty="0" smtClean="0"/>
              <a:t> un </a:t>
            </a:r>
            <a:r>
              <a:rPr lang="en-US" sz="1800" dirty="0" err="1" smtClean="0"/>
              <a:t>pakalpojumiem</a:t>
            </a:r>
            <a:r>
              <a:rPr lang="en-US" sz="1800" dirty="0" smtClean="0"/>
              <a:t> (</a:t>
            </a:r>
            <a:r>
              <a:rPr lang="en-US" sz="1800" dirty="0" err="1" smtClean="0"/>
              <a:t>piemēram</a:t>
            </a:r>
            <a:r>
              <a:rPr lang="en-US" sz="1800" dirty="0" smtClean="0"/>
              <a:t>, </a:t>
            </a:r>
            <a:r>
              <a:rPr lang="en-US" sz="1800" dirty="0" err="1" smtClean="0"/>
              <a:t>finanšu</a:t>
            </a:r>
            <a:r>
              <a:rPr lang="en-US" sz="1800" dirty="0" smtClean="0"/>
              <a:t> </a:t>
            </a:r>
            <a:r>
              <a:rPr lang="en-US" sz="1800" dirty="0" err="1" smtClean="0"/>
              <a:t>funkcija</a:t>
            </a:r>
            <a:r>
              <a:rPr lang="en-US" sz="1800" dirty="0" smtClean="0"/>
              <a:t> </a:t>
            </a:r>
            <a:r>
              <a:rPr lang="en-US" sz="1800" dirty="0" err="1" smtClean="0"/>
              <a:t>sniedz</a:t>
            </a:r>
            <a:r>
              <a:rPr lang="en-US" sz="1800" dirty="0" smtClean="0"/>
              <a:t> </a:t>
            </a:r>
            <a:r>
              <a:rPr lang="en-US" sz="1800" dirty="0" err="1" smtClean="0"/>
              <a:t>uzskaites</a:t>
            </a:r>
            <a:r>
              <a:rPr lang="en-US" sz="1800" dirty="0" smtClean="0"/>
              <a:t> </a:t>
            </a:r>
            <a:r>
              <a:rPr lang="en-US" sz="1800" dirty="0" err="1" smtClean="0"/>
              <a:t>pakalpojumus</a:t>
            </a:r>
            <a:r>
              <a:rPr lang="en-US" sz="1800" dirty="0" smtClean="0"/>
              <a:t> </a:t>
            </a:r>
            <a:r>
              <a:rPr lang="en-US" sz="1800" dirty="0" err="1" smtClean="0"/>
              <a:t>visām</a:t>
            </a:r>
            <a:r>
              <a:rPr lang="en-US" sz="1800" dirty="0" smtClean="0"/>
              <a:t> </a:t>
            </a:r>
            <a:r>
              <a:rPr lang="en-US" sz="1800" dirty="0" err="1" smtClean="0"/>
              <a:t>struktūrvienībām</a:t>
            </a:r>
            <a:r>
              <a:rPr lang="en-US" sz="1800" dirty="0" smtClean="0"/>
              <a:t>)</a:t>
            </a:r>
          </a:p>
          <a:p>
            <a:pPr marL="914316" lvl="1" indent="-514350">
              <a:buFont typeface="Arial"/>
              <a:buChar char="•"/>
            </a:pPr>
            <a:r>
              <a:rPr lang="en-US" sz="1800" dirty="0" err="1" smtClean="0"/>
              <a:t>Regulējamā</a:t>
            </a:r>
            <a:r>
              <a:rPr lang="en-US" sz="1800" dirty="0" smtClean="0"/>
              <a:t> </a:t>
            </a:r>
            <a:r>
              <a:rPr lang="en-US" sz="1800" dirty="0" err="1" smtClean="0"/>
              <a:t>joma</a:t>
            </a:r>
            <a:r>
              <a:rPr lang="en-US" sz="1800" dirty="0" smtClean="0"/>
              <a:t> </a:t>
            </a:r>
            <a:r>
              <a:rPr lang="en-US" sz="1800" dirty="0" err="1" smtClean="0"/>
              <a:t>attiecībā</a:t>
            </a:r>
            <a:r>
              <a:rPr lang="en-US" sz="1800" dirty="0" smtClean="0"/>
              <a:t> </a:t>
            </a:r>
            <a:r>
              <a:rPr lang="en-US" sz="1800" dirty="0" err="1" smtClean="0"/>
              <a:t>uz</a:t>
            </a:r>
            <a:r>
              <a:rPr lang="en-US" sz="1800" dirty="0" smtClean="0"/>
              <a:t> </a:t>
            </a:r>
            <a:r>
              <a:rPr lang="en-US" sz="1800" dirty="0" err="1" smtClean="0"/>
              <a:t>saistīto</a:t>
            </a:r>
            <a:r>
              <a:rPr lang="en-US" sz="1800" dirty="0" smtClean="0"/>
              <a:t> </a:t>
            </a:r>
            <a:r>
              <a:rPr lang="en-US" sz="1800" dirty="0" err="1" smtClean="0"/>
              <a:t>uzņēmumu</a:t>
            </a:r>
            <a:r>
              <a:rPr lang="en-US" sz="1800" dirty="0" smtClean="0"/>
              <a:t> </a:t>
            </a:r>
            <a:r>
              <a:rPr lang="en-US" sz="1800" dirty="0" err="1" smtClean="0"/>
              <a:t>grupām</a:t>
            </a:r>
            <a:endParaRPr lang="en-US" sz="1800" dirty="0" smtClean="0"/>
          </a:p>
          <a:p>
            <a:pPr marL="914316" lvl="1" indent="-514350">
              <a:buFont typeface="Arial"/>
              <a:buChar char="•"/>
            </a:pPr>
            <a:endParaRPr lang="en-US" sz="1800" dirty="0" smtClean="0"/>
          </a:p>
          <a:p>
            <a:pPr marL="914316" lvl="1" indent="-5143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3201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/>
              <a:t>Cenu</a:t>
            </a:r>
            <a:r>
              <a:rPr lang="en-US" sz="3600" dirty="0"/>
              <a:t> </a:t>
            </a:r>
            <a:r>
              <a:rPr lang="en-US" sz="3600" dirty="0" err="1"/>
              <a:t>veidošanas</a:t>
            </a:r>
            <a:r>
              <a:rPr lang="en-US" sz="3600" dirty="0"/>
              <a:t> </a:t>
            </a:r>
            <a:r>
              <a:rPr lang="en-US" sz="3600" dirty="0" err="1"/>
              <a:t>instrumenti</a:t>
            </a:r>
            <a:r>
              <a:rPr lang="en-US" sz="3600" dirty="0"/>
              <a:t> </a:t>
            </a:r>
            <a:r>
              <a:rPr lang="en-US" sz="3600" dirty="0" smtClean="0"/>
              <a:t>(3)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4. </a:t>
            </a:r>
            <a:r>
              <a:rPr lang="en-US" sz="2000" b="1" dirty="0" smtClean="0"/>
              <a:t>Penetration pricing </a:t>
            </a:r>
            <a:r>
              <a:rPr lang="en-US" sz="2000" dirty="0" smtClean="0"/>
              <a:t>– </a:t>
            </a:r>
            <a:r>
              <a:rPr lang="en-US" sz="2000" dirty="0" err="1" smtClean="0"/>
              <a:t>tirgus</a:t>
            </a:r>
            <a:r>
              <a:rPr lang="en-US" sz="2000" dirty="0" smtClean="0"/>
              <a:t> </a:t>
            </a:r>
            <a:r>
              <a:rPr lang="en-US" sz="2000" dirty="0" err="1" smtClean="0"/>
              <a:t>iekarošanas</a:t>
            </a:r>
            <a:r>
              <a:rPr lang="en-US" sz="2000" dirty="0" smtClean="0"/>
              <a:t> </a:t>
            </a:r>
            <a:r>
              <a:rPr lang="en-US" sz="2000" dirty="0" err="1" smtClean="0"/>
              <a:t>cenu</a:t>
            </a:r>
            <a:r>
              <a:rPr lang="en-US" sz="2000" dirty="0" smtClean="0"/>
              <a:t> </a:t>
            </a:r>
            <a:r>
              <a:rPr lang="en-US" sz="2000" dirty="0" err="1" smtClean="0"/>
              <a:t>noteikšana</a:t>
            </a:r>
            <a:r>
              <a:rPr lang="en-US" sz="2000" dirty="0" smtClean="0"/>
              <a:t>:</a:t>
            </a:r>
          </a:p>
          <a:p>
            <a:pPr marL="857166" lvl="1" indent="-457200">
              <a:buFont typeface="Arial"/>
              <a:buChar char="•"/>
            </a:pPr>
            <a:r>
              <a:rPr lang="en-US" sz="2000" dirty="0" err="1" smtClean="0"/>
              <a:t>Zemu</a:t>
            </a:r>
            <a:r>
              <a:rPr lang="en-US" sz="2000" dirty="0" smtClean="0"/>
              <a:t> </a:t>
            </a:r>
            <a:r>
              <a:rPr lang="en-US" sz="2000" dirty="0" err="1" smtClean="0"/>
              <a:t>cenu</a:t>
            </a:r>
            <a:r>
              <a:rPr lang="en-US" sz="2000" dirty="0" smtClean="0"/>
              <a:t> </a:t>
            </a:r>
            <a:r>
              <a:rPr lang="en-US" sz="2000" dirty="0" err="1" smtClean="0"/>
              <a:t>noteikšana</a:t>
            </a:r>
            <a:r>
              <a:rPr lang="en-US" sz="2000" dirty="0" smtClean="0"/>
              <a:t>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mērķi</a:t>
            </a:r>
            <a:r>
              <a:rPr lang="en-US" sz="2000" dirty="0" smtClean="0"/>
              <a:t> </a:t>
            </a:r>
            <a:r>
              <a:rPr lang="en-US" sz="2000" dirty="0" err="1" smtClean="0"/>
              <a:t>palielināt</a:t>
            </a:r>
            <a:r>
              <a:rPr lang="en-US" sz="2000" dirty="0" smtClean="0"/>
              <a:t> </a:t>
            </a:r>
            <a:r>
              <a:rPr lang="en-US" sz="2000" dirty="0" err="1" smtClean="0"/>
              <a:t>tirgus</a:t>
            </a:r>
            <a:r>
              <a:rPr lang="en-US" sz="2000" dirty="0" smtClean="0"/>
              <a:t> </a:t>
            </a:r>
            <a:r>
              <a:rPr lang="en-US" sz="2000" dirty="0" err="1" smtClean="0"/>
              <a:t>daļu</a:t>
            </a:r>
            <a:endParaRPr lang="en-US" sz="2000" dirty="0" smtClean="0"/>
          </a:p>
          <a:p>
            <a:pPr marL="857166" lvl="1" indent="-457200">
              <a:buFont typeface="Arial"/>
              <a:buChar char="•"/>
            </a:pPr>
            <a:r>
              <a:rPr lang="en-US" sz="2000" dirty="0" err="1" smtClean="0"/>
              <a:t>Izmanto</a:t>
            </a:r>
            <a:r>
              <a:rPr lang="en-US" sz="2000" dirty="0" smtClean="0"/>
              <a:t> </a:t>
            </a:r>
            <a:r>
              <a:rPr lang="en-US" sz="2000" dirty="0" err="1" smtClean="0"/>
              <a:t>jauni</a:t>
            </a:r>
            <a:r>
              <a:rPr lang="en-US" sz="2000" dirty="0" smtClean="0"/>
              <a:t> </a:t>
            </a:r>
            <a:r>
              <a:rPr lang="en-US" sz="2000" dirty="0" err="1" smtClean="0"/>
              <a:t>ražotāji</a:t>
            </a:r>
            <a:r>
              <a:rPr lang="en-US" sz="2000" dirty="0" smtClean="0"/>
              <a:t>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pietiekamiem</a:t>
            </a:r>
            <a:r>
              <a:rPr lang="en-US" sz="2000" dirty="0" smtClean="0"/>
              <a:t> </a:t>
            </a:r>
            <a:r>
              <a:rPr lang="en-US" sz="2000" dirty="0" err="1" smtClean="0"/>
              <a:t>finanšu</a:t>
            </a:r>
            <a:r>
              <a:rPr lang="en-US" sz="2000" dirty="0" smtClean="0"/>
              <a:t> </a:t>
            </a:r>
            <a:r>
              <a:rPr lang="en-US" sz="2000" dirty="0" err="1" smtClean="0"/>
              <a:t>līdzekļiem</a:t>
            </a:r>
            <a:endParaRPr lang="en-US" sz="2000" dirty="0"/>
          </a:p>
          <a:p>
            <a:pPr marL="857166" lvl="1" indent="-457200">
              <a:buFont typeface="Arial"/>
              <a:buChar char="•"/>
            </a:pPr>
            <a:r>
              <a:rPr lang="en-US" sz="2000" dirty="0" err="1" smtClean="0"/>
              <a:t>Tiek</a:t>
            </a:r>
            <a:r>
              <a:rPr lang="en-US" sz="2000" dirty="0" smtClean="0"/>
              <a:t> </a:t>
            </a:r>
            <a:r>
              <a:rPr lang="en-US" sz="2000" dirty="0" err="1" smtClean="0"/>
              <a:t>plaši</a:t>
            </a:r>
            <a:r>
              <a:rPr lang="en-US" sz="2000" dirty="0" smtClean="0"/>
              <a:t> </a:t>
            </a:r>
            <a:r>
              <a:rPr lang="en-US" sz="2000" dirty="0" err="1" smtClean="0"/>
              <a:t>izmantots</a:t>
            </a:r>
            <a:r>
              <a:rPr lang="en-US" sz="2000" dirty="0" smtClean="0"/>
              <a:t> IT </a:t>
            </a:r>
            <a:r>
              <a:rPr lang="en-US" sz="2000" dirty="0" err="1" smtClean="0"/>
              <a:t>aplikāciju</a:t>
            </a:r>
            <a:r>
              <a:rPr lang="en-US" sz="2000" dirty="0" smtClean="0"/>
              <a:t> </a:t>
            </a:r>
            <a:r>
              <a:rPr lang="en-US" sz="2000" dirty="0" err="1" smtClean="0"/>
              <a:t>tirgū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5. </a:t>
            </a:r>
            <a:r>
              <a:rPr lang="en-US" sz="2000" b="1" dirty="0" smtClean="0"/>
              <a:t>Break even pricing </a:t>
            </a:r>
            <a:r>
              <a:rPr lang="en-US" sz="2000" dirty="0" smtClean="0"/>
              <a:t>– </a:t>
            </a:r>
            <a:r>
              <a:rPr lang="en-US" sz="2000" dirty="0" err="1" smtClean="0"/>
              <a:t>bezzaudējuma</a:t>
            </a:r>
            <a:r>
              <a:rPr lang="en-US" sz="2000" dirty="0" smtClean="0"/>
              <a:t> </a:t>
            </a:r>
            <a:r>
              <a:rPr lang="en-US" sz="2000" dirty="0" err="1" smtClean="0"/>
              <a:t>cenas</a:t>
            </a:r>
            <a:r>
              <a:rPr lang="en-US" sz="2000" dirty="0" smtClean="0"/>
              <a:t> </a:t>
            </a:r>
            <a:r>
              <a:rPr lang="en-US" sz="2000" dirty="0" err="1" smtClean="0"/>
              <a:t>noteikšana</a:t>
            </a:r>
            <a:endParaRPr lang="en-US" sz="2000" dirty="0" smtClean="0"/>
          </a:p>
          <a:p>
            <a:pPr marL="742866" lvl="1" indent="-342900">
              <a:buFont typeface="Arial"/>
              <a:buChar char="•"/>
            </a:pPr>
            <a:r>
              <a:rPr lang="en-US" sz="1800" dirty="0" err="1" smtClean="0"/>
              <a:t>Cenu</a:t>
            </a:r>
            <a:r>
              <a:rPr lang="en-US" sz="1800" dirty="0" smtClean="0"/>
              <a:t> </a:t>
            </a:r>
            <a:r>
              <a:rPr lang="en-US" sz="1800" dirty="0" err="1" smtClean="0"/>
              <a:t>noteikšana</a:t>
            </a:r>
            <a:r>
              <a:rPr lang="en-US" sz="1800" dirty="0" smtClean="0"/>
              <a:t> </a:t>
            </a:r>
            <a:r>
              <a:rPr lang="en-US" sz="1800" dirty="0" err="1" smtClean="0"/>
              <a:t>ar</a:t>
            </a:r>
            <a:r>
              <a:rPr lang="en-US" sz="1800" dirty="0" smtClean="0"/>
              <a:t> </a:t>
            </a:r>
            <a:r>
              <a:rPr lang="en-US" sz="1800" dirty="0" err="1" smtClean="0"/>
              <a:t>peļņas</a:t>
            </a:r>
            <a:r>
              <a:rPr lang="en-US" sz="1800" dirty="0" smtClean="0"/>
              <a:t> </a:t>
            </a:r>
            <a:r>
              <a:rPr lang="en-US" sz="1800" dirty="0" err="1" smtClean="0"/>
              <a:t>likmi</a:t>
            </a:r>
            <a:r>
              <a:rPr lang="en-US" sz="1800" dirty="0" smtClean="0"/>
              <a:t> 0</a:t>
            </a:r>
          </a:p>
          <a:p>
            <a:pPr marL="742866" lvl="1" indent="-342900">
              <a:buFont typeface="Arial"/>
              <a:buChar char="•"/>
            </a:pPr>
            <a:r>
              <a:rPr lang="en-US" sz="1800" dirty="0" err="1" smtClean="0"/>
              <a:t>Mērķis</a:t>
            </a:r>
            <a:r>
              <a:rPr lang="en-US" sz="1800" dirty="0" smtClean="0"/>
              <a:t>: </a:t>
            </a:r>
            <a:r>
              <a:rPr lang="en-US" sz="1800" dirty="0" err="1" smtClean="0"/>
              <a:t>tirgus</a:t>
            </a:r>
            <a:r>
              <a:rPr lang="en-US" sz="1800" dirty="0" smtClean="0"/>
              <a:t> </a:t>
            </a:r>
            <a:r>
              <a:rPr lang="en-US" sz="1800" dirty="0" err="1" smtClean="0"/>
              <a:t>daļas</a:t>
            </a:r>
            <a:r>
              <a:rPr lang="en-US" sz="1800" dirty="0" smtClean="0"/>
              <a:t> </a:t>
            </a:r>
            <a:r>
              <a:rPr lang="en-US" sz="1800" dirty="0" err="1" smtClean="0"/>
              <a:t>palielināšana</a:t>
            </a:r>
            <a:endParaRPr lang="en-US" sz="1800" dirty="0" smtClean="0"/>
          </a:p>
          <a:p>
            <a:pPr marL="742866" lvl="1" indent="-342900">
              <a:buFont typeface="Arial"/>
              <a:buChar char="•"/>
            </a:pPr>
            <a:r>
              <a:rPr lang="en-US" sz="1800" dirty="0" err="1" smtClean="0"/>
              <a:t>Ražošanas</a:t>
            </a:r>
            <a:r>
              <a:rPr lang="en-US" sz="1800" dirty="0" smtClean="0"/>
              <a:t> </a:t>
            </a:r>
            <a:r>
              <a:rPr lang="en-US" sz="1800" dirty="0" err="1" smtClean="0"/>
              <a:t>apjomu</a:t>
            </a:r>
            <a:r>
              <a:rPr lang="en-US" sz="1800" dirty="0" smtClean="0"/>
              <a:t> </a:t>
            </a:r>
            <a:r>
              <a:rPr lang="en-US" sz="1800" dirty="0" err="1" smtClean="0"/>
              <a:t>palielināšana</a:t>
            </a:r>
            <a:r>
              <a:rPr lang="en-US" sz="1800" dirty="0" smtClean="0"/>
              <a:t> </a:t>
            </a:r>
            <a:r>
              <a:rPr lang="en-US" sz="1800" dirty="0" err="1" smtClean="0"/>
              <a:t>samazina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 smtClean="0"/>
              <a:t> un </a:t>
            </a:r>
            <a:r>
              <a:rPr lang="en-US" sz="1800" dirty="0" err="1" smtClean="0"/>
              <a:t>faktiska</a:t>
            </a:r>
            <a:r>
              <a:rPr lang="en-US" sz="1800" dirty="0" smtClean="0"/>
              <a:t> </a:t>
            </a:r>
            <a:r>
              <a:rPr lang="en-US" sz="1800" dirty="0" err="1" smtClean="0"/>
              <a:t>peļņas</a:t>
            </a:r>
            <a:r>
              <a:rPr lang="en-US" sz="1800" dirty="0" smtClean="0"/>
              <a:t> </a:t>
            </a:r>
            <a:r>
              <a:rPr lang="en-US" sz="1800" dirty="0" err="1" smtClean="0"/>
              <a:t>likme</a:t>
            </a:r>
            <a:r>
              <a:rPr lang="en-US" sz="1800" dirty="0" smtClean="0"/>
              <a:t> </a:t>
            </a:r>
            <a:r>
              <a:rPr lang="en-US" sz="1800" dirty="0" err="1" smtClean="0"/>
              <a:t>palielinās</a:t>
            </a:r>
            <a:endParaRPr lang="en-US" sz="1800" dirty="0" smtClean="0"/>
          </a:p>
          <a:p>
            <a:pPr marL="742866" lvl="1" indent="-342900">
              <a:buFont typeface="Arial"/>
              <a:buChar char="•"/>
            </a:pPr>
            <a:r>
              <a:rPr lang="en-US" sz="1800" b="1" dirty="0" err="1" smtClean="0"/>
              <a:t>Bezzaudējuma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cena</a:t>
            </a:r>
            <a:r>
              <a:rPr lang="en-US" sz="1800" b="1" dirty="0" smtClean="0"/>
              <a:t> = </a:t>
            </a:r>
            <a:r>
              <a:rPr lang="en-US" sz="1800" b="1" dirty="0" err="1" smtClean="0"/>
              <a:t>Pastāvīgās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izmaksas</a:t>
            </a:r>
            <a:r>
              <a:rPr lang="en-US" sz="1800" b="1" dirty="0" smtClean="0"/>
              <a:t> / </a:t>
            </a:r>
            <a:r>
              <a:rPr lang="en-US" sz="1800" b="1" dirty="0" err="1" smtClean="0"/>
              <a:t>Ražošanas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apjoms</a:t>
            </a:r>
            <a:r>
              <a:rPr lang="en-US" sz="1800" b="1" dirty="0" smtClean="0"/>
              <a:t> + </a:t>
            </a:r>
            <a:r>
              <a:rPr lang="en-US" sz="1800" b="1" dirty="0" err="1" smtClean="0"/>
              <a:t>Mainīgās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izmaksas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uz</a:t>
            </a:r>
            <a:r>
              <a:rPr lang="en-US" sz="1800" b="1" dirty="0" smtClean="0"/>
              <a:t> 1 </a:t>
            </a:r>
            <a:r>
              <a:rPr lang="en-US" sz="1800" b="1" dirty="0" err="1" smtClean="0"/>
              <a:t>ražošanas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vienību</a:t>
            </a:r>
            <a:endParaRPr lang="en-US" sz="1800" b="1" dirty="0" smtClean="0"/>
          </a:p>
          <a:p>
            <a:pPr marL="857166" lvl="1" indent="-4572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469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/>
              <a:t>Cenu</a:t>
            </a:r>
            <a:r>
              <a:rPr lang="en-US" sz="3600" dirty="0"/>
              <a:t> </a:t>
            </a:r>
            <a:r>
              <a:rPr lang="en-US" sz="3600" dirty="0" err="1"/>
              <a:t>veidošanas</a:t>
            </a:r>
            <a:r>
              <a:rPr lang="en-US" sz="3600" dirty="0"/>
              <a:t> </a:t>
            </a:r>
            <a:r>
              <a:rPr lang="en-US" sz="3600" dirty="0" err="1" smtClean="0"/>
              <a:t>instrumenti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err="1" smtClean="0">
                <a:solidFill>
                  <a:srgbClr val="7F7F7F"/>
                </a:solidFill>
              </a:rPr>
              <a:t>Uzdevums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Nosakiet</a:t>
            </a:r>
            <a:r>
              <a:rPr lang="en-US" sz="2400" dirty="0" smtClean="0"/>
              <a:t> </a:t>
            </a:r>
            <a:r>
              <a:rPr lang="en-US" sz="2400" dirty="0" err="1" smtClean="0"/>
              <a:t>piemērotāko</a:t>
            </a:r>
            <a:r>
              <a:rPr lang="en-US" sz="2400" dirty="0" smtClean="0"/>
              <a:t> </a:t>
            </a:r>
            <a:r>
              <a:rPr lang="en-US" sz="2400" dirty="0" err="1" smtClean="0"/>
              <a:t>cenu</a:t>
            </a:r>
            <a:r>
              <a:rPr lang="en-US" sz="2400" dirty="0" smtClean="0"/>
              <a:t> </a:t>
            </a:r>
            <a:r>
              <a:rPr lang="en-US" sz="2400" dirty="0" err="1" smtClean="0"/>
              <a:t>veidošanas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instrumentu</a:t>
            </a:r>
            <a:r>
              <a:rPr lang="en-US" sz="2400" dirty="0" smtClean="0"/>
              <a:t> </a:t>
            </a:r>
            <a:r>
              <a:rPr lang="en-US" sz="2400" dirty="0" err="1" smtClean="0"/>
              <a:t>konkrētai</a:t>
            </a:r>
            <a:r>
              <a:rPr lang="en-US" sz="2400" dirty="0" smtClean="0"/>
              <a:t> </a:t>
            </a:r>
            <a:r>
              <a:rPr lang="en-US" sz="2400" dirty="0" err="1" smtClean="0"/>
              <a:t>situācijai</a:t>
            </a:r>
            <a:r>
              <a:rPr lang="en-US" sz="2400" dirty="0"/>
              <a:t>:</a:t>
            </a: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36670"/>
              </p:ext>
            </p:extLst>
          </p:nvPr>
        </p:nvGraphicFramePr>
        <p:xfrm>
          <a:off x="575816" y="2843733"/>
          <a:ext cx="8856984" cy="430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0937"/>
                <a:gridCol w="2013719"/>
                <a:gridCol w="29523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Kopēšanas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serviss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materiālu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kopēšanu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klientiem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A. </a:t>
                      </a:r>
                      <a:r>
                        <a:rPr lang="en-US" dirty="0" err="1" smtClean="0"/>
                        <a:t>Bezzaudējuma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cenas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Viber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aplikācija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piedāvā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bezmaksas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sarunas</a:t>
                      </a:r>
                      <a:r>
                        <a:rPr lang="en-US" dirty="0" smtClean="0"/>
                        <a:t> un </a:t>
                      </a:r>
                      <a:r>
                        <a:rPr lang="en-US" dirty="0" err="1" smtClean="0"/>
                        <a:t>sarakstīšanas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iespējas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saviem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klientiem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“</a:t>
                      </a:r>
                      <a:r>
                        <a:rPr lang="en-US" dirty="0" err="1" smtClean="0"/>
                        <a:t>Izmaksas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pluss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VSAA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sniedz</a:t>
                      </a:r>
                      <a:r>
                        <a:rPr lang="en-US" baseline="0" dirty="0" smtClean="0"/>
                        <a:t> IT </a:t>
                      </a:r>
                      <a:r>
                        <a:rPr lang="en-US" baseline="0" dirty="0" err="1" smtClean="0"/>
                        <a:t>uzturēšanas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pakalpojumus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labklājības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nozares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iestādēm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</a:t>
                      </a:r>
                      <a:r>
                        <a:rPr lang="en-US" dirty="0" err="1" smtClean="0"/>
                        <a:t>Transfertu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cenas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Latvijas</a:t>
                      </a:r>
                      <a:r>
                        <a:rPr lang="en-US" dirty="0" smtClean="0"/>
                        <a:t> mala </a:t>
                      </a:r>
                      <a:r>
                        <a:rPr lang="en-US" dirty="0" err="1" smtClean="0"/>
                        <a:t>celtniecības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bloku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ražotājs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pārdod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savu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produkciju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Latvijas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iedzīvotājiem</a:t>
                      </a:r>
                      <a:r>
                        <a:rPr lang="en-US" dirty="0" smtClean="0"/>
                        <a:t> par </a:t>
                      </a:r>
                      <a:r>
                        <a:rPr lang="en-US" dirty="0" err="1" smtClean="0"/>
                        <a:t>cenu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kura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noklāj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tikai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ražotāja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izmaksas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Zviedrijā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šie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bloki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tiek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pārdoti</a:t>
                      </a:r>
                      <a:r>
                        <a:rPr lang="en-US" baseline="0" dirty="0" smtClean="0"/>
                        <a:t> par 5 </a:t>
                      </a:r>
                      <a:r>
                        <a:rPr lang="en-US" baseline="0" dirty="0" err="1" smtClean="0"/>
                        <a:t>reizes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lielāko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cenu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D. </a:t>
                      </a:r>
                      <a:r>
                        <a:rPr lang="en-US" dirty="0" err="1" smtClean="0"/>
                        <a:t>Klasiska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cenu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veidošana</a:t>
                      </a:r>
                      <a:r>
                        <a:rPr lang="en-US" baseline="0" dirty="0" smtClean="0"/>
                        <a:t> (market sensitive pricing)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dirty="0" err="1" smtClean="0"/>
                        <a:t>Valsts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prezidenta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pils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restaurācija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E. </a:t>
                      </a:r>
                      <a:r>
                        <a:rPr lang="en-US" dirty="0" err="1" smtClean="0"/>
                        <a:t>Tirgus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iekarošanas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cenas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4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984" y="2843733"/>
            <a:ext cx="5905226" cy="1795336"/>
          </a:xfrm>
        </p:spPr>
        <p:txBody>
          <a:bodyPr/>
          <a:lstStyle/>
          <a:p>
            <a:pPr algn="ctr"/>
            <a:r>
              <a:rPr lang="lv-LV" sz="5400" dirty="0" smtClean="0"/>
              <a:t>Rentabilitātes vadības instrumenti</a:t>
            </a:r>
            <a:endParaRPr lang="lv-LV" sz="5400" dirty="0"/>
          </a:p>
        </p:txBody>
      </p:sp>
    </p:spTree>
    <p:extLst>
      <p:ext uri="{BB962C8B-B14F-4D97-AF65-F5344CB8AC3E}">
        <p14:creationId xmlns:p14="http://schemas.microsoft.com/office/powerpoint/2010/main" val="219577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46" y="5004776"/>
            <a:ext cx="1890476" cy="251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40004"/>
              </p:ext>
            </p:extLst>
          </p:nvPr>
        </p:nvGraphicFramePr>
        <p:xfrm>
          <a:off x="431800" y="1547589"/>
          <a:ext cx="9289032" cy="216635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872208"/>
                <a:gridCol w="7416824"/>
              </a:tblGrid>
              <a:tr h="504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/>
                        <a:t>13:00</a:t>
                      </a:r>
                      <a:r>
                        <a:rPr lang="lv-LV" sz="2000" b="1" baseline="0" dirty="0" smtClean="0"/>
                        <a:t> – </a:t>
                      </a:r>
                      <a:r>
                        <a:rPr lang="lv-LV" sz="2000" b="1" dirty="0" smtClean="0"/>
                        <a:t>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rgbClr val="7F7F7F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Izmaksu-ieguvumu analīze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2000" kern="1200" baseline="0" dirty="0" smtClean="0">
                          <a:solidFill>
                            <a:srgbClr val="7F7F7F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Izmaksu efektivitātes analīze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Vadības grāmatvedības instrumenti</a:t>
                      </a:r>
                    </a:p>
                  </a:txBody>
                  <a:tcPr/>
                </a:tc>
              </a:tr>
              <a:tr h="504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/>
                        <a:t>14:30 – 14:45</a:t>
                      </a:r>
                      <a:endParaRPr lang="lv-LV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Kafijas pauze</a:t>
                      </a:r>
                    </a:p>
                  </a:txBody>
                  <a:tcPr/>
                </a:tc>
              </a:tr>
              <a:tr h="504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/>
                        <a:t>14:45 - 17:00</a:t>
                      </a:r>
                      <a:endParaRPr lang="lv-LV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Vadības grāmatvedības instrumenti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503238" y="-916"/>
            <a:ext cx="90693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pPr algn="l"/>
            <a:r>
              <a:rPr lang="lv-LV" altLang="lv-LV" sz="3600" dirty="0">
                <a:solidFill>
                  <a:schemeClr val="tx1"/>
                </a:solidFill>
                <a:ea typeface="ＭＳ Ｐゴシック" pitchFamily="34" charset="-128"/>
              </a:rPr>
              <a:t>Dienas kārtība</a:t>
            </a:r>
            <a:r>
              <a:rPr lang="lv-LV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lv-LV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lv-LV" sz="28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9</a:t>
            </a:r>
            <a:r>
              <a:rPr lang="lv-LV" altLang="lv-LV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. </a:t>
            </a:r>
            <a:r>
              <a:rPr lang="lv-LV" altLang="lv-LV" sz="28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nodarbība</a:t>
            </a:r>
            <a:endParaRPr lang="pl-PL" sz="28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Ienesīguma</a:t>
            </a:r>
            <a:r>
              <a:rPr lang="en-US" sz="3600" dirty="0" smtClean="0"/>
              <a:t> (</a:t>
            </a:r>
            <a:r>
              <a:rPr lang="en-US" sz="3600" dirty="0" err="1" smtClean="0"/>
              <a:t>rentabilitātes</a:t>
            </a:r>
            <a:r>
              <a:rPr lang="en-US" sz="3600" dirty="0" smtClean="0"/>
              <a:t>) </a:t>
            </a:r>
            <a:r>
              <a:rPr lang="en-US" sz="3600" dirty="0" err="1" smtClean="0"/>
              <a:t>vadības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instrumenti</a:t>
            </a:r>
            <a:r>
              <a:rPr lang="en-US" sz="3600" dirty="0" smtClean="0"/>
              <a:t> (Profitability Tools)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5" y="1763613"/>
            <a:ext cx="9985649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04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Rentabilitātes</a:t>
            </a:r>
            <a:r>
              <a:rPr lang="en-US" dirty="0" smtClean="0"/>
              <a:t> </a:t>
            </a:r>
            <a:r>
              <a:rPr lang="en-US" dirty="0" err="1"/>
              <a:t>vadības</a:t>
            </a:r>
            <a:r>
              <a:rPr lang="en-US" dirty="0"/>
              <a:t> </a:t>
            </a:r>
            <a:r>
              <a:rPr lang="en-US" dirty="0" err="1"/>
              <a:t>instrumenti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b="1" dirty="0" smtClean="0"/>
              <a:t>Product/service/customer profitability analysis </a:t>
            </a:r>
            <a:r>
              <a:rPr lang="en-US" dirty="0" smtClean="0"/>
              <a:t>– </a:t>
            </a:r>
            <a:r>
              <a:rPr lang="en-US" dirty="0" err="1" smtClean="0"/>
              <a:t>Produkta</a:t>
            </a:r>
            <a:r>
              <a:rPr lang="en-US" dirty="0" smtClean="0"/>
              <a:t>, </a:t>
            </a:r>
            <a:r>
              <a:rPr lang="en-US" dirty="0" err="1" smtClean="0"/>
              <a:t>pakalpojuma</a:t>
            </a:r>
            <a:r>
              <a:rPr lang="en-US" dirty="0" smtClean="0"/>
              <a:t>, </a:t>
            </a:r>
            <a:r>
              <a:rPr lang="en-US" dirty="0" err="1" smtClean="0"/>
              <a:t>klienta</a:t>
            </a:r>
            <a:r>
              <a:rPr lang="en-US" dirty="0" smtClean="0"/>
              <a:t> </a:t>
            </a:r>
            <a:r>
              <a:rPr lang="en-US" dirty="0" err="1" smtClean="0"/>
              <a:t>rentabilitātes</a:t>
            </a:r>
            <a:r>
              <a:rPr lang="en-US" dirty="0" smtClean="0"/>
              <a:t> </a:t>
            </a:r>
            <a:r>
              <a:rPr lang="en-US" dirty="0" err="1" smtClean="0"/>
              <a:t>analīze</a:t>
            </a:r>
            <a:endParaRPr lang="en-US" dirty="0" smtClean="0"/>
          </a:p>
          <a:p>
            <a:pPr marL="857166" lvl="1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5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216272" y="4931965"/>
            <a:ext cx="5112568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 smtClean="0"/>
              <a:t>Kritiskā punkta analīze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Definīcija</a:t>
            </a:r>
            <a:endParaRPr lang="lv-LV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</a:pPr>
            <a:r>
              <a:rPr lang="lv-LV" sz="2400" dirty="0" smtClean="0"/>
              <a:t>Kritiskais punkts (</a:t>
            </a:r>
            <a:r>
              <a:rPr lang="lv-LV" sz="2400" i="1" dirty="0" smtClean="0"/>
              <a:t>peļņas-zaudējumu punkts</a:t>
            </a:r>
            <a:r>
              <a:rPr lang="lv-LV" sz="2400" dirty="0" smtClean="0"/>
              <a:t>) ir tas pārdošanas apjoms (skaits/ieņēmumu apjoms), kas nepieciešams, lai tiktu nosegtas kopējās izmaksas. Kopējie ieņēmumi peļņas un zaudējumu punktā ir nulle. </a:t>
            </a:r>
          </a:p>
          <a:p>
            <a:pPr marL="533400" indent="-355600"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900" dirty="0"/>
              <a:t>Mērķis šai analīzei ir noteikt minimālo nepieciešamo pārdošanas apjomu, kas nepieciešams, lai tiktu nosegtas izmaksas</a:t>
            </a:r>
            <a:r>
              <a:rPr lang="lv-LV" sz="1900" dirty="0" smtClean="0"/>
              <a:t>.</a:t>
            </a:r>
          </a:p>
          <a:p>
            <a:pPr marL="533400" indent="-355600"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900" dirty="0" smtClean="0"/>
              <a:t>Analīze ir noderīgs rīks īstermiņa plānošanā un lēmumu pieņemšanā. Ar īstermiņa lēmumiem tiek saprasts – produktu klāsta izvēle, cenu politika u.c.</a:t>
            </a:r>
          </a:p>
          <a:p>
            <a:pPr marL="0" indent="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lv-LV" sz="2000" b="1" dirty="0" smtClean="0"/>
              <a:t>Analīzes sastāvdaļas:</a:t>
            </a:r>
          </a:p>
          <a:p>
            <a:pPr marL="533400" indent="-355600"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900" dirty="0"/>
              <a:t>Pārdoto produktu/pakalpojumu daudzums</a:t>
            </a:r>
          </a:p>
          <a:p>
            <a:pPr marL="533400" indent="-355600"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900" dirty="0"/>
              <a:t>Pārdošanas cena</a:t>
            </a:r>
          </a:p>
          <a:p>
            <a:pPr marL="533400" indent="-355600"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900" dirty="0"/>
              <a:t>Mainīgās izmaksas uz vienu vienību</a:t>
            </a:r>
          </a:p>
          <a:p>
            <a:pPr marL="533400" indent="-355600"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900" dirty="0"/>
              <a:t>Kopējās </a:t>
            </a:r>
            <a:r>
              <a:rPr lang="lv-LV" sz="1900" dirty="0" smtClean="0"/>
              <a:t>pastavīgās </a:t>
            </a:r>
            <a:r>
              <a:rPr lang="lv-LV" sz="1900" dirty="0"/>
              <a:t>izmaksas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</a:pPr>
            <a:endParaRPr lang="lv-LV" sz="2000" dirty="0" smtClean="0"/>
          </a:p>
          <a:p>
            <a:pPr marL="0" indent="0"/>
            <a:endParaRPr lang="lv-LV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24288" y="7207811"/>
            <a:ext cx="5184576" cy="330742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dirty="0">
                <a:latin typeface="+mn-lt"/>
              </a:rPr>
              <a:t>Avots</a:t>
            </a:r>
            <a:r>
              <a:rPr lang="lv-LV" sz="1600" dirty="0" smtClean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 Marketing Accountability Standards Board (MASB)</a:t>
            </a:r>
            <a:endParaRPr lang="lv-LV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344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216272" y="5003973"/>
            <a:ext cx="5112568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 smtClean="0"/>
              <a:t>Kritiskā punkta shēma</a:t>
            </a:r>
            <a:endParaRPr lang="lv-LV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" y="1851479"/>
            <a:ext cx="10082325" cy="574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9992" y="3502777"/>
            <a:ext cx="302433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+mn-lt"/>
              </a:rPr>
              <a:t>Kritiskais punkts </a:t>
            </a:r>
            <a:br>
              <a:rPr lang="lv-LV" sz="1400" b="1" dirty="0" smtClean="0">
                <a:latin typeface="+mn-lt"/>
              </a:rPr>
            </a:br>
            <a:r>
              <a:rPr lang="lv-LV" sz="1400" b="1" dirty="0" smtClean="0">
                <a:latin typeface="+mn-lt"/>
              </a:rPr>
              <a:t>(</a:t>
            </a:r>
            <a:r>
              <a:rPr lang="lv-LV" sz="1400" b="1" i="1" dirty="0" smtClean="0">
                <a:latin typeface="+mn-lt"/>
              </a:rPr>
              <a:t>peļņas-zaudējumu punkts</a:t>
            </a:r>
            <a:r>
              <a:rPr lang="lv-LV" sz="1400" b="1" dirty="0" smtClean="0">
                <a:latin typeface="+mn-lt"/>
              </a:rPr>
              <a:t>)</a:t>
            </a:r>
            <a:endParaRPr lang="lv-LV" sz="1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872" y="2335000"/>
            <a:ext cx="5760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+mn-lt"/>
              </a:rPr>
              <a:t>Eur</a:t>
            </a:r>
            <a:endParaRPr lang="lv-LV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88280" y="6084093"/>
            <a:ext cx="1512168" cy="27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300" b="1" dirty="0" smtClean="0">
                <a:latin typeface="+mn-lt"/>
              </a:rPr>
              <a:t>Zaudējumi</a:t>
            </a:r>
            <a:endParaRPr lang="lv-LV" sz="13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2200" y="7015520"/>
            <a:ext cx="302433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+mn-lt"/>
              </a:rPr>
              <a:t>Pārdotais apjoms</a:t>
            </a:r>
            <a:endParaRPr lang="lv-LV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7984" y="4380786"/>
            <a:ext cx="864096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 smtClean="0">
                <a:latin typeface="+mn-lt"/>
              </a:rPr>
              <a:t>Kopējie </a:t>
            </a:r>
            <a:br>
              <a:rPr lang="lv-LV" sz="1200" b="1" dirty="0" smtClean="0">
                <a:latin typeface="+mn-lt"/>
              </a:rPr>
            </a:br>
            <a:r>
              <a:rPr lang="lv-LV" sz="1200" b="1" dirty="0" smtClean="0">
                <a:latin typeface="+mn-lt"/>
              </a:rPr>
              <a:t>ieņēmumi</a:t>
            </a:r>
            <a:endParaRPr lang="lv-LV" sz="12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072" y="4380786"/>
            <a:ext cx="79208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 smtClean="0">
                <a:latin typeface="+mn-lt"/>
              </a:rPr>
              <a:t>Kopējās </a:t>
            </a:r>
            <a:br>
              <a:rPr lang="lv-LV" sz="1200" b="1" dirty="0" smtClean="0">
                <a:latin typeface="+mn-lt"/>
              </a:rPr>
            </a:br>
            <a:r>
              <a:rPr lang="lv-LV" sz="1200" b="1" dirty="0" smtClean="0">
                <a:latin typeface="+mn-lt"/>
              </a:rPr>
              <a:t>izmaksas</a:t>
            </a:r>
            <a:endParaRPr lang="lv-LV" sz="12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4048" y="4466193"/>
            <a:ext cx="432048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100" b="1" dirty="0" smtClean="0">
                <a:latin typeface="+mn-lt"/>
              </a:rPr>
              <a:t>=</a:t>
            </a:r>
            <a:endParaRPr lang="lv-LV" sz="11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0632" y="2987749"/>
            <a:ext cx="108012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+mn-lt"/>
              </a:rPr>
              <a:t>Peļņa</a:t>
            </a:r>
            <a:endParaRPr lang="lv-LV" sz="14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6656" y="4454529"/>
            <a:ext cx="1080120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+mn-lt"/>
              </a:rPr>
              <a:t>Kopējās</a:t>
            </a:r>
            <a:br>
              <a:rPr lang="lv-LV" sz="1400" b="1" dirty="0" smtClean="0">
                <a:latin typeface="+mn-lt"/>
              </a:rPr>
            </a:br>
            <a:r>
              <a:rPr lang="lv-LV" sz="1400" b="1" dirty="0" smtClean="0">
                <a:latin typeface="+mn-lt"/>
              </a:rPr>
              <a:t>mainīgās</a:t>
            </a:r>
            <a:br>
              <a:rPr lang="lv-LV" sz="1400" b="1" dirty="0" smtClean="0">
                <a:latin typeface="+mn-lt"/>
              </a:rPr>
            </a:br>
            <a:r>
              <a:rPr lang="lv-LV" sz="1400" b="1" dirty="0" smtClean="0">
                <a:latin typeface="+mn-lt"/>
              </a:rPr>
              <a:t>izmaksas</a:t>
            </a:r>
            <a:endParaRPr lang="lv-LV" sz="14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4648" y="5951049"/>
            <a:ext cx="108012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+mn-lt"/>
              </a:rPr>
              <a:t>Fiksētās izmaksas</a:t>
            </a:r>
            <a:endParaRPr lang="lv-LV" sz="14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 rot="19402442">
            <a:off x="5903274" y="2797873"/>
            <a:ext cx="1330339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b="1" dirty="0" smtClean="0">
                <a:latin typeface="+mn-lt"/>
              </a:rPr>
              <a:t>Kopējie ieņēmumi</a:t>
            </a:r>
            <a:endParaRPr lang="lv-LV" sz="1100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 rot="20238055">
            <a:off x="5902292" y="4092793"/>
            <a:ext cx="1298912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b="1" dirty="0" smtClean="0">
                <a:latin typeface="+mn-lt"/>
              </a:rPr>
              <a:t>Kopējās izmaksas</a:t>
            </a:r>
            <a:endParaRPr lang="lv-LV" sz="11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0352" y="5724053"/>
            <a:ext cx="1368152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100" b="1" dirty="0" smtClean="0">
                <a:latin typeface="+mn-lt"/>
              </a:rPr>
              <a:t>Fiksētās izmaksas</a:t>
            </a:r>
            <a:endParaRPr lang="lv-LV" sz="1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3154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1760" y="4139877"/>
            <a:ext cx="5112568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 smtClean="0"/>
              <a:t>Kritiskā punkta noteikšana</a:t>
            </a:r>
            <a:br>
              <a:rPr lang="lv-LV" sz="3600" dirty="0" smtClean="0"/>
            </a:br>
            <a:r>
              <a:rPr lang="lv-LV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Pieņēmumi</a:t>
            </a:r>
            <a:endParaRPr lang="lv-LV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</a:pPr>
            <a:r>
              <a:rPr lang="lv-LV" sz="2400" dirty="0"/>
              <a:t>Lai radītu labāku izpratni par kritisko punktu, teorijā tiek piedāvāts lineārs modelis, kurš paredz, ka kopējie ieņēmumi ir vienādi ar  kopējām izmaksām.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</a:pPr>
            <a:r>
              <a:rPr lang="lv-LV" sz="2400" dirty="0" smtClean="0"/>
              <a:t>Ņemot vērā, ka tas ir lineārs modelis, analīzē pastāv sekojoši pieņēmumi:</a:t>
            </a:r>
          </a:p>
          <a:p>
            <a:pPr marL="533400" indent="-355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smtClean="0"/>
              <a:t>Pārdošanas cena ir nemainīga</a:t>
            </a:r>
          </a:p>
          <a:p>
            <a:pPr marL="533400" indent="-355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smtClean="0"/>
              <a:t>Mainīgās izmaksas uz vienu vienību ir nemainīgas</a:t>
            </a:r>
          </a:p>
          <a:p>
            <a:pPr marL="533400" indent="-355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smtClean="0"/>
              <a:t>Kopējās fpastāvīgās izmaksas ir nemainīgas</a:t>
            </a:r>
          </a:p>
          <a:p>
            <a:pPr marL="533400" indent="-355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smtClean="0"/>
              <a:t>Analizēto produktu klāsts ir nemainīgs</a:t>
            </a:r>
          </a:p>
          <a:p>
            <a:pPr marL="533400" indent="-355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smtClean="0"/>
              <a:t>Pārdotais produktu/pakalpojumu daudzums ir vienāds ar saražoto produktu/pakalpojumu daudzumu</a:t>
            </a:r>
            <a:endParaRPr lang="lv-LV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04208" y="7207811"/>
            <a:ext cx="5904656" cy="330742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dirty="0" smtClean="0">
                <a:latin typeface="+mn-lt"/>
              </a:rPr>
              <a:t>Avots: </a:t>
            </a:r>
            <a:r>
              <a:rPr lang="en-US" sz="1600" dirty="0">
                <a:latin typeface="+mn-lt"/>
              </a:rPr>
              <a:t> Managerial </a:t>
            </a:r>
            <a:r>
              <a:rPr lang="en-US" sz="1600" dirty="0" smtClean="0">
                <a:latin typeface="+mn-lt"/>
              </a:rPr>
              <a:t>Ac</a:t>
            </a:r>
            <a:r>
              <a:rPr lang="lv-LV" sz="1600" dirty="0" smtClean="0">
                <a:latin typeface="+mn-lt"/>
              </a:rPr>
              <a:t>c</a:t>
            </a:r>
            <a:r>
              <a:rPr lang="en-US" sz="1600" dirty="0" err="1" smtClean="0">
                <a:latin typeface="+mn-lt"/>
              </a:rPr>
              <a:t>ounting</a:t>
            </a:r>
            <a:r>
              <a:rPr lang="en-US" sz="1600" dirty="0">
                <a:latin typeface="+mn-lt"/>
              </a:rPr>
              <a:t>: Tools for Business Decision Making</a:t>
            </a:r>
            <a:endParaRPr lang="lv-LV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736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-144264" y="4211885"/>
            <a:ext cx="5112568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 smtClean="0"/>
              <a:t>Kritiskā punkta noteikšana</a:t>
            </a:r>
            <a:br>
              <a:rPr lang="lv-LV" sz="3600" dirty="0" smtClean="0"/>
            </a:br>
            <a:r>
              <a:rPr lang="lv-LV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Teorētiskais modelis</a:t>
            </a:r>
            <a:endParaRPr lang="lv-LV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lv-LV" sz="2400" dirty="0" smtClean="0"/>
              <a:t>Attiecīgi, kritiskā punktā noteikšana lineārajā modelī, pie šādiem nosacījumiem un pieņēmumiem ir sekojoša:</a:t>
            </a:r>
          </a:p>
          <a:p>
            <a:pPr marL="0" indent="0"/>
            <a:endParaRPr lang="lv-LV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3808" y="2633657"/>
            <a:ext cx="3168947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000" dirty="0" smtClean="0">
                <a:latin typeface="+mn-lt"/>
              </a:rPr>
              <a:t>P x X = TFC + V x X</a:t>
            </a:r>
            <a:br>
              <a:rPr lang="lv-LV" sz="2000" dirty="0" smtClean="0">
                <a:latin typeface="+mn-lt"/>
              </a:rPr>
            </a:br>
            <a:r>
              <a:rPr lang="lv-LV" sz="2000" dirty="0" smtClean="0">
                <a:latin typeface="+mn-lt"/>
              </a:rPr>
              <a:t>P x X – V x X = TFC</a:t>
            </a:r>
            <a:br>
              <a:rPr lang="lv-LV" sz="2000" dirty="0" smtClean="0">
                <a:latin typeface="+mn-lt"/>
              </a:rPr>
            </a:br>
            <a:r>
              <a:rPr lang="lv-LV" sz="2000" dirty="0" smtClean="0">
                <a:latin typeface="+mn-lt"/>
              </a:rPr>
              <a:t>(P-V) x X = TFC</a:t>
            </a:r>
          </a:p>
          <a:p>
            <a:pPr>
              <a:spcBef>
                <a:spcPts val="300"/>
              </a:spcBef>
            </a:pPr>
            <a:r>
              <a:rPr lang="lv-LV" sz="2000" b="1" dirty="0" smtClean="0">
                <a:latin typeface="+mn-lt"/>
              </a:rPr>
              <a:t>X=</a:t>
            </a:r>
            <a:r>
              <a:rPr lang="lv-LV" sz="2000" b="1" u="sng" dirty="0" smtClean="0">
                <a:latin typeface="+mn-lt"/>
              </a:rPr>
              <a:t> TFC </a:t>
            </a:r>
            <a:r>
              <a:rPr lang="lv-LV" sz="2000" b="1" dirty="0" smtClean="0">
                <a:latin typeface="+mn-lt"/>
              </a:rPr>
              <a:t/>
            </a:r>
            <a:br>
              <a:rPr lang="lv-LV" sz="2000" b="1" dirty="0" smtClean="0">
                <a:latin typeface="+mn-lt"/>
              </a:rPr>
            </a:br>
            <a:r>
              <a:rPr lang="lv-LV" sz="2000" b="1" dirty="0" smtClean="0">
                <a:latin typeface="+mn-lt"/>
              </a:rPr>
              <a:t>     P - V</a:t>
            </a:r>
            <a:endParaRPr lang="lv-LV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808" y="4488591"/>
            <a:ext cx="525658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latin typeface="+mn-lt"/>
              </a:rPr>
              <a:t>kur,</a:t>
            </a:r>
            <a:br>
              <a:rPr lang="lv-LV" sz="2000" dirty="0" smtClean="0">
                <a:latin typeface="+mn-lt"/>
              </a:rPr>
            </a:br>
            <a:r>
              <a:rPr lang="lv-LV" sz="2000" b="1" dirty="0" smtClean="0">
                <a:latin typeface="+mn-lt"/>
              </a:rPr>
              <a:t>P</a:t>
            </a:r>
            <a:r>
              <a:rPr lang="lv-LV" sz="2000" dirty="0" smtClean="0">
                <a:latin typeface="+mn-lt"/>
              </a:rPr>
              <a:t> – cena</a:t>
            </a:r>
            <a:br>
              <a:rPr lang="lv-LV" sz="2000" dirty="0" smtClean="0">
                <a:latin typeface="+mn-lt"/>
              </a:rPr>
            </a:br>
            <a:r>
              <a:rPr lang="lv-LV" sz="2000" b="1" dirty="0" smtClean="0">
                <a:latin typeface="+mn-lt"/>
              </a:rPr>
              <a:t>X</a:t>
            </a:r>
            <a:r>
              <a:rPr lang="lv-LV" sz="2000" dirty="0" smtClean="0">
                <a:latin typeface="+mn-lt"/>
              </a:rPr>
              <a:t> – pārdošanas daudzums (</a:t>
            </a:r>
            <a:r>
              <a:rPr lang="lv-LV" sz="2000" i="1" dirty="0" smtClean="0">
                <a:latin typeface="+mn-lt"/>
              </a:rPr>
              <a:t>kritiskais punkts</a:t>
            </a:r>
            <a:r>
              <a:rPr lang="lv-LV" sz="2000" dirty="0" smtClean="0">
                <a:latin typeface="+mn-lt"/>
              </a:rPr>
              <a:t>)</a:t>
            </a:r>
            <a:br>
              <a:rPr lang="lv-LV" sz="2000" dirty="0" smtClean="0">
                <a:latin typeface="+mn-lt"/>
              </a:rPr>
            </a:br>
            <a:r>
              <a:rPr lang="lv-LV" sz="2000" b="1" dirty="0" smtClean="0">
                <a:latin typeface="+mn-lt"/>
              </a:rPr>
              <a:t>TFC</a:t>
            </a:r>
            <a:r>
              <a:rPr lang="lv-LV" sz="2000" dirty="0" smtClean="0">
                <a:latin typeface="+mn-lt"/>
              </a:rPr>
              <a:t> – kopējās fiksētās izmaksas</a:t>
            </a:r>
          </a:p>
          <a:p>
            <a:r>
              <a:rPr lang="lv-LV" sz="2000" b="1" dirty="0" smtClean="0">
                <a:latin typeface="+mn-lt"/>
              </a:rPr>
              <a:t>V</a:t>
            </a:r>
            <a:r>
              <a:rPr lang="lv-LV" sz="2000" dirty="0" smtClean="0">
                <a:latin typeface="+mn-lt"/>
              </a:rPr>
              <a:t> – mainīgās izmaksas (uz 1 vienību)</a:t>
            </a:r>
            <a:endParaRPr lang="lv-LV" sz="20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03808" y="4355901"/>
            <a:ext cx="43924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6321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 smtClean="0"/>
              <a:t>Kritiskā punkta analīze un lēmumu pieņemšana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</a:pPr>
            <a:r>
              <a:rPr lang="lv-LV" dirty="0" smtClean="0"/>
              <a:t>Pielietojot kritiskā punkta analīzi, ir iespējams atbildēt uz šādiem jautājumiem:</a:t>
            </a:r>
          </a:p>
          <a:p>
            <a:pPr marL="533400" indent="-355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 smtClean="0"/>
              <a:t>Cik daudz vienības ir jāpārdod, lai sasniegtu </a:t>
            </a:r>
            <a:r>
              <a:rPr lang="lv-LV" i="1" dirty="0" smtClean="0"/>
              <a:t>kritisko punktu</a:t>
            </a:r>
            <a:r>
              <a:rPr lang="lv-LV" dirty="0" smtClean="0"/>
              <a:t>?</a:t>
            </a:r>
          </a:p>
          <a:p>
            <a:pPr marL="533400" indent="-355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 smtClean="0"/>
              <a:t>Cik daudz vienības jāpārdod, lai sasniegtu noteikto ieņēmumu slieksni?</a:t>
            </a:r>
          </a:p>
          <a:p>
            <a:pPr marL="533400" indent="-355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 smtClean="0"/>
              <a:t>Kā mainīsies ieņēmumi, ja tiks ieviests jauns produkts, vai pakalpojums?</a:t>
            </a:r>
          </a:p>
          <a:p>
            <a:pPr marL="533400" indent="-355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 smtClean="0"/>
              <a:t>Kādi būs prognozētie ieņēmumi?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16714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8" y="107429"/>
            <a:ext cx="9433048" cy="1260475"/>
          </a:xfrm>
        </p:spPr>
        <p:txBody>
          <a:bodyPr/>
          <a:lstStyle/>
          <a:p>
            <a:pPr algn="l"/>
            <a:r>
              <a:rPr lang="en-US" sz="3600" dirty="0" err="1" smtClean="0"/>
              <a:t>Budžeta</a:t>
            </a:r>
            <a:r>
              <a:rPr lang="en-US" sz="3600" dirty="0" smtClean="0"/>
              <a:t> </a:t>
            </a:r>
            <a:r>
              <a:rPr lang="en-US" sz="3600" dirty="0" err="1" smtClean="0"/>
              <a:t>plānošanas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instrumenti</a:t>
            </a:r>
            <a:r>
              <a:rPr lang="en-US" sz="3600" dirty="0" smtClean="0"/>
              <a:t> (Budgeting Tools)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7" y="1259557"/>
            <a:ext cx="9563629" cy="623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114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Citi </a:t>
            </a:r>
            <a:r>
              <a:rPr lang="en-US" sz="3600" dirty="0" err="1" smtClean="0"/>
              <a:t>instrumenti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0" y="1835621"/>
            <a:ext cx="9740435" cy="4896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684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Produktivitātes</a:t>
            </a:r>
            <a:r>
              <a:rPr lang="en-US" sz="3600" dirty="0" smtClean="0"/>
              <a:t> </a:t>
            </a:r>
            <a:r>
              <a:rPr lang="en-US" sz="3600" dirty="0" err="1" smtClean="0"/>
              <a:t>vadības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instrumenti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80" y="1619597"/>
            <a:ext cx="8272154" cy="5454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07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Vadības</a:t>
            </a:r>
            <a:r>
              <a:rPr lang="en-US" dirty="0" smtClean="0"/>
              <a:t> </a:t>
            </a:r>
            <a:r>
              <a:rPr lang="en-US" dirty="0" err="1" smtClean="0"/>
              <a:t>grāmatvedības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7489" y="2051645"/>
            <a:ext cx="9060884" cy="3917687"/>
            <a:chOff x="507489" y="2051645"/>
            <a:chExt cx="9060884" cy="3917687"/>
          </a:xfrm>
        </p:grpSpPr>
        <p:sp>
          <p:nvSpPr>
            <p:cNvPr id="6" name="Freeform 5"/>
            <p:cNvSpPr/>
            <p:nvPr/>
          </p:nvSpPr>
          <p:spPr>
            <a:xfrm>
              <a:off x="507489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Izmaksu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vadības</a:t>
              </a:r>
              <a:r>
                <a:rPr lang="en-US" sz="20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</a:rPr>
                <a:t>instrumenti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07489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ABC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Time driven ABC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Life Cycle Costing (TCO)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Target costing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Kaizen costing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Standard costing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Absorption costing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Integrated cost and financial account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Overhead allocation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Throughput analysis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err="1" smtClean="0"/>
                <a:t>u.c</a:t>
              </a:r>
              <a:r>
                <a:rPr lang="en-US" sz="1300" kern="1200" dirty="0" smtClean="0"/>
                <a:t>.</a:t>
              </a:r>
              <a:endParaRPr lang="en-US" sz="13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76016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 err="1">
                  <a:solidFill>
                    <a:schemeClr val="tx1"/>
                  </a:solidFill>
                </a:rPr>
                <a:t>Cenu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veidošanas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instrumenti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365296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Market sensitive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Cost plus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Transfer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Skimming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Segmental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Penetration pricing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48224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 err="1">
                  <a:solidFill>
                    <a:schemeClr val="tx1"/>
                  </a:solidFill>
                </a:rPr>
                <a:t>Rentabilitātes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analīzes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instrumenti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23103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Product/service profitability analysis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Customer profitability analysis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Break-even analysis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 err="1" smtClean="0"/>
                <a:t>U.c</a:t>
              </a:r>
              <a:r>
                <a:rPr lang="en-US" sz="1300" dirty="0" smtClean="0"/>
                <a:t>.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48424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 err="1">
                  <a:solidFill>
                    <a:schemeClr val="tx1"/>
                  </a:solidFill>
                </a:rPr>
                <a:t>Budžeta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plānošanas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instrumenti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80911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Rolling forecasts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Flexible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Priority based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Zero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Activity based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Incremental budgeting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Cash forecasts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smtClean="0"/>
                <a:t>Financial year forecasts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20632" y="2051645"/>
              <a:ext cx="1629655" cy="829658"/>
            </a:xfrm>
            <a:custGeom>
              <a:avLst/>
              <a:gdLst>
                <a:gd name="connsiteX0" fmla="*/ 0 w 1629655"/>
                <a:gd name="connsiteY0" fmla="*/ 0 h 469777"/>
                <a:gd name="connsiteX1" fmla="*/ 1629655 w 1629655"/>
                <a:gd name="connsiteY1" fmla="*/ 0 h 469777"/>
                <a:gd name="connsiteX2" fmla="*/ 1629655 w 1629655"/>
                <a:gd name="connsiteY2" fmla="*/ 469777 h 469777"/>
                <a:gd name="connsiteX3" fmla="*/ 0 w 1629655"/>
                <a:gd name="connsiteY3" fmla="*/ 469777 h 469777"/>
                <a:gd name="connsiteX4" fmla="*/ 0 w 1629655"/>
                <a:gd name="connsiteY4" fmla="*/ 0 h 46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469777">
                  <a:moveTo>
                    <a:pt x="0" y="0"/>
                  </a:moveTo>
                  <a:lnTo>
                    <a:pt x="1629655" y="0"/>
                  </a:lnTo>
                  <a:lnTo>
                    <a:pt x="1629655" y="469777"/>
                  </a:lnTo>
                  <a:lnTo>
                    <a:pt x="0" y="46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Citi </a:t>
              </a:r>
              <a:r>
                <a:rPr lang="en-US" sz="2000" dirty="0" err="1">
                  <a:solidFill>
                    <a:schemeClr val="tx1"/>
                  </a:solidFill>
                </a:rPr>
                <a:t>instrumenti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38718" y="3025320"/>
              <a:ext cx="1629655" cy="2944012"/>
            </a:xfrm>
            <a:custGeom>
              <a:avLst/>
              <a:gdLst>
                <a:gd name="connsiteX0" fmla="*/ 0 w 1629655"/>
                <a:gd name="connsiteY0" fmla="*/ 0 h 2944012"/>
                <a:gd name="connsiteX1" fmla="*/ 1629655 w 1629655"/>
                <a:gd name="connsiteY1" fmla="*/ 0 h 2944012"/>
                <a:gd name="connsiteX2" fmla="*/ 1629655 w 1629655"/>
                <a:gd name="connsiteY2" fmla="*/ 2944012 h 2944012"/>
                <a:gd name="connsiteX3" fmla="*/ 0 w 1629655"/>
                <a:gd name="connsiteY3" fmla="*/ 2944012 h 2944012"/>
                <a:gd name="connsiteX4" fmla="*/ 0 w 1629655"/>
                <a:gd name="connsiteY4" fmla="*/ 0 h 294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655" h="2944012">
                  <a:moveTo>
                    <a:pt x="0" y="0"/>
                  </a:moveTo>
                  <a:lnTo>
                    <a:pt x="1629655" y="0"/>
                  </a:lnTo>
                  <a:lnTo>
                    <a:pt x="1629655" y="2944012"/>
                  </a:lnTo>
                  <a:lnTo>
                    <a:pt x="0" y="294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Benchmarking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Theory of constraints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Balanced Scorecard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Total Quality Management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CRM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Six Sigma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Lean Management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Business Process Reengineering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 err="1" smtClean="0"/>
                <a:t>U.c</a:t>
              </a:r>
              <a:r>
                <a:rPr lang="en-US" sz="1300" dirty="0" smtClean="0"/>
                <a:t>.</a:t>
              </a:r>
              <a:endParaRPr lang="en-US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715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92" y="35421"/>
            <a:ext cx="9069388" cy="1260475"/>
          </a:xfrm>
        </p:spPr>
        <p:txBody>
          <a:bodyPr/>
          <a:lstStyle/>
          <a:p>
            <a:pPr algn="l"/>
            <a:r>
              <a:rPr lang="en-US" dirty="0" err="1" smtClean="0"/>
              <a:t>Motivācijas</a:t>
            </a:r>
            <a:r>
              <a:rPr lang="en-US" dirty="0" smtClean="0"/>
              <a:t> </a:t>
            </a:r>
            <a:r>
              <a:rPr lang="en-US" dirty="0" err="1" smtClean="0"/>
              <a:t>sistēmas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1835621"/>
            <a:ext cx="10179246" cy="4421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62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Stratēģiskās</a:t>
            </a:r>
            <a:r>
              <a:rPr lang="en-US" sz="3600" dirty="0" smtClean="0"/>
              <a:t> </a:t>
            </a:r>
            <a:r>
              <a:rPr lang="en-US" sz="3600" dirty="0" err="1" smtClean="0"/>
              <a:t>vadības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instrumenti</a:t>
            </a:r>
            <a:r>
              <a:rPr lang="en-US" sz="3600" dirty="0" smtClean="0"/>
              <a:t> (Strategic Tools)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20" y="1403573"/>
            <a:ext cx="8253587" cy="5904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787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685550" y="2123655"/>
            <a:ext cx="5091066" cy="983458"/>
          </a:xfrm>
        </p:spPr>
        <p:txBody>
          <a:bodyPr/>
          <a:lstStyle/>
          <a:p>
            <a:pPr marL="0" indent="0"/>
            <a:r>
              <a:rPr lang="lv-LV" altLang="lv-LV" sz="3600" dirty="0">
                <a:ea typeface="ＭＳ Ｐゴシック" pitchFamily="34" charset="-128"/>
              </a:rPr>
              <a:t>Paldies par uzmanību!</a:t>
            </a:r>
            <a:endParaRPr lang="en-US" altLang="lv-LV" sz="36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5260" y="2915743"/>
            <a:ext cx="6552728" cy="271880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lv-LV" b="1" dirty="0">
                <a:latin typeface="+mn-lt"/>
              </a:rPr>
              <a:t>Nākamā</a:t>
            </a:r>
            <a:r>
              <a:rPr lang="lv-LV" dirty="0">
                <a:latin typeface="+mn-lt"/>
              </a:rPr>
              <a:t> </a:t>
            </a:r>
            <a:r>
              <a:rPr lang="lv-LV" b="1" dirty="0">
                <a:latin typeface="+mn-lt"/>
              </a:rPr>
              <a:t>nodarība</a:t>
            </a:r>
            <a:r>
              <a:rPr lang="lv-LV" dirty="0">
                <a:latin typeface="+mn-lt"/>
              </a:rPr>
              <a:t>: 	</a:t>
            </a:r>
          </a:p>
          <a:p>
            <a:r>
              <a:rPr lang="lv-LV" dirty="0" smtClean="0">
                <a:latin typeface="+mn-lt"/>
              </a:rPr>
              <a:t>25. septembrī, </a:t>
            </a:r>
            <a:r>
              <a:rPr lang="lv-LV" dirty="0">
                <a:latin typeface="+mn-lt"/>
              </a:rPr>
              <a:t>plkst. 13:00</a:t>
            </a:r>
          </a:p>
          <a:p>
            <a:r>
              <a:rPr lang="lv-LV" dirty="0">
                <a:latin typeface="+mn-lt"/>
              </a:rPr>
              <a:t>Peldu ielā 25, 101. telpa</a:t>
            </a:r>
            <a:br>
              <a:rPr lang="lv-LV" dirty="0">
                <a:latin typeface="+mn-lt"/>
              </a:rPr>
            </a:br>
            <a:endParaRPr lang="lv-LV" dirty="0">
              <a:latin typeface="+mn-lt"/>
            </a:endParaRPr>
          </a:p>
          <a:p>
            <a:pPr>
              <a:spcAft>
                <a:spcPts val="600"/>
              </a:spcAft>
            </a:pPr>
            <a:endParaRPr lang="lv-LV" b="1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lv-LV" b="1" dirty="0">
                <a:latin typeface="+mn-lt"/>
              </a:rPr>
              <a:t>Kontakti</a:t>
            </a:r>
            <a:r>
              <a:rPr lang="lv-LV" dirty="0">
                <a:latin typeface="+mn-lt"/>
              </a:rPr>
              <a:t>: 	</a:t>
            </a:r>
          </a:p>
          <a:p>
            <a:pPr>
              <a:spcAft>
                <a:spcPts val="1200"/>
              </a:spcAft>
            </a:pPr>
            <a:r>
              <a:rPr lang="lv-LV" dirty="0">
                <a:latin typeface="+mn-lt"/>
              </a:rPr>
              <a:t>Anastasija Kirņičanska – 2 831 3377</a:t>
            </a:r>
          </a:p>
          <a:p>
            <a:pPr>
              <a:spcAft>
                <a:spcPts val="600"/>
              </a:spcAft>
            </a:pPr>
            <a:r>
              <a:rPr lang="lv-LV" dirty="0">
                <a:latin typeface="+mn-lt"/>
              </a:rPr>
              <a:t>Corporate Consulting – 6 784 7762</a:t>
            </a:r>
            <a:br>
              <a:rPr lang="lv-LV" dirty="0">
                <a:latin typeface="+mn-lt"/>
              </a:rPr>
            </a:br>
            <a:r>
              <a:rPr lang="lv-LV" dirty="0">
                <a:latin typeface="+mn-lt"/>
              </a:rPr>
              <a:t>Rīga, Mūkusalas 101 </a:t>
            </a:r>
          </a:p>
        </p:txBody>
      </p:sp>
    </p:spTree>
    <p:extLst>
      <p:ext uri="{BB962C8B-B14F-4D97-AF65-F5344CB8AC3E}">
        <p14:creationId xmlns:p14="http://schemas.microsoft.com/office/powerpoint/2010/main" val="31835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Izmantoto</a:t>
            </a:r>
            <a:r>
              <a:rPr lang="en-US" sz="3600" dirty="0" smtClean="0"/>
              <a:t> </a:t>
            </a:r>
            <a:r>
              <a:rPr lang="en-US" sz="3600" dirty="0" err="1" smtClean="0"/>
              <a:t>vadības</a:t>
            </a:r>
            <a:r>
              <a:rPr lang="en-US" sz="3600" dirty="0" smtClean="0"/>
              <a:t> </a:t>
            </a:r>
            <a:r>
              <a:rPr lang="en-US" sz="3600" dirty="0" err="1" smtClean="0"/>
              <a:t>grāmatvedības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instrumentu</a:t>
            </a:r>
            <a:r>
              <a:rPr lang="en-US" sz="3600" dirty="0" smtClean="0"/>
              <a:t> </a:t>
            </a:r>
            <a:r>
              <a:rPr lang="en-US" sz="3600" dirty="0" err="1" smtClean="0"/>
              <a:t>vidējais</a:t>
            </a:r>
            <a:r>
              <a:rPr lang="en-US" sz="3600" dirty="0" smtClean="0"/>
              <a:t> </a:t>
            </a:r>
            <a:r>
              <a:rPr lang="en-US" sz="3600" dirty="0" err="1" smtClean="0"/>
              <a:t>skaits</a:t>
            </a:r>
            <a:r>
              <a:rPr lang="en-US" sz="3600" dirty="0" smtClean="0"/>
              <a:t> </a:t>
            </a:r>
            <a:r>
              <a:rPr lang="en-US" sz="3600" dirty="0" err="1" smtClean="0"/>
              <a:t>nozaru</a:t>
            </a:r>
            <a:r>
              <a:rPr lang="en-US" sz="3600" dirty="0" smtClean="0"/>
              <a:t> </a:t>
            </a:r>
            <a:r>
              <a:rPr lang="en-US" sz="3600" dirty="0" err="1" smtClean="0"/>
              <a:t>griezumā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1763613"/>
            <a:ext cx="979567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9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CIMA </a:t>
            </a:r>
            <a:r>
              <a:rPr lang="en-US" sz="3600" dirty="0" err="1" smtClean="0"/>
              <a:t>aptauja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Metodes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ko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organizācijas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plānoja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ieviest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2010.g.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Balanced scorecard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Customer </a:t>
            </a:r>
            <a:r>
              <a:rPr lang="en-US" sz="2000" dirty="0"/>
              <a:t>profitability </a:t>
            </a:r>
            <a:r>
              <a:rPr lang="en-US" sz="2000" dirty="0" smtClean="0"/>
              <a:t>analysis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Rolling forecasts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Activity </a:t>
            </a:r>
            <a:r>
              <a:rPr lang="en-US" sz="2000" dirty="0"/>
              <a:t>based management (ABM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Environmental </a:t>
            </a:r>
            <a:r>
              <a:rPr lang="en-US" sz="2000" dirty="0"/>
              <a:t>management </a:t>
            </a:r>
            <a:r>
              <a:rPr lang="en-US" sz="2000" dirty="0" smtClean="0"/>
              <a:t>accounting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Product</a:t>
            </a:r>
            <a:r>
              <a:rPr lang="en-US" sz="2000" dirty="0"/>
              <a:t>/service profitability </a:t>
            </a:r>
            <a:r>
              <a:rPr lang="en-US" sz="2000" dirty="0" smtClean="0"/>
              <a:t>analysis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Activity </a:t>
            </a:r>
            <a:r>
              <a:rPr lang="en-US" sz="2000" dirty="0"/>
              <a:t>based costing (ABC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Post </a:t>
            </a:r>
            <a:r>
              <a:rPr lang="en-US" sz="2000" dirty="0"/>
              <a:t>completion </a:t>
            </a:r>
            <a:r>
              <a:rPr lang="en-US" sz="2000" dirty="0" smtClean="0"/>
              <a:t>audits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 smtClean="0"/>
              <a:t>Business </a:t>
            </a:r>
            <a:r>
              <a:rPr lang="en-US" sz="2000" dirty="0"/>
              <a:t>process re-engineering (BPR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en-US" sz="2000" dirty="0"/>
              <a:t>S</a:t>
            </a:r>
            <a:r>
              <a:rPr lang="en-US" sz="2000" dirty="0" smtClean="0"/>
              <a:t>trategic scorecard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80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984" y="2843733"/>
            <a:ext cx="5905226" cy="1795336"/>
          </a:xfrm>
        </p:spPr>
        <p:txBody>
          <a:bodyPr/>
          <a:lstStyle/>
          <a:p>
            <a:pPr algn="ctr"/>
            <a:r>
              <a:rPr lang="lv-LV" sz="5400" dirty="0" smtClean="0"/>
              <a:t>Izmaksu vadības instrumenti</a:t>
            </a:r>
            <a:endParaRPr lang="lv-LV" sz="5400" dirty="0"/>
          </a:p>
        </p:txBody>
      </p:sp>
    </p:spTree>
    <p:extLst>
      <p:ext uri="{BB962C8B-B14F-4D97-AF65-F5344CB8AC3E}">
        <p14:creationId xmlns:p14="http://schemas.microsoft.com/office/powerpoint/2010/main" val="143473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229" y="4747318"/>
            <a:ext cx="4968304" cy="2843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92" y="27058"/>
            <a:ext cx="9069388" cy="1260475"/>
          </a:xfrm>
        </p:spPr>
        <p:txBody>
          <a:bodyPr/>
          <a:lstStyle/>
          <a:p>
            <a:pPr algn="l"/>
            <a:r>
              <a:rPr lang="en-US" sz="3600" dirty="0" smtClean="0"/>
              <a:t>Izmaksu </a:t>
            </a:r>
            <a:r>
              <a:rPr lang="en-US" sz="3600" dirty="0" err="1" smtClean="0"/>
              <a:t>vadības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instrumenti</a:t>
            </a:r>
            <a:r>
              <a:rPr lang="en-US" sz="3600" dirty="0" smtClean="0"/>
              <a:t> (Costing Tools)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64" y="1163797"/>
            <a:ext cx="8352928" cy="6144432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3960192" y="7207811"/>
            <a:ext cx="6120680" cy="33362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r>
              <a:rPr lang="lv-LV" sz="1600" i="1" dirty="0">
                <a:latin typeface="+mn-lt"/>
              </a:rPr>
              <a:t>Avots</a:t>
            </a:r>
            <a:r>
              <a:rPr lang="lv-LV" sz="1600" i="1" dirty="0" smtClean="0">
                <a:latin typeface="+mn-lt"/>
              </a:rPr>
              <a:t>: Management Accounting Tools for Today and Tomorrow, CIMA</a:t>
            </a:r>
            <a:endParaRPr lang="lv-LV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73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8" cy="741908"/>
          </a:xfrm>
        </p:spPr>
        <p:txBody>
          <a:bodyPr/>
          <a:lstStyle/>
          <a:p>
            <a:pPr algn="l"/>
            <a:r>
              <a:rPr lang="en-US" sz="3600" dirty="0"/>
              <a:t>Izmaksu </a:t>
            </a:r>
            <a:r>
              <a:rPr lang="en-US" sz="3600" dirty="0" err="1"/>
              <a:t>vadības</a:t>
            </a:r>
            <a:r>
              <a:rPr lang="en-US" sz="3600" dirty="0"/>
              <a:t> </a:t>
            </a:r>
            <a:r>
              <a:rPr lang="en-US" sz="3600" dirty="0" err="1"/>
              <a:t>instrumenti</a:t>
            </a:r>
            <a:r>
              <a:rPr lang="en-US" sz="3600" dirty="0"/>
              <a:t> </a:t>
            </a:r>
            <a:r>
              <a:rPr lang="en-US" sz="3600" dirty="0" smtClean="0"/>
              <a:t>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7" y="1259557"/>
            <a:ext cx="9576817" cy="49879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Time driven ABC</a:t>
            </a:r>
            <a:r>
              <a:rPr lang="en-US" sz="2000" dirty="0" smtClean="0"/>
              <a:t>:</a:t>
            </a:r>
          </a:p>
          <a:p>
            <a:pPr marL="742866" lvl="1" indent="-342900">
              <a:buFont typeface="Arial"/>
              <a:buChar char="•"/>
            </a:pPr>
            <a:r>
              <a:rPr lang="en-US" sz="1800" dirty="0" err="1" smtClean="0"/>
              <a:t>kritisko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aktivitāšu</a:t>
            </a:r>
            <a:r>
              <a:rPr lang="en-US" sz="1800" dirty="0" smtClean="0"/>
              <a:t> </a:t>
            </a:r>
            <a:r>
              <a:rPr lang="en-US" sz="1800" dirty="0" err="1" smtClean="0"/>
              <a:t>izpildes</a:t>
            </a:r>
            <a:r>
              <a:rPr lang="en-US" sz="1800" dirty="0" smtClean="0"/>
              <a:t> </a:t>
            </a:r>
            <a:r>
              <a:rPr lang="en-US" sz="1800" dirty="0" err="1" smtClean="0"/>
              <a:t>laiks</a:t>
            </a:r>
            <a:r>
              <a:rPr lang="en-US" sz="1800" dirty="0" smtClean="0"/>
              <a:t> x </a:t>
            </a:r>
            <a:r>
              <a:rPr lang="en-US" sz="1800" dirty="0" err="1" smtClean="0"/>
              <a:t>resursa</a:t>
            </a:r>
            <a:r>
              <a:rPr lang="en-US" sz="1800" dirty="0" smtClean="0"/>
              <a:t> </a:t>
            </a:r>
            <a:r>
              <a:rPr lang="en-US" sz="1800" dirty="0" err="1" smtClean="0"/>
              <a:t>likme</a:t>
            </a:r>
            <a:r>
              <a:rPr lang="en-US" sz="1800" dirty="0" smtClean="0"/>
              <a:t>, </a:t>
            </a:r>
          </a:p>
          <a:p>
            <a:pPr marL="742866" lvl="1" indent="-342900">
              <a:buFont typeface="Arial"/>
              <a:buChar char="•"/>
            </a:pPr>
            <a:r>
              <a:rPr lang="en-US" sz="1800" dirty="0" err="1"/>
              <a:t>l</a:t>
            </a:r>
            <a:r>
              <a:rPr lang="en-US" sz="1800" dirty="0" err="1" smtClean="0"/>
              <a:t>ikmes</a:t>
            </a:r>
            <a:r>
              <a:rPr lang="en-US" sz="1800" dirty="0" smtClean="0"/>
              <a:t> </a:t>
            </a:r>
            <a:r>
              <a:rPr lang="en-US" sz="1800" dirty="0" err="1" smtClean="0"/>
              <a:t>pamatā</a:t>
            </a:r>
            <a:r>
              <a:rPr lang="en-US" sz="1800" dirty="0" smtClean="0"/>
              <a:t> </a:t>
            </a:r>
            <a:r>
              <a:rPr lang="en-US" sz="1800" dirty="0" err="1" smtClean="0"/>
              <a:t>produktīvais</a:t>
            </a:r>
            <a:r>
              <a:rPr lang="en-US" sz="1800" dirty="0" smtClean="0"/>
              <a:t> </a:t>
            </a:r>
            <a:r>
              <a:rPr lang="en-US" sz="1800" dirty="0" err="1" smtClean="0"/>
              <a:t>laiks</a:t>
            </a:r>
            <a:endParaRPr lang="en-US" sz="1800" dirty="0" smtClean="0"/>
          </a:p>
          <a:p>
            <a:pPr marL="742866" lvl="1" indent="-342900">
              <a:buFont typeface="Arial"/>
              <a:buChar char="•"/>
            </a:pPr>
            <a:r>
              <a:rPr lang="en-US" sz="1800" dirty="0" err="1" smtClean="0"/>
              <a:t>ņem</a:t>
            </a:r>
            <a:r>
              <a:rPr lang="en-US" sz="1800" dirty="0" smtClean="0"/>
              <a:t> </a:t>
            </a:r>
            <a:r>
              <a:rPr lang="en-US" sz="1800" dirty="0" err="1" smtClean="0"/>
              <a:t>vērā</a:t>
            </a:r>
            <a:r>
              <a:rPr lang="en-US" sz="1800" dirty="0" smtClean="0"/>
              <a:t> </a:t>
            </a:r>
            <a:r>
              <a:rPr lang="en-US" sz="1800" dirty="0" err="1" smtClean="0"/>
              <a:t>novizes</a:t>
            </a:r>
            <a:r>
              <a:rPr lang="en-US" sz="1800" dirty="0" smtClean="0"/>
              <a:t> no </a:t>
            </a:r>
            <a:r>
              <a:rPr lang="en-US" sz="1800" dirty="0" err="1" smtClean="0"/>
              <a:t>aktivitātes</a:t>
            </a:r>
            <a:r>
              <a:rPr lang="en-US" sz="1800" dirty="0" smtClean="0"/>
              <a:t> </a:t>
            </a:r>
            <a:r>
              <a:rPr lang="en-US" sz="1800" dirty="0" err="1" smtClean="0"/>
              <a:t>izpildes</a:t>
            </a:r>
            <a:r>
              <a:rPr lang="en-US" sz="1800" dirty="0" smtClean="0"/>
              <a:t> “</a:t>
            </a:r>
            <a:r>
              <a:rPr lang="en-US" sz="1800" dirty="0" err="1" smtClean="0"/>
              <a:t>normālā</a:t>
            </a:r>
            <a:r>
              <a:rPr lang="en-US" sz="1800" dirty="0" smtClean="0"/>
              <a:t>” </a:t>
            </a:r>
            <a:r>
              <a:rPr lang="en-US" sz="1800" dirty="0" err="1" smtClean="0"/>
              <a:t>laika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Overhead allocation </a:t>
            </a:r>
            <a:r>
              <a:rPr lang="en-US" sz="2000" dirty="0" smtClean="0"/>
              <a:t>– </a:t>
            </a:r>
            <a:r>
              <a:rPr lang="en-US" sz="2000" dirty="0" err="1" smtClean="0"/>
              <a:t>netiešo</a:t>
            </a:r>
            <a:r>
              <a:rPr lang="en-US" sz="2000" dirty="0" smtClean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attiecināšana</a:t>
            </a:r>
            <a:r>
              <a:rPr lang="en-US" sz="2000" dirty="0" smtClean="0"/>
              <a:t>:</a:t>
            </a:r>
          </a:p>
          <a:p>
            <a:pPr marL="857166" lvl="1" indent="-457200">
              <a:buFont typeface="Arial"/>
              <a:buChar char="•"/>
            </a:pPr>
            <a:r>
              <a:rPr lang="en-US" sz="1800" dirty="0" err="1" smtClean="0"/>
              <a:t>Netiešo</a:t>
            </a:r>
            <a:r>
              <a:rPr lang="en-US" sz="1800" dirty="0" smtClean="0"/>
              <a:t>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likme</a:t>
            </a:r>
            <a:r>
              <a:rPr lang="en-US" sz="1800" dirty="0" smtClean="0"/>
              <a:t> = </a:t>
            </a:r>
            <a:r>
              <a:rPr lang="en-US" sz="1800" dirty="0" err="1" smtClean="0"/>
              <a:t>netiešās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 smtClean="0"/>
              <a:t> /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objekts</a:t>
            </a:r>
            <a:r>
              <a:rPr lang="en-US" sz="1800" dirty="0" smtClean="0"/>
              <a:t> (</a:t>
            </a:r>
            <a:r>
              <a:rPr lang="en-US" sz="1800" dirty="0" err="1" smtClean="0"/>
              <a:t>piem</a:t>
            </a:r>
            <a:r>
              <a:rPr lang="en-US" sz="1800" dirty="0" smtClean="0"/>
              <a:t>., </a:t>
            </a:r>
            <a:r>
              <a:rPr lang="en-US" sz="1800" dirty="0" err="1" smtClean="0"/>
              <a:t>pakalpojums</a:t>
            </a:r>
            <a:r>
              <a:rPr lang="en-US" sz="1800" dirty="0" smtClean="0"/>
              <a:t>, </a:t>
            </a:r>
            <a:r>
              <a:rPr lang="en-US" sz="1800" dirty="0" err="1" smtClean="0"/>
              <a:t>darbinieks</a:t>
            </a:r>
            <a:r>
              <a:rPr lang="en-US" sz="1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Integrated cost and financial accounts </a:t>
            </a:r>
            <a:r>
              <a:rPr lang="en-US" sz="2000" dirty="0" smtClean="0"/>
              <a:t>– Izmaksu un </a:t>
            </a:r>
            <a:r>
              <a:rPr lang="en-US" sz="2000" dirty="0" err="1" smtClean="0"/>
              <a:t>finanšu</a:t>
            </a:r>
            <a:r>
              <a:rPr lang="en-US" sz="2000" dirty="0" smtClean="0"/>
              <a:t> </a:t>
            </a:r>
            <a:r>
              <a:rPr lang="en-US" sz="2000" dirty="0" err="1" smtClean="0"/>
              <a:t>uzskaites</a:t>
            </a:r>
            <a:r>
              <a:rPr lang="en-US" sz="2000" dirty="0" smtClean="0"/>
              <a:t> </a:t>
            </a:r>
            <a:r>
              <a:rPr lang="en-US" sz="2000" dirty="0" err="1" smtClean="0"/>
              <a:t>kontu</a:t>
            </a:r>
            <a:r>
              <a:rPr lang="en-US" sz="2000" dirty="0" smtClean="0"/>
              <a:t> </a:t>
            </a:r>
            <a:r>
              <a:rPr lang="en-US" sz="2000" dirty="0" err="1" smtClean="0"/>
              <a:t>integrācija</a:t>
            </a:r>
            <a:r>
              <a:rPr lang="en-US" sz="2000" dirty="0" smtClean="0"/>
              <a:t>:</a:t>
            </a:r>
          </a:p>
          <a:p>
            <a:pPr marL="857166" lvl="1" indent="-457200">
              <a:buFont typeface="Arial"/>
              <a:buChar char="•"/>
            </a:pPr>
            <a:r>
              <a:rPr lang="en-US" sz="1800" dirty="0" smtClean="0"/>
              <a:t>Izmaksu </a:t>
            </a:r>
            <a:r>
              <a:rPr lang="en-US" sz="1800" dirty="0" err="1" smtClean="0"/>
              <a:t>uzskaite</a:t>
            </a:r>
            <a:r>
              <a:rPr lang="en-US" sz="1800" dirty="0" smtClean="0"/>
              <a:t>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objektu</a:t>
            </a:r>
            <a:r>
              <a:rPr lang="en-US" sz="1800" dirty="0" smtClean="0"/>
              <a:t> </a:t>
            </a:r>
            <a:r>
              <a:rPr lang="en-US" sz="1800" dirty="0" err="1" smtClean="0"/>
              <a:t>līmenī</a:t>
            </a:r>
            <a:r>
              <a:rPr lang="en-US" sz="1800" dirty="0" smtClean="0"/>
              <a:t> (</a:t>
            </a:r>
            <a:r>
              <a:rPr lang="en-US" sz="1800" dirty="0" err="1" smtClean="0"/>
              <a:t>piem</a:t>
            </a:r>
            <a:r>
              <a:rPr lang="en-US" sz="1800" dirty="0" smtClean="0"/>
              <a:t>., </a:t>
            </a:r>
            <a:r>
              <a:rPr lang="en-US" sz="1800" dirty="0" err="1" smtClean="0"/>
              <a:t>struktūrvienības</a:t>
            </a:r>
            <a:r>
              <a:rPr lang="en-US" sz="1800" dirty="0" smtClean="0"/>
              <a:t>, </a:t>
            </a:r>
            <a:r>
              <a:rPr lang="en-US" sz="1800" dirty="0" err="1" smtClean="0"/>
              <a:t>darbības</a:t>
            </a:r>
            <a:r>
              <a:rPr lang="en-US" sz="1800" dirty="0" smtClean="0"/>
              <a:t> </a:t>
            </a:r>
            <a:r>
              <a:rPr lang="en-US" sz="1800" dirty="0" err="1" smtClean="0"/>
              <a:t>veids</a:t>
            </a:r>
            <a:r>
              <a:rPr lang="en-US" sz="1800" dirty="0" smtClean="0"/>
              <a:t>, </a:t>
            </a:r>
            <a:r>
              <a:rPr lang="en-US" sz="1800" dirty="0" err="1" smtClean="0"/>
              <a:t>projekts</a:t>
            </a:r>
            <a:r>
              <a:rPr lang="en-US" sz="1800" dirty="0" smtClean="0"/>
              <a:t>)</a:t>
            </a:r>
          </a:p>
          <a:p>
            <a:pPr marL="857166" lvl="1" indent="-457200">
              <a:buFont typeface="Arial"/>
              <a:buChar char="•"/>
            </a:pPr>
            <a:r>
              <a:rPr lang="en-US" sz="1800" dirty="0" err="1" smtClean="0"/>
              <a:t>Kontroles</a:t>
            </a:r>
            <a:r>
              <a:rPr lang="en-US" sz="1800" dirty="0" smtClean="0"/>
              <a:t> </a:t>
            </a:r>
            <a:r>
              <a:rPr lang="en-US" sz="1800" dirty="0" err="1" smtClean="0"/>
              <a:t>summu</a:t>
            </a:r>
            <a:r>
              <a:rPr lang="en-US" sz="1800" dirty="0" smtClean="0"/>
              <a:t> </a:t>
            </a:r>
            <a:r>
              <a:rPr lang="en-US" sz="1800" dirty="0" err="1" smtClean="0"/>
              <a:t>pārbaude</a:t>
            </a:r>
            <a:r>
              <a:rPr lang="en-US" sz="1800" dirty="0" smtClean="0"/>
              <a:t>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464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-108595"/>
            <a:ext cx="9069388" cy="1260475"/>
          </a:xfrm>
        </p:spPr>
        <p:txBody>
          <a:bodyPr/>
          <a:lstStyle/>
          <a:p>
            <a:pPr algn="l"/>
            <a:r>
              <a:rPr lang="en-US" sz="3600" dirty="0"/>
              <a:t>Izmaksu </a:t>
            </a:r>
            <a:r>
              <a:rPr lang="en-US" sz="3600" dirty="0" err="1"/>
              <a:t>vadības</a:t>
            </a:r>
            <a:r>
              <a:rPr lang="en-US" sz="3600" dirty="0"/>
              <a:t> </a:t>
            </a:r>
            <a:r>
              <a:rPr lang="en-US" sz="3600" dirty="0" err="1"/>
              <a:t>instrumenti</a:t>
            </a:r>
            <a:r>
              <a:rPr lang="en-US" sz="3600" dirty="0"/>
              <a:t> </a:t>
            </a:r>
            <a:r>
              <a:rPr lang="en-US" sz="3600" dirty="0" smtClean="0"/>
              <a:t>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9" y="1115541"/>
            <a:ext cx="9936856" cy="6264696"/>
          </a:xfrm>
          <a:solidFill>
            <a:srgbClr val="FFFFFF"/>
          </a:solidFill>
        </p:spPr>
        <p:txBody>
          <a:bodyPr/>
          <a:lstStyle/>
          <a:p>
            <a:pPr marL="0" indent="0"/>
            <a:r>
              <a:rPr lang="en-US" sz="2000" b="1" dirty="0" smtClean="0"/>
              <a:t>4. Standard costing </a:t>
            </a:r>
            <a:r>
              <a:rPr lang="en-US" sz="2000" dirty="0" smtClean="0"/>
              <a:t>–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normas</a:t>
            </a:r>
            <a:r>
              <a:rPr lang="en-US" sz="2000" dirty="0" smtClean="0"/>
              <a:t> </a:t>
            </a:r>
            <a:r>
              <a:rPr lang="en-US" sz="2000" dirty="0" err="1" smtClean="0"/>
              <a:t>izmantošana</a:t>
            </a:r>
            <a:r>
              <a:rPr lang="en-US" sz="2000" dirty="0" smtClean="0"/>
              <a:t>:</a:t>
            </a:r>
          </a:p>
          <a:p>
            <a:pPr marL="914316" lvl="1" indent="-514350">
              <a:buFont typeface="Arial"/>
              <a:buChar char="•"/>
            </a:pPr>
            <a:r>
              <a:rPr lang="en-US" sz="2000" dirty="0" err="1" smtClean="0"/>
              <a:t>Plānoto</a:t>
            </a:r>
            <a:r>
              <a:rPr lang="en-US" sz="2000" dirty="0" smtClean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uzskaite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err="1" smtClean="0"/>
              <a:t>regulārās</a:t>
            </a:r>
            <a:r>
              <a:rPr lang="en-US" sz="2000" dirty="0" smtClean="0"/>
              <a:t> </a:t>
            </a:r>
            <a:r>
              <a:rPr lang="en-US" sz="2000" dirty="0" err="1" smtClean="0"/>
              <a:t>korekcijas</a:t>
            </a:r>
            <a:endParaRPr lang="en-US" sz="2000" dirty="0" smtClean="0"/>
          </a:p>
          <a:p>
            <a:pPr marL="914316" lvl="1" indent="-514350">
              <a:buFont typeface="Arial"/>
              <a:buChar char="•"/>
            </a:pPr>
            <a:r>
              <a:rPr lang="en-US" sz="2000" dirty="0" err="1" smtClean="0"/>
              <a:t>Netiešās</a:t>
            </a:r>
            <a:r>
              <a:rPr lang="en-US" sz="2000" dirty="0" smtClean="0"/>
              <a:t> </a:t>
            </a:r>
            <a:r>
              <a:rPr lang="en-US" sz="2000" dirty="0" err="1" smtClean="0"/>
              <a:t>izmaksas</a:t>
            </a:r>
            <a:r>
              <a:rPr lang="en-US" sz="2000" dirty="0" smtClean="0"/>
              <a:t> </a:t>
            </a:r>
            <a:r>
              <a:rPr lang="en-US" sz="2000" dirty="0" err="1" smtClean="0"/>
              <a:t>plāno</a:t>
            </a:r>
            <a:r>
              <a:rPr lang="en-US" sz="2000" dirty="0" smtClean="0"/>
              <a:t> </a:t>
            </a:r>
            <a:r>
              <a:rPr lang="en-US" sz="2000" dirty="0" err="1" smtClean="0"/>
              <a:t>likmes</a:t>
            </a:r>
            <a:r>
              <a:rPr lang="en-US" sz="2000" dirty="0" smtClean="0"/>
              <a:t> </a:t>
            </a:r>
            <a:r>
              <a:rPr lang="en-US" sz="2000" dirty="0" err="1" smtClean="0"/>
              <a:t>veidā</a:t>
            </a:r>
            <a:r>
              <a:rPr lang="en-US" sz="2000" dirty="0" smtClean="0"/>
              <a:t>, </a:t>
            </a:r>
            <a:r>
              <a:rPr lang="en-US" sz="2000" dirty="0" err="1" smtClean="0"/>
              <a:t>ko</a:t>
            </a:r>
            <a:r>
              <a:rPr lang="en-US" sz="2000" dirty="0" smtClean="0"/>
              <a:t> </a:t>
            </a:r>
            <a:r>
              <a:rPr lang="en-US" sz="2000" dirty="0" err="1" smtClean="0"/>
              <a:t>piemēro</a:t>
            </a:r>
            <a:r>
              <a:rPr lang="en-US" sz="2000" dirty="0" smtClean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objektam</a:t>
            </a:r>
            <a:endParaRPr lang="en-US" sz="2000" dirty="0" smtClean="0"/>
          </a:p>
          <a:p>
            <a:pPr marL="914316" lvl="1" indent="-514350">
              <a:buFont typeface="Arial"/>
              <a:buChar char="•"/>
            </a:pPr>
            <a:r>
              <a:rPr lang="en-US" sz="2000" dirty="0" err="1" smtClean="0"/>
              <a:t>Cenu</a:t>
            </a:r>
            <a:r>
              <a:rPr lang="en-US" sz="2000" dirty="0" smtClean="0"/>
              <a:t> </a:t>
            </a:r>
            <a:r>
              <a:rPr lang="en-US" sz="2000" dirty="0" err="1" smtClean="0"/>
              <a:t>veidošanās</a:t>
            </a:r>
            <a:r>
              <a:rPr lang="en-US" sz="2000" dirty="0" smtClean="0"/>
              <a:t> un </a:t>
            </a:r>
            <a:r>
              <a:rPr lang="en-US" sz="2000" dirty="0" err="1" smtClean="0"/>
              <a:t>budžeta</a:t>
            </a:r>
            <a:r>
              <a:rPr lang="en-US" sz="2000" dirty="0" smtClean="0"/>
              <a:t> </a:t>
            </a:r>
            <a:r>
              <a:rPr lang="en-US" sz="2000" dirty="0" err="1" smtClean="0"/>
              <a:t>plānošanas</a:t>
            </a:r>
            <a:r>
              <a:rPr lang="en-US" sz="2000" dirty="0" smtClean="0"/>
              <a:t> </a:t>
            </a:r>
            <a:r>
              <a:rPr lang="en-US" sz="2000" dirty="0" err="1" smtClean="0"/>
              <a:t>pamatā</a:t>
            </a:r>
            <a:endParaRPr lang="en-US" sz="2000" dirty="0" smtClean="0"/>
          </a:p>
          <a:p>
            <a:pPr marL="914316" lvl="1" indent="-514350">
              <a:buFont typeface="Arial"/>
              <a:buChar char="•"/>
            </a:pPr>
            <a:r>
              <a:rPr lang="en-US" sz="2000" dirty="0" err="1" smtClean="0"/>
              <a:t>Piemērs</a:t>
            </a:r>
            <a:r>
              <a:rPr lang="en-US" sz="2000" dirty="0" smtClean="0"/>
              <a:t>:</a:t>
            </a:r>
          </a:p>
          <a:p>
            <a:pPr marL="1314282" lvl="2" indent="-514350">
              <a:buFont typeface="Arial"/>
              <a:buChar char="•"/>
            </a:pPr>
            <a:r>
              <a:rPr lang="en-US" sz="1800" dirty="0" err="1" smtClean="0"/>
              <a:t>Pakalpojuma</a:t>
            </a:r>
            <a:r>
              <a:rPr lang="en-US" sz="1800" dirty="0" smtClean="0"/>
              <a:t> </a:t>
            </a:r>
            <a:r>
              <a:rPr lang="en-US" sz="1800" dirty="0" err="1" smtClean="0"/>
              <a:t>sniegšanas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normas</a:t>
            </a:r>
            <a:r>
              <a:rPr lang="en-US" sz="1800" dirty="0" smtClean="0"/>
              <a:t> </a:t>
            </a:r>
            <a:r>
              <a:rPr lang="en-US" sz="1800" dirty="0" err="1" smtClean="0"/>
              <a:t>noteikšana</a:t>
            </a:r>
            <a:r>
              <a:rPr lang="en-US" sz="1800" dirty="0" smtClean="0"/>
              <a:t> un </a:t>
            </a:r>
            <a:r>
              <a:rPr lang="en-US" sz="1800" dirty="0" err="1" smtClean="0"/>
              <a:t>plānoto</a:t>
            </a:r>
            <a:r>
              <a:rPr lang="en-US" sz="1800" dirty="0" smtClean="0"/>
              <a:t>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uzskaite</a:t>
            </a:r>
            <a:endParaRPr lang="en-US" sz="1800" dirty="0" smtClean="0"/>
          </a:p>
          <a:p>
            <a:pPr marL="1314282" lvl="2" indent="-514350">
              <a:buFont typeface="Arial"/>
              <a:buChar char="•"/>
            </a:pPr>
            <a:r>
              <a:rPr lang="en-US" sz="1800" dirty="0" err="1" smtClean="0"/>
              <a:t>Reizi</a:t>
            </a:r>
            <a:r>
              <a:rPr lang="en-US" sz="1800" dirty="0" smtClean="0"/>
              <a:t> </a:t>
            </a:r>
            <a:r>
              <a:rPr lang="en-US" sz="1800" dirty="0" err="1" smtClean="0"/>
              <a:t>ceturksnī</a:t>
            </a:r>
            <a:r>
              <a:rPr lang="en-US" sz="1800" dirty="0" smtClean="0"/>
              <a:t> </a:t>
            </a:r>
            <a:r>
              <a:rPr lang="en-US" sz="1800" dirty="0" err="1" smtClean="0"/>
              <a:t>tiek</a:t>
            </a:r>
            <a:r>
              <a:rPr lang="en-US" sz="1800" dirty="0" smtClean="0"/>
              <a:t> </a:t>
            </a:r>
            <a:r>
              <a:rPr lang="en-US" sz="1800" dirty="0" err="1" smtClean="0"/>
              <a:t>analizētas</a:t>
            </a:r>
            <a:r>
              <a:rPr lang="en-US" sz="1800" dirty="0" smtClean="0"/>
              <a:t> </a:t>
            </a:r>
            <a:r>
              <a:rPr lang="en-US" sz="1800" dirty="0" err="1" smtClean="0"/>
              <a:t>reālo</a:t>
            </a:r>
            <a:r>
              <a:rPr lang="en-US" sz="1800" dirty="0" smtClean="0"/>
              <a:t>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novirzes</a:t>
            </a:r>
            <a:r>
              <a:rPr lang="en-US" sz="1800" dirty="0" smtClean="0"/>
              <a:t> un </a:t>
            </a:r>
            <a:r>
              <a:rPr lang="en-US" sz="1800" dirty="0" err="1" smtClean="0"/>
              <a:t>veiktas</a:t>
            </a:r>
            <a:r>
              <a:rPr lang="en-US" sz="1800" dirty="0" smtClean="0"/>
              <a:t> </a:t>
            </a:r>
            <a:r>
              <a:rPr lang="en-US" sz="1800" dirty="0" err="1" smtClean="0"/>
              <a:t>izmaiņas</a:t>
            </a:r>
            <a:r>
              <a:rPr lang="en-US" sz="1800" dirty="0" smtClean="0"/>
              <a:t> </a:t>
            </a:r>
            <a:r>
              <a:rPr lang="en-US" sz="1800" dirty="0" err="1" smtClean="0"/>
              <a:t>uzskaitē</a:t>
            </a:r>
            <a:r>
              <a:rPr lang="en-US" sz="1800" dirty="0" smtClean="0"/>
              <a:t> </a:t>
            </a:r>
            <a:r>
              <a:rPr lang="en-US" sz="1800" dirty="0" err="1" smtClean="0"/>
              <a:t>atbilstoši</a:t>
            </a:r>
            <a:r>
              <a:rPr lang="en-US" sz="1800" dirty="0" smtClean="0"/>
              <a:t> </a:t>
            </a:r>
            <a:r>
              <a:rPr lang="en-US" sz="1800" dirty="0" err="1" smtClean="0"/>
              <a:t>tām</a:t>
            </a:r>
            <a:endParaRPr lang="en-US" sz="1800" dirty="0" smtClean="0"/>
          </a:p>
          <a:p>
            <a:pPr marL="0" indent="0"/>
            <a:r>
              <a:rPr lang="en-US" sz="2000" b="1" dirty="0" smtClean="0"/>
              <a:t>5. Variance</a:t>
            </a:r>
            <a:r>
              <a:rPr lang="en-US" b="1" dirty="0" smtClean="0"/>
              <a:t> </a:t>
            </a:r>
            <a:r>
              <a:rPr lang="en-US" sz="2000" b="1" dirty="0" smtClean="0"/>
              <a:t>analysis </a:t>
            </a:r>
            <a:r>
              <a:rPr lang="en-US" sz="2000" dirty="0" smtClean="0"/>
              <a:t>– </a:t>
            </a:r>
            <a:r>
              <a:rPr lang="en-US" sz="2000" dirty="0" err="1" smtClean="0"/>
              <a:t>noviržu</a:t>
            </a:r>
            <a:r>
              <a:rPr lang="en-US" sz="2000" dirty="0" smtClean="0"/>
              <a:t> </a:t>
            </a:r>
            <a:r>
              <a:rPr lang="en-US" sz="2000" dirty="0" err="1" smtClean="0"/>
              <a:t>analīze</a:t>
            </a:r>
            <a:endParaRPr lang="en-US" sz="2000" dirty="0" smtClean="0"/>
          </a:p>
          <a:p>
            <a:pPr marL="914316" lvl="1" indent="-514350">
              <a:buFont typeface="Arial"/>
              <a:buChar char="•"/>
            </a:pPr>
            <a:r>
              <a:rPr lang="en-US" sz="2000" dirty="0" err="1" smtClean="0"/>
              <a:t>Reālo</a:t>
            </a:r>
            <a:r>
              <a:rPr lang="en-US" sz="2000" dirty="0" smtClean="0"/>
              <a:t> 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salīdzināšana</a:t>
            </a:r>
            <a:r>
              <a:rPr lang="en-US" sz="2000" dirty="0" smtClean="0"/>
              <a:t>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plānotajām</a:t>
            </a:r>
            <a:r>
              <a:rPr lang="en-US" sz="2000" dirty="0" smtClean="0"/>
              <a:t> </a:t>
            </a:r>
            <a:r>
              <a:rPr lang="en-US" sz="2000" dirty="0" err="1" smtClean="0"/>
              <a:t>izmaksām</a:t>
            </a:r>
            <a:r>
              <a:rPr lang="en-US" sz="2000" dirty="0" smtClean="0"/>
              <a:t> (</a:t>
            </a:r>
            <a:r>
              <a:rPr lang="en-US" sz="2000" dirty="0" err="1" smtClean="0"/>
              <a:t>izmaksu</a:t>
            </a:r>
            <a:r>
              <a:rPr lang="en-US" sz="2000" dirty="0" smtClean="0"/>
              <a:t> </a:t>
            </a:r>
            <a:r>
              <a:rPr lang="en-US" sz="2000" dirty="0" err="1" smtClean="0"/>
              <a:t>normām</a:t>
            </a:r>
            <a:r>
              <a:rPr lang="en-US" sz="2000" dirty="0" smtClean="0"/>
              <a:t>)</a:t>
            </a:r>
          </a:p>
          <a:p>
            <a:pPr marL="914316" lvl="1" indent="-514350">
              <a:buFont typeface="Arial"/>
              <a:buChar char="•"/>
            </a:pPr>
            <a:r>
              <a:rPr lang="en-US" sz="2000" dirty="0" err="1" smtClean="0"/>
              <a:t>Parasti</a:t>
            </a:r>
            <a:r>
              <a:rPr lang="en-US" sz="2000" dirty="0" smtClean="0"/>
              <a:t> </a:t>
            </a:r>
            <a:r>
              <a:rPr lang="en-US" sz="2000" dirty="0" err="1" smtClean="0"/>
              <a:t>salīdzina</a:t>
            </a:r>
            <a:r>
              <a:rPr lang="en-US" sz="2000" dirty="0" smtClean="0"/>
              <a:t>:</a:t>
            </a:r>
          </a:p>
          <a:p>
            <a:pPr marL="1314282" lvl="2" indent="-514350">
              <a:buFont typeface="Arial"/>
              <a:buChar char="•"/>
            </a:pPr>
            <a:r>
              <a:rPr lang="en-US" sz="1800" dirty="0" err="1" smtClean="0"/>
              <a:t>Materiālu</a:t>
            </a:r>
            <a:r>
              <a:rPr lang="en-US" sz="1800" dirty="0" smtClean="0"/>
              <a:t>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novirzes</a:t>
            </a:r>
            <a:r>
              <a:rPr lang="en-US" sz="1800" dirty="0" smtClean="0"/>
              <a:t>: </a:t>
            </a:r>
            <a:r>
              <a:rPr lang="en-US" sz="1800" dirty="0" err="1" smtClean="0"/>
              <a:t>cenas</a:t>
            </a:r>
            <a:r>
              <a:rPr lang="en-US" sz="1800" dirty="0" smtClean="0"/>
              <a:t> un </a:t>
            </a:r>
            <a:r>
              <a:rPr lang="en-US" sz="1800" dirty="0" err="1" smtClean="0"/>
              <a:t>apjomi</a:t>
            </a:r>
            <a:r>
              <a:rPr lang="en-US" sz="1800" dirty="0" smtClean="0"/>
              <a:t> (</a:t>
            </a:r>
            <a:r>
              <a:rPr lang="en-US" sz="1800" dirty="0" err="1" smtClean="0"/>
              <a:t>tiešās</a:t>
            </a:r>
            <a:r>
              <a:rPr lang="en-US" sz="1800" dirty="0" smtClean="0"/>
              <a:t> </a:t>
            </a:r>
            <a:r>
              <a:rPr lang="en-US" sz="1800" dirty="0" err="1" smtClean="0"/>
              <a:t>izmaksas</a:t>
            </a:r>
            <a:r>
              <a:rPr lang="en-US" sz="1800" dirty="0" smtClean="0"/>
              <a:t>)</a:t>
            </a:r>
          </a:p>
          <a:p>
            <a:pPr marL="1314282" lvl="2" indent="-514350">
              <a:buFont typeface="Arial"/>
              <a:buChar char="•"/>
            </a:pPr>
            <a:r>
              <a:rPr lang="en-US" sz="1800" dirty="0" err="1" smtClean="0"/>
              <a:t>Darbinieku</a:t>
            </a:r>
            <a:r>
              <a:rPr lang="en-US" sz="1800" dirty="0" smtClean="0"/>
              <a:t>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novirzes</a:t>
            </a:r>
            <a:r>
              <a:rPr lang="en-US" sz="1800" dirty="0" smtClean="0"/>
              <a:t>: </a:t>
            </a:r>
            <a:r>
              <a:rPr lang="en-US" sz="1800" dirty="0" err="1" smtClean="0"/>
              <a:t>algas</a:t>
            </a:r>
            <a:r>
              <a:rPr lang="en-US" sz="1800" dirty="0" smtClean="0"/>
              <a:t> </a:t>
            </a:r>
            <a:r>
              <a:rPr lang="en-US" sz="1800" dirty="0" err="1" smtClean="0"/>
              <a:t>likmes</a:t>
            </a:r>
            <a:r>
              <a:rPr lang="en-US" sz="1800" dirty="0" smtClean="0"/>
              <a:t> un </a:t>
            </a:r>
            <a:r>
              <a:rPr lang="en-US" sz="1800" dirty="0" err="1" smtClean="0"/>
              <a:t>produktivitāte</a:t>
            </a:r>
            <a:r>
              <a:rPr lang="en-US" sz="1800" dirty="0"/>
              <a:t> (</a:t>
            </a:r>
            <a:r>
              <a:rPr lang="en-US" sz="1800" dirty="0" err="1"/>
              <a:t>tiešās</a:t>
            </a:r>
            <a:r>
              <a:rPr lang="en-US" sz="1800" dirty="0"/>
              <a:t> </a:t>
            </a:r>
            <a:r>
              <a:rPr lang="en-US" sz="1800" dirty="0" err="1"/>
              <a:t>izmaksas</a:t>
            </a:r>
            <a:r>
              <a:rPr lang="en-US" sz="1800" dirty="0"/>
              <a:t>)</a:t>
            </a:r>
          </a:p>
          <a:p>
            <a:pPr marL="1314282" lvl="2" indent="-514350">
              <a:buFont typeface="Arial"/>
              <a:buChar char="•"/>
            </a:pPr>
            <a:r>
              <a:rPr lang="en-US" sz="1800" dirty="0" err="1" smtClean="0"/>
              <a:t>Netiešo</a:t>
            </a:r>
            <a:r>
              <a:rPr lang="en-US" sz="1800" dirty="0" smtClean="0"/>
              <a:t> </a:t>
            </a:r>
            <a:r>
              <a:rPr lang="en-US" sz="1800" dirty="0" err="1" smtClean="0"/>
              <a:t>izmaksu</a:t>
            </a:r>
            <a:r>
              <a:rPr lang="en-US" sz="1800" dirty="0" smtClean="0"/>
              <a:t> </a:t>
            </a:r>
            <a:r>
              <a:rPr lang="en-US" sz="1800" dirty="0" err="1" smtClean="0"/>
              <a:t>novirzes</a:t>
            </a:r>
            <a:endParaRPr lang="en-US" sz="1800" dirty="0" smtClean="0"/>
          </a:p>
          <a:p>
            <a:pPr marL="1314282" lvl="2" indent="-514350">
              <a:buFont typeface="Arial"/>
              <a:buChar char="•"/>
            </a:pPr>
            <a:endParaRPr lang="en-US" sz="1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9821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404878D85B54081C4B0623C723FAB" ma:contentTypeVersion="0" ma:contentTypeDescription="Create a new document." ma:contentTypeScope="" ma:versionID="ae87f41d004bfc27df516080161ffe3e">
  <xsd:schema xmlns:xsd="http://www.w3.org/2001/XMLSchema" xmlns:xs="http://www.w3.org/2001/XMLSchema" xmlns:p="http://schemas.microsoft.com/office/2006/metadata/properties" xmlns:ns2="9bc8503f-eeeb-41c6-b9fb-d53373a7ea6d" targetNamespace="http://schemas.microsoft.com/office/2006/metadata/properties" ma:root="true" ma:fieldsID="34ef20c97cba8d176c8d8b957f39e2d8" ns2:_="">
    <xsd:import namespace="9bc8503f-eeeb-41c6-b9fb-d53373a7ea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8503f-eeeb-41c6-b9fb-d53373a7ea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7522679C-7551-4E45-BEB0-249B505CF8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F935AE-B2C6-42D0-BDF8-68CBE83F652F}">
  <ds:schemaRefs>
    <ds:schemaRef ds:uri="http://www.w3.org/XML/1998/namespace"/>
    <ds:schemaRef ds:uri="9bc8503f-eeeb-41c6-b9fb-d53373a7ea6d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86CBDB-09E6-4E09-A13C-464D640E5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8503f-eeeb-41c6-b9fb-d53373a7e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BA1F83E-FB80-4F6E-A761-5517C513143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12421</TotalTime>
  <Words>1601</Words>
  <Application>Microsoft Office PowerPoint</Application>
  <PresentationFormat>Custom</PresentationFormat>
  <Paragraphs>273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Apmācības kurss  Publisko pakalpojumu sniegšanas izmaksu  aprēķināšana valsts pārvaldē  9. nodarbība Vadības grāmatvedības instrumenti Anastasija Kirņičanska  18.09.2014.</vt:lpstr>
      <vt:lpstr>PowerPoint Presentation</vt:lpstr>
      <vt:lpstr>Vadības grāmatvedības instrumenti</vt:lpstr>
      <vt:lpstr>Izmantoto vadības grāmatvedības instrumentu vidējais skaits nozaru griezumā</vt:lpstr>
      <vt:lpstr>CIMA aptauja Metodes, ko organizācijas plānoja ieviest 2010.g.</vt:lpstr>
      <vt:lpstr>PowerPoint Presentation</vt:lpstr>
      <vt:lpstr>Izmaksu vadības instrumenti (Costing Tools)</vt:lpstr>
      <vt:lpstr>Izmaksu vadības instrumenti (2)</vt:lpstr>
      <vt:lpstr>Izmaksu vadības instrumenti (3)</vt:lpstr>
      <vt:lpstr>Izmaksu vadības instrumenti (4)</vt:lpstr>
      <vt:lpstr>Izmaksu vadības instrumenti (5)</vt:lpstr>
      <vt:lpstr>Izmaksu vadības instrumenti (6)</vt:lpstr>
      <vt:lpstr>Izmaksu vadības instrumenti (7) Uzdevums</vt:lpstr>
      <vt:lpstr>PowerPoint Presentation</vt:lpstr>
      <vt:lpstr>Cenu veidošanas instrumenti (Pricing Tools) </vt:lpstr>
      <vt:lpstr>Cenu veidošanas instrumenti (2) </vt:lpstr>
      <vt:lpstr>Cenu veidošanas instrumenti (3) </vt:lpstr>
      <vt:lpstr>Cenu veidošanas instrumenti Uzdevums</vt:lpstr>
      <vt:lpstr>PowerPoint Presentation</vt:lpstr>
      <vt:lpstr>Ienesīguma (rentabilitātes) vadības instrumenti (Profitability Tools)</vt:lpstr>
      <vt:lpstr>Rentabilitātes vadības instrumenti </vt:lpstr>
      <vt:lpstr>Kritiskā punkta analīze Definīcija</vt:lpstr>
      <vt:lpstr>Kritiskā punkta shēma</vt:lpstr>
      <vt:lpstr>Kritiskā punkta noteikšana Pieņēmumi</vt:lpstr>
      <vt:lpstr>Kritiskā punkta noteikšana Teorētiskais modelis</vt:lpstr>
      <vt:lpstr>Kritiskā punkta analīze un lēmumu pieņemšana</vt:lpstr>
      <vt:lpstr>Budžeta plānošanas instrumenti (Budgeting Tools)</vt:lpstr>
      <vt:lpstr>Citi instrumenti</vt:lpstr>
      <vt:lpstr>Produktivitātes vadības instrumenti</vt:lpstr>
      <vt:lpstr>Motivācijas sistēmas </vt:lpstr>
      <vt:lpstr>Stratēģiskās vadības instrumenti (Strategic Tools)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Karlis Dubavs</dc:creator>
  <cp:lastModifiedBy>Maija Anspoka</cp:lastModifiedBy>
  <cp:revision>758</cp:revision>
  <cp:lastPrinted>1601-01-01T00:00:00Z</cp:lastPrinted>
  <dcterms:created xsi:type="dcterms:W3CDTF">2011-03-30T13:08:46Z</dcterms:created>
  <dcterms:modified xsi:type="dcterms:W3CDTF">2014-10-01T07:25:06Z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0x010100FE0404878D85B54081C4B0623C723FAB</vt:lpwstr>
  </property>
</Properties>
</file>