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411" r:id="rId2"/>
    <p:sldId id="464" r:id="rId3"/>
    <p:sldId id="466" r:id="rId4"/>
    <p:sldId id="467" r:id="rId5"/>
    <p:sldId id="468" r:id="rId6"/>
    <p:sldId id="472" r:id="rId7"/>
    <p:sldId id="470" r:id="rId8"/>
    <p:sldId id="473" r:id="rId9"/>
    <p:sldId id="471" r:id="rId10"/>
    <p:sldId id="474" r:id="rId11"/>
    <p:sldId id="469" r:id="rId12"/>
    <p:sldId id="475" r:id="rId13"/>
    <p:sldId id="476" r:id="rId14"/>
    <p:sldId id="477" r:id="rId15"/>
    <p:sldId id="465" r:id="rId16"/>
    <p:sldId id="478" r:id="rId17"/>
    <p:sldId id="460" r:id="rId18"/>
    <p:sldId id="463" r:id="rId19"/>
    <p:sldId id="461" r:id="rId20"/>
    <p:sldId id="462" r:id="rId21"/>
    <p:sldId id="376" r:id="rId22"/>
  </p:sldIdLst>
  <p:sldSz cx="9144000" cy="6858000" type="screen4x3"/>
  <p:notesSz cx="6797675" cy="9874250"/>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0235" autoAdjust="0"/>
  </p:normalViewPr>
  <p:slideViewPr>
    <p:cSldViewPr snapToGrid="0" snapToObjects="1">
      <p:cViewPr varScale="1">
        <p:scale>
          <a:sx n="87" d="100"/>
          <a:sy n="87" d="100"/>
        </p:scale>
        <p:origin x="-7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339" cy="494110"/>
          </a:xfrm>
          <a:prstGeom prst="rect">
            <a:avLst/>
          </a:prstGeom>
        </p:spPr>
        <p:txBody>
          <a:bodyPr vert="horz" lIns="91833" tIns="45917" rIns="91833" bIns="45917" rtlCol="0"/>
          <a:lstStyle>
            <a:lvl1pPr algn="l" defTabSz="94361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50735" y="1"/>
            <a:ext cx="2945339" cy="494110"/>
          </a:xfrm>
          <a:prstGeom prst="rect">
            <a:avLst/>
          </a:prstGeom>
        </p:spPr>
        <p:txBody>
          <a:bodyPr vert="horz" lIns="91833" tIns="45917" rIns="91833" bIns="45917" rtlCol="0"/>
          <a:lstStyle>
            <a:lvl1pPr algn="r" defTabSz="943615" eaLnBrk="1" fontAlgn="auto" hangingPunct="1">
              <a:spcBef>
                <a:spcPts val="0"/>
              </a:spcBef>
              <a:spcAft>
                <a:spcPts val="0"/>
              </a:spcAft>
              <a:defRPr sz="1200">
                <a:latin typeface="+mn-lt"/>
                <a:cs typeface="+mn-cs"/>
              </a:defRPr>
            </a:lvl1pPr>
          </a:lstStyle>
          <a:p>
            <a:pPr>
              <a:defRPr/>
            </a:pPr>
            <a:fld id="{74F69BB5-53B5-4F43-90B8-58A4A4B05096}" type="datetimeFigureOut">
              <a:rPr lang="lv-LV"/>
              <a:pPr>
                <a:defRPr/>
              </a:pPr>
              <a:t>2016.06.27.</a:t>
            </a:fld>
            <a:endParaRPr lang="lv-LV"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833" tIns="45917" rIns="91833" bIns="45917" rtlCol="0" anchor="ctr"/>
          <a:lstStyle/>
          <a:p>
            <a:pPr lvl="0"/>
            <a:endParaRPr lang="lv-LV" noProof="0" dirty="0"/>
          </a:p>
        </p:txBody>
      </p:sp>
      <p:sp>
        <p:nvSpPr>
          <p:cNvPr id="5" name="Notes Placeholder 4"/>
          <p:cNvSpPr>
            <a:spLocks noGrp="1"/>
          </p:cNvSpPr>
          <p:nvPr>
            <p:ph type="body" sz="quarter" idx="3"/>
          </p:nvPr>
        </p:nvSpPr>
        <p:spPr>
          <a:xfrm>
            <a:off x="679448" y="4690070"/>
            <a:ext cx="5438781" cy="4443810"/>
          </a:xfrm>
          <a:prstGeom prst="rect">
            <a:avLst/>
          </a:prstGeom>
        </p:spPr>
        <p:txBody>
          <a:bodyPr vert="horz" lIns="91833" tIns="45917" rIns="91833" bIns="4591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378552"/>
            <a:ext cx="2945339" cy="494109"/>
          </a:xfrm>
          <a:prstGeom prst="rect">
            <a:avLst/>
          </a:prstGeom>
        </p:spPr>
        <p:txBody>
          <a:bodyPr vert="horz" lIns="91833" tIns="45917" rIns="91833" bIns="45917" rtlCol="0" anchor="b"/>
          <a:lstStyle>
            <a:lvl1pPr algn="l" defTabSz="94361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50735" y="9378552"/>
            <a:ext cx="2945339" cy="494109"/>
          </a:xfrm>
          <a:prstGeom prst="rect">
            <a:avLst/>
          </a:prstGeom>
        </p:spPr>
        <p:txBody>
          <a:bodyPr vert="horz" wrap="square" lIns="91833" tIns="45917" rIns="91833" bIns="45917" numCol="1" anchor="b" anchorCtr="0" compatLnSpc="1">
            <a:prstTxWarp prst="textNoShape">
              <a:avLst/>
            </a:prstTxWarp>
          </a:bodyPr>
          <a:lstStyle>
            <a:lvl1pPr algn="r" eaLnBrk="1" hangingPunct="1">
              <a:defRPr sz="1200">
                <a:latin typeface="Calibri" pitchFamily="34" charset="0"/>
              </a:defRPr>
            </a:lvl1pPr>
          </a:lstStyle>
          <a:p>
            <a:fld id="{98FE65CA-824E-4D57-ACF6-83330081AFEB}" type="slidenum">
              <a:rPr lang="lv-LV" altLang="en-US"/>
              <a:pPr/>
              <a:t>‹#›</a:t>
            </a:fld>
            <a:endParaRPr lang="lv-LV" altLang="en-US"/>
          </a:p>
        </p:txBody>
      </p:sp>
    </p:spTree>
    <p:extLst>
      <p:ext uri="{BB962C8B-B14F-4D97-AF65-F5344CB8AC3E}">
        <p14:creationId xmlns:p14="http://schemas.microsoft.com/office/powerpoint/2010/main" val="805264206"/>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98FE65CA-824E-4D57-ACF6-83330081AFEB}" type="slidenum">
              <a:rPr lang="lv-LV" altLang="en-US" smtClean="0"/>
              <a:pPr/>
              <a:t>1</a:t>
            </a:fld>
            <a:endParaRPr lang="lv-LV" altLang="en-US"/>
          </a:p>
        </p:txBody>
      </p:sp>
    </p:spTree>
    <p:extLst>
      <p:ext uri="{BB962C8B-B14F-4D97-AF65-F5344CB8AC3E}">
        <p14:creationId xmlns:p14="http://schemas.microsoft.com/office/powerpoint/2010/main" val="3418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98FE65CA-824E-4D57-ACF6-83330081AFEB}" type="slidenum">
              <a:rPr lang="lv-LV" altLang="en-US" smtClean="0"/>
              <a:pPr/>
              <a:t>13</a:t>
            </a:fld>
            <a:endParaRPr lang="lv-LV" altLang="en-US"/>
          </a:p>
        </p:txBody>
      </p:sp>
    </p:spTree>
    <p:extLst>
      <p:ext uri="{BB962C8B-B14F-4D97-AF65-F5344CB8AC3E}">
        <p14:creationId xmlns:p14="http://schemas.microsoft.com/office/powerpoint/2010/main" val="304818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98FE65CA-824E-4D57-ACF6-83330081AFEB}" type="slidenum">
              <a:rPr lang="lv-LV" altLang="en-US" smtClean="0"/>
              <a:pPr/>
              <a:t>18</a:t>
            </a:fld>
            <a:endParaRPr lang="lv-LV" altLang="en-US"/>
          </a:p>
        </p:txBody>
      </p:sp>
    </p:spTree>
    <p:extLst>
      <p:ext uri="{BB962C8B-B14F-4D97-AF65-F5344CB8AC3E}">
        <p14:creationId xmlns:p14="http://schemas.microsoft.com/office/powerpoint/2010/main" val="1371749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98FE65CA-824E-4D57-ACF6-83330081AFEB}" type="slidenum">
              <a:rPr lang="lv-LV" altLang="en-US" smtClean="0"/>
              <a:pPr/>
              <a:t>19</a:t>
            </a:fld>
            <a:endParaRPr lang="lv-LV" altLang="en-US"/>
          </a:p>
        </p:txBody>
      </p:sp>
    </p:spTree>
    <p:extLst>
      <p:ext uri="{BB962C8B-B14F-4D97-AF65-F5344CB8AC3E}">
        <p14:creationId xmlns:p14="http://schemas.microsoft.com/office/powerpoint/2010/main" val="13717499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F62954E9-6ACE-404F-8ECE-5CBDB5AFD361}"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8D28C91D-F0E4-4026-BC28-63EBF4D82061}"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07E0CEDB-8C35-4889-A2EB-5958BE9A9531}"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fld id="{2E820BBE-EB57-4EE8-9A6E-4F225C7DB67F}"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04F23042-6B17-454E-A679-E5070FD9E6B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604A07D2-B105-49E8-84DD-B52476E37630}"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E686F27E-D2F5-4EB3-B1EE-3F24A0F49E0D}"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0CFC4338-C7A4-423B-BEBD-D7F812428013}" type="datetime1">
              <a:rPr lang="en-US"/>
              <a:pPr>
                <a:defRPr/>
              </a:pPr>
              <a:t>6/27/2016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545680FA-EB0A-4E92-900B-7F2A74F626A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ur-lex.europa.eu/legal-content/LV/TXT/?uri=CELEX%3A32014R0717" TargetMode="External"/><Relationship Id="rId3" Type="http://schemas.openxmlformats.org/officeDocument/2006/relationships/hyperlink" Target="http://eur-lex.europa.eu/legal-content/LV/TXT/?uri=CELEX%3A32014R0702" TargetMode="External"/><Relationship Id="rId7" Type="http://schemas.openxmlformats.org/officeDocument/2006/relationships/hyperlink" Target="http://eur-lex.europa.eu/legal-content/lv/TXT/?uri=CELEX%3A32013R1408" TargetMode="External"/><Relationship Id="rId2" Type="http://schemas.openxmlformats.org/officeDocument/2006/relationships/hyperlink" Target="http://eur-lex.europa.eu/legal-content/LV/TXT/?uri=CELEX%3A32014R0651" TargetMode="External"/><Relationship Id="rId1" Type="http://schemas.openxmlformats.org/officeDocument/2006/relationships/slideLayout" Target="../slideLayouts/slideLayout2.xml"/><Relationship Id="rId6" Type="http://schemas.openxmlformats.org/officeDocument/2006/relationships/hyperlink" Target="http://eur-lex.europa.eu/legal-content/lv/TXT/?uri=CELEX%3A32013R1407" TargetMode="External"/><Relationship Id="rId5" Type="http://schemas.openxmlformats.org/officeDocument/2006/relationships/hyperlink" Target="http://eur-lex.europa.eu/legal-content/LV/TXT/?uri=CELEX%3A32014R0508" TargetMode="External"/><Relationship Id="rId4" Type="http://schemas.openxmlformats.org/officeDocument/2006/relationships/hyperlink" Target="http://eur-lex.europa.eu/legal-content/LV/TXT/?uri=CELEX%3A32014R138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421810"/>
            <a:ext cx="7772400" cy="1571295"/>
          </a:xfrm>
        </p:spPr>
        <p:txBody>
          <a:bodyPr>
            <a:normAutofit/>
          </a:bodyPr>
          <a:lstStyle/>
          <a:p>
            <a:r>
              <a:rPr lang="lv-LV" sz="2400" dirty="0" smtClean="0"/>
              <a:t>Būtiskākie nosacījumi projektu ieviešanā</a:t>
            </a:r>
            <a:r>
              <a:rPr lang="lv-LV" sz="1600" dirty="0" smtClean="0"/>
              <a:t> </a:t>
            </a:r>
            <a:r>
              <a:rPr lang="lv-LV" sz="2800" dirty="0" smtClean="0"/>
              <a:t/>
            </a:r>
            <a:br>
              <a:rPr lang="lv-LV" sz="2800" dirty="0" smtClean="0"/>
            </a:br>
            <a:r>
              <a:rPr lang="lv-LV" sz="2400" dirty="0" smtClean="0"/>
              <a:t>SAM 3.3.1. un SAM 5.6.2. ietvaros</a:t>
            </a:r>
            <a:r>
              <a:rPr lang="lv-LV" sz="2800" dirty="0" smtClean="0"/>
              <a:t/>
            </a:r>
            <a:br>
              <a:rPr lang="lv-LV" sz="2800" dirty="0" smtClean="0"/>
            </a:br>
            <a:r>
              <a:rPr lang="lv-LV" sz="1600" dirty="0" smtClean="0"/>
              <a:t/>
            </a:r>
            <a:br>
              <a:rPr lang="lv-LV" sz="1600" dirty="0" smtClean="0"/>
            </a:br>
            <a:r>
              <a:rPr lang="lv-LV" sz="1300" dirty="0" smtClean="0">
                <a:solidFill>
                  <a:schemeClr val="bg1">
                    <a:lumMod val="50000"/>
                  </a:schemeClr>
                </a:solidFill>
              </a:rPr>
              <a:t>LPS 30.06.2016</a:t>
            </a:r>
            <a:r>
              <a:rPr lang="lv-LV" sz="1300" dirty="0" smtClean="0">
                <a:solidFill>
                  <a:schemeClr val="bg1">
                    <a:lumMod val="50000"/>
                  </a:schemeClr>
                </a:solidFill>
              </a:rPr>
              <a:t>.</a:t>
            </a:r>
            <a:endParaRPr lang="lv-LV" altLang="en-US" sz="1300" dirty="0" smtClean="0">
              <a:solidFill>
                <a:schemeClr val="bg1">
                  <a:lumMod val="50000"/>
                </a:schemeClr>
              </a:solidFill>
            </a:endParaRPr>
          </a:p>
        </p:txBody>
      </p:sp>
      <p:pic>
        <p:nvPicPr>
          <p:cNvPr id="1026" name="Picture 2"/>
          <p:cNvPicPr>
            <a:picLocks noChangeAspect="1" noChangeArrowheads="1"/>
          </p:cNvPicPr>
          <p:nvPr/>
        </p:nvPicPr>
        <p:blipFill>
          <a:blip r:embed="rId3" cstate="print"/>
          <a:srcRect/>
          <a:stretch>
            <a:fillRect/>
          </a:stretch>
        </p:blipFill>
        <p:spPr bwMode="auto">
          <a:xfrm>
            <a:off x="2945341" y="5565648"/>
            <a:ext cx="1540872" cy="921314"/>
          </a:xfrm>
          <a:prstGeom prst="rect">
            <a:avLst/>
          </a:prstGeom>
          <a:noFill/>
          <a:ln w="9525">
            <a:noFill/>
            <a:miter lim="800000"/>
            <a:headEnd/>
            <a:tailEnd/>
          </a:ln>
          <a:effectLst/>
        </p:spPr>
      </p:pic>
      <p:pic>
        <p:nvPicPr>
          <p:cNvPr id="1028" name="Picture 4" descr="http://www.esfondi.lv/upload/00-logo/ES_divkrasains.jpg"/>
          <p:cNvPicPr>
            <a:picLocks noChangeAspect="1" noChangeArrowheads="1"/>
          </p:cNvPicPr>
          <p:nvPr/>
        </p:nvPicPr>
        <p:blipFill>
          <a:blip r:embed="rId4" cstate="print"/>
          <a:srcRect/>
          <a:stretch>
            <a:fillRect/>
          </a:stretch>
        </p:blipFill>
        <p:spPr bwMode="auto">
          <a:xfrm>
            <a:off x="4578579" y="5439819"/>
            <a:ext cx="1396927" cy="1164106"/>
          </a:xfrm>
          <a:prstGeom prst="rect">
            <a:avLst/>
          </a:prstGeom>
          <a:noFill/>
        </p:spPr>
      </p:pic>
      <p:pic>
        <p:nvPicPr>
          <p:cNvPr id="2" name="Picture 2" descr="https://www.em.gov.lv/resources/web/gallery/2015-09-01_12_08_58_0109201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80479" y="5449867"/>
            <a:ext cx="5062932" cy="11641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98715"/>
            <a:ext cx="6096000" cy="1036642"/>
          </a:xfrm>
        </p:spPr>
        <p:txBody>
          <a:bodyPr>
            <a:normAutofit fontScale="90000"/>
          </a:bodyPr>
          <a:lstStyle/>
          <a:p>
            <a:pPr algn="ctr"/>
            <a:r>
              <a:rPr lang="lv-LV" i="1" dirty="0" err="1" smtClean="0">
                <a:latin typeface="Calibri" panose="020F0502020204030204" pitchFamily="34" charset="0"/>
              </a:rPr>
              <a:t>De</a:t>
            </a:r>
            <a:r>
              <a:rPr lang="lv-LV" i="1" dirty="0" smtClean="0">
                <a:latin typeface="Calibri" panose="020F0502020204030204" pitchFamily="34" charset="0"/>
              </a:rPr>
              <a:t> </a:t>
            </a:r>
            <a:r>
              <a:rPr lang="lv-LV" i="1" dirty="0" err="1" smtClean="0">
                <a:latin typeface="Calibri" panose="020F0502020204030204" pitchFamily="34" charset="0"/>
              </a:rPr>
              <a:t>minimis</a:t>
            </a:r>
            <a:r>
              <a:rPr lang="lv-LV" i="1" dirty="0" smtClean="0">
                <a:latin typeface="Calibri" panose="020F0502020204030204" pitchFamily="34" charset="0"/>
              </a:rPr>
              <a:t> </a:t>
            </a:r>
            <a:r>
              <a:rPr lang="lv-LV" dirty="0" smtClean="0">
                <a:latin typeface="Calibri" panose="020F0502020204030204" pitchFamily="34" charset="0"/>
              </a:rPr>
              <a:t>nosacījumi </a:t>
            </a:r>
            <a:r>
              <a:rPr lang="lv-LV" dirty="0">
                <a:latin typeface="Calibri" panose="020F0502020204030204" pitchFamily="34" charset="0"/>
              </a:rPr>
              <a:t>zvejnieku saimniecībām</a:t>
            </a:r>
            <a:r>
              <a:rPr lang="lv-LV" dirty="0" smtClean="0">
                <a:latin typeface="Calibri" panose="020F0502020204030204" pitchFamily="34" charset="0"/>
              </a:rPr>
              <a:t/>
            </a:r>
            <a:br>
              <a:rPr lang="lv-LV" dirty="0" smtClean="0">
                <a:latin typeface="Calibri" panose="020F0502020204030204" pitchFamily="34" charset="0"/>
              </a:rPr>
            </a:br>
            <a:r>
              <a:rPr lang="lv-LV" dirty="0" smtClean="0">
                <a:latin typeface="Calibri" panose="020F0502020204030204" pitchFamily="34" charset="0"/>
              </a:rPr>
              <a:t>(regula Nr.717/2014)</a:t>
            </a:r>
            <a:endParaRPr lang="lv-LV" dirty="0"/>
          </a:p>
        </p:txBody>
      </p:sp>
      <p:sp>
        <p:nvSpPr>
          <p:cNvPr id="3" name="Content Placeholder 2"/>
          <p:cNvSpPr>
            <a:spLocks noGrp="1"/>
          </p:cNvSpPr>
          <p:nvPr>
            <p:ph idx="1"/>
          </p:nvPr>
        </p:nvSpPr>
        <p:spPr>
          <a:xfrm>
            <a:off x="936171" y="1752601"/>
            <a:ext cx="7750629" cy="4201886"/>
          </a:xfrm>
        </p:spPr>
        <p:txBody>
          <a:bodyPr>
            <a:normAutofit/>
          </a:bodyPr>
          <a:lstStyle/>
          <a:p>
            <a:pPr algn="just"/>
            <a:r>
              <a:rPr lang="lv-LV" sz="1600" dirty="0" smtClean="0">
                <a:latin typeface="Calibri" panose="020F0502020204030204" pitchFamily="34" charset="0"/>
              </a:rPr>
              <a:t>Būtiskākie </a:t>
            </a:r>
            <a:r>
              <a:rPr lang="lv-LV" sz="1600" b="1" i="1" dirty="0" err="1" smtClean="0">
                <a:latin typeface="Calibri" panose="020F0502020204030204" pitchFamily="34" charset="0"/>
              </a:rPr>
              <a:t>de</a:t>
            </a:r>
            <a:r>
              <a:rPr lang="lv-LV" sz="1600" b="1" i="1" dirty="0" smtClean="0">
                <a:latin typeface="Calibri" panose="020F0502020204030204" pitchFamily="34" charset="0"/>
              </a:rPr>
              <a:t> </a:t>
            </a:r>
            <a:r>
              <a:rPr lang="lv-LV" sz="1600" b="1" i="1" dirty="0" err="1" smtClean="0">
                <a:latin typeface="Calibri" panose="020F0502020204030204" pitchFamily="34" charset="0"/>
              </a:rPr>
              <a:t>minimis</a:t>
            </a:r>
            <a:r>
              <a:rPr lang="lv-LV" sz="1600" b="1" i="1" dirty="0" smtClean="0">
                <a:latin typeface="Calibri" panose="020F0502020204030204" pitchFamily="34" charset="0"/>
              </a:rPr>
              <a:t> </a:t>
            </a:r>
            <a:r>
              <a:rPr lang="lv-LV" sz="1600" dirty="0" smtClean="0">
                <a:latin typeface="Calibri" panose="020F0502020204030204" pitchFamily="34" charset="0"/>
              </a:rPr>
              <a:t>nosacījumi </a:t>
            </a:r>
            <a:r>
              <a:rPr lang="lv-LV" sz="1600" b="1" dirty="0">
                <a:latin typeface="Calibri" panose="020F0502020204030204" pitchFamily="34" charset="0"/>
              </a:rPr>
              <a:t>projekta pamatojošās dokumentācijas sagatavošanas </a:t>
            </a:r>
            <a:r>
              <a:rPr lang="lv-LV" sz="1600" b="1" dirty="0" smtClean="0">
                <a:latin typeface="Calibri" panose="020F0502020204030204" pitchFamily="34" charset="0"/>
              </a:rPr>
              <a:t>izmaksām</a:t>
            </a:r>
            <a:r>
              <a:rPr lang="lv-LV" sz="1600" dirty="0" smtClean="0">
                <a:latin typeface="Calibri" panose="020F0502020204030204" pitchFamily="34" charset="0"/>
              </a:rPr>
              <a:t> darbībām, kurām projektā sniedz atbalstu atbilstoši valsts atbalsta regulai Nr.1388/2014 (</a:t>
            </a:r>
            <a:r>
              <a:rPr lang="lv-LV" sz="1400" dirty="0" smtClean="0">
                <a:latin typeface="Calibri" panose="020F0502020204030204" pitchFamily="34" charset="0"/>
              </a:rPr>
              <a:t>MK noteikumu </a:t>
            </a:r>
            <a:r>
              <a:rPr lang="lv-LV" sz="1400" b="1" dirty="0" smtClean="0">
                <a:latin typeface="Calibri" panose="020F0502020204030204" pitchFamily="34" charset="0"/>
              </a:rPr>
              <a:t>19.4.p.</a:t>
            </a:r>
            <a:r>
              <a:rPr lang="lv-LV" sz="1600" dirty="0" smtClean="0">
                <a:latin typeface="Calibri" panose="020F0502020204030204" pitchFamily="34" charset="0"/>
              </a:rPr>
              <a:t>): </a:t>
            </a:r>
          </a:p>
          <a:p>
            <a:pPr algn="just">
              <a:spcAft>
                <a:spcPts val="600"/>
              </a:spcAft>
            </a:pPr>
            <a:r>
              <a:rPr lang="lv-LV" sz="1400" dirty="0" smtClean="0">
                <a:latin typeface="Calibri" panose="020F0502020204030204" pitchFamily="34" charset="0"/>
              </a:rPr>
              <a:t>(MK noteikumos </a:t>
            </a:r>
            <a:r>
              <a:rPr lang="lv-LV" sz="1400" dirty="0">
                <a:latin typeface="Calibri" panose="020F0502020204030204" pitchFamily="34" charset="0"/>
              </a:rPr>
              <a:t>Nr.593 un Nr.645</a:t>
            </a:r>
            <a:r>
              <a:rPr lang="lv-LV" sz="1400" dirty="0" smtClean="0">
                <a:latin typeface="Calibri" panose="020F0502020204030204" pitchFamily="34" charset="0"/>
              </a:rPr>
              <a:t> atsauces uz regulu, būtiskākie nosacījumi iekļauti arī kritēriju piemērošanas metodikā)</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Regulas Nr.717/2013 – 1.pants «Darbības joma» </a:t>
            </a:r>
          </a:p>
          <a:p>
            <a:pPr marL="533400" algn="just"/>
            <a:r>
              <a:rPr lang="lv-LV" sz="1400" dirty="0" smtClean="0">
                <a:latin typeface="Calibri" panose="020F0502020204030204" pitchFamily="34" charset="0"/>
                <a:sym typeface="Wingdings" panose="05000000000000000000" pitchFamily="2" charset="2"/>
              </a:rPr>
              <a:t>(piem., </a:t>
            </a:r>
            <a:r>
              <a:rPr lang="lv-LV" sz="1400" dirty="0">
                <a:latin typeface="Calibri" panose="020F0502020204030204" pitchFamily="34" charset="0"/>
              </a:rPr>
              <a:t>atbalstu </a:t>
            </a:r>
            <a:r>
              <a:rPr lang="lv-LV" sz="1400" dirty="0" smtClean="0">
                <a:latin typeface="Calibri" panose="020F0502020204030204" pitchFamily="34" charset="0"/>
              </a:rPr>
              <a:t>var </a:t>
            </a:r>
            <a:r>
              <a:rPr lang="lv-LV" sz="1400" dirty="0">
                <a:latin typeface="Calibri" panose="020F0502020204030204" pitchFamily="34" charset="0"/>
              </a:rPr>
              <a:t>sniegt </a:t>
            </a:r>
            <a:r>
              <a:rPr lang="lv-LV" sz="1400" dirty="0" smtClean="0">
                <a:latin typeface="Calibri" panose="020F0502020204030204" pitchFamily="34" charset="0"/>
              </a:rPr>
              <a:t>darbībām</a:t>
            </a:r>
            <a:r>
              <a:rPr lang="lv-LV" sz="1400" dirty="0">
                <a:latin typeface="Calibri" panose="020F0502020204030204" pitchFamily="34" charset="0"/>
              </a:rPr>
              <a:t> </a:t>
            </a:r>
            <a:r>
              <a:rPr lang="lv-LV" sz="1400" dirty="0" smtClean="0">
                <a:latin typeface="Calibri" panose="020F0502020204030204" pitchFamily="34" charset="0"/>
              </a:rPr>
              <a:t>zvejniecības un akvakultūras nozarē)</a:t>
            </a:r>
            <a:endParaRPr lang="lv-LV" sz="1400" b="1" dirty="0">
              <a:latin typeface="Calibri" panose="020F0502020204030204" pitchFamily="34" charset="0"/>
              <a:sym typeface="Wingdings" panose="05000000000000000000" pitchFamily="2" charset="2"/>
            </a:endParaRP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Regulas </a:t>
            </a:r>
            <a:r>
              <a:rPr lang="lv-LV" sz="1400" b="1" dirty="0" smtClean="0">
                <a:latin typeface="Calibri" panose="020F0502020204030204" pitchFamily="34" charset="0"/>
                <a:sym typeface="Wingdings" panose="05000000000000000000" pitchFamily="2" charset="2"/>
              </a:rPr>
              <a:t>Nr.717/2013 </a:t>
            </a:r>
            <a:r>
              <a:rPr lang="lv-LV" sz="1400" b="1" dirty="0">
                <a:latin typeface="Calibri" panose="020F0502020204030204" pitchFamily="34" charset="0"/>
                <a:sym typeface="Wingdings" panose="05000000000000000000" pitchFamily="2" charset="2"/>
              </a:rPr>
              <a:t>– </a:t>
            </a:r>
            <a:r>
              <a:rPr lang="lv-LV" sz="1400" b="1" dirty="0">
                <a:latin typeface="Calibri" panose="020F0502020204030204" pitchFamily="34" charset="0"/>
                <a:sym typeface="Wingdings" panose="05000000000000000000" pitchFamily="2" charset="2"/>
              </a:rPr>
              <a:t>3</a:t>
            </a:r>
            <a:r>
              <a:rPr lang="lv-LV" sz="1400" b="1" dirty="0" smtClean="0">
                <a:latin typeface="Calibri" panose="020F0502020204030204" pitchFamily="34" charset="0"/>
                <a:sym typeface="Wingdings" panose="05000000000000000000" pitchFamily="2" charset="2"/>
              </a:rPr>
              <a:t>.pants «</a:t>
            </a:r>
            <a:r>
              <a:rPr lang="lv-LV" sz="1400" b="1" i="1" dirty="0" err="1" smtClean="0">
                <a:latin typeface="Calibri" panose="020F0502020204030204" pitchFamily="34" charset="0"/>
                <a:sym typeface="Wingdings" panose="05000000000000000000" pitchFamily="2" charset="2"/>
              </a:rPr>
              <a:t>De</a:t>
            </a:r>
            <a:r>
              <a:rPr lang="lv-LV" sz="1400" b="1" i="1" dirty="0" smtClean="0">
                <a:latin typeface="Calibri" panose="020F0502020204030204" pitchFamily="34" charset="0"/>
                <a:sym typeface="Wingdings" panose="05000000000000000000" pitchFamily="2" charset="2"/>
              </a:rPr>
              <a:t> </a:t>
            </a:r>
            <a:r>
              <a:rPr lang="lv-LV" sz="1400" b="1" i="1" dirty="0" err="1" smtClean="0">
                <a:latin typeface="Calibri" panose="020F0502020204030204" pitchFamily="34" charset="0"/>
                <a:sym typeface="Wingdings" panose="05000000000000000000" pitchFamily="2" charset="2"/>
              </a:rPr>
              <a:t>minimis</a:t>
            </a:r>
            <a:r>
              <a:rPr lang="lv-LV" sz="1400" b="1" i="1" dirty="0" smtClean="0">
                <a:latin typeface="Calibri" panose="020F0502020204030204" pitchFamily="34" charset="0"/>
                <a:sym typeface="Wingdings" panose="05000000000000000000" pitchFamily="2" charset="2"/>
              </a:rPr>
              <a:t> </a:t>
            </a:r>
            <a:r>
              <a:rPr lang="lv-LV" sz="1400" b="1" dirty="0" smtClean="0">
                <a:latin typeface="Calibri" panose="020F0502020204030204" pitchFamily="34" charset="0"/>
                <a:sym typeface="Wingdings" panose="05000000000000000000" pitchFamily="2" charset="2"/>
              </a:rPr>
              <a:t>atbalsts» </a:t>
            </a:r>
            <a:endParaRPr lang="lv-LV" sz="1400" b="1" dirty="0">
              <a:latin typeface="Calibri" panose="020F0502020204030204" pitchFamily="34" charset="0"/>
              <a:sym typeface="Wingdings" panose="05000000000000000000" pitchFamily="2" charset="2"/>
            </a:endParaRPr>
          </a:p>
          <a:p>
            <a:pPr marL="533400" algn="just"/>
            <a:r>
              <a:rPr lang="lv-LV" sz="1400" dirty="0">
                <a:latin typeface="Calibri" panose="020F0502020204030204" pitchFamily="34" charset="0"/>
                <a:sym typeface="Wingdings" panose="05000000000000000000" pitchFamily="2" charset="2"/>
              </a:rPr>
              <a:t>(piem., </a:t>
            </a:r>
            <a:r>
              <a:rPr lang="lv-LV" sz="1400" i="1" dirty="0" err="1">
                <a:latin typeface="Calibri" panose="020F0502020204030204" pitchFamily="34" charset="0"/>
              </a:rPr>
              <a:t>de</a:t>
            </a:r>
            <a:r>
              <a:rPr lang="lv-LV" sz="1400" i="1" dirty="0">
                <a:latin typeface="Calibri" panose="020F0502020204030204" pitchFamily="34" charset="0"/>
              </a:rPr>
              <a:t> </a:t>
            </a:r>
            <a:r>
              <a:rPr lang="lv-LV" sz="1400" i="1" dirty="0" err="1">
                <a:latin typeface="Calibri" panose="020F0502020204030204" pitchFamily="34" charset="0"/>
              </a:rPr>
              <a:t>minimis</a:t>
            </a:r>
            <a:r>
              <a:rPr lang="lv-LV" sz="1400" dirty="0">
                <a:latin typeface="Calibri" panose="020F0502020204030204" pitchFamily="34" charset="0"/>
              </a:rPr>
              <a:t> atbalsts vienam uzņēmumam nepārsniedz </a:t>
            </a:r>
            <a:r>
              <a:rPr lang="lv-LV" sz="1400" dirty="0" smtClean="0">
                <a:latin typeface="Calibri" panose="020F0502020204030204" pitchFamily="34" charset="0"/>
              </a:rPr>
              <a:t>30</a:t>
            </a:r>
            <a:r>
              <a:rPr lang="lv-LV" sz="1400" dirty="0">
                <a:latin typeface="Calibri" panose="020F0502020204030204" pitchFamily="34" charset="0"/>
              </a:rPr>
              <a:t> 000 </a:t>
            </a:r>
            <a:r>
              <a:rPr lang="lv-LV" sz="1400" i="1" dirty="0" err="1">
                <a:latin typeface="Calibri" panose="020F0502020204030204" pitchFamily="34" charset="0"/>
              </a:rPr>
              <a:t>euro</a:t>
            </a:r>
            <a:r>
              <a:rPr lang="lv-LV" sz="1400" dirty="0">
                <a:latin typeface="Calibri" panose="020F0502020204030204" pitchFamily="34" charset="0"/>
              </a:rPr>
              <a:t> triju fiskālo gadu periodā</a:t>
            </a:r>
            <a:r>
              <a:rPr lang="lv-LV" sz="1400" dirty="0" smtClean="0">
                <a:latin typeface="Calibri" panose="020F0502020204030204" pitchFamily="34" charset="0"/>
              </a:rPr>
              <a:t>)</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Jānodrošina </a:t>
            </a:r>
            <a:r>
              <a:rPr lang="lv-LV" sz="1400" b="1" dirty="0">
                <a:latin typeface="Calibri" panose="020F0502020204030204" pitchFamily="34" charset="0"/>
                <a:sym typeface="Wingdings" panose="05000000000000000000" pitchFamily="2" charset="2"/>
              </a:rPr>
              <a:t>izmaksu </a:t>
            </a:r>
            <a:r>
              <a:rPr lang="lv-LV" sz="1400" b="1" dirty="0" smtClean="0">
                <a:latin typeface="Calibri" panose="020F0502020204030204" pitchFamily="34" charset="0"/>
                <a:sym typeface="Wingdings" panose="05000000000000000000" pitchFamily="2" charset="2"/>
              </a:rPr>
              <a:t>nošķiršana</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Citi nosacījumi</a:t>
            </a:r>
            <a:endParaRPr lang="lv-LV" sz="1400" b="1" dirty="0">
              <a:latin typeface="Calibri" panose="020F0502020204030204" pitchFamily="34" charset="0"/>
              <a:sym typeface="Wingdings" panose="05000000000000000000" pitchFamily="2" charset="2"/>
            </a:endParaRPr>
          </a:p>
          <a:p>
            <a:pPr marL="533400" algn="just"/>
            <a:endParaRPr lang="lv-LV" sz="1400" dirty="0">
              <a:latin typeface="Calibri" panose="020F0502020204030204" pitchFamily="34" charset="0"/>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10</a:t>
            </a:fld>
            <a:endParaRPr lang="en-US" altLang="en-US"/>
          </a:p>
        </p:txBody>
      </p:sp>
    </p:spTree>
    <p:extLst>
      <p:ext uri="{BB962C8B-B14F-4D97-AF65-F5344CB8AC3E}">
        <p14:creationId xmlns:p14="http://schemas.microsoft.com/office/powerpoint/2010/main" val="3266251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914" y="555171"/>
            <a:ext cx="6096000" cy="1036642"/>
          </a:xfrm>
        </p:spPr>
        <p:txBody>
          <a:bodyPr/>
          <a:lstStyle/>
          <a:p>
            <a:pPr algn="ctr"/>
            <a:r>
              <a:rPr lang="lv-LV" dirty="0" smtClean="0"/>
              <a:t>Normatīvie akti valsts atbalsta jomā</a:t>
            </a:r>
            <a:endParaRPr lang="lv-LV" dirty="0"/>
          </a:p>
        </p:txBody>
      </p:sp>
      <p:sp>
        <p:nvSpPr>
          <p:cNvPr id="3" name="Content Placeholder 2"/>
          <p:cNvSpPr>
            <a:spLocks noGrp="1"/>
          </p:cNvSpPr>
          <p:nvPr>
            <p:ph idx="1"/>
          </p:nvPr>
        </p:nvSpPr>
        <p:spPr>
          <a:xfrm>
            <a:off x="413657" y="1752601"/>
            <a:ext cx="8273143" cy="4125686"/>
          </a:xfrm>
        </p:spPr>
        <p:txBody>
          <a:bodyPr>
            <a:normAutofit fontScale="85000" lnSpcReduction="10000"/>
          </a:bodyPr>
          <a:lstStyle/>
          <a:p>
            <a:pPr algn="just">
              <a:spcAft>
                <a:spcPts val="600"/>
              </a:spcAft>
            </a:pPr>
            <a:r>
              <a:rPr lang="lv-LV" sz="1400" b="1" dirty="0" smtClean="0">
                <a:latin typeface="Calibri" panose="020F0502020204030204" pitchFamily="34" charset="0"/>
              </a:rPr>
              <a:t>Regula Nr.651/2014 </a:t>
            </a:r>
            <a:r>
              <a:rPr lang="lv-LV" sz="1400" dirty="0" smtClean="0">
                <a:latin typeface="Calibri" panose="020F0502020204030204" pitchFamily="34" charset="0"/>
              </a:rPr>
              <a:t>(</a:t>
            </a:r>
            <a:r>
              <a:rPr lang="lv-LV" sz="1400" dirty="0">
                <a:latin typeface="Calibri" panose="020F0502020204030204" pitchFamily="34" charset="0"/>
              </a:rPr>
              <a:t>Komisijas </a:t>
            </a:r>
            <a:r>
              <a:rPr lang="lv-LV" sz="1400" dirty="0" smtClean="0">
                <a:latin typeface="Calibri" panose="020F0502020204030204" pitchFamily="34" charset="0"/>
              </a:rPr>
              <a:t>17.06.2014. Regula </a:t>
            </a:r>
            <a:r>
              <a:rPr lang="lv-LV" sz="1400" dirty="0">
                <a:latin typeface="Calibri" panose="020F0502020204030204" pitchFamily="34" charset="0"/>
              </a:rPr>
              <a:t>(ES) Nr.651/2014, ar ko noteiktas atbalsta kategorijas atzīst par saderīgām ar iekšējo tirgu,  piemērojot Līguma 107.un </a:t>
            </a:r>
            <a:r>
              <a:rPr lang="lv-LV" sz="1400" dirty="0">
                <a:latin typeface="Calibri" panose="020F0502020204030204" pitchFamily="34" charset="0"/>
              </a:rPr>
              <a:t>108.pantu) </a:t>
            </a:r>
            <a:r>
              <a:rPr lang="lv-LV" sz="1400" dirty="0">
                <a:latin typeface="Calibri" panose="020F0502020204030204" pitchFamily="34" charset="0"/>
                <a:hlinkClick r:id="rId2"/>
              </a:rPr>
              <a:t>http://eur-lex.europa.eu/legal-content/LV/TXT/?</a:t>
            </a:r>
            <a:r>
              <a:rPr lang="lv-LV" sz="1400" dirty="0" smtClean="0">
                <a:latin typeface="Calibri" panose="020F0502020204030204" pitchFamily="34" charset="0"/>
                <a:hlinkClick r:id="rId2"/>
              </a:rPr>
              <a:t>uri=CELEX%3A32014R0651</a:t>
            </a:r>
            <a:endParaRPr lang="lv-LV" sz="1400" dirty="0" smtClean="0">
              <a:latin typeface="Calibri" panose="020F0502020204030204" pitchFamily="34" charset="0"/>
            </a:endParaRPr>
          </a:p>
          <a:p>
            <a:pPr algn="just">
              <a:spcAft>
                <a:spcPts val="600"/>
              </a:spcAft>
            </a:pPr>
            <a:r>
              <a:rPr lang="lv-LV" sz="1400" b="1" dirty="0" smtClean="0">
                <a:latin typeface="Calibri" panose="020F0502020204030204" pitchFamily="34" charset="0"/>
              </a:rPr>
              <a:t>Regula </a:t>
            </a:r>
            <a:r>
              <a:rPr lang="lv-LV" sz="1400" b="1" dirty="0">
                <a:latin typeface="Calibri" panose="020F0502020204030204" pitchFamily="34" charset="0"/>
              </a:rPr>
              <a:t>Nr.702/2014 </a:t>
            </a:r>
            <a:r>
              <a:rPr lang="lv-LV" sz="1400" dirty="0">
                <a:latin typeface="Calibri" panose="020F0502020204030204" pitchFamily="34" charset="0"/>
              </a:rPr>
              <a:t>(Komisijas 25.06.2014. Regula </a:t>
            </a:r>
            <a:r>
              <a:rPr lang="lv-LV" sz="1400" dirty="0">
                <a:latin typeface="Calibri" panose="020F0502020204030204" pitchFamily="34" charset="0"/>
              </a:rPr>
              <a:t>(ES) Nr.702/2014, ar kuru konkrētas atbalsta kategorijas lauksaimniecības un mežsaimniecības nozarē un lauku apvidos atzīst par saderīgām ar iekšējo tirgu, piemērojot Līguma par Eiropas Savienības darbību 107.un </a:t>
            </a:r>
            <a:r>
              <a:rPr lang="lv-LV" sz="1400" dirty="0">
                <a:latin typeface="Calibri" panose="020F0502020204030204" pitchFamily="34" charset="0"/>
              </a:rPr>
              <a:t>108.pantu) </a:t>
            </a:r>
            <a:r>
              <a:rPr lang="lv-LV" sz="1400" dirty="0">
                <a:latin typeface="Calibri" panose="020F0502020204030204" pitchFamily="34" charset="0"/>
                <a:hlinkClick r:id="rId3"/>
              </a:rPr>
              <a:t>http://eur-lex.europa.eu/legal-content/LV/TXT/?</a:t>
            </a:r>
            <a:r>
              <a:rPr lang="lv-LV" sz="1400" dirty="0" smtClean="0">
                <a:latin typeface="Calibri" panose="020F0502020204030204" pitchFamily="34" charset="0"/>
                <a:hlinkClick r:id="rId3"/>
              </a:rPr>
              <a:t>uri=CELEX%3A32014R0702</a:t>
            </a:r>
            <a:r>
              <a:rPr lang="lv-LV" sz="1400" dirty="0" smtClean="0">
                <a:latin typeface="Calibri" panose="020F0502020204030204" pitchFamily="34" charset="0"/>
              </a:rPr>
              <a:t> </a:t>
            </a:r>
            <a:endParaRPr lang="lv-LV" sz="1400" dirty="0">
              <a:latin typeface="Calibri" panose="020F0502020204030204" pitchFamily="34" charset="0"/>
            </a:endParaRPr>
          </a:p>
          <a:p>
            <a:pPr algn="just">
              <a:spcAft>
                <a:spcPts val="600"/>
              </a:spcAft>
            </a:pPr>
            <a:r>
              <a:rPr lang="lv-LV" sz="1400" b="1" dirty="0">
                <a:latin typeface="Calibri" panose="020F0502020204030204" pitchFamily="34" charset="0"/>
              </a:rPr>
              <a:t>Regula </a:t>
            </a:r>
            <a:r>
              <a:rPr lang="lv-LV" sz="1400" b="1" dirty="0" smtClean="0">
                <a:latin typeface="Calibri" panose="020F0502020204030204" pitchFamily="34" charset="0"/>
              </a:rPr>
              <a:t>Nr.1388/2014 </a:t>
            </a:r>
            <a:r>
              <a:rPr lang="lv-LV" sz="1400" dirty="0" smtClean="0">
                <a:latin typeface="Calibri" panose="020F0502020204030204" pitchFamily="34" charset="0"/>
              </a:rPr>
              <a:t>(</a:t>
            </a:r>
            <a:r>
              <a:rPr lang="lv-LV" sz="1400" dirty="0">
                <a:latin typeface="Calibri" panose="020F0502020204030204" pitchFamily="34" charset="0"/>
              </a:rPr>
              <a:t>Komisijas </a:t>
            </a:r>
            <a:r>
              <a:rPr lang="lv-LV" sz="1400" dirty="0" smtClean="0">
                <a:latin typeface="Calibri" panose="020F0502020204030204" pitchFamily="34" charset="0"/>
              </a:rPr>
              <a:t>16.12.2014. Regula </a:t>
            </a:r>
            <a:r>
              <a:rPr lang="lv-LV" sz="1400" dirty="0">
                <a:latin typeface="Calibri" panose="020F0502020204030204" pitchFamily="34" charset="0"/>
              </a:rPr>
              <a:t>(ES</a:t>
            </a:r>
            <a:r>
              <a:rPr lang="lv-LV" sz="1400" dirty="0" smtClean="0">
                <a:latin typeface="Calibri" panose="020F0502020204030204" pitchFamily="34" charset="0"/>
              </a:rPr>
              <a:t>) Nr.1388/2014, </a:t>
            </a:r>
            <a:r>
              <a:rPr lang="lv-LV" sz="1400" dirty="0">
                <a:latin typeface="Calibri" panose="020F0502020204030204" pitchFamily="34" charset="0"/>
              </a:rPr>
              <a:t>ar ko konkrētas atbalsta kategorijas uzņēmumiem, kuri nodarbojas ar zvejas un akvakultūras produktu ražošanu, apstrādi un tirdzniecību, atzīst par saderīgām ar iekšējo tirgu, piemērojot Līguma par Eiropas Savienības darbību 107. un </a:t>
            </a:r>
            <a:r>
              <a:rPr lang="lv-LV" sz="1400" dirty="0">
                <a:latin typeface="Calibri" panose="020F0502020204030204" pitchFamily="34" charset="0"/>
              </a:rPr>
              <a:t>108.pantu) </a:t>
            </a:r>
            <a:r>
              <a:rPr lang="lv-LV" sz="1400" dirty="0">
                <a:latin typeface="Calibri" panose="020F0502020204030204" pitchFamily="34" charset="0"/>
                <a:hlinkClick r:id="rId4"/>
              </a:rPr>
              <a:t>http://eur-lex.europa.eu/legal-content/LV/TXT/?</a:t>
            </a:r>
            <a:r>
              <a:rPr lang="lv-LV" sz="1400" dirty="0" smtClean="0">
                <a:latin typeface="Calibri" panose="020F0502020204030204" pitchFamily="34" charset="0"/>
                <a:hlinkClick r:id="rId4"/>
              </a:rPr>
              <a:t>uri=CELEX%3A32014R1388</a:t>
            </a:r>
            <a:r>
              <a:rPr lang="lv-LV" sz="1400" dirty="0" smtClean="0">
                <a:latin typeface="Calibri" panose="020F0502020204030204" pitchFamily="34" charset="0"/>
              </a:rPr>
              <a:t> </a:t>
            </a:r>
          </a:p>
          <a:p>
            <a:pPr algn="just">
              <a:spcAft>
                <a:spcPts val="600"/>
              </a:spcAft>
            </a:pPr>
            <a:r>
              <a:rPr lang="lv-LV" sz="1400" b="1" dirty="0" smtClean="0">
                <a:latin typeface="Calibri" panose="020F0502020204030204" pitchFamily="34" charset="0"/>
              </a:rPr>
              <a:t>Regula Nr.508/2014</a:t>
            </a:r>
            <a:r>
              <a:rPr lang="lv-LV" sz="1400" dirty="0" smtClean="0">
                <a:latin typeface="Calibri" panose="020F0502020204030204" pitchFamily="34" charset="0"/>
              </a:rPr>
              <a:t> (Eiropas </a:t>
            </a:r>
            <a:r>
              <a:rPr lang="lv-LV" sz="1400" dirty="0">
                <a:latin typeface="Calibri" panose="020F0502020204030204" pitchFamily="34" charset="0"/>
              </a:rPr>
              <a:t>Parlamenta un Padomes </a:t>
            </a:r>
            <a:r>
              <a:rPr lang="lv-LV" sz="1400" dirty="0" smtClean="0">
                <a:latin typeface="Calibri" panose="020F0502020204030204" pitchFamily="34" charset="0"/>
              </a:rPr>
              <a:t>15.05.2014. </a:t>
            </a:r>
            <a:r>
              <a:rPr lang="lv-LV" sz="1400" dirty="0">
                <a:latin typeface="Calibri" panose="020F0502020204030204" pitchFamily="34" charset="0"/>
              </a:rPr>
              <a:t>Regula Nr.508/2014</a:t>
            </a:r>
            <a:r>
              <a:rPr lang="lv-LV" sz="1400" b="1" dirty="0">
                <a:latin typeface="Calibri" panose="020F0502020204030204" pitchFamily="34" charset="0"/>
              </a:rPr>
              <a:t> </a:t>
            </a:r>
            <a:r>
              <a:rPr lang="lv-LV" sz="1400" dirty="0">
                <a:latin typeface="Calibri" panose="020F0502020204030204" pitchFamily="34" charset="0"/>
              </a:rPr>
              <a:t>par Eiropas Jūrlietu un zivsaimniecības fondu un ar ko atceļ Padomes Regulas (EK) Nr.2328/2003, (EK) Nr.861/2006, (EK) Nr.1198/2006 un (EK) Nr.791/2007 un Eiropas Parlamenta un Padomes Regulu (ES) Nr.1255/2011) </a:t>
            </a:r>
            <a:r>
              <a:rPr lang="lv-LV" sz="1400" dirty="0">
                <a:latin typeface="Calibri" panose="020F0502020204030204" pitchFamily="34" charset="0"/>
                <a:hlinkClick r:id="rId5"/>
              </a:rPr>
              <a:t>http://eur-lex.europa.eu/legal-content/LV/TXT/?</a:t>
            </a:r>
            <a:r>
              <a:rPr lang="lv-LV" sz="1400" dirty="0" smtClean="0">
                <a:latin typeface="Calibri" panose="020F0502020204030204" pitchFamily="34" charset="0"/>
                <a:hlinkClick r:id="rId5"/>
              </a:rPr>
              <a:t>uri=CELEX%3A32014R0508</a:t>
            </a:r>
            <a:r>
              <a:rPr lang="lv-LV" sz="1400" dirty="0" smtClean="0">
                <a:latin typeface="Calibri" panose="020F0502020204030204" pitchFamily="34" charset="0"/>
              </a:rPr>
              <a:t> </a:t>
            </a:r>
            <a:endParaRPr lang="lv-LV" sz="1400" dirty="0">
              <a:latin typeface="Calibri" panose="020F0502020204030204" pitchFamily="34" charset="0"/>
            </a:endParaRPr>
          </a:p>
          <a:p>
            <a:pPr algn="just">
              <a:spcAft>
                <a:spcPts val="600"/>
              </a:spcAft>
            </a:pPr>
            <a:r>
              <a:rPr lang="lv-LV" sz="1400" b="1" dirty="0" smtClean="0">
                <a:latin typeface="Calibri" panose="020F0502020204030204" pitchFamily="34" charset="0"/>
              </a:rPr>
              <a:t>Regula Nr.1407/2013 </a:t>
            </a:r>
            <a:r>
              <a:rPr lang="lv-LV" sz="1400" dirty="0" smtClean="0">
                <a:latin typeface="Calibri" panose="020F0502020204030204" pitchFamily="34" charset="0"/>
              </a:rPr>
              <a:t>(Komisijas 18.12.2013. Regulas </a:t>
            </a:r>
            <a:r>
              <a:rPr lang="lv-LV" sz="1400" dirty="0">
                <a:latin typeface="Calibri" panose="020F0502020204030204" pitchFamily="34" charset="0"/>
              </a:rPr>
              <a:t>(ES) </a:t>
            </a:r>
            <a:r>
              <a:rPr lang="lv-LV" sz="1400" dirty="0" smtClean="0">
                <a:latin typeface="Calibri" panose="020F0502020204030204" pitchFamily="34" charset="0"/>
              </a:rPr>
              <a:t>Nr.1407/2013 </a:t>
            </a:r>
            <a:r>
              <a:rPr lang="lv-LV" sz="1400" dirty="0">
                <a:latin typeface="Calibri" panose="020F0502020204030204" pitchFamily="34" charset="0"/>
              </a:rPr>
              <a:t>par Līguma par ES </a:t>
            </a:r>
            <a:r>
              <a:rPr lang="lv-LV" sz="1400" dirty="0" smtClean="0">
                <a:latin typeface="Calibri" panose="020F0502020204030204" pitchFamily="34" charset="0"/>
              </a:rPr>
              <a:t>darbību 107.un 108.panta </a:t>
            </a:r>
            <a:r>
              <a:rPr lang="lv-LV" sz="1400" dirty="0">
                <a:latin typeface="Calibri" panose="020F0502020204030204" pitchFamily="34" charset="0"/>
              </a:rPr>
              <a:t>piemērošanu </a:t>
            </a:r>
            <a:r>
              <a:rPr lang="lv-LV" sz="1400" i="1" dirty="0" err="1">
                <a:latin typeface="Calibri" panose="020F0502020204030204" pitchFamily="34" charset="0"/>
              </a:rPr>
              <a:t>de</a:t>
            </a:r>
            <a:r>
              <a:rPr lang="lv-LV" sz="1400" i="1" dirty="0">
                <a:latin typeface="Calibri" panose="020F0502020204030204" pitchFamily="34" charset="0"/>
              </a:rPr>
              <a:t> </a:t>
            </a:r>
            <a:r>
              <a:rPr lang="lv-LV" sz="1400" i="1" dirty="0" err="1">
                <a:latin typeface="Calibri" panose="020F0502020204030204" pitchFamily="34" charset="0"/>
              </a:rPr>
              <a:t>minimis</a:t>
            </a:r>
            <a:r>
              <a:rPr lang="lv-LV" sz="1400" i="1" dirty="0">
                <a:latin typeface="Calibri" panose="020F0502020204030204" pitchFamily="34" charset="0"/>
              </a:rPr>
              <a:t> </a:t>
            </a:r>
            <a:r>
              <a:rPr lang="lv-LV" sz="1400" dirty="0">
                <a:latin typeface="Calibri" panose="020F0502020204030204" pitchFamily="34" charset="0"/>
              </a:rPr>
              <a:t>atbalstam) </a:t>
            </a:r>
            <a:r>
              <a:rPr lang="lv-LV" sz="1400" dirty="0">
                <a:latin typeface="Calibri" panose="020F0502020204030204" pitchFamily="34" charset="0"/>
                <a:hlinkClick r:id="rId6"/>
              </a:rPr>
              <a:t>http://eur-lex.europa.eu/legal-content/lv/TXT/?</a:t>
            </a:r>
            <a:r>
              <a:rPr lang="lv-LV" sz="1400" dirty="0" smtClean="0">
                <a:latin typeface="Calibri" panose="020F0502020204030204" pitchFamily="34" charset="0"/>
                <a:hlinkClick r:id="rId6"/>
              </a:rPr>
              <a:t>uri=CELEX%3A32013R1407</a:t>
            </a:r>
            <a:r>
              <a:rPr lang="lv-LV" sz="1400" dirty="0" smtClean="0">
                <a:latin typeface="Calibri" panose="020F0502020204030204" pitchFamily="34" charset="0"/>
              </a:rPr>
              <a:t> </a:t>
            </a:r>
          </a:p>
          <a:p>
            <a:pPr algn="just">
              <a:spcAft>
                <a:spcPts val="600"/>
              </a:spcAft>
            </a:pPr>
            <a:r>
              <a:rPr lang="lv-LV" sz="1400" b="1" dirty="0">
                <a:latin typeface="Calibri" panose="020F0502020204030204" pitchFamily="34" charset="0"/>
              </a:rPr>
              <a:t>Regula </a:t>
            </a:r>
            <a:r>
              <a:rPr lang="lv-LV" sz="1400" b="1" dirty="0" smtClean="0">
                <a:latin typeface="Calibri" panose="020F0502020204030204" pitchFamily="34" charset="0"/>
              </a:rPr>
              <a:t>Nr.1408/2013 </a:t>
            </a:r>
            <a:r>
              <a:rPr lang="lv-LV" sz="1400" dirty="0">
                <a:latin typeface="Calibri" panose="020F0502020204030204" pitchFamily="34" charset="0"/>
              </a:rPr>
              <a:t>(Komisijas </a:t>
            </a:r>
            <a:r>
              <a:rPr lang="lv-LV" sz="1400" dirty="0">
                <a:latin typeface="Calibri" panose="020F0502020204030204" pitchFamily="34" charset="0"/>
              </a:rPr>
              <a:t>2013.gada 18.decembra Regulas (ES) </a:t>
            </a:r>
            <a:r>
              <a:rPr lang="lv-LV" sz="1400" dirty="0" smtClean="0">
                <a:latin typeface="Calibri" panose="020F0502020204030204" pitchFamily="34" charset="0"/>
              </a:rPr>
              <a:t>Nr.1408/2013 </a:t>
            </a:r>
            <a:r>
              <a:rPr lang="lv-LV" sz="1400" dirty="0">
                <a:latin typeface="Calibri" panose="020F0502020204030204" pitchFamily="34" charset="0"/>
              </a:rPr>
              <a:t>par Līguma par ES darbību 107.un 108.panta piemērošanu </a:t>
            </a:r>
            <a:r>
              <a:rPr lang="lv-LV" sz="1400" i="1" dirty="0" err="1">
                <a:latin typeface="Calibri" panose="020F0502020204030204" pitchFamily="34" charset="0"/>
              </a:rPr>
              <a:t>de</a:t>
            </a:r>
            <a:r>
              <a:rPr lang="lv-LV" sz="1400" i="1" dirty="0">
                <a:latin typeface="Calibri" panose="020F0502020204030204" pitchFamily="34" charset="0"/>
              </a:rPr>
              <a:t> </a:t>
            </a:r>
            <a:r>
              <a:rPr lang="lv-LV" sz="1400" i="1" dirty="0" err="1">
                <a:latin typeface="Calibri" panose="020F0502020204030204" pitchFamily="34" charset="0"/>
              </a:rPr>
              <a:t>minimis</a:t>
            </a:r>
            <a:r>
              <a:rPr lang="lv-LV" sz="1400" i="1" dirty="0">
                <a:latin typeface="Calibri" panose="020F0502020204030204" pitchFamily="34" charset="0"/>
              </a:rPr>
              <a:t> </a:t>
            </a:r>
            <a:r>
              <a:rPr lang="lv-LV" sz="1400" dirty="0">
                <a:latin typeface="Calibri" panose="020F0502020204030204" pitchFamily="34" charset="0"/>
              </a:rPr>
              <a:t>atbalstam lauksaimniecības </a:t>
            </a:r>
            <a:r>
              <a:rPr lang="lv-LV" sz="1400" dirty="0">
                <a:latin typeface="Calibri" panose="020F0502020204030204" pitchFamily="34" charset="0"/>
              </a:rPr>
              <a:t>nozarē) </a:t>
            </a:r>
            <a:r>
              <a:rPr lang="lv-LV" sz="1400" dirty="0">
                <a:latin typeface="Calibri" panose="020F0502020204030204" pitchFamily="34" charset="0"/>
                <a:hlinkClick r:id="rId7"/>
              </a:rPr>
              <a:t>http://eur-lex.europa.eu/legal-content/lv/TXT/?</a:t>
            </a:r>
            <a:r>
              <a:rPr lang="lv-LV" sz="1400" dirty="0" smtClean="0">
                <a:latin typeface="Calibri" panose="020F0502020204030204" pitchFamily="34" charset="0"/>
                <a:hlinkClick r:id="rId7"/>
              </a:rPr>
              <a:t>uri=CELEX%3A32013R1408</a:t>
            </a:r>
            <a:endParaRPr lang="lv-LV" sz="1400" dirty="0" smtClean="0">
              <a:latin typeface="Calibri" panose="020F0502020204030204" pitchFamily="34" charset="0"/>
            </a:endParaRPr>
          </a:p>
          <a:p>
            <a:pPr algn="just">
              <a:spcAft>
                <a:spcPts val="600"/>
              </a:spcAft>
            </a:pPr>
            <a:r>
              <a:rPr lang="lv-LV" sz="1400" b="1" dirty="0" smtClean="0">
                <a:latin typeface="Calibri" panose="020F0502020204030204" pitchFamily="34" charset="0"/>
              </a:rPr>
              <a:t>Regula Nr.717/2014 </a:t>
            </a:r>
            <a:r>
              <a:rPr lang="lv-LV" sz="1400" dirty="0" smtClean="0">
                <a:latin typeface="Calibri" panose="020F0502020204030204" pitchFamily="34" charset="0"/>
              </a:rPr>
              <a:t>(Komisijas </a:t>
            </a:r>
            <a:r>
              <a:rPr lang="lv-LV" sz="1400" dirty="0">
                <a:latin typeface="Calibri" panose="020F0502020204030204" pitchFamily="34" charset="0"/>
              </a:rPr>
              <a:t>2014.gada 27.jūnija Regulas (EK) </a:t>
            </a:r>
            <a:r>
              <a:rPr lang="lv-LV" sz="1400" dirty="0" smtClean="0">
                <a:latin typeface="Calibri" panose="020F0502020204030204" pitchFamily="34" charset="0"/>
              </a:rPr>
              <a:t>Nr.717/2014 </a:t>
            </a:r>
            <a:r>
              <a:rPr lang="lv-LV" sz="1400" dirty="0">
                <a:latin typeface="Calibri" panose="020F0502020204030204" pitchFamily="34" charset="0"/>
              </a:rPr>
              <a:t>par Līguma par ES darbību 107.un 108.panta piemērošanu </a:t>
            </a:r>
            <a:r>
              <a:rPr lang="lv-LV" sz="1400" i="1" dirty="0" err="1">
                <a:latin typeface="Calibri" panose="020F0502020204030204" pitchFamily="34" charset="0"/>
              </a:rPr>
              <a:t>de</a:t>
            </a:r>
            <a:r>
              <a:rPr lang="lv-LV" sz="1400" i="1" dirty="0">
                <a:latin typeface="Calibri" panose="020F0502020204030204" pitchFamily="34" charset="0"/>
              </a:rPr>
              <a:t> </a:t>
            </a:r>
            <a:r>
              <a:rPr lang="lv-LV" sz="1400" i="1" dirty="0" err="1">
                <a:latin typeface="Calibri" panose="020F0502020204030204" pitchFamily="34" charset="0"/>
              </a:rPr>
              <a:t>minimis</a:t>
            </a:r>
            <a:r>
              <a:rPr lang="lv-LV" sz="1400" i="1" dirty="0">
                <a:latin typeface="Calibri" panose="020F0502020204030204" pitchFamily="34" charset="0"/>
              </a:rPr>
              <a:t> </a:t>
            </a:r>
            <a:r>
              <a:rPr lang="lv-LV" sz="1400" dirty="0">
                <a:latin typeface="Calibri" panose="020F0502020204030204" pitchFamily="34" charset="0"/>
              </a:rPr>
              <a:t>atbalstam zvejniecības un akvakultūras </a:t>
            </a:r>
            <a:r>
              <a:rPr lang="lv-LV" sz="1400" dirty="0">
                <a:latin typeface="Calibri" panose="020F0502020204030204" pitchFamily="34" charset="0"/>
              </a:rPr>
              <a:t>nozarē) </a:t>
            </a:r>
            <a:r>
              <a:rPr lang="lv-LV" sz="1400" dirty="0">
                <a:latin typeface="Calibri" panose="020F0502020204030204" pitchFamily="34" charset="0"/>
                <a:hlinkClick r:id="rId8"/>
              </a:rPr>
              <a:t>http://eur-lex.europa.eu/legal-content/LV/TXT/?</a:t>
            </a:r>
            <a:r>
              <a:rPr lang="lv-LV" sz="1400" dirty="0" smtClean="0">
                <a:latin typeface="Calibri" panose="020F0502020204030204" pitchFamily="34" charset="0"/>
                <a:hlinkClick r:id="rId8"/>
              </a:rPr>
              <a:t>uri=CELEX%3A32014R0717</a:t>
            </a:r>
            <a:r>
              <a:rPr lang="lv-LV" sz="1400" dirty="0" smtClean="0">
                <a:latin typeface="Calibri" panose="020F0502020204030204" pitchFamily="34" charset="0"/>
              </a:rPr>
              <a:t> </a:t>
            </a:r>
            <a:endParaRPr lang="lv-LV" dirty="0"/>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11</a:t>
            </a:fld>
            <a:endParaRPr lang="en-US" altLang="en-US"/>
          </a:p>
        </p:txBody>
      </p:sp>
    </p:spTree>
    <p:extLst>
      <p:ext uri="{BB962C8B-B14F-4D97-AF65-F5344CB8AC3E}">
        <p14:creationId xmlns:p14="http://schemas.microsoft.com/office/powerpoint/2010/main" val="4269818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98711"/>
            <a:ext cx="6096000" cy="862471"/>
          </a:xfrm>
        </p:spPr>
        <p:txBody>
          <a:bodyPr>
            <a:normAutofit fontScale="90000"/>
          </a:bodyPr>
          <a:lstStyle/>
          <a:p>
            <a:pPr algn="ctr"/>
            <a:r>
              <a:rPr lang="lv-LV" dirty="0">
                <a:latin typeface="Calibri" panose="020F0502020204030204" pitchFamily="34" charset="0"/>
                <a:sym typeface="Wingdings" panose="05000000000000000000" pitchFamily="2" charset="2"/>
              </a:rPr>
              <a:t>Izmaksu attiecināmības </a:t>
            </a:r>
            <a:r>
              <a:rPr lang="lv-LV" dirty="0" smtClean="0">
                <a:latin typeface="Calibri" panose="020F0502020204030204" pitchFamily="34" charset="0"/>
                <a:sym typeface="Wingdings" panose="05000000000000000000" pitchFamily="2" charset="2"/>
              </a:rPr>
              <a:t>nosacījumi </a:t>
            </a:r>
            <a:br>
              <a:rPr lang="lv-LV" dirty="0" smtClean="0">
                <a:latin typeface="Calibri" panose="020F0502020204030204" pitchFamily="34" charset="0"/>
                <a:sym typeface="Wingdings" panose="05000000000000000000" pitchFamily="2" charset="2"/>
              </a:rPr>
            </a:br>
            <a:r>
              <a:rPr lang="lv-LV" dirty="0" smtClean="0">
                <a:latin typeface="Calibri" panose="020F0502020204030204" pitchFamily="34" charset="0"/>
                <a:sym typeface="Wingdings" panose="05000000000000000000" pitchFamily="2" charset="2"/>
              </a:rPr>
              <a:t>(funkcionālais savienojums)</a:t>
            </a:r>
            <a:r>
              <a:rPr lang="lv-LV" dirty="0">
                <a:latin typeface="Calibri" panose="020F0502020204030204" pitchFamily="34" charset="0"/>
                <a:sym typeface="Wingdings" panose="05000000000000000000" pitchFamily="2" charset="2"/>
              </a:rPr>
              <a:t/>
            </a:r>
            <a:br>
              <a:rPr lang="lv-LV" dirty="0">
                <a:latin typeface="Calibri" panose="020F0502020204030204" pitchFamily="34" charset="0"/>
                <a:sym typeface="Wingdings" panose="05000000000000000000" pitchFamily="2" charset="2"/>
              </a:rPr>
            </a:br>
            <a:endParaRPr lang="lv-LV" dirty="0"/>
          </a:p>
        </p:txBody>
      </p:sp>
      <p:sp>
        <p:nvSpPr>
          <p:cNvPr id="3" name="Content Placeholder 2"/>
          <p:cNvSpPr>
            <a:spLocks noGrp="1"/>
          </p:cNvSpPr>
          <p:nvPr>
            <p:ph idx="1"/>
          </p:nvPr>
        </p:nvSpPr>
        <p:spPr>
          <a:xfrm>
            <a:off x="566057" y="1752600"/>
            <a:ext cx="8120743" cy="4373573"/>
          </a:xfrm>
        </p:spPr>
        <p:txBody>
          <a:bodyPr>
            <a:normAutofit lnSpcReduction="10000"/>
          </a:bodyPr>
          <a:lstStyle/>
          <a:p>
            <a:pPr algn="just">
              <a:spcAft>
                <a:spcPts val="600"/>
              </a:spcAft>
            </a:pPr>
            <a:r>
              <a:rPr lang="lv-LV" sz="1700" dirty="0" smtClean="0">
                <a:latin typeface="Calibri" panose="020F0502020204030204" pitchFamily="34" charset="0"/>
              </a:rPr>
              <a:t>Satiksmes infrastruktūras (pārvadi, ielas, ceļi) būvniecība, pārbūve vai atjaunošana pieļaujama:</a:t>
            </a:r>
          </a:p>
          <a:p>
            <a:pPr marL="285750" indent="-285750" algn="just">
              <a:buFont typeface="Wingdings" panose="05000000000000000000" pitchFamily="2" charset="2"/>
              <a:buChar char="Ø"/>
            </a:pPr>
            <a:r>
              <a:rPr lang="lv-LV" sz="1600" b="1" dirty="0" smtClean="0">
                <a:latin typeface="Calibri" panose="020F0502020204030204" pitchFamily="34" charset="0"/>
              </a:rPr>
              <a:t>ar komercdarbību saistītajā teritorijā </a:t>
            </a:r>
            <a:r>
              <a:rPr lang="lv-LV" sz="1600" dirty="0" smtClean="0">
                <a:latin typeface="Calibri" panose="020F0502020204030204" pitchFamily="34" charset="0"/>
              </a:rPr>
              <a:t>(3.3.1.SAM) </a:t>
            </a:r>
            <a:r>
              <a:rPr lang="lv-LV" sz="1600" b="1" dirty="0" smtClean="0">
                <a:latin typeface="Calibri" panose="020F0502020204030204" pitchFamily="34" charset="0"/>
              </a:rPr>
              <a:t>vai tās </a:t>
            </a:r>
            <a:r>
              <a:rPr lang="lv-LV" sz="1600" b="1" u="sng" dirty="0" smtClean="0">
                <a:latin typeface="Calibri" panose="020F0502020204030204" pitchFamily="34" charset="0"/>
              </a:rPr>
              <a:t>funkcionālajā savienojumā </a:t>
            </a:r>
            <a:r>
              <a:rPr lang="lv-LV" sz="1600" b="1" dirty="0" smtClean="0">
                <a:latin typeface="Calibri" panose="020F0502020204030204" pitchFamily="34" charset="0"/>
              </a:rPr>
              <a:t>2 km garumā</a:t>
            </a:r>
          </a:p>
          <a:p>
            <a:pPr marL="271463" algn="just"/>
            <a:r>
              <a:rPr lang="lv-LV" sz="1400" u="sng" dirty="0">
                <a:latin typeface="Calibri" panose="020F0502020204030204" pitchFamily="34" charset="0"/>
              </a:rPr>
              <a:t>Ar komercdarbību saistītā teritorija</a:t>
            </a:r>
            <a:r>
              <a:rPr lang="lv-LV" sz="1400" dirty="0">
                <a:latin typeface="Calibri" panose="020F0502020204030204" pitchFamily="34" charset="0"/>
              </a:rPr>
              <a:t> ir pašvaldības noteikta teritorija, kurā komersants, kas daļēji vai kopumā nodrošina projekta iznākuma rādītājus, veic vai plāno veikt savu saimniecisko darbību un tajā atrodas vai ir plānots izvietot infrastruktūru (ēka), kas nepieciešama komersanta saimnieciskās darbības veikšanai, piemēram, ražošanas ēka, noliktava, darbnīca, ferma u.tml. </a:t>
            </a:r>
            <a:endParaRPr lang="lv-LV" sz="1400" dirty="0" smtClean="0">
              <a:latin typeface="Calibri" panose="020F0502020204030204" pitchFamily="34" charset="0"/>
            </a:endParaRPr>
          </a:p>
          <a:p>
            <a:pPr marL="271463" algn="just">
              <a:spcAft>
                <a:spcPts val="1200"/>
              </a:spcAft>
            </a:pPr>
            <a:r>
              <a:rPr lang="lv-LV" sz="1400" dirty="0" smtClean="0">
                <a:latin typeface="Calibri" panose="020F0502020204030204" pitchFamily="34" charset="0"/>
              </a:rPr>
              <a:t>Neieskaita</a:t>
            </a:r>
            <a:r>
              <a:rPr lang="lv-LV" sz="1400" dirty="0">
                <a:latin typeface="Calibri" panose="020F0502020204030204" pitchFamily="34" charset="0"/>
              </a:rPr>
              <a:t>, </a:t>
            </a:r>
            <a:r>
              <a:rPr lang="lv-LV" sz="1400" u="sng" dirty="0">
                <a:latin typeface="Calibri" panose="020F0502020204030204" pitchFamily="34" charset="0"/>
              </a:rPr>
              <a:t>piemēram, aramzemi, ganības, mežu, ūdenstilpnes u.tml</a:t>
            </a:r>
            <a:r>
              <a:rPr lang="lv-LV" sz="1400" dirty="0" smtClean="0">
                <a:latin typeface="Calibri" panose="020F0502020204030204" pitchFamily="34" charset="0"/>
              </a:rPr>
              <a:t>.</a:t>
            </a:r>
          </a:p>
          <a:p>
            <a:pPr marL="285750" indent="-285750" algn="just">
              <a:buFont typeface="Wingdings" panose="05000000000000000000" pitchFamily="2" charset="2"/>
              <a:buChar char="Ø"/>
            </a:pPr>
            <a:r>
              <a:rPr lang="lv-LV" sz="1600" b="1" dirty="0" smtClean="0">
                <a:latin typeface="Calibri" panose="020F0502020204030204" pitchFamily="34" charset="0"/>
              </a:rPr>
              <a:t>degradētajā </a:t>
            </a:r>
            <a:r>
              <a:rPr lang="lv-LV" sz="1600" b="1" dirty="0">
                <a:latin typeface="Calibri" panose="020F0502020204030204" pitchFamily="34" charset="0"/>
              </a:rPr>
              <a:t>teritorijā </a:t>
            </a:r>
            <a:r>
              <a:rPr lang="lv-LV" sz="1600" dirty="0" smtClean="0">
                <a:latin typeface="Calibri" panose="020F0502020204030204" pitchFamily="34" charset="0"/>
              </a:rPr>
              <a:t>(5.6.2.SAM</a:t>
            </a:r>
            <a:r>
              <a:rPr lang="lv-LV" sz="1600" dirty="0">
                <a:latin typeface="Calibri" panose="020F0502020204030204" pitchFamily="34" charset="0"/>
              </a:rPr>
              <a:t>) </a:t>
            </a:r>
            <a:r>
              <a:rPr lang="lv-LV" sz="1600" b="1" dirty="0">
                <a:latin typeface="Calibri" panose="020F0502020204030204" pitchFamily="34" charset="0"/>
              </a:rPr>
              <a:t>vai tās funkcionālajā savienojumā 2 km </a:t>
            </a:r>
            <a:r>
              <a:rPr lang="lv-LV" sz="1600" b="1" dirty="0" smtClean="0">
                <a:latin typeface="Calibri" panose="020F0502020204030204" pitchFamily="34" charset="0"/>
              </a:rPr>
              <a:t>garumā</a:t>
            </a:r>
          </a:p>
          <a:p>
            <a:pPr marL="271463" algn="just"/>
            <a:r>
              <a:rPr lang="lv-LV" sz="1400" u="sng" dirty="0">
                <a:latin typeface="Calibri" panose="020F0502020204030204" pitchFamily="34" charset="0"/>
              </a:rPr>
              <a:t>Degradētā teritorija</a:t>
            </a:r>
            <a:r>
              <a:rPr lang="lv-LV" sz="1400" dirty="0">
                <a:latin typeface="Calibri" panose="020F0502020204030204" pitchFamily="34" charset="0"/>
              </a:rPr>
              <a:t> ir vieta (teritorija (ne visos gadījumos ar negatīvu ietekmi uz vidi), ēka vai ēku komplekss), kas iepriekš tikusi izmantota vai apbūvēta, bet pašlaik pamesta vai netiek pilnīgi izmantota. </a:t>
            </a:r>
            <a:r>
              <a:rPr lang="lv-LV" sz="1400" dirty="0">
                <a:latin typeface="Calibri" panose="020F0502020204030204" pitchFamily="34" charset="0"/>
              </a:rPr>
              <a:t>Tā var būt nolaista vai piesārņota, neapdzīvota vai daļēji apdzīvota vai citādi izmantota teritorija, kurai ir negatīva kumulatīva ietekme uz apkārtējām teritorijām, vidi un vietējiem </a:t>
            </a:r>
            <a:r>
              <a:rPr lang="lv-LV" sz="1400" dirty="0" smtClean="0">
                <a:latin typeface="Calibri" panose="020F0502020204030204" pitchFamily="34" charset="0"/>
              </a:rPr>
              <a:t>iedzīvotājiem.</a:t>
            </a:r>
          </a:p>
          <a:p>
            <a:pPr marL="271463" algn="just"/>
            <a:r>
              <a:rPr lang="lv-LV" sz="1400" b="1" dirty="0" smtClean="0">
                <a:latin typeface="Calibri" panose="020F0502020204030204" pitchFamily="34" charset="0"/>
              </a:rPr>
              <a:t>!!! Atjaunotā degradētā teritorija jāpielāgo jaunu uzņēmumu izvietošanai vai esošo paplašināšanai. </a:t>
            </a:r>
            <a:r>
              <a:rPr lang="lv-LV" sz="1400" dirty="0" smtClean="0">
                <a:latin typeface="Calibri" panose="020F0502020204030204" pitchFamily="34" charset="0"/>
              </a:rPr>
              <a:t>Atjaunotajā degradētajā teritorijā atrodas komersants, kas rada projektā iznākuma rādītāju vērtību (darba vietas, nefinanšu investīcijas), </a:t>
            </a:r>
            <a:r>
              <a:rPr lang="lv-LV" sz="1400" b="1" dirty="0" smtClean="0">
                <a:solidFill>
                  <a:srgbClr val="FF0000"/>
                </a:solidFill>
                <a:latin typeface="Calibri" panose="020F0502020204030204" pitchFamily="34" charset="0"/>
              </a:rPr>
              <a:t>ja komersanta nav – teritoriju nevar uzskatīt par atjaunotu degradētu teritoriju</a:t>
            </a:r>
            <a:r>
              <a:rPr lang="lv-LV" sz="1400" b="1" dirty="0" smtClean="0">
                <a:latin typeface="Calibri" panose="020F0502020204030204" pitchFamily="34" charset="0"/>
              </a:rPr>
              <a:t>. </a:t>
            </a:r>
            <a:endParaRPr lang="lv-LV" sz="1400" dirty="0">
              <a:latin typeface="Calibri" panose="020F0502020204030204" pitchFamily="34" charset="0"/>
            </a:endParaRPr>
          </a:p>
        </p:txBody>
      </p:sp>
      <p:sp>
        <p:nvSpPr>
          <p:cNvPr id="4" name="Text Placeholder 3"/>
          <p:cNvSpPr>
            <a:spLocks noGrp="1"/>
          </p:cNvSpPr>
          <p:nvPr>
            <p:ph type="body" sz="quarter" idx="10"/>
          </p:nvPr>
        </p:nvSpPr>
        <p:spPr/>
        <p:txBody>
          <a:bodyPr/>
          <a:lstStyle/>
          <a:p>
            <a:endParaRPr lang="lv-LV" dirty="0"/>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12</a:t>
            </a:fld>
            <a:endParaRPr lang="en-US" altLang="en-US"/>
          </a:p>
        </p:txBody>
      </p:sp>
    </p:spTree>
    <p:extLst>
      <p:ext uri="{BB962C8B-B14F-4D97-AF65-F5344CB8AC3E}">
        <p14:creationId xmlns:p14="http://schemas.microsoft.com/office/powerpoint/2010/main" val="652806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3" y="751115"/>
            <a:ext cx="6096000" cy="805543"/>
          </a:xfrm>
        </p:spPr>
        <p:txBody>
          <a:bodyPr>
            <a:normAutofit/>
          </a:bodyPr>
          <a:lstStyle/>
          <a:p>
            <a:pPr algn="ctr"/>
            <a:r>
              <a:rPr lang="lv-LV" sz="2000" dirty="0" smtClean="0"/>
              <a:t>Funkcionālais savienojums (līdz 2 km)</a:t>
            </a:r>
            <a:r>
              <a:rPr lang="lv-LV" sz="2000" dirty="0"/>
              <a:t> </a:t>
            </a:r>
            <a:r>
              <a:rPr lang="lv-LV" sz="2000" dirty="0" smtClean="0"/>
              <a:t>satiksmes infrastruktūras gadījumā </a:t>
            </a:r>
            <a:endParaRPr lang="lv-LV" sz="2000" dirty="0"/>
          </a:p>
        </p:txBody>
      </p:sp>
      <p:sp>
        <p:nvSpPr>
          <p:cNvPr id="3" name="Content Placeholder 2"/>
          <p:cNvSpPr>
            <a:spLocks noGrp="1"/>
          </p:cNvSpPr>
          <p:nvPr>
            <p:ph idx="1"/>
          </p:nvPr>
        </p:nvSpPr>
        <p:spPr>
          <a:xfrm>
            <a:off x="772886" y="1752600"/>
            <a:ext cx="7828546" cy="4778829"/>
          </a:xfrm>
        </p:spPr>
        <p:txBody>
          <a:bodyPr>
            <a:normAutofit/>
          </a:bodyPr>
          <a:lstStyle/>
          <a:p>
            <a:pPr algn="just"/>
            <a:r>
              <a:rPr lang="lv-LV" sz="1600" b="1" dirty="0" smtClean="0">
                <a:latin typeface="Calibri" panose="020F0502020204030204" pitchFamily="34" charset="0"/>
              </a:rPr>
              <a:t>Funkcionālais </a:t>
            </a:r>
            <a:r>
              <a:rPr lang="lv-LV" sz="1600" b="1" dirty="0">
                <a:latin typeface="Calibri" panose="020F0502020204030204" pitchFamily="34" charset="0"/>
              </a:rPr>
              <a:t>savienojums ir ceļš/iela/satiksmes </a:t>
            </a:r>
            <a:r>
              <a:rPr lang="lv-LV" sz="1600" b="1" dirty="0" smtClean="0">
                <a:latin typeface="Calibri" panose="020F0502020204030204" pitchFamily="34" charset="0"/>
              </a:rPr>
              <a:t>pārvads, kas ir </a:t>
            </a:r>
            <a:r>
              <a:rPr lang="lv-LV" sz="1600" b="1" u="sng" dirty="0" smtClean="0">
                <a:solidFill>
                  <a:srgbClr val="FF0000"/>
                </a:solidFill>
                <a:latin typeface="Calibri" panose="020F0502020204030204" pitchFamily="34" charset="0"/>
              </a:rPr>
              <a:t>savienojums</a:t>
            </a:r>
            <a:r>
              <a:rPr lang="lv-LV" sz="1600" b="1" dirty="0" smtClean="0">
                <a:latin typeface="Calibri" panose="020F0502020204030204" pitchFamily="34" charset="0"/>
              </a:rPr>
              <a:t>  ar  «degradēto teritoriju» </a:t>
            </a:r>
            <a:r>
              <a:rPr lang="lv-LV" sz="1600" b="1" dirty="0">
                <a:latin typeface="Calibri" panose="020F0502020204030204" pitchFamily="34" charset="0"/>
              </a:rPr>
              <a:t>(SAM 5.6.2.), kuru projekta ietvaros </a:t>
            </a:r>
            <a:r>
              <a:rPr lang="lv-LV" sz="1600" b="1" dirty="0" smtClean="0">
                <a:latin typeface="Calibri" panose="020F0502020204030204" pitchFamily="34" charset="0"/>
              </a:rPr>
              <a:t>atjaunos,  </a:t>
            </a:r>
            <a:r>
              <a:rPr lang="lv-LV" sz="1600" b="1" dirty="0">
                <a:latin typeface="Calibri" panose="020F0502020204030204" pitchFamily="34" charset="0"/>
              </a:rPr>
              <a:t>vai </a:t>
            </a:r>
            <a:r>
              <a:rPr lang="lv-LV" sz="1600" b="1" dirty="0" smtClean="0">
                <a:latin typeface="Calibri" panose="020F0502020204030204" pitchFamily="34" charset="0"/>
              </a:rPr>
              <a:t>«</a:t>
            </a:r>
            <a:r>
              <a:rPr lang="lv-LV" sz="1600" b="1" dirty="0">
                <a:latin typeface="Calibri" panose="020F0502020204030204" pitchFamily="34" charset="0"/>
              </a:rPr>
              <a:t>ar komercdarbību </a:t>
            </a:r>
            <a:r>
              <a:rPr lang="lv-LV" sz="1600" b="1" dirty="0" smtClean="0">
                <a:latin typeface="Calibri" panose="020F0502020204030204" pitchFamily="34" charset="0"/>
              </a:rPr>
              <a:t>saistīto teritoriju» </a:t>
            </a:r>
            <a:r>
              <a:rPr lang="lv-LV" sz="1600" b="1" dirty="0">
                <a:latin typeface="Calibri" panose="020F0502020204030204" pitchFamily="34" charset="0"/>
              </a:rPr>
              <a:t>(SAM 3.3.1.)</a:t>
            </a:r>
            <a:endParaRPr lang="lv-LV" sz="1600" b="1" dirty="0">
              <a:latin typeface="Calibri" panose="020F0502020204030204" pitchFamily="34" charset="0"/>
            </a:endParaRPr>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13</a:t>
            </a:fld>
            <a:endParaRPr lang="en-US" altLang="en-US"/>
          </a:p>
        </p:txBody>
      </p:sp>
      <p:sp>
        <p:nvSpPr>
          <p:cNvPr id="7" name="Oval 6"/>
          <p:cNvSpPr/>
          <p:nvPr/>
        </p:nvSpPr>
        <p:spPr>
          <a:xfrm>
            <a:off x="685801" y="2974146"/>
            <a:ext cx="2286000" cy="2599340"/>
          </a:xfrm>
          <a:prstGeom prst="ellipse">
            <a:avLst/>
          </a:prstGeom>
          <a:pattFill prst="pct60">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TextBox 7"/>
          <p:cNvSpPr txBox="1"/>
          <p:nvPr/>
        </p:nvSpPr>
        <p:spPr>
          <a:xfrm>
            <a:off x="4062591" y="3356301"/>
            <a:ext cx="2592966" cy="523220"/>
          </a:xfrm>
          <a:prstGeom prst="rect">
            <a:avLst/>
          </a:prstGeom>
          <a:noFill/>
        </p:spPr>
        <p:txBody>
          <a:bodyPr wrap="square" rtlCol="0">
            <a:spAutoFit/>
          </a:bodyPr>
          <a:lstStyle/>
          <a:p>
            <a:pPr algn="ctr"/>
            <a:r>
              <a:rPr lang="lv-LV" sz="1400" b="1" dirty="0" smtClean="0">
                <a:solidFill>
                  <a:schemeClr val="tx2"/>
                </a:solidFill>
                <a:latin typeface="Calibri" panose="020F0502020204030204" pitchFamily="34" charset="0"/>
              </a:rPr>
              <a:t>Funkcionālais savienojums </a:t>
            </a:r>
            <a:r>
              <a:rPr lang="lv-LV" sz="1400" b="1" u="sng" dirty="0" smtClean="0">
                <a:solidFill>
                  <a:schemeClr val="tx2"/>
                </a:solidFill>
                <a:latin typeface="Calibri" panose="020F0502020204030204" pitchFamily="34" charset="0"/>
              </a:rPr>
              <a:t>līdz</a:t>
            </a:r>
            <a:r>
              <a:rPr lang="lv-LV" sz="1400" b="1" dirty="0" smtClean="0">
                <a:solidFill>
                  <a:schemeClr val="tx2"/>
                </a:solidFill>
                <a:latin typeface="Calibri" panose="020F0502020204030204" pitchFamily="34" charset="0"/>
              </a:rPr>
              <a:t> teritorijai, </a:t>
            </a:r>
            <a:r>
              <a:rPr lang="lv-LV" sz="1400" b="1" u="sng" dirty="0" smtClean="0">
                <a:solidFill>
                  <a:schemeClr val="tx2"/>
                </a:solidFill>
                <a:latin typeface="Calibri" panose="020F0502020204030204" pitchFamily="34" charset="0"/>
              </a:rPr>
              <a:t>ne vairāk kā 2 km </a:t>
            </a:r>
            <a:endParaRPr lang="lv-LV" sz="1400" b="1" u="sng" dirty="0">
              <a:solidFill>
                <a:schemeClr val="tx2"/>
              </a:solidFill>
              <a:latin typeface="Calibri" panose="020F0502020204030204" pitchFamily="34" charset="0"/>
            </a:endParaRPr>
          </a:p>
        </p:txBody>
      </p:sp>
      <p:sp>
        <p:nvSpPr>
          <p:cNvPr id="10" name="TextBox 9"/>
          <p:cNvSpPr txBox="1"/>
          <p:nvPr/>
        </p:nvSpPr>
        <p:spPr>
          <a:xfrm>
            <a:off x="892629" y="3356301"/>
            <a:ext cx="1813483" cy="2462213"/>
          </a:xfrm>
          <a:prstGeom prst="rect">
            <a:avLst/>
          </a:prstGeom>
          <a:noFill/>
        </p:spPr>
        <p:txBody>
          <a:bodyPr wrap="square" rtlCol="0">
            <a:spAutoFit/>
          </a:bodyPr>
          <a:lstStyle/>
          <a:p>
            <a:pPr algn="ctr"/>
            <a:r>
              <a:rPr lang="lv-LV" sz="1400" b="1" dirty="0" smtClean="0">
                <a:latin typeface="Calibri" panose="020F0502020204030204" pitchFamily="34" charset="0"/>
              </a:rPr>
              <a:t>Ar </a:t>
            </a:r>
            <a:r>
              <a:rPr lang="lv-LV" sz="1400" b="1" u="sng" dirty="0" smtClean="0">
                <a:latin typeface="Calibri" panose="020F0502020204030204" pitchFamily="34" charset="0"/>
              </a:rPr>
              <a:t>komercdarbību</a:t>
            </a:r>
            <a:r>
              <a:rPr lang="lv-LV" sz="1400" b="1" dirty="0" smtClean="0">
                <a:latin typeface="Calibri" panose="020F0502020204030204" pitchFamily="34" charset="0"/>
              </a:rPr>
              <a:t> saistītā teritorija, </a:t>
            </a:r>
            <a:r>
              <a:rPr lang="lv-LV" sz="1400" b="1" dirty="0">
                <a:latin typeface="Calibri" panose="020F0502020204030204" pitchFamily="34" charset="0"/>
              </a:rPr>
              <a:t>kurā darbojas komersants</a:t>
            </a:r>
            <a:r>
              <a:rPr lang="lv-LV" sz="1400" b="1" dirty="0" smtClean="0">
                <a:latin typeface="Calibri" panose="020F0502020204030204" pitchFamily="34" charset="0"/>
              </a:rPr>
              <a:t> </a:t>
            </a:r>
          </a:p>
          <a:p>
            <a:pPr algn="ctr"/>
            <a:r>
              <a:rPr lang="lv-LV" sz="1400" b="1" dirty="0" smtClean="0">
                <a:latin typeface="Calibri" panose="020F0502020204030204" pitchFamily="34" charset="0"/>
              </a:rPr>
              <a:t>(3.3.1) </a:t>
            </a:r>
          </a:p>
          <a:p>
            <a:pPr algn="ctr"/>
            <a:r>
              <a:rPr lang="lv-LV" sz="1400" b="1" dirty="0" smtClean="0">
                <a:latin typeface="Calibri" panose="020F0502020204030204" pitchFamily="34" charset="0"/>
              </a:rPr>
              <a:t>vai </a:t>
            </a:r>
          </a:p>
          <a:p>
            <a:pPr algn="ctr"/>
            <a:r>
              <a:rPr lang="lv-LV" sz="1400" b="1" u="sng" dirty="0" smtClean="0">
                <a:latin typeface="Calibri" panose="020F0502020204030204" pitchFamily="34" charset="0"/>
              </a:rPr>
              <a:t>Degradētā</a:t>
            </a:r>
            <a:r>
              <a:rPr lang="lv-LV" sz="1400" b="1" dirty="0" smtClean="0">
                <a:latin typeface="Calibri" panose="020F0502020204030204" pitchFamily="34" charset="0"/>
              </a:rPr>
              <a:t> teritorija, kurā darbojas komersants</a:t>
            </a:r>
          </a:p>
          <a:p>
            <a:pPr algn="ctr"/>
            <a:r>
              <a:rPr lang="lv-LV" sz="1400" b="1" dirty="0" smtClean="0">
                <a:latin typeface="Calibri" panose="020F0502020204030204" pitchFamily="34" charset="0"/>
              </a:rPr>
              <a:t>(5.6.2.)</a:t>
            </a:r>
          </a:p>
          <a:p>
            <a:pPr algn="ctr"/>
            <a:r>
              <a:rPr lang="lv-LV" sz="1400" b="1" dirty="0" smtClean="0">
                <a:latin typeface="Calibri" panose="020F0502020204030204" pitchFamily="34" charset="0"/>
              </a:rPr>
              <a:t> </a:t>
            </a:r>
            <a:endParaRPr lang="lv-LV" sz="1400" b="1" dirty="0">
              <a:latin typeface="Calibri" panose="020F0502020204030204" pitchFamily="34" charset="0"/>
            </a:endParaRPr>
          </a:p>
        </p:txBody>
      </p:sp>
      <p:sp>
        <p:nvSpPr>
          <p:cNvPr id="11" name="Rectangle 10"/>
          <p:cNvSpPr/>
          <p:nvPr/>
        </p:nvSpPr>
        <p:spPr>
          <a:xfrm rot="20179697">
            <a:off x="2747994" y="3091442"/>
            <a:ext cx="2275114" cy="272143"/>
          </a:xfrm>
          <a:prstGeom prst="rect">
            <a:avLst/>
          </a:prstGeom>
          <a:pattFill prst="shingle">
            <a:fgClr>
              <a:schemeClr val="bg1">
                <a:lumMod val="5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2" name="Right Brace 11"/>
          <p:cNvSpPr/>
          <p:nvPr/>
        </p:nvSpPr>
        <p:spPr>
          <a:xfrm rot="3980770">
            <a:off x="3981258" y="2403932"/>
            <a:ext cx="162666" cy="2153392"/>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3" name="Rectangle 12"/>
          <p:cNvSpPr/>
          <p:nvPr/>
        </p:nvSpPr>
        <p:spPr>
          <a:xfrm rot="1462406">
            <a:off x="2681995" y="5437414"/>
            <a:ext cx="3176958" cy="272143"/>
          </a:xfrm>
          <a:prstGeom prst="rect">
            <a:avLst/>
          </a:prstGeom>
          <a:pattFill prst="diagBrick">
            <a:fgClr>
              <a:schemeClr val="bg1">
                <a:lumMod val="5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Rectangle 13"/>
          <p:cNvSpPr/>
          <p:nvPr/>
        </p:nvSpPr>
        <p:spPr>
          <a:xfrm rot="1479290">
            <a:off x="2746098" y="4897137"/>
            <a:ext cx="927962" cy="394503"/>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5" name="Right Brace 14"/>
          <p:cNvSpPr/>
          <p:nvPr/>
        </p:nvSpPr>
        <p:spPr>
          <a:xfrm rot="17681817">
            <a:off x="4721875" y="4379122"/>
            <a:ext cx="259183" cy="2153392"/>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6" name="TextBox 15"/>
          <p:cNvSpPr txBox="1"/>
          <p:nvPr/>
        </p:nvSpPr>
        <p:spPr>
          <a:xfrm>
            <a:off x="4653739" y="4874284"/>
            <a:ext cx="3619404" cy="738664"/>
          </a:xfrm>
          <a:prstGeom prst="rect">
            <a:avLst/>
          </a:prstGeom>
          <a:noFill/>
        </p:spPr>
        <p:txBody>
          <a:bodyPr wrap="square" rtlCol="0">
            <a:spAutoFit/>
          </a:bodyPr>
          <a:lstStyle/>
          <a:p>
            <a:pPr algn="ctr"/>
            <a:r>
              <a:rPr lang="lv-LV" sz="1400" b="1" dirty="0" smtClean="0">
                <a:solidFill>
                  <a:schemeClr val="tx2"/>
                </a:solidFill>
                <a:latin typeface="Calibri" panose="020F0502020204030204" pitchFamily="34" charset="0"/>
              </a:rPr>
              <a:t>Funkcionālais savienojums </a:t>
            </a:r>
            <a:r>
              <a:rPr lang="lv-LV" sz="1400" b="1" u="sng" dirty="0" smtClean="0">
                <a:solidFill>
                  <a:schemeClr val="tx2"/>
                </a:solidFill>
                <a:latin typeface="Calibri" panose="020F0502020204030204" pitchFamily="34" charset="0"/>
              </a:rPr>
              <a:t>līdz</a:t>
            </a:r>
            <a:r>
              <a:rPr lang="lv-LV" sz="1400" b="1" dirty="0" smtClean="0">
                <a:solidFill>
                  <a:schemeClr val="tx2"/>
                </a:solidFill>
                <a:latin typeface="Calibri" panose="020F0502020204030204" pitchFamily="34" charset="0"/>
              </a:rPr>
              <a:t> teritorijai, </a:t>
            </a:r>
            <a:r>
              <a:rPr lang="lv-LV" sz="1400" b="1" u="sng" dirty="0" smtClean="0">
                <a:solidFill>
                  <a:schemeClr val="tx2"/>
                </a:solidFill>
                <a:latin typeface="Calibri" panose="020F0502020204030204" pitchFamily="34" charset="0"/>
              </a:rPr>
              <a:t>ne vairāk kā 2 km</a:t>
            </a:r>
            <a:r>
              <a:rPr lang="lv-LV" sz="1400" b="1" dirty="0" smtClean="0">
                <a:solidFill>
                  <a:schemeClr val="tx2"/>
                </a:solidFill>
                <a:latin typeface="Calibri" panose="020F0502020204030204" pitchFamily="34" charset="0"/>
              </a:rPr>
              <a:t>, neieskaitot komersantam apsaimniekošanā nodoto ceļa posmu </a:t>
            </a:r>
            <a:endParaRPr lang="lv-LV" sz="1400" b="1" dirty="0">
              <a:solidFill>
                <a:schemeClr val="tx2"/>
              </a:solidFill>
              <a:latin typeface="Calibri" panose="020F0502020204030204" pitchFamily="34" charset="0"/>
            </a:endParaRPr>
          </a:p>
        </p:txBody>
      </p:sp>
      <p:sp>
        <p:nvSpPr>
          <p:cNvPr id="17" name="Right Brace 16"/>
          <p:cNvSpPr/>
          <p:nvPr/>
        </p:nvSpPr>
        <p:spPr>
          <a:xfrm rot="6705173">
            <a:off x="2939124" y="5032223"/>
            <a:ext cx="212746" cy="730578"/>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8" name="TextBox 17"/>
          <p:cNvSpPr txBox="1"/>
          <p:nvPr/>
        </p:nvSpPr>
        <p:spPr>
          <a:xfrm>
            <a:off x="1850572" y="5457077"/>
            <a:ext cx="2262452" cy="738664"/>
          </a:xfrm>
          <a:prstGeom prst="rect">
            <a:avLst/>
          </a:prstGeom>
          <a:noFill/>
        </p:spPr>
        <p:txBody>
          <a:bodyPr wrap="square" rtlCol="0">
            <a:spAutoFit/>
          </a:bodyPr>
          <a:lstStyle/>
          <a:p>
            <a:pPr algn="ctr"/>
            <a:r>
              <a:rPr lang="lv-LV" sz="1400" b="1" dirty="0">
                <a:solidFill>
                  <a:schemeClr val="tx2"/>
                </a:solidFill>
                <a:latin typeface="Calibri" panose="020F0502020204030204" pitchFamily="34" charset="0"/>
              </a:rPr>
              <a:t>K</a:t>
            </a:r>
            <a:r>
              <a:rPr lang="lv-LV" sz="1400" b="1" dirty="0" smtClean="0">
                <a:solidFill>
                  <a:schemeClr val="tx2"/>
                </a:solidFill>
                <a:latin typeface="Calibri" panose="020F0502020204030204" pitchFamily="34" charset="0"/>
              </a:rPr>
              <a:t>omersantam apsaimniekošanā nodotais ceļa posms, piem. 0,5 km </a:t>
            </a:r>
            <a:endParaRPr lang="lv-LV" sz="1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80840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98711"/>
            <a:ext cx="6096000" cy="862471"/>
          </a:xfrm>
        </p:spPr>
        <p:txBody>
          <a:bodyPr>
            <a:normAutofit fontScale="90000"/>
          </a:bodyPr>
          <a:lstStyle/>
          <a:p>
            <a:pPr algn="ctr"/>
            <a:r>
              <a:rPr lang="lv-LV" sz="2200" dirty="0">
                <a:sym typeface="Wingdings" panose="05000000000000000000" pitchFamily="2" charset="2"/>
              </a:rPr>
              <a:t>Izmaksu attiecināmības </a:t>
            </a:r>
            <a:r>
              <a:rPr lang="lv-LV" sz="2200" dirty="0" smtClean="0">
                <a:sym typeface="Wingdings" panose="05000000000000000000" pitchFamily="2" charset="2"/>
              </a:rPr>
              <a:t>nosacījumi </a:t>
            </a:r>
            <a:br>
              <a:rPr lang="lv-LV" sz="2200" dirty="0" smtClean="0">
                <a:sym typeface="Wingdings" panose="05000000000000000000" pitchFamily="2" charset="2"/>
              </a:rPr>
            </a:br>
            <a:r>
              <a:rPr lang="lv-LV" sz="2200" dirty="0" smtClean="0">
                <a:sym typeface="Wingdings" panose="05000000000000000000" pitchFamily="2" charset="2"/>
              </a:rPr>
              <a:t>(noma)</a:t>
            </a:r>
            <a:r>
              <a:rPr lang="lv-LV" dirty="0">
                <a:latin typeface="Calibri" panose="020F0502020204030204" pitchFamily="34" charset="0"/>
                <a:sym typeface="Wingdings" panose="05000000000000000000" pitchFamily="2" charset="2"/>
              </a:rPr>
              <a:t/>
            </a:r>
            <a:br>
              <a:rPr lang="lv-LV" dirty="0">
                <a:latin typeface="Calibri" panose="020F0502020204030204" pitchFamily="34" charset="0"/>
                <a:sym typeface="Wingdings" panose="05000000000000000000" pitchFamily="2" charset="2"/>
              </a:rPr>
            </a:br>
            <a:endParaRPr lang="lv-LV" dirty="0"/>
          </a:p>
        </p:txBody>
      </p:sp>
      <p:sp>
        <p:nvSpPr>
          <p:cNvPr id="3" name="Content Placeholder 2"/>
          <p:cNvSpPr>
            <a:spLocks noGrp="1"/>
          </p:cNvSpPr>
          <p:nvPr>
            <p:ph idx="1"/>
          </p:nvPr>
        </p:nvSpPr>
        <p:spPr>
          <a:xfrm>
            <a:off x="1034143" y="1752601"/>
            <a:ext cx="7652657" cy="3744686"/>
          </a:xfrm>
        </p:spPr>
        <p:txBody>
          <a:bodyPr>
            <a:normAutofit/>
          </a:bodyPr>
          <a:lstStyle/>
          <a:p>
            <a:pPr algn="just">
              <a:spcAft>
                <a:spcPts val="600"/>
              </a:spcAft>
            </a:pPr>
            <a:r>
              <a:rPr lang="lv-LV" sz="1800" dirty="0" smtClean="0">
                <a:latin typeface="Calibri" panose="020F0502020204030204" pitchFamily="34" charset="0"/>
              </a:rPr>
              <a:t>Ja projekta ietvaros pašvaldība izveido infrastruktūru, kuru plāno nodot nomā komersantam: </a:t>
            </a:r>
          </a:p>
          <a:p>
            <a:pPr algn="just">
              <a:spcAft>
                <a:spcPts val="600"/>
              </a:spcAft>
            </a:pPr>
            <a:r>
              <a:rPr lang="lv-LV" sz="1400" dirty="0" smtClean="0">
                <a:latin typeface="Calibri" panose="020F0502020204030204" pitchFamily="34" charset="0"/>
              </a:rPr>
              <a:t>(MK noteikumu 19.2.p.risinājums, ERAF intensitāte 85% - peļņa, valsts atbalsts atbilstoši Regulas 651/2014 56.un 48.pantam):</a:t>
            </a:r>
          </a:p>
          <a:p>
            <a:pPr marL="285750" indent="-285750" algn="just">
              <a:spcAft>
                <a:spcPts val="1200"/>
              </a:spcAft>
              <a:buFont typeface="Wingdings" panose="05000000000000000000" pitchFamily="2" charset="2"/>
              <a:buChar char="Ø"/>
            </a:pPr>
            <a:r>
              <a:rPr lang="lv-LV" sz="1600" b="1" dirty="0" smtClean="0">
                <a:latin typeface="Calibri" panose="020F0502020204030204" pitchFamily="34" charset="0"/>
              </a:rPr>
              <a:t>komersantu izvēlas atklātā, caurskatāmā un nediskriminējošā veidā</a:t>
            </a:r>
            <a:r>
              <a:rPr lang="lv-LV" sz="1600" dirty="0" smtClean="0">
                <a:latin typeface="Calibri" panose="020F0502020204030204" pitchFamily="34" charset="0"/>
              </a:rPr>
              <a:t>, par infrastruktūra izmantošanu nosakot tirgus cenu</a:t>
            </a:r>
          </a:p>
          <a:p>
            <a:pPr marL="285750" indent="-285750" algn="just">
              <a:spcAft>
                <a:spcPts val="1200"/>
              </a:spcAft>
              <a:buFont typeface="Wingdings" panose="05000000000000000000" pitchFamily="2" charset="2"/>
              <a:buChar char="Ø"/>
            </a:pPr>
            <a:r>
              <a:rPr lang="lv-LV" sz="1600" dirty="0" smtClean="0">
                <a:latin typeface="Calibri" panose="020F0502020204030204" pitchFamily="34" charset="0"/>
              </a:rPr>
              <a:t>komersantu </a:t>
            </a:r>
            <a:r>
              <a:rPr lang="lv-LV" sz="1600" dirty="0">
                <a:latin typeface="Calibri" panose="020F0502020204030204" pitchFamily="34" charset="0"/>
              </a:rPr>
              <a:t>izvēlas </a:t>
            </a:r>
            <a:r>
              <a:rPr lang="lv-LV" sz="1600" b="1" dirty="0">
                <a:latin typeface="Calibri" panose="020F0502020204030204" pitchFamily="34" charset="0"/>
              </a:rPr>
              <a:t>projekta īstenošanas </a:t>
            </a:r>
            <a:r>
              <a:rPr lang="lv-LV" sz="1600" b="1" dirty="0" smtClean="0">
                <a:latin typeface="Calibri" panose="020F0502020204030204" pitchFamily="34" charset="0"/>
              </a:rPr>
              <a:t>laikā </a:t>
            </a:r>
            <a:r>
              <a:rPr lang="lv-LV" sz="1600" dirty="0" smtClean="0">
                <a:latin typeface="Calibri" panose="020F0502020204030204" pitchFamily="34" charset="0"/>
              </a:rPr>
              <a:t>(pēc projekta iesnieguma iesniegšanas CFLA), </a:t>
            </a:r>
            <a:r>
              <a:rPr lang="lv-LV" sz="1600" b="1" dirty="0">
                <a:latin typeface="Calibri" panose="020F0502020204030204" pitchFamily="34" charset="0"/>
              </a:rPr>
              <a:t>kad ir zināmas būvdarbu izmaksas </a:t>
            </a:r>
            <a:r>
              <a:rPr lang="lv-LV" sz="1600" dirty="0">
                <a:latin typeface="Calibri" panose="020F0502020204030204" pitchFamily="34" charset="0"/>
              </a:rPr>
              <a:t>(pēc </a:t>
            </a:r>
            <a:r>
              <a:rPr lang="lv-LV" sz="1600" dirty="0" smtClean="0">
                <a:latin typeface="Calibri" panose="020F0502020204030204" pitchFamily="34" charset="0"/>
              </a:rPr>
              <a:t>būvprojekta </a:t>
            </a:r>
            <a:r>
              <a:rPr lang="lv-LV" sz="1600" dirty="0">
                <a:latin typeface="Calibri" panose="020F0502020204030204" pitchFamily="34" charset="0"/>
              </a:rPr>
              <a:t>apstiprināšanas būvvaldē)</a:t>
            </a:r>
            <a:r>
              <a:rPr lang="lv-LV" sz="1600" dirty="0">
                <a:latin typeface="Calibri" panose="020F0502020204030204" pitchFamily="34" charset="0"/>
              </a:rPr>
              <a:t> </a:t>
            </a:r>
            <a:endParaRPr lang="lv-LV" sz="1600" dirty="0" smtClean="0">
              <a:latin typeface="Calibri" panose="020F0502020204030204" pitchFamily="34" charset="0"/>
            </a:endParaRPr>
          </a:p>
          <a:p>
            <a:pPr marL="285750" indent="-285750" algn="just">
              <a:spcAft>
                <a:spcPts val="1200"/>
              </a:spcAft>
              <a:buFont typeface="Wingdings" panose="05000000000000000000" pitchFamily="2" charset="2"/>
              <a:buChar char="Ø"/>
            </a:pPr>
            <a:r>
              <a:rPr lang="lv-LV" sz="1600" dirty="0" smtClean="0">
                <a:latin typeface="Calibri" panose="020F0502020204030204" pitchFamily="34" charset="0"/>
              </a:rPr>
              <a:t>izvēlētais komersants </a:t>
            </a:r>
            <a:r>
              <a:rPr lang="lv-LV" sz="1600" b="1" dirty="0">
                <a:latin typeface="Calibri" panose="020F0502020204030204" pitchFamily="34" charset="0"/>
              </a:rPr>
              <a:t>nedrīkst </a:t>
            </a:r>
            <a:r>
              <a:rPr lang="lv-LV" sz="1600" b="1" dirty="0" smtClean="0">
                <a:latin typeface="Calibri" panose="020F0502020204030204" pitchFamily="34" charset="0"/>
              </a:rPr>
              <a:t>ierosināt </a:t>
            </a:r>
            <a:r>
              <a:rPr lang="lv-LV" sz="1600" b="1" dirty="0">
                <a:latin typeface="Calibri" panose="020F0502020204030204" pitchFamily="34" charset="0"/>
              </a:rPr>
              <a:t>specifiskas izmaiņas </a:t>
            </a:r>
            <a:r>
              <a:rPr lang="lv-LV" sz="1600" dirty="0">
                <a:latin typeface="Calibri" panose="020F0502020204030204" pitchFamily="34" charset="0"/>
              </a:rPr>
              <a:t>būvniecības procesā, </a:t>
            </a:r>
            <a:r>
              <a:rPr lang="lv-LV" sz="1600" b="1" dirty="0">
                <a:latin typeface="Calibri" panose="020F0502020204030204" pitchFamily="34" charset="0"/>
              </a:rPr>
              <a:t>kas sniegtu tam priekšrocību</a:t>
            </a:r>
          </a:p>
        </p:txBody>
      </p:sp>
      <p:sp>
        <p:nvSpPr>
          <p:cNvPr id="4" name="Text Placeholder 3"/>
          <p:cNvSpPr>
            <a:spLocks noGrp="1"/>
          </p:cNvSpPr>
          <p:nvPr>
            <p:ph type="body" sz="quarter" idx="10"/>
          </p:nvPr>
        </p:nvSpPr>
        <p:spPr/>
        <p:txBody>
          <a:bodyPr/>
          <a:lstStyle/>
          <a:p>
            <a:endParaRPr lang="lv-LV" dirty="0"/>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14</a:t>
            </a:fld>
            <a:endParaRPr lang="en-US" altLang="en-US"/>
          </a:p>
        </p:txBody>
      </p:sp>
    </p:spTree>
    <p:extLst>
      <p:ext uri="{BB962C8B-B14F-4D97-AF65-F5344CB8AC3E}">
        <p14:creationId xmlns:p14="http://schemas.microsoft.com/office/powerpoint/2010/main" val="1162031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5629" y="772885"/>
            <a:ext cx="6096000" cy="838200"/>
          </a:xfrm>
        </p:spPr>
        <p:txBody>
          <a:bodyPr>
            <a:normAutofit/>
          </a:bodyPr>
          <a:lstStyle/>
          <a:p>
            <a:pPr algn="ctr"/>
            <a:r>
              <a:rPr lang="lv-LV" sz="2000" dirty="0" smtClean="0"/>
              <a:t>Vājstrāvu tīklu finansēšana projektos </a:t>
            </a:r>
            <a:endParaRPr lang="lv-LV"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38864707"/>
              </p:ext>
            </p:extLst>
          </p:nvPr>
        </p:nvGraphicFramePr>
        <p:xfrm>
          <a:off x="533400" y="1752600"/>
          <a:ext cx="8207829" cy="4100104"/>
        </p:xfrm>
        <a:graphic>
          <a:graphicData uri="http://schemas.openxmlformats.org/drawingml/2006/table">
            <a:tbl>
              <a:tblPr firstRow="1" bandRow="1">
                <a:tableStyleId>{5C22544A-7EE6-4342-B048-85BDC9FD1C3A}</a:tableStyleId>
              </a:tblPr>
              <a:tblGrid>
                <a:gridCol w="1382486"/>
                <a:gridCol w="3320143"/>
                <a:gridCol w="3505200"/>
              </a:tblGrid>
              <a:tr h="480332">
                <a:tc>
                  <a:txBody>
                    <a:bodyPr/>
                    <a:lstStyle/>
                    <a:p>
                      <a:pPr algn="ctr"/>
                      <a:r>
                        <a:rPr lang="lv-LV" sz="1400" dirty="0" smtClean="0">
                          <a:latin typeface="Calibri" panose="020F0502020204030204" pitchFamily="34" charset="0"/>
                        </a:rPr>
                        <a:t>Infrastruktūras veids</a:t>
                      </a:r>
                      <a:endParaRPr lang="lv-LV" sz="1400" dirty="0">
                        <a:latin typeface="Calibri" panose="020F0502020204030204" pitchFamily="34" charset="0"/>
                      </a:endParaRPr>
                    </a:p>
                  </a:txBody>
                  <a:tcPr/>
                </a:tc>
                <a:tc>
                  <a:txBody>
                    <a:bodyPr/>
                    <a:lstStyle/>
                    <a:p>
                      <a:pPr algn="ctr"/>
                      <a:r>
                        <a:rPr lang="lv-LV" sz="1600" dirty="0" smtClean="0">
                          <a:latin typeface="Calibri" panose="020F0502020204030204" pitchFamily="34" charset="0"/>
                        </a:rPr>
                        <a:t>Komunikāciju</a:t>
                      </a:r>
                      <a:r>
                        <a:rPr lang="lv-LV" sz="1600" baseline="0" dirty="0" smtClean="0">
                          <a:latin typeface="Calibri" panose="020F0502020204030204" pitchFamily="34" charset="0"/>
                        </a:rPr>
                        <a:t> veids</a:t>
                      </a:r>
                      <a:endParaRPr lang="lv-LV" sz="1600" dirty="0">
                        <a:latin typeface="Calibri" panose="020F0502020204030204" pitchFamily="34" charset="0"/>
                      </a:endParaRPr>
                    </a:p>
                  </a:txBody>
                  <a:tcPr/>
                </a:tc>
                <a:tc>
                  <a:txBody>
                    <a:bodyPr/>
                    <a:lstStyle/>
                    <a:p>
                      <a:pPr algn="ctr"/>
                      <a:r>
                        <a:rPr lang="lv-LV" sz="1600" dirty="0" smtClean="0">
                          <a:latin typeface="Calibri" panose="020F0502020204030204" pitchFamily="34" charset="0"/>
                        </a:rPr>
                        <a:t>Izmaksu veids, avots</a:t>
                      </a:r>
                      <a:endParaRPr lang="lv-LV" sz="1600" dirty="0">
                        <a:latin typeface="Calibri" panose="020F0502020204030204" pitchFamily="34" charset="0"/>
                      </a:endParaRPr>
                    </a:p>
                  </a:txBody>
                  <a:tcPr/>
                </a:tc>
              </a:tr>
              <a:tr h="480332">
                <a:tc rowSpan="3">
                  <a:txBody>
                    <a:bodyPr/>
                    <a:lstStyle/>
                    <a:p>
                      <a:endParaRPr lang="lv-LV" sz="1400" dirty="0" smtClean="0">
                        <a:latin typeface="Calibri" panose="020F0502020204030204" pitchFamily="34" charset="0"/>
                      </a:endParaRPr>
                    </a:p>
                    <a:p>
                      <a:endParaRPr lang="lv-LV" sz="1400" dirty="0" smtClean="0">
                        <a:latin typeface="Calibri" panose="020F0502020204030204" pitchFamily="34" charset="0"/>
                      </a:endParaRPr>
                    </a:p>
                    <a:p>
                      <a:r>
                        <a:rPr lang="lv-LV" sz="1400" b="1" dirty="0" smtClean="0">
                          <a:latin typeface="Calibri" panose="020F0502020204030204" pitchFamily="34" charset="0"/>
                        </a:rPr>
                        <a:t>Satiksmes </a:t>
                      </a:r>
                      <a:r>
                        <a:rPr lang="lv-LV" sz="1400" dirty="0" smtClean="0">
                          <a:latin typeface="Calibri" panose="020F0502020204030204" pitchFamily="34" charset="0"/>
                        </a:rPr>
                        <a:t>infrastruktūra</a:t>
                      </a:r>
                      <a:endParaRPr lang="lv-LV" sz="1400" dirty="0">
                        <a:latin typeface="Calibri" panose="020F0502020204030204" pitchFamily="34" charset="0"/>
                      </a:endParaRPr>
                    </a:p>
                  </a:txBody>
                  <a:tcPr/>
                </a:tc>
                <a:tc>
                  <a:txBody>
                    <a:bodyPr/>
                    <a:lstStyle/>
                    <a:p>
                      <a:pPr algn="just"/>
                      <a:r>
                        <a:rPr lang="lv-LV" sz="1200" b="1" kern="1200" dirty="0" smtClean="0">
                          <a:solidFill>
                            <a:schemeClr val="dk1"/>
                          </a:solidFill>
                          <a:effectLst/>
                          <a:latin typeface="Calibri" panose="020F0502020204030204" pitchFamily="34" charset="0"/>
                          <a:ea typeface="+mn-ea"/>
                          <a:cs typeface="+mn-cs"/>
                        </a:rPr>
                        <a:t>Jauni tīkli vai esošo </a:t>
                      </a:r>
                      <a:r>
                        <a:rPr lang="lv-LV" sz="1200" kern="1200" dirty="0" smtClean="0">
                          <a:solidFill>
                            <a:schemeClr val="dk1"/>
                          </a:solidFill>
                          <a:effectLst/>
                          <a:latin typeface="Calibri" panose="020F0502020204030204" pitchFamily="34" charset="0"/>
                          <a:ea typeface="+mn-ea"/>
                          <a:cs typeface="+mn-cs"/>
                        </a:rPr>
                        <a:t>optisko </a:t>
                      </a:r>
                      <a:r>
                        <a:rPr lang="lv-LV" sz="1200" b="1" kern="1200" dirty="0" smtClean="0">
                          <a:solidFill>
                            <a:schemeClr val="dk1"/>
                          </a:solidFill>
                          <a:effectLst/>
                          <a:latin typeface="Calibri" panose="020F0502020204030204" pitchFamily="34" charset="0"/>
                          <a:ea typeface="+mn-ea"/>
                          <a:cs typeface="+mn-cs"/>
                        </a:rPr>
                        <a:t>tīklu jaudas palielināšana</a:t>
                      </a:r>
                      <a:r>
                        <a:rPr lang="lv-LV" sz="1200" kern="1200" dirty="0" smtClean="0">
                          <a:solidFill>
                            <a:schemeClr val="dk1"/>
                          </a:solidFill>
                          <a:effectLst/>
                          <a:latin typeface="Calibri" panose="020F0502020204030204" pitchFamily="34" charset="0"/>
                          <a:ea typeface="+mn-ea"/>
                          <a:cs typeface="+mn-cs"/>
                        </a:rPr>
                        <a:t> (piem., SIA Lattelecom tīkli)</a:t>
                      </a:r>
                      <a:endParaRPr lang="lv-LV" sz="1200" dirty="0">
                        <a:latin typeface="Calibri" panose="020F0502020204030204" pitchFamily="34" charset="0"/>
                      </a:endParaRPr>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200" kern="1200" dirty="0" smtClean="0">
                          <a:solidFill>
                            <a:schemeClr val="dk1"/>
                          </a:solidFill>
                          <a:effectLst/>
                          <a:latin typeface="Calibri" panose="020F0502020204030204" pitchFamily="34" charset="0"/>
                          <a:ea typeface="+mn-ea"/>
                          <a:cs typeface="+mn-cs"/>
                        </a:rPr>
                        <a:t>Izmaksas </a:t>
                      </a:r>
                      <a:r>
                        <a:rPr lang="lv-LV" sz="1200" b="1" kern="1200" dirty="0" smtClean="0">
                          <a:solidFill>
                            <a:schemeClr val="dk1"/>
                          </a:solidFill>
                          <a:effectLst/>
                          <a:latin typeface="Calibri" panose="020F0502020204030204" pitchFamily="34" charset="0"/>
                          <a:ea typeface="+mn-ea"/>
                          <a:cs typeface="+mn-cs"/>
                        </a:rPr>
                        <a:t>projektā neiekļauj</a:t>
                      </a:r>
                      <a:endParaRPr lang="lv-LV" sz="1200" kern="1200" dirty="0" smtClean="0">
                        <a:solidFill>
                          <a:schemeClr val="dk1"/>
                        </a:solidFill>
                        <a:effectLst/>
                        <a:latin typeface="Calibri" panose="020F0502020204030204" pitchFamily="34" charset="0"/>
                        <a:ea typeface="+mn-ea"/>
                        <a:cs typeface="+mn-cs"/>
                      </a:endParaRPr>
                    </a:p>
                    <a:p>
                      <a:pPr marL="0" marR="0" indent="0" algn="l" defTabSz="939575" rtl="0" eaLnBrk="1" fontAlgn="auto" latinLnBrk="0" hangingPunct="1">
                        <a:lnSpc>
                          <a:spcPct val="100000"/>
                        </a:lnSpc>
                        <a:spcBef>
                          <a:spcPts val="0"/>
                        </a:spcBef>
                        <a:spcAft>
                          <a:spcPts val="0"/>
                        </a:spcAft>
                        <a:buClrTx/>
                        <a:buSzTx/>
                        <a:buFontTx/>
                        <a:buNone/>
                        <a:tabLst/>
                        <a:defRPr/>
                      </a:pPr>
                      <a:r>
                        <a:rPr lang="lv-LV" sz="1200" kern="1200" dirty="0" smtClean="0">
                          <a:solidFill>
                            <a:schemeClr val="dk1"/>
                          </a:solidFill>
                          <a:effectLst/>
                          <a:latin typeface="Calibri" panose="020F0502020204030204" pitchFamily="34" charset="0"/>
                          <a:ea typeface="+mn-ea"/>
                          <a:cs typeface="+mn-cs"/>
                        </a:rPr>
                        <a:t>Finansē ārpus projekta</a:t>
                      </a:r>
                      <a:endParaRPr lang="lv-LV" sz="1200" dirty="0">
                        <a:latin typeface="Calibri" panose="020F0502020204030204" pitchFamily="34" charset="0"/>
                      </a:endParaRPr>
                    </a:p>
                  </a:txBody>
                  <a:tcPr/>
                </a:tc>
              </a:tr>
              <a:tr h="480332">
                <a:tc vMerge="1">
                  <a:txBody>
                    <a:bodyPr/>
                    <a:lstStyle/>
                    <a:p>
                      <a:endParaRPr lang="lv-LV" dirty="0"/>
                    </a:p>
                  </a:txBody>
                  <a:tcPr/>
                </a:tc>
                <a:tc>
                  <a:txBody>
                    <a:bodyPr/>
                    <a:lstStyle/>
                    <a:p>
                      <a:pPr marL="0" algn="just" defTabSz="939575" rtl="0" eaLnBrk="1" latinLnBrk="0" hangingPunct="1"/>
                      <a:r>
                        <a:rPr lang="lv-LV" sz="1200" b="1" kern="1200" dirty="0" smtClean="0">
                          <a:solidFill>
                            <a:schemeClr val="dk1"/>
                          </a:solidFill>
                          <a:effectLst/>
                          <a:latin typeface="Calibri" panose="020F0502020204030204" pitchFamily="34" charset="0"/>
                          <a:ea typeface="+mn-ea"/>
                          <a:cs typeface="+mn-cs"/>
                        </a:rPr>
                        <a:t>Esošo optisko tīklu bojāšanas risks </a:t>
                      </a:r>
                      <a:r>
                        <a:rPr lang="lv-LV" sz="1200" kern="1200" dirty="0" smtClean="0">
                          <a:solidFill>
                            <a:schemeClr val="dk1"/>
                          </a:solidFill>
                          <a:effectLst/>
                          <a:latin typeface="Calibri" panose="020F0502020204030204" pitchFamily="34" charset="0"/>
                          <a:ea typeface="+mn-ea"/>
                          <a:cs typeface="+mn-cs"/>
                        </a:rPr>
                        <a:t>(pārcelšana vai padziļināšana, kabeļu kanalizācija (čaulas)) – </a:t>
                      </a:r>
                      <a:r>
                        <a:rPr lang="lv-LV" sz="1200" b="1" kern="1200" dirty="0" smtClean="0">
                          <a:solidFill>
                            <a:schemeClr val="dk1"/>
                          </a:solidFill>
                          <a:effectLst/>
                          <a:latin typeface="Calibri" panose="020F0502020204030204" pitchFamily="34" charset="0"/>
                          <a:ea typeface="+mn-ea"/>
                          <a:cs typeface="+mn-cs"/>
                        </a:rPr>
                        <a:t>bez jaudas palielināšanas</a:t>
                      </a:r>
                      <a:r>
                        <a:rPr lang="lv-LV" sz="1200" kern="1200" dirty="0" smtClean="0">
                          <a:solidFill>
                            <a:schemeClr val="dk1"/>
                          </a:solidFill>
                          <a:effectLst/>
                          <a:latin typeface="Calibri" panose="020F0502020204030204" pitchFamily="34" charset="0"/>
                          <a:ea typeface="+mn-ea"/>
                          <a:cs typeface="+mn-cs"/>
                        </a:rPr>
                        <a:t> </a:t>
                      </a:r>
                      <a:endParaRPr lang="lv-LV" sz="1200" kern="1200" dirty="0">
                        <a:solidFill>
                          <a:schemeClr val="dk1"/>
                        </a:solidFill>
                        <a:effectLst/>
                        <a:latin typeface="Calibri" panose="020F0502020204030204" pitchFamily="34" charset="0"/>
                        <a:ea typeface="+mn-ea"/>
                        <a:cs typeface="+mn-cs"/>
                      </a:endParaRPr>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200" b="1" kern="1200" dirty="0" smtClean="0">
                          <a:solidFill>
                            <a:schemeClr val="dk1"/>
                          </a:solidFill>
                          <a:effectLst/>
                          <a:latin typeface="Calibri" panose="020F0502020204030204" pitchFamily="34" charset="0"/>
                          <a:ea typeface="+mn-ea"/>
                          <a:cs typeface="+mn-cs"/>
                        </a:rPr>
                        <a:t>Neattiecināmās projekta </a:t>
                      </a:r>
                      <a:r>
                        <a:rPr lang="lv-LV" sz="1200" kern="1200" dirty="0" smtClean="0">
                          <a:solidFill>
                            <a:schemeClr val="dk1"/>
                          </a:solidFill>
                          <a:effectLst/>
                          <a:latin typeface="Calibri" panose="020F0502020204030204" pitchFamily="34" charset="0"/>
                          <a:ea typeface="+mn-ea"/>
                          <a:cs typeface="+mn-cs"/>
                        </a:rPr>
                        <a:t>izmaksas projektā (ja ir būvinženiera atzinums)</a:t>
                      </a:r>
                      <a:r>
                        <a:rPr lang="lv-LV" sz="1200" b="1" kern="1200" dirty="0" smtClean="0">
                          <a:solidFill>
                            <a:schemeClr val="dk1"/>
                          </a:solidFill>
                          <a:effectLst/>
                          <a:latin typeface="Calibri" panose="020F0502020204030204" pitchFamily="34" charset="0"/>
                          <a:ea typeface="+mn-ea"/>
                          <a:cs typeface="+mn-cs"/>
                        </a:rPr>
                        <a:t>* </a:t>
                      </a:r>
                      <a:r>
                        <a:rPr lang="lv-LV" sz="1200" kern="1200" dirty="0" smtClean="0">
                          <a:solidFill>
                            <a:schemeClr val="dk1"/>
                          </a:solidFill>
                          <a:effectLst/>
                          <a:latin typeface="Calibri" panose="020F0502020204030204" pitchFamily="34" charset="0"/>
                          <a:ea typeface="+mn-ea"/>
                          <a:cs typeface="+mn-cs"/>
                        </a:rPr>
                        <a:t>– finansē projekta iesniedzējs</a:t>
                      </a:r>
                      <a:endParaRPr lang="lv-LV" sz="1200" dirty="0">
                        <a:latin typeface="Calibri" panose="020F0502020204030204" pitchFamily="34" charset="0"/>
                      </a:endParaRPr>
                    </a:p>
                  </a:txBody>
                  <a:tcPr/>
                </a:tc>
              </a:tr>
              <a:tr h="480332">
                <a:tc vMerge="1">
                  <a:txBody>
                    <a:bodyPr/>
                    <a:lstStyle/>
                    <a:p>
                      <a:endParaRPr lang="lv-LV" dirty="0"/>
                    </a:p>
                  </a:txBody>
                  <a:tcPr/>
                </a:tc>
                <a:tc>
                  <a:txBody>
                    <a:bodyPr/>
                    <a:lstStyle/>
                    <a:p>
                      <a:pPr marL="0" algn="just" defTabSz="939575" rtl="0" eaLnBrk="1" latinLnBrk="0" hangingPunct="1"/>
                      <a:r>
                        <a:rPr lang="lv-LV" sz="1200" b="0" kern="1200" dirty="0" smtClean="0">
                          <a:solidFill>
                            <a:schemeClr val="dk1"/>
                          </a:solidFill>
                          <a:effectLst/>
                          <a:latin typeface="Calibri" panose="020F0502020204030204" pitchFamily="34" charset="0"/>
                          <a:ea typeface="+mn-ea"/>
                          <a:cs typeface="+mn-cs"/>
                        </a:rPr>
                        <a:t>Piem., Luksoforu, ielu apgaismojuma sistēmas pieslēgšanai vadības pultij (optiskais tīkls) – pašvaldības  (ja tīkli nepieder trešajai pusei, piem. SIA Lattelecom)</a:t>
                      </a:r>
                      <a:endParaRPr lang="lv-LV" sz="1200" b="0" kern="1200" dirty="0">
                        <a:solidFill>
                          <a:schemeClr val="dk1"/>
                        </a:solidFill>
                        <a:effectLst/>
                        <a:latin typeface="Calibri" panose="020F0502020204030204" pitchFamily="34" charset="0"/>
                        <a:ea typeface="+mn-ea"/>
                        <a:cs typeface="+mn-cs"/>
                      </a:endParaRPr>
                    </a:p>
                  </a:txBody>
                  <a:tcPr/>
                </a:tc>
                <a:tc>
                  <a:txBody>
                    <a:bodyPr/>
                    <a:lstStyle/>
                    <a:p>
                      <a:pPr marL="0" algn="just" defTabSz="939575" rtl="0" eaLnBrk="1" latinLnBrk="0" hangingPunct="1"/>
                      <a:r>
                        <a:rPr lang="lv-LV" sz="1200" b="1" kern="1200" dirty="0" smtClean="0">
                          <a:solidFill>
                            <a:schemeClr val="dk1"/>
                          </a:solidFill>
                          <a:effectLst/>
                          <a:latin typeface="Calibri" panose="020F0502020204030204" pitchFamily="34" charset="0"/>
                          <a:ea typeface="+mn-ea"/>
                          <a:cs typeface="+mn-cs"/>
                        </a:rPr>
                        <a:t>Attiecināmās izmaksas </a:t>
                      </a:r>
                      <a:r>
                        <a:rPr lang="lv-LV" sz="1200" b="0" kern="1200" dirty="0" smtClean="0">
                          <a:solidFill>
                            <a:schemeClr val="dk1"/>
                          </a:solidFill>
                          <a:effectLst/>
                          <a:latin typeface="Calibri" panose="020F0502020204030204" pitchFamily="34" charset="0"/>
                          <a:ea typeface="+mn-ea"/>
                          <a:cs typeface="+mn-cs"/>
                        </a:rPr>
                        <a:t>kā satiksmes infrastruktūras un ar to saistītās infrastruktūras izmaksas</a:t>
                      </a:r>
                      <a:endParaRPr lang="lv-LV" sz="1200" b="0" kern="1200" dirty="0">
                        <a:solidFill>
                          <a:schemeClr val="dk1"/>
                        </a:solidFill>
                        <a:effectLst/>
                        <a:latin typeface="Calibri" panose="020F0502020204030204" pitchFamily="34" charset="0"/>
                        <a:ea typeface="+mn-ea"/>
                        <a:cs typeface="+mn-cs"/>
                      </a:endParaRPr>
                    </a:p>
                  </a:txBody>
                  <a:tcPr/>
                </a:tc>
              </a:tr>
              <a:tr h="480332">
                <a:tc rowSpan="2">
                  <a:txBody>
                    <a:bodyPr/>
                    <a:lstStyle/>
                    <a:p>
                      <a:pPr marL="0" algn="l" defTabSz="939575" rtl="0" eaLnBrk="1" latinLnBrk="0" hangingPunct="1"/>
                      <a:r>
                        <a:rPr lang="lv-LV" sz="1400" b="1" kern="1200" dirty="0" smtClean="0">
                          <a:solidFill>
                            <a:schemeClr val="dk1"/>
                          </a:solidFill>
                          <a:latin typeface="Calibri" panose="020F0502020204030204" pitchFamily="34" charset="0"/>
                          <a:ea typeface="+mn-ea"/>
                          <a:cs typeface="+mn-cs"/>
                        </a:rPr>
                        <a:t>Teritoriju</a:t>
                      </a:r>
                      <a:r>
                        <a:rPr lang="lv-LV" sz="1400" kern="1200" dirty="0" smtClean="0">
                          <a:solidFill>
                            <a:schemeClr val="dk1"/>
                          </a:solidFill>
                          <a:latin typeface="Calibri" panose="020F0502020204030204" pitchFamily="34" charset="0"/>
                          <a:ea typeface="+mn-ea"/>
                          <a:cs typeface="+mn-cs"/>
                        </a:rPr>
                        <a:t> infrastruktūra (laukumi, </a:t>
                      </a:r>
                      <a:r>
                        <a:rPr lang="lv-LV" sz="1400" kern="1200" dirty="0" err="1" smtClean="0">
                          <a:solidFill>
                            <a:schemeClr val="dk1"/>
                          </a:solidFill>
                          <a:latin typeface="Calibri" panose="020F0502020204030204" pitchFamily="34" charset="0"/>
                          <a:ea typeface="+mn-ea"/>
                          <a:cs typeface="+mn-cs"/>
                        </a:rPr>
                        <a:t>utml</a:t>
                      </a:r>
                      <a:r>
                        <a:rPr lang="lv-LV" sz="1400" kern="1200" dirty="0" smtClean="0">
                          <a:solidFill>
                            <a:schemeClr val="dk1"/>
                          </a:solidFill>
                          <a:latin typeface="Calibri" panose="020F0502020204030204" pitchFamily="34" charset="0"/>
                          <a:ea typeface="+mn-ea"/>
                          <a:cs typeface="+mn-cs"/>
                        </a:rPr>
                        <a:t>.)</a:t>
                      </a:r>
                      <a:endParaRPr lang="lv-LV" sz="1400" kern="1200" dirty="0">
                        <a:solidFill>
                          <a:schemeClr val="dk1"/>
                        </a:solidFill>
                        <a:latin typeface="Calibri" panose="020F0502020204030204" pitchFamily="34" charset="0"/>
                        <a:ea typeface="+mn-ea"/>
                        <a:cs typeface="+mn-cs"/>
                      </a:endParaRPr>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200" b="1" kern="1200" dirty="0" smtClean="0">
                          <a:solidFill>
                            <a:schemeClr val="dk1"/>
                          </a:solidFill>
                          <a:effectLst/>
                          <a:latin typeface="Calibri" panose="020F0502020204030204" pitchFamily="34" charset="0"/>
                          <a:ea typeface="+mn-ea"/>
                          <a:cs typeface="+mn-cs"/>
                        </a:rPr>
                        <a:t>Jauni tīkli vai esošo </a:t>
                      </a:r>
                      <a:r>
                        <a:rPr lang="lv-LV" sz="1200" kern="1200" dirty="0" smtClean="0">
                          <a:solidFill>
                            <a:schemeClr val="dk1"/>
                          </a:solidFill>
                          <a:effectLst/>
                          <a:latin typeface="Calibri" panose="020F0502020204030204" pitchFamily="34" charset="0"/>
                          <a:ea typeface="+mn-ea"/>
                          <a:cs typeface="+mn-cs"/>
                        </a:rPr>
                        <a:t>optisko </a:t>
                      </a:r>
                      <a:r>
                        <a:rPr lang="lv-LV" sz="1200" b="1" kern="1200" dirty="0" smtClean="0">
                          <a:solidFill>
                            <a:schemeClr val="dk1"/>
                          </a:solidFill>
                          <a:effectLst/>
                          <a:latin typeface="Calibri" panose="020F0502020204030204" pitchFamily="34" charset="0"/>
                          <a:ea typeface="+mn-ea"/>
                          <a:cs typeface="+mn-cs"/>
                        </a:rPr>
                        <a:t>tīklu jaudas palielināšana</a:t>
                      </a:r>
                      <a:r>
                        <a:rPr lang="lv-LV" sz="1200" kern="1200" dirty="0" smtClean="0">
                          <a:solidFill>
                            <a:schemeClr val="dk1"/>
                          </a:solidFill>
                          <a:effectLst/>
                          <a:latin typeface="Calibri" panose="020F0502020204030204" pitchFamily="34" charset="0"/>
                          <a:ea typeface="+mn-ea"/>
                          <a:cs typeface="+mn-cs"/>
                        </a:rPr>
                        <a:t> (piem., SIA Lattelecom tīkli)</a:t>
                      </a:r>
                      <a:endParaRPr lang="lv-LV" sz="1200" dirty="0">
                        <a:latin typeface="Calibri" panose="020F0502020204030204" pitchFamily="34" charset="0"/>
                      </a:endParaRPr>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200" kern="1200" dirty="0" smtClean="0">
                          <a:solidFill>
                            <a:schemeClr val="dk1"/>
                          </a:solidFill>
                          <a:effectLst/>
                          <a:latin typeface="Calibri" panose="020F0502020204030204" pitchFamily="34" charset="0"/>
                          <a:ea typeface="+mn-ea"/>
                          <a:cs typeface="+mn-cs"/>
                        </a:rPr>
                        <a:t>Izmaksas </a:t>
                      </a:r>
                      <a:r>
                        <a:rPr lang="lv-LV" sz="1200" b="1" kern="1200" dirty="0" smtClean="0">
                          <a:solidFill>
                            <a:schemeClr val="dk1"/>
                          </a:solidFill>
                          <a:effectLst/>
                          <a:latin typeface="Calibri" panose="020F0502020204030204" pitchFamily="34" charset="0"/>
                          <a:ea typeface="+mn-ea"/>
                          <a:cs typeface="+mn-cs"/>
                        </a:rPr>
                        <a:t>projektā neiekļauj</a:t>
                      </a:r>
                      <a:endParaRPr lang="lv-LV" sz="1200" kern="1200" dirty="0" smtClean="0">
                        <a:solidFill>
                          <a:schemeClr val="dk1"/>
                        </a:solidFill>
                        <a:effectLst/>
                        <a:latin typeface="Calibri" panose="020F0502020204030204" pitchFamily="34" charset="0"/>
                        <a:ea typeface="+mn-ea"/>
                        <a:cs typeface="+mn-cs"/>
                      </a:endParaRPr>
                    </a:p>
                    <a:p>
                      <a:pPr marL="0" marR="0" indent="0" algn="l" defTabSz="939575" rtl="0" eaLnBrk="1" fontAlgn="auto" latinLnBrk="0" hangingPunct="1">
                        <a:lnSpc>
                          <a:spcPct val="100000"/>
                        </a:lnSpc>
                        <a:spcBef>
                          <a:spcPts val="0"/>
                        </a:spcBef>
                        <a:spcAft>
                          <a:spcPts val="0"/>
                        </a:spcAft>
                        <a:buClrTx/>
                        <a:buSzTx/>
                        <a:buFontTx/>
                        <a:buNone/>
                        <a:tabLst/>
                        <a:defRPr/>
                      </a:pPr>
                      <a:r>
                        <a:rPr lang="lv-LV" sz="1200" kern="1200" dirty="0" smtClean="0">
                          <a:solidFill>
                            <a:schemeClr val="dk1"/>
                          </a:solidFill>
                          <a:effectLst/>
                          <a:latin typeface="Calibri" panose="020F0502020204030204" pitchFamily="34" charset="0"/>
                          <a:ea typeface="+mn-ea"/>
                          <a:cs typeface="+mn-cs"/>
                        </a:rPr>
                        <a:t>Finansē ārpus projekta</a:t>
                      </a:r>
                      <a:endParaRPr lang="lv-LV" sz="1200" dirty="0">
                        <a:latin typeface="Calibri" panose="020F0502020204030204" pitchFamily="34" charset="0"/>
                      </a:endParaRPr>
                    </a:p>
                  </a:txBody>
                  <a:tcPr/>
                </a:tc>
              </a:tr>
              <a:tr h="480332">
                <a:tc vMerge="1">
                  <a:txBody>
                    <a:bodyPr/>
                    <a:lstStyle/>
                    <a:p>
                      <a:endParaRPr lang="lv-LV" sz="1100" dirty="0"/>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200" b="1" kern="1200" dirty="0" smtClean="0">
                          <a:solidFill>
                            <a:schemeClr val="dk1"/>
                          </a:solidFill>
                          <a:effectLst/>
                          <a:latin typeface="Calibri" panose="020F0502020204030204" pitchFamily="34" charset="0"/>
                          <a:ea typeface="+mn-ea"/>
                          <a:cs typeface="+mn-cs"/>
                        </a:rPr>
                        <a:t>Esošo optisko tīklu bojāšanas risks </a:t>
                      </a:r>
                      <a:r>
                        <a:rPr lang="lv-LV" sz="1200" kern="1200" dirty="0" smtClean="0">
                          <a:solidFill>
                            <a:schemeClr val="dk1"/>
                          </a:solidFill>
                          <a:effectLst/>
                          <a:latin typeface="Calibri" panose="020F0502020204030204" pitchFamily="34" charset="0"/>
                          <a:ea typeface="+mn-ea"/>
                          <a:cs typeface="+mn-cs"/>
                        </a:rPr>
                        <a:t>(pārcelšana vai padziļināšana, kabeļu kanalizācija (čaulas)) – </a:t>
                      </a:r>
                      <a:r>
                        <a:rPr lang="lv-LV" sz="1200" b="1" kern="1200" dirty="0" smtClean="0">
                          <a:solidFill>
                            <a:schemeClr val="dk1"/>
                          </a:solidFill>
                          <a:effectLst/>
                          <a:latin typeface="Calibri" panose="020F0502020204030204" pitchFamily="34" charset="0"/>
                          <a:ea typeface="+mn-ea"/>
                          <a:cs typeface="+mn-cs"/>
                        </a:rPr>
                        <a:t>bez jaudas palielināšanas</a:t>
                      </a:r>
                      <a:r>
                        <a:rPr lang="lv-LV" sz="1200" kern="1200" dirty="0" smtClean="0">
                          <a:solidFill>
                            <a:schemeClr val="dk1"/>
                          </a:solidFill>
                          <a:effectLst/>
                          <a:latin typeface="Calibri" panose="020F0502020204030204" pitchFamily="34" charset="0"/>
                          <a:ea typeface="+mn-ea"/>
                          <a:cs typeface="+mn-cs"/>
                        </a:rPr>
                        <a:t> </a:t>
                      </a:r>
                      <a:endParaRPr lang="lv-LV" sz="1200" dirty="0">
                        <a:latin typeface="Calibri" panose="020F0502020204030204" pitchFamily="34" charset="0"/>
                      </a:endParaRPr>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200" b="1" kern="1200" dirty="0" smtClean="0">
                          <a:solidFill>
                            <a:schemeClr val="dk1"/>
                          </a:solidFill>
                          <a:effectLst/>
                          <a:latin typeface="Calibri" panose="020F0502020204030204" pitchFamily="34" charset="0"/>
                          <a:ea typeface="+mn-ea"/>
                          <a:cs typeface="+mn-cs"/>
                        </a:rPr>
                        <a:t>Neattiecināmās projekta </a:t>
                      </a:r>
                      <a:r>
                        <a:rPr lang="lv-LV" sz="1200" kern="1200" dirty="0" smtClean="0">
                          <a:solidFill>
                            <a:schemeClr val="dk1"/>
                          </a:solidFill>
                          <a:effectLst/>
                          <a:latin typeface="Calibri" panose="020F0502020204030204" pitchFamily="34" charset="0"/>
                          <a:ea typeface="+mn-ea"/>
                          <a:cs typeface="+mn-cs"/>
                        </a:rPr>
                        <a:t>izmaksas projektā (ja ir būvinženiera atzinums)</a:t>
                      </a:r>
                      <a:r>
                        <a:rPr lang="lv-LV" sz="1200" b="1" kern="1200" dirty="0" smtClean="0">
                          <a:solidFill>
                            <a:schemeClr val="dk1"/>
                          </a:solidFill>
                          <a:effectLst/>
                          <a:latin typeface="Calibri" panose="020F0502020204030204" pitchFamily="34" charset="0"/>
                          <a:ea typeface="+mn-ea"/>
                          <a:cs typeface="+mn-cs"/>
                        </a:rPr>
                        <a:t>* </a:t>
                      </a:r>
                      <a:r>
                        <a:rPr lang="lv-LV" sz="1200" kern="1200" dirty="0" smtClean="0">
                          <a:solidFill>
                            <a:schemeClr val="dk1"/>
                          </a:solidFill>
                          <a:effectLst/>
                          <a:latin typeface="Calibri" panose="020F0502020204030204" pitchFamily="34" charset="0"/>
                          <a:ea typeface="+mn-ea"/>
                          <a:cs typeface="+mn-cs"/>
                        </a:rPr>
                        <a:t>– finansē projekta iesniedzējs</a:t>
                      </a:r>
                      <a:endParaRPr lang="lv-LV" sz="1200" dirty="0">
                        <a:latin typeface="Calibri" panose="020F0502020204030204" pitchFamily="34" charset="0"/>
                      </a:endParaRPr>
                    </a:p>
                  </a:txBody>
                  <a:tcPr/>
                </a:tc>
              </a:tr>
              <a:tr h="480332">
                <a:tc>
                  <a:txBody>
                    <a:bodyPr/>
                    <a:lstStyle/>
                    <a:p>
                      <a:pPr marL="0" algn="l" defTabSz="939575" rtl="0" eaLnBrk="1" latinLnBrk="0" hangingPunct="1"/>
                      <a:r>
                        <a:rPr lang="lv-LV" sz="1400" b="1" kern="1200" dirty="0" smtClean="0">
                          <a:solidFill>
                            <a:schemeClr val="dk1"/>
                          </a:solidFill>
                          <a:latin typeface="Calibri" panose="020F0502020204030204" pitchFamily="34" charset="0"/>
                          <a:ea typeface="+mn-ea"/>
                          <a:cs typeface="+mn-cs"/>
                        </a:rPr>
                        <a:t>Ēku</a:t>
                      </a:r>
                      <a:r>
                        <a:rPr lang="lv-LV" sz="1400" b="1" kern="1200" baseline="0" dirty="0" smtClean="0">
                          <a:solidFill>
                            <a:schemeClr val="dk1"/>
                          </a:solidFill>
                          <a:latin typeface="Calibri" panose="020F0502020204030204" pitchFamily="34" charset="0"/>
                          <a:ea typeface="+mn-ea"/>
                          <a:cs typeface="+mn-cs"/>
                        </a:rPr>
                        <a:t> </a:t>
                      </a:r>
                      <a:r>
                        <a:rPr lang="lv-LV" sz="1400" b="0" kern="1200" baseline="0" dirty="0" smtClean="0">
                          <a:solidFill>
                            <a:schemeClr val="dk1"/>
                          </a:solidFill>
                          <a:latin typeface="Calibri" panose="020F0502020204030204" pitchFamily="34" charset="0"/>
                          <a:ea typeface="+mn-ea"/>
                          <a:cs typeface="+mn-cs"/>
                        </a:rPr>
                        <a:t>infrastruktūra</a:t>
                      </a:r>
                      <a:endParaRPr lang="lv-LV" sz="1400" b="0" kern="1200" dirty="0">
                        <a:solidFill>
                          <a:schemeClr val="dk1"/>
                        </a:solidFill>
                        <a:latin typeface="Calibri" panose="020F0502020204030204" pitchFamily="34" charset="0"/>
                        <a:ea typeface="+mn-ea"/>
                        <a:cs typeface="+mn-cs"/>
                      </a:endParaRPr>
                    </a:p>
                  </a:txBody>
                  <a:tcPr/>
                </a:tc>
                <a:tc>
                  <a:txBody>
                    <a:bodyPr/>
                    <a:lstStyle/>
                    <a:p>
                      <a:pPr algn="just"/>
                      <a:r>
                        <a:rPr lang="lv-LV" sz="1200" b="1" kern="1200" dirty="0" smtClean="0">
                          <a:solidFill>
                            <a:schemeClr val="dk1"/>
                          </a:solidFill>
                          <a:effectLst/>
                          <a:latin typeface="Calibri" panose="020F0502020204030204" pitchFamily="34" charset="0"/>
                          <a:ea typeface="+mn-ea"/>
                          <a:cs typeface="+mn-cs"/>
                        </a:rPr>
                        <a:t>Jauni tīkli vai esošo </a:t>
                      </a:r>
                      <a:r>
                        <a:rPr lang="lv-LV" sz="1200" kern="1200" dirty="0" smtClean="0">
                          <a:solidFill>
                            <a:schemeClr val="dk1"/>
                          </a:solidFill>
                          <a:effectLst/>
                          <a:latin typeface="Calibri" panose="020F0502020204030204" pitchFamily="34" charset="0"/>
                          <a:ea typeface="+mn-ea"/>
                          <a:cs typeface="+mn-cs"/>
                        </a:rPr>
                        <a:t>optisko </a:t>
                      </a:r>
                      <a:r>
                        <a:rPr lang="lv-LV" sz="1200" b="1" kern="1200" dirty="0" smtClean="0">
                          <a:solidFill>
                            <a:schemeClr val="dk1"/>
                          </a:solidFill>
                          <a:effectLst/>
                          <a:latin typeface="Calibri" panose="020F0502020204030204" pitchFamily="34" charset="0"/>
                          <a:ea typeface="+mn-ea"/>
                          <a:cs typeface="+mn-cs"/>
                        </a:rPr>
                        <a:t>tīklu jaudas palielināšana</a:t>
                      </a:r>
                      <a:r>
                        <a:rPr lang="lv-LV" sz="1200" kern="1200" dirty="0" smtClean="0">
                          <a:solidFill>
                            <a:schemeClr val="dk1"/>
                          </a:solidFill>
                          <a:effectLst/>
                          <a:latin typeface="Calibri" panose="020F0502020204030204" pitchFamily="34" charset="0"/>
                          <a:ea typeface="+mn-ea"/>
                          <a:cs typeface="+mn-cs"/>
                        </a:rPr>
                        <a:t> (piem., SIA Lattelecom tīkli)</a:t>
                      </a:r>
                      <a:endParaRPr lang="lv-LV" sz="1200" dirty="0">
                        <a:latin typeface="Calibri" panose="020F0502020204030204" pitchFamily="34" charset="0"/>
                      </a:endParaRPr>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200" kern="1200" dirty="0" smtClean="0">
                          <a:solidFill>
                            <a:schemeClr val="dk1"/>
                          </a:solidFill>
                          <a:effectLst/>
                          <a:latin typeface="Calibri" panose="020F0502020204030204" pitchFamily="34" charset="0"/>
                          <a:ea typeface="+mn-ea"/>
                          <a:cs typeface="+mn-cs"/>
                        </a:rPr>
                        <a:t>Izmaksas </a:t>
                      </a:r>
                      <a:r>
                        <a:rPr lang="lv-LV" sz="1200" b="1" kern="1200" dirty="0" smtClean="0">
                          <a:solidFill>
                            <a:schemeClr val="dk1"/>
                          </a:solidFill>
                          <a:effectLst/>
                          <a:latin typeface="Calibri" panose="020F0502020204030204" pitchFamily="34" charset="0"/>
                          <a:ea typeface="+mn-ea"/>
                          <a:cs typeface="+mn-cs"/>
                        </a:rPr>
                        <a:t>projektā </a:t>
                      </a:r>
                      <a:r>
                        <a:rPr lang="lv-LV" sz="1200" b="1" kern="1200" dirty="0" smtClean="0">
                          <a:solidFill>
                            <a:schemeClr val="dk1"/>
                          </a:solidFill>
                          <a:effectLst/>
                          <a:latin typeface="Calibri" panose="020F0502020204030204" pitchFamily="34" charset="0"/>
                          <a:ea typeface="+mn-ea"/>
                          <a:cs typeface="+mn-cs"/>
                        </a:rPr>
                        <a:t>neiekļauj</a:t>
                      </a:r>
                      <a:endParaRPr lang="lv-LV" sz="1200" kern="1200" dirty="0" smtClean="0">
                        <a:solidFill>
                          <a:schemeClr val="dk1"/>
                        </a:solidFill>
                        <a:effectLst/>
                        <a:latin typeface="Calibri" panose="020F0502020204030204" pitchFamily="34" charset="0"/>
                        <a:ea typeface="+mn-ea"/>
                        <a:cs typeface="+mn-cs"/>
                      </a:endParaRPr>
                    </a:p>
                    <a:p>
                      <a:pPr marL="0" marR="0" indent="0" algn="l" defTabSz="939575" rtl="0" eaLnBrk="1" fontAlgn="auto" latinLnBrk="0" hangingPunct="1">
                        <a:lnSpc>
                          <a:spcPct val="100000"/>
                        </a:lnSpc>
                        <a:spcBef>
                          <a:spcPts val="0"/>
                        </a:spcBef>
                        <a:spcAft>
                          <a:spcPts val="0"/>
                        </a:spcAft>
                        <a:buClrTx/>
                        <a:buSzTx/>
                        <a:buFontTx/>
                        <a:buNone/>
                        <a:tabLst/>
                        <a:defRPr/>
                      </a:pPr>
                      <a:r>
                        <a:rPr lang="lv-LV" sz="1200" kern="1200" dirty="0" smtClean="0">
                          <a:solidFill>
                            <a:schemeClr val="dk1"/>
                          </a:solidFill>
                          <a:effectLst/>
                          <a:latin typeface="Calibri" panose="020F0502020204030204" pitchFamily="34" charset="0"/>
                          <a:ea typeface="+mn-ea"/>
                          <a:cs typeface="+mn-cs"/>
                        </a:rPr>
                        <a:t>Finansē ārpus </a:t>
                      </a:r>
                      <a:r>
                        <a:rPr lang="lv-LV" sz="1200" kern="1200" dirty="0" smtClean="0">
                          <a:solidFill>
                            <a:schemeClr val="dk1"/>
                          </a:solidFill>
                          <a:effectLst/>
                          <a:latin typeface="Calibri" panose="020F0502020204030204" pitchFamily="34" charset="0"/>
                          <a:ea typeface="+mn-ea"/>
                          <a:cs typeface="+mn-cs"/>
                        </a:rPr>
                        <a:t>projekta</a:t>
                      </a:r>
                      <a:endParaRPr lang="lv-LV" sz="1200" dirty="0">
                        <a:latin typeface="Calibri" panose="020F0502020204030204" pitchFamily="34" charset="0"/>
                      </a:endParaRPr>
                    </a:p>
                  </a:txBody>
                  <a:tcPr/>
                </a:tc>
              </a:tr>
            </a:tbl>
          </a:graphicData>
        </a:graphic>
      </p:graphicFrame>
      <p:sp>
        <p:nvSpPr>
          <p:cNvPr id="6" name="Slide Number Placeholder 5"/>
          <p:cNvSpPr>
            <a:spLocks noGrp="1"/>
          </p:cNvSpPr>
          <p:nvPr>
            <p:ph type="sldNum" sz="quarter" idx="13"/>
          </p:nvPr>
        </p:nvSpPr>
        <p:spPr/>
        <p:txBody>
          <a:bodyPr/>
          <a:lstStyle/>
          <a:p>
            <a:fld id="{F62954E9-6ACE-404F-8ECE-5CBDB5AFD361}" type="slidenum">
              <a:rPr lang="en-US" altLang="en-US" smtClean="0"/>
              <a:pPr/>
              <a:t>15</a:t>
            </a:fld>
            <a:endParaRPr lang="en-US" altLang="en-US" dirty="0"/>
          </a:p>
        </p:txBody>
      </p:sp>
      <p:sp>
        <p:nvSpPr>
          <p:cNvPr id="8" name="Text Placeholder 4"/>
          <p:cNvSpPr>
            <a:spLocks noGrp="1"/>
          </p:cNvSpPr>
          <p:nvPr>
            <p:ph type="body" sz="quarter" idx="12"/>
          </p:nvPr>
        </p:nvSpPr>
        <p:spPr>
          <a:xfrm>
            <a:off x="533399" y="6030685"/>
            <a:ext cx="7696201" cy="598715"/>
          </a:xfrm>
        </p:spPr>
        <p:txBody>
          <a:bodyPr>
            <a:noAutofit/>
          </a:bodyPr>
          <a:lstStyle/>
          <a:p>
            <a:pPr algn="just"/>
            <a:r>
              <a:rPr lang="lv-LV" sz="1200" b="1" dirty="0" smtClean="0">
                <a:latin typeface="Calibri" panose="020F0502020204030204" pitchFamily="34" charset="0"/>
              </a:rPr>
              <a:t>* Izmaksas pamato ar </a:t>
            </a:r>
            <a:r>
              <a:rPr lang="lv-LV" sz="1200" b="1" dirty="0">
                <a:latin typeface="Calibri" panose="020F0502020204030204" pitchFamily="34" charset="0"/>
              </a:rPr>
              <a:t>sertificēta būvinženiera ekspertīzes atzinums, kurā norādīts, ka pastāv </a:t>
            </a:r>
            <a:r>
              <a:rPr lang="lv-LV" sz="1200" b="1" u="sng" dirty="0">
                <a:latin typeface="Calibri" panose="020F0502020204030204" pitchFamily="34" charset="0"/>
              </a:rPr>
              <a:t>infrastruktūras bojāšanas risks vai nav iespējams izvairīties no </a:t>
            </a:r>
            <a:r>
              <a:rPr lang="lv-LV" sz="1200" b="1" dirty="0">
                <a:latin typeface="Calibri" panose="020F0502020204030204" pitchFamily="34" charset="0"/>
              </a:rPr>
              <a:t>virszemes vai pazemes komunikāciju </a:t>
            </a:r>
            <a:r>
              <a:rPr lang="lv-LV" sz="1200" b="1" u="sng" dirty="0">
                <a:latin typeface="Calibri" panose="020F0502020204030204" pitchFamily="34" charset="0"/>
              </a:rPr>
              <a:t>infrastruktūras pārbūves </a:t>
            </a:r>
            <a:r>
              <a:rPr lang="lv-LV" sz="1200" b="1" dirty="0">
                <a:latin typeface="Calibri" panose="020F0502020204030204" pitchFamily="34" charset="0"/>
              </a:rPr>
              <a:t>(ja projektā paredzētas </a:t>
            </a:r>
            <a:r>
              <a:rPr lang="lv-LV" sz="1200" b="1" dirty="0" smtClean="0">
                <a:latin typeface="Calibri" panose="020F0502020204030204" pitchFamily="34" charset="0"/>
              </a:rPr>
              <a:t>būvniecības darbības satiksmes </a:t>
            </a:r>
            <a:r>
              <a:rPr lang="lv-LV" sz="1200" b="1" dirty="0">
                <a:latin typeface="Calibri" panose="020F0502020204030204" pitchFamily="34" charset="0"/>
              </a:rPr>
              <a:t>pārvadu, ielu, </a:t>
            </a:r>
            <a:r>
              <a:rPr lang="lv-LV" sz="1200" b="1" dirty="0" smtClean="0">
                <a:latin typeface="Calibri" panose="020F0502020204030204" pitchFamily="34" charset="0"/>
              </a:rPr>
              <a:t>ceļu, teritoriju infrastruktūrā)</a:t>
            </a:r>
            <a:endParaRPr lang="lv-LV" sz="1200" b="1" dirty="0">
              <a:latin typeface="Calibri" panose="020F0502020204030204" pitchFamily="34" charset="0"/>
            </a:endParaRPr>
          </a:p>
        </p:txBody>
      </p:sp>
    </p:spTree>
    <p:extLst>
      <p:ext uri="{BB962C8B-B14F-4D97-AF65-F5344CB8AC3E}">
        <p14:creationId xmlns:p14="http://schemas.microsoft.com/office/powerpoint/2010/main" val="3441954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98711"/>
            <a:ext cx="6096000" cy="862471"/>
          </a:xfrm>
        </p:spPr>
        <p:txBody>
          <a:bodyPr>
            <a:normAutofit fontScale="90000"/>
          </a:bodyPr>
          <a:lstStyle/>
          <a:p>
            <a:pPr algn="ctr"/>
            <a:r>
              <a:rPr lang="lv-LV" sz="2200" dirty="0" smtClean="0">
                <a:sym typeface="Wingdings" panose="05000000000000000000" pitchFamily="2" charset="2"/>
              </a:rPr>
              <a:t>Būtiski iznākuma rādītāju </a:t>
            </a:r>
            <a:br>
              <a:rPr lang="lv-LV" sz="2200" dirty="0" smtClean="0">
                <a:sym typeface="Wingdings" panose="05000000000000000000" pitchFamily="2" charset="2"/>
              </a:rPr>
            </a:br>
            <a:r>
              <a:rPr lang="lv-LV" sz="2200" dirty="0" smtClean="0">
                <a:sym typeface="Wingdings" panose="05000000000000000000" pitchFamily="2" charset="2"/>
              </a:rPr>
              <a:t>attiecināmības nosacījumi </a:t>
            </a:r>
            <a:r>
              <a:rPr lang="lv-LV" dirty="0">
                <a:latin typeface="Calibri" panose="020F0502020204030204" pitchFamily="34" charset="0"/>
                <a:sym typeface="Wingdings" panose="05000000000000000000" pitchFamily="2" charset="2"/>
              </a:rPr>
              <a:t/>
            </a:r>
            <a:br>
              <a:rPr lang="lv-LV" dirty="0">
                <a:latin typeface="Calibri" panose="020F0502020204030204" pitchFamily="34" charset="0"/>
                <a:sym typeface="Wingdings" panose="05000000000000000000" pitchFamily="2" charset="2"/>
              </a:rPr>
            </a:br>
            <a:endParaRPr lang="lv-LV" dirty="0"/>
          </a:p>
        </p:txBody>
      </p:sp>
      <p:sp>
        <p:nvSpPr>
          <p:cNvPr id="3" name="Content Placeholder 2"/>
          <p:cNvSpPr>
            <a:spLocks noGrp="1"/>
          </p:cNvSpPr>
          <p:nvPr>
            <p:ph idx="1"/>
          </p:nvPr>
        </p:nvSpPr>
        <p:spPr>
          <a:xfrm>
            <a:off x="1034143" y="1752601"/>
            <a:ext cx="7652657" cy="3744686"/>
          </a:xfrm>
        </p:spPr>
        <p:txBody>
          <a:bodyPr>
            <a:normAutofit fontScale="92500"/>
          </a:bodyPr>
          <a:lstStyle/>
          <a:p>
            <a:pPr marL="342900" indent="-342900" algn="just">
              <a:buFont typeface="Wingdings"/>
              <a:buChar char="à"/>
            </a:pPr>
            <a:r>
              <a:rPr lang="lv-LV" sz="1600" b="1" dirty="0" smtClean="0">
                <a:latin typeface="Calibri" panose="020F0502020204030204" pitchFamily="34" charset="0"/>
              </a:rPr>
              <a:t>Iznākuma </a:t>
            </a:r>
            <a:r>
              <a:rPr lang="lv-LV" sz="1600" b="1" dirty="0">
                <a:latin typeface="Calibri" panose="020F0502020204030204" pitchFamily="34" charset="0"/>
              </a:rPr>
              <a:t>rādītājos </a:t>
            </a:r>
            <a:r>
              <a:rPr lang="lv-LV" sz="1600" b="1" dirty="0">
                <a:latin typeface="Calibri" panose="020F0502020204030204" pitchFamily="34" charset="0"/>
              </a:rPr>
              <a:t>ieskaitāmas šādas vērtības:</a:t>
            </a:r>
            <a:endParaRPr lang="lv-LV" sz="1600" b="1" dirty="0">
              <a:latin typeface="Calibri" panose="020F0502020204030204" pitchFamily="34" charset="0"/>
            </a:endParaRPr>
          </a:p>
          <a:p>
            <a:pPr marL="635000" indent="-285750" algn="just">
              <a:spcAft>
                <a:spcPts val="0"/>
              </a:spcAft>
              <a:buFont typeface="Wingdings" panose="05000000000000000000" pitchFamily="2" charset="2"/>
              <a:buChar char="Ø"/>
            </a:pPr>
            <a:r>
              <a:rPr lang="lv-LV" sz="1400" dirty="0" smtClean="0">
                <a:latin typeface="Calibri" panose="020F0502020204030204" pitchFamily="34" charset="0"/>
              </a:rPr>
              <a:t>tikai MVU rādītāji (SAM </a:t>
            </a:r>
            <a:r>
              <a:rPr lang="lv-LV" sz="1400" dirty="0">
                <a:latin typeface="Calibri" panose="020F0502020204030204" pitchFamily="34" charset="0"/>
              </a:rPr>
              <a:t>3.3.1. </a:t>
            </a:r>
            <a:r>
              <a:rPr lang="lv-LV" sz="1400" dirty="0" smtClean="0">
                <a:latin typeface="Calibri" panose="020F0502020204030204" pitchFamily="34" charset="0"/>
              </a:rPr>
              <a:t>ietvaros) </a:t>
            </a:r>
          </a:p>
          <a:p>
            <a:pPr marL="635000" indent="-285750" algn="just">
              <a:spcAft>
                <a:spcPts val="600"/>
              </a:spcAft>
              <a:buFont typeface="Wingdings" panose="05000000000000000000" pitchFamily="2" charset="2"/>
              <a:buChar char="Ø"/>
            </a:pPr>
            <a:r>
              <a:rPr lang="lv-LV" sz="1400" dirty="0" smtClean="0">
                <a:latin typeface="Calibri" panose="020F0502020204030204" pitchFamily="34" charset="0"/>
              </a:rPr>
              <a:t>MVU </a:t>
            </a:r>
            <a:r>
              <a:rPr lang="lv-LV" sz="1400" dirty="0">
                <a:latin typeface="Calibri" panose="020F0502020204030204" pitchFamily="34" charset="0"/>
              </a:rPr>
              <a:t>un lielo komersantu </a:t>
            </a:r>
            <a:r>
              <a:rPr lang="lv-LV" sz="1400" dirty="0" smtClean="0">
                <a:latin typeface="Calibri" panose="020F0502020204030204" pitchFamily="34" charset="0"/>
              </a:rPr>
              <a:t>rādītāji (SAM 5.6.2. ietvaros) </a:t>
            </a:r>
          </a:p>
          <a:p>
            <a:pPr marL="342900" indent="-342900" algn="just">
              <a:buFont typeface="Wingdings"/>
              <a:buChar char="à"/>
            </a:pPr>
            <a:r>
              <a:rPr lang="lv-LV" sz="1600" dirty="0" smtClean="0">
                <a:latin typeface="Calibri" panose="020F0502020204030204" pitchFamily="34" charset="0"/>
              </a:rPr>
              <a:t>Visi</a:t>
            </a:r>
            <a:r>
              <a:rPr lang="lv-LV" sz="1600" b="1" dirty="0" smtClean="0">
                <a:latin typeface="Calibri" panose="020F0502020204030204" pitchFamily="34" charset="0"/>
              </a:rPr>
              <a:t> </a:t>
            </a:r>
            <a:r>
              <a:rPr lang="lv-LV" sz="1600" b="1" dirty="0">
                <a:latin typeface="Calibri" panose="020F0502020204030204" pitchFamily="34" charset="0"/>
              </a:rPr>
              <a:t>iznākuma rādītāji </a:t>
            </a:r>
            <a:r>
              <a:rPr lang="lv-LV" sz="1600" i="1" dirty="0">
                <a:latin typeface="Calibri" panose="020F0502020204030204" pitchFamily="34" charset="0"/>
              </a:rPr>
              <a:t>(izņemot atjaunoto degradēto teritoriju platību) </a:t>
            </a:r>
            <a:r>
              <a:rPr lang="lv-LV" sz="1600" b="1" dirty="0">
                <a:latin typeface="Calibri" panose="020F0502020204030204" pitchFamily="34" charset="0"/>
              </a:rPr>
              <a:t>ir jāpamato ar komersantu apliecinājumiem par interesi vai sadarbības līgumu ar komersantu kā sadarbības partneri </a:t>
            </a:r>
            <a:r>
              <a:rPr lang="lv-LV" sz="1600" i="1" dirty="0" smtClean="0">
                <a:latin typeface="Calibri" panose="020F0502020204030204" pitchFamily="34" charset="0"/>
              </a:rPr>
              <a:t>(</a:t>
            </a:r>
            <a:r>
              <a:rPr lang="lv-LV" sz="1600" i="1" dirty="0">
                <a:latin typeface="Calibri" panose="020F0502020204030204" pitchFamily="34" charset="0"/>
              </a:rPr>
              <a:t>apliecinājumi par interesi un sadarbības līgumi jāpievieno projekta iesniegumam</a:t>
            </a:r>
            <a:r>
              <a:rPr lang="lv-LV" sz="1600" i="1" dirty="0" smtClean="0">
                <a:latin typeface="Calibri" panose="020F0502020204030204" pitchFamily="34" charset="0"/>
              </a:rPr>
              <a:t>)</a:t>
            </a:r>
          </a:p>
          <a:p>
            <a:pPr algn="just"/>
            <a:r>
              <a:rPr lang="lv-LV" sz="1600" dirty="0" smtClean="0">
                <a:latin typeface="Calibri" panose="020F0502020204030204" pitchFamily="34" charset="0"/>
              </a:rPr>
              <a:t>!!! Atjaunotā degradētā teritorijas platība var nebūt norādīta komersantu apliecinājumos par interesi vai sadarbības līgumos, </a:t>
            </a:r>
            <a:r>
              <a:rPr lang="lv-LV" sz="1600" b="1" dirty="0" smtClean="0">
                <a:latin typeface="Calibri" panose="020F0502020204030204" pitchFamily="34" charset="0"/>
              </a:rPr>
              <a:t>šādā gadījumā projekta iesnieguma veidlapas 1.3.punktā </a:t>
            </a:r>
            <a:r>
              <a:rPr lang="lv-LV" sz="1600" b="1" dirty="0">
                <a:latin typeface="Calibri" panose="020F0502020204030204" pitchFamily="34" charset="0"/>
              </a:rPr>
              <a:t>sniedz detalizētu informāciju par teritorijām, kas ieskaitītas iznākuma rādītāja </a:t>
            </a:r>
            <a:r>
              <a:rPr lang="lv-LV" sz="1600" b="1" dirty="0" smtClean="0">
                <a:latin typeface="Calibri" panose="020F0502020204030204" pitchFamily="34" charset="0"/>
              </a:rPr>
              <a:t>vērtībā.</a:t>
            </a:r>
            <a:r>
              <a:rPr lang="lv-LV" sz="1600" dirty="0" smtClean="0">
                <a:latin typeface="Calibri" panose="020F0502020204030204" pitchFamily="34" charset="0"/>
              </a:rPr>
              <a:t> </a:t>
            </a:r>
          </a:p>
          <a:p>
            <a:pPr algn="just"/>
            <a:r>
              <a:rPr lang="lv-LV" sz="1600" i="1" dirty="0" smtClean="0">
                <a:latin typeface="Calibri" panose="020F0502020204030204" pitchFamily="34" charset="0"/>
              </a:rPr>
              <a:t>(</a:t>
            </a:r>
            <a:r>
              <a:rPr lang="lv-LV" sz="1600" i="1" dirty="0">
                <a:latin typeface="Calibri" panose="020F0502020204030204" pitchFamily="34" charset="0"/>
              </a:rPr>
              <a:t>piemēram, </a:t>
            </a:r>
            <a:r>
              <a:rPr lang="lv-LV" sz="1600" i="1" dirty="0" smtClean="0">
                <a:latin typeface="Calibri" panose="020F0502020204030204" pitchFamily="34" charset="0"/>
              </a:rPr>
              <a:t>1.3.punktā norāda</a:t>
            </a:r>
            <a:r>
              <a:rPr lang="lv-LV" sz="1600" i="1" dirty="0">
                <a:latin typeface="Calibri" panose="020F0502020204030204" pitchFamily="34" charset="0"/>
              </a:rPr>
              <a:t>, vai atjaunoto teritoriju veido pašvaldības vai komersantu īpašumā esošas teritorijas, aprakstā sniedz atsauces uz kartogrāfisko materiālu, raksturo degradēto/atjaunoto teritoriju pirms un pēc iznākuma rādītāja sasniegšanas, norāda gadu, kad teritorija ir atjaunota, ja tās atjaunošana ir veikta pirms projekta iesnieguma iesniegšanas u.c.)</a:t>
            </a:r>
          </a:p>
        </p:txBody>
      </p:sp>
      <p:sp>
        <p:nvSpPr>
          <p:cNvPr id="4" name="Text Placeholder 3"/>
          <p:cNvSpPr>
            <a:spLocks noGrp="1"/>
          </p:cNvSpPr>
          <p:nvPr>
            <p:ph type="body" sz="quarter" idx="10"/>
          </p:nvPr>
        </p:nvSpPr>
        <p:spPr/>
        <p:txBody>
          <a:bodyPr/>
          <a:lstStyle/>
          <a:p>
            <a:endParaRPr lang="lv-LV" dirty="0"/>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16</a:t>
            </a:fld>
            <a:endParaRPr lang="en-US" altLang="en-US"/>
          </a:p>
        </p:txBody>
      </p:sp>
    </p:spTree>
    <p:extLst>
      <p:ext uri="{BB962C8B-B14F-4D97-AF65-F5344CB8AC3E}">
        <p14:creationId xmlns:p14="http://schemas.microsoft.com/office/powerpoint/2010/main" val="256715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9960" y="725151"/>
            <a:ext cx="6030686" cy="1060106"/>
          </a:xfrm>
        </p:spPr>
        <p:txBody>
          <a:bodyPr>
            <a:noAutofit/>
          </a:bodyPr>
          <a:lstStyle/>
          <a:p>
            <a:pPr algn="ctr"/>
            <a:r>
              <a:rPr lang="lv-LV" sz="1800" dirty="0"/>
              <a:t>Snieguma rezerves nodrošināšana no </a:t>
            </a:r>
            <a:r>
              <a:rPr lang="lv-LV" sz="1800" dirty="0" smtClean="0"/>
              <a:t>pašvaldību līdzekļiem SAM 3.3.1. un SAM 5.6.2. projektu ietvaros</a:t>
            </a:r>
            <a:endParaRPr lang="lv-LV" sz="1800" dirty="0"/>
          </a:p>
        </p:txBody>
      </p:sp>
      <p:sp>
        <p:nvSpPr>
          <p:cNvPr id="4" name="Text Placeholder 3"/>
          <p:cNvSpPr>
            <a:spLocks noGrp="1"/>
          </p:cNvSpPr>
          <p:nvPr>
            <p:ph type="body" sz="half" idx="2"/>
          </p:nvPr>
        </p:nvSpPr>
        <p:spPr>
          <a:xfrm>
            <a:off x="1115367" y="1714500"/>
            <a:ext cx="7147728" cy="4024819"/>
          </a:xfrm>
        </p:spPr>
        <p:txBody>
          <a:bodyPr>
            <a:normAutofit/>
          </a:bodyPr>
          <a:lstStyle/>
          <a:p>
            <a:pPr marL="342900" indent="-342900" algn="just">
              <a:spcAft>
                <a:spcPts val="600"/>
              </a:spcAft>
              <a:buFont typeface="Wingdings"/>
              <a:buChar char="à"/>
            </a:pPr>
            <a:r>
              <a:rPr lang="lv-LV" sz="1600" dirty="0" smtClean="0">
                <a:latin typeface="Calibri" panose="020F0502020204030204" pitchFamily="34" charset="0"/>
                <a:cs typeface="Arial" panose="020B0604020202020204" pitchFamily="34" charset="0"/>
                <a:sym typeface="Wingdings" panose="05000000000000000000" pitchFamily="2" charset="2"/>
              </a:rPr>
              <a:t>Snieguma </a:t>
            </a:r>
            <a:r>
              <a:rPr lang="lv-LV" sz="1600" dirty="0">
                <a:latin typeface="Calibri" panose="020F0502020204030204" pitchFamily="34" charset="0"/>
                <a:cs typeface="Arial" panose="020B0604020202020204" pitchFamily="34" charset="0"/>
                <a:sym typeface="Wingdings" panose="05000000000000000000" pitchFamily="2" charset="2"/>
              </a:rPr>
              <a:t>rezerves priekšfinansēšana </a:t>
            </a:r>
            <a:r>
              <a:rPr lang="lv-LV" sz="1600" b="1" dirty="0">
                <a:latin typeface="Calibri" panose="020F0502020204030204" pitchFamily="34" charset="0"/>
                <a:cs typeface="Arial" panose="020B0604020202020204" pitchFamily="34" charset="0"/>
                <a:sym typeface="Wingdings" panose="05000000000000000000" pitchFamily="2" charset="2"/>
              </a:rPr>
              <a:t>nav </a:t>
            </a:r>
            <a:r>
              <a:rPr lang="lv-LV" sz="1600" b="1" dirty="0" smtClean="0">
                <a:latin typeface="Calibri" panose="020F0502020204030204" pitchFamily="34" charset="0"/>
                <a:cs typeface="Arial" panose="020B0604020202020204" pitchFamily="34" charset="0"/>
                <a:sym typeface="Wingdings" panose="05000000000000000000" pitchFamily="2" charset="2"/>
              </a:rPr>
              <a:t>attiecināma </a:t>
            </a:r>
            <a:r>
              <a:rPr lang="lv-LV" sz="1600" b="1" dirty="0">
                <a:latin typeface="Calibri" panose="020F0502020204030204" pitchFamily="34" charset="0"/>
                <a:cs typeface="Arial" panose="020B0604020202020204" pitchFamily="34" charset="0"/>
                <a:sym typeface="Wingdings" panose="05000000000000000000" pitchFamily="2" charset="2"/>
              </a:rPr>
              <a:t>uz SAM 3.3.1. </a:t>
            </a:r>
            <a:r>
              <a:rPr lang="lv-LV" sz="1600" b="1" dirty="0" smtClean="0">
                <a:latin typeface="Calibri" panose="020F0502020204030204" pitchFamily="34" charset="0"/>
                <a:cs typeface="Arial" panose="020B0604020202020204" pitchFamily="34" charset="0"/>
                <a:sym typeface="Wingdings" panose="05000000000000000000" pitchFamily="2" charset="2"/>
              </a:rPr>
              <a:t>3.kārtu</a:t>
            </a:r>
            <a:r>
              <a:rPr lang="lv-LV" sz="1600" dirty="0" smtClean="0">
                <a:latin typeface="Calibri" panose="020F0502020204030204" pitchFamily="34" charset="0"/>
                <a:cs typeface="Arial" panose="020B0604020202020204" pitchFamily="34" charset="0"/>
                <a:sym typeface="Wingdings" panose="05000000000000000000" pitchFamily="2" charset="2"/>
              </a:rPr>
              <a:t>!</a:t>
            </a:r>
            <a:endParaRPr lang="lv-LV" sz="1600" dirty="0">
              <a:latin typeface="Calibri" panose="020F0502020204030204" pitchFamily="34" charset="0"/>
              <a:cs typeface="Arial" panose="020B0604020202020204" pitchFamily="34" charset="0"/>
              <a:sym typeface="Wingdings" panose="05000000000000000000" pitchFamily="2" charset="2"/>
            </a:endParaRPr>
          </a:p>
          <a:p>
            <a:pPr marL="342900" indent="-342900" algn="just">
              <a:spcAft>
                <a:spcPts val="600"/>
              </a:spcAft>
              <a:buFont typeface="Wingdings"/>
              <a:buChar char="à"/>
            </a:pPr>
            <a:r>
              <a:rPr lang="lv-LV" sz="1600" dirty="0" smtClean="0">
                <a:latin typeface="Calibri" panose="020F0502020204030204" pitchFamily="34" charset="0"/>
                <a:cs typeface="Arial" panose="020B0604020202020204" pitchFamily="34" charset="0"/>
                <a:sym typeface="Wingdings" panose="05000000000000000000" pitchFamily="2" charset="2"/>
              </a:rPr>
              <a:t>Snieguma </a:t>
            </a:r>
            <a:r>
              <a:rPr lang="lv-LV" sz="1600" dirty="0" smtClean="0">
                <a:latin typeface="Calibri" panose="020F0502020204030204" pitchFamily="34" charset="0"/>
                <a:cs typeface="Arial" panose="020B0604020202020204" pitchFamily="34" charset="0"/>
                <a:sym typeface="Wingdings" panose="05000000000000000000" pitchFamily="2" charset="2"/>
              </a:rPr>
              <a:t>rezerves apmēru un nosacījumus paredz vienošanās par projekta </a:t>
            </a:r>
            <a:r>
              <a:rPr lang="lv-LV" sz="1600" dirty="0" smtClean="0">
                <a:latin typeface="Calibri" panose="020F0502020204030204" pitchFamily="34" charset="0"/>
                <a:cs typeface="Arial" panose="020B0604020202020204" pitchFamily="34" charset="0"/>
                <a:sym typeface="Wingdings" panose="05000000000000000000" pitchFamily="2" charset="2"/>
              </a:rPr>
              <a:t>īstenošanu Snieguma </a:t>
            </a:r>
            <a:r>
              <a:rPr lang="lv-LV" sz="1600" dirty="0" smtClean="0">
                <a:latin typeface="Calibri" panose="020F0502020204030204" pitchFamily="34" charset="0"/>
                <a:cs typeface="Arial" panose="020B0604020202020204" pitchFamily="34" charset="0"/>
                <a:sym typeface="Wingdings" panose="05000000000000000000" pitchFamily="2" charset="2"/>
              </a:rPr>
              <a:t>rezerves apmēru paredz tikai projekta </a:t>
            </a:r>
            <a:r>
              <a:rPr lang="lv-LV" sz="1600" u="sng" dirty="0" smtClean="0">
                <a:latin typeface="Calibri" panose="020F0502020204030204" pitchFamily="34" charset="0"/>
                <a:cs typeface="Arial" panose="020B0604020202020204" pitchFamily="34" charset="0"/>
                <a:sym typeface="Wingdings" panose="05000000000000000000" pitchFamily="2" charset="2"/>
              </a:rPr>
              <a:t>publiskā finansējuma (ERAF) </a:t>
            </a:r>
            <a:r>
              <a:rPr lang="lv-LV" sz="1600" dirty="0" smtClean="0">
                <a:latin typeface="Calibri" panose="020F0502020204030204" pitchFamily="34" charset="0"/>
                <a:cs typeface="Arial" panose="020B0604020202020204" pitchFamily="34" charset="0"/>
                <a:sym typeface="Wingdings" panose="05000000000000000000" pitchFamily="2" charset="2"/>
              </a:rPr>
              <a:t>daļas </a:t>
            </a:r>
            <a:r>
              <a:rPr lang="lv-LV" sz="1600" dirty="0" smtClean="0">
                <a:latin typeface="Calibri" panose="020F0502020204030204" pitchFamily="34" charset="0"/>
                <a:cs typeface="Arial" panose="020B0604020202020204" pitchFamily="34" charset="0"/>
                <a:sym typeface="Wingdings" panose="05000000000000000000" pitchFamily="2" charset="2"/>
              </a:rPr>
              <a:t>ietvaros.   </a:t>
            </a:r>
            <a:endParaRPr lang="lv-LV" sz="1600" dirty="0" smtClean="0">
              <a:latin typeface="Calibri" panose="020F0502020204030204" pitchFamily="34" charset="0"/>
              <a:cs typeface="Arial" panose="020B0604020202020204" pitchFamily="34" charset="0"/>
              <a:sym typeface="Wingdings" panose="05000000000000000000" pitchFamily="2" charset="2"/>
            </a:endParaRPr>
          </a:p>
          <a:p>
            <a:pPr marL="342900" indent="-342900" algn="just">
              <a:buFont typeface="Wingdings"/>
              <a:buChar char="à"/>
            </a:pPr>
            <a:r>
              <a:rPr lang="lv-LV" sz="1600" dirty="0" smtClean="0">
                <a:latin typeface="Calibri" panose="020F0502020204030204" pitchFamily="34" charset="0"/>
                <a:cs typeface="Arial" panose="020B0604020202020204" pitchFamily="34" charset="0"/>
                <a:sym typeface="Wingdings" panose="05000000000000000000" pitchFamily="2" charset="2"/>
              </a:rPr>
              <a:t>Snieguma </a:t>
            </a:r>
            <a:r>
              <a:rPr lang="lv-LV" sz="1600" b="1" dirty="0" smtClean="0">
                <a:latin typeface="Calibri" panose="020F0502020204030204" pitchFamily="34" charset="0"/>
                <a:cs typeface="Arial" panose="020B0604020202020204" pitchFamily="34" charset="0"/>
                <a:sym typeface="Wingdings" panose="05000000000000000000" pitchFamily="2" charset="2"/>
              </a:rPr>
              <a:t>rezervi iespējams pārskatīt tikai</a:t>
            </a:r>
            <a:r>
              <a:rPr lang="lv-LV" sz="1600" dirty="0" smtClean="0">
                <a:latin typeface="Calibri" panose="020F0502020204030204" pitchFamily="34" charset="0"/>
                <a:cs typeface="Arial" panose="020B0604020202020204" pitchFamily="34" charset="0"/>
                <a:sym typeface="Wingdings" panose="05000000000000000000" pitchFamily="2" charset="2"/>
              </a:rPr>
              <a:t>:</a:t>
            </a:r>
          </a:p>
          <a:p>
            <a:pPr marL="812688" lvl="1" indent="-342900" algn="just">
              <a:buFont typeface="Wingdings" panose="05000000000000000000" pitchFamily="2" charset="2"/>
              <a:buChar char="Ø"/>
            </a:pPr>
            <a:r>
              <a:rPr lang="lv-LV" sz="1600" b="1" dirty="0" smtClean="0">
                <a:latin typeface="Calibri" panose="020F0502020204030204" pitchFamily="34" charset="0"/>
                <a:cs typeface="Arial" panose="020B0604020202020204" pitchFamily="34" charset="0"/>
                <a:sym typeface="Wingdings" panose="05000000000000000000" pitchFamily="2" charset="2"/>
              </a:rPr>
              <a:t>pēc EK lēmuma</a:t>
            </a:r>
            <a:r>
              <a:rPr lang="lv-LV" sz="1600" dirty="0" smtClean="0">
                <a:latin typeface="Calibri" panose="020F0502020204030204" pitchFamily="34" charset="0"/>
                <a:cs typeface="Arial" panose="020B0604020202020204" pitchFamily="34" charset="0"/>
                <a:sym typeface="Wingdings" panose="05000000000000000000" pitchFamily="2" charset="2"/>
              </a:rPr>
              <a:t> par snieguma ietvara izpildi (indikatīvi 2019</a:t>
            </a:r>
            <a:r>
              <a:rPr lang="lv-LV" sz="1600" dirty="0" smtClean="0">
                <a:latin typeface="Calibri" panose="020F0502020204030204" pitchFamily="34" charset="0"/>
                <a:cs typeface="Arial" panose="020B0604020202020204" pitchFamily="34" charset="0"/>
                <a:sym typeface="Wingdings" panose="05000000000000000000" pitchFamily="2" charset="2"/>
              </a:rPr>
              <a:t>./2020.g</a:t>
            </a:r>
            <a:r>
              <a:rPr lang="lv-LV" sz="1600" dirty="0" smtClean="0">
                <a:latin typeface="Calibri" panose="020F0502020204030204" pitchFamily="34" charset="0"/>
                <a:cs typeface="Arial" panose="020B0604020202020204" pitchFamily="34" charset="0"/>
                <a:sym typeface="Wingdings" panose="05000000000000000000" pitchFamily="2" charset="2"/>
              </a:rPr>
              <a:t>.)</a:t>
            </a:r>
          </a:p>
          <a:p>
            <a:pPr marL="812688" lvl="1" indent="-342900" algn="just">
              <a:buFont typeface="Wingdings" panose="05000000000000000000" pitchFamily="2" charset="2"/>
              <a:buChar char="Ø"/>
            </a:pPr>
            <a:r>
              <a:rPr lang="lv-LV" sz="1600" dirty="0" smtClean="0">
                <a:latin typeface="Calibri" panose="020F0502020204030204" pitchFamily="34" charset="0"/>
                <a:cs typeface="Arial" panose="020B0604020202020204" pitchFamily="34" charset="0"/>
                <a:sym typeface="Wingdings" panose="05000000000000000000" pitchFamily="2" charset="2"/>
              </a:rPr>
              <a:t>ja projekta </a:t>
            </a:r>
            <a:r>
              <a:rPr lang="lv-LV" sz="1600" b="1" dirty="0" smtClean="0">
                <a:latin typeface="Calibri" panose="020F0502020204030204" pitchFamily="34" charset="0"/>
                <a:cs typeface="Arial" panose="020B0604020202020204" pitchFamily="34" charset="0"/>
                <a:sym typeface="Wingdings" panose="05000000000000000000" pitchFamily="2" charset="2"/>
              </a:rPr>
              <a:t>īstenošana </a:t>
            </a:r>
            <a:r>
              <a:rPr lang="lv-LV" sz="1600" b="1" u="sng" dirty="0" smtClean="0">
                <a:latin typeface="Calibri" panose="020F0502020204030204" pitchFamily="34" charset="0"/>
                <a:cs typeface="Arial" panose="020B0604020202020204" pitchFamily="34" charset="0"/>
                <a:sym typeface="Wingdings" panose="05000000000000000000" pitchFamily="2" charset="2"/>
              </a:rPr>
              <a:t>nav</a:t>
            </a:r>
            <a:r>
              <a:rPr lang="lv-LV" sz="1600" b="1" dirty="0" smtClean="0">
                <a:latin typeface="Calibri" panose="020F0502020204030204" pitchFamily="34" charset="0"/>
                <a:cs typeface="Arial" panose="020B0604020202020204" pitchFamily="34" charset="0"/>
                <a:sym typeface="Wingdings" panose="05000000000000000000" pitchFamily="2" charset="2"/>
              </a:rPr>
              <a:t> pabeigta</a:t>
            </a:r>
            <a:r>
              <a:rPr lang="lv-LV" sz="1600" dirty="0" smtClean="0">
                <a:latin typeface="Calibri" panose="020F0502020204030204" pitchFamily="34" charset="0"/>
                <a:cs typeface="Arial" panose="020B0604020202020204" pitchFamily="34" charset="0"/>
                <a:sym typeface="Wingdings" panose="05000000000000000000" pitchFamily="2" charset="2"/>
              </a:rPr>
              <a:t> </a:t>
            </a:r>
          </a:p>
          <a:p>
            <a:pPr marL="811213" lvl="1" algn="just"/>
            <a:r>
              <a:rPr lang="lv-LV" sz="1400" dirty="0" smtClean="0">
                <a:latin typeface="Calibri" panose="020F0502020204030204" pitchFamily="34" charset="0"/>
                <a:cs typeface="Arial" panose="020B0604020202020204" pitchFamily="34" charset="0"/>
                <a:sym typeface="Wingdings" panose="05000000000000000000" pitchFamily="2" charset="2"/>
              </a:rPr>
              <a:t>(projekts tiek uzskatīts par pabeigtu jau tad, kad projekta ietvaros visi būvdarbi ir pabeigti, piemēram, nodoti ekspluatācijā, un vēl nav veikts projekta noslēguma maksājums) </a:t>
            </a:r>
          </a:p>
          <a:p>
            <a:pPr marL="342900" lvl="1" indent="-342900" algn="just">
              <a:buFont typeface="Wingdings"/>
              <a:buChar char="à"/>
            </a:pPr>
            <a:r>
              <a:rPr lang="lv-LV" sz="1600"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Izsludinot iepirkumu un nosakot būvdarbu izpildes termiņu līgumā, jāņem vērā nosacījumi par snieguma rezerves pārskatīšanu (EK lēmums un pabeigta projekta statuss). Jau izsludinot iepirkumus jānosaka atbilstošs līguma izpildes termiņš – indikatīvi </a:t>
            </a:r>
            <a:r>
              <a:rPr lang="lv-LV" sz="1600"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2019.gada beigas/2020.gads.</a:t>
            </a:r>
            <a:endParaRPr lang="lv-LV" sz="1600" dirty="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endParaRPr>
          </a:p>
        </p:txBody>
      </p:sp>
      <p:sp>
        <p:nvSpPr>
          <p:cNvPr id="5" name="Text Placeholder 4"/>
          <p:cNvSpPr>
            <a:spLocks noGrp="1"/>
          </p:cNvSpPr>
          <p:nvPr>
            <p:ph type="body" sz="quarter" idx="10"/>
          </p:nvPr>
        </p:nvSpPr>
        <p:spPr/>
        <p:txBody>
          <a:bodyPr/>
          <a:lstStyle/>
          <a:p>
            <a:endParaRPr lang="lv-LV"/>
          </a:p>
        </p:txBody>
      </p:sp>
      <p:sp>
        <p:nvSpPr>
          <p:cNvPr id="6" name="Text Placeholder 5"/>
          <p:cNvSpPr>
            <a:spLocks noGrp="1"/>
          </p:cNvSpPr>
          <p:nvPr>
            <p:ph type="body" sz="quarter" idx="12"/>
          </p:nvPr>
        </p:nvSpPr>
        <p:spPr/>
        <p:txBody>
          <a:bodyPr/>
          <a:lstStyle/>
          <a:p>
            <a:endParaRPr lang="lv-LV"/>
          </a:p>
        </p:txBody>
      </p:sp>
      <p:sp>
        <p:nvSpPr>
          <p:cNvPr id="7" name="Slide Number Placeholder 6"/>
          <p:cNvSpPr>
            <a:spLocks noGrp="1"/>
          </p:cNvSpPr>
          <p:nvPr>
            <p:ph type="sldNum" sz="quarter" idx="13"/>
          </p:nvPr>
        </p:nvSpPr>
        <p:spPr/>
        <p:txBody>
          <a:bodyPr/>
          <a:lstStyle/>
          <a:p>
            <a:fld id="{E686F27E-D2F5-4EB3-B1EE-3F24A0F49E0D}" type="slidenum">
              <a:rPr lang="en-US" altLang="en-US" smtClean="0"/>
              <a:pPr/>
              <a:t>17</a:t>
            </a:fld>
            <a:endParaRPr lang="en-US" altLang="en-US"/>
          </a:p>
        </p:txBody>
      </p:sp>
    </p:spTree>
    <p:extLst>
      <p:ext uri="{BB962C8B-B14F-4D97-AF65-F5344CB8AC3E}">
        <p14:creationId xmlns:p14="http://schemas.microsoft.com/office/powerpoint/2010/main" val="3041620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815" y="663191"/>
            <a:ext cx="6089301" cy="771835"/>
          </a:xfrm>
        </p:spPr>
        <p:txBody>
          <a:bodyPr>
            <a:normAutofit/>
          </a:bodyPr>
          <a:lstStyle/>
          <a:p>
            <a:pPr algn="ctr"/>
            <a:r>
              <a:rPr lang="lv-LV" sz="1800" dirty="0" smtClean="0">
                <a:latin typeface="Arial" panose="020B0604020202020204" pitchFamily="34" charset="0"/>
                <a:cs typeface="Arial" panose="020B0604020202020204" pitchFamily="34" charset="0"/>
              </a:rPr>
              <a:t>Piemērs projekta risinājumam SAM 3.3.1. un SAM 5.6.2.ietvaros, kam valsts atbalstu nepiemēro</a:t>
            </a:r>
            <a:endParaRPr lang="lv-LV" sz="1800" dirty="0">
              <a:solidFill>
                <a:srgbClr val="FF0000"/>
              </a:solidFill>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0"/>
          </p:nvPr>
        </p:nvSpPr>
        <p:spPr>
          <a:xfrm>
            <a:off x="291238" y="2142891"/>
            <a:ext cx="3406391" cy="367601"/>
          </a:xfrm>
        </p:spPr>
        <p:txBody>
          <a:bodyPr>
            <a:normAutofit lnSpcReduction="10000"/>
          </a:bodyPr>
          <a:lstStyle/>
          <a:p>
            <a:pPr algn="ctr"/>
            <a:r>
              <a:rPr lang="lv-LV" sz="900" dirty="0" smtClean="0">
                <a:latin typeface="Arial" panose="020B0604020202020204" pitchFamily="34" charset="0"/>
                <a:cs typeface="Arial" panose="020B0604020202020204" pitchFamily="34" charset="0"/>
              </a:rPr>
              <a:t>Projekta </a:t>
            </a:r>
            <a:r>
              <a:rPr lang="lv-LV" sz="900" b="1" dirty="0" smtClean="0">
                <a:latin typeface="Arial" panose="020B0604020202020204" pitchFamily="34" charset="0"/>
                <a:cs typeface="Arial" panose="020B0604020202020204" pitchFamily="34" charset="0"/>
              </a:rPr>
              <a:t>attiecināmās izmaksas 120 000 </a:t>
            </a:r>
            <a:r>
              <a:rPr lang="lv-LV" sz="900" b="1" i="1" dirty="0" smtClean="0">
                <a:latin typeface="Arial" panose="020B0604020202020204" pitchFamily="34" charset="0"/>
                <a:cs typeface="Arial" panose="020B0604020202020204" pitchFamily="34" charset="0"/>
              </a:rPr>
              <a:t>EUR </a:t>
            </a:r>
            <a:r>
              <a:rPr lang="lv-LV" sz="900" dirty="0" smtClean="0">
                <a:latin typeface="Arial" panose="020B0604020202020204" pitchFamily="34" charset="0"/>
                <a:cs typeface="Arial" panose="020B0604020202020204" pitchFamily="34" charset="0"/>
              </a:rPr>
              <a:t>(100%) , par kurām slēdz vienošanos</a:t>
            </a:r>
          </a:p>
        </p:txBody>
      </p:sp>
      <p:sp>
        <p:nvSpPr>
          <p:cNvPr id="7" name="Slide Number Placeholder 6"/>
          <p:cNvSpPr>
            <a:spLocks noGrp="1"/>
          </p:cNvSpPr>
          <p:nvPr>
            <p:ph type="sldNum" sz="quarter" idx="13"/>
          </p:nvPr>
        </p:nvSpPr>
        <p:spPr/>
        <p:txBody>
          <a:bodyPr/>
          <a:lstStyle/>
          <a:p>
            <a:fld id="{E686F27E-D2F5-4EB3-B1EE-3F24A0F49E0D}" type="slidenum">
              <a:rPr lang="en-US" altLang="en-US" smtClean="0"/>
              <a:pPr/>
              <a:t>18</a:t>
            </a:fld>
            <a:endParaRPr lang="en-US" altLang="en-US"/>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947067346"/>
              </p:ext>
            </p:extLst>
          </p:nvPr>
        </p:nvGraphicFramePr>
        <p:xfrm>
          <a:off x="252343" y="4400561"/>
          <a:ext cx="8485237" cy="2305939"/>
        </p:xfrm>
        <a:graphic>
          <a:graphicData uri="http://schemas.openxmlformats.org/drawingml/2006/table">
            <a:tbl>
              <a:tblPr firstRow="1" bandRow="1">
                <a:tableStyleId>{69CF1AB2-1976-4502-BF36-3FF5EA218861}</a:tableStyleId>
              </a:tblPr>
              <a:tblGrid>
                <a:gridCol w="2448664">
                  <a:extLst>
                    <a:ext uri="{9D8B030D-6E8A-4147-A177-3AD203B41FA5}">
                      <a16:colId xmlns:a16="http://schemas.microsoft.com/office/drawing/2014/main" xmlns="" val="20000"/>
                    </a:ext>
                  </a:extLst>
                </a:gridCol>
                <a:gridCol w="1141650">
                  <a:extLst>
                    <a:ext uri="{9D8B030D-6E8A-4147-A177-3AD203B41FA5}">
                      <a16:colId xmlns:a16="http://schemas.microsoft.com/office/drawing/2014/main" xmlns="" val="20001"/>
                    </a:ext>
                  </a:extLst>
                </a:gridCol>
                <a:gridCol w="881743">
                  <a:extLst>
                    <a:ext uri="{9D8B030D-6E8A-4147-A177-3AD203B41FA5}">
                      <a16:colId xmlns:a16="http://schemas.microsoft.com/office/drawing/2014/main" xmlns="" val="20002"/>
                    </a:ext>
                  </a:extLst>
                </a:gridCol>
                <a:gridCol w="4013180">
                  <a:extLst>
                    <a:ext uri="{9D8B030D-6E8A-4147-A177-3AD203B41FA5}">
                      <a16:colId xmlns:a16="http://schemas.microsoft.com/office/drawing/2014/main" xmlns="" val="20003"/>
                    </a:ext>
                  </a:extLst>
                </a:gridCol>
              </a:tblGrid>
              <a:tr h="436910">
                <a:tc gridSpan="2">
                  <a:txBody>
                    <a:bodyPr/>
                    <a:lstStyle/>
                    <a:p>
                      <a:pPr marL="0" marR="0" indent="0" algn="ctr" defTabSz="939575" rtl="0" eaLnBrk="1" fontAlgn="auto" latinLnBrk="0" hangingPunct="1">
                        <a:lnSpc>
                          <a:spcPct val="100000"/>
                        </a:lnSpc>
                        <a:spcBef>
                          <a:spcPts val="0"/>
                        </a:spcBef>
                        <a:spcAft>
                          <a:spcPts val="0"/>
                        </a:spcAft>
                        <a:buClrTx/>
                        <a:buSzTx/>
                        <a:buFontTx/>
                        <a:buNone/>
                        <a:tabLst/>
                        <a:defRPr/>
                      </a:pPr>
                      <a:endParaRPr lang="lv-LV" sz="1000" dirty="0" smtClean="0">
                        <a:latin typeface="Arial" panose="020B0604020202020204" pitchFamily="34" charset="0"/>
                        <a:cs typeface="Arial" panose="020B0604020202020204" pitchFamily="34" charset="0"/>
                      </a:endParaRPr>
                    </a:p>
                    <a:p>
                      <a:pPr marL="0" marR="0" indent="0" algn="ct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Projekta  attiecināmās</a:t>
                      </a:r>
                      <a:r>
                        <a:rPr lang="lv-LV" sz="1000" baseline="0" dirty="0" smtClean="0">
                          <a:latin typeface="Arial" panose="020B0604020202020204" pitchFamily="34" charset="0"/>
                          <a:cs typeface="Arial" panose="020B0604020202020204" pitchFamily="34" charset="0"/>
                        </a:rPr>
                        <a:t> </a:t>
                      </a:r>
                      <a:r>
                        <a:rPr lang="lv-LV" sz="1000" dirty="0" smtClean="0">
                          <a:latin typeface="Arial" panose="020B0604020202020204" pitchFamily="34" charset="0"/>
                          <a:cs typeface="Arial" panose="020B0604020202020204" pitchFamily="34" charset="0"/>
                        </a:rPr>
                        <a:t>izmaksas, </a:t>
                      </a:r>
                      <a:r>
                        <a:rPr lang="lv-LV" sz="1000" i="1" dirty="0" err="1" smtClean="0">
                          <a:latin typeface="Arial" panose="020B0604020202020204" pitchFamily="34" charset="0"/>
                          <a:cs typeface="Arial" panose="020B0604020202020204" pitchFamily="34" charset="0"/>
                        </a:rPr>
                        <a:t>euro</a:t>
                      </a:r>
                      <a:endParaRPr lang="lv-LV" sz="1000" dirty="0">
                        <a:latin typeface="Arial" panose="020B0604020202020204" pitchFamily="34" charset="0"/>
                        <a:cs typeface="Arial" panose="020B0604020202020204" pitchFamily="34" charset="0"/>
                      </a:endParaRPr>
                    </a:p>
                  </a:txBody>
                  <a:tcPr/>
                </a:tc>
                <a:tc hMerge="1">
                  <a:txBody>
                    <a:bodyPr/>
                    <a:lstStyle/>
                    <a:p>
                      <a:pPr algn="ctr"/>
                      <a:endParaRPr lang="lv-LV" sz="1000" dirty="0"/>
                    </a:p>
                  </a:txBody>
                  <a:tcPr/>
                </a:tc>
                <a:tc gridSpan="2">
                  <a:txBody>
                    <a:bodyPr/>
                    <a:lstStyle/>
                    <a:p>
                      <a:pPr marL="0" marR="0" indent="0" algn="ct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Projekta</a:t>
                      </a:r>
                      <a:r>
                        <a:rPr lang="lv-LV" sz="1000" baseline="0" dirty="0" smtClean="0">
                          <a:latin typeface="Arial" panose="020B0604020202020204" pitchFamily="34" charset="0"/>
                          <a:cs typeface="Arial" panose="020B0604020202020204" pitchFamily="34" charset="0"/>
                        </a:rPr>
                        <a:t> iesniedzējs - PAŠVALDĪBA</a:t>
                      </a:r>
                    </a:p>
                    <a:p>
                      <a:pPr marL="0" marR="0" indent="0" algn="ctr" defTabSz="939575" rtl="0" eaLnBrk="1" fontAlgn="auto" latinLnBrk="0" hangingPunct="1">
                        <a:lnSpc>
                          <a:spcPct val="100000"/>
                        </a:lnSpc>
                        <a:spcBef>
                          <a:spcPts val="0"/>
                        </a:spcBef>
                        <a:spcAft>
                          <a:spcPts val="0"/>
                        </a:spcAft>
                        <a:buClrTx/>
                        <a:buSzTx/>
                        <a:buFontTx/>
                        <a:buNone/>
                        <a:tabLst/>
                        <a:defRPr/>
                      </a:pPr>
                      <a:r>
                        <a:rPr lang="lv-LV" sz="1000" baseline="0" dirty="0" smtClean="0">
                          <a:latin typeface="Arial" panose="020B0604020202020204" pitchFamily="34" charset="0"/>
                          <a:cs typeface="Arial" panose="020B0604020202020204" pitchFamily="34" charset="0"/>
                        </a:rPr>
                        <a:t>Publiskais finansējums, </a:t>
                      </a:r>
                      <a:r>
                        <a:rPr lang="lv-LV" sz="1000" i="1" baseline="0" dirty="0" err="1" smtClean="0">
                          <a:latin typeface="Arial" panose="020B0604020202020204" pitchFamily="34" charset="0"/>
                          <a:cs typeface="Arial" panose="020B0604020202020204" pitchFamily="34" charset="0"/>
                        </a:rPr>
                        <a:t>euro</a:t>
                      </a:r>
                      <a:r>
                        <a:rPr lang="lv-LV" sz="1000" b="0" baseline="0" dirty="0" smtClean="0">
                          <a:latin typeface="Arial" panose="020B0604020202020204" pitchFamily="34" charset="0"/>
                          <a:cs typeface="Arial" panose="020B0604020202020204" pitchFamily="34" charset="0"/>
                        </a:rPr>
                        <a:t> (</a:t>
                      </a:r>
                      <a:r>
                        <a:rPr lang="lv-LV" sz="1000" b="0" baseline="0" dirty="0" err="1" smtClean="0">
                          <a:latin typeface="Arial" panose="020B0604020202020204" pitchFamily="34" charset="0"/>
                          <a:cs typeface="Arial" panose="020B0604020202020204" pitchFamily="34" charset="0"/>
                        </a:rPr>
                        <a:t>t.sk</a:t>
                      </a:r>
                      <a:r>
                        <a:rPr lang="lv-LV" sz="1000" b="0" baseline="0" dirty="0" smtClean="0">
                          <a:latin typeface="Arial" panose="020B0604020202020204" pitchFamily="34" charset="0"/>
                          <a:cs typeface="Arial" panose="020B0604020202020204" pitchFamily="34" charset="0"/>
                        </a:rPr>
                        <a:t>,</a:t>
                      </a:r>
                      <a:r>
                        <a:rPr lang="lv-LV" sz="1000" baseline="0" dirty="0" smtClean="0">
                          <a:latin typeface="Arial" panose="020B0604020202020204" pitchFamily="34" charset="0"/>
                          <a:cs typeface="Arial" panose="020B0604020202020204" pitchFamily="34" charset="0"/>
                        </a:rPr>
                        <a:t> 6,1% </a:t>
                      </a:r>
                      <a:r>
                        <a:rPr lang="lv-LV" sz="1000" b="0" baseline="0" dirty="0" smtClean="0">
                          <a:latin typeface="Arial" panose="020B0604020202020204" pitchFamily="34" charset="0"/>
                          <a:cs typeface="Arial" panose="020B0604020202020204" pitchFamily="34" charset="0"/>
                        </a:rPr>
                        <a:t>snieguma rezerve)</a:t>
                      </a:r>
                      <a:endParaRPr lang="lv-LV" sz="1000" b="0" dirty="0">
                        <a:solidFill>
                          <a:sysClr val="windowText" lastClr="000000"/>
                        </a:solidFill>
                        <a:latin typeface="Arial" panose="020B0604020202020204" pitchFamily="34" charset="0"/>
                        <a:cs typeface="Arial" panose="020B0604020202020204" pitchFamily="34" charset="0"/>
                      </a:endParaRPr>
                    </a:p>
                  </a:txBody>
                  <a:tcPr/>
                </a:tc>
                <a:tc hMerge="1">
                  <a:txBody>
                    <a:bodyPr/>
                    <a:lstStyle/>
                    <a:p>
                      <a:pPr marL="0" marR="0" indent="0" algn="ctr" defTabSz="939575" rtl="0" eaLnBrk="1" fontAlgn="auto" latinLnBrk="0" hangingPunct="1">
                        <a:lnSpc>
                          <a:spcPct val="100000"/>
                        </a:lnSpc>
                        <a:spcBef>
                          <a:spcPts val="0"/>
                        </a:spcBef>
                        <a:spcAft>
                          <a:spcPts val="0"/>
                        </a:spcAft>
                        <a:buClrTx/>
                        <a:buSzTx/>
                        <a:buFontTx/>
                        <a:buNone/>
                        <a:tabLst/>
                        <a:defRPr/>
                      </a:pPr>
                      <a:endParaRPr lang="lv-LV" sz="10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49049">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Publiskas</a:t>
                      </a:r>
                      <a:r>
                        <a:rPr lang="lv-LV" sz="1000" baseline="0" dirty="0" smtClean="0">
                          <a:latin typeface="Arial" panose="020B0604020202020204" pitchFamily="34" charset="0"/>
                          <a:cs typeface="Arial" panose="020B0604020202020204" pitchFamily="34" charset="0"/>
                        </a:rPr>
                        <a:t> ielas posma atjaunošana</a:t>
                      </a:r>
                      <a:endParaRPr lang="lv-LV" sz="1000" dirty="0" smtClean="0">
                        <a:latin typeface="Arial" panose="020B0604020202020204" pitchFamily="34" charset="0"/>
                        <a:cs typeface="Arial" panose="020B0604020202020204" pitchFamily="34" charset="0"/>
                      </a:endParaRPr>
                    </a:p>
                  </a:txBody>
                  <a:tcPr/>
                </a:tc>
                <a:tc>
                  <a:txBody>
                    <a:bodyPr/>
                    <a:lstStyle/>
                    <a:p>
                      <a:r>
                        <a:rPr lang="lv-LV" sz="1000" dirty="0" smtClean="0">
                          <a:latin typeface="Arial" panose="020B0604020202020204" pitchFamily="34" charset="0"/>
                          <a:cs typeface="Arial" panose="020B0604020202020204" pitchFamily="34" charset="0"/>
                        </a:rPr>
                        <a:t>100 000</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85 000</a:t>
                      </a:r>
                    </a:p>
                  </a:txBody>
                  <a:tcPr/>
                </a:tc>
                <a:tc rowSpan="3">
                  <a:txBody>
                    <a:bodyPr/>
                    <a:lstStyle/>
                    <a:p>
                      <a:pPr marL="0" marR="0" indent="0" algn="just"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85% ERAF</a:t>
                      </a:r>
                      <a:endParaRPr lang="lv-LV" sz="10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241161">
                <a:tc>
                  <a:txBody>
                    <a:bodyPr/>
                    <a:lstStyle/>
                    <a:p>
                      <a:pPr algn="l"/>
                      <a:r>
                        <a:rPr lang="lv-LV" sz="1000" dirty="0" smtClean="0">
                          <a:latin typeface="Arial" panose="020B0604020202020204" pitchFamily="34" charset="0"/>
                          <a:cs typeface="Arial" panose="020B0604020202020204" pitchFamily="34" charset="0"/>
                        </a:rPr>
                        <a:t>Projekta</a:t>
                      </a:r>
                      <a:r>
                        <a:rPr lang="lv-LV" sz="1000" baseline="0" dirty="0" smtClean="0">
                          <a:latin typeface="Arial" panose="020B0604020202020204" pitchFamily="34" charset="0"/>
                          <a:cs typeface="Arial" panose="020B0604020202020204" pitchFamily="34" charset="0"/>
                        </a:rPr>
                        <a:t> vadības  komandas izmaksas</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r>
                        <a:rPr lang="lv-LV" sz="1000" dirty="0" smtClean="0">
                          <a:latin typeface="Arial" panose="020B0604020202020204" pitchFamily="34" charset="0"/>
                          <a:cs typeface="Arial" panose="020B0604020202020204" pitchFamily="34" charset="0"/>
                        </a:rPr>
                        <a:t>12</a:t>
                      </a:r>
                      <a:r>
                        <a:rPr lang="lv-LV" sz="1000" baseline="0" dirty="0" smtClean="0">
                          <a:latin typeface="Arial" panose="020B0604020202020204" pitchFamily="34" charset="0"/>
                          <a:cs typeface="Arial" panose="020B0604020202020204" pitchFamily="34" charset="0"/>
                        </a:rPr>
                        <a:t> 000</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10 200</a:t>
                      </a:r>
                    </a:p>
                  </a:txBody>
                  <a:tcPr/>
                </a:tc>
                <a:tc vMerge="1">
                  <a:txBody>
                    <a:bodyPr/>
                    <a:lstStyle/>
                    <a:p>
                      <a:pPr marL="0" marR="0" indent="0" algn="l" defTabSz="939575" rtl="0" eaLnBrk="1" fontAlgn="auto" latinLnBrk="0" hangingPunct="1">
                        <a:lnSpc>
                          <a:spcPct val="100000"/>
                        </a:lnSpc>
                        <a:spcBef>
                          <a:spcPts val="0"/>
                        </a:spcBef>
                        <a:spcAft>
                          <a:spcPts val="0"/>
                        </a:spcAft>
                        <a:buClrTx/>
                        <a:buSzTx/>
                        <a:buFontTx/>
                        <a:buNone/>
                        <a:tabLst/>
                        <a:defRPr/>
                      </a:pPr>
                      <a:endParaRPr lang="lv-LV"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2"/>
                  </a:ext>
                </a:extLst>
              </a:tr>
              <a:tr h="253069">
                <a:tc>
                  <a:txBody>
                    <a:bodyPr/>
                    <a:lstStyle/>
                    <a:p>
                      <a:pPr algn="l"/>
                      <a:r>
                        <a:rPr lang="lv-LV" sz="1000" dirty="0" smtClean="0">
                          <a:latin typeface="Arial" panose="020B0604020202020204" pitchFamily="34" charset="0"/>
                          <a:cs typeface="Arial" panose="020B0604020202020204" pitchFamily="34" charset="0"/>
                        </a:rPr>
                        <a:t>Tehniskā</a:t>
                      </a:r>
                      <a:r>
                        <a:rPr lang="lv-LV" sz="1000" baseline="0" dirty="0" smtClean="0">
                          <a:latin typeface="Arial" panose="020B0604020202020204" pitchFamily="34" charset="0"/>
                          <a:cs typeface="Arial" panose="020B0604020202020204" pitchFamily="34" charset="0"/>
                        </a:rPr>
                        <a:t> projekta izstrāde</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r>
                        <a:rPr lang="lv-LV" sz="1000" dirty="0" smtClean="0">
                          <a:latin typeface="Arial" panose="020B0604020202020204" pitchFamily="34" charset="0"/>
                          <a:cs typeface="Arial" panose="020B0604020202020204" pitchFamily="34" charset="0"/>
                        </a:rPr>
                        <a:t>8</a:t>
                      </a:r>
                      <a:r>
                        <a:rPr lang="lv-LV" sz="1000" baseline="0" dirty="0" smtClean="0">
                          <a:latin typeface="Arial" panose="020B0604020202020204" pitchFamily="34" charset="0"/>
                          <a:cs typeface="Arial" panose="020B0604020202020204" pitchFamily="34" charset="0"/>
                        </a:rPr>
                        <a:t> 000</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8 000</a:t>
                      </a:r>
                      <a:endParaRPr lang="lv-LV" sz="1000" i="1" dirty="0" smtClean="0">
                        <a:latin typeface="Arial" panose="020B0604020202020204" pitchFamily="34" charset="0"/>
                        <a:cs typeface="Arial" panose="020B0604020202020204" pitchFamily="34" charset="0"/>
                      </a:endParaRPr>
                    </a:p>
                  </a:txBody>
                  <a:tcPr/>
                </a:tc>
                <a:tc vMerge="1">
                  <a:txBody>
                    <a:bodyPr/>
                    <a:lstStyle/>
                    <a:p>
                      <a:pPr marL="0" marR="0" indent="0" algn="l" defTabSz="939575" rtl="0" eaLnBrk="1" fontAlgn="auto" latinLnBrk="0" hangingPunct="1">
                        <a:lnSpc>
                          <a:spcPct val="100000"/>
                        </a:lnSpc>
                        <a:spcBef>
                          <a:spcPts val="0"/>
                        </a:spcBef>
                        <a:spcAft>
                          <a:spcPts val="0"/>
                        </a:spcAft>
                        <a:buClrTx/>
                        <a:buSzTx/>
                        <a:buFontTx/>
                        <a:buNone/>
                        <a:tabLst/>
                        <a:defRPr/>
                      </a:pPr>
                      <a:endParaRPr lang="lv-LV"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3"/>
                  </a:ext>
                </a:extLst>
              </a:tr>
              <a:tr h="422031">
                <a:tc>
                  <a:txBody>
                    <a:bodyPr/>
                    <a:lstStyle/>
                    <a:p>
                      <a:pPr algn="r"/>
                      <a:r>
                        <a:rPr lang="lv-LV" sz="1000" dirty="0" smtClean="0">
                          <a:latin typeface="Arial" panose="020B0604020202020204" pitchFamily="34" charset="0"/>
                          <a:cs typeface="Arial" panose="020B0604020202020204" pitchFamily="34" charset="0"/>
                        </a:rPr>
                        <a:t>Kopā:</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r>
                        <a:rPr lang="lv-LV" sz="1000" dirty="0" smtClean="0">
                          <a:latin typeface="Arial" panose="020B0604020202020204" pitchFamily="34" charset="0"/>
                          <a:cs typeface="Arial" panose="020B0604020202020204" pitchFamily="34" charset="0"/>
                        </a:rPr>
                        <a:t>120 000  </a:t>
                      </a:r>
                      <a:r>
                        <a:rPr lang="lv-LV" sz="1000" dirty="0" smtClean="0">
                          <a:solidFill>
                            <a:schemeClr val="tx1"/>
                          </a:solidFill>
                          <a:latin typeface="Arial" panose="020B0604020202020204" pitchFamily="34" charset="0"/>
                          <a:cs typeface="Arial" panose="020B0604020202020204" pitchFamily="34" charset="0"/>
                        </a:rPr>
                        <a:t>(100%)</a:t>
                      </a:r>
                      <a:endParaRPr lang="lv-LV" sz="1000" dirty="0">
                        <a:solidFill>
                          <a:schemeClr val="tx1"/>
                        </a:solidFill>
                        <a:latin typeface="Arial" panose="020B0604020202020204" pitchFamily="34" charset="0"/>
                        <a:cs typeface="Arial" panose="020B0604020202020204" pitchFamily="34" charset="0"/>
                      </a:endParaRPr>
                    </a:p>
                  </a:txBody>
                  <a:tcPr/>
                </a:tc>
                <a:tc gridSpan="2">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000" b="1" dirty="0" smtClean="0">
                          <a:latin typeface="Arial" panose="020B0604020202020204" pitchFamily="34" charset="0"/>
                          <a:cs typeface="Arial" panose="020B0604020202020204" pitchFamily="34" charset="0"/>
                        </a:rPr>
                        <a:t>102</a:t>
                      </a:r>
                      <a:r>
                        <a:rPr lang="lv-LV" sz="1000" b="1" baseline="0" dirty="0" smtClean="0">
                          <a:latin typeface="Arial" panose="020B0604020202020204" pitchFamily="34" charset="0"/>
                          <a:cs typeface="Arial" panose="020B0604020202020204" pitchFamily="34" charset="0"/>
                        </a:rPr>
                        <a:t> 000 </a:t>
                      </a:r>
                    </a:p>
                    <a:p>
                      <a:pPr marL="0" marR="0" indent="0" algn="l" defTabSz="939575" rtl="0" eaLnBrk="1" fontAlgn="auto" latinLnBrk="0" hangingPunct="1">
                        <a:lnSpc>
                          <a:spcPct val="100000"/>
                        </a:lnSpc>
                        <a:spcBef>
                          <a:spcPts val="0"/>
                        </a:spcBef>
                        <a:spcAft>
                          <a:spcPts val="0"/>
                        </a:spcAft>
                        <a:buClrTx/>
                        <a:buSzTx/>
                        <a:buFontTx/>
                        <a:buNone/>
                        <a:tabLst/>
                        <a:defRPr/>
                      </a:pPr>
                      <a:r>
                        <a:rPr lang="lv-LV" sz="1000" b="1" i="0" u="sng" baseline="0" dirty="0" smtClean="0">
                          <a:solidFill>
                            <a:schemeClr val="tx1"/>
                          </a:solidFill>
                          <a:latin typeface="Arial" panose="020B0604020202020204" pitchFamily="34" charset="0"/>
                          <a:cs typeface="Arial" panose="020B0604020202020204" pitchFamily="34" charset="0"/>
                        </a:rPr>
                        <a:t>t.sk.</a:t>
                      </a:r>
                      <a:r>
                        <a:rPr lang="lv-LV" sz="1000" i="0" u="none" baseline="0" dirty="0" smtClean="0">
                          <a:solidFill>
                            <a:schemeClr val="tx1"/>
                          </a:solidFill>
                          <a:latin typeface="Arial" panose="020B0604020202020204" pitchFamily="34" charset="0"/>
                          <a:cs typeface="Arial" panose="020B0604020202020204" pitchFamily="34" charset="0"/>
                        </a:rPr>
                        <a:t> </a:t>
                      </a:r>
                      <a:r>
                        <a:rPr lang="lv-LV" sz="1000" b="1" dirty="0" smtClean="0">
                          <a:latin typeface="Arial" panose="020B0604020202020204" pitchFamily="34" charset="0"/>
                          <a:cs typeface="Arial" panose="020B0604020202020204" pitchFamily="34" charset="0"/>
                        </a:rPr>
                        <a:t>6,1% snieguma  rezerve (6 222 </a:t>
                      </a:r>
                      <a:r>
                        <a:rPr lang="lv-LV" sz="1000" b="1" i="1" dirty="0" err="1" smtClean="0">
                          <a:latin typeface="Arial" panose="020B0604020202020204" pitchFamily="34" charset="0"/>
                          <a:cs typeface="Arial" panose="020B0604020202020204" pitchFamily="34" charset="0"/>
                        </a:rPr>
                        <a:t>euro</a:t>
                      </a:r>
                      <a:r>
                        <a:rPr lang="lv-LV" sz="1000" b="1" dirty="0" smtClean="0">
                          <a:latin typeface="Arial" panose="020B0604020202020204" pitchFamily="34" charset="0"/>
                          <a:cs typeface="Arial" panose="020B0604020202020204" pitchFamily="34" charset="0"/>
                        </a:rPr>
                        <a:t>) </a:t>
                      </a:r>
                      <a:r>
                        <a:rPr lang="lv-LV" sz="1000" b="1" u="sng" baseline="0" dirty="0" smtClean="0">
                          <a:latin typeface="Arial" panose="020B0604020202020204" pitchFamily="34" charset="0"/>
                          <a:cs typeface="Arial" panose="020B0604020202020204" pitchFamily="34" charset="0"/>
                        </a:rPr>
                        <a:t>publiskā finansējuma ietvaros </a:t>
                      </a:r>
                      <a:endParaRPr lang="lv-LV" sz="1000" b="1" i="0" u="sng" dirty="0">
                        <a:solidFill>
                          <a:schemeClr val="tx1"/>
                        </a:solidFill>
                        <a:latin typeface="Arial" panose="020B0604020202020204" pitchFamily="34" charset="0"/>
                        <a:cs typeface="Arial" panose="020B0604020202020204" pitchFamily="34" charset="0"/>
                      </a:endParaRPr>
                    </a:p>
                  </a:txBody>
                  <a:tcPr/>
                </a:tc>
                <a:tc hMerge="1">
                  <a:txBody>
                    <a:bodyPr/>
                    <a:lstStyle/>
                    <a:p>
                      <a:endParaRPr lang="lv-LV" sz="1000" i="0" u="none"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4"/>
                  </a:ext>
                </a:extLst>
              </a:tr>
              <a:tr h="422031">
                <a:tc gridSpan="4">
                  <a:txBody>
                    <a:bodyPr/>
                    <a:lstStyle/>
                    <a:p>
                      <a:pPr algn="r"/>
                      <a:endParaRPr lang="lv-LV" sz="1000" dirty="0" smtClean="0">
                        <a:solidFill>
                          <a:schemeClr val="tx1"/>
                        </a:solidFill>
                        <a:latin typeface="Arial" panose="020B0604020202020204" pitchFamily="34" charset="0"/>
                        <a:cs typeface="Arial" panose="020B0604020202020204" pitchFamily="34" charset="0"/>
                      </a:endParaRPr>
                    </a:p>
                    <a:p>
                      <a:pPr algn="r"/>
                      <a:endParaRPr lang="lv-LV" sz="1000" dirty="0" smtClean="0">
                        <a:solidFill>
                          <a:schemeClr val="tx1"/>
                        </a:solidFill>
                        <a:latin typeface="Arial" panose="020B0604020202020204" pitchFamily="34" charset="0"/>
                        <a:cs typeface="Arial" panose="020B0604020202020204" pitchFamily="34" charset="0"/>
                      </a:endParaRPr>
                    </a:p>
                    <a:p>
                      <a:pPr algn="r"/>
                      <a:endParaRPr lang="lv-LV" sz="1000" dirty="0" smtClean="0">
                        <a:solidFill>
                          <a:schemeClr val="tx1"/>
                        </a:solidFill>
                        <a:latin typeface="Arial" panose="020B0604020202020204" pitchFamily="34" charset="0"/>
                        <a:cs typeface="Arial" panose="020B0604020202020204" pitchFamily="34" charset="0"/>
                      </a:endParaRPr>
                    </a:p>
                    <a:p>
                      <a:pPr algn="r"/>
                      <a:endParaRPr lang="lv-LV" sz="1000" dirty="0">
                        <a:solidFill>
                          <a:schemeClr val="tx1"/>
                        </a:solidFill>
                        <a:latin typeface="Arial" panose="020B0604020202020204" pitchFamily="34" charset="0"/>
                        <a:cs typeface="Arial" panose="020B0604020202020204" pitchFamily="34" charset="0"/>
                      </a:endParaRPr>
                    </a:p>
                  </a:txBody>
                  <a:tcPr/>
                </a:tc>
                <a:tc hMerge="1">
                  <a:txBody>
                    <a:bodyPr/>
                    <a:lstStyle/>
                    <a:p>
                      <a:endParaRPr lang="lv-LV" sz="1000" dirty="0">
                        <a:solidFill>
                          <a:schemeClr val="tx1"/>
                        </a:solidFill>
                        <a:latin typeface="Arial" panose="020B0604020202020204" pitchFamily="34" charset="0"/>
                        <a:cs typeface="Arial" panose="020B0604020202020204" pitchFamily="34" charset="0"/>
                      </a:endParaRPr>
                    </a:p>
                  </a:txBody>
                  <a:tcPr/>
                </a:tc>
                <a:tc hMerge="1">
                  <a:txBody>
                    <a:bodyPr/>
                    <a:lstStyle/>
                    <a:p>
                      <a:pPr marL="0" marR="0" indent="0" algn="l" defTabSz="939575" rtl="0" eaLnBrk="1" fontAlgn="auto" latinLnBrk="0" hangingPunct="1">
                        <a:lnSpc>
                          <a:spcPct val="100000"/>
                        </a:lnSpc>
                        <a:spcBef>
                          <a:spcPts val="0"/>
                        </a:spcBef>
                        <a:spcAft>
                          <a:spcPts val="0"/>
                        </a:spcAft>
                        <a:buClrTx/>
                        <a:buSzTx/>
                        <a:buFontTx/>
                        <a:buNone/>
                        <a:tabLst/>
                        <a:defRPr/>
                      </a:pPr>
                      <a:endParaRPr lang="lv-LV" sz="1000" b="1" i="0" u="sng" dirty="0">
                        <a:solidFill>
                          <a:schemeClr val="tx1"/>
                        </a:solidFill>
                        <a:latin typeface="Arial" panose="020B0604020202020204" pitchFamily="34" charset="0"/>
                        <a:cs typeface="Arial" panose="020B0604020202020204" pitchFamily="34" charset="0"/>
                      </a:endParaRPr>
                    </a:p>
                  </a:txBody>
                  <a:tcPr/>
                </a:tc>
                <a:tc hMerge="1">
                  <a:txBody>
                    <a:bodyPr/>
                    <a:lstStyle/>
                    <a:p>
                      <a:endParaRPr lang="lv-LV"/>
                    </a:p>
                  </a:txBody>
                  <a:tcPr/>
                </a:tc>
                <a:extLst>
                  <a:ext uri="{0D108BD9-81ED-4DB2-BD59-A6C34878D82A}">
                    <a16:rowId xmlns:a16="http://schemas.microsoft.com/office/drawing/2014/main" xmlns="" val="10005"/>
                  </a:ext>
                </a:extLst>
              </a:tr>
            </a:tbl>
          </a:graphicData>
        </a:graphic>
      </p:graphicFrame>
      <p:sp>
        <p:nvSpPr>
          <p:cNvPr id="21" name="Left Brace 20"/>
          <p:cNvSpPr/>
          <p:nvPr/>
        </p:nvSpPr>
        <p:spPr>
          <a:xfrm rot="5400000">
            <a:off x="1919071" y="1252696"/>
            <a:ext cx="150727" cy="2706354"/>
          </a:xfrm>
          <a:prstGeom prst="leftBrac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25" name="Right Brace 24"/>
          <p:cNvSpPr/>
          <p:nvPr/>
        </p:nvSpPr>
        <p:spPr>
          <a:xfrm rot="5400000">
            <a:off x="1663033" y="2231136"/>
            <a:ext cx="168001" cy="2019232"/>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31" name="Text Placeholder 4"/>
          <p:cNvSpPr>
            <a:spLocks noGrp="1"/>
          </p:cNvSpPr>
          <p:nvPr>
            <p:ph type="body" sz="quarter" idx="10"/>
          </p:nvPr>
        </p:nvSpPr>
        <p:spPr>
          <a:xfrm>
            <a:off x="4572000" y="3248554"/>
            <a:ext cx="2269954" cy="787538"/>
          </a:xfrm>
        </p:spPr>
        <p:txBody>
          <a:bodyPr>
            <a:normAutofit/>
          </a:bodyPr>
          <a:lstStyle/>
          <a:p>
            <a:pPr algn="ctr"/>
            <a:r>
              <a:rPr lang="lv-LV" sz="900" b="1" dirty="0">
                <a:latin typeface="Arial" panose="020B0604020202020204" pitchFamily="34" charset="0"/>
                <a:cs typeface="Arial" panose="020B0604020202020204" pitchFamily="34" charset="0"/>
              </a:rPr>
              <a:t>Publiskā </a:t>
            </a:r>
            <a:r>
              <a:rPr lang="lv-LV" sz="900" dirty="0">
                <a:latin typeface="Arial" panose="020B0604020202020204" pitchFamily="34" charset="0"/>
                <a:cs typeface="Arial" panose="020B0604020202020204" pitchFamily="34" charset="0"/>
              </a:rPr>
              <a:t>finansējuma </a:t>
            </a:r>
            <a:r>
              <a:rPr lang="lv-LV" sz="900" dirty="0" smtClean="0">
                <a:latin typeface="Arial" panose="020B0604020202020204" pitchFamily="34" charset="0"/>
                <a:cs typeface="Arial" panose="020B0604020202020204" pitchFamily="34" charset="0"/>
              </a:rPr>
              <a:t>daļa</a:t>
            </a:r>
            <a:endParaRPr lang="lv-LV" sz="900" dirty="0">
              <a:latin typeface="Arial" panose="020B0604020202020204" pitchFamily="34" charset="0"/>
              <a:cs typeface="Arial" panose="020B0604020202020204" pitchFamily="34" charset="0"/>
            </a:endParaRPr>
          </a:p>
          <a:p>
            <a:pPr algn="ctr"/>
            <a:r>
              <a:rPr lang="lv-LV" sz="900" dirty="0" smtClean="0">
                <a:latin typeface="Arial" panose="020B0604020202020204" pitchFamily="34" charset="0"/>
                <a:cs typeface="Arial" panose="020B0604020202020204" pitchFamily="34" charset="0"/>
              </a:rPr>
              <a:t>(ERAF, t.sk. </a:t>
            </a:r>
            <a:r>
              <a:rPr lang="lv-LV" sz="900" b="1" i="1" dirty="0" smtClean="0">
                <a:latin typeface="Arial" panose="020B0604020202020204" pitchFamily="34" charset="0"/>
                <a:cs typeface="Arial" panose="020B0604020202020204" pitchFamily="34" charset="0"/>
              </a:rPr>
              <a:t>6,1% rezerve</a:t>
            </a:r>
            <a:r>
              <a:rPr lang="lv-LV" sz="900" dirty="0" smtClean="0">
                <a:latin typeface="Arial" panose="020B0604020202020204" pitchFamily="34" charset="0"/>
                <a:cs typeface="Arial" panose="020B0604020202020204" pitchFamily="34" charset="0"/>
              </a:rPr>
              <a:t>)</a:t>
            </a:r>
            <a:endParaRPr lang="lv-LV" sz="900" dirty="0">
              <a:latin typeface="Arial" panose="020B0604020202020204" pitchFamily="34" charset="0"/>
              <a:cs typeface="Arial" panose="020B0604020202020204" pitchFamily="34" charset="0"/>
            </a:endParaRPr>
          </a:p>
          <a:p>
            <a:pPr algn="ctr"/>
            <a:r>
              <a:rPr lang="lv-LV" sz="900" dirty="0" smtClean="0">
                <a:latin typeface="Arial" panose="020B0604020202020204" pitchFamily="34" charset="0"/>
                <a:cs typeface="Arial" panose="020B0604020202020204" pitchFamily="34" charset="0"/>
              </a:rPr>
              <a:t>102 000 </a:t>
            </a:r>
            <a:r>
              <a:rPr lang="lv-LV" sz="900" i="1" dirty="0" smtClean="0">
                <a:latin typeface="Arial" panose="020B0604020202020204" pitchFamily="34" charset="0"/>
                <a:cs typeface="Arial" panose="020B0604020202020204" pitchFamily="34" charset="0"/>
              </a:rPr>
              <a:t>EUR</a:t>
            </a:r>
            <a:endParaRPr lang="lv-LV" sz="900" dirty="0">
              <a:latin typeface="Arial" panose="020B0604020202020204" pitchFamily="34" charset="0"/>
              <a:cs typeface="Arial" panose="020B0604020202020204" pitchFamily="34" charset="0"/>
            </a:endParaRPr>
          </a:p>
        </p:txBody>
      </p:sp>
      <p:sp>
        <p:nvSpPr>
          <p:cNvPr id="32" name="Text Placeholder 4"/>
          <p:cNvSpPr>
            <a:spLocks noGrp="1"/>
          </p:cNvSpPr>
          <p:nvPr>
            <p:ph type="body" sz="quarter" idx="10"/>
          </p:nvPr>
        </p:nvSpPr>
        <p:spPr>
          <a:xfrm>
            <a:off x="7074039" y="3250004"/>
            <a:ext cx="1765161" cy="534191"/>
          </a:xfrm>
        </p:spPr>
        <p:txBody>
          <a:bodyPr>
            <a:normAutofit fontScale="92500" lnSpcReduction="10000"/>
          </a:bodyPr>
          <a:lstStyle/>
          <a:p>
            <a:pPr algn="ctr"/>
            <a:r>
              <a:rPr lang="lv-LV" b="1" dirty="0" smtClean="0">
                <a:latin typeface="Arial" panose="020B0604020202020204" pitchFamily="34" charset="0"/>
                <a:cs typeface="Arial" panose="020B0604020202020204" pitchFamily="34" charset="0"/>
              </a:rPr>
              <a:t>Publiskā </a:t>
            </a:r>
            <a:r>
              <a:rPr lang="lv-LV" dirty="0">
                <a:latin typeface="Arial" panose="020B0604020202020204" pitchFamily="34" charset="0"/>
                <a:cs typeface="Arial" panose="020B0604020202020204" pitchFamily="34" charset="0"/>
              </a:rPr>
              <a:t>finansējuma daļa </a:t>
            </a:r>
          </a:p>
          <a:p>
            <a:pPr algn="ctr"/>
            <a:r>
              <a:rPr lang="lv-LV" dirty="0">
                <a:latin typeface="Arial" panose="020B0604020202020204" pitchFamily="34" charset="0"/>
                <a:cs typeface="Arial" panose="020B0604020202020204" pitchFamily="34" charset="0"/>
              </a:rPr>
              <a:t>(</a:t>
            </a:r>
            <a:r>
              <a:rPr lang="lv-LV" u="sng" dirty="0">
                <a:latin typeface="Arial" panose="020B0604020202020204" pitchFamily="34" charset="0"/>
                <a:cs typeface="Arial" panose="020B0604020202020204" pitchFamily="34" charset="0"/>
              </a:rPr>
              <a:t>nodrošina pašvaldība</a:t>
            </a:r>
            <a:r>
              <a:rPr lang="lv-LV" dirty="0">
                <a:latin typeface="Arial" panose="020B0604020202020204" pitchFamily="34" charset="0"/>
                <a:cs typeface="Arial" panose="020B0604020202020204" pitchFamily="34" charset="0"/>
              </a:rPr>
              <a:t>) </a:t>
            </a:r>
          </a:p>
          <a:p>
            <a:pPr algn="ctr"/>
            <a:r>
              <a:rPr lang="lv-LV" dirty="0" smtClean="0">
                <a:latin typeface="Arial" panose="020B0604020202020204" pitchFamily="34" charset="0"/>
                <a:cs typeface="Arial" panose="020B0604020202020204" pitchFamily="34" charset="0"/>
              </a:rPr>
              <a:t>18 000 </a:t>
            </a:r>
            <a:r>
              <a:rPr lang="lv-LV" i="1" dirty="0" smtClean="0">
                <a:latin typeface="Arial" panose="020B0604020202020204" pitchFamily="34" charset="0"/>
                <a:cs typeface="Arial" panose="020B0604020202020204" pitchFamily="34" charset="0"/>
              </a:rPr>
              <a:t>EUR</a:t>
            </a:r>
            <a:endParaRPr lang="lv-LV" dirty="0">
              <a:latin typeface="Arial" panose="020B0604020202020204" pitchFamily="34" charset="0"/>
              <a:cs typeface="Arial" panose="020B0604020202020204" pitchFamily="34" charset="0"/>
            </a:endParaRPr>
          </a:p>
        </p:txBody>
      </p:sp>
      <p:sp>
        <p:nvSpPr>
          <p:cNvPr id="24" name="Text Placeholder 4"/>
          <p:cNvSpPr>
            <a:spLocks noGrp="1"/>
          </p:cNvSpPr>
          <p:nvPr>
            <p:ph type="body" sz="quarter" idx="10"/>
          </p:nvPr>
        </p:nvSpPr>
        <p:spPr>
          <a:xfrm>
            <a:off x="615974" y="1758625"/>
            <a:ext cx="2847681" cy="250894"/>
          </a:xfrm>
        </p:spPr>
        <p:txBody>
          <a:bodyPr>
            <a:normAutofit/>
          </a:bodyPr>
          <a:lstStyle/>
          <a:p>
            <a:pPr algn="ctr"/>
            <a:r>
              <a:rPr lang="lv-LV" b="1" u="sng" dirty="0" smtClean="0">
                <a:latin typeface="Arial" panose="020B0604020202020204" pitchFamily="34" charset="0"/>
                <a:cs typeface="Arial" panose="020B0604020202020204" pitchFamily="34" charset="0"/>
              </a:rPr>
              <a:t>Situācija BEZ 6,1% rezerves</a:t>
            </a:r>
            <a:endParaRPr lang="lv-LV" u="sng" dirty="0">
              <a:latin typeface="Arial" panose="020B0604020202020204" pitchFamily="34" charset="0"/>
              <a:cs typeface="Arial" panose="020B0604020202020204" pitchFamily="34" charset="0"/>
            </a:endParaRPr>
          </a:p>
        </p:txBody>
      </p:sp>
      <p:sp>
        <p:nvSpPr>
          <p:cNvPr id="26" name="Rounded Rectangle 25"/>
          <p:cNvSpPr/>
          <p:nvPr/>
        </p:nvSpPr>
        <p:spPr>
          <a:xfrm>
            <a:off x="615974" y="2782764"/>
            <a:ext cx="2756922" cy="166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10" name="Straight Connector 9"/>
          <p:cNvCxnSpPr/>
          <p:nvPr/>
        </p:nvCxnSpPr>
        <p:spPr>
          <a:xfrm>
            <a:off x="618134" y="2720746"/>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35309" y="2782764"/>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372896" y="2727589"/>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7" name="Right Brace 36"/>
          <p:cNvSpPr/>
          <p:nvPr/>
        </p:nvSpPr>
        <p:spPr>
          <a:xfrm rot="5400000">
            <a:off x="3033546" y="3031083"/>
            <a:ext cx="152397" cy="43494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38" name="Text Placeholder 4"/>
          <p:cNvSpPr>
            <a:spLocks noGrp="1"/>
          </p:cNvSpPr>
          <p:nvPr>
            <p:ph type="body" sz="quarter" idx="10"/>
          </p:nvPr>
        </p:nvSpPr>
        <p:spPr>
          <a:xfrm>
            <a:off x="615974" y="3405076"/>
            <a:ext cx="2140676" cy="803130"/>
          </a:xfrm>
        </p:spPr>
        <p:txBody>
          <a:bodyPr>
            <a:normAutofit/>
          </a:bodyPr>
          <a:lstStyle/>
          <a:p>
            <a:pPr algn="ctr"/>
            <a:r>
              <a:rPr lang="lv-LV" sz="900" b="1" dirty="0" smtClean="0">
                <a:latin typeface="Arial" panose="020B0604020202020204" pitchFamily="34" charset="0"/>
                <a:cs typeface="Arial" panose="020B0604020202020204" pitchFamily="34" charset="0"/>
              </a:rPr>
              <a:t>Publiskā </a:t>
            </a:r>
            <a:r>
              <a:rPr lang="lv-LV" sz="900" dirty="0" smtClean="0">
                <a:latin typeface="Arial" panose="020B0604020202020204" pitchFamily="34" charset="0"/>
                <a:cs typeface="Arial" panose="020B0604020202020204" pitchFamily="34" charset="0"/>
              </a:rPr>
              <a:t>finansējuma daļa</a:t>
            </a:r>
          </a:p>
          <a:p>
            <a:pPr algn="ctr"/>
            <a:r>
              <a:rPr lang="lv-LV" sz="900" dirty="0" smtClean="0">
                <a:latin typeface="Arial" panose="020B0604020202020204" pitchFamily="34" charset="0"/>
                <a:cs typeface="Arial" panose="020B0604020202020204" pitchFamily="34" charset="0"/>
              </a:rPr>
              <a:t>(ERAF)</a:t>
            </a:r>
          </a:p>
          <a:p>
            <a:pPr algn="ctr"/>
            <a:r>
              <a:rPr lang="lv-LV" sz="900" dirty="0" smtClean="0">
                <a:latin typeface="Arial" panose="020B0604020202020204" pitchFamily="34" charset="0"/>
                <a:cs typeface="Arial" panose="020B0604020202020204" pitchFamily="34" charset="0"/>
              </a:rPr>
              <a:t>102 </a:t>
            </a:r>
            <a:r>
              <a:rPr lang="lv-LV" sz="900" dirty="0">
                <a:latin typeface="Arial" panose="020B0604020202020204" pitchFamily="34" charset="0"/>
                <a:cs typeface="Arial" panose="020B0604020202020204" pitchFamily="34" charset="0"/>
              </a:rPr>
              <a:t>0</a:t>
            </a:r>
            <a:r>
              <a:rPr lang="lv-LV" sz="900" dirty="0" smtClean="0">
                <a:latin typeface="Arial" panose="020B0604020202020204" pitchFamily="34" charset="0"/>
                <a:cs typeface="Arial" panose="020B0604020202020204" pitchFamily="34" charset="0"/>
              </a:rPr>
              <a:t>00 </a:t>
            </a:r>
            <a:r>
              <a:rPr lang="lv-LV" sz="900" i="1" dirty="0" smtClean="0">
                <a:latin typeface="Arial" panose="020B0604020202020204" pitchFamily="34" charset="0"/>
                <a:cs typeface="Arial" panose="020B0604020202020204" pitchFamily="34" charset="0"/>
              </a:rPr>
              <a:t>EUR</a:t>
            </a:r>
            <a:endParaRPr lang="lv-LV" sz="900" dirty="0">
              <a:latin typeface="Arial" panose="020B0604020202020204" pitchFamily="34" charset="0"/>
              <a:cs typeface="Arial" panose="020B0604020202020204" pitchFamily="34" charset="0"/>
            </a:endParaRPr>
          </a:p>
        </p:txBody>
      </p:sp>
      <p:sp>
        <p:nvSpPr>
          <p:cNvPr id="39" name="Text Placeholder 4"/>
          <p:cNvSpPr>
            <a:spLocks noGrp="1"/>
          </p:cNvSpPr>
          <p:nvPr>
            <p:ph type="body" sz="quarter" idx="10"/>
          </p:nvPr>
        </p:nvSpPr>
        <p:spPr>
          <a:xfrm>
            <a:off x="2601437" y="3418023"/>
            <a:ext cx="1547775" cy="690511"/>
          </a:xfrm>
        </p:spPr>
        <p:txBody>
          <a:bodyPr>
            <a:noAutofit/>
          </a:bodyPr>
          <a:lstStyle/>
          <a:p>
            <a:pPr algn="ctr"/>
            <a:r>
              <a:rPr lang="lv-LV" sz="900" b="1" dirty="0" smtClean="0">
                <a:latin typeface="Arial" panose="020B0604020202020204" pitchFamily="34" charset="0"/>
                <a:cs typeface="Arial" panose="020B0604020202020204" pitchFamily="34" charset="0"/>
              </a:rPr>
              <a:t>Publiskā </a:t>
            </a:r>
            <a:r>
              <a:rPr lang="lv-LV" sz="900" dirty="0" smtClean="0">
                <a:latin typeface="Arial" panose="020B0604020202020204" pitchFamily="34" charset="0"/>
                <a:cs typeface="Arial" panose="020B0604020202020204" pitchFamily="34" charset="0"/>
              </a:rPr>
              <a:t>finansējuma daļa </a:t>
            </a:r>
          </a:p>
          <a:p>
            <a:pPr algn="ctr"/>
            <a:r>
              <a:rPr lang="lv-LV" sz="900" dirty="0" smtClean="0">
                <a:latin typeface="Arial" panose="020B0604020202020204" pitchFamily="34" charset="0"/>
                <a:cs typeface="Arial" panose="020B0604020202020204" pitchFamily="34" charset="0"/>
              </a:rPr>
              <a:t>(</a:t>
            </a:r>
            <a:r>
              <a:rPr lang="lv-LV" sz="900" dirty="0">
                <a:latin typeface="Arial" panose="020B0604020202020204" pitchFamily="34" charset="0"/>
                <a:cs typeface="Arial" panose="020B0604020202020204" pitchFamily="34" charset="0"/>
              </a:rPr>
              <a:t>nodrošina pašvaldība) </a:t>
            </a:r>
            <a:endParaRPr lang="lv-LV" sz="900" dirty="0" smtClean="0">
              <a:latin typeface="Arial" panose="020B0604020202020204" pitchFamily="34" charset="0"/>
              <a:cs typeface="Arial" panose="020B0604020202020204" pitchFamily="34" charset="0"/>
            </a:endParaRPr>
          </a:p>
          <a:p>
            <a:pPr algn="ctr"/>
            <a:r>
              <a:rPr lang="lv-LV" sz="900" dirty="0" smtClean="0">
                <a:latin typeface="Arial" panose="020B0604020202020204" pitchFamily="34" charset="0"/>
                <a:cs typeface="Arial" panose="020B0604020202020204" pitchFamily="34" charset="0"/>
              </a:rPr>
              <a:t>18 000 </a:t>
            </a:r>
            <a:r>
              <a:rPr lang="lv-LV" sz="900" i="1" dirty="0" smtClean="0">
                <a:latin typeface="Arial" panose="020B0604020202020204" pitchFamily="34" charset="0"/>
                <a:cs typeface="Arial" panose="020B0604020202020204" pitchFamily="34" charset="0"/>
              </a:rPr>
              <a:t>EUR</a:t>
            </a:r>
            <a:endParaRPr lang="lv-LV" sz="900" dirty="0">
              <a:latin typeface="Arial" panose="020B0604020202020204" pitchFamily="34" charset="0"/>
              <a:cs typeface="Arial" panose="020B0604020202020204" pitchFamily="34" charset="0"/>
            </a:endParaRPr>
          </a:p>
        </p:txBody>
      </p:sp>
      <p:sp>
        <p:nvSpPr>
          <p:cNvPr id="40" name="Left Brace 39"/>
          <p:cNvSpPr/>
          <p:nvPr/>
        </p:nvSpPr>
        <p:spPr>
          <a:xfrm rot="5400000">
            <a:off x="6222925" y="1114203"/>
            <a:ext cx="150727" cy="2706354"/>
          </a:xfrm>
          <a:prstGeom prst="leftBrac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41" name="Right Brace 40"/>
          <p:cNvSpPr/>
          <p:nvPr/>
        </p:nvSpPr>
        <p:spPr>
          <a:xfrm rot="5400000">
            <a:off x="5982711" y="2011908"/>
            <a:ext cx="156267" cy="2026385"/>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42" name="Rounded Rectangle 41"/>
          <p:cNvSpPr/>
          <p:nvPr/>
        </p:nvSpPr>
        <p:spPr>
          <a:xfrm>
            <a:off x="4919828" y="2644271"/>
            <a:ext cx="2756922" cy="166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43" name="Straight Connector 42"/>
          <p:cNvCxnSpPr/>
          <p:nvPr/>
        </p:nvCxnSpPr>
        <p:spPr>
          <a:xfrm>
            <a:off x="4921988" y="2582253"/>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139163" y="2644271"/>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676750" y="2589096"/>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Right Brace 45"/>
          <p:cNvSpPr/>
          <p:nvPr/>
        </p:nvSpPr>
        <p:spPr>
          <a:xfrm rot="5400000">
            <a:off x="7350083" y="2793715"/>
            <a:ext cx="152397" cy="43494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54" name="Text Placeholder 4"/>
          <p:cNvSpPr>
            <a:spLocks noGrp="1"/>
          </p:cNvSpPr>
          <p:nvPr>
            <p:ph type="body" sz="quarter" idx="10"/>
          </p:nvPr>
        </p:nvSpPr>
        <p:spPr>
          <a:xfrm>
            <a:off x="5261039" y="1633178"/>
            <a:ext cx="2847681" cy="250894"/>
          </a:xfrm>
        </p:spPr>
        <p:txBody>
          <a:bodyPr>
            <a:normAutofit/>
          </a:bodyPr>
          <a:lstStyle/>
          <a:p>
            <a:pPr algn="ctr"/>
            <a:r>
              <a:rPr lang="lv-LV" b="1" u="sng" dirty="0" smtClean="0">
                <a:latin typeface="Arial" panose="020B0604020202020204" pitchFamily="34" charset="0"/>
                <a:cs typeface="Arial" panose="020B0604020202020204" pitchFamily="34" charset="0"/>
              </a:rPr>
              <a:t>Situācija AR 6,1% rezervi</a:t>
            </a:r>
            <a:endParaRPr lang="lv-LV" u="sng" dirty="0">
              <a:latin typeface="Arial" panose="020B0604020202020204" pitchFamily="34" charset="0"/>
              <a:cs typeface="Arial" panose="020B0604020202020204" pitchFamily="34" charset="0"/>
            </a:endParaRPr>
          </a:p>
        </p:txBody>
      </p:sp>
      <p:sp>
        <p:nvSpPr>
          <p:cNvPr id="55" name="Text Placeholder 4"/>
          <p:cNvSpPr>
            <a:spLocks noGrp="1"/>
          </p:cNvSpPr>
          <p:nvPr>
            <p:ph type="body" sz="quarter" idx="10"/>
          </p:nvPr>
        </p:nvSpPr>
        <p:spPr>
          <a:xfrm>
            <a:off x="4572000" y="1863496"/>
            <a:ext cx="4031227" cy="493048"/>
          </a:xfrm>
        </p:spPr>
        <p:txBody>
          <a:bodyPr>
            <a:normAutofit lnSpcReduction="10000"/>
          </a:bodyPr>
          <a:lstStyle/>
          <a:p>
            <a:pPr algn="ctr"/>
            <a:r>
              <a:rPr lang="lv-LV" sz="900" dirty="0" smtClean="0">
                <a:latin typeface="Arial" panose="020B0604020202020204" pitchFamily="34" charset="0"/>
                <a:cs typeface="Arial" panose="020B0604020202020204" pitchFamily="34" charset="0"/>
              </a:rPr>
              <a:t>Projekta </a:t>
            </a:r>
            <a:r>
              <a:rPr lang="lv-LV" sz="900" b="1" dirty="0" smtClean="0">
                <a:latin typeface="Arial" panose="020B0604020202020204" pitchFamily="34" charset="0"/>
                <a:cs typeface="Arial" panose="020B0604020202020204" pitchFamily="34" charset="0"/>
              </a:rPr>
              <a:t>attiecināmās izmaksas 120 000 </a:t>
            </a:r>
            <a:r>
              <a:rPr lang="lv-LV" sz="900" b="1" i="1" dirty="0" smtClean="0">
                <a:latin typeface="Arial" panose="020B0604020202020204" pitchFamily="34" charset="0"/>
                <a:cs typeface="Arial" panose="020B0604020202020204" pitchFamily="34" charset="0"/>
              </a:rPr>
              <a:t>EUR </a:t>
            </a:r>
            <a:r>
              <a:rPr lang="lv-LV" sz="900" dirty="0" smtClean="0">
                <a:latin typeface="Arial" panose="020B0604020202020204" pitchFamily="34" charset="0"/>
                <a:cs typeface="Arial" panose="020B0604020202020204" pitchFamily="34" charset="0"/>
              </a:rPr>
              <a:t>(100%) , par kurām slēdz vienošanos, </a:t>
            </a:r>
          </a:p>
          <a:p>
            <a:pPr algn="ctr"/>
            <a:r>
              <a:rPr lang="lv-LV" sz="900" dirty="0" smtClean="0">
                <a:latin typeface="Arial" panose="020B0604020202020204" pitchFamily="34" charset="0"/>
                <a:cs typeface="Arial" panose="020B0604020202020204" pitchFamily="34" charset="0"/>
              </a:rPr>
              <a:t>t.sk. </a:t>
            </a:r>
            <a:r>
              <a:rPr lang="lv-LV" sz="900" b="1" dirty="0" smtClean="0">
                <a:latin typeface="Arial" panose="020B0604020202020204" pitchFamily="34" charset="0"/>
                <a:cs typeface="Arial" panose="020B0604020202020204" pitchFamily="34" charset="0"/>
              </a:rPr>
              <a:t>vienošanās paredz nosacījumus par </a:t>
            </a:r>
            <a:r>
              <a:rPr lang="lv-LV" sz="900" b="1" u="sng" dirty="0" smtClean="0">
                <a:latin typeface="Arial" panose="020B0604020202020204" pitchFamily="34" charset="0"/>
                <a:cs typeface="Arial" panose="020B0604020202020204" pitchFamily="34" charset="0"/>
              </a:rPr>
              <a:t>6,1% rezerves</a:t>
            </a:r>
            <a:r>
              <a:rPr lang="lv-LV" sz="900" b="1" dirty="0" smtClean="0">
                <a:latin typeface="Arial" panose="020B0604020202020204" pitchFamily="34" charset="0"/>
                <a:cs typeface="Arial" panose="020B0604020202020204" pitchFamily="34" charset="0"/>
              </a:rPr>
              <a:t> izmantošanu</a:t>
            </a:r>
          </a:p>
        </p:txBody>
      </p:sp>
      <p:cxnSp>
        <p:nvCxnSpPr>
          <p:cNvPr id="19" name="Straight Connector 18"/>
          <p:cNvCxnSpPr/>
          <p:nvPr/>
        </p:nvCxnSpPr>
        <p:spPr>
          <a:xfrm>
            <a:off x="6841955" y="2589096"/>
            <a:ext cx="9832" cy="783052"/>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6995476" y="2839873"/>
            <a:ext cx="0" cy="977079"/>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6851788" y="2644271"/>
            <a:ext cx="287376" cy="16663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0" name="Text Placeholder 4"/>
          <p:cNvSpPr>
            <a:spLocks noGrp="1"/>
          </p:cNvSpPr>
          <p:nvPr>
            <p:ph type="body" sz="quarter" idx="10"/>
          </p:nvPr>
        </p:nvSpPr>
        <p:spPr>
          <a:xfrm>
            <a:off x="5331786" y="3802574"/>
            <a:ext cx="3327380" cy="538738"/>
          </a:xfrm>
        </p:spPr>
        <p:txBody>
          <a:bodyPr>
            <a:noAutofit/>
          </a:bodyPr>
          <a:lstStyle/>
          <a:p>
            <a:pPr algn="ctr"/>
            <a:r>
              <a:rPr lang="lv-LV" sz="900" b="1" dirty="0">
                <a:latin typeface="Arial" panose="020B0604020202020204" pitchFamily="34" charset="0"/>
                <a:cs typeface="Arial" panose="020B0604020202020204" pitchFamily="34" charset="0"/>
              </a:rPr>
              <a:t>Publiskā</a:t>
            </a:r>
            <a:r>
              <a:rPr lang="lv-LV" sz="900" dirty="0">
                <a:latin typeface="Arial" panose="020B0604020202020204" pitchFamily="34" charset="0"/>
                <a:cs typeface="Arial" panose="020B0604020202020204" pitchFamily="34" charset="0"/>
              </a:rPr>
              <a:t> </a:t>
            </a:r>
            <a:r>
              <a:rPr lang="lv-LV" sz="900" dirty="0" smtClean="0">
                <a:latin typeface="Arial" panose="020B0604020202020204" pitchFamily="34" charset="0"/>
                <a:cs typeface="Arial" panose="020B0604020202020204" pitchFamily="34" charset="0"/>
              </a:rPr>
              <a:t>finansējuma (ERAF) daļa </a:t>
            </a:r>
            <a:r>
              <a:rPr lang="lv-LV" sz="900" dirty="0">
                <a:latin typeface="Arial" panose="020B0604020202020204" pitchFamily="34" charset="0"/>
                <a:cs typeface="Arial" panose="020B0604020202020204" pitchFamily="34" charset="0"/>
              </a:rPr>
              <a:t>(</a:t>
            </a:r>
            <a:r>
              <a:rPr lang="lv-LV" sz="900" u="sng" dirty="0">
                <a:latin typeface="Arial" panose="020B0604020202020204" pitchFamily="34" charset="0"/>
                <a:cs typeface="Arial" panose="020B0604020202020204" pitchFamily="34" charset="0"/>
              </a:rPr>
              <a:t>nodrošina pašvaldība</a:t>
            </a:r>
            <a:r>
              <a:rPr lang="lv-LV" sz="900" dirty="0">
                <a:latin typeface="Arial" panose="020B0604020202020204" pitchFamily="34" charset="0"/>
                <a:cs typeface="Arial" panose="020B0604020202020204" pitchFamily="34" charset="0"/>
              </a:rPr>
              <a:t>) </a:t>
            </a:r>
          </a:p>
          <a:p>
            <a:pPr algn="ctr"/>
            <a:r>
              <a:rPr lang="lv-LV" sz="900" i="1" dirty="0" smtClean="0">
                <a:solidFill>
                  <a:srgbClr val="FF0000"/>
                </a:solidFill>
                <a:latin typeface="Arial" panose="020B0604020202020204" pitchFamily="34" charset="0"/>
                <a:cs typeface="Arial" panose="020B0604020202020204" pitchFamily="34" charset="0"/>
              </a:rPr>
              <a:t>6,1% rezerve</a:t>
            </a:r>
            <a:r>
              <a:rPr lang="lv-LV" sz="900" dirty="0" smtClean="0">
                <a:latin typeface="Arial" panose="020B0604020202020204" pitchFamily="34" charset="0"/>
                <a:cs typeface="Arial" panose="020B0604020202020204" pitchFamily="34" charset="0"/>
              </a:rPr>
              <a:t>  (6 120 </a:t>
            </a:r>
            <a:r>
              <a:rPr lang="lv-LV" sz="900" i="1" dirty="0" smtClean="0">
                <a:latin typeface="Arial" panose="020B0604020202020204" pitchFamily="34" charset="0"/>
                <a:cs typeface="Arial" panose="020B0604020202020204" pitchFamily="34" charset="0"/>
              </a:rPr>
              <a:t>EUR</a:t>
            </a:r>
            <a:r>
              <a:rPr lang="lv-LV" sz="900" dirty="0" smtClean="0">
                <a:latin typeface="Arial" panose="020B0604020202020204" pitchFamily="34" charset="0"/>
                <a:cs typeface="Arial" panose="020B0604020202020204" pitchFamily="34" charset="0"/>
              </a:rPr>
              <a:t>), no pašvaldības</a:t>
            </a:r>
            <a:r>
              <a:rPr lang="lv-LV" sz="900" b="1" dirty="0" smtClean="0">
                <a:latin typeface="Arial" panose="020B0604020202020204" pitchFamily="34" charset="0"/>
                <a:cs typeface="Arial" panose="020B0604020202020204" pitchFamily="34" charset="0"/>
              </a:rPr>
              <a:t> </a:t>
            </a:r>
            <a:r>
              <a:rPr lang="lv-LV" sz="900" dirty="0" smtClean="0">
                <a:latin typeface="Arial" panose="020B0604020202020204" pitchFamily="34" charset="0"/>
                <a:cs typeface="Arial" panose="020B0604020202020204" pitchFamily="34" charset="0"/>
              </a:rPr>
              <a:t>līdzekļiem līdz  EK lēmumam</a:t>
            </a:r>
            <a:endParaRPr lang="lv-LV" sz="900" dirty="0">
              <a:latin typeface="Arial" panose="020B0604020202020204" pitchFamily="34" charset="0"/>
              <a:cs typeface="Arial" panose="020B0604020202020204" pitchFamily="34" charset="0"/>
            </a:endParaRPr>
          </a:p>
        </p:txBody>
      </p:sp>
      <p:sp>
        <p:nvSpPr>
          <p:cNvPr id="67" name="Rectangle 66"/>
          <p:cNvSpPr/>
          <p:nvPr/>
        </p:nvSpPr>
        <p:spPr>
          <a:xfrm>
            <a:off x="615974" y="6046839"/>
            <a:ext cx="7918426" cy="58256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900" dirty="0" smtClean="0">
                <a:solidFill>
                  <a:schemeClr val="tx1"/>
                </a:solidFill>
                <a:latin typeface="Arial" panose="020B0604020202020204" pitchFamily="34" charset="0"/>
                <a:cs typeface="Arial" panose="020B0604020202020204" pitchFamily="34" charset="0"/>
              </a:rPr>
              <a:t>Snieguma rezerves gadījumā, līdz EK lēmumam par snieguma ietvara izpildi, </a:t>
            </a:r>
            <a:r>
              <a:rPr lang="lv-LV" sz="900" b="1" dirty="0" smtClean="0">
                <a:solidFill>
                  <a:schemeClr val="tx1"/>
                </a:solidFill>
                <a:latin typeface="Arial" panose="020B0604020202020204" pitchFamily="34" charset="0"/>
                <a:cs typeface="Arial" panose="020B0604020202020204" pitchFamily="34" charset="0"/>
              </a:rPr>
              <a:t>pašvaldība projektā nodrošina finansējumu 24 222 EUR apmērā</a:t>
            </a:r>
            <a:r>
              <a:rPr lang="lv-LV" sz="900" dirty="0" smtClean="0">
                <a:solidFill>
                  <a:schemeClr val="tx1"/>
                </a:solidFill>
                <a:latin typeface="Arial" panose="020B0604020202020204" pitchFamily="34" charset="0"/>
                <a:cs typeface="Arial" panose="020B0604020202020204" pitchFamily="34" charset="0"/>
              </a:rPr>
              <a:t>, kur:</a:t>
            </a:r>
          </a:p>
          <a:p>
            <a:pPr marL="171450" indent="-171450" algn="ctr">
              <a:buFontTx/>
              <a:buChar char="-"/>
            </a:pPr>
            <a:r>
              <a:rPr lang="lv-LV" sz="900" dirty="0" smtClean="0">
                <a:solidFill>
                  <a:schemeClr val="tx1"/>
                </a:solidFill>
                <a:latin typeface="Arial" panose="020B0604020202020204" pitchFamily="34" charset="0"/>
                <a:cs typeface="Arial" panose="020B0604020202020204" pitchFamily="34" charset="0"/>
              </a:rPr>
              <a:t>Pašvaldības līdzfinansējums 18 000 EUR (publiskais finansējums)</a:t>
            </a:r>
          </a:p>
          <a:p>
            <a:pPr marL="171450" indent="-171450" algn="ctr">
              <a:buFontTx/>
              <a:buChar char="-"/>
            </a:pPr>
            <a:r>
              <a:rPr lang="lv-LV" sz="900" dirty="0" smtClean="0">
                <a:solidFill>
                  <a:schemeClr val="tx1"/>
                </a:solidFill>
                <a:latin typeface="Arial" panose="020B0604020202020204" pitchFamily="34" charset="0"/>
                <a:cs typeface="Arial" panose="020B0604020202020204" pitchFamily="34" charset="0"/>
              </a:rPr>
              <a:t>Snieguma rezerve 6 222 EUR (6,1%) (publiskais finansējums)</a:t>
            </a:r>
            <a:endParaRPr lang="lv-LV"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7368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815" y="663191"/>
            <a:ext cx="6089301" cy="771835"/>
          </a:xfrm>
        </p:spPr>
        <p:txBody>
          <a:bodyPr>
            <a:normAutofit fontScale="90000"/>
          </a:bodyPr>
          <a:lstStyle/>
          <a:p>
            <a:pPr algn="ctr"/>
            <a:r>
              <a:rPr lang="lv-LV" sz="1800" dirty="0" smtClean="0">
                <a:latin typeface="Arial" panose="020B0604020202020204" pitchFamily="34" charset="0"/>
                <a:cs typeface="Arial" panose="020B0604020202020204" pitchFamily="34" charset="0"/>
              </a:rPr>
              <a:t>Piemērs projekta risinājumam SAM 3.3.1. un SAM 5.6.2.ietvaros, piemērojot valsts atbalsta regulas Nr.651/2014 </a:t>
            </a:r>
            <a:r>
              <a:rPr lang="lv-LV" sz="1800" dirty="0" smtClean="0">
                <a:solidFill>
                  <a:srgbClr val="FF0000"/>
                </a:solidFill>
                <a:latin typeface="Arial" panose="020B0604020202020204" pitchFamily="34" charset="0"/>
                <a:cs typeface="Arial" panose="020B0604020202020204" pitchFamily="34" charset="0"/>
              </a:rPr>
              <a:t>56.pantu</a:t>
            </a:r>
            <a:endParaRPr lang="lv-LV" sz="1800" dirty="0">
              <a:solidFill>
                <a:srgbClr val="FF0000"/>
              </a:solidFill>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0"/>
          </p:nvPr>
        </p:nvSpPr>
        <p:spPr>
          <a:xfrm>
            <a:off x="291238" y="2142891"/>
            <a:ext cx="3406391" cy="367601"/>
          </a:xfrm>
        </p:spPr>
        <p:txBody>
          <a:bodyPr>
            <a:normAutofit lnSpcReduction="10000"/>
          </a:bodyPr>
          <a:lstStyle/>
          <a:p>
            <a:pPr algn="ctr"/>
            <a:r>
              <a:rPr lang="lv-LV" sz="900" dirty="0" smtClean="0">
                <a:latin typeface="Arial" panose="020B0604020202020204" pitchFamily="34" charset="0"/>
                <a:cs typeface="Arial" panose="020B0604020202020204" pitchFamily="34" charset="0"/>
              </a:rPr>
              <a:t>Projekta </a:t>
            </a:r>
            <a:r>
              <a:rPr lang="lv-LV" sz="900" b="1" dirty="0" smtClean="0">
                <a:latin typeface="Arial" panose="020B0604020202020204" pitchFamily="34" charset="0"/>
                <a:cs typeface="Arial" panose="020B0604020202020204" pitchFamily="34" charset="0"/>
              </a:rPr>
              <a:t>attiecināmās izmaksas 120 000 </a:t>
            </a:r>
            <a:r>
              <a:rPr lang="lv-LV" sz="900" b="1" i="1" dirty="0" smtClean="0">
                <a:latin typeface="Arial" panose="020B0604020202020204" pitchFamily="34" charset="0"/>
                <a:cs typeface="Arial" panose="020B0604020202020204" pitchFamily="34" charset="0"/>
              </a:rPr>
              <a:t>EUR </a:t>
            </a:r>
            <a:r>
              <a:rPr lang="lv-LV" sz="900" dirty="0" smtClean="0">
                <a:latin typeface="Arial" panose="020B0604020202020204" pitchFamily="34" charset="0"/>
                <a:cs typeface="Arial" panose="020B0604020202020204" pitchFamily="34" charset="0"/>
              </a:rPr>
              <a:t>, par kurām slēdz vienošanos</a:t>
            </a:r>
          </a:p>
        </p:txBody>
      </p:sp>
      <p:sp>
        <p:nvSpPr>
          <p:cNvPr id="7" name="Slide Number Placeholder 6"/>
          <p:cNvSpPr>
            <a:spLocks noGrp="1"/>
          </p:cNvSpPr>
          <p:nvPr>
            <p:ph type="sldNum" sz="quarter" idx="13"/>
          </p:nvPr>
        </p:nvSpPr>
        <p:spPr/>
        <p:txBody>
          <a:bodyPr/>
          <a:lstStyle/>
          <a:p>
            <a:fld id="{E686F27E-D2F5-4EB3-B1EE-3F24A0F49E0D}" type="slidenum">
              <a:rPr lang="en-US" altLang="en-US" smtClean="0"/>
              <a:pPr/>
              <a:t>19</a:t>
            </a:fld>
            <a:endParaRPr lang="en-US" altLang="en-US"/>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1895083903"/>
              </p:ext>
            </p:extLst>
          </p:nvPr>
        </p:nvGraphicFramePr>
        <p:xfrm>
          <a:off x="252343" y="4400561"/>
          <a:ext cx="8485237" cy="2305939"/>
        </p:xfrm>
        <a:graphic>
          <a:graphicData uri="http://schemas.openxmlformats.org/drawingml/2006/table">
            <a:tbl>
              <a:tblPr firstRow="1" bandRow="1">
                <a:tableStyleId>{69CF1AB2-1976-4502-BF36-3FF5EA218861}</a:tableStyleId>
              </a:tblPr>
              <a:tblGrid>
                <a:gridCol w="2448664">
                  <a:extLst>
                    <a:ext uri="{9D8B030D-6E8A-4147-A177-3AD203B41FA5}">
                      <a16:colId xmlns:a16="http://schemas.microsoft.com/office/drawing/2014/main" xmlns="" val="20000"/>
                    </a:ext>
                  </a:extLst>
                </a:gridCol>
                <a:gridCol w="773723">
                  <a:extLst>
                    <a:ext uri="{9D8B030D-6E8A-4147-A177-3AD203B41FA5}">
                      <a16:colId xmlns:a16="http://schemas.microsoft.com/office/drawing/2014/main" xmlns="" val="20001"/>
                    </a:ext>
                  </a:extLst>
                </a:gridCol>
                <a:gridCol w="825964">
                  <a:extLst>
                    <a:ext uri="{9D8B030D-6E8A-4147-A177-3AD203B41FA5}">
                      <a16:colId xmlns:a16="http://schemas.microsoft.com/office/drawing/2014/main" xmlns="" val="20002"/>
                    </a:ext>
                  </a:extLst>
                </a:gridCol>
                <a:gridCol w="4436886">
                  <a:extLst>
                    <a:ext uri="{9D8B030D-6E8A-4147-A177-3AD203B41FA5}">
                      <a16:colId xmlns:a16="http://schemas.microsoft.com/office/drawing/2014/main" xmlns="" val="20003"/>
                    </a:ext>
                  </a:extLst>
                </a:gridCol>
              </a:tblGrid>
              <a:tr h="436910">
                <a:tc gridSpan="2">
                  <a:txBody>
                    <a:bodyPr/>
                    <a:lstStyle/>
                    <a:p>
                      <a:pPr marL="0" marR="0" indent="0" algn="ctr" defTabSz="939575" rtl="0" eaLnBrk="1" fontAlgn="auto" latinLnBrk="0" hangingPunct="1">
                        <a:lnSpc>
                          <a:spcPct val="100000"/>
                        </a:lnSpc>
                        <a:spcBef>
                          <a:spcPts val="0"/>
                        </a:spcBef>
                        <a:spcAft>
                          <a:spcPts val="0"/>
                        </a:spcAft>
                        <a:buClrTx/>
                        <a:buSzTx/>
                        <a:buFontTx/>
                        <a:buNone/>
                        <a:tabLst/>
                        <a:defRPr/>
                      </a:pPr>
                      <a:endParaRPr lang="lv-LV" sz="1000" dirty="0" smtClean="0">
                        <a:latin typeface="Arial" panose="020B0604020202020204" pitchFamily="34" charset="0"/>
                        <a:cs typeface="Arial" panose="020B0604020202020204" pitchFamily="34" charset="0"/>
                      </a:endParaRPr>
                    </a:p>
                    <a:p>
                      <a:pPr marL="0" marR="0" indent="0" algn="ct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Projekta  attiecināmās</a:t>
                      </a:r>
                      <a:r>
                        <a:rPr lang="lv-LV" sz="1000" baseline="0" dirty="0" smtClean="0">
                          <a:latin typeface="Arial" panose="020B0604020202020204" pitchFamily="34" charset="0"/>
                          <a:cs typeface="Arial" panose="020B0604020202020204" pitchFamily="34" charset="0"/>
                        </a:rPr>
                        <a:t> </a:t>
                      </a:r>
                      <a:r>
                        <a:rPr lang="lv-LV" sz="1000" dirty="0" smtClean="0">
                          <a:latin typeface="Arial" panose="020B0604020202020204" pitchFamily="34" charset="0"/>
                          <a:cs typeface="Arial" panose="020B0604020202020204" pitchFamily="34" charset="0"/>
                        </a:rPr>
                        <a:t>izmaksas, </a:t>
                      </a:r>
                      <a:r>
                        <a:rPr lang="lv-LV" sz="1000" i="1" dirty="0" err="1" smtClean="0">
                          <a:latin typeface="Arial" panose="020B0604020202020204" pitchFamily="34" charset="0"/>
                          <a:cs typeface="Arial" panose="020B0604020202020204" pitchFamily="34" charset="0"/>
                        </a:rPr>
                        <a:t>euro</a:t>
                      </a:r>
                      <a:endParaRPr lang="lv-LV" sz="1000" dirty="0">
                        <a:latin typeface="Arial" panose="020B0604020202020204" pitchFamily="34" charset="0"/>
                        <a:cs typeface="Arial" panose="020B0604020202020204" pitchFamily="34" charset="0"/>
                      </a:endParaRPr>
                    </a:p>
                  </a:txBody>
                  <a:tcPr/>
                </a:tc>
                <a:tc hMerge="1">
                  <a:txBody>
                    <a:bodyPr/>
                    <a:lstStyle/>
                    <a:p>
                      <a:pPr algn="ctr"/>
                      <a:endParaRPr lang="lv-LV" sz="1000" dirty="0"/>
                    </a:p>
                  </a:txBody>
                  <a:tcPr/>
                </a:tc>
                <a:tc gridSpan="2">
                  <a:txBody>
                    <a:bodyPr/>
                    <a:lstStyle/>
                    <a:p>
                      <a:pPr marL="0" marR="0" indent="0" algn="ct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Projekta</a:t>
                      </a:r>
                      <a:r>
                        <a:rPr lang="lv-LV" sz="1000" baseline="0" dirty="0" smtClean="0">
                          <a:latin typeface="Arial" panose="020B0604020202020204" pitchFamily="34" charset="0"/>
                          <a:cs typeface="Arial" panose="020B0604020202020204" pitchFamily="34" charset="0"/>
                        </a:rPr>
                        <a:t> iesniedzējs - PAŠVALDĪBA</a:t>
                      </a:r>
                    </a:p>
                    <a:p>
                      <a:pPr marL="0" marR="0" indent="0" algn="ctr" defTabSz="939575" rtl="0" eaLnBrk="1" fontAlgn="auto" latinLnBrk="0" hangingPunct="1">
                        <a:lnSpc>
                          <a:spcPct val="100000"/>
                        </a:lnSpc>
                        <a:spcBef>
                          <a:spcPts val="0"/>
                        </a:spcBef>
                        <a:spcAft>
                          <a:spcPts val="0"/>
                        </a:spcAft>
                        <a:buClrTx/>
                        <a:buSzTx/>
                        <a:buFontTx/>
                        <a:buNone/>
                        <a:tabLst/>
                        <a:defRPr/>
                      </a:pPr>
                      <a:r>
                        <a:rPr lang="lv-LV" sz="1000" baseline="0" dirty="0" smtClean="0">
                          <a:latin typeface="Arial" panose="020B0604020202020204" pitchFamily="34" charset="0"/>
                          <a:cs typeface="Arial" panose="020B0604020202020204" pitchFamily="34" charset="0"/>
                        </a:rPr>
                        <a:t>Publiskais finansējums, </a:t>
                      </a:r>
                      <a:r>
                        <a:rPr lang="lv-LV" sz="1000" i="1" baseline="0" dirty="0" err="1" smtClean="0">
                          <a:latin typeface="Arial" panose="020B0604020202020204" pitchFamily="34" charset="0"/>
                          <a:cs typeface="Arial" panose="020B0604020202020204" pitchFamily="34" charset="0"/>
                        </a:rPr>
                        <a:t>euro</a:t>
                      </a:r>
                      <a:r>
                        <a:rPr lang="lv-LV" sz="1000" baseline="0" dirty="0" smtClean="0">
                          <a:latin typeface="Arial" panose="020B0604020202020204" pitchFamily="34" charset="0"/>
                          <a:cs typeface="Arial" panose="020B0604020202020204" pitchFamily="34" charset="0"/>
                        </a:rPr>
                        <a:t> </a:t>
                      </a:r>
                      <a:r>
                        <a:rPr lang="lv-LV" sz="1000" b="0" baseline="0" dirty="0" smtClean="0">
                          <a:latin typeface="Arial" panose="020B0604020202020204" pitchFamily="34" charset="0"/>
                          <a:cs typeface="Arial" panose="020B0604020202020204" pitchFamily="34" charset="0"/>
                        </a:rPr>
                        <a:t>(t.sk. </a:t>
                      </a:r>
                      <a:r>
                        <a:rPr lang="lv-LV" sz="1000" baseline="0" dirty="0" smtClean="0">
                          <a:latin typeface="Arial" panose="020B0604020202020204" pitchFamily="34" charset="0"/>
                          <a:cs typeface="Arial" panose="020B0604020202020204" pitchFamily="34" charset="0"/>
                        </a:rPr>
                        <a:t>6,1% </a:t>
                      </a:r>
                      <a:r>
                        <a:rPr lang="lv-LV" sz="1000" b="0" baseline="0" dirty="0" smtClean="0">
                          <a:latin typeface="Arial" panose="020B0604020202020204" pitchFamily="34" charset="0"/>
                          <a:cs typeface="Arial" panose="020B0604020202020204" pitchFamily="34" charset="0"/>
                        </a:rPr>
                        <a:t>snieguma rezerve)</a:t>
                      </a:r>
                      <a:endParaRPr lang="lv-LV" sz="1000" b="0" dirty="0">
                        <a:solidFill>
                          <a:sysClr val="windowText" lastClr="000000"/>
                        </a:solidFill>
                        <a:latin typeface="Arial" panose="020B0604020202020204" pitchFamily="34" charset="0"/>
                        <a:cs typeface="Arial" panose="020B0604020202020204" pitchFamily="34" charset="0"/>
                      </a:endParaRPr>
                    </a:p>
                  </a:txBody>
                  <a:tcPr/>
                </a:tc>
                <a:tc hMerge="1">
                  <a:txBody>
                    <a:bodyPr/>
                    <a:lstStyle/>
                    <a:p>
                      <a:pPr marL="0" marR="0" indent="0" algn="ctr" defTabSz="939575" rtl="0" eaLnBrk="1" fontAlgn="auto" latinLnBrk="0" hangingPunct="1">
                        <a:lnSpc>
                          <a:spcPct val="100000"/>
                        </a:lnSpc>
                        <a:spcBef>
                          <a:spcPts val="0"/>
                        </a:spcBef>
                        <a:spcAft>
                          <a:spcPts val="0"/>
                        </a:spcAft>
                        <a:buClrTx/>
                        <a:buSzTx/>
                        <a:buFontTx/>
                        <a:buNone/>
                        <a:tabLst/>
                        <a:defRPr/>
                      </a:pPr>
                      <a:endParaRPr lang="lv-LV" sz="10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49049">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Cietā seguma laukuma izbūve</a:t>
                      </a:r>
                    </a:p>
                  </a:txBody>
                  <a:tcPr/>
                </a:tc>
                <a:tc>
                  <a:txBody>
                    <a:bodyPr/>
                    <a:lstStyle/>
                    <a:p>
                      <a:r>
                        <a:rPr lang="lv-LV" sz="1000" dirty="0" smtClean="0">
                          <a:latin typeface="Arial" panose="020B0604020202020204" pitchFamily="34" charset="0"/>
                          <a:cs typeface="Arial" panose="020B0604020202020204" pitchFamily="34" charset="0"/>
                        </a:rPr>
                        <a:t>100 000</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85 000</a:t>
                      </a:r>
                    </a:p>
                  </a:txBody>
                  <a:tcPr/>
                </a:tc>
                <a:tc rowSpan="2">
                  <a:txBody>
                    <a:bodyPr/>
                    <a:lstStyle/>
                    <a:p>
                      <a:pPr marL="0" marR="0" indent="0" algn="just"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85% no starpības starp izmaksām un plānoto peļņu</a:t>
                      </a:r>
                    </a:p>
                  </a:txBody>
                  <a:tcPr anchor="ctr"/>
                </a:tc>
                <a:extLst>
                  <a:ext uri="{0D108BD9-81ED-4DB2-BD59-A6C34878D82A}">
                    <a16:rowId xmlns:a16="http://schemas.microsoft.com/office/drawing/2014/main" xmlns="" val="10001"/>
                  </a:ext>
                </a:extLst>
              </a:tr>
              <a:tr h="241161">
                <a:tc>
                  <a:txBody>
                    <a:bodyPr/>
                    <a:lstStyle/>
                    <a:p>
                      <a:pPr algn="l"/>
                      <a:r>
                        <a:rPr lang="lv-LV" sz="1000" dirty="0" smtClean="0">
                          <a:latin typeface="Arial" panose="020B0604020202020204" pitchFamily="34" charset="0"/>
                          <a:cs typeface="Arial" panose="020B0604020202020204" pitchFamily="34" charset="0"/>
                        </a:rPr>
                        <a:t>Projekta</a:t>
                      </a:r>
                      <a:r>
                        <a:rPr lang="lv-LV" sz="1000" baseline="0" dirty="0" smtClean="0">
                          <a:latin typeface="Arial" panose="020B0604020202020204" pitchFamily="34" charset="0"/>
                          <a:cs typeface="Arial" panose="020B0604020202020204" pitchFamily="34" charset="0"/>
                        </a:rPr>
                        <a:t> vadības  komandas izmaksas</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r>
                        <a:rPr lang="lv-LV" sz="1000" dirty="0" smtClean="0">
                          <a:latin typeface="Arial" panose="020B0604020202020204" pitchFamily="34" charset="0"/>
                          <a:cs typeface="Arial" panose="020B0604020202020204" pitchFamily="34" charset="0"/>
                        </a:rPr>
                        <a:t>12</a:t>
                      </a:r>
                      <a:r>
                        <a:rPr lang="lv-LV" sz="1000" baseline="0" dirty="0" smtClean="0">
                          <a:latin typeface="Arial" panose="020B0604020202020204" pitchFamily="34" charset="0"/>
                          <a:cs typeface="Arial" panose="020B0604020202020204" pitchFamily="34" charset="0"/>
                        </a:rPr>
                        <a:t> 000</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10 200</a:t>
                      </a:r>
                    </a:p>
                  </a:txBody>
                  <a:tcPr/>
                </a:tc>
                <a:tc vMerge="1">
                  <a:txBody>
                    <a:bodyPr/>
                    <a:lstStyle/>
                    <a:p>
                      <a:pPr marL="0" marR="0" indent="0" algn="l" defTabSz="939575" rtl="0" eaLnBrk="1" fontAlgn="auto" latinLnBrk="0" hangingPunct="1">
                        <a:lnSpc>
                          <a:spcPct val="100000"/>
                        </a:lnSpc>
                        <a:spcBef>
                          <a:spcPts val="0"/>
                        </a:spcBef>
                        <a:spcAft>
                          <a:spcPts val="0"/>
                        </a:spcAft>
                        <a:buClrTx/>
                        <a:buSzTx/>
                        <a:buFontTx/>
                        <a:buNone/>
                        <a:tabLst/>
                        <a:defRPr/>
                      </a:pPr>
                      <a:endParaRPr lang="lv-LV"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2"/>
                  </a:ext>
                </a:extLst>
              </a:tr>
              <a:tr h="253069">
                <a:tc>
                  <a:txBody>
                    <a:bodyPr/>
                    <a:lstStyle/>
                    <a:p>
                      <a:pPr algn="l"/>
                      <a:r>
                        <a:rPr lang="lv-LV" sz="1000" dirty="0" smtClean="0">
                          <a:latin typeface="Arial" panose="020B0604020202020204" pitchFamily="34" charset="0"/>
                          <a:cs typeface="Arial" panose="020B0604020202020204" pitchFamily="34" charset="0"/>
                        </a:rPr>
                        <a:t>Tehniskā</a:t>
                      </a:r>
                      <a:r>
                        <a:rPr lang="lv-LV" sz="1000" baseline="0" dirty="0" smtClean="0">
                          <a:latin typeface="Arial" panose="020B0604020202020204" pitchFamily="34" charset="0"/>
                          <a:cs typeface="Arial" panose="020B0604020202020204" pitchFamily="34" charset="0"/>
                        </a:rPr>
                        <a:t> projekta izstrāde (</a:t>
                      </a:r>
                      <a:r>
                        <a:rPr lang="lv-LV" sz="1000" i="1" baseline="0" dirty="0" err="1" smtClean="0">
                          <a:latin typeface="Arial" panose="020B0604020202020204" pitchFamily="34" charset="0"/>
                          <a:cs typeface="Arial" panose="020B0604020202020204" pitchFamily="34" charset="0"/>
                        </a:rPr>
                        <a:t>de</a:t>
                      </a:r>
                      <a:r>
                        <a:rPr lang="lv-LV" sz="1000" i="1" baseline="0" dirty="0" smtClean="0">
                          <a:latin typeface="Arial" panose="020B0604020202020204" pitchFamily="34" charset="0"/>
                          <a:cs typeface="Arial" panose="020B0604020202020204" pitchFamily="34" charset="0"/>
                        </a:rPr>
                        <a:t> </a:t>
                      </a:r>
                      <a:r>
                        <a:rPr lang="lv-LV" sz="1000" i="1" baseline="0" dirty="0" err="1" smtClean="0">
                          <a:latin typeface="Arial" panose="020B0604020202020204" pitchFamily="34" charset="0"/>
                          <a:cs typeface="Arial" panose="020B0604020202020204" pitchFamily="34" charset="0"/>
                        </a:rPr>
                        <a:t>minimis</a:t>
                      </a:r>
                      <a:r>
                        <a:rPr lang="lv-LV" sz="1000" baseline="0" dirty="0" smtClean="0">
                          <a:latin typeface="Arial" panose="020B0604020202020204" pitchFamily="34" charset="0"/>
                          <a:cs typeface="Arial" panose="020B0604020202020204" pitchFamily="34" charset="0"/>
                        </a:rPr>
                        <a:t>)</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r>
                        <a:rPr lang="lv-LV" sz="1000" dirty="0" smtClean="0">
                          <a:latin typeface="Arial" panose="020B0604020202020204" pitchFamily="34" charset="0"/>
                          <a:cs typeface="Arial" panose="020B0604020202020204" pitchFamily="34" charset="0"/>
                        </a:rPr>
                        <a:t>8</a:t>
                      </a:r>
                      <a:r>
                        <a:rPr lang="lv-LV" sz="1000" baseline="0" dirty="0" smtClean="0">
                          <a:latin typeface="Arial" panose="020B0604020202020204" pitchFamily="34" charset="0"/>
                          <a:cs typeface="Arial" panose="020B0604020202020204" pitchFamily="34" charset="0"/>
                        </a:rPr>
                        <a:t> 000</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1000" dirty="0" smtClean="0">
                          <a:latin typeface="Arial" panose="020B0604020202020204" pitchFamily="34" charset="0"/>
                          <a:cs typeface="Arial" panose="020B0604020202020204" pitchFamily="34" charset="0"/>
                        </a:rPr>
                        <a:t>8 000</a:t>
                      </a:r>
                      <a:endParaRPr lang="lv-LV" sz="1000" i="1" dirty="0" smtClean="0">
                        <a:latin typeface="Arial" panose="020B0604020202020204" pitchFamily="34" charset="0"/>
                        <a:cs typeface="Arial" panose="020B0604020202020204" pitchFamily="34" charset="0"/>
                      </a:endParaRPr>
                    </a:p>
                  </a:txBody>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000" dirty="0" smtClean="0">
                          <a:solidFill>
                            <a:schemeClr val="tx1"/>
                          </a:solidFill>
                          <a:latin typeface="Arial" panose="020B0604020202020204" pitchFamily="34" charset="0"/>
                          <a:cs typeface="Arial" panose="020B0604020202020204" pitchFamily="34" charset="0"/>
                        </a:rPr>
                        <a:t>100% </a:t>
                      </a:r>
                      <a:r>
                        <a:rPr lang="lv-LV" sz="1000" i="1" dirty="0" err="1" smtClean="0">
                          <a:solidFill>
                            <a:schemeClr val="tx1"/>
                          </a:solidFill>
                          <a:latin typeface="Arial" panose="020B0604020202020204" pitchFamily="34" charset="0"/>
                          <a:cs typeface="Arial" panose="020B0604020202020204" pitchFamily="34" charset="0"/>
                        </a:rPr>
                        <a:t>de</a:t>
                      </a:r>
                      <a:r>
                        <a:rPr lang="lv-LV" sz="1000" i="1" dirty="0" smtClean="0">
                          <a:solidFill>
                            <a:schemeClr val="tx1"/>
                          </a:solidFill>
                          <a:latin typeface="Arial" panose="020B0604020202020204" pitchFamily="34" charset="0"/>
                          <a:cs typeface="Arial" panose="020B0604020202020204" pitchFamily="34" charset="0"/>
                        </a:rPr>
                        <a:t> </a:t>
                      </a:r>
                      <a:r>
                        <a:rPr lang="lv-LV" sz="1000" i="1" dirty="0" err="1" smtClean="0">
                          <a:solidFill>
                            <a:schemeClr val="tx1"/>
                          </a:solidFill>
                          <a:latin typeface="Arial" panose="020B0604020202020204" pitchFamily="34" charset="0"/>
                          <a:cs typeface="Arial" panose="020B0604020202020204" pitchFamily="34" charset="0"/>
                        </a:rPr>
                        <a:t>minimis</a:t>
                      </a:r>
                      <a:r>
                        <a:rPr lang="lv-LV" sz="1000" dirty="0" smtClean="0">
                          <a:solidFill>
                            <a:schemeClr val="tx1"/>
                          </a:solidFill>
                          <a:latin typeface="Arial" panose="020B0604020202020204" pitchFamily="34" charset="0"/>
                          <a:cs typeface="Arial" panose="020B0604020202020204" pitchFamily="34" charset="0"/>
                        </a:rPr>
                        <a:t> atbalsts</a:t>
                      </a:r>
                      <a:endParaRPr lang="lv-LV" sz="1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3"/>
                  </a:ext>
                </a:extLst>
              </a:tr>
              <a:tr h="422031">
                <a:tc>
                  <a:txBody>
                    <a:bodyPr/>
                    <a:lstStyle/>
                    <a:p>
                      <a:pPr algn="r"/>
                      <a:r>
                        <a:rPr lang="lv-LV" sz="1000" dirty="0" smtClean="0">
                          <a:latin typeface="Arial" panose="020B0604020202020204" pitchFamily="34" charset="0"/>
                          <a:cs typeface="Arial" panose="020B0604020202020204" pitchFamily="34" charset="0"/>
                        </a:rPr>
                        <a:t>Kopā:</a:t>
                      </a: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r>
                        <a:rPr lang="lv-LV" sz="1000" dirty="0" smtClean="0">
                          <a:latin typeface="Arial" panose="020B0604020202020204" pitchFamily="34" charset="0"/>
                          <a:cs typeface="Arial" panose="020B0604020202020204" pitchFamily="34" charset="0"/>
                        </a:rPr>
                        <a:t>120 000</a:t>
                      </a:r>
                    </a:p>
                  </a:txBody>
                  <a:tcPr/>
                </a:tc>
                <a:tc gridSpan="2">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000" b="1" dirty="0" smtClean="0">
                          <a:latin typeface="Arial" panose="020B0604020202020204" pitchFamily="34" charset="0"/>
                          <a:cs typeface="Arial" panose="020B0604020202020204" pitchFamily="34" charset="0"/>
                        </a:rPr>
                        <a:t>103</a:t>
                      </a:r>
                      <a:r>
                        <a:rPr lang="lv-LV" sz="1000" b="1" baseline="0" dirty="0" smtClean="0">
                          <a:latin typeface="Arial" panose="020B0604020202020204" pitchFamily="34" charset="0"/>
                          <a:cs typeface="Arial" panose="020B0604020202020204" pitchFamily="34" charset="0"/>
                        </a:rPr>
                        <a:t> 200 </a:t>
                      </a:r>
                    </a:p>
                    <a:p>
                      <a:pPr marL="0" marR="0" indent="0" algn="l" defTabSz="939575" rtl="0" eaLnBrk="1" fontAlgn="auto" latinLnBrk="0" hangingPunct="1">
                        <a:lnSpc>
                          <a:spcPct val="100000"/>
                        </a:lnSpc>
                        <a:spcBef>
                          <a:spcPts val="0"/>
                        </a:spcBef>
                        <a:spcAft>
                          <a:spcPts val="0"/>
                        </a:spcAft>
                        <a:buClrTx/>
                        <a:buSzTx/>
                        <a:buFontTx/>
                        <a:buNone/>
                        <a:tabLst/>
                        <a:defRPr/>
                      </a:pPr>
                      <a:r>
                        <a:rPr lang="lv-LV" sz="1000" b="1" i="0" u="sng" baseline="0" dirty="0" smtClean="0">
                          <a:solidFill>
                            <a:schemeClr val="tx1"/>
                          </a:solidFill>
                          <a:latin typeface="Arial" panose="020B0604020202020204" pitchFamily="34" charset="0"/>
                          <a:cs typeface="Arial" panose="020B0604020202020204" pitchFamily="34" charset="0"/>
                        </a:rPr>
                        <a:t>t.sk.</a:t>
                      </a:r>
                      <a:r>
                        <a:rPr lang="lv-LV" sz="1000" i="0" u="none" baseline="0" dirty="0" smtClean="0">
                          <a:solidFill>
                            <a:schemeClr val="tx1"/>
                          </a:solidFill>
                          <a:latin typeface="Arial" panose="020B0604020202020204" pitchFamily="34" charset="0"/>
                          <a:cs typeface="Arial" panose="020B0604020202020204" pitchFamily="34" charset="0"/>
                        </a:rPr>
                        <a:t> </a:t>
                      </a:r>
                      <a:r>
                        <a:rPr lang="lv-LV" sz="1000" b="1" dirty="0" smtClean="0">
                          <a:latin typeface="Arial" panose="020B0604020202020204" pitchFamily="34" charset="0"/>
                          <a:cs typeface="Arial" panose="020B0604020202020204" pitchFamily="34" charset="0"/>
                        </a:rPr>
                        <a:t>6,1% snieguma  rezerve (6 295 </a:t>
                      </a:r>
                      <a:r>
                        <a:rPr lang="lv-LV" sz="1000" b="1" i="1" dirty="0" err="1" smtClean="0">
                          <a:latin typeface="Arial" panose="020B0604020202020204" pitchFamily="34" charset="0"/>
                          <a:cs typeface="Arial" panose="020B0604020202020204" pitchFamily="34" charset="0"/>
                        </a:rPr>
                        <a:t>euro</a:t>
                      </a:r>
                      <a:r>
                        <a:rPr lang="lv-LV" sz="1000" b="1" dirty="0" smtClean="0">
                          <a:latin typeface="Arial" panose="020B0604020202020204" pitchFamily="34" charset="0"/>
                          <a:cs typeface="Arial" panose="020B0604020202020204" pitchFamily="34" charset="0"/>
                        </a:rPr>
                        <a:t>) </a:t>
                      </a:r>
                      <a:r>
                        <a:rPr lang="lv-LV" sz="1000" b="1" u="sng" baseline="0" dirty="0" smtClean="0">
                          <a:latin typeface="Arial" panose="020B0604020202020204" pitchFamily="34" charset="0"/>
                          <a:cs typeface="Arial" panose="020B0604020202020204" pitchFamily="34" charset="0"/>
                        </a:rPr>
                        <a:t>publiskā finansējuma ietvaros </a:t>
                      </a:r>
                      <a:endParaRPr lang="lv-LV" sz="1000" b="1" i="0" u="sng" dirty="0">
                        <a:solidFill>
                          <a:schemeClr val="tx1"/>
                        </a:solidFill>
                        <a:latin typeface="Arial" panose="020B0604020202020204" pitchFamily="34" charset="0"/>
                        <a:cs typeface="Arial" panose="020B0604020202020204" pitchFamily="34" charset="0"/>
                      </a:endParaRPr>
                    </a:p>
                  </a:txBody>
                  <a:tcPr/>
                </a:tc>
                <a:tc hMerge="1">
                  <a:txBody>
                    <a:bodyPr/>
                    <a:lstStyle/>
                    <a:p>
                      <a:endParaRPr lang="lv-LV" sz="1000" i="0" u="none"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4"/>
                  </a:ext>
                </a:extLst>
              </a:tr>
              <a:tr h="422031">
                <a:tc gridSpan="4">
                  <a:txBody>
                    <a:bodyPr/>
                    <a:lstStyle/>
                    <a:p>
                      <a:pPr algn="r"/>
                      <a:endParaRPr lang="lv-LV" sz="1000" dirty="0" smtClean="0">
                        <a:solidFill>
                          <a:schemeClr val="tx1"/>
                        </a:solidFill>
                        <a:latin typeface="Arial" panose="020B0604020202020204" pitchFamily="34" charset="0"/>
                        <a:cs typeface="Arial" panose="020B0604020202020204" pitchFamily="34" charset="0"/>
                      </a:endParaRPr>
                    </a:p>
                    <a:p>
                      <a:pPr algn="r"/>
                      <a:endParaRPr lang="lv-LV" sz="1000" dirty="0" smtClean="0">
                        <a:solidFill>
                          <a:schemeClr val="tx1"/>
                        </a:solidFill>
                        <a:latin typeface="Arial" panose="020B0604020202020204" pitchFamily="34" charset="0"/>
                        <a:cs typeface="Arial" panose="020B0604020202020204" pitchFamily="34" charset="0"/>
                      </a:endParaRPr>
                    </a:p>
                    <a:p>
                      <a:pPr algn="r"/>
                      <a:endParaRPr lang="lv-LV" sz="1000" dirty="0" smtClean="0">
                        <a:solidFill>
                          <a:schemeClr val="tx1"/>
                        </a:solidFill>
                        <a:latin typeface="Arial" panose="020B0604020202020204" pitchFamily="34" charset="0"/>
                        <a:cs typeface="Arial" panose="020B0604020202020204" pitchFamily="34" charset="0"/>
                      </a:endParaRPr>
                    </a:p>
                    <a:p>
                      <a:pPr algn="r"/>
                      <a:endParaRPr lang="lv-LV" sz="1000" dirty="0">
                        <a:solidFill>
                          <a:schemeClr val="tx1"/>
                        </a:solidFill>
                        <a:latin typeface="Arial" panose="020B0604020202020204" pitchFamily="34" charset="0"/>
                        <a:cs typeface="Arial" panose="020B0604020202020204" pitchFamily="34" charset="0"/>
                      </a:endParaRPr>
                    </a:p>
                  </a:txBody>
                  <a:tcPr/>
                </a:tc>
                <a:tc hMerge="1">
                  <a:txBody>
                    <a:bodyPr/>
                    <a:lstStyle/>
                    <a:p>
                      <a:endParaRPr lang="lv-LV" sz="1000" dirty="0">
                        <a:solidFill>
                          <a:schemeClr val="tx1"/>
                        </a:solidFill>
                        <a:latin typeface="Arial" panose="020B0604020202020204" pitchFamily="34" charset="0"/>
                        <a:cs typeface="Arial" panose="020B0604020202020204" pitchFamily="34" charset="0"/>
                      </a:endParaRPr>
                    </a:p>
                  </a:txBody>
                  <a:tcPr/>
                </a:tc>
                <a:tc hMerge="1">
                  <a:txBody>
                    <a:bodyPr/>
                    <a:lstStyle/>
                    <a:p>
                      <a:pPr marL="0" marR="0" indent="0" algn="l" defTabSz="939575" rtl="0" eaLnBrk="1" fontAlgn="auto" latinLnBrk="0" hangingPunct="1">
                        <a:lnSpc>
                          <a:spcPct val="100000"/>
                        </a:lnSpc>
                        <a:spcBef>
                          <a:spcPts val="0"/>
                        </a:spcBef>
                        <a:spcAft>
                          <a:spcPts val="0"/>
                        </a:spcAft>
                        <a:buClrTx/>
                        <a:buSzTx/>
                        <a:buFontTx/>
                        <a:buNone/>
                        <a:tabLst/>
                        <a:defRPr/>
                      </a:pPr>
                      <a:endParaRPr lang="lv-LV" sz="1000" b="1" i="0" u="sng" dirty="0">
                        <a:solidFill>
                          <a:schemeClr val="tx1"/>
                        </a:solidFill>
                        <a:latin typeface="Arial" panose="020B0604020202020204" pitchFamily="34" charset="0"/>
                        <a:cs typeface="Arial" panose="020B0604020202020204" pitchFamily="34" charset="0"/>
                      </a:endParaRPr>
                    </a:p>
                  </a:txBody>
                  <a:tcPr/>
                </a:tc>
                <a:tc hMerge="1">
                  <a:txBody>
                    <a:bodyPr/>
                    <a:lstStyle/>
                    <a:p>
                      <a:endParaRPr lang="lv-LV"/>
                    </a:p>
                  </a:txBody>
                  <a:tcPr/>
                </a:tc>
                <a:extLst>
                  <a:ext uri="{0D108BD9-81ED-4DB2-BD59-A6C34878D82A}">
                    <a16:rowId xmlns:a16="http://schemas.microsoft.com/office/drawing/2014/main" xmlns="" val="10005"/>
                  </a:ext>
                </a:extLst>
              </a:tr>
            </a:tbl>
          </a:graphicData>
        </a:graphic>
      </p:graphicFrame>
      <p:sp>
        <p:nvSpPr>
          <p:cNvPr id="21" name="Left Brace 20"/>
          <p:cNvSpPr/>
          <p:nvPr/>
        </p:nvSpPr>
        <p:spPr>
          <a:xfrm rot="5400000">
            <a:off x="1919071" y="1252696"/>
            <a:ext cx="150727" cy="2706354"/>
          </a:xfrm>
          <a:prstGeom prst="leftBrac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25" name="Right Brace 24"/>
          <p:cNvSpPr/>
          <p:nvPr/>
        </p:nvSpPr>
        <p:spPr>
          <a:xfrm rot="5400000">
            <a:off x="1663033" y="2231136"/>
            <a:ext cx="168001" cy="2019232"/>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31" name="Text Placeholder 4"/>
          <p:cNvSpPr>
            <a:spLocks noGrp="1"/>
          </p:cNvSpPr>
          <p:nvPr>
            <p:ph type="body" sz="quarter" idx="10"/>
          </p:nvPr>
        </p:nvSpPr>
        <p:spPr>
          <a:xfrm>
            <a:off x="4572000" y="3248554"/>
            <a:ext cx="2269954" cy="787538"/>
          </a:xfrm>
        </p:spPr>
        <p:txBody>
          <a:bodyPr>
            <a:normAutofit/>
          </a:bodyPr>
          <a:lstStyle/>
          <a:p>
            <a:pPr algn="ctr"/>
            <a:r>
              <a:rPr lang="lv-LV" sz="900" b="1" dirty="0">
                <a:latin typeface="Arial" panose="020B0604020202020204" pitchFamily="34" charset="0"/>
                <a:cs typeface="Arial" panose="020B0604020202020204" pitchFamily="34" charset="0"/>
              </a:rPr>
              <a:t>Publiskā </a:t>
            </a:r>
            <a:r>
              <a:rPr lang="lv-LV" sz="900" dirty="0">
                <a:latin typeface="Arial" panose="020B0604020202020204" pitchFamily="34" charset="0"/>
                <a:cs typeface="Arial" panose="020B0604020202020204" pitchFamily="34" charset="0"/>
              </a:rPr>
              <a:t>finansējuma </a:t>
            </a:r>
            <a:r>
              <a:rPr lang="lv-LV" sz="900" dirty="0" smtClean="0">
                <a:latin typeface="Arial" panose="020B0604020202020204" pitchFamily="34" charset="0"/>
                <a:cs typeface="Arial" panose="020B0604020202020204" pitchFamily="34" charset="0"/>
              </a:rPr>
              <a:t>daļa</a:t>
            </a:r>
            <a:endParaRPr lang="lv-LV" sz="900" dirty="0">
              <a:latin typeface="Arial" panose="020B0604020202020204" pitchFamily="34" charset="0"/>
              <a:cs typeface="Arial" panose="020B0604020202020204" pitchFamily="34" charset="0"/>
            </a:endParaRPr>
          </a:p>
          <a:p>
            <a:pPr algn="ctr"/>
            <a:r>
              <a:rPr lang="lv-LV" sz="900" dirty="0" smtClean="0">
                <a:latin typeface="Arial" panose="020B0604020202020204" pitchFamily="34" charset="0"/>
                <a:cs typeface="Arial" panose="020B0604020202020204" pitchFamily="34" charset="0"/>
              </a:rPr>
              <a:t>(t.sk</a:t>
            </a:r>
            <a:r>
              <a:rPr lang="lv-LV" sz="900" i="1" dirty="0">
                <a:latin typeface="Arial" panose="020B0604020202020204" pitchFamily="34" charset="0"/>
                <a:cs typeface="Arial" panose="020B0604020202020204" pitchFamily="34" charset="0"/>
              </a:rPr>
              <a:t>.</a:t>
            </a:r>
            <a:r>
              <a:rPr lang="lv-LV" sz="900" i="1" dirty="0" smtClean="0">
                <a:latin typeface="Arial" panose="020B0604020202020204" pitchFamily="34" charset="0"/>
                <a:cs typeface="Arial" panose="020B0604020202020204" pitchFamily="34" charset="0"/>
              </a:rPr>
              <a:t> </a:t>
            </a:r>
            <a:r>
              <a:rPr lang="lv-LV" sz="900" b="1" i="1" dirty="0" smtClean="0">
                <a:latin typeface="Arial" panose="020B0604020202020204" pitchFamily="34" charset="0"/>
                <a:cs typeface="Arial" panose="020B0604020202020204" pitchFamily="34" charset="0"/>
              </a:rPr>
              <a:t>6,1% rezerve</a:t>
            </a:r>
            <a:r>
              <a:rPr lang="lv-LV" sz="900" dirty="0" smtClean="0">
                <a:latin typeface="Arial" panose="020B0604020202020204" pitchFamily="34" charset="0"/>
                <a:cs typeface="Arial" panose="020B0604020202020204" pitchFamily="34" charset="0"/>
              </a:rPr>
              <a:t>)</a:t>
            </a:r>
            <a:endParaRPr lang="lv-LV" sz="900" dirty="0">
              <a:latin typeface="Arial" panose="020B0604020202020204" pitchFamily="34" charset="0"/>
              <a:cs typeface="Arial" panose="020B0604020202020204" pitchFamily="34" charset="0"/>
            </a:endParaRPr>
          </a:p>
          <a:p>
            <a:pPr algn="ctr"/>
            <a:r>
              <a:rPr lang="lv-LV" sz="900" dirty="0">
                <a:latin typeface="Arial" panose="020B0604020202020204" pitchFamily="34" charset="0"/>
                <a:cs typeface="Arial" panose="020B0604020202020204" pitchFamily="34" charset="0"/>
              </a:rPr>
              <a:t>103 200 </a:t>
            </a:r>
            <a:r>
              <a:rPr lang="lv-LV" sz="900" i="1" dirty="0" smtClean="0">
                <a:latin typeface="Arial" panose="020B0604020202020204" pitchFamily="34" charset="0"/>
                <a:cs typeface="Arial" panose="020B0604020202020204" pitchFamily="34" charset="0"/>
              </a:rPr>
              <a:t>EUR</a:t>
            </a:r>
            <a:endParaRPr lang="lv-LV" sz="900" dirty="0">
              <a:latin typeface="Arial" panose="020B0604020202020204" pitchFamily="34" charset="0"/>
              <a:cs typeface="Arial" panose="020B0604020202020204" pitchFamily="34" charset="0"/>
            </a:endParaRPr>
          </a:p>
        </p:txBody>
      </p:sp>
      <p:sp>
        <p:nvSpPr>
          <p:cNvPr id="32" name="Text Placeholder 4"/>
          <p:cNvSpPr>
            <a:spLocks noGrp="1"/>
          </p:cNvSpPr>
          <p:nvPr>
            <p:ph type="body" sz="quarter" idx="10"/>
          </p:nvPr>
        </p:nvSpPr>
        <p:spPr>
          <a:xfrm>
            <a:off x="7074039" y="3172356"/>
            <a:ext cx="1765161" cy="611839"/>
          </a:xfrm>
        </p:spPr>
        <p:txBody>
          <a:bodyPr>
            <a:normAutofit fontScale="85000" lnSpcReduction="20000"/>
          </a:bodyPr>
          <a:lstStyle/>
          <a:p>
            <a:pPr algn="ctr"/>
            <a:r>
              <a:rPr lang="lv-LV" b="1" dirty="0" smtClean="0">
                <a:latin typeface="Arial" panose="020B0604020202020204" pitchFamily="34" charset="0"/>
                <a:cs typeface="Arial" panose="020B0604020202020204" pitchFamily="34" charset="0"/>
              </a:rPr>
              <a:t>Publiskā un privātā </a:t>
            </a:r>
            <a:r>
              <a:rPr lang="lv-LV" dirty="0">
                <a:latin typeface="Arial" panose="020B0604020202020204" pitchFamily="34" charset="0"/>
                <a:cs typeface="Arial" panose="020B0604020202020204" pitchFamily="34" charset="0"/>
              </a:rPr>
              <a:t>finansējuma daļa </a:t>
            </a:r>
          </a:p>
          <a:p>
            <a:pPr algn="ctr"/>
            <a:r>
              <a:rPr lang="lv-LV" dirty="0">
                <a:latin typeface="Arial" panose="020B0604020202020204" pitchFamily="34" charset="0"/>
                <a:cs typeface="Arial" panose="020B0604020202020204" pitchFamily="34" charset="0"/>
              </a:rPr>
              <a:t>(</a:t>
            </a:r>
            <a:r>
              <a:rPr lang="lv-LV" u="sng" dirty="0">
                <a:latin typeface="Arial" panose="020B0604020202020204" pitchFamily="34" charset="0"/>
                <a:cs typeface="Arial" panose="020B0604020202020204" pitchFamily="34" charset="0"/>
              </a:rPr>
              <a:t>nodrošina pašvaldība</a:t>
            </a:r>
            <a:r>
              <a:rPr lang="lv-LV" dirty="0">
                <a:latin typeface="Arial" panose="020B0604020202020204" pitchFamily="34" charset="0"/>
                <a:cs typeface="Arial" panose="020B0604020202020204" pitchFamily="34" charset="0"/>
              </a:rPr>
              <a:t>) </a:t>
            </a:r>
          </a:p>
          <a:p>
            <a:pPr algn="ctr"/>
            <a:r>
              <a:rPr lang="lv-LV" dirty="0">
                <a:latin typeface="Arial" panose="020B0604020202020204" pitchFamily="34" charset="0"/>
                <a:cs typeface="Arial" panose="020B0604020202020204" pitchFamily="34" charset="0"/>
              </a:rPr>
              <a:t>16 800 </a:t>
            </a:r>
            <a:r>
              <a:rPr lang="lv-LV" i="1" dirty="0" smtClean="0">
                <a:latin typeface="Arial" panose="020B0604020202020204" pitchFamily="34" charset="0"/>
                <a:cs typeface="Arial" panose="020B0604020202020204" pitchFamily="34" charset="0"/>
              </a:rPr>
              <a:t>EUR</a:t>
            </a:r>
            <a:endParaRPr lang="lv-LV" dirty="0">
              <a:latin typeface="Arial" panose="020B0604020202020204" pitchFamily="34" charset="0"/>
              <a:cs typeface="Arial" panose="020B0604020202020204" pitchFamily="34" charset="0"/>
            </a:endParaRPr>
          </a:p>
        </p:txBody>
      </p:sp>
      <p:sp>
        <p:nvSpPr>
          <p:cNvPr id="24" name="Text Placeholder 4"/>
          <p:cNvSpPr>
            <a:spLocks noGrp="1"/>
          </p:cNvSpPr>
          <p:nvPr>
            <p:ph type="body" sz="quarter" idx="10"/>
          </p:nvPr>
        </p:nvSpPr>
        <p:spPr>
          <a:xfrm>
            <a:off x="615974" y="1758625"/>
            <a:ext cx="2847681" cy="250894"/>
          </a:xfrm>
        </p:spPr>
        <p:txBody>
          <a:bodyPr>
            <a:normAutofit/>
          </a:bodyPr>
          <a:lstStyle/>
          <a:p>
            <a:pPr algn="ctr"/>
            <a:r>
              <a:rPr lang="lv-LV" b="1" u="sng" dirty="0" smtClean="0">
                <a:latin typeface="Arial" panose="020B0604020202020204" pitchFamily="34" charset="0"/>
                <a:cs typeface="Arial" panose="020B0604020202020204" pitchFamily="34" charset="0"/>
              </a:rPr>
              <a:t>Situācija BEZ 6,1% rezerves</a:t>
            </a:r>
            <a:endParaRPr lang="lv-LV" u="sng" dirty="0">
              <a:latin typeface="Arial" panose="020B0604020202020204" pitchFamily="34" charset="0"/>
              <a:cs typeface="Arial" panose="020B0604020202020204" pitchFamily="34" charset="0"/>
            </a:endParaRPr>
          </a:p>
        </p:txBody>
      </p:sp>
      <p:sp>
        <p:nvSpPr>
          <p:cNvPr id="26" name="Rounded Rectangle 25"/>
          <p:cNvSpPr/>
          <p:nvPr/>
        </p:nvSpPr>
        <p:spPr>
          <a:xfrm>
            <a:off x="615974" y="2782764"/>
            <a:ext cx="2756922" cy="166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10" name="Straight Connector 9"/>
          <p:cNvCxnSpPr/>
          <p:nvPr/>
        </p:nvCxnSpPr>
        <p:spPr>
          <a:xfrm>
            <a:off x="618134" y="2720746"/>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35309" y="2782764"/>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372896" y="2727589"/>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7" name="Right Brace 36"/>
          <p:cNvSpPr/>
          <p:nvPr/>
        </p:nvSpPr>
        <p:spPr>
          <a:xfrm rot="5400000">
            <a:off x="3033546" y="3031083"/>
            <a:ext cx="152397" cy="43494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38" name="Text Placeholder 4"/>
          <p:cNvSpPr>
            <a:spLocks noGrp="1"/>
          </p:cNvSpPr>
          <p:nvPr>
            <p:ph type="body" sz="quarter" idx="10"/>
          </p:nvPr>
        </p:nvSpPr>
        <p:spPr>
          <a:xfrm>
            <a:off x="615974" y="3405076"/>
            <a:ext cx="2140676" cy="803130"/>
          </a:xfrm>
        </p:spPr>
        <p:txBody>
          <a:bodyPr>
            <a:normAutofit/>
          </a:bodyPr>
          <a:lstStyle/>
          <a:p>
            <a:pPr algn="ctr"/>
            <a:r>
              <a:rPr lang="lv-LV" sz="900" b="1" dirty="0" smtClean="0">
                <a:latin typeface="Arial" panose="020B0604020202020204" pitchFamily="34" charset="0"/>
                <a:cs typeface="Arial" panose="020B0604020202020204" pitchFamily="34" charset="0"/>
              </a:rPr>
              <a:t>Publiskā </a:t>
            </a:r>
            <a:r>
              <a:rPr lang="lv-LV" sz="900" dirty="0" smtClean="0">
                <a:latin typeface="Arial" panose="020B0604020202020204" pitchFamily="34" charset="0"/>
                <a:cs typeface="Arial" panose="020B0604020202020204" pitchFamily="34" charset="0"/>
              </a:rPr>
              <a:t>finansējuma daļa</a:t>
            </a:r>
          </a:p>
          <a:p>
            <a:pPr algn="ctr"/>
            <a:r>
              <a:rPr lang="lv-LV" sz="900" dirty="0" smtClean="0">
                <a:latin typeface="Arial" panose="020B0604020202020204" pitchFamily="34" charset="0"/>
                <a:cs typeface="Arial" panose="020B0604020202020204" pitchFamily="34" charset="0"/>
              </a:rPr>
              <a:t>103 200 </a:t>
            </a:r>
            <a:r>
              <a:rPr lang="lv-LV" sz="900" i="1" dirty="0" smtClean="0">
                <a:latin typeface="Arial" panose="020B0604020202020204" pitchFamily="34" charset="0"/>
                <a:cs typeface="Arial" panose="020B0604020202020204" pitchFamily="34" charset="0"/>
              </a:rPr>
              <a:t>EUR</a:t>
            </a:r>
            <a:endParaRPr lang="lv-LV" sz="900" dirty="0">
              <a:latin typeface="Arial" panose="020B0604020202020204" pitchFamily="34" charset="0"/>
              <a:cs typeface="Arial" panose="020B0604020202020204" pitchFamily="34" charset="0"/>
            </a:endParaRPr>
          </a:p>
        </p:txBody>
      </p:sp>
      <p:sp>
        <p:nvSpPr>
          <p:cNvPr id="39" name="Text Placeholder 4"/>
          <p:cNvSpPr>
            <a:spLocks noGrp="1"/>
          </p:cNvSpPr>
          <p:nvPr>
            <p:ph type="body" sz="quarter" idx="10"/>
          </p:nvPr>
        </p:nvSpPr>
        <p:spPr>
          <a:xfrm>
            <a:off x="2601437" y="3418023"/>
            <a:ext cx="1547775" cy="690511"/>
          </a:xfrm>
        </p:spPr>
        <p:txBody>
          <a:bodyPr>
            <a:noAutofit/>
          </a:bodyPr>
          <a:lstStyle/>
          <a:p>
            <a:pPr algn="ctr"/>
            <a:r>
              <a:rPr lang="lv-LV" sz="900" b="1" dirty="0" smtClean="0">
                <a:latin typeface="Arial" panose="020B0604020202020204" pitchFamily="34" charset="0"/>
                <a:cs typeface="Arial" panose="020B0604020202020204" pitchFamily="34" charset="0"/>
              </a:rPr>
              <a:t>Publiskā un privātā </a:t>
            </a:r>
            <a:r>
              <a:rPr lang="lv-LV" sz="900" dirty="0" smtClean="0">
                <a:latin typeface="Arial" panose="020B0604020202020204" pitchFamily="34" charset="0"/>
                <a:cs typeface="Arial" panose="020B0604020202020204" pitchFamily="34" charset="0"/>
              </a:rPr>
              <a:t>finansējuma daļa </a:t>
            </a:r>
          </a:p>
          <a:p>
            <a:pPr algn="ctr"/>
            <a:r>
              <a:rPr lang="lv-LV" sz="900" dirty="0" smtClean="0">
                <a:latin typeface="Arial" panose="020B0604020202020204" pitchFamily="34" charset="0"/>
                <a:cs typeface="Arial" panose="020B0604020202020204" pitchFamily="34" charset="0"/>
              </a:rPr>
              <a:t>(</a:t>
            </a:r>
            <a:r>
              <a:rPr lang="lv-LV" sz="900" dirty="0">
                <a:latin typeface="Arial" panose="020B0604020202020204" pitchFamily="34" charset="0"/>
                <a:cs typeface="Arial" panose="020B0604020202020204" pitchFamily="34" charset="0"/>
              </a:rPr>
              <a:t>nodrošina pašvaldība) </a:t>
            </a:r>
            <a:endParaRPr lang="lv-LV" sz="900" dirty="0" smtClean="0">
              <a:latin typeface="Arial" panose="020B0604020202020204" pitchFamily="34" charset="0"/>
              <a:cs typeface="Arial" panose="020B0604020202020204" pitchFamily="34" charset="0"/>
            </a:endParaRPr>
          </a:p>
          <a:p>
            <a:pPr algn="ctr"/>
            <a:r>
              <a:rPr lang="lv-LV" sz="900" dirty="0" smtClean="0">
                <a:latin typeface="Arial" panose="020B0604020202020204" pitchFamily="34" charset="0"/>
                <a:cs typeface="Arial" panose="020B0604020202020204" pitchFamily="34" charset="0"/>
              </a:rPr>
              <a:t>16 800 </a:t>
            </a:r>
            <a:r>
              <a:rPr lang="lv-LV" sz="900" i="1" dirty="0" smtClean="0">
                <a:latin typeface="Arial" panose="020B0604020202020204" pitchFamily="34" charset="0"/>
                <a:cs typeface="Arial" panose="020B0604020202020204" pitchFamily="34" charset="0"/>
              </a:rPr>
              <a:t>EUR</a:t>
            </a:r>
            <a:endParaRPr lang="lv-LV" sz="900" dirty="0">
              <a:latin typeface="Arial" panose="020B0604020202020204" pitchFamily="34" charset="0"/>
              <a:cs typeface="Arial" panose="020B0604020202020204" pitchFamily="34" charset="0"/>
            </a:endParaRPr>
          </a:p>
        </p:txBody>
      </p:sp>
      <p:sp>
        <p:nvSpPr>
          <p:cNvPr id="40" name="Left Brace 39"/>
          <p:cNvSpPr/>
          <p:nvPr/>
        </p:nvSpPr>
        <p:spPr>
          <a:xfrm rot="5400000">
            <a:off x="6222925" y="1114203"/>
            <a:ext cx="150727" cy="2706354"/>
          </a:xfrm>
          <a:prstGeom prst="leftBrac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41" name="Right Brace 40"/>
          <p:cNvSpPr/>
          <p:nvPr/>
        </p:nvSpPr>
        <p:spPr>
          <a:xfrm rot="5400000">
            <a:off x="5982711" y="2011908"/>
            <a:ext cx="156267" cy="2026385"/>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42" name="Rounded Rectangle 41"/>
          <p:cNvSpPr/>
          <p:nvPr/>
        </p:nvSpPr>
        <p:spPr>
          <a:xfrm>
            <a:off x="4919828" y="2644271"/>
            <a:ext cx="2756922" cy="166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43" name="Straight Connector 42"/>
          <p:cNvCxnSpPr/>
          <p:nvPr/>
        </p:nvCxnSpPr>
        <p:spPr>
          <a:xfrm>
            <a:off x="4921988" y="2582253"/>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139163" y="2644271"/>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676750" y="2589096"/>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Right Brace 45"/>
          <p:cNvSpPr/>
          <p:nvPr/>
        </p:nvSpPr>
        <p:spPr>
          <a:xfrm rot="5400000">
            <a:off x="7350083" y="2793715"/>
            <a:ext cx="152397" cy="43494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54" name="Text Placeholder 4"/>
          <p:cNvSpPr>
            <a:spLocks noGrp="1"/>
          </p:cNvSpPr>
          <p:nvPr>
            <p:ph type="body" sz="quarter" idx="10"/>
          </p:nvPr>
        </p:nvSpPr>
        <p:spPr>
          <a:xfrm>
            <a:off x="5261039" y="1633178"/>
            <a:ext cx="2847681" cy="250894"/>
          </a:xfrm>
        </p:spPr>
        <p:txBody>
          <a:bodyPr>
            <a:normAutofit/>
          </a:bodyPr>
          <a:lstStyle/>
          <a:p>
            <a:pPr algn="ctr"/>
            <a:r>
              <a:rPr lang="lv-LV" b="1" u="sng" dirty="0" smtClean="0">
                <a:latin typeface="Arial" panose="020B0604020202020204" pitchFamily="34" charset="0"/>
                <a:cs typeface="Arial" panose="020B0604020202020204" pitchFamily="34" charset="0"/>
              </a:rPr>
              <a:t>Situācija AR 6,1% rezervi</a:t>
            </a:r>
            <a:endParaRPr lang="lv-LV" u="sng" dirty="0">
              <a:latin typeface="Arial" panose="020B0604020202020204" pitchFamily="34" charset="0"/>
              <a:cs typeface="Arial" panose="020B0604020202020204" pitchFamily="34" charset="0"/>
            </a:endParaRPr>
          </a:p>
        </p:txBody>
      </p:sp>
      <p:sp>
        <p:nvSpPr>
          <p:cNvPr id="55" name="Text Placeholder 4"/>
          <p:cNvSpPr>
            <a:spLocks noGrp="1"/>
          </p:cNvSpPr>
          <p:nvPr>
            <p:ph type="body" sz="quarter" idx="10"/>
          </p:nvPr>
        </p:nvSpPr>
        <p:spPr>
          <a:xfrm>
            <a:off x="4572000" y="1863496"/>
            <a:ext cx="4031227" cy="493048"/>
          </a:xfrm>
        </p:spPr>
        <p:txBody>
          <a:bodyPr>
            <a:normAutofit lnSpcReduction="10000"/>
          </a:bodyPr>
          <a:lstStyle/>
          <a:p>
            <a:pPr algn="ctr"/>
            <a:r>
              <a:rPr lang="lv-LV" sz="900" dirty="0" smtClean="0">
                <a:latin typeface="Arial" panose="020B0604020202020204" pitchFamily="34" charset="0"/>
                <a:cs typeface="Arial" panose="020B0604020202020204" pitchFamily="34" charset="0"/>
              </a:rPr>
              <a:t>Projekta </a:t>
            </a:r>
            <a:r>
              <a:rPr lang="lv-LV" sz="900" b="1" dirty="0" smtClean="0">
                <a:latin typeface="Arial" panose="020B0604020202020204" pitchFamily="34" charset="0"/>
                <a:cs typeface="Arial" panose="020B0604020202020204" pitchFamily="34" charset="0"/>
              </a:rPr>
              <a:t>attiecināmās izmaksas 120 000 </a:t>
            </a:r>
            <a:r>
              <a:rPr lang="lv-LV" sz="900" b="1" i="1" dirty="0" smtClean="0">
                <a:latin typeface="Arial" panose="020B0604020202020204" pitchFamily="34" charset="0"/>
                <a:cs typeface="Arial" panose="020B0604020202020204" pitchFamily="34" charset="0"/>
              </a:rPr>
              <a:t>EUR</a:t>
            </a:r>
            <a:r>
              <a:rPr lang="lv-LV" sz="900" dirty="0" smtClean="0">
                <a:latin typeface="Arial" panose="020B0604020202020204" pitchFamily="34" charset="0"/>
                <a:cs typeface="Arial" panose="020B0604020202020204" pitchFamily="34" charset="0"/>
              </a:rPr>
              <a:t>, par kurām slēdz vienošanos, </a:t>
            </a:r>
          </a:p>
          <a:p>
            <a:pPr algn="ctr"/>
            <a:r>
              <a:rPr lang="lv-LV" sz="900" dirty="0" smtClean="0">
                <a:latin typeface="Arial" panose="020B0604020202020204" pitchFamily="34" charset="0"/>
                <a:cs typeface="Arial" panose="020B0604020202020204" pitchFamily="34" charset="0"/>
              </a:rPr>
              <a:t>t.sk. </a:t>
            </a:r>
            <a:r>
              <a:rPr lang="lv-LV" sz="900" b="1" dirty="0" smtClean="0">
                <a:latin typeface="Arial" panose="020B0604020202020204" pitchFamily="34" charset="0"/>
                <a:cs typeface="Arial" panose="020B0604020202020204" pitchFamily="34" charset="0"/>
              </a:rPr>
              <a:t>vienošanās paredz nosacījumus par </a:t>
            </a:r>
            <a:r>
              <a:rPr lang="lv-LV" sz="900" b="1" u="sng" dirty="0" smtClean="0">
                <a:latin typeface="Arial" panose="020B0604020202020204" pitchFamily="34" charset="0"/>
                <a:cs typeface="Arial" panose="020B0604020202020204" pitchFamily="34" charset="0"/>
              </a:rPr>
              <a:t>6,1% rezerves</a:t>
            </a:r>
            <a:r>
              <a:rPr lang="lv-LV" sz="900" b="1" dirty="0" smtClean="0">
                <a:latin typeface="Arial" panose="020B0604020202020204" pitchFamily="34" charset="0"/>
                <a:cs typeface="Arial" panose="020B0604020202020204" pitchFamily="34" charset="0"/>
              </a:rPr>
              <a:t> izmantošanu</a:t>
            </a:r>
          </a:p>
        </p:txBody>
      </p:sp>
      <p:cxnSp>
        <p:nvCxnSpPr>
          <p:cNvPr id="19" name="Straight Connector 18"/>
          <p:cNvCxnSpPr/>
          <p:nvPr/>
        </p:nvCxnSpPr>
        <p:spPr>
          <a:xfrm>
            <a:off x="6841955" y="2589096"/>
            <a:ext cx="9832" cy="783052"/>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6995476" y="2839873"/>
            <a:ext cx="0" cy="977079"/>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6851788" y="2644271"/>
            <a:ext cx="287376" cy="16663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0" name="Text Placeholder 4"/>
          <p:cNvSpPr>
            <a:spLocks noGrp="1"/>
          </p:cNvSpPr>
          <p:nvPr>
            <p:ph type="body" sz="quarter" idx="10"/>
          </p:nvPr>
        </p:nvSpPr>
        <p:spPr>
          <a:xfrm>
            <a:off x="5643443" y="3839165"/>
            <a:ext cx="2861187" cy="538738"/>
          </a:xfrm>
        </p:spPr>
        <p:txBody>
          <a:bodyPr>
            <a:normAutofit/>
          </a:bodyPr>
          <a:lstStyle/>
          <a:p>
            <a:pPr algn="ctr"/>
            <a:r>
              <a:rPr lang="lv-LV" sz="900" dirty="0">
                <a:latin typeface="Arial" panose="020B0604020202020204" pitchFamily="34" charset="0"/>
                <a:cs typeface="Arial" panose="020B0604020202020204" pitchFamily="34" charset="0"/>
              </a:rPr>
              <a:t>Publiskā finansējuma </a:t>
            </a:r>
            <a:r>
              <a:rPr lang="lv-LV" sz="900" dirty="0" smtClean="0">
                <a:latin typeface="Arial" panose="020B0604020202020204" pitchFamily="34" charset="0"/>
                <a:cs typeface="Arial" panose="020B0604020202020204" pitchFamily="34" charset="0"/>
              </a:rPr>
              <a:t>daļa </a:t>
            </a:r>
            <a:r>
              <a:rPr lang="lv-LV" sz="900" dirty="0">
                <a:latin typeface="Arial" panose="020B0604020202020204" pitchFamily="34" charset="0"/>
                <a:cs typeface="Arial" panose="020B0604020202020204" pitchFamily="34" charset="0"/>
              </a:rPr>
              <a:t>(</a:t>
            </a:r>
            <a:r>
              <a:rPr lang="lv-LV" sz="900" u="sng" dirty="0">
                <a:latin typeface="Arial" panose="020B0604020202020204" pitchFamily="34" charset="0"/>
                <a:cs typeface="Arial" panose="020B0604020202020204" pitchFamily="34" charset="0"/>
              </a:rPr>
              <a:t>nodrošina pašvaldība</a:t>
            </a:r>
            <a:r>
              <a:rPr lang="lv-LV" sz="900" dirty="0">
                <a:latin typeface="Arial" panose="020B0604020202020204" pitchFamily="34" charset="0"/>
                <a:cs typeface="Arial" panose="020B0604020202020204" pitchFamily="34" charset="0"/>
              </a:rPr>
              <a:t>) </a:t>
            </a:r>
          </a:p>
          <a:p>
            <a:pPr algn="ctr"/>
            <a:r>
              <a:rPr lang="lv-LV" sz="900" i="1" dirty="0" smtClean="0">
                <a:solidFill>
                  <a:srgbClr val="FF0000"/>
                </a:solidFill>
                <a:latin typeface="Arial" panose="020B0604020202020204" pitchFamily="34" charset="0"/>
                <a:cs typeface="Arial" panose="020B0604020202020204" pitchFamily="34" charset="0"/>
              </a:rPr>
              <a:t>6,1% rezerve</a:t>
            </a:r>
            <a:r>
              <a:rPr lang="lv-LV" sz="900" dirty="0" smtClean="0">
                <a:latin typeface="Arial" panose="020B0604020202020204" pitchFamily="34" charset="0"/>
                <a:cs typeface="Arial" panose="020B0604020202020204" pitchFamily="34" charset="0"/>
              </a:rPr>
              <a:t>  (6 295 </a:t>
            </a:r>
            <a:r>
              <a:rPr lang="lv-LV" sz="900" i="1" dirty="0" smtClean="0">
                <a:latin typeface="Arial" panose="020B0604020202020204" pitchFamily="34" charset="0"/>
                <a:cs typeface="Arial" panose="020B0604020202020204" pitchFamily="34" charset="0"/>
              </a:rPr>
              <a:t>EUR</a:t>
            </a:r>
            <a:r>
              <a:rPr lang="lv-LV" sz="900" dirty="0" smtClean="0">
                <a:latin typeface="Arial" panose="020B0604020202020204" pitchFamily="34" charset="0"/>
                <a:cs typeface="Arial" panose="020B0604020202020204" pitchFamily="34" charset="0"/>
              </a:rPr>
              <a:t>), no pašvaldības</a:t>
            </a:r>
            <a:r>
              <a:rPr lang="lv-LV" sz="900" b="1" dirty="0" smtClean="0">
                <a:latin typeface="Arial" panose="020B0604020202020204" pitchFamily="34" charset="0"/>
                <a:cs typeface="Arial" panose="020B0604020202020204" pitchFamily="34" charset="0"/>
              </a:rPr>
              <a:t> </a:t>
            </a:r>
            <a:r>
              <a:rPr lang="lv-LV" sz="900" dirty="0" smtClean="0">
                <a:latin typeface="Arial" panose="020B0604020202020204" pitchFamily="34" charset="0"/>
                <a:cs typeface="Arial" panose="020B0604020202020204" pitchFamily="34" charset="0"/>
              </a:rPr>
              <a:t>līdzekļiem līdz  EK lēmumam</a:t>
            </a:r>
            <a:endParaRPr lang="lv-LV" sz="900" dirty="0">
              <a:latin typeface="Arial" panose="020B0604020202020204" pitchFamily="34" charset="0"/>
              <a:cs typeface="Arial" panose="020B0604020202020204" pitchFamily="34" charset="0"/>
            </a:endParaRPr>
          </a:p>
        </p:txBody>
      </p:sp>
      <p:sp>
        <p:nvSpPr>
          <p:cNvPr id="67" name="Rectangle 66"/>
          <p:cNvSpPr/>
          <p:nvPr/>
        </p:nvSpPr>
        <p:spPr>
          <a:xfrm>
            <a:off x="615974" y="6046839"/>
            <a:ext cx="7918426" cy="58256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900" dirty="0" smtClean="0">
                <a:solidFill>
                  <a:schemeClr val="tx1"/>
                </a:solidFill>
                <a:latin typeface="Arial" panose="020B0604020202020204" pitchFamily="34" charset="0"/>
                <a:cs typeface="Arial" panose="020B0604020202020204" pitchFamily="34" charset="0"/>
              </a:rPr>
              <a:t>Snieguma rezerves gadījumā, līdz EK lēmumam par snieguma ietvara izpildi, </a:t>
            </a:r>
            <a:r>
              <a:rPr lang="lv-LV" sz="900" b="1" dirty="0" smtClean="0">
                <a:solidFill>
                  <a:schemeClr val="tx1"/>
                </a:solidFill>
                <a:latin typeface="Arial" panose="020B0604020202020204" pitchFamily="34" charset="0"/>
                <a:cs typeface="Arial" panose="020B0604020202020204" pitchFamily="34" charset="0"/>
              </a:rPr>
              <a:t>pašvaldība projektā nodrošina finansējumu 23 095 EUR apmērā</a:t>
            </a:r>
            <a:r>
              <a:rPr lang="lv-LV" sz="900" dirty="0" smtClean="0">
                <a:solidFill>
                  <a:schemeClr val="tx1"/>
                </a:solidFill>
                <a:latin typeface="Arial" panose="020B0604020202020204" pitchFamily="34" charset="0"/>
                <a:cs typeface="Arial" panose="020B0604020202020204" pitchFamily="34" charset="0"/>
              </a:rPr>
              <a:t>, kur:</a:t>
            </a:r>
          </a:p>
          <a:p>
            <a:pPr marL="171450" indent="-171450" algn="ctr">
              <a:buFontTx/>
              <a:buChar char="-"/>
            </a:pPr>
            <a:r>
              <a:rPr lang="lv-LV" sz="900" dirty="0" smtClean="0">
                <a:solidFill>
                  <a:schemeClr val="tx1"/>
                </a:solidFill>
                <a:latin typeface="Arial" panose="020B0604020202020204" pitchFamily="34" charset="0"/>
                <a:cs typeface="Arial" panose="020B0604020202020204" pitchFamily="34" charset="0"/>
              </a:rPr>
              <a:t>Pašvaldības līdzfinansējums 16 800 EUR (publiskais un privātais finansējums)</a:t>
            </a:r>
          </a:p>
          <a:p>
            <a:pPr marL="171450" indent="-171450" algn="ctr">
              <a:buFontTx/>
              <a:buChar char="-"/>
            </a:pPr>
            <a:r>
              <a:rPr lang="lv-LV" sz="900" dirty="0" smtClean="0">
                <a:solidFill>
                  <a:schemeClr val="tx1"/>
                </a:solidFill>
                <a:latin typeface="Arial" panose="020B0604020202020204" pitchFamily="34" charset="0"/>
                <a:cs typeface="Arial" panose="020B0604020202020204" pitchFamily="34" charset="0"/>
              </a:rPr>
              <a:t>Snieguma rezerve 6 295 EUR (6,1%) (publiskais finansējums)</a:t>
            </a:r>
            <a:endParaRPr lang="lv-LV"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56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943" y="813930"/>
            <a:ext cx="4724400" cy="590327"/>
          </a:xfrm>
        </p:spPr>
        <p:txBody>
          <a:bodyPr/>
          <a:lstStyle/>
          <a:p>
            <a:pPr algn="ctr"/>
            <a:r>
              <a:rPr lang="lv-LV" dirty="0" smtClean="0"/>
              <a:t>Saturs</a:t>
            </a:r>
            <a:endParaRPr lang="lv-LV" dirty="0"/>
          </a:p>
        </p:txBody>
      </p:sp>
      <p:sp>
        <p:nvSpPr>
          <p:cNvPr id="3" name="Content Placeholder 2"/>
          <p:cNvSpPr>
            <a:spLocks noGrp="1"/>
          </p:cNvSpPr>
          <p:nvPr>
            <p:ph idx="1"/>
          </p:nvPr>
        </p:nvSpPr>
        <p:spPr>
          <a:xfrm>
            <a:off x="783771" y="1752600"/>
            <a:ext cx="7903029" cy="4373573"/>
          </a:xfrm>
        </p:spPr>
        <p:txBody>
          <a:bodyPr/>
          <a:lstStyle/>
          <a:p>
            <a:pPr marL="342900" indent="-342900" algn="just">
              <a:buFont typeface="Wingdings"/>
              <a:buChar char="à"/>
            </a:pPr>
            <a:r>
              <a:rPr lang="lv-LV" sz="1800" b="1" dirty="0" smtClean="0">
                <a:latin typeface="Calibri" panose="020F0502020204030204" pitchFamily="34" charset="0"/>
                <a:sym typeface="Wingdings" panose="05000000000000000000" pitchFamily="2" charset="2"/>
              </a:rPr>
              <a:t>Valsts atbalsta nosacījumi:</a:t>
            </a:r>
          </a:p>
          <a:p>
            <a:pPr marL="714375" indent="-342900" algn="just">
              <a:buFont typeface="Wingdings" panose="05000000000000000000" pitchFamily="2" charset="2"/>
              <a:buChar char="Ø"/>
            </a:pPr>
            <a:r>
              <a:rPr lang="lv-LV" sz="1600" dirty="0" smtClean="0">
                <a:latin typeface="Calibri" panose="020F0502020204030204" pitchFamily="34" charset="0"/>
                <a:sym typeface="Wingdings" panose="05000000000000000000" pitchFamily="2" charset="2"/>
              </a:rPr>
              <a:t>Izmaksu attiecināmība, ierobežojumi MK noteikumos par 3.3.1.un 5.6.2.SAM īstenošanu</a:t>
            </a:r>
          </a:p>
          <a:p>
            <a:pPr marL="714375" indent="-342900" algn="just">
              <a:buFont typeface="Wingdings" panose="05000000000000000000" pitchFamily="2" charset="2"/>
              <a:buChar char="Ø"/>
            </a:pPr>
            <a:r>
              <a:rPr lang="lv-LV" sz="1600" dirty="0">
                <a:latin typeface="Calibri" panose="020F0502020204030204" pitchFamily="34" charset="0"/>
                <a:sym typeface="Wingdings" panose="05000000000000000000" pitchFamily="2" charset="2"/>
              </a:rPr>
              <a:t>v</a:t>
            </a:r>
            <a:r>
              <a:rPr lang="lv-LV" sz="1600" dirty="0" smtClean="0">
                <a:latin typeface="Calibri" panose="020F0502020204030204" pitchFamily="34" charset="0"/>
                <a:sym typeface="Wingdings" panose="05000000000000000000" pitchFamily="2" charset="2"/>
              </a:rPr>
              <a:t>alsts atbalsta un </a:t>
            </a:r>
            <a:r>
              <a:rPr lang="lv-LV" sz="1600" i="1" dirty="0" err="1" smtClean="0">
                <a:latin typeface="Calibri" panose="020F0502020204030204" pitchFamily="34" charset="0"/>
                <a:sym typeface="Wingdings" panose="05000000000000000000" pitchFamily="2" charset="2"/>
              </a:rPr>
              <a:t>de</a:t>
            </a:r>
            <a:r>
              <a:rPr lang="lv-LV" sz="1600" i="1" dirty="0" smtClean="0">
                <a:latin typeface="Calibri" panose="020F0502020204030204" pitchFamily="34" charset="0"/>
                <a:sym typeface="Wingdings" panose="05000000000000000000" pitchFamily="2" charset="2"/>
              </a:rPr>
              <a:t> </a:t>
            </a:r>
            <a:r>
              <a:rPr lang="lv-LV" sz="1600" i="1" dirty="0" err="1" smtClean="0">
                <a:latin typeface="Calibri" panose="020F0502020204030204" pitchFamily="34" charset="0"/>
                <a:sym typeface="Wingdings" panose="05000000000000000000" pitchFamily="2" charset="2"/>
              </a:rPr>
              <a:t>minimis</a:t>
            </a:r>
            <a:r>
              <a:rPr lang="lv-LV" sz="1600" i="1" dirty="0" smtClean="0">
                <a:latin typeface="Calibri" panose="020F0502020204030204" pitchFamily="34" charset="0"/>
                <a:sym typeface="Wingdings" panose="05000000000000000000" pitchFamily="2" charset="2"/>
              </a:rPr>
              <a:t> </a:t>
            </a:r>
            <a:r>
              <a:rPr lang="lv-LV" sz="1600" dirty="0" smtClean="0">
                <a:latin typeface="Calibri" panose="020F0502020204030204" pitchFamily="34" charset="0"/>
                <a:sym typeface="Wingdings" panose="05000000000000000000" pitchFamily="2" charset="2"/>
              </a:rPr>
              <a:t>ierobežojumi regulās</a:t>
            </a:r>
          </a:p>
          <a:p>
            <a:pPr marL="714375" indent="-342900" algn="just">
              <a:spcAft>
                <a:spcPts val="600"/>
              </a:spcAft>
              <a:buFont typeface="Wingdings" panose="05000000000000000000" pitchFamily="2" charset="2"/>
              <a:buChar char="Ø"/>
            </a:pPr>
            <a:r>
              <a:rPr lang="lv-LV" sz="1600" dirty="0">
                <a:latin typeface="Calibri" panose="020F0502020204030204" pitchFamily="34" charset="0"/>
                <a:sym typeface="Wingdings" panose="05000000000000000000" pitchFamily="2" charset="2"/>
              </a:rPr>
              <a:t>n</a:t>
            </a:r>
            <a:r>
              <a:rPr lang="lv-LV" sz="1600" dirty="0" smtClean="0">
                <a:latin typeface="Calibri" panose="020F0502020204030204" pitchFamily="34" charset="0"/>
                <a:sym typeface="Wingdings" panose="05000000000000000000" pitchFamily="2" charset="2"/>
              </a:rPr>
              <a:t>orādes uz valsts atbalstu regulējošiem normatīvajiem aktiem internetā </a:t>
            </a:r>
          </a:p>
          <a:p>
            <a:pPr marL="342900" indent="-342900" algn="just">
              <a:buFont typeface="Wingdings"/>
              <a:buChar char="à"/>
            </a:pPr>
            <a:r>
              <a:rPr lang="lv-LV" b="1" dirty="0" smtClean="0">
                <a:latin typeface="Calibri" panose="020F0502020204030204" pitchFamily="34" charset="0"/>
                <a:sym typeface="Wingdings" panose="05000000000000000000" pitchFamily="2" charset="2"/>
              </a:rPr>
              <a:t>Izmaksu attiecināmības nosacījumi</a:t>
            </a:r>
            <a:r>
              <a:rPr lang="lv-LV" dirty="0" smtClean="0">
                <a:latin typeface="Calibri" panose="020F0502020204030204" pitchFamily="34" charset="0"/>
                <a:sym typeface="Wingdings" panose="05000000000000000000" pitchFamily="2" charset="2"/>
              </a:rPr>
              <a:t>:</a:t>
            </a:r>
          </a:p>
          <a:p>
            <a:pPr marL="714375" indent="-342900" algn="just">
              <a:buFont typeface="Wingdings" panose="05000000000000000000" pitchFamily="2" charset="2"/>
              <a:buChar char="Ø"/>
            </a:pPr>
            <a:r>
              <a:rPr lang="lv-LV" sz="1600" dirty="0">
                <a:latin typeface="Calibri" panose="020F0502020204030204" pitchFamily="34" charset="0"/>
                <a:sym typeface="Wingdings" panose="05000000000000000000" pitchFamily="2" charset="2"/>
              </a:rPr>
              <a:t>funkcionālais savienojums </a:t>
            </a:r>
          </a:p>
          <a:p>
            <a:pPr marL="714375" indent="-342900" algn="just">
              <a:buFont typeface="Wingdings" panose="05000000000000000000" pitchFamily="2" charset="2"/>
              <a:buChar char="Ø"/>
            </a:pPr>
            <a:r>
              <a:rPr lang="lv-LV" sz="1600" dirty="0">
                <a:latin typeface="Calibri" panose="020F0502020204030204" pitchFamily="34" charset="0"/>
                <a:sym typeface="Wingdings" panose="05000000000000000000" pitchFamily="2" charset="2"/>
              </a:rPr>
              <a:t>n</a:t>
            </a:r>
            <a:r>
              <a:rPr lang="lv-LV" sz="1600" dirty="0" smtClean="0">
                <a:latin typeface="Calibri" panose="020F0502020204030204" pitchFamily="34" charset="0"/>
                <a:sym typeface="Wingdings" panose="05000000000000000000" pitchFamily="2" charset="2"/>
              </a:rPr>
              <a:t>oma</a:t>
            </a:r>
          </a:p>
          <a:p>
            <a:pPr marL="714375" indent="-342900" algn="just">
              <a:buFont typeface="Wingdings" panose="05000000000000000000" pitchFamily="2" charset="2"/>
              <a:buChar char="Ø"/>
            </a:pPr>
            <a:r>
              <a:rPr lang="lv-LV" sz="1600" dirty="0" smtClean="0">
                <a:latin typeface="Calibri" panose="020F0502020204030204" pitchFamily="34" charset="0"/>
                <a:sym typeface="Wingdings" panose="05000000000000000000" pitchFamily="2" charset="2"/>
              </a:rPr>
              <a:t>vājstrāvu tīklu </a:t>
            </a:r>
            <a:r>
              <a:rPr lang="lv-LV" sz="1600" dirty="0">
                <a:latin typeface="Calibri" panose="020F0502020204030204" pitchFamily="34" charset="0"/>
                <a:sym typeface="Wingdings" panose="05000000000000000000" pitchFamily="2" charset="2"/>
              </a:rPr>
              <a:t>i</a:t>
            </a:r>
            <a:r>
              <a:rPr lang="lv-LV" sz="1600" dirty="0" smtClean="0">
                <a:latin typeface="Calibri" panose="020F0502020204030204" pitchFamily="34" charset="0"/>
                <a:sym typeface="Wingdings" panose="05000000000000000000" pitchFamily="2" charset="2"/>
              </a:rPr>
              <a:t>zmaksu avoti</a:t>
            </a:r>
            <a:endParaRPr lang="lv-LV" sz="1600" dirty="0">
              <a:latin typeface="Calibri" panose="020F0502020204030204" pitchFamily="34" charset="0"/>
              <a:sym typeface="Wingdings" panose="05000000000000000000" pitchFamily="2" charset="2"/>
            </a:endParaRPr>
          </a:p>
          <a:p>
            <a:pPr marL="342900" indent="-342900" algn="just">
              <a:buFont typeface="Wingdings"/>
              <a:buChar char="à"/>
            </a:pPr>
            <a:r>
              <a:rPr lang="lv-LV" b="1" dirty="0" smtClean="0">
                <a:latin typeface="Calibri" panose="020F0502020204030204" pitchFamily="34" charset="0"/>
                <a:sym typeface="Wingdings" panose="05000000000000000000" pitchFamily="2" charset="2"/>
              </a:rPr>
              <a:t>Iznākuma </a:t>
            </a:r>
            <a:r>
              <a:rPr lang="lv-LV" b="1" dirty="0">
                <a:latin typeface="Calibri" panose="020F0502020204030204" pitchFamily="34" charset="0"/>
                <a:sym typeface="Wingdings" panose="05000000000000000000" pitchFamily="2" charset="2"/>
              </a:rPr>
              <a:t>rādītāju attiecināmības nosacījumi</a:t>
            </a:r>
            <a:endParaRPr lang="lv-LV" b="1" dirty="0">
              <a:latin typeface="Calibri" panose="020F0502020204030204" pitchFamily="34" charset="0"/>
            </a:endParaRPr>
          </a:p>
          <a:p>
            <a:pPr marL="342900" indent="-342900" algn="just">
              <a:buFont typeface="Wingdings"/>
              <a:buChar char="à"/>
            </a:pPr>
            <a:r>
              <a:rPr lang="lv-LV" b="1" dirty="0" smtClean="0">
                <a:latin typeface="Calibri" panose="020F0502020204030204" pitchFamily="34" charset="0"/>
                <a:sym typeface="Wingdings" panose="05000000000000000000" pitchFamily="2" charset="2"/>
              </a:rPr>
              <a:t>Snieguma ietvara rezerves priekšfinansēšana, piemēri</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dirty="0"/>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2</a:t>
            </a:fld>
            <a:endParaRPr lang="en-US" altLang="en-US"/>
          </a:p>
        </p:txBody>
      </p:sp>
    </p:spTree>
    <p:extLst>
      <p:ext uri="{BB962C8B-B14F-4D97-AF65-F5344CB8AC3E}">
        <p14:creationId xmlns:p14="http://schemas.microsoft.com/office/powerpoint/2010/main" val="1655094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815" y="663191"/>
            <a:ext cx="6089301" cy="771835"/>
          </a:xfrm>
        </p:spPr>
        <p:txBody>
          <a:bodyPr>
            <a:normAutofit fontScale="90000"/>
          </a:bodyPr>
          <a:lstStyle/>
          <a:p>
            <a:pPr algn="ctr"/>
            <a:r>
              <a:rPr lang="lv-LV" sz="1800" dirty="0" smtClean="0">
                <a:latin typeface="Arial" panose="020B0604020202020204" pitchFamily="34" charset="0"/>
                <a:cs typeface="Arial" panose="020B0604020202020204" pitchFamily="34" charset="0"/>
              </a:rPr>
              <a:t>Piemērs projekta risinājumam SAM 3.3.1. un SAM 5.6.2.ietvaros, piemērojot valsts atbalsta regulas Nr.651/2014 </a:t>
            </a:r>
            <a:r>
              <a:rPr lang="lv-LV" sz="1800" dirty="0" smtClean="0">
                <a:solidFill>
                  <a:srgbClr val="FF0000"/>
                </a:solidFill>
                <a:latin typeface="Arial" panose="020B0604020202020204" pitchFamily="34" charset="0"/>
                <a:cs typeface="Arial" panose="020B0604020202020204" pitchFamily="34" charset="0"/>
              </a:rPr>
              <a:t>14.pantu</a:t>
            </a:r>
            <a:endParaRPr lang="lv-LV" sz="1800" dirty="0">
              <a:solidFill>
                <a:srgbClr val="FF0000"/>
              </a:solidFill>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0"/>
          </p:nvPr>
        </p:nvSpPr>
        <p:spPr>
          <a:xfrm>
            <a:off x="291238" y="2142891"/>
            <a:ext cx="3406391" cy="367601"/>
          </a:xfrm>
        </p:spPr>
        <p:txBody>
          <a:bodyPr>
            <a:normAutofit lnSpcReduction="10000"/>
          </a:bodyPr>
          <a:lstStyle/>
          <a:p>
            <a:pPr algn="ctr"/>
            <a:r>
              <a:rPr lang="lv-LV" sz="900" dirty="0" smtClean="0">
                <a:latin typeface="Arial" panose="020B0604020202020204" pitchFamily="34" charset="0"/>
                <a:cs typeface="Arial" panose="020B0604020202020204" pitchFamily="34" charset="0"/>
              </a:rPr>
              <a:t>Projekta </a:t>
            </a:r>
            <a:r>
              <a:rPr lang="lv-LV" sz="900" b="1" dirty="0" smtClean="0">
                <a:latin typeface="Arial" panose="020B0604020202020204" pitchFamily="34" charset="0"/>
                <a:cs typeface="Arial" panose="020B0604020202020204" pitchFamily="34" charset="0"/>
              </a:rPr>
              <a:t>attiecināmās izmaksas 120 000 </a:t>
            </a:r>
            <a:r>
              <a:rPr lang="lv-LV" sz="900" b="1" i="1" dirty="0" smtClean="0">
                <a:latin typeface="Arial" panose="020B0604020202020204" pitchFamily="34" charset="0"/>
                <a:cs typeface="Arial" panose="020B0604020202020204" pitchFamily="34" charset="0"/>
              </a:rPr>
              <a:t>EUR </a:t>
            </a:r>
            <a:r>
              <a:rPr lang="lv-LV" sz="900" dirty="0" smtClean="0">
                <a:latin typeface="Arial" panose="020B0604020202020204" pitchFamily="34" charset="0"/>
                <a:cs typeface="Arial" panose="020B0604020202020204" pitchFamily="34" charset="0"/>
              </a:rPr>
              <a:t>, par kurām slēdz vienošanos</a:t>
            </a:r>
          </a:p>
        </p:txBody>
      </p:sp>
      <p:sp>
        <p:nvSpPr>
          <p:cNvPr id="7" name="Slide Number Placeholder 6"/>
          <p:cNvSpPr>
            <a:spLocks noGrp="1"/>
          </p:cNvSpPr>
          <p:nvPr>
            <p:ph type="sldNum" sz="quarter" idx="13"/>
          </p:nvPr>
        </p:nvSpPr>
        <p:spPr/>
        <p:txBody>
          <a:bodyPr/>
          <a:lstStyle/>
          <a:p>
            <a:fld id="{E686F27E-D2F5-4EB3-B1EE-3F24A0F49E0D}" type="slidenum">
              <a:rPr lang="en-US" altLang="en-US" smtClean="0"/>
              <a:pPr/>
              <a:t>20</a:t>
            </a:fld>
            <a:endParaRPr lang="en-US" altLang="en-US"/>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919034249"/>
              </p:ext>
            </p:extLst>
          </p:nvPr>
        </p:nvGraphicFramePr>
        <p:xfrm>
          <a:off x="129680" y="4193178"/>
          <a:ext cx="8893628" cy="2468880"/>
        </p:xfrm>
        <a:graphic>
          <a:graphicData uri="http://schemas.openxmlformats.org/drawingml/2006/table">
            <a:tbl>
              <a:tblPr firstRow="1" bandRow="1">
                <a:tableStyleId>{69CF1AB2-1976-4502-BF36-3FF5EA218861}</a:tableStyleId>
              </a:tblPr>
              <a:tblGrid>
                <a:gridCol w="2416628">
                  <a:extLst>
                    <a:ext uri="{9D8B030D-6E8A-4147-A177-3AD203B41FA5}">
                      <a16:colId xmlns:a16="http://schemas.microsoft.com/office/drawing/2014/main" xmlns="" val="20000"/>
                    </a:ext>
                  </a:extLst>
                </a:gridCol>
                <a:gridCol w="696686">
                  <a:extLst>
                    <a:ext uri="{9D8B030D-6E8A-4147-A177-3AD203B41FA5}">
                      <a16:colId xmlns:a16="http://schemas.microsoft.com/office/drawing/2014/main" xmlns="" val="20001"/>
                    </a:ext>
                  </a:extLst>
                </a:gridCol>
                <a:gridCol w="1142119">
                  <a:extLst>
                    <a:ext uri="{9D8B030D-6E8A-4147-A177-3AD203B41FA5}">
                      <a16:colId xmlns:a16="http://schemas.microsoft.com/office/drawing/2014/main" xmlns="" val="20002"/>
                    </a:ext>
                  </a:extLst>
                </a:gridCol>
                <a:gridCol w="3343876">
                  <a:extLst>
                    <a:ext uri="{9D8B030D-6E8A-4147-A177-3AD203B41FA5}">
                      <a16:colId xmlns:a16="http://schemas.microsoft.com/office/drawing/2014/main" xmlns="" val="20003"/>
                    </a:ext>
                  </a:extLst>
                </a:gridCol>
                <a:gridCol w="1294319">
                  <a:extLst>
                    <a:ext uri="{9D8B030D-6E8A-4147-A177-3AD203B41FA5}">
                      <a16:colId xmlns:a16="http://schemas.microsoft.com/office/drawing/2014/main" xmlns="" val="20004"/>
                    </a:ext>
                  </a:extLst>
                </a:gridCol>
              </a:tblGrid>
              <a:tr h="225868">
                <a:tc rowSpan="2" gridSpan="2">
                  <a:txBody>
                    <a:bodyPr/>
                    <a:lstStyle/>
                    <a:p>
                      <a:pPr marL="0" marR="0" indent="0" algn="ctr" defTabSz="939575" rtl="0" eaLnBrk="1" fontAlgn="auto" latinLnBrk="0" hangingPunct="1">
                        <a:lnSpc>
                          <a:spcPct val="100000"/>
                        </a:lnSpc>
                        <a:spcBef>
                          <a:spcPts val="0"/>
                        </a:spcBef>
                        <a:spcAft>
                          <a:spcPts val="0"/>
                        </a:spcAft>
                        <a:buClrTx/>
                        <a:buSzTx/>
                        <a:buFontTx/>
                        <a:buNone/>
                        <a:tabLst/>
                        <a:defRPr/>
                      </a:pPr>
                      <a:endParaRPr lang="lv-LV" sz="900" dirty="0" smtClean="0">
                        <a:latin typeface="Arial" panose="020B0604020202020204" pitchFamily="34" charset="0"/>
                        <a:cs typeface="Arial" panose="020B0604020202020204" pitchFamily="34" charset="0"/>
                      </a:endParaRPr>
                    </a:p>
                    <a:p>
                      <a:pPr marL="0" marR="0" indent="0" algn="ctr" defTabSz="939575" rtl="0" eaLnBrk="1" fontAlgn="auto" latinLnBrk="0" hangingPunct="1">
                        <a:lnSpc>
                          <a:spcPct val="100000"/>
                        </a:lnSpc>
                        <a:spcBef>
                          <a:spcPts val="0"/>
                        </a:spcBef>
                        <a:spcAft>
                          <a:spcPts val="0"/>
                        </a:spcAft>
                        <a:buClrTx/>
                        <a:buSzTx/>
                        <a:buFontTx/>
                        <a:buNone/>
                        <a:tabLst/>
                        <a:defRPr/>
                      </a:pPr>
                      <a:r>
                        <a:rPr lang="lv-LV" sz="900" dirty="0" smtClean="0">
                          <a:latin typeface="Arial" panose="020B0604020202020204" pitchFamily="34" charset="0"/>
                          <a:cs typeface="Arial" panose="020B0604020202020204" pitchFamily="34" charset="0"/>
                        </a:rPr>
                        <a:t>Projekta  attiecināmās</a:t>
                      </a:r>
                      <a:r>
                        <a:rPr lang="lv-LV" sz="900" baseline="0" dirty="0" smtClean="0">
                          <a:latin typeface="Arial" panose="020B0604020202020204" pitchFamily="34" charset="0"/>
                          <a:cs typeface="Arial" panose="020B0604020202020204" pitchFamily="34" charset="0"/>
                        </a:rPr>
                        <a:t> </a:t>
                      </a:r>
                      <a:r>
                        <a:rPr lang="lv-LV" sz="900" dirty="0" smtClean="0">
                          <a:latin typeface="Arial" panose="020B0604020202020204" pitchFamily="34" charset="0"/>
                          <a:cs typeface="Arial" panose="020B0604020202020204" pitchFamily="34" charset="0"/>
                        </a:rPr>
                        <a:t>izmaksas, </a:t>
                      </a:r>
                      <a:r>
                        <a:rPr lang="lv-LV" sz="900" i="1" dirty="0" err="1" smtClean="0">
                          <a:latin typeface="Arial" panose="020B0604020202020204" pitchFamily="34" charset="0"/>
                          <a:cs typeface="Arial" panose="020B0604020202020204" pitchFamily="34" charset="0"/>
                        </a:rPr>
                        <a:t>euro</a:t>
                      </a:r>
                      <a:endParaRPr lang="lv-LV" sz="900" dirty="0">
                        <a:latin typeface="Arial" panose="020B0604020202020204" pitchFamily="34" charset="0"/>
                        <a:cs typeface="Arial" panose="020B0604020202020204" pitchFamily="34" charset="0"/>
                      </a:endParaRPr>
                    </a:p>
                  </a:txBody>
                  <a:tcPr/>
                </a:tc>
                <a:tc rowSpan="2" hMerge="1">
                  <a:txBody>
                    <a:bodyPr/>
                    <a:lstStyle/>
                    <a:p>
                      <a:pPr algn="ctr"/>
                      <a:endParaRPr lang="lv-LV" sz="1000" dirty="0"/>
                    </a:p>
                  </a:txBody>
                  <a:tcPr/>
                </a:tc>
                <a:tc rowSpan="2">
                  <a:txBody>
                    <a:bodyPr/>
                    <a:lstStyle/>
                    <a:p>
                      <a:pPr marL="0" marR="0" indent="0" algn="ctr" defTabSz="939575" rtl="0" eaLnBrk="1" fontAlgn="auto" latinLnBrk="0" hangingPunct="1">
                        <a:lnSpc>
                          <a:spcPct val="100000"/>
                        </a:lnSpc>
                        <a:spcBef>
                          <a:spcPts val="0"/>
                        </a:spcBef>
                        <a:spcAft>
                          <a:spcPts val="0"/>
                        </a:spcAft>
                        <a:buClrTx/>
                        <a:buSzTx/>
                        <a:buFontTx/>
                        <a:buNone/>
                        <a:tabLst/>
                        <a:defRPr/>
                      </a:pPr>
                      <a:r>
                        <a:rPr lang="lv-LV" sz="900" dirty="0" smtClean="0">
                          <a:latin typeface="Arial" panose="020B0604020202020204" pitchFamily="34" charset="0"/>
                          <a:cs typeface="Arial" panose="020B0604020202020204" pitchFamily="34" charset="0"/>
                        </a:rPr>
                        <a:t>Projekta</a:t>
                      </a:r>
                      <a:r>
                        <a:rPr lang="lv-LV" sz="900" baseline="0" dirty="0" smtClean="0">
                          <a:latin typeface="Arial" panose="020B0604020202020204" pitchFamily="34" charset="0"/>
                          <a:cs typeface="Arial" panose="020B0604020202020204" pitchFamily="34" charset="0"/>
                        </a:rPr>
                        <a:t> iesniedzējs</a:t>
                      </a:r>
                      <a:endParaRPr lang="lv-LV" sz="900" dirty="0" smtClean="0">
                        <a:latin typeface="Arial" panose="020B0604020202020204" pitchFamily="34" charset="0"/>
                        <a:cs typeface="Arial" panose="020B0604020202020204" pitchFamily="34" charset="0"/>
                      </a:endParaRPr>
                    </a:p>
                    <a:p>
                      <a:pPr marL="0" marR="0" indent="0" algn="ctr" defTabSz="939575" rtl="0" eaLnBrk="1" fontAlgn="auto" latinLnBrk="0" hangingPunct="1">
                        <a:lnSpc>
                          <a:spcPct val="100000"/>
                        </a:lnSpc>
                        <a:spcBef>
                          <a:spcPts val="0"/>
                        </a:spcBef>
                        <a:spcAft>
                          <a:spcPts val="0"/>
                        </a:spcAft>
                        <a:buClrTx/>
                        <a:buSzTx/>
                        <a:buFontTx/>
                        <a:buNone/>
                        <a:tabLst/>
                        <a:defRPr/>
                      </a:pPr>
                      <a:r>
                        <a:rPr lang="lv-LV" sz="900" baseline="0" dirty="0" smtClean="0">
                          <a:latin typeface="Arial" panose="020B0604020202020204" pitchFamily="34" charset="0"/>
                          <a:cs typeface="Arial" panose="020B0604020202020204" pitchFamily="34" charset="0"/>
                        </a:rPr>
                        <a:t> PAŠVALDĪBA</a:t>
                      </a:r>
                      <a:endParaRPr lang="lv-LV" sz="900" dirty="0">
                        <a:latin typeface="Arial" panose="020B0604020202020204" pitchFamily="34" charset="0"/>
                        <a:cs typeface="Arial" panose="020B0604020202020204" pitchFamily="34" charset="0"/>
                      </a:endParaRPr>
                    </a:p>
                  </a:txBody>
                  <a:tcPr/>
                </a:tc>
                <a:tc gridSpan="2">
                  <a:txBody>
                    <a:bodyPr/>
                    <a:lstStyle/>
                    <a:p>
                      <a:pPr marL="0" marR="0" indent="0" algn="ctr" defTabSz="939575" rtl="0" eaLnBrk="1" fontAlgn="auto" latinLnBrk="0" hangingPunct="1">
                        <a:lnSpc>
                          <a:spcPct val="100000"/>
                        </a:lnSpc>
                        <a:spcBef>
                          <a:spcPts val="0"/>
                        </a:spcBef>
                        <a:spcAft>
                          <a:spcPts val="0"/>
                        </a:spcAft>
                        <a:buClrTx/>
                        <a:buSzTx/>
                        <a:buFontTx/>
                        <a:buNone/>
                        <a:tabLst/>
                        <a:defRPr/>
                      </a:pPr>
                      <a:r>
                        <a:rPr lang="lv-LV" sz="900" dirty="0" smtClean="0">
                          <a:latin typeface="Arial" panose="020B0604020202020204" pitchFamily="34" charset="0"/>
                          <a:cs typeface="Arial" panose="020B0604020202020204" pitchFamily="34" charset="0"/>
                        </a:rPr>
                        <a:t>Sadarbības partneris - </a:t>
                      </a:r>
                      <a:r>
                        <a:rPr lang="lv-LV" sz="900" baseline="0" dirty="0" smtClean="0">
                          <a:latin typeface="Arial" panose="020B0604020202020204" pitchFamily="34" charset="0"/>
                          <a:cs typeface="Arial" panose="020B0604020202020204" pitchFamily="34" charset="0"/>
                        </a:rPr>
                        <a:t>VIDĒJAIS KOMERSANTS </a:t>
                      </a:r>
                    </a:p>
                  </a:txBody>
                  <a:tcPr/>
                </a:tc>
                <a:tc hMerge="1">
                  <a:txBody>
                    <a:bodyPr/>
                    <a:lstStyle/>
                    <a:p>
                      <a:endParaRPr lang="lv-LV"/>
                    </a:p>
                  </a:txBody>
                  <a:tcPr/>
                </a:tc>
                <a:extLst>
                  <a:ext uri="{0D108BD9-81ED-4DB2-BD59-A6C34878D82A}">
                    <a16:rowId xmlns:a16="http://schemas.microsoft.com/office/drawing/2014/main" xmlns="" val="10000"/>
                  </a:ext>
                </a:extLst>
              </a:tr>
              <a:tr h="249049">
                <a:tc gridSpan="2" vMerge="1">
                  <a:txBody>
                    <a:bodyPr/>
                    <a:lstStyle/>
                    <a:p>
                      <a:pPr marL="0" marR="0" indent="0" algn="l" defTabSz="939575" rtl="0" eaLnBrk="1" fontAlgn="auto" latinLnBrk="0" hangingPunct="1">
                        <a:lnSpc>
                          <a:spcPct val="100000"/>
                        </a:lnSpc>
                        <a:spcBef>
                          <a:spcPts val="0"/>
                        </a:spcBef>
                        <a:spcAft>
                          <a:spcPts val="0"/>
                        </a:spcAft>
                        <a:buClrTx/>
                        <a:buSzTx/>
                        <a:buFontTx/>
                        <a:buNone/>
                        <a:tabLst/>
                        <a:defRPr/>
                      </a:pPr>
                      <a:endParaRPr lang="lv-LV" sz="1000" dirty="0" smtClean="0">
                        <a:latin typeface="Arial" panose="020B0604020202020204" pitchFamily="34" charset="0"/>
                        <a:cs typeface="Arial" panose="020B0604020202020204" pitchFamily="34" charset="0"/>
                      </a:endParaRPr>
                    </a:p>
                  </a:txBody>
                  <a:tcPr/>
                </a:tc>
                <a:tc hMerge="1" vMerge="1">
                  <a:txBody>
                    <a:bodyPr/>
                    <a:lstStyle/>
                    <a:p>
                      <a:endParaRPr lang="lv-LV" sz="1000" dirty="0">
                        <a:solidFill>
                          <a:schemeClr val="tx1"/>
                        </a:solidFill>
                        <a:latin typeface="Arial" panose="020B0604020202020204" pitchFamily="34" charset="0"/>
                        <a:cs typeface="Arial" panose="020B0604020202020204" pitchFamily="34" charset="0"/>
                      </a:endParaRPr>
                    </a:p>
                  </a:txBody>
                  <a:tcPr/>
                </a:tc>
                <a:tc vMerge="1">
                  <a:txBody>
                    <a:bodyPr/>
                    <a:lstStyle/>
                    <a:p>
                      <a:pPr algn="ctr"/>
                      <a:endParaRPr lang="lv-LV" sz="10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ctr" defTabSz="939575" rtl="0" eaLnBrk="1" fontAlgn="auto" latinLnBrk="0" hangingPunct="1">
                        <a:lnSpc>
                          <a:spcPct val="100000"/>
                        </a:lnSpc>
                        <a:spcBef>
                          <a:spcPts val="0"/>
                        </a:spcBef>
                        <a:spcAft>
                          <a:spcPts val="0"/>
                        </a:spcAft>
                        <a:buClrTx/>
                        <a:buSzTx/>
                        <a:buFontTx/>
                        <a:buNone/>
                        <a:tabLst/>
                        <a:defRPr/>
                      </a:pPr>
                      <a:r>
                        <a:rPr lang="lv-LV" sz="900" b="1" dirty="0" smtClean="0">
                          <a:latin typeface="Arial" panose="020B0604020202020204" pitchFamily="34" charset="0"/>
                          <a:cs typeface="Arial" panose="020B0604020202020204" pitchFamily="34" charset="0"/>
                        </a:rPr>
                        <a:t>Publiskais</a:t>
                      </a:r>
                      <a:r>
                        <a:rPr lang="lv-LV" sz="900" b="1" baseline="0" dirty="0" smtClean="0">
                          <a:latin typeface="Arial" panose="020B0604020202020204" pitchFamily="34" charset="0"/>
                          <a:cs typeface="Arial" panose="020B0604020202020204" pitchFamily="34" charset="0"/>
                        </a:rPr>
                        <a:t> </a:t>
                      </a:r>
                      <a:r>
                        <a:rPr lang="lv-LV" sz="900" b="0" baseline="0" dirty="0" smtClean="0">
                          <a:latin typeface="Arial" panose="020B0604020202020204" pitchFamily="34" charset="0"/>
                          <a:cs typeface="Arial" panose="020B0604020202020204" pitchFamily="34" charset="0"/>
                        </a:rPr>
                        <a:t>finansējums, </a:t>
                      </a:r>
                      <a:r>
                        <a:rPr lang="lv-LV" sz="900" b="0" i="1" baseline="0" dirty="0" err="1" smtClean="0">
                          <a:latin typeface="Arial" panose="020B0604020202020204" pitchFamily="34" charset="0"/>
                          <a:cs typeface="Arial" panose="020B0604020202020204" pitchFamily="34" charset="0"/>
                        </a:rPr>
                        <a:t>euro</a:t>
                      </a:r>
                      <a:r>
                        <a:rPr lang="lv-LV" sz="900" b="0" i="1" baseline="0" dirty="0" smtClean="0">
                          <a:latin typeface="Arial" panose="020B0604020202020204" pitchFamily="34" charset="0"/>
                          <a:cs typeface="Arial" panose="020B0604020202020204" pitchFamily="34" charset="0"/>
                        </a:rPr>
                        <a:t> </a:t>
                      </a:r>
                    </a:p>
                    <a:p>
                      <a:pPr marL="0" marR="0" indent="0" algn="ctr" defTabSz="939575" rtl="0" eaLnBrk="1" fontAlgn="auto" latinLnBrk="0" hangingPunct="1">
                        <a:lnSpc>
                          <a:spcPct val="100000"/>
                        </a:lnSpc>
                        <a:spcBef>
                          <a:spcPts val="0"/>
                        </a:spcBef>
                        <a:spcAft>
                          <a:spcPts val="0"/>
                        </a:spcAft>
                        <a:buClrTx/>
                        <a:buSzTx/>
                        <a:buFontTx/>
                        <a:buNone/>
                        <a:tabLst/>
                        <a:defRPr/>
                      </a:pPr>
                      <a:r>
                        <a:rPr lang="lv-LV" sz="900" baseline="0" dirty="0" smtClean="0">
                          <a:latin typeface="Arial" panose="020B0604020202020204" pitchFamily="34" charset="0"/>
                          <a:cs typeface="Arial" panose="020B0604020202020204" pitchFamily="34" charset="0"/>
                        </a:rPr>
                        <a:t>(t.sk. </a:t>
                      </a:r>
                      <a:r>
                        <a:rPr lang="lv-LV" sz="900" baseline="0" dirty="0" smtClean="0">
                          <a:solidFill>
                            <a:srgbClr val="FF0000"/>
                          </a:solidFill>
                          <a:latin typeface="Arial" panose="020B0604020202020204" pitchFamily="34" charset="0"/>
                          <a:cs typeface="Arial" panose="020B0604020202020204" pitchFamily="34" charset="0"/>
                        </a:rPr>
                        <a:t>6,1% rezerve</a:t>
                      </a:r>
                      <a:r>
                        <a:rPr lang="lv-LV" sz="900" baseline="0" dirty="0" smtClean="0">
                          <a:latin typeface="Arial" panose="020B0604020202020204" pitchFamily="34" charset="0"/>
                          <a:cs typeface="Arial" panose="020B0604020202020204" pitchFamily="34" charset="0"/>
                        </a:rPr>
                        <a:t>)</a:t>
                      </a:r>
                      <a:endParaRPr lang="lv-LV" sz="900" dirty="0" smtClean="0">
                        <a:latin typeface="Arial" panose="020B0604020202020204" pitchFamily="34" charset="0"/>
                        <a:cs typeface="Arial" panose="020B0604020202020204" pitchFamily="34" charset="0"/>
                      </a:endParaRPr>
                    </a:p>
                  </a:txBody>
                  <a:tcPr/>
                </a:tc>
                <a:tc>
                  <a:txBody>
                    <a:bodyPr/>
                    <a:lstStyle/>
                    <a:p>
                      <a:pPr marL="0" marR="0" indent="0" algn="ctr" defTabSz="939575" rtl="0" eaLnBrk="1" fontAlgn="auto" latinLnBrk="0" hangingPunct="1">
                        <a:lnSpc>
                          <a:spcPct val="100000"/>
                        </a:lnSpc>
                        <a:spcBef>
                          <a:spcPts val="0"/>
                        </a:spcBef>
                        <a:spcAft>
                          <a:spcPts val="0"/>
                        </a:spcAft>
                        <a:buClrTx/>
                        <a:buSzTx/>
                        <a:buFontTx/>
                        <a:buNone/>
                        <a:tabLst/>
                        <a:defRPr/>
                      </a:pPr>
                      <a:r>
                        <a:rPr lang="lv-LV" sz="900" b="1" dirty="0" smtClean="0">
                          <a:latin typeface="Arial" panose="020B0604020202020204" pitchFamily="34" charset="0"/>
                          <a:cs typeface="Arial" panose="020B0604020202020204" pitchFamily="34" charset="0"/>
                        </a:rPr>
                        <a:t>Privātais </a:t>
                      </a:r>
                      <a:r>
                        <a:rPr lang="lv-LV" sz="900" dirty="0" smtClean="0">
                          <a:latin typeface="Arial" panose="020B0604020202020204" pitchFamily="34" charset="0"/>
                          <a:cs typeface="Arial" panose="020B0604020202020204" pitchFamily="34" charset="0"/>
                        </a:rPr>
                        <a:t>finansējums, </a:t>
                      </a:r>
                      <a:r>
                        <a:rPr lang="lv-LV" sz="900" b="0" i="1" baseline="0" dirty="0" err="1" smtClean="0">
                          <a:latin typeface="Arial" panose="020B0604020202020204" pitchFamily="34" charset="0"/>
                          <a:cs typeface="Arial" panose="020B0604020202020204" pitchFamily="34" charset="0"/>
                        </a:rPr>
                        <a:t>euro</a:t>
                      </a:r>
                      <a:r>
                        <a:rPr lang="lv-LV" sz="900" b="0" i="1" baseline="0" dirty="0" smtClean="0">
                          <a:latin typeface="Arial" panose="020B0604020202020204" pitchFamily="34" charset="0"/>
                          <a:cs typeface="Arial" panose="020B0604020202020204" pitchFamily="34" charset="0"/>
                        </a:rPr>
                        <a:t> </a:t>
                      </a:r>
                      <a:endParaRPr lang="lv-LV" sz="9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208450">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900" dirty="0" smtClean="0">
                          <a:latin typeface="Arial" panose="020B0604020202020204" pitchFamily="34" charset="0"/>
                          <a:cs typeface="Arial" panose="020B0604020202020204" pitchFamily="34" charset="0"/>
                        </a:rPr>
                        <a:t>Ēkas atjaunošana</a:t>
                      </a:r>
                    </a:p>
                  </a:txBody>
                  <a:tcPr/>
                </a:tc>
                <a:tc>
                  <a:txBody>
                    <a:bodyPr/>
                    <a:lstStyle/>
                    <a:p>
                      <a:r>
                        <a:rPr lang="lv-LV" sz="900" dirty="0" smtClean="0">
                          <a:latin typeface="Arial" panose="020B0604020202020204" pitchFamily="34" charset="0"/>
                          <a:cs typeface="Arial" panose="020B0604020202020204" pitchFamily="34" charset="0"/>
                        </a:rPr>
                        <a:t>100 000</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lv-LV" sz="900" dirty="0" smtClean="0">
                          <a:solidFill>
                            <a:schemeClr val="tx1"/>
                          </a:solidFill>
                          <a:latin typeface="Arial" panose="020B0604020202020204" pitchFamily="34" charset="0"/>
                          <a:cs typeface="Arial" panose="020B0604020202020204" pitchFamily="34" charset="0"/>
                        </a:rPr>
                        <a:t>0</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900" dirty="0" smtClean="0">
                          <a:latin typeface="Arial" panose="020B0604020202020204" pitchFamily="34" charset="0"/>
                          <a:cs typeface="Arial" panose="020B0604020202020204" pitchFamily="34" charset="0"/>
                        </a:rPr>
                        <a:t>45 000 (45% ERAF)</a:t>
                      </a: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900" dirty="0" smtClean="0">
                          <a:latin typeface="Arial" panose="020B0604020202020204" pitchFamily="34" charset="0"/>
                          <a:cs typeface="Arial" panose="020B0604020202020204" pitchFamily="34" charset="0"/>
                        </a:rPr>
                        <a:t>55 000 (55%)</a:t>
                      </a:r>
                    </a:p>
                  </a:txBody>
                  <a:tcPr/>
                </a:tc>
                <a:extLst>
                  <a:ext uri="{0D108BD9-81ED-4DB2-BD59-A6C34878D82A}">
                    <a16:rowId xmlns:a16="http://schemas.microsoft.com/office/drawing/2014/main" xmlns="" val="10002"/>
                  </a:ext>
                </a:extLst>
              </a:tr>
              <a:tr h="241161">
                <a:tc>
                  <a:txBody>
                    <a:bodyPr/>
                    <a:lstStyle/>
                    <a:p>
                      <a:pPr algn="l"/>
                      <a:r>
                        <a:rPr lang="lv-LV" sz="900" dirty="0" smtClean="0">
                          <a:latin typeface="Arial" panose="020B0604020202020204" pitchFamily="34" charset="0"/>
                          <a:cs typeface="Arial" panose="020B0604020202020204" pitchFamily="34" charset="0"/>
                        </a:rPr>
                        <a:t>Projekta</a:t>
                      </a:r>
                      <a:r>
                        <a:rPr lang="lv-LV" sz="900" baseline="0" dirty="0" smtClean="0">
                          <a:latin typeface="Arial" panose="020B0604020202020204" pitchFamily="34" charset="0"/>
                          <a:cs typeface="Arial" panose="020B0604020202020204" pitchFamily="34" charset="0"/>
                        </a:rPr>
                        <a:t> vadības  komandas (pašvaldības) izmaksas</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r>
                        <a:rPr lang="lv-LV" sz="900" dirty="0" smtClean="0">
                          <a:latin typeface="Arial" panose="020B0604020202020204" pitchFamily="34" charset="0"/>
                          <a:cs typeface="Arial" panose="020B0604020202020204" pitchFamily="34" charset="0"/>
                        </a:rPr>
                        <a:t>12</a:t>
                      </a:r>
                      <a:r>
                        <a:rPr lang="lv-LV" sz="900" baseline="0" dirty="0" smtClean="0">
                          <a:latin typeface="Arial" panose="020B0604020202020204" pitchFamily="34" charset="0"/>
                          <a:cs typeface="Arial" panose="020B0604020202020204" pitchFamily="34" charset="0"/>
                        </a:rPr>
                        <a:t> 000</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lv-LV" sz="900" dirty="0" smtClean="0">
                          <a:solidFill>
                            <a:schemeClr val="tx1"/>
                          </a:solidFill>
                          <a:latin typeface="Arial" panose="020B0604020202020204" pitchFamily="34" charset="0"/>
                          <a:cs typeface="Arial" panose="020B0604020202020204" pitchFamily="34" charset="0"/>
                        </a:rPr>
                        <a:t>0</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900" dirty="0" smtClean="0">
                          <a:latin typeface="Arial" panose="020B0604020202020204" pitchFamily="34" charset="0"/>
                          <a:cs typeface="Arial" panose="020B0604020202020204" pitchFamily="34" charset="0"/>
                        </a:rPr>
                        <a:t>5 400 (45% ERAF)</a:t>
                      </a:r>
                    </a:p>
                    <a:p>
                      <a:pPr marL="0" marR="0" indent="0" algn="r" defTabSz="939575" rtl="0" eaLnBrk="1" fontAlgn="auto" latinLnBrk="0" hangingPunct="1">
                        <a:lnSpc>
                          <a:spcPct val="100000"/>
                        </a:lnSpc>
                        <a:spcBef>
                          <a:spcPts val="0"/>
                        </a:spcBef>
                        <a:spcAft>
                          <a:spcPts val="0"/>
                        </a:spcAft>
                        <a:buClrTx/>
                        <a:buSzTx/>
                        <a:buFontTx/>
                        <a:buNone/>
                        <a:tabLst/>
                        <a:defRPr/>
                      </a:pPr>
                      <a:endParaRPr lang="lv-LV" sz="900" dirty="0" smtClean="0">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900" dirty="0" smtClean="0">
                          <a:latin typeface="Arial" panose="020B0604020202020204" pitchFamily="34" charset="0"/>
                          <a:cs typeface="Arial" panose="020B0604020202020204" pitchFamily="34" charset="0"/>
                        </a:rPr>
                        <a:t>6 600 (55%)</a:t>
                      </a:r>
                    </a:p>
                  </a:txBody>
                  <a:tcPr/>
                </a:tc>
                <a:extLst>
                  <a:ext uri="{0D108BD9-81ED-4DB2-BD59-A6C34878D82A}">
                    <a16:rowId xmlns:a16="http://schemas.microsoft.com/office/drawing/2014/main" xmlns="" val="10003"/>
                  </a:ext>
                </a:extLst>
              </a:tr>
              <a:tr h="191033">
                <a:tc>
                  <a:txBody>
                    <a:bodyPr/>
                    <a:lstStyle/>
                    <a:p>
                      <a:pPr algn="l"/>
                      <a:r>
                        <a:rPr lang="lv-LV" sz="900" dirty="0" smtClean="0">
                          <a:latin typeface="Arial" panose="020B0604020202020204" pitchFamily="34" charset="0"/>
                          <a:cs typeface="Arial" panose="020B0604020202020204" pitchFamily="34" charset="0"/>
                        </a:rPr>
                        <a:t>Tehniskā</a:t>
                      </a:r>
                      <a:r>
                        <a:rPr lang="lv-LV" sz="900" baseline="0" dirty="0" smtClean="0">
                          <a:latin typeface="Arial" panose="020B0604020202020204" pitchFamily="34" charset="0"/>
                          <a:cs typeface="Arial" panose="020B0604020202020204" pitchFamily="34" charset="0"/>
                        </a:rPr>
                        <a:t> projekta izstrāde (</a:t>
                      </a:r>
                      <a:r>
                        <a:rPr lang="lv-LV" sz="900" i="1" baseline="0" dirty="0" err="1" smtClean="0">
                          <a:latin typeface="Arial" panose="020B0604020202020204" pitchFamily="34" charset="0"/>
                          <a:cs typeface="Arial" panose="020B0604020202020204" pitchFamily="34" charset="0"/>
                        </a:rPr>
                        <a:t>de</a:t>
                      </a:r>
                      <a:r>
                        <a:rPr lang="lv-LV" sz="900" i="1" baseline="0" dirty="0" smtClean="0">
                          <a:latin typeface="Arial" panose="020B0604020202020204" pitchFamily="34" charset="0"/>
                          <a:cs typeface="Arial" panose="020B0604020202020204" pitchFamily="34" charset="0"/>
                        </a:rPr>
                        <a:t> </a:t>
                      </a:r>
                      <a:r>
                        <a:rPr lang="lv-LV" sz="900" i="1" baseline="0" dirty="0" err="1" smtClean="0">
                          <a:latin typeface="Arial" panose="020B0604020202020204" pitchFamily="34" charset="0"/>
                          <a:cs typeface="Arial" panose="020B0604020202020204" pitchFamily="34" charset="0"/>
                        </a:rPr>
                        <a:t>minimis</a:t>
                      </a:r>
                      <a:r>
                        <a:rPr lang="lv-LV" sz="900" baseline="0" dirty="0" smtClean="0">
                          <a:latin typeface="Arial" panose="020B0604020202020204" pitchFamily="34" charset="0"/>
                          <a:cs typeface="Arial" panose="020B0604020202020204" pitchFamily="34" charset="0"/>
                        </a:rPr>
                        <a:t>)</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r>
                        <a:rPr lang="lv-LV" sz="900" dirty="0" smtClean="0">
                          <a:latin typeface="Arial" panose="020B0604020202020204" pitchFamily="34" charset="0"/>
                          <a:cs typeface="Arial" panose="020B0604020202020204" pitchFamily="34" charset="0"/>
                        </a:rPr>
                        <a:t>8</a:t>
                      </a:r>
                      <a:r>
                        <a:rPr lang="lv-LV" sz="900" baseline="0" dirty="0" smtClean="0">
                          <a:latin typeface="Arial" panose="020B0604020202020204" pitchFamily="34" charset="0"/>
                          <a:cs typeface="Arial" panose="020B0604020202020204" pitchFamily="34" charset="0"/>
                        </a:rPr>
                        <a:t> 000</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lv-LV" sz="900" dirty="0" smtClean="0">
                          <a:solidFill>
                            <a:schemeClr val="tx1"/>
                          </a:solidFill>
                          <a:latin typeface="Arial" panose="020B0604020202020204" pitchFamily="34" charset="0"/>
                          <a:cs typeface="Arial" panose="020B0604020202020204" pitchFamily="34" charset="0"/>
                        </a:rPr>
                        <a:t>0</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900" dirty="0" smtClean="0">
                          <a:latin typeface="Arial" panose="020B0604020202020204" pitchFamily="34" charset="0"/>
                          <a:cs typeface="Arial" panose="020B0604020202020204" pitchFamily="34" charset="0"/>
                        </a:rPr>
                        <a:t>8 000 (100%,</a:t>
                      </a:r>
                      <a:r>
                        <a:rPr lang="lv-LV" sz="900" baseline="0" dirty="0" smtClean="0">
                          <a:latin typeface="Arial" panose="020B0604020202020204" pitchFamily="34" charset="0"/>
                          <a:cs typeface="Arial" panose="020B0604020202020204" pitchFamily="34" charset="0"/>
                        </a:rPr>
                        <a:t> </a:t>
                      </a:r>
                      <a:r>
                        <a:rPr lang="lv-LV" sz="900" i="1" dirty="0" err="1" smtClean="0">
                          <a:latin typeface="Arial" panose="020B0604020202020204" pitchFamily="34" charset="0"/>
                          <a:cs typeface="Arial" panose="020B0604020202020204" pitchFamily="34" charset="0"/>
                        </a:rPr>
                        <a:t>de</a:t>
                      </a:r>
                      <a:r>
                        <a:rPr lang="lv-LV" sz="900" i="1" dirty="0" smtClean="0">
                          <a:latin typeface="Arial" panose="020B0604020202020204" pitchFamily="34" charset="0"/>
                          <a:cs typeface="Arial" panose="020B0604020202020204" pitchFamily="34" charset="0"/>
                        </a:rPr>
                        <a:t> </a:t>
                      </a:r>
                      <a:r>
                        <a:rPr lang="lv-LV" sz="900" i="1" dirty="0" err="1" smtClean="0">
                          <a:latin typeface="Arial" panose="020B0604020202020204" pitchFamily="34" charset="0"/>
                          <a:cs typeface="Arial" panose="020B0604020202020204" pitchFamily="34" charset="0"/>
                        </a:rPr>
                        <a:t>minimis</a:t>
                      </a:r>
                      <a:r>
                        <a:rPr lang="lv-LV" sz="900" dirty="0" smtClean="0">
                          <a:latin typeface="Arial" panose="020B0604020202020204" pitchFamily="34" charset="0"/>
                          <a:cs typeface="Arial" panose="020B0604020202020204" pitchFamily="34" charset="0"/>
                        </a:rPr>
                        <a:t>)</a:t>
                      </a:r>
                      <a:endParaRPr lang="lv-LV" sz="900" i="1" dirty="0" smtClean="0">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900" i="0" dirty="0" smtClean="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xmlns="" val="10004"/>
                  </a:ext>
                </a:extLst>
              </a:tr>
              <a:tr h="422031">
                <a:tc>
                  <a:txBody>
                    <a:bodyPr/>
                    <a:lstStyle/>
                    <a:p>
                      <a:pPr algn="r"/>
                      <a:r>
                        <a:rPr lang="lv-LV" sz="900" dirty="0" smtClean="0">
                          <a:latin typeface="Arial" panose="020B0604020202020204" pitchFamily="34" charset="0"/>
                          <a:cs typeface="Arial" panose="020B0604020202020204" pitchFamily="34" charset="0"/>
                        </a:rPr>
                        <a:t>Kopā:</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r>
                        <a:rPr lang="lv-LV" sz="900" dirty="0" smtClean="0">
                          <a:latin typeface="Arial" panose="020B0604020202020204" pitchFamily="34" charset="0"/>
                          <a:cs typeface="Arial" panose="020B0604020202020204" pitchFamily="34" charset="0"/>
                        </a:rPr>
                        <a:t>120 000</a:t>
                      </a:r>
                    </a:p>
                  </a:txBody>
                  <a:tcPr/>
                </a:tc>
                <a:tc>
                  <a:txBody>
                    <a:bodyPr/>
                    <a:lstStyle/>
                    <a:p>
                      <a:pPr algn="ctr"/>
                      <a:r>
                        <a:rPr lang="lv-LV" sz="900" dirty="0" smtClean="0">
                          <a:solidFill>
                            <a:schemeClr val="tx1"/>
                          </a:solidFill>
                          <a:latin typeface="Arial" panose="020B0604020202020204" pitchFamily="34" charset="0"/>
                          <a:cs typeface="Arial" panose="020B0604020202020204" pitchFamily="34" charset="0"/>
                        </a:rPr>
                        <a:t>0</a:t>
                      </a:r>
                      <a:endParaRPr lang="lv-LV" sz="9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r" defTabSz="939575" rtl="0" eaLnBrk="1" fontAlgn="auto" latinLnBrk="0" hangingPunct="1">
                        <a:lnSpc>
                          <a:spcPct val="100000"/>
                        </a:lnSpc>
                        <a:spcBef>
                          <a:spcPts val="0"/>
                        </a:spcBef>
                        <a:spcAft>
                          <a:spcPts val="0"/>
                        </a:spcAft>
                        <a:buClrTx/>
                        <a:buSzTx/>
                        <a:buFontTx/>
                        <a:buNone/>
                        <a:tabLst/>
                        <a:defRPr/>
                      </a:pPr>
                      <a:r>
                        <a:rPr lang="lv-LV" sz="900" b="1" dirty="0" smtClean="0">
                          <a:latin typeface="Arial" panose="020B0604020202020204" pitchFamily="34" charset="0"/>
                          <a:cs typeface="Arial" panose="020B0604020202020204" pitchFamily="34" charset="0"/>
                        </a:rPr>
                        <a:t>58 400</a:t>
                      </a:r>
                    </a:p>
                    <a:p>
                      <a:pPr marL="0" marR="0" indent="0" algn="r" defTabSz="939575" rtl="0" eaLnBrk="1" fontAlgn="auto" latinLnBrk="0" hangingPunct="1">
                        <a:lnSpc>
                          <a:spcPct val="100000"/>
                        </a:lnSpc>
                        <a:spcBef>
                          <a:spcPts val="0"/>
                        </a:spcBef>
                        <a:spcAft>
                          <a:spcPts val="0"/>
                        </a:spcAft>
                        <a:buClrTx/>
                        <a:buSzTx/>
                        <a:buFontTx/>
                        <a:buNone/>
                        <a:tabLst/>
                        <a:defRPr/>
                      </a:pPr>
                      <a:r>
                        <a:rPr lang="lv-LV" sz="900" b="0" dirty="0" smtClean="0">
                          <a:solidFill>
                            <a:srgbClr val="FF0000"/>
                          </a:solidFill>
                          <a:latin typeface="Arial" panose="020B0604020202020204" pitchFamily="34" charset="0"/>
                          <a:cs typeface="Arial" panose="020B0604020202020204" pitchFamily="34" charset="0"/>
                        </a:rPr>
                        <a:t>t.sk. 6,1% snieguma  rezerve (3 562 </a:t>
                      </a:r>
                      <a:r>
                        <a:rPr lang="lv-LV" sz="900" b="0" i="1" dirty="0" err="1" smtClean="0">
                          <a:solidFill>
                            <a:srgbClr val="FF0000"/>
                          </a:solidFill>
                          <a:latin typeface="Arial" panose="020B0604020202020204" pitchFamily="34" charset="0"/>
                          <a:cs typeface="Arial" panose="020B0604020202020204" pitchFamily="34" charset="0"/>
                        </a:rPr>
                        <a:t>euro</a:t>
                      </a:r>
                      <a:r>
                        <a:rPr lang="lv-LV" sz="900" b="0" dirty="0" smtClean="0">
                          <a:solidFill>
                            <a:srgbClr val="FF0000"/>
                          </a:solidFill>
                          <a:latin typeface="Arial" panose="020B0604020202020204" pitchFamily="34" charset="0"/>
                          <a:cs typeface="Arial" panose="020B0604020202020204" pitchFamily="34" charset="0"/>
                        </a:rPr>
                        <a:t>) </a:t>
                      </a:r>
                      <a:r>
                        <a:rPr lang="lv-LV" sz="900" b="0" u="sng" baseline="0" dirty="0" smtClean="0">
                          <a:solidFill>
                            <a:srgbClr val="FF0000"/>
                          </a:solidFill>
                          <a:latin typeface="Arial" panose="020B0604020202020204" pitchFamily="34" charset="0"/>
                          <a:cs typeface="Arial" panose="020B0604020202020204" pitchFamily="34" charset="0"/>
                        </a:rPr>
                        <a:t>publiskā finansējuma ietvaros</a:t>
                      </a:r>
                      <a:r>
                        <a:rPr lang="lv-LV" sz="900" b="1" u="sng" baseline="0" dirty="0" smtClean="0">
                          <a:solidFill>
                            <a:srgbClr val="FF0000"/>
                          </a:solidFill>
                          <a:latin typeface="Arial" panose="020B0604020202020204" pitchFamily="34" charset="0"/>
                          <a:cs typeface="Arial" panose="020B0604020202020204" pitchFamily="34" charset="0"/>
                        </a:rPr>
                        <a:t>, ko nodrošina pašvaldība</a:t>
                      </a:r>
                      <a:endParaRPr lang="lv-LV" sz="900" b="1" i="0" u="sng" dirty="0">
                        <a:solidFill>
                          <a:srgbClr val="FF0000"/>
                        </a:solidFill>
                        <a:latin typeface="Arial" panose="020B0604020202020204" pitchFamily="34" charset="0"/>
                        <a:cs typeface="Arial" panose="020B0604020202020204" pitchFamily="34" charset="0"/>
                      </a:endParaRPr>
                    </a:p>
                  </a:txBody>
                  <a:tcPr/>
                </a:tc>
                <a:tc>
                  <a:txBody>
                    <a:bodyPr/>
                    <a:lstStyle/>
                    <a:p>
                      <a:pPr algn="r"/>
                      <a:r>
                        <a:rPr lang="lv-LV" sz="900" dirty="0" smtClean="0">
                          <a:latin typeface="Arial" panose="020B0604020202020204" pitchFamily="34" charset="0"/>
                          <a:cs typeface="Arial" panose="020B0604020202020204" pitchFamily="34" charset="0"/>
                        </a:rPr>
                        <a:t>61 600</a:t>
                      </a:r>
                      <a:endParaRPr lang="lv-LV"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5"/>
                  </a:ext>
                </a:extLst>
              </a:tr>
              <a:tr h="493656">
                <a:tc gridSpan="5">
                  <a:txBody>
                    <a:bodyPr/>
                    <a:lstStyle/>
                    <a:p>
                      <a:pPr algn="r"/>
                      <a:endParaRPr lang="lv-LV" sz="1000" dirty="0" smtClean="0">
                        <a:solidFill>
                          <a:schemeClr val="tx1"/>
                        </a:solidFill>
                        <a:latin typeface="Arial" panose="020B0604020202020204" pitchFamily="34" charset="0"/>
                        <a:cs typeface="Arial" panose="020B0604020202020204" pitchFamily="34" charset="0"/>
                      </a:endParaRPr>
                    </a:p>
                    <a:p>
                      <a:pPr algn="r"/>
                      <a:endParaRPr lang="lv-LV" sz="1000" dirty="0" smtClean="0">
                        <a:solidFill>
                          <a:schemeClr val="tx1"/>
                        </a:solidFill>
                        <a:latin typeface="Arial" panose="020B0604020202020204" pitchFamily="34" charset="0"/>
                        <a:cs typeface="Arial" panose="020B0604020202020204" pitchFamily="34" charset="0"/>
                      </a:endParaRPr>
                    </a:p>
                    <a:p>
                      <a:pPr algn="r"/>
                      <a:endParaRPr lang="lv-LV" sz="1000" dirty="0">
                        <a:solidFill>
                          <a:schemeClr val="tx1"/>
                        </a:solidFill>
                        <a:latin typeface="Arial" panose="020B0604020202020204" pitchFamily="34" charset="0"/>
                        <a:cs typeface="Arial" panose="020B0604020202020204" pitchFamily="34" charset="0"/>
                      </a:endParaRPr>
                    </a:p>
                  </a:txBody>
                  <a:tcPr/>
                </a:tc>
                <a:tc hMerge="1">
                  <a:txBody>
                    <a:bodyPr/>
                    <a:lstStyle/>
                    <a:p>
                      <a:endParaRPr lang="lv-LV" sz="1000" dirty="0">
                        <a:solidFill>
                          <a:schemeClr val="tx1"/>
                        </a:solidFill>
                        <a:latin typeface="Arial" panose="020B0604020202020204" pitchFamily="34" charset="0"/>
                        <a:cs typeface="Arial" panose="020B0604020202020204" pitchFamily="34" charset="0"/>
                      </a:endParaRPr>
                    </a:p>
                  </a:txBody>
                  <a:tcPr/>
                </a:tc>
                <a:tc hMerge="1">
                  <a:txBody>
                    <a:bodyPr/>
                    <a:lstStyle/>
                    <a:p>
                      <a:endParaRPr lang="lv-LV"/>
                    </a:p>
                  </a:txBody>
                  <a:tcPr/>
                </a:tc>
                <a:tc hMerge="1">
                  <a:txBody>
                    <a:bodyPr/>
                    <a:lstStyle/>
                    <a:p>
                      <a:pPr marL="0" marR="0" indent="0" algn="l" defTabSz="939575" rtl="0" eaLnBrk="1" fontAlgn="auto" latinLnBrk="0" hangingPunct="1">
                        <a:lnSpc>
                          <a:spcPct val="100000"/>
                        </a:lnSpc>
                        <a:spcBef>
                          <a:spcPts val="0"/>
                        </a:spcBef>
                        <a:spcAft>
                          <a:spcPts val="0"/>
                        </a:spcAft>
                        <a:buClrTx/>
                        <a:buSzTx/>
                        <a:buFontTx/>
                        <a:buNone/>
                        <a:tabLst/>
                        <a:defRPr/>
                      </a:pPr>
                      <a:endParaRPr lang="lv-LV" sz="1000" b="1" i="0" u="sng" dirty="0">
                        <a:solidFill>
                          <a:schemeClr val="tx1"/>
                        </a:solidFill>
                        <a:latin typeface="Arial" panose="020B0604020202020204" pitchFamily="34" charset="0"/>
                        <a:cs typeface="Arial" panose="020B0604020202020204" pitchFamily="34" charset="0"/>
                      </a:endParaRPr>
                    </a:p>
                  </a:txBody>
                  <a:tcPr/>
                </a:tc>
                <a:tc hMerge="1">
                  <a:txBody>
                    <a:bodyPr/>
                    <a:lstStyle/>
                    <a:p>
                      <a:endParaRPr lang="lv-LV"/>
                    </a:p>
                  </a:txBody>
                  <a:tcPr/>
                </a:tc>
                <a:extLst>
                  <a:ext uri="{0D108BD9-81ED-4DB2-BD59-A6C34878D82A}">
                    <a16:rowId xmlns:a16="http://schemas.microsoft.com/office/drawing/2014/main" xmlns="" val="10006"/>
                  </a:ext>
                </a:extLst>
              </a:tr>
            </a:tbl>
          </a:graphicData>
        </a:graphic>
      </p:graphicFrame>
      <p:sp>
        <p:nvSpPr>
          <p:cNvPr id="21" name="Left Brace 20"/>
          <p:cNvSpPr/>
          <p:nvPr/>
        </p:nvSpPr>
        <p:spPr>
          <a:xfrm rot="5400000">
            <a:off x="1919071" y="1252696"/>
            <a:ext cx="150727" cy="2706354"/>
          </a:xfrm>
          <a:prstGeom prst="leftBrac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25" name="Right Brace 24"/>
          <p:cNvSpPr/>
          <p:nvPr/>
        </p:nvSpPr>
        <p:spPr>
          <a:xfrm rot="5400000">
            <a:off x="1225772" y="2584488"/>
            <a:ext cx="105986" cy="1325582"/>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31" name="Text Placeholder 4"/>
          <p:cNvSpPr>
            <a:spLocks noGrp="1"/>
          </p:cNvSpPr>
          <p:nvPr>
            <p:ph type="body" sz="quarter" idx="10"/>
          </p:nvPr>
        </p:nvSpPr>
        <p:spPr>
          <a:xfrm>
            <a:off x="4222223" y="3011833"/>
            <a:ext cx="1963859" cy="787538"/>
          </a:xfrm>
        </p:spPr>
        <p:txBody>
          <a:bodyPr>
            <a:normAutofit/>
          </a:bodyPr>
          <a:lstStyle/>
          <a:p>
            <a:pPr algn="ctr"/>
            <a:r>
              <a:rPr lang="lv-LV" sz="900" b="1" dirty="0">
                <a:latin typeface="Arial" panose="020B0604020202020204" pitchFamily="34" charset="0"/>
                <a:cs typeface="Arial" panose="020B0604020202020204" pitchFamily="34" charset="0"/>
              </a:rPr>
              <a:t>Publiskā </a:t>
            </a:r>
            <a:r>
              <a:rPr lang="lv-LV" sz="900" dirty="0">
                <a:latin typeface="Arial" panose="020B0604020202020204" pitchFamily="34" charset="0"/>
                <a:cs typeface="Arial" panose="020B0604020202020204" pitchFamily="34" charset="0"/>
              </a:rPr>
              <a:t>finansējuma </a:t>
            </a:r>
            <a:r>
              <a:rPr lang="lv-LV" sz="900" dirty="0" smtClean="0">
                <a:latin typeface="Arial" panose="020B0604020202020204" pitchFamily="34" charset="0"/>
                <a:cs typeface="Arial" panose="020B0604020202020204" pitchFamily="34" charset="0"/>
              </a:rPr>
              <a:t>daļa</a:t>
            </a:r>
            <a:endParaRPr lang="lv-LV" sz="900" dirty="0">
              <a:latin typeface="Arial" panose="020B0604020202020204" pitchFamily="34" charset="0"/>
              <a:cs typeface="Arial" panose="020B0604020202020204" pitchFamily="34" charset="0"/>
            </a:endParaRPr>
          </a:p>
          <a:p>
            <a:pPr algn="ctr"/>
            <a:r>
              <a:rPr lang="lv-LV" sz="900" dirty="0" smtClean="0">
                <a:latin typeface="Arial" panose="020B0604020202020204" pitchFamily="34" charset="0"/>
                <a:cs typeface="Arial" panose="020B0604020202020204" pitchFamily="34" charset="0"/>
              </a:rPr>
              <a:t>(t.sk.</a:t>
            </a:r>
            <a:r>
              <a:rPr lang="lv-LV" sz="900" i="1" dirty="0" smtClean="0">
                <a:latin typeface="Arial" panose="020B0604020202020204" pitchFamily="34" charset="0"/>
                <a:cs typeface="Arial" panose="020B0604020202020204" pitchFamily="34" charset="0"/>
              </a:rPr>
              <a:t> </a:t>
            </a:r>
            <a:r>
              <a:rPr lang="lv-LV" sz="900" b="1" i="1" dirty="0" smtClean="0">
                <a:latin typeface="Arial" panose="020B0604020202020204" pitchFamily="34" charset="0"/>
                <a:cs typeface="Arial" panose="020B0604020202020204" pitchFamily="34" charset="0"/>
              </a:rPr>
              <a:t>6,1% rezerve</a:t>
            </a:r>
            <a:r>
              <a:rPr lang="lv-LV" sz="900" dirty="0" smtClean="0">
                <a:latin typeface="Arial" panose="020B0604020202020204" pitchFamily="34" charset="0"/>
                <a:cs typeface="Arial" panose="020B0604020202020204" pitchFamily="34" charset="0"/>
              </a:rPr>
              <a:t>)</a:t>
            </a:r>
            <a:endParaRPr lang="lv-LV" sz="900" dirty="0">
              <a:latin typeface="Arial" panose="020B0604020202020204" pitchFamily="34" charset="0"/>
              <a:cs typeface="Arial" panose="020B0604020202020204" pitchFamily="34" charset="0"/>
            </a:endParaRPr>
          </a:p>
          <a:p>
            <a:pPr algn="ctr"/>
            <a:r>
              <a:rPr lang="lv-LV" sz="900" dirty="0" smtClean="0">
                <a:latin typeface="Arial" panose="020B0604020202020204" pitchFamily="34" charset="0"/>
                <a:cs typeface="Arial" panose="020B0604020202020204" pitchFamily="34" charset="0"/>
              </a:rPr>
              <a:t>58 400 </a:t>
            </a:r>
            <a:r>
              <a:rPr lang="lv-LV" sz="900" i="1" dirty="0" smtClean="0">
                <a:latin typeface="Arial" panose="020B0604020202020204" pitchFamily="34" charset="0"/>
                <a:cs typeface="Arial" panose="020B0604020202020204" pitchFamily="34" charset="0"/>
              </a:rPr>
              <a:t>EUR</a:t>
            </a:r>
            <a:endParaRPr lang="lv-LV" sz="900" dirty="0">
              <a:latin typeface="Arial" panose="020B0604020202020204" pitchFamily="34" charset="0"/>
              <a:cs typeface="Arial" panose="020B0604020202020204" pitchFamily="34" charset="0"/>
            </a:endParaRPr>
          </a:p>
        </p:txBody>
      </p:sp>
      <p:sp>
        <p:nvSpPr>
          <p:cNvPr id="32" name="Text Placeholder 4"/>
          <p:cNvSpPr>
            <a:spLocks noGrp="1"/>
          </p:cNvSpPr>
          <p:nvPr>
            <p:ph type="body" sz="quarter" idx="10"/>
          </p:nvPr>
        </p:nvSpPr>
        <p:spPr>
          <a:xfrm>
            <a:off x="6761172" y="3000766"/>
            <a:ext cx="1765161" cy="534191"/>
          </a:xfrm>
        </p:spPr>
        <p:txBody>
          <a:bodyPr>
            <a:normAutofit fontScale="92500" lnSpcReduction="10000"/>
          </a:bodyPr>
          <a:lstStyle/>
          <a:p>
            <a:pPr algn="ctr"/>
            <a:r>
              <a:rPr lang="lv-LV" b="1" dirty="0">
                <a:latin typeface="Arial" panose="020B0604020202020204" pitchFamily="34" charset="0"/>
                <a:cs typeface="Arial" panose="020B0604020202020204" pitchFamily="34" charset="0"/>
              </a:rPr>
              <a:t>Privātā </a:t>
            </a:r>
            <a:r>
              <a:rPr lang="lv-LV" dirty="0">
                <a:latin typeface="Arial" panose="020B0604020202020204" pitchFamily="34" charset="0"/>
                <a:cs typeface="Arial" panose="020B0604020202020204" pitchFamily="34" charset="0"/>
              </a:rPr>
              <a:t>finansējuma daļa </a:t>
            </a:r>
          </a:p>
          <a:p>
            <a:pPr algn="ctr"/>
            <a:r>
              <a:rPr lang="lv-LV" dirty="0">
                <a:latin typeface="Arial" panose="020B0604020202020204" pitchFamily="34" charset="0"/>
                <a:cs typeface="Arial" panose="020B0604020202020204" pitchFamily="34" charset="0"/>
              </a:rPr>
              <a:t>(</a:t>
            </a:r>
            <a:r>
              <a:rPr lang="lv-LV" u="sng" dirty="0">
                <a:latin typeface="Arial" panose="020B0604020202020204" pitchFamily="34" charset="0"/>
                <a:cs typeface="Arial" panose="020B0604020202020204" pitchFamily="34" charset="0"/>
              </a:rPr>
              <a:t>nodrošina </a:t>
            </a:r>
            <a:r>
              <a:rPr lang="lv-LV" b="1" u="sng" dirty="0" smtClean="0">
                <a:latin typeface="Arial" panose="020B0604020202020204" pitchFamily="34" charset="0"/>
                <a:cs typeface="Arial" panose="020B0604020202020204" pitchFamily="34" charset="0"/>
              </a:rPr>
              <a:t>komersants</a:t>
            </a:r>
            <a:r>
              <a:rPr lang="lv-LV" dirty="0" smtClean="0">
                <a:latin typeface="Arial" panose="020B0604020202020204" pitchFamily="34" charset="0"/>
                <a:cs typeface="Arial" panose="020B0604020202020204" pitchFamily="34" charset="0"/>
              </a:rPr>
              <a:t>) </a:t>
            </a:r>
            <a:endParaRPr lang="lv-LV" dirty="0">
              <a:latin typeface="Arial" panose="020B0604020202020204" pitchFamily="34" charset="0"/>
              <a:cs typeface="Arial" panose="020B0604020202020204" pitchFamily="34" charset="0"/>
            </a:endParaRPr>
          </a:p>
          <a:p>
            <a:pPr algn="ctr"/>
            <a:r>
              <a:rPr lang="lv-LV" dirty="0" smtClean="0">
                <a:latin typeface="Arial" panose="020B0604020202020204" pitchFamily="34" charset="0"/>
                <a:cs typeface="Arial" panose="020B0604020202020204" pitchFamily="34" charset="0"/>
              </a:rPr>
              <a:t>61 600 </a:t>
            </a:r>
            <a:r>
              <a:rPr lang="lv-LV" i="1" dirty="0" smtClean="0">
                <a:latin typeface="Arial" panose="020B0604020202020204" pitchFamily="34" charset="0"/>
                <a:cs typeface="Arial" panose="020B0604020202020204" pitchFamily="34" charset="0"/>
              </a:rPr>
              <a:t>EUR</a:t>
            </a:r>
            <a:endParaRPr lang="lv-LV" dirty="0">
              <a:latin typeface="Arial" panose="020B0604020202020204" pitchFamily="34" charset="0"/>
              <a:cs typeface="Arial" panose="020B0604020202020204" pitchFamily="34" charset="0"/>
            </a:endParaRPr>
          </a:p>
        </p:txBody>
      </p:sp>
      <p:sp>
        <p:nvSpPr>
          <p:cNvPr id="24" name="Text Placeholder 4"/>
          <p:cNvSpPr>
            <a:spLocks noGrp="1"/>
          </p:cNvSpPr>
          <p:nvPr>
            <p:ph type="body" sz="quarter" idx="10"/>
          </p:nvPr>
        </p:nvSpPr>
        <p:spPr>
          <a:xfrm>
            <a:off x="615974" y="1758625"/>
            <a:ext cx="2847681" cy="250894"/>
          </a:xfrm>
        </p:spPr>
        <p:txBody>
          <a:bodyPr>
            <a:normAutofit/>
          </a:bodyPr>
          <a:lstStyle/>
          <a:p>
            <a:pPr algn="ctr"/>
            <a:r>
              <a:rPr lang="lv-LV" b="1" u="sng" dirty="0" smtClean="0">
                <a:latin typeface="Arial" panose="020B0604020202020204" pitchFamily="34" charset="0"/>
                <a:cs typeface="Arial" panose="020B0604020202020204" pitchFamily="34" charset="0"/>
              </a:rPr>
              <a:t>Situācija BEZ 6,1% rezerves</a:t>
            </a:r>
            <a:endParaRPr lang="lv-LV" u="sng" dirty="0">
              <a:latin typeface="Arial" panose="020B0604020202020204" pitchFamily="34" charset="0"/>
              <a:cs typeface="Arial" panose="020B0604020202020204" pitchFamily="34" charset="0"/>
            </a:endParaRPr>
          </a:p>
        </p:txBody>
      </p:sp>
      <p:sp>
        <p:nvSpPr>
          <p:cNvPr id="26" name="Rounded Rectangle 25"/>
          <p:cNvSpPr/>
          <p:nvPr/>
        </p:nvSpPr>
        <p:spPr>
          <a:xfrm>
            <a:off x="615974" y="2782764"/>
            <a:ext cx="2756922" cy="166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10" name="Straight Connector 9"/>
          <p:cNvCxnSpPr/>
          <p:nvPr/>
        </p:nvCxnSpPr>
        <p:spPr>
          <a:xfrm>
            <a:off x="618134" y="2720746"/>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94435" y="2782764"/>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372896" y="2727589"/>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7" name="Right Brace 36"/>
          <p:cNvSpPr/>
          <p:nvPr/>
        </p:nvSpPr>
        <p:spPr>
          <a:xfrm rot="5400000">
            <a:off x="2649220" y="2609364"/>
            <a:ext cx="88985" cy="1307797"/>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38" name="Text Placeholder 4"/>
          <p:cNvSpPr>
            <a:spLocks noGrp="1"/>
          </p:cNvSpPr>
          <p:nvPr>
            <p:ph type="body" sz="quarter" idx="10"/>
          </p:nvPr>
        </p:nvSpPr>
        <p:spPr>
          <a:xfrm>
            <a:off x="249127" y="3405602"/>
            <a:ext cx="1617353" cy="569846"/>
          </a:xfrm>
        </p:spPr>
        <p:txBody>
          <a:bodyPr>
            <a:normAutofit/>
          </a:bodyPr>
          <a:lstStyle/>
          <a:p>
            <a:pPr algn="ctr"/>
            <a:r>
              <a:rPr lang="lv-LV" sz="900" b="1" dirty="0" smtClean="0">
                <a:latin typeface="Arial" panose="020B0604020202020204" pitchFamily="34" charset="0"/>
                <a:cs typeface="Arial" panose="020B0604020202020204" pitchFamily="34" charset="0"/>
              </a:rPr>
              <a:t>Publiskā </a:t>
            </a:r>
            <a:r>
              <a:rPr lang="lv-LV" sz="900" dirty="0" smtClean="0">
                <a:latin typeface="Arial" panose="020B0604020202020204" pitchFamily="34" charset="0"/>
                <a:cs typeface="Arial" panose="020B0604020202020204" pitchFamily="34" charset="0"/>
              </a:rPr>
              <a:t>finansējuma daļa</a:t>
            </a:r>
          </a:p>
          <a:p>
            <a:pPr algn="ctr"/>
            <a:r>
              <a:rPr lang="lv-LV" sz="900" dirty="0" smtClean="0">
                <a:latin typeface="Arial" panose="020B0604020202020204" pitchFamily="34" charset="0"/>
                <a:cs typeface="Arial" panose="020B0604020202020204" pitchFamily="34" charset="0"/>
              </a:rPr>
              <a:t>58 400 </a:t>
            </a:r>
            <a:r>
              <a:rPr lang="lv-LV" sz="900" i="1" dirty="0" smtClean="0">
                <a:latin typeface="Arial" panose="020B0604020202020204" pitchFamily="34" charset="0"/>
                <a:cs typeface="Arial" panose="020B0604020202020204" pitchFamily="34" charset="0"/>
              </a:rPr>
              <a:t>EUR</a:t>
            </a:r>
            <a:endParaRPr lang="lv-LV" sz="900" dirty="0">
              <a:latin typeface="Arial" panose="020B0604020202020204" pitchFamily="34" charset="0"/>
              <a:cs typeface="Arial" panose="020B0604020202020204" pitchFamily="34" charset="0"/>
            </a:endParaRPr>
          </a:p>
        </p:txBody>
      </p:sp>
      <p:sp>
        <p:nvSpPr>
          <p:cNvPr id="39" name="Text Placeholder 4"/>
          <p:cNvSpPr>
            <a:spLocks noGrp="1"/>
          </p:cNvSpPr>
          <p:nvPr>
            <p:ph type="body" sz="quarter" idx="10"/>
          </p:nvPr>
        </p:nvSpPr>
        <p:spPr>
          <a:xfrm>
            <a:off x="2149854" y="3394625"/>
            <a:ext cx="1547775" cy="690511"/>
          </a:xfrm>
        </p:spPr>
        <p:txBody>
          <a:bodyPr>
            <a:noAutofit/>
          </a:bodyPr>
          <a:lstStyle/>
          <a:p>
            <a:pPr algn="ctr"/>
            <a:r>
              <a:rPr lang="lv-LV" sz="900" b="1" dirty="0" smtClean="0">
                <a:latin typeface="Arial" panose="020B0604020202020204" pitchFamily="34" charset="0"/>
                <a:cs typeface="Arial" panose="020B0604020202020204" pitchFamily="34" charset="0"/>
              </a:rPr>
              <a:t>Privātā </a:t>
            </a:r>
            <a:r>
              <a:rPr lang="lv-LV" sz="900" dirty="0" smtClean="0">
                <a:latin typeface="Arial" panose="020B0604020202020204" pitchFamily="34" charset="0"/>
                <a:cs typeface="Arial" panose="020B0604020202020204" pitchFamily="34" charset="0"/>
              </a:rPr>
              <a:t>finansējuma daļa </a:t>
            </a:r>
          </a:p>
          <a:p>
            <a:pPr algn="ctr"/>
            <a:r>
              <a:rPr lang="lv-LV" sz="900" dirty="0" smtClean="0">
                <a:latin typeface="Arial" panose="020B0604020202020204" pitchFamily="34" charset="0"/>
                <a:cs typeface="Arial" panose="020B0604020202020204" pitchFamily="34" charset="0"/>
              </a:rPr>
              <a:t>(</a:t>
            </a:r>
            <a:r>
              <a:rPr lang="lv-LV" sz="900" u="sng" dirty="0">
                <a:latin typeface="Arial" panose="020B0604020202020204" pitchFamily="34" charset="0"/>
                <a:cs typeface="Arial" panose="020B0604020202020204" pitchFamily="34" charset="0"/>
              </a:rPr>
              <a:t>nodrošina </a:t>
            </a:r>
            <a:r>
              <a:rPr lang="lv-LV" sz="900" u="sng" dirty="0" smtClean="0">
                <a:latin typeface="Arial" panose="020B0604020202020204" pitchFamily="34" charset="0"/>
                <a:cs typeface="Arial" panose="020B0604020202020204" pitchFamily="34" charset="0"/>
              </a:rPr>
              <a:t>komersants</a:t>
            </a:r>
            <a:r>
              <a:rPr lang="lv-LV" sz="900" dirty="0" smtClean="0">
                <a:latin typeface="Arial" panose="020B0604020202020204" pitchFamily="34" charset="0"/>
                <a:cs typeface="Arial" panose="020B0604020202020204" pitchFamily="34" charset="0"/>
              </a:rPr>
              <a:t>) </a:t>
            </a:r>
          </a:p>
          <a:p>
            <a:pPr algn="ctr"/>
            <a:r>
              <a:rPr lang="lv-LV" sz="900" dirty="0" smtClean="0">
                <a:latin typeface="Arial" panose="020B0604020202020204" pitchFamily="34" charset="0"/>
                <a:cs typeface="Arial" panose="020B0604020202020204" pitchFamily="34" charset="0"/>
              </a:rPr>
              <a:t>61 600 </a:t>
            </a:r>
            <a:r>
              <a:rPr lang="lv-LV" sz="900" i="1" dirty="0" smtClean="0">
                <a:latin typeface="Arial" panose="020B0604020202020204" pitchFamily="34" charset="0"/>
                <a:cs typeface="Arial" panose="020B0604020202020204" pitchFamily="34" charset="0"/>
              </a:rPr>
              <a:t>EUR</a:t>
            </a:r>
            <a:endParaRPr lang="lv-LV" sz="900" dirty="0">
              <a:latin typeface="Arial" panose="020B0604020202020204" pitchFamily="34" charset="0"/>
              <a:cs typeface="Arial" panose="020B0604020202020204" pitchFamily="34" charset="0"/>
            </a:endParaRPr>
          </a:p>
        </p:txBody>
      </p:sp>
      <p:sp>
        <p:nvSpPr>
          <p:cNvPr id="40" name="Left Brace 39"/>
          <p:cNvSpPr/>
          <p:nvPr/>
        </p:nvSpPr>
        <p:spPr>
          <a:xfrm rot="5400000">
            <a:off x="6222925" y="997991"/>
            <a:ext cx="150727" cy="2706354"/>
          </a:xfrm>
          <a:prstGeom prst="leftBrac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41" name="Right Brace 40"/>
          <p:cNvSpPr/>
          <p:nvPr/>
        </p:nvSpPr>
        <p:spPr>
          <a:xfrm rot="5400000">
            <a:off x="5529192" y="2300472"/>
            <a:ext cx="102468" cy="1270631"/>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42" name="Rounded Rectangle 41"/>
          <p:cNvSpPr/>
          <p:nvPr/>
        </p:nvSpPr>
        <p:spPr>
          <a:xfrm>
            <a:off x="4919828" y="2528059"/>
            <a:ext cx="2756922" cy="166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43" name="Straight Connector 42"/>
          <p:cNvCxnSpPr/>
          <p:nvPr/>
        </p:nvCxnSpPr>
        <p:spPr>
          <a:xfrm>
            <a:off x="4921988" y="2466041"/>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298288" y="2551017"/>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676750" y="2472884"/>
            <a:ext cx="0" cy="436005"/>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Right Brace 45"/>
          <p:cNvSpPr/>
          <p:nvPr/>
        </p:nvSpPr>
        <p:spPr>
          <a:xfrm rot="5400000">
            <a:off x="6968081" y="2295501"/>
            <a:ext cx="86620" cy="1264724"/>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54" name="Text Placeholder 4"/>
          <p:cNvSpPr>
            <a:spLocks noGrp="1"/>
          </p:cNvSpPr>
          <p:nvPr>
            <p:ph type="body" sz="quarter" idx="10"/>
          </p:nvPr>
        </p:nvSpPr>
        <p:spPr>
          <a:xfrm>
            <a:off x="5261039" y="1529823"/>
            <a:ext cx="2847681" cy="250894"/>
          </a:xfrm>
        </p:spPr>
        <p:txBody>
          <a:bodyPr>
            <a:normAutofit/>
          </a:bodyPr>
          <a:lstStyle/>
          <a:p>
            <a:pPr algn="ctr"/>
            <a:r>
              <a:rPr lang="lv-LV" b="1" u="sng" dirty="0" smtClean="0">
                <a:latin typeface="Arial" panose="020B0604020202020204" pitchFamily="34" charset="0"/>
                <a:cs typeface="Arial" panose="020B0604020202020204" pitchFamily="34" charset="0"/>
              </a:rPr>
              <a:t>Situācija AR 6,1% rezervi</a:t>
            </a:r>
            <a:endParaRPr lang="lv-LV" u="sng" dirty="0">
              <a:latin typeface="Arial" panose="020B0604020202020204" pitchFamily="34" charset="0"/>
              <a:cs typeface="Arial" panose="020B0604020202020204" pitchFamily="34" charset="0"/>
            </a:endParaRPr>
          </a:p>
        </p:txBody>
      </p:sp>
      <p:sp>
        <p:nvSpPr>
          <p:cNvPr id="55" name="Text Placeholder 4"/>
          <p:cNvSpPr>
            <a:spLocks noGrp="1"/>
          </p:cNvSpPr>
          <p:nvPr>
            <p:ph type="body" sz="quarter" idx="10"/>
          </p:nvPr>
        </p:nvSpPr>
        <p:spPr>
          <a:xfrm>
            <a:off x="4572000" y="1782756"/>
            <a:ext cx="4031227" cy="493048"/>
          </a:xfrm>
        </p:spPr>
        <p:txBody>
          <a:bodyPr>
            <a:normAutofit lnSpcReduction="10000"/>
          </a:bodyPr>
          <a:lstStyle/>
          <a:p>
            <a:pPr algn="ctr"/>
            <a:r>
              <a:rPr lang="lv-LV" sz="900" dirty="0" smtClean="0">
                <a:latin typeface="Arial" panose="020B0604020202020204" pitchFamily="34" charset="0"/>
                <a:cs typeface="Arial" panose="020B0604020202020204" pitchFamily="34" charset="0"/>
              </a:rPr>
              <a:t>Projekta </a:t>
            </a:r>
            <a:r>
              <a:rPr lang="lv-LV" sz="900" b="1" dirty="0" smtClean="0">
                <a:latin typeface="Arial" panose="020B0604020202020204" pitchFamily="34" charset="0"/>
                <a:cs typeface="Arial" panose="020B0604020202020204" pitchFamily="34" charset="0"/>
              </a:rPr>
              <a:t>attiecināmās izmaksas 120 000 </a:t>
            </a:r>
            <a:r>
              <a:rPr lang="lv-LV" sz="900" b="1" i="1" dirty="0" smtClean="0">
                <a:latin typeface="Arial" panose="020B0604020202020204" pitchFamily="34" charset="0"/>
                <a:cs typeface="Arial" panose="020B0604020202020204" pitchFamily="34" charset="0"/>
              </a:rPr>
              <a:t>EUR</a:t>
            </a:r>
            <a:r>
              <a:rPr lang="lv-LV" sz="900" dirty="0" smtClean="0">
                <a:latin typeface="Arial" panose="020B0604020202020204" pitchFamily="34" charset="0"/>
                <a:cs typeface="Arial" panose="020B0604020202020204" pitchFamily="34" charset="0"/>
              </a:rPr>
              <a:t>, par kurām slēdz vienošanos, </a:t>
            </a:r>
          </a:p>
          <a:p>
            <a:pPr algn="ctr"/>
            <a:r>
              <a:rPr lang="lv-LV" sz="900" dirty="0" smtClean="0">
                <a:latin typeface="Arial" panose="020B0604020202020204" pitchFamily="34" charset="0"/>
                <a:cs typeface="Arial" panose="020B0604020202020204" pitchFamily="34" charset="0"/>
              </a:rPr>
              <a:t>t.sk. </a:t>
            </a:r>
            <a:r>
              <a:rPr lang="lv-LV" sz="900" b="1" dirty="0" smtClean="0">
                <a:latin typeface="Arial" panose="020B0604020202020204" pitchFamily="34" charset="0"/>
                <a:cs typeface="Arial" panose="020B0604020202020204" pitchFamily="34" charset="0"/>
              </a:rPr>
              <a:t>vienošanās paredz nosacījumus par </a:t>
            </a:r>
            <a:r>
              <a:rPr lang="lv-LV" sz="900" b="1" u="sng" dirty="0" smtClean="0">
                <a:latin typeface="Arial" panose="020B0604020202020204" pitchFamily="34" charset="0"/>
                <a:cs typeface="Arial" panose="020B0604020202020204" pitchFamily="34" charset="0"/>
              </a:rPr>
              <a:t>6,1% rezerves</a:t>
            </a:r>
            <a:r>
              <a:rPr lang="lv-LV" sz="900" b="1" dirty="0" smtClean="0">
                <a:latin typeface="Arial" panose="020B0604020202020204" pitchFamily="34" charset="0"/>
                <a:cs typeface="Arial" panose="020B0604020202020204" pitchFamily="34" charset="0"/>
              </a:rPr>
              <a:t> izmantošanu</a:t>
            </a:r>
          </a:p>
        </p:txBody>
      </p:sp>
      <p:cxnSp>
        <p:nvCxnSpPr>
          <p:cNvPr id="19" name="Straight Connector 18"/>
          <p:cNvCxnSpPr/>
          <p:nvPr/>
        </p:nvCxnSpPr>
        <p:spPr>
          <a:xfrm>
            <a:off x="6069879" y="2426532"/>
            <a:ext cx="9832" cy="783052"/>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6244361" y="2697612"/>
            <a:ext cx="0" cy="883575"/>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6072054" y="2528059"/>
            <a:ext cx="226234" cy="16282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0" name="Text Placeholder 4"/>
          <p:cNvSpPr>
            <a:spLocks noGrp="1"/>
          </p:cNvSpPr>
          <p:nvPr>
            <p:ph type="body" sz="quarter" idx="10"/>
          </p:nvPr>
        </p:nvSpPr>
        <p:spPr>
          <a:xfrm>
            <a:off x="5330578" y="3581187"/>
            <a:ext cx="2861187" cy="538738"/>
          </a:xfrm>
        </p:spPr>
        <p:txBody>
          <a:bodyPr>
            <a:normAutofit/>
          </a:bodyPr>
          <a:lstStyle/>
          <a:p>
            <a:pPr algn="ctr"/>
            <a:r>
              <a:rPr lang="lv-LV" sz="900" dirty="0">
                <a:latin typeface="Arial" panose="020B0604020202020204" pitchFamily="34" charset="0"/>
                <a:cs typeface="Arial" panose="020B0604020202020204" pitchFamily="34" charset="0"/>
              </a:rPr>
              <a:t>Publiskā finansējuma </a:t>
            </a:r>
            <a:r>
              <a:rPr lang="lv-LV" sz="900" dirty="0" smtClean="0">
                <a:latin typeface="Arial" panose="020B0604020202020204" pitchFamily="34" charset="0"/>
                <a:cs typeface="Arial" panose="020B0604020202020204" pitchFamily="34" charset="0"/>
              </a:rPr>
              <a:t>daļa </a:t>
            </a:r>
            <a:r>
              <a:rPr lang="lv-LV" sz="900" dirty="0">
                <a:latin typeface="Arial" panose="020B0604020202020204" pitchFamily="34" charset="0"/>
                <a:cs typeface="Arial" panose="020B0604020202020204" pitchFamily="34" charset="0"/>
              </a:rPr>
              <a:t>(</a:t>
            </a:r>
            <a:r>
              <a:rPr lang="lv-LV" sz="900" u="sng" dirty="0">
                <a:latin typeface="Arial" panose="020B0604020202020204" pitchFamily="34" charset="0"/>
                <a:cs typeface="Arial" panose="020B0604020202020204" pitchFamily="34" charset="0"/>
              </a:rPr>
              <a:t>nodrošina </a:t>
            </a:r>
            <a:r>
              <a:rPr lang="lv-LV" sz="900" b="1" u="sng" dirty="0">
                <a:latin typeface="Arial" panose="020B0604020202020204" pitchFamily="34" charset="0"/>
                <a:cs typeface="Arial" panose="020B0604020202020204" pitchFamily="34" charset="0"/>
              </a:rPr>
              <a:t>pašvaldība</a:t>
            </a:r>
            <a:r>
              <a:rPr lang="lv-LV" sz="900" dirty="0">
                <a:latin typeface="Arial" panose="020B0604020202020204" pitchFamily="34" charset="0"/>
                <a:cs typeface="Arial" panose="020B0604020202020204" pitchFamily="34" charset="0"/>
              </a:rPr>
              <a:t>) </a:t>
            </a:r>
          </a:p>
          <a:p>
            <a:pPr algn="ctr"/>
            <a:r>
              <a:rPr lang="lv-LV" sz="900" i="1" dirty="0" smtClean="0">
                <a:solidFill>
                  <a:srgbClr val="FF0000"/>
                </a:solidFill>
                <a:latin typeface="Arial" panose="020B0604020202020204" pitchFamily="34" charset="0"/>
                <a:cs typeface="Arial" panose="020B0604020202020204" pitchFamily="34" charset="0"/>
              </a:rPr>
              <a:t>6,1% rezerve</a:t>
            </a:r>
            <a:r>
              <a:rPr lang="lv-LV" sz="900" dirty="0" smtClean="0">
                <a:latin typeface="Arial" panose="020B0604020202020204" pitchFamily="34" charset="0"/>
                <a:cs typeface="Arial" panose="020B0604020202020204" pitchFamily="34" charset="0"/>
              </a:rPr>
              <a:t>  (3 562 </a:t>
            </a:r>
            <a:r>
              <a:rPr lang="lv-LV" sz="900" i="1" dirty="0" smtClean="0">
                <a:latin typeface="Arial" panose="020B0604020202020204" pitchFamily="34" charset="0"/>
                <a:cs typeface="Arial" panose="020B0604020202020204" pitchFamily="34" charset="0"/>
              </a:rPr>
              <a:t>EUR</a:t>
            </a:r>
            <a:r>
              <a:rPr lang="lv-LV" sz="900" dirty="0" smtClean="0">
                <a:latin typeface="Arial" panose="020B0604020202020204" pitchFamily="34" charset="0"/>
                <a:cs typeface="Arial" panose="020B0604020202020204" pitchFamily="34" charset="0"/>
              </a:rPr>
              <a:t>), no pašvaldības</a:t>
            </a:r>
            <a:r>
              <a:rPr lang="lv-LV" sz="900" b="1" dirty="0" smtClean="0">
                <a:latin typeface="Arial" panose="020B0604020202020204" pitchFamily="34" charset="0"/>
                <a:cs typeface="Arial" panose="020B0604020202020204" pitchFamily="34" charset="0"/>
              </a:rPr>
              <a:t> </a:t>
            </a:r>
            <a:r>
              <a:rPr lang="lv-LV" sz="900" dirty="0" smtClean="0">
                <a:latin typeface="Arial" panose="020B0604020202020204" pitchFamily="34" charset="0"/>
                <a:cs typeface="Arial" panose="020B0604020202020204" pitchFamily="34" charset="0"/>
              </a:rPr>
              <a:t>līdzekļiem līdz EK lēmumam</a:t>
            </a:r>
            <a:endParaRPr lang="lv-LV" sz="900" dirty="0">
              <a:latin typeface="Arial" panose="020B0604020202020204" pitchFamily="34" charset="0"/>
              <a:cs typeface="Arial" panose="020B0604020202020204" pitchFamily="34" charset="0"/>
            </a:endParaRPr>
          </a:p>
        </p:txBody>
      </p:sp>
      <p:sp>
        <p:nvSpPr>
          <p:cNvPr id="67" name="Rectangle 66"/>
          <p:cNvSpPr/>
          <p:nvPr/>
        </p:nvSpPr>
        <p:spPr>
          <a:xfrm>
            <a:off x="600952" y="6188265"/>
            <a:ext cx="8238247" cy="44113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900" dirty="0" smtClean="0">
                <a:solidFill>
                  <a:schemeClr val="tx1"/>
                </a:solidFill>
                <a:latin typeface="Arial" panose="020B0604020202020204" pitchFamily="34" charset="0"/>
                <a:cs typeface="Arial" panose="020B0604020202020204" pitchFamily="34" charset="0"/>
              </a:rPr>
              <a:t>Snieguma rezerves gadījumā, līdz EK lēmumam par snieguma ietvara izpildi, </a:t>
            </a:r>
            <a:r>
              <a:rPr lang="lv-LV" sz="900" b="1" dirty="0" smtClean="0">
                <a:solidFill>
                  <a:schemeClr val="tx1"/>
                </a:solidFill>
                <a:latin typeface="Arial" panose="020B0604020202020204" pitchFamily="34" charset="0"/>
                <a:cs typeface="Arial" panose="020B0604020202020204" pitchFamily="34" charset="0"/>
              </a:rPr>
              <a:t>pašvaldība projektā nodrošina tikai snieguma rezerves finansējumu 3 562 EUR apmērā no publiskā finansējuma</a:t>
            </a:r>
            <a:endParaRPr lang="lv-LV" sz="9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1984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txBox="1">
            <a:spLocks/>
          </p:cNvSpPr>
          <p:nvPr/>
        </p:nvSpPr>
        <p:spPr bwMode="auto">
          <a:xfrm>
            <a:off x="468313" y="2333625"/>
            <a:ext cx="8229600" cy="3716338"/>
          </a:xfrm>
          <a:prstGeom prst="rect">
            <a:avLst/>
          </a:prstGeom>
          <a:noFill/>
          <a:ln w="9525">
            <a:noFill/>
            <a:miter lim="800000"/>
            <a:headEnd/>
            <a:tailEnd/>
          </a:ln>
        </p:spPr>
        <p:txBody>
          <a:bodyPr/>
          <a:lstStyle/>
          <a:p>
            <a:pPr algn="ctr" eaLnBrk="1" hangingPunct="1"/>
            <a:endParaRPr lang="lv-LV" altLang="lv-LV" sz="4000" b="1">
              <a:solidFill>
                <a:schemeClr val="accent2"/>
              </a:solidFill>
              <a:latin typeface="Calibri" pitchFamily="34" charset="0"/>
              <a:cs typeface="Tahoma" pitchFamily="34" charset="0"/>
            </a:endParaRPr>
          </a:p>
          <a:p>
            <a:pPr algn="ctr" eaLnBrk="1" hangingPunct="1"/>
            <a:endParaRPr lang="lv-LV" altLang="lv-LV" sz="4000" b="1">
              <a:solidFill>
                <a:schemeClr val="accent2"/>
              </a:solidFill>
              <a:latin typeface="Calibri" pitchFamily="34" charset="0"/>
              <a:cs typeface="Tahoma" pitchFamily="34" charset="0"/>
            </a:endParaRPr>
          </a:p>
          <a:p>
            <a:pPr algn="ctr" eaLnBrk="1" hangingPunct="1"/>
            <a:r>
              <a:rPr lang="lv-LV" altLang="lv-LV" sz="4000" b="1">
                <a:solidFill>
                  <a:schemeClr val="accent2"/>
                </a:solidFill>
                <a:latin typeface="Calibri" pitchFamily="34" charset="0"/>
                <a:cs typeface="Tahoma" pitchFamily="34" charset="0"/>
              </a:rPr>
              <a:t>Paldies par uzmanību!</a:t>
            </a:r>
          </a:p>
          <a:p>
            <a:pPr algn="ctr" eaLnBrk="1" hangingPunct="1"/>
            <a:endParaRPr lang="lv-LV" altLang="lv-LV" sz="4000">
              <a:solidFill>
                <a:schemeClr val="accent2"/>
              </a:solidFill>
              <a:latin typeface="Calibri" pitchFamily="34" charset="0"/>
              <a:cs typeface="Tahoma" pitchFamily="34" charset="0"/>
            </a:endParaRPr>
          </a:p>
          <a:p>
            <a:pPr algn="ctr" eaLnBrk="1" hangingPunct="1"/>
            <a:r>
              <a:rPr lang="lv-LV" altLang="lv-LV" sz="4000">
                <a:solidFill>
                  <a:schemeClr val="accent2"/>
                </a:solidFill>
                <a:latin typeface="Calibri" pitchFamily="34" charset="0"/>
                <a:cs typeface="Tahoma" pitchFamily="34" charset="0"/>
              </a:rPr>
              <a:t/>
            </a:r>
            <a:br>
              <a:rPr lang="lv-LV" altLang="lv-LV" sz="4000">
                <a:solidFill>
                  <a:schemeClr val="accent2"/>
                </a:solidFill>
                <a:latin typeface="Calibri" pitchFamily="34" charset="0"/>
                <a:cs typeface="Tahoma" pitchFamily="34" charset="0"/>
              </a:rPr>
            </a:br>
            <a:endParaRPr lang="lv-LV" altLang="lv-LV" sz="4000">
              <a:solidFill>
                <a:schemeClr val="accent2"/>
              </a:solidFill>
              <a:latin typeface="Calibri" pitchFamily="34" charset="0"/>
              <a:cs typeface="Tahoma"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2945341" y="5565648"/>
            <a:ext cx="1540872" cy="921314"/>
          </a:xfrm>
          <a:prstGeom prst="rect">
            <a:avLst/>
          </a:prstGeom>
          <a:noFill/>
          <a:ln w="9525">
            <a:noFill/>
            <a:miter lim="800000"/>
            <a:headEnd/>
            <a:tailEnd/>
          </a:ln>
          <a:effectLst/>
        </p:spPr>
      </p:pic>
      <p:pic>
        <p:nvPicPr>
          <p:cNvPr id="6" name="Picture 4" descr="http://www.esfondi.lv/upload/00-logo/ES_divkrasains.jpg"/>
          <p:cNvPicPr>
            <a:picLocks noChangeAspect="1" noChangeArrowheads="1"/>
          </p:cNvPicPr>
          <p:nvPr/>
        </p:nvPicPr>
        <p:blipFill>
          <a:blip r:embed="rId3" cstate="print"/>
          <a:srcRect/>
          <a:stretch>
            <a:fillRect/>
          </a:stretch>
        </p:blipFill>
        <p:spPr bwMode="auto">
          <a:xfrm>
            <a:off x="4578579" y="5439819"/>
            <a:ext cx="1396927" cy="1164106"/>
          </a:xfrm>
          <a:prstGeom prst="rect">
            <a:avLst/>
          </a:prstGeom>
          <a:noFill/>
        </p:spPr>
      </p:pic>
      <p:pic>
        <p:nvPicPr>
          <p:cNvPr id="5" name="Picture 2" descr="https://www.em.gov.lv/resources/web/gallery/2015-09-01_12_08_58_010920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1939" y="5438437"/>
            <a:ext cx="5062932" cy="11641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57" y="598714"/>
            <a:ext cx="6096000" cy="1036642"/>
          </a:xfrm>
        </p:spPr>
        <p:txBody>
          <a:bodyPr>
            <a:normAutofit/>
          </a:bodyPr>
          <a:lstStyle/>
          <a:p>
            <a:pPr algn="ctr"/>
            <a:r>
              <a:rPr lang="lv-LV" sz="2000" dirty="0" smtClean="0"/>
              <a:t>Projekta darbības ar valsts atbalstu un izmaksu attiecināmības periods valsts atbalsta gadījumā</a:t>
            </a:r>
            <a:endParaRPr lang="lv-LV" sz="2000" dirty="0"/>
          </a:p>
        </p:txBody>
      </p:sp>
      <p:sp>
        <p:nvSpPr>
          <p:cNvPr id="3" name="Content Placeholder 2"/>
          <p:cNvSpPr>
            <a:spLocks noGrp="1"/>
          </p:cNvSpPr>
          <p:nvPr>
            <p:ph idx="1"/>
          </p:nvPr>
        </p:nvSpPr>
        <p:spPr>
          <a:xfrm>
            <a:off x="576943" y="1752600"/>
            <a:ext cx="8109857" cy="4876800"/>
          </a:xfrm>
        </p:spPr>
        <p:txBody>
          <a:bodyPr>
            <a:normAutofit lnSpcReduction="10000"/>
          </a:bodyPr>
          <a:lstStyle/>
          <a:p>
            <a:pPr marL="342900" indent="-342900" algn="just">
              <a:buFont typeface="Wingdings"/>
              <a:buChar char="à"/>
            </a:pPr>
            <a:r>
              <a:rPr lang="lv-LV" sz="1800" dirty="0" smtClean="0">
                <a:latin typeface="Calibri" panose="020F0502020204030204" pitchFamily="34" charset="0"/>
                <a:sym typeface="Wingdings" panose="05000000000000000000" pitchFamily="2" charset="2"/>
              </a:rPr>
              <a:t>Valsts atbalsta darbības/izmaksas ietver MK noteikumu (Nr.593 un Nr.645) 19.1.2.-19.5.apakšpunktos noteiktie risinājumi:</a:t>
            </a:r>
          </a:p>
          <a:p>
            <a:pPr marL="808038" indent="-285750" algn="just">
              <a:buFont typeface="Wingdings" panose="05000000000000000000" pitchFamily="2" charset="2"/>
              <a:buChar char="Ø"/>
            </a:pPr>
            <a:r>
              <a:rPr lang="lv-LV" sz="1500" b="1" dirty="0" smtClean="0">
                <a:latin typeface="Calibri" panose="020F0502020204030204" pitchFamily="34" charset="0"/>
                <a:sym typeface="Wingdings" panose="05000000000000000000" pitchFamily="2" charset="2"/>
              </a:rPr>
              <a:t>sabiedrisko pakalpojumu infrastruktūra</a:t>
            </a:r>
            <a:r>
              <a:rPr lang="lv-LV" sz="1500" dirty="0" smtClean="0">
                <a:latin typeface="Calibri" panose="020F0502020204030204" pitchFamily="34" charset="0"/>
                <a:sym typeface="Wingdings" panose="05000000000000000000" pitchFamily="2" charset="2"/>
              </a:rPr>
              <a:t> (komersants – sabiedriskā pakalpojuma sniedzējs projektā ir sadarbības partneris)</a:t>
            </a:r>
            <a:r>
              <a:rPr lang="lv-LV" sz="1500" dirty="0">
                <a:latin typeface="Calibri" panose="020F0502020204030204" pitchFamily="34" charset="0"/>
                <a:sym typeface="Wingdings" panose="05000000000000000000" pitchFamily="2" charset="2"/>
              </a:rPr>
              <a:t> </a:t>
            </a:r>
            <a:r>
              <a:rPr lang="lv-LV" sz="1500" dirty="0" smtClean="0">
                <a:latin typeface="Calibri" panose="020F0502020204030204" pitchFamily="34" charset="0"/>
                <a:sym typeface="Wingdings" panose="05000000000000000000" pitchFamily="2" charset="2"/>
              </a:rPr>
              <a:t> - </a:t>
            </a:r>
            <a:r>
              <a:rPr lang="lv-LV" sz="1500" dirty="0">
                <a:latin typeface="Calibri" panose="020F0502020204030204" pitchFamily="34" charset="0"/>
                <a:sym typeface="Wingdings" panose="05000000000000000000" pitchFamily="2" charset="2"/>
              </a:rPr>
              <a:t>MK noteikumu </a:t>
            </a:r>
            <a:r>
              <a:rPr lang="lv-LV" sz="1500" dirty="0" smtClean="0">
                <a:latin typeface="Calibri" panose="020F0502020204030204" pitchFamily="34" charset="0"/>
                <a:sym typeface="Wingdings" panose="05000000000000000000" pitchFamily="2" charset="2"/>
              </a:rPr>
              <a:t>19.1.2.p.</a:t>
            </a:r>
          </a:p>
          <a:p>
            <a:pPr marL="808038" indent="-285750" algn="just">
              <a:buFont typeface="Wingdings" panose="05000000000000000000" pitchFamily="2" charset="2"/>
              <a:buChar char="Ø"/>
            </a:pPr>
            <a:r>
              <a:rPr lang="lv-LV" sz="1500" dirty="0" smtClean="0">
                <a:latin typeface="Calibri" panose="020F0502020204030204" pitchFamily="34" charset="0"/>
                <a:sym typeface="Wingdings" panose="05000000000000000000" pitchFamily="2" charset="2"/>
              </a:rPr>
              <a:t>projekta iesniedzēja (piem., pašvaldības) izveidota </a:t>
            </a:r>
            <a:r>
              <a:rPr lang="lv-LV" sz="1500" b="1" dirty="0" smtClean="0">
                <a:latin typeface="Calibri" panose="020F0502020204030204" pitchFamily="34" charset="0"/>
                <a:sym typeface="Wingdings" panose="05000000000000000000" pitchFamily="2" charset="2"/>
              </a:rPr>
              <a:t>infrastruktūra, kas tiks nodota nomā privātajam komersantam</a:t>
            </a:r>
            <a:r>
              <a:rPr lang="lv-LV" sz="1500" dirty="0" smtClean="0">
                <a:latin typeface="Calibri" panose="020F0502020204030204" pitchFamily="34" charset="0"/>
                <a:sym typeface="Wingdings" panose="05000000000000000000" pitchFamily="2" charset="2"/>
              </a:rPr>
              <a:t> </a:t>
            </a:r>
            <a:r>
              <a:rPr lang="lv-LV" sz="1500" u="sng" dirty="0" smtClean="0">
                <a:latin typeface="Calibri" panose="020F0502020204030204" pitchFamily="34" charset="0"/>
                <a:sym typeface="Wingdings" panose="05000000000000000000" pitchFamily="2" charset="2"/>
              </a:rPr>
              <a:t>konkursa</a:t>
            </a:r>
            <a:r>
              <a:rPr lang="lv-LV" sz="1500" dirty="0" smtClean="0">
                <a:latin typeface="Calibri" panose="020F0502020204030204" pitchFamily="34" charset="0"/>
                <a:sym typeface="Wingdings" panose="05000000000000000000" pitchFamily="2" charset="2"/>
              </a:rPr>
              <a:t> rezultātā - </a:t>
            </a:r>
            <a:r>
              <a:rPr lang="lv-LV" sz="1500" dirty="0">
                <a:latin typeface="Calibri" panose="020F0502020204030204" pitchFamily="34" charset="0"/>
                <a:sym typeface="Wingdings" panose="05000000000000000000" pitchFamily="2" charset="2"/>
              </a:rPr>
              <a:t>MK noteikumu </a:t>
            </a:r>
            <a:r>
              <a:rPr lang="lv-LV" sz="1500" dirty="0" smtClean="0">
                <a:latin typeface="Calibri" panose="020F0502020204030204" pitchFamily="34" charset="0"/>
                <a:sym typeface="Wingdings" panose="05000000000000000000" pitchFamily="2" charset="2"/>
              </a:rPr>
              <a:t>19.2.p. </a:t>
            </a:r>
          </a:p>
          <a:p>
            <a:pPr marL="808038" indent="-285750" algn="just">
              <a:spcAft>
                <a:spcPts val="1200"/>
              </a:spcAft>
              <a:buFont typeface="Wingdings" panose="05000000000000000000" pitchFamily="2" charset="2"/>
              <a:buChar char="Ø"/>
            </a:pPr>
            <a:r>
              <a:rPr lang="lv-LV" sz="1500" b="1" dirty="0" smtClean="0">
                <a:latin typeface="Calibri" panose="020F0502020204030204" pitchFamily="34" charset="0"/>
                <a:sym typeface="Wingdings" panose="05000000000000000000" pitchFamily="2" charset="2"/>
              </a:rPr>
              <a:t>infrastruktūra, kas paredzēta konkrētam, iepriekš zināmas privātajam komersantam un kas tiek veidota atbilstoši šī komersanta vajadzībām</a:t>
            </a:r>
            <a:r>
              <a:rPr lang="lv-LV" sz="1500" dirty="0" smtClean="0">
                <a:latin typeface="Calibri" panose="020F0502020204030204" pitchFamily="34" charset="0"/>
                <a:sym typeface="Wingdings" panose="05000000000000000000" pitchFamily="2" charset="2"/>
              </a:rPr>
              <a:t> (privātais  komersants projektā ir sadarbības partneris) – MK noteikumu 19.3</a:t>
            </a:r>
            <a:r>
              <a:rPr lang="lv-LV" sz="1500" dirty="0">
                <a:latin typeface="Calibri" panose="020F0502020204030204" pitchFamily="34" charset="0"/>
                <a:sym typeface="Wingdings" panose="05000000000000000000" pitchFamily="2" charset="2"/>
              </a:rPr>
              <a:t>.-19.5.p</a:t>
            </a:r>
            <a:r>
              <a:rPr lang="lv-LV" sz="1500" dirty="0" smtClean="0">
                <a:latin typeface="Calibri" panose="020F0502020204030204" pitchFamily="34" charset="0"/>
                <a:sym typeface="Wingdings" panose="05000000000000000000" pitchFamily="2" charset="2"/>
              </a:rPr>
              <a:t>.</a:t>
            </a:r>
          </a:p>
          <a:p>
            <a:pPr algn="just"/>
            <a:r>
              <a:rPr lang="lv-LV" sz="1600" dirty="0" smtClean="0">
                <a:latin typeface="Calibri" panose="020F0502020204030204" pitchFamily="34" charset="0"/>
                <a:sym typeface="Wingdings" panose="05000000000000000000" pitchFamily="2" charset="2"/>
              </a:rPr>
              <a:t> </a:t>
            </a:r>
            <a:r>
              <a:rPr lang="lv-LV" dirty="0" smtClean="0">
                <a:latin typeface="Calibri" panose="020F0502020204030204" pitchFamily="34" charset="0"/>
                <a:sym typeface="Wingdings" panose="05000000000000000000" pitchFamily="2" charset="2"/>
              </a:rPr>
              <a:t> </a:t>
            </a:r>
            <a:r>
              <a:rPr lang="lv-LV" sz="1800" dirty="0" smtClean="0">
                <a:latin typeface="Calibri" panose="020F0502020204030204" pitchFamily="34" charset="0"/>
                <a:sym typeface="Wingdings" panose="05000000000000000000" pitchFamily="2" charset="2"/>
              </a:rPr>
              <a:t>Izmaksu attiecināšanas periods </a:t>
            </a:r>
            <a:r>
              <a:rPr lang="lv-LV" sz="1800" u="sng" dirty="0" smtClean="0">
                <a:latin typeface="Calibri" panose="020F0502020204030204" pitchFamily="34" charset="0"/>
                <a:sym typeface="Wingdings" panose="05000000000000000000" pitchFamily="2" charset="2"/>
              </a:rPr>
              <a:t>valsts atbalsta gadījumā</a:t>
            </a:r>
            <a:r>
              <a:rPr lang="lv-LV" sz="1800" dirty="0" smtClean="0">
                <a:latin typeface="Calibri" panose="020F0502020204030204" pitchFamily="34" charset="0"/>
                <a:sym typeface="Wingdings" panose="05000000000000000000" pitchFamily="2" charset="2"/>
              </a:rPr>
              <a:t>:</a:t>
            </a:r>
          </a:p>
          <a:p>
            <a:pPr marL="808038" indent="-285750" algn="just">
              <a:buFont typeface="Wingdings" panose="05000000000000000000" pitchFamily="2" charset="2"/>
              <a:buChar char="Ø"/>
            </a:pPr>
            <a:r>
              <a:rPr lang="lv-LV" sz="1500" b="1" dirty="0">
                <a:latin typeface="Calibri" panose="020F0502020204030204" pitchFamily="34" charset="0"/>
                <a:sym typeface="Wingdings" panose="05000000000000000000" pitchFamily="2" charset="2"/>
              </a:rPr>
              <a:t>i</a:t>
            </a:r>
            <a:r>
              <a:rPr lang="lv-LV" sz="1500" b="1" dirty="0" smtClean="0">
                <a:latin typeface="Calibri" panose="020F0502020204030204" pitchFamily="34" charset="0"/>
                <a:sym typeface="Wingdings" panose="05000000000000000000" pitchFamily="2" charset="2"/>
              </a:rPr>
              <a:t>zmaksas</a:t>
            </a:r>
            <a:r>
              <a:rPr lang="lv-LV" sz="1500" dirty="0" smtClean="0">
                <a:latin typeface="Calibri" panose="020F0502020204030204" pitchFamily="34" charset="0"/>
                <a:sym typeface="Wingdings" panose="05000000000000000000" pitchFamily="2" charset="2"/>
              </a:rPr>
              <a:t> (</a:t>
            </a:r>
            <a:r>
              <a:rPr lang="lv-LV" sz="1500" u="sng" dirty="0" smtClean="0">
                <a:latin typeface="Calibri" panose="020F0502020204030204" pitchFamily="34" charset="0"/>
                <a:sym typeface="Wingdings" panose="05000000000000000000" pitchFamily="2" charset="2"/>
              </a:rPr>
              <a:t>arī būvdarbu līgumu slēgšanu un būvdarbus</a:t>
            </a:r>
            <a:r>
              <a:rPr lang="lv-LV" sz="1500" dirty="0" smtClean="0">
                <a:latin typeface="Calibri" panose="020F0502020204030204" pitchFamily="34" charset="0"/>
                <a:sym typeface="Wingdings" panose="05000000000000000000" pitchFamily="2" charset="2"/>
              </a:rPr>
              <a:t>), </a:t>
            </a:r>
            <a:r>
              <a:rPr lang="lv-LV" sz="1500" i="1" dirty="0" smtClean="0">
                <a:latin typeface="Calibri" panose="020F0502020204030204" pitchFamily="34" charset="0"/>
                <a:sym typeface="Wingdings" panose="05000000000000000000" pitchFamily="2" charset="2"/>
              </a:rPr>
              <a:t>izņemot projekta pamatojošās dokumentācijas sagatavošanas izmaksas (piem., būvprojekta izstrāde)</a:t>
            </a:r>
            <a:r>
              <a:rPr lang="lv-LV" sz="1500" dirty="0" smtClean="0">
                <a:latin typeface="Calibri" panose="020F0502020204030204" pitchFamily="34" charset="0"/>
                <a:sym typeface="Wingdings" panose="05000000000000000000" pitchFamily="2" charset="2"/>
              </a:rPr>
              <a:t>, </a:t>
            </a:r>
            <a:r>
              <a:rPr lang="lv-LV" sz="1500" b="1" dirty="0" smtClean="0">
                <a:latin typeface="Calibri" panose="020F0502020204030204" pitchFamily="34" charset="0"/>
                <a:sym typeface="Wingdings" panose="05000000000000000000" pitchFamily="2" charset="2"/>
              </a:rPr>
              <a:t>var veikt tikai pēc projekta iesnieguma iesniegšanas CFLA.</a:t>
            </a:r>
          </a:p>
          <a:p>
            <a:pPr marL="808038" indent="-285750" algn="just">
              <a:spcAft>
                <a:spcPts val="1200"/>
              </a:spcAft>
              <a:buFont typeface="Wingdings" panose="05000000000000000000" pitchFamily="2" charset="2"/>
              <a:buChar char="Ø"/>
            </a:pPr>
            <a:r>
              <a:rPr lang="lv-LV" sz="1500" b="1" dirty="0" smtClean="0">
                <a:latin typeface="Calibri" panose="020F0502020204030204" pitchFamily="34" charset="0"/>
              </a:rPr>
              <a:t>projekta </a:t>
            </a:r>
            <a:r>
              <a:rPr lang="lv-LV" sz="1500" b="1" dirty="0">
                <a:latin typeface="Calibri" panose="020F0502020204030204" pitchFamily="34" charset="0"/>
              </a:rPr>
              <a:t>pamatojošās dokumentācijas sagatavošanas </a:t>
            </a:r>
            <a:r>
              <a:rPr lang="lv-LV" sz="1500" b="1" dirty="0" smtClean="0">
                <a:latin typeface="Calibri" panose="020F0502020204030204" pitchFamily="34" charset="0"/>
              </a:rPr>
              <a:t>izmaksas</a:t>
            </a:r>
            <a:r>
              <a:rPr lang="lv-LV" sz="1500" dirty="0" smtClean="0">
                <a:latin typeface="Calibri" panose="020F0502020204030204" pitchFamily="34" charset="0"/>
              </a:rPr>
              <a:t> </a:t>
            </a:r>
            <a:r>
              <a:rPr lang="lv-LV" sz="1500" i="1" dirty="0">
                <a:latin typeface="Calibri" panose="020F0502020204030204" pitchFamily="34" charset="0"/>
                <a:sym typeface="Wingdings" panose="05000000000000000000" pitchFamily="2" charset="2"/>
              </a:rPr>
              <a:t>(piem., </a:t>
            </a:r>
            <a:r>
              <a:rPr lang="lv-LV" sz="1500" i="1" dirty="0" smtClean="0">
                <a:latin typeface="Calibri" panose="020F0502020204030204" pitchFamily="34" charset="0"/>
                <a:sym typeface="Wingdings" panose="05000000000000000000" pitchFamily="2" charset="2"/>
              </a:rPr>
              <a:t>būvprojekta izstrāde)</a:t>
            </a:r>
            <a:r>
              <a:rPr lang="lv-LV" sz="1500" dirty="0" smtClean="0">
                <a:latin typeface="Calibri" panose="020F0502020204030204" pitchFamily="34" charset="0"/>
              </a:rPr>
              <a:t> </a:t>
            </a:r>
            <a:r>
              <a:rPr lang="lv-LV" sz="1500" b="1" dirty="0" smtClean="0">
                <a:latin typeface="Calibri" panose="020F0502020204030204" pitchFamily="34" charset="0"/>
              </a:rPr>
              <a:t>var attiecināt pirms projekta iesnieguma iesniegšanas</a:t>
            </a:r>
            <a:r>
              <a:rPr lang="lv-LV" sz="1500" dirty="0" smtClean="0">
                <a:latin typeface="Calibri" panose="020F0502020204030204" pitchFamily="34" charset="0"/>
              </a:rPr>
              <a:t> CFLA - </a:t>
            </a:r>
            <a:r>
              <a:rPr lang="lv-LV" sz="1500" b="1" i="1" dirty="0" err="1">
                <a:latin typeface="Calibri" panose="020F0502020204030204" pitchFamily="34" charset="0"/>
              </a:rPr>
              <a:t>de</a:t>
            </a:r>
            <a:r>
              <a:rPr lang="lv-LV" sz="1500" b="1" i="1" dirty="0">
                <a:latin typeface="Calibri" panose="020F0502020204030204" pitchFamily="34" charset="0"/>
              </a:rPr>
              <a:t> </a:t>
            </a:r>
            <a:r>
              <a:rPr lang="lv-LV" sz="1500" b="1" i="1" dirty="0" err="1">
                <a:latin typeface="Calibri" panose="020F0502020204030204" pitchFamily="34" charset="0"/>
              </a:rPr>
              <a:t>minimis</a:t>
            </a:r>
            <a:r>
              <a:rPr lang="lv-LV" sz="1500" i="1" dirty="0">
                <a:latin typeface="Calibri" panose="020F0502020204030204" pitchFamily="34" charset="0"/>
              </a:rPr>
              <a:t> </a:t>
            </a:r>
            <a:r>
              <a:rPr lang="lv-LV" sz="1500" dirty="0">
                <a:latin typeface="Calibri" panose="020F0502020204030204" pitchFamily="34" charset="0"/>
              </a:rPr>
              <a:t>atbalsta </a:t>
            </a:r>
            <a:r>
              <a:rPr lang="lv-LV" sz="1500" dirty="0" smtClean="0">
                <a:latin typeface="Calibri" panose="020F0502020204030204" pitchFamily="34" charset="0"/>
              </a:rPr>
              <a:t>ietvaros, </a:t>
            </a:r>
            <a:r>
              <a:rPr lang="lv-LV" sz="1500" dirty="0">
                <a:latin typeface="Calibri" panose="020F0502020204030204" pitchFamily="34" charset="0"/>
              </a:rPr>
              <a:t>ja </a:t>
            </a:r>
            <a:r>
              <a:rPr lang="lv-LV" sz="1500" dirty="0" smtClean="0">
                <a:latin typeface="Calibri" panose="020F0502020204030204" pitchFamily="34" charset="0"/>
              </a:rPr>
              <a:t>izmaksas </a:t>
            </a:r>
            <a:r>
              <a:rPr lang="lv-LV" sz="1500" dirty="0">
                <a:latin typeface="Calibri" panose="020F0502020204030204" pitchFamily="34" charset="0"/>
              </a:rPr>
              <a:t>ir veiktas </a:t>
            </a:r>
            <a:r>
              <a:rPr lang="lv-LV" sz="1500" dirty="0" smtClean="0">
                <a:latin typeface="Calibri" panose="020F0502020204030204" pitchFamily="34" charset="0"/>
              </a:rPr>
              <a:t>ne agrāk par 01.01.2014. </a:t>
            </a:r>
          </a:p>
          <a:p>
            <a:pPr marL="804863" algn="just"/>
            <a:r>
              <a:rPr lang="lv-LV" sz="1500" dirty="0" smtClean="0">
                <a:latin typeface="Calibri" panose="020F0502020204030204" pitchFamily="34" charset="0"/>
              </a:rPr>
              <a:t>!!! izņēmums - sabiedrisko pakalpojumu infrastruktūras </a:t>
            </a:r>
            <a:r>
              <a:rPr lang="lv-LV" sz="1500" dirty="0" smtClean="0">
                <a:latin typeface="Calibri" panose="020F0502020204030204" pitchFamily="34" charset="0"/>
                <a:sym typeface="Wingdings" panose="05000000000000000000" pitchFamily="2" charset="2"/>
              </a:rPr>
              <a:t>gadījumā </a:t>
            </a:r>
            <a:r>
              <a:rPr lang="lv-LV" sz="1500" dirty="0">
                <a:latin typeface="Calibri" panose="020F0502020204030204" pitchFamily="34" charset="0"/>
              </a:rPr>
              <a:t>projekta pamatojošās dokumentācijas sagatavošanas izmaksas </a:t>
            </a:r>
            <a:r>
              <a:rPr lang="lv-LV" sz="1500" i="1" dirty="0">
                <a:latin typeface="Calibri" panose="020F0502020204030204" pitchFamily="34" charset="0"/>
                <a:sym typeface="Wingdings" panose="05000000000000000000" pitchFamily="2" charset="2"/>
              </a:rPr>
              <a:t>(piem., būvprojekta izstrāde)</a:t>
            </a:r>
            <a:r>
              <a:rPr lang="lv-LV" sz="1500" dirty="0">
                <a:latin typeface="Calibri" panose="020F0502020204030204" pitchFamily="34" charset="0"/>
              </a:rPr>
              <a:t> var attiecināt pirms projekta iesnieguma iesniegšanas no 01.01.2014, nepiemērojot </a:t>
            </a:r>
            <a:r>
              <a:rPr lang="lv-LV" sz="1500" i="1" dirty="0" err="1">
                <a:latin typeface="Calibri" panose="020F0502020204030204" pitchFamily="34" charset="0"/>
              </a:rPr>
              <a:t>de</a:t>
            </a:r>
            <a:r>
              <a:rPr lang="lv-LV" sz="1500" i="1" dirty="0">
                <a:latin typeface="Calibri" panose="020F0502020204030204" pitchFamily="34" charset="0"/>
              </a:rPr>
              <a:t> </a:t>
            </a:r>
            <a:r>
              <a:rPr lang="lv-LV" sz="1500" i="1" dirty="0" err="1">
                <a:latin typeface="Calibri" panose="020F0502020204030204" pitchFamily="34" charset="0"/>
              </a:rPr>
              <a:t>minimis</a:t>
            </a:r>
            <a:r>
              <a:rPr lang="lv-LV" sz="1500" i="1" dirty="0">
                <a:latin typeface="Calibri" panose="020F0502020204030204" pitchFamily="34" charset="0"/>
              </a:rPr>
              <a:t> </a:t>
            </a:r>
            <a:r>
              <a:rPr lang="lv-LV" sz="1500" dirty="0" smtClean="0">
                <a:latin typeface="Calibri" panose="020F0502020204030204" pitchFamily="34" charset="0"/>
              </a:rPr>
              <a:t>nosacījumus</a:t>
            </a:r>
            <a:r>
              <a:rPr lang="lv-LV" sz="1500" dirty="0" smtClean="0">
                <a:latin typeface="Calibri" panose="020F0502020204030204" pitchFamily="34" charset="0"/>
                <a:sym typeface="Wingdings" panose="05000000000000000000" pitchFamily="2" charset="2"/>
              </a:rPr>
              <a:t>.</a:t>
            </a:r>
            <a:endParaRPr lang="lv-LV" sz="1500" dirty="0">
              <a:latin typeface="Calibri" panose="020F0502020204030204" pitchFamily="34" charset="0"/>
              <a:sym typeface="Wingdings" panose="05000000000000000000" pitchFamily="2" charset="2"/>
            </a:endParaRPr>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3</a:t>
            </a:fld>
            <a:endParaRPr lang="en-US" altLang="en-US"/>
          </a:p>
        </p:txBody>
      </p:sp>
    </p:spTree>
    <p:extLst>
      <p:ext uri="{BB962C8B-B14F-4D97-AF65-F5344CB8AC3E}">
        <p14:creationId xmlns:p14="http://schemas.microsoft.com/office/powerpoint/2010/main" val="2393501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7771" y="707572"/>
            <a:ext cx="6096000" cy="838200"/>
          </a:xfrm>
        </p:spPr>
        <p:txBody>
          <a:bodyPr>
            <a:normAutofit/>
          </a:bodyPr>
          <a:lstStyle/>
          <a:p>
            <a:pPr algn="ctr"/>
            <a:r>
              <a:rPr lang="lv-LV" sz="2000" dirty="0"/>
              <a:t>Izmaksu ierobežojumi valsts atbalsta gadījumā</a:t>
            </a:r>
            <a:endParaRPr lang="lv-LV" sz="2000" dirty="0"/>
          </a:p>
        </p:txBody>
      </p:sp>
      <p:sp>
        <p:nvSpPr>
          <p:cNvPr id="3" name="Content Placeholder 2"/>
          <p:cNvSpPr>
            <a:spLocks noGrp="1"/>
          </p:cNvSpPr>
          <p:nvPr>
            <p:ph idx="1"/>
          </p:nvPr>
        </p:nvSpPr>
        <p:spPr>
          <a:xfrm>
            <a:off x="849086" y="1752600"/>
            <a:ext cx="7837714" cy="4373573"/>
          </a:xfrm>
        </p:spPr>
        <p:txBody>
          <a:bodyPr>
            <a:normAutofit lnSpcReduction="10000"/>
          </a:bodyPr>
          <a:lstStyle/>
          <a:p>
            <a:pPr algn="just">
              <a:spcAft>
                <a:spcPts val="1200"/>
              </a:spcAft>
            </a:pPr>
            <a:r>
              <a:rPr lang="lv-LV" sz="1800" dirty="0" smtClean="0">
                <a:latin typeface="Calibri" panose="020F0502020204030204" pitchFamily="34" charset="0"/>
                <a:sym typeface="Wingdings" panose="05000000000000000000" pitchFamily="2" charset="2"/>
              </a:rPr>
              <a:t>Valsts </a:t>
            </a:r>
            <a:r>
              <a:rPr lang="lv-LV" sz="1800" dirty="0">
                <a:latin typeface="Calibri" panose="020F0502020204030204" pitchFamily="34" charset="0"/>
                <a:sym typeface="Wingdings" panose="05000000000000000000" pitchFamily="2" charset="2"/>
              </a:rPr>
              <a:t>atbalsta </a:t>
            </a:r>
            <a:r>
              <a:rPr lang="lv-LV" sz="1800" dirty="0" smtClean="0">
                <a:latin typeface="Calibri" panose="020F0502020204030204" pitchFamily="34" charset="0"/>
                <a:sym typeface="Wingdings" panose="05000000000000000000" pitchFamily="2" charset="2"/>
              </a:rPr>
              <a:t>gadījumā:</a:t>
            </a:r>
          </a:p>
          <a:p>
            <a:pPr marL="714375" indent="-342900" algn="just">
              <a:buFont typeface="Wingdings" panose="05000000000000000000" pitchFamily="2" charset="2"/>
              <a:buChar char="Ø"/>
              <a:tabLst>
                <a:tab pos="358775" algn="l"/>
              </a:tabLst>
            </a:pPr>
            <a:r>
              <a:rPr lang="lv-LV" sz="1800" b="1" dirty="0" smtClean="0">
                <a:latin typeface="Calibri" panose="020F0502020204030204" pitchFamily="34" charset="0"/>
                <a:sym typeface="Wingdings" panose="05000000000000000000" pitchFamily="2" charset="2"/>
              </a:rPr>
              <a:t>visām </a:t>
            </a:r>
            <a:r>
              <a:rPr lang="lv-LV" sz="1800" b="1" dirty="0">
                <a:latin typeface="Calibri" panose="020F0502020204030204" pitchFamily="34" charset="0"/>
                <a:sym typeface="Wingdings" panose="05000000000000000000" pitchFamily="2" charset="2"/>
              </a:rPr>
              <a:t>izmaksām</a:t>
            </a:r>
            <a:r>
              <a:rPr lang="lv-LV" sz="1800" dirty="0">
                <a:latin typeface="Calibri" panose="020F0502020204030204" pitchFamily="34" charset="0"/>
                <a:sym typeface="Wingdings" panose="05000000000000000000" pitchFamily="2" charset="2"/>
              </a:rPr>
              <a:t>, kas saistītas ar valsts atbalsta </a:t>
            </a:r>
            <a:r>
              <a:rPr lang="lv-LV" sz="1800" dirty="0" smtClean="0">
                <a:latin typeface="Calibri" panose="020F0502020204030204" pitchFamily="34" charset="0"/>
                <a:sym typeface="Wingdings" panose="05000000000000000000" pitchFamily="2" charset="2"/>
              </a:rPr>
              <a:t>darbību, </a:t>
            </a:r>
            <a:r>
              <a:rPr lang="lv-LV" sz="1800" b="1" u="sng" dirty="0">
                <a:latin typeface="Calibri" panose="020F0502020204030204" pitchFamily="34" charset="0"/>
                <a:sym typeface="Wingdings" panose="05000000000000000000" pitchFamily="2" charset="2"/>
              </a:rPr>
              <a:t>ir jāveido projekta ietvaros radītā pamatlīdzekļa </a:t>
            </a:r>
            <a:r>
              <a:rPr lang="lv-LV" sz="1800" b="1" u="sng" dirty="0" smtClean="0">
                <a:latin typeface="Calibri" panose="020F0502020204030204" pitchFamily="34" charset="0"/>
                <a:sym typeface="Wingdings" panose="05000000000000000000" pitchFamily="2" charset="2"/>
              </a:rPr>
              <a:t>vērtība</a:t>
            </a:r>
            <a:r>
              <a:rPr lang="lv-LV" sz="1800" b="1" dirty="0" smtClean="0">
                <a:latin typeface="Calibri" panose="020F0502020204030204" pitchFamily="34" charset="0"/>
                <a:sym typeface="Wingdings" panose="05000000000000000000" pitchFamily="2" charset="2"/>
              </a:rPr>
              <a:t> </a:t>
            </a:r>
          </a:p>
          <a:p>
            <a:pPr marL="720725" algn="just">
              <a:spcAft>
                <a:spcPts val="1200"/>
              </a:spcAft>
              <a:tabLst>
                <a:tab pos="719138" algn="l"/>
              </a:tabLst>
            </a:pPr>
            <a:r>
              <a:rPr lang="lv-LV" sz="1500" i="1" dirty="0">
                <a:latin typeface="Calibri" panose="020F0502020204030204" pitchFamily="34" charset="0"/>
                <a:sym typeface="Wingdings" panose="05000000000000000000" pitchFamily="2" charset="2"/>
              </a:rPr>
              <a:t>T</a:t>
            </a:r>
            <a:r>
              <a:rPr lang="lv-LV" sz="1500" i="1" dirty="0" smtClean="0">
                <a:latin typeface="Calibri" panose="020F0502020204030204" pitchFamily="34" charset="0"/>
                <a:sym typeface="Wingdings" panose="05000000000000000000" pitchFamily="2" charset="2"/>
              </a:rPr>
              <a:t>.sk. arī projekta vadības komandas izmaksas var paredzēt valsts atbalsta darbībām tikai tad, ja tās veidos pamatlīdzekļa vērtību (uzņēmuma/pakalpojuma līgums).</a:t>
            </a:r>
          </a:p>
          <a:p>
            <a:pPr marL="714375" indent="-342900" algn="just">
              <a:spcAft>
                <a:spcPts val="1200"/>
              </a:spcAft>
              <a:buFont typeface="Wingdings" panose="05000000000000000000" pitchFamily="2" charset="2"/>
              <a:buChar char="Ø"/>
              <a:tabLst>
                <a:tab pos="358775" algn="l"/>
              </a:tabLst>
            </a:pPr>
            <a:r>
              <a:rPr lang="lv-LV" sz="1800" b="1" dirty="0" smtClean="0">
                <a:latin typeface="Calibri" panose="020F0502020204030204" pitchFamily="34" charset="0"/>
                <a:sym typeface="Wingdings" panose="05000000000000000000" pitchFamily="2" charset="2"/>
              </a:rPr>
              <a:t>attiecināmajās izmaksās nav iekļaujami neparedzētie izdevumi un publicitātes izmaksas </a:t>
            </a:r>
            <a:r>
              <a:rPr lang="lv-LV" sz="1600" dirty="0" smtClean="0">
                <a:latin typeface="Calibri" panose="020F0502020204030204" pitchFamily="34" charset="0"/>
                <a:sym typeface="Wingdings" panose="05000000000000000000" pitchFamily="2" charset="2"/>
              </a:rPr>
              <a:t>(</a:t>
            </a:r>
            <a:r>
              <a:rPr lang="lv-LV" sz="1600" i="1" dirty="0">
                <a:latin typeface="Calibri" panose="020F0502020204030204" pitchFamily="34" charset="0"/>
                <a:sym typeface="Wingdings" panose="05000000000000000000" pitchFamily="2" charset="2"/>
              </a:rPr>
              <a:t>neattiecas uz sabiedrisko pakalpojumu</a:t>
            </a:r>
            <a:r>
              <a:rPr lang="lv-LV" sz="1600" dirty="0" smtClean="0">
                <a:latin typeface="Calibri" panose="020F0502020204030204" pitchFamily="34" charset="0"/>
                <a:sym typeface="Wingdings" panose="05000000000000000000" pitchFamily="2" charset="2"/>
              </a:rPr>
              <a:t>)</a:t>
            </a:r>
            <a:endParaRPr lang="lv-LV" sz="1800" dirty="0" smtClean="0">
              <a:latin typeface="Calibri" panose="020F0502020204030204" pitchFamily="34" charset="0"/>
              <a:sym typeface="Wingdings" panose="05000000000000000000" pitchFamily="2" charset="2"/>
            </a:endParaRPr>
          </a:p>
          <a:p>
            <a:pPr marL="714375" indent="-342900" algn="just">
              <a:buFont typeface="Wingdings" panose="05000000000000000000" pitchFamily="2" charset="2"/>
              <a:buChar char="Ø"/>
              <a:tabLst>
                <a:tab pos="358775" algn="l"/>
              </a:tabLst>
            </a:pPr>
            <a:r>
              <a:rPr lang="lv-LV" sz="1800" b="1" dirty="0" smtClean="0">
                <a:latin typeface="Calibri" panose="020F0502020204030204" pitchFamily="34" charset="0"/>
                <a:sym typeface="Wingdings" panose="05000000000000000000" pitchFamily="2" charset="2"/>
              </a:rPr>
              <a:t>nepiemēro netiešās izmaksas </a:t>
            </a:r>
            <a:r>
              <a:rPr lang="lv-LV" sz="1800" dirty="0" smtClean="0">
                <a:latin typeface="Calibri" panose="020F0502020204030204" pitchFamily="34" charset="0"/>
                <a:sym typeface="Wingdings" panose="05000000000000000000" pitchFamily="2" charset="2"/>
              </a:rPr>
              <a:t>(</a:t>
            </a:r>
            <a:r>
              <a:rPr lang="lv-LV" sz="1600" i="1" dirty="0" smtClean="0">
                <a:latin typeface="Calibri" panose="020F0502020204030204" pitchFamily="34" charset="0"/>
                <a:sym typeface="Wingdings" panose="05000000000000000000" pitchFamily="2" charset="2"/>
              </a:rPr>
              <a:t>piem., projekta vadības komandas kancelejas preces, biroja piederumi, telpu noma, komunālie maksājumi, iekšzemes komandējumi u.c.</a:t>
            </a:r>
            <a:r>
              <a:rPr lang="lv-LV" sz="1800" dirty="0" smtClean="0">
                <a:latin typeface="Calibri" panose="020F0502020204030204" pitchFamily="34" charset="0"/>
                <a:sym typeface="Wingdings" panose="05000000000000000000" pitchFamily="2" charset="2"/>
              </a:rPr>
              <a:t>)</a:t>
            </a:r>
          </a:p>
          <a:p>
            <a:pPr marL="714375" indent="-342900" algn="just">
              <a:buFont typeface="Wingdings" panose="05000000000000000000" pitchFamily="2" charset="2"/>
              <a:buChar char="Ø"/>
              <a:tabLst>
                <a:tab pos="358775" algn="l"/>
              </a:tabLst>
            </a:pPr>
            <a:r>
              <a:rPr lang="lv-LV" sz="1800" dirty="0" smtClean="0">
                <a:latin typeface="Calibri" panose="020F0502020204030204" pitchFamily="34" charset="0"/>
                <a:sym typeface="Wingdings" panose="05000000000000000000" pitchFamily="2" charset="2"/>
              </a:rPr>
              <a:t>projekta </a:t>
            </a:r>
            <a:r>
              <a:rPr lang="lv-LV" sz="1800" dirty="0">
                <a:latin typeface="Calibri" panose="020F0502020204030204" pitchFamily="34" charset="0"/>
                <a:sym typeface="Wingdings" panose="05000000000000000000" pitchFamily="2" charset="2"/>
              </a:rPr>
              <a:t>attiecināmajās izmaksās </a:t>
            </a:r>
            <a:r>
              <a:rPr lang="lv-LV" sz="1800" dirty="0" smtClean="0">
                <a:latin typeface="Calibri" panose="020F0502020204030204" pitchFamily="34" charset="0"/>
                <a:sym typeface="Wingdings" panose="05000000000000000000" pitchFamily="2" charset="2"/>
              </a:rPr>
              <a:t>jāparedz </a:t>
            </a:r>
            <a:r>
              <a:rPr lang="lv-LV" sz="1800" dirty="0">
                <a:latin typeface="Calibri" panose="020F0502020204030204" pitchFamily="34" charset="0"/>
                <a:sym typeface="Wingdings" panose="05000000000000000000" pitchFamily="2" charset="2"/>
              </a:rPr>
              <a:t>tikai tās izmaksas, kas noteiktas MK noteikumu </a:t>
            </a:r>
            <a:r>
              <a:rPr lang="lv-LV" sz="1800" dirty="0" smtClean="0">
                <a:latin typeface="Calibri" panose="020F0502020204030204" pitchFamily="34" charset="0"/>
                <a:sym typeface="Wingdings" panose="05000000000000000000" pitchFamily="2" charset="2"/>
              </a:rPr>
              <a:t>(Nr.593 </a:t>
            </a:r>
            <a:r>
              <a:rPr lang="lv-LV" sz="1800" dirty="0">
                <a:latin typeface="Calibri" panose="020F0502020204030204" pitchFamily="34" charset="0"/>
                <a:sym typeface="Wingdings" panose="05000000000000000000" pitchFamily="2" charset="2"/>
              </a:rPr>
              <a:t>un </a:t>
            </a:r>
            <a:r>
              <a:rPr lang="lv-LV" sz="1800" dirty="0" smtClean="0">
                <a:latin typeface="Calibri" panose="020F0502020204030204" pitchFamily="34" charset="0"/>
                <a:sym typeface="Wingdings" panose="05000000000000000000" pitchFamily="2" charset="2"/>
              </a:rPr>
              <a:t>Nr.645</a:t>
            </a:r>
            <a:r>
              <a:rPr lang="lv-LV" sz="1800" dirty="0">
                <a:latin typeface="Calibri" panose="020F0502020204030204" pitchFamily="34" charset="0"/>
                <a:sym typeface="Wingdings" panose="05000000000000000000" pitchFamily="2" charset="2"/>
              </a:rPr>
              <a:t>) </a:t>
            </a:r>
            <a:r>
              <a:rPr lang="lv-LV" sz="1800" dirty="0" smtClean="0">
                <a:latin typeface="Calibri" panose="020F0502020204030204" pitchFamily="34" charset="0"/>
                <a:sym typeface="Wingdings" panose="05000000000000000000" pitchFamily="2" charset="2"/>
              </a:rPr>
              <a:t>19.1.2.-19.5.apakšpunktos atbilstoši izvēlētajam projekta risinājumam </a:t>
            </a:r>
          </a:p>
          <a:p>
            <a:pPr marL="720725" algn="just">
              <a:tabLst>
                <a:tab pos="719138" algn="l"/>
              </a:tabLst>
            </a:pPr>
            <a:r>
              <a:rPr lang="lv-LV" sz="1500" i="1" dirty="0">
                <a:latin typeface="Calibri" panose="020F0502020204030204" pitchFamily="34" charset="0"/>
                <a:sym typeface="Wingdings" panose="05000000000000000000" pitchFamily="2" charset="2"/>
              </a:rPr>
              <a:t>P</a:t>
            </a:r>
            <a:r>
              <a:rPr lang="lv-LV" sz="1500" i="1" dirty="0" smtClean="0">
                <a:latin typeface="Calibri" panose="020F0502020204030204" pitchFamily="34" charset="0"/>
                <a:sym typeface="Wingdings" panose="05000000000000000000" pitchFamily="2" charset="2"/>
              </a:rPr>
              <a:t>iem., zemes iegādes izmaksas nav paredzētas, ja projekta infrastruktūru veido konkrēta komersanta vajadzībām, kas projektā būs sadarbības partneris</a:t>
            </a:r>
            <a:endParaRPr lang="lv-LV" sz="1500" i="1" dirty="0">
              <a:latin typeface="Calibri" panose="020F0502020204030204" pitchFamily="34" charset="0"/>
              <a:sym typeface="Wingdings" panose="05000000000000000000" pitchFamily="2" charset="2"/>
            </a:endParaRPr>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4</a:t>
            </a:fld>
            <a:endParaRPr lang="en-US" altLang="en-US"/>
          </a:p>
        </p:txBody>
      </p:sp>
    </p:spTree>
    <p:extLst>
      <p:ext uri="{BB962C8B-B14F-4D97-AF65-F5344CB8AC3E}">
        <p14:creationId xmlns:p14="http://schemas.microsoft.com/office/powerpoint/2010/main" val="3473893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98715"/>
            <a:ext cx="6096000" cy="1036642"/>
          </a:xfrm>
        </p:spPr>
        <p:txBody>
          <a:bodyPr/>
          <a:lstStyle/>
          <a:p>
            <a:pPr algn="ctr"/>
            <a:r>
              <a:rPr lang="lv-LV" dirty="0" smtClean="0">
                <a:latin typeface="Calibri" panose="020F0502020204030204" pitchFamily="34" charset="0"/>
              </a:rPr>
              <a:t>Valsts </a:t>
            </a:r>
            <a:r>
              <a:rPr lang="lv-LV" dirty="0">
                <a:latin typeface="Calibri" panose="020F0502020204030204" pitchFamily="34" charset="0"/>
              </a:rPr>
              <a:t>atbalsta </a:t>
            </a:r>
            <a:r>
              <a:rPr lang="lv-LV" dirty="0" smtClean="0">
                <a:latin typeface="Calibri" panose="020F0502020204030204" pitchFamily="34" charset="0"/>
              </a:rPr>
              <a:t>nosacījumi MVU </a:t>
            </a:r>
            <a:br>
              <a:rPr lang="lv-LV" dirty="0" smtClean="0">
                <a:latin typeface="Calibri" panose="020F0502020204030204" pitchFamily="34" charset="0"/>
              </a:rPr>
            </a:br>
            <a:r>
              <a:rPr lang="lv-LV" dirty="0" smtClean="0">
                <a:latin typeface="Calibri" panose="020F0502020204030204" pitchFamily="34" charset="0"/>
              </a:rPr>
              <a:t>(regula Nr.651/2014)</a:t>
            </a:r>
            <a:endParaRPr lang="lv-LV" dirty="0"/>
          </a:p>
        </p:txBody>
      </p:sp>
      <p:sp>
        <p:nvSpPr>
          <p:cNvPr id="3" name="Content Placeholder 2"/>
          <p:cNvSpPr>
            <a:spLocks noGrp="1"/>
          </p:cNvSpPr>
          <p:nvPr>
            <p:ph idx="1"/>
          </p:nvPr>
        </p:nvSpPr>
        <p:spPr>
          <a:xfrm>
            <a:off x="936171" y="1752601"/>
            <a:ext cx="7750629" cy="4201886"/>
          </a:xfrm>
        </p:spPr>
        <p:txBody>
          <a:bodyPr>
            <a:normAutofit lnSpcReduction="10000"/>
          </a:bodyPr>
          <a:lstStyle/>
          <a:p>
            <a:pPr algn="just"/>
            <a:r>
              <a:rPr lang="lv-LV" sz="1600" dirty="0" smtClean="0">
                <a:latin typeface="Calibri" panose="020F0502020204030204" pitchFamily="34" charset="0"/>
              </a:rPr>
              <a:t>Būtiskākie valsts atbalsta nosacījumi, kas izriet no valsts atbalsta regulas Nr.651/2014 (</a:t>
            </a:r>
            <a:r>
              <a:rPr lang="lv-LV" sz="1400" dirty="0" smtClean="0">
                <a:latin typeface="Calibri" panose="020F0502020204030204" pitchFamily="34" charset="0"/>
              </a:rPr>
              <a:t>MK noteikumu 19.2., 19.3.1., 19.5.p</a:t>
            </a:r>
            <a:r>
              <a:rPr lang="lv-LV" sz="1600" dirty="0" smtClean="0">
                <a:latin typeface="Calibri" panose="020F0502020204030204" pitchFamily="34" charset="0"/>
              </a:rPr>
              <a:t>): </a:t>
            </a:r>
          </a:p>
          <a:p>
            <a:pPr algn="just">
              <a:spcAft>
                <a:spcPts val="600"/>
              </a:spcAft>
            </a:pPr>
            <a:r>
              <a:rPr lang="lv-LV" sz="1400" dirty="0" smtClean="0">
                <a:latin typeface="Calibri" panose="020F0502020204030204" pitchFamily="34" charset="0"/>
              </a:rPr>
              <a:t>(MK noteikumos Nr.593 un Nr.645 atsauces uz regulu, būtiskākie nosacījumi iekļauti arī kritēriju piemērošanas metodikā)</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Regulas Nr.651/2014 – 1.pants «Darbības joma» </a:t>
            </a:r>
          </a:p>
          <a:p>
            <a:pPr marL="533400" algn="just"/>
            <a:r>
              <a:rPr lang="lv-LV" sz="1400" dirty="0" smtClean="0">
                <a:latin typeface="Calibri" panose="020F0502020204030204" pitchFamily="34" charset="0"/>
                <a:sym typeface="Wingdings" panose="05000000000000000000" pitchFamily="2" charset="2"/>
              </a:rPr>
              <a:t>(piem., </a:t>
            </a:r>
            <a:r>
              <a:rPr lang="lv-LV" sz="1400" dirty="0" smtClean="0">
                <a:latin typeface="Calibri" panose="020F0502020204030204" pitchFamily="34" charset="0"/>
              </a:rPr>
              <a:t>atbalstu nevar sniegt darbībām</a:t>
            </a:r>
            <a:r>
              <a:rPr lang="lv-LV" sz="1400" dirty="0">
                <a:latin typeface="Calibri" panose="020F0502020204030204" pitchFamily="34" charset="0"/>
              </a:rPr>
              <a:t>, kas saistītas ar eksportu uz trešajām valstīm vai dalībvalstīm, tas ir, </a:t>
            </a:r>
            <a:r>
              <a:rPr lang="lv-LV" sz="1400" u="sng" dirty="0" smtClean="0">
                <a:latin typeface="Calibri" panose="020F0502020204030204" pitchFamily="34" charset="0"/>
              </a:rPr>
              <a:t>nevar sniegt tādu atbalstu, </a:t>
            </a:r>
            <a:r>
              <a:rPr lang="lv-LV" sz="1400" u="sng" dirty="0">
                <a:latin typeface="Calibri" panose="020F0502020204030204" pitchFamily="34" charset="0"/>
              </a:rPr>
              <a:t>kas tieši saistīts ar eksportētajiem daudzumiem, izplatīšanas tīkla izveidi un darbību vai citiem kārtējiem izdevumiem, kuri saistīti ar eksporta </a:t>
            </a:r>
            <a:r>
              <a:rPr lang="lv-LV" sz="1400" u="sng" dirty="0" smtClean="0">
                <a:latin typeface="Calibri" panose="020F0502020204030204" pitchFamily="34" charset="0"/>
              </a:rPr>
              <a:t>darbībām</a:t>
            </a:r>
            <a:r>
              <a:rPr lang="lv-LV" sz="1400" dirty="0" smtClean="0">
                <a:latin typeface="Calibri" panose="020F0502020204030204" pitchFamily="34" charset="0"/>
              </a:rPr>
              <a:t>)</a:t>
            </a:r>
            <a:endParaRPr lang="lv-LV" sz="1400" b="1" dirty="0">
              <a:latin typeface="Calibri" panose="020F0502020204030204" pitchFamily="34" charset="0"/>
              <a:sym typeface="Wingdings" panose="05000000000000000000" pitchFamily="2" charset="2"/>
            </a:endParaRP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Regulas Nr.651/2014 – </a:t>
            </a:r>
            <a:r>
              <a:rPr lang="lv-LV" sz="1400" b="1" dirty="0" smtClean="0">
                <a:latin typeface="Calibri" panose="020F0502020204030204" pitchFamily="34" charset="0"/>
                <a:sym typeface="Wingdings" panose="05000000000000000000" pitchFamily="2" charset="2"/>
              </a:rPr>
              <a:t>13.pants «Reģionālā atbalsta darbības joma» </a:t>
            </a:r>
            <a:endParaRPr lang="lv-LV" sz="1400" b="1" dirty="0">
              <a:latin typeface="Calibri" panose="020F0502020204030204" pitchFamily="34" charset="0"/>
              <a:sym typeface="Wingdings" panose="05000000000000000000" pitchFamily="2" charset="2"/>
            </a:endParaRPr>
          </a:p>
          <a:p>
            <a:pPr marL="533400" algn="just"/>
            <a:r>
              <a:rPr lang="lv-LV" sz="1400" dirty="0">
                <a:latin typeface="Calibri" panose="020F0502020204030204" pitchFamily="34" charset="0"/>
                <a:sym typeface="Wingdings" panose="05000000000000000000" pitchFamily="2" charset="2"/>
              </a:rPr>
              <a:t>(piem., </a:t>
            </a:r>
            <a:r>
              <a:rPr lang="lv-LV" sz="1400" dirty="0" smtClean="0">
                <a:latin typeface="Calibri" panose="020F0502020204030204" pitchFamily="34" charset="0"/>
                <a:sym typeface="Wingdings" panose="05000000000000000000" pitchFamily="2" charset="2"/>
              </a:rPr>
              <a:t>projektā kā sadarbības partneri nevar piesaistīt MVU, ja </a:t>
            </a:r>
            <a:r>
              <a:rPr lang="lv-LV" sz="1400" dirty="0">
                <a:latin typeface="Calibri" panose="020F0502020204030204" pitchFamily="34" charset="0"/>
              </a:rPr>
              <a:t>atbalstu </a:t>
            </a:r>
            <a:r>
              <a:rPr lang="lv-LV" sz="1400" dirty="0" smtClean="0">
                <a:latin typeface="Calibri" panose="020F0502020204030204" pitchFamily="34" charset="0"/>
              </a:rPr>
              <a:t>paredzēts </a:t>
            </a:r>
            <a:r>
              <a:rPr lang="lv-LV" sz="1400" dirty="0">
                <a:latin typeface="Calibri" panose="020F0502020204030204" pitchFamily="34" charset="0"/>
              </a:rPr>
              <a:t>sniegt darbībām tērauda nozarē, ogļrūpniecības nozarē, kuģu būves nozarē, sintētisko šķiedru nozarē, </a:t>
            </a:r>
            <a:r>
              <a:rPr lang="lv-LV" sz="1400" u="sng" dirty="0">
                <a:latin typeface="Calibri" panose="020F0502020204030204" pitchFamily="34" charset="0"/>
              </a:rPr>
              <a:t>transporta nozarē</a:t>
            </a:r>
            <a:r>
              <a:rPr lang="lv-LV" sz="1400" dirty="0">
                <a:latin typeface="Calibri" panose="020F0502020204030204" pitchFamily="34" charset="0"/>
              </a:rPr>
              <a:t>, </a:t>
            </a:r>
            <a:r>
              <a:rPr lang="lv-LV" sz="1400" dirty="0" smtClean="0">
                <a:latin typeface="Calibri" panose="020F0502020204030204" pitchFamily="34" charset="0"/>
              </a:rPr>
              <a:t>un ar to saistītajā infrastruktūrā)</a:t>
            </a: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Regulas Nr.651/2014 – </a:t>
            </a:r>
            <a:r>
              <a:rPr lang="lv-LV" sz="1400" b="1" dirty="0" smtClean="0">
                <a:latin typeface="Calibri" panose="020F0502020204030204" pitchFamily="34" charset="0"/>
                <a:sym typeface="Wingdings" panose="05000000000000000000" pitchFamily="2" charset="2"/>
              </a:rPr>
              <a:t>56.pants </a:t>
            </a:r>
            <a:r>
              <a:rPr lang="lv-LV" sz="1400" b="1" dirty="0">
                <a:latin typeface="Calibri" panose="020F0502020204030204" pitchFamily="34" charset="0"/>
                <a:sym typeface="Wingdings" panose="05000000000000000000" pitchFamily="2" charset="2"/>
              </a:rPr>
              <a:t>«Reģionālā atbalsta darbības </a:t>
            </a:r>
            <a:r>
              <a:rPr lang="lv-LV" sz="1400" b="1" dirty="0" smtClean="0">
                <a:latin typeface="Calibri" panose="020F0502020204030204" pitchFamily="34" charset="0"/>
                <a:sym typeface="Wingdings" panose="05000000000000000000" pitchFamily="2" charset="2"/>
              </a:rPr>
              <a:t>joma» </a:t>
            </a:r>
          </a:p>
          <a:p>
            <a:pPr marL="533400" algn="just"/>
            <a:r>
              <a:rPr lang="lv-LV" sz="1400" dirty="0" smtClean="0">
                <a:latin typeface="Calibri" panose="020F0502020204030204" pitchFamily="34" charset="0"/>
                <a:sym typeface="Wingdings" panose="05000000000000000000" pitchFamily="2" charset="2"/>
              </a:rPr>
              <a:t>(piem., </a:t>
            </a:r>
            <a:r>
              <a:rPr lang="lv-LV" sz="1400" dirty="0" smtClean="0">
                <a:latin typeface="Calibri" panose="020F0502020204030204" pitchFamily="34" charset="0"/>
              </a:rPr>
              <a:t>atbalstu </a:t>
            </a:r>
            <a:r>
              <a:rPr lang="lv-LV" sz="1400" dirty="0">
                <a:latin typeface="Calibri" panose="020F0502020204030204" pitchFamily="34" charset="0"/>
              </a:rPr>
              <a:t>nevar sniegt lidostu </a:t>
            </a:r>
            <a:r>
              <a:rPr lang="lv-LV" sz="1400" dirty="0">
                <a:latin typeface="Calibri" panose="020F0502020204030204" pitchFamily="34" charset="0"/>
              </a:rPr>
              <a:t>un ostu </a:t>
            </a:r>
            <a:r>
              <a:rPr lang="lv-LV" sz="1400" dirty="0" smtClean="0">
                <a:latin typeface="Calibri" panose="020F0502020204030204" pitchFamily="34" charset="0"/>
              </a:rPr>
              <a:t>infrastruktūrai. Atbalstu nepiešķir mērķorientētai infrastruktūrai, u.c.)</a:t>
            </a: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Jānodrošina izmaksu </a:t>
            </a:r>
            <a:r>
              <a:rPr lang="lv-LV" sz="1400" b="1" dirty="0" smtClean="0">
                <a:latin typeface="Calibri" panose="020F0502020204030204" pitchFamily="34" charset="0"/>
                <a:sym typeface="Wingdings" panose="05000000000000000000" pitchFamily="2" charset="2"/>
              </a:rPr>
              <a:t>nošķiršana</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Citi nosacījumi</a:t>
            </a:r>
            <a:endParaRPr lang="lv-LV" sz="1400" b="1" dirty="0">
              <a:latin typeface="Calibri" panose="020F0502020204030204" pitchFamily="34" charset="0"/>
              <a:sym typeface="Wingdings" panose="05000000000000000000" pitchFamily="2" charset="2"/>
            </a:endParaRPr>
          </a:p>
          <a:p>
            <a:pPr marL="533400" algn="just"/>
            <a:endParaRPr lang="lv-LV" sz="1400" dirty="0">
              <a:latin typeface="Calibri" panose="020F0502020204030204" pitchFamily="34" charset="0"/>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5</a:t>
            </a:fld>
            <a:endParaRPr lang="en-US" altLang="en-US"/>
          </a:p>
        </p:txBody>
      </p:sp>
    </p:spTree>
    <p:extLst>
      <p:ext uri="{BB962C8B-B14F-4D97-AF65-F5344CB8AC3E}">
        <p14:creationId xmlns:p14="http://schemas.microsoft.com/office/powerpoint/2010/main" val="1035881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98715"/>
            <a:ext cx="6096000" cy="1036642"/>
          </a:xfrm>
        </p:spPr>
        <p:txBody>
          <a:bodyPr/>
          <a:lstStyle/>
          <a:p>
            <a:pPr algn="ctr"/>
            <a:r>
              <a:rPr lang="lv-LV" i="1" dirty="0" err="1" smtClean="0">
                <a:latin typeface="Calibri" panose="020F0502020204030204" pitchFamily="34" charset="0"/>
              </a:rPr>
              <a:t>De</a:t>
            </a:r>
            <a:r>
              <a:rPr lang="lv-LV" i="1" dirty="0" smtClean="0">
                <a:latin typeface="Calibri" panose="020F0502020204030204" pitchFamily="34" charset="0"/>
              </a:rPr>
              <a:t> </a:t>
            </a:r>
            <a:r>
              <a:rPr lang="lv-LV" i="1" dirty="0" err="1" smtClean="0">
                <a:latin typeface="Calibri" panose="020F0502020204030204" pitchFamily="34" charset="0"/>
              </a:rPr>
              <a:t>minimis</a:t>
            </a:r>
            <a:r>
              <a:rPr lang="lv-LV" i="1" dirty="0" smtClean="0">
                <a:latin typeface="Calibri" panose="020F0502020204030204" pitchFamily="34" charset="0"/>
              </a:rPr>
              <a:t> </a:t>
            </a:r>
            <a:r>
              <a:rPr lang="lv-LV" dirty="0" smtClean="0">
                <a:latin typeface="Calibri" panose="020F0502020204030204" pitchFamily="34" charset="0"/>
              </a:rPr>
              <a:t>nosacījumi MVU, pašvaldībām </a:t>
            </a:r>
            <a:br>
              <a:rPr lang="lv-LV" dirty="0" smtClean="0">
                <a:latin typeface="Calibri" panose="020F0502020204030204" pitchFamily="34" charset="0"/>
              </a:rPr>
            </a:br>
            <a:r>
              <a:rPr lang="lv-LV" dirty="0" smtClean="0">
                <a:latin typeface="Calibri" panose="020F0502020204030204" pitchFamily="34" charset="0"/>
              </a:rPr>
              <a:t>(regula Nr.1407/2013)</a:t>
            </a:r>
            <a:endParaRPr lang="lv-LV" dirty="0"/>
          </a:p>
        </p:txBody>
      </p:sp>
      <p:sp>
        <p:nvSpPr>
          <p:cNvPr id="3" name="Content Placeholder 2"/>
          <p:cNvSpPr>
            <a:spLocks noGrp="1"/>
          </p:cNvSpPr>
          <p:nvPr>
            <p:ph idx="1"/>
          </p:nvPr>
        </p:nvSpPr>
        <p:spPr>
          <a:xfrm>
            <a:off x="936171" y="1752601"/>
            <a:ext cx="7750629" cy="4201886"/>
          </a:xfrm>
        </p:spPr>
        <p:txBody>
          <a:bodyPr>
            <a:normAutofit/>
          </a:bodyPr>
          <a:lstStyle/>
          <a:p>
            <a:pPr algn="just"/>
            <a:r>
              <a:rPr lang="lv-LV" sz="1600" dirty="0" smtClean="0">
                <a:latin typeface="Calibri" panose="020F0502020204030204" pitchFamily="34" charset="0"/>
              </a:rPr>
              <a:t>Būtiskākie </a:t>
            </a:r>
            <a:r>
              <a:rPr lang="lv-LV" sz="1600" b="1" i="1" dirty="0" err="1" smtClean="0">
                <a:latin typeface="Calibri" panose="020F0502020204030204" pitchFamily="34" charset="0"/>
              </a:rPr>
              <a:t>de</a:t>
            </a:r>
            <a:r>
              <a:rPr lang="lv-LV" sz="1600" b="1" i="1" dirty="0" smtClean="0">
                <a:latin typeface="Calibri" panose="020F0502020204030204" pitchFamily="34" charset="0"/>
              </a:rPr>
              <a:t> </a:t>
            </a:r>
            <a:r>
              <a:rPr lang="lv-LV" sz="1600" b="1" i="1" dirty="0" err="1" smtClean="0">
                <a:latin typeface="Calibri" panose="020F0502020204030204" pitchFamily="34" charset="0"/>
              </a:rPr>
              <a:t>minimis</a:t>
            </a:r>
            <a:r>
              <a:rPr lang="lv-LV" sz="1600" b="1" i="1" dirty="0" smtClean="0">
                <a:latin typeface="Calibri" panose="020F0502020204030204" pitchFamily="34" charset="0"/>
              </a:rPr>
              <a:t> </a:t>
            </a:r>
            <a:r>
              <a:rPr lang="lv-LV" sz="1600" dirty="0" smtClean="0">
                <a:latin typeface="Calibri" panose="020F0502020204030204" pitchFamily="34" charset="0"/>
              </a:rPr>
              <a:t>nosacījumi </a:t>
            </a:r>
            <a:r>
              <a:rPr lang="lv-LV" sz="1600" b="1" dirty="0">
                <a:latin typeface="Calibri" panose="020F0502020204030204" pitchFamily="34" charset="0"/>
              </a:rPr>
              <a:t>projekta pamatojošās dokumentācijas sagatavošanas </a:t>
            </a:r>
            <a:r>
              <a:rPr lang="lv-LV" sz="1600" b="1" dirty="0" smtClean="0">
                <a:latin typeface="Calibri" panose="020F0502020204030204" pitchFamily="34" charset="0"/>
              </a:rPr>
              <a:t>izmaksām</a:t>
            </a:r>
            <a:r>
              <a:rPr lang="lv-LV" sz="1600" dirty="0" smtClean="0">
                <a:latin typeface="Calibri" panose="020F0502020204030204" pitchFamily="34" charset="0"/>
              </a:rPr>
              <a:t> darbībām, kurām projektā sniedz atbalstu atbilstoši valsts atbalsta regulai Nr.651/2014 (</a:t>
            </a:r>
            <a:r>
              <a:rPr lang="lv-LV" sz="1400" dirty="0" smtClean="0">
                <a:latin typeface="Calibri" panose="020F0502020204030204" pitchFamily="34" charset="0"/>
              </a:rPr>
              <a:t>MK noteikumu </a:t>
            </a:r>
            <a:r>
              <a:rPr lang="lv-LV" sz="1400" b="1" dirty="0" smtClean="0">
                <a:latin typeface="Calibri" panose="020F0502020204030204" pitchFamily="34" charset="0"/>
              </a:rPr>
              <a:t>19.2., 19.3.1., 19.5.p</a:t>
            </a:r>
            <a:r>
              <a:rPr lang="lv-LV" sz="1600" dirty="0" smtClean="0">
                <a:latin typeface="Calibri" panose="020F0502020204030204" pitchFamily="34" charset="0"/>
              </a:rPr>
              <a:t>): </a:t>
            </a:r>
          </a:p>
          <a:p>
            <a:pPr algn="just">
              <a:spcAft>
                <a:spcPts val="600"/>
              </a:spcAft>
            </a:pPr>
            <a:r>
              <a:rPr lang="lv-LV" sz="1400" dirty="0" smtClean="0">
                <a:latin typeface="Calibri" panose="020F0502020204030204" pitchFamily="34" charset="0"/>
              </a:rPr>
              <a:t>(MK noteikumos </a:t>
            </a:r>
            <a:r>
              <a:rPr lang="lv-LV" sz="1400" dirty="0">
                <a:latin typeface="Calibri" panose="020F0502020204030204" pitchFamily="34" charset="0"/>
              </a:rPr>
              <a:t>Nr.593 un Nr.645</a:t>
            </a:r>
            <a:r>
              <a:rPr lang="lv-LV" sz="1400" dirty="0" smtClean="0">
                <a:latin typeface="Calibri" panose="020F0502020204030204" pitchFamily="34" charset="0"/>
              </a:rPr>
              <a:t> atsauces uz regulu, būtiskākie nosacījumi iekļauti arī kritēriju piemērošanas metodikā)</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Regulas Nr.1407/2013 – 1.pants «Darbības joma» </a:t>
            </a:r>
          </a:p>
          <a:p>
            <a:pPr marL="533400" algn="just"/>
            <a:r>
              <a:rPr lang="lv-LV" sz="1400" dirty="0" smtClean="0">
                <a:latin typeface="Calibri" panose="020F0502020204030204" pitchFamily="34" charset="0"/>
                <a:sym typeface="Wingdings" panose="05000000000000000000" pitchFamily="2" charset="2"/>
              </a:rPr>
              <a:t>(piem., </a:t>
            </a:r>
            <a:r>
              <a:rPr lang="lv-LV" sz="1400" dirty="0" smtClean="0">
                <a:latin typeface="Calibri" panose="020F0502020204030204" pitchFamily="34" charset="0"/>
              </a:rPr>
              <a:t>atbalstu </a:t>
            </a:r>
            <a:r>
              <a:rPr lang="lv-LV" sz="1400" u="sng" dirty="0" smtClean="0">
                <a:latin typeface="Calibri" panose="020F0502020204030204" pitchFamily="34" charset="0"/>
              </a:rPr>
              <a:t>nevar</a:t>
            </a:r>
            <a:r>
              <a:rPr lang="lv-LV" sz="1400" dirty="0" smtClean="0">
                <a:latin typeface="Calibri" panose="020F0502020204030204" pitchFamily="34" charset="0"/>
              </a:rPr>
              <a:t> sniegt darbībām</a:t>
            </a:r>
            <a:r>
              <a:rPr lang="lv-LV" sz="1400" dirty="0">
                <a:latin typeface="Calibri" panose="020F0502020204030204" pitchFamily="34" charset="0"/>
              </a:rPr>
              <a:t>, kas </a:t>
            </a:r>
            <a:r>
              <a:rPr lang="lv-LV" sz="1400" dirty="0" smtClean="0">
                <a:latin typeface="Calibri" panose="020F0502020204030204" pitchFamily="34" charset="0"/>
              </a:rPr>
              <a:t>saistītas ar lauksaimniecības produktu primāro ražošanu)</a:t>
            </a:r>
            <a:endParaRPr lang="lv-LV" sz="1400" b="1" dirty="0">
              <a:latin typeface="Calibri" panose="020F0502020204030204" pitchFamily="34" charset="0"/>
              <a:sym typeface="Wingdings" panose="05000000000000000000" pitchFamily="2" charset="2"/>
            </a:endParaRP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Regulas </a:t>
            </a:r>
            <a:r>
              <a:rPr lang="lv-LV" sz="1400" b="1" dirty="0" smtClean="0">
                <a:latin typeface="Calibri" panose="020F0502020204030204" pitchFamily="34" charset="0"/>
                <a:sym typeface="Wingdings" panose="05000000000000000000" pitchFamily="2" charset="2"/>
              </a:rPr>
              <a:t>Nr.1407/2013 </a:t>
            </a:r>
            <a:r>
              <a:rPr lang="lv-LV" sz="1400" b="1" dirty="0">
                <a:latin typeface="Calibri" panose="020F0502020204030204" pitchFamily="34" charset="0"/>
                <a:sym typeface="Wingdings" panose="05000000000000000000" pitchFamily="2" charset="2"/>
              </a:rPr>
              <a:t>– </a:t>
            </a:r>
            <a:r>
              <a:rPr lang="lv-LV" sz="1400" b="1" dirty="0">
                <a:latin typeface="Calibri" panose="020F0502020204030204" pitchFamily="34" charset="0"/>
                <a:sym typeface="Wingdings" panose="05000000000000000000" pitchFamily="2" charset="2"/>
              </a:rPr>
              <a:t>3</a:t>
            </a:r>
            <a:r>
              <a:rPr lang="lv-LV" sz="1400" b="1" dirty="0" smtClean="0">
                <a:latin typeface="Calibri" panose="020F0502020204030204" pitchFamily="34" charset="0"/>
                <a:sym typeface="Wingdings" panose="05000000000000000000" pitchFamily="2" charset="2"/>
              </a:rPr>
              <a:t>.pants «</a:t>
            </a:r>
            <a:r>
              <a:rPr lang="lv-LV" sz="1400" b="1" i="1" dirty="0" err="1" smtClean="0">
                <a:latin typeface="Calibri" panose="020F0502020204030204" pitchFamily="34" charset="0"/>
                <a:sym typeface="Wingdings" panose="05000000000000000000" pitchFamily="2" charset="2"/>
              </a:rPr>
              <a:t>De</a:t>
            </a:r>
            <a:r>
              <a:rPr lang="lv-LV" sz="1400" b="1" i="1" dirty="0" smtClean="0">
                <a:latin typeface="Calibri" panose="020F0502020204030204" pitchFamily="34" charset="0"/>
                <a:sym typeface="Wingdings" panose="05000000000000000000" pitchFamily="2" charset="2"/>
              </a:rPr>
              <a:t> </a:t>
            </a:r>
            <a:r>
              <a:rPr lang="lv-LV" sz="1400" b="1" i="1" dirty="0" err="1" smtClean="0">
                <a:latin typeface="Calibri" panose="020F0502020204030204" pitchFamily="34" charset="0"/>
                <a:sym typeface="Wingdings" panose="05000000000000000000" pitchFamily="2" charset="2"/>
              </a:rPr>
              <a:t>minimis</a:t>
            </a:r>
            <a:r>
              <a:rPr lang="lv-LV" sz="1400" b="1" i="1" dirty="0" smtClean="0">
                <a:latin typeface="Calibri" panose="020F0502020204030204" pitchFamily="34" charset="0"/>
                <a:sym typeface="Wingdings" panose="05000000000000000000" pitchFamily="2" charset="2"/>
              </a:rPr>
              <a:t> </a:t>
            </a:r>
            <a:r>
              <a:rPr lang="lv-LV" sz="1400" b="1" dirty="0" smtClean="0">
                <a:latin typeface="Calibri" panose="020F0502020204030204" pitchFamily="34" charset="0"/>
                <a:sym typeface="Wingdings" panose="05000000000000000000" pitchFamily="2" charset="2"/>
              </a:rPr>
              <a:t>atbalsts» </a:t>
            </a:r>
            <a:endParaRPr lang="lv-LV" sz="1400" b="1" dirty="0">
              <a:latin typeface="Calibri" panose="020F0502020204030204" pitchFamily="34" charset="0"/>
              <a:sym typeface="Wingdings" panose="05000000000000000000" pitchFamily="2" charset="2"/>
            </a:endParaRPr>
          </a:p>
          <a:p>
            <a:pPr marL="533400" algn="just"/>
            <a:r>
              <a:rPr lang="lv-LV" sz="1400" dirty="0">
                <a:latin typeface="Calibri" panose="020F0502020204030204" pitchFamily="34" charset="0"/>
                <a:sym typeface="Wingdings" panose="05000000000000000000" pitchFamily="2" charset="2"/>
              </a:rPr>
              <a:t>(piem., </a:t>
            </a:r>
            <a:r>
              <a:rPr lang="lv-LV" sz="1400" i="1" dirty="0" err="1">
                <a:latin typeface="Calibri" panose="020F0502020204030204" pitchFamily="34" charset="0"/>
              </a:rPr>
              <a:t>de</a:t>
            </a:r>
            <a:r>
              <a:rPr lang="lv-LV" sz="1400" i="1" dirty="0">
                <a:latin typeface="Calibri" panose="020F0502020204030204" pitchFamily="34" charset="0"/>
              </a:rPr>
              <a:t> </a:t>
            </a:r>
            <a:r>
              <a:rPr lang="lv-LV" sz="1400" i="1" dirty="0" err="1">
                <a:latin typeface="Calibri" panose="020F0502020204030204" pitchFamily="34" charset="0"/>
              </a:rPr>
              <a:t>minimis</a:t>
            </a:r>
            <a:r>
              <a:rPr lang="lv-LV" sz="1400" dirty="0">
                <a:latin typeface="Calibri" panose="020F0502020204030204" pitchFamily="34" charset="0"/>
              </a:rPr>
              <a:t> atbalsts vienam uzņēmumam nepārsniedz 200 000 </a:t>
            </a:r>
            <a:r>
              <a:rPr lang="lv-LV" sz="1400" i="1" dirty="0" err="1">
                <a:latin typeface="Calibri" panose="020F0502020204030204" pitchFamily="34" charset="0"/>
              </a:rPr>
              <a:t>euro</a:t>
            </a:r>
            <a:r>
              <a:rPr lang="lv-LV" sz="1400" dirty="0">
                <a:latin typeface="Calibri" panose="020F0502020204030204" pitchFamily="34" charset="0"/>
              </a:rPr>
              <a:t> triju fiskālo gadu periodā</a:t>
            </a:r>
            <a:r>
              <a:rPr lang="lv-LV" sz="1400" dirty="0" smtClean="0">
                <a:latin typeface="Calibri" panose="020F0502020204030204" pitchFamily="34" charset="0"/>
              </a:rPr>
              <a:t>)</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Jānodrošina </a:t>
            </a:r>
            <a:r>
              <a:rPr lang="lv-LV" sz="1400" b="1" dirty="0">
                <a:latin typeface="Calibri" panose="020F0502020204030204" pitchFamily="34" charset="0"/>
                <a:sym typeface="Wingdings" panose="05000000000000000000" pitchFamily="2" charset="2"/>
              </a:rPr>
              <a:t>izmaksu </a:t>
            </a:r>
            <a:r>
              <a:rPr lang="lv-LV" sz="1400" b="1" dirty="0" smtClean="0">
                <a:latin typeface="Calibri" panose="020F0502020204030204" pitchFamily="34" charset="0"/>
                <a:sym typeface="Wingdings" panose="05000000000000000000" pitchFamily="2" charset="2"/>
              </a:rPr>
              <a:t>nošķiršana</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Citi nosacījumi</a:t>
            </a:r>
            <a:endParaRPr lang="lv-LV" sz="1400" b="1" dirty="0">
              <a:latin typeface="Calibri" panose="020F0502020204030204" pitchFamily="34" charset="0"/>
              <a:sym typeface="Wingdings" panose="05000000000000000000" pitchFamily="2" charset="2"/>
            </a:endParaRPr>
          </a:p>
          <a:p>
            <a:pPr marL="533400" algn="just"/>
            <a:endParaRPr lang="lv-LV" sz="1400" dirty="0">
              <a:latin typeface="Calibri" panose="020F0502020204030204" pitchFamily="34" charset="0"/>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6</a:t>
            </a:fld>
            <a:endParaRPr lang="en-US" altLang="en-US"/>
          </a:p>
        </p:txBody>
      </p:sp>
    </p:spTree>
    <p:extLst>
      <p:ext uri="{BB962C8B-B14F-4D97-AF65-F5344CB8AC3E}">
        <p14:creationId xmlns:p14="http://schemas.microsoft.com/office/powerpoint/2010/main" val="4259712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086" y="563559"/>
            <a:ext cx="6096000" cy="1036642"/>
          </a:xfrm>
        </p:spPr>
        <p:txBody>
          <a:bodyPr>
            <a:normAutofit fontScale="90000"/>
          </a:bodyPr>
          <a:lstStyle/>
          <a:p>
            <a:pPr algn="ctr"/>
            <a:r>
              <a:rPr lang="lv-LV" dirty="0" smtClean="0">
                <a:latin typeface="Calibri" panose="020F0502020204030204" pitchFamily="34" charset="0"/>
              </a:rPr>
              <a:t>Valsts </a:t>
            </a:r>
            <a:r>
              <a:rPr lang="lv-LV" dirty="0">
                <a:latin typeface="Calibri" panose="020F0502020204030204" pitchFamily="34" charset="0"/>
              </a:rPr>
              <a:t>atbalsta </a:t>
            </a:r>
            <a:r>
              <a:rPr lang="lv-LV" dirty="0" smtClean="0">
                <a:latin typeface="Calibri" panose="020F0502020204030204" pitchFamily="34" charset="0"/>
              </a:rPr>
              <a:t>nosacījumi zemnieku saimniecībām</a:t>
            </a:r>
            <a:br>
              <a:rPr lang="lv-LV" dirty="0" smtClean="0">
                <a:latin typeface="Calibri" panose="020F0502020204030204" pitchFamily="34" charset="0"/>
              </a:rPr>
            </a:br>
            <a:r>
              <a:rPr lang="lv-LV" dirty="0" smtClean="0">
                <a:latin typeface="Calibri" panose="020F0502020204030204" pitchFamily="34" charset="0"/>
              </a:rPr>
              <a:t>(regula Nr.702/2014)</a:t>
            </a:r>
            <a:endParaRPr lang="lv-LV" dirty="0"/>
          </a:p>
        </p:txBody>
      </p:sp>
      <p:sp>
        <p:nvSpPr>
          <p:cNvPr id="3" name="Content Placeholder 2"/>
          <p:cNvSpPr>
            <a:spLocks noGrp="1"/>
          </p:cNvSpPr>
          <p:nvPr>
            <p:ph idx="1"/>
          </p:nvPr>
        </p:nvSpPr>
        <p:spPr>
          <a:xfrm>
            <a:off x="936171" y="1752601"/>
            <a:ext cx="7750629" cy="4201886"/>
          </a:xfrm>
        </p:spPr>
        <p:txBody>
          <a:bodyPr>
            <a:normAutofit/>
          </a:bodyPr>
          <a:lstStyle/>
          <a:p>
            <a:pPr algn="just"/>
            <a:r>
              <a:rPr lang="lv-LV" sz="1600" dirty="0" smtClean="0">
                <a:latin typeface="Calibri" panose="020F0502020204030204" pitchFamily="34" charset="0"/>
              </a:rPr>
              <a:t>Būtiskākie valsts atbalsta nosacījumi, kas izriet no valsts atbalsta regulas Nr.702/2014 (</a:t>
            </a:r>
            <a:r>
              <a:rPr lang="lv-LV" sz="1400" dirty="0" smtClean="0">
                <a:latin typeface="Calibri" panose="020F0502020204030204" pitchFamily="34" charset="0"/>
              </a:rPr>
              <a:t>MK noteikumu 19.3.2.p</a:t>
            </a:r>
            <a:r>
              <a:rPr lang="lv-LV" sz="1600" dirty="0" smtClean="0">
                <a:latin typeface="Calibri" panose="020F0502020204030204" pitchFamily="34" charset="0"/>
              </a:rPr>
              <a:t>): </a:t>
            </a:r>
          </a:p>
          <a:p>
            <a:pPr algn="just">
              <a:spcAft>
                <a:spcPts val="600"/>
              </a:spcAft>
            </a:pPr>
            <a:r>
              <a:rPr lang="lv-LV" sz="1400" dirty="0" smtClean="0">
                <a:latin typeface="Calibri" panose="020F0502020204030204" pitchFamily="34" charset="0"/>
              </a:rPr>
              <a:t>(MK noteikumos </a:t>
            </a:r>
            <a:r>
              <a:rPr lang="lv-LV" sz="1400" dirty="0">
                <a:latin typeface="Calibri" panose="020F0502020204030204" pitchFamily="34" charset="0"/>
              </a:rPr>
              <a:t>Nr.593 un Nr.645</a:t>
            </a:r>
            <a:r>
              <a:rPr lang="lv-LV" sz="1400" dirty="0" smtClean="0">
                <a:latin typeface="Calibri" panose="020F0502020204030204" pitchFamily="34" charset="0"/>
              </a:rPr>
              <a:t> atsauces uz regulu, būtiskākie nosacījumi iekļauti arī kritēriju piemērošanas metodikā)</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Regulas Nr.702/2014 – 1.pants «Darbības joma» </a:t>
            </a:r>
          </a:p>
          <a:p>
            <a:pPr marL="533400" algn="just"/>
            <a:r>
              <a:rPr lang="lv-LV" sz="1400" dirty="0" smtClean="0">
                <a:latin typeface="Calibri" panose="020F0502020204030204" pitchFamily="34" charset="0"/>
                <a:sym typeface="Wingdings" panose="05000000000000000000" pitchFamily="2" charset="2"/>
              </a:rPr>
              <a:t>(piem., </a:t>
            </a:r>
            <a:r>
              <a:rPr lang="lv-LV" sz="1400" dirty="0" smtClean="0">
                <a:latin typeface="Calibri" panose="020F0502020204030204" pitchFamily="34" charset="0"/>
              </a:rPr>
              <a:t>atbalstu var sniegt, ja</a:t>
            </a:r>
            <a:r>
              <a:rPr lang="lv-LV" sz="1400" dirty="0">
                <a:latin typeface="Calibri" panose="020F0502020204030204" pitchFamily="34" charset="0"/>
              </a:rPr>
              <a:t> komersants nodarbojas </a:t>
            </a:r>
            <a:r>
              <a:rPr lang="lv-LV" sz="1400" dirty="0">
                <a:latin typeface="Calibri" panose="020F0502020204030204" pitchFamily="34" charset="0"/>
              </a:rPr>
              <a:t>ar primāro lauksaimniecisko ražošanu</a:t>
            </a:r>
            <a:r>
              <a:rPr lang="lv-LV" sz="1400" dirty="0" smtClean="0">
                <a:latin typeface="Calibri" panose="020F0502020204030204" pitchFamily="34" charset="0"/>
              </a:rPr>
              <a:t>)</a:t>
            </a:r>
            <a:endParaRPr lang="lv-LV" sz="1400" b="1" dirty="0">
              <a:latin typeface="Calibri" panose="020F0502020204030204" pitchFamily="34" charset="0"/>
              <a:sym typeface="Wingdings" panose="05000000000000000000" pitchFamily="2" charset="2"/>
            </a:endParaRP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Regulas Nr</a:t>
            </a:r>
            <a:r>
              <a:rPr lang="lv-LV" sz="1400" b="1" dirty="0" smtClean="0">
                <a:latin typeface="Calibri" panose="020F0502020204030204" pitchFamily="34" charset="0"/>
                <a:sym typeface="Wingdings" panose="05000000000000000000" pitchFamily="2" charset="2"/>
              </a:rPr>
              <a:t>.</a:t>
            </a:r>
            <a:r>
              <a:rPr lang="lv-LV" sz="1400" b="1" dirty="0">
                <a:latin typeface="Calibri" panose="020F0502020204030204" pitchFamily="34" charset="0"/>
                <a:sym typeface="Wingdings" panose="05000000000000000000" pitchFamily="2" charset="2"/>
              </a:rPr>
              <a:t> 702/2014</a:t>
            </a:r>
            <a:r>
              <a:rPr lang="lv-LV" sz="1400" b="1" dirty="0" smtClean="0">
                <a:latin typeface="Calibri" panose="020F0502020204030204" pitchFamily="34" charset="0"/>
                <a:sym typeface="Wingdings" panose="05000000000000000000" pitchFamily="2" charset="2"/>
              </a:rPr>
              <a:t> </a:t>
            </a:r>
            <a:r>
              <a:rPr lang="lv-LV" sz="1400" b="1" dirty="0">
                <a:latin typeface="Calibri" panose="020F0502020204030204" pitchFamily="34" charset="0"/>
                <a:sym typeface="Wingdings" panose="05000000000000000000" pitchFamily="2" charset="2"/>
              </a:rPr>
              <a:t>– </a:t>
            </a:r>
            <a:r>
              <a:rPr lang="lv-LV" sz="1400" b="1" dirty="0" smtClean="0">
                <a:latin typeface="Calibri" panose="020F0502020204030204" pitchFamily="34" charset="0"/>
                <a:sym typeface="Wingdings" panose="05000000000000000000" pitchFamily="2" charset="2"/>
              </a:rPr>
              <a:t>4.pants «Paziņošanas robežvērtība» </a:t>
            </a:r>
            <a:endParaRPr lang="lv-LV" sz="1400" b="1" dirty="0">
              <a:latin typeface="Calibri" panose="020F0502020204030204" pitchFamily="34" charset="0"/>
              <a:sym typeface="Wingdings" panose="05000000000000000000" pitchFamily="2" charset="2"/>
            </a:endParaRPr>
          </a:p>
          <a:p>
            <a:pPr marL="533400" algn="just"/>
            <a:r>
              <a:rPr lang="lv-LV" sz="1400" dirty="0">
                <a:latin typeface="Calibri" panose="020F0502020204030204" pitchFamily="34" charset="0"/>
                <a:sym typeface="Wingdings" panose="05000000000000000000" pitchFamily="2" charset="2"/>
              </a:rPr>
              <a:t>(piem., </a:t>
            </a:r>
            <a:r>
              <a:rPr lang="lv-LV" sz="1400" dirty="0">
                <a:latin typeface="Calibri" panose="020F0502020204030204" pitchFamily="34" charset="0"/>
              </a:rPr>
              <a:t>atbalsts ieguldījumam lauku saimniecību materiālos vai nemateriālos aktīvos, kas saistīti ar primāro lauksaimniecisko ražošanu nepārsniedz 500 000 </a:t>
            </a:r>
            <a:r>
              <a:rPr lang="lv-LV" sz="1400" i="1" dirty="0" err="1">
                <a:latin typeface="Calibri" panose="020F0502020204030204" pitchFamily="34" charset="0"/>
              </a:rPr>
              <a:t>euro</a:t>
            </a:r>
            <a:r>
              <a:rPr lang="lv-LV" sz="1400" dirty="0">
                <a:latin typeface="Calibri" panose="020F0502020204030204" pitchFamily="34" charset="0"/>
              </a:rPr>
              <a:t> vienam uzņēmumam vienā ieguldījumu projektā</a:t>
            </a:r>
            <a:r>
              <a:rPr lang="lv-LV" sz="1400" dirty="0" smtClean="0">
                <a:latin typeface="Calibri" panose="020F0502020204030204" pitchFamily="34" charset="0"/>
              </a:rPr>
              <a:t>)</a:t>
            </a: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Regulas </a:t>
            </a:r>
            <a:r>
              <a:rPr lang="lv-LV" sz="1400" b="1" dirty="0" smtClean="0">
                <a:latin typeface="Calibri" panose="020F0502020204030204" pitchFamily="34" charset="0"/>
                <a:sym typeface="Wingdings" panose="05000000000000000000" pitchFamily="2" charset="2"/>
              </a:rPr>
              <a:t>Nr.702/2014 </a:t>
            </a:r>
            <a:r>
              <a:rPr lang="lv-LV" sz="1400" b="1" dirty="0">
                <a:latin typeface="Calibri" panose="020F0502020204030204" pitchFamily="34" charset="0"/>
                <a:sym typeface="Wingdings" panose="05000000000000000000" pitchFamily="2" charset="2"/>
              </a:rPr>
              <a:t>– </a:t>
            </a:r>
            <a:r>
              <a:rPr lang="lv-LV" sz="1400" b="1" dirty="0" smtClean="0">
                <a:latin typeface="Calibri" panose="020F0502020204030204" pitchFamily="34" charset="0"/>
                <a:sym typeface="Wingdings" panose="05000000000000000000" pitchFamily="2" charset="2"/>
              </a:rPr>
              <a:t>14.pants</a:t>
            </a:r>
          </a:p>
          <a:p>
            <a:pPr marL="533400" algn="just"/>
            <a:r>
              <a:rPr lang="lv-LV" sz="1400" dirty="0" smtClean="0">
                <a:latin typeface="Calibri" panose="020F0502020204030204" pitchFamily="34" charset="0"/>
                <a:sym typeface="Wingdings" panose="05000000000000000000" pitchFamily="2" charset="2"/>
              </a:rPr>
              <a:t>(piem., projektos ar sadarbības partneri ERAF </a:t>
            </a:r>
            <a:r>
              <a:rPr lang="lv-LV" sz="1400" dirty="0" smtClean="0">
                <a:latin typeface="Calibri" panose="020F0502020204030204" pitchFamily="34" charset="0"/>
              </a:rPr>
              <a:t>atbalsta </a:t>
            </a:r>
            <a:r>
              <a:rPr lang="lv-LV" sz="1400" dirty="0">
                <a:latin typeface="Calibri" panose="020F0502020204030204" pitchFamily="34" charset="0"/>
              </a:rPr>
              <a:t>intensitāte </a:t>
            </a:r>
            <a:r>
              <a:rPr lang="lv-LV" sz="1400" dirty="0" smtClean="0">
                <a:latin typeface="Calibri" panose="020F0502020204030204" pitchFamily="34" charset="0"/>
              </a:rPr>
              <a:t>ir 50%, ja investīcijas paredzēts veikt apgabalā, kurā </a:t>
            </a:r>
            <a:r>
              <a:rPr lang="lv-LV" sz="1400" dirty="0">
                <a:latin typeface="Calibri" panose="020F0502020204030204" pitchFamily="34" charset="0"/>
              </a:rPr>
              <a:t>nav dabas radīti vai citi īpaši </a:t>
            </a:r>
            <a:r>
              <a:rPr lang="lv-LV" sz="1400" dirty="0" smtClean="0">
                <a:latin typeface="Calibri" panose="020F0502020204030204" pitchFamily="34" charset="0"/>
              </a:rPr>
              <a:t>ierobežojumi, atbilstoši </a:t>
            </a:r>
            <a:r>
              <a:rPr lang="lv-LV" sz="1400" dirty="0">
                <a:latin typeface="Calibri" panose="020F0502020204030204" pitchFamily="34" charset="0"/>
              </a:rPr>
              <a:t>Latvijas lauku attīstības programmai 2014.-</a:t>
            </a:r>
            <a:r>
              <a:rPr lang="lv-LV" sz="1400" dirty="0" smtClean="0">
                <a:latin typeface="Calibri" panose="020F0502020204030204" pitchFamily="34" charset="0"/>
              </a:rPr>
              <a:t>2020.gadam. (Zemgales reģions))</a:t>
            </a:r>
            <a:endParaRPr lang="lv-LV" sz="1400" dirty="0">
              <a:latin typeface="Calibri" panose="020F0502020204030204" pitchFamily="34" charset="0"/>
            </a:endParaRP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Jānodrošina izmaksu </a:t>
            </a:r>
            <a:r>
              <a:rPr lang="lv-LV" sz="1400" b="1" dirty="0" smtClean="0">
                <a:latin typeface="Calibri" panose="020F0502020204030204" pitchFamily="34" charset="0"/>
                <a:sym typeface="Wingdings" panose="05000000000000000000" pitchFamily="2" charset="2"/>
              </a:rPr>
              <a:t>nošķiršana</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Citi nosacījumi</a:t>
            </a:r>
            <a:endParaRPr lang="lv-LV" sz="1400" b="1" dirty="0">
              <a:latin typeface="Calibri" panose="020F0502020204030204" pitchFamily="34" charset="0"/>
              <a:sym typeface="Wingdings" panose="05000000000000000000" pitchFamily="2" charset="2"/>
            </a:endParaRPr>
          </a:p>
          <a:p>
            <a:pPr marL="533400" algn="just"/>
            <a:endParaRPr lang="lv-LV" sz="1400" dirty="0">
              <a:latin typeface="Calibri" panose="020F0502020204030204" pitchFamily="34" charset="0"/>
            </a:endParaRPr>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7</a:t>
            </a:fld>
            <a:endParaRPr lang="en-US" altLang="en-US"/>
          </a:p>
        </p:txBody>
      </p:sp>
    </p:spTree>
    <p:extLst>
      <p:ext uri="{BB962C8B-B14F-4D97-AF65-F5344CB8AC3E}">
        <p14:creationId xmlns:p14="http://schemas.microsoft.com/office/powerpoint/2010/main" val="286513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98715"/>
            <a:ext cx="6096000" cy="1036642"/>
          </a:xfrm>
        </p:spPr>
        <p:txBody>
          <a:bodyPr>
            <a:normAutofit fontScale="90000"/>
          </a:bodyPr>
          <a:lstStyle/>
          <a:p>
            <a:pPr algn="ctr"/>
            <a:r>
              <a:rPr lang="lv-LV" i="1" dirty="0" err="1" smtClean="0">
                <a:latin typeface="Calibri" panose="020F0502020204030204" pitchFamily="34" charset="0"/>
              </a:rPr>
              <a:t>De</a:t>
            </a:r>
            <a:r>
              <a:rPr lang="lv-LV" i="1" dirty="0" smtClean="0">
                <a:latin typeface="Calibri" panose="020F0502020204030204" pitchFamily="34" charset="0"/>
              </a:rPr>
              <a:t> </a:t>
            </a:r>
            <a:r>
              <a:rPr lang="lv-LV" i="1" dirty="0" err="1" smtClean="0">
                <a:latin typeface="Calibri" panose="020F0502020204030204" pitchFamily="34" charset="0"/>
              </a:rPr>
              <a:t>minimis</a:t>
            </a:r>
            <a:r>
              <a:rPr lang="lv-LV" i="1" dirty="0" smtClean="0">
                <a:latin typeface="Calibri" panose="020F0502020204030204" pitchFamily="34" charset="0"/>
              </a:rPr>
              <a:t> </a:t>
            </a:r>
            <a:r>
              <a:rPr lang="lv-LV" dirty="0" smtClean="0">
                <a:latin typeface="Calibri" panose="020F0502020204030204" pitchFamily="34" charset="0"/>
              </a:rPr>
              <a:t>nosacījumi </a:t>
            </a:r>
            <a:r>
              <a:rPr lang="lv-LV" dirty="0">
                <a:latin typeface="Calibri" panose="020F0502020204030204" pitchFamily="34" charset="0"/>
              </a:rPr>
              <a:t>zemnieku saimniecībām</a:t>
            </a:r>
            <a:r>
              <a:rPr lang="lv-LV" dirty="0" smtClean="0">
                <a:latin typeface="Calibri" panose="020F0502020204030204" pitchFamily="34" charset="0"/>
              </a:rPr>
              <a:t/>
            </a:r>
            <a:br>
              <a:rPr lang="lv-LV" dirty="0" smtClean="0">
                <a:latin typeface="Calibri" panose="020F0502020204030204" pitchFamily="34" charset="0"/>
              </a:rPr>
            </a:br>
            <a:r>
              <a:rPr lang="lv-LV" dirty="0" smtClean="0">
                <a:latin typeface="Calibri" panose="020F0502020204030204" pitchFamily="34" charset="0"/>
              </a:rPr>
              <a:t>(regula Nr.1408/2013)</a:t>
            </a:r>
            <a:endParaRPr lang="lv-LV" dirty="0"/>
          </a:p>
        </p:txBody>
      </p:sp>
      <p:sp>
        <p:nvSpPr>
          <p:cNvPr id="3" name="Content Placeholder 2"/>
          <p:cNvSpPr>
            <a:spLocks noGrp="1"/>
          </p:cNvSpPr>
          <p:nvPr>
            <p:ph idx="1"/>
          </p:nvPr>
        </p:nvSpPr>
        <p:spPr>
          <a:xfrm>
            <a:off x="936171" y="1752601"/>
            <a:ext cx="7750629" cy="4201886"/>
          </a:xfrm>
        </p:spPr>
        <p:txBody>
          <a:bodyPr>
            <a:normAutofit/>
          </a:bodyPr>
          <a:lstStyle/>
          <a:p>
            <a:pPr algn="just"/>
            <a:r>
              <a:rPr lang="lv-LV" sz="1600" dirty="0" smtClean="0">
                <a:latin typeface="Calibri" panose="020F0502020204030204" pitchFamily="34" charset="0"/>
              </a:rPr>
              <a:t>Būtiskākie </a:t>
            </a:r>
            <a:r>
              <a:rPr lang="lv-LV" sz="1600" b="1" i="1" dirty="0" err="1" smtClean="0">
                <a:latin typeface="Calibri" panose="020F0502020204030204" pitchFamily="34" charset="0"/>
              </a:rPr>
              <a:t>de</a:t>
            </a:r>
            <a:r>
              <a:rPr lang="lv-LV" sz="1600" b="1" i="1" dirty="0" smtClean="0">
                <a:latin typeface="Calibri" panose="020F0502020204030204" pitchFamily="34" charset="0"/>
              </a:rPr>
              <a:t> </a:t>
            </a:r>
            <a:r>
              <a:rPr lang="lv-LV" sz="1600" b="1" i="1" dirty="0" err="1" smtClean="0">
                <a:latin typeface="Calibri" panose="020F0502020204030204" pitchFamily="34" charset="0"/>
              </a:rPr>
              <a:t>minimis</a:t>
            </a:r>
            <a:r>
              <a:rPr lang="lv-LV" sz="1600" b="1" i="1" dirty="0" smtClean="0">
                <a:latin typeface="Calibri" panose="020F0502020204030204" pitchFamily="34" charset="0"/>
              </a:rPr>
              <a:t> </a:t>
            </a:r>
            <a:r>
              <a:rPr lang="lv-LV" sz="1600" dirty="0" smtClean="0">
                <a:latin typeface="Calibri" panose="020F0502020204030204" pitchFamily="34" charset="0"/>
              </a:rPr>
              <a:t>nosacījumi </a:t>
            </a:r>
            <a:r>
              <a:rPr lang="lv-LV" sz="1600" b="1" dirty="0">
                <a:latin typeface="Calibri" panose="020F0502020204030204" pitchFamily="34" charset="0"/>
              </a:rPr>
              <a:t>projekta pamatojošās dokumentācijas sagatavošanas </a:t>
            </a:r>
            <a:r>
              <a:rPr lang="lv-LV" sz="1600" b="1" dirty="0" smtClean="0">
                <a:latin typeface="Calibri" panose="020F0502020204030204" pitchFamily="34" charset="0"/>
              </a:rPr>
              <a:t>izmaksām</a:t>
            </a:r>
            <a:r>
              <a:rPr lang="lv-LV" sz="1600" dirty="0" smtClean="0">
                <a:latin typeface="Calibri" panose="020F0502020204030204" pitchFamily="34" charset="0"/>
              </a:rPr>
              <a:t> darbībām, kurām projektā sniedz atbalstu atbilstoši valsts atbalsta regulai Nr.702/2014 (</a:t>
            </a:r>
            <a:r>
              <a:rPr lang="lv-LV" sz="1400" dirty="0" smtClean="0">
                <a:latin typeface="Calibri" panose="020F0502020204030204" pitchFamily="34" charset="0"/>
              </a:rPr>
              <a:t>MK noteikumu </a:t>
            </a:r>
            <a:r>
              <a:rPr lang="lv-LV" sz="1400" b="1" dirty="0" smtClean="0">
                <a:latin typeface="Calibri" panose="020F0502020204030204" pitchFamily="34" charset="0"/>
              </a:rPr>
              <a:t>19.3.2.p.</a:t>
            </a:r>
            <a:r>
              <a:rPr lang="lv-LV" sz="1600" dirty="0" smtClean="0">
                <a:latin typeface="Calibri" panose="020F0502020204030204" pitchFamily="34" charset="0"/>
              </a:rPr>
              <a:t>): </a:t>
            </a:r>
          </a:p>
          <a:p>
            <a:pPr algn="just">
              <a:spcAft>
                <a:spcPts val="600"/>
              </a:spcAft>
            </a:pPr>
            <a:r>
              <a:rPr lang="lv-LV" sz="1400" dirty="0" smtClean="0">
                <a:latin typeface="Calibri" panose="020F0502020204030204" pitchFamily="34" charset="0"/>
              </a:rPr>
              <a:t>(MK noteikumos </a:t>
            </a:r>
            <a:r>
              <a:rPr lang="lv-LV" sz="1400" dirty="0">
                <a:latin typeface="Calibri" panose="020F0502020204030204" pitchFamily="34" charset="0"/>
              </a:rPr>
              <a:t>Nr.593 un Nr.645</a:t>
            </a:r>
            <a:r>
              <a:rPr lang="lv-LV" sz="1400" dirty="0" smtClean="0">
                <a:latin typeface="Calibri" panose="020F0502020204030204" pitchFamily="34" charset="0"/>
              </a:rPr>
              <a:t> atsauces uz regulu, būtiskākie nosacījumi iekļauti arī kritēriju piemērošanas metodikā)</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Regulas Nr.1408/2013 – 1.pants «Darbības joma» </a:t>
            </a:r>
          </a:p>
          <a:p>
            <a:pPr marL="533400" algn="just"/>
            <a:r>
              <a:rPr lang="lv-LV" sz="1400" dirty="0" smtClean="0">
                <a:latin typeface="Calibri" panose="020F0502020204030204" pitchFamily="34" charset="0"/>
                <a:sym typeface="Wingdings" panose="05000000000000000000" pitchFamily="2" charset="2"/>
              </a:rPr>
              <a:t>(piem., </a:t>
            </a:r>
            <a:r>
              <a:rPr lang="lv-LV" sz="1400" dirty="0">
                <a:latin typeface="Calibri" panose="020F0502020204030204" pitchFamily="34" charset="0"/>
              </a:rPr>
              <a:t>atbalstu </a:t>
            </a:r>
            <a:r>
              <a:rPr lang="lv-LV" sz="1400" u="sng" dirty="0" smtClean="0">
                <a:latin typeface="Calibri" panose="020F0502020204030204" pitchFamily="34" charset="0"/>
              </a:rPr>
              <a:t>var</a:t>
            </a:r>
            <a:r>
              <a:rPr lang="lv-LV" sz="1400" dirty="0" smtClean="0">
                <a:latin typeface="Calibri" panose="020F0502020204030204" pitchFamily="34" charset="0"/>
              </a:rPr>
              <a:t> </a:t>
            </a:r>
            <a:r>
              <a:rPr lang="lv-LV" sz="1400" dirty="0">
                <a:latin typeface="Calibri" panose="020F0502020204030204" pitchFamily="34" charset="0"/>
              </a:rPr>
              <a:t>sniegt darbībām, kas saistītas ar lauksaimniecības produktu primāro ražošanu</a:t>
            </a:r>
            <a:r>
              <a:rPr lang="lv-LV" sz="1400" dirty="0" smtClean="0">
                <a:latin typeface="Calibri" panose="020F0502020204030204" pitchFamily="34" charset="0"/>
              </a:rPr>
              <a:t>)</a:t>
            </a:r>
            <a:endParaRPr lang="lv-LV" sz="1400" b="1" dirty="0">
              <a:latin typeface="Calibri" panose="020F0502020204030204" pitchFamily="34" charset="0"/>
              <a:sym typeface="Wingdings" panose="05000000000000000000" pitchFamily="2" charset="2"/>
            </a:endParaRP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Regulas </a:t>
            </a:r>
            <a:r>
              <a:rPr lang="lv-LV" sz="1400" b="1" dirty="0" smtClean="0">
                <a:latin typeface="Calibri" panose="020F0502020204030204" pitchFamily="34" charset="0"/>
                <a:sym typeface="Wingdings" panose="05000000000000000000" pitchFamily="2" charset="2"/>
              </a:rPr>
              <a:t>Nr.1408/2013 </a:t>
            </a:r>
            <a:r>
              <a:rPr lang="lv-LV" sz="1400" b="1" dirty="0">
                <a:latin typeface="Calibri" panose="020F0502020204030204" pitchFamily="34" charset="0"/>
                <a:sym typeface="Wingdings" panose="05000000000000000000" pitchFamily="2" charset="2"/>
              </a:rPr>
              <a:t>– </a:t>
            </a:r>
            <a:r>
              <a:rPr lang="lv-LV" sz="1400" b="1" dirty="0">
                <a:latin typeface="Calibri" panose="020F0502020204030204" pitchFamily="34" charset="0"/>
                <a:sym typeface="Wingdings" panose="05000000000000000000" pitchFamily="2" charset="2"/>
              </a:rPr>
              <a:t>3</a:t>
            </a:r>
            <a:r>
              <a:rPr lang="lv-LV" sz="1400" b="1" dirty="0" smtClean="0">
                <a:latin typeface="Calibri" panose="020F0502020204030204" pitchFamily="34" charset="0"/>
                <a:sym typeface="Wingdings" panose="05000000000000000000" pitchFamily="2" charset="2"/>
              </a:rPr>
              <a:t>.pants «</a:t>
            </a:r>
            <a:r>
              <a:rPr lang="lv-LV" sz="1400" b="1" i="1" dirty="0" err="1" smtClean="0">
                <a:latin typeface="Calibri" panose="020F0502020204030204" pitchFamily="34" charset="0"/>
                <a:sym typeface="Wingdings" panose="05000000000000000000" pitchFamily="2" charset="2"/>
              </a:rPr>
              <a:t>De</a:t>
            </a:r>
            <a:r>
              <a:rPr lang="lv-LV" sz="1400" b="1" i="1" dirty="0" smtClean="0">
                <a:latin typeface="Calibri" panose="020F0502020204030204" pitchFamily="34" charset="0"/>
                <a:sym typeface="Wingdings" panose="05000000000000000000" pitchFamily="2" charset="2"/>
              </a:rPr>
              <a:t> </a:t>
            </a:r>
            <a:r>
              <a:rPr lang="lv-LV" sz="1400" b="1" i="1" dirty="0" err="1" smtClean="0">
                <a:latin typeface="Calibri" panose="020F0502020204030204" pitchFamily="34" charset="0"/>
                <a:sym typeface="Wingdings" panose="05000000000000000000" pitchFamily="2" charset="2"/>
              </a:rPr>
              <a:t>minimis</a:t>
            </a:r>
            <a:r>
              <a:rPr lang="lv-LV" sz="1400" b="1" i="1" dirty="0" smtClean="0">
                <a:latin typeface="Calibri" panose="020F0502020204030204" pitchFamily="34" charset="0"/>
                <a:sym typeface="Wingdings" panose="05000000000000000000" pitchFamily="2" charset="2"/>
              </a:rPr>
              <a:t> </a:t>
            </a:r>
            <a:r>
              <a:rPr lang="lv-LV" sz="1400" b="1" dirty="0" smtClean="0">
                <a:latin typeface="Calibri" panose="020F0502020204030204" pitchFamily="34" charset="0"/>
                <a:sym typeface="Wingdings" panose="05000000000000000000" pitchFamily="2" charset="2"/>
              </a:rPr>
              <a:t>atbalsts» </a:t>
            </a:r>
            <a:endParaRPr lang="lv-LV" sz="1400" b="1" dirty="0">
              <a:latin typeface="Calibri" panose="020F0502020204030204" pitchFamily="34" charset="0"/>
              <a:sym typeface="Wingdings" panose="05000000000000000000" pitchFamily="2" charset="2"/>
            </a:endParaRPr>
          </a:p>
          <a:p>
            <a:pPr marL="533400" algn="just"/>
            <a:r>
              <a:rPr lang="lv-LV" sz="1400" dirty="0">
                <a:latin typeface="Calibri" panose="020F0502020204030204" pitchFamily="34" charset="0"/>
                <a:sym typeface="Wingdings" panose="05000000000000000000" pitchFamily="2" charset="2"/>
              </a:rPr>
              <a:t>(piem., </a:t>
            </a:r>
            <a:r>
              <a:rPr lang="lv-LV" sz="1400" i="1" dirty="0" err="1">
                <a:latin typeface="Calibri" panose="020F0502020204030204" pitchFamily="34" charset="0"/>
              </a:rPr>
              <a:t>de</a:t>
            </a:r>
            <a:r>
              <a:rPr lang="lv-LV" sz="1400" i="1" dirty="0">
                <a:latin typeface="Calibri" panose="020F0502020204030204" pitchFamily="34" charset="0"/>
              </a:rPr>
              <a:t> </a:t>
            </a:r>
            <a:r>
              <a:rPr lang="lv-LV" sz="1400" i="1" dirty="0" err="1">
                <a:latin typeface="Calibri" panose="020F0502020204030204" pitchFamily="34" charset="0"/>
              </a:rPr>
              <a:t>minimis</a:t>
            </a:r>
            <a:r>
              <a:rPr lang="lv-LV" sz="1400" dirty="0">
                <a:latin typeface="Calibri" panose="020F0502020204030204" pitchFamily="34" charset="0"/>
              </a:rPr>
              <a:t> atbalsts vienam uzņēmumam nepārsniedz </a:t>
            </a:r>
            <a:r>
              <a:rPr lang="lv-LV" sz="1400" dirty="0" smtClean="0">
                <a:latin typeface="Calibri" panose="020F0502020204030204" pitchFamily="34" charset="0"/>
              </a:rPr>
              <a:t>15</a:t>
            </a:r>
            <a:r>
              <a:rPr lang="lv-LV" sz="1400" dirty="0">
                <a:latin typeface="Calibri" panose="020F0502020204030204" pitchFamily="34" charset="0"/>
              </a:rPr>
              <a:t> 000 </a:t>
            </a:r>
            <a:r>
              <a:rPr lang="lv-LV" sz="1400" i="1" dirty="0" err="1">
                <a:latin typeface="Calibri" panose="020F0502020204030204" pitchFamily="34" charset="0"/>
              </a:rPr>
              <a:t>euro</a:t>
            </a:r>
            <a:r>
              <a:rPr lang="lv-LV" sz="1400" dirty="0">
                <a:latin typeface="Calibri" panose="020F0502020204030204" pitchFamily="34" charset="0"/>
              </a:rPr>
              <a:t> triju fiskālo gadu periodā</a:t>
            </a:r>
            <a:r>
              <a:rPr lang="lv-LV" sz="1400" dirty="0" smtClean="0">
                <a:latin typeface="Calibri" panose="020F0502020204030204" pitchFamily="34" charset="0"/>
              </a:rPr>
              <a:t>)</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Jānodrošina </a:t>
            </a:r>
            <a:r>
              <a:rPr lang="lv-LV" sz="1400" b="1" dirty="0">
                <a:latin typeface="Calibri" panose="020F0502020204030204" pitchFamily="34" charset="0"/>
                <a:sym typeface="Wingdings" panose="05000000000000000000" pitchFamily="2" charset="2"/>
              </a:rPr>
              <a:t>izmaksu </a:t>
            </a:r>
            <a:r>
              <a:rPr lang="lv-LV" sz="1400" b="1" dirty="0" smtClean="0">
                <a:latin typeface="Calibri" panose="020F0502020204030204" pitchFamily="34" charset="0"/>
                <a:sym typeface="Wingdings" panose="05000000000000000000" pitchFamily="2" charset="2"/>
              </a:rPr>
              <a:t>nošķiršana</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Citi nosacījumi</a:t>
            </a:r>
            <a:endParaRPr lang="lv-LV" sz="1400" b="1" dirty="0">
              <a:latin typeface="Calibri" panose="020F0502020204030204" pitchFamily="34" charset="0"/>
              <a:sym typeface="Wingdings" panose="05000000000000000000" pitchFamily="2" charset="2"/>
            </a:endParaRPr>
          </a:p>
          <a:p>
            <a:pPr marL="533400" algn="just"/>
            <a:endParaRPr lang="lv-LV" sz="1400" dirty="0">
              <a:latin typeface="Calibri" panose="020F0502020204030204" pitchFamily="34" charset="0"/>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8</a:t>
            </a:fld>
            <a:endParaRPr lang="en-US" altLang="en-US"/>
          </a:p>
        </p:txBody>
      </p:sp>
    </p:spTree>
    <p:extLst>
      <p:ext uri="{BB962C8B-B14F-4D97-AF65-F5344CB8AC3E}">
        <p14:creationId xmlns:p14="http://schemas.microsoft.com/office/powerpoint/2010/main" val="367164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086" y="702575"/>
            <a:ext cx="6096000" cy="1036642"/>
          </a:xfrm>
        </p:spPr>
        <p:txBody>
          <a:bodyPr>
            <a:normAutofit fontScale="90000"/>
          </a:bodyPr>
          <a:lstStyle/>
          <a:p>
            <a:pPr algn="ctr"/>
            <a:r>
              <a:rPr lang="lv-LV" dirty="0" smtClean="0">
                <a:latin typeface="Calibri" panose="020F0502020204030204" pitchFamily="34" charset="0"/>
              </a:rPr>
              <a:t>Valsts </a:t>
            </a:r>
            <a:r>
              <a:rPr lang="lv-LV" dirty="0">
                <a:latin typeface="Calibri" panose="020F0502020204030204" pitchFamily="34" charset="0"/>
              </a:rPr>
              <a:t>atbalsta </a:t>
            </a:r>
            <a:r>
              <a:rPr lang="lv-LV" dirty="0" smtClean="0">
                <a:latin typeface="Calibri" panose="020F0502020204030204" pitchFamily="34" charset="0"/>
              </a:rPr>
              <a:t>nosacījumi zvejnieku saimniecībām</a:t>
            </a:r>
            <a:br>
              <a:rPr lang="lv-LV" dirty="0" smtClean="0">
                <a:latin typeface="Calibri" panose="020F0502020204030204" pitchFamily="34" charset="0"/>
              </a:rPr>
            </a:br>
            <a:r>
              <a:rPr lang="lv-LV" dirty="0" smtClean="0">
                <a:latin typeface="Calibri" panose="020F0502020204030204" pitchFamily="34" charset="0"/>
              </a:rPr>
              <a:t>(regula Nr.1388/2014)</a:t>
            </a:r>
            <a:endParaRPr lang="lv-LV" dirty="0"/>
          </a:p>
        </p:txBody>
      </p:sp>
      <p:sp>
        <p:nvSpPr>
          <p:cNvPr id="3" name="Content Placeholder 2"/>
          <p:cNvSpPr>
            <a:spLocks noGrp="1"/>
          </p:cNvSpPr>
          <p:nvPr>
            <p:ph idx="1"/>
          </p:nvPr>
        </p:nvSpPr>
        <p:spPr>
          <a:xfrm>
            <a:off x="936171" y="1752601"/>
            <a:ext cx="7750629" cy="4201886"/>
          </a:xfrm>
        </p:spPr>
        <p:txBody>
          <a:bodyPr>
            <a:normAutofit/>
          </a:bodyPr>
          <a:lstStyle/>
          <a:p>
            <a:pPr algn="just"/>
            <a:r>
              <a:rPr lang="lv-LV" sz="1600" dirty="0" smtClean="0">
                <a:latin typeface="Calibri" panose="020F0502020204030204" pitchFamily="34" charset="0"/>
              </a:rPr>
              <a:t>Būtiskākie valsts atbalsta nosacījumi, kas izriet no valsts atbalsta regulas Nr.1388/2014 (</a:t>
            </a:r>
            <a:r>
              <a:rPr lang="lv-LV" sz="1400" dirty="0" smtClean="0">
                <a:latin typeface="Calibri" panose="020F0502020204030204" pitchFamily="34" charset="0"/>
              </a:rPr>
              <a:t>MK noteikumu 19.4.p</a:t>
            </a:r>
            <a:r>
              <a:rPr lang="lv-LV" sz="1600" dirty="0" smtClean="0">
                <a:latin typeface="Calibri" panose="020F0502020204030204" pitchFamily="34" charset="0"/>
              </a:rPr>
              <a:t>): </a:t>
            </a:r>
          </a:p>
          <a:p>
            <a:pPr algn="just">
              <a:spcAft>
                <a:spcPts val="600"/>
              </a:spcAft>
            </a:pPr>
            <a:r>
              <a:rPr lang="lv-LV" sz="1400" dirty="0" smtClean="0">
                <a:latin typeface="Calibri" panose="020F0502020204030204" pitchFamily="34" charset="0"/>
              </a:rPr>
              <a:t>(MK noteikumos </a:t>
            </a:r>
            <a:r>
              <a:rPr lang="lv-LV" sz="1400" dirty="0">
                <a:latin typeface="Calibri" panose="020F0502020204030204" pitchFamily="34" charset="0"/>
              </a:rPr>
              <a:t>Nr.593 un Nr.645</a:t>
            </a:r>
            <a:r>
              <a:rPr lang="lv-LV" sz="1400" dirty="0" smtClean="0">
                <a:latin typeface="Calibri" panose="020F0502020204030204" pitchFamily="34" charset="0"/>
              </a:rPr>
              <a:t> atsauces uz regulu, būtiskākie nosacījumi iekļauti arī kritēriju piemērošanas metodikā)</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Regulas Nr.1388/2014 – 1.pants «Darbības joma» </a:t>
            </a:r>
          </a:p>
          <a:p>
            <a:pPr marL="533400" algn="just"/>
            <a:r>
              <a:rPr lang="lv-LV" sz="1400" dirty="0">
                <a:latin typeface="Calibri" panose="020F0502020204030204" pitchFamily="34" charset="0"/>
                <a:sym typeface="Wingdings" panose="05000000000000000000" pitchFamily="2" charset="2"/>
              </a:rPr>
              <a:t>P</a:t>
            </a:r>
            <a:r>
              <a:rPr lang="lv-LV" sz="1400" dirty="0" smtClean="0">
                <a:latin typeface="Calibri" panose="020F0502020204030204" pitchFamily="34" charset="0"/>
                <a:sym typeface="Wingdings" panose="05000000000000000000" pitchFamily="2" charset="2"/>
              </a:rPr>
              <a:t>iem.,</a:t>
            </a:r>
            <a:r>
              <a:rPr lang="lv-LV" sz="1400" dirty="0" smtClean="0">
                <a:latin typeface="Calibri" panose="020F0502020204030204" pitchFamily="34" charset="0"/>
              </a:rPr>
              <a:t> </a:t>
            </a:r>
            <a:r>
              <a:rPr lang="lv-LV" sz="1400" dirty="0">
                <a:latin typeface="Calibri" panose="020F0502020204030204" pitchFamily="34" charset="0"/>
              </a:rPr>
              <a:t>atbalstu var sniegt, ja komersants (sadarbības partneris)</a:t>
            </a:r>
            <a:r>
              <a:rPr lang="lv-LV" sz="1400" dirty="0" smtClean="0">
                <a:latin typeface="Calibri" panose="020F0502020204030204" pitchFamily="34" charset="0"/>
                <a:sym typeface="Wingdings" panose="05000000000000000000" pitchFamily="2" charset="2"/>
              </a:rPr>
              <a:t>: </a:t>
            </a:r>
          </a:p>
          <a:p>
            <a:pPr marL="819150" indent="-285750" algn="just">
              <a:buFontTx/>
              <a:buChar char="-"/>
            </a:pPr>
            <a:r>
              <a:rPr lang="lv-LV" sz="1400" dirty="0" smtClean="0">
                <a:latin typeface="Calibri" panose="020F0502020204030204" pitchFamily="34" charset="0"/>
              </a:rPr>
              <a:t>nodarbojas </a:t>
            </a:r>
            <a:r>
              <a:rPr lang="lv-LV" sz="1400" dirty="0">
                <a:latin typeface="Calibri" panose="020F0502020204030204" pitchFamily="34" charset="0"/>
              </a:rPr>
              <a:t>ar zvejas un akvakultūras produktu ražošanu vai zvejas un akvakultūras produktu </a:t>
            </a:r>
            <a:r>
              <a:rPr lang="lv-LV" sz="1400" dirty="0" smtClean="0">
                <a:latin typeface="Calibri" panose="020F0502020204030204" pitchFamily="34" charset="0"/>
              </a:rPr>
              <a:t>apstrādi;</a:t>
            </a:r>
          </a:p>
          <a:p>
            <a:pPr marL="819150" indent="-285750" algn="just">
              <a:buFontTx/>
              <a:buChar char="-"/>
            </a:pPr>
            <a:r>
              <a:rPr lang="lv-LV" sz="1400" dirty="0">
                <a:latin typeface="Calibri" panose="020F0502020204030204" pitchFamily="34" charset="0"/>
              </a:rPr>
              <a:t>projekta sadarbības partneris nav izdarījis smagu pārkāpumu, kādu no noziedzīgajiem </a:t>
            </a:r>
            <a:r>
              <a:rPr lang="lv-LV" sz="1400" dirty="0" smtClean="0">
                <a:latin typeface="Calibri" panose="020F0502020204030204" pitchFamily="34" charset="0"/>
              </a:rPr>
              <a:t>nodarījumiem (atbilstoši regulas Nr.508/2014 10.panta 1.-3.punktā minētajiem nosacījumiem</a:t>
            </a:r>
            <a:endParaRPr lang="lv-LV" sz="1400" b="1" dirty="0">
              <a:latin typeface="Calibri" panose="020F0502020204030204" pitchFamily="34" charset="0"/>
              <a:sym typeface="Wingdings" panose="05000000000000000000" pitchFamily="2" charset="2"/>
            </a:endParaRPr>
          </a:p>
          <a:p>
            <a:pPr marL="536575" indent="-285750" algn="just">
              <a:buFont typeface="Wingdings" panose="05000000000000000000" pitchFamily="2" charset="2"/>
              <a:buChar char="Ø"/>
            </a:pPr>
            <a:r>
              <a:rPr lang="lv-LV" sz="1400" b="1" dirty="0">
                <a:latin typeface="Calibri" panose="020F0502020204030204" pitchFamily="34" charset="0"/>
                <a:sym typeface="Wingdings" panose="05000000000000000000" pitchFamily="2" charset="2"/>
              </a:rPr>
              <a:t>Regulas </a:t>
            </a:r>
            <a:r>
              <a:rPr lang="lv-LV" sz="1400" b="1" dirty="0" smtClean="0">
                <a:latin typeface="Calibri" panose="020F0502020204030204" pitchFamily="34" charset="0"/>
                <a:sym typeface="Wingdings" panose="05000000000000000000" pitchFamily="2" charset="2"/>
              </a:rPr>
              <a:t>Nr.1388/2014 </a:t>
            </a:r>
            <a:r>
              <a:rPr lang="lv-LV" sz="1400" b="1" dirty="0">
                <a:latin typeface="Calibri" panose="020F0502020204030204" pitchFamily="34" charset="0"/>
                <a:sym typeface="Wingdings" panose="05000000000000000000" pitchFamily="2" charset="2"/>
              </a:rPr>
              <a:t>– </a:t>
            </a:r>
            <a:r>
              <a:rPr lang="lv-LV" sz="1400" b="1" dirty="0" smtClean="0">
                <a:latin typeface="Calibri" panose="020F0502020204030204" pitchFamily="34" charset="0"/>
                <a:sym typeface="Wingdings" panose="05000000000000000000" pitchFamily="2" charset="2"/>
              </a:rPr>
              <a:t>2.pants «Paziņošanas robežvērtība» </a:t>
            </a:r>
            <a:endParaRPr lang="lv-LV" sz="1400" b="1" dirty="0">
              <a:latin typeface="Calibri" panose="020F0502020204030204" pitchFamily="34" charset="0"/>
              <a:sym typeface="Wingdings" panose="05000000000000000000" pitchFamily="2" charset="2"/>
            </a:endParaRPr>
          </a:p>
          <a:p>
            <a:pPr marL="533400" algn="just"/>
            <a:r>
              <a:rPr lang="lv-LV" sz="1400" dirty="0">
                <a:latin typeface="Calibri" panose="020F0502020204030204" pitchFamily="34" charset="0"/>
                <a:sym typeface="Wingdings" panose="05000000000000000000" pitchFamily="2" charset="2"/>
              </a:rPr>
              <a:t>(piem., </a:t>
            </a:r>
            <a:r>
              <a:rPr lang="lv-LV" sz="1400" dirty="0" smtClean="0">
                <a:latin typeface="Calibri" panose="020F0502020204030204" pitchFamily="34" charset="0"/>
              </a:rPr>
              <a:t>atbalstu var sniegt </a:t>
            </a:r>
            <a:r>
              <a:rPr lang="lv-LV" sz="1400" dirty="0">
                <a:latin typeface="Calibri" panose="020F0502020204030204" pitchFamily="34" charset="0"/>
              </a:rPr>
              <a:t>projektam, kura attiecināmās izmaksas nepārsniedz 2 milj. </a:t>
            </a:r>
            <a:r>
              <a:rPr lang="lv-LV" sz="1400" i="1" dirty="0" err="1">
                <a:latin typeface="Calibri" panose="020F0502020204030204" pitchFamily="34" charset="0"/>
              </a:rPr>
              <a:t>euro</a:t>
            </a:r>
            <a:r>
              <a:rPr lang="lv-LV" sz="1400" dirty="0">
                <a:latin typeface="Calibri" panose="020F0502020204030204" pitchFamily="34" charset="0"/>
              </a:rPr>
              <a:t>, vai atbalstam, kura summa nepārsniedz 1 milj. </a:t>
            </a:r>
            <a:r>
              <a:rPr lang="lv-LV" sz="1400" i="1" dirty="0" err="1">
                <a:latin typeface="Calibri" panose="020F0502020204030204" pitchFamily="34" charset="0"/>
              </a:rPr>
              <a:t>euro</a:t>
            </a:r>
            <a:r>
              <a:rPr lang="lv-LV" sz="1400" dirty="0">
                <a:latin typeface="Calibri" panose="020F0502020204030204" pitchFamily="34" charset="0"/>
              </a:rPr>
              <a:t> vienam saņēmējam gadā</a:t>
            </a:r>
            <a:r>
              <a:rPr lang="lv-LV" sz="1400" dirty="0" smtClean="0">
                <a:latin typeface="Calibri" panose="020F0502020204030204" pitchFamily="34" charset="0"/>
              </a:rPr>
              <a:t>)</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Jānodrošina </a:t>
            </a:r>
            <a:r>
              <a:rPr lang="lv-LV" sz="1400" b="1" dirty="0">
                <a:latin typeface="Calibri" panose="020F0502020204030204" pitchFamily="34" charset="0"/>
                <a:sym typeface="Wingdings" panose="05000000000000000000" pitchFamily="2" charset="2"/>
              </a:rPr>
              <a:t>izmaksu </a:t>
            </a:r>
            <a:r>
              <a:rPr lang="lv-LV" sz="1400" b="1" dirty="0" smtClean="0">
                <a:latin typeface="Calibri" panose="020F0502020204030204" pitchFamily="34" charset="0"/>
                <a:sym typeface="Wingdings" panose="05000000000000000000" pitchFamily="2" charset="2"/>
              </a:rPr>
              <a:t>nošķiršana</a:t>
            </a:r>
          </a:p>
          <a:p>
            <a:pPr marL="536575" indent="-285750" algn="just">
              <a:buFont typeface="Wingdings" panose="05000000000000000000" pitchFamily="2" charset="2"/>
              <a:buChar char="Ø"/>
            </a:pPr>
            <a:r>
              <a:rPr lang="lv-LV" sz="1400" b="1" dirty="0" smtClean="0">
                <a:latin typeface="Calibri" panose="020F0502020204030204" pitchFamily="34" charset="0"/>
                <a:sym typeface="Wingdings" panose="05000000000000000000" pitchFamily="2" charset="2"/>
              </a:rPr>
              <a:t>Citi nosacījumi</a:t>
            </a:r>
            <a:endParaRPr lang="lv-LV" sz="1400" b="1" dirty="0">
              <a:latin typeface="Calibri" panose="020F0502020204030204" pitchFamily="34" charset="0"/>
              <a:sym typeface="Wingdings" panose="05000000000000000000" pitchFamily="2" charset="2"/>
            </a:endParaRPr>
          </a:p>
          <a:p>
            <a:pPr marL="533400" algn="just"/>
            <a:endParaRPr lang="lv-LV" sz="1400" dirty="0">
              <a:latin typeface="Calibri" panose="020F0502020204030204" pitchFamily="34" charset="0"/>
            </a:endParaRPr>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9</a:t>
            </a:fld>
            <a:endParaRPr lang="en-US" altLang="en-US"/>
          </a:p>
        </p:txBody>
      </p:sp>
    </p:spTree>
    <p:extLst>
      <p:ext uri="{BB962C8B-B14F-4D97-AF65-F5344CB8AC3E}">
        <p14:creationId xmlns:p14="http://schemas.microsoft.com/office/powerpoint/2010/main" val="169328120"/>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12859</TotalTime>
  <Words>2829</Words>
  <Application>Microsoft Office PowerPoint</Application>
  <PresentationFormat>On-screen Show (4:3)</PresentationFormat>
  <Paragraphs>326</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89_Prezentacija_templateLV</vt:lpstr>
      <vt:lpstr>Būtiskākie nosacījumi projektu ieviešanā  SAM 3.3.1. un SAM 5.6.2. ietvaros  LPS 30.06.2016.</vt:lpstr>
      <vt:lpstr>Saturs</vt:lpstr>
      <vt:lpstr>Projekta darbības ar valsts atbalstu un izmaksu attiecināmības periods valsts atbalsta gadījumā</vt:lpstr>
      <vt:lpstr>Izmaksu ierobežojumi valsts atbalsta gadījumā</vt:lpstr>
      <vt:lpstr>Valsts atbalsta nosacījumi MVU  (regula Nr.651/2014)</vt:lpstr>
      <vt:lpstr>De minimis nosacījumi MVU, pašvaldībām  (regula Nr.1407/2013)</vt:lpstr>
      <vt:lpstr>Valsts atbalsta nosacījumi zemnieku saimniecībām (regula Nr.702/2014)</vt:lpstr>
      <vt:lpstr>De minimis nosacījumi zemnieku saimniecībām (regula Nr.1408/2013)</vt:lpstr>
      <vt:lpstr>Valsts atbalsta nosacījumi zvejnieku saimniecībām (regula Nr.1388/2014)</vt:lpstr>
      <vt:lpstr>De minimis nosacījumi zvejnieku saimniecībām (regula Nr.717/2014)</vt:lpstr>
      <vt:lpstr>Normatīvie akti valsts atbalsta jomā</vt:lpstr>
      <vt:lpstr>Izmaksu attiecināmības nosacījumi  (funkcionālais savienojums) </vt:lpstr>
      <vt:lpstr>Funkcionālais savienojums (līdz 2 km) satiksmes infrastruktūras gadījumā </vt:lpstr>
      <vt:lpstr>Izmaksu attiecināmības nosacījumi  (noma) </vt:lpstr>
      <vt:lpstr>Vājstrāvu tīklu finansēšana projektos </vt:lpstr>
      <vt:lpstr>Būtiski iznākuma rādītāju  attiecināmības nosacījumi  </vt:lpstr>
      <vt:lpstr>Snieguma rezerves nodrošināšana no pašvaldību līdzekļiem SAM 3.3.1. un SAM 5.6.2. projektu ietvaros</vt:lpstr>
      <vt:lpstr>Piemērs projekta risinājumam SAM 3.3.1. un SAM 5.6.2.ietvaros, kam valsts atbalstu nepiemēro</vt:lpstr>
      <vt:lpstr>Piemērs projekta risinājumam SAM 3.3.1. un SAM 5.6.2.ietvaros, piemērojot valsts atbalsta regulas Nr.651/2014 56.pantu</vt:lpstr>
      <vt:lpstr>Piemērs projekta risinājumam SAM 3.3.1. un SAM 5.6.2.ietvaros, piemērojot valsts atbalsta regulas Nr.651/2014 14.pantu</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Ritvars Timermanis</dc:creator>
  <cp:lastModifiedBy>VARAM</cp:lastModifiedBy>
  <cp:revision>978</cp:revision>
  <cp:lastPrinted>2016-02-08T15:46:19Z</cp:lastPrinted>
  <dcterms:created xsi:type="dcterms:W3CDTF">2014-11-20T14:46:47Z</dcterms:created>
  <dcterms:modified xsi:type="dcterms:W3CDTF">2016-06-28T11:24:50Z</dcterms:modified>
</cp:coreProperties>
</file>