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260" r:id="rId3"/>
    <p:sldId id="287" r:id="rId4"/>
    <p:sldId id="283" r:id="rId5"/>
    <p:sldId id="288" r:id="rId6"/>
    <p:sldId id="289" r:id="rId7"/>
    <p:sldId id="264" r:id="rId8"/>
    <p:sldId id="290" r:id="rId9"/>
    <p:sldId id="291" r:id="rId10"/>
    <p:sldId id="292" r:id="rId11"/>
    <p:sldId id="293" r:id="rId12"/>
    <p:sldId id="295" r:id="rId13"/>
    <p:sldId id="294" r:id="rId14"/>
    <p:sldId id="296" r:id="rId15"/>
    <p:sldId id="298" r:id="rId16"/>
    <p:sldId id="297" r:id="rId17"/>
    <p:sldId id="299" r:id="rId18"/>
    <p:sldId id="300" r:id="rId19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614" y="-78"/>
      </p:cViewPr>
      <p:guideLst>
        <p:guide orient="horz" pos="9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I:\Departamenti%20un%20nodalas\TPD\TAPIS\Dokumentacija\Prezentacijas\charti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D:\vestules\Apm&#257;c&#299;bas\4%20dienu%20semin&#257;ri\charti.xlsx" TargetMode="External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vestules\Apm&#257;c&#299;bas\4%20dienu%20semin&#257;ri\charti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D:\vestules\Apm&#257;c&#299;bas\4%20dienu%20semin&#257;ri\charti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D:\vestules\Apm&#257;c&#299;bas\4%20dienu%20semin&#257;ri\charti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D:\vestules\Apm&#257;c&#299;bas\4%20dienu%20semin&#257;ri\charti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D:\vestules\Apm&#257;c&#299;bas\4%20dienu%20semin&#257;ri\charti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D:\vestules\Apm&#257;c&#299;bas\4%20dienu%20semin&#257;ri\charti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D:\vestules\Apm&#257;c&#299;bas\4%20dienu%20semin&#257;ri\charti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D:\vestules\Apm&#257;c&#299;bas\4%20dienu%20semin&#257;ri\charti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latin typeface="Calibri" panose="020F0502020204030204" pitchFamily="34" charset="0"/>
              </a:rPr>
              <a:t>Teritorijas plānojums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'Speka TP un IAS'!$A$3</c:f>
              <c:strCache>
                <c:ptCount val="1"/>
                <c:pt idx="0">
                  <c:v>Teritorijas plānojums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err="1">
                        <a:latin typeface="Calibri" panose="020F0502020204030204" pitchFamily="34" charset="0"/>
                      </a:rPr>
                      <a:t>Publicēts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
60
50%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err="1">
                        <a:latin typeface="Calibri" panose="020F0502020204030204" pitchFamily="34" charset="0"/>
                      </a:rPr>
                      <a:t>Nav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 </a:t>
                    </a:r>
                    <a:r>
                      <a:rPr lang="en-US" dirty="0" err="1">
                        <a:latin typeface="Calibri" panose="020F0502020204030204" pitchFamily="34" charset="0"/>
                      </a:rPr>
                      <a:t>publicēts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
59
50%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'Speka TP un IAS'!$B$2:$C$2</c:f>
              <c:strCache>
                <c:ptCount val="2"/>
                <c:pt idx="0">
                  <c:v>Publicēts</c:v>
                </c:pt>
                <c:pt idx="1">
                  <c:v>Nav publicēts</c:v>
                </c:pt>
              </c:strCache>
            </c:strRef>
          </c:cat>
          <c:val>
            <c:numRef>
              <c:f>'Speka TP un IAS'!$B$3:$C$3</c:f>
              <c:numCache>
                <c:formatCode>General</c:formatCode>
                <c:ptCount val="2"/>
                <c:pt idx="0">
                  <c:v>60</c:v>
                </c:pt>
                <c:pt idx="1">
                  <c:v>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1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>
                <a:latin typeface="Calibri" panose="020F0502020204030204" pitchFamily="34" charset="0"/>
              </a:rPr>
              <a:t>Uzsākti Tematiskie plānojumi (1 dokuments)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'Uzsakti Tem plan'!$A$5</c:f>
              <c:strCache>
                <c:ptCount val="1"/>
                <c:pt idx="0">
                  <c:v>Uzsākti Tematiskie plānojumi (1 dokuments)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'Uzsakti Tem plan'!$B$4:$C$4</c:f>
              <c:strCache>
                <c:ptCount val="2"/>
                <c:pt idx="0">
                  <c:v>Uzsākts</c:v>
                </c:pt>
                <c:pt idx="1">
                  <c:v>Nav uzsākts</c:v>
                </c:pt>
              </c:strCache>
            </c:strRef>
          </c:cat>
          <c:val>
            <c:numRef>
              <c:f>'Uzsakti Tem plan'!$B$5:$C$5</c:f>
              <c:numCache>
                <c:formatCode>General</c:formatCode>
                <c:ptCount val="2"/>
                <c:pt idx="0">
                  <c:v>1</c:v>
                </c:pt>
                <c:pt idx="1">
                  <c:v>118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8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latin typeface="Calibri" panose="020F0502020204030204" pitchFamily="34" charset="0"/>
              </a:rPr>
              <a:t>Ilgtermiņa attīstības stratēģija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'Speka TP un IAS'!$A$21</c:f>
              <c:strCache>
                <c:ptCount val="1"/>
                <c:pt idx="0">
                  <c:v>Ilgtermiņa attīstības stratēģija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err="1">
                        <a:latin typeface="Calibri" panose="020F0502020204030204" pitchFamily="34" charset="0"/>
                      </a:rPr>
                      <a:t>Publicēta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
7
6%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err="1">
                        <a:latin typeface="Calibri" panose="020F0502020204030204" pitchFamily="34" charset="0"/>
                      </a:rPr>
                      <a:t>Nav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 </a:t>
                    </a:r>
                    <a:r>
                      <a:rPr lang="en-US" dirty="0" err="1">
                        <a:latin typeface="Calibri" panose="020F0502020204030204" pitchFamily="34" charset="0"/>
                      </a:rPr>
                      <a:t>publicēta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
112
94%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'Speka TP un IAS'!$B$20:$C$20</c:f>
              <c:strCache>
                <c:ptCount val="2"/>
                <c:pt idx="0">
                  <c:v>Publicēta</c:v>
                </c:pt>
                <c:pt idx="1">
                  <c:v>Nav publicēta</c:v>
                </c:pt>
              </c:strCache>
            </c:strRef>
          </c:cat>
          <c:val>
            <c:numRef>
              <c:f>'Speka TP un IAS'!$B$21:$C$21</c:f>
              <c:numCache>
                <c:formatCode>General</c:formatCode>
                <c:ptCount val="2"/>
                <c:pt idx="0">
                  <c:v>7</c:v>
                </c:pt>
                <c:pt idx="1">
                  <c:v>112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8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latin typeface="Calibri" panose="020F0502020204030204" pitchFamily="34" charset="0"/>
              </a:rPr>
              <a:t>Attīstības programma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'Speka ATT PROG'!$A$5</c:f>
              <c:strCache>
                <c:ptCount val="1"/>
                <c:pt idx="0">
                  <c:v>Attīstības programma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err="1">
                        <a:latin typeface="Calibri" panose="020F0502020204030204" pitchFamily="34" charset="0"/>
                      </a:rPr>
                      <a:t>Publicēta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
5
4%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err="1">
                        <a:latin typeface="Calibri" panose="020F0502020204030204" pitchFamily="34" charset="0"/>
                      </a:rPr>
                      <a:t>Nav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 </a:t>
                    </a:r>
                    <a:r>
                      <a:rPr lang="en-US" dirty="0" err="1">
                        <a:latin typeface="Calibri" panose="020F0502020204030204" pitchFamily="34" charset="0"/>
                      </a:rPr>
                      <a:t>publicēta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
114
96%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'Speka ATT PROG'!$B$4:$C$4</c:f>
              <c:strCache>
                <c:ptCount val="2"/>
                <c:pt idx="0">
                  <c:v>Publicēta</c:v>
                </c:pt>
                <c:pt idx="1">
                  <c:v>Nav publicēta</c:v>
                </c:pt>
              </c:strCache>
            </c:strRef>
          </c:cat>
          <c:val>
            <c:numRef>
              <c:f>'Speka ATT PROG'!$B$5:$C$5</c:f>
              <c:numCache>
                <c:formatCode>General</c:formatCode>
                <c:ptCount val="2"/>
                <c:pt idx="0">
                  <c:v>5</c:v>
                </c:pt>
                <c:pt idx="1">
                  <c:v>114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8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latin typeface="Calibri" panose="020F0502020204030204" pitchFamily="34" charset="0"/>
              </a:rPr>
              <a:t>Detālplānojumi (45 dokumenti)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'Speka Detālplānojumi'!$A$5</c:f>
              <c:strCache>
                <c:ptCount val="1"/>
                <c:pt idx="0">
                  <c:v>Detālplānojumi (45 dokumenti)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err="1">
                        <a:latin typeface="Calibri" panose="020F0502020204030204" pitchFamily="34" charset="0"/>
                      </a:rPr>
                      <a:t>Publicēti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
10
8%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err="1">
                        <a:latin typeface="Calibri" panose="020F0502020204030204" pitchFamily="34" charset="0"/>
                      </a:rPr>
                      <a:t>Nav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 </a:t>
                    </a:r>
                    <a:r>
                      <a:rPr lang="en-US" dirty="0" err="1">
                        <a:latin typeface="Calibri" panose="020F0502020204030204" pitchFamily="34" charset="0"/>
                      </a:rPr>
                      <a:t>publicēti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
109
92%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'Speka Detālplānojumi'!$B$4:$C$4</c:f>
              <c:strCache>
                <c:ptCount val="2"/>
                <c:pt idx="0">
                  <c:v>Publicēti</c:v>
                </c:pt>
                <c:pt idx="1">
                  <c:v>Nav publicēti</c:v>
                </c:pt>
              </c:strCache>
            </c:strRef>
          </c:cat>
          <c:val>
            <c:numRef>
              <c:f>'Speka Detālplānojumi'!$B$5:$C$5</c:f>
              <c:numCache>
                <c:formatCode>General</c:formatCode>
                <c:ptCount val="2"/>
                <c:pt idx="0">
                  <c:v>10</c:v>
                </c:pt>
                <c:pt idx="1">
                  <c:v>109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8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latin typeface="Calibri" panose="020F0502020204030204" pitchFamily="34" charset="0"/>
              </a:rPr>
              <a:t>Lokālplānojumi (2 dokumenti)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'Speka Lokālplānojumi'!$A$5</c:f>
              <c:strCache>
                <c:ptCount val="1"/>
                <c:pt idx="0">
                  <c:v>Lokālplānojumi (2 dokumenti)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err="1">
                        <a:latin typeface="Calibri" panose="020F0502020204030204" pitchFamily="34" charset="0"/>
                      </a:rPr>
                      <a:t>Publicēti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
2
2%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err="1">
                        <a:latin typeface="Calibri" panose="020F0502020204030204" pitchFamily="34" charset="0"/>
                      </a:rPr>
                      <a:t>Nav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 </a:t>
                    </a:r>
                    <a:r>
                      <a:rPr lang="en-US" dirty="0" err="1">
                        <a:latin typeface="Calibri" panose="020F0502020204030204" pitchFamily="34" charset="0"/>
                      </a:rPr>
                      <a:t>publicēti</a:t>
                    </a:r>
                    <a:r>
                      <a:rPr lang="en-US" dirty="0">
                        <a:latin typeface="Calibri" panose="020F0502020204030204" pitchFamily="34" charset="0"/>
                      </a:rPr>
                      <a:t>
117
98%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'Speka Lokālplānojumi'!$B$4:$C$4</c:f>
              <c:strCache>
                <c:ptCount val="2"/>
                <c:pt idx="0">
                  <c:v>Publicēti</c:v>
                </c:pt>
                <c:pt idx="1">
                  <c:v>Nav publicēti</c:v>
                </c:pt>
              </c:strCache>
            </c:strRef>
          </c:cat>
          <c:val>
            <c:numRef>
              <c:f>'Speka Lokālplānojumi'!$B$5:$C$5</c:f>
              <c:numCache>
                <c:formatCode>General</c:formatCode>
                <c:ptCount val="2"/>
                <c:pt idx="0">
                  <c:v>2</c:v>
                </c:pt>
                <c:pt idx="1">
                  <c:v>117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8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8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latin typeface="Calibri" panose="020F0502020204030204" pitchFamily="34" charset="0"/>
              </a:rPr>
              <a:t>Uzsākts Teritorijas plānojums (vai tā grozījumi)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'Uzsakts TP'!$A$3</c:f>
              <c:strCache>
                <c:ptCount val="1"/>
                <c:pt idx="0">
                  <c:v>Uzsākts Teritorijas plānojums (vai tā grozījumi)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'Uzsakts TP'!$B$2:$C$2</c:f>
              <c:strCache>
                <c:ptCount val="2"/>
                <c:pt idx="0">
                  <c:v>Uzsākts</c:v>
                </c:pt>
                <c:pt idx="1">
                  <c:v>Nav uzsākts</c:v>
                </c:pt>
              </c:strCache>
            </c:strRef>
          </c:cat>
          <c:val>
            <c:numRef>
              <c:f>'Uzsakts TP'!$B$3:$C$3</c:f>
              <c:numCache>
                <c:formatCode>General</c:formatCode>
                <c:ptCount val="2"/>
                <c:pt idx="0">
                  <c:v>11</c:v>
                </c:pt>
                <c:pt idx="1">
                  <c:v>108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8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latin typeface="Calibri" panose="020F0502020204030204" pitchFamily="34" charset="0"/>
              </a:rPr>
              <a:t>Uzsākti Lokālplānojumi (12 dokumenti)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'Uzsakti Lokālplānojumi'!$A$5</c:f>
              <c:strCache>
                <c:ptCount val="1"/>
                <c:pt idx="0">
                  <c:v>Uzsākti Lokālplānojumi (12 dokumenti)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'Uzsakti Lokālplānojumi'!$B$4:$C$4</c:f>
              <c:strCache>
                <c:ptCount val="2"/>
                <c:pt idx="0">
                  <c:v>Uzsākts</c:v>
                </c:pt>
                <c:pt idx="1">
                  <c:v>Nav uzsākts</c:v>
                </c:pt>
              </c:strCache>
            </c:strRef>
          </c:cat>
          <c:val>
            <c:numRef>
              <c:f>'Uzsakti Lokālplānojumi'!$B$5:$C$5</c:f>
              <c:numCache>
                <c:formatCode>General</c:formatCode>
                <c:ptCount val="2"/>
                <c:pt idx="0">
                  <c:v>9</c:v>
                </c:pt>
                <c:pt idx="1">
                  <c:v>110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8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latin typeface="Calibri" panose="020F0502020204030204" pitchFamily="34" charset="0"/>
              </a:rPr>
              <a:t>Uzsākti Detālplānojumi (29 dokumenti)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'Uzsakti Detālplāni'!$A$5</c:f>
              <c:strCache>
                <c:ptCount val="1"/>
                <c:pt idx="0">
                  <c:v>Uzsākti Detālplānojumi (29 dokumenti)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'Uzsakti Detālplāni'!$B$4:$C$4</c:f>
              <c:strCache>
                <c:ptCount val="2"/>
                <c:pt idx="0">
                  <c:v>Uzsākts</c:v>
                </c:pt>
                <c:pt idx="1">
                  <c:v>Nav uzsākts</c:v>
                </c:pt>
              </c:strCache>
            </c:strRef>
          </c:cat>
          <c:val>
            <c:numRef>
              <c:f>'Uzsakti Detālplāni'!$B$5:$C$5</c:f>
              <c:numCache>
                <c:formatCode>General</c:formatCode>
                <c:ptCount val="2"/>
                <c:pt idx="0">
                  <c:v>10</c:v>
                </c:pt>
                <c:pt idx="1">
                  <c:v>109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8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0.40833</cdr:x>
      <cdr:y>0.46276</cdr:y>
    </cdr:from>
    <cdr:to>
      <cdr:x>0.60417</cdr:x>
      <cdr:y>0.64516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1687" y="928131"/>
          <a:ext cx="729807" cy="3658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lv-LV" sz="800" dirty="0"/>
            <a:t>Pašvaldības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0.40833</cdr:x>
      <cdr:y>0.46276</cdr:y>
    </cdr:from>
    <cdr:to>
      <cdr:x>0.60833</cdr:x>
      <cdr:y>0.76704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66900" y="13906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lv-LV" sz="800" dirty="0"/>
            <a:t>Pašvaldības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0.40833</cdr:x>
      <cdr:y>0.46276</cdr:y>
    </cdr:from>
    <cdr:to>
      <cdr:x>0.60833</cdr:x>
      <cdr:y>0.76704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66900" y="13906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lv-LV" sz="800" dirty="0"/>
            <a:t>Pašvaldības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0.40833</cdr:x>
      <cdr:y>0.46276</cdr:y>
    </cdr:from>
    <cdr:to>
      <cdr:x>0.60833</cdr:x>
      <cdr:y>0.76704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66900" y="13906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lv-LV" sz="800" dirty="0"/>
            <a:t>Pašvaldības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0.40833</cdr:x>
      <cdr:y>0.46276</cdr:y>
    </cdr:from>
    <cdr:to>
      <cdr:x>0.60833</cdr:x>
      <cdr:y>0.76704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66900" y="13906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lv-LV" sz="800" dirty="0"/>
            <a:t>Pašvaldības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89B2674-6C16-44B7-BB61-6C586311F5DD}" type="datetimeFigureOut">
              <a:rPr lang="lv-LV"/>
              <a:pPr>
                <a:defRPr/>
              </a:pPr>
              <a:t>2015.10.29.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E3E1AE69-3C31-4F8B-A069-0293775B8504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2122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7182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C636833-32B6-45EC-A2FB-2BB2E5AA2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7410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38B087A-71D5-43E1-98A0-E8FA1F174D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5476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AB4B80B7-EED9-4D87-9F30-4138D7BF00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601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0A27108A-934D-4305-86E2-950A4DC9AE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4575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25C332E0-19A4-4824-AB34-940FCF8B0B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9873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C2209169-806E-4B43-A77C-F132F50505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9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0010F2C2-7913-4C6B-A11B-3C1935D6D1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1518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560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F31EE0-58E3-4D40-809A-A3B2ADAC63AB}" type="datetime1">
              <a:rPr lang="en-US"/>
              <a:pPr>
                <a:defRPr/>
              </a:pPr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A0BE19A-20E4-44E7-B925-2AC3760591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tapis.palidziba@varam.gov.lv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altLang="lv-LV" sz="2900" smtClean="0">
                <a:latin typeface="Calibri" pitchFamily="34" charset="0"/>
              </a:rPr>
              <a:t>TAPIS – efektīvs instruments teritorijas attīstības plānošanā</a:t>
            </a:r>
            <a:r>
              <a:rPr lang="lv-LV" altLang="lv-LV" sz="1400" smtClean="0"/>
              <a:t/>
            </a:r>
            <a:br>
              <a:rPr lang="lv-LV" altLang="lv-LV" sz="1400" smtClean="0"/>
            </a:br>
            <a:endParaRPr lang="lv-LV" altLang="en-US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043248CD-3A34-4D5B-AA50-E2562402C79A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10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pic>
        <p:nvPicPr>
          <p:cNvPr id="2048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714500"/>
            <a:ext cx="8043862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7DFF6219-8EF4-429A-A0B8-041F4A5414AB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11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pic>
        <p:nvPicPr>
          <p:cNvPr id="2150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1701800"/>
            <a:ext cx="8212138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31EDE62-78D0-4CFA-9732-1F047FE9529C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12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84400" y="796925"/>
            <a:ext cx="60277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Teritorijas izmantošanas un apbūves noteikumi</a:t>
            </a:r>
            <a:endParaRPr lang="lv-LV" dirty="0">
              <a:cs typeface="Arial" panose="020B0604020202020204" pitchFamily="34" charset="0"/>
            </a:endParaRPr>
          </a:p>
        </p:txBody>
      </p:sp>
      <p:pic>
        <p:nvPicPr>
          <p:cNvPr id="2253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025" y="1801813"/>
            <a:ext cx="6996113" cy="471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13FEC878-8A63-4011-9602-F9D74EAB7EE7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13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013" y="2819400"/>
            <a:ext cx="3546475" cy="1276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Teritorijas izmantošanas un apbūves noteikumu</a:t>
            </a:r>
          </a:p>
          <a:p>
            <a:pPr algn="ctr">
              <a:spcAft>
                <a:spcPts val="600"/>
              </a:spcAft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saturs</a:t>
            </a:r>
            <a:endParaRPr lang="lv-LV" dirty="0">
              <a:cs typeface="Arial" panose="020B0604020202020204" pitchFamily="34" charset="0"/>
            </a:endParaRPr>
          </a:p>
        </p:txBody>
      </p:sp>
      <p:pic>
        <p:nvPicPr>
          <p:cNvPr id="2355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13" y="88900"/>
            <a:ext cx="4979987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2482957E-9F8D-4105-857F-ADCF4647930A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14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22700" y="1085850"/>
            <a:ext cx="354647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Funkcionālais zonējums</a:t>
            </a:r>
            <a:endParaRPr lang="lv-LV" dirty="0">
              <a:cs typeface="Arial" panose="020B0604020202020204" pitchFamily="34" charset="0"/>
            </a:endParaRP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3756025"/>
            <a:ext cx="5394325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2301875"/>
            <a:ext cx="2630487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1C87F57D-FBA1-46A7-B650-02923793E96A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15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63850" y="768350"/>
            <a:ext cx="354647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Teritorijas izmantošanas un apbūves parametri</a:t>
            </a:r>
            <a:endParaRPr lang="lv-LV" dirty="0">
              <a:cs typeface="Arial" panose="020B0604020202020204" pitchFamily="34" charset="0"/>
            </a:endParaRP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13" y="2071688"/>
            <a:ext cx="5694362" cy="425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5046A33C-5C85-46B6-8BD7-9EDF85342B86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16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11525" y="812800"/>
            <a:ext cx="44037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Automātiski ģenerēta .pdf datne</a:t>
            </a:r>
            <a:endParaRPr lang="lv-LV" dirty="0">
              <a:cs typeface="Arial" panose="020B0604020202020204" pitchFamily="34" charset="0"/>
            </a:endParaRPr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1801813"/>
            <a:ext cx="77089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5586413"/>
            <a:ext cx="75311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167749DD-863A-45ED-8852-90416B4DB362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17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8300" y="2922588"/>
            <a:ext cx="35464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Apgrūtinātās teritorijas</a:t>
            </a:r>
            <a:endParaRPr lang="lv-LV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167749DD-863A-45ED-8852-90416B4DB362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18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5804" y="232654"/>
            <a:ext cx="3546475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lv-LV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Teritorijas plānojums</a:t>
            </a:r>
          </a:p>
          <a:p>
            <a:pPr algn="ctr">
              <a:spcAft>
                <a:spcPts val="0"/>
              </a:spcAft>
              <a:defRPr/>
            </a:pPr>
            <a:r>
              <a:rPr lang="lv-LV" sz="24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vs</a:t>
            </a:r>
            <a:endParaRPr lang="lv-LV" sz="24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lv-LV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lokālplānojums</a:t>
            </a:r>
            <a:endParaRPr lang="lv-LV" dirty="0">
              <a:cs typeface="Arial" panose="020B0604020202020204" pitchFamily="34" charset="0"/>
            </a:endParaRPr>
          </a:p>
        </p:txBody>
      </p:sp>
      <p:sp>
        <p:nvSpPr>
          <p:cNvPr id="8" name="Flowchart: Predefined Process 7"/>
          <p:cNvSpPr/>
          <p:nvPr/>
        </p:nvSpPr>
        <p:spPr>
          <a:xfrm>
            <a:off x="279489" y="1852233"/>
            <a:ext cx="4216896" cy="277601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1250 w 10000"/>
              <a:gd name="connsiteY0" fmla="*/ 0 h 10000"/>
              <a:gd name="connsiteX1" fmla="*/ 1250 w 10000"/>
              <a:gd name="connsiteY1" fmla="*/ 10000 h 10000"/>
              <a:gd name="connsiteX2" fmla="*/ 8750 w 10000"/>
              <a:gd name="connsiteY2" fmla="*/ 0 h 10000"/>
              <a:gd name="connsiteX3" fmla="*/ 8750 w 10000"/>
              <a:gd name="connsiteY3" fmla="*/ 1000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3821 w 10000"/>
              <a:gd name="connsiteY0" fmla="*/ 483 h 10000"/>
              <a:gd name="connsiteX1" fmla="*/ 1250 w 10000"/>
              <a:gd name="connsiteY1" fmla="*/ 10000 h 10000"/>
              <a:gd name="connsiteX2" fmla="*/ 8750 w 10000"/>
              <a:gd name="connsiteY2" fmla="*/ 0 h 10000"/>
              <a:gd name="connsiteX3" fmla="*/ 8750 w 10000"/>
              <a:gd name="connsiteY3" fmla="*/ 1000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3821 w 10000"/>
              <a:gd name="connsiteY0" fmla="*/ 483 h 10345"/>
              <a:gd name="connsiteX1" fmla="*/ 1250 w 10000"/>
              <a:gd name="connsiteY1" fmla="*/ 10000 h 10345"/>
              <a:gd name="connsiteX2" fmla="*/ 8750 w 10000"/>
              <a:gd name="connsiteY2" fmla="*/ 0 h 10345"/>
              <a:gd name="connsiteX3" fmla="*/ 5304 w 10000"/>
              <a:gd name="connsiteY3" fmla="*/ 10345 h 10345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3821 w 10000"/>
              <a:gd name="connsiteY0" fmla="*/ 483 h 10345"/>
              <a:gd name="connsiteX1" fmla="*/ 1250 w 10000"/>
              <a:gd name="connsiteY1" fmla="*/ 10000 h 10345"/>
              <a:gd name="connsiteX2" fmla="*/ 8750 w 10000"/>
              <a:gd name="connsiteY2" fmla="*/ 0 h 10345"/>
              <a:gd name="connsiteX3" fmla="*/ 5304 w 10000"/>
              <a:gd name="connsiteY3" fmla="*/ 10345 h 10345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3821 w 10000"/>
              <a:gd name="connsiteY0" fmla="*/ 483 h 10345"/>
              <a:gd name="connsiteX1" fmla="*/ 1250 w 10000"/>
              <a:gd name="connsiteY1" fmla="*/ 10000 h 10345"/>
              <a:gd name="connsiteX2" fmla="*/ 8750 w 10000"/>
              <a:gd name="connsiteY2" fmla="*/ 0 h 10345"/>
              <a:gd name="connsiteX3" fmla="*/ 5304 w 10000"/>
              <a:gd name="connsiteY3" fmla="*/ 10345 h 10345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10000 w 10000"/>
              <a:gd name="connsiteY2" fmla="*/ 10000 h 10138"/>
              <a:gd name="connsiteX3" fmla="*/ 0 w 10000"/>
              <a:gd name="connsiteY3" fmla="*/ 10000 h 10138"/>
              <a:gd name="connsiteX4" fmla="*/ 0 w 10000"/>
              <a:gd name="connsiteY4" fmla="*/ 0 h 10138"/>
              <a:gd name="connsiteX0" fmla="*/ 3821 w 10000"/>
              <a:gd name="connsiteY0" fmla="*/ 483 h 10138"/>
              <a:gd name="connsiteX1" fmla="*/ 1250 w 10000"/>
              <a:gd name="connsiteY1" fmla="*/ 10000 h 10138"/>
              <a:gd name="connsiteX2" fmla="*/ 8750 w 10000"/>
              <a:gd name="connsiteY2" fmla="*/ 0 h 10138"/>
              <a:gd name="connsiteX3" fmla="*/ 5332 w 10000"/>
              <a:gd name="connsiteY3" fmla="*/ 10138 h 10138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10000 w 10000"/>
              <a:gd name="connsiteY2" fmla="*/ 10000 h 10138"/>
              <a:gd name="connsiteX3" fmla="*/ 0 w 10000"/>
              <a:gd name="connsiteY3" fmla="*/ 10000 h 10138"/>
              <a:gd name="connsiteX4" fmla="*/ 0 w 10000"/>
              <a:gd name="connsiteY4" fmla="*/ 0 h 10138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10000 w 10000"/>
              <a:gd name="connsiteY2" fmla="*/ 10000 h 10138"/>
              <a:gd name="connsiteX3" fmla="*/ 0 w 10000"/>
              <a:gd name="connsiteY3" fmla="*/ 10000 h 10138"/>
              <a:gd name="connsiteX4" fmla="*/ 0 w 10000"/>
              <a:gd name="connsiteY4" fmla="*/ 0 h 10138"/>
              <a:gd name="connsiteX0" fmla="*/ 3906 w 10000"/>
              <a:gd name="connsiteY0" fmla="*/ 138 h 10138"/>
              <a:gd name="connsiteX1" fmla="*/ 1250 w 10000"/>
              <a:gd name="connsiteY1" fmla="*/ 10000 h 10138"/>
              <a:gd name="connsiteX2" fmla="*/ 8750 w 10000"/>
              <a:gd name="connsiteY2" fmla="*/ 0 h 10138"/>
              <a:gd name="connsiteX3" fmla="*/ 5332 w 10000"/>
              <a:gd name="connsiteY3" fmla="*/ 10138 h 10138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10000 w 10000"/>
              <a:gd name="connsiteY2" fmla="*/ 10000 h 10138"/>
              <a:gd name="connsiteX3" fmla="*/ 0 w 10000"/>
              <a:gd name="connsiteY3" fmla="*/ 10000 h 10138"/>
              <a:gd name="connsiteX4" fmla="*/ 0 w 10000"/>
              <a:gd name="connsiteY4" fmla="*/ 0 h 10138"/>
              <a:gd name="connsiteX0" fmla="*/ 0 w 10000"/>
              <a:gd name="connsiteY0" fmla="*/ 22 h 10160"/>
              <a:gd name="connsiteX1" fmla="*/ 10000 w 10000"/>
              <a:gd name="connsiteY1" fmla="*/ 22 h 10160"/>
              <a:gd name="connsiteX2" fmla="*/ 10000 w 10000"/>
              <a:gd name="connsiteY2" fmla="*/ 10022 h 10160"/>
              <a:gd name="connsiteX3" fmla="*/ 0 w 10000"/>
              <a:gd name="connsiteY3" fmla="*/ 10022 h 10160"/>
              <a:gd name="connsiteX4" fmla="*/ 0 w 10000"/>
              <a:gd name="connsiteY4" fmla="*/ 22 h 10160"/>
              <a:gd name="connsiteX0" fmla="*/ 3906 w 10000"/>
              <a:gd name="connsiteY0" fmla="*/ 0 h 10160"/>
              <a:gd name="connsiteX1" fmla="*/ 1250 w 10000"/>
              <a:gd name="connsiteY1" fmla="*/ 10022 h 10160"/>
              <a:gd name="connsiteX2" fmla="*/ 8750 w 10000"/>
              <a:gd name="connsiteY2" fmla="*/ 22 h 10160"/>
              <a:gd name="connsiteX3" fmla="*/ 5332 w 10000"/>
              <a:gd name="connsiteY3" fmla="*/ 10160 h 10160"/>
              <a:gd name="connsiteX0" fmla="*/ 0 w 10000"/>
              <a:gd name="connsiteY0" fmla="*/ 22 h 10160"/>
              <a:gd name="connsiteX1" fmla="*/ 10000 w 10000"/>
              <a:gd name="connsiteY1" fmla="*/ 22 h 10160"/>
              <a:gd name="connsiteX2" fmla="*/ 10000 w 10000"/>
              <a:gd name="connsiteY2" fmla="*/ 10022 h 10160"/>
              <a:gd name="connsiteX3" fmla="*/ 0 w 10000"/>
              <a:gd name="connsiteY3" fmla="*/ 10022 h 10160"/>
              <a:gd name="connsiteX4" fmla="*/ 0 w 10000"/>
              <a:gd name="connsiteY4" fmla="*/ 22 h 10160"/>
              <a:gd name="connsiteX0" fmla="*/ 0 w 10000"/>
              <a:gd name="connsiteY0" fmla="*/ 22 h 10032"/>
              <a:gd name="connsiteX1" fmla="*/ 10000 w 10000"/>
              <a:gd name="connsiteY1" fmla="*/ 22 h 10032"/>
              <a:gd name="connsiteX2" fmla="*/ 10000 w 10000"/>
              <a:gd name="connsiteY2" fmla="*/ 10022 h 10032"/>
              <a:gd name="connsiteX3" fmla="*/ 0 w 10000"/>
              <a:gd name="connsiteY3" fmla="*/ 10022 h 10032"/>
              <a:gd name="connsiteX4" fmla="*/ 0 w 10000"/>
              <a:gd name="connsiteY4" fmla="*/ 22 h 10032"/>
              <a:gd name="connsiteX0" fmla="*/ 3906 w 10000"/>
              <a:gd name="connsiteY0" fmla="*/ 0 h 10032"/>
              <a:gd name="connsiteX1" fmla="*/ 1250 w 10000"/>
              <a:gd name="connsiteY1" fmla="*/ 10022 h 10032"/>
              <a:gd name="connsiteX2" fmla="*/ 8750 w 10000"/>
              <a:gd name="connsiteY2" fmla="*/ 22 h 10032"/>
              <a:gd name="connsiteX3" fmla="*/ 5395 w 10000"/>
              <a:gd name="connsiteY3" fmla="*/ 10032 h 10032"/>
              <a:gd name="connsiteX0" fmla="*/ 0 w 10000"/>
              <a:gd name="connsiteY0" fmla="*/ 22 h 10032"/>
              <a:gd name="connsiteX1" fmla="*/ 10000 w 10000"/>
              <a:gd name="connsiteY1" fmla="*/ 22 h 10032"/>
              <a:gd name="connsiteX2" fmla="*/ 10000 w 10000"/>
              <a:gd name="connsiteY2" fmla="*/ 10022 h 10032"/>
              <a:gd name="connsiteX3" fmla="*/ 0 w 10000"/>
              <a:gd name="connsiteY3" fmla="*/ 10022 h 10032"/>
              <a:gd name="connsiteX4" fmla="*/ 0 w 10000"/>
              <a:gd name="connsiteY4" fmla="*/ 22 h 1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32" stroke="0" extrusionOk="0">
                <a:moveTo>
                  <a:pt x="0" y="22"/>
                </a:moveTo>
                <a:lnTo>
                  <a:pt x="10000" y="22"/>
                </a:lnTo>
                <a:lnTo>
                  <a:pt x="10000" y="10022"/>
                </a:lnTo>
                <a:lnTo>
                  <a:pt x="0" y="10022"/>
                </a:lnTo>
                <a:lnTo>
                  <a:pt x="0" y="22"/>
                </a:lnTo>
                <a:close/>
              </a:path>
              <a:path w="10000" h="10032" fill="none" extrusionOk="0">
                <a:moveTo>
                  <a:pt x="3906" y="0"/>
                </a:moveTo>
                <a:cubicBezTo>
                  <a:pt x="3906" y="3333"/>
                  <a:pt x="1250" y="6689"/>
                  <a:pt x="1250" y="10022"/>
                </a:cubicBezTo>
                <a:moveTo>
                  <a:pt x="8750" y="22"/>
                </a:moveTo>
                <a:cubicBezTo>
                  <a:pt x="7601" y="3470"/>
                  <a:pt x="6714" y="1963"/>
                  <a:pt x="5395" y="10032"/>
                </a:cubicBezTo>
              </a:path>
              <a:path w="10000" h="10032" fill="none">
                <a:moveTo>
                  <a:pt x="0" y="22"/>
                </a:moveTo>
                <a:lnTo>
                  <a:pt x="10000" y="22"/>
                </a:lnTo>
                <a:lnTo>
                  <a:pt x="10000" y="10022"/>
                </a:lnTo>
                <a:lnTo>
                  <a:pt x="0" y="10022"/>
                </a:lnTo>
                <a:lnTo>
                  <a:pt x="0" y="22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/>
          <p:cNvSpPr txBox="1"/>
          <p:nvPr/>
        </p:nvSpPr>
        <p:spPr>
          <a:xfrm>
            <a:off x="279489" y="1864425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TP1</a:t>
            </a:r>
            <a:endParaRPr lang="lv-LV" dirty="0"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1902" y="4040706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P1</a:t>
            </a:r>
            <a:endParaRPr lang="lv-LV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018" y="4040707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</a:t>
            </a:r>
            <a:endParaRPr lang="lv-LV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4325" y="4040705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P2</a:t>
            </a:r>
            <a:endParaRPr lang="lv-LV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9" name="Teardrop 8"/>
          <p:cNvSpPr/>
          <p:nvPr/>
        </p:nvSpPr>
        <p:spPr>
          <a:xfrm>
            <a:off x="2212934" y="2095257"/>
            <a:ext cx="863024" cy="839510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2387937" y="2033061"/>
            <a:ext cx="881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1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LP1</a:t>
            </a:r>
            <a:endParaRPr lang="lv-LV" sz="1800" dirty="0"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94926" y="2284179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P3</a:t>
            </a:r>
            <a:endParaRPr lang="lv-LV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6" name="Teardrop 15"/>
          <p:cNvSpPr/>
          <p:nvPr/>
        </p:nvSpPr>
        <p:spPr>
          <a:xfrm>
            <a:off x="3270449" y="3087167"/>
            <a:ext cx="863024" cy="839510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TextBox 16"/>
          <p:cNvSpPr txBox="1"/>
          <p:nvPr/>
        </p:nvSpPr>
        <p:spPr>
          <a:xfrm>
            <a:off x="3450961" y="3060533"/>
            <a:ext cx="881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1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LP2</a:t>
            </a:r>
            <a:endParaRPr lang="lv-LV" sz="1800" dirty="0"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70449" y="3276089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DA2</a:t>
            </a:r>
            <a:endParaRPr lang="lv-LV" b="1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0" name="Flowchart: Predefined Process 7"/>
          <p:cNvSpPr/>
          <p:nvPr/>
        </p:nvSpPr>
        <p:spPr>
          <a:xfrm>
            <a:off x="4668526" y="1864425"/>
            <a:ext cx="4216896" cy="277601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1250 w 10000"/>
              <a:gd name="connsiteY0" fmla="*/ 0 h 10000"/>
              <a:gd name="connsiteX1" fmla="*/ 1250 w 10000"/>
              <a:gd name="connsiteY1" fmla="*/ 10000 h 10000"/>
              <a:gd name="connsiteX2" fmla="*/ 8750 w 10000"/>
              <a:gd name="connsiteY2" fmla="*/ 0 h 10000"/>
              <a:gd name="connsiteX3" fmla="*/ 8750 w 10000"/>
              <a:gd name="connsiteY3" fmla="*/ 1000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3821 w 10000"/>
              <a:gd name="connsiteY0" fmla="*/ 483 h 10000"/>
              <a:gd name="connsiteX1" fmla="*/ 1250 w 10000"/>
              <a:gd name="connsiteY1" fmla="*/ 10000 h 10000"/>
              <a:gd name="connsiteX2" fmla="*/ 8750 w 10000"/>
              <a:gd name="connsiteY2" fmla="*/ 0 h 10000"/>
              <a:gd name="connsiteX3" fmla="*/ 8750 w 10000"/>
              <a:gd name="connsiteY3" fmla="*/ 1000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3821 w 10000"/>
              <a:gd name="connsiteY0" fmla="*/ 483 h 10345"/>
              <a:gd name="connsiteX1" fmla="*/ 1250 w 10000"/>
              <a:gd name="connsiteY1" fmla="*/ 10000 h 10345"/>
              <a:gd name="connsiteX2" fmla="*/ 8750 w 10000"/>
              <a:gd name="connsiteY2" fmla="*/ 0 h 10345"/>
              <a:gd name="connsiteX3" fmla="*/ 5304 w 10000"/>
              <a:gd name="connsiteY3" fmla="*/ 10345 h 10345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3821 w 10000"/>
              <a:gd name="connsiteY0" fmla="*/ 483 h 10345"/>
              <a:gd name="connsiteX1" fmla="*/ 1250 w 10000"/>
              <a:gd name="connsiteY1" fmla="*/ 10000 h 10345"/>
              <a:gd name="connsiteX2" fmla="*/ 8750 w 10000"/>
              <a:gd name="connsiteY2" fmla="*/ 0 h 10345"/>
              <a:gd name="connsiteX3" fmla="*/ 5304 w 10000"/>
              <a:gd name="connsiteY3" fmla="*/ 10345 h 10345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3821 w 10000"/>
              <a:gd name="connsiteY0" fmla="*/ 483 h 10345"/>
              <a:gd name="connsiteX1" fmla="*/ 1250 w 10000"/>
              <a:gd name="connsiteY1" fmla="*/ 10000 h 10345"/>
              <a:gd name="connsiteX2" fmla="*/ 8750 w 10000"/>
              <a:gd name="connsiteY2" fmla="*/ 0 h 10345"/>
              <a:gd name="connsiteX3" fmla="*/ 5304 w 10000"/>
              <a:gd name="connsiteY3" fmla="*/ 10345 h 10345"/>
              <a:gd name="connsiteX0" fmla="*/ 0 w 10000"/>
              <a:gd name="connsiteY0" fmla="*/ 0 h 10345"/>
              <a:gd name="connsiteX1" fmla="*/ 10000 w 10000"/>
              <a:gd name="connsiteY1" fmla="*/ 0 h 10345"/>
              <a:gd name="connsiteX2" fmla="*/ 10000 w 10000"/>
              <a:gd name="connsiteY2" fmla="*/ 10000 h 10345"/>
              <a:gd name="connsiteX3" fmla="*/ 0 w 10000"/>
              <a:gd name="connsiteY3" fmla="*/ 10000 h 10345"/>
              <a:gd name="connsiteX4" fmla="*/ 0 w 10000"/>
              <a:gd name="connsiteY4" fmla="*/ 0 h 10345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10000 w 10000"/>
              <a:gd name="connsiteY2" fmla="*/ 10000 h 10138"/>
              <a:gd name="connsiteX3" fmla="*/ 0 w 10000"/>
              <a:gd name="connsiteY3" fmla="*/ 10000 h 10138"/>
              <a:gd name="connsiteX4" fmla="*/ 0 w 10000"/>
              <a:gd name="connsiteY4" fmla="*/ 0 h 10138"/>
              <a:gd name="connsiteX0" fmla="*/ 3821 w 10000"/>
              <a:gd name="connsiteY0" fmla="*/ 483 h 10138"/>
              <a:gd name="connsiteX1" fmla="*/ 1250 w 10000"/>
              <a:gd name="connsiteY1" fmla="*/ 10000 h 10138"/>
              <a:gd name="connsiteX2" fmla="*/ 8750 w 10000"/>
              <a:gd name="connsiteY2" fmla="*/ 0 h 10138"/>
              <a:gd name="connsiteX3" fmla="*/ 5332 w 10000"/>
              <a:gd name="connsiteY3" fmla="*/ 10138 h 10138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10000 w 10000"/>
              <a:gd name="connsiteY2" fmla="*/ 10000 h 10138"/>
              <a:gd name="connsiteX3" fmla="*/ 0 w 10000"/>
              <a:gd name="connsiteY3" fmla="*/ 10000 h 10138"/>
              <a:gd name="connsiteX4" fmla="*/ 0 w 10000"/>
              <a:gd name="connsiteY4" fmla="*/ 0 h 10138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10000 w 10000"/>
              <a:gd name="connsiteY2" fmla="*/ 10000 h 10138"/>
              <a:gd name="connsiteX3" fmla="*/ 0 w 10000"/>
              <a:gd name="connsiteY3" fmla="*/ 10000 h 10138"/>
              <a:gd name="connsiteX4" fmla="*/ 0 w 10000"/>
              <a:gd name="connsiteY4" fmla="*/ 0 h 10138"/>
              <a:gd name="connsiteX0" fmla="*/ 3906 w 10000"/>
              <a:gd name="connsiteY0" fmla="*/ 138 h 10138"/>
              <a:gd name="connsiteX1" fmla="*/ 1250 w 10000"/>
              <a:gd name="connsiteY1" fmla="*/ 10000 h 10138"/>
              <a:gd name="connsiteX2" fmla="*/ 8750 w 10000"/>
              <a:gd name="connsiteY2" fmla="*/ 0 h 10138"/>
              <a:gd name="connsiteX3" fmla="*/ 5332 w 10000"/>
              <a:gd name="connsiteY3" fmla="*/ 10138 h 10138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10000 w 10000"/>
              <a:gd name="connsiteY2" fmla="*/ 10000 h 10138"/>
              <a:gd name="connsiteX3" fmla="*/ 0 w 10000"/>
              <a:gd name="connsiteY3" fmla="*/ 10000 h 10138"/>
              <a:gd name="connsiteX4" fmla="*/ 0 w 10000"/>
              <a:gd name="connsiteY4" fmla="*/ 0 h 10138"/>
              <a:gd name="connsiteX0" fmla="*/ 0 w 10000"/>
              <a:gd name="connsiteY0" fmla="*/ 22 h 10160"/>
              <a:gd name="connsiteX1" fmla="*/ 10000 w 10000"/>
              <a:gd name="connsiteY1" fmla="*/ 22 h 10160"/>
              <a:gd name="connsiteX2" fmla="*/ 10000 w 10000"/>
              <a:gd name="connsiteY2" fmla="*/ 10022 h 10160"/>
              <a:gd name="connsiteX3" fmla="*/ 0 w 10000"/>
              <a:gd name="connsiteY3" fmla="*/ 10022 h 10160"/>
              <a:gd name="connsiteX4" fmla="*/ 0 w 10000"/>
              <a:gd name="connsiteY4" fmla="*/ 22 h 10160"/>
              <a:gd name="connsiteX0" fmla="*/ 3906 w 10000"/>
              <a:gd name="connsiteY0" fmla="*/ 0 h 10160"/>
              <a:gd name="connsiteX1" fmla="*/ 1250 w 10000"/>
              <a:gd name="connsiteY1" fmla="*/ 10022 h 10160"/>
              <a:gd name="connsiteX2" fmla="*/ 8750 w 10000"/>
              <a:gd name="connsiteY2" fmla="*/ 22 h 10160"/>
              <a:gd name="connsiteX3" fmla="*/ 5332 w 10000"/>
              <a:gd name="connsiteY3" fmla="*/ 10160 h 10160"/>
              <a:gd name="connsiteX0" fmla="*/ 0 w 10000"/>
              <a:gd name="connsiteY0" fmla="*/ 22 h 10160"/>
              <a:gd name="connsiteX1" fmla="*/ 10000 w 10000"/>
              <a:gd name="connsiteY1" fmla="*/ 22 h 10160"/>
              <a:gd name="connsiteX2" fmla="*/ 10000 w 10000"/>
              <a:gd name="connsiteY2" fmla="*/ 10022 h 10160"/>
              <a:gd name="connsiteX3" fmla="*/ 0 w 10000"/>
              <a:gd name="connsiteY3" fmla="*/ 10022 h 10160"/>
              <a:gd name="connsiteX4" fmla="*/ 0 w 10000"/>
              <a:gd name="connsiteY4" fmla="*/ 22 h 10160"/>
              <a:gd name="connsiteX0" fmla="*/ 0 w 10000"/>
              <a:gd name="connsiteY0" fmla="*/ 22 h 10032"/>
              <a:gd name="connsiteX1" fmla="*/ 10000 w 10000"/>
              <a:gd name="connsiteY1" fmla="*/ 22 h 10032"/>
              <a:gd name="connsiteX2" fmla="*/ 10000 w 10000"/>
              <a:gd name="connsiteY2" fmla="*/ 10022 h 10032"/>
              <a:gd name="connsiteX3" fmla="*/ 0 w 10000"/>
              <a:gd name="connsiteY3" fmla="*/ 10022 h 10032"/>
              <a:gd name="connsiteX4" fmla="*/ 0 w 10000"/>
              <a:gd name="connsiteY4" fmla="*/ 22 h 10032"/>
              <a:gd name="connsiteX0" fmla="*/ 3906 w 10000"/>
              <a:gd name="connsiteY0" fmla="*/ 0 h 10032"/>
              <a:gd name="connsiteX1" fmla="*/ 1250 w 10000"/>
              <a:gd name="connsiteY1" fmla="*/ 10022 h 10032"/>
              <a:gd name="connsiteX2" fmla="*/ 8750 w 10000"/>
              <a:gd name="connsiteY2" fmla="*/ 22 h 10032"/>
              <a:gd name="connsiteX3" fmla="*/ 5395 w 10000"/>
              <a:gd name="connsiteY3" fmla="*/ 10032 h 10032"/>
              <a:gd name="connsiteX0" fmla="*/ 0 w 10000"/>
              <a:gd name="connsiteY0" fmla="*/ 22 h 10032"/>
              <a:gd name="connsiteX1" fmla="*/ 10000 w 10000"/>
              <a:gd name="connsiteY1" fmla="*/ 22 h 10032"/>
              <a:gd name="connsiteX2" fmla="*/ 10000 w 10000"/>
              <a:gd name="connsiteY2" fmla="*/ 10022 h 10032"/>
              <a:gd name="connsiteX3" fmla="*/ 0 w 10000"/>
              <a:gd name="connsiteY3" fmla="*/ 10022 h 10032"/>
              <a:gd name="connsiteX4" fmla="*/ 0 w 10000"/>
              <a:gd name="connsiteY4" fmla="*/ 22 h 1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32" stroke="0" extrusionOk="0">
                <a:moveTo>
                  <a:pt x="0" y="22"/>
                </a:moveTo>
                <a:lnTo>
                  <a:pt x="10000" y="22"/>
                </a:lnTo>
                <a:lnTo>
                  <a:pt x="10000" y="10022"/>
                </a:lnTo>
                <a:lnTo>
                  <a:pt x="0" y="10022"/>
                </a:lnTo>
                <a:lnTo>
                  <a:pt x="0" y="22"/>
                </a:lnTo>
                <a:close/>
              </a:path>
              <a:path w="10000" h="10032" fill="none" extrusionOk="0">
                <a:moveTo>
                  <a:pt x="3906" y="0"/>
                </a:moveTo>
                <a:cubicBezTo>
                  <a:pt x="3906" y="3333"/>
                  <a:pt x="1250" y="6689"/>
                  <a:pt x="1250" y="10022"/>
                </a:cubicBezTo>
                <a:moveTo>
                  <a:pt x="8750" y="22"/>
                </a:moveTo>
                <a:cubicBezTo>
                  <a:pt x="7601" y="3470"/>
                  <a:pt x="6714" y="1963"/>
                  <a:pt x="5395" y="10032"/>
                </a:cubicBezTo>
              </a:path>
              <a:path w="10000" h="10032" fill="none">
                <a:moveTo>
                  <a:pt x="0" y="22"/>
                </a:moveTo>
                <a:lnTo>
                  <a:pt x="10000" y="22"/>
                </a:lnTo>
                <a:lnTo>
                  <a:pt x="10000" y="10022"/>
                </a:lnTo>
                <a:lnTo>
                  <a:pt x="0" y="10022"/>
                </a:lnTo>
                <a:lnTo>
                  <a:pt x="0" y="22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TextBox 30"/>
          <p:cNvSpPr txBox="1"/>
          <p:nvPr/>
        </p:nvSpPr>
        <p:spPr>
          <a:xfrm>
            <a:off x="4668526" y="1876617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TP2</a:t>
            </a:r>
            <a:endParaRPr lang="lv-LV" dirty="0"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20939" y="4052898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P1</a:t>
            </a:r>
            <a:endParaRPr lang="lv-LV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5055" y="4052899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</a:t>
            </a:r>
            <a:endParaRPr lang="lv-LV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83362" y="4052897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P2</a:t>
            </a:r>
            <a:endParaRPr lang="lv-LV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5" name="Teardrop 34"/>
          <p:cNvSpPr/>
          <p:nvPr/>
        </p:nvSpPr>
        <p:spPr>
          <a:xfrm>
            <a:off x="6601971" y="2107449"/>
            <a:ext cx="863024" cy="839510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6" name="TextBox 35"/>
          <p:cNvSpPr txBox="1"/>
          <p:nvPr/>
        </p:nvSpPr>
        <p:spPr>
          <a:xfrm>
            <a:off x="6776974" y="2045253"/>
            <a:ext cx="881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1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LP1</a:t>
            </a:r>
            <a:endParaRPr lang="lv-LV" sz="1800" dirty="0"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83963" y="2296371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P3</a:t>
            </a:r>
            <a:endParaRPr lang="lv-LV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8" name="Teardrop 37"/>
          <p:cNvSpPr/>
          <p:nvPr/>
        </p:nvSpPr>
        <p:spPr>
          <a:xfrm>
            <a:off x="7659486" y="3099359"/>
            <a:ext cx="863024" cy="839510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9" name="TextBox 38"/>
          <p:cNvSpPr txBox="1"/>
          <p:nvPr/>
        </p:nvSpPr>
        <p:spPr>
          <a:xfrm>
            <a:off x="7839998" y="3072725"/>
            <a:ext cx="881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1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LP2</a:t>
            </a:r>
            <a:endParaRPr lang="lv-LV" sz="1800" dirty="0"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59486" y="3288281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DA2</a:t>
            </a:r>
            <a:endParaRPr lang="lv-LV" b="1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583362" y="4064623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</a:t>
            </a:r>
            <a:endParaRPr lang="lv-LV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2" name="Teardrop 41"/>
          <p:cNvSpPr/>
          <p:nvPr/>
        </p:nvSpPr>
        <p:spPr>
          <a:xfrm>
            <a:off x="4857915" y="2448771"/>
            <a:ext cx="863024" cy="839510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3" name="TextBox 42"/>
          <p:cNvSpPr txBox="1"/>
          <p:nvPr/>
        </p:nvSpPr>
        <p:spPr>
          <a:xfrm>
            <a:off x="4839907" y="2594330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DA2</a:t>
            </a:r>
            <a:endParaRPr lang="lv-LV" b="1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4" name="Teardrop 43"/>
          <p:cNvSpPr/>
          <p:nvPr/>
        </p:nvSpPr>
        <p:spPr>
          <a:xfrm>
            <a:off x="1524913" y="3092088"/>
            <a:ext cx="863024" cy="839510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6" name="TextBox 45"/>
          <p:cNvSpPr txBox="1"/>
          <p:nvPr/>
        </p:nvSpPr>
        <p:spPr>
          <a:xfrm>
            <a:off x="1719815" y="3030916"/>
            <a:ext cx="881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1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LP3</a:t>
            </a:r>
            <a:endParaRPr lang="lv-LV" sz="1800" dirty="0"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10684" y="3252769"/>
            <a:ext cx="881032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P4</a:t>
            </a:r>
            <a:endParaRPr lang="lv-LV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212934" y="3400248"/>
            <a:ext cx="3948521" cy="314186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0" name="TextBox 49"/>
          <p:cNvSpPr txBox="1"/>
          <p:nvPr/>
        </p:nvSpPr>
        <p:spPr>
          <a:xfrm>
            <a:off x="1484302" y="2601171"/>
            <a:ext cx="6189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8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lv-LV" sz="8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334976" y="3053495"/>
            <a:ext cx="6189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4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1.</a:t>
            </a:r>
            <a:endParaRPr lang="lv-LV" sz="4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279489" y="1695635"/>
            <a:ext cx="4389037" cy="3169328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279489" y="1695635"/>
            <a:ext cx="4216896" cy="3169329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164537" y="2803957"/>
            <a:ext cx="6189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4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2.</a:t>
            </a:r>
            <a:endParaRPr lang="lv-LV" sz="4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24133" y="4841631"/>
            <a:ext cx="354647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TP1 stājas spēkā</a:t>
            </a:r>
            <a:endParaRPr lang="lv-LV" dirty="0"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28224" y="5291788"/>
            <a:ext cx="3546475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Tiek apstiprināts LP1</a:t>
            </a:r>
            <a:endParaRPr lang="lv-LV" sz="2000" dirty="0"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28882" y="5579536"/>
            <a:ext cx="3546475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Tiek apstiprināts LP2</a:t>
            </a:r>
            <a:endParaRPr lang="lv-LV" sz="2000" dirty="0"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976035" y="4841630"/>
            <a:ext cx="354647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Uzsāk jaunā TP2 izstrādi</a:t>
            </a:r>
            <a:endParaRPr lang="lv-LV" dirty="0"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17348" y="5909819"/>
            <a:ext cx="3546475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Paralēli uzsāk LP3 izstrādi</a:t>
            </a:r>
            <a:endParaRPr lang="lv-LV" sz="20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331993" y="5379481"/>
            <a:ext cx="41905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1.   LP4 tiek apstiprināts pirms TP2</a:t>
            </a:r>
            <a:endParaRPr lang="lv-LV" sz="20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317195" y="5780684"/>
            <a:ext cx="41905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2.   TP2 tiek apstiprināts pirms LP3</a:t>
            </a:r>
            <a:endParaRPr lang="lv-LV" sz="20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37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15" grpId="0"/>
      <p:bldP spid="16" grpId="0" animBg="1"/>
      <p:bldP spid="17" grpId="0"/>
      <p:bldP spid="18" grpId="0"/>
      <p:bldP spid="30" grpId="0" animBg="1"/>
      <p:bldP spid="31" grpId="0"/>
      <p:bldP spid="32" grpId="0"/>
      <p:bldP spid="33" grpId="0"/>
      <p:bldP spid="34" grpId="0"/>
      <p:bldP spid="34" grpId="1"/>
      <p:bldP spid="35" grpId="0" animBg="1"/>
      <p:bldP spid="36" grpId="0"/>
      <p:bldP spid="36" grpId="1"/>
      <p:bldP spid="37" grpId="0"/>
      <p:bldP spid="38" grpId="0" animBg="1"/>
      <p:bldP spid="39" grpId="0"/>
      <p:bldP spid="39" grpId="1"/>
      <p:bldP spid="40" grpId="0"/>
      <p:bldP spid="41" grpId="0"/>
      <p:bldP spid="42" grpId="0" animBg="1"/>
      <p:bldP spid="43" grpId="0"/>
      <p:bldP spid="44" grpId="0" animBg="1"/>
      <p:bldP spid="46" grpId="0"/>
      <p:bldP spid="47" grpId="0"/>
      <p:bldP spid="13" grpId="0" animBg="1"/>
      <p:bldP spid="13" grpId="1" animBg="1"/>
      <p:bldP spid="50" grpId="0"/>
      <p:bldP spid="48" grpId="0"/>
      <p:bldP spid="48" grpId="1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8"/>
          <p:cNvSpPr>
            <a:spLocks noGrp="1"/>
          </p:cNvSpPr>
          <p:nvPr>
            <p:ph type="sldNum" sz="quarter" idx="18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D9B41DBE-0353-43E9-868B-D8BF01BC43BF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2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98700" y="595313"/>
            <a:ext cx="5700713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TAPIS publicētie spēkā esošie teritorijas attīstības plānošanas dokumenti</a:t>
            </a: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0366360"/>
              </p:ext>
            </p:extLst>
          </p:nvPr>
        </p:nvGraphicFramePr>
        <p:xfrm>
          <a:off x="146649" y="2178170"/>
          <a:ext cx="2613804" cy="200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/>
        </p:nvGraphicFramePr>
        <p:xfrm>
          <a:off x="2863970" y="2178170"/>
          <a:ext cx="3459192" cy="200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/>
        </p:nvGraphicFramePr>
        <p:xfrm>
          <a:off x="5620108" y="2178170"/>
          <a:ext cx="4045789" cy="200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/>
        </p:nvGraphicFramePr>
        <p:xfrm>
          <a:off x="1112808" y="4390846"/>
          <a:ext cx="3726611" cy="200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/>
        </p:nvGraphicFramePr>
        <p:xfrm>
          <a:off x="4235569" y="4390846"/>
          <a:ext cx="3605842" cy="200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8"/>
          <p:cNvSpPr>
            <a:spLocks noGrp="1"/>
          </p:cNvSpPr>
          <p:nvPr>
            <p:ph type="sldNum" sz="quarter" idx="18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1804FFF5-3D2D-46FA-8D03-394E03DC9DA9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3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76500" y="560388"/>
            <a:ext cx="4587875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TAPIS uzsākta teritorijas attīstības plānošanas dokumentu izstrāde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/>
        </p:nvGraphicFramePr>
        <p:xfrm>
          <a:off x="5620108" y="2178170"/>
          <a:ext cx="4045789" cy="200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/>
        </p:nvGraphicFramePr>
        <p:xfrm>
          <a:off x="565029" y="2140070"/>
          <a:ext cx="4727276" cy="200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/>
        </p:nvGraphicFramePr>
        <p:xfrm>
          <a:off x="4160809" y="2140070"/>
          <a:ext cx="4753154" cy="200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/>
        </p:nvGraphicFramePr>
        <p:xfrm>
          <a:off x="362308" y="4145712"/>
          <a:ext cx="5132717" cy="200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4100423" y="4145712"/>
          <a:ext cx="4873926" cy="200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575" y="950913"/>
            <a:ext cx="9144000" cy="1384300"/>
          </a:xfrm>
        </p:spPr>
        <p:txBody>
          <a:bodyPr/>
          <a:lstStyle/>
          <a:p>
            <a:pPr algn="ctr"/>
            <a:r>
              <a:rPr lang="lv-LV" altLang="lv-LV" b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Valsts vienotais ģeotelpisko datu portāls</a:t>
            </a:r>
          </a:p>
        </p:txBody>
      </p:sp>
      <p:sp>
        <p:nvSpPr>
          <p:cNvPr id="14339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0ED50098-15C0-4A72-9A10-D1B94A85F538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4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5" t="12500" r="69740" b="80208"/>
          <a:stretch>
            <a:fillRect/>
          </a:stretch>
        </p:blipFill>
        <p:spPr bwMode="auto">
          <a:xfrm>
            <a:off x="3922713" y="274638"/>
            <a:ext cx="240347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466850"/>
            <a:ext cx="6872288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5046663"/>
            <a:ext cx="350837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5376863"/>
            <a:ext cx="34925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5707063"/>
            <a:ext cx="3524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6099175"/>
            <a:ext cx="1714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6386513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TextBox 14"/>
          <p:cNvSpPr txBox="1">
            <a:spLocks noChangeArrowheads="1"/>
          </p:cNvSpPr>
          <p:nvPr/>
        </p:nvSpPr>
        <p:spPr bwMode="auto">
          <a:xfrm>
            <a:off x="1008063" y="5005388"/>
            <a:ext cx="36496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lv-LV" altLang="lv-LV" sz="1200" b="1">
                <a:latin typeface="Calibri" pitchFamily="34" charset="0"/>
              </a:rPr>
              <a:t>Spēkā</a:t>
            </a:r>
            <a:r>
              <a:rPr lang="lv-LV" altLang="lv-LV" sz="1200">
                <a:latin typeface="Calibri" pitchFamily="34" charset="0"/>
              </a:rPr>
              <a:t> esošs teritorijas attīstības plānošanas dokuments</a:t>
            </a:r>
          </a:p>
          <a:p>
            <a:endParaRPr lang="lv-LV" altLang="lv-LV" sz="1200">
              <a:latin typeface="Calibri" pitchFamily="34" charset="0"/>
            </a:endParaRPr>
          </a:p>
        </p:txBody>
      </p:sp>
      <p:sp>
        <p:nvSpPr>
          <p:cNvPr id="14348" name="TextBox 19"/>
          <p:cNvSpPr txBox="1">
            <a:spLocks noChangeArrowheads="1"/>
          </p:cNvSpPr>
          <p:nvPr/>
        </p:nvSpPr>
        <p:spPr bwMode="auto">
          <a:xfrm>
            <a:off x="1008063" y="5337175"/>
            <a:ext cx="3768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lv-LV" altLang="lv-LV" sz="1200" b="1">
                <a:latin typeface="Calibri" pitchFamily="34" charset="0"/>
              </a:rPr>
              <a:t>Izstrādē</a:t>
            </a:r>
            <a:r>
              <a:rPr lang="lv-LV" altLang="lv-LV" sz="1200">
                <a:latin typeface="Calibri" pitchFamily="34" charset="0"/>
              </a:rPr>
              <a:t> esošs teritorijas attīstības plānošanas dokuments</a:t>
            </a:r>
          </a:p>
        </p:txBody>
      </p:sp>
      <p:sp>
        <p:nvSpPr>
          <p:cNvPr id="14349" name="TextBox 20"/>
          <p:cNvSpPr txBox="1">
            <a:spLocks noChangeArrowheads="1"/>
          </p:cNvSpPr>
          <p:nvPr/>
        </p:nvSpPr>
        <p:spPr bwMode="auto">
          <a:xfrm>
            <a:off x="1008063" y="5667375"/>
            <a:ext cx="46164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lv-LV" altLang="lv-LV" sz="1200" b="1">
                <a:latin typeface="Calibri" pitchFamily="34" charset="0"/>
              </a:rPr>
              <a:t>Publiskā apspriešanā</a:t>
            </a:r>
            <a:r>
              <a:rPr lang="lv-LV" altLang="lv-LV" sz="1200">
                <a:latin typeface="Calibri" pitchFamily="34" charset="0"/>
              </a:rPr>
              <a:t> esošs teritorijas attīstības plānošanas dokuments</a:t>
            </a:r>
          </a:p>
        </p:txBody>
      </p:sp>
      <p:sp>
        <p:nvSpPr>
          <p:cNvPr id="14350" name="TextBox 21"/>
          <p:cNvSpPr txBox="1">
            <a:spLocks noChangeArrowheads="1"/>
          </p:cNvSpPr>
          <p:nvPr/>
        </p:nvSpPr>
        <p:spPr bwMode="auto">
          <a:xfrm>
            <a:off x="1008063" y="6042025"/>
            <a:ext cx="11604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lv-LV" altLang="lv-LV" sz="1200">
                <a:latin typeface="Calibri" pitchFamily="34" charset="0"/>
              </a:rPr>
              <a:t>Lokālplānojums</a:t>
            </a:r>
          </a:p>
        </p:txBody>
      </p:sp>
      <p:sp>
        <p:nvSpPr>
          <p:cNvPr id="14351" name="TextBox 22"/>
          <p:cNvSpPr txBox="1">
            <a:spLocks noChangeArrowheads="1"/>
          </p:cNvSpPr>
          <p:nvPr/>
        </p:nvSpPr>
        <p:spPr bwMode="auto">
          <a:xfrm>
            <a:off x="1008063" y="6326188"/>
            <a:ext cx="11668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lv-LV" altLang="lv-LV" sz="1200">
                <a:latin typeface="Calibri" pitchFamily="34" charset="0"/>
              </a:rPr>
              <a:t>Detālplānojums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C244CC82-70E3-4073-AA89-F09CB7902344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5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1025" y="708025"/>
            <a:ext cx="4159250" cy="1092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Teritorijas attīstības plānošanas</a:t>
            </a:r>
          </a:p>
          <a:p>
            <a:pPr algn="ctr"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dokumentu publicēšanas secība</a:t>
            </a:r>
          </a:p>
          <a:p>
            <a:pPr>
              <a:defRPr/>
            </a:pPr>
            <a:endParaRPr lang="lv-LV" dirty="0"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0438" y="2728913"/>
            <a:ext cx="3311525" cy="3416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lnSpc>
                <a:spcPct val="200000"/>
              </a:lnSpc>
              <a:buFontTx/>
              <a:buAutoNum type="arabicPeriod"/>
              <a:defRPr/>
            </a:pPr>
            <a:r>
              <a:rPr lang="lv-LV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Teritorijas plānojums</a:t>
            </a:r>
          </a:p>
          <a:p>
            <a:pPr marL="342900" indent="-342900">
              <a:lnSpc>
                <a:spcPct val="200000"/>
              </a:lnSpc>
              <a:buFontTx/>
              <a:buAutoNum type="arabicPeriod"/>
              <a:defRPr/>
            </a:pPr>
            <a:r>
              <a:rPr lang="lv-LV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Ilgtermiņa attīstības stratēģija</a:t>
            </a:r>
          </a:p>
          <a:p>
            <a:pPr marL="342900" indent="-342900">
              <a:lnSpc>
                <a:spcPct val="200000"/>
              </a:lnSpc>
              <a:buFontTx/>
              <a:buAutoNum type="arabicPeriod"/>
              <a:defRPr/>
            </a:pPr>
            <a:r>
              <a:rPr lang="lv-LV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Attīstības programma</a:t>
            </a:r>
          </a:p>
          <a:p>
            <a:pPr marL="342900" indent="-342900">
              <a:lnSpc>
                <a:spcPct val="200000"/>
              </a:lnSpc>
              <a:buFontTx/>
              <a:buAutoNum type="arabicPeriod"/>
              <a:defRPr/>
            </a:pPr>
            <a:r>
              <a:rPr lang="lv-LV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Lokālplānojumi</a:t>
            </a:r>
          </a:p>
          <a:p>
            <a:pPr marL="342900" indent="-342900">
              <a:lnSpc>
                <a:spcPct val="200000"/>
              </a:lnSpc>
              <a:buFontTx/>
              <a:buAutoNum type="arabicPeriod"/>
              <a:defRPr/>
            </a:pPr>
            <a:r>
              <a:rPr lang="lv-LV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Detālplānojumi</a:t>
            </a:r>
          </a:p>
          <a:p>
            <a:pPr marL="342900" indent="-342900">
              <a:lnSpc>
                <a:spcPct val="200000"/>
              </a:lnSpc>
              <a:buFontTx/>
              <a:buAutoNum type="arabicPeriod"/>
              <a:defRPr/>
            </a:pPr>
            <a:endParaRPr lang="lv-LV" sz="1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0738" y="1766888"/>
            <a:ext cx="3679825" cy="908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lv-LV" sz="1800" i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« Jaunie plānojumi TAPĪ, vecie skapī »</a:t>
            </a:r>
          </a:p>
          <a:p>
            <a:pPr algn="r">
              <a:defRPr/>
            </a:pPr>
            <a:r>
              <a:rPr lang="lv-LV" sz="1000" i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V.Salenieks</a:t>
            </a:r>
            <a:r>
              <a:rPr lang="lv-LV" sz="1800" i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endParaRPr lang="lv-LV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5011B4E6-1D77-4D77-8406-463E506E9C91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6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54275" y="2239963"/>
            <a:ext cx="4692650" cy="2678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lv-LV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Neskaidrību gadījumā sazināties ar TAPIS pārziņiem</a:t>
            </a:r>
            <a:r>
              <a:rPr lang="lv-LV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endParaRPr lang="lv-LV" sz="1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lv-LV" sz="2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  <a:hlinkClick r:id="rId2"/>
              </a:rPr>
              <a:t>tapis.palidziba@varam.gov.lv</a:t>
            </a:r>
            <a:endParaRPr lang="lv-LV" sz="2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  <a:defRPr/>
            </a:pPr>
            <a:endParaRPr lang="lv-LV" sz="1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defRPr/>
            </a:pPr>
            <a:endParaRPr lang="lv-LV" sz="1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8"/>
          <a:stretch>
            <a:fillRect/>
          </a:stretch>
        </p:blipFill>
        <p:spPr bwMode="auto">
          <a:xfrm>
            <a:off x="3589338" y="3551238"/>
            <a:ext cx="19192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5" t="12500" r="69740" b="80208"/>
          <a:stretch>
            <a:fillRect/>
          </a:stretch>
        </p:blipFill>
        <p:spPr bwMode="auto">
          <a:xfrm>
            <a:off x="1839913" y="4568825"/>
            <a:ext cx="2405062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4592638"/>
            <a:ext cx="151288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6F5563E9-B02B-4AFC-95B9-97B66155DD55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8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63863" y="557213"/>
            <a:ext cx="4457700" cy="722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Pašreizējās situācijas raksturojums</a:t>
            </a:r>
          </a:p>
          <a:p>
            <a:pPr>
              <a:defRPr/>
            </a:pPr>
            <a:endParaRPr lang="lv-LV" dirty="0">
              <a:cs typeface="Arial" panose="020B0604020202020204" pitchFamily="34" charset="0"/>
            </a:endParaRPr>
          </a:p>
        </p:txBody>
      </p:sp>
      <p:pic>
        <p:nvPicPr>
          <p:cNvPr id="18436" name="Picture 2" descr="C:\Users\arminss\Dropbox\Screenshots\Screenshot 2015-10-21 17.04.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1279525"/>
            <a:ext cx="6310313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8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BFDF9460-2479-4C45-B60E-02381E500AAB}" type="slidenum">
              <a:rPr lang="en-US" altLang="en-US" sz="1000" smtClean="0">
                <a:solidFill>
                  <a:srgbClr val="898989"/>
                </a:solidFill>
                <a:latin typeface="Verdana" pitchFamily="34" charset="0"/>
              </a:rPr>
              <a:pPr/>
              <a:t>9</a:t>
            </a:fld>
            <a:endParaRPr lang="en-US" altLang="en-U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49213" y="2844800"/>
            <a:ext cx="9242426" cy="1168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Lēmuma pievienošana</a:t>
            </a:r>
          </a:p>
          <a:p>
            <a:pPr algn="ctr">
              <a:defRPr/>
            </a:pPr>
            <a:r>
              <a:rPr lang="lv-LV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kā nākamais teritorijas attīstības plānošanas dokumenta izstrādes solis</a:t>
            </a:r>
          </a:p>
          <a:p>
            <a:pPr>
              <a:defRPr/>
            </a:pPr>
            <a:endParaRPr lang="lv-LV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Titullapa_kontaktinformacija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Titullapa_kontaktinformacija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Titullapa_kontaktinformacija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Titullapa_kontaktinformacija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Titullapa_kontaktinformacija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Titullapa_kontaktinformacija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Titullapa_kontaktinformacija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Titullapa_kontaktinformacija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Titullapa_kontaktinformacija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Titullapa_kontaktinformacija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1861</TotalTime>
  <Words>258</Words>
  <Application>Microsoft Office PowerPoint</Application>
  <PresentationFormat>On-screen Show (4:3)</PresentationFormat>
  <Paragraphs>104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89_Prezentacija_templateLV</vt:lpstr>
      <vt:lpstr>TAPIS – efektīvs instruments teritorijas attīstības plānošanā </vt:lpstr>
      <vt:lpstr>PowerPoint Presentation</vt:lpstr>
      <vt:lpstr>PowerPoint Presentation</vt:lpstr>
      <vt:lpstr>Valsts vienotais ģeotelpisko datu portāls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Maija Pintele</cp:lastModifiedBy>
  <cp:revision>78</cp:revision>
  <dcterms:created xsi:type="dcterms:W3CDTF">2014-11-20T14:46:47Z</dcterms:created>
  <dcterms:modified xsi:type="dcterms:W3CDTF">2015-10-29T12:49:35Z</dcterms:modified>
</cp:coreProperties>
</file>