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256" r:id="rId2"/>
    <p:sldId id="403" r:id="rId3"/>
    <p:sldId id="398" r:id="rId4"/>
    <p:sldId id="400" r:id="rId5"/>
    <p:sldId id="416" r:id="rId6"/>
    <p:sldId id="401" r:id="rId7"/>
    <p:sldId id="417" r:id="rId8"/>
    <p:sldId id="415" r:id="rId9"/>
    <p:sldId id="404" r:id="rId10"/>
    <p:sldId id="419" r:id="rId11"/>
    <p:sldId id="405" r:id="rId12"/>
    <p:sldId id="406" r:id="rId13"/>
    <p:sldId id="418" r:id="rId14"/>
    <p:sldId id="407" r:id="rId15"/>
    <p:sldId id="408" r:id="rId16"/>
    <p:sldId id="409" r:id="rId17"/>
    <p:sldId id="410" r:id="rId18"/>
    <p:sldId id="412" r:id="rId19"/>
    <p:sldId id="413" r:id="rId20"/>
    <p:sldId id="414" r:id="rId21"/>
    <p:sldId id="421" r:id="rId22"/>
    <p:sldId id="420" r:id="rId23"/>
  </p:sldIdLst>
  <p:sldSz cx="12192000" cy="6858000"/>
  <p:notesSz cx="6735763" cy="9866313"/>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96"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4A773C"/>
    <a:srgbClr val="404040"/>
    <a:srgbClr val="09F5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04" autoAdjust="0"/>
    <p:restoredTop sz="79103" autoAdjust="0"/>
  </p:normalViewPr>
  <p:slideViewPr>
    <p:cSldViewPr snapToGrid="0" snapToObjects="1">
      <p:cViewPr varScale="1">
        <p:scale>
          <a:sx n="57" d="100"/>
          <a:sy n="57" d="100"/>
        </p:scale>
        <p:origin x="1416" y="66"/>
      </p:cViewPr>
      <p:guideLst>
        <p:guide orient="horz" pos="96"/>
        <p:guide pos="3840"/>
      </p:guideLst>
    </p:cSldViewPr>
  </p:slideViewPr>
  <p:notesTextViewPr>
    <p:cViewPr>
      <p:scale>
        <a:sx n="3" d="2"/>
        <a:sy n="3" d="2"/>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8324BCA3-6CC5-4D2A-9B4C-094C436D9294}" type="datetimeFigureOut">
              <a:rPr lang="en-GB" smtClean="0"/>
              <a:t>23/03/2021</a:t>
            </a:fld>
            <a:endParaRPr lang="en-GB"/>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5FDF32FE-3984-4924-AA5A-C1ED6D73A25D}" type="slidenum">
              <a:rPr lang="en-GB" smtClean="0"/>
              <a:t>‹#›</a:t>
            </a:fld>
            <a:endParaRPr lang="en-GB"/>
          </a:p>
        </p:txBody>
      </p:sp>
    </p:spTree>
    <p:extLst>
      <p:ext uri="{BB962C8B-B14F-4D97-AF65-F5344CB8AC3E}">
        <p14:creationId xmlns:p14="http://schemas.microsoft.com/office/powerpoint/2010/main" val="2754672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9407527C-8F5A-4B28-B60E-1889F73D37BE}" type="datetimeFigureOut">
              <a:rPr lang="lv-LV"/>
              <a:pPr>
                <a:defRPr/>
              </a:pPr>
              <a:t>23.03.2021</a:t>
            </a:fld>
            <a:endParaRPr lang="lv-LV"/>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0B52196F-9F40-48C0-B5B2-FF33452523F5}" type="slidenum">
              <a:rPr lang="lv-LV" altLang="en-US"/>
              <a:pPr>
                <a:defRPr/>
              </a:pPr>
              <a:t>‹#›</a:t>
            </a:fld>
            <a:endParaRPr lang="lv-LV" altLang="en-US"/>
          </a:p>
        </p:txBody>
      </p:sp>
    </p:spTree>
    <p:extLst>
      <p:ext uri="{BB962C8B-B14F-4D97-AF65-F5344CB8AC3E}">
        <p14:creationId xmlns:p14="http://schemas.microsoft.com/office/powerpoint/2010/main" val="3358059919"/>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4</a:t>
            </a:fld>
            <a:endParaRPr lang="lv-LV" altLang="en-US"/>
          </a:p>
        </p:txBody>
      </p:sp>
    </p:spTree>
    <p:extLst>
      <p:ext uri="{BB962C8B-B14F-4D97-AF65-F5344CB8AC3E}">
        <p14:creationId xmlns:p14="http://schemas.microsoft.com/office/powerpoint/2010/main" val="3881172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endParaRPr lang="lv-LV" dirty="0"/>
          </a:p>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17</a:t>
            </a:fld>
            <a:endParaRPr lang="lv-LV" altLang="en-US"/>
          </a:p>
        </p:txBody>
      </p:sp>
    </p:spTree>
    <p:extLst>
      <p:ext uri="{BB962C8B-B14F-4D97-AF65-F5344CB8AC3E}">
        <p14:creationId xmlns:p14="http://schemas.microsoft.com/office/powerpoint/2010/main" val="31530618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18</a:t>
            </a:fld>
            <a:endParaRPr lang="lv-LV" altLang="en-US"/>
          </a:p>
        </p:txBody>
      </p:sp>
    </p:spTree>
    <p:extLst>
      <p:ext uri="{BB962C8B-B14F-4D97-AF65-F5344CB8AC3E}">
        <p14:creationId xmlns:p14="http://schemas.microsoft.com/office/powerpoint/2010/main" val="1681543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19</a:t>
            </a:fld>
            <a:endParaRPr lang="lv-LV" altLang="en-US"/>
          </a:p>
        </p:txBody>
      </p:sp>
    </p:spTree>
    <p:extLst>
      <p:ext uri="{BB962C8B-B14F-4D97-AF65-F5344CB8AC3E}">
        <p14:creationId xmlns:p14="http://schemas.microsoft.com/office/powerpoint/2010/main" val="1393018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5</a:t>
            </a:fld>
            <a:endParaRPr lang="lv-LV" altLang="en-US"/>
          </a:p>
        </p:txBody>
      </p:sp>
    </p:spTree>
    <p:extLst>
      <p:ext uri="{BB962C8B-B14F-4D97-AF65-F5344CB8AC3E}">
        <p14:creationId xmlns:p14="http://schemas.microsoft.com/office/powerpoint/2010/main" val="253346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6</a:t>
            </a:fld>
            <a:endParaRPr lang="lv-LV" altLang="en-US"/>
          </a:p>
        </p:txBody>
      </p:sp>
    </p:spTree>
    <p:extLst>
      <p:ext uri="{BB962C8B-B14F-4D97-AF65-F5344CB8AC3E}">
        <p14:creationId xmlns:p14="http://schemas.microsoft.com/office/powerpoint/2010/main" val="621360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7</a:t>
            </a:fld>
            <a:endParaRPr lang="lv-LV" altLang="en-US"/>
          </a:p>
        </p:txBody>
      </p:sp>
    </p:spTree>
    <p:extLst>
      <p:ext uri="{BB962C8B-B14F-4D97-AF65-F5344CB8AC3E}">
        <p14:creationId xmlns:p14="http://schemas.microsoft.com/office/powerpoint/2010/main" val="130262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8</a:t>
            </a:fld>
            <a:endParaRPr lang="lv-LV" altLang="en-US"/>
          </a:p>
        </p:txBody>
      </p:sp>
    </p:spTree>
    <p:extLst>
      <p:ext uri="{BB962C8B-B14F-4D97-AF65-F5344CB8AC3E}">
        <p14:creationId xmlns:p14="http://schemas.microsoft.com/office/powerpoint/2010/main" val="1622101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9</a:t>
            </a:fld>
            <a:endParaRPr lang="lv-LV" altLang="en-US"/>
          </a:p>
        </p:txBody>
      </p:sp>
    </p:spTree>
    <p:extLst>
      <p:ext uri="{BB962C8B-B14F-4D97-AF65-F5344CB8AC3E}">
        <p14:creationId xmlns:p14="http://schemas.microsoft.com/office/powerpoint/2010/main" val="2786930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14</a:t>
            </a:fld>
            <a:endParaRPr lang="lv-LV" altLang="en-US"/>
          </a:p>
        </p:txBody>
      </p:sp>
    </p:spTree>
    <p:extLst>
      <p:ext uri="{BB962C8B-B14F-4D97-AF65-F5344CB8AC3E}">
        <p14:creationId xmlns:p14="http://schemas.microsoft.com/office/powerpoint/2010/main" val="262840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15</a:t>
            </a:fld>
            <a:endParaRPr lang="lv-LV" altLang="en-US"/>
          </a:p>
        </p:txBody>
      </p:sp>
    </p:spTree>
    <p:extLst>
      <p:ext uri="{BB962C8B-B14F-4D97-AF65-F5344CB8AC3E}">
        <p14:creationId xmlns:p14="http://schemas.microsoft.com/office/powerpoint/2010/main" val="1097031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16</a:t>
            </a:fld>
            <a:endParaRPr lang="lv-LV" altLang="en-US"/>
          </a:p>
        </p:txBody>
      </p:sp>
    </p:spTree>
    <p:extLst>
      <p:ext uri="{BB962C8B-B14F-4D97-AF65-F5344CB8AC3E}">
        <p14:creationId xmlns:p14="http://schemas.microsoft.com/office/powerpoint/2010/main" val="5835225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06933" y="0"/>
            <a:ext cx="3778135" cy="416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412623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6C3CA202-D565-4603-8F75-B6EF6253BC4F}" type="slidenum">
              <a:rPr lang="en-US" altLang="en-US"/>
              <a:pPr>
                <a:defRPr/>
              </a:pPr>
              <a:t>‹#›</a:t>
            </a:fld>
            <a:endParaRPr lang="en-US" altLang="en-US"/>
          </a:p>
        </p:txBody>
      </p:sp>
    </p:spTree>
    <p:extLst>
      <p:ext uri="{BB962C8B-B14F-4D97-AF65-F5344CB8AC3E}">
        <p14:creationId xmlns:p14="http://schemas.microsoft.com/office/powerpoint/2010/main" val="35788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B7C76CB8-2F75-45FF-93F2-03578DB06122}" type="slidenum">
              <a:rPr lang="en-US" altLang="en-US"/>
              <a:pPr>
                <a:defRPr/>
              </a:pPr>
              <a:t>‹#›</a:t>
            </a:fld>
            <a:endParaRPr lang="en-US" altLang="en-US"/>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854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A34AC055-9AD5-41D4-9C55-D230182115F9}" type="slidenum">
              <a:rPr lang="en-US" altLang="en-US"/>
              <a:pPr>
                <a:defRPr/>
              </a:pPr>
              <a:t>‹#›</a:t>
            </a:fld>
            <a:endParaRPr lang="en-US" altLang="en-US"/>
          </a:p>
        </p:txBody>
      </p:sp>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068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11379200" y="6324600"/>
            <a:ext cx="406400" cy="304800"/>
          </a:xfrm>
        </p:spPr>
        <p:txBody>
          <a:bodyPr/>
          <a:lstStyle>
            <a:lvl1pPr>
              <a:defRPr sz="1000">
                <a:latin typeface="Verdana" pitchFamily="34" charset="0"/>
              </a:defRPr>
            </a:lvl1pPr>
          </a:lstStyle>
          <a:p>
            <a:pPr>
              <a:defRPr/>
            </a:pPr>
            <a:fld id="{E8D75792-8A94-4A28-9A46-4D0284BD4688}" type="slidenum">
              <a:rPr lang="en-US" altLang="en-US"/>
              <a:pPr>
                <a:defRPr/>
              </a:pPr>
              <a:t>‹#›</a:t>
            </a:fld>
            <a:endParaRPr lang="en-US" altLang="en-US"/>
          </a:p>
        </p:txBody>
      </p:sp>
      <p:pic>
        <p:nvPicPr>
          <p:cNvPr id="11"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5236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54A1D887-A0FE-420F-BA96-FF4ECB8AC5A8}" type="slidenum">
              <a:rPr lang="en-US" altLang="en-US"/>
              <a:pPr>
                <a:defRPr/>
              </a:pPr>
              <a:t>‹#›</a:t>
            </a:fld>
            <a:endParaRPr lang="en-US" alt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8605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70300F0A-BBF7-4106-8E80-1DF0D3AC5870}" type="slidenum">
              <a:rPr lang="en-US" altLang="en-US"/>
              <a:pPr>
                <a:defRPr/>
              </a:pPr>
              <a:t>‹#›</a:t>
            </a:fld>
            <a:endParaRPr lang="en-US" altLang="en-US"/>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948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54C679D4-6F36-4695-9A1E-AE80BC29911D}" type="slidenum">
              <a:rPr lang="en-US" altLang="en-US"/>
              <a:pPr>
                <a:defRPr/>
              </a:pPr>
              <a:t>‹#›</a:t>
            </a:fld>
            <a:endParaRPr lang="en-US" altLang="en-US"/>
          </a:p>
        </p:txBody>
      </p:sp>
      <p:pic>
        <p:nvPicPr>
          <p:cNvPr id="11"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3120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06933" y="0"/>
            <a:ext cx="3778135" cy="416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78336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F6A3679E-CA31-490C-A155-50B43F97381E}" type="datetime1">
              <a:rPr lang="en-US"/>
              <a:pPr>
                <a:defRPr/>
              </a:pPr>
              <a:t>3/23/2021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83ECC33B-8BD0-45F6-ADD9-420434D36A7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ur.gov.lv/lv/registre/uznemumu-vai-komersantu/sia/izmainas/dalibnieku-un-valdes-maina/izmainas-dalibnieku-registr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info@ur.gov.lv" TargetMode="External"/><Relationship Id="rId7" Type="http://schemas.openxmlformats.org/officeDocument/2006/relationships/hyperlink" Target="mailto:ilze.akmentina@varam.gov.lv" TargetMode="External"/><Relationship Id="rId2" Type="http://schemas.openxmlformats.org/officeDocument/2006/relationships/hyperlink" Target="tel:67031703" TargetMode="External"/><Relationship Id="rId1" Type="http://schemas.openxmlformats.org/officeDocument/2006/relationships/slideLayout" Target="../slideLayouts/slideLayout2.xml"/><Relationship Id="rId6" Type="http://schemas.openxmlformats.org/officeDocument/2006/relationships/hyperlink" Target="mailto:bella.gumennaja@vid.gov.lv" TargetMode="External"/><Relationship Id="rId5" Type="http://schemas.openxmlformats.org/officeDocument/2006/relationships/hyperlink" Target="mailto:vid@vid.gov.lv" TargetMode="External"/><Relationship Id="rId4" Type="http://schemas.openxmlformats.org/officeDocument/2006/relationships/hyperlink" Target="mailto:kristena.beca@ur.gov.lv"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3"/>
          <p:cNvSpPr>
            <a:spLocks noGrp="1"/>
          </p:cNvSpPr>
          <p:nvPr>
            <p:ph type="body" sz="quarter" idx="11"/>
          </p:nvPr>
        </p:nvSpPr>
        <p:spPr>
          <a:xfrm>
            <a:off x="2209799" y="4954215"/>
            <a:ext cx="7772400" cy="1452597"/>
          </a:xfrm>
        </p:spPr>
        <p:txBody>
          <a:bodyPr>
            <a:noAutofit/>
          </a:bodyPr>
          <a:lstStyle/>
          <a:p>
            <a:pPr algn="r">
              <a:lnSpc>
                <a:spcPct val="110000"/>
              </a:lnSpc>
            </a:pPr>
            <a:endParaRPr lang="lv-LV" altLang="en-US" sz="1600" dirty="0">
              <a:solidFill>
                <a:schemeClr val="tx1">
                  <a:lumMod val="75000"/>
                  <a:lumOff val="25000"/>
                </a:schemeClr>
              </a:solidFill>
              <a:latin typeface="Arial" panose="020B0604020202020204" pitchFamily="34" charset="0"/>
              <a:cs typeface="Arial" panose="020B0604020202020204" pitchFamily="34" charset="0"/>
            </a:endParaRPr>
          </a:p>
          <a:p>
            <a:pPr>
              <a:lnSpc>
                <a:spcPct val="110000"/>
              </a:lnSpc>
            </a:pPr>
            <a:r>
              <a:rPr lang="lv-LV" sz="1600" b="1" dirty="0"/>
              <a:t> </a:t>
            </a:r>
            <a:endParaRPr lang="lv-LV" altLang="en-US" sz="1600" dirty="0">
              <a:solidFill>
                <a:schemeClr val="tx1">
                  <a:lumMod val="75000"/>
                  <a:lumOff val="25000"/>
                </a:schemeClr>
              </a:solidFill>
              <a:latin typeface="Arial" panose="020B0604020202020204" pitchFamily="34" charset="0"/>
              <a:cs typeface="Arial" panose="020B0604020202020204" pitchFamily="34" charset="0"/>
            </a:endParaRPr>
          </a:p>
          <a:p>
            <a:pPr>
              <a:lnSpc>
                <a:spcPct val="110000"/>
              </a:lnSpc>
            </a:pPr>
            <a:r>
              <a:rPr lang="lv-LV" altLang="en-US" sz="1600" dirty="0">
                <a:solidFill>
                  <a:schemeClr val="tx1">
                    <a:lumMod val="75000"/>
                    <a:lumOff val="25000"/>
                  </a:schemeClr>
                </a:solidFill>
                <a:latin typeface="Arial" panose="020B0604020202020204" pitchFamily="34" charset="0"/>
                <a:cs typeface="Arial" panose="020B0604020202020204" pitchFamily="34" charset="0"/>
              </a:rPr>
              <a:t>2021. gada 18.martā</a:t>
            </a:r>
          </a:p>
        </p:txBody>
      </p:sp>
      <p:sp>
        <p:nvSpPr>
          <p:cNvPr id="5" name="Title 2"/>
          <p:cNvSpPr txBox="1">
            <a:spLocks/>
          </p:cNvSpPr>
          <p:nvPr/>
        </p:nvSpPr>
        <p:spPr bwMode="auto">
          <a:xfrm>
            <a:off x="208484" y="3424715"/>
            <a:ext cx="11775031" cy="1891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938213" rtl="0" eaLnBrk="0" fontAlgn="base" hangingPunct="0">
              <a:spcBef>
                <a:spcPct val="0"/>
              </a:spcBef>
              <a:spcAft>
                <a:spcPct val="0"/>
              </a:spcAft>
              <a:defRPr sz="2400" b="1" kern="1200" cap="none">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ctr"/>
            <a:r>
              <a:rPr lang="lv-LV" sz="2800" b="0" dirty="0">
                <a:solidFill>
                  <a:schemeClr val="accent3">
                    <a:lumMod val="50000"/>
                  </a:schemeClr>
                </a:solidFill>
                <a:latin typeface="Arial" panose="020B0604020202020204" pitchFamily="34" charset="0"/>
                <a:cs typeface="Arial" panose="020B0604020202020204" pitchFamily="34" charset="0"/>
              </a:rPr>
              <a:t>Metodika 2021.gada </a:t>
            </a:r>
          </a:p>
          <a:p>
            <a:pPr algn="ctr"/>
            <a:r>
              <a:rPr lang="lv-LV" sz="2800" b="0" dirty="0" err="1">
                <a:solidFill>
                  <a:schemeClr val="accent3">
                    <a:lumMod val="50000"/>
                  </a:schemeClr>
                </a:solidFill>
                <a:latin typeface="Arial" panose="020B0604020202020204" pitchFamily="34" charset="0"/>
                <a:cs typeface="Arial" panose="020B0604020202020204" pitchFamily="34" charset="0"/>
              </a:rPr>
              <a:t>jaunveidojamo</a:t>
            </a:r>
            <a:r>
              <a:rPr lang="lv-LV" sz="2800" b="0" dirty="0">
                <a:solidFill>
                  <a:schemeClr val="accent3">
                    <a:lumMod val="50000"/>
                  </a:schemeClr>
                </a:solidFill>
                <a:latin typeface="Arial" panose="020B0604020202020204" pitchFamily="34" charset="0"/>
                <a:cs typeface="Arial" panose="020B0604020202020204" pitchFamily="34" charset="0"/>
              </a:rPr>
              <a:t> novadu pašvaldību darbības uzsākšanai </a:t>
            </a:r>
          </a:p>
          <a:p>
            <a:pPr algn="ctr"/>
            <a:r>
              <a:rPr lang="lv-LV" sz="2800" dirty="0">
                <a:solidFill>
                  <a:schemeClr val="accent3">
                    <a:lumMod val="50000"/>
                  </a:schemeClr>
                </a:solidFill>
                <a:latin typeface="Arial" panose="020B0604020202020204" pitchFamily="34" charset="0"/>
                <a:cs typeface="Arial" panose="020B0604020202020204" pitchFamily="34" charset="0"/>
              </a:rPr>
              <a:t>Uzņēmumu reģistrā un Valsts ieņēmumu dienestā </a:t>
            </a:r>
          </a:p>
          <a:p>
            <a:pPr algn="ctr"/>
            <a:r>
              <a:rPr lang="lv-LV" sz="2800" dirty="0">
                <a:solidFill>
                  <a:schemeClr val="accent3">
                    <a:lumMod val="50000"/>
                  </a:schemeClr>
                </a:solidFill>
                <a:latin typeface="Arial" panose="020B0604020202020204" pitchFamily="34" charset="0"/>
                <a:cs typeface="Arial" panose="020B0604020202020204" pitchFamily="34" charset="0"/>
              </a:rPr>
              <a:t>veicamās darbības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0BD76-E2DF-4C86-8EB5-E3C9FBF6EDB4}"/>
              </a:ext>
            </a:extLst>
          </p:cNvPr>
          <p:cNvSpPr>
            <a:spLocks noGrp="1"/>
          </p:cNvSpPr>
          <p:nvPr>
            <p:ph type="title"/>
          </p:nvPr>
        </p:nvSpPr>
        <p:spPr/>
        <p:txBody>
          <a:bodyPr/>
          <a:lstStyle/>
          <a:p>
            <a:r>
              <a:rPr lang="lv-LV" dirty="0"/>
              <a:t>Pašvaldību kapitālsabiedrību īpašnieku maiņa</a:t>
            </a:r>
            <a:br>
              <a:rPr lang="lv-LV" dirty="0"/>
            </a:br>
            <a:endParaRPr lang="lv-LV" dirty="0"/>
          </a:p>
        </p:txBody>
      </p:sp>
      <p:sp>
        <p:nvSpPr>
          <p:cNvPr id="3" name="Content Placeholder 2">
            <a:extLst>
              <a:ext uri="{FF2B5EF4-FFF2-40B4-BE49-F238E27FC236}">
                <a16:creationId xmlns:a16="http://schemas.microsoft.com/office/drawing/2014/main" id="{3A7FC5D8-92CE-4438-A72B-1F8FD4D6886E}"/>
              </a:ext>
            </a:extLst>
          </p:cNvPr>
          <p:cNvSpPr>
            <a:spLocks noGrp="1"/>
          </p:cNvSpPr>
          <p:nvPr>
            <p:ph idx="1"/>
          </p:nvPr>
        </p:nvSpPr>
        <p:spPr>
          <a:xfrm>
            <a:off x="2392326" y="1190847"/>
            <a:ext cx="9190074" cy="4935328"/>
          </a:xfrm>
        </p:spPr>
        <p:txBody>
          <a:bodyPr>
            <a:normAutofit/>
          </a:bodyPr>
          <a:lstStyle/>
          <a:p>
            <a:pPr algn="just"/>
            <a:r>
              <a:rPr lang="lv-LV" sz="1800" dirty="0"/>
              <a:t>Daļai pašvaldību kapitālsabiedrībām mainīsies </a:t>
            </a:r>
            <a:r>
              <a:rPr lang="lv-LV" sz="1800" b="1" dirty="0"/>
              <a:t>kapitāla daļu turētājs</a:t>
            </a:r>
            <a:r>
              <a:rPr lang="lv-LV" sz="1800" dirty="0"/>
              <a:t> (pašvaldība). </a:t>
            </a:r>
          </a:p>
          <a:p>
            <a:pPr algn="just"/>
            <a:r>
              <a:rPr lang="lv-LV" sz="1800" dirty="0"/>
              <a:t>Kapitālsabiedrību dalībnieku reģistrā izdarāmas izmaiņas tikai dalībnieku datos.</a:t>
            </a:r>
          </a:p>
          <a:p>
            <a:pPr algn="just"/>
            <a:endParaRPr lang="lv-LV" sz="1800" dirty="0"/>
          </a:p>
          <a:p>
            <a:pPr algn="just"/>
            <a:r>
              <a:rPr lang="lv-LV" sz="1800" dirty="0"/>
              <a:t>Izmaiņas attiecībā uz kapitāla daļu turētāju fiksējamas, sastādot jaunu dalībnieku reģistra nodalījumu, kurā norādāms kapitāla daļu turētāja nosaukums, reģistrācijas numurs, juridiskā vai atrašanās vietas adrese. </a:t>
            </a:r>
          </a:p>
          <a:p>
            <a:pPr algn="just"/>
            <a:endParaRPr lang="lv-LV" sz="1800" u="sng" dirty="0"/>
          </a:p>
          <a:p>
            <a:pPr algn="just"/>
            <a:r>
              <a:rPr lang="lv-LV" sz="1800" dirty="0"/>
              <a:t>	</a:t>
            </a:r>
          </a:p>
          <a:p>
            <a:pPr algn="just"/>
            <a:r>
              <a:rPr lang="lv-LV" sz="1800" dirty="0"/>
              <a:t>	Par norādītajām izmaiņām kapitālsabiedrības dalībnieku reģistra nodalījumā valsts nodeva nav jāmaksā.</a:t>
            </a:r>
          </a:p>
          <a:p>
            <a:pPr algn="just"/>
            <a:endParaRPr lang="lv-LV" sz="1800" dirty="0"/>
          </a:p>
          <a:p>
            <a:endParaRPr lang="lv-LV" sz="1600" dirty="0"/>
          </a:p>
          <a:p>
            <a:r>
              <a:rPr lang="lv-LV" sz="1600" dirty="0"/>
              <a:t>Papildus informācija: </a:t>
            </a:r>
            <a:r>
              <a:rPr lang="lv-LV" sz="1600" u="sng" dirty="0">
                <a:hlinkClick r:id="rId2"/>
              </a:rPr>
              <a:t>https://www.ur.gov.lv/lv/registre/uznemumu-vai-komersantu/sia/izmainas/dalibnieku-un-valdes-maina/izmainas-dalibnieku-registra/</a:t>
            </a:r>
            <a:endParaRPr lang="lv-LV" sz="1600" dirty="0"/>
          </a:p>
          <a:p>
            <a:pPr algn="just"/>
            <a:endParaRPr lang="lv-LV" sz="1800" dirty="0"/>
          </a:p>
          <a:p>
            <a:pPr algn="just"/>
            <a:endParaRPr lang="lv-LV" sz="1800" dirty="0"/>
          </a:p>
        </p:txBody>
      </p:sp>
      <p:sp>
        <p:nvSpPr>
          <p:cNvPr id="4" name="Text Placeholder 3">
            <a:extLst>
              <a:ext uri="{FF2B5EF4-FFF2-40B4-BE49-F238E27FC236}">
                <a16:creationId xmlns:a16="http://schemas.microsoft.com/office/drawing/2014/main" id="{E9012CEA-9A5D-4C66-BCCE-7D15F8387AD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35BDA41-76E5-49D5-800C-AB6B310C8C2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3113515-ACA5-4C67-B200-8599A2339722}"/>
              </a:ext>
            </a:extLst>
          </p:cNvPr>
          <p:cNvSpPr>
            <a:spLocks noGrp="1"/>
          </p:cNvSpPr>
          <p:nvPr>
            <p:ph type="sldNum" sz="quarter" idx="13"/>
          </p:nvPr>
        </p:nvSpPr>
        <p:spPr/>
        <p:txBody>
          <a:bodyPr/>
          <a:lstStyle/>
          <a:p>
            <a:pPr>
              <a:defRPr/>
            </a:pPr>
            <a:fld id="{6C3CA202-D565-4603-8F75-B6EF6253BC4F}" type="slidenum">
              <a:rPr lang="en-US" altLang="en-US" smtClean="0"/>
              <a:pPr>
                <a:defRPr/>
              </a:pPr>
              <a:t>10</a:t>
            </a:fld>
            <a:endParaRPr lang="en-US" altLang="en-US"/>
          </a:p>
        </p:txBody>
      </p:sp>
      <p:sp>
        <p:nvSpPr>
          <p:cNvPr id="8" name="Oval 7">
            <a:extLst>
              <a:ext uri="{FF2B5EF4-FFF2-40B4-BE49-F238E27FC236}">
                <a16:creationId xmlns:a16="http://schemas.microsoft.com/office/drawing/2014/main" id="{974D3E38-2B63-41C0-B499-3582A61B3F5A}"/>
              </a:ext>
            </a:extLst>
          </p:cNvPr>
          <p:cNvSpPr/>
          <p:nvPr/>
        </p:nvSpPr>
        <p:spPr>
          <a:xfrm>
            <a:off x="2541789" y="3936115"/>
            <a:ext cx="640613" cy="640613"/>
          </a:xfrm>
          <a:prstGeom prst="ellipse">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9" name="Picture 8">
            <a:extLst>
              <a:ext uri="{FF2B5EF4-FFF2-40B4-BE49-F238E27FC236}">
                <a16:creationId xmlns:a16="http://schemas.microsoft.com/office/drawing/2014/main" id="{E22ADBC7-DB83-41A1-9FCF-410720746B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64059" y="4091376"/>
            <a:ext cx="320203" cy="318010"/>
          </a:xfrm>
          <a:prstGeom prst="rect">
            <a:avLst/>
          </a:prstGeom>
        </p:spPr>
      </p:pic>
    </p:spTree>
    <p:extLst>
      <p:ext uri="{BB962C8B-B14F-4D97-AF65-F5344CB8AC3E}">
        <p14:creationId xmlns:p14="http://schemas.microsoft.com/office/powerpoint/2010/main" val="1622247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0E87-480A-4456-BBEC-787E4AFAD4FC}"/>
              </a:ext>
            </a:extLst>
          </p:cNvPr>
          <p:cNvSpPr>
            <a:spLocks noGrp="1"/>
          </p:cNvSpPr>
          <p:nvPr>
            <p:ph type="title"/>
          </p:nvPr>
        </p:nvSpPr>
        <p:spPr>
          <a:xfrm>
            <a:off x="3376508" y="414866"/>
            <a:ext cx="8019627" cy="1036642"/>
          </a:xfrm>
        </p:spPr>
        <p:txBody>
          <a:bodyPr>
            <a:normAutofit fontScale="90000"/>
          </a:bodyPr>
          <a:lstStyle/>
          <a:p>
            <a:r>
              <a:rPr lang="lv-LV" dirty="0"/>
              <a:t>Iestāžu un to struktūrvienību reģistrācija Valsts ieņēmumu dienesta Nodokļu maksātāju reģistrā</a:t>
            </a:r>
            <a:br>
              <a:rPr lang="lv-LV" dirty="0"/>
            </a:br>
            <a:endParaRPr lang="lv-LV" dirty="0"/>
          </a:p>
        </p:txBody>
      </p:sp>
      <p:sp>
        <p:nvSpPr>
          <p:cNvPr id="3" name="Content Placeholder 2">
            <a:extLst>
              <a:ext uri="{FF2B5EF4-FFF2-40B4-BE49-F238E27FC236}">
                <a16:creationId xmlns:a16="http://schemas.microsoft.com/office/drawing/2014/main" id="{2405111B-A423-4C36-9A7F-6E2BDCA1B4A7}"/>
              </a:ext>
            </a:extLst>
          </p:cNvPr>
          <p:cNvSpPr>
            <a:spLocks noGrp="1"/>
          </p:cNvSpPr>
          <p:nvPr>
            <p:ph idx="1"/>
          </p:nvPr>
        </p:nvSpPr>
        <p:spPr>
          <a:xfrm>
            <a:off x="2301240" y="1752601"/>
            <a:ext cx="9281160" cy="4373573"/>
          </a:xfrm>
        </p:spPr>
        <p:txBody>
          <a:bodyPr/>
          <a:lstStyle/>
          <a:p>
            <a:r>
              <a:rPr lang="lv-LV" dirty="0"/>
              <a:t>Publiskās personas un iestādes VID iekļauj nodokļu maksātāju reģistrā ne vēlāk kā vienas darbdienas laikā pēc tam, kad saņemta informācija no Uzņēmumu reģistra par ieraksta izdarīšanu PPIS.</a:t>
            </a:r>
          </a:p>
          <a:p>
            <a:endParaRPr lang="lv-LV" dirty="0"/>
          </a:p>
          <a:p>
            <a:r>
              <a:rPr lang="lv-LV" dirty="0"/>
              <a:t>ATR rezultātā pašreizējo pašvaldību apvienošana ir reorganizācijas process, pēc kura īstenošanas apvienojamās pašvaldības beigs pastāvēt kā nodokļu maksātāji (izņemot atbildīgo pašvaldību).</a:t>
            </a:r>
          </a:p>
        </p:txBody>
      </p:sp>
      <p:sp>
        <p:nvSpPr>
          <p:cNvPr id="4" name="Text Placeholder 3">
            <a:extLst>
              <a:ext uri="{FF2B5EF4-FFF2-40B4-BE49-F238E27FC236}">
                <a16:creationId xmlns:a16="http://schemas.microsoft.com/office/drawing/2014/main" id="{9FDAF1DA-BAEC-45E0-BDCB-6356B3E51BC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3CF0DED-1D3D-4A8F-BAF0-CCADBCDAE550}"/>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B5FD9CC-7B62-402A-BD90-5133FCDA189D}"/>
              </a:ext>
            </a:extLst>
          </p:cNvPr>
          <p:cNvSpPr>
            <a:spLocks noGrp="1"/>
          </p:cNvSpPr>
          <p:nvPr>
            <p:ph type="sldNum" sz="quarter" idx="13"/>
          </p:nvPr>
        </p:nvSpPr>
        <p:spPr/>
        <p:txBody>
          <a:bodyPr/>
          <a:lstStyle/>
          <a:p>
            <a:pPr>
              <a:defRPr/>
            </a:pPr>
            <a:fld id="{6C3CA202-D565-4603-8F75-B6EF6253BC4F}" type="slidenum">
              <a:rPr lang="en-US" altLang="en-US" smtClean="0"/>
              <a:pPr>
                <a:defRPr/>
              </a:pPr>
              <a:t>11</a:t>
            </a:fld>
            <a:endParaRPr lang="en-US" altLang="en-US"/>
          </a:p>
        </p:txBody>
      </p:sp>
    </p:spTree>
    <p:extLst>
      <p:ext uri="{BB962C8B-B14F-4D97-AF65-F5344CB8AC3E}">
        <p14:creationId xmlns:p14="http://schemas.microsoft.com/office/powerpoint/2010/main" val="4108598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7CD0B-DC6D-48E5-9A44-172CC94B9F67}"/>
              </a:ext>
            </a:extLst>
          </p:cNvPr>
          <p:cNvSpPr>
            <a:spLocks noGrp="1"/>
          </p:cNvSpPr>
          <p:nvPr>
            <p:ph type="title"/>
          </p:nvPr>
        </p:nvSpPr>
        <p:spPr>
          <a:xfrm>
            <a:off x="3100489" y="381000"/>
            <a:ext cx="7956973" cy="807720"/>
          </a:xfrm>
        </p:spPr>
        <p:txBody>
          <a:bodyPr>
            <a:normAutofit fontScale="90000"/>
          </a:bodyPr>
          <a:lstStyle/>
          <a:p>
            <a:r>
              <a:rPr lang="lv-LV" dirty="0"/>
              <a:t>Iestāžu un to struktūrvienību reģistrācija Valsts ieņēmumu dienesta Nodokļu maksātāju reģistrā</a:t>
            </a:r>
            <a:br>
              <a:rPr lang="lv-LV" dirty="0"/>
            </a:br>
            <a:endParaRPr lang="lv-LV" dirty="0"/>
          </a:p>
        </p:txBody>
      </p:sp>
      <p:sp>
        <p:nvSpPr>
          <p:cNvPr id="3" name="Content Placeholder 2">
            <a:extLst>
              <a:ext uri="{FF2B5EF4-FFF2-40B4-BE49-F238E27FC236}">
                <a16:creationId xmlns:a16="http://schemas.microsoft.com/office/drawing/2014/main" id="{C03D1D94-899A-462C-A1D5-BD8FB6110F04}"/>
              </a:ext>
            </a:extLst>
          </p:cNvPr>
          <p:cNvSpPr>
            <a:spLocks noGrp="1"/>
          </p:cNvSpPr>
          <p:nvPr>
            <p:ph idx="1"/>
          </p:nvPr>
        </p:nvSpPr>
        <p:spPr>
          <a:xfrm>
            <a:off x="2270760" y="1493519"/>
            <a:ext cx="8872220" cy="4632655"/>
          </a:xfrm>
        </p:spPr>
        <p:txBody>
          <a:bodyPr>
            <a:normAutofit fontScale="85000" lnSpcReduction="20000"/>
          </a:bodyPr>
          <a:lstStyle/>
          <a:p>
            <a:pPr algn="just"/>
            <a:r>
              <a:rPr lang="lv-LV" sz="2100" dirty="0"/>
              <a:t>Apvienojamā pašvaldība, kas tiks pievienota iegūstošajai pašvaldībai, pārskatus un deklarācijas, kurām iesniegšanas termiņš ir līdz 2021. gada 30. jūnijam, iesniedz VID noteiktajos termiņos līdz reorganizācijas beigu datumam.</a:t>
            </a:r>
          </a:p>
          <a:p>
            <a:pPr algn="just"/>
            <a:endParaRPr lang="lv-LV" sz="2100" dirty="0"/>
          </a:p>
          <a:p>
            <a:pPr algn="just"/>
            <a:r>
              <a:rPr lang="lv-LV" sz="2100" dirty="0"/>
              <a:t>Savukārt pārskatus un deklarācijas ar iesniegšanas termiņu pēc 2021. gada 30. jūnija apvienojamās pašvaldības vārdā iesniedz iegūstošā pašvaldība. </a:t>
            </a:r>
          </a:p>
          <a:p>
            <a:pPr algn="just"/>
            <a:endParaRPr lang="lv-LV" sz="2100" dirty="0"/>
          </a:p>
          <a:p>
            <a:pPr algn="just"/>
            <a:r>
              <a:rPr lang="lv-LV" sz="2100" dirty="0"/>
              <a:t>Lai iegūstošā pašvaldība varētu iesniegt pārskatus reorganizējamās pašvaldības vārdā, iegūstošās pašvaldības </a:t>
            </a:r>
            <a:r>
              <a:rPr lang="lv-LV" sz="2100" dirty="0" err="1"/>
              <a:t>paraksttiesīgā</a:t>
            </a:r>
            <a:r>
              <a:rPr lang="lv-LV" sz="2100" dirty="0"/>
              <a:t> persona iesniedz iegūstošās pašvaldības rīkojumu vai lēmumu par to personu pilnvarojumu, kurām būs tiesības iesniegt reorganizēto pašvaldību pārskatus VID.</a:t>
            </a:r>
          </a:p>
          <a:p>
            <a:pPr algn="just"/>
            <a:endParaRPr lang="lv-LV" sz="2100" dirty="0"/>
          </a:p>
          <a:p>
            <a:pPr algn="just"/>
            <a:r>
              <a:rPr lang="lv-LV" sz="2100" dirty="0"/>
              <a:t>Gadījumā, ja reorganizējamā pašvaldība līdz reorganizācijas dienai sagatavos pārskatus un deklarācijas par jūniju, tad reorganizējamā pašvaldība sagatavotās atskaites Elektroniskās deklarēšanas sistēmā (EDS) varēs iesniegt 2021.gada 30.jūnijā.</a:t>
            </a:r>
          </a:p>
          <a:p>
            <a:endParaRPr lang="lv-LV" dirty="0"/>
          </a:p>
        </p:txBody>
      </p:sp>
      <p:sp>
        <p:nvSpPr>
          <p:cNvPr id="4" name="Text Placeholder 3">
            <a:extLst>
              <a:ext uri="{FF2B5EF4-FFF2-40B4-BE49-F238E27FC236}">
                <a16:creationId xmlns:a16="http://schemas.microsoft.com/office/drawing/2014/main" id="{0B5F8145-17B4-4BAE-B809-FB491183094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0D58EA53-FE71-403B-83EE-8FECA432E43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D5FAE3B9-30CD-45D9-AB53-45D68CFE369B}"/>
              </a:ext>
            </a:extLst>
          </p:cNvPr>
          <p:cNvSpPr>
            <a:spLocks noGrp="1"/>
          </p:cNvSpPr>
          <p:nvPr>
            <p:ph type="sldNum" sz="quarter" idx="13"/>
          </p:nvPr>
        </p:nvSpPr>
        <p:spPr/>
        <p:txBody>
          <a:bodyPr/>
          <a:lstStyle/>
          <a:p>
            <a:pPr>
              <a:defRPr/>
            </a:pPr>
            <a:fld id="{6C3CA202-D565-4603-8F75-B6EF6253BC4F}" type="slidenum">
              <a:rPr lang="en-US" altLang="en-US" smtClean="0"/>
              <a:pPr>
                <a:defRPr/>
              </a:pPr>
              <a:t>12</a:t>
            </a:fld>
            <a:endParaRPr lang="en-US" altLang="en-US"/>
          </a:p>
        </p:txBody>
      </p:sp>
    </p:spTree>
    <p:extLst>
      <p:ext uri="{BB962C8B-B14F-4D97-AF65-F5344CB8AC3E}">
        <p14:creationId xmlns:p14="http://schemas.microsoft.com/office/powerpoint/2010/main" val="337731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16326-8687-4188-8774-25AAD5A1FD12}"/>
              </a:ext>
            </a:extLst>
          </p:cNvPr>
          <p:cNvSpPr>
            <a:spLocks noGrp="1"/>
          </p:cNvSpPr>
          <p:nvPr>
            <p:ph type="title"/>
          </p:nvPr>
        </p:nvSpPr>
        <p:spPr>
          <a:xfrm>
            <a:off x="3454400" y="499531"/>
            <a:ext cx="8128000" cy="1036642"/>
          </a:xfrm>
        </p:spPr>
        <p:txBody>
          <a:bodyPr/>
          <a:lstStyle/>
          <a:p>
            <a:r>
              <a:rPr lang="lv-LV" dirty="0"/>
              <a:t>Informācija par pārskatu iesniegšanu VID</a:t>
            </a:r>
            <a:br>
              <a:rPr lang="lv-LV" dirty="0"/>
            </a:br>
            <a:endParaRPr lang="lv-LV" dirty="0"/>
          </a:p>
        </p:txBody>
      </p:sp>
      <p:sp>
        <p:nvSpPr>
          <p:cNvPr id="3" name="Content Placeholder 2">
            <a:extLst>
              <a:ext uri="{FF2B5EF4-FFF2-40B4-BE49-F238E27FC236}">
                <a16:creationId xmlns:a16="http://schemas.microsoft.com/office/drawing/2014/main" id="{A9EEAB00-D3A6-4C99-9BC4-BA1DA94A8CE5}"/>
              </a:ext>
            </a:extLst>
          </p:cNvPr>
          <p:cNvSpPr>
            <a:spLocks noGrp="1"/>
          </p:cNvSpPr>
          <p:nvPr>
            <p:ph idx="1"/>
          </p:nvPr>
        </p:nvSpPr>
        <p:spPr/>
        <p:txBody>
          <a:bodyPr>
            <a:normAutofit fontScale="32500" lnSpcReduction="20000"/>
          </a:bodyPr>
          <a:lstStyle/>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endParaRPr lang="lv-LV" dirty="0"/>
          </a:p>
          <a:p>
            <a:br>
              <a:rPr lang="lv-LV" dirty="0"/>
            </a:br>
            <a:endParaRPr lang="lv-LV" dirty="0"/>
          </a:p>
          <a:p>
            <a:endParaRPr lang="lv-LV" dirty="0"/>
          </a:p>
        </p:txBody>
      </p:sp>
      <p:sp>
        <p:nvSpPr>
          <p:cNvPr id="4" name="Text Placeholder 3">
            <a:extLst>
              <a:ext uri="{FF2B5EF4-FFF2-40B4-BE49-F238E27FC236}">
                <a16:creationId xmlns:a16="http://schemas.microsoft.com/office/drawing/2014/main" id="{339281D0-5F77-44C3-924B-E87D2766138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1438A6A-8EEB-48C0-905F-9A4A906303B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E8117B8-7B32-40E8-831E-558908D449B3}"/>
              </a:ext>
            </a:extLst>
          </p:cNvPr>
          <p:cNvSpPr>
            <a:spLocks noGrp="1"/>
          </p:cNvSpPr>
          <p:nvPr>
            <p:ph type="sldNum" sz="quarter" idx="13"/>
          </p:nvPr>
        </p:nvSpPr>
        <p:spPr/>
        <p:txBody>
          <a:bodyPr/>
          <a:lstStyle/>
          <a:p>
            <a:pPr>
              <a:defRPr/>
            </a:pPr>
            <a:fld id="{6C3CA202-D565-4603-8F75-B6EF6253BC4F}" type="slidenum">
              <a:rPr lang="en-US" altLang="en-US" smtClean="0"/>
              <a:pPr>
                <a:defRPr/>
              </a:pPr>
              <a:t>13</a:t>
            </a:fld>
            <a:endParaRPr lang="en-US" altLang="en-US"/>
          </a:p>
        </p:txBody>
      </p:sp>
      <p:sp>
        <p:nvSpPr>
          <p:cNvPr id="10" name="Rectangle 9">
            <a:extLst>
              <a:ext uri="{FF2B5EF4-FFF2-40B4-BE49-F238E27FC236}">
                <a16:creationId xmlns:a16="http://schemas.microsoft.com/office/drawing/2014/main" id="{1740559A-AF9C-4B7C-BD58-981E03E0CD1D}"/>
              </a:ext>
            </a:extLst>
          </p:cNvPr>
          <p:cNvSpPr/>
          <p:nvPr/>
        </p:nvSpPr>
        <p:spPr>
          <a:xfrm>
            <a:off x="3454400" y="1962313"/>
            <a:ext cx="7209118" cy="683043"/>
          </a:xfrm>
          <a:prstGeom prst="rect">
            <a:avLst/>
          </a:prstGeom>
          <a:solidFill>
            <a:srgbClr val="E6E6E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lv-LV" dirty="0"/>
              <a:t>	   </a:t>
            </a:r>
            <a:r>
              <a:rPr lang="lv-LV" sz="1800" dirty="0">
                <a:solidFill>
                  <a:schemeClr val="tx1"/>
                </a:solidFill>
                <a:latin typeface="Verdana" panose="020B0604030504040204" pitchFamily="34" charset="0"/>
                <a:ea typeface="Verdana" panose="020B0604030504040204" pitchFamily="34" charset="0"/>
              </a:rPr>
              <a:t>Ziņas par darba ņēmēju</a:t>
            </a:r>
          </a:p>
        </p:txBody>
      </p:sp>
      <p:sp>
        <p:nvSpPr>
          <p:cNvPr id="11" name="Left Arrow 57">
            <a:extLst>
              <a:ext uri="{FF2B5EF4-FFF2-40B4-BE49-F238E27FC236}">
                <a16:creationId xmlns:a16="http://schemas.microsoft.com/office/drawing/2014/main" id="{C10FDC48-86BC-4A68-86E6-5FD4FE8C7229}"/>
              </a:ext>
            </a:extLst>
          </p:cNvPr>
          <p:cNvSpPr/>
          <p:nvPr/>
        </p:nvSpPr>
        <p:spPr>
          <a:xfrm rot="10800000">
            <a:off x="3454400" y="1885375"/>
            <a:ext cx="1060414" cy="815728"/>
          </a:xfrm>
          <a:prstGeom prst="leftArrow">
            <a:avLst>
              <a:gd name="adj1" fmla="val 80479"/>
              <a:gd name="adj2" fmla="val 50000"/>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12" name="Picture 11">
            <a:extLst>
              <a:ext uri="{FF2B5EF4-FFF2-40B4-BE49-F238E27FC236}">
                <a16:creationId xmlns:a16="http://schemas.microsoft.com/office/drawing/2014/main" id="{5E78504C-6E2D-4159-B879-3E02B7922C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65370" y="1990460"/>
            <a:ext cx="682435" cy="682435"/>
          </a:xfrm>
          <a:prstGeom prst="rect">
            <a:avLst/>
          </a:prstGeom>
        </p:spPr>
      </p:pic>
      <p:sp>
        <p:nvSpPr>
          <p:cNvPr id="13" name="Rectangle 12">
            <a:extLst>
              <a:ext uri="{FF2B5EF4-FFF2-40B4-BE49-F238E27FC236}">
                <a16:creationId xmlns:a16="http://schemas.microsoft.com/office/drawing/2014/main" id="{3A96BCC6-1D61-417D-A0CE-2EACABD99C62}"/>
              </a:ext>
            </a:extLst>
          </p:cNvPr>
          <p:cNvSpPr/>
          <p:nvPr/>
        </p:nvSpPr>
        <p:spPr>
          <a:xfrm>
            <a:off x="3454400" y="2849400"/>
            <a:ext cx="7209118" cy="683043"/>
          </a:xfrm>
          <a:prstGeom prst="rect">
            <a:avLst/>
          </a:prstGeom>
          <a:solidFill>
            <a:srgbClr val="E6E6E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lv-LV" dirty="0"/>
              <a:t>	   </a:t>
            </a:r>
            <a:r>
              <a:rPr lang="lv-LV" sz="1800" dirty="0">
                <a:solidFill>
                  <a:schemeClr val="tx1"/>
                </a:solidFill>
                <a:latin typeface="Verdana" panose="020B0604030504040204" pitchFamily="34" charset="0"/>
                <a:ea typeface="Verdana" panose="020B0604030504040204" pitchFamily="34" charset="0"/>
              </a:rPr>
              <a:t>Darba devēja ziņojums</a:t>
            </a:r>
          </a:p>
        </p:txBody>
      </p:sp>
      <p:sp>
        <p:nvSpPr>
          <p:cNvPr id="14" name="Left Arrow 57">
            <a:extLst>
              <a:ext uri="{FF2B5EF4-FFF2-40B4-BE49-F238E27FC236}">
                <a16:creationId xmlns:a16="http://schemas.microsoft.com/office/drawing/2014/main" id="{B4C1AF49-E995-4C37-AC83-EFD9FB0116B9}"/>
              </a:ext>
            </a:extLst>
          </p:cNvPr>
          <p:cNvSpPr/>
          <p:nvPr/>
        </p:nvSpPr>
        <p:spPr>
          <a:xfrm rot="10800000">
            <a:off x="3454400" y="2772462"/>
            <a:ext cx="1060414" cy="815728"/>
          </a:xfrm>
          <a:prstGeom prst="leftArrow">
            <a:avLst>
              <a:gd name="adj1" fmla="val 80479"/>
              <a:gd name="adj2" fmla="val 50000"/>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dirty="0"/>
          </a:p>
        </p:txBody>
      </p:sp>
      <p:pic>
        <p:nvPicPr>
          <p:cNvPr id="15" name="Picture 14">
            <a:extLst>
              <a:ext uri="{FF2B5EF4-FFF2-40B4-BE49-F238E27FC236}">
                <a16:creationId xmlns:a16="http://schemas.microsoft.com/office/drawing/2014/main" id="{DDE4F222-AA73-4C57-9945-B3B204592D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65370" y="2877547"/>
            <a:ext cx="682435" cy="682435"/>
          </a:xfrm>
          <a:prstGeom prst="rect">
            <a:avLst/>
          </a:prstGeom>
        </p:spPr>
      </p:pic>
      <p:sp>
        <p:nvSpPr>
          <p:cNvPr id="16" name="Rectangle 15">
            <a:extLst>
              <a:ext uri="{FF2B5EF4-FFF2-40B4-BE49-F238E27FC236}">
                <a16:creationId xmlns:a16="http://schemas.microsoft.com/office/drawing/2014/main" id="{CEF3AC6F-4C32-4EF3-A196-6DBE0E448C87}"/>
              </a:ext>
            </a:extLst>
          </p:cNvPr>
          <p:cNvSpPr/>
          <p:nvPr/>
        </p:nvSpPr>
        <p:spPr>
          <a:xfrm>
            <a:off x="3443430" y="3758470"/>
            <a:ext cx="7220088" cy="683043"/>
          </a:xfrm>
          <a:prstGeom prst="rect">
            <a:avLst/>
          </a:prstGeom>
          <a:solidFill>
            <a:srgbClr val="E6E6E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lv-LV" dirty="0"/>
              <a:t>		</a:t>
            </a:r>
          </a:p>
          <a:p>
            <a:r>
              <a:rPr lang="lv-LV" dirty="0"/>
              <a:t>	   </a:t>
            </a:r>
            <a:r>
              <a:rPr lang="lv-LV" dirty="0">
                <a:solidFill>
                  <a:schemeClr val="tx1"/>
                </a:solidFill>
                <a:latin typeface="Verdana" panose="020B0604030504040204" pitchFamily="34" charset="0"/>
                <a:ea typeface="Verdana" panose="020B0604030504040204" pitchFamily="34" charset="0"/>
              </a:rPr>
              <a:t>Paziņojums par fiziskām personām izmaksātajām 		  summām (kopsavilkums)</a:t>
            </a:r>
          </a:p>
          <a:p>
            <a:endParaRPr lang="lv-LV" dirty="0"/>
          </a:p>
        </p:txBody>
      </p:sp>
      <p:sp>
        <p:nvSpPr>
          <p:cNvPr id="17" name="Left Arrow 57">
            <a:extLst>
              <a:ext uri="{FF2B5EF4-FFF2-40B4-BE49-F238E27FC236}">
                <a16:creationId xmlns:a16="http://schemas.microsoft.com/office/drawing/2014/main" id="{584AB8B7-8B4C-4804-8D23-90703D76587C}"/>
              </a:ext>
            </a:extLst>
          </p:cNvPr>
          <p:cNvSpPr/>
          <p:nvPr/>
        </p:nvSpPr>
        <p:spPr>
          <a:xfrm rot="10800000">
            <a:off x="3443430" y="3681532"/>
            <a:ext cx="1060414" cy="815728"/>
          </a:xfrm>
          <a:prstGeom prst="leftArrow">
            <a:avLst>
              <a:gd name="adj1" fmla="val 80479"/>
              <a:gd name="adj2" fmla="val 50000"/>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18" name="Picture 17">
            <a:extLst>
              <a:ext uri="{FF2B5EF4-FFF2-40B4-BE49-F238E27FC236}">
                <a16:creationId xmlns:a16="http://schemas.microsoft.com/office/drawing/2014/main" id="{D759BBB8-E457-4149-9400-A497001A4C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54400" y="3786617"/>
            <a:ext cx="682435" cy="682435"/>
          </a:xfrm>
          <a:prstGeom prst="rect">
            <a:avLst/>
          </a:prstGeom>
        </p:spPr>
      </p:pic>
      <p:sp>
        <p:nvSpPr>
          <p:cNvPr id="19" name="Rectangle 18">
            <a:extLst>
              <a:ext uri="{FF2B5EF4-FFF2-40B4-BE49-F238E27FC236}">
                <a16:creationId xmlns:a16="http://schemas.microsoft.com/office/drawing/2014/main" id="{74937A6A-547C-4EEA-AA9A-BB1488EA8D5C}"/>
              </a:ext>
            </a:extLst>
          </p:cNvPr>
          <p:cNvSpPr/>
          <p:nvPr/>
        </p:nvSpPr>
        <p:spPr>
          <a:xfrm>
            <a:off x="3454400" y="4611792"/>
            <a:ext cx="7209118" cy="683043"/>
          </a:xfrm>
          <a:prstGeom prst="rect">
            <a:avLst/>
          </a:prstGeom>
          <a:solidFill>
            <a:srgbClr val="E6E6E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lv-LV" dirty="0"/>
              <a:t>	   </a:t>
            </a:r>
            <a:r>
              <a:rPr lang="lv-LV" sz="1800" dirty="0">
                <a:solidFill>
                  <a:schemeClr val="tx1"/>
                </a:solidFill>
                <a:latin typeface="Verdana" panose="020B0604030504040204" pitchFamily="34" charset="0"/>
                <a:ea typeface="Verdana" panose="020B0604030504040204" pitchFamily="34" charset="0"/>
              </a:rPr>
              <a:t>Pievienotās vērtības nodoklis</a:t>
            </a:r>
          </a:p>
        </p:txBody>
      </p:sp>
      <p:sp>
        <p:nvSpPr>
          <p:cNvPr id="20" name="Left Arrow 57">
            <a:extLst>
              <a:ext uri="{FF2B5EF4-FFF2-40B4-BE49-F238E27FC236}">
                <a16:creationId xmlns:a16="http://schemas.microsoft.com/office/drawing/2014/main" id="{498BDD67-94B3-47BD-AA36-F3CE8E9E4E24}"/>
              </a:ext>
            </a:extLst>
          </p:cNvPr>
          <p:cNvSpPr/>
          <p:nvPr/>
        </p:nvSpPr>
        <p:spPr>
          <a:xfrm rot="10800000">
            <a:off x="3454400" y="4534854"/>
            <a:ext cx="1060414" cy="815728"/>
          </a:xfrm>
          <a:prstGeom prst="leftArrow">
            <a:avLst>
              <a:gd name="adj1" fmla="val 80479"/>
              <a:gd name="adj2" fmla="val 50000"/>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21" name="Picture 20">
            <a:extLst>
              <a:ext uri="{FF2B5EF4-FFF2-40B4-BE49-F238E27FC236}">
                <a16:creationId xmlns:a16="http://schemas.microsoft.com/office/drawing/2014/main" id="{5092D5AD-144F-4331-AFC2-1285FA075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65370" y="4639939"/>
            <a:ext cx="682435" cy="682435"/>
          </a:xfrm>
          <a:prstGeom prst="rect">
            <a:avLst/>
          </a:prstGeom>
        </p:spPr>
      </p:pic>
    </p:spTree>
    <p:extLst>
      <p:ext uri="{BB962C8B-B14F-4D97-AF65-F5344CB8AC3E}">
        <p14:creationId xmlns:p14="http://schemas.microsoft.com/office/powerpoint/2010/main" val="3102788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210CA-51AB-4C81-A893-3A0E27B3FABF}"/>
              </a:ext>
            </a:extLst>
          </p:cNvPr>
          <p:cNvSpPr>
            <a:spLocks noGrp="1"/>
          </p:cNvSpPr>
          <p:nvPr>
            <p:ph type="title"/>
          </p:nvPr>
        </p:nvSpPr>
        <p:spPr/>
        <p:txBody>
          <a:bodyPr>
            <a:normAutofit fontScale="90000"/>
          </a:bodyPr>
          <a:lstStyle/>
          <a:p>
            <a:br>
              <a:rPr lang="lv-LV" dirty="0"/>
            </a:br>
            <a:r>
              <a:rPr lang="lv-LV" dirty="0"/>
              <a:t>Ziņas par darba ņēmēju</a:t>
            </a:r>
            <a:br>
              <a:rPr lang="lv-LV" dirty="0"/>
            </a:br>
            <a:endParaRPr lang="lv-LV" dirty="0"/>
          </a:p>
        </p:txBody>
      </p:sp>
      <p:sp>
        <p:nvSpPr>
          <p:cNvPr id="3" name="Content Placeholder 2">
            <a:extLst>
              <a:ext uri="{FF2B5EF4-FFF2-40B4-BE49-F238E27FC236}">
                <a16:creationId xmlns:a16="http://schemas.microsoft.com/office/drawing/2014/main" id="{50D875E5-203C-498A-AE0D-D5F2CCCD5D14}"/>
              </a:ext>
            </a:extLst>
          </p:cNvPr>
          <p:cNvSpPr>
            <a:spLocks noGrp="1"/>
          </p:cNvSpPr>
          <p:nvPr>
            <p:ph idx="1"/>
          </p:nvPr>
        </p:nvSpPr>
        <p:spPr>
          <a:xfrm>
            <a:off x="2346960" y="1752601"/>
            <a:ext cx="9235440" cy="4373573"/>
          </a:xfrm>
        </p:spPr>
        <p:txBody>
          <a:bodyPr/>
          <a:lstStyle/>
          <a:p>
            <a:pPr algn="just"/>
            <a:r>
              <a:rPr lang="lv-LV" dirty="0"/>
              <a:t>Pēc reorganizācijas darba devējam ir pienākums iesniegt VID ziņas par </a:t>
            </a:r>
            <a:r>
              <a:rPr lang="lv-LV" b="1" dirty="0"/>
              <a:t>darba ņēmēja statusa zaudēšanu </a:t>
            </a:r>
            <a:r>
              <a:rPr lang="lv-LV" dirty="0"/>
              <a:t>ar kodu </a:t>
            </a:r>
            <a:r>
              <a:rPr lang="lv-LV" b="1" dirty="0"/>
              <a:t>“25”</a:t>
            </a:r>
            <a:r>
              <a:rPr lang="lv-LV" dirty="0"/>
              <a:t> (darba ņēmēja statusa zaudēšana citos gadījumos) un datumu, kad notika reorganizācija.</a:t>
            </a:r>
            <a:r>
              <a:rPr lang="lv-LV" dirty="0">
                <a:solidFill>
                  <a:srgbClr val="FF0000"/>
                </a:solidFill>
              </a:rPr>
              <a:t> </a:t>
            </a:r>
            <a:endParaRPr lang="lv-LV" i="1" dirty="0"/>
          </a:p>
          <a:p>
            <a:pPr algn="just"/>
            <a:endParaRPr lang="lv-LV" dirty="0"/>
          </a:p>
          <a:p>
            <a:r>
              <a:rPr lang="lv-LV" dirty="0"/>
              <a:t>Ziņas par darbinieku </a:t>
            </a:r>
            <a:r>
              <a:rPr lang="lv-LV" b="1" dirty="0"/>
              <a:t>atbrīvošanu un pieņemšanu</a:t>
            </a:r>
            <a:r>
              <a:rPr lang="lv-LV" dirty="0"/>
              <a:t> iesniedz šādos termiņos:</a:t>
            </a:r>
          </a:p>
          <a:p>
            <a:pPr lvl="0"/>
            <a:r>
              <a:rPr lang="lv-LV" dirty="0"/>
              <a:t>- </a:t>
            </a:r>
            <a:r>
              <a:rPr lang="lv-LV" b="1" dirty="0"/>
              <a:t>reorganizējamā</a:t>
            </a:r>
            <a:r>
              <a:rPr lang="lv-LV" dirty="0"/>
              <a:t> pašvaldība iesniedz ziņas par darba ņēmēja statusa zaudēšanu </a:t>
            </a:r>
            <a:r>
              <a:rPr lang="lv-LV" b="1" dirty="0"/>
              <a:t>līdz 2021. gada 30. jūnijam</a:t>
            </a:r>
            <a:r>
              <a:rPr lang="lv-LV" dirty="0"/>
              <a:t>;</a:t>
            </a:r>
          </a:p>
          <a:p>
            <a:pPr lvl="0"/>
            <a:r>
              <a:rPr lang="lv-LV" dirty="0"/>
              <a:t>- </a:t>
            </a:r>
            <a:r>
              <a:rPr lang="lv-LV" b="1" dirty="0"/>
              <a:t>iegūstošā</a:t>
            </a:r>
            <a:r>
              <a:rPr lang="lv-LV" dirty="0"/>
              <a:t> pašvaldība iesniedz ziņas par darba ņēmēja statusa iegūšanu </a:t>
            </a:r>
            <a:r>
              <a:rPr lang="lv-LV" b="1" dirty="0"/>
              <a:t>ar 2021. gada 1. jūliju</a:t>
            </a:r>
            <a:r>
              <a:rPr lang="lv-LV" dirty="0"/>
              <a:t>.</a:t>
            </a:r>
          </a:p>
          <a:p>
            <a:pPr algn="just"/>
            <a:endParaRPr lang="lv-LV" dirty="0"/>
          </a:p>
          <a:p>
            <a:pPr algn="just"/>
            <a:endParaRPr lang="lv-LV" dirty="0"/>
          </a:p>
        </p:txBody>
      </p:sp>
      <p:sp>
        <p:nvSpPr>
          <p:cNvPr id="4" name="Text Placeholder 3">
            <a:extLst>
              <a:ext uri="{FF2B5EF4-FFF2-40B4-BE49-F238E27FC236}">
                <a16:creationId xmlns:a16="http://schemas.microsoft.com/office/drawing/2014/main" id="{40252D4C-58BE-453E-BFE4-94E6FEDB10C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645C9F47-086D-45A5-AE56-6B395F06BF28}"/>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9EA07D4-78D9-4062-A2E9-ECF4A96CCA7E}"/>
              </a:ext>
            </a:extLst>
          </p:cNvPr>
          <p:cNvSpPr>
            <a:spLocks noGrp="1"/>
          </p:cNvSpPr>
          <p:nvPr>
            <p:ph type="sldNum" sz="quarter" idx="13"/>
          </p:nvPr>
        </p:nvSpPr>
        <p:spPr/>
        <p:txBody>
          <a:bodyPr/>
          <a:lstStyle/>
          <a:p>
            <a:pPr>
              <a:defRPr/>
            </a:pPr>
            <a:fld id="{6C3CA202-D565-4603-8F75-B6EF6253BC4F}" type="slidenum">
              <a:rPr lang="en-US" altLang="en-US" smtClean="0"/>
              <a:pPr>
                <a:defRPr/>
              </a:pPr>
              <a:t>14</a:t>
            </a:fld>
            <a:endParaRPr lang="en-US" altLang="en-US"/>
          </a:p>
        </p:txBody>
      </p:sp>
    </p:spTree>
    <p:extLst>
      <p:ext uri="{BB962C8B-B14F-4D97-AF65-F5344CB8AC3E}">
        <p14:creationId xmlns:p14="http://schemas.microsoft.com/office/powerpoint/2010/main" val="1173621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120BA-C85E-484B-B267-83383293F71B}"/>
              </a:ext>
            </a:extLst>
          </p:cNvPr>
          <p:cNvSpPr>
            <a:spLocks noGrp="1"/>
          </p:cNvSpPr>
          <p:nvPr>
            <p:ph type="title"/>
          </p:nvPr>
        </p:nvSpPr>
        <p:spPr>
          <a:xfrm>
            <a:off x="3439432" y="381000"/>
            <a:ext cx="7499498" cy="1036642"/>
          </a:xfrm>
        </p:spPr>
        <p:txBody>
          <a:bodyPr>
            <a:normAutofit fontScale="90000"/>
          </a:bodyPr>
          <a:lstStyle/>
          <a:p>
            <a:br>
              <a:rPr lang="lv-LV" dirty="0"/>
            </a:br>
            <a:r>
              <a:rPr lang="lv-LV" dirty="0"/>
              <a:t>Darba devēja ziņojums</a:t>
            </a:r>
            <a:br>
              <a:rPr lang="lv-LV" dirty="0"/>
            </a:br>
            <a:br>
              <a:rPr lang="lv-LV" dirty="0"/>
            </a:br>
            <a:endParaRPr lang="lv-LV" dirty="0"/>
          </a:p>
        </p:txBody>
      </p:sp>
      <p:sp>
        <p:nvSpPr>
          <p:cNvPr id="3" name="Content Placeholder 2">
            <a:extLst>
              <a:ext uri="{FF2B5EF4-FFF2-40B4-BE49-F238E27FC236}">
                <a16:creationId xmlns:a16="http://schemas.microsoft.com/office/drawing/2014/main" id="{167C6B85-DF66-42D4-80AA-E399156B51CF}"/>
              </a:ext>
            </a:extLst>
          </p:cNvPr>
          <p:cNvSpPr>
            <a:spLocks noGrp="1"/>
          </p:cNvSpPr>
          <p:nvPr>
            <p:ph idx="1"/>
          </p:nvPr>
        </p:nvSpPr>
        <p:spPr>
          <a:xfrm>
            <a:off x="2026920" y="1752601"/>
            <a:ext cx="9555480" cy="4373573"/>
          </a:xfrm>
        </p:spPr>
        <p:txBody>
          <a:bodyPr/>
          <a:lstStyle/>
          <a:p>
            <a:pPr algn="just"/>
            <a:r>
              <a:rPr lang="lv-LV" dirty="0"/>
              <a:t>Veicot reorganizāciju, </a:t>
            </a:r>
            <a:r>
              <a:rPr lang="lv-LV" b="1" dirty="0"/>
              <a:t>iegūstošā</a:t>
            </a:r>
            <a:r>
              <a:rPr lang="lv-LV" dirty="0"/>
              <a:t> </a:t>
            </a:r>
            <a:r>
              <a:rPr lang="lv-LV" b="1" dirty="0"/>
              <a:t>pašvaldība</a:t>
            </a:r>
            <a:r>
              <a:rPr lang="lv-LV" dirty="0"/>
              <a:t> Darba devēja ziņojumu par 2021. gada jūniju iesniedz EDS </a:t>
            </a:r>
            <a:r>
              <a:rPr lang="lv-LV" b="1" dirty="0"/>
              <a:t>reorganizējamās pašvaldības vārdā</a:t>
            </a:r>
            <a:r>
              <a:rPr lang="lv-LV" dirty="0"/>
              <a:t>. Pieslēgšanās reorganizējamās pašvaldības profilam EDS tiks nodrošināta atbildīgās pašvaldības </a:t>
            </a:r>
            <a:r>
              <a:rPr lang="lv-LV" dirty="0" err="1"/>
              <a:t>paraksttiesīgajai</a:t>
            </a:r>
            <a:r>
              <a:rPr lang="lv-LV" dirty="0"/>
              <a:t> amatpersonai un tās pilnvarotajām personām.</a:t>
            </a:r>
          </a:p>
          <a:p>
            <a:pPr algn="just"/>
            <a:endParaRPr lang="lv-LV" dirty="0"/>
          </a:p>
          <a:p>
            <a:pPr algn="just"/>
            <a:r>
              <a:rPr lang="lv-LV" dirty="0"/>
              <a:t>Darba devēja </a:t>
            </a:r>
            <a:r>
              <a:rPr lang="lv-LV" b="1" dirty="0"/>
              <a:t>ziņojumu par 2021. gada jūniju </a:t>
            </a:r>
            <a:r>
              <a:rPr lang="lv-LV" dirty="0"/>
              <a:t>nepieciešams iesniegt katrai reorganizējamai pašvaldībai </a:t>
            </a:r>
            <a:r>
              <a:rPr lang="lv-LV" b="1" dirty="0"/>
              <a:t>līdz 30. jūnijam</a:t>
            </a:r>
            <a:r>
              <a:rPr lang="lv-LV" dirty="0"/>
              <a:t>, jo ziņojumu var iesniegt tikai vienu reizi par visu iestādi.</a:t>
            </a:r>
          </a:p>
          <a:p>
            <a:pPr algn="just"/>
            <a:r>
              <a:rPr lang="lv-LV" dirty="0"/>
              <a:t>Gadījumā, ja reorganizējamā pašvaldība līdz reorganizācijas dienai jau sagatavos pārskatus un deklarācijas par jūniju, kurām VID iesniegšanas termiņš ir jūlijs, tad reorganizējamā pašvaldība EDS atskaites varēs iesniegt 2021.gada 30.jūnijā.</a:t>
            </a:r>
          </a:p>
          <a:p>
            <a:pPr algn="just"/>
            <a:endParaRPr lang="lv-LV" dirty="0"/>
          </a:p>
        </p:txBody>
      </p:sp>
      <p:sp>
        <p:nvSpPr>
          <p:cNvPr id="4" name="Text Placeholder 3">
            <a:extLst>
              <a:ext uri="{FF2B5EF4-FFF2-40B4-BE49-F238E27FC236}">
                <a16:creationId xmlns:a16="http://schemas.microsoft.com/office/drawing/2014/main" id="{91D00893-BC66-44B5-8661-332A18754D1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0A2D8FBF-A24C-46FC-9B78-D23F1BDEBE96}"/>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4CF4EAF-D0FA-40B5-8677-36FD5C6932CC}"/>
              </a:ext>
            </a:extLst>
          </p:cNvPr>
          <p:cNvSpPr>
            <a:spLocks noGrp="1"/>
          </p:cNvSpPr>
          <p:nvPr>
            <p:ph type="sldNum" sz="quarter" idx="13"/>
          </p:nvPr>
        </p:nvSpPr>
        <p:spPr/>
        <p:txBody>
          <a:bodyPr/>
          <a:lstStyle/>
          <a:p>
            <a:pPr>
              <a:defRPr/>
            </a:pPr>
            <a:fld id="{6C3CA202-D565-4603-8F75-B6EF6253BC4F}" type="slidenum">
              <a:rPr lang="en-US" altLang="en-US" smtClean="0"/>
              <a:pPr>
                <a:defRPr/>
              </a:pPr>
              <a:t>15</a:t>
            </a:fld>
            <a:endParaRPr lang="en-US" altLang="en-US"/>
          </a:p>
        </p:txBody>
      </p:sp>
    </p:spTree>
    <p:extLst>
      <p:ext uri="{BB962C8B-B14F-4D97-AF65-F5344CB8AC3E}">
        <p14:creationId xmlns:p14="http://schemas.microsoft.com/office/powerpoint/2010/main" val="2830865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FC852-CF54-4FBE-A8D9-33BABF8DD145}"/>
              </a:ext>
            </a:extLst>
          </p:cNvPr>
          <p:cNvSpPr>
            <a:spLocks noGrp="1"/>
          </p:cNvSpPr>
          <p:nvPr>
            <p:ph type="title"/>
          </p:nvPr>
        </p:nvSpPr>
        <p:spPr>
          <a:xfrm>
            <a:off x="3591050" y="448732"/>
            <a:ext cx="7669619" cy="1036642"/>
          </a:xfrm>
        </p:spPr>
        <p:txBody>
          <a:bodyPr>
            <a:normAutofit fontScale="90000"/>
          </a:bodyPr>
          <a:lstStyle/>
          <a:p>
            <a:r>
              <a:rPr lang="lv-LV" dirty="0"/>
              <a:t>Paziņojums par fiziskām personām izmaksātajām summām (kopsavilkums)</a:t>
            </a:r>
            <a:br>
              <a:rPr lang="lv-LV" dirty="0"/>
            </a:br>
            <a:endParaRPr lang="lv-LV" dirty="0"/>
          </a:p>
        </p:txBody>
      </p:sp>
      <p:sp>
        <p:nvSpPr>
          <p:cNvPr id="3" name="Content Placeholder 2">
            <a:extLst>
              <a:ext uri="{FF2B5EF4-FFF2-40B4-BE49-F238E27FC236}">
                <a16:creationId xmlns:a16="http://schemas.microsoft.com/office/drawing/2014/main" id="{EAB04713-8A10-4B99-B6F2-0DB8A0D3E6F4}"/>
              </a:ext>
            </a:extLst>
          </p:cNvPr>
          <p:cNvSpPr>
            <a:spLocks noGrp="1"/>
          </p:cNvSpPr>
          <p:nvPr>
            <p:ph idx="1"/>
          </p:nvPr>
        </p:nvSpPr>
        <p:spPr>
          <a:xfrm>
            <a:off x="2328530" y="1417642"/>
            <a:ext cx="9253870" cy="4373573"/>
          </a:xfrm>
        </p:spPr>
        <p:txBody>
          <a:bodyPr>
            <a:normAutofit/>
          </a:bodyPr>
          <a:lstStyle/>
          <a:p>
            <a:pPr algn="just"/>
            <a:endParaRPr lang="lv-LV" sz="1800" dirty="0"/>
          </a:p>
          <a:p>
            <a:pPr algn="just"/>
            <a:r>
              <a:rPr lang="lv-LV" sz="1800" dirty="0"/>
              <a:t>Tā kā reorganizācijas rezultātā reorganizējamais subjekts </a:t>
            </a:r>
            <a:r>
              <a:rPr lang="lv-LV" sz="1800" b="1" dirty="0"/>
              <a:t>izbeidz pastāvēt </a:t>
            </a:r>
            <a:r>
              <a:rPr lang="lv-LV" sz="1800" dirty="0"/>
              <a:t>kā nodokļu maksātājs, tad paziņojums par fiziskajām personām izmaksātajām summām (kopsavilkums) </a:t>
            </a:r>
            <a:r>
              <a:rPr lang="lv-LV" sz="1800" b="1" dirty="0"/>
              <a:t>jāiesniedz par jūniju, kad subjekts tiek reorganizēts</a:t>
            </a:r>
            <a:r>
              <a:rPr lang="lv-LV" sz="1800" dirty="0"/>
              <a:t>, norādot ienākuma gūšanas periodu no gada sākuma līdz reorganizācijas brīdim un attiecīgi šajā periodā gūtos ienākumus. </a:t>
            </a:r>
          </a:p>
          <a:p>
            <a:pPr algn="just"/>
            <a:endParaRPr lang="lv-LV" sz="1800" dirty="0"/>
          </a:p>
          <a:p>
            <a:pPr algn="just"/>
            <a:r>
              <a:rPr lang="lv-LV" sz="1800" dirty="0"/>
              <a:t>Paziņojumus jāiesniedz </a:t>
            </a:r>
            <a:r>
              <a:rPr lang="lv-LV" sz="1800" b="1" dirty="0"/>
              <a:t>katrai</a:t>
            </a:r>
            <a:r>
              <a:rPr lang="lv-LV" sz="1800" dirty="0"/>
              <a:t> </a:t>
            </a:r>
            <a:r>
              <a:rPr lang="lv-LV" sz="1800" b="1" dirty="0"/>
              <a:t>reorganizējamajai pašvaldībai par visiem darbiniekiem līdz 30.jūnijam</a:t>
            </a:r>
            <a:r>
              <a:rPr lang="lv-LV" sz="1800" dirty="0"/>
              <a:t>. Gadījumā, ja reorganizējamā pašvaldība līdz reorganizācijas dienai jau sagatavos pārskatus un deklarācijas par jūniju, kurām VID iesniegšanas termiņš ir jūlijs, tad, reorganizējamā pašvaldība EDS atskaites varēs iesniegt arī 2021.gada 30.jūnijā</a:t>
            </a:r>
          </a:p>
        </p:txBody>
      </p:sp>
      <p:sp>
        <p:nvSpPr>
          <p:cNvPr id="4" name="Text Placeholder 3">
            <a:extLst>
              <a:ext uri="{FF2B5EF4-FFF2-40B4-BE49-F238E27FC236}">
                <a16:creationId xmlns:a16="http://schemas.microsoft.com/office/drawing/2014/main" id="{4F622E2C-14CB-44F3-9E1D-33D16645CAD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733F5B26-5DEE-4C09-892F-BE4DA1DC2C11}"/>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67E23E1E-C602-4C00-88D7-85449207DD4F}"/>
              </a:ext>
            </a:extLst>
          </p:cNvPr>
          <p:cNvSpPr>
            <a:spLocks noGrp="1"/>
          </p:cNvSpPr>
          <p:nvPr>
            <p:ph type="sldNum" sz="quarter" idx="13"/>
          </p:nvPr>
        </p:nvSpPr>
        <p:spPr/>
        <p:txBody>
          <a:bodyPr/>
          <a:lstStyle/>
          <a:p>
            <a:pPr>
              <a:defRPr/>
            </a:pPr>
            <a:fld id="{6C3CA202-D565-4603-8F75-B6EF6253BC4F}" type="slidenum">
              <a:rPr lang="en-US" altLang="en-US" smtClean="0"/>
              <a:pPr>
                <a:defRPr/>
              </a:pPr>
              <a:t>16</a:t>
            </a:fld>
            <a:endParaRPr lang="en-US" altLang="en-US"/>
          </a:p>
        </p:txBody>
      </p:sp>
    </p:spTree>
    <p:extLst>
      <p:ext uri="{BB962C8B-B14F-4D97-AF65-F5344CB8AC3E}">
        <p14:creationId xmlns:p14="http://schemas.microsoft.com/office/powerpoint/2010/main" val="160260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F211-3429-4AB5-AB2F-DA38EE78D488}"/>
              </a:ext>
            </a:extLst>
          </p:cNvPr>
          <p:cNvSpPr>
            <a:spLocks noGrp="1"/>
          </p:cNvSpPr>
          <p:nvPr>
            <p:ph type="title"/>
          </p:nvPr>
        </p:nvSpPr>
        <p:spPr>
          <a:xfrm>
            <a:off x="3454400" y="499531"/>
            <a:ext cx="8128000" cy="584200"/>
          </a:xfrm>
        </p:spPr>
        <p:txBody>
          <a:bodyPr wrap="square" anchor="t">
            <a:normAutofit/>
          </a:bodyPr>
          <a:lstStyle/>
          <a:p>
            <a:r>
              <a:rPr lang="lv-LV" dirty="0"/>
              <a:t>Pievienotās vērtības nodoklis</a:t>
            </a:r>
          </a:p>
        </p:txBody>
      </p:sp>
      <p:sp>
        <p:nvSpPr>
          <p:cNvPr id="13" name="Text Placeholder 3">
            <a:extLst>
              <a:ext uri="{FF2B5EF4-FFF2-40B4-BE49-F238E27FC236}">
                <a16:creationId xmlns:a16="http://schemas.microsoft.com/office/drawing/2014/main" id="{9DE1244B-144A-482A-B79B-C3E413D15F27}"/>
              </a:ext>
            </a:extLst>
          </p:cNvPr>
          <p:cNvSpPr>
            <a:spLocks noGrp="1"/>
          </p:cNvSpPr>
          <p:nvPr>
            <p:ph type="body" sz="quarter" idx="10"/>
          </p:nvPr>
        </p:nvSpPr>
        <p:spPr>
          <a:xfrm>
            <a:off x="3454400" y="6324600"/>
            <a:ext cx="2641600" cy="304800"/>
          </a:xfrm>
        </p:spPr>
        <p:txBody>
          <a:bodyPr/>
          <a:lstStyle/>
          <a:p>
            <a:endParaRPr lang="en-US"/>
          </a:p>
        </p:txBody>
      </p:sp>
      <p:sp>
        <p:nvSpPr>
          <p:cNvPr id="15" name="Text Placeholder 4">
            <a:extLst>
              <a:ext uri="{FF2B5EF4-FFF2-40B4-BE49-F238E27FC236}">
                <a16:creationId xmlns:a16="http://schemas.microsoft.com/office/drawing/2014/main" id="{60BC0876-CFA3-4A9C-95EF-566961F9EA67}"/>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FAE82778-E9EE-4A49-BC2D-3BB90AC127FD}"/>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6C3CA202-D565-4603-8F75-B6EF6253BC4F}" type="slidenum">
              <a:rPr lang="en-US" altLang="en-US" smtClean="0"/>
              <a:pPr>
                <a:spcAft>
                  <a:spcPts val="600"/>
                </a:spcAft>
                <a:defRPr/>
              </a:pPr>
              <a:t>17</a:t>
            </a:fld>
            <a:endParaRPr lang="en-US" altLang="en-US"/>
          </a:p>
        </p:txBody>
      </p:sp>
      <p:sp>
        <p:nvSpPr>
          <p:cNvPr id="3" name="Content Placeholder 2">
            <a:extLst>
              <a:ext uri="{FF2B5EF4-FFF2-40B4-BE49-F238E27FC236}">
                <a16:creationId xmlns:a16="http://schemas.microsoft.com/office/drawing/2014/main" id="{E3F78C0B-1EC1-46A0-84D4-B6EE7A961040}"/>
              </a:ext>
            </a:extLst>
          </p:cNvPr>
          <p:cNvSpPr>
            <a:spLocks noGrp="1"/>
          </p:cNvSpPr>
          <p:nvPr>
            <p:ph idx="1"/>
          </p:nvPr>
        </p:nvSpPr>
        <p:spPr>
          <a:xfrm>
            <a:off x="2032000" y="1329071"/>
            <a:ext cx="9550400" cy="4797104"/>
          </a:xfrm>
        </p:spPr>
        <p:txBody>
          <a:bodyPr>
            <a:noAutofit/>
          </a:bodyPr>
          <a:lstStyle/>
          <a:p>
            <a:pPr algn="just"/>
            <a:r>
              <a:rPr lang="lv-LV" sz="1800" dirty="0"/>
              <a:t>VID </a:t>
            </a:r>
            <a:r>
              <a:rPr lang="lv-LV" sz="1800" b="1" dirty="0"/>
              <a:t>izslēdz reģistrētu nodokļa maksātāju </a:t>
            </a:r>
            <a:r>
              <a:rPr lang="lv-LV" sz="1800" dirty="0"/>
              <a:t>no VID pievienotās vērtības nodokļa (PVN) maksātāju reģistra, ja tas ir likvidēts vai beidz pastāvēt reorganizācijas rezultātā.</a:t>
            </a:r>
          </a:p>
          <a:p>
            <a:pPr algn="just"/>
            <a:endParaRPr lang="lv-LV" sz="1800" dirty="0"/>
          </a:p>
          <a:p>
            <a:pPr algn="just"/>
            <a:r>
              <a:rPr lang="lv-LV" sz="1800" dirty="0"/>
              <a:t>Jebkurš nodokļa maksātājs (arī pašvaldība), kas ir izslēgts no VID PVN maksātāju reģistra (gan pēc paša vēlēšanās, gan reorganizācijas rezultātā), </a:t>
            </a:r>
            <a:r>
              <a:rPr lang="lv-LV" sz="1800" b="1" dirty="0"/>
              <a:t>30 dienu laikā pēc izslēgšanas iemaksā valsts budžetā PVN</a:t>
            </a:r>
            <a:r>
              <a:rPr lang="lv-LV" sz="1800" dirty="0"/>
              <a:t>, ko aprēķina no izslēgšanas dienā grāmatvedības uzskaitē esošo krājumu un avansa maksājumu vērtības, pamatlīdzekļu bilances vērtības, pamatlīdzekļu izveidošanas un nepabeigtās celtniecības objektu izmaksām izslēgšanas dienā, par ko PVN ir bijis atskaitīts kā priekšnodoklis.</a:t>
            </a:r>
          </a:p>
          <a:p>
            <a:pPr algn="just"/>
            <a:endParaRPr lang="lv-LV" sz="1800" dirty="0"/>
          </a:p>
          <a:p>
            <a:pPr algn="just"/>
            <a:r>
              <a:rPr lang="lv-LV" sz="1800" dirty="0"/>
              <a:t>Ja reorganizācijas rezultātā pašvaldība tiks pievienota </a:t>
            </a:r>
            <a:r>
              <a:rPr lang="lv-LV" sz="1800" dirty="0" err="1"/>
              <a:t>iegūtošai</a:t>
            </a:r>
            <a:r>
              <a:rPr lang="lv-LV" sz="1800" dirty="0"/>
              <a:t> pašvaldībai, kas jau būs reģistrēta VID PVN maksātāju reģistrā, vai pašvaldībai, kas tāda nebūs, bet 30 dienu laikā reģistrēsies VID PVN maksātāju reģistrā, tad šādā gadījumā </a:t>
            </a:r>
            <a:r>
              <a:rPr lang="lv-LV" sz="1800" b="1" dirty="0"/>
              <a:t>paziņojums par PVN samaksu nav jāiesniedz</a:t>
            </a:r>
            <a:r>
              <a:rPr lang="lv-LV" sz="1800" dirty="0"/>
              <a:t>. </a:t>
            </a:r>
          </a:p>
        </p:txBody>
      </p:sp>
    </p:spTree>
    <p:extLst>
      <p:ext uri="{BB962C8B-B14F-4D97-AF65-F5344CB8AC3E}">
        <p14:creationId xmlns:p14="http://schemas.microsoft.com/office/powerpoint/2010/main" val="1897236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06001-E734-4C5E-9D84-2995EB92D39B}"/>
              </a:ext>
            </a:extLst>
          </p:cNvPr>
          <p:cNvSpPr>
            <a:spLocks noGrp="1"/>
          </p:cNvSpPr>
          <p:nvPr>
            <p:ph type="title"/>
          </p:nvPr>
        </p:nvSpPr>
        <p:spPr>
          <a:xfrm>
            <a:off x="3528909" y="482598"/>
            <a:ext cx="7054427" cy="1036642"/>
          </a:xfrm>
        </p:spPr>
        <p:txBody>
          <a:bodyPr>
            <a:normAutofit fontScale="90000"/>
          </a:bodyPr>
          <a:lstStyle/>
          <a:p>
            <a:r>
              <a:rPr lang="lv-LV" dirty="0"/>
              <a:t>Nodokļu un citu maksājumu reģistrēšanas elektroniskās ierīces un iekārtas</a:t>
            </a:r>
            <a:br>
              <a:rPr lang="lv-LV" dirty="0"/>
            </a:br>
            <a:endParaRPr lang="lv-LV" dirty="0"/>
          </a:p>
        </p:txBody>
      </p:sp>
      <p:sp>
        <p:nvSpPr>
          <p:cNvPr id="3" name="Content Placeholder 2">
            <a:extLst>
              <a:ext uri="{FF2B5EF4-FFF2-40B4-BE49-F238E27FC236}">
                <a16:creationId xmlns:a16="http://schemas.microsoft.com/office/drawing/2014/main" id="{E503D40F-197E-4014-ACB7-135D5C059B87}"/>
              </a:ext>
            </a:extLst>
          </p:cNvPr>
          <p:cNvSpPr>
            <a:spLocks noGrp="1"/>
          </p:cNvSpPr>
          <p:nvPr>
            <p:ph idx="1"/>
          </p:nvPr>
        </p:nvSpPr>
        <p:spPr>
          <a:xfrm>
            <a:off x="2346960" y="1752601"/>
            <a:ext cx="9235440" cy="4373573"/>
          </a:xfrm>
        </p:spPr>
        <p:txBody>
          <a:bodyPr>
            <a:normAutofit fontScale="85000" lnSpcReduction="10000"/>
          </a:bodyPr>
          <a:lstStyle/>
          <a:p>
            <a:pPr algn="just"/>
            <a:r>
              <a:rPr lang="lv-LV" dirty="0"/>
              <a:t>Reģistrējot kases aparātus, hibrīda kases aparātus, kases sistēmas, specializētās ierīces vai iekārtas (EKA) iekļaušanai VID datubāzē (reģistrā) uz lietotāja vārda, EDS ir jānorāda EKA uzstādīšanas adrese – juridiskā adrese vai struktūrvienības adrese, vai individuālā uzstādīšanas adrese. </a:t>
            </a:r>
          </a:p>
          <a:p>
            <a:pPr algn="just"/>
            <a:endParaRPr lang="lv-LV" dirty="0"/>
          </a:p>
          <a:p>
            <a:pPr algn="just"/>
            <a:r>
              <a:rPr lang="lv-LV" dirty="0"/>
              <a:t>Juridiskā un struktūrvienības adrese EDS pie EKA reģistrēšanas konkrētajam nodokļu maksātājam ielasās no izvēlnes, kurā ir norādīta attiecīgā nodokļu maksātāja juridiskā adrese un struktūrvienību adreses, savukārt individuālās uzstādīšanas adresi ir iespējams ievadīt, tikai reģistrējot tirdzniecības automātu.</a:t>
            </a:r>
          </a:p>
          <a:p>
            <a:pPr algn="just"/>
            <a:endParaRPr lang="lv-LV" dirty="0"/>
          </a:p>
          <a:p>
            <a:pPr algn="just"/>
            <a:r>
              <a:rPr lang="lv-LV" dirty="0"/>
              <a:t>Tādējādi pēc administratīvo teritoriju robežu grozīšanas vai sadalīšanas </a:t>
            </a:r>
            <a:r>
              <a:rPr lang="lv-LV" b="1" dirty="0"/>
              <a:t>reorganizējamās pašvaldības EKA jāpārņem iegūstošajai pašvaldībai un jāreģistrē </a:t>
            </a:r>
            <a:r>
              <a:rPr lang="lv-LV" dirty="0"/>
              <a:t>VID vienotajā datubāzē (reģistrā) uz sava vārda, norādot – juridisko adresi vai struktūrvienības adresi. </a:t>
            </a:r>
          </a:p>
          <a:p>
            <a:pPr algn="just"/>
            <a:endParaRPr lang="lv-LV" dirty="0"/>
          </a:p>
          <a:p>
            <a:pPr algn="just"/>
            <a:r>
              <a:rPr lang="lv-LV" dirty="0"/>
              <a:t>Lietotājam uzstādītajā EKA čekā jābūt norādītam EKA lietotāja nosaukumam, nodokļu maksātāja reģistrācijas kodam un juridiskajai adresei.</a:t>
            </a:r>
          </a:p>
          <a:p>
            <a:endParaRPr lang="lv-LV" dirty="0"/>
          </a:p>
        </p:txBody>
      </p:sp>
      <p:sp>
        <p:nvSpPr>
          <p:cNvPr id="4" name="Text Placeholder 3">
            <a:extLst>
              <a:ext uri="{FF2B5EF4-FFF2-40B4-BE49-F238E27FC236}">
                <a16:creationId xmlns:a16="http://schemas.microsoft.com/office/drawing/2014/main" id="{4C1D4432-D1FD-498B-B30D-D0D74A930BFB}"/>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2EE679D-A2BA-4404-B84C-A3942B76854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6E95C37-997A-45DB-A14E-679A99BF302D}"/>
              </a:ext>
            </a:extLst>
          </p:cNvPr>
          <p:cNvSpPr>
            <a:spLocks noGrp="1"/>
          </p:cNvSpPr>
          <p:nvPr>
            <p:ph type="sldNum" sz="quarter" idx="13"/>
          </p:nvPr>
        </p:nvSpPr>
        <p:spPr/>
        <p:txBody>
          <a:bodyPr/>
          <a:lstStyle/>
          <a:p>
            <a:pPr>
              <a:defRPr/>
            </a:pPr>
            <a:fld id="{6C3CA202-D565-4603-8F75-B6EF6253BC4F}" type="slidenum">
              <a:rPr lang="en-US" altLang="en-US" smtClean="0"/>
              <a:pPr>
                <a:defRPr/>
              </a:pPr>
              <a:t>18</a:t>
            </a:fld>
            <a:endParaRPr lang="en-US" altLang="en-US"/>
          </a:p>
        </p:txBody>
      </p:sp>
    </p:spTree>
    <p:extLst>
      <p:ext uri="{BB962C8B-B14F-4D97-AF65-F5344CB8AC3E}">
        <p14:creationId xmlns:p14="http://schemas.microsoft.com/office/powerpoint/2010/main" val="1248409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61BC4-25CB-4A2A-A108-50A9C645B60A}"/>
              </a:ext>
            </a:extLst>
          </p:cNvPr>
          <p:cNvSpPr>
            <a:spLocks noGrp="1"/>
          </p:cNvSpPr>
          <p:nvPr>
            <p:ph type="title"/>
          </p:nvPr>
        </p:nvSpPr>
        <p:spPr>
          <a:xfrm>
            <a:off x="3420534" y="448732"/>
            <a:ext cx="8128000" cy="707507"/>
          </a:xfrm>
        </p:spPr>
        <p:txBody>
          <a:bodyPr>
            <a:normAutofit/>
          </a:bodyPr>
          <a:lstStyle/>
          <a:p>
            <a:r>
              <a:rPr lang="lv-LV" dirty="0"/>
              <a:t>Iestādes un struktūrvienības</a:t>
            </a:r>
          </a:p>
        </p:txBody>
      </p:sp>
      <p:sp>
        <p:nvSpPr>
          <p:cNvPr id="3" name="Content Placeholder 2">
            <a:extLst>
              <a:ext uri="{FF2B5EF4-FFF2-40B4-BE49-F238E27FC236}">
                <a16:creationId xmlns:a16="http://schemas.microsoft.com/office/drawing/2014/main" id="{878487D6-DDE6-4FA1-9900-E1920F60DEC0}"/>
              </a:ext>
            </a:extLst>
          </p:cNvPr>
          <p:cNvSpPr>
            <a:spLocks noGrp="1"/>
          </p:cNvSpPr>
          <p:nvPr>
            <p:ph idx="1"/>
          </p:nvPr>
        </p:nvSpPr>
        <p:spPr>
          <a:xfrm>
            <a:off x="2032000" y="1286933"/>
            <a:ext cx="9550400" cy="4839241"/>
          </a:xfrm>
        </p:spPr>
        <p:txBody>
          <a:bodyPr>
            <a:noAutofit/>
          </a:bodyPr>
          <a:lstStyle/>
          <a:p>
            <a:pPr algn="just"/>
            <a:r>
              <a:rPr lang="lv-LV" sz="1800" dirty="0"/>
              <a:t>Pašvaldību </a:t>
            </a:r>
            <a:r>
              <a:rPr lang="lv-LV" sz="1800" b="1" dirty="0"/>
              <a:t>iestādēm</a:t>
            </a:r>
            <a:r>
              <a:rPr lang="lv-LV" sz="1800" dirty="0"/>
              <a:t>, kuras ir reģistrētas VID kā </a:t>
            </a:r>
            <a:r>
              <a:rPr lang="lv-LV" sz="1800" b="1" dirty="0"/>
              <a:t>patstāvīgi nodokļu maksātāji</a:t>
            </a:r>
            <a:r>
              <a:rPr lang="lv-LV" sz="1800" dirty="0"/>
              <a:t>, pēc 1.jūlija attiecībā uz to statusu automātiski nekas </a:t>
            </a:r>
            <a:r>
              <a:rPr lang="lv-LV" sz="1800" b="1" dirty="0"/>
              <a:t>nemainīsies</a:t>
            </a:r>
            <a:r>
              <a:rPr lang="lv-LV" sz="1800" dirty="0"/>
              <a:t>, kamēr vien pašas pašvaldību iestādes vai to augstākstāvošās iestādēs (pašvaldības) nebūs izlēmušas par padotības iestāžu turpmāku pastāvēšanu un patstāvīgumu. Lai šādas iestādes tiktu </a:t>
            </a:r>
            <a:r>
              <a:rPr lang="lv-LV" sz="1800" b="1" dirty="0"/>
              <a:t>izslēgtas</a:t>
            </a:r>
            <a:r>
              <a:rPr lang="lv-LV" sz="1800" dirty="0"/>
              <a:t> no VID Nodokļu maksātāju reģistra, tām vispirms </a:t>
            </a:r>
            <a:r>
              <a:rPr lang="lv-LV" sz="1800" b="1" dirty="0"/>
              <a:t>jāiesniedz visi pārskati</a:t>
            </a:r>
            <a:r>
              <a:rPr lang="lv-LV" sz="1800" dirty="0"/>
              <a:t>. </a:t>
            </a:r>
          </a:p>
          <a:p>
            <a:pPr algn="just"/>
            <a:endParaRPr lang="lv-LV" sz="1800" u="sng" dirty="0"/>
          </a:p>
          <a:p>
            <a:pPr algn="just"/>
            <a:r>
              <a:rPr lang="lv-LV" sz="1800" dirty="0"/>
              <a:t>Pašvaldību </a:t>
            </a:r>
            <a:r>
              <a:rPr lang="lv-LV" sz="1800" b="1" dirty="0"/>
              <a:t>iestādēm</a:t>
            </a:r>
            <a:r>
              <a:rPr lang="lv-LV" sz="1800" dirty="0"/>
              <a:t>, kuras jau ir un </a:t>
            </a:r>
            <a:r>
              <a:rPr lang="lv-LV" sz="1800" b="1" dirty="0"/>
              <a:t>arī turpmāk paliks </a:t>
            </a:r>
            <a:r>
              <a:rPr lang="lv-LV" sz="1800" dirty="0"/>
              <a:t>reģistrētas kā patstāvīgi nodokļu maksātāji, bet kurām mainīsies tikai informācija par augstākstāvošo iestādi (pašvaldību), iestādes nosaukums, adrese, amatpersonas vai citi reģistrācijas dati, </a:t>
            </a:r>
            <a:r>
              <a:rPr lang="lv-LV" sz="1800" b="1" dirty="0"/>
              <a:t>vispirms jāveic izmaiņas PPIS profilā</a:t>
            </a:r>
            <a:r>
              <a:rPr lang="lv-LV" sz="1800" dirty="0"/>
              <a:t>, jo šo datu pirmavots nav VID.</a:t>
            </a:r>
          </a:p>
          <a:p>
            <a:endParaRPr lang="lv-LV" sz="1800" dirty="0"/>
          </a:p>
          <a:p>
            <a:pPr algn="just"/>
            <a:r>
              <a:rPr lang="lv-LV" sz="1800" dirty="0"/>
              <a:t>Ja tiek reorganizēta augstākstāvošā iestāde (izslēgta no PPIS), tad</a:t>
            </a:r>
            <a:r>
              <a:rPr lang="lv-LV" sz="1800" b="1" dirty="0"/>
              <a:t> </a:t>
            </a:r>
            <a:r>
              <a:rPr lang="lv-LV" sz="1800" dirty="0"/>
              <a:t>nav tiesiska pamata neizslēgt reorganizētās iestādes VID</a:t>
            </a:r>
            <a:r>
              <a:rPr lang="lv-LV" sz="1800" b="1" dirty="0"/>
              <a:t> </a:t>
            </a:r>
            <a:r>
              <a:rPr lang="lv-LV" sz="1800" dirty="0"/>
              <a:t>reģistrētās struktūrvienības. Ņemot vērā to, ka struktūrvienības reģistrācijai VID ir nepieciešama īpašnieka piekrišana, tad struktūrvienības reģistrācijas pamatojumam </a:t>
            </a:r>
            <a:r>
              <a:rPr lang="lv-LV" sz="1800" u="sng" dirty="0"/>
              <a:t>kalpos</a:t>
            </a:r>
            <a:r>
              <a:rPr lang="lv-LV" sz="1800" dirty="0"/>
              <a:t> pašvaldības rīkojums par saimnieciskās darbības vietas reģistrāciju VID.</a:t>
            </a:r>
          </a:p>
        </p:txBody>
      </p:sp>
      <p:sp>
        <p:nvSpPr>
          <p:cNvPr id="4" name="Text Placeholder 3">
            <a:extLst>
              <a:ext uri="{FF2B5EF4-FFF2-40B4-BE49-F238E27FC236}">
                <a16:creationId xmlns:a16="http://schemas.microsoft.com/office/drawing/2014/main" id="{87811CA0-4BBF-4D15-B83D-07357D5F9A1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6421C852-F738-4329-8A00-2F93C1842B00}"/>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68B387AF-EB7B-42D2-A03E-D613DCC9D307}"/>
              </a:ext>
            </a:extLst>
          </p:cNvPr>
          <p:cNvSpPr>
            <a:spLocks noGrp="1"/>
          </p:cNvSpPr>
          <p:nvPr>
            <p:ph type="sldNum" sz="quarter" idx="13"/>
          </p:nvPr>
        </p:nvSpPr>
        <p:spPr/>
        <p:txBody>
          <a:bodyPr/>
          <a:lstStyle/>
          <a:p>
            <a:pPr>
              <a:defRPr/>
            </a:pPr>
            <a:fld id="{6C3CA202-D565-4603-8F75-B6EF6253BC4F}" type="slidenum">
              <a:rPr lang="en-US" altLang="en-US" smtClean="0"/>
              <a:pPr>
                <a:defRPr/>
              </a:pPr>
              <a:t>19</a:t>
            </a:fld>
            <a:endParaRPr lang="en-US" altLang="en-US"/>
          </a:p>
        </p:txBody>
      </p:sp>
    </p:spTree>
    <p:extLst>
      <p:ext uri="{BB962C8B-B14F-4D97-AF65-F5344CB8AC3E}">
        <p14:creationId xmlns:p14="http://schemas.microsoft.com/office/powerpoint/2010/main" val="273177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p:txBody>
          <a:bodyPr/>
          <a:lstStyle/>
          <a:p>
            <a:r>
              <a:rPr lang="lv-LV" dirty="0"/>
              <a:t>Pašvaldības reģistrācijas numurs</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a:xfrm>
            <a:off x="2744196" y="1679944"/>
            <a:ext cx="8839200" cy="4103322"/>
          </a:xfrm>
        </p:spPr>
        <p:txBody>
          <a:bodyPr/>
          <a:lstStyle/>
          <a:p>
            <a:pPr algn="just"/>
            <a:r>
              <a:rPr lang="lv-LV" dirty="0" err="1"/>
              <a:t>Jaunveidojamai</a:t>
            </a:r>
            <a:r>
              <a:rPr lang="lv-LV" dirty="0"/>
              <a:t> pašvaldībai Uzņēmumu reģistra PPIS </a:t>
            </a:r>
            <a:r>
              <a:rPr lang="lv-LV" b="1" dirty="0"/>
              <a:t>tiek saglabāts </a:t>
            </a:r>
            <a:r>
              <a:rPr lang="lv-LV" dirty="0"/>
              <a:t>atbildīgās pašvaldības reģistrācijas numurs.</a:t>
            </a:r>
          </a:p>
          <a:p>
            <a:pPr algn="just"/>
            <a:endParaRPr lang="lv-LV" dirty="0"/>
          </a:p>
          <a:p>
            <a:pPr algn="just"/>
            <a:r>
              <a:rPr lang="lv-LV" b="1" dirty="0"/>
              <a:t>Atbildīgā pašvaldība </a:t>
            </a:r>
            <a:r>
              <a:rPr lang="lv-LV" dirty="0"/>
              <a:t>– apvienojamā pašvaldība, kurā ir lielākais iedzīvotāju skaits atbilstoši Iedzīvotāju reģistra datiem uz 2021. gada 1. janvāri</a:t>
            </a:r>
          </a:p>
          <a:p>
            <a:pPr algn="just"/>
            <a:endParaRPr lang="lv-LV" dirty="0"/>
          </a:p>
          <a:p>
            <a:pPr algn="just"/>
            <a:r>
              <a:rPr lang="lv-LV" dirty="0"/>
              <a:t>	</a:t>
            </a:r>
          </a:p>
          <a:p>
            <a:pPr algn="ctr"/>
            <a:r>
              <a:rPr lang="lv-LV" dirty="0"/>
              <a:t>Metodikas pielikumā ir norādītas atbildīgās pašvaldības</a:t>
            </a:r>
          </a:p>
          <a:p>
            <a:endParaRPr lang="lv-LV" dirty="0"/>
          </a:p>
        </p:txBody>
      </p:sp>
      <p:sp>
        <p:nvSpPr>
          <p:cNvPr id="4" name="Text Placeholder 3">
            <a:extLst>
              <a:ext uri="{FF2B5EF4-FFF2-40B4-BE49-F238E27FC236}">
                <a16:creationId xmlns:a16="http://schemas.microsoft.com/office/drawing/2014/main" id="{63CA63F9-8FD6-45D4-9474-D6D3ED57F7D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0775CCF-C6B8-45BB-8E6E-4FE1B98826F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2</a:t>
            </a:fld>
            <a:endParaRPr lang="en-US" altLang="en-US"/>
          </a:p>
        </p:txBody>
      </p:sp>
      <p:sp>
        <p:nvSpPr>
          <p:cNvPr id="7" name="Oval 6">
            <a:extLst>
              <a:ext uri="{FF2B5EF4-FFF2-40B4-BE49-F238E27FC236}">
                <a16:creationId xmlns:a16="http://schemas.microsoft.com/office/drawing/2014/main" id="{BF1B6139-FE5D-4C48-923E-016EF25B66F1}"/>
              </a:ext>
            </a:extLst>
          </p:cNvPr>
          <p:cNvSpPr/>
          <p:nvPr/>
        </p:nvSpPr>
        <p:spPr>
          <a:xfrm>
            <a:off x="2881519" y="4300796"/>
            <a:ext cx="640613" cy="640613"/>
          </a:xfrm>
          <a:prstGeom prst="ellipse">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8" name="Picture 7">
            <a:extLst>
              <a:ext uri="{FF2B5EF4-FFF2-40B4-BE49-F238E27FC236}">
                <a16:creationId xmlns:a16="http://schemas.microsoft.com/office/drawing/2014/main" id="{2D4189C5-2EE0-44F2-BEC1-B7571DB00B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55640" y="4362059"/>
            <a:ext cx="491346" cy="491346"/>
          </a:xfrm>
          <a:prstGeom prst="rect">
            <a:avLst/>
          </a:prstGeom>
        </p:spPr>
      </p:pic>
    </p:spTree>
    <p:extLst>
      <p:ext uri="{BB962C8B-B14F-4D97-AF65-F5344CB8AC3E}">
        <p14:creationId xmlns:p14="http://schemas.microsoft.com/office/powerpoint/2010/main" val="3177585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1A9F0-C292-4EBD-B619-D4B348AE594D}"/>
              </a:ext>
            </a:extLst>
          </p:cNvPr>
          <p:cNvSpPr>
            <a:spLocks noGrp="1"/>
          </p:cNvSpPr>
          <p:nvPr>
            <p:ph type="title"/>
          </p:nvPr>
        </p:nvSpPr>
        <p:spPr/>
        <p:txBody>
          <a:bodyPr/>
          <a:lstStyle/>
          <a:p>
            <a:endParaRPr lang="lv-LV" dirty="0">
              <a:solidFill>
                <a:srgbClr val="FF0000"/>
              </a:solidFill>
            </a:endParaRPr>
          </a:p>
        </p:txBody>
      </p:sp>
      <p:sp>
        <p:nvSpPr>
          <p:cNvPr id="3" name="Content Placeholder 2">
            <a:extLst>
              <a:ext uri="{FF2B5EF4-FFF2-40B4-BE49-F238E27FC236}">
                <a16:creationId xmlns:a16="http://schemas.microsoft.com/office/drawing/2014/main" id="{29D43C82-BAB1-4B8D-B446-9BBE1FB7E74D}"/>
              </a:ext>
            </a:extLst>
          </p:cNvPr>
          <p:cNvSpPr>
            <a:spLocks noGrp="1"/>
          </p:cNvSpPr>
          <p:nvPr>
            <p:ph idx="1"/>
          </p:nvPr>
        </p:nvSpPr>
        <p:spPr>
          <a:xfrm>
            <a:off x="3251200" y="1676402"/>
            <a:ext cx="8128000" cy="4373573"/>
          </a:xfrm>
        </p:spPr>
        <p:txBody>
          <a:bodyPr/>
          <a:lstStyle/>
          <a:p>
            <a:endParaRPr lang="lv-LV" dirty="0"/>
          </a:p>
          <a:p>
            <a:endParaRPr lang="lv-LV" dirty="0"/>
          </a:p>
          <a:p>
            <a:endParaRPr lang="lv-LV" dirty="0"/>
          </a:p>
        </p:txBody>
      </p:sp>
      <p:sp>
        <p:nvSpPr>
          <p:cNvPr id="4" name="Text Placeholder 3">
            <a:extLst>
              <a:ext uri="{FF2B5EF4-FFF2-40B4-BE49-F238E27FC236}">
                <a16:creationId xmlns:a16="http://schemas.microsoft.com/office/drawing/2014/main" id="{1D37491F-B5C3-48C7-8E3F-6774C867AB0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F3BC7E5B-DDF0-40DA-B09C-2D0514A3AA11}"/>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8F3E63E-D5C6-467D-BCE6-D495BBECE3BF}"/>
              </a:ext>
            </a:extLst>
          </p:cNvPr>
          <p:cNvSpPr>
            <a:spLocks noGrp="1"/>
          </p:cNvSpPr>
          <p:nvPr>
            <p:ph type="sldNum" sz="quarter" idx="13"/>
          </p:nvPr>
        </p:nvSpPr>
        <p:spPr/>
        <p:txBody>
          <a:bodyPr/>
          <a:lstStyle/>
          <a:p>
            <a:pPr>
              <a:defRPr/>
            </a:pPr>
            <a:fld id="{6C3CA202-D565-4603-8F75-B6EF6253BC4F}" type="slidenum">
              <a:rPr lang="en-US" altLang="en-US" smtClean="0"/>
              <a:pPr>
                <a:defRPr/>
              </a:pPr>
              <a:t>20</a:t>
            </a:fld>
            <a:endParaRPr lang="en-US" altLang="en-US"/>
          </a:p>
        </p:txBody>
      </p:sp>
      <p:sp>
        <p:nvSpPr>
          <p:cNvPr id="7" name="Rectangle 6">
            <a:extLst>
              <a:ext uri="{FF2B5EF4-FFF2-40B4-BE49-F238E27FC236}">
                <a16:creationId xmlns:a16="http://schemas.microsoft.com/office/drawing/2014/main" id="{84E17581-3787-488D-A2C6-CEF4BAD08640}"/>
              </a:ext>
            </a:extLst>
          </p:cNvPr>
          <p:cNvSpPr/>
          <p:nvPr/>
        </p:nvSpPr>
        <p:spPr>
          <a:xfrm>
            <a:off x="2573078" y="3088395"/>
            <a:ext cx="9009321" cy="671506"/>
          </a:xfrm>
          <a:prstGeom prst="rect">
            <a:avLst/>
          </a:prstGeom>
          <a:solidFill>
            <a:srgbClr val="4A77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800100">
              <a:lnSpc>
                <a:spcPct val="120000"/>
              </a:lnSpc>
              <a:spcAft>
                <a:spcPct val="35000"/>
              </a:spcAft>
            </a:pPr>
            <a:r>
              <a:rPr lang="lv-LV" sz="2800" b="1"/>
              <a:t>Jautājumi un atbildes</a:t>
            </a:r>
            <a:endParaRPr lang="lv-LV" sz="2800" b="1"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8" name="Oval 7">
            <a:extLst>
              <a:ext uri="{FF2B5EF4-FFF2-40B4-BE49-F238E27FC236}">
                <a16:creationId xmlns:a16="http://schemas.microsoft.com/office/drawing/2014/main" id="{9F735952-4AB8-4667-AA72-8FC8D970BF67}"/>
              </a:ext>
              <a:ext uri="{C183D7F6-B498-43B3-948B-1728B52AA6E4}">
                <adec:decorative xmlns:adec="http://schemas.microsoft.com/office/drawing/2017/decorative" val="1"/>
              </a:ext>
            </a:extLst>
          </p:cNvPr>
          <p:cNvSpPr/>
          <p:nvPr/>
        </p:nvSpPr>
        <p:spPr>
          <a:xfrm>
            <a:off x="2713550" y="3063527"/>
            <a:ext cx="668907" cy="668907"/>
          </a:xfrm>
          <a:prstGeom prst="ellipse">
            <a:avLst/>
          </a:prstGeom>
          <a:solidFill>
            <a:srgbClr val="4A773C"/>
          </a:solidFill>
          <a:ln w="28575">
            <a:solidFill>
              <a:schemeClr val="bg1"/>
            </a:solid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1F2FB687-2489-45DF-B4A8-59AAB2D73B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8517" y="3169516"/>
            <a:ext cx="518967" cy="518967"/>
          </a:xfrm>
          <a:prstGeom prst="rect">
            <a:avLst/>
          </a:prstGeom>
        </p:spPr>
      </p:pic>
    </p:spTree>
    <p:extLst>
      <p:ext uri="{BB962C8B-B14F-4D97-AF65-F5344CB8AC3E}">
        <p14:creationId xmlns:p14="http://schemas.microsoft.com/office/powerpoint/2010/main" val="1561473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AE9AF-72BF-41FD-8837-64FB8F367FB9}"/>
              </a:ext>
            </a:extLst>
          </p:cNvPr>
          <p:cNvSpPr>
            <a:spLocks noGrp="1"/>
          </p:cNvSpPr>
          <p:nvPr>
            <p:ph type="title"/>
          </p:nvPr>
        </p:nvSpPr>
        <p:spPr/>
        <p:txBody>
          <a:bodyPr/>
          <a:lstStyle/>
          <a:p>
            <a:r>
              <a:rPr lang="lv-LV" dirty="0"/>
              <a:t>Kontakti</a:t>
            </a:r>
          </a:p>
        </p:txBody>
      </p:sp>
      <p:sp>
        <p:nvSpPr>
          <p:cNvPr id="3" name="Content Placeholder 2">
            <a:extLst>
              <a:ext uri="{FF2B5EF4-FFF2-40B4-BE49-F238E27FC236}">
                <a16:creationId xmlns:a16="http://schemas.microsoft.com/office/drawing/2014/main" id="{3868B374-FDCD-4B89-A7C3-7BC368F5B009}"/>
              </a:ext>
            </a:extLst>
          </p:cNvPr>
          <p:cNvSpPr>
            <a:spLocks noGrp="1"/>
          </p:cNvSpPr>
          <p:nvPr>
            <p:ph idx="1"/>
          </p:nvPr>
        </p:nvSpPr>
        <p:spPr>
          <a:xfrm>
            <a:off x="2147777" y="1752601"/>
            <a:ext cx="9434623" cy="4373573"/>
          </a:xfrm>
        </p:spPr>
        <p:txBody>
          <a:bodyPr>
            <a:normAutofit fontScale="40000" lnSpcReduction="20000"/>
          </a:bodyPr>
          <a:lstStyle/>
          <a:p>
            <a:endParaRPr lang="lv-LV" sz="2600" dirty="0"/>
          </a:p>
          <a:p>
            <a:r>
              <a:rPr lang="lv-LV" sz="4500" dirty="0"/>
              <a:t>Uzņēmuma reģistrs</a:t>
            </a:r>
          </a:p>
          <a:p>
            <a:r>
              <a:rPr lang="lv-LV" sz="4500" dirty="0"/>
              <a:t>Tālrunis </a:t>
            </a:r>
            <a:r>
              <a:rPr lang="lv-LV" sz="4500" dirty="0">
                <a:hlinkClick r:id="rId2">
                  <a:extLst>
                    <a:ext uri="{A12FA001-AC4F-418D-AE19-62706E023703}">
                      <ahyp:hlinkClr xmlns:ahyp="http://schemas.microsoft.com/office/drawing/2018/hyperlinkcolor" val="tx"/>
                    </a:ext>
                  </a:extLst>
                </a:hlinkClick>
              </a:rPr>
              <a:t>67 031 703</a:t>
            </a:r>
            <a:r>
              <a:rPr lang="lv-LV" sz="4500" dirty="0"/>
              <a:t>, e-pasts </a:t>
            </a:r>
            <a:r>
              <a:rPr lang="lv-LV" sz="4500" dirty="0">
                <a:hlinkClick r:id="rId3">
                  <a:extLst>
                    <a:ext uri="{A12FA001-AC4F-418D-AE19-62706E023703}">
                      <ahyp:hlinkClr xmlns:ahyp="http://schemas.microsoft.com/office/drawing/2018/hyperlinkcolor" val="tx"/>
                    </a:ext>
                  </a:extLst>
                </a:hlinkClick>
              </a:rPr>
              <a:t>info@ur.gov.lv</a:t>
            </a:r>
            <a:endParaRPr lang="lv-LV" sz="4500" dirty="0"/>
          </a:p>
          <a:p>
            <a:r>
              <a:rPr lang="lv-LV" sz="4500" dirty="0"/>
              <a:t>Kristena </a:t>
            </a:r>
            <a:r>
              <a:rPr lang="lv-LV" sz="4500" dirty="0" err="1"/>
              <a:t>Beča</a:t>
            </a:r>
            <a:r>
              <a:rPr lang="lv-LV" sz="4500" dirty="0"/>
              <a:t>, tālr.67031719, e-pasts </a:t>
            </a:r>
            <a:r>
              <a:rPr lang="lv-LV" sz="4500" dirty="0">
                <a:hlinkClick r:id="rId4"/>
              </a:rPr>
              <a:t>kristena.beca@ur.gov.lv</a:t>
            </a:r>
            <a:endParaRPr lang="lv-LV" sz="4500" dirty="0"/>
          </a:p>
          <a:p>
            <a:endParaRPr lang="lv-LV" sz="4500" dirty="0"/>
          </a:p>
          <a:p>
            <a:r>
              <a:rPr lang="lv-LV" sz="4500" dirty="0"/>
              <a:t>Valsts ieņēmuma dienests</a:t>
            </a:r>
          </a:p>
          <a:p>
            <a:r>
              <a:rPr lang="lv-LV" sz="4500" dirty="0"/>
              <a:t>Tālrunis 67120000, e-pasts </a:t>
            </a:r>
            <a:r>
              <a:rPr lang="lv-LV" sz="4500" dirty="0">
                <a:hlinkClick r:id="rId5">
                  <a:extLst>
                    <a:ext uri="{A12FA001-AC4F-418D-AE19-62706E023703}">
                      <ahyp:hlinkClr xmlns:ahyp="http://schemas.microsoft.com/office/drawing/2018/hyperlinkcolor" val="tx"/>
                    </a:ext>
                  </a:extLst>
                </a:hlinkClick>
              </a:rPr>
              <a:t>vid@vid.gov.lv</a:t>
            </a:r>
            <a:endParaRPr lang="lv-LV" sz="4500" dirty="0"/>
          </a:p>
          <a:p>
            <a:r>
              <a:rPr lang="lv-LV" sz="4500" dirty="0"/>
              <a:t>Bella </a:t>
            </a:r>
            <a:r>
              <a:rPr lang="lv-LV" sz="4500" dirty="0" err="1"/>
              <a:t>Gumennaja</a:t>
            </a:r>
            <a:r>
              <a:rPr lang="lv-LV" sz="4500" dirty="0"/>
              <a:t>, tālr.67181273, e-pasts </a:t>
            </a:r>
            <a:r>
              <a:rPr lang="lv-LV" sz="4500" dirty="0">
                <a:hlinkClick r:id="rId6"/>
              </a:rPr>
              <a:t>bella.gumennaja@vid.gov.lv</a:t>
            </a:r>
            <a:endParaRPr lang="lv-LV" sz="4500" dirty="0"/>
          </a:p>
          <a:p>
            <a:endParaRPr lang="lv-LV" sz="4500" dirty="0"/>
          </a:p>
          <a:p>
            <a:r>
              <a:rPr lang="lv-LV" sz="4500" dirty="0"/>
              <a:t>Vides aizsardzības un reģionālās attīstības ministrija</a:t>
            </a:r>
          </a:p>
          <a:p>
            <a:r>
              <a:rPr lang="lv-LV" sz="4500" dirty="0"/>
              <a:t>Ilze Akmentiņa, tālr. 67026412 e-pasts </a:t>
            </a:r>
            <a:r>
              <a:rPr lang="lv-LV" sz="4500" dirty="0">
                <a:hlinkClick r:id="rId7"/>
              </a:rPr>
              <a:t>i</a:t>
            </a:r>
            <a:r>
              <a:rPr lang="lv-LV" sz="4500" u="sng" dirty="0">
                <a:hlinkClick r:id="rId7"/>
              </a:rPr>
              <a:t>lze.akmentina@varam.gov.lv</a:t>
            </a:r>
            <a:endParaRPr lang="lv-LV" sz="4500" u="sng" dirty="0"/>
          </a:p>
          <a:p>
            <a:endParaRPr lang="lv-LV" sz="4500" dirty="0"/>
          </a:p>
          <a:p>
            <a:endParaRPr lang="lv-LV" sz="3200" dirty="0"/>
          </a:p>
          <a:p>
            <a:endParaRPr lang="lv-LV" sz="3200" dirty="0"/>
          </a:p>
          <a:p>
            <a:endParaRPr lang="lv-LV" sz="3200" dirty="0"/>
          </a:p>
          <a:p>
            <a:endParaRPr lang="lv-LV" dirty="0"/>
          </a:p>
          <a:p>
            <a:endParaRPr lang="lv-LV" dirty="0"/>
          </a:p>
          <a:p>
            <a:r>
              <a:rPr lang="lv-LV" dirty="0"/>
              <a:t> </a:t>
            </a:r>
          </a:p>
          <a:p>
            <a:endParaRPr lang="lv-LV" dirty="0"/>
          </a:p>
          <a:p>
            <a:endParaRPr lang="lv-LV" dirty="0"/>
          </a:p>
          <a:p>
            <a:endParaRPr lang="lv-LV" dirty="0"/>
          </a:p>
          <a:p>
            <a:endParaRPr lang="lv-LV" dirty="0"/>
          </a:p>
          <a:p>
            <a:endParaRPr lang="lv-LV" dirty="0"/>
          </a:p>
        </p:txBody>
      </p:sp>
      <p:sp>
        <p:nvSpPr>
          <p:cNvPr id="4" name="Text Placeholder 3">
            <a:extLst>
              <a:ext uri="{FF2B5EF4-FFF2-40B4-BE49-F238E27FC236}">
                <a16:creationId xmlns:a16="http://schemas.microsoft.com/office/drawing/2014/main" id="{9512DD03-4D44-425F-8A97-FD94870DAE6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A0E52FB-6E49-4D72-ABDF-48464D753546}"/>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E5E7BC5-E890-4BB6-BF32-795B81A0193E}"/>
              </a:ext>
            </a:extLst>
          </p:cNvPr>
          <p:cNvSpPr>
            <a:spLocks noGrp="1"/>
          </p:cNvSpPr>
          <p:nvPr>
            <p:ph type="sldNum" sz="quarter" idx="13"/>
          </p:nvPr>
        </p:nvSpPr>
        <p:spPr/>
        <p:txBody>
          <a:bodyPr/>
          <a:lstStyle/>
          <a:p>
            <a:pPr>
              <a:defRPr/>
            </a:pPr>
            <a:fld id="{6C3CA202-D565-4603-8F75-B6EF6253BC4F}" type="slidenum">
              <a:rPr lang="en-US" altLang="en-US" smtClean="0"/>
              <a:pPr>
                <a:defRPr/>
              </a:pPr>
              <a:t>21</a:t>
            </a:fld>
            <a:endParaRPr lang="en-US" altLang="en-US"/>
          </a:p>
        </p:txBody>
      </p:sp>
    </p:spTree>
    <p:extLst>
      <p:ext uri="{BB962C8B-B14F-4D97-AF65-F5344CB8AC3E}">
        <p14:creationId xmlns:p14="http://schemas.microsoft.com/office/powerpoint/2010/main" val="7310221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1A9F0-C292-4EBD-B619-D4B348AE594D}"/>
              </a:ext>
            </a:extLst>
          </p:cNvPr>
          <p:cNvSpPr>
            <a:spLocks noGrp="1"/>
          </p:cNvSpPr>
          <p:nvPr>
            <p:ph type="title"/>
          </p:nvPr>
        </p:nvSpPr>
        <p:spPr/>
        <p:txBody>
          <a:bodyPr/>
          <a:lstStyle/>
          <a:p>
            <a:endParaRPr lang="lv-LV" dirty="0"/>
          </a:p>
        </p:txBody>
      </p:sp>
      <p:sp>
        <p:nvSpPr>
          <p:cNvPr id="3" name="Content Placeholder 2">
            <a:extLst>
              <a:ext uri="{FF2B5EF4-FFF2-40B4-BE49-F238E27FC236}">
                <a16:creationId xmlns:a16="http://schemas.microsoft.com/office/drawing/2014/main" id="{29D43C82-BAB1-4B8D-B446-9BBE1FB7E74D}"/>
              </a:ext>
            </a:extLst>
          </p:cNvPr>
          <p:cNvSpPr>
            <a:spLocks noGrp="1"/>
          </p:cNvSpPr>
          <p:nvPr>
            <p:ph idx="1"/>
          </p:nvPr>
        </p:nvSpPr>
        <p:spPr>
          <a:xfrm>
            <a:off x="3251200" y="1676402"/>
            <a:ext cx="8128000" cy="4373573"/>
          </a:xfrm>
        </p:spPr>
        <p:txBody>
          <a:bodyPr/>
          <a:lstStyle/>
          <a:p>
            <a:endParaRPr lang="lv-LV" dirty="0"/>
          </a:p>
          <a:p>
            <a:endParaRPr lang="lv-LV" dirty="0"/>
          </a:p>
          <a:p>
            <a:endParaRPr lang="lv-LV" dirty="0"/>
          </a:p>
          <a:p>
            <a:pPr algn="ctr"/>
            <a:r>
              <a:rPr lang="lv-LV" dirty="0"/>
              <a:t>«Kopā nākšana ir sākums, kopā būšana ir </a:t>
            </a:r>
          </a:p>
          <a:p>
            <a:pPr algn="ctr"/>
            <a:r>
              <a:rPr lang="lv-LV" dirty="0"/>
              <a:t>progress un kopīga darbība ir veiksme» </a:t>
            </a:r>
          </a:p>
          <a:p>
            <a:pPr algn="ctr"/>
            <a:r>
              <a:rPr lang="lv-LV" dirty="0"/>
              <a:t>Henrijs Fords</a:t>
            </a:r>
          </a:p>
          <a:p>
            <a:pPr algn="ctr"/>
            <a:endParaRPr lang="lv-LV" dirty="0"/>
          </a:p>
          <a:p>
            <a:endParaRPr lang="lv-LV" sz="1800" dirty="0"/>
          </a:p>
          <a:p>
            <a:pPr algn="ctr"/>
            <a:endParaRPr lang="lv-LV" sz="1800" dirty="0"/>
          </a:p>
          <a:p>
            <a:pPr algn="ctr"/>
            <a:r>
              <a:rPr lang="lv-LV" sz="1800" dirty="0"/>
              <a:t>PALDIES!</a:t>
            </a:r>
          </a:p>
          <a:p>
            <a:pPr algn="ctr"/>
            <a:br>
              <a:rPr lang="lv-LV" dirty="0"/>
            </a:br>
            <a:endParaRPr lang="lv-LV" dirty="0"/>
          </a:p>
          <a:p>
            <a:endParaRPr lang="lv-LV" dirty="0"/>
          </a:p>
        </p:txBody>
      </p:sp>
      <p:sp>
        <p:nvSpPr>
          <p:cNvPr id="4" name="Text Placeholder 3">
            <a:extLst>
              <a:ext uri="{FF2B5EF4-FFF2-40B4-BE49-F238E27FC236}">
                <a16:creationId xmlns:a16="http://schemas.microsoft.com/office/drawing/2014/main" id="{1D37491F-B5C3-48C7-8E3F-6774C867AB0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F3BC7E5B-DDF0-40DA-B09C-2D0514A3AA11}"/>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8F3E63E-D5C6-467D-BCE6-D495BBECE3BF}"/>
              </a:ext>
            </a:extLst>
          </p:cNvPr>
          <p:cNvSpPr>
            <a:spLocks noGrp="1"/>
          </p:cNvSpPr>
          <p:nvPr>
            <p:ph type="sldNum" sz="quarter" idx="13"/>
          </p:nvPr>
        </p:nvSpPr>
        <p:spPr/>
        <p:txBody>
          <a:bodyPr/>
          <a:lstStyle/>
          <a:p>
            <a:pPr>
              <a:defRPr/>
            </a:pPr>
            <a:fld id="{6C3CA202-D565-4603-8F75-B6EF6253BC4F}" type="slidenum">
              <a:rPr lang="en-US" altLang="en-US" smtClean="0"/>
              <a:pPr>
                <a:defRPr/>
              </a:pPr>
              <a:t>22</a:t>
            </a:fld>
            <a:endParaRPr lang="en-US" altLang="en-US"/>
          </a:p>
        </p:txBody>
      </p:sp>
      <p:sp>
        <p:nvSpPr>
          <p:cNvPr id="7" name="Oval 6">
            <a:extLst>
              <a:ext uri="{FF2B5EF4-FFF2-40B4-BE49-F238E27FC236}">
                <a16:creationId xmlns:a16="http://schemas.microsoft.com/office/drawing/2014/main" id="{C0827040-6B0D-486E-AAB3-90B64E722C9E}"/>
              </a:ext>
            </a:extLst>
          </p:cNvPr>
          <p:cNvSpPr/>
          <p:nvPr/>
        </p:nvSpPr>
        <p:spPr>
          <a:xfrm>
            <a:off x="6788699" y="2084594"/>
            <a:ext cx="640613" cy="640613"/>
          </a:xfrm>
          <a:prstGeom prst="ellipse">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8" name="Picture 7">
            <a:extLst>
              <a:ext uri="{FF2B5EF4-FFF2-40B4-BE49-F238E27FC236}">
                <a16:creationId xmlns:a16="http://schemas.microsoft.com/office/drawing/2014/main" id="{5D2A60DF-279F-42D3-A5E9-FDC2A8CAD5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48147" y="2138018"/>
            <a:ext cx="523545" cy="523545"/>
          </a:xfrm>
          <a:prstGeom prst="rect">
            <a:avLst/>
          </a:prstGeom>
        </p:spPr>
      </p:pic>
    </p:spTree>
    <p:extLst>
      <p:ext uri="{BB962C8B-B14F-4D97-AF65-F5344CB8AC3E}">
        <p14:creationId xmlns:p14="http://schemas.microsoft.com/office/powerpoint/2010/main" val="603235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B73D4-6023-452F-A4A7-E5F58B629A40}"/>
              </a:ext>
            </a:extLst>
          </p:cNvPr>
          <p:cNvSpPr>
            <a:spLocks noGrp="1"/>
          </p:cNvSpPr>
          <p:nvPr>
            <p:ph type="title"/>
          </p:nvPr>
        </p:nvSpPr>
        <p:spPr>
          <a:xfrm>
            <a:off x="3454400" y="304802"/>
            <a:ext cx="8128000" cy="1066799"/>
          </a:xfrm>
        </p:spPr>
        <p:txBody>
          <a:bodyPr wrap="square" anchor="t">
            <a:normAutofit/>
          </a:bodyPr>
          <a:lstStyle/>
          <a:p>
            <a:r>
              <a:rPr lang="lv-LV" dirty="0"/>
              <a:t>Izmaiņu veikšana pašvaldību profilos Uzņēmumu reģistrā</a:t>
            </a:r>
          </a:p>
        </p:txBody>
      </p:sp>
      <p:sp>
        <p:nvSpPr>
          <p:cNvPr id="3" name="Content Placeholder 2">
            <a:extLst>
              <a:ext uri="{FF2B5EF4-FFF2-40B4-BE49-F238E27FC236}">
                <a16:creationId xmlns:a16="http://schemas.microsoft.com/office/drawing/2014/main" id="{8E82B38C-8713-4E84-ADE6-0161D254B5FB}"/>
              </a:ext>
            </a:extLst>
          </p:cNvPr>
          <p:cNvSpPr>
            <a:spLocks noGrp="1"/>
          </p:cNvSpPr>
          <p:nvPr>
            <p:ph sz="half" idx="1"/>
          </p:nvPr>
        </p:nvSpPr>
        <p:spPr>
          <a:xfrm>
            <a:off x="1815353" y="1868271"/>
            <a:ext cx="5640294" cy="4373565"/>
          </a:xfrm>
        </p:spPr>
        <p:txBody>
          <a:bodyPr wrap="square" anchor="t">
            <a:normAutofit/>
          </a:bodyPr>
          <a:lstStyle/>
          <a:p>
            <a:pPr marL="0" indent="0" algn="just">
              <a:buNone/>
            </a:pPr>
            <a:endParaRPr lang="lv-LV" sz="1800" dirty="0"/>
          </a:p>
          <a:p>
            <a:pPr marL="0" indent="0" algn="just">
              <a:buNone/>
            </a:pPr>
            <a:r>
              <a:rPr lang="lv-LV" sz="1800" dirty="0"/>
              <a:t>Izmaiņas pašvaldību profilos </a:t>
            </a:r>
            <a:r>
              <a:rPr lang="lv-LV" sz="1800" b="1" dirty="0"/>
              <a:t>aicinām veikt līdz 2020. gada 30. jūnijam</a:t>
            </a:r>
            <a:r>
              <a:rPr lang="lv-LV" sz="1800" dirty="0"/>
              <a:t>. </a:t>
            </a:r>
          </a:p>
          <a:p>
            <a:pPr marL="0" indent="0" algn="just">
              <a:buNone/>
            </a:pPr>
            <a:endParaRPr lang="lv-LV" sz="1800" dirty="0"/>
          </a:p>
          <a:p>
            <a:pPr marL="0" indent="0" algn="just">
              <a:buNone/>
            </a:pPr>
            <a:r>
              <a:rPr lang="lv-LV" sz="1800" dirty="0"/>
              <a:t>	</a:t>
            </a:r>
          </a:p>
          <a:p>
            <a:pPr marL="0" indent="0" algn="just">
              <a:buNone/>
            </a:pPr>
            <a:r>
              <a:rPr lang="lv-LV" sz="1800" dirty="0"/>
              <a:t>	 Uzņēmumu reģistra Publisko personu un iestāžu saraksts (PPIS) piedāvā iespēju veikt izmaiņas pašvaldības profilā </a:t>
            </a:r>
            <a:r>
              <a:rPr lang="lv-LV" sz="1800" b="1" dirty="0"/>
              <a:t>ar atliktu termiņu</a:t>
            </a:r>
            <a:r>
              <a:rPr lang="lv-LV" sz="1800" dirty="0"/>
              <a:t>, proti, veicot izmaiņas, ir jānorāda, ar kādu datumu izmaiņas stājas spēkā.</a:t>
            </a:r>
          </a:p>
          <a:p>
            <a:endParaRPr lang="lv-LV" dirty="0"/>
          </a:p>
        </p:txBody>
      </p:sp>
      <p:pic>
        <p:nvPicPr>
          <p:cNvPr id="1026" name="Picture 10">
            <a:extLst>
              <a:ext uri="{FF2B5EF4-FFF2-40B4-BE49-F238E27FC236}">
                <a16:creationId xmlns:a16="http://schemas.microsoft.com/office/drawing/2014/main" id="{F66B6935-3B68-4C38-9351-9CDBF4FA613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29768" y="2325471"/>
            <a:ext cx="3962400" cy="24963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1" name="Text Placeholder 4">
            <a:extLst>
              <a:ext uri="{FF2B5EF4-FFF2-40B4-BE49-F238E27FC236}">
                <a16:creationId xmlns:a16="http://schemas.microsoft.com/office/drawing/2014/main" id="{C290D45B-EB68-41E5-B58D-E26E7496140F}"/>
              </a:ext>
            </a:extLst>
          </p:cNvPr>
          <p:cNvSpPr>
            <a:spLocks noGrp="1"/>
          </p:cNvSpPr>
          <p:nvPr>
            <p:ph type="body" sz="quarter" idx="10"/>
          </p:nvPr>
        </p:nvSpPr>
        <p:spPr>
          <a:xfrm>
            <a:off x="3454400" y="6324600"/>
            <a:ext cx="2641600" cy="304800"/>
          </a:xfrm>
        </p:spPr>
        <p:txBody>
          <a:bodyPr/>
          <a:lstStyle/>
          <a:p>
            <a:endParaRPr lang="en-US"/>
          </a:p>
        </p:txBody>
      </p:sp>
      <p:sp>
        <p:nvSpPr>
          <p:cNvPr id="73" name="Text Placeholder 5">
            <a:extLst>
              <a:ext uri="{FF2B5EF4-FFF2-40B4-BE49-F238E27FC236}">
                <a16:creationId xmlns:a16="http://schemas.microsoft.com/office/drawing/2014/main" id="{A4B58250-2184-484F-8D26-EEB6B29BD181}"/>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F7A0C5DA-FFB5-4B69-A915-0EF3B3DB66BD}"/>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6C3CA202-D565-4603-8F75-B6EF6253BC4F}" type="slidenum">
              <a:rPr lang="en-US" altLang="en-US" smtClean="0"/>
              <a:pPr>
                <a:spcAft>
                  <a:spcPts val="600"/>
                </a:spcAft>
                <a:defRPr/>
              </a:pPr>
              <a:t>3</a:t>
            </a:fld>
            <a:endParaRPr lang="en-US" altLang="en-US"/>
          </a:p>
        </p:txBody>
      </p:sp>
      <p:sp>
        <p:nvSpPr>
          <p:cNvPr id="8" name="Oval 7">
            <a:extLst>
              <a:ext uri="{FF2B5EF4-FFF2-40B4-BE49-F238E27FC236}">
                <a16:creationId xmlns:a16="http://schemas.microsoft.com/office/drawing/2014/main" id="{B1EEC69A-652F-4A83-AB9A-AC0932D80DCE}"/>
              </a:ext>
            </a:extLst>
          </p:cNvPr>
          <p:cNvSpPr/>
          <p:nvPr/>
        </p:nvSpPr>
        <p:spPr>
          <a:xfrm>
            <a:off x="2085573" y="3122064"/>
            <a:ext cx="640613" cy="640613"/>
          </a:xfrm>
          <a:prstGeom prst="ellipse">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9" name="Picture 8">
            <a:extLst>
              <a:ext uri="{FF2B5EF4-FFF2-40B4-BE49-F238E27FC236}">
                <a16:creationId xmlns:a16="http://schemas.microsoft.com/office/drawing/2014/main" id="{22E9D285-F5EE-42AC-A930-7A8B4EAEF4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59694" y="3183327"/>
            <a:ext cx="491346" cy="491346"/>
          </a:xfrm>
          <a:prstGeom prst="rect">
            <a:avLst/>
          </a:prstGeom>
        </p:spPr>
      </p:pic>
    </p:spTree>
    <p:extLst>
      <p:ext uri="{BB962C8B-B14F-4D97-AF65-F5344CB8AC3E}">
        <p14:creationId xmlns:p14="http://schemas.microsoft.com/office/powerpoint/2010/main" val="2974324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41781-EE02-4D15-AD55-A33B920631A6}"/>
              </a:ext>
            </a:extLst>
          </p:cNvPr>
          <p:cNvSpPr>
            <a:spLocks noGrp="1"/>
          </p:cNvSpPr>
          <p:nvPr>
            <p:ph type="title"/>
          </p:nvPr>
        </p:nvSpPr>
        <p:spPr/>
        <p:txBody>
          <a:bodyPr>
            <a:normAutofit/>
          </a:bodyPr>
          <a:lstStyle/>
          <a:p>
            <a:r>
              <a:rPr lang="lv-LV" dirty="0"/>
              <a:t>Pašvaldības nosaukums </a:t>
            </a:r>
            <a:r>
              <a:rPr lang="lv-LV" dirty="0">
                <a:solidFill>
                  <a:schemeClr val="accent3">
                    <a:lumMod val="50000"/>
                  </a:schemeClr>
                </a:solidFill>
              </a:rPr>
              <a:t>1/2</a:t>
            </a:r>
          </a:p>
        </p:txBody>
      </p:sp>
      <p:sp>
        <p:nvSpPr>
          <p:cNvPr id="4" name="Text Placeholder 3">
            <a:extLst>
              <a:ext uri="{FF2B5EF4-FFF2-40B4-BE49-F238E27FC236}">
                <a16:creationId xmlns:a16="http://schemas.microsoft.com/office/drawing/2014/main" id="{6FEAFD28-7C2B-47C0-BD09-CAD0153D65A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CB8B452-22F2-4BF8-A645-61FFC970F8CC}"/>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4CF774D-D0A1-489B-83BA-1155736BA9B3}"/>
              </a:ext>
            </a:extLst>
          </p:cNvPr>
          <p:cNvSpPr>
            <a:spLocks noGrp="1"/>
          </p:cNvSpPr>
          <p:nvPr>
            <p:ph type="sldNum" sz="quarter" idx="13"/>
          </p:nvPr>
        </p:nvSpPr>
        <p:spPr/>
        <p:txBody>
          <a:bodyPr/>
          <a:lstStyle/>
          <a:p>
            <a:pPr>
              <a:defRPr/>
            </a:pPr>
            <a:fld id="{6C3CA202-D565-4603-8F75-B6EF6253BC4F}" type="slidenum">
              <a:rPr lang="en-US" altLang="en-US" smtClean="0"/>
              <a:pPr>
                <a:defRPr/>
              </a:pPr>
              <a:t>4</a:t>
            </a:fld>
            <a:endParaRPr lang="en-US" altLang="en-US"/>
          </a:p>
        </p:txBody>
      </p:sp>
      <p:sp>
        <p:nvSpPr>
          <p:cNvPr id="3" name="Content Placeholder 2">
            <a:extLst>
              <a:ext uri="{FF2B5EF4-FFF2-40B4-BE49-F238E27FC236}">
                <a16:creationId xmlns:a16="http://schemas.microsoft.com/office/drawing/2014/main" id="{B00048AB-FF84-4B11-8FF6-A17FD32053AE}"/>
              </a:ext>
            </a:extLst>
          </p:cNvPr>
          <p:cNvSpPr>
            <a:spLocks noGrp="1"/>
          </p:cNvSpPr>
          <p:nvPr>
            <p:ph idx="1"/>
          </p:nvPr>
        </p:nvSpPr>
        <p:spPr>
          <a:xfrm>
            <a:off x="1749779" y="1752601"/>
            <a:ext cx="9832622" cy="4373573"/>
          </a:xfrm>
        </p:spPr>
        <p:txBody>
          <a:bodyPr>
            <a:normAutofit/>
          </a:bodyPr>
          <a:lstStyle/>
          <a:p>
            <a:pPr algn="just"/>
            <a:r>
              <a:rPr lang="lv-LV" sz="1800" dirty="0"/>
              <a:t>Pašvaldības nosaukuma veidošana izriet no Administratīvo teritoriju un apdzīvoto vietu likumā (ATAVL) noteiktā </a:t>
            </a:r>
            <a:r>
              <a:rPr lang="lv-LV" sz="1800" b="1" dirty="0"/>
              <a:t>administratīvā iedalījuma</a:t>
            </a:r>
            <a:r>
              <a:rPr lang="lv-LV" sz="1800" dirty="0"/>
              <a:t>.</a:t>
            </a:r>
          </a:p>
          <a:p>
            <a:pPr algn="just"/>
            <a:endParaRPr lang="lv-LV" sz="1800" dirty="0"/>
          </a:p>
          <a:p>
            <a:pPr algn="just"/>
            <a:r>
              <a:rPr lang="lv-LV" sz="1800" dirty="0"/>
              <a:t>Atbilstoši ATAVL 4.pantam Latvijas Republika tiek iedalīta </a:t>
            </a:r>
            <a:r>
              <a:rPr lang="lv-LV" sz="1800" b="1" dirty="0" err="1"/>
              <a:t>valstspilsētu</a:t>
            </a:r>
            <a:r>
              <a:rPr lang="lv-LV" sz="1800" dirty="0"/>
              <a:t> pašvaldību teritorijās un </a:t>
            </a:r>
            <a:r>
              <a:rPr lang="lv-LV" sz="1800" b="1" dirty="0"/>
              <a:t>novadu</a:t>
            </a:r>
            <a:r>
              <a:rPr lang="lv-LV" sz="1800" dirty="0"/>
              <a:t> pašvaldību teritorijās.</a:t>
            </a:r>
          </a:p>
          <a:p>
            <a:pPr algn="just"/>
            <a:endParaRPr lang="lv-LV" sz="1800" dirty="0"/>
          </a:p>
          <a:p>
            <a:pPr algn="just"/>
            <a:r>
              <a:rPr lang="lv-LV" sz="1800" dirty="0"/>
              <a:t>Pašvaldības kā atvasinātas publiskas personas nosaukums tiek veidots saskaņā ar ATAVL </a:t>
            </a:r>
            <a:r>
              <a:rPr lang="lv-LV" sz="1800" b="1" dirty="0"/>
              <a:t>pielikumu</a:t>
            </a:r>
            <a:r>
              <a:rPr lang="lv-LV" sz="1800" dirty="0"/>
              <a:t>,</a:t>
            </a:r>
            <a:r>
              <a:rPr lang="lv-LV" sz="1800" b="1" dirty="0"/>
              <a:t> </a:t>
            </a:r>
            <a:r>
              <a:rPr lang="lv-LV" sz="1800" dirty="0"/>
              <a:t>piemēram,</a:t>
            </a:r>
          </a:p>
          <a:p>
            <a:pPr algn="ctr"/>
            <a:r>
              <a:rPr lang="lv-LV" sz="1800" b="1" dirty="0"/>
              <a:t>Jūrmalas valstspilsētas pašvaldība</a:t>
            </a:r>
          </a:p>
          <a:p>
            <a:pPr algn="ctr"/>
            <a:r>
              <a:rPr lang="lv-LV" sz="1800" b="1" dirty="0"/>
              <a:t>Aizkraukles novada pašvaldība</a:t>
            </a:r>
          </a:p>
          <a:p>
            <a:endParaRPr lang="lv-LV" dirty="0"/>
          </a:p>
          <a:p>
            <a:pPr algn="r"/>
            <a:r>
              <a:rPr lang="lv-LV" dirty="0"/>
              <a:t>Metodikas pielikumā ir norādīti reģistrējamie pašvaldību nosaukumi</a:t>
            </a:r>
          </a:p>
        </p:txBody>
      </p:sp>
      <p:sp>
        <p:nvSpPr>
          <p:cNvPr id="7" name="Oval 6">
            <a:extLst>
              <a:ext uri="{FF2B5EF4-FFF2-40B4-BE49-F238E27FC236}">
                <a16:creationId xmlns:a16="http://schemas.microsoft.com/office/drawing/2014/main" id="{93C5E2DF-DDA9-49BE-BF7B-973F7C3FAB83}"/>
              </a:ext>
            </a:extLst>
          </p:cNvPr>
          <p:cNvSpPr/>
          <p:nvPr/>
        </p:nvSpPr>
        <p:spPr>
          <a:xfrm>
            <a:off x="2085647" y="5096653"/>
            <a:ext cx="640613" cy="640613"/>
          </a:xfrm>
          <a:prstGeom prst="ellipse">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8" name="Picture 7">
            <a:extLst>
              <a:ext uri="{FF2B5EF4-FFF2-40B4-BE49-F238E27FC236}">
                <a16:creationId xmlns:a16="http://schemas.microsoft.com/office/drawing/2014/main" id="{CD3B5F67-BF25-458F-9E49-065A6A956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59768" y="5157916"/>
            <a:ext cx="491346" cy="491346"/>
          </a:xfrm>
          <a:prstGeom prst="rect">
            <a:avLst/>
          </a:prstGeom>
        </p:spPr>
      </p:pic>
    </p:spTree>
    <p:extLst>
      <p:ext uri="{BB962C8B-B14F-4D97-AF65-F5344CB8AC3E}">
        <p14:creationId xmlns:p14="http://schemas.microsoft.com/office/powerpoint/2010/main" val="44566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41781-EE02-4D15-AD55-A33B920631A6}"/>
              </a:ext>
            </a:extLst>
          </p:cNvPr>
          <p:cNvSpPr>
            <a:spLocks noGrp="1"/>
          </p:cNvSpPr>
          <p:nvPr>
            <p:ph type="title"/>
          </p:nvPr>
        </p:nvSpPr>
        <p:spPr/>
        <p:txBody>
          <a:bodyPr>
            <a:normAutofit/>
          </a:bodyPr>
          <a:lstStyle/>
          <a:p>
            <a:r>
              <a:rPr lang="lv-LV" dirty="0"/>
              <a:t>Pašvaldības nosaukums </a:t>
            </a:r>
            <a:r>
              <a:rPr lang="lv-LV" dirty="0">
                <a:solidFill>
                  <a:schemeClr val="accent3">
                    <a:lumMod val="50000"/>
                  </a:schemeClr>
                </a:solidFill>
              </a:rPr>
              <a:t>2/2</a:t>
            </a:r>
          </a:p>
        </p:txBody>
      </p:sp>
      <p:pic>
        <p:nvPicPr>
          <p:cNvPr id="12" name="Content Placeholder 11" descr="Table&#10;&#10;Description automatically generated">
            <a:extLst>
              <a:ext uri="{FF2B5EF4-FFF2-40B4-BE49-F238E27FC236}">
                <a16:creationId xmlns:a16="http://schemas.microsoft.com/office/drawing/2014/main" id="{00CBD82D-EC18-40DE-8CFD-F4C7693887B3}"/>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t="5712"/>
          <a:stretch/>
        </p:blipFill>
        <p:spPr>
          <a:xfrm>
            <a:off x="2091873" y="1066802"/>
            <a:ext cx="9266153" cy="5331276"/>
          </a:xfrm>
        </p:spPr>
      </p:pic>
      <p:sp>
        <p:nvSpPr>
          <p:cNvPr id="4" name="Text Placeholder 3">
            <a:extLst>
              <a:ext uri="{FF2B5EF4-FFF2-40B4-BE49-F238E27FC236}">
                <a16:creationId xmlns:a16="http://schemas.microsoft.com/office/drawing/2014/main" id="{6FEAFD28-7C2B-47C0-BD09-CAD0153D65A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CB8B452-22F2-4BF8-A645-61FFC970F8CC}"/>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4CF774D-D0A1-489B-83BA-1155736BA9B3}"/>
              </a:ext>
            </a:extLst>
          </p:cNvPr>
          <p:cNvSpPr>
            <a:spLocks noGrp="1"/>
          </p:cNvSpPr>
          <p:nvPr>
            <p:ph type="sldNum" sz="quarter" idx="13"/>
          </p:nvPr>
        </p:nvSpPr>
        <p:spPr/>
        <p:txBody>
          <a:bodyPr/>
          <a:lstStyle/>
          <a:p>
            <a:pPr>
              <a:defRPr/>
            </a:pPr>
            <a:fld id="{6C3CA202-D565-4603-8F75-B6EF6253BC4F}" type="slidenum">
              <a:rPr lang="en-US" altLang="en-US" smtClean="0"/>
              <a:pPr>
                <a:defRPr/>
              </a:pPr>
              <a:t>5</a:t>
            </a:fld>
            <a:endParaRPr lang="en-US" altLang="en-US"/>
          </a:p>
        </p:txBody>
      </p:sp>
    </p:spTree>
    <p:extLst>
      <p:ext uri="{BB962C8B-B14F-4D97-AF65-F5344CB8AC3E}">
        <p14:creationId xmlns:p14="http://schemas.microsoft.com/office/powerpoint/2010/main" val="1273804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64D2C-0952-4CD3-9E85-92A15419421D}"/>
              </a:ext>
            </a:extLst>
          </p:cNvPr>
          <p:cNvSpPr>
            <a:spLocks noGrp="1"/>
          </p:cNvSpPr>
          <p:nvPr>
            <p:ph type="title"/>
          </p:nvPr>
        </p:nvSpPr>
        <p:spPr>
          <a:xfrm>
            <a:off x="3454400" y="272976"/>
            <a:ext cx="7763727" cy="1162051"/>
          </a:xfrm>
        </p:spPr>
        <p:txBody>
          <a:bodyPr wrap="square" anchor="t">
            <a:normAutofit/>
          </a:bodyPr>
          <a:lstStyle/>
          <a:p>
            <a:pPr>
              <a:lnSpc>
                <a:spcPct val="90000"/>
              </a:lnSpc>
            </a:pPr>
            <a:r>
              <a:rPr lang="lv-LV" dirty="0"/>
              <a:t>Izmaiņu veikšana </a:t>
            </a:r>
            <a:r>
              <a:rPr lang="lv-LV" dirty="0" err="1"/>
              <a:t>jaunveidojamās</a:t>
            </a:r>
            <a:r>
              <a:rPr lang="lv-LV" dirty="0"/>
              <a:t> (atbildīgās) pašvaldības profilā</a:t>
            </a:r>
            <a:br>
              <a:rPr lang="lv-LV" sz="1700" dirty="0"/>
            </a:br>
            <a:endParaRPr lang="lv-LV" sz="1700" dirty="0"/>
          </a:p>
        </p:txBody>
      </p:sp>
      <p:pic>
        <p:nvPicPr>
          <p:cNvPr id="2050" name="Attēls 7">
            <a:extLst>
              <a:ext uri="{FF2B5EF4-FFF2-40B4-BE49-F238E27FC236}">
                <a16:creationId xmlns:a16="http://schemas.microsoft.com/office/drawing/2014/main" id="{2F30D465-DBB8-4416-AC20-235F36D77FD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54776" y="1344989"/>
            <a:ext cx="4928473" cy="28555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A6460504-5D31-4ACE-A8ED-FD38F57BC8F9}"/>
              </a:ext>
            </a:extLst>
          </p:cNvPr>
          <p:cNvSpPr>
            <a:spLocks noGrp="1"/>
          </p:cNvSpPr>
          <p:nvPr>
            <p:ph type="body" sz="half" idx="2"/>
          </p:nvPr>
        </p:nvSpPr>
        <p:spPr>
          <a:xfrm>
            <a:off x="2280921" y="1435027"/>
            <a:ext cx="3595444" cy="4483119"/>
          </a:xfrm>
        </p:spPr>
        <p:txBody>
          <a:bodyPr wrap="square" anchor="t">
            <a:normAutofit/>
          </a:bodyPr>
          <a:lstStyle/>
          <a:p>
            <a:pPr algn="ctr"/>
            <a:r>
              <a:rPr lang="lv-LV" sz="1800" dirty="0"/>
              <a:t>UR PPIS jāizvēlas iespēja </a:t>
            </a:r>
            <a:r>
              <a:rPr lang="lv-LV" sz="1800" b="1" dirty="0"/>
              <a:t>«Jauna reorganizācija»</a:t>
            </a:r>
          </a:p>
          <a:p>
            <a:pPr algn="ctr"/>
            <a:endParaRPr lang="lv-LV" sz="1800" b="1" dirty="0"/>
          </a:p>
          <a:p>
            <a:pPr algn="ctr"/>
            <a:r>
              <a:rPr lang="lv-LV" sz="1800" dirty="0"/>
              <a:t>Pie atbildīgās pašvaldības profila</a:t>
            </a:r>
            <a:r>
              <a:rPr lang="lv-LV" sz="1800" b="1" dirty="0"/>
              <a:t> tiek pievienotas </a:t>
            </a:r>
            <a:r>
              <a:rPr lang="lv-LV" sz="1800" dirty="0"/>
              <a:t>pārējās apvienojamās pašvaldības un tiek norādīta cita pieprasītā informācija.</a:t>
            </a:r>
          </a:p>
          <a:p>
            <a:pPr algn="ctr"/>
            <a:r>
              <a:rPr lang="lv-LV" sz="1800" dirty="0"/>
              <a:t> Lūdzu skatīt Metodikā norādīto informāciju sadaļā «</a:t>
            </a:r>
            <a:r>
              <a:rPr lang="lv-LV" sz="1800" i="1" dirty="0"/>
              <a:t>Izmaiņu veikšana </a:t>
            </a:r>
            <a:r>
              <a:rPr lang="lv-LV" sz="1800" i="1" dirty="0" err="1"/>
              <a:t>jaunveidojamās</a:t>
            </a:r>
            <a:r>
              <a:rPr lang="lv-LV" sz="1800" i="1" dirty="0"/>
              <a:t> (atbildīgās) pašvaldības profilā»</a:t>
            </a:r>
          </a:p>
          <a:p>
            <a:pPr algn="ctr"/>
            <a:endParaRPr lang="lv-LV" sz="1800" b="1" dirty="0"/>
          </a:p>
        </p:txBody>
      </p:sp>
      <p:sp>
        <p:nvSpPr>
          <p:cNvPr id="71" name="Text Placeholder 4">
            <a:extLst>
              <a:ext uri="{FF2B5EF4-FFF2-40B4-BE49-F238E27FC236}">
                <a16:creationId xmlns:a16="http://schemas.microsoft.com/office/drawing/2014/main" id="{57EEB0C9-4FF9-4E6F-8F31-6F51FEEE8DCB}"/>
              </a:ext>
            </a:extLst>
          </p:cNvPr>
          <p:cNvSpPr>
            <a:spLocks noGrp="1"/>
          </p:cNvSpPr>
          <p:nvPr>
            <p:ph type="body" sz="quarter" idx="10"/>
          </p:nvPr>
        </p:nvSpPr>
        <p:spPr>
          <a:xfrm>
            <a:off x="3454400" y="6324600"/>
            <a:ext cx="2641600" cy="304800"/>
          </a:xfrm>
        </p:spPr>
        <p:txBody>
          <a:bodyPr/>
          <a:lstStyle/>
          <a:p>
            <a:endParaRPr lang="en-US"/>
          </a:p>
        </p:txBody>
      </p:sp>
      <p:sp>
        <p:nvSpPr>
          <p:cNvPr id="73" name="Text Placeholder 5">
            <a:extLst>
              <a:ext uri="{FF2B5EF4-FFF2-40B4-BE49-F238E27FC236}">
                <a16:creationId xmlns:a16="http://schemas.microsoft.com/office/drawing/2014/main" id="{EE7A4126-0EE6-4C6E-A833-C6926A474383}"/>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5E127758-0902-4CCF-AAE5-38519081C0E3}"/>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6C3CA202-D565-4603-8F75-B6EF6253BC4F}" type="slidenum">
              <a:rPr lang="en-US" altLang="en-US" smtClean="0"/>
              <a:pPr>
                <a:spcAft>
                  <a:spcPts val="600"/>
                </a:spcAft>
                <a:defRPr/>
              </a:pPr>
              <a:t>6</a:t>
            </a:fld>
            <a:endParaRPr lang="en-US" altLang="en-US"/>
          </a:p>
        </p:txBody>
      </p:sp>
      <p:pic>
        <p:nvPicPr>
          <p:cNvPr id="2051" name="Attēls 8">
            <a:extLst>
              <a:ext uri="{FF2B5EF4-FFF2-40B4-BE49-F238E27FC236}">
                <a16:creationId xmlns:a16="http://schemas.microsoft.com/office/drawing/2014/main" id="{00C379AA-39E9-4954-8BC0-49517BADCC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80613" y="4341268"/>
            <a:ext cx="48768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4386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64D2C-0952-4CD3-9E85-92A15419421D}"/>
              </a:ext>
            </a:extLst>
          </p:cNvPr>
          <p:cNvSpPr>
            <a:spLocks noGrp="1"/>
          </p:cNvSpPr>
          <p:nvPr>
            <p:ph type="title"/>
          </p:nvPr>
        </p:nvSpPr>
        <p:spPr>
          <a:xfrm>
            <a:off x="3454400" y="272976"/>
            <a:ext cx="7763727" cy="1162051"/>
          </a:xfrm>
        </p:spPr>
        <p:txBody>
          <a:bodyPr wrap="square" anchor="t">
            <a:normAutofit/>
          </a:bodyPr>
          <a:lstStyle/>
          <a:p>
            <a:pPr>
              <a:lnSpc>
                <a:spcPct val="90000"/>
              </a:lnSpc>
            </a:pPr>
            <a:r>
              <a:rPr lang="lv-LV" dirty="0"/>
              <a:t>Izmaiņu veikšana </a:t>
            </a:r>
            <a:r>
              <a:rPr lang="lv-LV" dirty="0" err="1"/>
              <a:t>jaunveidojamās</a:t>
            </a:r>
            <a:r>
              <a:rPr lang="lv-LV" dirty="0"/>
              <a:t> (apvienojamās) pašvaldības profilā</a:t>
            </a:r>
            <a:br>
              <a:rPr lang="lv-LV" sz="1700" dirty="0"/>
            </a:br>
            <a:endParaRPr lang="lv-LV" sz="1700" dirty="0"/>
          </a:p>
        </p:txBody>
      </p:sp>
      <p:pic>
        <p:nvPicPr>
          <p:cNvPr id="2050" name="Attēls 7">
            <a:extLst>
              <a:ext uri="{FF2B5EF4-FFF2-40B4-BE49-F238E27FC236}">
                <a16:creationId xmlns:a16="http://schemas.microsoft.com/office/drawing/2014/main" id="{2F30D465-DBB8-4416-AC20-235F36D77FD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54776" y="1344989"/>
            <a:ext cx="4928473" cy="28555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A6460504-5D31-4ACE-A8ED-FD38F57BC8F9}"/>
              </a:ext>
            </a:extLst>
          </p:cNvPr>
          <p:cNvSpPr>
            <a:spLocks noGrp="1"/>
          </p:cNvSpPr>
          <p:nvPr>
            <p:ph type="body" sz="half" idx="2"/>
          </p:nvPr>
        </p:nvSpPr>
        <p:spPr>
          <a:xfrm>
            <a:off x="2280921" y="1344988"/>
            <a:ext cx="3527114" cy="4595953"/>
          </a:xfrm>
        </p:spPr>
        <p:txBody>
          <a:bodyPr wrap="square" anchor="t">
            <a:normAutofit fontScale="92500" lnSpcReduction="20000"/>
          </a:bodyPr>
          <a:lstStyle/>
          <a:p>
            <a:pPr algn="ctr"/>
            <a:r>
              <a:rPr lang="lv-LV" sz="1800" dirty="0"/>
              <a:t>UR PPIS jāizvēlas iespēja </a:t>
            </a:r>
            <a:r>
              <a:rPr lang="lv-LV" sz="1800" b="1" dirty="0"/>
              <a:t>«Jauna reorganizācija»</a:t>
            </a:r>
          </a:p>
          <a:p>
            <a:endParaRPr lang="lv-LV" sz="1800" dirty="0"/>
          </a:p>
          <a:p>
            <a:pPr algn="ctr"/>
            <a:r>
              <a:rPr lang="lv-LV" sz="1900" dirty="0"/>
              <a:t>Apvienojamā pašvaldība norāda atbildīgo pašvaldību ar kuru tā tiek apvienota. Norāda arī citu pieprasīto informāciju, tai skaitā, </a:t>
            </a:r>
            <a:r>
              <a:rPr lang="lv-LV" sz="1900" b="1" dirty="0"/>
              <a:t>jānorāda pazīme, ka pašvaldība tiek izslēgta no UR reģistra ar 01.07.2021. </a:t>
            </a:r>
          </a:p>
          <a:p>
            <a:pPr algn="ctr"/>
            <a:r>
              <a:rPr lang="lv-LV" sz="1900" dirty="0"/>
              <a:t>Lūdzu skatīt Metodikā norādīto informāciju sadaļā «</a:t>
            </a:r>
            <a:r>
              <a:rPr lang="lv-LV" sz="1900" i="1" dirty="0"/>
              <a:t>Izmaiņu veikšana pašvaldības profilā, kas tiek pievienota </a:t>
            </a:r>
            <a:r>
              <a:rPr lang="lv-LV" sz="1900" i="1" dirty="0" err="1"/>
              <a:t>jaunveidojamās</a:t>
            </a:r>
            <a:r>
              <a:rPr lang="lv-LV" sz="1900" i="1" dirty="0"/>
              <a:t> (atbildīgās) pašvaldības profilam»</a:t>
            </a:r>
          </a:p>
          <a:p>
            <a:endParaRPr lang="lv-LV" sz="1800" dirty="0">
              <a:solidFill>
                <a:srgbClr val="FF0000"/>
              </a:solidFill>
            </a:endParaRPr>
          </a:p>
        </p:txBody>
      </p:sp>
      <p:sp>
        <p:nvSpPr>
          <p:cNvPr id="71" name="Text Placeholder 4">
            <a:extLst>
              <a:ext uri="{FF2B5EF4-FFF2-40B4-BE49-F238E27FC236}">
                <a16:creationId xmlns:a16="http://schemas.microsoft.com/office/drawing/2014/main" id="{57EEB0C9-4FF9-4E6F-8F31-6F51FEEE8DCB}"/>
              </a:ext>
            </a:extLst>
          </p:cNvPr>
          <p:cNvSpPr>
            <a:spLocks noGrp="1"/>
          </p:cNvSpPr>
          <p:nvPr>
            <p:ph type="body" sz="quarter" idx="10"/>
          </p:nvPr>
        </p:nvSpPr>
        <p:spPr>
          <a:xfrm>
            <a:off x="3454400" y="6324600"/>
            <a:ext cx="2641600" cy="304800"/>
          </a:xfrm>
        </p:spPr>
        <p:txBody>
          <a:bodyPr/>
          <a:lstStyle/>
          <a:p>
            <a:endParaRPr lang="en-US"/>
          </a:p>
        </p:txBody>
      </p:sp>
      <p:sp>
        <p:nvSpPr>
          <p:cNvPr id="73" name="Text Placeholder 5">
            <a:extLst>
              <a:ext uri="{FF2B5EF4-FFF2-40B4-BE49-F238E27FC236}">
                <a16:creationId xmlns:a16="http://schemas.microsoft.com/office/drawing/2014/main" id="{EE7A4126-0EE6-4C6E-A833-C6926A474383}"/>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5E127758-0902-4CCF-AAE5-38519081C0E3}"/>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6C3CA202-D565-4603-8F75-B6EF6253BC4F}" type="slidenum">
              <a:rPr lang="en-US" altLang="en-US" smtClean="0"/>
              <a:pPr>
                <a:spcAft>
                  <a:spcPts val="600"/>
                </a:spcAft>
                <a:defRPr/>
              </a:pPr>
              <a:t>7</a:t>
            </a:fld>
            <a:endParaRPr lang="en-US" altLang="en-US"/>
          </a:p>
        </p:txBody>
      </p:sp>
      <p:pic>
        <p:nvPicPr>
          <p:cNvPr id="2051" name="Attēls 8">
            <a:extLst>
              <a:ext uri="{FF2B5EF4-FFF2-40B4-BE49-F238E27FC236}">
                <a16:creationId xmlns:a16="http://schemas.microsoft.com/office/drawing/2014/main" id="{00C379AA-39E9-4954-8BC0-49517BADCC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80613" y="4341268"/>
            <a:ext cx="48768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3170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6E8E1-A088-46D6-8F1C-9F6D57AFCA80}"/>
              </a:ext>
            </a:extLst>
          </p:cNvPr>
          <p:cNvSpPr>
            <a:spLocks noGrp="1"/>
          </p:cNvSpPr>
          <p:nvPr>
            <p:ph type="title"/>
          </p:nvPr>
        </p:nvSpPr>
        <p:spPr/>
        <p:txBody>
          <a:bodyPr>
            <a:normAutofit/>
          </a:bodyPr>
          <a:lstStyle/>
          <a:p>
            <a:r>
              <a:rPr lang="lv-LV" dirty="0"/>
              <a:t>Pašvaldības vadītāji</a:t>
            </a:r>
            <a:br>
              <a:rPr lang="lv-LV" dirty="0"/>
            </a:br>
            <a:endParaRPr lang="lv-LV" dirty="0"/>
          </a:p>
        </p:txBody>
      </p:sp>
      <p:sp>
        <p:nvSpPr>
          <p:cNvPr id="3" name="Content Placeholder 2">
            <a:extLst>
              <a:ext uri="{FF2B5EF4-FFF2-40B4-BE49-F238E27FC236}">
                <a16:creationId xmlns:a16="http://schemas.microsoft.com/office/drawing/2014/main" id="{8E0ADA0B-4519-4108-8893-8B6E64086E9C}"/>
              </a:ext>
            </a:extLst>
          </p:cNvPr>
          <p:cNvSpPr>
            <a:spLocks noGrp="1"/>
          </p:cNvSpPr>
          <p:nvPr>
            <p:ph idx="1"/>
          </p:nvPr>
        </p:nvSpPr>
        <p:spPr>
          <a:xfrm>
            <a:off x="1896533" y="1752601"/>
            <a:ext cx="9685867" cy="4373573"/>
          </a:xfrm>
        </p:spPr>
        <p:txBody>
          <a:bodyPr/>
          <a:lstStyle/>
          <a:p>
            <a:pPr algn="ctr"/>
            <a:r>
              <a:rPr lang="lv-LV" sz="1800" dirty="0"/>
              <a:t>Pašvaldības profilā jānorāda ziņas par </a:t>
            </a:r>
          </a:p>
          <a:p>
            <a:pPr algn="ctr"/>
            <a:r>
              <a:rPr lang="lv-LV" sz="1800" b="1" dirty="0"/>
              <a:t>publiskās personas vadītāju </a:t>
            </a:r>
            <a:r>
              <a:rPr lang="lv-LV" sz="1800" dirty="0"/>
              <a:t>– </a:t>
            </a:r>
            <a:r>
              <a:rPr lang="lv-LV" sz="1800" b="1" dirty="0"/>
              <a:t>pašvaldības domes priekšsēdētājs</a:t>
            </a:r>
          </a:p>
          <a:p>
            <a:pPr algn="ctr"/>
            <a:r>
              <a:rPr lang="lv-LV" sz="1800" dirty="0"/>
              <a:t>un</a:t>
            </a:r>
          </a:p>
          <a:p>
            <a:pPr algn="ctr"/>
            <a:r>
              <a:rPr lang="lv-LV" sz="1800" b="1" dirty="0"/>
              <a:t>vispārējo administratīvo vadību </a:t>
            </a:r>
            <a:r>
              <a:rPr lang="lv-LV" sz="1800" dirty="0"/>
              <a:t>– </a:t>
            </a:r>
            <a:r>
              <a:rPr lang="lv-LV" sz="1800" b="1" dirty="0"/>
              <a:t>izpilddirektors</a:t>
            </a:r>
            <a:r>
              <a:rPr lang="lv-LV" sz="1800" dirty="0"/>
              <a:t>.</a:t>
            </a:r>
          </a:p>
          <a:p>
            <a:pPr algn="just"/>
            <a:endParaRPr lang="lv-LV" sz="1800" dirty="0"/>
          </a:p>
          <a:p>
            <a:pPr algn="just"/>
            <a:r>
              <a:rPr lang="lv-LV" sz="1800" dirty="0"/>
              <a:t>PPIS var norādīt arī citas personas, kurām ir tiesības veikt izmaiņas pašvaldības profilā.</a:t>
            </a:r>
          </a:p>
          <a:p>
            <a:endParaRPr lang="lv-LV" dirty="0"/>
          </a:p>
          <a:p>
            <a:r>
              <a:rPr lang="lv-LV" dirty="0"/>
              <a:t>	</a:t>
            </a:r>
          </a:p>
          <a:p>
            <a:r>
              <a:rPr lang="lv-LV" sz="1800" dirty="0"/>
              <a:t>	Jāpārliecinās, vai dati par šīm personām ir aktuāli. Vajadzības gadījumā dati ir jāaktualizē.</a:t>
            </a:r>
          </a:p>
          <a:p>
            <a:endParaRPr lang="lv-LV" dirty="0"/>
          </a:p>
        </p:txBody>
      </p:sp>
      <p:sp>
        <p:nvSpPr>
          <p:cNvPr id="4" name="Text Placeholder 3">
            <a:extLst>
              <a:ext uri="{FF2B5EF4-FFF2-40B4-BE49-F238E27FC236}">
                <a16:creationId xmlns:a16="http://schemas.microsoft.com/office/drawing/2014/main" id="{C9F2D3D0-69FD-4550-957D-154CCF83CDD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B1BE0D8-4608-4620-B6F5-012B7CE92D71}"/>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A8C2E13-922D-401F-9D5C-6DF108639AA0}"/>
              </a:ext>
            </a:extLst>
          </p:cNvPr>
          <p:cNvSpPr>
            <a:spLocks noGrp="1"/>
          </p:cNvSpPr>
          <p:nvPr>
            <p:ph type="sldNum" sz="quarter" idx="13"/>
          </p:nvPr>
        </p:nvSpPr>
        <p:spPr/>
        <p:txBody>
          <a:bodyPr/>
          <a:lstStyle/>
          <a:p>
            <a:pPr>
              <a:defRPr/>
            </a:pPr>
            <a:fld id="{6C3CA202-D565-4603-8F75-B6EF6253BC4F}" type="slidenum">
              <a:rPr lang="en-US" altLang="en-US" smtClean="0"/>
              <a:pPr>
                <a:defRPr/>
              </a:pPr>
              <a:t>8</a:t>
            </a:fld>
            <a:endParaRPr lang="en-US" altLang="en-US"/>
          </a:p>
        </p:txBody>
      </p:sp>
      <p:sp>
        <p:nvSpPr>
          <p:cNvPr id="7" name="Oval 6">
            <a:extLst>
              <a:ext uri="{FF2B5EF4-FFF2-40B4-BE49-F238E27FC236}">
                <a16:creationId xmlns:a16="http://schemas.microsoft.com/office/drawing/2014/main" id="{4556167C-554E-4E2C-A290-BF353833F821}"/>
              </a:ext>
            </a:extLst>
          </p:cNvPr>
          <p:cNvSpPr/>
          <p:nvPr/>
        </p:nvSpPr>
        <p:spPr>
          <a:xfrm>
            <a:off x="2193005" y="4383377"/>
            <a:ext cx="640613" cy="640613"/>
          </a:xfrm>
          <a:prstGeom prst="ellipse">
            <a:avLst/>
          </a:prstGeom>
          <a:solidFill>
            <a:schemeClr val="bg1"/>
          </a:solidFill>
          <a:ln w="38100">
            <a:solidFill>
              <a:srgbClr val="4A773C"/>
            </a:solidFill>
          </a:ln>
          <a:effectLst/>
        </p:spPr>
        <p:style>
          <a:lnRef idx="1">
            <a:schemeClr val="accent5"/>
          </a:lnRef>
          <a:fillRef idx="3">
            <a:schemeClr val="accent5"/>
          </a:fillRef>
          <a:effectRef idx="2">
            <a:schemeClr val="accent5"/>
          </a:effectRef>
          <a:fontRef idx="minor">
            <a:schemeClr val="lt1"/>
          </a:fontRef>
        </p:style>
        <p:txBody>
          <a:bodyPr rtlCol="0" anchor="ctr"/>
          <a:lstStyle/>
          <a:p>
            <a:pPr algn="ctr"/>
            <a:endParaRPr lang="lv-LV"/>
          </a:p>
        </p:txBody>
      </p:sp>
      <p:pic>
        <p:nvPicPr>
          <p:cNvPr id="8" name="Picture 7">
            <a:extLst>
              <a:ext uri="{FF2B5EF4-FFF2-40B4-BE49-F238E27FC236}">
                <a16:creationId xmlns:a16="http://schemas.microsoft.com/office/drawing/2014/main" id="{188DF816-2532-4C24-8E26-36C492B3E0F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67126" y="4444640"/>
            <a:ext cx="491346" cy="491346"/>
          </a:xfrm>
          <a:prstGeom prst="rect">
            <a:avLst/>
          </a:prstGeom>
        </p:spPr>
      </p:pic>
    </p:spTree>
    <p:extLst>
      <p:ext uri="{BB962C8B-B14F-4D97-AF65-F5344CB8AC3E}">
        <p14:creationId xmlns:p14="http://schemas.microsoft.com/office/powerpoint/2010/main" val="2600441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2D010-D733-46C1-A134-58E1ACB0839E}"/>
              </a:ext>
            </a:extLst>
          </p:cNvPr>
          <p:cNvSpPr>
            <a:spLocks noGrp="1"/>
          </p:cNvSpPr>
          <p:nvPr>
            <p:ph type="title"/>
          </p:nvPr>
        </p:nvSpPr>
        <p:spPr/>
        <p:txBody>
          <a:bodyPr/>
          <a:lstStyle/>
          <a:p>
            <a:r>
              <a:rPr lang="lv-LV" dirty="0"/>
              <a:t>Izmaiņu veikšana pašvaldību iestāžu profilos</a:t>
            </a:r>
            <a:br>
              <a:rPr lang="lv-LV" dirty="0"/>
            </a:br>
            <a:endParaRPr lang="lv-LV" dirty="0"/>
          </a:p>
        </p:txBody>
      </p:sp>
      <p:sp>
        <p:nvSpPr>
          <p:cNvPr id="3" name="Content Placeholder 2">
            <a:extLst>
              <a:ext uri="{FF2B5EF4-FFF2-40B4-BE49-F238E27FC236}">
                <a16:creationId xmlns:a16="http://schemas.microsoft.com/office/drawing/2014/main" id="{193989E8-118E-45BA-9A09-0C02645A4ECC}"/>
              </a:ext>
            </a:extLst>
          </p:cNvPr>
          <p:cNvSpPr>
            <a:spLocks noGrp="1"/>
          </p:cNvSpPr>
          <p:nvPr>
            <p:ph idx="1"/>
          </p:nvPr>
        </p:nvSpPr>
        <p:spPr>
          <a:xfrm>
            <a:off x="2317898" y="1752601"/>
            <a:ext cx="9264502" cy="4373573"/>
          </a:xfrm>
        </p:spPr>
        <p:txBody>
          <a:bodyPr/>
          <a:lstStyle/>
          <a:p>
            <a:endParaRPr lang="lv-LV" sz="1800" b="1" dirty="0"/>
          </a:p>
          <a:p>
            <a:r>
              <a:rPr lang="lv-LV" sz="1800" b="1" dirty="0"/>
              <a:t>Pašvaldību iestādēm jāaktualizē augstākā iestāde (pašvaldība).</a:t>
            </a:r>
          </a:p>
          <a:p>
            <a:r>
              <a:rPr lang="lv-LV" sz="1800" dirty="0"/>
              <a:t>Visām apvienojamo pašvaldību iestādēm kā </a:t>
            </a:r>
            <a:r>
              <a:rPr lang="lv-LV" sz="1800" b="1" dirty="0"/>
              <a:t>augstākā iestāde </a:t>
            </a:r>
            <a:r>
              <a:rPr lang="lv-LV" sz="1800" dirty="0"/>
              <a:t>(pašvaldība) jānorāda </a:t>
            </a:r>
            <a:r>
              <a:rPr lang="lv-LV" sz="1800" b="1" dirty="0"/>
              <a:t>jaunveidojamā (atbildīgā) </a:t>
            </a:r>
            <a:r>
              <a:rPr lang="lv-LV" sz="1800" dirty="0"/>
              <a:t>pašvaldība. Pašvaldību iestādes to veic līdz 30.06.2021.</a:t>
            </a:r>
          </a:p>
          <a:p>
            <a:endParaRPr lang="lv-LV" sz="1800" dirty="0">
              <a:highlight>
                <a:srgbClr val="FFFF00"/>
              </a:highlight>
            </a:endParaRPr>
          </a:p>
          <a:p>
            <a:r>
              <a:rPr lang="lv-LV" sz="1800" b="1" dirty="0"/>
              <a:t>Pašvaldības iestādes izslēgšana no PPIS</a:t>
            </a:r>
          </a:p>
          <a:p>
            <a:r>
              <a:rPr lang="lv-LV" sz="1800" dirty="0"/>
              <a:t>Izmaiņu veikšana pašvaldību iestāžu profilos – pēc 01.07.2021., balstoties uz </a:t>
            </a:r>
            <a:r>
              <a:rPr lang="lv-LV" sz="1800" dirty="0" err="1"/>
              <a:t>jaunveidojamās</a:t>
            </a:r>
            <a:r>
              <a:rPr lang="lv-LV" sz="1800" dirty="0"/>
              <a:t> pašvaldības struktūru</a:t>
            </a:r>
          </a:p>
          <a:p>
            <a:endParaRPr lang="lv-LV" sz="1800" dirty="0"/>
          </a:p>
          <a:p>
            <a:endParaRPr lang="lv-LV" sz="1800" i="1" dirty="0"/>
          </a:p>
        </p:txBody>
      </p:sp>
      <p:sp>
        <p:nvSpPr>
          <p:cNvPr id="4" name="Text Placeholder 3">
            <a:extLst>
              <a:ext uri="{FF2B5EF4-FFF2-40B4-BE49-F238E27FC236}">
                <a16:creationId xmlns:a16="http://schemas.microsoft.com/office/drawing/2014/main" id="{A2594976-5732-4480-AB3E-A0BF727A70E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FE746B8-5DE5-4AA6-BFC9-E9160AE4FAC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A2ED2B44-E506-4638-BC95-F3A05AFC2EEC}"/>
              </a:ext>
            </a:extLst>
          </p:cNvPr>
          <p:cNvSpPr>
            <a:spLocks noGrp="1"/>
          </p:cNvSpPr>
          <p:nvPr>
            <p:ph type="sldNum" sz="quarter" idx="13"/>
          </p:nvPr>
        </p:nvSpPr>
        <p:spPr/>
        <p:txBody>
          <a:bodyPr/>
          <a:lstStyle/>
          <a:p>
            <a:pPr>
              <a:defRPr/>
            </a:pPr>
            <a:fld id="{6C3CA202-D565-4603-8F75-B6EF6253BC4F}" type="slidenum">
              <a:rPr lang="en-US" altLang="en-US" smtClean="0"/>
              <a:pPr>
                <a:defRPr/>
              </a:pPr>
              <a:t>9</a:t>
            </a:fld>
            <a:endParaRPr lang="en-US" altLang="en-US"/>
          </a:p>
        </p:txBody>
      </p:sp>
    </p:spTree>
    <p:extLst>
      <p:ext uri="{BB962C8B-B14F-4D97-AF65-F5344CB8AC3E}">
        <p14:creationId xmlns:p14="http://schemas.microsoft.com/office/powerpoint/2010/main" val="2286701900"/>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5"/>
        </a:lnRef>
        <a:fillRef idx="3">
          <a:schemeClr val="accent5"/>
        </a:fillRef>
        <a:effectRef idx="2">
          <a:schemeClr val="accent5"/>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TotalTime>
  <Words>1668</Words>
  <Application>Microsoft Office PowerPoint</Application>
  <PresentationFormat>Widescreen</PresentationFormat>
  <Paragraphs>229</Paragraphs>
  <Slides>22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 New Roman</vt:lpstr>
      <vt:lpstr>Verdana</vt:lpstr>
      <vt:lpstr>89_Prezentacija_templateLV</vt:lpstr>
      <vt:lpstr>PowerPoint Presentation</vt:lpstr>
      <vt:lpstr>Pašvaldības reģistrācijas numurs</vt:lpstr>
      <vt:lpstr>Izmaiņu veikšana pašvaldību profilos Uzņēmumu reģistrā</vt:lpstr>
      <vt:lpstr>Pašvaldības nosaukums 1/2</vt:lpstr>
      <vt:lpstr>Pašvaldības nosaukums 2/2</vt:lpstr>
      <vt:lpstr>Izmaiņu veikšana jaunveidojamās (atbildīgās) pašvaldības profilā </vt:lpstr>
      <vt:lpstr>Izmaiņu veikšana jaunveidojamās (apvienojamās) pašvaldības profilā </vt:lpstr>
      <vt:lpstr>Pašvaldības vadītāji </vt:lpstr>
      <vt:lpstr>Izmaiņu veikšana pašvaldību iestāžu profilos </vt:lpstr>
      <vt:lpstr>Pašvaldību kapitālsabiedrību īpašnieku maiņa </vt:lpstr>
      <vt:lpstr>Iestāžu un to struktūrvienību reģistrācija Valsts ieņēmumu dienesta Nodokļu maksātāju reģistrā </vt:lpstr>
      <vt:lpstr>Iestāžu un to struktūrvienību reģistrācija Valsts ieņēmumu dienesta Nodokļu maksātāju reģistrā </vt:lpstr>
      <vt:lpstr>Informācija par pārskatu iesniegšanu VID </vt:lpstr>
      <vt:lpstr> Ziņas par darba ņēmēju </vt:lpstr>
      <vt:lpstr> Darba devēja ziņojums  </vt:lpstr>
      <vt:lpstr>Paziņojums par fiziskām personām izmaksātajām summām (kopsavilkums) </vt:lpstr>
      <vt:lpstr>Pievienotās vērtības nodoklis</vt:lpstr>
      <vt:lpstr>Nodokļu un citu maksājumu reģistrēšanas elektroniskās ierīces un iekārtas </vt:lpstr>
      <vt:lpstr>Iestādes un struktūrvienības</vt:lpstr>
      <vt:lpstr>PowerPoint Presentation</vt:lpstr>
      <vt:lpstr>Kontakti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Ilze Akmentiņa</dc:creator>
  <cp:lastModifiedBy>Lita Trakina</cp:lastModifiedBy>
  <cp:revision>42</cp:revision>
  <dcterms:created xsi:type="dcterms:W3CDTF">2021-03-11T12:54:54Z</dcterms:created>
  <dcterms:modified xsi:type="dcterms:W3CDTF">2021-03-23T07:14:42Z</dcterms:modified>
</cp:coreProperties>
</file>