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192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039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448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038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832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100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273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570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250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183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33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B353B-F5FB-4FEA-A661-EE16A1829FE3}" type="datetimeFigureOut">
              <a:rPr lang="lv-LV" smtClean="0"/>
              <a:t>03.06.2021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40E3C-FF32-4662-AFEB-41DE251EF9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41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Title">
            <a:extLst>
              <a:ext uri="{FF2B5EF4-FFF2-40B4-BE49-F238E27FC236}">
                <a16:creationId xmlns:a16="http://schemas.microsoft.com/office/drawing/2014/main" id="{512452EA-9A64-42A8-901C-85ABDF7BD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8" y="49213"/>
            <a:ext cx="11995150" cy="53975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lv-LV" sz="2000" b="1" dirty="0">
                <a:solidFill>
                  <a:schemeClr val="accent3">
                    <a:lumMod val="50000"/>
                  </a:schemeClr>
                </a:solidFill>
              </a:rPr>
              <a:t>Pašvaldību institūciju, finanšu, mantas, tiesību un saistību nodošana un pārdale, </a:t>
            </a:r>
            <a:br>
              <a:rPr lang="lv-LV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lv-LV" sz="2000" b="1" dirty="0">
                <a:solidFill>
                  <a:schemeClr val="accent3">
                    <a:lumMod val="50000"/>
                  </a:schemeClr>
                </a:solidFill>
              </a:rPr>
              <a:t>īstenojot 2021. gada administratīvi teritoriālo reformu sadalāmajās pašvaldībās (pēc 1.jūlija)</a:t>
            </a:r>
            <a:endParaRPr lang="lv-LV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6387" name="Timeline">
            <a:extLst>
              <a:ext uri="{FF2B5EF4-FFF2-40B4-BE49-F238E27FC236}">
                <a16:creationId xmlns:a16="http://schemas.microsoft.com/office/drawing/2014/main" id="{580474A2-87CC-473B-957D-03E52EB6F066}"/>
              </a:ext>
            </a:extLst>
          </p:cNvPr>
          <p:cNvGrpSpPr>
            <a:grpSpLocks/>
          </p:cNvGrpSpPr>
          <p:nvPr/>
        </p:nvGrpSpPr>
        <p:grpSpPr bwMode="auto">
          <a:xfrm>
            <a:off x="417513" y="3346450"/>
            <a:ext cx="11215687" cy="165100"/>
            <a:chOff x="418011" y="3346265"/>
            <a:chExt cx="11214665" cy="165471"/>
          </a:xfrm>
        </p:grpSpPr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7437A58D-2A6E-4F66-BA72-EB75A6D84D17}"/>
                </a:ext>
              </a:extLst>
            </p:cNvPr>
            <p:cNvCxnSpPr>
              <a:cxnSpLocks/>
            </p:cNvCxnSpPr>
            <p:nvPr/>
          </p:nvCxnSpPr>
          <p:spPr>
            <a:xfrm>
              <a:off x="418011" y="3429000"/>
              <a:ext cx="11214665" cy="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7326A809-5FED-4FDC-AD88-1EFCC7B2465B}"/>
                </a:ext>
              </a:extLst>
            </p:cNvPr>
            <p:cNvCxnSpPr>
              <a:cxnSpLocks/>
            </p:cNvCxnSpPr>
            <p:nvPr/>
          </p:nvCxnSpPr>
          <p:spPr>
            <a:xfrm>
              <a:off x="1067239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A06153B9-659B-4B81-9BFF-15982F363688}"/>
                </a:ext>
              </a:extLst>
            </p:cNvPr>
            <p:cNvCxnSpPr>
              <a:cxnSpLocks/>
            </p:cNvCxnSpPr>
            <p:nvPr/>
          </p:nvCxnSpPr>
          <p:spPr>
            <a:xfrm>
              <a:off x="1714880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1EEAAB07-862A-461A-8388-FDC26A75C33C}"/>
                </a:ext>
              </a:extLst>
            </p:cNvPr>
            <p:cNvCxnSpPr>
              <a:cxnSpLocks/>
            </p:cNvCxnSpPr>
            <p:nvPr/>
          </p:nvCxnSpPr>
          <p:spPr>
            <a:xfrm>
              <a:off x="2362521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C603E75-77F0-4169-8087-7FD5DCF90714}"/>
                </a:ext>
              </a:extLst>
            </p:cNvPr>
            <p:cNvCxnSpPr>
              <a:cxnSpLocks/>
            </p:cNvCxnSpPr>
            <p:nvPr/>
          </p:nvCxnSpPr>
          <p:spPr>
            <a:xfrm>
              <a:off x="3010162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D7891A2D-BEA9-40F2-BC13-5B75444D4F4E}"/>
                </a:ext>
              </a:extLst>
            </p:cNvPr>
            <p:cNvCxnSpPr>
              <a:cxnSpLocks/>
            </p:cNvCxnSpPr>
            <p:nvPr/>
          </p:nvCxnSpPr>
          <p:spPr>
            <a:xfrm>
              <a:off x="3657803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8C4A01C9-4A76-4138-8BEF-B65B0130061E}"/>
                </a:ext>
              </a:extLst>
            </p:cNvPr>
            <p:cNvCxnSpPr>
              <a:cxnSpLocks/>
            </p:cNvCxnSpPr>
            <p:nvPr/>
          </p:nvCxnSpPr>
          <p:spPr>
            <a:xfrm>
              <a:off x="4303857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7716FB16-45DB-420A-ABF3-32BE0BFD8561}"/>
                </a:ext>
              </a:extLst>
            </p:cNvPr>
            <p:cNvCxnSpPr>
              <a:cxnSpLocks/>
            </p:cNvCxnSpPr>
            <p:nvPr/>
          </p:nvCxnSpPr>
          <p:spPr>
            <a:xfrm>
              <a:off x="4951498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16633868-EFEC-4C50-9413-1B16EC61E7FE}"/>
                </a:ext>
              </a:extLst>
            </p:cNvPr>
            <p:cNvCxnSpPr>
              <a:cxnSpLocks/>
            </p:cNvCxnSpPr>
            <p:nvPr/>
          </p:nvCxnSpPr>
          <p:spPr>
            <a:xfrm>
              <a:off x="5599139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951A39C2-8FF0-4D23-8812-59742ABA7976}"/>
                </a:ext>
              </a:extLst>
            </p:cNvPr>
            <p:cNvCxnSpPr>
              <a:cxnSpLocks/>
            </p:cNvCxnSpPr>
            <p:nvPr/>
          </p:nvCxnSpPr>
          <p:spPr>
            <a:xfrm>
              <a:off x="6246780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B2F2AE64-68B2-435C-9545-35E8785FFD5D}"/>
                </a:ext>
              </a:extLst>
            </p:cNvPr>
            <p:cNvCxnSpPr>
              <a:cxnSpLocks/>
            </p:cNvCxnSpPr>
            <p:nvPr/>
          </p:nvCxnSpPr>
          <p:spPr>
            <a:xfrm>
              <a:off x="6894421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E86EA3BD-E0EA-45F7-A4EA-B99A2B5217CA}"/>
                </a:ext>
              </a:extLst>
            </p:cNvPr>
            <p:cNvCxnSpPr>
              <a:cxnSpLocks/>
            </p:cNvCxnSpPr>
            <p:nvPr/>
          </p:nvCxnSpPr>
          <p:spPr>
            <a:xfrm>
              <a:off x="7542062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267F060B-5229-4F7A-8EF1-34F752E1786F}"/>
                </a:ext>
              </a:extLst>
            </p:cNvPr>
            <p:cNvCxnSpPr>
              <a:cxnSpLocks/>
            </p:cNvCxnSpPr>
            <p:nvPr/>
          </p:nvCxnSpPr>
          <p:spPr>
            <a:xfrm>
              <a:off x="8188115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38C8EB8-8A30-4DBB-8445-1D6445C01D3A}"/>
                </a:ext>
              </a:extLst>
            </p:cNvPr>
            <p:cNvCxnSpPr>
              <a:cxnSpLocks/>
            </p:cNvCxnSpPr>
            <p:nvPr/>
          </p:nvCxnSpPr>
          <p:spPr>
            <a:xfrm>
              <a:off x="8835756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51F222EB-9EFB-4817-91C4-2D6A258C7B36}"/>
                </a:ext>
              </a:extLst>
            </p:cNvPr>
            <p:cNvCxnSpPr>
              <a:cxnSpLocks/>
            </p:cNvCxnSpPr>
            <p:nvPr/>
          </p:nvCxnSpPr>
          <p:spPr>
            <a:xfrm>
              <a:off x="9483397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2C261230-AD24-460C-B253-DCCC0AEF42A8}"/>
                </a:ext>
              </a:extLst>
            </p:cNvPr>
            <p:cNvCxnSpPr>
              <a:cxnSpLocks/>
            </p:cNvCxnSpPr>
            <p:nvPr/>
          </p:nvCxnSpPr>
          <p:spPr>
            <a:xfrm>
              <a:off x="10131038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5BE6288A-929F-4343-881D-203DF1C2013F}"/>
                </a:ext>
              </a:extLst>
            </p:cNvPr>
            <p:cNvCxnSpPr>
              <a:cxnSpLocks/>
            </p:cNvCxnSpPr>
            <p:nvPr/>
          </p:nvCxnSpPr>
          <p:spPr>
            <a:xfrm>
              <a:off x="10778679" y="3346265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4" name="Connector Milestone 1" title="Connecter Line">
            <a:extLst>
              <a:ext uri="{FF2B5EF4-FFF2-40B4-BE49-F238E27FC236}">
                <a16:creationId xmlns:a16="http://schemas.microsoft.com/office/drawing/2014/main" id="{E8E526DA-24A6-47AC-B480-A7D8E07BA0F7}"/>
              </a:ext>
            </a:extLst>
          </p:cNvPr>
          <p:cNvCxnSpPr>
            <a:cxnSpLocks/>
          </p:cNvCxnSpPr>
          <p:nvPr/>
        </p:nvCxnSpPr>
        <p:spPr>
          <a:xfrm flipH="1">
            <a:off x="536575" y="1965325"/>
            <a:ext cx="0" cy="361950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89" name="Text Milestone 1">
            <a:extLst>
              <a:ext uri="{FF2B5EF4-FFF2-40B4-BE49-F238E27FC236}">
                <a16:creationId xmlns:a16="http://schemas.microsoft.com/office/drawing/2014/main" id="{071F2B9F-A283-495F-B9CF-60357C9B99D6}"/>
              </a:ext>
            </a:extLst>
          </p:cNvPr>
          <p:cNvGrpSpPr>
            <a:grpSpLocks/>
          </p:cNvGrpSpPr>
          <p:nvPr/>
        </p:nvGrpSpPr>
        <p:grpSpPr bwMode="auto">
          <a:xfrm>
            <a:off x="-34925" y="1101725"/>
            <a:ext cx="1347788" cy="1536700"/>
            <a:chOff x="568001" y="1566298"/>
            <a:chExt cx="1767839" cy="1303568"/>
          </a:xfrm>
        </p:grpSpPr>
        <p:sp>
          <p:nvSpPr>
            <p:cNvPr id="16450" name="TextBox 180">
              <a:extLst>
                <a:ext uri="{FF2B5EF4-FFF2-40B4-BE49-F238E27FC236}">
                  <a16:creationId xmlns:a16="http://schemas.microsoft.com/office/drawing/2014/main" id="{3A7056B6-E131-40BC-BFB6-7A3CEB1DFB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475" y="1566298"/>
              <a:ext cx="1680887" cy="731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lv-LV" altLang="lv-LV" sz="1400" b="1"/>
                <a:t>Administratīvo teritoriju un apdzīvoto vietu likums</a:t>
              </a:r>
              <a:endParaRPr lang="en-ZA" altLang="lv-LV" sz="1400" b="1"/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62DD36DC-982A-452F-A455-44799F2A2E6E}"/>
                </a:ext>
              </a:extLst>
            </p:cNvPr>
            <p:cNvSpPr txBox="1"/>
            <p:nvPr/>
          </p:nvSpPr>
          <p:spPr>
            <a:xfrm>
              <a:off x="568001" y="2634201"/>
              <a:ext cx="1767839" cy="235665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lv-LV" sz="9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Pieņemts 2020.gada 10.jūnijā, stājās spēkā 2020.gada 23.jūnijā</a:t>
              </a:r>
              <a:endParaRPr lang="en-ZA" sz="9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85" name="Arrow: U-Turn Milestone 2" title="Timeline Arrow">
            <a:extLst>
              <a:ext uri="{FF2B5EF4-FFF2-40B4-BE49-F238E27FC236}">
                <a16:creationId xmlns:a16="http://schemas.microsoft.com/office/drawing/2014/main" id="{2463BCB8-0FE5-4AB4-B7AA-EEC46BCF5EB6}"/>
              </a:ext>
            </a:extLst>
          </p:cNvPr>
          <p:cNvSpPr/>
          <p:nvPr/>
        </p:nvSpPr>
        <p:spPr>
          <a:xfrm flipV="1">
            <a:off x="1517650" y="3398838"/>
            <a:ext cx="900113" cy="65087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cxnSp>
        <p:nvCxnSpPr>
          <p:cNvPr id="97" name="Connector Milestone 1" title="Connecter Line">
            <a:extLst>
              <a:ext uri="{FF2B5EF4-FFF2-40B4-BE49-F238E27FC236}">
                <a16:creationId xmlns:a16="http://schemas.microsoft.com/office/drawing/2014/main" id="{44B4CCA5-B1C7-4FD6-9A9A-87BF079E3F5B}"/>
              </a:ext>
            </a:extLst>
          </p:cNvPr>
          <p:cNvCxnSpPr>
            <a:cxnSpLocks/>
          </p:cNvCxnSpPr>
          <p:nvPr/>
        </p:nvCxnSpPr>
        <p:spPr>
          <a:xfrm flipH="1">
            <a:off x="2198688" y="4491038"/>
            <a:ext cx="0" cy="361950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92" name="Text Milestone 2">
            <a:extLst>
              <a:ext uri="{FF2B5EF4-FFF2-40B4-BE49-F238E27FC236}">
                <a16:creationId xmlns:a16="http://schemas.microsoft.com/office/drawing/2014/main" id="{3DC28C21-3A74-4EF7-86C8-E50479B11431}"/>
              </a:ext>
            </a:extLst>
          </p:cNvPr>
          <p:cNvGrpSpPr>
            <a:grpSpLocks/>
          </p:cNvGrpSpPr>
          <p:nvPr/>
        </p:nvGrpSpPr>
        <p:grpSpPr bwMode="auto">
          <a:xfrm>
            <a:off x="722313" y="4160838"/>
            <a:ext cx="3709987" cy="1733550"/>
            <a:chOff x="1930638" y="4189542"/>
            <a:chExt cx="2398185" cy="1462955"/>
          </a:xfrm>
        </p:grpSpPr>
        <p:sp>
          <p:nvSpPr>
            <p:cNvPr id="16448" name="TextBox 187">
              <a:extLst>
                <a:ext uri="{FF2B5EF4-FFF2-40B4-BE49-F238E27FC236}">
                  <a16:creationId xmlns:a16="http://schemas.microsoft.com/office/drawing/2014/main" id="{D1AA105C-A8E6-4E3A-AC37-E75409BCD2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9738" y="4821589"/>
              <a:ext cx="1899085" cy="830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lv-LV" altLang="lv-LV" sz="1600" b="1" dirty="0">
                  <a:solidFill>
                    <a:srgbClr val="FF0000"/>
                  </a:solidFill>
                </a:rPr>
                <a:t>Informācijas sagatavošana- </a:t>
              </a:r>
              <a:r>
                <a:rPr lang="lv-LV" altLang="lv-LV" sz="1600" u="sng" dirty="0">
                  <a:solidFill>
                    <a:srgbClr val="00B050"/>
                  </a:solidFill>
                </a:rPr>
                <a:t>Aglonas, Limbažu un Inčukalna novada pašvaldības</a:t>
              </a:r>
              <a:endParaRPr lang="lv-LV" altLang="lv-LV" sz="1600" b="1" u="sng" dirty="0">
                <a:solidFill>
                  <a:srgbClr val="00B050"/>
                </a:solidFill>
              </a:endParaRPr>
            </a:p>
            <a:p>
              <a:pPr algn="ctr"/>
              <a:endParaRPr lang="en-ZA" altLang="lv-LV" sz="1600" dirty="0">
                <a:solidFill>
                  <a:srgbClr val="FF0000"/>
                </a:solidFill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13A920B7-37BD-422B-ABD2-57BA019BD212}"/>
                </a:ext>
              </a:extLst>
            </p:cNvPr>
            <p:cNvSpPr txBox="1"/>
            <p:nvPr/>
          </p:nvSpPr>
          <p:spPr>
            <a:xfrm>
              <a:off x="1930638" y="4189542"/>
              <a:ext cx="1768110" cy="235788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lv-LV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Līdz 2020.gada</a:t>
              </a:r>
              <a:br>
                <a:rPr lang="lv-LV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lv-LV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1.oktobrim</a:t>
              </a:r>
            </a:p>
            <a:p>
              <a:pPr algn="ctr">
                <a:defRPr/>
              </a:pPr>
              <a:endParaRPr lang="en-ZA" sz="1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6393" name="Text Milestone 3">
            <a:extLst>
              <a:ext uri="{FF2B5EF4-FFF2-40B4-BE49-F238E27FC236}">
                <a16:creationId xmlns:a16="http://schemas.microsoft.com/office/drawing/2014/main" id="{901CD2E0-0F74-4A8C-9DF0-1D77EE997C05}"/>
              </a:ext>
            </a:extLst>
          </p:cNvPr>
          <p:cNvGrpSpPr>
            <a:grpSpLocks/>
          </p:cNvGrpSpPr>
          <p:nvPr/>
        </p:nvGrpSpPr>
        <p:grpSpPr bwMode="auto">
          <a:xfrm>
            <a:off x="4182938" y="1027963"/>
            <a:ext cx="1839245" cy="903321"/>
            <a:chOff x="3022692" y="1270541"/>
            <a:chExt cx="1840236" cy="902677"/>
          </a:xfrm>
        </p:grpSpPr>
        <p:sp>
          <p:nvSpPr>
            <p:cNvPr id="16446" name="TextBox 193">
              <a:extLst>
                <a:ext uri="{FF2B5EF4-FFF2-40B4-BE49-F238E27FC236}">
                  <a16:creationId xmlns:a16="http://schemas.microsoft.com/office/drawing/2014/main" id="{37DEC030-8197-4198-AAAB-DDE0F5A93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5088" y="1270541"/>
              <a:ext cx="1767840" cy="553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lv-LV" altLang="lv-LV" b="1" dirty="0">
                  <a:solidFill>
                    <a:srgbClr val="FF0000"/>
                  </a:solidFill>
                </a:rPr>
                <a:t>Pašvaldību vēlēšanas</a:t>
              </a:r>
              <a:endParaRPr lang="en-ZA" altLang="lv-LV" b="1" dirty="0">
                <a:solidFill>
                  <a:srgbClr val="FF0000"/>
                </a:solidFill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358CCC52-8C18-4FA9-BFF5-5B952057D653}"/>
                </a:ext>
              </a:extLst>
            </p:cNvPr>
            <p:cNvSpPr txBox="1"/>
            <p:nvPr/>
          </p:nvSpPr>
          <p:spPr>
            <a:xfrm>
              <a:off x="3022692" y="1936850"/>
              <a:ext cx="1767840" cy="236368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lv-LV" sz="1400" b="1" dirty="0">
                  <a:solidFill>
                    <a:srgbClr val="FF0000"/>
                  </a:solidFill>
                </a:rPr>
                <a:t>2021.gada 5.jūnijs</a:t>
              </a:r>
              <a:endParaRPr lang="en-ZA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97" name="Arrow: U-Turn Milestone 4" title="Timeline Arrow">
            <a:extLst>
              <a:ext uri="{FF2B5EF4-FFF2-40B4-BE49-F238E27FC236}">
                <a16:creationId xmlns:a16="http://schemas.microsoft.com/office/drawing/2014/main" id="{977289ED-E1FE-4B5A-8634-83A2558D6B4F}"/>
              </a:ext>
            </a:extLst>
          </p:cNvPr>
          <p:cNvSpPr/>
          <p:nvPr/>
        </p:nvSpPr>
        <p:spPr>
          <a:xfrm flipV="1">
            <a:off x="4697413" y="3416300"/>
            <a:ext cx="925512" cy="1114425"/>
          </a:xfrm>
          <a:prstGeom prst="uturnArrow">
            <a:avLst>
              <a:gd name="adj1" fmla="val 27292"/>
              <a:gd name="adj2" fmla="val 13691"/>
              <a:gd name="adj3" fmla="val 20519"/>
              <a:gd name="adj4" fmla="val 52602"/>
              <a:gd name="adj5" fmla="val 9683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grpSp>
        <p:nvGrpSpPr>
          <p:cNvPr id="3" name="Milestone Graphic" title="Milestone Graphic">
            <a:extLst>
              <a:ext uri="{FF2B5EF4-FFF2-40B4-BE49-F238E27FC236}">
                <a16:creationId xmlns:a16="http://schemas.microsoft.com/office/drawing/2014/main" id="{D0E27774-6F83-4F05-81FC-D97BBA185BD3}"/>
              </a:ext>
            </a:extLst>
          </p:cNvPr>
          <p:cNvGrpSpPr/>
          <p:nvPr/>
        </p:nvGrpSpPr>
        <p:grpSpPr>
          <a:xfrm>
            <a:off x="4951828" y="4289598"/>
            <a:ext cx="464817" cy="464817"/>
            <a:chOff x="4398285" y="4297293"/>
            <a:chExt cx="464817" cy="464817"/>
          </a:xfrm>
          <a:solidFill>
            <a:srgbClr val="FFC000"/>
          </a:solidFill>
        </p:grpSpPr>
        <p:sp>
          <p:nvSpPr>
            <p:cNvPr id="232" name="Oval 231" title="Circle Background">
              <a:extLst>
                <a:ext uri="{FF2B5EF4-FFF2-40B4-BE49-F238E27FC236}">
                  <a16:creationId xmlns:a16="http://schemas.microsoft.com/office/drawing/2014/main" id="{EA03467D-3B16-4AA7-B135-0386C12AA2D2}"/>
                </a:ext>
              </a:extLst>
            </p:cNvPr>
            <p:cNvSpPr/>
            <p:nvPr/>
          </p:nvSpPr>
          <p:spPr>
            <a:xfrm>
              <a:off x="4398285" y="4297293"/>
              <a:ext cx="464817" cy="4648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ZA" dirty="0"/>
            </a:p>
          </p:txBody>
        </p:sp>
        <p:pic>
          <p:nvPicPr>
            <p:cNvPr id="234" name="Graphic 233" title="Milestone Icon">
              <a:extLst>
                <a:ext uri="{FF2B5EF4-FFF2-40B4-BE49-F238E27FC236}">
                  <a16:creationId xmlns:a16="http://schemas.microsoft.com/office/drawing/2014/main" id="{8AB29F97-7C55-4698-831C-1CF7904369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1991" y="4382052"/>
              <a:ext cx="235505" cy="315487"/>
            </a:xfrm>
            <a:prstGeom prst="rect">
              <a:avLst/>
            </a:prstGeom>
            <a:grpFill/>
          </p:spPr>
        </p:pic>
      </p:grpSp>
      <p:grpSp>
        <p:nvGrpSpPr>
          <p:cNvPr id="16396" name="Text Milestone 4">
            <a:extLst>
              <a:ext uri="{FF2B5EF4-FFF2-40B4-BE49-F238E27FC236}">
                <a16:creationId xmlns:a16="http://schemas.microsoft.com/office/drawing/2014/main" id="{6BBC55B6-B6C5-45C6-8F27-EC49A2643F77}"/>
              </a:ext>
            </a:extLst>
          </p:cNvPr>
          <p:cNvGrpSpPr>
            <a:grpSpLocks/>
          </p:cNvGrpSpPr>
          <p:nvPr/>
        </p:nvGrpSpPr>
        <p:grpSpPr bwMode="auto">
          <a:xfrm>
            <a:off x="2991011" y="986716"/>
            <a:ext cx="1855466" cy="1299285"/>
            <a:chOff x="3793428" y="4970697"/>
            <a:chExt cx="1855475" cy="1297854"/>
          </a:xfrm>
        </p:grpSpPr>
        <p:sp>
          <p:nvSpPr>
            <p:cNvPr id="16444" name="TextBox 198">
              <a:extLst>
                <a:ext uri="{FF2B5EF4-FFF2-40B4-BE49-F238E27FC236}">
                  <a16:creationId xmlns:a16="http://schemas.microsoft.com/office/drawing/2014/main" id="{385F38D6-95AD-4B87-8109-DEB3FC7A10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3428" y="4970697"/>
              <a:ext cx="1767840" cy="98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lv-LV" altLang="lv-LV" sz="1600" b="1" dirty="0">
                  <a:solidFill>
                    <a:srgbClr val="00B050"/>
                  </a:solidFill>
                </a:rPr>
                <a:t>Administratīvās struktūras </a:t>
              </a:r>
              <a:br>
                <a:rPr lang="lv-LV" altLang="lv-LV" sz="1600" b="1" dirty="0">
                  <a:solidFill>
                    <a:srgbClr val="00B050"/>
                  </a:solidFill>
                </a:rPr>
              </a:br>
              <a:r>
                <a:rPr lang="lv-LV" altLang="lv-LV" sz="1600" b="1" dirty="0">
                  <a:solidFill>
                    <a:srgbClr val="00B050"/>
                  </a:solidFill>
                </a:rPr>
                <a:t>projekta </a:t>
              </a:r>
              <a:br>
                <a:rPr lang="lv-LV" altLang="lv-LV" sz="1600" b="1" dirty="0">
                  <a:solidFill>
                    <a:srgbClr val="00B050"/>
                  </a:solidFill>
                </a:rPr>
              </a:br>
              <a:r>
                <a:rPr lang="lv-LV" altLang="lv-LV" sz="1600" b="1" dirty="0">
                  <a:solidFill>
                    <a:srgbClr val="00B050"/>
                  </a:solidFill>
                </a:rPr>
                <a:t>izstrāde</a:t>
              </a:r>
              <a:endParaRPr lang="en-ZA" altLang="lv-LV" sz="1600" b="1" dirty="0">
                <a:solidFill>
                  <a:srgbClr val="00B050"/>
                </a:solidFill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1DC0326C-CB88-46EB-B510-CCE574A862B9}"/>
                </a:ext>
              </a:extLst>
            </p:cNvPr>
            <p:cNvSpPr txBox="1"/>
            <p:nvPr/>
          </p:nvSpPr>
          <p:spPr>
            <a:xfrm>
              <a:off x="3880419" y="6032274"/>
              <a:ext cx="1768484" cy="236277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lv-LV" sz="1100" b="1" dirty="0">
                  <a:solidFill>
                    <a:srgbClr val="00B050"/>
                  </a:solidFill>
                </a:rPr>
                <a:t>Līdz 2021.gada 1.jūnijam</a:t>
              </a:r>
              <a:endParaRPr lang="en-ZA" sz="1100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202" name="Arrow: U-Turn Milestone 5" title="Timeline Arrow">
            <a:extLst>
              <a:ext uri="{FF2B5EF4-FFF2-40B4-BE49-F238E27FC236}">
                <a16:creationId xmlns:a16="http://schemas.microsoft.com/office/drawing/2014/main" id="{DF252651-8C0E-4123-B77B-D29B60C9448D}"/>
              </a:ext>
            </a:extLst>
          </p:cNvPr>
          <p:cNvSpPr/>
          <p:nvPr/>
        </p:nvSpPr>
        <p:spPr>
          <a:xfrm>
            <a:off x="5708650" y="2752725"/>
            <a:ext cx="1958975" cy="67627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sp>
        <p:nvSpPr>
          <p:cNvPr id="203" name="Duration 5" title="Duration Text">
            <a:extLst>
              <a:ext uri="{FF2B5EF4-FFF2-40B4-BE49-F238E27FC236}">
                <a16:creationId xmlns:a16="http://schemas.microsoft.com/office/drawing/2014/main" id="{6A119D66-7BB4-4727-836C-255442641ADE}"/>
              </a:ext>
            </a:extLst>
          </p:cNvPr>
          <p:cNvSpPr txBox="1"/>
          <p:nvPr/>
        </p:nvSpPr>
        <p:spPr>
          <a:xfrm>
            <a:off x="5963319" y="1582488"/>
            <a:ext cx="2264693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228600" indent="-228600">
              <a:buFont typeface="+mj-lt"/>
              <a:buAutoNum type="arabicPeriod"/>
              <a:defRPr/>
            </a:pPr>
            <a:r>
              <a:rPr lang="lv-LV" sz="1100" dirty="0">
                <a:solidFill>
                  <a:srgbClr val="002060"/>
                </a:solidFill>
              </a:rPr>
              <a:t>Izskata iepriekšējā sasaukuma sagatavoto Konstatējumu daļu un </a:t>
            </a:r>
            <a:r>
              <a:rPr lang="lv-LV" altLang="lv-LV" sz="1100" dirty="0">
                <a:solidFill>
                  <a:srgbClr val="002060"/>
                </a:solidFill>
              </a:rPr>
              <a:t>Administratīvās struktūras projektu</a:t>
            </a:r>
            <a:endParaRPr lang="lv-LV" sz="1100" dirty="0">
              <a:solidFill>
                <a:srgbClr val="002060"/>
              </a:solidFill>
            </a:endParaRPr>
          </a:p>
          <a:p>
            <a:pPr marL="228600" indent="-228600">
              <a:buFont typeface="+mj-lt"/>
              <a:buAutoNum type="arabicPeriod"/>
              <a:defRPr/>
            </a:pPr>
            <a:r>
              <a:rPr lang="lv-LV" sz="1100" dirty="0">
                <a:solidFill>
                  <a:srgbClr val="002060"/>
                </a:solidFill>
              </a:rPr>
              <a:t>Sagatavo Lemjošo daļu</a:t>
            </a:r>
            <a:endParaRPr lang="en-ZA" sz="1100" dirty="0">
              <a:solidFill>
                <a:srgbClr val="002060"/>
              </a:solidFill>
            </a:endParaRPr>
          </a:p>
        </p:txBody>
      </p:sp>
      <p:cxnSp>
        <p:nvCxnSpPr>
          <p:cNvPr id="98" name="Connector Milestone 1" title="Connecter Line">
            <a:extLst>
              <a:ext uri="{FF2B5EF4-FFF2-40B4-BE49-F238E27FC236}">
                <a16:creationId xmlns:a16="http://schemas.microsoft.com/office/drawing/2014/main" id="{2AC90CB8-6A5F-4B03-A3CC-7A40909AB8B7}"/>
              </a:ext>
            </a:extLst>
          </p:cNvPr>
          <p:cNvCxnSpPr>
            <a:cxnSpLocks/>
          </p:cNvCxnSpPr>
          <p:nvPr/>
        </p:nvCxnSpPr>
        <p:spPr>
          <a:xfrm flipH="1">
            <a:off x="6714321" y="2335213"/>
            <a:ext cx="0" cy="361950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0" name="TextBox 204">
            <a:extLst>
              <a:ext uri="{FF2B5EF4-FFF2-40B4-BE49-F238E27FC236}">
                <a16:creationId xmlns:a16="http://schemas.microsoft.com/office/drawing/2014/main" id="{A076429C-35A1-4F60-A08B-05D743FDA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76" y="745331"/>
            <a:ext cx="176847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/>
            <a:r>
              <a:rPr lang="lv-LV" altLang="lv-LV" dirty="0"/>
              <a:t>Izveido </a:t>
            </a:r>
            <a:r>
              <a:rPr lang="lv-LV" altLang="lv-LV" b="1" dirty="0"/>
              <a:t>Reorganizācijas komisiju</a:t>
            </a:r>
            <a:endParaRPr lang="en-ZA" altLang="lv-LV" b="1" dirty="0"/>
          </a:p>
        </p:txBody>
      </p:sp>
      <p:sp>
        <p:nvSpPr>
          <p:cNvPr id="208" name="Arrow: U-Turn Milestone 6a" title="Timeline Arrow">
            <a:extLst>
              <a:ext uri="{FF2B5EF4-FFF2-40B4-BE49-F238E27FC236}">
                <a16:creationId xmlns:a16="http://schemas.microsoft.com/office/drawing/2014/main" id="{6D861E3A-05E5-4D9D-BA3A-45BA90A68407}"/>
              </a:ext>
            </a:extLst>
          </p:cNvPr>
          <p:cNvSpPr/>
          <p:nvPr/>
        </p:nvSpPr>
        <p:spPr>
          <a:xfrm flipV="1">
            <a:off x="7623175" y="3429000"/>
            <a:ext cx="893763" cy="65087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grpSp>
        <p:nvGrpSpPr>
          <p:cNvPr id="16402" name="Short Milestone">
            <a:extLst>
              <a:ext uri="{FF2B5EF4-FFF2-40B4-BE49-F238E27FC236}">
                <a16:creationId xmlns:a16="http://schemas.microsoft.com/office/drawing/2014/main" id="{011BBE9B-3556-4254-A291-BFF59AC77EDA}"/>
              </a:ext>
            </a:extLst>
          </p:cNvPr>
          <p:cNvGrpSpPr>
            <a:grpSpLocks/>
          </p:cNvGrpSpPr>
          <p:nvPr/>
        </p:nvGrpSpPr>
        <p:grpSpPr bwMode="auto">
          <a:xfrm>
            <a:off x="7872413" y="3713163"/>
            <a:ext cx="465137" cy="465137"/>
            <a:chOff x="7634775" y="3713610"/>
            <a:chExt cx="464817" cy="464817"/>
          </a:xfrm>
        </p:grpSpPr>
        <p:sp>
          <p:nvSpPr>
            <p:cNvPr id="218" name="Oval 217" title="Circle Background">
              <a:extLst>
                <a:ext uri="{FF2B5EF4-FFF2-40B4-BE49-F238E27FC236}">
                  <a16:creationId xmlns:a16="http://schemas.microsoft.com/office/drawing/2014/main" id="{C66F47E8-BEF9-432C-9279-5A6303E1102D}"/>
                </a:ext>
              </a:extLst>
            </p:cNvPr>
            <p:cNvSpPr/>
            <p:nvPr/>
          </p:nvSpPr>
          <p:spPr>
            <a:xfrm>
              <a:off x="7634775" y="3713610"/>
              <a:ext cx="464817" cy="464817"/>
            </a:xfrm>
            <a:prstGeom prst="ellipse">
              <a:avLst/>
            </a:prstGeom>
            <a:solidFill>
              <a:schemeClr val="tx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ZA" dirty="0"/>
            </a:p>
          </p:txBody>
        </p:sp>
        <p:sp>
          <p:nvSpPr>
            <p:cNvPr id="16443" name="TextBox 218">
              <a:extLst>
                <a:ext uri="{FF2B5EF4-FFF2-40B4-BE49-F238E27FC236}">
                  <a16:creationId xmlns:a16="http://schemas.microsoft.com/office/drawing/2014/main" id="{CF1B3617-9786-4E33-B0B9-539A4C413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67326" y="3869424"/>
              <a:ext cx="39971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ZA" altLang="lv-LV" sz="1000">
                  <a:solidFill>
                    <a:schemeClr val="bg1"/>
                  </a:solidFill>
                </a:rPr>
                <a:t>01</a:t>
              </a:r>
            </a:p>
          </p:txBody>
        </p:sp>
      </p:grpSp>
      <p:cxnSp>
        <p:nvCxnSpPr>
          <p:cNvPr id="130" name="Straight Connector 129" title="Connecter Line">
            <a:extLst>
              <a:ext uri="{FF2B5EF4-FFF2-40B4-BE49-F238E27FC236}">
                <a16:creationId xmlns:a16="http://schemas.microsoft.com/office/drawing/2014/main" id="{FF5BCA1E-9905-47C5-873A-D4E162981A6A}"/>
              </a:ext>
            </a:extLst>
          </p:cNvPr>
          <p:cNvCxnSpPr>
            <a:cxnSpLocks/>
          </p:cNvCxnSpPr>
          <p:nvPr/>
        </p:nvCxnSpPr>
        <p:spPr>
          <a:xfrm flipH="1" flipV="1">
            <a:off x="835025" y="3141663"/>
            <a:ext cx="1588" cy="5873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Arrow: U-Turn Milestone 6b" title="Timeline Arrow">
            <a:extLst>
              <a:ext uri="{FF2B5EF4-FFF2-40B4-BE49-F238E27FC236}">
                <a16:creationId xmlns:a16="http://schemas.microsoft.com/office/drawing/2014/main" id="{54F66043-C403-4F6C-B074-14F1B9CE1926}"/>
              </a:ext>
            </a:extLst>
          </p:cNvPr>
          <p:cNvSpPr/>
          <p:nvPr/>
        </p:nvSpPr>
        <p:spPr>
          <a:xfrm>
            <a:off x="8308975" y="2790825"/>
            <a:ext cx="893763" cy="65087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grpSp>
        <p:nvGrpSpPr>
          <p:cNvPr id="16405" name="Short Milestone">
            <a:extLst>
              <a:ext uri="{FF2B5EF4-FFF2-40B4-BE49-F238E27FC236}">
                <a16:creationId xmlns:a16="http://schemas.microsoft.com/office/drawing/2014/main" id="{CF7177ED-7897-4E08-9825-59F556EA16C5}"/>
              </a:ext>
            </a:extLst>
          </p:cNvPr>
          <p:cNvGrpSpPr>
            <a:grpSpLocks/>
          </p:cNvGrpSpPr>
          <p:nvPr/>
        </p:nvGrpSpPr>
        <p:grpSpPr bwMode="auto">
          <a:xfrm>
            <a:off x="8575675" y="2676525"/>
            <a:ext cx="465138" cy="465138"/>
            <a:chOff x="8281874" y="2663225"/>
            <a:chExt cx="464817" cy="464817"/>
          </a:xfrm>
        </p:grpSpPr>
        <p:sp>
          <p:nvSpPr>
            <p:cNvPr id="221" name="Oval 220" title="Circle Background">
              <a:extLst>
                <a:ext uri="{FF2B5EF4-FFF2-40B4-BE49-F238E27FC236}">
                  <a16:creationId xmlns:a16="http://schemas.microsoft.com/office/drawing/2014/main" id="{245859A7-647F-47B0-9E42-B46639FA207E}"/>
                </a:ext>
              </a:extLst>
            </p:cNvPr>
            <p:cNvSpPr/>
            <p:nvPr/>
          </p:nvSpPr>
          <p:spPr>
            <a:xfrm>
              <a:off x="8281874" y="2663225"/>
              <a:ext cx="464817" cy="464817"/>
            </a:xfrm>
            <a:prstGeom prst="ellipse">
              <a:avLst/>
            </a:prstGeom>
            <a:solidFill>
              <a:schemeClr val="tx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ZA" dirty="0"/>
            </a:p>
          </p:txBody>
        </p:sp>
        <p:sp>
          <p:nvSpPr>
            <p:cNvPr id="16441" name="TextBox 221">
              <a:extLst>
                <a:ext uri="{FF2B5EF4-FFF2-40B4-BE49-F238E27FC236}">
                  <a16:creationId xmlns:a16="http://schemas.microsoft.com/office/drawing/2014/main" id="{4838F440-8FE5-4F7B-810F-4AC1A9CE40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14425" y="2890127"/>
              <a:ext cx="387809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ZA" altLang="lv-LV" sz="1000">
                  <a:solidFill>
                    <a:schemeClr val="bg1"/>
                  </a:solidFill>
                </a:rPr>
                <a:t>02</a:t>
              </a:r>
            </a:p>
          </p:txBody>
        </p:sp>
      </p:grpSp>
      <p:sp>
        <p:nvSpPr>
          <p:cNvPr id="209" name="Arrow: U-Turn Milestone 6c" title="Timeline Arrow">
            <a:extLst>
              <a:ext uri="{FF2B5EF4-FFF2-40B4-BE49-F238E27FC236}">
                <a16:creationId xmlns:a16="http://schemas.microsoft.com/office/drawing/2014/main" id="{712EFAC3-1EE9-4CD5-ADD2-AECD976D53C2}"/>
              </a:ext>
            </a:extLst>
          </p:cNvPr>
          <p:cNvSpPr/>
          <p:nvPr/>
        </p:nvSpPr>
        <p:spPr>
          <a:xfrm flipV="1">
            <a:off x="9056688" y="3429000"/>
            <a:ext cx="893762" cy="65087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grpSp>
        <p:nvGrpSpPr>
          <p:cNvPr id="16407" name="Short Milestone">
            <a:extLst>
              <a:ext uri="{FF2B5EF4-FFF2-40B4-BE49-F238E27FC236}">
                <a16:creationId xmlns:a16="http://schemas.microsoft.com/office/drawing/2014/main" id="{7F99CE05-991C-4BAF-9639-A33E65197B27}"/>
              </a:ext>
            </a:extLst>
          </p:cNvPr>
          <p:cNvGrpSpPr>
            <a:grpSpLocks/>
          </p:cNvGrpSpPr>
          <p:nvPr/>
        </p:nvGrpSpPr>
        <p:grpSpPr bwMode="auto">
          <a:xfrm>
            <a:off x="9339263" y="3751263"/>
            <a:ext cx="465137" cy="465137"/>
            <a:chOff x="8929554" y="3713610"/>
            <a:chExt cx="464817" cy="464817"/>
          </a:xfrm>
        </p:grpSpPr>
        <p:sp>
          <p:nvSpPr>
            <p:cNvPr id="223" name="Oval 222" title="Circle Background">
              <a:extLst>
                <a:ext uri="{FF2B5EF4-FFF2-40B4-BE49-F238E27FC236}">
                  <a16:creationId xmlns:a16="http://schemas.microsoft.com/office/drawing/2014/main" id="{852AF07C-216B-4646-8ABC-740C888F9CF5}"/>
                </a:ext>
              </a:extLst>
            </p:cNvPr>
            <p:cNvSpPr/>
            <p:nvPr/>
          </p:nvSpPr>
          <p:spPr>
            <a:xfrm>
              <a:off x="8929554" y="3713610"/>
              <a:ext cx="464817" cy="464817"/>
            </a:xfrm>
            <a:prstGeom prst="ellipse">
              <a:avLst/>
            </a:prstGeom>
            <a:solidFill>
              <a:schemeClr val="tx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ZA" dirty="0"/>
            </a:p>
          </p:txBody>
        </p:sp>
        <p:sp>
          <p:nvSpPr>
            <p:cNvPr id="16439" name="TextBox 223">
              <a:extLst>
                <a:ext uri="{FF2B5EF4-FFF2-40B4-BE49-F238E27FC236}">
                  <a16:creationId xmlns:a16="http://schemas.microsoft.com/office/drawing/2014/main" id="{6E3FF9E3-173F-41FC-A664-3060707A4A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62105" y="3869424"/>
              <a:ext cx="39971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ZA" altLang="lv-LV" sz="1000">
                  <a:solidFill>
                    <a:schemeClr val="bg1"/>
                  </a:solidFill>
                </a:rPr>
                <a:t>03</a:t>
              </a:r>
            </a:p>
          </p:txBody>
        </p:sp>
      </p:grpSp>
      <p:sp>
        <p:nvSpPr>
          <p:cNvPr id="212" name="Brace for Grouped Items" title="Group Bracket">
            <a:extLst>
              <a:ext uri="{FF2B5EF4-FFF2-40B4-BE49-F238E27FC236}">
                <a16:creationId xmlns:a16="http://schemas.microsoft.com/office/drawing/2014/main" id="{C979BB55-4497-4202-9141-C2A888B5F914}"/>
              </a:ext>
            </a:extLst>
          </p:cNvPr>
          <p:cNvSpPr/>
          <p:nvPr/>
        </p:nvSpPr>
        <p:spPr>
          <a:xfrm rot="5400000">
            <a:off x="8460582" y="3496468"/>
            <a:ext cx="457200" cy="1839913"/>
          </a:xfrm>
          <a:prstGeom prst="rightBrace">
            <a:avLst>
              <a:gd name="adj1" fmla="val 44270"/>
              <a:gd name="adj2" fmla="val 50000"/>
            </a:avLst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ZA"/>
          </a:p>
        </p:txBody>
      </p:sp>
      <p:grpSp>
        <p:nvGrpSpPr>
          <p:cNvPr id="16409" name="Text Milestone 6">
            <a:extLst>
              <a:ext uri="{FF2B5EF4-FFF2-40B4-BE49-F238E27FC236}">
                <a16:creationId xmlns:a16="http://schemas.microsoft.com/office/drawing/2014/main" id="{CC31B70A-FD84-42F4-8151-9C075FBEA3E5}"/>
              </a:ext>
            </a:extLst>
          </p:cNvPr>
          <p:cNvGrpSpPr>
            <a:grpSpLocks/>
          </p:cNvGrpSpPr>
          <p:nvPr/>
        </p:nvGrpSpPr>
        <p:grpSpPr bwMode="auto">
          <a:xfrm>
            <a:off x="7542214" y="4805359"/>
            <a:ext cx="2408237" cy="861773"/>
            <a:chOff x="7413725" y="4930774"/>
            <a:chExt cx="2002848" cy="690113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04F198F9-CD76-4F18-9303-A17F6717C63B}"/>
                </a:ext>
              </a:extLst>
            </p:cNvPr>
            <p:cNvSpPr txBox="1"/>
            <p:nvPr/>
          </p:nvSpPr>
          <p:spPr>
            <a:xfrm>
              <a:off x="7413725" y="4930774"/>
              <a:ext cx="2002848" cy="690113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r>
                <a:rPr lang="lv-LV" sz="1400" b="1" dirty="0">
                  <a:solidFill>
                    <a:schemeClr val="accent2">
                      <a:lumMod val="50000"/>
                    </a:schemeClr>
                  </a:solidFill>
                </a:rPr>
                <a:t>Reorganizācijas komisijas darbs, nodrošinot reorganizācijas procesu</a:t>
              </a:r>
              <a:r>
                <a:rPr lang="lv-LV" sz="1400" dirty="0">
                  <a:solidFill>
                    <a:schemeClr val="accent2">
                      <a:lumMod val="50000"/>
                    </a:schemeClr>
                  </a:solidFill>
                </a:rPr>
                <a:t>, ievērojot MKN 671 nosacījumus un pamatprincipus</a:t>
              </a:r>
              <a:endParaRPr lang="en-ZA" sz="14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C252057C-D7A2-401B-ADCD-CF6732C02CBC}"/>
                </a:ext>
              </a:extLst>
            </p:cNvPr>
            <p:cNvSpPr txBox="1"/>
            <p:nvPr/>
          </p:nvSpPr>
          <p:spPr>
            <a:xfrm>
              <a:off x="7602523" y="5239694"/>
              <a:ext cx="1767841" cy="153825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endPara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10" name="Arrow: U-Turn Milestone 7" title="Timeline Arrow">
            <a:extLst>
              <a:ext uri="{FF2B5EF4-FFF2-40B4-BE49-F238E27FC236}">
                <a16:creationId xmlns:a16="http://schemas.microsoft.com/office/drawing/2014/main" id="{67A67023-A8DA-4EC2-9276-16236BA3AF57}"/>
              </a:ext>
            </a:extLst>
          </p:cNvPr>
          <p:cNvSpPr/>
          <p:nvPr/>
        </p:nvSpPr>
        <p:spPr>
          <a:xfrm>
            <a:off x="9918700" y="2778125"/>
            <a:ext cx="1506538" cy="65087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sp>
        <p:nvSpPr>
          <p:cNvPr id="211" name="Duration 7" title="Duration Text">
            <a:extLst>
              <a:ext uri="{FF2B5EF4-FFF2-40B4-BE49-F238E27FC236}">
                <a16:creationId xmlns:a16="http://schemas.microsoft.com/office/drawing/2014/main" id="{17FA7A3D-CD6A-4655-8B40-B47BD4F49B9D}"/>
              </a:ext>
            </a:extLst>
          </p:cNvPr>
          <p:cNvSpPr txBox="1"/>
          <p:nvPr/>
        </p:nvSpPr>
        <p:spPr>
          <a:xfrm>
            <a:off x="9918700" y="2574925"/>
            <a:ext cx="1833563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lv-LV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Līdz 2021.gada 31.decembrim</a:t>
            </a:r>
            <a:endParaRPr lang="en-ZA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9" name="Connector Milestone 1" title="Connecter Line">
            <a:extLst>
              <a:ext uri="{FF2B5EF4-FFF2-40B4-BE49-F238E27FC236}">
                <a16:creationId xmlns:a16="http://schemas.microsoft.com/office/drawing/2014/main" id="{A032D57D-9E5F-4F47-B305-6AAA039BC4A3}"/>
              </a:ext>
            </a:extLst>
          </p:cNvPr>
          <p:cNvCxnSpPr>
            <a:cxnSpLocks/>
          </p:cNvCxnSpPr>
          <p:nvPr/>
        </p:nvCxnSpPr>
        <p:spPr>
          <a:xfrm flipH="1">
            <a:off x="11196638" y="2154238"/>
            <a:ext cx="0" cy="36195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3" name="TextBox 225">
            <a:extLst>
              <a:ext uri="{FF2B5EF4-FFF2-40B4-BE49-F238E27FC236}">
                <a16:creationId xmlns:a16="http://schemas.microsoft.com/office/drawing/2014/main" id="{007F3813-C8C9-46F6-B8B7-EC5F18698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5025" y="742950"/>
            <a:ext cx="23034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/>
            <a:r>
              <a:rPr lang="lv-LV" altLang="lv-LV" sz="1600" dirty="0"/>
              <a:t>Tiek veikta pašvaldību institūciju, finanšu, mantas, tiesību un saistību nodošana- </a:t>
            </a:r>
            <a:r>
              <a:rPr lang="lv-LV" altLang="lv-LV" sz="1600" b="1" dirty="0"/>
              <a:t>parakstot Nodošanas-Pieņemšanas aktus</a:t>
            </a:r>
            <a:endParaRPr lang="en-ZA" altLang="lv-LV" sz="1600" b="1" dirty="0"/>
          </a:p>
        </p:txBody>
      </p:sp>
      <p:cxnSp>
        <p:nvCxnSpPr>
          <p:cNvPr id="242" name="Connector Launch" title="Connecter Line">
            <a:extLst>
              <a:ext uri="{FF2B5EF4-FFF2-40B4-BE49-F238E27FC236}">
                <a16:creationId xmlns:a16="http://schemas.microsoft.com/office/drawing/2014/main" id="{733E8BFD-42DD-492F-8538-ED5D95D7A72E}"/>
              </a:ext>
            </a:extLst>
          </p:cNvPr>
          <p:cNvCxnSpPr>
            <a:cxnSpLocks/>
            <a:endCxn id="236" idx="0"/>
          </p:cNvCxnSpPr>
          <p:nvPr/>
        </p:nvCxnSpPr>
        <p:spPr>
          <a:xfrm flipH="1">
            <a:off x="11301413" y="3429000"/>
            <a:ext cx="0" cy="55403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5" name="Launch Graphic" title="Launch Graphic">
            <a:extLst>
              <a:ext uri="{FF2B5EF4-FFF2-40B4-BE49-F238E27FC236}">
                <a16:creationId xmlns:a16="http://schemas.microsoft.com/office/drawing/2014/main" id="{472A5452-51F5-4BDB-91A5-33EBDE07C4D4}"/>
              </a:ext>
            </a:extLst>
          </p:cNvPr>
          <p:cNvGrpSpPr/>
          <p:nvPr/>
        </p:nvGrpSpPr>
        <p:grpSpPr>
          <a:xfrm>
            <a:off x="10961301" y="3983527"/>
            <a:ext cx="680539" cy="680539"/>
            <a:chOff x="10961301" y="3355525"/>
            <a:chExt cx="680539" cy="680539"/>
          </a:xfrm>
          <a:solidFill>
            <a:srgbClr val="FF0000"/>
          </a:solidFill>
        </p:grpSpPr>
        <p:sp>
          <p:nvSpPr>
            <p:cNvPr id="236" name="Oval 235" title="Launch Circle">
              <a:extLst>
                <a:ext uri="{FF2B5EF4-FFF2-40B4-BE49-F238E27FC236}">
                  <a16:creationId xmlns:a16="http://schemas.microsoft.com/office/drawing/2014/main" id="{240D9C57-170A-4BCF-BA62-9FCC87E9B763}"/>
                </a:ext>
              </a:extLst>
            </p:cNvPr>
            <p:cNvSpPr/>
            <p:nvPr/>
          </p:nvSpPr>
          <p:spPr>
            <a:xfrm>
              <a:off x="10961301" y="3355525"/>
              <a:ext cx="680539" cy="68053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ZA" dirty="0"/>
            </a:p>
          </p:txBody>
        </p:sp>
        <p:pic>
          <p:nvPicPr>
            <p:cNvPr id="237" name="Graphic 236" title="Launch Icon">
              <a:extLst>
                <a:ext uri="{FF2B5EF4-FFF2-40B4-BE49-F238E27FC236}">
                  <a16:creationId xmlns:a16="http://schemas.microsoft.com/office/drawing/2014/main" id="{1F35E973-B927-45BC-87F0-E498329026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02868" y="3548145"/>
              <a:ext cx="235505" cy="315487"/>
            </a:xfrm>
            <a:prstGeom prst="rect">
              <a:avLst/>
            </a:prstGeom>
            <a:grpFill/>
          </p:spPr>
        </p:pic>
      </p:grpSp>
      <p:grpSp>
        <p:nvGrpSpPr>
          <p:cNvPr id="16416" name="Text Milestone Launch">
            <a:extLst>
              <a:ext uri="{FF2B5EF4-FFF2-40B4-BE49-F238E27FC236}">
                <a16:creationId xmlns:a16="http://schemas.microsoft.com/office/drawing/2014/main" id="{FA550D0B-95C0-4506-B789-75583CD4B11D}"/>
              </a:ext>
            </a:extLst>
          </p:cNvPr>
          <p:cNvGrpSpPr>
            <a:grpSpLocks/>
          </p:cNvGrpSpPr>
          <p:nvPr/>
        </p:nvGrpSpPr>
        <p:grpSpPr bwMode="auto">
          <a:xfrm>
            <a:off x="10007600" y="4729163"/>
            <a:ext cx="2065338" cy="1897062"/>
            <a:chOff x="9919261" y="4757392"/>
            <a:chExt cx="2260739" cy="1896737"/>
          </a:xfrm>
        </p:grpSpPr>
        <p:sp>
          <p:nvSpPr>
            <p:cNvPr id="16434" name="TextBox 238">
              <a:extLst>
                <a:ext uri="{FF2B5EF4-FFF2-40B4-BE49-F238E27FC236}">
                  <a16:creationId xmlns:a16="http://schemas.microsoft.com/office/drawing/2014/main" id="{DEDD8AAB-1A51-4452-B84B-4D20DA3D97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19261" y="4930580"/>
              <a:ext cx="2260739" cy="1723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lv-LV" altLang="lv-LV" sz="1400" b="1" dirty="0"/>
                <a:t>Reorganizētās pašvaldības uzsāk darbu atbilstoši Administratīvo teritoriju un apdzīvoto vietu likumā noteiktajām administratīvajām teritorijām</a:t>
              </a:r>
              <a:endParaRPr lang="en-ZA" altLang="lv-LV" sz="1400" b="1" dirty="0"/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A4C4DC03-1F68-421D-914C-D7B5E1BC1BCA}"/>
                </a:ext>
              </a:extLst>
            </p:cNvPr>
            <p:cNvSpPr txBox="1"/>
            <p:nvPr/>
          </p:nvSpPr>
          <p:spPr>
            <a:xfrm>
              <a:off x="10364110" y="4757392"/>
              <a:ext cx="1767234" cy="153961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lv-LV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2022.gada 1.janvāris</a:t>
              </a:r>
              <a:endParaRPr lang="en-ZA" sz="1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7ECB3074-F5F8-46B4-8BB4-F550F28ACC9E}"/>
              </a:ext>
            </a:extLst>
          </p:cNvPr>
          <p:cNvSpPr txBox="1"/>
          <p:nvPr/>
        </p:nvSpPr>
        <p:spPr>
          <a:xfrm>
            <a:off x="1696243" y="5745461"/>
            <a:ext cx="262731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lv-LV" sz="1200" dirty="0"/>
              <a:t>Visu informāciju, kas nepieciešama institūciju, finanšu resursu, mantas, kā arī tiesību un saistību pārdales apjomu </a:t>
            </a:r>
            <a:r>
              <a:rPr lang="lv-LV" sz="1200" dirty="0">
                <a:solidFill>
                  <a:schemeClr val="bg1">
                    <a:lumMod val="50000"/>
                  </a:schemeClr>
                </a:solidFill>
              </a:rPr>
              <a:t>apzināšanai </a:t>
            </a:r>
            <a:r>
              <a:rPr lang="lv-LV" sz="1200" b="1" dirty="0">
                <a:solidFill>
                  <a:schemeClr val="bg1">
                    <a:lumMod val="50000"/>
                  </a:schemeClr>
                </a:solidFill>
              </a:rPr>
              <a:t>iesniedz VARAM, izvēloties formu pēc saviem ieskatiem</a:t>
            </a:r>
          </a:p>
        </p:txBody>
      </p:sp>
      <p:sp>
        <p:nvSpPr>
          <p:cNvPr id="16418" name="TextBox 93">
            <a:extLst>
              <a:ext uri="{FF2B5EF4-FFF2-40B4-BE49-F238E27FC236}">
                <a16:creationId xmlns:a16="http://schemas.microsoft.com/office/drawing/2014/main" id="{8B53F141-80E6-43DA-876E-6E434BA77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8" y="3836988"/>
            <a:ext cx="1371599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lv-LV" altLang="lv-LV" sz="1400" u="sng" dirty="0">
                <a:solidFill>
                  <a:srgbClr val="00B050"/>
                </a:solidFill>
              </a:rPr>
              <a:t>Aglonas, Limbažu un Inčukalna novadiem </a:t>
            </a:r>
            <a:br>
              <a:rPr lang="lv-LV" altLang="lv-LV" sz="1400" u="sng" dirty="0">
                <a:solidFill>
                  <a:srgbClr val="00B050"/>
                </a:solidFill>
              </a:rPr>
            </a:br>
            <a:r>
              <a:rPr lang="lv-LV" altLang="lv-LV" sz="1200" dirty="0">
                <a:solidFill>
                  <a:srgbClr val="FF0000"/>
                </a:solidFill>
              </a:rPr>
              <a:t>-</a:t>
            </a:r>
            <a:r>
              <a:rPr lang="lv-LV" altLang="lv-LV" sz="1200" b="1" dirty="0">
                <a:solidFill>
                  <a:srgbClr val="FF0000"/>
                </a:solidFill>
              </a:rPr>
              <a:t>budžeti </a:t>
            </a:r>
            <a:r>
              <a:rPr lang="lv-LV" altLang="lv-LV" sz="1200" dirty="0">
                <a:solidFill>
                  <a:srgbClr val="FF0000"/>
                </a:solidFill>
              </a:rPr>
              <a:t>2021.gadam tiek pieņemti, </a:t>
            </a:r>
            <a:br>
              <a:rPr lang="lv-LV" altLang="lv-LV" sz="1200" dirty="0">
                <a:solidFill>
                  <a:srgbClr val="FF0000"/>
                </a:solidFill>
              </a:rPr>
            </a:br>
            <a:r>
              <a:rPr lang="lv-LV" altLang="lv-LV" sz="1200" dirty="0">
                <a:solidFill>
                  <a:srgbClr val="FF0000"/>
                </a:solidFill>
              </a:rPr>
              <a:t>veicot nodalītu budžeta plānošanu </a:t>
            </a:r>
          </a:p>
          <a:p>
            <a:pPr algn="ctr"/>
            <a:r>
              <a:rPr lang="lv-LV" altLang="lv-LV" sz="1200" dirty="0">
                <a:solidFill>
                  <a:srgbClr val="FF0000"/>
                </a:solidFill>
              </a:rPr>
              <a:t>un grāmatvedības uzskaiti par reorganizējamām vienībām, </a:t>
            </a:r>
            <a:br>
              <a:rPr lang="lv-LV" altLang="lv-LV" sz="1200" dirty="0">
                <a:solidFill>
                  <a:srgbClr val="FF0000"/>
                </a:solidFill>
              </a:rPr>
            </a:br>
            <a:r>
              <a:rPr lang="lv-LV" altLang="lv-LV" sz="1200" dirty="0">
                <a:solidFill>
                  <a:srgbClr val="FF0000"/>
                </a:solidFill>
              </a:rPr>
              <a:t>-</a:t>
            </a:r>
            <a:r>
              <a:rPr lang="lv-LV" altLang="lv-LV" sz="1200" b="1" dirty="0">
                <a:solidFill>
                  <a:srgbClr val="FF0000"/>
                </a:solidFill>
              </a:rPr>
              <a:t>inventarizāciju </a:t>
            </a:r>
            <a:r>
              <a:rPr lang="lv-LV" altLang="lv-LV" sz="1200" dirty="0">
                <a:solidFill>
                  <a:srgbClr val="FF0000"/>
                </a:solidFill>
              </a:rPr>
              <a:t>veic, nodalot mantas šķirtību</a:t>
            </a:r>
            <a:endParaRPr lang="en-ZA" altLang="lv-LV" sz="1200" dirty="0">
              <a:solidFill>
                <a:srgbClr val="FF0000"/>
              </a:solidFill>
            </a:endParaRPr>
          </a:p>
        </p:txBody>
      </p:sp>
      <p:sp>
        <p:nvSpPr>
          <p:cNvPr id="79" name="Duration 7" title="Duration Text">
            <a:extLst>
              <a:ext uri="{FF2B5EF4-FFF2-40B4-BE49-F238E27FC236}">
                <a16:creationId xmlns:a16="http://schemas.microsoft.com/office/drawing/2014/main" id="{03739FD7-CB7F-4677-ADC9-EBC9639395A3}"/>
              </a:ext>
            </a:extLst>
          </p:cNvPr>
          <p:cNvSpPr txBox="1"/>
          <p:nvPr/>
        </p:nvSpPr>
        <p:spPr>
          <a:xfrm>
            <a:off x="8212138" y="1258888"/>
            <a:ext cx="1370012" cy="103028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>
              <a:defRPr/>
            </a:pPr>
            <a:r>
              <a:rPr lang="lv-LV" sz="1000" b="1" i="1" dirty="0">
                <a:solidFill>
                  <a:schemeClr val="accent1">
                    <a:lumMod val="75000"/>
                  </a:schemeClr>
                </a:solidFill>
              </a:rPr>
              <a:t>Reorganizācija </a:t>
            </a:r>
            <a:br>
              <a:rPr lang="lv-LV" sz="1000" b="1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lv-LV" sz="1000" b="1" i="1" dirty="0">
                <a:solidFill>
                  <a:schemeClr val="accent1">
                    <a:lumMod val="75000"/>
                  </a:schemeClr>
                </a:solidFill>
              </a:rPr>
              <a:t>var tikt veikta pakāpeniski (posmos)</a:t>
            </a:r>
          </a:p>
          <a:p>
            <a:pPr algn="ctr">
              <a:defRPr/>
            </a:pPr>
            <a:endParaRPr lang="lv-LV" sz="9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lv-LV" sz="900" i="1" dirty="0">
                <a:solidFill>
                  <a:schemeClr val="accent1">
                    <a:lumMod val="75000"/>
                  </a:schemeClr>
                </a:solidFill>
              </a:rPr>
              <a:t>Piem., skolas + finanses </a:t>
            </a:r>
            <a:endParaRPr lang="en-ZA" sz="9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lv-LV" sz="900" i="1" dirty="0">
                <a:solidFill>
                  <a:schemeClr val="accent1">
                    <a:lumMod val="75000"/>
                  </a:schemeClr>
                </a:solidFill>
              </a:rPr>
              <a:t>nodod līdz 2021.gada 31.augustam</a:t>
            </a:r>
            <a:endParaRPr lang="en-ZA" sz="9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80" name="Straight Connector 79" title="Connecter Line">
            <a:extLst>
              <a:ext uri="{FF2B5EF4-FFF2-40B4-BE49-F238E27FC236}">
                <a16:creationId xmlns:a16="http://schemas.microsoft.com/office/drawing/2014/main" id="{F4D2C00D-D99C-4EF4-B181-36477A8F203D}"/>
              </a:ext>
            </a:extLst>
          </p:cNvPr>
          <p:cNvCxnSpPr>
            <a:cxnSpLocks/>
          </p:cNvCxnSpPr>
          <p:nvPr/>
        </p:nvCxnSpPr>
        <p:spPr>
          <a:xfrm flipV="1">
            <a:off x="8769350" y="2378075"/>
            <a:ext cx="4763" cy="41275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Vertical Scroll 7">
            <a:extLst>
              <a:ext uri="{FF2B5EF4-FFF2-40B4-BE49-F238E27FC236}">
                <a16:creationId xmlns:a16="http://schemas.microsoft.com/office/drawing/2014/main" id="{A6EAA0E9-8C02-43E7-BA1E-CEDE4E6278B2}"/>
              </a:ext>
            </a:extLst>
          </p:cNvPr>
          <p:cNvSpPr/>
          <p:nvPr/>
        </p:nvSpPr>
        <p:spPr>
          <a:xfrm>
            <a:off x="5538788" y="3521075"/>
            <a:ext cx="2082800" cy="3254375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Wingdings" panose="05000000000000000000" pitchFamily="2" charset="2"/>
              <a:buChar char="Ø"/>
              <a:defRPr/>
            </a:pPr>
            <a:endParaRPr lang="lv-LV" sz="1200" dirty="0">
              <a:solidFill>
                <a:srgbClr val="0070C0"/>
              </a:solidFill>
            </a:endParaRPr>
          </a:p>
          <a:p>
            <a:pPr algn="ctr">
              <a:buFont typeface="Wingdings" panose="05000000000000000000" pitchFamily="2" charset="2"/>
              <a:buChar char="Ø"/>
              <a:defRPr/>
            </a:pPr>
            <a:r>
              <a:rPr lang="pt-BR" sz="1200" b="1" dirty="0">
                <a:solidFill>
                  <a:srgbClr val="0070C0"/>
                </a:solidFill>
              </a:rPr>
              <a:t>Siguldas</a:t>
            </a:r>
            <a:r>
              <a:rPr lang="pt-BR" sz="1200" dirty="0">
                <a:solidFill>
                  <a:srgbClr val="0070C0"/>
                </a:solidFill>
              </a:rPr>
              <a:t> novad</a:t>
            </a:r>
            <a:r>
              <a:rPr lang="lv-LV" sz="1200" dirty="0">
                <a:solidFill>
                  <a:srgbClr val="0070C0"/>
                </a:solidFill>
              </a:rPr>
              <a:t>s</a:t>
            </a:r>
            <a:r>
              <a:rPr lang="pt-BR" sz="1200" dirty="0">
                <a:solidFill>
                  <a:srgbClr val="0070C0"/>
                </a:solidFill>
              </a:rPr>
              <a:t> un </a:t>
            </a:r>
            <a:r>
              <a:rPr lang="pt-BR" sz="1200" b="1" dirty="0">
                <a:solidFill>
                  <a:srgbClr val="0070C0"/>
                </a:solidFill>
              </a:rPr>
              <a:t>Ropažu </a:t>
            </a:r>
            <a:r>
              <a:rPr lang="pt-BR" sz="1200" dirty="0">
                <a:solidFill>
                  <a:srgbClr val="0070C0"/>
                </a:solidFill>
              </a:rPr>
              <a:t>novad</a:t>
            </a:r>
            <a:r>
              <a:rPr lang="lv-LV" sz="1200" dirty="0">
                <a:solidFill>
                  <a:srgbClr val="0070C0"/>
                </a:solidFill>
              </a:rPr>
              <a:t>s - attiecībā uz Ropažu novada </a:t>
            </a:r>
            <a:r>
              <a:rPr lang="lv-LV" sz="1200" u="sng" dirty="0">
                <a:solidFill>
                  <a:srgbClr val="0070C0"/>
                </a:solidFill>
              </a:rPr>
              <a:t>Vangažu pilsētu</a:t>
            </a:r>
          </a:p>
          <a:p>
            <a:pPr algn="ctr">
              <a:buFont typeface="Wingdings" panose="05000000000000000000" pitchFamily="2" charset="2"/>
              <a:buChar char="Ø"/>
              <a:defRPr/>
            </a:pPr>
            <a:endParaRPr lang="lv-LV" sz="1200" dirty="0">
              <a:solidFill>
                <a:srgbClr val="0070C0"/>
              </a:solidFill>
            </a:endParaRPr>
          </a:p>
          <a:p>
            <a:pPr algn="ctr">
              <a:buFont typeface="Wingdings" panose="05000000000000000000" pitchFamily="2" charset="2"/>
              <a:buChar char="Ø"/>
              <a:defRPr/>
            </a:pPr>
            <a:r>
              <a:rPr lang="lv-LV" sz="1200" b="1" dirty="0">
                <a:solidFill>
                  <a:srgbClr val="0070C0"/>
                </a:solidFill>
              </a:rPr>
              <a:t>Preiļu</a:t>
            </a:r>
            <a:r>
              <a:rPr lang="lv-LV" sz="1200" dirty="0">
                <a:solidFill>
                  <a:srgbClr val="0070C0"/>
                </a:solidFill>
              </a:rPr>
              <a:t> novads un </a:t>
            </a:r>
            <a:r>
              <a:rPr lang="lv-LV" sz="1200" b="1" dirty="0">
                <a:solidFill>
                  <a:srgbClr val="0070C0"/>
                </a:solidFill>
              </a:rPr>
              <a:t>Krāslavas</a:t>
            </a:r>
            <a:r>
              <a:rPr lang="lv-LV" sz="1200" dirty="0">
                <a:solidFill>
                  <a:srgbClr val="0070C0"/>
                </a:solidFill>
              </a:rPr>
              <a:t> novads - attiecībā uz Krāslavas novada </a:t>
            </a:r>
            <a:r>
              <a:rPr lang="lv-LV" sz="1200" u="sng" dirty="0">
                <a:solidFill>
                  <a:srgbClr val="0070C0"/>
                </a:solidFill>
              </a:rPr>
              <a:t>Grāveru pagastu, Šķeltovas pagastu un Kastuļinas pagastu</a:t>
            </a:r>
          </a:p>
          <a:p>
            <a:pPr algn="ctr">
              <a:buFont typeface="Wingdings" panose="05000000000000000000" pitchFamily="2" charset="2"/>
              <a:buChar char="Ø"/>
              <a:defRPr/>
            </a:pPr>
            <a:endParaRPr lang="lv-LV" sz="1200" dirty="0">
              <a:solidFill>
                <a:srgbClr val="0070C0"/>
              </a:solidFill>
            </a:endParaRPr>
          </a:p>
          <a:p>
            <a:pPr algn="ctr">
              <a:defRPr/>
            </a:pPr>
            <a:endParaRPr lang="lv-LV" sz="1050" dirty="0">
              <a:solidFill>
                <a:srgbClr val="0070C0"/>
              </a:solidFill>
            </a:endParaRPr>
          </a:p>
        </p:txBody>
      </p:sp>
      <p:cxnSp>
        <p:nvCxnSpPr>
          <p:cNvPr id="82" name="Connector Launch" title="Connecter Line">
            <a:extLst>
              <a:ext uri="{FF2B5EF4-FFF2-40B4-BE49-F238E27FC236}">
                <a16:creationId xmlns:a16="http://schemas.microsoft.com/office/drawing/2014/main" id="{E9C83AE0-9971-4962-BACF-D82A063176EA}"/>
              </a:ext>
            </a:extLst>
          </p:cNvPr>
          <p:cNvCxnSpPr>
            <a:cxnSpLocks/>
          </p:cNvCxnSpPr>
          <p:nvPr/>
        </p:nvCxnSpPr>
        <p:spPr>
          <a:xfrm flipH="1">
            <a:off x="434975" y="2863850"/>
            <a:ext cx="0" cy="55562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423" name="Text Milestone 2">
            <a:extLst>
              <a:ext uri="{FF2B5EF4-FFF2-40B4-BE49-F238E27FC236}">
                <a16:creationId xmlns:a16="http://schemas.microsoft.com/office/drawing/2014/main" id="{CD35261A-6EBC-41A1-B9A7-44A89DE300FF}"/>
              </a:ext>
            </a:extLst>
          </p:cNvPr>
          <p:cNvGrpSpPr>
            <a:grpSpLocks/>
          </p:cNvGrpSpPr>
          <p:nvPr/>
        </p:nvGrpSpPr>
        <p:grpSpPr bwMode="auto">
          <a:xfrm>
            <a:off x="1288631" y="879314"/>
            <a:ext cx="2007938" cy="1517811"/>
            <a:chOff x="2237887" y="4534119"/>
            <a:chExt cx="1925789" cy="1128039"/>
          </a:xfrm>
        </p:grpSpPr>
        <p:sp>
          <p:nvSpPr>
            <p:cNvPr id="16432" name="TextBox 85">
              <a:extLst>
                <a:ext uri="{FF2B5EF4-FFF2-40B4-BE49-F238E27FC236}">
                  <a16:creationId xmlns:a16="http://schemas.microsoft.com/office/drawing/2014/main" id="{31BEC7C8-26DA-4ABA-901F-91001C861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7887" y="4534119"/>
              <a:ext cx="1925789" cy="640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lv-LV" altLang="lv-LV" sz="1400" b="1" u="sng" dirty="0"/>
                <a:t>Visām pašvaldībām- </a:t>
              </a:r>
              <a:r>
                <a:rPr lang="lv-LV" altLang="lv-LV" sz="1400" dirty="0"/>
                <a:t>Reorganizācijas plāna </a:t>
              </a:r>
              <a:br>
                <a:rPr lang="lv-LV" altLang="lv-LV" sz="1400" dirty="0"/>
              </a:br>
              <a:r>
                <a:rPr lang="lv-LV" altLang="lv-LV" sz="1400" b="1" dirty="0"/>
                <a:t>Konstatējumu daļas sagatavošana</a:t>
              </a:r>
              <a:endParaRPr lang="en-ZA" altLang="lv-LV" sz="1400" b="1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0307A31-6CCE-4730-B7B0-3D7A6F762D5B}"/>
                </a:ext>
              </a:extLst>
            </p:cNvPr>
            <p:cNvSpPr txBox="1"/>
            <p:nvPr/>
          </p:nvSpPr>
          <p:spPr>
            <a:xfrm>
              <a:off x="2279400" y="5426192"/>
              <a:ext cx="1767683" cy="235966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lv-LV" sz="1000" b="1" dirty="0">
                  <a:solidFill>
                    <a:schemeClr val="bg1">
                      <a:lumMod val="65000"/>
                    </a:schemeClr>
                  </a:solidFill>
                </a:rPr>
                <a:t>Līdz 2021.gada 31.janvārim</a:t>
              </a:r>
              <a:endParaRPr lang="en-ZA" sz="1000" b="1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sp>
        <p:nvSpPr>
          <p:cNvPr id="100" name="Arrow: U-Turn Milestone 6b" title="Timeline Arrow">
            <a:extLst>
              <a:ext uri="{FF2B5EF4-FFF2-40B4-BE49-F238E27FC236}">
                <a16:creationId xmlns:a16="http://schemas.microsoft.com/office/drawing/2014/main" id="{A59CC724-0857-444C-B5F9-ED714A5C2383}"/>
              </a:ext>
            </a:extLst>
          </p:cNvPr>
          <p:cNvSpPr/>
          <p:nvPr/>
        </p:nvSpPr>
        <p:spPr>
          <a:xfrm>
            <a:off x="2789238" y="2482850"/>
            <a:ext cx="1949450" cy="936625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cxnSp>
        <p:nvCxnSpPr>
          <p:cNvPr id="101" name="Straight Connector 100" title="Connecter Line">
            <a:extLst>
              <a:ext uri="{FF2B5EF4-FFF2-40B4-BE49-F238E27FC236}">
                <a16:creationId xmlns:a16="http://schemas.microsoft.com/office/drawing/2014/main" id="{CA25641F-8574-4D9B-977C-D1ACC83709DB}"/>
              </a:ext>
            </a:extLst>
          </p:cNvPr>
          <p:cNvCxnSpPr>
            <a:cxnSpLocks/>
          </p:cNvCxnSpPr>
          <p:nvPr/>
        </p:nvCxnSpPr>
        <p:spPr>
          <a:xfrm flipV="1">
            <a:off x="3916363" y="2268538"/>
            <a:ext cx="4762" cy="41116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426" name="Text Milestone 4">
            <a:extLst>
              <a:ext uri="{FF2B5EF4-FFF2-40B4-BE49-F238E27FC236}">
                <a16:creationId xmlns:a16="http://schemas.microsoft.com/office/drawing/2014/main" id="{A55A9566-6074-40A0-92C0-3BAAA5368CB8}"/>
              </a:ext>
            </a:extLst>
          </p:cNvPr>
          <p:cNvGrpSpPr>
            <a:grpSpLocks/>
          </p:cNvGrpSpPr>
          <p:nvPr/>
        </p:nvGrpSpPr>
        <p:grpSpPr bwMode="auto">
          <a:xfrm>
            <a:off x="4154488" y="4910138"/>
            <a:ext cx="1908175" cy="1239837"/>
            <a:chOff x="3558735" y="4802135"/>
            <a:chExt cx="2025187" cy="1240477"/>
          </a:xfrm>
        </p:grpSpPr>
        <p:sp>
          <p:nvSpPr>
            <p:cNvPr id="16430" name="TextBox 198">
              <a:extLst>
                <a:ext uri="{FF2B5EF4-FFF2-40B4-BE49-F238E27FC236}">
                  <a16:creationId xmlns:a16="http://schemas.microsoft.com/office/drawing/2014/main" id="{1FE659E9-5834-437B-B88B-FDDD44C87D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8735" y="4995984"/>
              <a:ext cx="2025187" cy="1046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lv-LV" altLang="en-US" b="1" dirty="0"/>
                <a:t>Jaunievēlētās </a:t>
              </a:r>
              <a:br>
                <a:rPr lang="lv-LV" altLang="en-US" b="1" dirty="0"/>
              </a:br>
              <a:r>
                <a:rPr lang="lv-LV" altLang="en-US" b="1" dirty="0"/>
                <a:t>domes </a:t>
              </a:r>
              <a:br>
                <a:rPr lang="lv-LV" altLang="en-US" b="1" dirty="0"/>
              </a:br>
              <a:r>
                <a:rPr lang="lv-LV" altLang="en-US" b="1" dirty="0"/>
                <a:t>pirmā </a:t>
              </a:r>
              <a:br>
                <a:rPr lang="lv-LV" altLang="en-US" b="1" dirty="0"/>
              </a:br>
              <a:r>
                <a:rPr lang="lv-LV" altLang="en-US" b="1" dirty="0"/>
                <a:t>sēde</a:t>
              </a:r>
              <a:endParaRPr lang="en-ZA" altLang="en-US" b="1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BA554C60-386E-4F0E-9D7F-39E81080AB0D}"/>
                </a:ext>
              </a:extLst>
            </p:cNvPr>
            <p:cNvSpPr txBox="1"/>
            <p:nvPr/>
          </p:nvSpPr>
          <p:spPr>
            <a:xfrm>
              <a:off x="3669935" y="4802135"/>
              <a:ext cx="1767405" cy="235071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lv-LV" sz="1400" b="1" dirty="0">
                  <a:solidFill>
                    <a:schemeClr val="bg1">
                      <a:lumMod val="50000"/>
                    </a:schemeClr>
                  </a:solidFill>
                </a:rPr>
                <a:t>1. jūlijā</a:t>
              </a:r>
              <a:endParaRPr lang="en-ZA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cxnSp>
        <p:nvCxnSpPr>
          <p:cNvPr id="92" name="Connector Launch" title="Connecter Line">
            <a:extLst>
              <a:ext uri="{FF2B5EF4-FFF2-40B4-BE49-F238E27FC236}">
                <a16:creationId xmlns:a16="http://schemas.microsoft.com/office/drawing/2014/main" id="{B1F80335-B0FE-4F3A-B03F-220A77A83079}"/>
              </a:ext>
            </a:extLst>
          </p:cNvPr>
          <p:cNvCxnSpPr>
            <a:cxnSpLocks/>
          </p:cNvCxnSpPr>
          <p:nvPr/>
        </p:nvCxnSpPr>
        <p:spPr>
          <a:xfrm flipH="1">
            <a:off x="4902200" y="1968500"/>
            <a:ext cx="25400" cy="1338263"/>
          </a:xfrm>
          <a:prstGeom prst="line">
            <a:avLst/>
          </a:prstGeom>
          <a:ln>
            <a:solidFill>
              <a:srgbClr val="00B05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Arrow: U-Turn Milestone 7" title="Timeline Arrow">
            <a:extLst>
              <a:ext uri="{FF2B5EF4-FFF2-40B4-BE49-F238E27FC236}">
                <a16:creationId xmlns:a16="http://schemas.microsoft.com/office/drawing/2014/main" id="{1F5CE67A-9791-4671-A517-49CE840AB7A1}"/>
              </a:ext>
            </a:extLst>
          </p:cNvPr>
          <p:cNvSpPr/>
          <p:nvPr/>
        </p:nvSpPr>
        <p:spPr>
          <a:xfrm>
            <a:off x="955675" y="2693988"/>
            <a:ext cx="2533650" cy="717550"/>
          </a:xfrm>
          <a:prstGeom prst="uturnArrow">
            <a:avLst>
              <a:gd name="adj1" fmla="val 37244"/>
              <a:gd name="adj2" fmla="val 18622"/>
              <a:gd name="adj3" fmla="val 20252"/>
              <a:gd name="adj4" fmla="val 52602"/>
              <a:gd name="adj5" fmla="val 96832"/>
            </a:avLst>
          </a:prstGeom>
          <a:pattFill prst="pct75">
            <a:fgClr>
              <a:srgbClr val="FFC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>
              <a:solidFill>
                <a:schemeClr val="tx1"/>
              </a:solidFill>
            </a:endParaRPr>
          </a:p>
        </p:txBody>
      </p:sp>
      <p:cxnSp>
        <p:nvCxnSpPr>
          <p:cNvPr id="96" name="Straight Connector 95" title="Connecter Line">
            <a:extLst>
              <a:ext uri="{FF2B5EF4-FFF2-40B4-BE49-F238E27FC236}">
                <a16:creationId xmlns:a16="http://schemas.microsoft.com/office/drawing/2014/main" id="{5B67B04E-E80D-47C1-A4B8-B56B721C1C44}"/>
              </a:ext>
            </a:extLst>
          </p:cNvPr>
          <p:cNvCxnSpPr>
            <a:cxnSpLocks/>
          </p:cNvCxnSpPr>
          <p:nvPr/>
        </p:nvCxnSpPr>
        <p:spPr>
          <a:xfrm flipV="1">
            <a:off x="2696571" y="2379663"/>
            <a:ext cx="4763" cy="41116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48464" y="5894388"/>
            <a:ext cx="2663993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bg1">
                    <a:lumMod val="50000"/>
                  </a:schemeClr>
                </a:solidFill>
              </a:rPr>
              <a:t>Abu pašvaldību lēmums par reorganizācijas plāna lemjošās daļas apstiprināšanu </a:t>
            </a:r>
            <a:r>
              <a:rPr lang="lv-LV" sz="1400" b="1" dirty="0">
                <a:solidFill>
                  <a:schemeClr val="bg1">
                    <a:lumMod val="50000"/>
                  </a:schemeClr>
                </a:solidFill>
              </a:rPr>
              <a:t>ne vēlāk kā 2021.gada 31.augustam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55876" y="3724275"/>
            <a:ext cx="20716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Satversmes tiesas spriedums lietā </a:t>
            </a:r>
            <a:br>
              <a:rPr lang="lv-LV" sz="1400" dirty="0"/>
            </a:br>
            <a:r>
              <a:rPr lang="lv-LV" sz="1400" b="1" dirty="0"/>
              <a:t>Nr. 2020-37-0106 </a:t>
            </a:r>
            <a:r>
              <a:rPr lang="lv-LV" sz="1400" dirty="0"/>
              <a:t>- </a:t>
            </a:r>
            <a:r>
              <a:rPr lang="lv-LV" sz="1400" b="1" dirty="0"/>
              <a:t>Limbažu novads netiek sadalīts</a:t>
            </a:r>
          </a:p>
        </p:txBody>
      </p:sp>
      <p:cxnSp>
        <p:nvCxnSpPr>
          <p:cNvPr id="94" name="Connector Milestone 1" title="Connecter Line">
            <a:extLst>
              <a:ext uri="{FF2B5EF4-FFF2-40B4-BE49-F238E27FC236}">
                <a16:creationId xmlns:a16="http://schemas.microsoft.com/office/drawing/2014/main" id="{44B4CCA5-B1C7-4FD6-9A9A-87BF079E3F5B}"/>
              </a:ext>
            </a:extLst>
          </p:cNvPr>
          <p:cNvCxnSpPr>
            <a:cxnSpLocks/>
          </p:cNvCxnSpPr>
          <p:nvPr/>
        </p:nvCxnSpPr>
        <p:spPr>
          <a:xfrm flipH="1">
            <a:off x="3502327" y="3346450"/>
            <a:ext cx="0" cy="361950"/>
          </a:xfrm>
          <a:prstGeom prst="line">
            <a:avLst/>
          </a:prstGeom>
          <a:ln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8127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340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Pašvaldību institūciju, finanšu, mantas, tiesību un saistību nodošana un pārdale,  īstenojot 2021. gada administratīvi teritoriālo reformu sadalāmajās pašvaldībās (pēc 1.jūlija)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Pašvaldību institūciju, finanšu, mantas, tiesību un saistību nodošana un pārdale,  īstenojot 2021. gada administratīvi teritoriālo reformu</dc:title>
  <dc:creator>Ilze Sniega Sniedziņa</dc:creator>
  <cp:lastModifiedBy>Lita Trakina</cp:lastModifiedBy>
  <cp:revision>6</cp:revision>
  <dcterms:created xsi:type="dcterms:W3CDTF">2020-09-29T08:55:24Z</dcterms:created>
  <dcterms:modified xsi:type="dcterms:W3CDTF">2021-06-03T13:47:44Z</dcterms:modified>
</cp:coreProperties>
</file>