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6" r:id="rId2"/>
    <p:sldId id="318" r:id="rId3"/>
    <p:sldId id="388" r:id="rId4"/>
    <p:sldId id="389" r:id="rId5"/>
    <p:sldId id="411" r:id="rId6"/>
    <p:sldId id="390" r:id="rId7"/>
    <p:sldId id="414" r:id="rId8"/>
    <p:sldId id="391" r:id="rId9"/>
    <p:sldId id="393" r:id="rId10"/>
    <p:sldId id="407" r:id="rId11"/>
    <p:sldId id="395" r:id="rId12"/>
    <p:sldId id="396" r:id="rId13"/>
    <p:sldId id="397" r:id="rId14"/>
    <p:sldId id="398" r:id="rId15"/>
    <p:sldId id="416" r:id="rId16"/>
    <p:sldId id="415" r:id="rId17"/>
    <p:sldId id="412" r:id="rId18"/>
    <p:sldId id="413" r:id="rId19"/>
    <p:sldId id="417" r:id="rId20"/>
    <p:sldId id="400" r:id="rId21"/>
    <p:sldId id="401" r:id="rId22"/>
    <p:sldId id="402" r:id="rId23"/>
    <p:sldId id="403" r:id="rId24"/>
    <p:sldId id="404" r:id="rId25"/>
    <p:sldId id="418" r:id="rId26"/>
    <p:sldId id="421" r:id="rId27"/>
    <p:sldId id="420" r:id="rId28"/>
    <p:sldId id="419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2" r:id="rId38"/>
    <p:sldId id="431" r:id="rId39"/>
    <p:sldId id="430" r:id="rId40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1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na.Sulca" initials="D" lastIdx="30" clrIdx="0"/>
  <p:cmAuthor id="1" name="Inga Kovkājeva" initials="IK" lastIdx="5" clrIdx="1">
    <p:extLst/>
  </p:cmAuthor>
  <p:cmAuthor id="2" name="Evija" initials="E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735"/>
    <a:srgbClr val="FFFFFF"/>
    <a:srgbClr val="9E1F63"/>
    <a:srgbClr val="3CADEF"/>
    <a:srgbClr val="EE9F28"/>
    <a:srgbClr val="E8F5D0"/>
    <a:srgbClr val="297B4B"/>
    <a:srgbClr val="ADDE61"/>
    <a:srgbClr val="3E5E9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85501" autoAdjust="0"/>
  </p:normalViewPr>
  <p:slideViewPr>
    <p:cSldViewPr>
      <p:cViewPr varScale="1">
        <p:scale>
          <a:sx n="126" d="100"/>
          <a:sy n="126" d="100"/>
        </p:scale>
        <p:origin x="1092" y="126"/>
      </p:cViewPr>
      <p:guideLst>
        <p:guide orient="horz" pos="756"/>
        <p:guide pos="1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9411-6385-44AB-80AE-066E64D5F1F4}" type="datetimeFigureOut">
              <a:rPr lang="lv-LV" smtClean="0"/>
              <a:pPr/>
              <a:t>14.12.2018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2282-E3C5-4EA5-AA65-942726FE624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241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3C0F-8A9D-4B36-8ABE-F13C6B70781A}" type="datetimeFigureOut">
              <a:rPr lang="lv-LV" smtClean="0"/>
              <a:pPr/>
              <a:t>14.12.2018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59AC-E7A2-4864-B1F5-DE05CC13C6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9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260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224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1" dirty="0" smtClean="0"/>
              <a:t>Dimensija – Klientu apkalpošana un atbalsts</a:t>
            </a:r>
          </a:p>
          <a:p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Iestādes nodrošina vairāk darbinieku, kuru pienākumos ir praktiskas palīdzības sniegšana e-pakalpojumu izmantošanai (2016. gadā 39%, 2017.gadā – 45%)</a:t>
            </a:r>
          </a:p>
          <a:p>
            <a:r>
              <a:rPr lang="lv-LV" dirty="0" smtClean="0"/>
              <a:t>Lai gan </a:t>
            </a:r>
            <a:r>
              <a:rPr lang="lv-LV" b="1" dirty="0" smtClean="0"/>
              <a:t>trešdaļai iestāžu ir klientu apkalpošanas standarts</a:t>
            </a:r>
            <a:r>
              <a:rPr lang="lv-LV" dirty="0" smtClean="0"/>
              <a:t>, no tām standarta ievērošanas monitoringu veic mazāk nekā puse iestāžu.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b="1" dirty="0" smtClean="0"/>
              <a:t>Palielinājies publiski pieejamo datoru skaits</a:t>
            </a:r>
            <a:r>
              <a:rPr lang="lv-LV" dirty="0" smtClean="0"/>
              <a:t>, kur pieteikt/saņemt e-pakalpojumus (2016.gadā nav pieejams 72% iestāžu; 2017. gadā nav pieejams 38%)</a:t>
            </a:r>
          </a:p>
          <a:p>
            <a:endParaRPr lang="lv-LV" dirty="0" smtClean="0"/>
          </a:p>
          <a:p>
            <a:r>
              <a:rPr lang="lv-LV" dirty="0" smtClean="0"/>
              <a:t>Vairumam iestāžu (87%) ir pieejama kontaktinformācija konsultācijām, taču </a:t>
            </a:r>
            <a:r>
              <a:rPr lang="lv-LV" b="1" dirty="0" smtClean="0"/>
              <a:t>tikai vienā iestādē – pieejama konsultācija tiešsaistes režīmā (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Latvijas Nacionālais kultūras centrs)</a:t>
            </a:r>
            <a:endParaRPr lang="lv-LV" b="1" dirty="0" smtClean="0"/>
          </a:p>
          <a:p>
            <a:r>
              <a:rPr lang="lv-LV" dirty="0" smtClean="0"/>
              <a:t>31% iestāžu - klientu apkalpošanas standarts</a:t>
            </a:r>
          </a:p>
          <a:p>
            <a:r>
              <a:rPr lang="lv-LV" dirty="0" smtClean="0"/>
              <a:t>12% - izmanto Valsts kancelejas klientu apkalpošanas rokasgrāmatu</a:t>
            </a:r>
          </a:p>
          <a:p>
            <a:r>
              <a:rPr lang="lv-LV" dirty="0" smtClean="0"/>
              <a:t>Standarta ievērošanas monitoringu veic 43%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68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griezumā: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tikai 3 ministrijas izmanto Valsts kancelejas klientu apkalpošanas rokasgrāmatu, vēl divas apsver sava klientu apkalpošanas standarta izveidi, bet pārējās neuzskata, ka tām būtu nepieciešams klientu apkalpošanas standarts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tikai Ekonomikas ministrija ir veikusi savu klientu apmierinātības pētījumu un, balstoties uz tā rezultātiem, ieviesusi uzlabojumus savā darbībā.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Ministrijas arī neizmanto jaunāko tehnoloģiju iespējas savā tīmekļvietnē pakalpojumu informācijas un/vai konsultāciju sniegšanai tiešsaistē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Iestāžu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griezumā:</a:t>
            </a:r>
            <a:endParaRPr lang="lv-LV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Valsts zemes dienests –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attīstīti klientu apkalpošanas centri, kuros iespējams gan saņemt konsultāciju, gan izmantot datoru, lai saņemtu pakalpojumus. Kā arī tiek veikti plaši klientu apmierinātības pētījumi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Uzņēmumu reģistrs –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attīstīti klientu apkalpošanas centri, kuros iespējams gan saņemt konsultāciju, gan izmantot datoru, lai saņemtu pakalpojumus. Kā arī tiek veikti plaši klientu apmierinātības pētījumi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 „Ceļu satiksmes drošības direkcija” –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tiek veikti plaši klientu apmierinātības pētījumi un, balstoties uz tiem, tiek veikti uzlabojumi iestādes darbībā, kā arī iestādes vajadzībām ir izveidots īpašs klientu apkalpošanas standarts.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13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087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1" dirty="0" smtClean="0"/>
              <a:t>Atvērto datu pieejamība:</a:t>
            </a:r>
          </a:p>
          <a:p>
            <a:endParaRPr lang="lv-LV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To i</a:t>
            </a:r>
            <a:r>
              <a:rPr lang="lv-LV" b="1" dirty="0" smtClean="0"/>
              <a:t>estāžu skaits, kurām ir publiskās datu kopas, pieaudzis nedaudz. </a:t>
            </a:r>
            <a:r>
              <a:rPr lang="lv-LV" dirty="0" smtClean="0"/>
              <a:t>2016. gadā tādas bija trešdaļa iestāžu, 2017. gadā – 38% valsts iestāžu, biežāk:</a:t>
            </a:r>
          </a:p>
          <a:p>
            <a:endParaRPr lang="lv-LV" baseline="0" dirty="0" smtClean="0"/>
          </a:p>
          <a:p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griezumā: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no 10 ministrijām šajā indeksā nav saņēmušas nevienu punktu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psekojot atsevišķu ministriju tīmekļvietnes, konstatēts, ka to rīcībā esošā informācija, kas šobrīd tiek publicēta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formātos varētu būt pieejama arī atvērto datu veidā, tādējādi tiek secināts, ka iestāžu kontaktpersonas ne vienmēr precīzi pārzina ministrijas rīcībā esošos datus un to atbilstību atvērto datu formātiem. </a:t>
            </a:r>
          </a:p>
          <a:p>
            <a:endParaRPr lang="lv-LV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/>
              <a:t>Iestāžu</a:t>
            </a:r>
            <a:r>
              <a:rPr lang="lv-LV" sz="1200" baseline="0" dirty="0" smtClean="0"/>
              <a:t> norādītie ieguvumi no atvērto datu kopām: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lv-LV" dirty="0" smtClean="0"/>
              <a:t>Sabiedrības informētības un izpratnes veicināšana;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lv-LV" dirty="0" smtClean="0"/>
              <a:t>Publikācijas masu medijos;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lv-LV" dirty="0" smtClean="0"/>
              <a:t>Datu atspoguļošanas kultūras veicināšana;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lv-LV" dirty="0" smtClean="0"/>
              <a:t>Iestādes darba atvieglošana.</a:t>
            </a:r>
          </a:p>
          <a:p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 smtClean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438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griezumā: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no 10 ministrijām šajā indeksā nav saņēmušas nevienu punktu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psekojot atsevišķu ministriju tīmekļvietnes, konstatēts, ka to rīcībā esošā informācija, kas šobrīd tiek publicēta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.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formātos varētu būt pieejama arī atvērto datu veidā, tādējādi tiek secināts, ka iestāžu kontaktpersonas ne vienmēr precīzi pārzina ministrijas rīcībā esošos datus un to atbilstību atvērto datu formātiem. </a:t>
            </a:r>
          </a:p>
          <a:p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Iestāžu</a:t>
            </a:r>
            <a:r>
              <a:rPr lang="lv-LV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griezumā:</a:t>
            </a:r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Iepirkumu uzraudzības birojs –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izvērstā veidā aprakstīti gan metadati, gan lietošanas nosacījumi, gan paši dati ir pieejami mašīnlasāmos-atvērtā koda formātos un datu kopas ir pieejamas bez piekļuves ierobežojumiem. Kā arī tie ir pieejami portālā https://data.gov.lv</a:t>
            </a:r>
          </a:p>
          <a:p>
            <a:pPr lvl="0"/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Valsts reģionālās attīstības aģentūra –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izvērstā veidā aprakstīti gan metadati, gan lietošanas nosacījumi, gan paši dati ir pieejami mašīnlasāmos-atvērtā koda formātos un datu kopas ir pieejamas bez piekļuves ierobežojumiem. Kā arī tie ir pieejami portālā https://data.gov.lv</a:t>
            </a:r>
          </a:p>
          <a:p>
            <a:pPr lvl="0"/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Latvijas Nacionālā bibliotēka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izvērstā veidā aprakstīti gan metadati, gan lietošanas nosacījumi, gan paši dati ir pieejami mašīnlasāmos-atvērtā koda formātos, tiek izmantota 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tehnoloģija un regulāri tiek rīkoti pasākumi datu izmantošanas veicināšanai.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417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608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 smtClean="0"/>
              <a:t>Pakalpojumu nodrošināšana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 smtClean="0"/>
          </a:p>
          <a:p>
            <a:r>
              <a:rPr lang="lv-LV" b="1" dirty="0" smtClean="0"/>
              <a:t>Iedzīvotāji primāri izvēlas pieteikties pakalpojumiem elektroniski </a:t>
            </a:r>
            <a:r>
              <a:rPr lang="lv-LV" dirty="0" smtClean="0"/>
              <a:t>(59,3%), 35% pieteikšanās notikusi klātienē. </a:t>
            </a:r>
          </a:p>
          <a:p>
            <a:pPr lvl="1"/>
            <a:r>
              <a:rPr lang="lv-LV" dirty="0" smtClean="0"/>
              <a:t>pieteikšanās pakalpojumiem elektroniski notiek biežāk, nekā pakalpojumu rezultāta izsniegšana elektroniski (45,7%)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Piesakās</a:t>
            </a:r>
            <a:r>
              <a:rPr lang="lv-LV" baseline="0" dirty="0" smtClean="0"/>
              <a:t> vairāk, nekā saņem atbildes e-formātā, ko dažkārt varbūt arī pieprasa procedūra.</a:t>
            </a:r>
          </a:p>
          <a:p>
            <a:pPr lvl="1"/>
            <a:endParaRPr lang="lv-LV" baseline="0" dirty="0" smtClean="0"/>
          </a:p>
          <a:p>
            <a:endParaRPr lang="lv-LV" dirty="0" smtClean="0"/>
          </a:p>
          <a:p>
            <a:r>
              <a:rPr lang="lv-LV" b="1" dirty="0" smtClean="0"/>
              <a:t>68%</a:t>
            </a:r>
            <a:r>
              <a:rPr lang="lv-LV" dirty="0" smtClean="0"/>
              <a:t> no iestādēm, kurām ir teritoriālās nodaļas, pakalpojuma saņemšana nav teritoriāli piesaistīta, t.i. </a:t>
            </a:r>
            <a:r>
              <a:rPr lang="lv-LV" b="1" dirty="0" smtClean="0"/>
              <a:t>iespējams saņemt jebkurā iestādes teritoriālā nodaļā</a:t>
            </a:r>
            <a:r>
              <a:rPr lang="lv-LV" dirty="0" smtClean="0"/>
              <a:t>.</a:t>
            </a:r>
          </a:p>
          <a:p>
            <a:r>
              <a:rPr lang="lv-LV" b="1" dirty="0" smtClean="0"/>
              <a:t>Ir iestādes, kur pakalpojumu pieteikšana notiek tikai elektroniski </a:t>
            </a:r>
            <a:r>
              <a:rPr lang="lv-LV" dirty="0" smtClean="0"/>
              <a:t>(Valsts zemes dienests, Valsts reģionālās attīstības aģentūra, Civilās aviācijas aģentūra, Latvijas Ģeotelpiskās informācijas aģentūra)</a:t>
            </a:r>
          </a:p>
          <a:p>
            <a:pPr lvl="1"/>
            <a:endParaRPr lang="lv-LV" baseline="0" dirty="0" smtClean="0"/>
          </a:p>
          <a:p>
            <a:pPr lvl="1"/>
            <a:endParaRPr lang="lv-LV" baseline="0" dirty="0" smtClean="0"/>
          </a:p>
          <a:p>
            <a:pPr lvl="1"/>
            <a:r>
              <a:rPr lang="lv-LV" dirty="0" smtClean="0"/>
              <a:t>Informācija par pakalpojumu visbiežāk pieejama gan Latvija.lv, gan iestādes pakalpojumu vietnē (63%)</a:t>
            </a:r>
          </a:p>
          <a:p>
            <a:r>
              <a:rPr lang="lv-LV" dirty="0" smtClean="0"/>
              <a:t>Saites uz sniedzamajiem pakalpojumiem – 88% iestāžu lapās</a:t>
            </a:r>
          </a:p>
          <a:p>
            <a:r>
              <a:rPr lang="lv-LV" dirty="0" smtClean="0"/>
              <a:t>E-pakalpojuma demonstrācija mājaslapā – 10% iestāžu</a:t>
            </a:r>
          </a:p>
          <a:p>
            <a:r>
              <a:rPr lang="lv-LV" dirty="0" smtClean="0"/>
              <a:t>Videomateriāls vai prezentācija – 24%</a:t>
            </a:r>
          </a:p>
          <a:p>
            <a:endParaRPr lang="lv-LV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Lielākā daļa e-pakalpojumu pieļauj vismaz daļēju lauku automātisku aizpildi (80%)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438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grupā: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Zemos rādītājus šajā indeksā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izskaidro tas, ka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primārās funkcijas nav sniegt pakalpojumus.</a:t>
            </a:r>
          </a:p>
          <a:p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Īestāžu</a:t>
            </a:r>
            <a:r>
              <a:rPr lang="lv-LV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griezumā</a:t>
            </a:r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Pakalpojumu nodrošināšanas brieduma līmeņa līdera </a:t>
            </a: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Valsts sociālās apdrošināšanas aģentūras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stiprās puses ir augsta (80%) pieteikumu elektronizācija, tīmekļvietnē pieejamais videomateriāls vai prezentācija par valsts pārvaldes pakalpojumu saņemšanu elektroniski, kā arī informācija par valsts pārvaldes pakalpojumu saņemšanu ir strukturēti pieejama gan Latvija.lv, gan iestādes pakalpojumu vietnē.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438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69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635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dirty="0" smtClean="0"/>
              <a:t>Iestādes iekšējie procesi un </a:t>
            </a:r>
            <a:r>
              <a:rPr lang="lv-LV" sz="1200" b="1" dirty="0" err="1" smtClean="0"/>
              <a:t>starpiestāžu</a:t>
            </a:r>
            <a:r>
              <a:rPr lang="lv-LV" sz="1200" b="1" dirty="0" smtClean="0"/>
              <a:t> sadarbība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 smtClean="0"/>
          </a:p>
          <a:p>
            <a:pPr marL="0" indent="0">
              <a:buNone/>
            </a:pPr>
            <a:r>
              <a:rPr lang="lv-LV" dirty="0" smtClean="0"/>
              <a:t>Deviņās no desmit valsts iestādēm tiek izmantotas dokumentu pārvaldības sistēmas (89% iestāžu)</a:t>
            </a:r>
          </a:p>
          <a:p>
            <a:pPr lvl="1"/>
            <a:r>
              <a:rPr lang="lv-LV" dirty="0" smtClean="0"/>
              <a:t>Lielākoties elektroniski apstrādā darbinieku iesniegumus (61%) un izejošos sarakstes dokumentus (52%)</a:t>
            </a:r>
          </a:p>
          <a:p>
            <a:pPr lvl="1"/>
            <a:r>
              <a:rPr lang="lv-LV" dirty="0" smtClean="0"/>
              <a:t>Vairāk nekā pusei (58%) iestāžu sistēma nav pieejama attālināti ārpus iestādes telpām.</a:t>
            </a:r>
          </a:p>
          <a:p>
            <a:endParaRPr lang="lv-LV" sz="1200" dirty="0" smtClean="0"/>
          </a:p>
          <a:p>
            <a:r>
              <a:rPr lang="lv-LV" dirty="0" smtClean="0"/>
              <a:t>Elektroniski saņemto un nosūtīto dokumentu skaits īpatsvars 2016.gadā – 35%</a:t>
            </a:r>
          </a:p>
          <a:p>
            <a:endParaRPr lang="lv-LV" dirty="0" smtClean="0"/>
          </a:p>
          <a:p>
            <a:r>
              <a:rPr lang="lv-LV" dirty="0" smtClean="0"/>
              <a:t>87% iestāžu nodrošina kāda IKT prasmju pilnveides pasākumus</a:t>
            </a:r>
          </a:p>
          <a:p>
            <a:endParaRPr lang="lv-LV" dirty="0" smtClean="0"/>
          </a:p>
          <a:p>
            <a:r>
              <a:rPr lang="lv-LV" dirty="0" smtClean="0"/>
              <a:t>40% ministriju veic darbinieku IKT kompetenču un prasmju apzināšanu; iestādēs 60%</a:t>
            </a:r>
          </a:p>
          <a:p>
            <a:pPr marL="0" indent="0">
              <a:buNone/>
            </a:pPr>
            <a:r>
              <a:rPr lang="lv-LV" b="1" dirty="0" smtClean="0"/>
              <a:t>Elektroniski saņemto un nosūtīto dokumentu skaits pieaug </a:t>
            </a:r>
            <a:r>
              <a:rPr lang="lv-LV" dirty="0" smtClean="0"/>
              <a:t>(īpatsvars 2016.gadā – 35%; salīdzinot ar 2014. gadu 11,5% - pieaudzis trīs reizes)</a:t>
            </a:r>
          </a:p>
          <a:p>
            <a:pPr lvl="1"/>
            <a:r>
              <a:rPr lang="lv-LV" dirty="0" smtClean="0"/>
              <a:t>Saņemto dokumentu skaits valsts iestādēs 2016. gadā </a:t>
            </a:r>
            <a:r>
              <a:rPr lang="lv-LV" b="1" dirty="0" smtClean="0"/>
              <a:t>2 085 320</a:t>
            </a:r>
            <a:r>
              <a:rPr lang="lv-LV" dirty="0" smtClean="0"/>
              <a:t>; no tiem elektroniski </a:t>
            </a:r>
            <a:r>
              <a:rPr lang="lv-LV" b="1" dirty="0" smtClean="0"/>
              <a:t>826026 </a:t>
            </a:r>
            <a:endParaRPr lang="lv-LV" dirty="0" smtClean="0"/>
          </a:p>
          <a:p>
            <a:pPr lvl="1"/>
            <a:r>
              <a:rPr lang="lv-LV" dirty="0" smtClean="0"/>
              <a:t>Teju puse (47%) no ministriju nosūtītajiem dokumentiem 2016. gadā – elektroniskie (kopā </a:t>
            </a:r>
            <a:r>
              <a:rPr lang="lv-LV" b="1" dirty="0" smtClean="0"/>
              <a:t>49454</a:t>
            </a:r>
            <a:r>
              <a:rPr lang="lv-LV" dirty="0" smtClean="0"/>
              <a:t>; elektroniski </a:t>
            </a:r>
            <a:r>
              <a:rPr lang="lv-LV" b="1" dirty="0" smtClean="0"/>
              <a:t>23259</a:t>
            </a:r>
            <a:r>
              <a:rPr lang="lv-LV" dirty="0" smtClean="0"/>
              <a:t>)</a:t>
            </a:r>
          </a:p>
          <a:p>
            <a:pPr marL="0" indent="0">
              <a:buNone/>
            </a:pPr>
            <a:endParaRPr lang="lv-LV" dirty="0" smtClean="0"/>
          </a:p>
          <a:p>
            <a:pPr lvl="1"/>
            <a:endParaRPr lang="lv-LV" dirty="0" smtClean="0"/>
          </a:p>
          <a:p>
            <a:r>
              <a:rPr lang="lv-LV" dirty="0" smtClean="0"/>
              <a:t>67% iestāžu izmanto iekšējās platformas</a:t>
            </a:r>
          </a:p>
          <a:p>
            <a:r>
              <a:rPr lang="lv-LV" dirty="0" smtClean="0"/>
              <a:t>25% iestāžu apzinājušas iespējas iekšējās saziņas uzlabošanai</a:t>
            </a:r>
          </a:p>
          <a:p>
            <a:endParaRPr lang="lv-LV" dirty="0" smtClean="0"/>
          </a:p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835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449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griezumā: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Vājās vietas šajā tēmā ir saistītas ar to, ka atsevišķu dokumentu veidu apritei lielākoties tiek izmantoti papīra dokumenti vai, piemēram, tikai papīra dokumenti – komandējumu un atvaļinājumu pieteikšanai un apstiprināšanai, darba laika uzskaitei, personāla rīkojumiem u.tml.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Iestāžu griezumā: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Iestādes iekšējo procesu un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starpiestāžu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sadarbības brieduma līmeņa līdera </a:t>
            </a:r>
            <a:r>
              <a:rPr lang="lv-LV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Valsts reģionālās attīstības aģentūras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stiprās puses ir augsta (75%) dokumentu ārējās aprites elektronizācija, kā arī izvērstas darbinieku IKT prasmju pilnveides programmas.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827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2830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87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1" dirty="0" smtClean="0"/>
              <a:t>Brieduma līmeņu skaidrojums:</a:t>
            </a:r>
            <a:endParaRPr lang="lv-LV" dirty="0" smtClean="0"/>
          </a:p>
          <a:p>
            <a:pPr lvl="0"/>
            <a:r>
              <a:rPr lang="lv-LV" dirty="0" smtClean="0"/>
              <a:t>1. līmenis (</a:t>
            </a:r>
            <a:r>
              <a:rPr lang="lv-LV" dirty="0" err="1" smtClean="0"/>
              <a:t>situatīvs</a:t>
            </a:r>
            <a:r>
              <a:rPr lang="lv-LV" dirty="0" smtClean="0"/>
              <a:t>) saistīts ar situāciju, ar reaktīvu pieeju uz konkrēto situāciju un tās iespējamo risinājumu.</a:t>
            </a:r>
          </a:p>
          <a:p>
            <a:pPr lvl="0"/>
            <a:r>
              <a:rPr lang="lv-LV" dirty="0" smtClean="0"/>
              <a:t>2. līmenis (intuitīvs) saistīts ar pašsaprotamām praksēm, pēc noklusējuma pielietotiem rīcības modeļiem, kas nav formulēti un dokumentēti vai ir formulēti un dokumentēti nepilnīgi.</a:t>
            </a:r>
          </a:p>
          <a:p>
            <a:pPr lvl="0"/>
            <a:r>
              <a:rPr lang="lv-LV" dirty="0" smtClean="0"/>
              <a:t>3. līmenis (definēts) saistīts ar formulētām, dokumentētām un aprakstītām praksēm; jaunu e-pārvaldes risinājumu meklējumiem un to ieviešanu.</a:t>
            </a:r>
          </a:p>
          <a:p>
            <a:pPr lvl="0"/>
            <a:r>
              <a:rPr lang="lv-LV" dirty="0" smtClean="0"/>
              <a:t>4. līmenis (pārvaldīts) saistīts ar formulētiem, dokumentētiem un aprakstītiem procesiem, kas nodrošina e-pārvaldes principu darbību praksē, kā arī mērķtiecīgu jaunu e-pārvaldes risinājumu ieviešanu.</a:t>
            </a:r>
          </a:p>
          <a:p>
            <a:pPr lvl="0"/>
            <a:r>
              <a:rPr lang="lv-LV" dirty="0" smtClean="0"/>
              <a:t>5. līmenis (optimāls) saistīts ar attiecīgajos apstākļos/situācijā vislabāko, visizdevīgāko un visatbilstošāko risinājumu ieviešanu, balstoties uz definētiem kritērijiem.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3756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Brieduma ziņā 64% no e-indeksā iekļautajām iestādēm atrodas 2. brieduma līmenī.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 iestādes (viena trešā daļa no šobrīd 2. brieduma līmenī esošajām iestādēm) ir ļoti tuvu (10 punktu attālumā) 3. brieduma līmenim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 brieduma līmeni ir sasniegušas 26 valsts iestādes jeb 31% no e-indeksā iekļautajām iestādēm, no kurām 3 iestādes ir ļoti tuvu 4. brieduma līmeņa apakšējai robežvērtībai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Trīs iestāžu e-indeksi jau liecina par 4. brieduma līmeņa apakšējās robežvērtības pārvarēšanu (Uzņēmumu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reģistrs, Valsts zemes dienests, Lauku atbalsta dienests)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810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Iestāžu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vidū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augstāks vidējais sniegums: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klientu apkalpošanas un atbalsta (30,99 no 100 punktiem),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atvērto datu pieejamības (22,44 no 100 punktiem)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pakalpojumu nodrošināšanas (43,79 no 100 procentiem)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Ministrijām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iestādes iekšējo procesu efektivitātes rādītāju (43,46 no 100 punktiem)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saziņas ar sabiedrību un līdzdalības (37,9 no 100 punktiem) jomās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3908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405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569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4202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4186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090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430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1203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916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1385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3796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136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6732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39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873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Pašvērtējuma anketu aizpildīja 95 valsts iestādes</a:t>
            </a:r>
          </a:p>
          <a:p>
            <a:pPr marL="0" indent="0">
              <a:buNone/>
            </a:pPr>
            <a:r>
              <a:rPr lang="lv-LV" dirty="0" smtClean="0"/>
              <a:t>Ekspertu vērtējuma un automātisko vērtējumu anketas aizpildītas par 104 iestādēm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64% no iestādēm, kuras sniedz pakalpojumus, sniedz e-pakalpojumus; 35% sniedz tikai neelektronizētus pakalpojumus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610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04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16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830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725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Ministriju griezumā: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Stiprās puses -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daudzveidīgu e-līdzdalības iespēju nodrošināšana ministriju tīmekļvietnēs un aktīvi profili sociālajos tīklos.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Vājākās vietas</a:t>
            </a:r>
            <a:r>
              <a:rPr lang="lv-LV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tīmekļvietņu neatbilstība mobilajai versijai (8 ministriju lapas neiziet 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Mobile 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Friendly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testu), kā arī neviena no ministrijām nav guvusi augstāko vērtējumu (virs 95%) WCAG atbilstības testā.</a:t>
            </a:r>
          </a:p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Arī iestāžu griezumā vājā vieta ir tīmekļvietņu pieejamība mobilajās ierīcēs – tikai gandrīz katras trešās iestādes tīmekļvietne iziet 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Mobile 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Friendly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testu, bet WCAG tests augstākajā līmenī ir iziets tikai 12 iestādēm.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A59AC-E7A2-4864-B1F5-DE05CC13C6BA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135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0"/>
            <a:ext cx="1620000" cy="1620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097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3543300"/>
            <a:ext cx="7772400" cy="777479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772400" cy="72033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4320778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14453"/>
            <a:ext cx="6096000" cy="32801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F7A94A6-8035-4886-9FF3-1BE481761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4" y="0"/>
            <a:ext cx="1321200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3"/>
            <a:ext cx="6096000" cy="1038221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85750"/>
            <a:ext cx="6096000" cy="245745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32E0CD-18FC-4DFF-8EA0-2A08BE6F9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4" y="0"/>
            <a:ext cx="1321200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brand.ly/eindeks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75218"/>
            <a:ext cx="7772400" cy="72033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Latvijas e-indekss 2018: </a:t>
            </a:r>
            <a:r>
              <a:rPr lang="lv-LV" dirty="0"/>
              <a:t>L</a:t>
            </a:r>
            <a:r>
              <a:rPr lang="lv-LV" dirty="0" smtClean="0"/>
              <a:t>atvijas valsts iestāžu e-indeksa rezultāti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0380" y="2724150"/>
            <a:ext cx="7772400" cy="556022"/>
          </a:xfrm>
        </p:spPr>
        <p:txBody>
          <a:bodyPr anchor="b">
            <a:noAutofit/>
          </a:bodyPr>
          <a:lstStyle/>
          <a:p>
            <a:r>
              <a:rPr lang="lv-LV" sz="1400" b="1" dirty="0"/>
              <a:t>Gatis Ozols</a:t>
            </a:r>
          </a:p>
          <a:p>
            <a:r>
              <a:rPr lang="lv-LV" sz="1400" b="1" dirty="0"/>
              <a:t>VARAM Publisko pakalpojumu nodaļas vadītāja vietnieks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1"/>
          <a:stretch/>
        </p:blipFill>
        <p:spPr>
          <a:xfrm>
            <a:off x="0" y="4171950"/>
            <a:ext cx="9144000" cy="97155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3539728"/>
            <a:ext cx="7772400" cy="479822"/>
          </a:xfrm>
        </p:spPr>
        <p:txBody>
          <a:bodyPr anchor="ctr">
            <a:normAutofit/>
          </a:bodyPr>
          <a:lstStyle/>
          <a:p>
            <a:r>
              <a:rPr lang="lv-LV" sz="1100" dirty="0">
                <a:solidFill>
                  <a:schemeClr val="bg1">
                    <a:lumMod val="65000"/>
                  </a:schemeClr>
                </a:solidFill>
              </a:rPr>
              <a:t>Valsts komunikācijas koordinācijas padomes sēde</a:t>
            </a:r>
          </a:p>
          <a:p>
            <a:r>
              <a:rPr lang="lv-LV" sz="1100" dirty="0">
                <a:solidFill>
                  <a:schemeClr val="bg1">
                    <a:lumMod val="65000"/>
                  </a:schemeClr>
                </a:solidFill>
              </a:rPr>
              <a:t>25.01.2018.</a:t>
            </a:r>
          </a:p>
        </p:txBody>
      </p:sp>
    </p:spTree>
    <p:extLst>
      <p:ext uri="{BB962C8B-B14F-4D97-AF65-F5344CB8AC3E}">
        <p14:creationId xmlns:p14="http://schemas.microsoft.com/office/powerpoint/2010/main" val="3353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9" name="Rectangle 28"/>
          <p:cNvSpPr/>
          <p:nvPr/>
        </p:nvSpPr>
        <p:spPr>
          <a:xfrm>
            <a:off x="3161197" y="2063175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</a:t>
            </a:r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apkalpošana</a:t>
            </a:r>
            <a:b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atbalsts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6800" y="3176885"/>
            <a:ext cx="188221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apkalpošanas pārvaldība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99952" y="3176885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atbalsta nodrošināšana</a:t>
            </a:r>
          </a:p>
        </p:txBody>
      </p:sp>
      <p:grpSp>
        <p:nvGrpSpPr>
          <p:cNvPr id="53" name="Group 52"/>
          <p:cNvGrpSpPr/>
          <p:nvPr/>
        </p:nvGrpSpPr>
        <p:grpSpPr>
          <a:xfrm rot="2700000">
            <a:off x="3190810" y="2489638"/>
            <a:ext cx="158400" cy="722342"/>
            <a:chOff x="2795970" y="3678208"/>
            <a:chExt cx="158400" cy="722342"/>
          </a:xfrm>
        </p:grpSpPr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56" name="Group 55"/>
          <p:cNvGrpSpPr/>
          <p:nvPr/>
        </p:nvGrpSpPr>
        <p:grpSpPr>
          <a:xfrm rot="18900000" flipH="1">
            <a:off x="5794790" y="2489638"/>
            <a:ext cx="158400" cy="722342"/>
            <a:chOff x="2795970" y="3678208"/>
            <a:chExt cx="158400" cy="722342"/>
          </a:xfrm>
        </p:grpSpPr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291350"/>
            <a:ext cx="900000" cy="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90800" y="285749"/>
            <a:ext cx="6096000" cy="145466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257735"/>
                </a:solidFill>
              </a:rPr>
              <a:t>Lielākā daļa iestāžu neveic</a:t>
            </a:r>
            <a:br>
              <a:rPr lang="lv-LV" sz="2400" dirty="0" smtClean="0">
                <a:solidFill>
                  <a:srgbClr val="257735"/>
                </a:solidFill>
              </a:rPr>
            </a:br>
            <a:r>
              <a:rPr lang="lv-LV" sz="2400" dirty="0" smtClean="0">
                <a:solidFill>
                  <a:srgbClr val="257735"/>
                </a:solidFill>
              </a:rPr>
              <a:t>klientu apkalpošanas standarta monitoringu</a:t>
            </a:r>
            <a:endParaRPr lang="lv-LV" sz="2400" dirty="0">
              <a:solidFill>
                <a:srgbClr val="25773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4400" y="2041786"/>
            <a:ext cx="2664000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Iestādes nodrošina kontaktinformāciju konsultācijām (87%), bet tikai viena – piedāvā tās tiešsaistes režīmā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4400" y="3333750"/>
            <a:ext cx="2664000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Palielinājies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 pieejamo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datoru skaits, kur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pieteikt / saņemt e-pakalpojumus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(62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iestāžu 2017.gadā; 28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– 2015.gadā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9800" y="2041786"/>
            <a:ext cx="26640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Trešdaļai iestāžu ir klientu apkalpošanas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standarts,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tikai 43% no tām veic monitoringu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2038350"/>
            <a:ext cx="540000" cy="44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2066079"/>
            <a:ext cx="540000" cy="448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3333750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879886"/>
          </a:xfrm>
        </p:spPr>
        <p:txBody>
          <a:bodyPr>
            <a:normAutofit/>
          </a:bodyPr>
          <a:lstStyle/>
          <a:p>
            <a:r>
              <a:rPr lang="lv-LV" altLang="lv-LV" sz="2400" dirty="0" smtClean="0"/>
              <a:t>«Klientu apkalpošanas</a:t>
            </a:r>
            <a:br>
              <a:rPr lang="lv-LV" altLang="lv-LV" sz="2400" dirty="0" smtClean="0"/>
            </a:br>
            <a:r>
              <a:rPr lang="lv-LV" altLang="lv-LV" sz="2400" dirty="0" smtClean="0"/>
              <a:t>un atbalsta» labie piemēri</a:t>
            </a:r>
            <a:endParaRPr lang="lv-LV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10000"/>
          <a:stretch/>
        </p:blipFill>
        <p:spPr>
          <a:xfrm>
            <a:off x="0" y="173355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3662136" y="2063175"/>
            <a:ext cx="181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Atvērto </a:t>
            </a:r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</a:t>
            </a:r>
          </a:p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pieejamība</a:t>
            </a:r>
            <a:endParaRPr lang="lv-LV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291350"/>
            <a:ext cx="900000" cy="747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33400" y="2280190"/>
            <a:ext cx="1656000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 pieejamo datu kopu pieejamības tehniskais līmenis</a:t>
            </a: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 rot="4800000">
            <a:off x="2579450" y="1994391"/>
            <a:ext cx="158400" cy="722342"/>
            <a:chOff x="2795970" y="3678208"/>
            <a:chExt cx="158400" cy="722342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45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7" name="Group 46"/>
          <p:cNvGrpSpPr/>
          <p:nvPr/>
        </p:nvGrpSpPr>
        <p:grpSpPr>
          <a:xfrm rot="16800000" flipH="1">
            <a:off x="6404185" y="1994392"/>
            <a:ext cx="158400" cy="722342"/>
            <a:chOff x="2795970" y="3678208"/>
            <a:chExt cx="158400" cy="722342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50210" y="3525619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Publisko datu kopu pieejamība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42752" y="3525619"/>
            <a:ext cx="16560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Publisko datu saņemšanas procedūra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30800" y="2367849"/>
            <a:ext cx="16560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Atvērto datu izmantošanas veicināšana</a:t>
            </a:r>
          </a:p>
        </p:txBody>
      </p:sp>
      <p:grpSp>
        <p:nvGrpSpPr>
          <p:cNvPr id="57" name="Group 56"/>
          <p:cNvGrpSpPr/>
          <p:nvPr/>
        </p:nvGrpSpPr>
        <p:grpSpPr>
          <a:xfrm rot="2700000">
            <a:off x="3648010" y="2838372"/>
            <a:ext cx="158400" cy="722342"/>
            <a:chOff x="2795970" y="3678208"/>
            <a:chExt cx="158400" cy="722342"/>
          </a:xfrm>
        </p:grpSpPr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0" name="Group 59"/>
          <p:cNvGrpSpPr/>
          <p:nvPr/>
        </p:nvGrpSpPr>
        <p:grpSpPr>
          <a:xfrm rot="18900000" flipH="1">
            <a:off x="5337590" y="2838372"/>
            <a:ext cx="158400" cy="722342"/>
            <a:chOff x="2795970" y="3678208"/>
            <a:chExt cx="158400" cy="722342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6897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285749"/>
            <a:ext cx="6096000" cy="145466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257735"/>
                </a:solidFill>
              </a:rPr>
              <a:t>Jāveicina izpratne par atvērto datu pieejamības ieguvumiem</a:t>
            </a:r>
            <a:endParaRPr lang="lv-LV" sz="2400" dirty="0">
              <a:solidFill>
                <a:srgbClr val="2577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6306" y="1711888"/>
            <a:ext cx="26640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Ministriju rīcībā esošā informācija, kas publicēta, varētu būt arī atvērto datu formā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31706" y="1711888"/>
            <a:ext cx="26640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Iestāžu skaits, kurām ir publiskās datu kopas, pieaudzis nedaudz (2017. gadā 38%; 2016.gadā – trešdaļa iestāžu)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1706" y="2844886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Mazāk nekā puse (46%) no iestādēm ar atvērto datu kopām saredz to ieguvumus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3766725"/>
            <a:ext cx="26640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Kontaktpersonas ne vienmēr precīzi pārzina esošos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datus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atbilstību atvērto datu formātiem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9306" y="1708452"/>
            <a:ext cx="540000" cy="44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82470" y="1736181"/>
            <a:ext cx="540000" cy="44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2852559"/>
            <a:ext cx="540000" cy="44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3793581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879886"/>
          </a:xfrm>
        </p:spPr>
        <p:txBody>
          <a:bodyPr>
            <a:normAutofit/>
          </a:bodyPr>
          <a:lstStyle/>
          <a:p>
            <a:r>
              <a:rPr lang="lv-LV" sz="2400" dirty="0"/>
              <a:t>«Atvērto datu </a:t>
            </a:r>
            <a:r>
              <a:rPr lang="lv-LV" sz="2400" dirty="0" smtClean="0"/>
              <a:t>pieejamības»</a:t>
            </a:r>
            <a:br>
              <a:rPr lang="lv-LV" sz="2400" dirty="0" smtClean="0"/>
            </a:br>
            <a:r>
              <a:rPr lang="lv-LV" sz="2400" dirty="0" smtClean="0"/>
              <a:t>labie </a:t>
            </a:r>
            <a:r>
              <a:rPr lang="lv-LV" sz="2400" dirty="0"/>
              <a:t>piemēri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b="10000"/>
          <a:stretch/>
        </p:blipFill>
        <p:spPr>
          <a:xfrm>
            <a:off x="0" y="1504950"/>
            <a:ext cx="914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3528285" y="2063175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</a:t>
            </a:r>
          </a:p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nodrošināšana</a:t>
            </a:r>
            <a:endParaRPr lang="lv-LV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6481" y="3938885"/>
            <a:ext cx="183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Pakalpojuma lietojamība (ērtība)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92800" y="3028950"/>
            <a:ext cx="158400" cy="722342"/>
            <a:chOff x="2795970" y="3678208"/>
            <a:chExt cx="158400" cy="722342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0" y="3176885"/>
            <a:ext cx="188221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 nodrošināšanas efektivitāte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7400" y="3176885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E-pakalpojumu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popularizēšana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2700000">
            <a:off x="2886010" y="2489638"/>
            <a:ext cx="158400" cy="722342"/>
            <a:chOff x="2795970" y="3678208"/>
            <a:chExt cx="158400" cy="722342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7" name="Group 36"/>
          <p:cNvGrpSpPr/>
          <p:nvPr/>
        </p:nvGrpSpPr>
        <p:grpSpPr>
          <a:xfrm rot="18900000" flipH="1">
            <a:off x="6092238" y="2489638"/>
            <a:ext cx="158400" cy="722342"/>
            <a:chOff x="2795970" y="3678208"/>
            <a:chExt cx="158400" cy="722342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291350"/>
            <a:ext cx="900000" cy="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285749"/>
            <a:ext cx="6096000" cy="145466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257735"/>
                </a:solidFill>
              </a:rPr>
              <a:t>Iedzīvotāji e-pakalpojumiem piesakās vairāk, nekā saņem</a:t>
            </a:r>
            <a:br>
              <a:rPr lang="lv-LV" sz="2400" dirty="0" smtClean="0">
                <a:solidFill>
                  <a:srgbClr val="257735"/>
                </a:solidFill>
              </a:rPr>
            </a:br>
            <a:r>
              <a:rPr lang="lv-LV" sz="2400" dirty="0" smtClean="0">
                <a:solidFill>
                  <a:srgbClr val="257735"/>
                </a:solidFill>
              </a:rPr>
              <a:t>par tiem atbildes e-formātā</a:t>
            </a:r>
            <a:endParaRPr lang="lv-LV" sz="2400" dirty="0">
              <a:solidFill>
                <a:srgbClr val="25773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4400" y="2041786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Iedzīvotāji labprātāk izvēlas pieteikties pakalpojumiem elektroniski (59,3%)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4400" y="2800350"/>
            <a:ext cx="28158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Informācija par e-pakalpojumiem ir pieejama (88% iestāžu lapās saites uz pakalpojumiem), trūkst skaidrojums, kā tos lietot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9800" y="2041786"/>
            <a:ext cx="2664000" cy="152349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iestādes, kur pakalpojumu pieteikšana notiek tikai elektroniski (Valsts zemes dienests, Valsts reģionālās attīstības aģentūra, Civilās aviācijas aģentūra, Latvijas Ģeotelpiskās informācijas aģentūra)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3766725"/>
            <a:ext cx="2664000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Pakalpojuma rezultāta izsniegšana retāk elektroniski (45,7%), daļēji to var ietekmēt noteikti atbildes sniegšanas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standarti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2038350"/>
            <a:ext cx="540000" cy="448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3793581"/>
            <a:ext cx="540000" cy="448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2800350"/>
            <a:ext cx="540000" cy="448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0400" y="3766725"/>
            <a:ext cx="3201000" cy="603600"/>
            <a:chOff x="2060400" y="4100355"/>
            <a:chExt cx="3201000" cy="603600"/>
          </a:xfrm>
        </p:grpSpPr>
        <p:sp>
          <p:nvSpPr>
            <p:cNvPr id="28" name="Rectangle 27"/>
            <p:cNvSpPr/>
            <p:nvPr/>
          </p:nvSpPr>
          <p:spPr>
            <a:xfrm>
              <a:off x="2597400" y="4103791"/>
              <a:ext cx="2664000" cy="600164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>
                <a:buSzPct val="45000"/>
              </a:pPr>
              <a:r>
                <a:rPr lang="lv-LV" altLang="lv-LV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Lielākā daļa e-pakalpojumu (80%) pieļauj vismaz daļēju lauku automātisku aizpildi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0400" y="4100355"/>
              <a:ext cx="540000" cy="4482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64" y="2038350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879886"/>
          </a:xfrm>
        </p:spPr>
        <p:txBody>
          <a:bodyPr>
            <a:normAutofit/>
          </a:bodyPr>
          <a:lstStyle/>
          <a:p>
            <a:r>
              <a:rPr lang="lv-LV" sz="2400" dirty="0" smtClean="0"/>
              <a:t>«Pakalpojumu nodrošināšanas»</a:t>
            </a:r>
            <a:br>
              <a:rPr lang="lv-LV" sz="2400" dirty="0" smtClean="0"/>
            </a:br>
            <a:r>
              <a:rPr lang="lv-LV" sz="2400" dirty="0" smtClean="0"/>
              <a:t>labie </a:t>
            </a:r>
            <a:r>
              <a:rPr lang="lv-LV" sz="2400" dirty="0"/>
              <a:t>piemēri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7037"/>
          <a:stretch/>
        </p:blipFill>
        <p:spPr>
          <a:xfrm>
            <a:off x="0" y="135255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2963226" y="2063175"/>
            <a:ext cx="3217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Iestādes </a:t>
            </a:r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iekšējie</a:t>
            </a:r>
          </a:p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procesi </a:t>
            </a:r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b="1" dirty="0" err="1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starpiestāžu</a:t>
            </a:r>
            <a:endParaRPr lang="lv-LV" b="1" dirty="0" smtClean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</a:t>
            </a:r>
            <a:endParaRPr lang="lv-LV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6481" y="3938885"/>
            <a:ext cx="183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Komunikācija ar darbiniekiem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92800" y="3028950"/>
            <a:ext cx="158400" cy="722342"/>
            <a:chOff x="2795970" y="3678208"/>
            <a:chExt cx="158400" cy="722342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0" y="3361616"/>
            <a:ext cx="188221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Dokumentu aprites elektronizācija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7400" y="3361616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Darbinieku IKT prasmju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pilnveide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2700000">
            <a:off x="2886010" y="2674369"/>
            <a:ext cx="158400" cy="722342"/>
            <a:chOff x="2795970" y="3678208"/>
            <a:chExt cx="158400" cy="722342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7" name="Group 36"/>
          <p:cNvGrpSpPr/>
          <p:nvPr/>
        </p:nvGrpSpPr>
        <p:grpSpPr>
          <a:xfrm rot="18900000" flipH="1">
            <a:off x="6092238" y="2674369"/>
            <a:ext cx="158400" cy="722342"/>
            <a:chOff x="2795970" y="3678208"/>
            <a:chExt cx="158400" cy="722342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291350"/>
            <a:ext cx="900000" cy="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1219200"/>
          </a:xfrm>
        </p:spPr>
        <p:txBody>
          <a:bodyPr rIns="0">
            <a:noAutofit/>
          </a:bodyPr>
          <a:lstStyle/>
          <a:p>
            <a:r>
              <a:rPr lang="lv-LV" sz="2400" spc="-50" dirty="0"/>
              <a:t>Latvija – 8. </a:t>
            </a:r>
            <a:r>
              <a:rPr lang="lv-LV" sz="2400" spc="-50" dirty="0" smtClean="0"/>
              <a:t>vietā ikgadējā ES </a:t>
            </a:r>
            <a:r>
              <a:rPr lang="lv-LV" sz="2400" spc="-50" dirty="0"/>
              <a:t>mērījumā </a:t>
            </a:r>
            <a:r>
              <a:rPr lang="lv-LV" sz="2400" spc="-50" dirty="0" smtClean="0"/>
              <a:t>par valsts </a:t>
            </a:r>
            <a:r>
              <a:rPr lang="lv-LV" sz="2400" spc="-50" dirty="0"/>
              <a:t>pārvaldes attīstību</a:t>
            </a:r>
            <a:r>
              <a:rPr lang="lv-LV" sz="2400" spc="-50" dirty="0" smtClean="0"/>
              <a:t>*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22233"/>
            <a:ext cx="6096000" cy="3135517"/>
          </a:xfrm>
        </p:spPr>
        <p:txBody>
          <a:bodyPr anchor="t"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400" dirty="0"/>
              <a:t>Latvija – starp valstīm ar visstraujāko e-pārvaldes </a:t>
            </a:r>
            <a:r>
              <a:rPr lang="lv-LV" altLang="lv-LV" sz="1400" dirty="0" smtClean="0"/>
              <a:t>un</a:t>
            </a:r>
            <a:br>
              <a:rPr lang="lv-LV" altLang="lv-LV" sz="1400" dirty="0" smtClean="0"/>
            </a:br>
            <a:r>
              <a:rPr lang="lv-LV" altLang="lv-LV" sz="1400" dirty="0" smtClean="0"/>
              <a:t>e-pakalpojumu attīstību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lv-LV" altLang="lv-LV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400" b="1" dirty="0" smtClean="0">
                <a:solidFill>
                  <a:srgbClr val="257735"/>
                </a:solidFill>
              </a:rPr>
              <a:t>Īpaši </a:t>
            </a:r>
            <a:r>
              <a:rPr lang="lv-LV" altLang="lv-LV" sz="1400" b="1" dirty="0">
                <a:solidFill>
                  <a:srgbClr val="257735"/>
                </a:solidFill>
              </a:rPr>
              <a:t>uzsvērts: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20000"/>
              <a:buFont typeface="Proxima Nova Lt" panose="02000506030000020004" pitchFamily="50" charset="0"/>
              <a:buChar char="—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400" dirty="0"/>
              <a:t>Centralizēti e-iepirkumi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20000"/>
              <a:buFont typeface="Proxima Nova Lt" panose="02000506030000020004" pitchFamily="50" charset="0"/>
              <a:buChar char="—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400" dirty="0"/>
              <a:t>Sabiedrībai un uzņēmējiem pieejami vairāk nekā 500 ērti lietojami e-pakalpojumi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20000"/>
              <a:buFont typeface="Proxima Nova Lt" panose="02000506030000020004" pitchFamily="50" charset="0"/>
              <a:buChar char="—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400" dirty="0"/>
              <a:t>Ērta un ātri aizpildāma  nodokļu deklarācija elektroniskā veidā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lv-LV" altLang="lv-LV" sz="1200" dirty="0"/>
          </a:p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900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lv-LV" altLang="lv-LV" sz="900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lv-LV" altLang="lv-LV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altLang="lv-LV" sz="900" dirty="0" err="1">
                <a:solidFill>
                  <a:schemeClr val="bg1">
                    <a:lumMod val="65000"/>
                  </a:schemeClr>
                </a:solidFill>
              </a:rPr>
              <a:t>European</a:t>
            </a:r>
            <a:r>
              <a:rPr lang="lv-LV" altLang="lv-LV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altLang="lv-LV" sz="900" dirty="0" err="1">
                <a:solidFill>
                  <a:schemeClr val="bg1">
                    <a:lumMod val="65000"/>
                  </a:schemeClr>
                </a:solidFill>
              </a:rPr>
              <a:t>Commission</a:t>
            </a:r>
            <a:r>
              <a:rPr lang="lv-LV" altLang="lv-LV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altLang="lv-LV" sz="900" dirty="0" err="1">
                <a:solidFill>
                  <a:schemeClr val="bg1">
                    <a:lumMod val="65000"/>
                  </a:schemeClr>
                </a:solidFill>
              </a:rPr>
              <a:t>eGovernment</a:t>
            </a:r>
            <a:r>
              <a:rPr lang="lv-LV" altLang="lv-LV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lv-LV" altLang="lv-LV" sz="900" dirty="0" err="1">
                <a:solidFill>
                  <a:schemeClr val="bg1">
                    <a:lumMod val="65000"/>
                  </a:schemeClr>
                </a:solidFill>
              </a:rPr>
              <a:t>Benchmark</a:t>
            </a:r>
            <a:r>
              <a:rPr lang="lv-LV" altLang="lv-LV" sz="900" dirty="0">
                <a:solidFill>
                  <a:schemeClr val="bg1">
                    <a:lumMod val="65000"/>
                  </a:schemeClr>
                </a:solidFill>
              </a:rPr>
              <a:t> 2017; </a:t>
            </a:r>
            <a:r>
              <a:rPr lang="lv-LV" altLang="lv-LV" sz="9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lv-LV" altLang="lv-LV" sz="900" dirty="0">
                <a:solidFill>
                  <a:schemeClr val="bg1">
                    <a:lumMod val="65000"/>
                  </a:schemeClr>
                </a:solidFill>
              </a:rPr>
              <a:t>://www.capgemini.com/consulting/resources/egovernment-benchmark-2017-report</a:t>
            </a:r>
            <a:r>
              <a:rPr lang="lv-LV" altLang="lv-LV" sz="9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endParaRPr lang="lv-LV" altLang="lv-LV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800" y="2580750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285749"/>
            <a:ext cx="6096000" cy="145466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257735"/>
                </a:solidFill>
              </a:rPr>
              <a:t>Kopš 2014. gada elektronisko dokumentu īpatsvars pieaudzis trīs reizes </a:t>
            </a:r>
            <a:endParaRPr lang="lv-LV" sz="2400" dirty="0">
              <a:solidFill>
                <a:srgbClr val="25773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6306" y="2045222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Lielākā daļa iestāžu izmanto dokumentu pārvaldības (89%) un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personālvadības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sistēmas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1706" y="2045222"/>
            <a:ext cx="2664000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 iestādēs biežāk nekā ministrijās tiek veikta darbinieku IKT prasmju apzināšana (attiecīgi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31706" y="3481108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Tikai katra ceturtā iestāde apzina iespējas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iekšējās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saziņas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uzlabošanai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9306" y="2041786"/>
            <a:ext cx="540000" cy="448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82470" y="2069515"/>
            <a:ext cx="540000" cy="448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3488781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121920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«Iestādes </a:t>
            </a:r>
            <a:r>
              <a:rPr lang="lv-LV" sz="2400" dirty="0"/>
              <a:t>iekšējo </a:t>
            </a:r>
            <a:r>
              <a:rPr lang="lv-LV" sz="2400" dirty="0" smtClean="0"/>
              <a:t>procesu</a:t>
            </a:r>
            <a:br>
              <a:rPr lang="lv-LV" sz="2400" dirty="0" smtClean="0"/>
            </a:br>
            <a:r>
              <a:rPr lang="lv-LV" sz="2400" dirty="0" smtClean="0"/>
              <a:t>un </a:t>
            </a:r>
            <a:r>
              <a:rPr lang="lv-LV" sz="2400" dirty="0" err="1"/>
              <a:t>starpiestāžu</a:t>
            </a:r>
            <a:r>
              <a:rPr lang="lv-LV" sz="2400" dirty="0"/>
              <a:t> </a:t>
            </a:r>
            <a:r>
              <a:rPr lang="lv-LV" sz="2400" dirty="0" smtClean="0"/>
              <a:t>sadarbības»</a:t>
            </a:r>
            <a:br>
              <a:rPr lang="lv-LV" sz="2400" dirty="0" smtClean="0"/>
            </a:br>
            <a:r>
              <a:rPr lang="lv-LV" sz="2400" dirty="0" smtClean="0"/>
              <a:t>labie </a:t>
            </a:r>
            <a:r>
              <a:rPr lang="lv-LV" sz="2400" dirty="0"/>
              <a:t>piemēri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b="5555"/>
          <a:stretch/>
        </p:blipFill>
        <p:spPr>
          <a:xfrm>
            <a:off x="0" y="150495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/>
          <a:stretch/>
        </p:blipFill>
        <p:spPr>
          <a:xfrm>
            <a:off x="0" y="1352550"/>
            <a:ext cx="9144000" cy="37909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879886"/>
          </a:xfrm>
        </p:spPr>
        <p:txBody>
          <a:bodyPr>
            <a:normAutofit/>
          </a:bodyPr>
          <a:lstStyle/>
          <a:p>
            <a:r>
              <a:rPr lang="lv-LV" sz="2400" dirty="0"/>
              <a:t>2017. gada E-indeksa rezultāti ministriju griezumā</a:t>
            </a:r>
          </a:p>
        </p:txBody>
      </p:sp>
    </p:spTree>
    <p:extLst>
      <p:ext uri="{BB962C8B-B14F-4D97-AF65-F5344CB8AC3E}">
        <p14:creationId xmlns:p14="http://schemas.microsoft.com/office/powerpoint/2010/main" val="34541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4" b="5555"/>
          <a:stretch/>
        </p:blipFill>
        <p:spPr>
          <a:xfrm>
            <a:off x="0" y="1276350"/>
            <a:ext cx="9144000" cy="3581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879886"/>
          </a:xfrm>
        </p:spPr>
        <p:txBody>
          <a:bodyPr>
            <a:normAutofit/>
          </a:bodyPr>
          <a:lstStyle/>
          <a:p>
            <a:r>
              <a:rPr lang="lv-LV" sz="2400" dirty="0"/>
              <a:t>2017. gada E-indeksa rezultāti valsts iestāžu griezumā</a:t>
            </a:r>
          </a:p>
        </p:txBody>
      </p:sp>
    </p:spTree>
    <p:extLst>
      <p:ext uri="{BB962C8B-B14F-4D97-AF65-F5344CB8AC3E}">
        <p14:creationId xmlns:p14="http://schemas.microsoft.com/office/powerpoint/2010/main" val="34772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879886"/>
          </a:xfrm>
        </p:spPr>
        <p:txBody>
          <a:bodyPr>
            <a:normAutofit/>
          </a:bodyPr>
          <a:lstStyle/>
          <a:p>
            <a:r>
              <a:rPr lang="lv-LV" sz="2400" dirty="0"/>
              <a:t>E-indekss ļāva iedalīt iestādes piecos brieduma līmeņos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609600" y="3726463"/>
            <a:ext cx="1489816" cy="246221"/>
          </a:xfrm>
          <a:prstGeom prst="rect">
            <a:avLst/>
          </a:prstGeom>
        </p:spPr>
        <p:txBody>
          <a:bodyPr wrap="square" lIns="36000" tIns="0" rIns="0" bIns="0" anchor="t">
            <a:spAutoFit/>
          </a:bodyPr>
          <a:lstStyle/>
          <a:p>
            <a:pPr defTabSz="1219110"/>
            <a:r>
              <a:rPr lang="lv-LV" sz="160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Situatīvs</a:t>
            </a:r>
            <a:endParaRPr lang="lv-LV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083758"/>
            <a:ext cx="312068" cy="400110"/>
          </a:xfrm>
          <a:prstGeom prst="rect">
            <a:avLst/>
          </a:prstGeom>
        </p:spPr>
        <p:txBody>
          <a:bodyPr wrap="none" lIns="36000" rIns="0">
            <a:spAutoFit/>
          </a:bodyPr>
          <a:lstStyle/>
          <a:p>
            <a:pPr defTabSz="1219110"/>
            <a:r>
              <a:rPr lang="lv-LV" sz="20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endParaRPr lang="en-US" sz="20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6632" y="4045910"/>
            <a:ext cx="1604417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21180" y="2976038"/>
            <a:ext cx="1489816" cy="492443"/>
          </a:xfrm>
          <a:prstGeom prst="rect">
            <a:avLst/>
          </a:prstGeom>
        </p:spPr>
        <p:txBody>
          <a:bodyPr wrap="square" lIns="36000" tIns="0" rIns="0" bIns="0" anchor="t">
            <a:spAutoFit/>
          </a:bodyPr>
          <a:lstStyle/>
          <a:p>
            <a:pPr defTabSz="1219110"/>
            <a:endParaRPr lang="lv-LV" sz="1600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9110"/>
            <a:r>
              <a:rPr lang="lv-LV" sz="16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Intuitīvs</a:t>
            </a:r>
            <a:endParaRPr lang="lv-LV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1180" y="3568001"/>
            <a:ext cx="312068" cy="400110"/>
          </a:xfrm>
          <a:prstGeom prst="rect">
            <a:avLst/>
          </a:prstGeom>
        </p:spPr>
        <p:txBody>
          <a:bodyPr wrap="none" lIns="36000" rIns="0">
            <a:spAutoFit/>
          </a:bodyPr>
          <a:lstStyle/>
          <a:p>
            <a:r>
              <a:rPr lang="lv-LV" sz="20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endParaRPr lang="lv-LV" sz="20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58212" y="3530153"/>
            <a:ext cx="1604417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58212" y="3530153"/>
            <a:ext cx="1366" cy="518400"/>
          </a:xfrm>
          <a:prstGeom prst="line">
            <a:avLst/>
          </a:prstGeom>
          <a:ln w="19050" cap="sq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32759" y="2460276"/>
            <a:ext cx="1489816" cy="492443"/>
          </a:xfrm>
          <a:prstGeom prst="rect">
            <a:avLst/>
          </a:prstGeom>
        </p:spPr>
        <p:txBody>
          <a:bodyPr wrap="square" lIns="36000" tIns="0" rIns="0" bIns="0" anchor="t">
            <a:spAutoFit/>
          </a:bodyPr>
          <a:lstStyle/>
          <a:p>
            <a:pPr defTabSz="1219110"/>
            <a:endParaRPr lang="lv-LV" sz="1600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9110"/>
            <a:r>
              <a:rPr lang="lv-LV" sz="16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Definēts</a:t>
            </a:r>
            <a:endParaRPr lang="lv-LV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32759" y="3052238"/>
            <a:ext cx="312068" cy="400110"/>
          </a:xfrm>
          <a:prstGeom prst="rect">
            <a:avLst/>
          </a:prstGeom>
        </p:spPr>
        <p:txBody>
          <a:bodyPr wrap="none" lIns="36000" rIns="0">
            <a:spAutoFit/>
          </a:bodyPr>
          <a:lstStyle/>
          <a:p>
            <a:r>
              <a:rPr lang="lv-LV" sz="20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endParaRPr lang="lv-LV" sz="20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69792" y="3014391"/>
            <a:ext cx="1604417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69792" y="3014391"/>
            <a:ext cx="1366" cy="518400"/>
          </a:xfrm>
          <a:prstGeom prst="line">
            <a:avLst/>
          </a:prstGeom>
          <a:ln w="19050" cap="sq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44339" y="1944513"/>
            <a:ext cx="1489816" cy="492443"/>
          </a:xfrm>
          <a:prstGeom prst="rect">
            <a:avLst/>
          </a:prstGeom>
        </p:spPr>
        <p:txBody>
          <a:bodyPr wrap="square" lIns="36000" tIns="0" rIns="0" bIns="0" anchor="t">
            <a:spAutoFit/>
          </a:bodyPr>
          <a:lstStyle/>
          <a:p>
            <a:pPr defTabSz="1219110"/>
            <a:endParaRPr lang="lv-LV" sz="1600" spc="-40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9110"/>
            <a:r>
              <a:rPr lang="lv-LV" sz="1600" spc="-4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Pārvaldīts</a:t>
            </a:r>
            <a:endParaRPr lang="lv-LV" sz="1600" spc="-4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4339" y="2536476"/>
            <a:ext cx="312068" cy="400110"/>
          </a:xfrm>
          <a:prstGeom prst="rect">
            <a:avLst/>
          </a:prstGeom>
        </p:spPr>
        <p:txBody>
          <a:bodyPr wrap="none" lIns="36000" rIns="0">
            <a:spAutoFit/>
          </a:bodyPr>
          <a:lstStyle/>
          <a:p>
            <a:r>
              <a:rPr lang="lv-LV" sz="20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endParaRPr lang="lv-LV" sz="20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381372" y="2498628"/>
            <a:ext cx="1604417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381372" y="2498628"/>
            <a:ext cx="1366" cy="518400"/>
          </a:xfrm>
          <a:prstGeom prst="line">
            <a:avLst/>
          </a:prstGeom>
          <a:ln w="19050" cap="sq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55919" y="1428750"/>
            <a:ext cx="1489816" cy="492443"/>
          </a:xfrm>
          <a:prstGeom prst="rect">
            <a:avLst/>
          </a:prstGeom>
        </p:spPr>
        <p:txBody>
          <a:bodyPr wrap="square" lIns="36000" tIns="0" rIns="0" bIns="0" anchor="t">
            <a:spAutoFit/>
          </a:bodyPr>
          <a:lstStyle/>
          <a:p>
            <a:pPr defTabSz="1219110"/>
            <a:endParaRPr lang="lv-LV" sz="1600" dirty="0" smtClean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9110"/>
            <a:r>
              <a:rPr lang="lv-LV" sz="16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Optimāls</a:t>
            </a:r>
            <a:endParaRPr lang="lv-LV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55919" y="2020713"/>
            <a:ext cx="312068" cy="400110"/>
          </a:xfrm>
          <a:prstGeom prst="rect">
            <a:avLst/>
          </a:prstGeom>
        </p:spPr>
        <p:txBody>
          <a:bodyPr wrap="none" lIns="36000" rIns="0">
            <a:spAutoFit/>
          </a:bodyPr>
          <a:lstStyle/>
          <a:p>
            <a:r>
              <a:rPr lang="lv-LV" sz="20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endParaRPr lang="lv-LV" sz="20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992952" y="1982865"/>
            <a:ext cx="1604417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92952" y="1982865"/>
            <a:ext cx="1366" cy="518400"/>
          </a:xfrm>
          <a:prstGeom prst="line">
            <a:avLst/>
          </a:prstGeom>
          <a:ln w="19050" cap="sq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879886"/>
          </a:xfrm>
        </p:spPr>
        <p:txBody>
          <a:bodyPr>
            <a:normAutofit/>
          </a:bodyPr>
          <a:lstStyle/>
          <a:p>
            <a:r>
              <a:rPr lang="lv-LV" sz="2400" dirty="0"/>
              <a:t>Ceturtajā brieduma līmenī </a:t>
            </a:r>
            <a:r>
              <a:rPr lang="lv-LV" sz="2400" dirty="0" smtClean="0"/>
              <a:t>–</a:t>
            </a:r>
            <a:br>
              <a:rPr lang="lv-LV" sz="2400" dirty="0" smtClean="0"/>
            </a:br>
            <a:r>
              <a:rPr lang="lv-LV" sz="2400" dirty="0" smtClean="0"/>
              <a:t>trīs </a:t>
            </a:r>
            <a:r>
              <a:rPr lang="lv-LV" sz="2400" dirty="0"/>
              <a:t>iestādes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2222" r="13333" b="8519"/>
          <a:stretch/>
        </p:blipFill>
        <p:spPr>
          <a:xfrm>
            <a:off x="2590800" y="1504950"/>
            <a:ext cx="6324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1447800"/>
          </a:xfrm>
        </p:spPr>
        <p:txBody>
          <a:bodyPr>
            <a:normAutofit/>
          </a:bodyPr>
          <a:lstStyle/>
          <a:p>
            <a:r>
              <a:rPr lang="lv-LV" sz="2400" dirty="0"/>
              <a:t>Ministriju stiprās </a:t>
            </a:r>
            <a:r>
              <a:rPr lang="lv-LV" sz="2400" dirty="0" smtClean="0"/>
              <a:t>puses:</a:t>
            </a:r>
            <a:br>
              <a:rPr lang="lv-LV" sz="2400" dirty="0" smtClean="0"/>
            </a:br>
            <a:r>
              <a:rPr lang="lv-LV" sz="2400" dirty="0" smtClean="0"/>
              <a:t>iekšējo </a:t>
            </a:r>
            <a:r>
              <a:rPr lang="lv-LV" sz="2400" dirty="0"/>
              <a:t>procesu </a:t>
            </a:r>
            <a:r>
              <a:rPr lang="lv-LV" sz="2400" dirty="0" smtClean="0"/>
              <a:t>efektivitāte</a:t>
            </a:r>
            <a:br>
              <a:rPr lang="lv-LV" sz="2400" dirty="0" smtClean="0"/>
            </a:br>
            <a:r>
              <a:rPr lang="lv-LV" sz="2400" dirty="0" smtClean="0"/>
              <a:t>un </a:t>
            </a:r>
            <a:r>
              <a:rPr lang="lv-LV" sz="2400" dirty="0"/>
              <a:t>saziņa ar sabiedrību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75846"/>
            <a:ext cx="4876800" cy="3458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2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514600" y="62566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0800" y="2225264"/>
            <a:ext cx="6096000" cy="1184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400" dirty="0"/>
              <a:t>Astoņi ieteikumi labākiem rezultātiem</a:t>
            </a:r>
            <a:endParaRPr lang="lv-LV" sz="2400" b="0" dirty="0"/>
          </a:p>
        </p:txBody>
      </p:sp>
    </p:spTree>
    <p:extLst>
      <p:ext uri="{BB962C8B-B14F-4D97-AF65-F5344CB8AC3E}">
        <p14:creationId xmlns:p14="http://schemas.microsoft.com/office/powerpoint/2010/main" val="40286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Aktīvāk izmantot iekšējās koplietošanas platformas, kurās darbinieki var </a:t>
            </a:r>
            <a:r>
              <a:rPr lang="lv-LV" sz="2000" b="0" dirty="0" smtClean="0"/>
              <a:t>dalīties</a:t>
            </a:r>
            <a:br>
              <a:rPr lang="lv-LV" sz="2000" b="0" dirty="0" smtClean="0"/>
            </a:br>
            <a:r>
              <a:rPr lang="lv-LV" sz="2000" b="0" dirty="0" smtClean="0"/>
              <a:t>ar </a:t>
            </a:r>
            <a:r>
              <a:rPr lang="lv-LV" sz="2000" b="0" dirty="0"/>
              <a:t>savu pieredzi un </a:t>
            </a:r>
            <a:r>
              <a:rPr lang="lv-LV" sz="2000" b="0" dirty="0" smtClean="0"/>
              <a:t>zināšanām</a:t>
            </a:r>
            <a:endParaRPr lang="lv-LV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53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00126"/>
            <a:ext cx="6096000" cy="3143248"/>
          </a:xfrm>
        </p:spPr>
        <p:txBody>
          <a:bodyPr anchor="t">
            <a:normAutofit/>
          </a:bodyPr>
          <a:lstStyle/>
          <a:p>
            <a:pPr marL="342900" indent="-342900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>
                <a:solidFill>
                  <a:srgbClr val="257735"/>
                </a:solidFill>
              </a:rPr>
              <a:t>Metodoloģija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>
                <a:solidFill>
                  <a:srgbClr val="257735"/>
                </a:solidFill>
              </a:rPr>
              <a:t>Rezultāti piecās </a:t>
            </a:r>
            <a:r>
              <a:rPr lang="lv-LV" altLang="lv-LV" sz="1600" b="1" dirty="0" smtClean="0">
                <a:solidFill>
                  <a:srgbClr val="257735"/>
                </a:solidFill>
              </a:rPr>
              <a:t>dimensijās</a:t>
            </a:r>
          </a:p>
          <a:p>
            <a:pPr marL="625475" lvl="1" indent="-268288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Saziņa ar sabiedrību un līdzdalību</a:t>
            </a:r>
          </a:p>
          <a:p>
            <a:pPr marL="625475" lvl="1" indent="-268288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apkalpošana un atbalsts</a:t>
            </a:r>
          </a:p>
          <a:p>
            <a:pPr marL="625475" lvl="1" indent="-268288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Atvērto datu pieejamība</a:t>
            </a:r>
          </a:p>
          <a:p>
            <a:pPr marL="625475" lvl="1" indent="-268288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 nodrošināšana</a:t>
            </a:r>
          </a:p>
          <a:p>
            <a:pPr marL="625475" lvl="1" indent="-268288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Iestādes iekšējie procesi un </a:t>
            </a:r>
            <a:r>
              <a:rPr lang="lv-LV" altLang="lv-LV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starpiestāžu</a:t>
            </a:r>
            <a:r>
              <a:rPr lang="lv-LV" altLang="lv-LV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3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 smtClean="0">
                <a:solidFill>
                  <a:srgbClr val="257735"/>
                </a:solidFill>
              </a:rPr>
              <a:t>Kopējie </a:t>
            </a:r>
            <a:r>
              <a:rPr lang="lv-LV" altLang="lv-LV" sz="1600" b="1" dirty="0">
                <a:solidFill>
                  <a:srgbClr val="257735"/>
                </a:solidFill>
              </a:rPr>
              <a:t>rezultāti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3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>
                <a:solidFill>
                  <a:srgbClr val="257735"/>
                </a:solidFill>
              </a:rPr>
              <a:t>Astoņi izaicinājumi e-pārvaldei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Klientu informēšanai izmantot iestādes pašapkalpošanās vietnes, kā arī nodrošināt iespēju sazināties tiešsaistes </a:t>
            </a:r>
            <a:r>
              <a:rPr lang="lv-LV" sz="2000" b="0" dirty="0" smtClean="0"/>
              <a:t>režīmā</a:t>
            </a:r>
            <a:endParaRPr lang="lv-LV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0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spc="-20" dirty="0"/>
              <a:t>Veidot iestāžu vadītāju izpratni par atvērto datu pieejamības nozīmīgumu un ieguvumiem, veicinot to ievietošanu atvērto datu </a:t>
            </a:r>
            <a:r>
              <a:rPr lang="lv-LV" sz="2000" b="0" spc="-20" dirty="0" smtClean="0"/>
              <a:t>portālā</a:t>
            </a:r>
            <a:endParaRPr lang="lv-LV" sz="2000" b="0" spc="-20" dirty="0"/>
          </a:p>
        </p:txBody>
      </p:sp>
      <p:sp>
        <p:nvSpPr>
          <p:cNvPr id="5" name="Rectangle 4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08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Pēc lietotāju novērtējuma veikt mājaslapu uzlabošanu, pielāgot regulāru komunikāciju sociālajos tīklos, balstoties lietotāju monitoringa rezultātos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97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Piedāvāt sabiedrībai </a:t>
            </a:r>
            <a:r>
              <a:rPr lang="lv-LV" sz="2000" b="0" dirty="0" smtClean="0"/>
              <a:t>daudzveidīgas</a:t>
            </a:r>
            <a:br>
              <a:rPr lang="lv-LV" sz="2000" b="0" dirty="0" smtClean="0"/>
            </a:br>
            <a:r>
              <a:rPr lang="lv-LV" sz="2000" b="0" dirty="0" smtClean="0"/>
              <a:t>e-līdzdalības </a:t>
            </a:r>
            <a:r>
              <a:rPr lang="lv-LV" sz="2000" b="0" dirty="0"/>
              <a:t>iespējas – vienkāršas, saprotamas un ērtas, arī </a:t>
            </a:r>
            <a:r>
              <a:rPr lang="lv-LV" sz="2000" b="0" dirty="0" smtClean="0"/>
              <a:t>mājaslapās,</a:t>
            </a:r>
            <a:br>
              <a:rPr lang="lv-LV" sz="2000" b="0" dirty="0" smtClean="0"/>
            </a:br>
            <a:r>
              <a:rPr lang="lv-LV" sz="2000" b="0" dirty="0" smtClean="0"/>
              <a:t>kas </a:t>
            </a:r>
            <a:r>
              <a:rPr lang="lv-LV" sz="2000" b="0" dirty="0"/>
              <a:t>draudzīgas mobilajām </a:t>
            </a:r>
            <a:r>
              <a:rPr lang="lv-LV" sz="2000" b="0" dirty="0" smtClean="0"/>
              <a:t>ierīcēm</a:t>
            </a:r>
            <a:endParaRPr lang="lv-LV" sz="2000" b="0" dirty="0"/>
          </a:p>
        </p:txBody>
      </p:sp>
      <p:sp>
        <p:nvSpPr>
          <p:cNvPr id="5" name="Rectangle 4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78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Mājaslapās īpaši uzsvērt pakalpojumu pieejamību elektroniskā veidā, precīzi izskaidrojot to </a:t>
            </a:r>
            <a:r>
              <a:rPr lang="lv-LV" sz="2000" b="0" dirty="0" smtClean="0"/>
              <a:t>lietojamību</a:t>
            </a:r>
            <a:endParaRPr lang="lv-LV" sz="2000" b="0" dirty="0"/>
          </a:p>
        </p:txBody>
      </p:sp>
      <p:sp>
        <p:nvSpPr>
          <p:cNvPr id="5" name="Rectangle 4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30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Plašāk izmantot </a:t>
            </a:r>
            <a:r>
              <a:rPr lang="lv-LV" sz="2000" b="0" dirty="0" err="1"/>
              <a:t>personālvadības</a:t>
            </a:r>
            <a:r>
              <a:rPr lang="lv-LV" sz="2000" b="0" dirty="0"/>
              <a:t> sistēmas, samazinot apstrādājamo papīra formāta dokumentu skaitu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7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81915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endParaRPr lang="lv-LV" sz="9600" b="1" dirty="0">
              <a:solidFill>
                <a:srgbClr val="2577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2612832"/>
            <a:ext cx="6096000" cy="1184686"/>
          </a:xfrm>
        </p:spPr>
        <p:txBody>
          <a:bodyPr anchor="t">
            <a:noAutofit/>
          </a:bodyPr>
          <a:lstStyle/>
          <a:p>
            <a:r>
              <a:rPr lang="lv-LV" sz="2000" b="0" dirty="0"/>
              <a:t>Turpināt veicināt elektronisko dokumentu izmantošanu, arvien palielinot to īpatsvaru pār papīra dokumentiem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1047750"/>
            <a:ext cx="2286000" cy="1143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42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1524000"/>
          </a:xfrm>
        </p:spPr>
        <p:txBody>
          <a:bodyPr>
            <a:normAutofit/>
          </a:bodyPr>
          <a:lstStyle/>
          <a:p>
            <a:r>
              <a:rPr lang="lv-LV" sz="2400" dirty="0"/>
              <a:t>Interaktīvais rezultātu pārskats pieejams</a:t>
            </a:r>
            <a:r>
              <a:rPr lang="lv-LV" sz="2400" dirty="0" smtClean="0"/>
              <a:t>:</a:t>
            </a:r>
            <a:br>
              <a:rPr lang="lv-LV" sz="2400" dirty="0" smtClean="0"/>
            </a:br>
            <a:r>
              <a:rPr lang="lv-LV" sz="2400" u="sng" dirty="0">
                <a:hlinkClick r:id="rId3"/>
              </a:rPr>
              <a:t>rebrand.ly/</a:t>
            </a:r>
            <a:r>
              <a:rPr lang="lv-LV" sz="2400" u="sng" dirty="0" err="1">
                <a:hlinkClick r:id="rId3"/>
              </a:rPr>
              <a:t>eindekss</a:t>
            </a:r>
            <a:r>
              <a:rPr lang="lv-LV" sz="2400" dirty="0">
                <a:hlinkClick r:id="rId3"/>
              </a:rPr>
              <a:t> </a:t>
            </a:r>
            <a:endParaRPr lang="lv-LV" sz="2400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/>
          <a:stretch/>
        </p:blipFill>
        <p:spPr>
          <a:xfrm>
            <a:off x="2670496" y="1657350"/>
            <a:ext cx="5599514" cy="29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2305050"/>
            <a:ext cx="6096000" cy="186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2400"/>
              </a:spcAft>
              <a:buSzPct val="120000"/>
              <a:buFont typeface="Proxima Nova Lt" panose="02000506030000020004" pitchFamily="50" charset="0"/>
              <a:buChar char="—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dirty="0"/>
              <a:t>Detalizēti valsts iestāžu e-indeksa un vērtējuma rezultāti, to analīze un </a:t>
            </a:r>
            <a:r>
              <a:rPr lang="lv-LV" altLang="lv-LV" sz="1600" dirty="0" smtClean="0"/>
              <a:t>secinājumi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SzPct val="120000"/>
              <a:buFont typeface="Proxima Nova Lt" panose="02000506030000020004" pitchFamily="50" charset="0"/>
              <a:buChar char="—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sz="1600" dirty="0"/>
              <a:t>Konkrēti ieteikumi, lai sasniegtu nākamos brieduma </a:t>
            </a:r>
            <a:r>
              <a:rPr lang="lv-LV" sz="1600" dirty="0" smtClean="0"/>
              <a:t>līmeņus</a:t>
            </a:r>
            <a:endParaRPr lang="lv-LV" altLang="lv-LV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3950"/>
            <a:ext cx="6096000" cy="9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1"/>
          <a:stretch/>
        </p:blipFill>
        <p:spPr>
          <a:xfrm>
            <a:off x="0" y="4171950"/>
            <a:ext cx="9144000" cy="971550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3539728"/>
            <a:ext cx="7772400" cy="479822"/>
          </a:xfrm>
        </p:spPr>
        <p:txBody>
          <a:bodyPr anchor="ctr">
            <a:normAutofit/>
          </a:bodyPr>
          <a:lstStyle/>
          <a:p>
            <a:r>
              <a:rPr lang="lv-LV" sz="1100" dirty="0">
                <a:solidFill>
                  <a:schemeClr val="bg1">
                    <a:lumMod val="65000"/>
                  </a:schemeClr>
                </a:solidFill>
              </a:rPr>
              <a:t>Valsts komunikācijas koordinācijas padomes sēde</a:t>
            </a:r>
          </a:p>
          <a:p>
            <a:r>
              <a:rPr lang="lv-LV" sz="1100" dirty="0">
                <a:solidFill>
                  <a:schemeClr val="bg1">
                    <a:lumMod val="65000"/>
                  </a:schemeClr>
                </a:solidFill>
              </a:rPr>
              <a:t>25.01.2018.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800" y="2211584"/>
            <a:ext cx="7772400" cy="72033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Latvijas e-indekss 2018: </a:t>
            </a:r>
            <a:r>
              <a:rPr lang="lv-LV" dirty="0"/>
              <a:t>L</a:t>
            </a:r>
            <a:r>
              <a:rPr lang="lv-LV" dirty="0" smtClean="0"/>
              <a:t>atvijas valsts iestāžu e-indeksa rezultāti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548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123950"/>
            <a:ext cx="6096000" cy="1181097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SzPct val="45000"/>
              <a:tabLst>
                <a:tab pos="1793875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>
                <a:solidFill>
                  <a:srgbClr val="257735"/>
                </a:solidFill>
              </a:rPr>
              <a:t>95 iestādes </a:t>
            </a:r>
            <a:r>
              <a:rPr lang="lv-LV" altLang="lv-LV" sz="1600" b="1" dirty="0" smtClean="0">
                <a:solidFill>
                  <a:srgbClr val="257735"/>
                </a:solidFill>
              </a:rPr>
              <a:t>	</a:t>
            </a:r>
            <a:r>
              <a:rPr lang="lv-LV" altLang="lv-LV" sz="1600" dirty="0" smtClean="0"/>
              <a:t>pašvērtējuma </a:t>
            </a:r>
            <a:r>
              <a:rPr lang="lv-LV" altLang="lv-LV" sz="1600" dirty="0"/>
              <a:t>anketa</a:t>
            </a:r>
          </a:p>
          <a:p>
            <a:pPr>
              <a:spcBef>
                <a:spcPts val="0"/>
              </a:spcBef>
              <a:spcAft>
                <a:spcPts val="2400"/>
              </a:spcAft>
              <a:buSzPct val="45000"/>
              <a:tabLst>
                <a:tab pos="1793875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 smtClean="0">
                <a:solidFill>
                  <a:srgbClr val="257735"/>
                </a:solidFill>
              </a:rPr>
              <a:t>104 iestādes 	</a:t>
            </a:r>
            <a:r>
              <a:rPr lang="lv-LV" altLang="lv-LV" sz="1600" dirty="0" smtClean="0"/>
              <a:t>ekspertu </a:t>
            </a:r>
            <a:r>
              <a:rPr lang="lv-LV" altLang="lv-LV" sz="1600" dirty="0"/>
              <a:t>vērtējums un automātisko </a:t>
            </a:r>
            <a:r>
              <a:rPr lang="lv-LV" altLang="lv-LV" sz="1600" dirty="0" smtClean="0"/>
              <a:t>	vērtējumu </a:t>
            </a:r>
            <a:r>
              <a:rPr lang="lv-LV" altLang="lv-LV" sz="1600" dirty="0"/>
              <a:t>anketas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2724150"/>
            <a:ext cx="6096000" cy="186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600" b="1" dirty="0">
                <a:solidFill>
                  <a:schemeClr val="bg1">
                    <a:lumMod val="65000"/>
                  </a:schemeClr>
                </a:solidFill>
              </a:rPr>
              <a:t>No iestādēm, kuras sniedz pakalpojumus:</a:t>
            </a:r>
          </a:p>
          <a:p>
            <a:pPr algn="just">
              <a:spcBef>
                <a:spcPts val="0"/>
              </a:spcBef>
              <a:spcAft>
                <a:spcPts val="3200"/>
              </a:spcAft>
              <a:buSzPct val="45000"/>
              <a:tabLst>
                <a:tab pos="1079500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2400" b="1" dirty="0">
                <a:solidFill>
                  <a:srgbClr val="257735"/>
                </a:solidFill>
              </a:rPr>
              <a:t>64%</a:t>
            </a:r>
            <a:r>
              <a:rPr lang="lv-LV" altLang="lv-LV" sz="1600" b="1" dirty="0">
                <a:solidFill>
                  <a:srgbClr val="257735"/>
                </a:solidFill>
              </a:rPr>
              <a:t> </a:t>
            </a:r>
            <a:r>
              <a:rPr lang="lv-LV" altLang="lv-LV" sz="1600" b="1" dirty="0" smtClean="0">
                <a:solidFill>
                  <a:srgbClr val="257735"/>
                </a:solidFill>
              </a:rPr>
              <a:t>	</a:t>
            </a:r>
            <a:r>
              <a:rPr lang="lv-LV" altLang="lv-LV" sz="1600" dirty="0" smtClean="0"/>
              <a:t>sniedz </a:t>
            </a:r>
            <a:r>
              <a:rPr lang="lv-LV" altLang="lv-LV" sz="1600" dirty="0"/>
              <a:t>e-pakalpojumus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SzPct val="45000"/>
              <a:tabLst>
                <a:tab pos="1079500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2400" b="1" dirty="0">
                <a:solidFill>
                  <a:srgbClr val="257735"/>
                </a:solidFill>
              </a:rPr>
              <a:t>35% </a:t>
            </a:r>
            <a:r>
              <a:rPr lang="lv-LV" altLang="lv-LV" sz="2400" b="1" dirty="0" smtClean="0">
                <a:solidFill>
                  <a:srgbClr val="257735"/>
                </a:solidFill>
              </a:rPr>
              <a:t>	</a:t>
            </a:r>
            <a:r>
              <a:rPr lang="lv-LV" altLang="lv-LV" sz="1600" dirty="0" smtClean="0"/>
              <a:t>sniedz </a:t>
            </a:r>
            <a:r>
              <a:rPr lang="lv-LV" altLang="lv-LV" sz="1600" dirty="0"/>
              <a:t>tikai neelektronizētus pakalpojumus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90950"/>
            <a:ext cx="720000" cy="59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2150"/>
            <a:ext cx="720000" cy="59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05150"/>
            <a:ext cx="72000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6025" t="5251" r="5994" b="7132"/>
          <a:stretch/>
        </p:blipFill>
        <p:spPr bwMode="auto">
          <a:xfrm>
            <a:off x="2590800" y="1200150"/>
            <a:ext cx="55626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096000" cy="777482"/>
          </a:xfrm>
        </p:spPr>
        <p:txBody>
          <a:bodyPr>
            <a:normAutofit/>
          </a:bodyPr>
          <a:lstStyle/>
          <a:p>
            <a:r>
              <a:rPr lang="lv-LV" sz="2400" dirty="0"/>
              <a:t>Vērtējuma struktūra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47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533400" y="2280190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Komunikācija sociālajos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tīklos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6388" y="2063175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Saziņa ar </a:t>
            </a:r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sabiedrību</a:t>
            </a:r>
          </a:p>
          <a:p>
            <a:pPr algn="ctr"/>
            <a:r>
              <a:rPr lang="lv-LV" b="1" dirty="0" smtClean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b="1" dirty="0">
                <a:solidFill>
                  <a:srgbClr val="2577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līdzdalība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4800000">
            <a:off x="2579450" y="1994391"/>
            <a:ext cx="158400" cy="722342"/>
            <a:chOff x="2795970" y="3678208"/>
            <a:chExt cx="158400" cy="722342"/>
          </a:xfrm>
        </p:grpSpPr>
        <p:cxnSp>
          <p:nvCxnSpPr>
            <p:cNvPr id="31" name="Straight Connector 30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Isosceles Triangle 3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8" name="Group 47"/>
          <p:cNvGrpSpPr/>
          <p:nvPr/>
        </p:nvGrpSpPr>
        <p:grpSpPr>
          <a:xfrm rot="16800000" flipH="1">
            <a:off x="6404185" y="1994392"/>
            <a:ext cx="158400" cy="722342"/>
            <a:chOff x="2795970" y="3678208"/>
            <a:chExt cx="158400" cy="722342"/>
          </a:xfrm>
        </p:grpSpPr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293010" y="3437816"/>
            <a:ext cx="165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Tīmekļvietnes lietojamība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56481" y="4091285"/>
            <a:ext cx="1836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E-līdzdalības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iespējas</a:t>
            </a:r>
            <a:b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tīmekļvietnē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99952" y="3437816"/>
            <a:ext cx="16560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45000"/>
              <a:tabLst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Tīmekļvietnes atbilstība WCAG standartam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30800" y="2367849"/>
            <a:ext cx="165600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Tīmekļvietnes atbilstība mobilajai versijai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492800" y="3181350"/>
            <a:ext cx="158400" cy="722342"/>
            <a:chOff x="2795970" y="3678208"/>
            <a:chExt cx="158400" cy="722342"/>
          </a:xfrm>
        </p:grpSpPr>
        <p:cxnSp>
          <p:nvCxnSpPr>
            <p:cNvPr id="59" name="Straight Connector 58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55" name="Group 54"/>
          <p:cNvGrpSpPr/>
          <p:nvPr/>
        </p:nvGrpSpPr>
        <p:grpSpPr>
          <a:xfrm rot="2700000">
            <a:off x="3190810" y="2750569"/>
            <a:ext cx="158400" cy="722342"/>
            <a:chOff x="2795970" y="3678208"/>
            <a:chExt cx="158400" cy="722342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1" name="Group 60"/>
          <p:cNvGrpSpPr/>
          <p:nvPr/>
        </p:nvGrpSpPr>
        <p:grpSpPr>
          <a:xfrm rot="18900000" flipH="1">
            <a:off x="5794790" y="2750569"/>
            <a:ext cx="158400" cy="722342"/>
            <a:chOff x="2795970" y="3678208"/>
            <a:chExt cx="158400" cy="722342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2614170" y="4139550"/>
              <a:ext cx="522000" cy="0"/>
            </a:xfrm>
            <a:prstGeom prst="line">
              <a:avLst/>
            </a:prstGeom>
            <a:ln w="19050" cap="sq">
              <a:solidFill>
                <a:srgbClr val="257735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sosceles Triangle 62"/>
            <p:cNvSpPr/>
            <p:nvPr/>
          </p:nvSpPr>
          <p:spPr>
            <a:xfrm>
              <a:off x="2795970" y="3678208"/>
              <a:ext cx="158400" cy="144000"/>
            </a:xfrm>
            <a:prstGeom prst="triangle">
              <a:avLst/>
            </a:prstGeom>
            <a:solidFill>
              <a:srgbClr val="257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0" y="1291350"/>
            <a:ext cx="900000" cy="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49"/>
            <a:ext cx="6096000" cy="1454669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rgbClr val="257735"/>
                </a:solidFill>
              </a:rPr>
              <a:t>Valsts iestāžu mājaslapām jābūt ērtāk lietojamām un pielāgotām mobilajām ierīcēm</a:t>
            </a:r>
            <a:endParaRPr lang="lv-LV" sz="2400" dirty="0">
              <a:solidFill>
                <a:srgbClr val="257735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9" name="Rectangle 8"/>
          <p:cNvSpPr/>
          <p:nvPr/>
        </p:nvSpPr>
        <p:spPr>
          <a:xfrm>
            <a:off x="2594400" y="2041786"/>
            <a:ext cx="2664000" cy="78483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Lielākoties mājaslapas ir strukturētas (86%), ar meklētājiem (95%), pieejamas vairākās valodās(82%)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4400" y="3100108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Pusē no iestāžu mājaslapām (51%) viegli atrodama sadaļa «sabiedrības līdzdalība»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2041786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Mazāk nekā puse iestāžu (44%) veic sociālo tīklu sekotāju iesaistes un aktivitātes analīzi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3100108"/>
            <a:ext cx="2664000" cy="600164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Lielākā daļa iestāžu tīmekļa vietņu (68%) neatbilst mobilajai versijai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4400" y="3919125"/>
            <a:ext cx="2664000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buSzPct val="45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iestāžu mājaslapu pieejamība cilvēkiem ar īpašām vajadzībām atbilst augstam un visaugstākajam WCAG </a:t>
            </a:r>
            <a:r>
              <a:rPr lang="lv-LV" alt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standartam</a:t>
            </a:r>
            <a:endParaRPr lang="lv-LV" alt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2038350"/>
            <a:ext cx="540000" cy="4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2066079"/>
            <a:ext cx="540000" cy="44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70564" y="3107781"/>
            <a:ext cx="540000" cy="448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3100108"/>
            <a:ext cx="540000" cy="44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3919125"/>
            <a:ext cx="540000" cy="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1447800"/>
          </a:xfrm>
        </p:spPr>
        <p:txBody>
          <a:bodyPr>
            <a:normAutofit/>
          </a:bodyPr>
          <a:lstStyle/>
          <a:p>
            <a:r>
              <a:rPr lang="lv-LV" altLang="lv-LV" sz="2400" dirty="0"/>
              <a:t>Liela daļa iestāžu, kam ir </a:t>
            </a:r>
            <a:r>
              <a:rPr lang="lv-LV" altLang="lv-LV" sz="2400" dirty="0" err="1"/>
              <a:t>Facebook</a:t>
            </a:r>
            <a:r>
              <a:rPr lang="lv-LV" altLang="lv-LV" sz="2400" dirty="0"/>
              <a:t> vai </a:t>
            </a:r>
            <a:r>
              <a:rPr lang="lv-LV" altLang="lv-LV" sz="2400" dirty="0" err="1"/>
              <a:t>Twitter</a:t>
            </a:r>
            <a:r>
              <a:rPr lang="lv-LV" altLang="lv-LV" sz="2400" dirty="0"/>
              <a:t> konts, regulāri tajos publicē saturu</a:t>
            </a:r>
            <a:endParaRPr lang="lv-LV" sz="2400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148" r="20833" b="10001"/>
          <a:stretch/>
        </p:blipFill>
        <p:spPr>
          <a:xfrm>
            <a:off x="2643187" y="1600200"/>
            <a:ext cx="47244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248400" cy="879886"/>
          </a:xfrm>
        </p:spPr>
        <p:txBody>
          <a:bodyPr>
            <a:normAutofit/>
          </a:bodyPr>
          <a:lstStyle/>
          <a:p>
            <a:r>
              <a:rPr lang="lv-LV" altLang="lv-LV" sz="2400" dirty="0"/>
              <a:t>«Saziņas ar sabiedrību un līdzdalības» labie piemēri</a:t>
            </a:r>
            <a:endParaRPr lang="lv-LV" sz="2400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6B3D4-3C80-4773-AD8A-D43C7F12A1E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8519"/>
          <a:stretch/>
        </p:blipFill>
        <p:spPr>
          <a:xfrm>
            <a:off x="0" y="135255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1693</Words>
  <Application>Microsoft Office PowerPoint</Application>
  <PresentationFormat>On-screen Show (16:9)</PresentationFormat>
  <Paragraphs>319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Proxima Nova Lt</vt:lpstr>
      <vt:lpstr>Times New Roman</vt:lpstr>
      <vt:lpstr>Verdana</vt:lpstr>
      <vt:lpstr>Office Theme</vt:lpstr>
      <vt:lpstr>Latvijas e-indekss 2018: Latvijas valsts iestāžu e-indeksa rezultāti</vt:lpstr>
      <vt:lpstr>Latvija – 8. vietā ikgadējā ES mērījumā par valsts pārvaldes attīstību*</vt:lpstr>
      <vt:lpstr>PowerPoint Presentation</vt:lpstr>
      <vt:lpstr>PowerPoint Presentation</vt:lpstr>
      <vt:lpstr>Vērtējuma struktūra</vt:lpstr>
      <vt:lpstr>PowerPoint Presentation</vt:lpstr>
      <vt:lpstr>Valsts iestāžu mājaslapām jābūt ērtāk lietojamām un pielāgotām mobilajām ierīcēm</vt:lpstr>
      <vt:lpstr>Liela daļa iestāžu, kam ir Facebook vai Twitter konts, regulāri tajos publicē saturu</vt:lpstr>
      <vt:lpstr>«Saziņas ar sabiedrību un līdzdalības» labie piemēri</vt:lpstr>
      <vt:lpstr>PowerPoint Presentation</vt:lpstr>
      <vt:lpstr>Lielākā daļa iestāžu neveic klientu apkalpošanas standarta monitoringu</vt:lpstr>
      <vt:lpstr>«Klientu apkalpošanas un atbalsta» labie piemēri</vt:lpstr>
      <vt:lpstr>PowerPoint Presentation</vt:lpstr>
      <vt:lpstr>Jāveicina izpratne par atvērto datu pieejamības ieguvumiem</vt:lpstr>
      <vt:lpstr>«Atvērto datu pieejamības» labie piemēri</vt:lpstr>
      <vt:lpstr>PowerPoint Presentation</vt:lpstr>
      <vt:lpstr>Iedzīvotāji e-pakalpojumiem piesakās vairāk, nekā saņem par tiem atbildes e-formātā</vt:lpstr>
      <vt:lpstr>«Pakalpojumu nodrošināšanas» labie piemēri</vt:lpstr>
      <vt:lpstr>PowerPoint Presentation</vt:lpstr>
      <vt:lpstr>Kopš 2014. gada elektronisko dokumentu īpatsvars pieaudzis trīs reizes </vt:lpstr>
      <vt:lpstr>PowerPoint Presentation</vt:lpstr>
      <vt:lpstr>«Iestādes iekšējo procesu un starpiestāžu sadarbības» labie piemēri</vt:lpstr>
      <vt:lpstr>2017. gada E-indeksa rezultāti ministriju griezumā</vt:lpstr>
      <vt:lpstr>2017. gada E-indeksa rezultāti valsts iestāžu griezumā</vt:lpstr>
      <vt:lpstr>E-indekss ļāva iedalīt iestādes piecos brieduma līmeņos</vt:lpstr>
      <vt:lpstr>Ceturtajā brieduma līmenī – trīs iestādes</vt:lpstr>
      <vt:lpstr>Ministriju stiprās puses: iekšējo procesu efektivitāte un saziņa ar sabiedrību</vt:lpstr>
      <vt:lpstr>PowerPoint Presentation</vt:lpstr>
      <vt:lpstr>Aktīvāk izmantot iekšējās koplietošanas platformas, kurās darbinieki var dalīties ar savu pieredzi un zināšanām</vt:lpstr>
      <vt:lpstr>Klientu informēšanai izmantot iestādes pašapkalpošanās vietnes, kā arī nodrošināt iespēju sazināties tiešsaistes režīmā</vt:lpstr>
      <vt:lpstr>Veidot iestāžu vadītāju izpratni par atvērto datu pieejamības nozīmīgumu un ieguvumiem, veicinot to ievietošanu atvērto datu portālā</vt:lpstr>
      <vt:lpstr>Pēc lietotāju novērtējuma veikt mājaslapu uzlabošanu, pielāgot regulāru komunikāciju sociālajos tīklos, balstoties lietotāju monitoringa rezultātos</vt:lpstr>
      <vt:lpstr>Piedāvāt sabiedrībai daudzveidīgas e-līdzdalības iespējas – vienkāršas, saprotamas un ērtas, arī mājaslapās, kas draudzīgas mobilajām ierīcēm</vt:lpstr>
      <vt:lpstr>Mājaslapās īpaši uzsvērt pakalpojumu pieejamību elektroniskā veidā, precīzi izskaidrojot to lietojamību</vt:lpstr>
      <vt:lpstr>Plašāk izmantot personālvadības sistēmas, samazinot apstrādājamo papīra formāta dokumentu skaitu</vt:lpstr>
      <vt:lpstr>Turpināt veicināt elektronisko dokumentu izmantošanu, arvien palielinot to īpatsvaru pār papīra dokumentiem</vt:lpstr>
      <vt:lpstr>Interaktīvais rezultātu pārskats pieejams: rebrand.ly/eindekss </vt:lpstr>
      <vt:lpstr>PowerPoint Presentation</vt:lpstr>
      <vt:lpstr>Latvijas e-indekss 2018: Latvijas valsts iestāžu e-indeksa rezultāti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</dc:creator>
  <cp:lastModifiedBy>Margarita Krišlauka</cp:lastModifiedBy>
  <cp:revision>1049</cp:revision>
  <cp:lastPrinted>2015-11-09T09:20:20Z</cp:lastPrinted>
  <dcterms:created xsi:type="dcterms:W3CDTF">2006-08-16T00:00:00Z</dcterms:created>
  <dcterms:modified xsi:type="dcterms:W3CDTF">2018-12-14T10:46:50Z</dcterms:modified>
</cp:coreProperties>
</file>