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331" r:id="rId7"/>
    <p:sldId id="332" r:id="rId8"/>
    <p:sldId id="333" r:id="rId9"/>
    <p:sldId id="260" r:id="rId10"/>
    <p:sldId id="261" r:id="rId11"/>
    <p:sldId id="262" r:id="rId12"/>
    <p:sldId id="271" r:id="rId13"/>
    <p:sldId id="272" r:id="rId14"/>
    <p:sldId id="264" r:id="rId15"/>
    <p:sldId id="265" r:id="rId16"/>
    <p:sldId id="273" r:id="rId17"/>
    <p:sldId id="266" r:id="rId18"/>
    <p:sldId id="267" r:id="rId19"/>
    <p:sldId id="258" r:id="rId20"/>
    <p:sldId id="259" r:id="rId21"/>
    <p:sldId id="26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ow" panose="020B0604020202020204" charset="-70"/>
      <p:regular r:id="rId28"/>
    </p:embeddedFont>
    <p:embeddedFont>
      <p:font typeface="Now Bold" panose="020B0604020202020204" charset="-7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92"/>
    <a:srgbClr val="005776"/>
    <a:srgbClr val="006386"/>
    <a:srgbClr val="003446"/>
    <a:srgbClr val="D77C63"/>
    <a:srgbClr val="767171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5C845-0B45-4726-817F-BEDB53D338A3}" v="903" dt="2021-06-09T17:14:50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37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45C65-64F4-46CC-801C-A6957C54208D}" type="datetimeFigureOut">
              <a:rPr lang="en-BE" smtClean="0"/>
              <a:t>08/19/2021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D5E93-F07C-4C6D-BA31-3DD24D97CA4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6352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D5E93-F07C-4C6D-BA31-3DD24D97CA42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746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7.svg"/><Relationship Id="rId5" Type="http://schemas.openxmlformats.org/officeDocument/2006/relationships/image" Target="../media/image17.svg"/><Relationship Id="rId10" Type="http://schemas.openxmlformats.org/officeDocument/2006/relationships/image" Target="../media/image46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54.png"/><Relationship Id="rId10" Type="http://schemas.openxmlformats.org/officeDocument/2006/relationships/image" Target="../media/image18.png"/><Relationship Id="rId19" Type="http://schemas.openxmlformats.org/officeDocument/2006/relationships/image" Target="../media/image58.svg"/><Relationship Id="rId4" Type="http://schemas.openxmlformats.org/officeDocument/2006/relationships/image" Target="../media/image14.png"/><Relationship Id="rId9" Type="http://schemas.openxmlformats.org/officeDocument/2006/relationships/image" Target="../media/image13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15.svg"/><Relationship Id="rId21" Type="http://schemas.openxmlformats.org/officeDocument/2006/relationships/image" Target="../media/image71.svg"/><Relationship Id="rId7" Type="http://schemas.openxmlformats.org/officeDocument/2006/relationships/image" Target="../media/image13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svg"/><Relationship Id="rId2" Type="http://schemas.openxmlformats.org/officeDocument/2006/relationships/image" Target="../media/image14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5" Type="http://schemas.openxmlformats.org/officeDocument/2006/relationships/image" Target="../media/image17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31" Type="http://schemas.openxmlformats.org/officeDocument/2006/relationships/image" Target="../media/image81.svg"/><Relationship Id="rId4" Type="http://schemas.openxmlformats.org/officeDocument/2006/relationships/image" Target="../media/image16.png"/><Relationship Id="rId9" Type="http://schemas.openxmlformats.org/officeDocument/2006/relationships/image" Target="../media/image1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Relationship Id="rId30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21" Type="http://schemas.openxmlformats.org/officeDocument/2006/relationships/image" Target="../media/image58.svg"/><Relationship Id="rId34" Type="http://schemas.openxmlformats.org/officeDocument/2006/relationships/image" Target="../media/image105.svg"/><Relationship Id="rId42" Type="http://schemas.openxmlformats.org/officeDocument/2006/relationships/image" Target="../media/image113.jpeg"/><Relationship Id="rId47" Type="http://schemas.openxmlformats.org/officeDocument/2006/relationships/image" Target="../media/image118.svg"/><Relationship Id="rId50" Type="http://schemas.openxmlformats.org/officeDocument/2006/relationships/image" Target="../media/image121.png"/><Relationship Id="rId55" Type="http://schemas.openxmlformats.org/officeDocument/2006/relationships/image" Target="../media/image124.jpe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6" Type="http://schemas.openxmlformats.org/officeDocument/2006/relationships/image" Target="../media/image91.jpeg"/><Relationship Id="rId29" Type="http://schemas.openxmlformats.org/officeDocument/2006/relationships/image" Target="../media/image100.png"/><Relationship Id="rId11" Type="http://schemas.openxmlformats.org/officeDocument/2006/relationships/image" Target="../media/image86.svg"/><Relationship Id="rId24" Type="http://schemas.openxmlformats.org/officeDocument/2006/relationships/image" Target="../media/image95.png"/><Relationship Id="rId32" Type="http://schemas.openxmlformats.org/officeDocument/2006/relationships/image" Target="../media/image103.jpeg"/><Relationship Id="rId37" Type="http://schemas.openxmlformats.org/officeDocument/2006/relationships/image" Target="../media/image108.jpe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53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85.png"/><Relationship Id="rId19" Type="http://schemas.openxmlformats.org/officeDocument/2006/relationships/image" Target="../media/image94.jpeg"/><Relationship Id="rId31" Type="http://schemas.openxmlformats.org/officeDocument/2006/relationships/image" Target="../media/image102.jpeg"/><Relationship Id="rId44" Type="http://schemas.openxmlformats.org/officeDocument/2006/relationships/image" Target="../media/image115.png"/><Relationship Id="rId52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54.png"/><Relationship Id="rId27" Type="http://schemas.openxmlformats.org/officeDocument/2006/relationships/image" Target="../media/image98.png"/><Relationship Id="rId30" Type="http://schemas.openxmlformats.org/officeDocument/2006/relationships/image" Target="../media/image101.jpe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8" Type="http://schemas.openxmlformats.org/officeDocument/2006/relationships/image" Target="../media/image83.png"/><Relationship Id="rId51" Type="http://schemas.openxmlformats.org/officeDocument/2006/relationships/image" Target="../media/image122.jpeg"/><Relationship Id="rId3" Type="http://schemas.openxmlformats.org/officeDocument/2006/relationships/image" Target="../media/image17.svg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jpeg"/><Relationship Id="rId46" Type="http://schemas.openxmlformats.org/officeDocument/2006/relationships/image" Target="../media/image117.png"/><Relationship Id="rId20" Type="http://schemas.openxmlformats.org/officeDocument/2006/relationships/image" Target="../media/image57.png"/><Relationship Id="rId41" Type="http://schemas.openxmlformats.org/officeDocument/2006/relationships/image" Target="../media/image112.jpeg"/><Relationship Id="rId54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5" Type="http://schemas.openxmlformats.org/officeDocument/2006/relationships/image" Target="../media/image90.png"/><Relationship Id="rId23" Type="http://schemas.openxmlformats.org/officeDocument/2006/relationships/image" Target="../media/image55.svg"/><Relationship Id="rId28" Type="http://schemas.openxmlformats.org/officeDocument/2006/relationships/image" Target="../media/image99.sv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88.png"/><Relationship Id="rId18" Type="http://schemas.openxmlformats.org/officeDocument/2006/relationships/image" Target="../media/image55.svg"/><Relationship Id="rId26" Type="http://schemas.openxmlformats.org/officeDocument/2006/relationships/image" Target="../media/image127.png"/><Relationship Id="rId3" Type="http://schemas.openxmlformats.org/officeDocument/2006/relationships/image" Target="../media/image2.png"/><Relationship Id="rId21" Type="http://schemas.openxmlformats.org/officeDocument/2006/relationships/image" Target="../media/image99.svg"/><Relationship Id="rId7" Type="http://schemas.openxmlformats.org/officeDocument/2006/relationships/image" Target="../media/image85.png"/><Relationship Id="rId12" Type="http://schemas.openxmlformats.org/officeDocument/2006/relationships/image" Target="../media/image105.svg"/><Relationship Id="rId17" Type="http://schemas.openxmlformats.org/officeDocument/2006/relationships/image" Target="../media/image54.png"/><Relationship Id="rId25" Type="http://schemas.openxmlformats.org/officeDocument/2006/relationships/image" Target="../media/image126.svg"/><Relationship Id="rId2" Type="http://schemas.openxmlformats.org/officeDocument/2006/relationships/image" Target="../media/image1.jpeg"/><Relationship Id="rId16" Type="http://schemas.openxmlformats.org/officeDocument/2006/relationships/image" Target="../media/image93.sv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04.png"/><Relationship Id="rId24" Type="http://schemas.openxmlformats.org/officeDocument/2006/relationships/image" Target="../media/image125.png"/><Relationship Id="rId5" Type="http://schemas.openxmlformats.org/officeDocument/2006/relationships/image" Target="../media/image18.png"/><Relationship Id="rId15" Type="http://schemas.openxmlformats.org/officeDocument/2006/relationships/image" Target="../media/image92.png"/><Relationship Id="rId23" Type="http://schemas.openxmlformats.org/officeDocument/2006/relationships/image" Target="../media/image118.svg"/><Relationship Id="rId10" Type="http://schemas.openxmlformats.org/officeDocument/2006/relationships/image" Target="../media/image58.svg"/><Relationship Id="rId19" Type="http://schemas.openxmlformats.org/officeDocument/2006/relationships/image" Target="../media/image111.png"/><Relationship Id="rId4" Type="http://schemas.openxmlformats.org/officeDocument/2006/relationships/image" Target="../media/image3.svg"/><Relationship Id="rId9" Type="http://schemas.openxmlformats.org/officeDocument/2006/relationships/image" Target="../media/image57.png"/><Relationship Id="rId14" Type="http://schemas.openxmlformats.org/officeDocument/2006/relationships/image" Target="../media/image83.png"/><Relationship Id="rId22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15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7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12" Type="http://schemas.openxmlformats.org/officeDocument/2006/relationships/image" Target="../media/image32.png"/><Relationship Id="rId17" Type="http://schemas.openxmlformats.org/officeDocument/2006/relationships/image" Target="../media/image43.svg"/><Relationship Id="rId2" Type="http://schemas.openxmlformats.org/officeDocument/2006/relationships/image" Target="../media/image1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svg"/><Relationship Id="rId5" Type="http://schemas.openxmlformats.org/officeDocument/2006/relationships/image" Target="../media/image17.svg"/><Relationship Id="rId15" Type="http://schemas.openxmlformats.org/officeDocument/2006/relationships/image" Target="../media/image19.sv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41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svg"/><Relationship Id="rId3" Type="http://schemas.openxmlformats.org/officeDocument/2006/relationships/image" Target="../media/image27.png"/><Relationship Id="rId7" Type="http://schemas.openxmlformats.org/officeDocument/2006/relationships/image" Target="../media/image13.svg"/><Relationship Id="rId12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7.svg"/><Relationship Id="rId5" Type="http://schemas.openxmlformats.org/officeDocument/2006/relationships/image" Target="../media/image17.svg"/><Relationship Id="rId10" Type="http://schemas.openxmlformats.org/officeDocument/2006/relationships/image" Target="../media/image46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591" b="15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93" y="-6335543"/>
            <a:ext cx="22408299" cy="22408299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42348" y="4906706"/>
            <a:ext cx="8852990" cy="1465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00"/>
              </a:lnSpc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3798702"/>
            <a:ext cx="16230600" cy="59905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42348" y="1668912"/>
            <a:ext cx="5613876" cy="212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000">
                <a:solidFill>
                  <a:srgbClr val="FDFDFD"/>
                </a:solidFill>
                <a:latin typeface="Now"/>
              </a:rPr>
              <a:t>Project</a:t>
            </a:r>
          </a:p>
          <a:p>
            <a:pPr>
              <a:lnSpc>
                <a:spcPts val="8400"/>
              </a:lnSpc>
            </a:pPr>
            <a:r>
              <a:rPr lang="en-US" sz="6999">
                <a:solidFill>
                  <a:srgbClr val="FDFDFD"/>
                </a:solidFill>
                <a:latin typeface="Now"/>
              </a:rPr>
              <a:t>presentation</a:t>
            </a:r>
            <a:endParaRPr lang="en-US" sz="6999" err="1">
              <a:solidFill>
                <a:srgbClr val="FDFDFD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366518">
            <a:off x="7502037" y="-2002556"/>
            <a:ext cx="15063758" cy="48489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8700" y="1723596"/>
            <a:ext cx="12470415" cy="893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4400">
                <a:solidFill>
                  <a:srgbClr val="000000"/>
                </a:solidFill>
                <a:latin typeface="Now"/>
              </a:rPr>
              <a:t>ACROSS specific objectives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</a:t>
            </a:r>
            <a:r>
              <a:rPr lang="en-US" sz="1362" err="1">
                <a:solidFill>
                  <a:srgbClr val="B2B2B2"/>
                </a:solidFill>
                <a:latin typeface="Now"/>
              </a:rPr>
              <a:t>programme</a:t>
            </a:r>
            <a:r>
              <a:rPr lang="en-US" sz="1362">
                <a:solidFill>
                  <a:srgbClr val="B2B2B2"/>
                </a:solidFill>
                <a:latin typeface="Now"/>
              </a:rPr>
              <a:t> under grant agreement No: 959157.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3E6A593-0F72-4EEE-A57C-5C16629D6C34}"/>
              </a:ext>
            </a:extLst>
          </p:cNvPr>
          <p:cNvGrpSpPr/>
          <p:nvPr/>
        </p:nvGrpSpPr>
        <p:grpSpPr>
          <a:xfrm>
            <a:off x="1596017" y="2851772"/>
            <a:ext cx="15968084" cy="6112553"/>
            <a:chOff x="1016896" y="2861133"/>
            <a:chExt cx="16325187" cy="6249251"/>
          </a:xfrm>
        </p:grpSpPr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5EFBED27-639F-475F-8892-FE31C719F7B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362146" y="3300498"/>
              <a:ext cx="3145962" cy="5391411"/>
            </a:xfrm>
            <a:prstGeom prst="bentConnector3">
              <a:avLst>
                <a:gd name="adj1" fmla="val -26001"/>
              </a:avLst>
            </a:prstGeom>
            <a:ln w="28575">
              <a:solidFill>
                <a:srgbClr val="006C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825326CB-EF1F-4502-B964-5A53101113C1}"/>
                </a:ext>
              </a:extLst>
            </p:cNvPr>
            <p:cNvCxnSpPr>
              <a:cxnSpLocks/>
              <a:stCxn id="16" idx="1"/>
              <a:endCxn id="29" idx="1"/>
            </p:cNvCxnSpPr>
            <p:nvPr/>
          </p:nvCxnSpPr>
          <p:spPr>
            <a:xfrm rot="10800000" flipH="1" flipV="1">
              <a:off x="1360231" y="3305515"/>
              <a:ext cx="3140674" cy="2186422"/>
            </a:xfrm>
            <a:prstGeom prst="bentConnector3">
              <a:avLst>
                <a:gd name="adj1" fmla="val -25549"/>
              </a:avLst>
            </a:prstGeom>
            <a:ln w="28575">
              <a:solidFill>
                <a:srgbClr val="006C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4071FF27-6356-4BEF-8D78-7888E9923735}"/>
                </a:ext>
              </a:extLst>
            </p:cNvPr>
            <p:cNvCxnSpPr>
              <a:cxnSpLocks/>
              <a:stCxn id="16" idx="1"/>
              <a:endCxn id="35" idx="1"/>
            </p:cNvCxnSpPr>
            <p:nvPr/>
          </p:nvCxnSpPr>
          <p:spPr>
            <a:xfrm rot="10800000" flipH="1" flipV="1">
              <a:off x="1360231" y="3305514"/>
              <a:ext cx="3145962" cy="4322903"/>
            </a:xfrm>
            <a:prstGeom prst="bentConnector3">
              <a:avLst>
                <a:gd name="adj1" fmla="val -25754"/>
              </a:avLst>
            </a:prstGeom>
            <a:ln w="28575">
              <a:solidFill>
                <a:srgbClr val="006C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F1928351-AC13-47A8-87C9-B34BEE676D76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1074161" y="3316158"/>
              <a:ext cx="3426745" cy="3282565"/>
            </a:xfrm>
            <a:prstGeom prst="bentConnector3">
              <a:avLst>
                <a:gd name="adj1" fmla="val -15247"/>
              </a:avLst>
            </a:prstGeom>
            <a:ln w="28575">
              <a:solidFill>
                <a:srgbClr val="006C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65068D5A-4E78-4592-9E0E-BE3218D3F5AE}"/>
                </a:ext>
              </a:extLst>
            </p:cNvPr>
            <p:cNvCxnSpPr>
              <a:cxnSpLocks/>
              <a:stCxn id="16" idx="1"/>
              <a:endCxn id="27" idx="1"/>
            </p:cNvCxnSpPr>
            <p:nvPr/>
          </p:nvCxnSpPr>
          <p:spPr>
            <a:xfrm rot="10800000" flipH="1" flipV="1">
              <a:off x="1360231" y="3305515"/>
              <a:ext cx="3140674" cy="1157260"/>
            </a:xfrm>
            <a:prstGeom prst="bentConnector3">
              <a:avLst>
                <a:gd name="adj1" fmla="val -26045"/>
              </a:avLst>
            </a:prstGeom>
            <a:ln w="28575">
              <a:solidFill>
                <a:srgbClr val="006C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BF9848FA-24B0-4C93-8E80-8B8688A65503}"/>
                </a:ext>
              </a:extLst>
            </p:cNvPr>
            <p:cNvSpPr/>
            <p:nvPr/>
          </p:nvSpPr>
          <p:spPr>
            <a:xfrm>
              <a:off x="1016896" y="2861133"/>
              <a:ext cx="4394636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263F97E2-E629-42DF-A917-23880E5BB818}"/>
                </a:ext>
              </a:extLst>
            </p:cNvPr>
            <p:cNvSpPr txBox="1"/>
            <p:nvPr/>
          </p:nvSpPr>
          <p:spPr>
            <a:xfrm>
              <a:off x="1360231" y="3149399"/>
              <a:ext cx="4051301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ACROSS MAIN OBJECTIVE</a:t>
              </a:r>
            </a:p>
          </p:txBody>
        </p:sp>
        <p:pic>
          <p:nvPicPr>
            <p:cNvPr id="20" name="Graphic 19" descr="Bullseye with solid fill">
              <a:extLst>
                <a:ext uri="{FF2B5EF4-FFF2-40B4-BE49-F238E27FC236}">
                  <a16:creationId xmlns:a16="http://schemas.microsoft.com/office/drawing/2014/main" id="{F037FA93-54C4-4FFD-BAD9-1492D6D25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15434" y="3036550"/>
              <a:ext cx="537929" cy="537929"/>
            </a:xfrm>
            <a:prstGeom prst="rect">
              <a:avLst/>
            </a:prstGeom>
          </p:spPr>
        </p:pic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AC17480-AE01-47C1-9C0A-EE09CE806214}"/>
                </a:ext>
              </a:extLst>
            </p:cNvPr>
            <p:cNvSpPr/>
            <p:nvPr/>
          </p:nvSpPr>
          <p:spPr>
            <a:xfrm>
              <a:off x="4114002" y="4010312"/>
              <a:ext cx="12602617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282BBC0-7EE5-458F-B338-8002C6EDDB16}"/>
                </a:ext>
              </a:extLst>
            </p:cNvPr>
            <p:cNvSpPr/>
            <p:nvPr/>
          </p:nvSpPr>
          <p:spPr>
            <a:xfrm>
              <a:off x="4114002" y="5045722"/>
              <a:ext cx="12602617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0293EE6C-4996-42AE-8F21-C2862653912B}"/>
                </a:ext>
              </a:extLst>
            </p:cNvPr>
            <p:cNvSpPr/>
            <p:nvPr/>
          </p:nvSpPr>
          <p:spPr>
            <a:xfrm>
              <a:off x="4114002" y="6148616"/>
              <a:ext cx="12602617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C00FDE-CB7A-4B7E-841D-C4917A51EC52}"/>
                </a:ext>
              </a:extLst>
            </p:cNvPr>
            <p:cNvSpPr/>
            <p:nvPr/>
          </p:nvSpPr>
          <p:spPr>
            <a:xfrm>
              <a:off x="4114002" y="7195471"/>
              <a:ext cx="12602617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ABF39F2-60A5-4D38-A132-2B3462B1C9AC}"/>
                </a:ext>
              </a:extLst>
            </p:cNvPr>
            <p:cNvSpPr/>
            <p:nvPr/>
          </p:nvSpPr>
          <p:spPr>
            <a:xfrm>
              <a:off x="4114002" y="8253536"/>
              <a:ext cx="12602617" cy="856848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2DF4B6-0806-4A1D-8034-E053F1A44198}"/>
                </a:ext>
              </a:extLst>
            </p:cNvPr>
            <p:cNvSpPr txBox="1"/>
            <p:nvPr/>
          </p:nvSpPr>
          <p:spPr>
            <a:xfrm>
              <a:off x="4500905" y="4132382"/>
              <a:ext cx="8104297" cy="66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latin typeface="Now" panose="020B0604020202020204" charset="0"/>
                </a:rPr>
                <a:t>Implement a new governance model </a:t>
              </a:r>
              <a:r>
                <a:rPr lang="en-US">
                  <a:latin typeface="Now" panose="020B0604020202020204" charset="0"/>
                </a:rPr>
                <a:t>for the delivery of digital and mobile cross-border public services in the form of a ‘User Journey’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798EC3D-9E02-4761-A303-BD58453D77E1}"/>
                </a:ext>
              </a:extLst>
            </p:cNvPr>
            <p:cNvSpPr txBox="1"/>
            <p:nvPr/>
          </p:nvSpPr>
          <p:spPr>
            <a:xfrm>
              <a:off x="4500905" y="5161544"/>
              <a:ext cx="9358863" cy="66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Now" panose="020B0604020202020204" charset="0"/>
                </a:rPr>
                <a:t>Ensure the protection of </a:t>
              </a:r>
              <a:r>
                <a:rPr lang="en-US" b="1">
                  <a:latin typeface="Now" panose="020B0604020202020204" charset="0"/>
                </a:rPr>
                <a:t>personal data &amp; its compliance with GDPR </a:t>
              </a:r>
              <a:r>
                <a:rPr lang="en-US">
                  <a:latin typeface="Now" panose="020B0604020202020204" charset="0"/>
                </a:rPr>
                <a:t>and other relevant regulations, especially when shared between organizations</a:t>
              </a:r>
              <a:endParaRPr lang="en-BE">
                <a:latin typeface="Now" panose="020B060402020202020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E89E71-040E-4DE7-8DE5-F3B5ECCF4CA2}"/>
                </a:ext>
              </a:extLst>
            </p:cNvPr>
            <p:cNvSpPr txBox="1"/>
            <p:nvPr/>
          </p:nvSpPr>
          <p:spPr>
            <a:xfrm>
              <a:off x="4500905" y="6268330"/>
              <a:ext cx="12062135" cy="66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>
                  <a:latin typeface="Now" panose="020B0604020202020204" charset="0"/>
                </a:rPr>
                <a:t>Analyse</a:t>
              </a:r>
              <a:r>
                <a:rPr lang="en-US">
                  <a:latin typeface="Now" panose="020B0604020202020204" charset="0"/>
                </a:rPr>
                <a:t> the transformative impact, potential, and benefits of interoperable, single-sign-on, cross-border and </a:t>
              </a:r>
              <a:r>
                <a:rPr lang="en-US" b="1">
                  <a:latin typeface="Now" panose="020B0604020202020204" charset="0"/>
                </a:rPr>
                <a:t>user-centric digital public services</a:t>
              </a:r>
              <a:r>
                <a:rPr lang="en-US">
                  <a:latin typeface="Now" panose="020B0604020202020204" charset="0"/>
                </a:rPr>
                <a:t> &amp; foster a closer interaction between different stakeholders </a:t>
              </a:r>
              <a:endParaRPr lang="en-BE">
                <a:latin typeface="Now" panose="020B060402020202020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93CD2A-A378-485F-AD5A-5E3045422E14}"/>
                </a:ext>
              </a:extLst>
            </p:cNvPr>
            <p:cNvSpPr txBox="1"/>
            <p:nvPr/>
          </p:nvSpPr>
          <p:spPr>
            <a:xfrm>
              <a:off x="4506193" y="7439622"/>
              <a:ext cx="12835890" cy="377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Now" panose="020B0604020202020204" charset="0"/>
                </a:rPr>
                <a:t>Validate ACROSS Measurable Outcomes </a:t>
              </a:r>
              <a:r>
                <a:rPr lang="en-US" b="1">
                  <a:latin typeface="Now" panose="020B0604020202020204" charset="0"/>
                </a:rPr>
                <a:t>in three (3) real use cases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AAFF7C-FFA5-4DDE-BC42-DB9A211087BF}"/>
                </a:ext>
              </a:extLst>
            </p:cNvPr>
            <p:cNvSpPr txBox="1"/>
            <p:nvPr/>
          </p:nvSpPr>
          <p:spPr>
            <a:xfrm>
              <a:off x="4506193" y="8508130"/>
              <a:ext cx="12835890" cy="377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Now" panose="020B0604020202020204" charset="0"/>
                </a:rPr>
                <a:t>Develop a </a:t>
              </a:r>
              <a:r>
                <a:rPr lang="en-US" b="1">
                  <a:latin typeface="Now" panose="020B0604020202020204" charset="0"/>
                </a:rPr>
                <a:t>viable business model </a:t>
              </a:r>
              <a:r>
                <a:rPr lang="en-US">
                  <a:latin typeface="Now" panose="020B0604020202020204" charset="0"/>
                </a:rPr>
                <a:t>to ensure the sustainability of ACROSS</a:t>
              </a:r>
              <a:endParaRPr lang="en-BE">
                <a:latin typeface="Now" panose="020B0604020202020204" charset="0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95DA94A5-E6A5-4FE9-A661-E8CB52F405B8}"/>
                </a:ext>
              </a:extLst>
            </p:cNvPr>
            <p:cNvSpPr/>
            <p:nvPr/>
          </p:nvSpPr>
          <p:spPr>
            <a:xfrm>
              <a:off x="1255702" y="3985040"/>
              <a:ext cx="2118360" cy="856849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FC4A9B4A-97F3-4057-B983-F3808201A8C1}"/>
                </a:ext>
              </a:extLst>
            </p:cNvPr>
            <p:cNvSpPr txBox="1"/>
            <p:nvPr/>
          </p:nvSpPr>
          <p:spPr>
            <a:xfrm>
              <a:off x="1393205" y="4278224"/>
              <a:ext cx="1843353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OBJECTIVE 1</a:t>
              </a: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BD4BA881-8EF0-482F-8F30-B4646F860424}"/>
                </a:ext>
              </a:extLst>
            </p:cNvPr>
            <p:cNvSpPr/>
            <p:nvPr/>
          </p:nvSpPr>
          <p:spPr>
            <a:xfrm>
              <a:off x="1255702" y="5024514"/>
              <a:ext cx="2118360" cy="856849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7F95A5D4-F469-4DC3-A766-BCDA5A8EB0F3}"/>
                </a:ext>
              </a:extLst>
            </p:cNvPr>
            <p:cNvSpPr txBox="1"/>
            <p:nvPr/>
          </p:nvSpPr>
          <p:spPr>
            <a:xfrm>
              <a:off x="1393205" y="5317698"/>
              <a:ext cx="1843353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OBJECTIVE 2</a:t>
              </a:r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D4B3C47-7643-4D9D-9D37-501F333A51C2}"/>
                </a:ext>
              </a:extLst>
            </p:cNvPr>
            <p:cNvSpPr/>
            <p:nvPr/>
          </p:nvSpPr>
          <p:spPr>
            <a:xfrm>
              <a:off x="1243898" y="6125475"/>
              <a:ext cx="2118360" cy="856849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9D6CBDC7-30FE-47F0-9028-47BADBEE13F7}"/>
                </a:ext>
              </a:extLst>
            </p:cNvPr>
            <p:cNvSpPr txBox="1"/>
            <p:nvPr/>
          </p:nvSpPr>
          <p:spPr>
            <a:xfrm>
              <a:off x="1381401" y="6418659"/>
              <a:ext cx="1843353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OBJECTIVE 3</a:t>
              </a:r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8B8D32D-C369-476A-899A-1169FDBF8557}"/>
                </a:ext>
              </a:extLst>
            </p:cNvPr>
            <p:cNvSpPr/>
            <p:nvPr/>
          </p:nvSpPr>
          <p:spPr>
            <a:xfrm>
              <a:off x="1243898" y="7195528"/>
              <a:ext cx="2118360" cy="856849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780F9247-95FA-4BCB-A932-A7D65B4856A3}"/>
                </a:ext>
              </a:extLst>
            </p:cNvPr>
            <p:cNvSpPr txBox="1"/>
            <p:nvPr/>
          </p:nvSpPr>
          <p:spPr>
            <a:xfrm>
              <a:off x="1381401" y="7488712"/>
              <a:ext cx="1843353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OBJECTIVE 4</a:t>
              </a:r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3CF51E88-D8A4-45F7-8574-E4F1BA2CE15B}"/>
                </a:ext>
              </a:extLst>
            </p:cNvPr>
            <p:cNvSpPr/>
            <p:nvPr/>
          </p:nvSpPr>
          <p:spPr>
            <a:xfrm>
              <a:off x="1243898" y="8232329"/>
              <a:ext cx="2118360" cy="856849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  <a:effectLst>
              <a:outerShdw blurRad="215900" dist="38100" dir="2700000" algn="tl" rotWithShape="0">
                <a:prstClr val="black">
                  <a:alpha val="14000"/>
                </a:prstClr>
              </a:outerShdw>
            </a:effectLst>
          </p:spPr>
        </p: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F7BA976C-14A9-4445-9CFF-47486B3B99D0}"/>
                </a:ext>
              </a:extLst>
            </p:cNvPr>
            <p:cNvSpPr txBox="1"/>
            <p:nvPr/>
          </p:nvSpPr>
          <p:spPr>
            <a:xfrm>
              <a:off x="1381401" y="8525513"/>
              <a:ext cx="1843353" cy="31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  <a:spcBef>
                  <a:spcPct val="0"/>
                </a:spcBef>
              </a:pPr>
              <a:r>
                <a:rPr lang="en-US" sz="1807">
                  <a:solidFill>
                    <a:srgbClr val="006C92"/>
                  </a:solidFill>
                  <a:latin typeface="Now Bold"/>
                </a:rPr>
                <a:t>OBJECTIVE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96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4237" y="5587713"/>
            <a:ext cx="6292614" cy="1865222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4654" y="4047618"/>
            <a:ext cx="9120935" cy="322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ACROSS</a:t>
            </a:r>
          </a:p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approach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208129" y="799806"/>
            <a:ext cx="505117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Now"/>
              </a:rPr>
              <a:t>ACROSS PROJECT PRESENTATION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896" y="2164154"/>
            <a:ext cx="561387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Now"/>
              </a:rPr>
              <a:t>ACROSS</a:t>
            </a:r>
          </a:p>
          <a:p>
            <a:pPr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Now"/>
              </a:rPr>
              <a:t>approach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105400"/>
            <a:ext cx="6698967" cy="212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0"/>
              </a:lnSpc>
              <a:spcBef>
                <a:spcPct val="0"/>
              </a:spcBef>
            </a:pPr>
            <a:r>
              <a:rPr lang="en-US" sz="2007">
                <a:solidFill>
                  <a:srgbClr val="000000"/>
                </a:solidFill>
                <a:latin typeface="Now"/>
              </a:rPr>
              <a:t>The main objective of the ACROSS project is to provide the means (tools, methods and techniques) to </a:t>
            </a:r>
            <a:r>
              <a:rPr lang="en-US" sz="2007">
                <a:solidFill>
                  <a:srgbClr val="000000"/>
                </a:solidFill>
                <a:latin typeface="Now Bold"/>
              </a:rPr>
              <a:t>enable user-centric design and implementation of  interoperable cross-border (digital) public services</a:t>
            </a:r>
            <a:r>
              <a:rPr lang="en-US" sz="2007">
                <a:solidFill>
                  <a:srgbClr val="000000"/>
                </a:solidFill>
                <a:latin typeface="Now"/>
              </a:rPr>
              <a:t> compliant with the current European regulations.</a:t>
            </a:r>
          </a:p>
          <a:p>
            <a:pPr>
              <a:lnSpc>
                <a:spcPts val="2810"/>
              </a:lnSpc>
              <a:spcBef>
                <a:spcPct val="0"/>
              </a:spcBef>
            </a:pPr>
            <a:endParaRPr lang="en-US" sz="2007">
              <a:solidFill>
                <a:srgbClr val="000000"/>
              </a:solidFill>
              <a:latin typeface="N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3C0C7-F2A9-4809-AC62-D5EA0B316F5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92" y="1616059"/>
            <a:ext cx="8958212" cy="73907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92C421-B628-4B09-B433-B894BF28F40F}"/>
              </a:ext>
            </a:extLst>
          </p:cNvPr>
          <p:cNvSpPr/>
          <p:nvPr/>
        </p:nvSpPr>
        <p:spPr>
          <a:xfrm>
            <a:off x="10538749" y="1724628"/>
            <a:ext cx="584522" cy="24306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SDG</a:t>
            </a:r>
            <a:endParaRPr lang="en-BE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18C511-1EA0-4E34-BE6A-E694D683E9FB}"/>
              </a:ext>
            </a:extLst>
          </p:cNvPr>
          <p:cNvSpPr/>
          <p:nvPr/>
        </p:nvSpPr>
        <p:spPr>
          <a:xfrm>
            <a:off x="13154024" y="4223385"/>
            <a:ext cx="550546" cy="269302"/>
          </a:xfrm>
          <a:prstGeom prst="rect">
            <a:avLst/>
          </a:prstGeom>
          <a:solidFill>
            <a:srgbClr val="D77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5C488-14A9-4BA9-A231-69DC5F4A9B5E}"/>
              </a:ext>
            </a:extLst>
          </p:cNvPr>
          <p:cNvSpPr/>
          <p:nvPr/>
        </p:nvSpPr>
        <p:spPr>
          <a:xfrm>
            <a:off x="13105256" y="4229481"/>
            <a:ext cx="696088" cy="26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SDG</a:t>
            </a:r>
            <a:endParaRPr lang="en-BE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3">
            <a:extLst>
              <a:ext uri="{FF2B5EF4-FFF2-40B4-BE49-F238E27FC236}">
                <a16:creationId xmlns:a16="http://schemas.microsoft.com/office/drawing/2014/main" id="{DC721C73-DB22-427F-B7E1-F60802C784AE}"/>
              </a:ext>
            </a:extLst>
          </p:cNvPr>
          <p:cNvSpPr/>
          <p:nvPr/>
        </p:nvSpPr>
        <p:spPr>
          <a:xfrm>
            <a:off x="2691994" y="5774181"/>
            <a:ext cx="2314376" cy="661880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BBD636-222E-4125-A238-E058763644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802" y="3132282"/>
            <a:ext cx="11733219" cy="6089545"/>
          </a:xfrm>
          <a:prstGeom prst="rect">
            <a:avLst/>
          </a:prstGeom>
        </p:spPr>
      </p:pic>
      <p:sp>
        <p:nvSpPr>
          <p:cNvPr id="27" name="Freeform 23">
            <a:extLst>
              <a:ext uri="{FF2B5EF4-FFF2-40B4-BE49-F238E27FC236}">
                <a16:creationId xmlns:a16="http://schemas.microsoft.com/office/drawing/2014/main" id="{63F5B7BC-9591-4106-BA4C-CD83F29E8E2F}"/>
              </a:ext>
            </a:extLst>
          </p:cNvPr>
          <p:cNvSpPr/>
          <p:nvPr/>
        </p:nvSpPr>
        <p:spPr>
          <a:xfrm>
            <a:off x="6546362" y="2783428"/>
            <a:ext cx="1481638" cy="857696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208129" y="799806"/>
            <a:ext cx="505117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Now"/>
              </a:rPr>
              <a:t>ACROSS PROJECT PRESENTATION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896" y="1600215"/>
            <a:ext cx="12310485" cy="1034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400">
                <a:solidFill>
                  <a:srgbClr val="000000"/>
                </a:solidFill>
                <a:latin typeface="Now"/>
              </a:rPr>
              <a:t>ACROSS work packages (WP)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E22EE1-9037-46FA-9681-9395C6DF10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0088" y="5861132"/>
            <a:ext cx="1427334" cy="456747"/>
          </a:xfrm>
          <a:prstGeom prst="rect">
            <a:avLst/>
          </a:prstGeom>
        </p:spPr>
      </p:pic>
      <p:sp>
        <p:nvSpPr>
          <p:cNvPr id="26" name="Freeform 23">
            <a:extLst>
              <a:ext uri="{FF2B5EF4-FFF2-40B4-BE49-F238E27FC236}">
                <a16:creationId xmlns:a16="http://schemas.microsoft.com/office/drawing/2014/main" id="{0DDC2415-F6F0-4830-BF7B-882F3D308DEA}"/>
              </a:ext>
            </a:extLst>
          </p:cNvPr>
          <p:cNvSpPr/>
          <p:nvPr/>
        </p:nvSpPr>
        <p:spPr>
          <a:xfrm>
            <a:off x="1783068" y="4097716"/>
            <a:ext cx="2314376" cy="661880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B624E2-7FBE-49EE-8687-5E24109F3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6757" y="4158451"/>
            <a:ext cx="1906998" cy="529215"/>
          </a:xfrm>
          <a:prstGeom prst="rect">
            <a:avLst/>
          </a:prstGeom>
        </p:spPr>
      </p:pic>
      <p:pic>
        <p:nvPicPr>
          <p:cNvPr id="1026" name="Picture 2" descr="Athens Technology Center (ATC) introduces a new corporate identity">
            <a:extLst>
              <a:ext uri="{FF2B5EF4-FFF2-40B4-BE49-F238E27FC236}">
                <a16:creationId xmlns:a16="http://schemas.microsoft.com/office/drawing/2014/main" id="{7FB48A48-6CE6-4A30-BAC0-6A846EBD2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9218" r="11619" b="17289"/>
          <a:stretch/>
        </p:blipFill>
        <p:spPr bwMode="auto">
          <a:xfrm>
            <a:off x="6664919" y="2872024"/>
            <a:ext cx="1274063" cy="7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23">
            <a:extLst>
              <a:ext uri="{FF2B5EF4-FFF2-40B4-BE49-F238E27FC236}">
                <a16:creationId xmlns:a16="http://schemas.microsoft.com/office/drawing/2014/main" id="{3D047421-2C15-4290-9143-4540FAFB9674}"/>
              </a:ext>
            </a:extLst>
          </p:cNvPr>
          <p:cNvSpPr/>
          <p:nvPr/>
        </p:nvSpPr>
        <p:spPr>
          <a:xfrm>
            <a:off x="4486024" y="8800267"/>
            <a:ext cx="2314376" cy="661880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30" name="Picture 15">
            <a:extLst>
              <a:ext uri="{FF2B5EF4-FFF2-40B4-BE49-F238E27FC236}">
                <a16:creationId xmlns:a16="http://schemas.microsoft.com/office/drawing/2014/main" id="{4415F252-904A-417A-803F-7FA5705EEA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713576" y="8931758"/>
            <a:ext cx="1859272" cy="398898"/>
          </a:xfrm>
          <a:prstGeom prst="rect">
            <a:avLst/>
          </a:prstGeom>
        </p:spPr>
      </p:pic>
      <p:sp>
        <p:nvSpPr>
          <p:cNvPr id="31" name="Freeform 23">
            <a:extLst>
              <a:ext uri="{FF2B5EF4-FFF2-40B4-BE49-F238E27FC236}">
                <a16:creationId xmlns:a16="http://schemas.microsoft.com/office/drawing/2014/main" id="{FD64D864-7EA8-4189-93E1-73C8E5AF968A}"/>
              </a:ext>
            </a:extLst>
          </p:cNvPr>
          <p:cNvSpPr/>
          <p:nvPr/>
        </p:nvSpPr>
        <p:spPr>
          <a:xfrm>
            <a:off x="12208129" y="5235769"/>
            <a:ext cx="2314376" cy="661880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5F7056-72DF-4D87-91C5-D60E1A9548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80516" y="5295590"/>
            <a:ext cx="1969602" cy="542238"/>
          </a:xfrm>
          <a:prstGeom prst="rect">
            <a:avLst/>
          </a:prstGeom>
        </p:spPr>
      </p:pic>
      <p:sp>
        <p:nvSpPr>
          <p:cNvPr id="32" name="Freeform 23">
            <a:extLst>
              <a:ext uri="{FF2B5EF4-FFF2-40B4-BE49-F238E27FC236}">
                <a16:creationId xmlns:a16="http://schemas.microsoft.com/office/drawing/2014/main" id="{389E4D73-A5E9-47B5-8D2A-9A0D6ACE7A7E}"/>
              </a:ext>
            </a:extLst>
          </p:cNvPr>
          <p:cNvSpPr/>
          <p:nvPr/>
        </p:nvSpPr>
        <p:spPr>
          <a:xfrm>
            <a:off x="10815509" y="6834882"/>
            <a:ext cx="1481638" cy="857696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33" name="Picture 2" descr="Athens Technology Center (ATC) introduces a new corporate identity">
            <a:extLst>
              <a:ext uri="{FF2B5EF4-FFF2-40B4-BE49-F238E27FC236}">
                <a16:creationId xmlns:a16="http://schemas.microsoft.com/office/drawing/2014/main" id="{A09093A3-1C9C-42FE-BC92-E3AB0052C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9218" r="11619" b="17289"/>
          <a:stretch/>
        </p:blipFill>
        <p:spPr bwMode="auto">
          <a:xfrm>
            <a:off x="10934066" y="6923478"/>
            <a:ext cx="1274063" cy="7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23">
            <a:extLst>
              <a:ext uri="{FF2B5EF4-FFF2-40B4-BE49-F238E27FC236}">
                <a16:creationId xmlns:a16="http://schemas.microsoft.com/office/drawing/2014/main" id="{015C1EC9-1107-46D0-A0F9-843FB051D82D}"/>
              </a:ext>
            </a:extLst>
          </p:cNvPr>
          <p:cNvSpPr/>
          <p:nvPr/>
        </p:nvSpPr>
        <p:spPr>
          <a:xfrm>
            <a:off x="14522505" y="3690097"/>
            <a:ext cx="1828801" cy="857696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pic>
        <p:nvPicPr>
          <p:cNvPr id="34" name="Picture 17">
            <a:extLst>
              <a:ext uri="{FF2B5EF4-FFF2-40B4-BE49-F238E27FC236}">
                <a16:creationId xmlns:a16="http://schemas.microsoft.com/office/drawing/2014/main" id="{9AD5CD03-782B-4E8C-B35E-58B06491D7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621914" y="3722741"/>
            <a:ext cx="1629982" cy="8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532" r="12849" b="169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8037" y="5751371"/>
            <a:ext cx="4112448" cy="1522778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982837" y="5751371"/>
            <a:ext cx="4789781" cy="1522778"/>
          </a:xfrm>
          <a:prstGeom prst="rect">
            <a:avLst/>
          </a:prstGeom>
          <a:solidFill>
            <a:srgbClr val="006C92"/>
          </a:solidFill>
        </p:spPr>
      </p:sp>
      <p:sp>
        <p:nvSpPr>
          <p:cNvPr id="5" name="TextBox 5"/>
          <p:cNvSpPr txBox="1"/>
          <p:nvPr/>
        </p:nvSpPr>
        <p:spPr>
          <a:xfrm>
            <a:off x="1614654" y="4047618"/>
            <a:ext cx="11893768" cy="322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ACROSS</a:t>
            </a:r>
          </a:p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results and benefits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058320"/>
            <a:ext cx="740217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999">
                <a:solidFill>
                  <a:srgbClr val="000000"/>
                </a:solidFill>
                <a:latin typeface="Now"/>
              </a:rPr>
              <a:t>ACROSS key-results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34264" y="3468414"/>
            <a:ext cx="611490" cy="615572"/>
            <a:chOff x="0" y="0"/>
            <a:chExt cx="815320" cy="82076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034264" y="4613098"/>
            <a:ext cx="611490" cy="615572"/>
            <a:chOff x="0" y="0"/>
            <a:chExt cx="815320" cy="82076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034264" y="5757782"/>
            <a:ext cx="611490" cy="615572"/>
            <a:chOff x="0" y="0"/>
            <a:chExt cx="815320" cy="82076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1034264" y="6902466"/>
            <a:ext cx="611490" cy="615572"/>
            <a:chOff x="0" y="0"/>
            <a:chExt cx="815320" cy="82076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27" name="Group 27"/>
          <p:cNvGrpSpPr/>
          <p:nvPr/>
        </p:nvGrpSpPr>
        <p:grpSpPr>
          <a:xfrm>
            <a:off x="1034264" y="8047150"/>
            <a:ext cx="611490" cy="615572"/>
            <a:chOff x="0" y="0"/>
            <a:chExt cx="815320" cy="82076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>
            <a:off x="9144000" y="2374373"/>
            <a:ext cx="611490" cy="615572"/>
            <a:chOff x="0" y="0"/>
            <a:chExt cx="815320" cy="820763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37" name="Group 37"/>
          <p:cNvGrpSpPr/>
          <p:nvPr/>
        </p:nvGrpSpPr>
        <p:grpSpPr>
          <a:xfrm>
            <a:off x="9144000" y="3459539"/>
            <a:ext cx="611490" cy="615572"/>
            <a:chOff x="0" y="0"/>
            <a:chExt cx="815320" cy="820763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42" name="Group 42"/>
          <p:cNvGrpSpPr/>
          <p:nvPr/>
        </p:nvGrpSpPr>
        <p:grpSpPr>
          <a:xfrm>
            <a:off x="9144000" y="4606442"/>
            <a:ext cx="611490" cy="615572"/>
            <a:chOff x="0" y="0"/>
            <a:chExt cx="815320" cy="820763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47" name="Group 47"/>
          <p:cNvGrpSpPr/>
          <p:nvPr/>
        </p:nvGrpSpPr>
        <p:grpSpPr>
          <a:xfrm>
            <a:off x="9144000" y="5753344"/>
            <a:ext cx="611490" cy="615572"/>
            <a:chOff x="0" y="0"/>
            <a:chExt cx="815320" cy="820763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52" name="Group 52"/>
          <p:cNvGrpSpPr/>
          <p:nvPr/>
        </p:nvGrpSpPr>
        <p:grpSpPr>
          <a:xfrm>
            <a:off x="9144000" y="6900247"/>
            <a:ext cx="611490" cy="615572"/>
            <a:chOff x="0" y="0"/>
            <a:chExt cx="815320" cy="820763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55" name="Group 55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57" name="Group 57"/>
          <p:cNvGrpSpPr/>
          <p:nvPr/>
        </p:nvGrpSpPr>
        <p:grpSpPr>
          <a:xfrm>
            <a:off x="9144000" y="8047150"/>
            <a:ext cx="611490" cy="615572"/>
            <a:chOff x="0" y="0"/>
            <a:chExt cx="815320" cy="820763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815320" cy="820763"/>
              <a:chOff x="0" y="0"/>
              <a:chExt cx="2438525" cy="2454805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D6D6D6"/>
              </a:solidFill>
            </p:spPr>
          </p:sp>
        </p:grpSp>
        <p:grpSp>
          <p:nvGrpSpPr>
            <p:cNvPr id="60" name="Group 60"/>
            <p:cNvGrpSpPr/>
            <p:nvPr/>
          </p:nvGrpSpPr>
          <p:grpSpPr>
            <a:xfrm>
              <a:off x="5388" y="5424"/>
              <a:ext cx="804545" cy="809916"/>
              <a:chOff x="0" y="0"/>
              <a:chExt cx="2438525" cy="2454805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pic>
        <p:nvPicPr>
          <p:cNvPr id="62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8967" y="5757782"/>
            <a:ext cx="682084" cy="68208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8967" y="3435158"/>
            <a:ext cx="682084" cy="68208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8652" y="6847770"/>
            <a:ext cx="742715" cy="742715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5069" y="4569287"/>
            <a:ext cx="689881" cy="689881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3384" y="7998311"/>
            <a:ext cx="713251" cy="713251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107479" y="2339893"/>
            <a:ext cx="684532" cy="684532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114783" y="3432362"/>
            <a:ext cx="669925" cy="669925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083049" y="5694434"/>
            <a:ext cx="733392" cy="733392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094053" y="4606442"/>
            <a:ext cx="711384" cy="711384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117539" y="7998311"/>
            <a:ext cx="664411" cy="664411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9104695" y="6874077"/>
            <a:ext cx="690100" cy="690100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12208129" y="799806"/>
            <a:ext cx="505117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Now"/>
              </a:rPr>
              <a:t>ACROSS PROJECT PRESENTATION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</a:t>
            </a:r>
            <a:r>
              <a:rPr lang="en-US" sz="1362" err="1">
                <a:solidFill>
                  <a:srgbClr val="B2B2B2"/>
                </a:solidFill>
                <a:latin typeface="Now"/>
              </a:rPr>
              <a:t>programme</a:t>
            </a:r>
            <a:r>
              <a:rPr lang="en-US" sz="1362">
                <a:solidFill>
                  <a:srgbClr val="B2B2B2"/>
                </a:solidFill>
                <a:latin typeface="Now"/>
              </a:rPr>
              <a:t> under grant agreement No: 959157.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021848" y="3411914"/>
            <a:ext cx="5852799" cy="68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KR1: A User journey methodology, approach and supporting tool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2033216" y="4727203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KR2: Connectors and data harmonization tools 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033216" y="5637129"/>
            <a:ext cx="5852799" cy="68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KR3: Multi-lingual Virtual Assistant providing speech and textual chat interfaces 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033216" y="6854841"/>
            <a:ext cx="5855641" cy="68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KR4: ACROSS Platform, for cross-border seamless public service delivery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2021848" y="7853469"/>
            <a:ext cx="6409027" cy="102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KR5: Mobile and web application for one-stop-shop service delivery to facilitate citizen cross-border mobility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148953" y="2488479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KR6: ACROSS Ecosystem 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148953" y="3573644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KR7: Data governance framework 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148953" y="4602215"/>
            <a:ext cx="6798953" cy="68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2"/>
              </a:lnSpc>
              <a:spcBef>
                <a:spcPct val="0"/>
              </a:spcBef>
            </a:pPr>
            <a:r>
              <a:rPr lang="en-US" sz="1930">
                <a:solidFill>
                  <a:srgbClr val="000000"/>
                </a:solidFill>
                <a:latin typeface="Now"/>
              </a:rPr>
              <a:t>KR8: Co-design involving stakeholders to participate in the development and evaluation of public services. 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148953" y="5867450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KR9: Impact analysis and lessons learned 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0160320" y="7025447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KR10: ACROSS Use cases implementation 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0148953" y="8194681"/>
            <a:ext cx="5852799" cy="33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latin typeface="Now"/>
              </a:rPr>
              <a:t>KR11: Business plan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18111" y="5923279"/>
            <a:ext cx="3346779" cy="1350870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4654" y="4047618"/>
            <a:ext cx="9120935" cy="322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Meet the ACROSS team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2">
            <a:extLst>
              <a:ext uri="{FF2B5EF4-FFF2-40B4-BE49-F238E27FC236}">
                <a16:creationId xmlns:a16="http://schemas.microsoft.com/office/drawing/2014/main" id="{B5141F4D-3544-4232-9EEE-64D35FF3180D}"/>
              </a:ext>
            </a:extLst>
          </p:cNvPr>
          <p:cNvGrpSpPr/>
          <p:nvPr/>
        </p:nvGrpSpPr>
        <p:grpSpPr>
          <a:xfrm>
            <a:off x="7597992" y="1633607"/>
            <a:ext cx="3083978" cy="2007783"/>
            <a:chOff x="0" y="0"/>
            <a:chExt cx="2438525" cy="2454805"/>
          </a:xfrm>
        </p:grpSpPr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C6369229-5F74-4BE6-B092-B6C1474D548E}"/>
                </a:ext>
              </a:extLst>
            </p:cNvPr>
            <p:cNvSpPr/>
            <p:nvPr/>
          </p:nvSpPr>
          <p:spPr>
            <a:xfrm>
              <a:off x="0" y="0"/>
              <a:ext cx="2438525" cy="2454805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</p:spPr>
        </p:sp>
      </p:grpSp>
      <p:pic>
        <p:nvPicPr>
          <p:cNvPr id="176" name="Picture 28">
            <a:extLst>
              <a:ext uri="{FF2B5EF4-FFF2-40B4-BE49-F238E27FC236}">
                <a16:creationId xmlns:a16="http://schemas.microsoft.com/office/drawing/2014/main" id="{B24F067E-E4AF-4FA6-9286-44132BBD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grpSp>
        <p:nvGrpSpPr>
          <p:cNvPr id="313" name="Group 105">
            <a:extLst>
              <a:ext uri="{FF2B5EF4-FFF2-40B4-BE49-F238E27FC236}">
                <a16:creationId xmlns:a16="http://schemas.microsoft.com/office/drawing/2014/main" id="{4F991E64-9D6A-4A55-8A0E-D46837137711}"/>
              </a:ext>
            </a:extLst>
          </p:cNvPr>
          <p:cNvGrpSpPr/>
          <p:nvPr/>
        </p:nvGrpSpPr>
        <p:grpSpPr>
          <a:xfrm>
            <a:off x="8637373" y="2592075"/>
            <a:ext cx="1839656" cy="667201"/>
            <a:chOff x="0" y="-28575"/>
            <a:chExt cx="2503065" cy="907805"/>
          </a:xfrm>
        </p:grpSpPr>
        <p:sp>
          <p:nvSpPr>
            <p:cNvPr id="314" name="TextBox 106">
              <a:extLst>
                <a:ext uri="{FF2B5EF4-FFF2-40B4-BE49-F238E27FC236}">
                  <a16:creationId xmlns:a16="http://schemas.microsoft.com/office/drawing/2014/main" id="{EEC8FA1A-4F39-43C4-9FC7-AF4505F4D971}"/>
                </a:ext>
              </a:extLst>
            </p:cNvPr>
            <p:cNvSpPr txBox="1"/>
            <p:nvPr/>
          </p:nvSpPr>
          <p:spPr>
            <a:xfrm>
              <a:off x="11637" y="355714"/>
              <a:ext cx="2491428" cy="202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"/>
                </a:lnSpc>
              </a:pPr>
              <a:r>
                <a:rPr lang="en-US" sz="877">
                  <a:solidFill>
                    <a:srgbClr val="006C92"/>
                  </a:solidFill>
                  <a:latin typeface="Now"/>
                </a:rPr>
                <a:t>USE CASE ADVISOR</a:t>
              </a:r>
            </a:p>
          </p:txBody>
        </p:sp>
        <p:sp>
          <p:nvSpPr>
            <p:cNvPr id="315" name="TextBox 107">
              <a:extLst>
                <a:ext uri="{FF2B5EF4-FFF2-40B4-BE49-F238E27FC236}">
                  <a16:creationId xmlns:a16="http://schemas.microsoft.com/office/drawing/2014/main" id="{99D92CD2-36BB-459C-83AC-8BF2419537B1}"/>
                </a:ext>
              </a:extLst>
            </p:cNvPr>
            <p:cNvSpPr txBox="1"/>
            <p:nvPr/>
          </p:nvSpPr>
          <p:spPr>
            <a:xfrm>
              <a:off x="11638" y="683711"/>
              <a:ext cx="2491427" cy="195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"/>
                </a:lnSpc>
              </a:pPr>
              <a:endParaRPr/>
            </a:p>
          </p:txBody>
        </p:sp>
        <p:sp>
          <p:nvSpPr>
            <p:cNvPr id="316" name="TextBox 108">
              <a:extLst>
                <a:ext uri="{FF2B5EF4-FFF2-40B4-BE49-F238E27FC236}">
                  <a16:creationId xmlns:a16="http://schemas.microsoft.com/office/drawing/2014/main" id="{310DB3FD-06CA-4765-850E-EC2218A2DD8A}"/>
                </a:ext>
              </a:extLst>
            </p:cNvPr>
            <p:cNvSpPr txBox="1"/>
            <p:nvPr/>
          </p:nvSpPr>
          <p:spPr>
            <a:xfrm>
              <a:off x="0" y="-28575"/>
              <a:ext cx="2503065" cy="296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2"/>
                </a:lnSpc>
              </a:pPr>
              <a:r>
                <a:rPr lang="en-US" sz="1316">
                  <a:solidFill>
                    <a:srgbClr val="1E1E1E"/>
                  </a:solidFill>
                  <a:latin typeface="Now"/>
                </a:rPr>
                <a:t>Inese Viktorija Ilmere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18050-2F5D-45F7-93C2-5D0A2F73E879}"/>
              </a:ext>
            </a:extLst>
          </p:cNvPr>
          <p:cNvGrpSpPr/>
          <p:nvPr/>
        </p:nvGrpSpPr>
        <p:grpSpPr>
          <a:xfrm>
            <a:off x="4238202" y="6543825"/>
            <a:ext cx="3083978" cy="1942496"/>
            <a:chOff x="4118058" y="5377451"/>
            <a:chExt cx="3083978" cy="1942496"/>
          </a:xfrm>
        </p:grpSpPr>
        <p:grpSp>
          <p:nvGrpSpPr>
            <p:cNvPr id="178" name="Group 22">
              <a:extLst>
                <a:ext uri="{FF2B5EF4-FFF2-40B4-BE49-F238E27FC236}">
                  <a16:creationId xmlns:a16="http://schemas.microsoft.com/office/drawing/2014/main" id="{F13B773F-6EE5-4BA1-B7B6-1CE723591C36}"/>
                </a:ext>
              </a:extLst>
            </p:cNvPr>
            <p:cNvGrpSpPr/>
            <p:nvPr/>
          </p:nvGrpSpPr>
          <p:grpSpPr>
            <a:xfrm>
              <a:off x="4118058" y="5377451"/>
              <a:ext cx="3083978" cy="1942496"/>
              <a:chOff x="0" y="0"/>
              <a:chExt cx="2438525" cy="2454805"/>
            </a:xfrm>
          </p:grpSpPr>
          <p:sp>
            <p:nvSpPr>
              <p:cNvPr id="186" name="Freeform 23">
                <a:extLst>
                  <a:ext uri="{FF2B5EF4-FFF2-40B4-BE49-F238E27FC236}">
                    <a16:creationId xmlns:a16="http://schemas.microsoft.com/office/drawing/2014/main" id="{EA56C05E-318A-4A49-9BF3-C3BE5CBD709A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425549E-533A-4FFD-9E8E-C903A9978C79}"/>
                </a:ext>
              </a:extLst>
            </p:cNvPr>
            <p:cNvGrpSpPr/>
            <p:nvPr/>
          </p:nvGrpSpPr>
          <p:grpSpPr>
            <a:xfrm>
              <a:off x="4278938" y="5616743"/>
              <a:ext cx="2352920" cy="1441039"/>
              <a:chOff x="16764000" y="7418849"/>
              <a:chExt cx="2352920" cy="1441039"/>
            </a:xfrm>
          </p:grpSpPr>
          <p:pic>
            <p:nvPicPr>
              <p:cNvPr id="180" name="Picture 8">
                <a:extLst>
                  <a:ext uri="{FF2B5EF4-FFF2-40B4-BE49-F238E27FC236}">
                    <a16:creationId xmlns:a16="http://schemas.microsoft.com/office/drawing/2014/main" id="{C9871C99-80CA-4696-96BD-8232FEA68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16764000" y="7418849"/>
                <a:ext cx="1657802" cy="252513"/>
              </a:xfrm>
              <a:prstGeom prst="rect">
                <a:avLst/>
              </a:prstGeom>
            </p:spPr>
          </p:pic>
          <p:pic>
            <p:nvPicPr>
              <p:cNvPr id="181" name="Picture 34">
                <a:extLst>
                  <a:ext uri="{FF2B5EF4-FFF2-40B4-BE49-F238E27FC236}">
                    <a16:creationId xmlns:a16="http://schemas.microsoft.com/office/drawing/2014/main" id="{E3F7A351-3375-408C-BCE4-50282D14C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1402" r="1402"/>
              <a:stretch>
                <a:fillRect/>
              </a:stretch>
            </p:blipFill>
            <p:spPr>
              <a:xfrm>
                <a:off x="16764000" y="8207359"/>
                <a:ext cx="634232" cy="652529"/>
              </a:xfrm>
              <a:prstGeom prst="rect">
                <a:avLst/>
              </a:prstGeom>
            </p:spPr>
          </p:pic>
          <p:grpSp>
            <p:nvGrpSpPr>
              <p:cNvPr id="182" name="Group 89">
                <a:extLst>
                  <a:ext uri="{FF2B5EF4-FFF2-40B4-BE49-F238E27FC236}">
                    <a16:creationId xmlns:a16="http://schemas.microsoft.com/office/drawing/2014/main" id="{9B6FE9C0-1D98-4D1B-B2D3-D0D11398E867}"/>
                  </a:ext>
                </a:extLst>
              </p:cNvPr>
              <p:cNvGrpSpPr/>
              <p:nvPr/>
            </p:nvGrpSpPr>
            <p:grpSpPr>
              <a:xfrm>
                <a:off x="17639086" y="8207359"/>
                <a:ext cx="1477834" cy="621714"/>
                <a:chOff x="0" y="0"/>
                <a:chExt cx="2010765" cy="845914"/>
              </a:xfrm>
            </p:grpSpPr>
            <p:sp>
              <p:nvSpPr>
                <p:cNvPr id="183" name="TextBox 90">
                  <a:extLst>
                    <a:ext uri="{FF2B5EF4-FFF2-40B4-BE49-F238E27FC236}">
                      <a16:creationId xmlns:a16="http://schemas.microsoft.com/office/drawing/2014/main" id="{FCE16323-464A-4378-92B4-4C38E4E38FA2}"/>
                    </a:ext>
                  </a:extLst>
                </p:cNvPr>
                <p:cNvSpPr txBox="1"/>
                <p:nvPr/>
              </p:nvSpPr>
              <p:spPr>
                <a:xfrm>
                  <a:off x="9349" y="341514"/>
                  <a:ext cx="2001416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TECHNOLOGY PROVIDER</a:t>
                  </a:r>
                </a:p>
              </p:txBody>
            </p:sp>
            <p:sp>
              <p:nvSpPr>
                <p:cNvPr id="184" name="TextBox 91">
                  <a:extLst>
                    <a:ext uri="{FF2B5EF4-FFF2-40B4-BE49-F238E27FC236}">
                      <a16:creationId xmlns:a16="http://schemas.microsoft.com/office/drawing/2014/main" id="{97C74410-C8F9-445C-A317-B3F4767825DE}"/>
                    </a:ext>
                  </a:extLst>
                </p:cNvPr>
                <p:cNvSpPr txBox="1"/>
                <p:nvPr/>
              </p:nvSpPr>
              <p:spPr>
                <a:xfrm>
                  <a:off x="9349" y="657082"/>
                  <a:ext cx="2001416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185" name="TextBox 92">
                  <a:extLst>
                    <a:ext uri="{FF2B5EF4-FFF2-40B4-BE49-F238E27FC236}">
                      <a16:creationId xmlns:a16="http://schemas.microsoft.com/office/drawing/2014/main" id="{B5EAB558-BA2F-49F2-ADBA-EA55FEE18A3E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010765" cy="28592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 err="1">
                      <a:solidFill>
                        <a:srgbClr val="1E1E1E"/>
                      </a:solidFill>
                      <a:latin typeface="Now"/>
                    </a:rPr>
                    <a:t>Thilo</a:t>
                  </a: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 Ernst</a:t>
                  </a:r>
                </a:p>
              </p:txBody>
            </p:sp>
          </p:grp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DB1AFF6-9D09-4C91-8217-42B2EBCF67ED}"/>
              </a:ext>
            </a:extLst>
          </p:cNvPr>
          <p:cNvGrpSpPr/>
          <p:nvPr/>
        </p:nvGrpSpPr>
        <p:grpSpPr>
          <a:xfrm>
            <a:off x="11002305" y="6651201"/>
            <a:ext cx="3083978" cy="1942496"/>
            <a:chOff x="14283408" y="3843885"/>
            <a:chExt cx="3083978" cy="1942496"/>
          </a:xfrm>
        </p:grpSpPr>
        <p:grpSp>
          <p:nvGrpSpPr>
            <p:cNvPr id="151" name="Group 22">
              <a:extLst>
                <a:ext uri="{FF2B5EF4-FFF2-40B4-BE49-F238E27FC236}">
                  <a16:creationId xmlns:a16="http://schemas.microsoft.com/office/drawing/2014/main" id="{6B4B53F0-86A7-45D9-B363-E56981A661AB}"/>
                </a:ext>
              </a:extLst>
            </p:cNvPr>
            <p:cNvGrpSpPr/>
            <p:nvPr/>
          </p:nvGrpSpPr>
          <p:grpSpPr>
            <a:xfrm>
              <a:off x="14283408" y="3843885"/>
              <a:ext cx="3083978" cy="1942496"/>
              <a:chOff x="0" y="0"/>
              <a:chExt cx="2438525" cy="2454805"/>
            </a:xfrm>
          </p:grpSpPr>
          <p:sp>
            <p:nvSpPr>
              <p:cNvPr id="175" name="Freeform 23">
                <a:extLst>
                  <a:ext uri="{FF2B5EF4-FFF2-40B4-BE49-F238E27FC236}">
                    <a16:creationId xmlns:a16="http://schemas.microsoft.com/office/drawing/2014/main" id="{688A8EB3-6363-4447-84EE-BD7A4B8CE7D9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154" name="Picture 9">
              <a:extLst>
                <a:ext uri="{FF2B5EF4-FFF2-40B4-BE49-F238E27FC236}">
                  <a16:creationId xmlns:a16="http://schemas.microsoft.com/office/drawing/2014/main" id="{F070503A-D3FD-4629-BB0F-29DD3F57E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547084" y="4229101"/>
              <a:ext cx="2004028" cy="226870"/>
            </a:xfrm>
            <a:prstGeom prst="rect">
              <a:avLst/>
            </a:prstGeom>
          </p:spPr>
        </p:pic>
        <p:pic>
          <p:nvPicPr>
            <p:cNvPr id="155" name="Picture 21">
              <a:extLst>
                <a:ext uri="{FF2B5EF4-FFF2-40B4-BE49-F238E27FC236}">
                  <a16:creationId xmlns:a16="http://schemas.microsoft.com/office/drawing/2014/main" id="{A67A4F2E-33D8-45D9-AEBD-34A969FBF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0175" t="8075" r="10867" b="966"/>
            <a:stretch>
              <a:fillRect/>
            </a:stretch>
          </p:blipFill>
          <p:spPr>
            <a:xfrm>
              <a:off x="14517324" y="4853338"/>
              <a:ext cx="659211" cy="678229"/>
            </a:xfrm>
            <a:prstGeom prst="rect">
              <a:avLst/>
            </a:prstGeom>
          </p:spPr>
        </p:pic>
        <p:grpSp>
          <p:nvGrpSpPr>
            <p:cNvPr id="156" name="Group 101">
              <a:extLst>
                <a:ext uri="{FF2B5EF4-FFF2-40B4-BE49-F238E27FC236}">
                  <a16:creationId xmlns:a16="http://schemas.microsoft.com/office/drawing/2014/main" id="{FF95B4A3-1419-4D01-A5F8-90C23DB18096}"/>
                </a:ext>
              </a:extLst>
            </p:cNvPr>
            <p:cNvGrpSpPr/>
            <p:nvPr/>
          </p:nvGrpSpPr>
          <p:grpSpPr>
            <a:xfrm>
              <a:off x="15441522" y="4832336"/>
              <a:ext cx="1695265" cy="577680"/>
              <a:chOff x="0" y="302378"/>
              <a:chExt cx="2306605" cy="786001"/>
            </a:xfrm>
          </p:grpSpPr>
          <p:sp>
            <p:nvSpPr>
              <p:cNvPr id="165" name="TextBox 102">
                <a:extLst>
                  <a:ext uri="{FF2B5EF4-FFF2-40B4-BE49-F238E27FC236}">
                    <a16:creationId xmlns:a16="http://schemas.microsoft.com/office/drawing/2014/main" id="{C449EE6B-39C4-49B1-A256-C07120D3C592}"/>
                  </a:ext>
                </a:extLst>
              </p:cNvPr>
              <p:cNvSpPr txBox="1"/>
              <p:nvPr/>
            </p:nvSpPr>
            <p:spPr>
              <a:xfrm>
                <a:off x="10724" y="686669"/>
                <a:ext cx="2295881" cy="4017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LEGAL FRAMEWORK LEADER</a:t>
                </a:r>
              </a:p>
              <a:p>
                <a:pPr>
                  <a:lnSpc>
                    <a:spcPts val="1228"/>
                  </a:lnSpc>
                </a:pPr>
                <a:endParaRPr lang="en-US" sz="877">
                  <a:solidFill>
                    <a:srgbClr val="006C92"/>
                  </a:solidFill>
                  <a:latin typeface="Now"/>
                </a:endParaRPr>
              </a:p>
            </p:txBody>
          </p:sp>
          <p:sp>
            <p:nvSpPr>
              <p:cNvPr id="166" name="TextBox 103">
                <a:extLst>
                  <a:ext uri="{FF2B5EF4-FFF2-40B4-BE49-F238E27FC236}">
                    <a16:creationId xmlns:a16="http://schemas.microsoft.com/office/drawing/2014/main" id="{EE6121FC-B049-4759-BB81-9C947A368591}"/>
                  </a:ext>
                </a:extLst>
              </p:cNvPr>
              <p:cNvSpPr txBox="1"/>
              <p:nvPr/>
            </p:nvSpPr>
            <p:spPr>
              <a:xfrm>
                <a:off x="10725" y="889902"/>
                <a:ext cx="2295880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169" name="TextBox 104">
                <a:extLst>
                  <a:ext uri="{FF2B5EF4-FFF2-40B4-BE49-F238E27FC236}">
                    <a16:creationId xmlns:a16="http://schemas.microsoft.com/office/drawing/2014/main" id="{D74BD926-CE92-411B-B384-9B81177AC81F}"/>
                  </a:ext>
                </a:extLst>
              </p:cNvPr>
              <p:cNvSpPr txBox="1"/>
              <p:nvPr/>
            </p:nvSpPr>
            <p:spPr>
              <a:xfrm>
                <a:off x="0" y="302378"/>
                <a:ext cx="2306604" cy="2960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Hans </a:t>
                </a:r>
                <a:r>
                  <a:rPr lang="en-US" sz="1316" err="1">
                    <a:solidFill>
                      <a:srgbClr val="1E1E1E"/>
                    </a:solidFill>
                    <a:latin typeface="Now"/>
                  </a:rPr>
                  <a:t>Graux</a:t>
                </a:r>
                <a:endParaRPr lang="en-US" sz="1316">
                  <a:solidFill>
                    <a:srgbClr val="1E1E1E"/>
                  </a:solidFill>
                  <a:latin typeface="Now"/>
                </a:endParaRPr>
              </a:p>
            </p:txBody>
          </p: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2E9027C-E22C-49D2-9157-399DF44F871C}"/>
              </a:ext>
            </a:extLst>
          </p:cNvPr>
          <p:cNvGrpSpPr/>
          <p:nvPr/>
        </p:nvGrpSpPr>
        <p:grpSpPr>
          <a:xfrm>
            <a:off x="837574" y="5552568"/>
            <a:ext cx="3083978" cy="2933283"/>
            <a:chOff x="4198772" y="4995172"/>
            <a:chExt cx="3083978" cy="2933283"/>
          </a:xfrm>
        </p:grpSpPr>
        <p:grpSp>
          <p:nvGrpSpPr>
            <p:cNvPr id="188" name="Group 22">
              <a:extLst>
                <a:ext uri="{FF2B5EF4-FFF2-40B4-BE49-F238E27FC236}">
                  <a16:creationId xmlns:a16="http://schemas.microsoft.com/office/drawing/2014/main" id="{6A04FC0E-15CE-4CF6-9438-E8038C18B694}"/>
                </a:ext>
              </a:extLst>
            </p:cNvPr>
            <p:cNvGrpSpPr/>
            <p:nvPr/>
          </p:nvGrpSpPr>
          <p:grpSpPr>
            <a:xfrm>
              <a:off x="4198772" y="4995172"/>
              <a:ext cx="3083978" cy="2933283"/>
              <a:chOff x="0" y="0"/>
              <a:chExt cx="2438525" cy="2454805"/>
            </a:xfrm>
          </p:grpSpPr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977EE306-247E-4DAC-8FE9-F05B4B68BEB6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189" name="Picture 7">
              <a:extLst>
                <a:ext uri="{FF2B5EF4-FFF2-40B4-BE49-F238E27FC236}">
                  <a16:creationId xmlns:a16="http://schemas.microsoft.com/office/drawing/2014/main" id="{A8472982-5D1B-40C2-A65C-936E98CA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436693" y="5235119"/>
              <a:ext cx="1453382" cy="356127"/>
            </a:xfrm>
            <a:prstGeom prst="rect">
              <a:avLst/>
            </a:prstGeom>
          </p:spPr>
        </p:pic>
        <p:pic>
          <p:nvPicPr>
            <p:cNvPr id="190" name="Picture 32">
              <a:extLst>
                <a:ext uri="{FF2B5EF4-FFF2-40B4-BE49-F238E27FC236}">
                  <a16:creationId xmlns:a16="http://schemas.microsoft.com/office/drawing/2014/main" id="{74972B3C-1133-4B8C-A4BA-E4BF1CB1C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402" r="1402"/>
            <a:stretch>
              <a:fillRect/>
            </a:stretch>
          </p:blipFill>
          <p:spPr>
            <a:xfrm>
              <a:off x="4423303" y="5860230"/>
              <a:ext cx="634232" cy="652529"/>
            </a:xfrm>
            <a:prstGeom prst="rect">
              <a:avLst/>
            </a:prstGeom>
          </p:spPr>
        </p:pic>
        <p:pic>
          <p:nvPicPr>
            <p:cNvPr id="191" name="Picture 33">
              <a:extLst>
                <a:ext uri="{FF2B5EF4-FFF2-40B4-BE49-F238E27FC236}">
                  <a16:creationId xmlns:a16="http://schemas.microsoft.com/office/drawing/2014/main" id="{A6BFEC46-4B7C-4CF7-A02B-39B10598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402" r="1402"/>
            <a:stretch>
              <a:fillRect/>
            </a:stretch>
          </p:blipFill>
          <p:spPr>
            <a:xfrm>
              <a:off x="4423303" y="6927030"/>
              <a:ext cx="634232" cy="652529"/>
            </a:xfrm>
            <a:prstGeom prst="rect">
              <a:avLst/>
            </a:prstGeom>
          </p:spPr>
        </p:pic>
        <p:grpSp>
          <p:nvGrpSpPr>
            <p:cNvPr id="192" name="Group 81">
              <a:extLst>
                <a:ext uri="{FF2B5EF4-FFF2-40B4-BE49-F238E27FC236}">
                  <a16:creationId xmlns:a16="http://schemas.microsoft.com/office/drawing/2014/main" id="{378C6910-F502-4B92-B4D0-64ACDC144E97}"/>
                </a:ext>
              </a:extLst>
            </p:cNvPr>
            <p:cNvGrpSpPr/>
            <p:nvPr/>
          </p:nvGrpSpPr>
          <p:grpSpPr>
            <a:xfrm>
              <a:off x="5298389" y="5860230"/>
              <a:ext cx="1477834" cy="621714"/>
              <a:chOff x="0" y="0"/>
              <a:chExt cx="2010765" cy="845914"/>
            </a:xfrm>
          </p:grpSpPr>
          <p:sp>
            <p:nvSpPr>
              <p:cNvPr id="197" name="TextBox 82">
                <a:extLst>
                  <a:ext uri="{FF2B5EF4-FFF2-40B4-BE49-F238E27FC236}">
                    <a16:creationId xmlns:a16="http://schemas.microsoft.com/office/drawing/2014/main" id="{D7EDDD5A-C322-43EA-9324-23BB7226C3D8}"/>
                  </a:ext>
                </a:extLst>
              </p:cNvPr>
              <p:cNvSpPr txBox="1"/>
              <p:nvPr/>
            </p:nvSpPr>
            <p:spPr>
              <a:xfrm>
                <a:off x="9349" y="341514"/>
                <a:ext cx="2001416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r>
                  <a:rPr lang="en-US" sz="844">
                    <a:solidFill>
                      <a:srgbClr val="006C92"/>
                    </a:solidFill>
                    <a:latin typeface="Now"/>
                  </a:rPr>
                  <a:t>WP4 LEADER</a:t>
                </a:r>
              </a:p>
            </p:txBody>
          </p:sp>
          <p:sp>
            <p:nvSpPr>
              <p:cNvPr id="198" name="TextBox 83">
                <a:extLst>
                  <a:ext uri="{FF2B5EF4-FFF2-40B4-BE49-F238E27FC236}">
                    <a16:creationId xmlns:a16="http://schemas.microsoft.com/office/drawing/2014/main" id="{283E8253-20B1-4BB3-B5DD-C53A61F7B7FC}"/>
                  </a:ext>
                </a:extLst>
              </p:cNvPr>
              <p:cNvSpPr txBox="1"/>
              <p:nvPr/>
            </p:nvSpPr>
            <p:spPr>
              <a:xfrm>
                <a:off x="9349" y="657082"/>
                <a:ext cx="2001416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endParaRPr/>
              </a:p>
            </p:txBody>
          </p:sp>
          <p:sp>
            <p:nvSpPr>
              <p:cNvPr id="199" name="TextBox 84">
                <a:extLst>
                  <a:ext uri="{FF2B5EF4-FFF2-40B4-BE49-F238E27FC236}">
                    <a16:creationId xmlns:a16="http://schemas.microsoft.com/office/drawing/2014/main" id="{4DE6EBBC-8829-4119-BAE5-6BA28B421E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010765" cy="2859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73"/>
                  </a:lnSpc>
                </a:pPr>
                <a:r>
                  <a:rPr lang="en-US" sz="1266">
                    <a:solidFill>
                      <a:srgbClr val="1E1E1E"/>
                    </a:solidFill>
                    <a:latin typeface="Now"/>
                  </a:rPr>
                  <a:t>Vincenzo Savarino</a:t>
                </a:r>
              </a:p>
            </p:txBody>
          </p:sp>
        </p:grpSp>
        <p:grpSp>
          <p:nvGrpSpPr>
            <p:cNvPr id="193" name="Group 85">
              <a:extLst>
                <a:ext uri="{FF2B5EF4-FFF2-40B4-BE49-F238E27FC236}">
                  <a16:creationId xmlns:a16="http://schemas.microsoft.com/office/drawing/2014/main" id="{EB75122D-36E8-41F1-B9D5-EC9D3B119EE0}"/>
                </a:ext>
              </a:extLst>
            </p:cNvPr>
            <p:cNvGrpSpPr/>
            <p:nvPr/>
          </p:nvGrpSpPr>
          <p:grpSpPr>
            <a:xfrm>
              <a:off x="5298389" y="6927030"/>
              <a:ext cx="1658486" cy="621714"/>
              <a:chOff x="0" y="0"/>
              <a:chExt cx="2256563" cy="845914"/>
            </a:xfrm>
          </p:grpSpPr>
          <p:sp>
            <p:nvSpPr>
              <p:cNvPr id="194" name="TextBox 86">
                <a:extLst>
                  <a:ext uri="{FF2B5EF4-FFF2-40B4-BE49-F238E27FC236}">
                    <a16:creationId xmlns:a16="http://schemas.microsoft.com/office/drawing/2014/main" id="{4427B361-A73A-43CA-BBF5-62970E9C637D}"/>
                  </a:ext>
                </a:extLst>
              </p:cNvPr>
              <p:cNvSpPr txBox="1"/>
              <p:nvPr/>
            </p:nvSpPr>
            <p:spPr>
              <a:xfrm>
                <a:off x="10492" y="341514"/>
                <a:ext cx="2246071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r>
                  <a:rPr lang="en-US" sz="844">
                    <a:solidFill>
                      <a:srgbClr val="006C92"/>
                    </a:solidFill>
                    <a:latin typeface="Now"/>
                  </a:rPr>
                  <a:t>INNOVATION MANAGER</a:t>
                </a:r>
              </a:p>
            </p:txBody>
          </p:sp>
          <p:sp>
            <p:nvSpPr>
              <p:cNvPr id="195" name="TextBox 87">
                <a:extLst>
                  <a:ext uri="{FF2B5EF4-FFF2-40B4-BE49-F238E27FC236}">
                    <a16:creationId xmlns:a16="http://schemas.microsoft.com/office/drawing/2014/main" id="{C86626C2-20F5-480D-8D25-A0B6BAEDE030}"/>
                  </a:ext>
                </a:extLst>
              </p:cNvPr>
              <p:cNvSpPr txBox="1"/>
              <p:nvPr/>
            </p:nvSpPr>
            <p:spPr>
              <a:xfrm>
                <a:off x="10492" y="657082"/>
                <a:ext cx="2246071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endParaRPr/>
              </a:p>
            </p:txBody>
          </p:sp>
          <p:sp>
            <p:nvSpPr>
              <p:cNvPr id="196" name="TextBox 88">
                <a:extLst>
                  <a:ext uri="{FF2B5EF4-FFF2-40B4-BE49-F238E27FC236}">
                    <a16:creationId xmlns:a16="http://schemas.microsoft.com/office/drawing/2014/main" id="{5F6FCCFA-6146-41EA-B778-E9A777AEC63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256563" cy="2859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73"/>
                  </a:lnSpc>
                </a:pPr>
                <a:r>
                  <a:rPr lang="en-US" sz="1266">
                    <a:solidFill>
                      <a:srgbClr val="1E1E1E"/>
                    </a:solidFill>
                    <a:latin typeface="Now"/>
                  </a:rPr>
                  <a:t>Roberto Di Bernardo</a:t>
                </a:r>
              </a:p>
            </p:txBody>
          </p:sp>
        </p:grpSp>
      </p:grpSp>
      <p:sp>
        <p:nvSpPr>
          <p:cNvPr id="202" name="Freeform 23">
            <a:extLst>
              <a:ext uri="{FF2B5EF4-FFF2-40B4-BE49-F238E27FC236}">
                <a16:creationId xmlns:a16="http://schemas.microsoft.com/office/drawing/2014/main" id="{39BD1B2D-770B-49E5-AAA3-43C9973DE6CD}"/>
              </a:ext>
            </a:extLst>
          </p:cNvPr>
          <p:cNvSpPr/>
          <p:nvPr/>
        </p:nvSpPr>
        <p:spPr>
          <a:xfrm>
            <a:off x="857108" y="1563681"/>
            <a:ext cx="3083978" cy="3892660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rgbClr val="EFEFEF"/>
            </a:solidFill>
          </a:ln>
        </p:spPr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7F41F3D-4504-423C-89F7-9F23D2225909}"/>
              </a:ext>
            </a:extLst>
          </p:cNvPr>
          <p:cNvGrpSpPr/>
          <p:nvPr/>
        </p:nvGrpSpPr>
        <p:grpSpPr>
          <a:xfrm>
            <a:off x="14374181" y="7068487"/>
            <a:ext cx="3083978" cy="1942496"/>
            <a:chOff x="14283408" y="8160473"/>
            <a:chExt cx="3083978" cy="1942496"/>
          </a:xfrm>
        </p:grpSpPr>
        <p:grpSp>
          <p:nvGrpSpPr>
            <p:cNvPr id="207" name="Group 22">
              <a:extLst>
                <a:ext uri="{FF2B5EF4-FFF2-40B4-BE49-F238E27FC236}">
                  <a16:creationId xmlns:a16="http://schemas.microsoft.com/office/drawing/2014/main" id="{0D822325-0770-44BD-B67F-8B851839B63E}"/>
                </a:ext>
              </a:extLst>
            </p:cNvPr>
            <p:cNvGrpSpPr/>
            <p:nvPr/>
          </p:nvGrpSpPr>
          <p:grpSpPr>
            <a:xfrm>
              <a:off x="14283408" y="8160473"/>
              <a:ext cx="3083978" cy="1942496"/>
              <a:chOff x="0" y="0"/>
              <a:chExt cx="2438525" cy="2454805"/>
            </a:xfrm>
          </p:grpSpPr>
          <p:sp>
            <p:nvSpPr>
              <p:cNvPr id="214" name="Freeform 23">
                <a:extLst>
                  <a:ext uri="{FF2B5EF4-FFF2-40B4-BE49-F238E27FC236}">
                    <a16:creationId xmlns:a16="http://schemas.microsoft.com/office/drawing/2014/main" id="{2D184820-8716-4A59-9C61-2E8FA6E8CD47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208" name="Picture 34">
              <a:extLst>
                <a:ext uri="{FF2B5EF4-FFF2-40B4-BE49-F238E27FC236}">
                  <a16:creationId xmlns:a16="http://schemas.microsoft.com/office/drawing/2014/main" id="{E143444D-1E66-4C60-9511-000A72FE7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5" t="5945" r="-1925" b="25465"/>
            <a:stretch/>
          </p:blipFill>
          <p:spPr>
            <a:xfrm>
              <a:off x="14444288" y="9188275"/>
              <a:ext cx="634232" cy="652529"/>
            </a:xfrm>
            <a:prstGeom prst="rect">
              <a:avLst/>
            </a:prstGeom>
          </p:spPr>
        </p:pic>
        <p:grpSp>
          <p:nvGrpSpPr>
            <p:cNvPr id="209" name="Group 89">
              <a:extLst>
                <a:ext uri="{FF2B5EF4-FFF2-40B4-BE49-F238E27FC236}">
                  <a16:creationId xmlns:a16="http://schemas.microsoft.com/office/drawing/2014/main" id="{B1678C70-0ECD-4A1E-AA96-536F699ABA1B}"/>
                </a:ext>
              </a:extLst>
            </p:cNvPr>
            <p:cNvGrpSpPr/>
            <p:nvPr/>
          </p:nvGrpSpPr>
          <p:grpSpPr>
            <a:xfrm>
              <a:off x="15319374" y="9167273"/>
              <a:ext cx="1673226" cy="642716"/>
              <a:chOff x="0" y="-28576"/>
              <a:chExt cx="2276619" cy="874490"/>
            </a:xfrm>
          </p:grpSpPr>
          <p:sp>
            <p:nvSpPr>
              <p:cNvPr id="211" name="TextBox 90">
                <a:extLst>
                  <a:ext uri="{FF2B5EF4-FFF2-40B4-BE49-F238E27FC236}">
                    <a16:creationId xmlns:a16="http://schemas.microsoft.com/office/drawing/2014/main" id="{C6DB6347-DE73-494E-8F07-C8E54121802D}"/>
                  </a:ext>
                </a:extLst>
              </p:cNvPr>
              <p:cNvSpPr txBox="1"/>
              <p:nvPr/>
            </p:nvSpPr>
            <p:spPr>
              <a:xfrm>
                <a:off x="9349" y="341514"/>
                <a:ext cx="2001417" cy="2004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r>
                  <a:rPr lang="en-US" sz="844">
                    <a:solidFill>
                      <a:srgbClr val="006C92"/>
                    </a:solidFill>
                    <a:latin typeface="Now"/>
                  </a:rPr>
                  <a:t>PROJECT MANAGER</a:t>
                </a:r>
              </a:p>
            </p:txBody>
          </p:sp>
          <p:sp>
            <p:nvSpPr>
              <p:cNvPr id="212" name="TextBox 91">
                <a:extLst>
                  <a:ext uri="{FF2B5EF4-FFF2-40B4-BE49-F238E27FC236}">
                    <a16:creationId xmlns:a16="http://schemas.microsoft.com/office/drawing/2014/main" id="{AE704C3D-A8C3-44D6-8D57-3974870B34E3}"/>
                  </a:ext>
                </a:extLst>
              </p:cNvPr>
              <p:cNvSpPr txBox="1"/>
              <p:nvPr/>
            </p:nvSpPr>
            <p:spPr>
              <a:xfrm>
                <a:off x="9349" y="657082"/>
                <a:ext cx="2001416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endParaRPr/>
              </a:p>
            </p:txBody>
          </p:sp>
          <p:sp>
            <p:nvSpPr>
              <p:cNvPr id="213" name="TextBox 92">
                <a:extLst>
                  <a:ext uri="{FF2B5EF4-FFF2-40B4-BE49-F238E27FC236}">
                    <a16:creationId xmlns:a16="http://schemas.microsoft.com/office/drawing/2014/main" id="{5B4F5D78-019C-4EBC-BD4F-DEA987FE16D3}"/>
                  </a:ext>
                </a:extLst>
              </p:cNvPr>
              <p:cNvSpPr txBox="1"/>
              <p:nvPr/>
            </p:nvSpPr>
            <p:spPr>
              <a:xfrm>
                <a:off x="0" y="-28576"/>
                <a:ext cx="2276619" cy="3076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773"/>
                  </a:lnSpc>
                </a:pPr>
                <a:r>
                  <a:rPr lang="en-GB" sz="1400" b="0" i="0">
                    <a:solidFill>
                      <a:srgbClr val="222222"/>
                    </a:solidFill>
                    <a:effectLst/>
                    <a:latin typeface="Now" panose="020B0604020202020204" charset="0"/>
                  </a:rPr>
                  <a:t>Alexandros </a:t>
                </a:r>
                <a:r>
                  <a:rPr lang="en-GB" sz="1400" b="0" i="0" err="1">
                    <a:solidFill>
                      <a:srgbClr val="222222"/>
                    </a:solidFill>
                    <a:effectLst/>
                    <a:latin typeface="Now" panose="020B0604020202020204" charset="0"/>
                  </a:rPr>
                  <a:t>Melidis</a:t>
                </a:r>
                <a:endParaRPr lang="en-US" sz="1266">
                  <a:solidFill>
                    <a:srgbClr val="1E1E1E"/>
                  </a:solidFill>
                  <a:latin typeface="Now" panose="020B0604020202020204" charset="0"/>
                </a:endParaRPr>
              </a:p>
            </p:txBody>
          </p:sp>
        </p:grpSp>
        <p:pic>
          <p:nvPicPr>
            <p:cNvPr id="210" name="Graphic 209">
              <a:extLst>
                <a:ext uri="{FF2B5EF4-FFF2-40B4-BE49-F238E27FC236}">
                  <a16:creationId xmlns:a16="http://schemas.microsoft.com/office/drawing/2014/main" id="{2398A374-F20C-472B-BBD8-541F5B1D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474158" y="8334722"/>
              <a:ext cx="1449200" cy="521712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CA77BD78-86FC-4909-85F1-13F94E343FA4}"/>
              </a:ext>
            </a:extLst>
          </p:cNvPr>
          <p:cNvGrpSpPr/>
          <p:nvPr/>
        </p:nvGrpSpPr>
        <p:grpSpPr>
          <a:xfrm>
            <a:off x="11002305" y="4606773"/>
            <a:ext cx="3083978" cy="1942496"/>
            <a:chOff x="14283408" y="1678966"/>
            <a:chExt cx="3083978" cy="1942496"/>
          </a:xfrm>
        </p:grpSpPr>
        <p:grpSp>
          <p:nvGrpSpPr>
            <p:cNvPr id="216" name="Group 22">
              <a:extLst>
                <a:ext uri="{FF2B5EF4-FFF2-40B4-BE49-F238E27FC236}">
                  <a16:creationId xmlns:a16="http://schemas.microsoft.com/office/drawing/2014/main" id="{BFDE850B-31F2-4E28-8924-8CB51F95FE91}"/>
                </a:ext>
              </a:extLst>
            </p:cNvPr>
            <p:cNvGrpSpPr/>
            <p:nvPr/>
          </p:nvGrpSpPr>
          <p:grpSpPr>
            <a:xfrm>
              <a:off x="14283408" y="1678966"/>
              <a:ext cx="3083978" cy="1942496"/>
              <a:chOff x="0" y="0"/>
              <a:chExt cx="2438525" cy="2454805"/>
            </a:xfrm>
          </p:grpSpPr>
          <p:sp>
            <p:nvSpPr>
              <p:cNvPr id="223" name="Freeform 23">
                <a:extLst>
                  <a:ext uri="{FF2B5EF4-FFF2-40B4-BE49-F238E27FC236}">
                    <a16:creationId xmlns:a16="http://schemas.microsoft.com/office/drawing/2014/main" id="{DCCF4209-406E-457A-85C5-175659702DDA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217" name="Picture 40">
              <a:extLst>
                <a:ext uri="{FF2B5EF4-FFF2-40B4-BE49-F238E27FC236}">
                  <a16:creationId xmlns:a16="http://schemas.microsoft.com/office/drawing/2014/main" id="{B7C4FE6D-D95A-4191-B7D9-F9383459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t="13397" r="13397"/>
            <a:stretch>
              <a:fillRect/>
            </a:stretch>
          </p:blipFill>
          <p:spPr>
            <a:xfrm>
              <a:off x="14457777" y="2613077"/>
              <a:ext cx="666321" cy="666321"/>
            </a:xfrm>
            <a:prstGeom prst="rect">
              <a:avLst/>
            </a:prstGeom>
          </p:spPr>
        </p:pic>
        <p:pic>
          <p:nvPicPr>
            <p:cNvPr id="218" name="Picture 41">
              <a:extLst>
                <a:ext uri="{FF2B5EF4-FFF2-40B4-BE49-F238E27FC236}">
                  <a16:creationId xmlns:a16="http://schemas.microsoft.com/office/drawing/2014/main" id="{5DD2E3C5-A6E3-42B3-AFB3-34A173E1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4418721" y="1821019"/>
              <a:ext cx="1269763" cy="642720"/>
            </a:xfrm>
            <a:prstGeom prst="rect">
              <a:avLst/>
            </a:prstGeom>
          </p:spPr>
        </p:pic>
        <p:grpSp>
          <p:nvGrpSpPr>
            <p:cNvPr id="219" name="Group 53">
              <a:extLst>
                <a:ext uri="{FF2B5EF4-FFF2-40B4-BE49-F238E27FC236}">
                  <a16:creationId xmlns:a16="http://schemas.microsoft.com/office/drawing/2014/main" id="{CCC157C7-ED42-453C-B9EF-8B118607728F}"/>
                </a:ext>
              </a:extLst>
            </p:cNvPr>
            <p:cNvGrpSpPr/>
            <p:nvPr/>
          </p:nvGrpSpPr>
          <p:grpSpPr>
            <a:xfrm>
              <a:off x="15339152" y="2613077"/>
              <a:ext cx="1444969" cy="939323"/>
              <a:chOff x="0" y="0"/>
              <a:chExt cx="1966048" cy="1278058"/>
            </a:xfrm>
          </p:grpSpPr>
          <p:sp>
            <p:nvSpPr>
              <p:cNvPr id="220" name="TextBox 54">
                <a:extLst>
                  <a:ext uri="{FF2B5EF4-FFF2-40B4-BE49-F238E27FC236}">
                    <a16:creationId xmlns:a16="http://schemas.microsoft.com/office/drawing/2014/main" id="{3A05D0D9-DCA3-4A37-A034-9035C8BEC657}"/>
                  </a:ext>
                </a:extLst>
              </p:cNvPr>
              <p:cNvSpPr txBox="1"/>
              <p:nvPr/>
            </p:nvSpPr>
            <p:spPr>
              <a:xfrm>
                <a:off x="9141" y="352986"/>
                <a:ext cx="1956907" cy="60361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19"/>
                  </a:lnSpc>
                </a:pPr>
                <a:r>
                  <a:rPr lang="en-US" sz="871">
                    <a:solidFill>
                      <a:srgbClr val="006C92"/>
                    </a:solidFill>
                    <a:latin typeface="Now"/>
                  </a:rPr>
                  <a:t>USE CASE PROVIDER</a:t>
                </a:r>
              </a:p>
              <a:p>
                <a:pPr>
                  <a:lnSpc>
                    <a:spcPts val="1219"/>
                  </a:lnSpc>
                </a:pPr>
                <a:r>
                  <a:rPr lang="en-US" sz="871">
                    <a:solidFill>
                      <a:srgbClr val="006C92"/>
                    </a:solidFill>
                    <a:latin typeface="Now"/>
                  </a:rPr>
                  <a:t>WP6 LEADER</a:t>
                </a:r>
              </a:p>
              <a:p>
                <a:pPr>
                  <a:lnSpc>
                    <a:spcPts val="1219"/>
                  </a:lnSpc>
                </a:pPr>
                <a:endParaRPr lang="en-US" sz="871">
                  <a:solidFill>
                    <a:srgbClr val="006C92"/>
                  </a:solidFill>
                  <a:latin typeface="Now"/>
                </a:endParaRPr>
              </a:p>
            </p:txBody>
          </p:sp>
          <p:sp>
            <p:nvSpPr>
              <p:cNvPr id="221" name="TextBox 55">
                <a:extLst>
                  <a:ext uri="{FF2B5EF4-FFF2-40B4-BE49-F238E27FC236}">
                    <a16:creationId xmlns:a16="http://schemas.microsoft.com/office/drawing/2014/main" id="{D74743D3-3CB8-45A5-9B21-BBA861EA782E}"/>
                  </a:ext>
                </a:extLst>
              </p:cNvPr>
              <p:cNvSpPr txBox="1"/>
              <p:nvPr/>
            </p:nvSpPr>
            <p:spPr>
              <a:xfrm>
                <a:off x="9141" y="1087973"/>
                <a:ext cx="1956907" cy="1900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19"/>
                  </a:lnSpc>
                </a:pPr>
                <a:endParaRPr/>
              </a:p>
            </p:txBody>
          </p:sp>
          <p:sp>
            <p:nvSpPr>
              <p:cNvPr id="222" name="TextBox 56">
                <a:extLst>
                  <a:ext uri="{FF2B5EF4-FFF2-40B4-BE49-F238E27FC236}">
                    <a16:creationId xmlns:a16="http://schemas.microsoft.com/office/drawing/2014/main" id="{3AB9AAD5-EF2A-4926-ADC6-188ECF2E218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66048" cy="2941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29"/>
                  </a:lnSpc>
                </a:pPr>
                <a:r>
                  <a:rPr lang="en-US" sz="1306">
                    <a:solidFill>
                      <a:srgbClr val="1E1E1E"/>
                    </a:solidFill>
                    <a:latin typeface="Now"/>
                  </a:rPr>
                  <a:t>Nikos </a:t>
                </a:r>
                <a:r>
                  <a:rPr lang="en-US" sz="1306" err="1">
                    <a:solidFill>
                      <a:srgbClr val="1E1E1E"/>
                    </a:solidFill>
                    <a:latin typeface="Now"/>
                  </a:rPr>
                  <a:t>Vasilakis</a:t>
                </a:r>
                <a:endParaRPr lang="en-US" sz="1306">
                  <a:solidFill>
                    <a:srgbClr val="1E1E1E"/>
                  </a:solidFill>
                  <a:latin typeface="Now"/>
                </a:endParaRPr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2541542-22E6-4753-83D1-621C7D4581DB}"/>
              </a:ext>
            </a:extLst>
          </p:cNvPr>
          <p:cNvGrpSpPr/>
          <p:nvPr/>
        </p:nvGrpSpPr>
        <p:grpSpPr>
          <a:xfrm>
            <a:off x="10971519" y="1678003"/>
            <a:ext cx="3083978" cy="2814528"/>
            <a:chOff x="4176097" y="1537310"/>
            <a:chExt cx="3083978" cy="2814528"/>
          </a:xfrm>
        </p:grpSpPr>
        <p:grpSp>
          <p:nvGrpSpPr>
            <p:cNvPr id="225" name="Group 22">
              <a:extLst>
                <a:ext uri="{FF2B5EF4-FFF2-40B4-BE49-F238E27FC236}">
                  <a16:creationId xmlns:a16="http://schemas.microsoft.com/office/drawing/2014/main" id="{3D227F8F-E916-4E31-912D-7F0584445486}"/>
                </a:ext>
              </a:extLst>
            </p:cNvPr>
            <p:cNvGrpSpPr/>
            <p:nvPr/>
          </p:nvGrpSpPr>
          <p:grpSpPr>
            <a:xfrm>
              <a:off x="4176097" y="1537310"/>
              <a:ext cx="3083978" cy="2814528"/>
              <a:chOff x="0" y="1"/>
              <a:chExt cx="2438525" cy="2355421"/>
            </a:xfrm>
          </p:grpSpPr>
          <p:sp>
            <p:nvSpPr>
              <p:cNvPr id="237" name="Freeform 23">
                <a:extLst>
                  <a:ext uri="{FF2B5EF4-FFF2-40B4-BE49-F238E27FC236}">
                    <a16:creationId xmlns:a16="http://schemas.microsoft.com/office/drawing/2014/main" id="{AEF38E0F-4E29-4EC3-990A-3C629AC53E0B}"/>
                  </a:ext>
                </a:extLst>
              </p:cNvPr>
              <p:cNvSpPr/>
              <p:nvPr/>
            </p:nvSpPr>
            <p:spPr>
              <a:xfrm>
                <a:off x="0" y="1"/>
                <a:ext cx="2438525" cy="2355421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226" name="Picture 17">
              <a:extLst>
                <a:ext uri="{FF2B5EF4-FFF2-40B4-BE49-F238E27FC236}">
                  <a16:creationId xmlns:a16="http://schemas.microsoft.com/office/drawing/2014/main" id="{58A056CC-148A-4ED8-B82E-5A00D1ED7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4355349" y="1878224"/>
              <a:ext cx="1725289" cy="370153"/>
            </a:xfrm>
            <a:prstGeom prst="rect">
              <a:avLst/>
            </a:prstGeom>
          </p:spPr>
        </p:pic>
        <p:pic>
          <p:nvPicPr>
            <p:cNvPr id="227" name="Picture 20">
              <a:extLst>
                <a:ext uri="{FF2B5EF4-FFF2-40B4-BE49-F238E27FC236}">
                  <a16:creationId xmlns:a16="http://schemas.microsoft.com/office/drawing/2014/main" id="{A64D7EC6-3DDF-446B-A495-0E191E9E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t="197" b="197"/>
            <a:stretch>
              <a:fillRect/>
            </a:stretch>
          </p:blipFill>
          <p:spPr>
            <a:xfrm>
              <a:off x="4355349" y="3536381"/>
              <a:ext cx="659211" cy="678229"/>
            </a:xfrm>
            <a:prstGeom prst="rect">
              <a:avLst/>
            </a:prstGeom>
          </p:spPr>
        </p:pic>
        <p:pic>
          <p:nvPicPr>
            <p:cNvPr id="228" name="Picture 35">
              <a:extLst>
                <a:ext uri="{FF2B5EF4-FFF2-40B4-BE49-F238E27FC236}">
                  <a16:creationId xmlns:a16="http://schemas.microsoft.com/office/drawing/2014/main" id="{3BA25220-C73F-44E4-9F6B-48576377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4343400" y="2613077"/>
              <a:ext cx="684036" cy="684036"/>
            </a:xfrm>
            <a:prstGeom prst="rect">
              <a:avLst/>
            </a:prstGeom>
          </p:spPr>
        </p:pic>
        <p:grpSp>
          <p:nvGrpSpPr>
            <p:cNvPr id="229" name="Group 93">
              <a:extLst>
                <a:ext uri="{FF2B5EF4-FFF2-40B4-BE49-F238E27FC236}">
                  <a16:creationId xmlns:a16="http://schemas.microsoft.com/office/drawing/2014/main" id="{AC152902-CA45-45FB-A069-1D1C2FB2A424}"/>
                </a:ext>
              </a:extLst>
            </p:cNvPr>
            <p:cNvGrpSpPr/>
            <p:nvPr/>
          </p:nvGrpSpPr>
          <p:grpSpPr>
            <a:xfrm>
              <a:off x="5252952" y="2613077"/>
              <a:ext cx="1455567" cy="643128"/>
              <a:chOff x="0" y="0"/>
              <a:chExt cx="1980468" cy="875051"/>
            </a:xfrm>
          </p:grpSpPr>
          <p:sp>
            <p:nvSpPr>
              <p:cNvPr id="234" name="TextBox 94">
                <a:extLst>
                  <a:ext uri="{FF2B5EF4-FFF2-40B4-BE49-F238E27FC236}">
                    <a16:creationId xmlns:a16="http://schemas.microsoft.com/office/drawing/2014/main" id="{0035C391-7EFC-4C4D-B482-FBD0CFC09AAE}"/>
                  </a:ext>
                </a:extLst>
              </p:cNvPr>
              <p:cNvSpPr txBox="1"/>
              <p:nvPr/>
            </p:nvSpPr>
            <p:spPr>
              <a:xfrm>
                <a:off x="9208" y="355715"/>
                <a:ext cx="1971260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PROJECT MANAGER</a:t>
                </a:r>
              </a:p>
            </p:txBody>
          </p:sp>
          <p:sp>
            <p:nvSpPr>
              <p:cNvPr id="235" name="TextBox 95">
                <a:extLst>
                  <a:ext uri="{FF2B5EF4-FFF2-40B4-BE49-F238E27FC236}">
                    <a16:creationId xmlns:a16="http://schemas.microsoft.com/office/drawing/2014/main" id="{68C5EB02-5D7E-4B7F-82B7-B484223D789E}"/>
                  </a:ext>
                </a:extLst>
              </p:cNvPr>
              <p:cNvSpPr txBox="1"/>
              <p:nvPr/>
            </p:nvSpPr>
            <p:spPr>
              <a:xfrm>
                <a:off x="9208" y="683711"/>
                <a:ext cx="1971260" cy="1913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236" name="TextBox 96">
                <a:extLst>
                  <a:ext uri="{FF2B5EF4-FFF2-40B4-BE49-F238E27FC236}">
                    <a16:creationId xmlns:a16="http://schemas.microsoft.com/office/drawing/2014/main" id="{F2E91263-6FBD-4DE7-A355-EC3073A146E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80468" cy="2960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Nathan Carvalho</a:t>
                </a:r>
              </a:p>
            </p:txBody>
          </p:sp>
        </p:grpSp>
        <p:grpSp>
          <p:nvGrpSpPr>
            <p:cNvPr id="230" name="Group 97">
              <a:extLst>
                <a:ext uri="{FF2B5EF4-FFF2-40B4-BE49-F238E27FC236}">
                  <a16:creationId xmlns:a16="http://schemas.microsoft.com/office/drawing/2014/main" id="{FECECB34-CEDE-4167-A0C4-88AA86CE02CF}"/>
                </a:ext>
              </a:extLst>
            </p:cNvPr>
            <p:cNvGrpSpPr/>
            <p:nvPr/>
          </p:nvGrpSpPr>
          <p:grpSpPr>
            <a:xfrm>
              <a:off x="5264901" y="3536381"/>
              <a:ext cx="1759184" cy="646200"/>
              <a:chOff x="0" y="0"/>
              <a:chExt cx="2393574" cy="879231"/>
            </a:xfrm>
          </p:grpSpPr>
          <p:sp>
            <p:nvSpPr>
              <p:cNvPr id="231" name="TextBox 98">
                <a:extLst>
                  <a:ext uri="{FF2B5EF4-FFF2-40B4-BE49-F238E27FC236}">
                    <a16:creationId xmlns:a16="http://schemas.microsoft.com/office/drawing/2014/main" id="{96B5ADDC-17F8-4619-9114-79B4B196814D}"/>
                  </a:ext>
                </a:extLst>
              </p:cNvPr>
              <p:cNvSpPr txBox="1"/>
              <p:nvPr/>
            </p:nvSpPr>
            <p:spPr>
              <a:xfrm>
                <a:off x="11129" y="355715"/>
                <a:ext cx="238244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WP7 LEADER</a:t>
                </a:r>
              </a:p>
            </p:txBody>
          </p:sp>
          <p:sp>
            <p:nvSpPr>
              <p:cNvPr id="232" name="TextBox 99">
                <a:extLst>
                  <a:ext uri="{FF2B5EF4-FFF2-40B4-BE49-F238E27FC236}">
                    <a16:creationId xmlns:a16="http://schemas.microsoft.com/office/drawing/2014/main" id="{F7C80FA2-3B90-407E-B133-4F352D24EF9E}"/>
                  </a:ext>
                </a:extLst>
              </p:cNvPr>
              <p:cNvSpPr txBox="1"/>
              <p:nvPr/>
            </p:nvSpPr>
            <p:spPr>
              <a:xfrm>
                <a:off x="11129" y="683711"/>
                <a:ext cx="238244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233" name="TextBox 100">
                <a:extLst>
                  <a:ext uri="{FF2B5EF4-FFF2-40B4-BE49-F238E27FC236}">
                    <a16:creationId xmlns:a16="http://schemas.microsoft.com/office/drawing/2014/main" id="{E04BD3A7-08E8-4FB7-8CD8-CC0E28BEF33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393574" cy="2960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Francesco </a:t>
                </a:r>
                <a:r>
                  <a:rPr lang="en-US" sz="1316" err="1">
                    <a:solidFill>
                      <a:srgbClr val="1E1E1E"/>
                    </a:solidFill>
                    <a:latin typeface="Now"/>
                  </a:rPr>
                  <a:t>Mureddu</a:t>
                </a:r>
                <a:endParaRPr lang="en-US" sz="1316">
                  <a:solidFill>
                    <a:srgbClr val="1E1E1E"/>
                  </a:solidFill>
                  <a:latin typeface="Now"/>
                </a:endParaRPr>
              </a:p>
            </p:txBody>
          </p:sp>
        </p:grp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8EFAC043-5CA4-476C-A4CA-8B476BE05A67}"/>
              </a:ext>
            </a:extLst>
          </p:cNvPr>
          <p:cNvGrpSpPr/>
          <p:nvPr/>
        </p:nvGrpSpPr>
        <p:grpSpPr>
          <a:xfrm>
            <a:off x="14366448" y="1683191"/>
            <a:ext cx="3083978" cy="5460181"/>
            <a:chOff x="10911830" y="1633704"/>
            <a:chExt cx="3083978" cy="5460181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F28E046-C4CA-48A4-A627-052D3B17879F}"/>
                </a:ext>
              </a:extLst>
            </p:cNvPr>
            <p:cNvGrpSpPr/>
            <p:nvPr/>
          </p:nvGrpSpPr>
          <p:grpSpPr>
            <a:xfrm>
              <a:off x="10911830" y="1633704"/>
              <a:ext cx="3083978" cy="5460181"/>
              <a:chOff x="10911830" y="1633704"/>
              <a:chExt cx="3083978" cy="5460181"/>
            </a:xfrm>
          </p:grpSpPr>
          <p:grpSp>
            <p:nvGrpSpPr>
              <p:cNvPr id="241" name="Group 22">
                <a:extLst>
                  <a:ext uri="{FF2B5EF4-FFF2-40B4-BE49-F238E27FC236}">
                    <a16:creationId xmlns:a16="http://schemas.microsoft.com/office/drawing/2014/main" id="{8D61C1DA-0271-4D20-9505-3A1C470F5614}"/>
                  </a:ext>
                </a:extLst>
              </p:cNvPr>
              <p:cNvGrpSpPr/>
              <p:nvPr/>
            </p:nvGrpSpPr>
            <p:grpSpPr>
              <a:xfrm>
                <a:off x="10911830" y="1633704"/>
                <a:ext cx="3083978" cy="5224032"/>
                <a:chOff x="0" y="0"/>
                <a:chExt cx="2438525" cy="2015077"/>
              </a:xfrm>
            </p:grpSpPr>
            <p:sp>
              <p:nvSpPr>
                <p:cNvPr id="267" name="Freeform 23">
                  <a:extLst>
                    <a:ext uri="{FF2B5EF4-FFF2-40B4-BE49-F238E27FC236}">
                      <a16:creationId xmlns:a16="http://schemas.microsoft.com/office/drawing/2014/main" id="{114FE3B0-F4F3-45FE-A7B0-5C63E317520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38525" cy="201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25" h="2454805">
                      <a:moveTo>
                        <a:pt x="2314065" y="2454805"/>
                      </a:moveTo>
                      <a:lnTo>
                        <a:pt x="124460" y="2454805"/>
                      </a:lnTo>
                      <a:cubicBezTo>
                        <a:pt x="55880" y="2454805"/>
                        <a:pt x="0" y="2398925"/>
                        <a:pt x="0" y="233034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2314065" y="0"/>
                      </a:lnTo>
                      <a:cubicBezTo>
                        <a:pt x="2382645" y="0"/>
                        <a:pt x="2438525" y="55880"/>
                        <a:pt x="2438525" y="124460"/>
                      </a:cubicBezTo>
                      <a:lnTo>
                        <a:pt x="2438525" y="2330345"/>
                      </a:lnTo>
                      <a:cubicBezTo>
                        <a:pt x="2438525" y="2398925"/>
                        <a:pt x="2382645" y="2454805"/>
                        <a:pt x="2314065" y="2454805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 w="12700">
                  <a:solidFill>
                    <a:srgbClr val="EFEFEF"/>
                  </a:solidFill>
                </a:ln>
              </p:spPr>
            </p:sp>
          </p:grpSp>
          <p:pic>
            <p:nvPicPr>
              <p:cNvPr id="242" name="Picture 31">
                <a:extLst>
                  <a:ext uri="{FF2B5EF4-FFF2-40B4-BE49-F238E27FC236}">
                    <a16:creationId xmlns:a16="http://schemas.microsoft.com/office/drawing/2014/main" id="{8E6B4650-D732-4E61-830C-B158379DF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rcRect l="1402" r="1402"/>
              <a:stretch>
                <a:fillRect/>
              </a:stretch>
            </p:blipFill>
            <p:spPr>
              <a:xfrm>
                <a:off x="11119526" y="2613077"/>
                <a:ext cx="634232" cy="652529"/>
              </a:xfrm>
              <a:prstGeom prst="rect">
                <a:avLst/>
              </a:prstGeom>
            </p:spPr>
          </p:pic>
          <p:pic>
            <p:nvPicPr>
              <p:cNvPr id="243" name="Picture 43">
                <a:extLst>
                  <a:ext uri="{FF2B5EF4-FFF2-40B4-BE49-F238E27FC236}">
                    <a16:creationId xmlns:a16="http://schemas.microsoft.com/office/drawing/2014/main" id="{BCADB654-337B-433E-9973-82EDF42E1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119526" y="1849879"/>
                <a:ext cx="1247344" cy="469455"/>
              </a:xfrm>
              <a:prstGeom prst="rect">
                <a:avLst/>
              </a:prstGeom>
            </p:spPr>
          </p:pic>
          <p:pic>
            <p:nvPicPr>
              <p:cNvPr id="244" name="Picture 45">
                <a:extLst>
                  <a:ext uri="{FF2B5EF4-FFF2-40B4-BE49-F238E27FC236}">
                    <a16:creationId xmlns:a16="http://schemas.microsoft.com/office/drawing/2014/main" id="{19EF34E9-02BC-4D3F-B46F-E20671E2E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rcRect t="9980" b="42563"/>
              <a:stretch>
                <a:fillRect/>
              </a:stretch>
            </p:blipFill>
            <p:spPr>
              <a:xfrm>
                <a:off x="11099812" y="3512770"/>
                <a:ext cx="634232" cy="652529"/>
              </a:xfrm>
              <a:prstGeom prst="rect">
                <a:avLst/>
              </a:prstGeom>
            </p:spPr>
          </p:pic>
          <p:pic>
            <p:nvPicPr>
              <p:cNvPr id="245" name="Picture 47">
                <a:extLst>
                  <a:ext uri="{FF2B5EF4-FFF2-40B4-BE49-F238E27FC236}">
                    <a16:creationId xmlns:a16="http://schemas.microsoft.com/office/drawing/2014/main" id="{91CCDAB1-5518-4850-9A54-121AC467C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rcRect t="4923" b="4923"/>
              <a:stretch>
                <a:fillRect/>
              </a:stretch>
            </p:blipFill>
            <p:spPr>
              <a:xfrm>
                <a:off x="11096660" y="4419120"/>
                <a:ext cx="634232" cy="652529"/>
              </a:xfrm>
              <a:prstGeom prst="rect">
                <a:avLst/>
              </a:prstGeom>
            </p:spPr>
          </p:pic>
          <p:pic>
            <p:nvPicPr>
              <p:cNvPr id="246" name="Picture 50">
                <a:extLst>
                  <a:ext uri="{FF2B5EF4-FFF2-40B4-BE49-F238E27FC236}">
                    <a16:creationId xmlns:a16="http://schemas.microsoft.com/office/drawing/2014/main" id="{984F13FD-FCE8-4CDF-BA01-F326F7B17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rcRect l="1402" r="1402"/>
              <a:stretch>
                <a:fillRect/>
              </a:stretch>
            </p:blipFill>
            <p:spPr>
              <a:xfrm>
                <a:off x="11092566" y="6049970"/>
                <a:ext cx="634232" cy="652529"/>
              </a:xfrm>
              <a:prstGeom prst="rect">
                <a:avLst/>
              </a:prstGeom>
            </p:spPr>
          </p:pic>
          <p:grpSp>
            <p:nvGrpSpPr>
              <p:cNvPr id="247" name="Group 77">
                <a:extLst>
                  <a:ext uri="{FF2B5EF4-FFF2-40B4-BE49-F238E27FC236}">
                    <a16:creationId xmlns:a16="http://schemas.microsoft.com/office/drawing/2014/main" id="{B8C21303-C9B5-4DE5-B531-881C42B9B7B5}"/>
                  </a:ext>
                </a:extLst>
              </p:cNvPr>
              <p:cNvGrpSpPr/>
              <p:nvPr/>
            </p:nvGrpSpPr>
            <p:grpSpPr>
              <a:xfrm>
                <a:off x="11994613" y="2613077"/>
                <a:ext cx="1400412" cy="618759"/>
                <a:chOff x="0" y="0"/>
                <a:chExt cx="1905422" cy="841893"/>
              </a:xfrm>
            </p:grpSpPr>
            <p:sp>
              <p:nvSpPr>
                <p:cNvPr id="264" name="TextBox 78">
                  <a:extLst>
                    <a:ext uri="{FF2B5EF4-FFF2-40B4-BE49-F238E27FC236}">
                      <a16:creationId xmlns:a16="http://schemas.microsoft.com/office/drawing/2014/main" id="{C694D818-815F-4C54-8B00-9F6BAE6A0602}"/>
                    </a:ext>
                  </a:extLst>
                </p:cNvPr>
                <p:cNvSpPr txBox="1"/>
                <p:nvPr/>
              </p:nvSpPr>
              <p:spPr>
                <a:xfrm>
                  <a:off x="8859" y="341514"/>
                  <a:ext cx="1896563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USE CASE PROVIDER</a:t>
                  </a:r>
                </a:p>
              </p:txBody>
            </p:sp>
            <p:sp>
              <p:nvSpPr>
                <p:cNvPr id="265" name="TextBox 79">
                  <a:extLst>
                    <a:ext uri="{FF2B5EF4-FFF2-40B4-BE49-F238E27FC236}">
                      <a16:creationId xmlns:a16="http://schemas.microsoft.com/office/drawing/2014/main" id="{5312C9BE-5FE6-4EBC-8E5F-CE6E9EC2A971}"/>
                    </a:ext>
                  </a:extLst>
                </p:cNvPr>
                <p:cNvSpPr txBox="1"/>
                <p:nvPr/>
              </p:nvSpPr>
              <p:spPr>
                <a:xfrm>
                  <a:off x="8859" y="657082"/>
                  <a:ext cx="1896563" cy="18481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266" name="TextBox 80">
                  <a:extLst>
                    <a:ext uri="{FF2B5EF4-FFF2-40B4-BE49-F238E27FC236}">
                      <a16:creationId xmlns:a16="http://schemas.microsoft.com/office/drawing/2014/main" id="{9F0D86A5-CB3F-4462-8D7E-3C40014774EE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905422" cy="28592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Timo Behrmann</a:t>
                  </a:r>
                </a:p>
              </p:txBody>
            </p:sp>
          </p:grpSp>
          <p:grpSp>
            <p:nvGrpSpPr>
              <p:cNvPr id="248" name="Group 122">
                <a:extLst>
                  <a:ext uri="{FF2B5EF4-FFF2-40B4-BE49-F238E27FC236}">
                    <a16:creationId xmlns:a16="http://schemas.microsoft.com/office/drawing/2014/main" id="{EADCA9FC-B6DA-4379-9777-2DC6F148408B}"/>
                  </a:ext>
                </a:extLst>
              </p:cNvPr>
              <p:cNvGrpSpPr/>
              <p:nvPr/>
            </p:nvGrpSpPr>
            <p:grpSpPr>
              <a:xfrm>
                <a:off x="11974898" y="3491768"/>
                <a:ext cx="1400412" cy="889732"/>
                <a:chOff x="0" y="-170312"/>
                <a:chExt cx="1905422" cy="1210582"/>
              </a:xfrm>
            </p:grpSpPr>
            <p:sp>
              <p:nvSpPr>
                <p:cNvPr id="261" name="TextBox 123">
                  <a:extLst>
                    <a:ext uri="{FF2B5EF4-FFF2-40B4-BE49-F238E27FC236}">
                      <a16:creationId xmlns:a16="http://schemas.microsoft.com/office/drawing/2014/main" id="{5F2A6962-52C9-44B8-83BE-957AA57E63CB}"/>
                    </a:ext>
                  </a:extLst>
                </p:cNvPr>
                <p:cNvSpPr txBox="1"/>
                <p:nvPr/>
              </p:nvSpPr>
              <p:spPr>
                <a:xfrm>
                  <a:off x="8859" y="199778"/>
                  <a:ext cx="1896563" cy="38721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PROJECT MANAGER</a:t>
                  </a:r>
                </a:p>
                <a:p>
                  <a:pPr>
                    <a:lnSpc>
                      <a:spcPts val="1182"/>
                    </a:lnSpc>
                  </a:pPr>
                  <a:endParaRPr lang="en-US" sz="844">
                    <a:solidFill>
                      <a:srgbClr val="006C92"/>
                    </a:solidFill>
                    <a:latin typeface="Now"/>
                  </a:endParaRPr>
                </a:p>
              </p:txBody>
            </p:sp>
            <p:sp>
              <p:nvSpPr>
                <p:cNvPr id="262" name="TextBox 124">
                  <a:extLst>
                    <a:ext uri="{FF2B5EF4-FFF2-40B4-BE49-F238E27FC236}">
                      <a16:creationId xmlns:a16="http://schemas.microsoft.com/office/drawing/2014/main" id="{F88FB64F-DA4E-47B7-BB7B-3717F0E6E02B}"/>
                    </a:ext>
                  </a:extLst>
                </p:cNvPr>
                <p:cNvSpPr txBox="1"/>
                <p:nvPr/>
              </p:nvSpPr>
              <p:spPr>
                <a:xfrm>
                  <a:off x="8859" y="855459"/>
                  <a:ext cx="1896563" cy="18481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263" name="TextBox 125">
                  <a:extLst>
                    <a:ext uri="{FF2B5EF4-FFF2-40B4-BE49-F238E27FC236}">
                      <a16:creationId xmlns:a16="http://schemas.microsoft.com/office/drawing/2014/main" id="{69FD280B-3CDE-4969-B53C-DDF42C044344}"/>
                    </a:ext>
                  </a:extLst>
                </p:cNvPr>
                <p:cNvSpPr txBox="1"/>
                <p:nvPr/>
              </p:nvSpPr>
              <p:spPr>
                <a:xfrm>
                  <a:off x="0" y="-170312"/>
                  <a:ext cx="1905422" cy="28592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Lutfi </a:t>
                  </a:r>
                  <a:r>
                    <a:rPr lang="en-US" sz="1266" err="1">
                      <a:solidFill>
                        <a:srgbClr val="1E1E1E"/>
                      </a:solidFill>
                      <a:latin typeface="Now"/>
                    </a:rPr>
                    <a:t>Samo</a:t>
                  </a:r>
                  <a:endParaRPr lang="en-US" sz="1266">
                    <a:solidFill>
                      <a:srgbClr val="1E1E1E"/>
                    </a:solidFill>
                    <a:latin typeface="Now"/>
                  </a:endParaRPr>
                </a:p>
              </p:txBody>
            </p:sp>
          </p:grpSp>
          <p:grpSp>
            <p:nvGrpSpPr>
              <p:cNvPr id="249" name="Group 126">
                <a:extLst>
                  <a:ext uri="{FF2B5EF4-FFF2-40B4-BE49-F238E27FC236}">
                    <a16:creationId xmlns:a16="http://schemas.microsoft.com/office/drawing/2014/main" id="{1B2874DC-3EDD-4467-9E5E-585C2F6689F6}"/>
                  </a:ext>
                </a:extLst>
              </p:cNvPr>
              <p:cNvGrpSpPr/>
              <p:nvPr/>
            </p:nvGrpSpPr>
            <p:grpSpPr>
              <a:xfrm>
                <a:off x="11971746" y="4398118"/>
                <a:ext cx="2016457" cy="979495"/>
                <a:chOff x="0" y="-288427"/>
                <a:chExt cx="2743623" cy="1332718"/>
              </a:xfrm>
            </p:grpSpPr>
            <p:sp>
              <p:nvSpPr>
                <p:cNvPr id="258" name="TextBox 127">
                  <a:extLst>
                    <a:ext uri="{FF2B5EF4-FFF2-40B4-BE49-F238E27FC236}">
                      <a16:creationId xmlns:a16="http://schemas.microsoft.com/office/drawing/2014/main" id="{9EBC8D58-682F-41DE-892F-9E1439D41FAE}"/>
                    </a:ext>
                  </a:extLst>
                </p:cNvPr>
                <p:cNvSpPr txBox="1"/>
                <p:nvPr/>
              </p:nvSpPr>
              <p:spPr>
                <a:xfrm>
                  <a:off x="12757" y="81662"/>
                  <a:ext cx="2730866" cy="38721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PROJECT MANAGER</a:t>
                  </a:r>
                </a:p>
                <a:p>
                  <a:pPr>
                    <a:lnSpc>
                      <a:spcPts val="1182"/>
                    </a:lnSpc>
                  </a:pPr>
                  <a:endParaRPr lang="en-US" sz="844">
                    <a:solidFill>
                      <a:srgbClr val="006C92"/>
                    </a:solidFill>
                    <a:latin typeface="Now"/>
                  </a:endParaRPr>
                </a:p>
              </p:txBody>
            </p:sp>
            <p:sp>
              <p:nvSpPr>
                <p:cNvPr id="259" name="TextBox 128">
                  <a:extLst>
                    <a:ext uri="{FF2B5EF4-FFF2-40B4-BE49-F238E27FC236}">
                      <a16:creationId xmlns:a16="http://schemas.microsoft.com/office/drawing/2014/main" id="{CEF47E5E-AB29-4E61-9286-3FE5ACDD94BF}"/>
                    </a:ext>
                  </a:extLst>
                </p:cNvPr>
                <p:cNvSpPr txBox="1"/>
                <p:nvPr/>
              </p:nvSpPr>
              <p:spPr>
                <a:xfrm>
                  <a:off x="12757" y="855459"/>
                  <a:ext cx="2730866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260" name="TextBox 129">
                  <a:extLst>
                    <a:ext uri="{FF2B5EF4-FFF2-40B4-BE49-F238E27FC236}">
                      <a16:creationId xmlns:a16="http://schemas.microsoft.com/office/drawing/2014/main" id="{5BD11FB4-1001-4851-AC33-7572941165D4}"/>
                    </a:ext>
                  </a:extLst>
                </p:cNvPr>
                <p:cNvSpPr txBox="1"/>
                <p:nvPr/>
              </p:nvSpPr>
              <p:spPr>
                <a:xfrm>
                  <a:off x="0" y="-288427"/>
                  <a:ext cx="2743622" cy="28593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Heinrich Hammerstein</a:t>
                  </a:r>
                </a:p>
              </p:txBody>
            </p:sp>
          </p:grpSp>
          <p:grpSp>
            <p:nvGrpSpPr>
              <p:cNvPr id="250" name="Group 130">
                <a:extLst>
                  <a:ext uri="{FF2B5EF4-FFF2-40B4-BE49-F238E27FC236}">
                    <a16:creationId xmlns:a16="http://schemas.microsoft.com/office/drawing/2014/main" id="{9B5D007F-DB38-4957-BDEA-69E42BD7FF6A}"/>
                  </a:ext>
                </a:extLst>
              </p:cNvPr>
              <p:cNvGrpSpPr/>
              <p:nvPr/>
            </p:nvGrpSpPr>
            <p:grpSpPr>
              <a:xfrm>
                <a:off x="11974482" y="5193635"/>
                <a:ext cx="1400828" cy="982895"/>
                <a:chOff x="-566" y="-495449"/>
                <a:chExt cx="1905988" cy="1337342"/>
              </a:xfrm>
            </p:grpSpPr>
            <p:sp>
              <p:nvSpPr>
                <p:cNvPr id="255" name="TextBox 131">
                  <a:extLst>
                    <a:ext uri="{FF2B5EF4-FFF2-40B4-BE49-F238E27FC236}">
                      <a16:creationId xmlns:a16="http://schemas.microsoft.com/office/drawing/2014/main" id="{57D0E0E2-6CE3-4016-97F7-A9572BDD1DF4}"/>
                    </a:ext>
                  </a:extLst>
                </p:cNvPr>
                <p:cNvSpPr txBox="1"/>
                <p:nvPr/>
              </p:nvSpPr>
              <p:spPr>
                <a:xfrm>
                  <a:off x="8293" y="-125359"/>
                  <a:ext cx="1896563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DEVELOPER</a:t>
                  </a:r>
                </a:p>
              </p:txBody>
            </p:sp>
            <p:sp>
              <p:nvSpPr>
                <p:cNvPr id="256" name="TextBox 132">
                  <a:extLst>
                    <a:ext uri="{FF2B5EF4-FFF2-40B4-BE49-F238E27FC236}">
                      <a16:creationId xmlns:a16="http://schemas.microsoft.com/office/drawing/2014/main" id="{88AFCE0A-DF90-4FD5-98B0-D62CCD35DA8B}"/>
                    </a:ext>
                  </a:extLst>
                </p:cNvPr>
                <p:cNvSpPr txBox="1"/>
                <p:nvPr/>
              </p:nvSpPr>
              <p:spPr>
                <a:xfrm>
                  <a:off x="8859" y="657082"/>
                  <a:ext cx="1896563" cy="18481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257" name="TextBox 133">
                  <a:extLst>
                    <a:ext uri="{FF2B5EF4-FFF2-40B4-BE49-F238E27FC236}">
                      <a16:creationId xmlns:a16="http://schemas.microsoft.com/office/drawing/2014/main" id="{7E59B9F8-297A-448E-848E-2E1ECF6D4655}"/>
                    </a:ext>
                  </a:extLst>
                </p:cNvPr>
                <p:cNvSpPr txBox="1"/>
                <p:nvPr/>
              </p:nvSpPr>
              <p:spPr>
                <a:xfrm>
                  <a:off x="-566" y="-495449"/>
                  <a:ext cx="1905422" cy="28592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David Britnell</a:t>
                  </a:r>
                </a:p>
              </p:txBody>
            </p:sp>
          </p:grpSp>
          <p:grpSp>
            <p:nvGrpSpPr>
              <p:cNvPr id="251" name="Group 134">
                <a:extLst>
                  <a:ext uri="{FF2B5EF4-FFF2-40B4-BE49-F238E27FC236}">
                    <a16:creationId xmlns:a16="http://schemas.microsoft.com/office/drawing/2014/main" id="{808330B3-2DD6-4005-AC00-8D8F93A03008}"/>
                  </a:ext>
                </a:extLst>
              </p:cNvPr>
              <p:cNvGrpSpPr/>
              <p:nvPr/>
            </p:nvGrpSpPr>
            <p:grpSpPr>
              <a:xfrm>
                <a:off x="11967652" y="6028968"/>
                <a:ext cx="2020550" cy="1064917"/>
                <a:chOff x="-5570" y="-603029"/>
                <a:chExt cx="2749193" cy="1448943"/>
              </a:xfrm>
            </p:grpSpPr>
            <p:sp>
              <p:nvSpPr>
                <p:cNvPr id="252" name="TextBox 135">
                  <a:extLst>
                    <a:ext uri="{FF2B5EF4-FFF2-40B4-BE49-F238E27FC236}">
                      <a16:creationId xmlns:a16="http://schemas.microsoft.com/office/drawing/2014/main" id="{E96C4272-D5A9-437B-8F5F-ABC13E2F6E96}"/>
                    </a:ext>
                  </a:extLst>
                </p:cNvPr>
                <p:cNvSpPr txBox="1"/>
                <p:nvPr/>
              </p:nvSpPr>
              <p:spPr>
                <a:xfrm>
                  <a:off x="7187" y="-232939"/>
                  <a:ext cx="2730866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r>
                    <a:rPr lang="en-US" sz="844">
                      <a:solidFill>
                        <a:srgbClr val="006C92"/>
                      </a:solidFill>
                      <a:latin typeface="Now"/>
                    </a:rPr>
                    <a:t>PROJECT MANAGER</a:t>
                  </a:r>
                </a:p>
              </p:txBody>
            </p:sp>
            <p:sp>
              <p:nvSpPr>
                <p:cNvPr id="253" name="TextBox 136">
                  <a:extLst>
                    <a:ext uri="{FF2B5EF4-FFF2-40B4-BE49-F238E27FC236}">
                      <a16:creationId xmlns:a16="http://schemas.microsoft.com/office/drawing/2014/main" id="{0B1026E8-5965-41E5-B491-6FD4ECD3C31B}"/>
                    </a:ext>
                  </a:extLst>
                </p:cNvPr>
                <p:cNvSpPr txBox="1"/>
                <p:nvPr/>
              </p:nvSpPr>
              <p:spPr>
                <a:xfrm>
                  <a:off x="12757" y="657082"/>
                  <a:ext cx="2730866" cy="1888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182"/>
                    </a:lnSpc>
                  </a:pPr>
                  <a:endParaRPr/>
                </a:p>
              </p:txBody>
            </p:sp>
            <p:sp>
              <p:nvSpPr>
                <p:cNvPr id="254" name="TextBox 137">
                  <a:extLst>
                    <a:ext uri="{FF2B5EF4-FFF2-40B4-BE49-F238E27FC236}">
                      <a16:creationId xmlns:a16="http://schemas.microsoft.com/office/drawing/2014/main" id="{EFC2B510-CE1E-4A07-803D-2D1D8B789D61}"/>
                    </a:ext>
                  </a:extLst>
                </p:cNvPr>
                <p:cNvSpPr txBox="1"/>
                <p:nvPr/>
              </p:nvSpPr>
              <p:spPr>
                <a:xfrm>
                  <a:off x="-5570" y="-603029"/>
                  <a:ext cx="2743622" cy="28592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73"/>
                    </a:lnSpc>
                  </a:pPr>
                  <a:r>
                    <a:rPr lang="en-US" sz="1266">
                      <a:solidFill>
                        <a:srgbClr val="1E1E1E"/>
                      </a:solidFill>
                      <a:latin typeface="Now"/>
                    </a:rPr>
                    <a:t>Leonard </a:t>
                  </a:r>
                  <a:r>
                    <a:rPr lang="en-US" sz="1266" err="1">
                      <a:solidFill>
                        <a:srgbClr val="1E1E1E"/>
                      </a:solidFill>
                      <a:latin typeface="Now"/>
                    </a:rPr>
                    <a:t>Langschwager</a:t>
                  </a:r>
                  <a:endParaRPr lang="en-US" sz="1266">
                    <a:solidFill>
                      <a:srgbClr val="1E1E1E"/>
                    </a:solidFill>
                    <a:latin typeface="Now"/>
                  </a:endParaRPr>
                </a:p>
              </p:txBody>
            </p:sp>
          </p:grpSp>
        </p:grpSp>
        <p:pic>
          <p:nvPicPr>
            <p:cNvPr id="240" name="Picture 49">
              <a:extLst>
                <a:ext uri="{FF2B5EF4-FFF2-40B4-BE49-F238E27FC236}">
                  <a16:creationId xmlns:a16="http://schemas.microsoft.com/office/drawing/2014/main" id="{8C51CA2D-5212-42D0-AE7B-356FFC8F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 l="1402" r="1402"/>
            <a:stretch>
              <a:fillRect/>
            </a:stretch>
          </p:blipFill>
          <p:spPr>
            <a:xfrm>
              <a:off x="11099396" y="5214637"/>
              <a:ext cx="634232" cy="652529"/>
            </a:xfrm>
            <a:prstGeom prst="rect">
              <a:avLst/>
            </a:prstGeom>
          </p:spPr>
        </p:pic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F6EBB4B0-0BF9-4705-A528-E7120FBDC59F}"/>
              </a:ext>
            </a:extLst>
          </p:cNvPr>
          <p:cNvGrpSpPr/>
          <p:nvPr/>
        </p:nvGrpSpPr>
        <p:grpSpPr>
          <a:xfrm>
            <a:off x="7576120" y="3849256"/>
            <a:ext cx="3083978" cy="4636358"/>
            <a:chOff x="817409" y="5587852"/>
            <a:chExt cx="3083978" cy="4636358"/>
          </a:xfrm>
        </p:grpSpPr>
        <p:grpSp>
          <p:nvGrpSpPr>
            <p:cNvPr id="269" name="Group 22">
              <a:extLst>
                <a:ext uri="{FF2B5EF4-FFF2-40B4-BE49-F238E27FC236}">
                  <a16:creationId xmlns:a16="http://schemas.microsoft.com/office/drawing/2014/main" id="{8ACE3BA5-5510-4B1D-AC08-1AB24192D98D}"/>
                </a:ext>
              </a:extLst>
            </p:cNvPr>
            <p:cNvGrpSpPr/>
            <p:nvPr/>
          </p:nvGrpSpPr>
          <p:grpSpPr>
            <a:xfrm>
              <a:off x="817409" y="5587852"/>
              <a:ext cx="3083978" cy="4636358"/>
              <a:chOff x="0" y="0"/>
              <a:chExt cx="2438525" cy="2177511"/>
            </a:xfrm>
          </p:grpSpPr>
          <p:sp>
            <p:nvSpPr>
              <p:cNvPr id="290" name="Freeform 23">
                <a:extLst>
                  <a:ext uri="{FF2B5EF4-FFF2-40B4-BE49-F238E27FC236}">
                    <a16:creationId xmlns:a16="http://schemas.microsoft.com/office/drawing/2014/main" id="{CA684C21-2049-47E2-8EF1-9E94031464C3}"/>
                  </a:ext>
                </a:extLst>
              </p:cNvPr>
              <p:cNvSpPr/>
              <p:nvPr/>
            </p:nvSpPr>
            <p:spPr>
              <a:xfrm>
                <a:off x="0" y="0"/>
                <a:ext cx="2438525" cy="2177511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  <a:ln w="12700">
                <a:solidFill>
                  <a:srgbClr val="EFEFEF"/>
                </a:solidFill>
              </a:ln>
            </p:spPr>
          </p:sp>
        </p:grpSp>
        <p:pic>
          <p:nvPicPr>
            <p:cNvPr id="270" name="Picture 5">
              <a:extLst>
                <a:ext uri="{FF2B5EF4-FFF2-40B4-BE49-F238E27FC236}">
                  <a16:creationId xmlns:a16="http://schemas.microsoft.com/office/drawing/2014/main" id="{C923FC7B-34C4-451F-850C-497A0C6F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>
              <a:off x="1057785" y="5714292"/>
              <a:ext cx="1449758" cy="658008"/>
            </a:xfrm>
            <a:prstGeom prst="rect">
              <a:avLst/>
            </a:prstGeom>
          </p:spPr>
        </p:pic>
        <p:pic>
          <p:nvPicPr>
            <p:cNvPr id="271" name="Picture 29">
              <a:extLst>
                <a:ext uri="{FF2B5EF4-FFF2-40B4-BE49-F238E27FC236}">
                  <a16:creationId xmlns:a16="http://schemas.microsoft.com/office/drawing/2014/main" id="{A0C37DD5-E422-4CD8-B48D-2E7C14EF6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 l="1071" r="1071"/>
            <a:stretch>
              <a:fillRect/>
            </a:stretch>
          </p:blipFill>
          <p:spPr>
            <a:xfrm>
              <a:off x="1082518" y="6438858"/>
              <a:ext cx="634232" cy="648115"/>
            </a:xfrm>
            <a:prstGeom prst="rect">
              <a:avLst/>
            </a:prstGeom>
          </p:spPr>
        </p:pic>
        <p:pic>
          <p:nvPicPr>
            <p:cNvPr id="272" name="Picture 30">
              <a:extLst>
                <a:ext uri="{FF2B5EF4-FFF2-40B4-BE49-F238E27FC236}">
                  <a16:creationId xmlns:a16="http://schemas.microsoft.com/office/drawing/2014/main" id="{493D64B1-89F2-466E-95F0-BECCA7C2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rcRect l="1402" r="1402"/>
            <a:stretch>
              <a:fillRect/>
            </a:stretch>
          </p:blipFill>
          <p:spPr>
            <a:xfrm>
              <a:off x="1054171" y="8357426"/>
              <a:ext cx="634232" cy="652529"/>
            </a:xfrm>
            <a:prstGeom prst="rect">
              <a:avLst/>
            </a:prstGeom>
          </p:spPr>
        </p:pic>
        <p:pic>
          <p:nvPicPr>
            <p:cNvPr id="273" name="Picture 39">
              <a:extLst>
                <a:ext uri="{FF2B5EF4-FFF2-40B4-BE49-F238E27FC236}">
                  <a16:creationId xmlns:a16="http://schemas.microsoft.com/office/drawing/2014/main" id="{6EB2A714-5CF3-49D7-8427-66C6F729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 l="18309" t="19894" r="1585"/>
            <a:stretch>
              <a:fillRect/>
            </a:stretch>
          </p:blipFill>
          <p:spPr>
            <a:xfrm>
              <a:off x="1082518" y="7403021"/>
              <a:ext cx="652529" cy="652529"/>
            </a:xfrm>
            <a:prstGeom prst="rect">
              <a:avLst/>
            </a:prstGeom>
          </p:spPr>
        </p:pic>
        <p:grpSp>
          <p:nvGrpSpPr>
            <p:cNvPr id="274" name="Group 69">
              <a:extLst>
                <a:ext uri="{FF2B5EF4-FFF2-40B4-BE49-F238E27FC236}">
                  <a16:creationId xmlns:a16="http://schemas.microsoft.com/office/drawing/2014/main" id="{0D6AAAD0-0960-460A-BDF6-B6A6A87067FE}"/>
                </a:ext>
              </a:extLst>
            </p:cNvPr>
            <p:cNvGrpSpPr/>
            <p:nvPr/>
          </p:nvGrpSpPr>
          <p:grpSpPr>
            <a:xfrm>
              <a:off x="1957603" y="6417856"/>
              <a:ext cx="1400412" cy="599397"/>
              <a:chOff x="0" y="26345"/>
              <a:chExt cx="1905422" cy="815548"/>
            </a:xfrm>
          </p:grpSpPr>
          <p:sp>
            <p:nvSpPr>
              <p:cNvPr id="287" name="TextBox 70">
                <a:extLst>
                  <a:ext uri="{FF2B5EF4-FFF2-40B4-BE49-F238E27FC236}">
                    <a16:creationId xmlns:a16="http://schemas.microsoft.com/office/drawing/2014/main" id="{E5BC632D-5344-4E20-A03F-999FF6529A07}"/>
                  </a:ext>
                </a:extLst>
              </p:cNvPr>
              <p:cNvSpPr txBox="1"/>
              <p:nvPr/>
            </p:nvSpPr>
            <p:spPr>
              <a:xfrm>
                <a:off x="8859" y="396433"/>
                <a:ext cx="1896563" cy="2004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r>
                  <a:rPr lang="en-US" sz="844" dirty="0">
                    <a:solidFill>
                      <a:srgbClr val="006C92"/>
                    </a:solidFill>
                    <a:latin typeface="Now"/>
                  </a:rPr>
                  <a:t>PROJECT MANAGER</a:t>
                </a:r>
              </a:p>
            </p:txBody>
          </p:sp>
          <p:sp>
            <p:nvSpPr>
              <p:cNvPr id="288" name="TextBox 71">
                <a:extLst>
                  <a:ext uri="{FF2B5EF4-FFF2-40B4-BE49-F238E27FC236}">
                    <a16:creationId xmlns:a16="http://schemas.microsoft.com/office/drawing/2014/main" id="{223284A5-AC48-4299-81B7-66B8A7E65A6B}"/>
                  </a:ext>
                </a:extLst>
              </p:cNvPr>
              <p:cNvSpPr txBox="1"/>
              <p:nvPr/>
            </p:nvSpPr>
            <p:spPr>
              <a:xfrm>
                <a:off x="8859" y="657082"/>
                <a:ext cx="1896563" cy="1848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endParaRPr/>
              </a:p>
            </p:txBody>
          </p:sp>
          <p:sp>
            <p:nvSpPr>
              <p:cNvPr id="289" name="TextBox 72">
                <a:extLst>
                  <a:ext uri="{FF2B5EF4-FFF2-40B4-BE49-F238E27FC236}">
                    <a16:creationId xmlns:a16="http://schemas.microsoft.com/office/drawing/2014/main" id="{4578FB07-469B-407F-AE9D-D912F4269AE0}"/>
                  </a:ext>
                </a:extLst>
              </p:cNvPr>
              <p:cNvSpPr txBox="1"/>
              <p:nvPr/>
            </p:nvSpPr>
            <p:spPr>
              <a:xfrm>
                <a:off x="0" y="26345"/>
                <a:ext cx="1905422" cy="2859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73"/>
                  </a:lnSpc>
                </a:pPr>
                <a:r>
                  <a:rPr lang="en-US" sz="1266">
                    <a:solidFill>
                      <a:srgbClr val="1E1E1E"/>
                    </a:solidFill>
                    <a:latin typeface="Now"/>
                  </a:rPr>
                  <a:t>Enrique </a:t>
                </a:r>
                <a:r>
                  <a:rPr lang="en-US" sz="1266" err="1">
                    <a:solidFill>
                      <a:srgbClr val="1E1E1E"/>
                    </a:solidFill>
                    <a:latin typeface="Now"/>
                  </a:rPr>
                  <a:t>Areizaga</a:t>
                </a:r>
                <a:endParaRPr lang="en-US" sz="1266">
                  <a:solidFill>
                    <a:srgbClr val="1E1E1E"/>
                  </a:solidFill>
                  <a:latin typeface="Now"/>
                </a:endParaRPr>
              </a:p>
            </p:txBody>
          </p:sp>
        </p:grpSp>
        <p:grpSp>
          <p:nvGrpSpPr>
            <p:cNvPr id="275" name="Group 73">
              <a:extLst>
                <a:ext uri="{FF2B5EF4-FFF2-40B4-BE49-F238E27FC236}">
                  <a16:creationId xmlns:a16="http://schemas.microsoft.com/office/drawing/2014/main" id="{02DCF06D-46AC-49F3-BCC5-8362780D00D7}"/>
                </a:ext>
              </a:extLst>
            </p:cNvPr>
            <p:cNvGrpSpPr/>
            <p:nvPr/>
          </p:nvGrpSpPr>
          <p:grpSpPr>
            <a:xfrm>
              <a:off x="1929256" y="8336424"/>
              <a:ext cx="1406988" cy="762970"/>
              <a:chOff x="-8947" y="-196218"/>
              <a:chExt cx="1914369" cy="1038111"/>
            </a:xfrm>
          </p:grpSpPr>
          <p:sp>
            <p:nvSpPr>
              <p:cNvPr id="284" name="TextBox 74">
                <a:extLst>
                  <a:ext uri="{FF2B5EF4-FFF2-40B4-BE49-F238E27FC236}">
                    <a16:creationId xmlns:a16="http://schemas.microsoft.com/office/drawing/2014/main" id="{9175DDA1-EC78-43D7-BE9F-A552162A033B}"/>
                  </a:ext>
                </a:extLst>
              </p:cNvPr>
              <p:cNvSpPr txBox="1"/>
              <p:nvPr/>
            </p:nvSpPr>
            <p:spPr>
              <a:xfrm>
                <a:off x="-88" y="173873"/>
                <a:ext cx="1896563" cy="1888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r>
                  <a:rPr lang="en-US" sz="844">
                    <a:solidFill>
                      <a:srgbClr val="006C92"/>
                    </a:solidFill>
                    <a:latin typeface="Now"/>
                  </a:rPr>
                  <a:t>WP3 LEADER</a:t>
                </a:r>
              </a:p>
            </p:txBody>
          </p:sp>
          <p:sp>
            <p:nvSpPr>
              <p:cNvPr id="285" name="TextBox 75">
                <a:extLst>
                  <a:ext uri="{FF2B5EF4-FFF2-40B4-BE49-F238E27FC236}">
                    <a16:creationId xmlns:a16="http://schemas.microsoft.com/office/drawing/2014/main" id="{14811B6C-4528-4046-B7EA-707F72161FA2}"/>
                  </a:ext>
                </a:extLst>
              </p:cNvPr>
              <p:cNvSpPr txBox="1"/>
              <p:nvPr/>
            </p:nvSpPr>
            <p:spPr>
              <a:xfrm>
                <a:off x="8859" y="657082"/>
                <a:ext cx="1896563" cy="1848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82"/>
                  </a:lnSpc>
                </a:pPr>
                <a:endParaRPr/>
              </a:p>
            </p:txBody>
          </p:sp>
          <p:sp>
            <p:nvSpPr>
              <p:cNvPr id="286" name="TextBox 76">
                <a:extLst>
                  <a:ext uri="{FF2B5EF4-FFF2-40B4-BE49-F238E27FC236}">
                    <a16:creationId xmlns:a16="http://schemas.microsoft.com/office/drawing/2014/main" id="{6AE7975D-5523-4EF1-8A45-1C995962E283}"/>
                  </a:ext>
                </a:extLst>
              </p:cNvPr>
              <p:cNvSpPr txBox="1"/>
              <p:nvPr/>
            </p:nvSpPr>
            <p:spPr>
              <a:xfrm>
                <a:off x="-8947" y="-196218"/>
                <a:ext cx="1905422" cy="2859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73"/>
                  </a:lnSpc>
                </a:pPr>
                <a:r>
                  <a:rPr lang="en-US" sz="1266" dirty="0">
                    <a:solidFill>
                      <a:srgbClr val="1E1E1E"/>
                    </a:solidFill>
                    <a:latin typeface="Now"/>
                  </a:rPr>
                  <a:t>Valentin Sanchez</a:t>
                </a:r>
              </a:p>
            </p:txBody>
          </p:sp>
        </p:grpSp>
        <p:grpSp>
          <p:nvGrpSpPr>
            <p:cNvPr id="276" name="Group 117">
              <a:extLst>
                <a:ext uri="{FF2B5EF4-FFF2-40B4-BE49-F238E27FC236}">
                  <a16:creationId xmlns:a16="http://schemas.microsoft.com/office/drawing/2014/main" id="{DFFD07EC-02FC-4A6F-915B-49F34DEE8094}"/>
                </a:ext>
              </a:extLst>
            </p:cNvPr>
            <p:cNvGrpSpPr/>
            <p:nvPr/>
          </p:nvGrpSpPr>
          <p:grpSpPr>
            <a:xfrm>
              <a:off x="1927827" y="7382019"/>
              <a:ext cx="1738984" cy="665123"/>
              <a:chOff x="0" y="-65223"/>
              <a:chExt cx="2366090" cy="904978"/>
            </a:xfrm>
          </p:grpSpPr>
          <p:sp>
            <p:nvSpPr>
              <p:cNvPr id="281" name="TextBox 118">
                <a:extLst>
                  <a:ext uri="{FF2B5EF4-FFF2-40B4-BE49-F238E27FC236}">
                    <a16:creationId xmlns:a16="http://schemas.microsoft.com/office/drawing/2014/main" id="{B0839445-45C5-4C93-9D3D-D88AE56FF3F2}"/>
                  </a:ext>
                </a:extLst>
              </p:cNvPr>
              <p:cNvSpPr txBox="1"/>
              <p:nvPr/>
            </p:nvSpPr>
            <p:spPr>
              <a:xfrm>
                <a:off x="11001" y="302242"/>
                <a:ext cx="2355089" cy="2002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73"/>
                  </a:lnSpc>
                </a:pPr>
                <a:r>
                  <a:rPr lang="en-US" sz="838" dirty="0">
                    <a:solidFill>
                      <a:srgbClr val="006C92"/>
                    </a:solidFill>
                    <a:latin typeface="Now"/>
                  </a:rPr>
                  <a:t>TECHNICAL ADVISOR</a:t>
                </a:r>
              </a:p>
            </p:txBody>
          </p:sp>
          <p:sp>
            <p:nvSpPr>
              <p:cNvPr id="282" name="TextBox 119">
                <a:extLst>
                  <a:ext uri="{FF2B5EF4-FFF2-40B4-BE49-F238E27FC236}">
                    <a16:creationId xmlns:a16="http://schemas.microsoft.com/office/drawing/2014/main" id="{C3016351-D6C2-4E88-BBFA-4541F64255DB}"/>
                  </a:ext>
                </a:extLst>
              </p:cNvPr>
              <p:cNvSpPr txBox="1"/>
              <p:nvPr/>
            </p:nvSpPr>
            <p:spPr>
              <a:xfrm>
                <a:off x="11001" y="652159"/>
                <a:ext cx="2355089" cy="1875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173"/>
                  </a:lnSpc>
                </a:pPr>
                <a:endParaRPr/>
              </a:p>
            </p:txBody>
          </p:sp>
          <p:sp>
            <p:nvSpPr>
              <p:cNvPr id="283" name="TextBox 120">
                <a:extLst>
                  <a:ext uri="{FF2B5EF4-FFF2-40B4-BE49-F238E27FC236}">
                    <a16:creationId xmlns:a16="http://schemas.microsoft.com/office/drawing/2014/main" id="{7F0CEDC9-E0BC-46B6-A290-9C805F0DEC08}"/>
                  </a:ext>
                </a:extLst>
              </p:cNvPr>
              <p:cNvSpPr txBox="1"/>
              <p:nvPr/>
            </p:nvSpPr>
            <p:spPr>
              <a:xfrm>
                <a:off x="0" y="-65223"/>
                <a:ext cx="2366090" cy="2840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60"/>
                  </a:lnSpc>
                </a:pPr>
                <a:r>
                  <a:rPr lang="en-US" sz="1257" err="1">
                    <a:solidFill>
                      <a:srgbClr val="1E1E1E"/>
                    </a:solidFill>
                    <a:latin typeface="Now"/>
                  </a:rPr>
                  <a:t>Leire</a:t>
                </a:r>
                <a:r>
                  <a:rPr lang="en-US" sz="1257">
                    <a:solidFill>
                      <a:srgbClr val="1E1E1E"/>
                    </a:solidFill>
                    <a:latin typeface="Now"/>
                  </a:rPr>
                  <a:t> </a:t>
                </a:r>
                <a:r>
                  <a:rPr lang="en-US" sz="1257" err="1">
                    <a:solidFill>
                      <a:srgbClr val="1E1E1E"/>
                    </a:solidFill>
                    <a:latin typeface="Now"/>
                  </a:rPr>
                  <a:t>Orue</a:t>
                </a:r>
                <a:r>
                  <a:rPr lang="en-US" sz="1257">
                    <a:solidFill>
                      <a:srgbClr val="1E1E1E"/>
                    </a:solidFill>
                    <a:latin typeface="Now"/>
                  </a:rPr>
                  <a:t>-Echevarria</a:t>
                </a:r>
              </a:p>
            </p:txBody>
          </p:sp>
        </p:grpSp>
        <p:pic>
          <p:nvPicPr>
            <p:cNvPr id="277" name="Picture 30">
              <a:extLst>
                <a:ext uri="{FF2B5EF4-FFF2-40B4-BE49-F238E27FC236}">
                  <a16:creationId xmlns:a16="http://schemas.microsoft.com/office/drawing/2014/main" id="{2DAF920B-5496-46E4-922D-BC6390946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6" t="32680" r="20678" b="10099"/>
            <a:stretch/>
          </p:blipFill>
          <p:spPr>
            <a:xfrm>
              <a:off x="1033165" y="9266839"/>
              <a:ext cx="634232" cy="652529"/>
            </a:xfrm>
            <a:prstGeom prst="rect">
              <a:avLst/>
            </a:prstGeom>
          </p:spPr>
        </p:pic>
        <p:sp>
          <p:nvSpPr>
            <p:cNvPr id="278" name="TextBox 74">
              <a:extLst>
                <a:ext uri="{FF2B5EF4-FFF2-40B4-BE49-F238E27FC236}">
                  <a16:creationId xmlns:a16="http://schemas.microsoft.com/office/drawing/2014/main" id="{17949593-306E-456B-A4A5-4263DF12020D}"/>
                </a:ext>
              </a:extLst>
            </p:cNvPr>
            <p:cNvSpPr txBox="1"/>
            <p:nvPr/>
          </p:nvSpPr>
          <p:spPr>
            <a:xfrm>
              <a:off x="1914761" y="9517839"/>
              <a:ext cx="1727430" cy="1473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82"/>
                </a:lnSpc>
              </a:pPr>
              <a:r>
                <a:rPr lang="en-US" sz="844">
                  <a:solidFill>
                    <a:srgbClr val="006C92"/>
                  </a:solidFill>
                  <a:latin typeface="Now"/>
                </a:rPr>
                <a:t>COMMUNICATION MANAGER</a:t>
              </a:r>
            </a:p>
          </p:txBody>
        </p:sp>
        <p:sp>
          <p:nvSpPr>
            <p:cNvPr id="279" name="TextBox 75">
              <a:extLst>
                <a:ext uri="{FF2B5EF4-FFF2-40B4-BE49-F238E27FC236}">
                  <a16:creationId xmlns:a16="http://schemas.microsoft.com/office/drawing/2014/main" id="{F0A6D35C-AF17-4C09-BCE6-A71A7472DEDC}"/>
                </a:ext>
              </a:extLst>
            </p:cNvPr>
            <p:cNvSpPr txBox="1"/>
            <p:nvPr/>
          </p:nvSpPr>
          <p:spPr>
            <a:xfrm>
              <a:off x="1939381" y="9995736"/>
              <a:ext cx="1393901" cy="13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2"/>
                </a:lnSpc>
              </a:pPr>
              <a:endParaRPr/>
            </a:p>
          </p:txBody>
        </p:sp>
        <p:sp>
          <p:nvSpPr>
            <p:cNvPr id="280" name="TextBox 76">
              <a:extLst>
                <a:ext uri="{FF2B5EF4-FFF2-40B4-BE49-F238E27FC236}">
                  <a16:creationId xmlns:a16="http://schemas.microsoft.com/office/drawing/2014/main" id="{8CE9B217-6B5F-469B-85DD-01E9366A6C24}"/>
                </a:ext>
              </a:extLst>
            </p:cNvPr>
            <p:cNvSpPr txBox="1"/>
            <p:nvPr/>
          </p:nvSpPr>
          <p:spPr>
            <a:xfrm>
              <a:off x="1908250" y="9245837"/>
              <a:ext cx="1400412" cy="22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3"/>
                </a:lnSpc>
              </a:pPr>
              <a:r>
                <a:rPr lang="en-US" sz="1266" err="1">
                  <a:solidFill>
                    <a:srgbClr val="1E1E1E"/>
                  </a:solidFill>
                  <a:latin typeface="Now"/>
                </a:rPr>
                <a:t>Maitena</a:t>
              </a:r>
              <a:r>
                <a:rPr lang="en-US" sz="1266">
                  <a:solidFill>
                    <a:srgbClr val="1E1E1E"/>
                  </a:solidFill>
                  <a:latin typeface="Now"/>
                </a:rPr>
                <a:t> </a:t>
              </a:r>
              <a:r>
                <a:rPr lang="en-US" sz="1266" err="1">
                  <a:solidFill>
                    <a:srgbClr val="1E1E1E"/>
                  </a:solidFill>
                  <a:latin typeface="Now"/>
                </a:rPr>
                <a:t>Ilardia</a:t>
              </a:r>
              <a:endParaRPr lang="en-US" sz="1266">
                <a:solidFill>
                  <a:srgbClr val="1E1E1E"/>
                </a:solidFill>
                <a:latin typeface="Now"/>
              </a:endParaRPr>
            </a:p>
          </p:txBody>
        </p:sp>
      </p:grpSp>
      <p:pic>
        <p:nvPicPr>
          <p:cNvPr id="291" name="Picture 22">
            <a:extLst>
              <a:ext uri="{FF2B5EF4-FFF2-40B4-BE49-F238E27FC236}">
                <a16:creationId xmlns:a16="http://schemas.microsoft.com/office/drawing/2014/main" id="{54A17B93-30D9-4CFB-9FA2-F53D1CCFB4C5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l="1402" r="1402"/>
          <a:stretch>
            <a:fillRect/>
          </a:stretch>
        </p:blipFill>
        <p:spPr>
          <a:xfrm>
            <a:off x="7779747" y="2676882"/>
            <a:ext cx="659211" cy="678229"/>
          </a:xfrm>
          <a:prstGeom prst="rect">
            <a:avLst/>
          </a:prstGeom>
        </p:spPr>
      </p:pic>
      <p:pic>
        <p:nvPicPr>
          <p:cNvPr id="293" name="Picture 25">
            <a:extLst>
              <a:ext uri="{FF2B5EF4-FFF2-40B4-BE49-F238E27FC236}">
                <a16:creationId xmlns:a16="http://schemas.microsoft.com/office/drawing/2014/main" id="{2E0A6F5E-15AE-43EA-B92A-AC35950D0D47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7821759" y="1851779"/>
            <a:ext cx="1828163" cy="515867"/>
          </a:xfrm>
          <a:prstGeom prst="rect">
            <a:avLst/>
          </a:prstGeom>
        </p:spPr>
      </p:pic>
      <p:pic>
        <p:nvPicPr>
          <p:cNvPr id="294" name="Picture 2">
            <a:extLst>
              <a:ext uri="{FF2B5EF4-FFF2-40B4-BE49-F238E27FC236}">
                <a16:creationId xmlns:a16="http://schemas.microsoft.com/office/drawing/2014/main" id="{F7A01DD9-1BF0-48E1-97FF-64185CCB1DEE}"/>
              </a:ext>
            </a:extLst>
          </p:cNvPr>
          <p:cNvPicPr>
            <a:picLocks noChangeAspect="1"/>
          </p:cNvPicPr>
          <p:nvPr/>
        </p:nvPicPr>
        <p:blipFill>
          <a:blip r:embed="rId41"/>
          <a:srcRect b="31410"/>
          <a:stretch>
            <a:fillRect/>
          </a:stretch>
        </p:blipFill>
        <p:spPr>
          <a:xfrm>
            <a:off x="1080771" y="2676882"/>
            <a:ext cx="629614" cy="647778"/>
          </a:xfrm>
          <a:prstGeom prst="rect">
            <a:avLst/>
          </a:prstGeom>
        </p:spPr>
      </p:pic>
      <p:pic>
        <p:nvPicPr>
          <p:cNvPr id="295" name="Picture 3">
            <a:extLst>
              <a:ext uri="{FF2B5EF4-FFF2-40B4-BE49-F238E27FC236}">
                <a16:creationId xmlns:a16="http://schemas.microsoft.com/office/drawing/2014/main" id="{55BB4AB4-9C3A-48EA-B871-A798ECBF7AFC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t="15705" b="15705"/>
          <a:stretch>
            <a:fillRect/>
          </a:stretch>
        </p:blipFill>
        <p:spPr>
          <a:xfrm>
            <a:off x="1080771" y="3602502"/>
            <a:ext cx="629614" cy="647778"/>
          </a:xfrm>
          <a:prstGeom prst="rect">
            <a:avLst/>
          </a:prstGeom>
        </p:spPr>
      </p:pic>
      <p:pic>
        <p:nvPicPr>
          <p:cNvPr id="296" name="Picture 6">
            <a:extLst>
              <a:ext uri="{FF2B5EF4-FFF2-40B4-BE49-F238E27FC236}">
                <a16:creationId xmlns:a16="http://schemas.microsoft.com/office/drawing/2014/main" id="{692AB336-ED86-4317-860C-A6ABA0DF19DB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t="15705" b="15705"/>
          <a:stretch>
            <a:fillRect/>
          </a:stretch>
        </p:blipFill>
        <p:spPr>
          <a:xfrm>
            <a:off x="1080771" y="4515202"/>
            <a:ext cx="629614" cy="647778"/>
          </a:xfrm>
          <a:prstGeom prst="rect">
            <a:avLst/>
          </a:prstGeom>
        </p:spPr>
      </p:pic>
      <p:pic>
        <p:nvPicPr>
          <p:cNvPr id="297" name="Picture 26">
            <a:extLst>
              <a:ext uri="{FF2B5EF4-FFF2-40B4-BE49-F238E27FC236}">
                <a16:creationId xmlns:a16="http://schemas.microsoft.com/office/drawing/2014/main" id="{53F6CB09-F287-4A48-B494-5ADC33EE3E98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 l="2598" r="2598"/>
          <a:stretch>
            <a:fillRect/>
          </a:stretch>
        </p:blipFill>
        <p:spPr>
          <a:xfrm>
            <a:off x="1090613" y="2676882"/>
            <a:ext cx="609932" cy="643364"/>
          </a:xfrm>
          <a:prstGeom prst="rect">
            <a:avLst/>
          </a:prstGeom>
        </p:spPr>
      </p:pic>
      <p:pic>
        <p:nvPicPr>
          <p:cNvPr id="298" name="Picture 27">
            <a:extLst>
              <a:ext uri="{FF2B5EF4-FFF2-40B4-BE49-F238E27FC236}">
                <a16:creationId xmlns:a16="http://schemas.microsoft.com/office/drawing/2014/main" id="{BD333407-9C6C-42CD-8F79-19B01F9393DA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 l="1755" r="1755"/>
          <a:stretch>
            <a:fillRect/>
          </a:stretch>
        </p:blipFill>
        <p:spPr>
          <a:xfrm>
            <a:off x="1080771" y="3600186"/>
            <a:ext cx="629614" cy="652529"/>
          </a:xfrm>
          <a:prstGeom prst="rect">
            <a:avLst/>
          </a:prstGeom>
        </p:spPr>
      </p:pic>
      <p:pic>
        <p:nvPicPr>
          <p:cNvPr id="299" name="Picture 28">
            <a:extLst>
              <a:ext uri="{FF2B5EF4-FFF2-40B4-BE49-F238E27FC236}">
                <a16:creationId xmlns:a16="http://schemas.microsoft.com/office/drawing/2014/main" id="{1D173228-4EF2-4CB4-8442-74002B7E121F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l="1172" r="1172"/>
          <a:stretch>
            <a:fillRect/>
          </a:stretch>
        </p:blipFill>
        <p:spPr>
          <a:xfrm>
            <a:off x="1080771" y="4515202"/>
            <a:ext cx="629614" cy="644728"/>
          </a:xfrm>
          <a:prstGeom prst="rect">
            <a:avLst/>
          </a:prstGeom>
        </p:spPr>
      </p:pic>
      <p:pic>
        <p:nvPicPr>
          <p:cNvPr id="300" name="Picture 52">
            <a:extLst>
              <a:ext uri="{FF2B5EF4-FFF2-40B4-BE49-F238E27FC236}">
                <a16:creationId xmlns:a16="http://schemas.microsoft.com/office/drawing/2014/main" id="{250DB67A-4A3F-43B3-9C7E-013C81FE1E9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068822" y="1692333"/>
            <a:ext cx="1226338" cy="651298"/>
          </a:xfrm>
          <a:prstGeom prst="rect">
            <a:avLst/>
          </a:prstGeom>
        </p:spPr>
      </p:pic>
      <p:grpSp>
        <p:nvGrpSpPr>
          <p:cNvPr id="301" name="Group 57">
            <a:extLst>
              <a:ext uri="{FF2B5EF4-FFF2-40B4-BE49-F238E27FC236}">
                <a16:creationId xmlns:a16="http://schemas.microsoft.com/office/drawing/2014/main" id="{695D0CCC-183E-4003-A434-C57860E43BE6}"/>
              </a:ext>
            </a:extLst>
          </p:cNvPr>
          <p:cNvGrpSpPr/>
          <p:nvPr/>
        </p:nvGrpSpPr>
        <p:grpSpPr>
          <a:xfrm>
            <a:off x="1907784" y="2676882"/>
            <a:ext cx="1390215" cy="607407"/>
            <a:chOff x="0" y="0"/>
            <a:chExt cx="1891549" cy="826449"/>
          </a:xfrm>
        </p:grpSpPr>
        <p:sp>
          <p:nvSpPr>
            <p:cNvPr id="302" name="TextBox 58">
              <a:extLst>
                <a:ext uri="{FF2B5EF4-FFF2-40B4-BE49-F238E27FC236}">
                  <a16:creationId xmlns:a16="http://schemas.microsoft.com/office/drawing/2014/main" id="{8F2F726F-7575-4BE7-8A63-AD78B5147C33}"/>
                </a:ext>
              </a:extLst>
            </p:cNvPr>
            <p:cNvSpPr txBox="1"/>
            <p:nvPr/>
          </p:nvSpPr>
          <p:spPr>
            <a:xfrm>
              <a:off x="8795" y="333566"/>
              <a:ext cx="1882754" cy="18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r>
                <a:rPr lang="en-US" sz="838">
                  <a:solidFill>
                    <a:srgbClr val="006C92"/>
                  </a:solidFill>
                  <a:latin typeface="Now"/>
                </a:rPr>
                <a:t>PROJECT COORDINATOR</a:t>
              </a:r>
            </a:p>
          </p:txBody>
        </p:sp>
        <p:sp>
          <p:nvSpPr>
            <p:cNvPr id="303" name="TextBox 59">
              <a:extLst>
                <a:ext uri="{FF2B5EF4-FFF2-40B4-BE49-F238E27FC236}">
                  <a16:creationId xmlns:a16="http://schemas.microsoft.com/office/drawing/2014/main" id="{69434758-B39F-4184-9F47-488C0A3B1775}"/>
                </a:ext>
              </a:extLst>
            </p:cNvPr>
            <p:cNvSpPr txBox="1"/>
            <p:nvPr/>
          </p:nvSpPr>
          <p:spPr>
            <a:xfrm>
              <a:off x="8795" y="642844"/>
              <a:ext cx="1882754" cy="18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endParaRPr/>
            </a:p>
          </p:txBody>
        </p:sp>
        <p:sp>
          <p:nvSpPr>
            <p:cNvPr id="304" name="TextBox 60">
              <a:extLst>
                <a:ext uri="{FF2B5EF4-FFF2-40B4-BE49-F238E27FC236}">
                  <a16:creationId xmlns:a16="http://schemas.microsoft.com/office/drawing/2014/main" id="{DE3BE70C-067D-40A8-8B74-009A13FD0858}"/>
                </a:ext>
              </a:extLst>
            </p:cNvPr>
            <p:cNvSpPr txBox="1"/>
            <p:nvPr/>
          </p:nvSpPr>
          <p:spPr>
            <a:xfrm>
              <a:off x="0" y="-28575"/>
              <a:ext cx="1891549" cy="278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60"/>
                </a:lnSpc>
              </a:pPr>
              <a:r>
                <a:rPr lang="en-US" sz="1257">
                  <a:solidFill>
                    <a:srgbClr val="1E1E1E"/>
                  </a:solidFill>
                  <a:latin typeface="Now"/>
                </a:rPr>
                <a:t>Anna Triantafillou</a:t>
              </a:r>
            </a:p>
          </p:txBody>
        </p:sp>
      </p:grpSp>
      <p:grpSp>
        <p:nvGrpSpPr>
          <p:cNvPr id="305" name="Group 61">
            <a:extLst>
              <a:ext uri="{FF2B5EF4-FFF2-40B4-BE49-F238E27FC236}">
                <a16:creationId xmlns:a16="http://schemas.microsoft.com/office/drawing/2014/main" id="{D0C8D020-2467-4692-966A-96CD3B937DDC}"/>
              </a:ext>
            </a:extLst>
          </p:cNvPr>
          <p:cNvGrpSpPr/>
          <p:nvPr/>
        </p:nvGrpSpPr>
        <p:grpSpPr>
          <a:xfrm>
            <a:off x="1907784" y="3600186"/>
            <a:ext cx="1390215" cy="614253"/>
            <a:chOff x="0" y="0"/>
            <a:chExt cx="1891549" cy="835763"/>
          </a:xfrm>
        </p:grpSpPr>
        <p:sp>
          <p:nvSpPr>
            <p:cNvPr id="306" name="TextBox 62">
              <a:extLst>
                <a:ext uri="{FF2B5EF4-FFF2-40B4-BE49-F238E27FC236}">
                  <a16:creationId xmlns:a16="http://schemas.microsoft.com/office/drawing/2014/main" id="{07DB7A7A-86CC-41FB-AA12-F919C3AC6AEC}"/>
                </a:ext>
              </a:extLst>
            </p:cNvPr>
            <p:cNvSpPr txBox="1"/>
            <p:nvPr/>
          </p:nvSpPr>
          <p:spPr>
            <a:xfrm>
              <a:off x="8795" y="338889"/>
              <a:ext cx="1882754" cy="187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r>
                <a:rPr lang="en-US" sz="838">
                  <a:solidFill>
                    <a:srgbClr val="006C92"/>
                  </a:solidFill>
                  <a:latin typeface="Now"/>
                </a:rPr>
                <a:t>PROJECT MANAGER</a:t>
              </a:r>
            </a:p>
          </p:txBody>
        </p:sp>
        <p:sp>
          <p:nvSpPr>
            <p:cNvPr id="307" name="TextBox 63">
              <a:extLst>
                <a:ext uri="{FF2B5EF4-FFF2-40B4-BE49-F238E27FC236}">
                  <a16:creationId xmlns:a16="http://schemas.microsoft.com/office/drawing/2014/main" id="{ADFFBFF1-DD14-4788-AE78-338B716457F7}"/>
                </a:ext>
              </a:extLst>
            </p:cNvPr>
            <p:cNvSpPr txBox="1"/>
            <p:nvPr/>
          </p:nvSpPr>
          <p:spPr>
            <a:xfrm>
              <a:off x="8795" y="652159"/>
              <a:ext cx="1882754" cy="18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endParaRPr/>
            </a:p>
          </p:txBody>
        </p:sp>
        <p:sp>
          <p:nvSpPr>
            <p:cNvPr id="308" name="TextBox 64">
              <a:extLst>
                <a:ext uri="{FF2B5EF4-FFF2-40B4-BE49-F238E27FC236}">
                  <a16:creationId xmlns:a16="http://schemas.microsoft.com/office/drawing/2014/main" id="{6C019005-346D-4C38-B8EA-DCA1DAF0344A}"/>
                </a:ext>
              </a:extLst>
            </p:cNvPr>
            <p:cNvSpPr txBox="1"/>
            <p:nvPr/>
          </p:nvSpPr>
          <p:spPr>
            <a:xfrm>
              <a:off x="0" y="-28575"/>
              <a:ext cx="1891549" cy="284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60"/>
                </a:lnSpc>
              </a:pPr>
              <a:r>
                <a:rPr lang="en-US" sz="1257">
                  <a:solidFill>
                    <a:srgbClr val="1E1E1E"/>
                  </a:solidFill>
                  <a:latin typeface="Now"/>
                </a:rPr>
                <a:t>Marina </a:t>
              </a:r>
              <a:r>
                <a:rPr lang="en-US" sz="1257" err="1">
                  <a:solidFill>
                    <a:srgbClr val="1E1E1E"/>
                  </a:solidFill>
                  <a:latin typeface="Now"/>
                </a:rPr>
                <a:t>Klitsi</a:t>
              </a:r>
              <a:endParaRPr lang="en-US" sz="1257">
                <a:solidFill>
                  <a:srgbClr val="1E1E1E"/>
                </a:solidFill>
                <a:latin typeface="Now"/>
              </a:endParaRPr>
            </a:p>
          </p:txBody>
        </p:sp>
      </p:grpSp>
      <p:grpSp>
        <p:nvGrpSpPr>
          <p:cNvPr id="309" name="Group 65">
            <a:extLst>
              <a:ext uri="{FF2B5EF4-FFF2-40B4-BE49-F238E27FC236}">
                <a16:creationId xmlns:a16="http://schemas.microsoft.com/office/drawing/2014/main" id="{120ADF05-8DDC-4A0A-B19A-2B01F888840C}"/>
              </a:ext>
            </a:extLst>
          </p:cNvPr>
          <p:cNvGrpSpPr/>
          <p:nvPr/>
        </p:nvGrpSpPr>
        <p:grpSpPr>
          <a:xfrm>
            <a:off x="1907784" y="4515202"/>
            <a:ext cx="2047370" cy="617187"/>
            <a:chOff x="0" y="0"/>
            <a:chExt cx="2785684" cy="839755"/>
          </a:xfrm>
        </p:grpSpPr>
        <p:sp>
          <p:nvSpPr>
            <p:cNvPr id="310" name="TextBox 66">
              <a:extLst>
                <a:ext uri="{FF2B5EF4-FFF2-40B4-BE49-F238E27FC236}">
                  <a16:creationId xmlns:a16="http://schemas.microsoft.com/office/drawing/2014/main" id="{CDD35018-AEE7-4F30-85D4-10FDE8F9D2C5}"/>
                </a:ext>
              </a:extLst>
            </p:cNvPr>
            <p:cNvSpPr txBox="1"/>
            <p:nvPr/>
          </p:nvSpPr>
          <p:spPr>
            <a:xfrm>
              <a:off x="12952" y="338889"/>
              <a:ext cx="2772732" cy="187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r>
                <a:rPr lang="en-US" sz="838">
                  <a:solidFill>
                    <a:srgbClr val="006C92"/>
                  </a:solidFill>
                  <a:latin typeface="Now"/>
                </a:rPr>
                <a:t>WP5 LEADER</a:t>
              </a:r>
            </a:p>
          </p:txBody>
        </p:sp>
        <p:sp>
          <p:nvSpPr>
            <p:cNvPr id="311" name="TextBox 67">
              <a:extLst>
                <a:ext uri="{FF2B5EF4-FFF2-40B4-BE49-F238E27FC236}">
                  <a16:creationId xmlns:a16="http://schemas.microsoft.com/office/drawing/2014/main" id="{505B22D7-D695-4858-AEEF-E6CEA136C405}"/>
                </a:ext>
              </a:extLst>
            </p:cNvPr>
            <p:cNvSpPr txBox="1"/>
            <p:nvPr/>
          </p:nvSpPr>
          <p:spPr>
            <a:xfrm>
              <a:off x="12952" y="652159"/>
              <a:ext cx="2772732" cy="187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3"/>
                </a:lnSpc>
              </a:pPr>
              <a:endParaRPr/>
            </a:p>
          </p:txBody>
        </p:sp>
        <p:sp>
          <p:nvSpPr>
            <p:cNvPr id="312" name="TextBox 68">
              <a:extLst>
                <a:ext uri="{FF2B5EF4-FFF2-40B4-BE49-F238E27FC236}">
                  <a16:creationId xmlns:a16="http://schemas.microsoft.com/office/drawing/2014/main" id="{3D25065E-53C5-4AF3-A718-1B555F82F5CD}"/>
                </a:ext>
              </a:extLst>
            </p:cNvPr>
            <p:cNvSpPr txBox="1"/>
            <p:nvPr/>
          </p:nvSpPr>
          <p:spPr>
            <a:xfrm>
              <a:off x="0" y="-28575"/>
              <a:ext cx="2785684" cy="284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60"/>
                </a:lnSpc>
              </a:pPr>
              <a:r>
                <a:rPr lang="en-US" sz="1257">
                  <a:solidFill>
                    <a:srgbClr val="1E1E1E"/>
                  </a:solidFill>
                  <a:latin typeface="Now"/>
                </a:rPr>
                <a:t>Anestis Sidiropoulos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F3052C-77A8-4FB9-B8C3-675C7E0D10BA}"/>
              </a:ext>
            </a:extLst>
          </p:cNvPr>
          <p:cNvGrpSpPr/>
          <p:nvPr/>
        </p:nvGrpSpPr>
        <p:grpSpPr>
          <a:xfrm>
            <a:off x="4186960" y="1563681"/>
            <a:ext cx="3083978" cy="4751500"/>
            <a:chOff x="4135034" y="1499876"/>
            <a:chExt cx="3083978" cy="4751500"/>
          </a:xfrm>
        </p:grpSpPr>
        <p:sp>
          <p:nvSpPr>
            <p:cNvPr id="203" name="Freeform 23">
              <a:extLst>
                <a:ext uri="{FF2B5EF4-FFF2-40B4-BE49-F238E27FC236}">
                  <a16:creationId xmlns:a16="http://schemas.microsoft.com/office/drawing/2014/main" id="{10DB7CB9-00A6-467F-A956-A6AFC8FB3BE8}"/>
                </a:ext>
              </a:extLst>
            </p:cNvPr>
            <p:cNvSpPr/>
            <p:nvPr/>
          </p:nvSpPr>
          <p:spPr>
            <a:xfrm>
              <a:off x="4135034" y="1499876"/>
              <a:ext cx="3083978" cy="4751500"/>
            </a:xfrm>
            <a:custGeom>
              <a:avLst/>
              <a:gdLst/>
              <a:ahLst/>
              <a:cxnLst/>
              <a:rect l="l" t="t" r="r" b="b"/>
              <a:pathLst>
                <a:path w="2438525" h="2454805">
                  <a:moveTo>
                    <a:pt x="2314065" y="2454805"/>
                  </a:moveTo>
                  <a:lnTo>
                    <a:pt x="124460" y="2454805"/>
                  </a:lnTo>
                  <a:cubicBezTo>
                    <a:pt x="55880" y="2454805"/>
                    <a:pt x="0" y="2398925"/>
                    <a:pt x="0" y="2330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14065" y="0"/>
                  </a:lnTo>
                  <a:cubicBezTo>
                    <a:pt x="2382645" y="0"/>
                    <a:pt x="2438525" y="55880"/>
                    <a:pt x="2438525" y="124460"/>
                  </a:cubicBezTo>
                  <a:lnTo>
                    <a:pt x="2438525" y="2330345"/>
                  </a:lnTo>
                  <a:cubicBezTo>
                    <a:pt x="2438525" y="2398925"/>
                    <a:pt x="2382645" y="2454805"/>
                    <a:pt x="2314065" y="2454805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EFEFEF"/>
              </a:solidFill>
            </a:ln>
          </p:spPr>
          <p:txBody>
            <a:bodyPr/>
            <a:lstStyle/>
            <a:p>
              <a:endParaRPr lang="en-BE"/>
            </a:p>
          </p:txBody>
        </p:sp>
        <p:pic>
          <p:nvPicPr>
            <p:cNvPr id="321" name="Picture 10">
              <a:extLst>
                <a:ext uri="{FF2B5EF4-FFF2-40B4-BE49-F238E27FC236}">
                  <a16:creationId xmlns:a16="http://schemas.microsoft.com/office/drawing/2014/main" id="{8622E006-D302-4FC2-876D-30EB3531A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>
            <a:xfrm>
              <a:off x="4292192" y="1787974"/>
              <a:ext cx="1723095" cy="399393"/>
            </a:xfrm>
            <a:prstGeom prst="rect">
              <a:avLst/>
            </a:prstGeom>
          </p:spPr>
        </p:pic>
        <p:pic>
          <p:nvPicPr>
            <p:cNvPr id="322" name="Picture 24">
              <a:extLst>
                <a:ext uri="{FF2B5EF4-FFF2-40B4-BE49-F238E27FC236}">
                  <a16:creationId xmlns:a16="http://schemas.microsoft.com/office/drawing/2014/main" id="{50B768C6-B2B0-491D-B71D-2E95C34B4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6" t="17675" r="20989" b="21897"/>
            <a:stretch/>
          </p:blipFill>
          <p:spPr>
            <a:xfrm>
              <a:off x="4280625" y="2596359"/>
              <a:ext cx="659211" cy="678229"/>
            </a:xfrm>
            <a:prstGeom prst="rect">
              <a:avLst/>
            </a:prstGeom>
          </p:spPr>
        </p:pic>
        <p:pic>
          <p:nvPicPr>
            <p:cNvPr id="323" name="Picture 51">
              <a:extLst>
                <a:ext uri="{FF2B5EF4-FFF2-40B4-BE49-F238E27FC236}">
                  <a16:creationId xmlns:a16="http://schemas.microsoft.com/office/drawing/2014/main" id="{82B24664-395C-4F48-8C36-E0AE6925C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8" t="15949" r="21722" b="20652"/>
            <a:stretch/>
          </p:blipFill>
          <p:spPr>
            <a:xfrm>
              <a:off x="4286585" y="3531331"/>
              <a:ext cx="678229" cy="678229"/>
            </a:xfrm>
            <a:prstGeom prst="rect">
              <a:avLst/>
            </a:prstGeom>
          </p:spPr>
        </p:pic>
        <p:grpSp>
          <p:nvGrpSpPr>
            <p:cNvPr id="324" name="Group 113">
              <a:extLst>
                <a:ext uri="{FF2B5EF4-FFF2-40B4-BE49-F238E27FC236}">
                  <a16:creationId xmlns:a16="http://schemas.microsoft.com/office/drawing/2014/main" id="{05B57D2A-11B0-4080-88E2-61347F02AF79}"/>
                </a:ext>
              </a:extLst>
            </p:cNvPr>
            <p:cNvGrpSpPr/>
            <p:nvPr/>
          </p:nvGrpSpPr>
          <p:grpSpPr>
            <a:xfrm>
              <a:off x="5190177" y="2575358"/>
              <a:ext cx="1935535" cy="667200"/>
              <a:chOff x="0" y="-28574"/>
              <a:chExt cx="2633520" cy="907804"/>
            </a:xfrm>
          </p:grpSpPr>
          <p:sp>
            <p:nvSpPr>
              <p:cNvPr id="325" name="TextBox 114">
                <a:extLst>
                  <a:ext uri="{FF2B5EF4-FFF2-40B4-BE49-F238E27FC236}">
                    <a16:creationId xmlns:a16="http://schemas.microsoft.com/office/drawing/2014/main" id="{0BAA2FBE-2AA2-4EEC-B5ED-A19456F6127D}"/>
                  </a:ext>
                </a:extLst>
              </p:cNvPr>
              <p:cNvSpPr txBox="1"/>
              <p:nvPr/>
            </p:nvSpPr>
            <p:spPr>
              <a:xfrm>
                <a:off x="12245" y="355715"/>
                <a:ext cx="262127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WP2 LEADER</a:t>
                </a:r>
              </a:p>
            </p:txBody>
          </p:sp>
          <p:sp>
            <p:nvSpPr>
              <p:cNvPr id="326" name="TextBox 115">
                <a:extLst>
                  <a:ext uri="{FF2B5EF4-FFF2-40B4-BE49-F238E27FC236}">
                    <a16:creationId xmlns:a16="http://schemas.microsoft.com/office/drawing/2014/main" id="{9A9B0FC8-0B01-485E-8A79-108464C9211E}"/>
                  </a:ext>
                </a:extLst>
              </p:cNvPr>
              <p:cNvSpPr txBox="1"/>
              <p:nvPr/>
            </p:nvSpPr>
            <p:spPr>
              <a:xfrm>
                <a:off x="12245" y="683711"/>
                <a:ext cx="262127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327" name="TextBox 116">
                <a:extLst>
                  <a:ext uri="{FF2B5EF4-FFF2-40B4-BE49-F238E27FC236}">
                    <a16:creationId xmlns:a16="http://schemas.microsoft.com/office/drawing/2014/main" id="{9E0495F2-FB2A-46CE-B5F7-E1DF90CD1C28}"/>
                  </a:ext>
                </a:extLst>
              </p:cNvPr>
              <p:cNvSpPr txBox="1"/>
              <p:nvPr/>
            </p:nvSpPr>
            <p:spPr>
              <a:xfrm>
                <a:off x="0" y="-28574"/>
                <a:ext cx="2633520" cy="3033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Robert </a:t>
                </a:r>
                <a:r>
                  <a:rPr lang="en-US" sz="1316" err="1">
                    <a:solidFill>
                      <a:srgbClr val="1E1E1E"/>
                    </a:solidFill>
                    <a:latin typeface="Now"/>
                  </a:rPr>
                  <a:t>Goené</a:t>
                </a:r>
                <a:endParaRPr lang="en-US" sz="1316">
                  <a:solidFill>
                    <a:srgbClr val="1E1E1E"/>
                  </a:solidFill>
                  <a:latin typeface="Now"/>
                </a:endParaRPr>
              </a:p>
            </p:txBody>
          </p:sp>
        </p:grpSp>
        <p:grpSp>
          <p:nvGrpSpPr>
            <p:cNvPr id="328" name="Group 138">
              <a:extLst>
                <a:ext uri="{FF2B5EF4-FFF2-40B4-BE49-F238E27FC236}">
                  <a16:creationId xmlns:a16="http://schemas.microsoft.com/office/drawing/2014/main" id="{3F41F6E3-63F8-4300-9D48-5B8B6E54395D}"/>
                </a:ext>
              </a:extLst>
            </p:cNvPr>
            <p:cNvGrpSpPr/>
            <p:nvPr/>
          </p:nvGrpSpPr>
          <p:grpSpPr>
            <a:xfrm>
              <a:off x="5205646" y="3510330"/>
              <a:ext cx="1935535" cy="667200"/>
              <a:chOff x="0" y="-28574"/>
              <a:chExt cx="2633520" cy="907804"/>
            </a:xfrm>
          </p:grpSpPr>
          <p:sp>
            <p:nvSpPr>
              <p:cNvPr id="329" name="TextBox 139">
                <a:extLst>
                  <a:ext uri="{FF2B5EF4-FFF2-40B4-BE49-F238E27FC236}">
                    <a16:creationId xmlns:a16="http://schemas.microsoft.com/office/drawing/2014/main" id="{B72BE8FE-4FD6-4BDB-9AA1-A98B1551AC29}"/>
                  </a:ext>
                </a:extLst>
              </p:cNvPr>
              <p:cNvSpPr txBox="1"/>
              <p:nvPr/>
            </p:nvSpPr>
            <p:spPr>
              <a:xfrm>
                <a:off x="12245" y="355715"/>
                <a:ext cx="262127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PROJECT MANAGER</a:t>
                </a:r>
              </a:p>
            </p:txBody>
          </p:sp>
          <p:sp>
            <p:nvSpPr>
              <p:cNvPr id="330" name="TextBox 140">
                <a:extLst>
                  <a:ext uri="{FF2B5EF4-FFF2-40B4-BE49-F238E27FC236}">
                    <a16:creationId xmlns:a16="http://schemas.microsoft.com/office/drawing/2014/main" id="{839E55B7-104D-425C-9656-09F728D3FEC8}"/>
                  </a:ext>
                </a:extLst>
              </p:cNvPr>
              <p:cNvSpPr txBox="1"/>
              <p:nvPr/>
            </p:nvSpPr>
            <p:spPr>
              <a:xfrm>
                <a:off x="12245" y="683711"/>
                <a:ext cx="262127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331" name="TextBox 141">
                <a:extLst>
                  <a:ext uri="{FF2B5EF4-FFF2-40B4-BE49-F238E27FC236}">
                    <a16:creationId xmlns:a16="http://schemas.microsoft.com/office/drawing/2014/main" id="{7C80638D-D0B2-4B6E-8039-C525BFDC10B6}"/>
                  </a:ext>
                </a:extLst>
              </p:cNvPr>
              <p:cNvSpPr txBox="1"/>
              <p:nvPr/>
            </p:nvSpPr>
            <p:spPr>
              <a:xfrm>
                <a:off x="0" y="-28574"/>
                <a:ext cx="2633520" cy="3033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Sophie Almanza</a:t>
                </a:r>
              </a:p>
            </p:txBody>
          </p:sp>
        </p:grpSp>
        <p:pic>
          <p:nvPicPr>
            <p:cNvPr id="332" name="Picture 51">
              <a:extLst>
                <a:ext uri="{FF2B5EF4-FFF2-40B4-BE49-F238E27FC236}">
                  <a16:creationId xmlns:a16="http://schemas.microsoft.com/office/drawing/2014/main" id="{AD9BF5B9-1158-497F-9FD0-3E0603040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0625" y="4381500"/>
              <a:ext cx="678229" cy="678229"/>
            </a:xfrm>
            <a:prstGeom prst="rect">
              <a:avLst/>
            </a:prstGeom>
          </p:spPr>
        </p:pic>
        <p:grpSp>
          <p:nvGrpSpPr>
            <p:cNvPr id="333" name="Group 138">
              <a:extLst>
                <a:ext uri="{FF2B5EF4-FFF2-40B4-BE49-F238E27FC236}">
                  <a16:creationId xmlns:a16="http://schemas.microsoft.com/office/drawing/2014/main" id="{34177D6D-2D65-4AB9-AE9E-258EA3DFF8A8}"/>
                </a:ext>
              </a:extLst>
            </p:cNvPr>
            <p:cNvGrpSpPr/>
            <p:nvPr/>
          </p:nvGrpSpPr>
          <p:grpSpPr>
            <a:xfrm>
              <a:off x="5199686" y="4360499"/>
              <a:ext cx="1935535" cy="667200"/>
              <a:chOff x="0" y="-28574"/>
              <a:chExt cx="2633520" cy="907804"/>
            </a:xfrm>
          </p:grpSpPr>
          <p:sp>
            <p:nvSpPr>
              <p:cNvPr id="334" name="TextBox 139">
                <a:extLst>
                  <a:ext uri="{FF2B5EF4-FFF2-40B4-BE49-F238E27FC236}">
                    <a16:creationId xmlns:a16="http://schemas.microsoft.com/office/drawing/2014/main" id="{0A078DD3-B655-4648-B123-58CB2C3E8155}"/>
                  </a:ext>
                </a:extLst>
              </p:cNvPr>
              <p:cNvSpPr txBox="1"/>
              <p:nvPr/>
            </p:nvSpPr>
            <p:spPr>
              <a:xfrm>
                <a:off x="12246" y="355715"/>
                <a:ext cx="2621274" cy="2021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r>
                  <a:rPr lang="en-US" sz="877">
                    <a:solidFill>
                      <a:srgbClr val="006C92"/>
                    </a:solidFill>
                    <a:latin typeface="Now"/>
                  </a:rPr>
                  <a:t>RESEARCHER &amp; TASK LEAD</a:t>
                </a:r>
              </a:p>
            </p:txBody>
          </p:sp>
          <p:sp>
            <p:nvSpPr>
              <p:cNvPr id="335" name="TextBox 140">
                <a:extLst>
                  <a:ext uri="{FF2B5EF4-FFF2-40B4-BE49-F238E27FC236}">
                    <a16:creationId xmlns:a16="http://schemas.microsoft.com/office/drawing/2014/main" id="{238CB34B-0381-4A32-B088-22F6D76C57B3}"/>
                  </a:ext>
                </a:extLst>
              </p:cNvPr>
              <p:cNvSpPr txBox="1"/>
              <p:nvPr/>
            </p:nvSpPr>
            <p:spPr>
              <a:xfrm>
                <a:off x="12245" y="683711"/>
                <a:ext cx="2621275" cy="1955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28"/>
                  </a:lnSpc>
                </a:pPr>
                <a:endParaRPr/>
              </a:p>
            </p:txBody>
          </p:sp>
          <p:sp>
            <p:nvSpPr>
              <p:cNvPr id="336" name="TextBox 141">
                <a:extLst>
                  <a:ext uri="{FF2B5EF4-FFF2-40B4-BE49-F238E27FC236}">
                    <a16:creationId xmlns:a16="http://schemas.microsoft.com/office/drawing/2014/main" id="{44789EE5-DEF4-44DC-9068-D726C22841E0}"/>
                  </a:ext>
                </a:extLst>
              </p:cNvPr>
              <p:cNvSpPr txBox="1"/>
              <p:nvPr/>
            </p:nvSpPr>
            <p:spPr>
              <a:xfrm>
                <a:off x="0" y="-28574"/>
                <a:ext cx="2633520" cy="3033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42"/>
                  </a:lnSpc>
                </a:pPr>
                <a:r>
                  <a:rPr lang="en-US" sz="1316">
                    <a:solidFill>
                      <a:srgbClr val="1E1E1E"/>
                    </a:solidFill>
                    <a:latin typeface="Now"/>
                  </a:rPr>
                  <a:t>Max </a:t>
                </a:r>
                <a:r>
                  <a:rPr lang="en-US" sz="1316" err="1">
                    <a:solidFill>
                      <a:srgbClr val="1E1E1E"/>
                    </a:solidFill>
                    <a:latin typeface="Now"/>
                  </a:rPr>
                  <a:t>Kortlander</a:t>
                </a:r>
                <a:endParaRPr lang="en-US" sz="1316">
                  <a:solidFill>
                    <a:srgbClr val="1E1E1E"/>
                  </a:solidFill>
                  <a:latin typeface="Now"/>
                </a:endParaRPr>
              </a:p>
            </p:txBody>
          </p:sp>
        </p:grpSp>
      </p:grpSp>
      <p:pic>
        <p:nvPicPr>
          <p:cNvPr id="337" name="Picture 5">
            <a:extLst>
              <a:ext uri="{FF2B5EF4-FFF2-40B4-BE49-F238E27FC236}">
                <a16:creationId xmlns:a16="http://schemas.microsoft.com/office/drawing/2014/main" id="{C75821A8-B76D-41B7-869F-4317D2A2AB6D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028700" y="9616623"/>
            <a:ext cx="733128" cy="487863"/>
          </a:xfrm>
          <a:prstGeom prst="rect">
            <a:avLst/>
          </a:prstGeom>
        </p:spPr>
      </p:pic>
      <p:sp>
        <p:nvSpPr>
          <p:cNvPr id="338" name="TextBox 74">
            <a:extLst>
              <a:ext uri="{FF2B5EF4-FFF2-40B4-BE49-F238E27FC236}">
                <a16:creationId xmlns:a16="http://schemas.microsoft.com/office/drawing/2014/main" id="{28F7527A-3F34-43AD-A6E9-1284AA79A23E}"/>
              </a:ext>
            </a:extLst>
          </p:cNvPr>
          <p:cNvSpPr txBox="1"/>
          <p:nvPr/>
        </p:nvSpPr>
        <p:spPr>
          <a:xfrm>
            <a:off x="1382745" y="97188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</a:t>
            </a:r>
            <a:r>
              <a:rPr lang="en-US" sz="1362" err="1">
                <a:solidFill>
                  <a:srgbClr val="B2B2B2"/>
                </a:solidFill>
                <a:latin typeface="Now"/>
              </a:rPr>
              <a:t>programme</a:t>
            </a:r>
            <a:r>
              <a:rPr lang="en-US" sz="1362">
                <a:solidFill>
                  <a:srgbClr val="B2B2B2"/>
                </a:solidFill>
                <a:latin typeface="Now"/>
              </a:rPr>
              <a:t> under grant agreement No: 959157.</a:t>
            </a:r>
          </a:p>
        </p:txBody>
      </p:sp>
      <p:pic>
        <p:nvPicPr>
          <p:cNvPr id="3074" name="Picture 2" descr="Athens Technology Center (ATC) introduces a new corporate identity">
            <a:extLst>
              <a:ext uri="{FF2B5EF4-FFF2-40B4-BE49-F238E27FC236}">
                <a16:creationId xmlns:a16="http://schemas.microsoft.com/office/drawing/2014/main" id="{110200B7-4B86-43D3-977A-CAE1B037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1" y="1617964"/>
            <a:ext cx="1357155" cy="90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51">
            <a:extLst>
              <a:ext uri="{FF2B5EF4-FFF2-40B4-BE49-F238E27FC236}">
                <a16:creationId xmlns:a16="http://schemas.microsoft.com/office/drawing/2014/main" id="{3DB08EAE-6BD7-4FAE-A981-7D535432454D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789" y="5347654"/>
            <a:ext cx="678229" cy="676096"/>
          </a:xfrm>
          <a:prstGeom prst="rect">
            <a:avLst/>
          </a:prstGeom>
        </p:spPr>
      </p:pic>
      <p:sp>
        <p:nvSpPr>
          <p:cNvPr id="201" name="TextBox 139">
            <a:extLst>
              <a:ext uri="{FF2B5EF4-FFF2-40B4-BE49-F238E27FC236}">
                <a16:creationId xmlns:a16="http://schemas.microsoft.com/office/drawing/2014/main" id="{05F6A1D7-D9D1-48C5-ABFC-1634DF37441B}"/>
              </a:ext>
            </a:extLst>
          </p:cNvPr>
          <p:cNvSpPr txBox="1"/>
          <p:nvPr/>
        </p:nvSpPr>
        <p:spPr>
          <a:xfrm>
            <a:off x="5200775" y="5608329"/>
            <a:ext cx="1926535" cy="14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8"/>
              </a:lnSpc>
            </a:pPr>
            <a:r>
              <a:rPr lang="en-US" sz="877">
                <a:solidFill>
                  <a:srgbClr val="006C92"/>
                </a:solidFill>
                <a:latin typeface="Now"/>
              </a:rPr>
              <a:t>COMMUNICATOR</a:t>
            </a:r>
          </a:p>
        </p:txBody>
      </p:sp>
      <p:sp>
        <p:nvSpPr>
          <p:cNvPr id="339" name="TextBox 141">
            <a:extLst>
              <a:ext uri="{FF2B5EF4-FFF2-40B4-BE49-F238E27FC236}">
                <a16:creationId xmlns:a16="http://schemas.microsoft.com/office/drawing/2014/main" id="{F8E9F2EC-A83A-4E14-87BB-72159E398080}"/>
              </a:ext>
            </a:extLst>
          </p:cNvPr>
          <p:cNvSpPr txBox="1"/>
          <p:nvPr/>
        </p:nvSpPr>
        <p:spPr>
          <a:xfrm>
            <a:off x="5191775" y="5325892"/>
            <a:ext cx="1935535" cy="22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2"/>
              </a:lnSpc>
            </a:pPr>
            <a:r>
              <a:rPr lang="en-US" sz="1316">
                <a:solidFill>
                  <a:srgbClr val="1E1E1E"/>
                </a:solidFill>
                <a:latin typeface="Now"/>
              </a:rPr>
              <a:t>Stef van den Broek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591" b="15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6243" y="-664244"/>
            <a:ext cx="22408299" cy="5591003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28476" y="3889744"/>
            <a:ext cx="19023418" cy="6397256"/>
            <a:chOff x="0" y="0"/>
            <a:chExt cx="5691304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91305" cy="1913890"/>
            </a:xfrm>
            <a:custGeom>
              <a:avLst/>
              <a:gdLst/>
              <a:ahLst/>
              <a:cxnLst/>
              <a:rect l="l" t="t" r="r" b="b"/>
              <a:pathLst>
                <a:path w="5691305" h="1913890">
                  <a:moveTo>
                    <a:pt x="0" y="0"/>
                  </a:moveTo>
                  <a:lnTo>
                    <a:pt x="5691305" y="0"/>
                  </a:lnTo>
                  <a:lnTo>
                    <a:pt x="569130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629979"/>
            <a:ext cx="9474080" cy="349679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47648" y="4733416"/>
            <a:ext cx="3526246" cy="716706"/>
            <a:chOff x="-241755" y="-47625"/>
            <a:chExt cx="4201398" cy="955607"/>
          </a:xfrm>
        </p:grpSpPr>
        <p:sp>
          <p:nvSpPr>
            <p:cNvPr id="19" name="TextBox 19"/>
            <p:cNvSpPr txBox="1"/>
            <p:nvPr/>
          </p:nvSpPr>
          <p:spPr>
            <a:xfrm>
              <a:off x="-241755" y="468624"/>
              <a:ext cx="4201398" cy="439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https://across-h2020.eu/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386999" cy="44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6C92"/>
                  </a:solidFill>
                  <a:latin typeface="Now Bold"/>
                </a:rPr>
                <a:t>WEBSITE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133117" y="4629150"/>
            <a:ext cx="4021765" cy="1091630"/>
            <a:chOff x="0" y="0"/>
            <a:chExt cx="5362354" cy="1455506"/>
          </a:xfrm>
        </p:grpSpPr>
        <p:sp>
          <p:nvSpPr>
            <p:cNvPr id="22" name="TextBox 22"/>
            <p:cNvSpPr txBox="1"/>
            <p:nvPr/>
          </p:nvSpPr>
          <p:spPr>
            <a:xfrm>
              <a:off x="0" y="558948"/>
              <a:ext cx="5362354" cy="896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6"/>
                </a:lnSpc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Twitter: @AcrossH2020</a:t>
              </a:r>
            </a:p>
            <a:p>
              <a:pPr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LinkedIn: ACROSS Project H2020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201398" cy="44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6C92"/>
                  </a:solidFill>
                  <a:latin typeface="Now Bold"/>
                </a:rPr>
                <a:t>SOCIAL MEDIA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614105" y="4457700"/>
            <a:ext cx="4021765" cy="1434530"/>
            <a:chOff x="0" y="0"/>
            <a:chExt cx="5362354" cy="191270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558948"/>
              <a:ext cx="5362354" cy="1353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6"/>
                </a:lnSpc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Anna Triantafillou</a:t>
              </a:r>
            </a:p>
            <a:p>
              <a:pPr>
                <a:lnSpc>
                  <a:spcPts val="2706"/>
                </a:lnSpc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Email: a.triantafillou@atc.gr</a:t>
              </a:r>
            </a:p>
            <a:p>
              <a:pPr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0000"/>
                  </a:solidFill>
                  <a:latin typeface="Now"/>
                </a:rPr>
                <a:t>Phone: +30 210 68 74 300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4201398" cy="44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6"/>
                </a:lnSpc>
                <a:spcBef>
                  <a:spcPct val="0"/>
                </a:spcBef>
              </a:pPr>
              <a:r>
                <a:rPr lang="en-US" sz="1933">
                  <a:solidFill>
                    <a:srgbClr val="006C92"/>
                  </a:solidFill>
                  <a:latin typeface="Now Bold"/>
                </a:rPr>
                <a:t>CONTACT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37535" y="1220246"/>
            <a:ext cx="2548217" cy="1695723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3237535" y="3119343"/>
            <a:ext cx="3749695" cy="3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  <a:latin typeface="Now"/>
              </a:rPr>
              <a:t>European Union’s Horizon 2020</a:t>
            </a:r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28162" y="8541229"/>
            <a:ext cx="1883481" cy="213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71703" y="8268238"/>
            <a:ext cx="1629982" cy="8250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6286" y="8258384"/>
            <a:ext cx="1861219" cy="844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711" y="8391550"/>
            <a:ext cx="1865872" cy="457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993780" y="8458061"/>
            <a:ext cx="2128309" cy="3241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920F47D-E23A-40D6-9F69-8F19017035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673559" y="8344618"/>
            <a:ext cx="1530731" cy="551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7076117-FB40-4120-BC05-AA6010AD0A37}"/>
              </a:ext>
            </a:extLst>
          </p:cNvPr>
          <p:cNvGrpSpPr/>
          <p:nvPr/>
        </p:nvGrpSpPr>
        <p:grpSpPr>
          <a:xfrm>
            <a:off x="2247220" y="6798727"/>
            <a:ext cx="13793561" cy="836145"/>
            <a:chOff x="644574" y="6646908"/>
            <a:chExt cx="14545055" cy="88170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309006" y="6837234"/>
              <a:ext cx="2335398" cy="501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6977731" y="6738612"/>
              <a:ext cx="2474651" cy="69829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3501028" y="6769994"/>
              <a:ext cx="1688601" cy="63552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644574" y="6646908"/>
              <a:ext cx="1660164" cy="8817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F442412F-8A41-4443-BA25-350668A1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161362" y="6706728"/>
              <a:ext cx="2959745" cy="762060"/>
            </a:xfrm>
            <a:prstGeom prst="rect">
              <a:avLst/>
            </a:prstGeom>
          </p:spPr>
        </p:pic>
      </p:grpSp>
      <p:pic>
        <p:nvPicPr>
          <p:cNvPr id="2050" name="Picture 2" descr="Athens Technology Center (ATC) introduces a new corporate identity">
            <a:extLst>
              <a:ext uri="{FF2B5EF4-FFF2-40B4-BE49-F238E27FC236}">
                <a16:creationId xmlns:a16="http://schemas.microsoft.com/office/drawing/2014/main" id="{A380285A-394D-4025-9CAD-2DFD7F0A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68" y="6586473"/>
            <a:ext cx="1915712" cy="12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5603" y="5561224"/>
            <a:ext cx="2346771" cy="2362438"/>
            <a:chOff x="0" y="0"/>
            <a:chExt cx="3129028" cy="314991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129028" cy="3149917"/>
              <a:chOff x="0" y="0"/>
              <a:chExt cx="2438525" cy="245480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0677" y="20815"/>
              <a:ext cx="3087674" cy="3108288"/>
              <a:chOff x="0" y="0"/>
              <a:chExt cx="2438525" cy="245480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1924177" y="5561224"/>
            <a:ext cx="2346771" cy="2362438"/>
            <a:chOff x="0" y="0"/>
            <a:chExt cx="3129028" cy="314991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129028" cy="3149917"/>
              <a:chOff x="0" y="0"/>
              <a:chExt cx="2438525" cy="245480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0677" y="20815"/>
              <a:ext cx="3087674" cy="3108288"/>
              <a:chOff x="0" y="0"/>
              <a:chExt cx="2438525" cy="24548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6055546" y="5561224"/>
            <a:ext cx="2346771" cy="2362438"/>
            <a:chOff x="0" y="0"/>
            <a:chExt cx="3129028" cy="314991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129028" cy="3149917"/>
              <a:chOff x="0" y="0"/>
              <a:chExt cx="2438525" cy="245480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20677" y="20815"/>
              <a:ext cx="3087674" cy="3108288"/>
              <a:chOff x="0" y="0"/>
              <a:chExt cx="2438525" cy="245480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4912529" y="5561224"/>
            <a:ext cx="2346771" cy="2362438"/>
            <a:chOff x="0" y="0"/>
            <a:chExt cx="3129028" cy="314991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129028" cy="3149917"/>
              <a:chOff x="0" y="0"/>
              <a:chExt cx="2438525" cy="245480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20677" y="20815"/>
              <a:ext cx="3087674" cy="3108288"/>
              <a:chOff x="0" y="0"/>
              <a:chExt cx="2438525" cy="245480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38525" cy="2454805"/>
              </a:xfrm>
              <a:custGeom>
                <a:avLst/>
                <a:gdLst/>
                <a:ahLst/>
                <a:cxnLst/>
                <a:rect l="l" t="t" r="r" b="b"/>
                <a:pathLst>
                  <a:path w="2438525" h="2454805">
                    <a:moveTo>
                      <a:pt x="2314065" y="2454805"/>
                    </a:moveTo>
                    <a:lnTo>
                      <a:pt x="124460" y="2454805"/>
                    </a:lnTo>
                    <a:cubicBezTo>
                      <a:pt x="55880" y="2454805"/>
                      <a:pt x="0" y="2398925"/>
                      <a:pt x="0" y="23303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14065" y="0"/>
                    </a:lnTo>
                    <a:cubicBezTo>
                      <a:pt x="2382645" y="0"/>
                      <a:pt x="2438525" y="55880"/>
                      <a:pt x="2438525" y="124460"/>
                    </a:cubicBezTo>
                    <a:lnTo>
                      <a:pt x="2438525" y="2330345"/>
                    </a:lnTo>
                    <a:cubicBezTo>
                      <a:pt x="2438525" y="2398925"/>
                      <a:pt x="2382645" y="2454805"/>
                      <a:pt x="2314065" y="2454805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31148" y="7560404"/>
            <a:ext cx="1595568" cy="137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91895" y="7539546"/>
            <a:ext cx="1514186" cy="14176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60466" y="7560404"/>
            <a:ext cx="1874191" cy="137590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3324" y="7434002"/>
            <a:ext cx="1685181" cy="16287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929" r="12430"/>
          <a:stretch>
            <a:fillRect/>
          </a:stretch>
        </p:blipFill>
        <p:spPr>
          <a:xfrm>
            <a:off x="1028700" y="623553"/>
            <a:ext cx="3877377" cy="10176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28700" y="2580718"/>
            <a:ext cx="5613876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Now"/>
              </a:rPr>
              <a:t>ACROSS at a glance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699789" y="2675644"/>
            <a:ext cx="1956499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6C92"/>
                </a:solidFill>
                <a:latin typeface="Now Bold"/>
              </a:rPr>
              <a:t>Project title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57466" y="2675644"/>
            <a:ext cx="665048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Now"/>
              </a:rPr>
              <a:t>Towards user journeys for the delivery of cross-border services ensuring data sovereignty.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699789" y="3778963"/>
            <a:ext cx="2621158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6C92"/>
                </a:solidFill>
                <a:latin typeface="Now Bold"/>
              </a:rPr>
              <a:t>Call and topic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57466" y="3778963"/>
            <a:ext cx="686215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1999">
                <a:solidFill>
                  <a:srgbClr val="000000"/>
                </a:solidFill>
                <a:latin typeface="Now"/>
              </a:rPr>
              <a:t>H2020-SC6-GOVERNANCE-2020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Now"/>
              </a:rPr>
              <a:t>DT-GOVERNANCE-05-2018-2019-2020 - New forms of delivering public goods and inclusive public services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55546" y="5891932"/>
            <a:ext cx="2346771" cy="3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 Bold"/>
              </a:rPr>
              <a:t>Duration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55546" y="6455795"/>
            <a:ext cx="2346771" cy="99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36 months</a:t>
            </a:r>
          </a:p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Start date 01.02.2021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75603" y="5891932"/>
            <a:ext cx="2346771" cy="3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 Bold"/>
              </a:rPr>
              <a:t>Funding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75603" y="6455795"/>
            <a:ext cx="2346771" cy="20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RIA - </a:t>
            </a:r>
          </a:p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Research and Innovation action</a:t>
            </a:r>
          </a:p>
          <a:p>
            <a:pPr algn="ctr">
              <a:lnSpc>
                <a:spcPts val="2706"/>
              </a:lnSpc>
            </a:pPr>
            <a:endParaRPr lang="en-US" sz="1933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2706"/>
              </a:lnSpc>
            </a:pPr>
            <a:endParaRPr lang="en-US" sz="1933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2706"/>
              </a:lnSpc>
            </a:pPr>
            <a:endParaRPr lang="en-US" sz="1933">
              <a:solidFill>
                <a:srgbClr val="000000"/>
              </a:solidFill>
              <a:latin typeface="Now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924177" y="6789583"/>
            <a:ext cx="2346771" cy="3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€ 3.998.312,50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912529" y="6455795"/>
            <a:ext cx="2346771" cy="67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endParaRPr/>
          </a:p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"/>
              </a:rPr>
              <a:t>10 partners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924177" y="5891932"/>
            <a:ext cx="2346771" cy="3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 Bold"/>
              </a:rPr>
              <a:t>Budget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912529" y="5891932"/>
            <a:ext cx="2346771" cy="3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1933">
                <a:solidFill>
                  <a:srgbClr val="000000"/>
                </a:solidFill>
                <a:latin typeface="Now Bold"/>
              </a:rPr>
              <a:t>Consortium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ook shelf&#10;&#10;Description automatically generated with low confidence">
            <a:extLst>
              <a:ext uri="{FF2B5EF4-FFF2-40B4-BE49-F238E27FC236}">
                <a16:creationId xmlns:a16="http://schemas.microsoft.com/office/drawing/2014/main" id="{CA71EA0B-6563-4D04-851A-C586228270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359" y="-1093848"/>
            <a:ext cx="18562320" cy="123731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494998" y="5880074"/>
            <a:ext cx="6292642" cy="1350870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4654" y="4047618"/>
            <a:ext cx="10632764" cy="324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ACROSS</a:t>
            </a:r>
          </a:p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46399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28699" y="3506835"/>
            <a:ext cx="7581118" cy="2343244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chemeClr val="bg1">
                <a:lumMod val="85000"/>
              </a:schemeClr>
            </a:solidFill>
          </a:ln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29" r="12430"/>
          <a:stretch>
            <a:fillRect/>
          </a:stretch>
        </p:blipFill>
        <p:spPr>
          <a:xfrm>
            <a:off x="1028700" y="623553"/>
            <a:ext cx="3877377" cy="10176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395264" y="3749735"/>
            <a:ext cx="4393536" cy="33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EUROPEAN UNION RESIDENTS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82745" y="4547635"/>
            <a:ext cx="504873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latin typeface="Now" panose="020B0604020202020204" charset="0"/>
              </a:rPr>
              <a:t>512 million persons </a:t>
            </a:r>
            <a:r>
              <a:rPr lang="en-US">
                <a:latin typeface="Now" panose="020B0604020202020204" charset="0"/>
              </a:rPr>
              <a:t>living in the </a:t>
            </a:r>
          </a:p>
          <a:p>
            <a:r>
              <a:rPr lang="en-US">
                <a:latin typeface="Now" panose="020B0604020202020204" charset="0"/>
              </a:rPr>
              <a:t>European Union in 2018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4899CBAE-E857-46D5-BBA2-DC99B5F44CC3}"/>
              </a:ext>
            </a:extLst>
          </p:cNvPr>
          <p:cNvSpPr txBox="1"/>
          <p:nvPr/>
        </p:nvSpPr>
        <p:spPr>
          <a:xfrm>
            <a:off x="1028699" y="2056781"/>
            <a:ext cx="11438555" cy="98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800">
                <a:solidFill>
                  <a:srgbClr val="000000"/>
                </a:solidFill>
                <a:latin typeface="Now"/>
              </a:rPr>
              <a:t>Project motivation</a:t>
            </a:r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9DDABC65-0559-4321-8045-E62F21403851}"/>
              </a:ext>
            </a:extLst>
          </p:cNvPr>
          <p:cNvSpPr/>
          <p:nvPr/>
        </p:nvSpPr>
        <p:spPr>
          <a:xfrm>
            <a:off x="8856300" y="3529458"/>
            <a:ext cx="7581118" cy="2343245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chemeClr val="bg1">
                <a:lumMod val="85000"/>
              </a:schemeClr>
            </a:solidFill>
          </a:ln>
        </p:spPr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CC952050-CDB2-44C6-AC99-B0B264B0B98C}"/>
              </a:ext>
            </a:extLst>
          </p:cNvPr>
          <p:cNvSpPr txBox="1"/>
          <p:nvPr/>
        </p:nvSpPr>
        <p:spPr>
          <a:xfrm>
            <a:off x="9222865" y="3662580"/>
            <a:ext cx="4393536" cy="33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NATIONALITY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3A835F5E-5FED-4921-A986-1D3D773133F5}"/>
              </a:ext>
            </a:extLst>
          </p:cNvPr>
          <p:cNvSpPr txBox="1"/>
          <p:nvPr/>
        </p:nvSpPr>
        <p:spPr>
          <a:xfrm>
            <a:off x="9210345" y="4420820"/>
            <a:ext cx="439353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latin typeface="Now" panose="020B0604020202020204" charset="0"/>
              </a:rPr>
              <a:t>7.8 % had a </a:t>
            </a:r>
            <a:r>
              <a:rPr lang="en-US" b="1">
                <a:latin typeface="Now" panose="020B0604020202020204" charset="0"/>
              </a:rPr>
              <a:t>nationality other than their country</a:t>
            </a:r>
            <a:r>
              <a:rPr lang="en-US">
                <a:latin typeface="Now" panose="020B0604020202020204" charset="0"/>
              </a:rPr>
              <a:t> of residence: 3.4 % had citizenship of another EU Member</a:t>
            </a:r>
          </a:p>
        </p:txBody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0E637B69-838C-474E-8741-788EA853607F}"/>
              </a:ext>
            </a:extLst>
          </p:cNvPr>
          <p:cNvSpPr/>
          <p:nvPr/>
        </p:nvSpPr>
        <p:spPr>
          <a:xfrm>
            <a:off x="1028699" y="6140015"/>
            <a:ext cx="7581118" cy="2539063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chemeClr val="bg1">
                <a:lumMod val="85000"/>
              </a:schemeClr>
            </a:solidFill>
          </a:ln>
        </p:spPr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CE8E6A91-F3B4-4F60-9CF3-09ED29A60DFB}"/>
              </a:ext>
            </a:extLst>
          </p:cNvPr>
          <p:cNvSpPr txBox="1"/>
          <p:nvPr/>
        </p:nvSpPr>
        <p:spPr>
          <a:xfrm>
            <a:off x="1395264" y="6382916"/>
            <a:ext cx="4393536" cy="33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STUDYING ABROAD</a:t>
            </a:r>
          </a:p>
        </p:txBody>
      </p:sp>
      <p:sp>
        <p:nvSpPr>
          <p:cNvPr id="61" name="TextBox 38">
            <a:extLst>
              <a:ext uri="{FF2B5EF4-FFF2-40B4-BE49-F238E27FC236}">
                <a16:creationId xmlns:a16="http://schemas.microsoft.com/office/drawing/2014/main" id="{D91344D2-1493-4A13-AA55-97F972218D34}"/>
              </a:ext>
            </a:extLst>
          </p:cNvPr>
          <p:cNvSpPr txBox="1"/>
          <p:nvPr/>
        </p:nvSpPr>
        <p:spPr>
          <a:xfrm>
            <a:off x="1395265" y="7006918"/>
            <a:ext cx="491193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latin typeface="Now" panose="020B0604020202020204" charset="0"/>
              </a:rPr>
              <a:t>Studying aboard </a:t>
            </a:r>
            <a:r>
              <a:rPr lang="en-US">
                <a:latin typeface="Now" panose="020B0604020202020204" charset="0"/>
              </a:rPr>
              <a:t>is increasingly common among students: In 2017, there were in total 1.7 million such mobile students in the EU coming from abroad, a number which has increased by 22 % since 2013.;</a:t>
            </a:r>
          </a:p>
        </p:txBody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id="{C735F62A-5674-4D68-B5CE-D8A126D32A07}"/>
              </a:ext>
            </a:extLst>
          </p:cNvPr>
          <p:cNvSpPr/>
          <p:nvPr/>
        </p:nvSpPr>
        <p:spPr>
          <a:xfrm>
            <a:off x="8856300" y="6124177"/>
            <a:ext cx="7581118" cy="2539063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chemeClr val="bg1">
                <a:lumMod val="85000"/>
              </a:schemeClr>
            </a:solidFill>
          </a:ln>
        </p:spPr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39660B94-2FAF-460D-B2E7-1E790CCFC7F5}"/>
              </a:ext>
            </a:extLst>
          </p:cNvPr>
          <p:cNvSpPr txBox="1"/>
          <p:nvPr/>
        </p:nvSpPr>
        <p:spPr>
          <a:xfrm>
            <a:off x="9222865" y="6367078"/>
            <a:ext cx="4393536" cy="33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WORKING ABROAD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0D3C566C-AC9C-47DE-9AF0-52565306999B}"/>
              </a:ext>
            </a:extLst>
          </p:cNvPr>
          <p:cNvSpPr txBox="1"/>
          <p:nvPr/>
        </p:nvSpPr>
        <p:spPr>
          <a:xfrm>
            <a:off x="9222866" y="7006918"/>
            <a:ext cx="462273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latin typeface="Now" panose="020B0604020202020204" charset="0"/>
              </a:rPr>
              <a:t>Working abroad </a:t>
            </a:r>
            <a:r>
              <a:rPr lang="en-US">
                <a:latin typeface="Now" panose="020B0604020202020204" charset="0"/>
              </a:rPr>
              <a:t>has become more and more common in the EU: the employment rate for those with citizenship of another Member State than the one they were living in was 77% in 2018; </a:t>
            </a:r>
          </a:p>
        </p:txBody>
      </p:sp>
      <p:pic>
        <p:nvPicPr>
          <p:cNvPr id="65" name="Picture 29">
            <a:extLst>
              <a:ext uri="{FF2B5EF4-FFF2-40B4-BE49-F238E27FC236}">
                <a16:creationId xmlns:a16="http://schemas.microsoft.com/office/drawing/2014/main" id="{DA53D79D-4D10-4070-8E59-4C310C45BF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31481" y="4288729"/>
            <a:ext cx="1425656" cy="94870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3B91EDA6-B83E-448C-87AD-30D7CA6D80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73789" y="3899957"/>
            <a:ext cx="1926181" cy="148890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14AE87AF-F460-4B0A-9F04-36EC7C1526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3455" y="6826208"/>
            <a:ext cx="1798799" cy="146941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C65BFCE0-DA8D-468A-B7B9-A0C7C685E1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32263" y="6502605"/>
            <a:ext cx="2061493" cy="18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32">
            <a:extLst>
              <a:ext uri="{FF2B5EF4-FFF2-40B4-BE49-F238E27FC236}">
                <a16:creationId xmlns:a16="http://schemas.microsoft.com/office/drawing/2014/main" id="{DF741CF8-DD6D-4FE9-B57A-44CD9F84F7A7}"/>
              </a:ext>
            </a:extLst>
          </p:cNvPr>
          <p:cNvSpPr>
            <a:spLocks/>
          </p:cNvSpPr>
          <p:nvPr/>
        </p:nvSpPr>
        <p:spPr bwMode="auto">
          <a:xfrm>
            <a:off x="-1597878" y="4927348"/>
            <a:ext cx="19885878" cy="4654164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" name="Picture 89" descr="A picture containing text&#10;&#10;Description automatically generated">
            <a:extLst>
              <a:ext uri="{FF2B5EF4-FFF2-40B4-BE49-F238E27FC236}">
                <a16:creationId xmlns:a16="http://schemas.microsoft.com/office/drawing/2014/main" id="{985AAA59-C617-4B90-B75A-2F3BB141C2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613">
            <a:off x="-424762" y="3290168"/>
            <a:ext cx="19384594" cy="65350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29" r="12430"/>
          <a:stretch>
            <a:fillRect/>
          </a:stretch>
        </p:blipFill>
        <p:spPr>
          <a:xfrm>
            <a:off x="1028700" y="623553"/>
            <a:ext cx="3877377" cy="10176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4899CBAE-E857-46D5-BBA2-DC99B5F44CC3}"/>
              </a:ext>
            </a:extLst>
          </p:cNvPr>
          <p:cNvSpPr txBox="1"/>
          <p:nvPr/>
        </p:nvSpPr>
        <p:spPr>
          <a:xfrm>
            <a:off x="1028699" y="2056781"/>
            <a:ext cx="11438555" cy="98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800">
                <a:solidFill>
                  <a:srgbClr val="000000"/>
                </a:solidFill>
                <a:latin typeface="Now"/>
              </a:rPr>
              <a:t>What brought us here</a:t>
            </a: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845B253D-D2B2-4B5A-BB12-69905C0EB243}"/>
              </a:ext>
            </a:extLst>
          </p:cNvPr>
          <p:cNvSpPr>
            <a:spLocks/>
          </p:cNvSpPr>
          <p:nvPr/>
        </p:nvSpPr>
        <p:spPr bwMode="auto">
          <a:xfrm>
            <a:off x="2817635" y="7868481"/>
            <a:ext cx="1482666" cy="1118426"/>
          </a:xfrm>
          <a:custGeom>
            <a:avLst/>
            <a:gdLst>
              <a:gd name="T0" fmla="*/ 1038 w 1038"/>
              <a:gd name="T1" fmla="*/ 783 h 783"/>
              <a:gd name="T2" fmla="*/ 0 w 1038"/>
              <a:gd name="T3" fmla="*/ 488 h 783"/>
              <a:gd name="T4" fmla="*/ 0 w 1038"/>
              <a:gd name="T5" fmla="*/ 0 h 783"/>
              <a:gd name="T6" fmla="*/ 1038 w 1038"/>
              <a:gd name="T7" fmla="*/ 294 h 783"/>
              <a:gd name="T8" fmla="*/ 1038 w 1038"/>
              <a:gd name="T9" fmla="*/ 783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8" h="783">
                <a:moveTo>
                  <a:pt x="1038" y="783"/>
                </a:moveTo>
                <a:lnTo>
                  <a:pt x="0" y="488"/>
                </a:lnTo>
                <a:lnTo>
                  <a:pt x="0" y="0"/>
                </a:lnTo>
                <a:lnTo>
                  <a:pt x="1038" y="294"/>
                </a:lnTo>
                <a:lnTo>
                  <a:pt x="1038" y="783"/>
                </a:lnTo>
                <a:close/>
              </a:path>
            </a:pathLst>
          </a:custGeom>
          <a:solidFill>
            <a:srgbClr val="00344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C3C45EAB-72ED-4AD1-ABC4-54775923212D}"/>
              </a:ext>
            </a:extLst>
          </p:cNvPr>
          <p:cNvSpPr>
            <a:spLocks/>
          </p:cNvSpPr>
          <p:nvPr/>
        </p:nvSpPr>
        <p:spPr bwMode="auto">
          <a:xfrm>
            <a:off x="4298872" y="7877212"/>
            <a:ext cx="1481237" cy="1118426"/>
          </a:xfrm>
          <a:custGeom>
            <a:avLst/>
            <a:gdLst>
              <a:gd name="T0" fmla="*/ 1037 w 1037"/>
              <a:gd name="T1" fmla="*/ 488 h 783"/>
              <a:gd name="T2" fmla="*/ 0 w 1037"/>
              <a:gd name="T3" fmla="*/ 783 h 783"/>
              <a:gd name="T4" fmla="*/ 0 w 1037"/>
              <a:gd name="T5" fmla="*/ 294 h 783"/>
              <a:gd name="T6" fmla="*/ 1037 w 1037"/>
              <a:gd name="T7" fmla="*/ 0 h 783"/>
              <a:gd name="T8" fmla="*/ 1037 w 1037"/>
              <a:gd name="T9" fmla="*/ 48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783">
                <a:moveTo>
                  <a:pt x="1037" y="488"/>
                </a:moveTo>
                <a:lnTo>
                  <a:pt x="0" y="783"/>
                </a:lnTo>
                <a:lnTo>
                  <a:pt x="0" y="294"/>
                </a:lnTo>
                <a:lnTo>
                  <a:pt x="1037" y="0"/>
                </a:lnTo>
                <a:lnTo>
                  <a:pt x="1037" y="488"/>
                </a:lnTo>
                <a:close/>
              </a:path>
            </a:pathLst>
          </a:custGeom>
          <a:solidFill>
            <a:srgbClr val="00577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8D74AFDA-7957-4061-A7E7-387B2D4E0DA5}"/>
              </a:ext>
            </a:extLst>
          </p:cNvPr>
          <p:cNvSpPr>
            <a:spLocks/>
          </p:cNvSpPr>
          <p:nvPr/>
        </p:nvSpPr>
        <p:spPr bwMode="auto">
          <a:xfrm>
            <a:off x="2819063" y="7447267"/>
            <a:ext cx="2961046" cy="849890"/>
          </a:xfrm>
          <a:custGeom>
            <a:avLst/>
            <a:gdLst>
              <a:gd name="T0" fmla="*/ 2073 w 2073"/>
              <a:gd name="T1" fmla="*/ 301 h 595"/>
              <a:gd name="T2" fmla="*/ 1036 w 2073"/>
              <a:gd name="T3" fmla="*/ 595 h 595"/>
              <a:gd name="T4" fmla="*/ 0 w 2073"/>
              <a:gd name="T5" fmla="*/ 301 h 595"/>
              <a:gd name="T6" fmla="*/ 0 w 2073"/>
              <a:gd name="T7" fmla="*/ 295 h 595"/>
              <a:gd name="T8" fmla="*/ 1038 w 2073"/>
              <a:gd name="T9" fmla="*/ 0 h 595"/>
              <a:gd name="T10" fmla="*/ 2073 w 2073"/>
              <a:gd name="T11" fmla="*/ 295 h 595"/>
              <a:gd name="T12" fmla="*/ 2073 w 2073"/>
              <a:gd name="T13" fmla="*/ 301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3" h="595">
                <a:moveTo>
                  <a:pt x="2073" y="301"/>
                </a:moveTo>
                <a:lnTo>
                  <a:pt x="1036" y="595"/>
                </a:lnTo>
                <a:lnTo>
                  <a:pt x="0" y="301"/>
                </a:lnTo>
                <a:lnTo>
                  <a:pt x="0" y="295"/>
                </a:lnTo>
                <a:lnTo>
                  <a:pt x="1038" y="0"/>
                </a:lnTo>
                <a:lnTo>
                  <a:pt x="2073" y="295"/>
                </a:lnTo>
                <a:lnTo>
                  <a:pt x="2073" y="301"/>
                </a:lnTo>
                <a:close/>
              </a:path>
            </a:pathLst>
          </a:custGeom>
          <a:solidFill>
            <a:srgbClr val="006C9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802B50CE-9979-415A-A1BB-6CE6BE2B79EE}"/>
              </a:ext>
            </a:extLst>
          </p:cNvPr>
          <p:cNvSpPr>
            <a:spLocks/>
          </p:cNvSpPr>
          <p:nvPr/>
        </p:nvSpPr>
        <p:spPr bwMode="auto">
          <a:xfrm>
            <a:off x="7730227" y="7305337"/>
            <a:ext cx="1482666" cy="1118426"/>
          </a:xfrm>
          <a:custGeom>
            <a:avLst/>
            <a:gdLst>
              <a:gd name="T0" fmla="*/ 1038 w 1038"/>
              <a:gd name="T1" fmla="*/ 783 h 783"/>
              <a:gd name="T2" fmla="*/ 0 w 1038"/>
              <a:gd name="T3" fmla="*/ 488 h 783"/>
              <a:gd name="T4" fmla="*/ 0 w 1038"/>
              <a:gd name="T5" fmla="*/ 0 h 783"/>
              <a:gd name="T6" fmla="*/ 1038 w 1038"/>
              <a:gd name="T7" fmla="*/ 294 h 783"/>
              <a:gd name="T8" fmla="*/ 1038 w 1038"/>
              <a:gd name="T9" fmla="*/ 783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8" h="783">
                <a:moveTo>
                  <a:pt x="1038" y="783"/>
                </a:moveTo>
                <a:lnTo>
                  <a:pt x="0" y="488"/>
                </a:lnTo>
                <a:lnTo>
                  <a:pt x="0" y="0"/>
                </a:lnTo>
                <a:lnTo>
                  <a:pt x="1038" y="294"/>
                </a:lnTo>
                <a:lnTo>
                  <a:pt x="1038" y="783"/>
                </a:lnTo>
                <a:close/>
              </a:path>
            </a:pathLst>
          </a:custGeom>
          <a:solidFill>
            <a:srgbClr val="00344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D4B23365-901C-4FF8-9A4E-F30367801AB1}"/>
              </a:ext>
            </a:extLst>
          </p:cNvPr>
          <p:cNvSpPr>
            <a:spLocks/>
          </p:cNvSpPr>
          <p:nvPr/>
        </p:nvSpPr>
        <p:spPr bwMode="auto">
          <a:xfrm>
            <a:off x="9210036" y="7305337"/>
            <a:ext cx="1481237" cy="1118426"/>
          </a:xfrm>
          <a:custGeom>
            <a:avLst/>
            <a:gdLst>
              <a:gd name="T0" fmla="*/ 1037 w 1037"/>
              <a:gd name="T1" fmla="*/ 488 h 783"/>
              <a:gd name="T2" fmla="*/ 0 w 1037"/>
              <a:gd name="T3" fmla="*/ 783 h 783"/>
              <a:gd name="T4" fmla="*/ 0 w 1037"/>
              <a:gd name="T5" fmla="*/ 294 h 783"/>
              <a:gd name="T6" fmla="*/ 1037 w 1037"/>
              <a:gd name="T7" fmla="*/ 0 h 783"/>
              <a:gd name="T8" fmla="*/ 1037 w 1037"/>
              <a:gd name="T9" fmla="*/ 48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783">
                <a:moveTo>
                  <a:pt x="1037" y="488"/>
                </a:moveTo>
                <a:lnTo>
                  <a:pt x="0" y="783"/>
                </a:lnTo>
                <a:lnTo>
                  <a:pt x="0" y="294"/>
                </a:lnTo>
                <a:lnTo>
                  <a:pt x="1037" y="0"/>
                </a:lnTo>
                <a:lnTo>
                  <a:pt x="1037" y="488"/>
                </a:lnTo>
                <a:close/>
              </a:path>
            </a:pathLst>
          </a:custGeom>
          <a:solidFill>
            <a:srgbClr val="00577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0CF9BB19-E31F-4BDE-9B80-6D7746B24520}"/>
              </a:ext>
            </a:extLst>
          </p:cNvPr>
          <p:cNvSpPr>
            <a:spLocks/>
          </p:cNvSpPr>
          <p:nvPr/>
        </p:nvSpPr>
        <p:spPr bwMode="auto">
          <a:xfrm>
            <a:off x="7730227" y="6875392"/>
            <a:ext cx="2961046" cy="849890"/>
          </a:xfrm>
          <a:custGeom>
            <a:avLst/>
            <a:gdLst>
              <a:gd name="T0" fmla="*/ 2073 w 2073"/>
              <a:gd name="T1" fmla="*/ 301 h 595"/>
              <a:gd name="T2" fmla="*/ 1036 w 2073"/>
              <a:gd name="T3" fmla="*/ 595 h 595"/>
              <a:gd name="T4" fmla="*/ 0 w 2073"/>
              <a:gd name="T5" fmla="*/ 301 h 595"/>
              <a:gd name="T6" fmla="*/ 0 w 2073"/>
              <a:gd name="T7" fmla="*/ 295 h 595"/>
              <a:gd name="T8" fmla="*/ 1038 w 2073"/>
              <a:gd name="T9" fmla="*/ 0 h 595"/>
              <a:gd name="T10" fmla="*/ 2073 w 2073"/>
              <a:gd name="T11" fmla="*/ 295 h 595"/>
              <a:gd name="T12" fmla="*/ 2073 w 2073"/>
              <a:gd name="T13" fmla="*/ 301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3" h="595">
                <a:moveTo>
                  <a:pt x="2073" y="301"/>
                </a:moveTo>
                <a:lnTo>
                  <a:pt x="1036" y="595"/>
                </a:lnTo>
                <a:lnTo>
                  <a:pt x="0" y="301"/>
                </a:lnTo>
                <a:lnTo>
                  <a:pt x="0" y="295"/>
                </a:lnTo>
                <a:lnTo>
                  <a:pt x="1038" y="0"/>
                </a:lnTo>
                <a:lnTo>
                  <a:pt x="2073" y="295"/>
                </a:lnTo>
                <a:lnTo>
                  <a:pt x="2073" y="301"/>
                </a:lnTo>
                <a:close/>
              </a:path>
            </a:pathLst>
          </a:custGeom>
          <a:solidFill>
            <a:srgbClr val="006C9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8F14FD69-949B-4DD2-9899-0D92CB0E8C08}"/>
              </a:ext>
            </a:extLst>
          </p:cNvPr>
          <p:cNvSpPr>
            <a:spLocks/>
          </p:cNvSpPr>
          <p:nvPr/>
        </p:nvSpPr>
        <p:spPr bwMode="auto">
          <a:xfrm>
            <a:off x="12696312" y="6606856"/>
            <a:ext cx="1482666" cy="1118426"/>
          </a:xfrm>
          <a:custGeom>
            <a:avLst/>
            <a:gdLst>
              <a:gd name="T0" fmla="*/ 1038 w 1038"/>
              <a:gd name="T1" fmla="*/ 783 h 783"/>
              <a:gd name="T2" fmla="*/ 0 w 1038"/>
              <a:gd name="T3" fmla="*/ 488 h 783"/>
              <a:gd name="T4" fmla="*/ 0 w 1038"/>
              <a:gd name="T5" fmla="*/ 0 h 783"/>
              <a:gd name="T6" fmla="*/ 1038 w 1038"/>
              <a:gd name="T7" fmla="*/ 294 h 783"/>
              <a:gd name="T8" fmla="*/ 1038 w 1038"/>
              <a:gd name="T9" fmla="*/ 783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8" h="783">
                <a:moveTo>
                  <a:pt x="1038" y="783"/>
                </a:moveTo>
                <a:lnTo>
                  <a:pt x="0" y="488"/>
                </a:lnTo>
                <a:lnTo>
                  <a:pt x="0" y="0"/>
                </a:lnTo>
                <a:lnTo>
                  <a:pt x="1038" y="294"/>
                </a:lnTo>
                <a:lnTo>
                  <a:pt x="1038" y="783"/>
                </a:lnTo>
                <a:close/>
              </a:path>
            </a:pathLst>
          </a:custGeom>
          <a:solidFill>
            <a:srgbClr val="00344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5AC987D1-1626-4336-8958-1F46A30954AB}"/>
              </a:ext>
            </a:extLst>
          </p:cNvPr>
          <p:cNvSpPr>
            <a:spLocks/>
          </p:cNvSpPr>
          <p:nvPr/>
        </p:nvSpPr>
        <p:spPr bwMode="auto">
          <a:xfrm>
            <a:off x="14176121" y="6606856"/>
            <a:ext cx="1481237" cy="1118426"/>
          </a:xfrm>
          <a:custGeom>
            <a:avLst/>
            <a:gdLst>
              <a:gd name="T0" fmla="*/ 1037 w 1037"/>
              <a:gd name="T1" fmla="*/ 488 h 783"/>
              <a:gd name="T2" fmla="*/ 0 w 1037"/>
              <a:gd name="T3" fmla="*/ 783 h 783"/>
              <a:gd name="T4" fmla="*/ 0 w 1037"/>
              <a:gd name="T5" fmla="*/ 294 h 783"/>
              <a:gd name="T6" fmla="*/ 1037 w 1037"/>
              <a:gd name="T7" fmla="*/ 0 h 783"/>
              <a:gd name="T8" fmla="*/ 1037 w 1037"/>
              <a:gd name="T9" fmla="*/ 48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783">
                <a:moveTo>
                  <a:pt x="1037" y="488"/>
                </a:moveTo>
                <a:lnTo>
                  <a:pt x="0" y="783"/>
                </a:lnTo>
                <a:lnTo>
                  <a:pt x="0" y="294"/>
                </a:lnTo>
                <a:lnTo>
                  <a:pt x="1037" y="0"/>
                </a:lnTo>
                <a:lnTo>
                  <a:pt x="1037" y="488"/>
                </a:lnTo>
                <a:close/>
              </a:path>
            </a:pathLst>
          </a:custGeom>
          <a:solidFill>
            <a:srgbClr val="00577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A818B6E2-5F0B-49E7-BA27-6D0714D17AD0}"/>
              </a:ext>
            </a:extLst>
          </p:cNvPr>
          <p:cNvSpPr>
            <a:spLocks/>
          </p:cNvSpPr>
          <p:nvPr/>
        </p:nvSpPr>
        <p:spPr bwMode="auto">
          <a:xfrm>
            <a:off x="12696312" y="6176911"/>
            <a:ext cx="2961046" cy="849890"/>
          </a:xfrm>
          <a:custGeom>
            <a:avLst/>
            <a:gdLst>
              <a:gd name="T0" fmla="*/ 2073 w 2073"/>
              <a:gd name="T1" fmla="*/ 301 h 595"/>
              <a:gd name="T2" fmla="*/ 1036 w 2073"/>
              <a:gd name="T3" fmla="*/ 595 h 595"/>
              <a:gd name="T4" fmla="*/ 0 w 2073"/>
              <a:gd name="T5" fmla="*/ 301 h 595"/>
              <a:gd name="T6" fmla="*/ 0 w 2073"/>
              <a:gd name="T7" fmla="*/ 295 h 595"/>
              <a:gd name="T8" fmla="*/ 1038 w 2073"/>
              <a:gd name="T9" fmla="*/ 0 h 595"/>
              <a:gd name="T10" fmla="*/ 2073 w 2073"/>
              <a:gd name="T11" fmla="*/ 295 h 595"/>
              <a:gd name="T12" fmla="*/ 2073 w 2073"/>
              <a:gd name="T13" fmla="*/ 301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3" h="595">
                <a:moveTo>
                  <a:pt x="2073" y="301"/>
                </a:moveTo>
                <a:lnTo>
                  <a:pt x="1036" y="595"/>
                </a:lnTo>
                <a:lnTo>
                  <a:pt x="0" y="301"/>
                </a:lnTo>
                <a:lnTo>
                  <a:pt x="0" y="295"/>
                </a:lnTo>
                <a:lnTo>
                  <a:pt x="1038" y="0"/>
                </a:lnTo>
                <a:lnTo>
                  <a:pt x="2073" y="295"/>
                </a:lnTo>
                <a:lnTo>
                  <a:pt x="2073" y="301"/>
                </a:lnTo>
                <a:close/>
              </a:path>
            </a:pathLst>
          </a:custGeom>
          <a:solidFill>
            <a:srgbClr val="006C9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Now" panose="020B060402020202020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8A5FA8-13AC-4A89-A98C-22C79F05C8DA}"/>
              </a:ext>
            </a:extLst>
          </p:cNvPr>
          <p:cNvGrpSpPr/>
          <p:nvPr/>
        </p:nvGrpSpPr>
        <p:grpSpPr>
          <a:xfrm rot="16200000">
            <a:off x="3717003" y="7241447"/>
            <a:ext cx="1165167" cy="162727"/>
            <a:chOff x="2057400" y="2800350"/>
            <a:chExt cx="885242" cy="91440"/>
          </a:xfrm>
          <a:solidFill>
            <a:schemeClr val="bg2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DCD86B-6A7F-4D76-A5FE-4E503D4DB70C}"/>
                </a:ext>
              </a:extLst>
            </p:cNvPr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>
                <a:latin typeface="Now" panose="020B060402020202020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DC0A734-6DE7-40CF-B2CE-B71A7E1A0886}"/>
                </a:ext>
              </a:extLst>
            </p:cNvPr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E4E7E1-ADC0-4FC3-9177-CF68A8D5298F}"/>
              </a:ext>
            </a:extLst>
          </p:cNvPr>
          <p:cNvGrpSpPr/>
          <p:nvPr/>
        </p:nvGrpSpPr>
        <p:grpSpPr>
          <a:xfrm rot="16200000">
            <a:off x="8680861" y="6627004"/>
            <a:ext cx="1173349" cy="276298"/>
            <a:chOff x="2057400" y="2800350"/>
            <a:chExt cx="885242" cy="91440"/>
          </a:xfrm>
          <a:solidFill>
            <a:schemeClr val="bg2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A0B59F9-CD11-416B-B587-F5A9A6930C99}"/>
                </a:ext>
              </a:extLst>
            </p:cNvPr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>
                <a:latin typeface="Now" panose="020B060402020202020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31D5238-EB72-4230-A6BB-0B85B10B1272}"/>
                </a:ext>
              </a:extLst>
            </p:cNvPr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C1F9448-8A1E-4B94-A049-E7F7E88E1DF1}"/>
              </a:ext>
            </a:extLst>
          </p:cNvPr>
          <p:cNvGrpSpPr/>
          <p:nvPr/>
        </p:nvGrpSpPr>
        <p:grpSpPr>
          <a:xfrm rot="16200000">
            <a:off x="13590777" y="5962077"/>
            <a:ext cx="1185805" cy="176418"/>
            <a:chOff x="2057400" y="2800350"/>
            <a:chExt cx="885242" cy="91440"/>
          </a:xfrm>
          <a:solidFill>
            <a:schemeClr val="bg2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38C1E5-9B98-44B4-8BD3-EEF90B505556}"/>
                </a:ext>
              </a:extLst>
            </p:cNvPr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>
                <a:latin typeface="Now" panose="020B060402020202020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708E806-33F0-4959-891A-57BCEE7E5886}"/>
                </a:ext>
              </a:extLst>
            </p:cNvPr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Picture 5">
            <a:extLst>
              <a:ext uri="{FF2B5EF4-FFF2-40B4-BE49-F238E27FC236}">
                <a16:creationId xmlns:a16="http://schemas.microsoft.com/office/drawing/2014/main" id="{539EA65E-9B5A-4D22-A07B-B5BC2DC2C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1746" y="3852811"/>
            <a:ext cx="720000" cy="720000"/>
          </a:xfrm>
          <a:prstGeom prst="rect">
            <a:avLst/>
          </a:prstGeom>
        </p:spPr>
      </p:pic>
      <p:pic>
        <p:nvPicPr>
          <p:cNvPr id="92" name="Picture 6">
            <a:extLst>
              <a:ext uri="{FF2B5EF4-FFF2-40B4-BE49-F238E27FC236}">
                <a16:creationId xmlns:a16="http://schemas.microsoft.com/office/drawing/2014/main" id="{6A159FB0-0B6E-48C4-B8C3-D2E68B23B8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59578" y="3684047"/>
            <a:ext cx="720000" cy="720000"/>
          </a:xfrm>
          <a:prstGeom prst="rect">
            <a:avLst/>
          </a:prstGeom>
        </p:spPr>
      </p:pic>
      <p:pic>
        <p:nvPicPr>
          <p:cNvPr id="93" name="Picture 7">
            <a:extLst>
              <a:ext uri="{FF2B5EF4-FFF2-40B4-BE49-F238E27FC236}">
                <a16:creationId xmlns:a16="http://schemas.microsoft.com/office/drawing/2014/main" id="{5431396E-6237-43C9-8987-ABCC6F4D72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33967" y="2394257"/>
            <a:ext cx="720000" cy="720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390C673-8F6E-4DBD-87C8-EBE17EA280C5}"/>
              </a:ext>
            </a:extLst>
          </p:cNvPr>
          <p:cNvSpPr txBox="1"/>
          <p:nvPr/>
        </p:nvSpPr>
        <p:spPr>
          <a:xfrm>
            <a:off x="2311130" y="4036871"/>
            <a:ext cx="2219400" cy="42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PUBLIC DEMAND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2FD936E-92B4-4D75-B9E8-9D8A5DE3DD84}"/>
              </a:ext>
            </a:extLst>
          </p:cNvPr>
          <p:cNvSpPr txBox="1"/>
          <p:nvPr/>
        </p:nvSpPr>
        <p:spPr>
          <a:xfrm>
            <a:off x="1533586" y="4664593"/>
            <a:ext cx="47666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For a citizen to be able to gain free and easy access to (other) countries' e-services</a:t>
            </a:r>
          </a:p>
          <a:p>
            <a:pPr>
              <a:lnSpc>
                <a:spcPct val="100000"/>
              </a:lnSpc>
            </a:pPr>
            <a:endParaRPr lang="en-US" sz="1600">
              <a:latin typeface="Now" panose="020B0604020202020204" charset="0"/>
            </a:endParaRPr>
          </a:p>
          <a:p>
            <a:pPr marL="428625" indent="-428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PAs have to pay additional attention to provide the same possibilities of public services to both residents and non-residents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6D98973-258C-4004-B64E-7EA78C1D7EA2}"/>
              </a:ext>
            </a:extLst>
          </p:cNvPr>
          <p:cNvSpPr txBox="1"/>
          <p:nvPr/>
        </p:nvSpPr>
        <p:spPr>
          <a:xfrm>
            <a:off x="7730227" y="3666276"/>
            <a:ext cx="4389732" cy="767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6"/>
              </a:lnSpc>
            </a:pPr>
            <a:r>
              <a:rPr lang="en-US">
                <a:solidFill>
                  <a:srgbClr val="006C92"/>
                </a:solidFill>
                <a:latin typeface="Now Bold"/>
              </a:rPr>
              <a:t>EASY PROVISION OF CROSS-BORDER SERVICES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0891811-52C6-4016-AA8A-BC62A8D32A04}"/>
              </a:ext>
            </a:extLst>
          </p:cNvPr>
          <p:cNvSpPr txBox="1"/>
          <p:nvPr/>
        </p:nvSpPr>
        <p:spPr>
          <a:xfrm>
            <a:off x="6932962" y="4574141"/>
            <a:ext cx="55655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Users should be able to easily understand the administrative procedures</a:t>
            </a:r>
          </a:p>
          <a:p>
            <a:endParaRPr lang="en-US" sz="1600">
              <a:latin typeface="Now" panose="020B060402020202020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Citizens need to be sure that their personal data meet the EU’s strict data protection rules, and they are owners of their data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0FA24B3-FE94-4E6E-8977-57AA0B9B929E}"/>
              </a:ext>
            </a:extLst>
          </p:cNvPr>
          <p:cNvSpPr txBox="1"/>
          <p:nvPr/>
        </p:nvSpPr>
        <p:spPr>
          <a:xfrm>
            <a:off x="12732312" y="3212575"/>
            <a:ext cx="4577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Overcome the existing administrative, organizational, technological,</a:t>
            </a:r>
            <a:br>
              <a:rPr lang="en-US" sz="1600">
                <a:latin typeface="Now" panose="020B0604020202020204" charset="0"/>
              </a:rPr>
            </a:br>
            <a:r>
              <a:rPr lang="en-US" sz="1600">
                <a:latin typeface="Now" panose="020B0604020202020204" charset="0"/>
              </a:rPr>
              <a:t>and legal barriers in providing interoperable services</a:t>
            </a:r>
          </a:p>
          <a:p>
            <a:endParaRPr lang="en-US" sz="1600">
              <a:latin typeface="Now" panose="020B060402020202020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600">
                <a:latin typeface="Now" panose="020B0604020202020204" charset="0"/>
              </a:rPr>
              <a:t>Ensure the availability, quality and interoperability of information </a:t>
            </a:r>
            <a:br>
              <a:rPr lang="en-US" sz="1600">
                <a:latin typeface="Now" panose="020B0604020202020204" charset="0"/>
              </a:rPr>
            </a:br>
            <a:r>
              <a:rPr lang="en-US" sz="1600">
                <a:latin typeface="Now" panose="020B0604020202020204" charset="0"/>
              </a:rPr>
              <a:t>about public services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48EE3-90F5-4255-97BB-DD77DC41056C}"/>
              </a:ext>
            </a:extLst>
          </p:cNvPr>
          <p:cNvSpPr txBox="1"/>
          <p:nvPr/>
        </p:nvSpPr>
        <p:spPr>
          <a:xfrm>
            <a:off x="13437645" y="2401980"/>
            <a:ext cx="4918961" cy="767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706"/>
              </a:lnSpc>
              <a:defRPr>
                <a:solidFill>
                  <a:srgbClr val="006C92"/>
                </a:solidFill>
                <a:latin typeface="Now Bold"/>
              </a:defRPr>
            </a:lvl1pPr>
          </a:lstStyle>
          <a:p>
            <a:r>
              <a:rPr lang="en-US"/>
              <a:t>PUBLIC ADMINISTRATIONS </a:t>
            </a:r>
          </a:p>
          <a:p>
            <a:r>
              <a:rPr lang="en-US"/>
              <a:t>CHALLENGES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C3FABA4-78EB-4988-8B4E-3362B81DB9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24779" y="6313895"/>
            <a:ext cx="2052884" cy="12784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20C5B7-FB00-4715-A349-050E305FD6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84624" y="6619677"/>
            <a:ext cx="1890735" cy="13929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278C66-3A90-4B86-9B5B-89A984B3BA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437645" y="5478430"/>
            <a:ext cx="1390988" cy="1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801" t="1898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28998" y="5923279"/>
            <a:ext cx="3346779" cy="1350870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4654" y="4047618"/>
            <a:ext cx="9120935" cy="322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Understand the project's vision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6265" y="2015987"/>
            <a:ext cx="1249501" cy="12495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06265" y="4052230"/>
            <a:ext cx="1249501" cy="1249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06265" y="6082853"/>
            <a:ext cx="1249501" cy="12495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208129" y="799806"/>
            <a:ext cx="505117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Now"/>
              </a:rPr>
              <a:t>ACROSS PROJECT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896" y="2015987"/>
            <a:ext cx="5613876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Now"/>
              </a:rPr>
              <a:t>What do we want to do?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2093" y="2448219"/>
            <a:ext cx="5595673" cy="91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  <a:spcBef>
                <a:spcPct val="0"/>
              </a:spcBef>
            </a:pPr>
            <a:r>
              <a:rPr lang="en-US" sz="1724">
                <a:solidFill>
                  <a:srgbClr val="000000"/>
                </a:solidFill>
                <a:latin typeface="Now"/>
              </a:rPr>
              <a:t>Current European regulations (e.g. the Single Digital Gateway (SDG) and Once-Only principle (OOP), European Interoperability Framework (EIF).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3807" y="1964898"/>
            <a:ext cx="5863214" cy="31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  <a:spcBef>
                <a:spcPct val="0"/>
              </a:spcBef>
            </a:pPr>
            <a:r>
              <a:rPr lang="en-US" sz="1807">
                <a:solidFill>
                  <a:srgbClr val="006C92"/>
                </a:solidFill>
                <a:latin typeface="Now Bold"/>
              </a:rPr>
              <a:t>EXPLORE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72093" y="4484462"/>
            <a:ext cx="5997304" cy="91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  <a:spcBef>
                <a:spcPct val="0"/>
              </a:spcBef>
            </a:pPr>
            <a:r>
              <a:rPr lang="en-US" sz="1724">
                <a:solidFill>
                  <a:srgbClr val="000000"/>
                </a:solidFill>
                <a:latin typeface="Now"/>
              </a:rPr>
              <a:t>New ways to enable user-centric design and implementation of interoperable cross-border (digital) public services as well as citizens’ data governance.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72093" y="4014130"/>
            <a:ext cx="5595673" cy="29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  <a:spcBef>
                <a:spcPct val="0"/>
              </a:spcBef>
            </a:pPr>
            <a:r>
              <a:rPr lang="en-US" sz="1724">
                <a:solidFill>
                  <a:srgbClr val="006C92"/>
                </a:solidFill>
                <a:latin typeface="Now Bold"/>
              </a:rPr>
              <a:t>FIND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2093" y="6515085"/>
            <a:ext cx="7451298" cy="274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</a:pPr>
            <a:r>
              <a:rPr lang="en-US" sz="1724">
                <a:solidFill>
                  <a:srgbClr val="000000"/>
                </a:solidFill>
                <a:latin typeface="Now"/>
              </a:rPr>
              <a:t>Setting up the tools and methods as well as the ecosystem enabling the implementation and experimentation of interoperable and cross-border public services;</a:t>
            </a:r>
          </a:p>
          <a:p>
            <a:pPr>
              <a:lnSpc>
                <a:spcPts val="2414"/>
              </a:lnSpc>
            </a:pPr>
            <a:endParaRPr lang="en-US" sz="1724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14"/>
              </a:lnSpc>
            </a:pPr>
            <a:r>
              <a:rPr lang="en-US" sz="1724">
                <a:solidFill>
                  <a:srgbClr val="000000"/>
                </a:solidFill>
                <a:latin typeface="Now"/>
              </a:rPr>
              <a:t>Enabling &amp; enhancing the collaboration among stakeholders;</a:t>
            </a:r>
          </a:p>
          <a:p>
            <a:pPr>
              <a:lnSpc>
                <a:spcPts val="2414"/>
              </a:lnSpc>
            </a:pPr>
            <a:endParaRPr lang="en-US" sz="1724">
              <a:solidFill>
                <a:srgbClr val="000000"/>
              </a:solidFill>
              <a:latin typeface="Now"/>
            </a:endParaRPr>
          </a:p>
          <a:p>
            <a:pPr>
              <a:lnSpc>
                <a:spcPts val="2414"/>
              </a:lnSpc>
            </a:pPr>
            <a:r>
              <a:rPr lang="en-US" sz="1724">
                <a:solidFill>
                  <a:srgbClr val="000000"/>
                </a:solidFill>
                <a:latin typeface="Now"/>
              </a:rPr>
              <a:t>Evaluating &amp; validating ACROSS contribution to European policies’ implementation by ensuring its wider sustainability.</a:t>
            </a:r>
          </a:p>
          <a:p>
            <a:pPr>
              <a:lnSpc>
                <a:spcPts val="2414"/>
              </a:lnSpc>
              <a:spcBef>
                <a:spcPct val="0"/>
              </a:spcBef>
            </a:pPr>
            <a:endParaRPr lang="en-US" sz="1724">
              <a:solidFill>
                <a:srgbClr val="000000"/>
              </a:solidFill>
              <a:latin typeface="Now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72093" y="6044753"/>
            <a:ext cx="5595673" cy="29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  <a:spcBef>
                <a:spcPct val="0"/>
              </a:spcBef>
            </a:pPr>
            <a:r>
              <a:rPr lang="en-US" sz="1724">
                <a:solidFill>
                  <a:srgbClr val="006C92"/>
                </a:solidFill>
                <a:latin typeface="Now Bold"/>
              </a:rPr>
              <a:t>CONTRIBUTE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programme under grant agreement No: 959157.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972BB021-A114-4E49-B71A-E6F4B639DB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297663" y="4799638"/>
            <a:ext cx="4711458" cy="31439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4237" y="5587713"/>
            <a:ext cx="6292614" cy="1865222"/>
          </a:xfrm>
          <a:prstGeom prst="rect">
            <a:avLst/>
          </a:prstGeom>
          <a:solidFill>
            <a:srgbClr val="006C9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3" t="20337" r="3319" b="23784"/>
          <a:stretch>
            <a:fillRect/>
          </a:stretch>
        </p:blipFill>
        <p:spPr>
          <a:xfrm>
            <a:off x="1614654" y="1426154"/>
            <a:ext cx="6887733" cy="1512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4654" y="4047618"/>
            <a:ext cx="9120935" cy="322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ACROSS</a:t>
            </a:r>
          </a:p>
          <a:p>
            <a:pPr>
              <a:lnSpc>
                <a:spcPts val="12921"/>
              </a:lnSpc>
            </a:pPr>
            <a:r>
              <a:rPr lang="en-US" sz="9229">
                <a:solidFill>
                  <a:srgbClr val="FFFFFF"/>
                </a:solidFill>
                <a:latin typeface="Now"/>
              </a:rPr>
              <a:t>objectives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erson, holding, dark&#10;&#10;Description automatically generated">
            <a:extLst>
              <a:ext uri="{FF2B5EF4-FFF2-40B4-BE49-F238E27FC236}">
                <a16:creationId xmlns:a16="http://schemas.microsoft.com/office/drawing/2014/main" id="{55D813B6-DB60-4274-B424-7101878C1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34" y="415439"/>
            <a:ext cx="14471237" cy="10018363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DB42F60D-D90B-48EF-8DB7-F4905409D5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879" y="4722851"/>
            <a:ext cx="8105029" cy="27324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78133" y="6676381"/>
            <a:ext cx="7323555" cy="75148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9" r="12430"/>
          <a:stretch>
            <a:fillRect/>
          </a:stretch>
        </p:blipFill>
        <p:spPr>
          <a:xfrm>
            <a:off x="1016896" y="509088"/>
            <a:ext cx="3264689" cy="85684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95264" y="2407606"/>
            <a:ext cx="12132929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Now"/>
              </a:rPr>
              <a:t>ACROSS main objective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9464223"/>
            <a:ext cx="733128" cy="487863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382745" y="9566470"/>
            <a:ext cx="14096259" cy="2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ts val="204"/>
              </a:spcBef>
            </a:pPr>
            <a:r>
              <a:rPr lang="en-US" sz="1362">
                <a:solidFill>
                  <a:srgbClr val="B2B2B2"/>
                </a:solidFill>
                <a:latin typeface="Now"/>
              </a:rPr>
              <a:t>This project has received funding from the European Union’s Horizon 2020 research and innovation </a:t>
            </a:r>
            <a:r>
              <a:rPr lang="en-US" sz="1362" err="1">
                <a:solidFill>
                  <a:srgbClr val="B2B2B2"/>
                </a:solidFill>
                <a:latin typeface="Now"/>
              </a:rPr>
              <a:t>programme</a:t>
            </a:r>
            <a:r>
              <a:rPr lang="en-US" sz="1362">
                <a:solidFill>
                  <a:srgbClr val="B2B2B2"/>
                </a:solidFill>
                <a:latin typeface="Now"/>
              </a:rPr>
              <a:t> under grant agreement No: 959157.</a:t>
            </a:r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E83C5246-612D-40D8-A2BE-1821478E0265}"/>
              </a:ext>
            </a:extLst>
          </p:cNvPr>
          <p:cNvSpPr/>
          <p:nvPr/>
        </p:nvSpPr>
        <p:spPr>
          <a:xfrm>
            <a:off x="1373704" y="4153778"/>
            <a:ext cx="10573612" cy="3441056"/>
          </a:xfrm>
          <a:custGeom>
            <a:avLst/>
            <a:gdLst/>
            <a:ahLst/>
            <a:cxnLst/>
            <a:rect l="l" t="t" r="r" b="b"/>
            <a:pathLst>
              <a:path w="2438525" h="2454805">
                <a:moveTo>
                  <a:pt x="2314065" y="2454805"/>
                </a:moveTo>
                <a:lnTo>
                  <a:pt x="124460" y="2454805"/>
                </a:lnTo>
                <a:cubicBezTo>
                  <a:pt x="55880" y="2454805"/>
                  <a:pt x="0" y="2398925"/>
                  <a:pt x="0" y="233034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14065" y="0"/>
                </a:lnTo>
                <a:cubicBezTo>
                  <a:pt x="2382645" y="0"/>
                  <a:pt x="2438525" y="55880"/>
                  <a:pt x="2438525" y="124460"/>
                </a:cubicBezTo>
                <a:lnTo>
                  <a:pt x="2438525" y="2330345"/>
                </a:lnTo>
                <a:cubicBezTo>
                  <a:pt x="2438525" y="2398925"/>
                  <a:pt x="2382645" y="2454805"/>
                  <a:pt x="2314065" y="2454805"/>
                </a:cubicBezTo>
                <a:close/>
              </a:path>
            </a:pathLst>
          </a:custGeom>
          <a:solidFill>
            <a:srgbClr val="FDFDFD"/>
          </a:solidFill>
          <a:ln w="12700">
            <a:solidFill>
              <a:srgbClr val="EFEFEF"/>
            </a:solidFill>
          </a:ln>
          <a:effectLst>
            <a:outerShdw blurRad="215900" dist="38100" dir="2700000" algn="tl" rotWithShape="0">
              <a:prstClr val="black">
                <a:alpha val="14000"/>
              </a:prstClr>
            </a:outerShdw>
          </a:effectLst>
        </p:spPr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494F06-3617-4C30-AFB8-492FD2FF4A88}"/>
              </a:ext>
            </a:extLst>
          </p:cNvPr>
          <p:cNvSpPr txBox="1"/>
          <p:nvPr/>
        </p:nvSpPr>
        <p:spPr>
          <a:xfrm>
            <a:off x="1829861" y="4789399"/>
            <a:ext cx="10262235" cy="2549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Now" panose="020B0604020202020204" charset="0"/>
              </a:rPr>
              <a:t>To provide a holistic solution that </a:t>
            </a:r>
            <a:r>
              <a:rPr lang="en-US" sz="1800" b="1" dirty="0">
                <a:latin typeface="Now" panose="020B0604020202020204" charset="0"/>
              </a:rPr>
              <a:t>allows public administrations to deliver a user-centric interoperable cross-border mobility service </a:t>
            </a:r>
            <a:r>
              <a:rPr lang="en-US" sz="1800" dirty="0">
                <a:latin typeface="Now" panose="020B0604020202020204" charset="0"/>
              </a:rPr>
              <a:t>compliant with the current European regulations (e.g., the Single Digital Gateway, European Interoperability Framework) </a:t>
            </a:r>
            <a:r>
              <a:rPr lang="en-US" sz="1800" b="1" dirty="0">
                <a:latin typeface="Now" panose="020B0604020202020204" charset="0"/>
              </a:rPr>
              <a:t>where the private sector can also interconnect their services</a:t>
            </a:r>
            <a:r>
              <a:rPr lang="en-US" sz="1800" dirty="0">
                <a:latin typeface="Now" panose="020B0604020202020204" charset="0"/>
              </a:rPr>
              <a:t> while ensuring the </a:t>
            </a:r>
            <a:r>
              <a:rPr lang="en-US" sz="1800" b="1" dirty="0">
                <a:latin typeface="Now" panose="020B0604020202020204" charset="0"/>
              </a:rPr>
              <a:t>data sovereignty of the citizens</a:t>
            </a:r>
            <a:r>
              <a:rPr lang="en-US" sz="1800" dirty="0">
                <a:latin typeface="Now" panose="020B0604020202020204" charset="0"/>
              </a:rPr>
              <a:t>, who can set the privacy level that will allow the public and private sector to access to his data </a:t>
            </a:r>
            <a:r>
              <a:rPr lang="en-US" sz="1800" b="1" dirty="0">
                <a:latin typeface="Now" panose="020B0604020202020204" charset="0"/>
              </a:rPr>
              <a:t>based on his requirements.</a:t>
            </a:r>
            <a:endParaRPr lang="en-BE" sz="1800" b="1" dirty="0">
              <a:latin typeface="Now" panose="020B0604020202020204" charset="0"/>
            </a:endParaRPr>
          </a:p>
        </p:txBody>
      </p:sp>
      <p:sp>
        <p:nvSpPr>
          <p:cNvPr id="51" name="TextBox 11">
            <a:extLst>
              <a:ext uri="{FF2B5EF4-FFF2-40B4-BE49-F238E27FC236}">
                <a16:creationId xmlns:a16="http://schemas.microsoft.com/office/drawing/2014/main" id="{0A909199-7361-40D0-A8F3-A26E419373F3}"/>
              </a:ext>
            </a:extLst>
          </p:cNvPr>
          <p:cNvSpPr txBox="1"/>
          <p:nvPr/>
        </p:nvSpPr>
        <p:spPr>
          <a:xfrm>
            <a:off x="1921447" y="4442044"/>
            <a:ext cx="5863214" cy="31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  <a:spcBef>
                <a:spcPct val="0"/>
              </a:spcBef>
            </a:pPr>
            <a:r>
              <a:rPr lang="en-US" sz="1807">
                <a:solidFill>
                  <a:srgbClr val="006C92"/>
                </a:solidFill>
                <a:latin typeface="Now Bold"/>
              </a:rPr>
              <a:t>ACROSS MAIN OBJECTIVE</a:t>
            </a:r>
          </a:p>
        </p:txBody>
      </p:sp>
      <p:pic>
        <p:nvPicPr>
          <p:cNvPr id="47" name="Graphic 46" descr="Bullseye with solid fill">
            <a:extLst>
              <a:ext uri="{FF2B5EF4-FFF2-40B4-BE49-F238E27FC236}">
                <a16:creationId xmlns:a16="http://schemas.microsoft.com/office/drawing/2014/main" id="{17030BAB-23E9-44E4-8CC3-D6310F9A7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4002" y="4291278"/>
            <a:ext cx="537929" cy="53792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067637B-C48E-43EB-8177-1B9E0D7EF57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22459">
            <a:off x="11904254" y="-717470"/>
            <a:ext cx="7315200" cy="23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1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6229572B87854FA361B08C1F35DEAE" ma:contentTypeVersion="12" ma:contentTypeDescription="Create a new document." ma:contentTypeScope="" ma:versionID="4e227afda5282d49ece75fb75ffe6a2d">
  <xsd:schema xmlns:xsd="http://www.w3.org/2001/XMLSchema" xmlns:xs="http://www.w3.org/2001/XMLSchema" xmlns:p="http://schemas.microsoft.com/office/2006/metadata/properties" xmlns:ns2="ad9e48c8-0535-4451-864c-e67d94afc685" xmlns:ns3="1978ec42-1862-4575-946b-1035177bd6b4" targetNamespace="http://schemas.microsoft.com/office/2006/metadata/properties" ma:root="true" ma:fieldsID="95f7d43ccf4f7f3f389c8af034a5da08" ns2:_="" ns3:_="">
    <xsd:import namespace="ad9e48c8-0535-4451-864c-e67d94afc685"/>
    <xsd:import namespace="1978ec42-1862-4575-946b-1035177bd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e48c8-0535-4451-864c-e67d94afc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8ec42-1862-4575-946b-1035177bd6b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24661D-5C25-45EB-8375-70822DDE76C0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1978ec42-1862-4575-946b-1035177bd6b4"/>
    <ds:schemaRef ds:uri="ad9e48c8-0535-4451-864c-e67d94afc68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437516E-93F8-4F8D-9629-9C4DBE1FEF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4AABF2-C8D8-441C-A509-0831B173E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9e48c8-0535-4451-864c-e67d94afc685"/>
    <ds:schemaRef ds:uri="1978ec42-1862-4575-946b-1035177bd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1143</Words>
  <Application>Microsoft Office PowerPoint</Application>
  <PresentationFormat>Custom</PresentationFormat>
  <Paragraphs>174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Now</vt:lpstr>
      <vt:lpstr>Arial</vt:lpstr>
      <vt:lpstr>Calibri</vt:lpstr>
      <vt:lpstr>Now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ACROSS Project Presentation 2021</dc:title>
  <dc:creator>Nathan Carvalho</dc:creator>
  <cp:lastModifiedBy>Lita Trakina</cp:lastModifiedBy>
  <cp:revision>2</cp:revision>
  <dcterms:created xsi:type="dcterms:W3CDTF">2006-08-16T00:00:00Z</dcterms:created>
  <dcterms:modified xsi:type="dcterms:W3CDTF">2021-08-19T15:28:30Z</dcterms:modified>
  <dc:identifier>DAEgbM0Np38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0x010100F16229572B87854FA361B08C1F35DEAE</vt:lpwstr>
  </property>
</Properties>
</file>