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400" r:id="rId3"/>
    <p:sldId id="420" r:id="rId4"/>
    <p:sldId id="418" r:id="rId5"/>
    <p:sldId id="417" r:id="rId6"/>
    <p:sldId id="416" r:id="rId7"/>
  </p:sldIdLst>
  <p:sldSz cx="12192000" cy="6858000"/>
  <p:notesSz cx="6735763" cy="9866313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773C"/>
    <a:srgbClr val="E6E6E6"/>
    <a:srgbClr val="404040"/>
    <a:srgbClr val="09F5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794" autoAdjust="0"/>
    <p:restoredTop sz="65100" autoAdjust="0"/>
  </p:normalViewPr>
  <p:slideViewPr>
    <p:cSldViewPr snapToGrid="0" snapToObjects="1">
      <p:cViewPr varScale="1">
        <p:scale>
          <a:sx n="47" d="100"/>
          <a:sy n="47" d="100"/>
        </p:scale>
        <p:origin x="1302" y="42"/>
      </p:cViewPr>
      <p:guideLst>
        <p:guide orient="horz" pos="96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24BCA3-6CC5-4D2A-9B4C-094C436D9294}" type="datetimeFigureOut">
              <a:rPr lang="en-GB" smtClean="0"/>
              <a:t>19/10/2021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DF32FE-3984-4924-AA5A-C1ED6D73A2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46727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407527C-8F5A-4B28-B60E-1889F73D37BE}" type="datetimeFigureOut">
              <a:rPr lang="lv-LV"/>
              <a:pPr>
                <a:defRPr/>
              </a:pPr>
              <a:t>19.10.2021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0B52196F-9F40-48C0-B5B2-FF33452523F5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33580599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B52196F-9F40-48C0-B5B2-FF33452523F5}" type="slidenum">
              <a:rPr lang="lv-LV" altLang="en-US" smtClean="0"/>
              <a:pPr>
                <a:defRPr/>
              </a:pPr>
              <a:t>1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5256028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</a:pP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B52196F-9F40-48C0-B5B2-FF33452523F5}" type="slidenum">
              <a:rPr lang="lv-LV" altLang="en-US" smtClean="0"/>
              <a:pPr>
                <a:defRPr/>
              </a:pPr>
              <a:t>2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38811728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</a:pP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B52196F-9F40-48C0-B5B2-FF33452523F5}" type="slidenum">
              <a:rPr lang="lv-LV" altLang="en-US" smtClean="0"/>
              <a:pPr>
                <a:defRPr/>
              </a:pPr>
              <a:t>3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10824491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</a:pP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B52196F-9F40-48C0-B5B2-FF33452523F5}" type="slidenum">
              <a:rPr lang="lv-LV" altLang="en-US" smtClean="0"/>
              <a:pPr>
                <a:defRPr/>
              </a:pPr>
              <a:t>4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752793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933" y="0"/>
            <a:ext cx="3778135" cy="4168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914400" y="4724400"/>
            <a:ext cx="103632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3505200"/>
            <a:ext cx="103632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2623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1762298" cy="1957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81000"/>
            <a:ext cx="8128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4400" y="1752601"/>
            <a:ext cx="8128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6C3CA202-D565-4603-8F75-B6EF6253BC4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886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657601"/>
            <a:ext cx="8128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4400" y="381000"/>
            <a:ext cx="8128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B7C76CB8-2F75-45FF-93F2-03578DB0612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8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1762298" cy="1957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8547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1752601"/>
            <a:ext cx="38608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1752601"/>
            <a:ext cx="39624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A34AC055-9AD5-41D4-9C55-D230182115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1762298" cy="1957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0680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2386941"/>
            <a:ext cx="38608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2386941"/>
            <a:ext cx="39624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3454400" y="1852614"/>
            <a:ext cx="3860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7620000" y="1851954"/>
            <a:ext cx="39624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E8D75792-8A94-4A28-9A46-4D0284BD46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1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1762298" cy="1957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5236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54A1D887-A0FE-420F-BA96-FF4ECB8AC5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1762298" cy="1957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78605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70300F0A-BBF7-4106-8E80-1DF0D3AC58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8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1762298" cy="1957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89488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272976"/>
            <a:ext cx="3668035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6036" y="273054"/>
            <a:ext cx="4359563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54400" y="1435120"/>
            <a:ext cx="3668035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54C679D4-6F36-4695-9A1E-AE80BC29911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1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1762298" cy="1957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3120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933" y="0"/>
            <a:ext cx="3778135" cy="4168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83362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6A3679E-CA31-490C-A155-50B43F97381E}" type="datetime1">
              <a:rPr lang="en-US"/>
              <a:pPr>
                <a:defRPr/>
              </a:pPr>
              <a:t>10/19/2021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83ECC33B-8BD0-45F6-ADD9-420434D36A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aram.gov.lv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2209799" y="4954215"/>
            <a:ext cx="7772400" cy="1452597"/>
          </a:xfrm>
        </p:spPr>
        <p:txBody>
          <a:bodyPr>
            <a:noAutofit/>
          </a:bodyPr>
          <a:lstStyle/>
          <a:p>
            <a:pPr algn="r">
              <a:lnSpc>
                <a:spcPct val="110000"/>
              </a:lnSpc>
            </a:pPr>
            <a:endParaRPr lang="lv-LV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lv-LV" sz="1600" b="1" dirty="0"/>
              <a:t> </a:t>
            </a:r>
            <a:endParaRPr lang="lv-LV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lv-LV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2021. gada 13.oktobrī</a:t>
            </a:r>
          </a:p>
        </p:txBody>
      </p:sp>
      <p:sp>
        <p:nvSpPr>
          <p:cNvPr id="5" name="Title 2"/>
          <p:cNvSpPr txBox="1">
            <a:spLocks/>
          </p:cNvSpPr>
          <p:nvPr/>
        </p:nvSpPr>
        <p:spPr bwMode="auto">
          <a:xfrm>
            <a:off x="208484" y="3429000"/>
            <a:ext cx="11775031" cy="1891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lvl1pPr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 cap="none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2pPr>
            <a:lvl3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3pPr>
            <a:lvl4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4pPr>
            <a:lvl5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lv-LV" sz="32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Pakalpojuma aprakstu aktualizēšana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41781-EE02-4D15-AD55-A33B92063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0625" y="381000"/>
            <a:ext cx="8671775" cy="1036642"/>
          </a:xfrm>
        </p:spPr>
        <p:txBody>
          <a:bodyPr>
            <a:normAutofit/>
          </a:bodyPr>
          <a:lstStyle/>
          <a:p>
            <a:r>
              <a:rPr lang="lv-LV" sz="2000" dirty="0">
                <a:solidFill>
                  <a:srgbClr val="4A773C"/>
                </a:solidFill>
              </a:rPr>
              <a:t>Darba kārtība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CF774D-D0A1-489B-83BA-1155736BA9B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C3CA202-D565-4603-8F75-B6EF6253BC4F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0048AB-FF84-4B11-8FF6-A17FD32053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7742" y="1417642"/>
            <a:ext cx="9737858" cy="5059357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285750" indent="-285750"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  <a:buFont typeface="Wingdings" panose="05000000000000000000" pitchFamily="2" charset="2"/>
              <a:buChar char="ü"/>
            </a:pPr>
            <a:endParaRPr lang="lv-LV" sz="1800" dirty="0"/>
          </a:p>
          <a:p>
            <a:pPr marL="285750" indent="-285750"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  <a:buFont typeface="Wingdings" panose="05000000000000000000" pitchFamily="2" charset="2"/>
              <a:buChar char="ü"/>
            </a:pPr>
            <a:r>
              <a:rPr lang="lv-LV" sz="1800" dirty="0"/>
              <a:t>Pakalpojuma kataloga nepieciešamība</a:t>
            </a:r>
          </a:p>
          <a:p>
            <a:pPr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</a:pPr>
            <a:endParaRPr lang="lv-LV" sz="1800" dirty="0"/>
          </a:p>
          <a:p>
            <a:pPr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</a:pPr>
            <a:r>
              <a:rPr lang="lv-LV" sz="1800" i="1" dirty="0"/>
              <a:t>pēc administratīvi teritoriālās reformas ir nepieciešams aktualizēt pakalpojumus pakalpojumu katalogā</a:t>
            </a:r>
          </a:p>
          <a:p>
            <a:pPr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</a:pPr>
            <a:endParaRPr lang="lv-LV" sz="1800" dirty="0"/>
          </a:p>
          <a:p>
            <a:pPr marL="285750" indent="-285750"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  <a:buFont typeface="Wingdings" panose="05000000000000000000" pitchFamily="2" charset="2"/>
              <a:buChar char="ü"/>
            </a:pPr>
            <a:r>
              <a:rPr lang="lv-LV" sz="1800" dirty="0"/>
              <a:t>Unificēto pakalpojumu šablonu izmantošana</a:t>
            </a:r>
          </a:p>
          <a:p>
            <a:pPr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</a:pPr>
            <a:endParaRPr lang="lv-LV" sz="1800" dirty="0"/>
          </a:p>
          <a:p>
            <a:pPr marL="285750" indent="-285750"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  <a:buFont typeface="Wingdings" panose="05000000000000000000" pitchFamily="2" charset="2"/>
              <a:buChar char="ü"/>
            </a:pPr>
            <a:r>
              <a:rPr lang="lv-LV" sz="1800" dirty="0"/>
              <a:t>E-formu izmantošana</a:t>
            </a:r>
          </a:p>
        </p:txBody>
      </p:sp>
    </p:spTree>
    <p:extLst>
      <p:ext uri="{BB962C8B-B14F-4D97-AF65-F5344CB8AC3E}">
        <p14:creationId xmlns:p14="http://schemas.microsoft.com/office/powerpoint/2010/main" val="445663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41781-EE02-4D15-AD55-A33B92063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0625" y="381000"/>
            <a:ext cx="8671775" cy="1036642"/>
          </a:xfrm>
        </p:spPr>
        <p:txBody>
          <a:bodyPr>
            <a:normAutofit/>
          </a:bodyPr>
          <a:lstStyle/>
          <a:p>
            <a:r>
              <a:rPr lang="lv-LV" sz="2000" dirty="0">
                <a:solidFill>
                  <a:srgbClr val="4A773C"/>
                </a:solidFill>
              </a:rPr>
              <a:t>Ministru kabineta 2017.gada 4.jūlija noteikumi Nr.399  «Valsts pārvaldes pakalpojumu uzskaites, kvalitātes kontroles un sniegšanas kārtība»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CF774D-D0A1-489B-83BA-1155736BA9B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C3CA202-D565-4603-8F75-B6EF6253BC4F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0048AB-FF84-4B11-8FF6-A17FD32053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7742" y="1417642"/>
            <a:ext cx="9737858" cy="5059357"/>
          </a:xfrm>
          <a:solidFill>
            <a:schemeClr val="bg1"/>
          </a:solidFill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</a:pPr>
            <a:endParaRPr lang="lv-LV" sz="1800" b="0" i="0" dirty="0">
              <a:effectLst/>
            </a:endParaRPr>
          </a:p>
          <a:p>
            <a:pPr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</a:pPr>
            <a:r>
              <a:rPr lang="lv-LV" sz="1800" b="0" i="0" dirty="0">
                <a:effectLst/>
              </a:rPr>
              <a:t>Pakalpojumu pārvaldība, ko atbilstoši kompetencei veic pakalpojuma turētājs, ietver šādas darbības:</a:t>
            </a:r>
          </a:p>
          <a:p>
            <a:pPr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</a:pPr>
            <a:r>
              <a:rPr lang="lv-LV" sz="1800" dirty="0"/>
              <a:t>- </a:t>
            </a:r>
            <a:r>
              <a:rPr lang="lv-LV" sz="1800" b="0" i="0" dirty="0">
                <a:effectLst/>
              </a:rPr>
              <a:t>pakalpojumu identificēšana;</a:t>
            </a:r>
          </a:p>
          <a:p>
            <a:pPr marL="171450" indent="-171450"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  <a:buFontTx/>
              <a:buChar char="-"/>
            </a:pPr>
            <a:r>
              <a:rPr lang="lv-LV" sz="1800" b="0" i="0" dirty="0">
                <a:effectLst/>
              </a:rPr>
              <a:t>pakalpojumu saraksta apstiprināšana;</a:t>
            </a:r>
          </a:p>
          <a:p>
            <a:pPr marL="171450" indent="-171450"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  <a:buFontTx/>
              <a:buChar char="-"/>
            </a:pPr>
            <a:r>
              <a:rPr lang="lv-LV" sz="1800" b="0" i="0" dirty="0">
                <a:effectLst/>
              </a:rPr>
              <a:t>pakalpojumu aprakstīšana un aktualizēšana pakalpojumu katalogā;</a:t>
            </a:r>
          </a:p>
          <a:p>
            <a:pPr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</a:pPr>
            <a:r>
              <a:rPr lang="lv-LV" sz="1800" dirty="0"/>
              <a:t>-</a:t>
            </a:r>
            <a:r>
              <a:rPr lang="lv-LV" sz="1800" b="0" i="0" dirty="0">
                <a:effectLst/>
              </a:rPr>
              <a:t> pakalpojumu izpildes rādītāju noteikšana un uzskaite;</a:t>
            </a:r>
          </a:p>
          <a:p>
            <a:pPr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</a:pPr>
            <a:r>
              <a:rPr lang="lv-LV" sz="1800" dirty="0"/>
              <a:t>- </a:t>
            </a:r>
            <a:r>
              <a:rPr lang="lv-LV" sz="1800" b="0" i="0" dirty="0">
                <a:effectLst/>
              </a:rPr>
              <a:t>pakalpojumu sniegšanas nodrošināšana;</a:t>
            </a:r>
          </a:p>
          <a:p>
            <a:pPr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</a:pPr>
            <a:r>
              <a:rPr lang="lv-LV" sz="1800" b="0" i="0" dirty="0">
                <a:effectLst/>
              </a:rPr>
              <a:t>- pakalpojumu kvalitātes kontroles uzraudzība;</a:t>
            </a:r>
          </a:p>
          <a:p>
            <a:pPr marL="171450" indent="-171450"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  <a:buFontTx/>
              <a:buChar char="-"/>
            </a:pPr>
            <a:r>
              <a:rPr lang="lv-LV" sz="1800" b="0" i="0" dirty="0">
                <a:effectLst/>
              </a:rPr>
              <a:t>pakalpojumu pilnveidošana (</a:t>
            </a:r>
            <a:r>
              <a:rPr lang="lv-LV" sz="1800" dirty="0"/>
              <a:t>Noteikumu 4.punkts)</a:t>
            </a:r>
            <a:endParaRPr lang="lv-LV" sz="1800" b="0" i="0" dirty="0">
              <a:effectLst/>
            </a:endParaRPr>
          </a:p>
          <a:p>
            <a:pPr marL="171450" indent="-171450"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  <a:buFontTx/>
              <a:buChar char="-"/>
            </a:pPr>
            <a:endParaRPr lang="lv-LV" sz="1800" b="0" i="0" dirty="0">
              <a:effectLst/>
            </a:endParaRPr>
          </a:p>
          <a:p>
            <a:pPr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</a:pPr>
            <a:r>
              <a:rPr lang="lv-LV" sz="1800" b="0" i="0" dirty="0">
                <a:effectLst/>
              </a:rPr>
              <a:t>Pakalpojuma turētājs apstiprina tā kompetencē esošo pakalpojumu sarakstu un pakalpojumu aprakstus ievieto pakalpojumu katalogā</a:t>
            </a:r>
            <a:r>
              <a:rPr lang="lv-LV" sz="1800" b="0" i="0" dirty="0"/>
              <a:t> – (Noteikumu 5.punkts)</a:t>
            </a:r>
          </a:p>
          <a:p>
            <a:pPr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</a:pPr>
            <a:endParaRPr lang="lv-LV" sz="1800" dirty="0">
              <a:effectLst/>
            </a:endParaRPr>
          </a:p>
          <a:p>
            <a:pPr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</a:pPr>
            <a:endParaRPr lang="lv-LV" sz="1200" b="0" i="0" dirty="0">
              <a:solidFill>
                <a:srgbClr val="414142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4322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41781-EE02-4D15-AD55-A33B92063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0625" y="381000"/>
            <a:ext cx="8671775" cy="1036642"/>
          </a:xfrm>
        </p:spPr>
        <p:txBody>
          <a:bodyPr>
            <a:normAutofit/>
          </a:bodyPr>
          <a:lstStyle/>
          <a:p>
            <a:r>
              <a:rPr lang="lv-LV" sz="2000" dirty="0">
                <a:solidFill>
                  <a:srgbClr val="4A773C"/>
                </a:solidFill>
              </a:rPr>
              <a:t>Ministru kabineta 2017.gada 4.jūlija noteikumi Nr.399  «Valsts pārvaldes pakalpojumu uzskaites, kvalitātes kontroles un sniegšanas kārtība»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CF774D-D0A1-489B-83BA-1155736BA9B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C3CA202-D565-4603-8F75-B6EF6253BC4F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0048AB-FF84-4B11-8FF6-A17FD32053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7742" y="1417643"/>
            <a:ext cx="9737858" cy="5059357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</a:pPr>
            <a:endParaRPr lang="lv-LV" sz="1800" b="0" i="0" dirty="0">
              <a:effectLst/>
            </a:endParaRPr>
          </a:p>
          <a:p>
            <a:pPr algn="just"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</a:pPr>
            <a:r>
              <a:rPr lang="lv-LV" sz="1800" b="0" i="0" dirty="0">
                <a:effectLst/>
              </a:rPr>
              <a:t>Pakalpojuma turētāja kontaktpersona pakalpojuma aprakstu ievada un aktualizē pakalpojumu katalogā, ievērojot normatīvos aktus par valsts informācijas sistēmu </a:t>
            </a:r>
            <a:r>
              <a:rPr lang="lv-LV" sz="1800" b="0" i="0" dirty="0" err="1">
                <a:effectLst/>
              </a:rPr>
              <a:t>savietotāju</a:t>
            </a:r>
            <a:r>
              <a:rPr lang="lv-LV" sz="1800" b="0" i="0" dirty="0">
                <a:effectLst/>
              </a:rPr>
              <a:t>. Par informācijas pareizību un savlaicīgu tās ievietošanu pakalpojumu katalogā ir atbildīgs pakalpojuma turētājs</a:t>
            </a:r>
            <a:r>
              <a:rPr lang="lv-LV" sz="1800" b="0" i="0" dirty="0"/>
              <a:t>  - (Noteikumu 7.punkts)</a:t>
            </a:r>
          </a:p>
          <a:p>
            <a:pPr algn="just"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</a:pPr>
            <a:endParaRPr lang="lv-LV" sz="1800" dirty="0"/>
          </a:p>
          <a:p>
            <a:pPr algn="just"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</a:pPr>
            <a:r>
              <a:rPr lang="lv-LV" sz="1800" b="0" i="0" dirty="0"/>
              <a:t>Pakalpojuma turētājs pārbauda informāciju par viņa kompetencē esošajiem pakalpojumiem reizi ceturksnī un neatbilstību gadījumā to nekavējoties aktualizē. </a:t>
            </a:r>
            <a:r>
              <a:rPr lang="lv-LV" sz="1800" b="0" i="0" u="sng" dirty="0"/>
              <a:t>Ja pakalpojumu katalogā publicētā pakalpojuma aprakstā iekļautā informācija ir zaudējusi aktualitāti normatīvā regulējuma izmaiņu dēļ, kontaktpersona nodrošina pakalpojuma apraksta atbilstību normatīvajam regulējumam līdz ar attiecīgo izmaiņu spēkā stāšanos </a:t>
            </a:r>
            <a:r>
              <a:rPr lang="lv-LV" sz="1800" b="0" i="0" dirty="0"/>
              <a:t>(Noteikumu 10.punkts)</a:t>
            </a:r>
          </a:p>
          <a:p>
            <a:pPr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</a:pPr>
            <a:endParaRPr lang="lv-LV" sz="1200" b="0" i="0" dirty="0">
              <a:solidFill>
                <a:srgbClr val="414142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58309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9E7C4-B383-400B-8E86-4A7979CAB9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solidFill>
                  <a:schemeClr val="accent3">
                    <a:lumMod val="75000"/>
                  </a:schemeClr>
                </a:solidFill>
              </a:rPr>
              <a:t>Kontakti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470D23-C01B-48AD-A9E5-8E8033999E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4101" y="1752601"/>
            <a:ext cx="9998299" cy="4373573"/>
          </a:xfrm>
        </p:spPr>
        <p:txBody>
          <a:bodyPr>
            <a:normAutofit/>
          </a:bodyPr>
          <a:lstStyle/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pPr algn="ctr"/>
            <a:r>
              <a:rPr lang="lv-LV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Ilze Akmentiņa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lv-LV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Valsts pārvaldes pakalpojumu politikas īstenošanas koordinācijas nodaļa 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lv-LV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Valsts pārvaldes pakalpojumu attīstības departaments 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lv-LV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tālrunis, 67026412 e-pasts: </a:t>
            </a:r>
            <a:r>
              <a:rPr lang="lv-LV" sz="1800" u="sng" dirty="0">
                <a:solidFill>
                  <a:srgbClr val="0563C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ilze.akmentina@varam.gov.lv</a:t>
            </a:r>
            <a:endParaRPr lang="lv-LV" sz="1800" u="sng" dirty="0">
              <a:solidFill>
                <a:srgbClr val="0563C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ctr"/>
            <a:r>
              <a:rPr lang="lv-LV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www.varam.gov.lv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lv-LV" sz="2400" b="1" dirty="0">
              <a:solidFill>
                <a:srgbClr val="4A773C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61174D-882F-41D1-A894-D7966F8407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5D7EC0-3A09-476A-9B5D-3454B082B2B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0B2968-6737-46BF-959F-0DFD5BB459D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C3CA202-D565-4603-8F75-B6EF6253BC4F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19350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DFDAF-800C-4D87-B061-7D1D737D23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BB8EFB-6ECF-42D4-96DF-E2250114C1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3194" y="1752601"/>
            <a:ext cx="9689206" cy="4373573"/>
          </a:xfrm>
        </p:spPr>
        <p:txBody>
          <a:bodyPr/>
          <a:lstStyle/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r>
              <a:rPr lang="lv-LV" dirty="0"/>
              <a:t>			</a:t>
            </a:r>
            <a:r>
              <a:rPr lang="lv-LV" sz="2000" b="1" dirty="0">
                <a:solidFill>
                  <a:srgbClr val="4A773C"/>
                </a:solidFill>
              </a:rPr>
              <a:t> 	Paldies!</a:t>
            </a:r>
            <a:endParaRPr lang="lv-LV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594E5D-AFB9-43F2-92DD-7874D9F8270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883DDD-DCB1-4330-BCD0-5A6105C0C88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90C74A-7216-4F55-828C-F6D0A39C7B4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C3CA202-D565-4603-8F75-B6EF6253BC4F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9141518"/>
      </p:ext>
    </p:extLst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3579</TotalTime>
  <Words>301</Words>
  <Application>Microsoft Office PowerPoint</Application>
  <PresentationFormat>Widescreen</PresentationFormat>
  <Paragraphs>54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Times New Roman</vt:lpstr>
      <vt:lpstr>Verdana</vt:lpstr>
      <vt:lpstr>Wingdings</vt:lpstr>
      <vt:lpstr>89_Prezentacija_templateLV</vt:lpstr>
      <vt:lpstr>PowerPoint Presentation</vt:lpstr>
      <vt:lpstr>Darba kārtība</vt:lpstr>
      <vt:lpstr>Ministru kabineta 2017.gada 4.jūlija noteikumi Nr.399  «Valsts pārvaldes pakalpojumu uzskaites, kvalitātes kontroles un sniegšanas kārtība»</vt:lpstr>
      <vt:lpstr>Ministru kabineta 2017.gada 4.jūlija noteikumi Nr.399  «Valsts pārvaldes pakalpojumu uzskaites, kvalitātes kontroles un sniegšanas kārtība»</vt:lpstr>
      <vt:lpstr>Kontakti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Ilze Akmentiņa</dc:creator>
  <cp:lastModifiedBy>Lita Trakina</cp:lastModifiedBy>
  <cp:revision>115</cp:revision>
  <dcterms:created xsi:type="dcterms:W3CDTF">2021-03-11T12:54:54Z</dcterms:created>
  <dcterms:modified xsi:type="dcterms:W3CDTF">2021-10-19T09:37:17Z</dcterms:modified>
</cp:coreProperties>
</file>