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56" r:id="rId2"/>
    <p:sldId id="418" r:id="rId3"/>
    <p:sldId id="424" r:id="rId4"/>
    <p:sldId id="403" r:id="rId5"/>
    <p:sldId id="417" r:id="rId6"/>
    <p:sldId id="419" r:id="rId7"/>
    <p:sldId id="423" r:id="rId8"/>
    <p:sldId id="422" r:id="rId9"/>
    <p:sldId id="420" r:id="rId10"/>
    <p:sldId id="421" r:id="rId11"/>
    <p:sldId id="415" r:id="rId12"/>
  </p:sldIdLst>
  <p:sldSz cx="12192000" cy="6858000"/>
  <p:notesSz cx="6735763" cy="9866313"/>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9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773C"/>
    <a:srgbClr val="E6E6E6"/>
    <a:srgbClr val="404040"/>
    <a:srgbClr val="09F5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94" autoAdjust="0"/>
    <p:restoredTop sz="94249" autoAdjust="0"/>
  </p:normalViewPr>
  <p:slideViewPr>
    <p:cSldViewPr snapToGrid="0" snapToObjects="1">
      <p:cViewPr varScale="1">
        <p:scale>
          <a:sx n="68" d="100"/>
          <a:sy n="68" d="100"/>
        </p:scale>
        <p:origin x="498" y="60"/>
      </p:cViewPr>
      <p:guideLst>
        <p:guide orient="horz" pos="96"/>
        <p:guide pos="3840"/>
      </p:guideLst>
    </p:cSldViewPr>
  </p:slideViewPr>
  <p:notesTextViewPr>
    <p:cViewPr>
      <p:scale>
        <a:sx n="3" d="2"/>
        <a:sy n="3" d="2"/>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8324BCA3-6CC5-4D2A-9B4C-094C436D9294}" type="datetimeFigureOut">
              <a:rPr lang="en-GB" smtClean="0"/>
              <a:t>19/10/2021</a:t>
            </a:fld>
            <a:endParaRPr lang="en-GB"/>
          </a:p>
        </p:txBody>
      </p:sp>
      <p:sp>
        <p:nvSpPr>
          <p:cNvPr id="4" name="Footer Placeholder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5FDF32FE-3984-4924-AA5A-C1ED6D73A25D}" type="slidenum">
              <a:rPr lang="en-GB" smtClean="0"/>
              <a:t>‹#›</a:t>
            </a:fld>
            <a:endParaRPr lang="en-GB"/>
          </a:p>
        </p:txBody>
      </p:sp>
    </p:spTree>
    <p:extLst>
      <p:ext uri="{BB962C8B-B14F-4D97-AF65-F5344CB8AC3E}">
        <p14:creationId xmlns:p14="http://schemas.microsoft.com/office/powerpoint/2010/main" val="2754672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9407527C-8F5A-4B28-B60E-1889F73D37BE}" type="datetimeFigureOut">
              <a:rPr lang="lv-LV"/>
              <a:pPr>
                <a:defRPr/>
              </a:pPr>
              <a:t>19.10.2021</a:t>
            </a:fld>
            <a:endParaRPr lang="lv-LV"/>
          </a:p>
        </p:txBody>
      </p:sp>
      <p:sp>
        <p:nvSpPr>
          <p:cNvPr id="4" name="Slide Image Placeholder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0B52196F-9F40-48C0-B5B2-FF33452523F5}" type="slidenum">
              <a:rPr lang="lv-LV" altLang="en-US"/>
              <a:pPr>
                <a:defRPr/>
              </a:pPr>
              <a:t>‹#›</a:t>
            </a:fld>
            <a:endParaRPr lang="lv-LV" altLang="en-US"/>
          </a:p>
        </p:txBody>
      </p:sp>
    </p:spTree>
    <p:extLst>
      <p:ext uri="{BB962C8B-B14F-4D97-AF65-F5344CB8AC3E}">
        <p14:creationId xmlns:p14="http://schemas.microsoft.com/office/powerpoint/2010/main" val="3358059919"/>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100"/>
              </a:spcBef>
              <a:spcAft>
                <a:spcPts val="100"/>
              </a:spcAft>
            </a:pPr>
            <a:r>
              <a:rPr lang="lv-LV" dirty="0"/>
              <a:t>2020. gada sākumu jau bija veikta viena aptauja, neveiksmīga, saņēmām atbildes no mazāk nekā puses aptaujāto iestāžu /tehniskas problēmas.</a:t>
            </a:r>
          </a:p>
          <a:p>
            <a:pPr>
              <a:lnSpc>
                <a:spcPct val="120000"/>
              </a:lnSpc>
              <a:spcBef>
                <a:spcPts val="100"/>
              </a:spcBef>
              <a:spcAft>
                <a:spcPts val="100"/>
              </a:spcAft>
            </a:pPr>
            <a:r>
              <a:rPr lang="lv-LV" dirty="0"/>
              <a:t>Tāpēc šoreiz lūdzam maksimāli iesaistīties, kā arī ziņot, ja ir tehniskas problēmas ar anketas aizpildīšanu.</a:t>
            </a:r>
          </a:p>
          <a:p>
            <a:pPr>
              <a:lnSpc>
                <a:spcPct val="120000"/>
              </a:lnSpc>
              <a:spcBef>
                <a:spcPts val="100"/>
              </a:spcBef>
              <a:spcAft>
                <a:spcPts val="100"/>
              </a:spcAft>
            </a:pPr>
            <a:endParaRPr lang="lv-LV" dirty="0"/>
          </a:p>
          <a:p>
            <a:pPr>
              <a:lnSpc>
                <a:spcPct val="120000"/>
              </a:lnSpc>
              <a:spcBef>
                <a:spcPts val="100"/>
              </a:spcBef>
              <a:spcAft>
                <a:spcPts val="100"/>
              </a:spcAft>
            </a:pPr>
            <a:r>
              <a:rPr lang="lv-LV" dirty="0"/>
              <a:t>Tāpēc šobrīd ir atkārtota anketa, daudz īsāka, koncentrējoties tikai uz tiem pakalpojumiem, kuru ietvaros vēl ar vien tiek pieprasīta informācija no fiziskas vai juridiskas personas. Kā arī šādu darbību iemesliem.</a:t>
            </a:r>
          </a:p>
          <a:p>
            <a:pPr>
              <a:lnSpc>
                <a:spcPct val="120000"/>
              </a:lnSpc>
              <a:spcBef>
                <a:spcPts val="100"/>
              </a:spcBef>
              <a:spcAft>
                <a:spcPts val="100"/>
              </a:spcAft>
            </a:pPr>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2</a:t>
            </a:fld>
            <a:endParaRPr lang="lv-LV" altLang="en-US"/>
          </a:p>
        </p:txBody>
      </p:sp>
    </p:spTree>
    <p:extLst>
      <p:ext uri="{BB962C8B-B14F-4D97-AF65-F5344CB8AC3E}">
        <p14:creationId xmlns:p14="http://schemas.microsoft.com/office/powerpoint/2010/main" val="3288684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100"/>
              </a:spcBef>
              <a:spcAft>
                <a:spcPts val="100"/>
              </a:spcAft>
            </a:pPr>
            <a:r>
              <a:rPr lang="lv-LV" dirty="0"/>
              <a:t>2020. gada sākumu jau bija veikta viena aptauja, neveiksmīga, saņēmām atbildes no mazāk nekā puses aptaujāto iestāžu /tehniskas problēmas.</a:t>
            </a:r>
          </a:p>
          <a:p>
            <a:pPr>
              <a:lnSpc>
                <a:spcPct val="120000"/>
              </a:lnSpc>
              <a:spcBef>
                <a:spcPts val="100"/>
              </a:spcBef>
              <a:spcAft>
                <a:spcPts val="100"/>
              </a:spcAft>
            </a:pPr>
            <a:r>
              <a:rPr lang="lv-LV" dirty="0"/>
              <a:t>Tāpēc šoreiz lūdzam maksimāli iesaistīties, kā arī ziņot, ja ir tehniskas problēmas ar anketas aizpildīšanu.</a:t>
            </a:r>
          </a:p>
          <a:p>
            <a:pPr>
              <a:lnSpc>
                <a:spcPct val="120000"/>
              </a:lnSpc>
              <a:spcBef>
                <a:spcPts val="100"/>
              </a:spcBef>
              <a:spcAft>
                <a:spcPts val="100"/>
              </a:spcAft>
            </a:pPr>
            <a:endParaRPr lang="lv-LV" dirty="0"/>
          </a:p>
          <a:p>
            <a:pPr>
              <a:lnSpc>
                <a:spcPct val="120000"/>
              </a:lnSpc>
              <a:spcBef>
                <a:spcPts val="100"/>
              </a:spcBef>
              <a:spcAft>
                <a:spcPts val="100"/>
              </a:spcAft>
            </a:pPr>
            <a:r>
              <a:rPr lang="lv-LV" dirty="0"/>
              <a:t>Tāpēc šobrīd ir atkārtota anketa, daudz īsāka, koncentrējoties tikai uz tiem pakalpojumiem, kuru ietvaros vēl ar vien tiek pieprasīta informācija no fiziskas vai juridiskas personas. Kā arī šādu darbību iemesliem.</a:t>
            </a:r>
          </a:p>
          <a:p>
            <a:pPr>
              <a:lnSpc>
                <a:spcPct val="120000"/>
              </a:lnSpc>
              <a:spcBef>
                <a:spcPts val="100"/>
              </a:spcBef>
              <a:spcAft>
                <a:spcPts val="100"/>
              </a:spcAft>
            </a:pPr>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3</a:t>
            </a:fld>
            <a:endParaRPr lang="lv-LV" altLang="en-US"/>
          </a:p>
        </p:txBody>
      </p:sp>
    </p:spTree>
    <p:extLst>
      <p:ext uri="{BB962C8B-B14F-4D97-AF65-F5344CB8AC3E}">
        <p14:creationId xmlns:p14="http://schemas.microsoft.com/office/powerpoint/2010/main" val="4166940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4</a:t>
            </a:fld>
            <a:endParaRPr lang="lv-LV" altLang="en-US"/>
          </a:p>
        </p:txBody>
      </p:sp>
    </p:spTree>
    <p:extLst>
      <p:ext uri="{BB962C8B-B14F-4D97-AF65-F5344CB8AC3E}">
        <p14:creationId xmlns:p14="http://schemas.microsoft.com/office/powerpoint/2010/main" val="2836197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r>
              <a:rPr lang="lv-LV" dirty="0"/>
              <a:t>Tālākās darbības- individuālais darbs ar iestādi paredzēts 2022.gadā.</a:t>
            </a:r>
          </a:p>
          <a:p>
            <a:r>
              <a:rPr lang="lv-LV" dirty="0"/>
              <a:t> </a:t>
            </a:r>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5</a:t>
            </a:fld>
            <a:endParaRPr lang="lv-LV" altLang="en-US"/>
          </a:p>
        </p:txBody>
      </p:sp>
    </p:spTree>
    <p:extLst>
      <p:ext uri="{BB962C8B-B14F-4D97-AF65-F5344CB8AC3E}">
        <p14:creationId xmlns:p14="http://schemas.microsoft.com/office/powerpoint/2010/main" val="4121081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Sākums</a:t>
            </a:r>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6</a:t>
            </a:fld>
            <a:endParaRPr lang="lv-LV" altLang="en-US"/>
          </a:p>
        </p:txBody>
      </p:sp>
    </p:spTree>
    <p:extLst>
      <p:ext uri="{BB962C8B-B14F-4D97-AF65-F5344CB8AC3E}">
        <p14:creationId xmlns:p14="http://schemas.microsoft.com/office/powerpoint/2010/main" val="3529462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Anketa ir būvētā tā, ka varbūt situācija, ka iestādei nav jāsniedz ziņas, jo tai nav pakalpojumi, lai kurus sniegtu, tā pieprasa informāciju personas.</a:t>
            </a:r>
          </a:p>
          <a:p>
            <a:r>
              <a:rPr lang="lv-LV" dirty="0"/>
              <a:t>Tādā gadījumā lūdzu rakstīt uz e-pastu: pasts@varam.gov.lv ar norādi, ka šādi pakalpojumi nav, kuru ietvaros tiek pieprasīta informācija no fiziskas vai juridiskas personas.</a:t>
            </a:r>
          </a:p>
          <a:p>
            <a:endParaRPr lang="lv-LV" dirty="0"/>
          </a:p>
          <a:p>
            <a:r>
              <a:rPr lang="lv-LV" dirty="0"/>
              <a:t>Gadījumā, ja iestāde neatrod savus sniegtos pakalpojumus aptaujas 1.punkta sarakstā, bet šādi pakalpojumi faktiski ir, lūdzu pakalpojumu rakstīt brīvā formā aptaujas 2.punktā </a:t>
            </a:r>
          </a:p>
          <a:p>
            <a:endParaRPr lang="lv-LV" dirty="0"/>
          </a:p>
          <a:p>
            <a:endParaRPr lang="lv-LV" dirty="0"/>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7</a:t>
            </a:fld>
            <a:endParaRPr lang="lv-LV" altLang="en-US"/>
          </a:p>
        </p:txBody>
      </p:sp>
    </p:spTree>
    <p:extLst>
      <p:ext uri="{BB962C8B-B14F-4D97-AF65-F5344CB8AC3E}">
        <p14:creationId xmlns:p14="http://schemas.microsoft.com/office/powerpoint/2010/main" val="3349924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r>
              <a:rPr lang="lv-LV" dirty="0"/>
              <a:t>Šeit iekļauj tos pakalpojumus, kuros pieprasa informāciju no iedzīvotāja/uzņēmēja.</a:t>
            </a:r>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8</a:t>
            </a:fld>
            <a:endParaRPr lang="lv-LV" altLang="en-US"/>
          </a:p>
        </p:txBody>
      </p:sp>
    </p:spTree>
    <p:extLst>
      <p:ext uri="{BB962C8B-B14F-4D97-AF65-F5344CB8AC3E}">
        <p14:creationId xmlns:p14="http://schemas.microsoft.com/office/powerpoint/2010/main" val="2004315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r>
              <a:rPr lang="lv-LV" dirty="0"/>
              <a:t>Lodziņu var atvērt lielāku, līdz 2000 simboliem </a:t>
            </a:r>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9</a:t>
            </a:fld>
            <a:endParaRPr lang="lv-LV" altLang="en-US"/>
          </a:p>
        </p:txBody>
      </p:sp>
    </p:spTree>
    <p:extLst>
      <p:ext uri="{BB962C8B-B14F-4D97-AF65-F5344CB8AC3E}">
        <p14:creationId xmlns:p14="http://schemas.microsoft.com/office/powerpoint/2010/main" val="2776382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r>
              <a:rPr lang="lv-LV" dirty="0"/>
              <a:t>Tālāk saglabāt un iesniegt</a:t>
            </a:r>
          </a:p>
        </p:txBody>
      </p:sp>
      <p:sp>
        <p:nvSpPr>
          <p:cNvPr id="4" name="Slide Number Placeholder 3"/>
          <p:cNvSpPr>
            <a:spLocks noGrp="1"/>
          </p:cNvSpPr>
          <p:nvPr>
            <p:ph type="sldNum" sz="quarter" idx="5"/>
          </p:nvPr>
        </p:nvSpPr>
        <p:spPr/>
        <p:txBody>
          <a:bodyPr/>
          <a:lstStyle/>
          <a:p>
            <a:pPr>
              <a:defRPr/>
            </a:pPr>
            <a:fld id="{0B52196F-9F40-48C0-B5B2-FF33452523F5}" type="slidenum">
              <a:rPr lang="lv-LV" altLang="en-US" smtClean="0"/>
              <a:pPr>
                <a:defRPr/>
              </a:pPr>
              <a:t>10</a:t>
            </a:fld>
            <a:endParaRPr lang="lv-LV" altLang="en-US"/>
          </a:p>
        </p:txBody>
      </p:sp>
    </p:spTree>
    <p:extLst>
      <p:ext uri="{BB962C8B-B14F-4D97-AF65-F5344CB8AC3E}">
        <p14:creationId xmlns:p14="http://schemas.microsoft.com/office/powerpoint/2010/main" val="15391273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3"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12623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6C3CA202-D565-4603-8F75-B6EF6253BC4F}" type="slidenum">
              <a:rPr lang="en-US" altLang="en-US"/>
              <a:pPr>
                <a:defRPr/>
              </a:pPr>
              <a:t>‹#›</a:t>
            </a:fld>
            <a:endParaRPr lang="en-US" altLang="en-US"/>
          </a:p>
        </p:txBody>
      </p:sp>
    </p:spTree>
    <p:extLst>
      <p:ext uri="{BB962C8B-B14F-4D97-AF65-F5344CB8AC3E}">
        <p14:creationId xmlns:p14="http://schemas.microsoft.com/office/powerpoint/2010/main" val="357886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B7C76CB8-2F75-45FF-93F2-03578DB06122}" type="slidenum">
              <a:rPr lang="en-US" altLang="en-US"/>
              <a:pPr>
                <a:defRPr/>
              </a:pPr>
              <a:t>‹#›</a:t>
            </a:fld>
            <a:endParaRPr lang="en-US" altLang="en-US"/>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8547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A34AC055-9AD5-41D4-9C55-D230182115F9}" type="slidenum">
              <a:rPr lang="en-US" altLang="en-US"/>
              <a:pPr>
                <a:defRPr/>
              </a:pPr>
              <a:t>‹#›</a:t>
            </a:fld>
            <a:endParaRPr lang="en-US" altLang="en-US"/>
          </a:p>
        </p:txBody>
      </p:sp>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0680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itchFamily="34" charset="0"/>
              </a:defRPr>
            </a:lvl1pPr>
          </a:lstStyle>
          <a:p>
            <a:pPr>
              <a:defRPr/>
            </a:pPr>
            <a:fld id="{E8D75792-8A94-4A28-9A46-4D0284BD4688}" type="slidenum">
              <a:rPr lang="en-US" altLang="en-US"/>
              <a:pPr>
                <a:defRPr/>
              </a:pPr>
              <a:t>‹#›</a:t>
            </a:fld>
            <a:endParaRPr lang="en-US" altLang="en-US"/>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523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54A1D887-A0FE-420F-BA96-FF4ECB8AC5A8}" type="slidenum">
              <a:rPr lang="en-US" altLang="en-US"/>
              <a:pPr>
                <a:defRPr/>
              </a:pPr>
              <a:t>‹#›</a:t>
            </a:fld>
            <a:endParaRPr lang="en-US" alt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605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70300F0A-BBF7-4106-8E80-1DF0D3AC5870}" type="slidenum">
              <a:rPr lang="en-US" altLang="en-US"/>
              <a:pPr>
                <a:defRPr/>
              </a:pPr>
              <a:t>‹#›</a:t>
            </a:fld>
            <a:endParaRPr lang="en-US" altLang="en-US"/>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9488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54C679D4-6F36-4695-9A1E-AE80BC29911D}" type="slidenum">
              <a:rPr lang="en-US" altLang="en-US"/>
              <a:pPr>
                <a:defRPr/>
              </a:pPr>
              <a:t>‹#›</a:t>
            </a:fld>
            <a:endParaRPr lang="en-US" altLang="en-US"/>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12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933"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83362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82C1DB3-E494-49CD-9DB0-CD1E81DE3FA1}" type="datetime1">
              <a:rPr lang="lv-LV" smtClean="0"/>
              <a:t>19.10.2021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83ECC33B-8BD0-45F6-ADD9-420434D36A7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Lst>
  <p:hf hdr="0" ftr="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likumi.lv/ta/id/312410-par-pakalpojumu-vides-pilnveides-planu-2020-2023-gada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likumi.lv/ta/id/63545-valsts-parvaldes-iekartas-likum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likumi.lv/ta/id/55567-administrativa-procesa-likums#p59" TargetMode="External"/><Relationship Id="rId5" Type="http://schemas.openxmlformats.org/officeDocument/2006/relationships/hyperlink" Target="https://likumi.lv/ta/id/55567-administrativa-procesa-likums" TargetMode="External"/><Relationship Id="rId4" Type="http://schemas.openxmlformats.org/officeDocument/2006/relationships/hyperlink" Target="https://likumi.lv/ta/id/63545-valsts-parvaldes-iekartas-likums#p1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2209799" y="4954215"/>
            <a:ext cx="7772400" cy="1452597"/>
          </a:xfrm>
        </p:spPr>
        <p:txBody>
          <a:bodyPr>
            <a:noAutofit/>
          </a:bodyPr>
          <a:lstStyle/>
          <a:p>
            <a:pPr algn="r">
              <a:lnSpc>
                <a:spcPct val="110000"/>
              </a:lnSpc>
            </a:pPr>
            <a:endParaRPr lang="lv-LV" altLang="en-US" sz="1600" dirty="0">
              <a:solidFill>
                <a:schemeClr val="tx1">
                  <a:lumMod val="75000"/>
                  <a:lumOff val="25000"/>
                </a:schemeClr>
              </a:solidFill>
              <a:latin typeface="Arial" panose="020B0604020202020204" pitchFamily="34" charset="0"/>
              <a:cs typeface="Arial" panose="020B0604020202020204" pitchFamily="34" charset="0"/>
            </a:endParaRPr>
          </a:p>
          <a:p>
            <a:pPr>
              <a:lnSpc>
                <a:spcPct val="110000"/>
              </a:lnSpc>
            </a:pPr>
            <a:r>
              <a:rPr lang="lv-LV" sz="1600" b="1" dirty="0"/>
              <a:t> </a:t>
            </a:r>
            <a:endParaRPr lang="lv-LV" altLang="en-US" sz="1600" dirty="0">
              <a:solidFill>
                <a:schemeClr val="tx1">
                  <a:lumMod val="75000"/>
                  <a:lumOff val="25000"/>
                </a:schemeClr>
              </a:solidFill>
              <a:latin typeface="Arial" panose="020B0604020202020204" pitchFamily="34" charset="0"/>
              <a:cs typeface="Arial" panose="020B0604020202020204" pitchFamily="34" charset="0"/>
            </a:endParaRPr>
          </a:p>
          <a:p>
            <a:pPr>
              <a:lnSpc>
                <a:spcPct val="110000"/>
              </a:lnSpc>
            </a:pPr>
            <a:r>
              <a:rPr lang="lv-LV" altLang="en-US" sz="1600" dirty="0">
                <a:solidFill>
                  <a:schemeClr val="tx1">
                    <a:lumMod val="75000"/>
                    <a:lumOff val="25000"/>
                  </a:schemeClr>
                </a:solidFill>
                <a:latin typeface="Arial" panose="020B0604020202020204" pitchFamily="34" charset="0"/>
                <a:cs typeface="Arial" panose="020B0604020202020204" pitchFamily="34" charset="0"/>
              </a:rPr>
              <a:t>2021. gada 19.oktobrī</a:t>
            </a:r>
          </a:p>
        </p:txBody>
      </p:sp>
      <p:sp>
        <p:nvSpPr>
          <p:cNvPr id="5" name="Title 2"/>
          <p:cNvSpPr txBox="1">
            <a:spLocks/>
          </p:cNvSpPr>
          <p:nvPr/>
        </p:nvSpPr>
        <p:spPr bwMode="auto">
          <a:xfrm>
            <a:off x="416969" y="3429000"/>
            <a:ext cx="11775031" cy="189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cap="none">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3200" dirty="0">
                <a:solidFill>
                  <a:schemeClr val="accent3">
                    <a:lumMod val="50000"/>
                  </a:schemeClr>
                </a:solidFill>
                <a:latin typeface="Arial" panose="020B0604020202020204" pitchFamily="34" charset="0"/>
                <a:cs typeface="Arial" panose="020B0604020202020204" pitchFamily="34" charset="0"/>
              </a:rPr>
              <a:t>Par aptauju «Par </a:t>
            </a:r>
            <a:r>
              <a:rPr lang="lv-LV" sz="3200" dirty="0" err="1">
                <a:solidFill>
                  <a:schemeClr val="accent3">
                    <a:lumMod val="50000"/>
                  </a:schemeClr>
                </a:solidFill>
                <a:latin typeface="Arial" panose="020B0604020202020204" pitchFamily="34" charset="0"/>
                <a:cs typeface="Arial" panose="020B0604020202020204" pitchFamily="34" charset="0"/>
              </a:rPr>
              <a:t>vienreizes</a:t>
            </a:r>
            <a:r>
              <a:rPr lang="lv-LV" sz="3200" dirty="0">
                <a:solidFill>
                  <a:schemeClr val="accent3">
                    <a:lumMod val="50000"/>
                  </a:schemeClr>
                </a:solidFill>
                <a:latin typeface="Arial" panose="020B0604020202020204" pitchFamily="34" charset="0"/>
                <a:cs typeface="Arial" panose="020B0604020202020204" pitchFamily="34" charset="0"/>
              </a:rPr>
              <a:t> principa ievērošanu»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a:xfrm>
            <a:off x="3065172" y="381000"/>
            <a:ext cx="8517228" cy="1036642"/>
          </a:xfrm>
        </p:spPr>
        <p:txBody>
          <a:bodyPr>
            <a:normAutofit/>
          </a:bodyPr>
          <a:lstStyle/>
          <a:p>
            <a:r>
              <a:rPr lang="lv-LV" dirty="0">
                <a:solidFill>
                  <a:srgbClr val="4A773C"/>
                </a:solidFill>
              </a:rPr>
              <a:t>Aptaujas aizpildīšanas demonstrācija V</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a:xfrm>
            <a:off x="1944710" y="1880669"/>
            <a:ext cx="9628292" cy="4103322"/>
          </a:xfrm>
        </p:spPr>
        <p:txBody>
          <a:bodyPr>
            <a:normAutofit/>
          </a:bodyPr>
          <a:lstStyle/>
          <a:p>
            <a:pPr algn="just"/>
            <a:endParaRPr lang="lv-LV" dirty="0">
              <a:effectLst/>
              <a:cs typeface="Times New Roman" panose="02020603050405020304" pitchFamily="18" charset="0"/>
            </a:endParaRPr>
          </a:p>
          <a:p>
            <a:endParaRPr lang="lv-LV" dirty="0">
              <a:solidFill>
                <a:srgbClr val="414142"/>
              </a:solidFill>
              <a:cs typeface="Times New Roman" panose="02020603050405020304" pitchFamily="18" charset="0"/>
            </a:endParaRPr>
          </a:p>
          <a:p>
            <a:endParaRPr lang="lv-LV" dirty="0">
              <a:effectLst/>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63CA63F9-8FD6-45D4-9474-D6D3ED57F7D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775CCF-C6B8-45BB-8E6E-4FE1B98826F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10</a:t>
            </a:fld>
            <a:endParaRPr lang="en-US" altLang="en-US"/>
          </a:p>
        </p:txBody>
      </p:sp>
      <p:pic>
        <p:nvPicPr>
          <p:cNvPr id="9" name="Picture 8" descr="Graphical user interface, text, application&#10;&#10;Description automatically generated">
            <a:extLst>
              <a:ext uri="{FF2B5EF4-FFF2-40B4-BE49-F238E27FC236}">
                <a16:creationId xmlns:a16="http://schemas.microsoft.com/office/drawing/2014/main" id="{6557BEA1-7DD6-4981-AF12-7A3298987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5996" y="1010954"/>
            <a:ext cx="9433204" cy="5143342"/>
          </a:xfrm>
          <a:prstGeom prst="rect">
            <a:avLst/>
          </a:prstGeom>
        </p:spPr>
      </p:pic>
    </p:spTree>
    <p:extLst>
      <p:ext uri="{BB962C8B-B14F-4D97-AF65-F5344CB8AC3E}">
        <p14:creationId xmlns:p14="http://schemas.microsoft.com/office/powerpoint/2010/main" val="1638884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9E7C4-B383-400B-8E86-4A7979CAB9F1}"/>
              </a:ext>
            </a:extLst>
          </p:cNvPr>
          <p:cNvSpPr>
            <a:spLocks noGrp="1"/>
          </p:cNvSpPr>
          <p:nvPr>
            <p:ph type="title"/>
          </p:nvPr>
        </p:nvSpPr>
        <p:spPr>
          <a:xfrm>
            <a:off x="2438400" y="1653379"/>
            <a:ext cx="8128000" cy="1036642"/>
          </a:xfrm>
        </p:spPr>
        <p:txBody>
          <a:bodyPr/>
          <a:lstStyle/>
          <a:p>
            <a:pPr algn="ctr"/>
            <a:r>
              <a:rPr lang="lv-LV" dirty="0">
                <a:solidFill>
                  <a:srgbClr val="4A773C"/>
                </a:solidFill>
              </a:rPr>
              <a:t>Paldies par uzmanību!</a:t>
            </a:r>
          </a:p>
        </p:txBody>
      </p:sp>
      <p:sp>
        <p:nvSpPr>
          <p:cNvPr id="3" name="Content Placeholder 2">
            <a:extLst>
              <a:ext uri="{FF2B5EF4-FFF2-40B4-BE49-F238E27FC236}">
                <a16:creationId xmlns:a16="http://schemas.microsoft.com/office/drawing/2014/main" id="{EA470D23-C01B-48AD-A9E5-8E8033999E83}"/>
              </a:ext>
            </a:extLst>
          </p:cNvPr>
          <p:cNvSpPr>
            <a:spLocks noGrp="1"/>
          </p:cNvSpPr>
          <p:nvPr>
            <p:ph idx="1"/>
          </p:nvPr>
        </p:nvSpPr>
        <p:spPr>
          <a:xfrm>
            <a:off x="666751" y="3086093"/>
            <a:ext cx="10915650" cy="2163774"/>
          </a:xfrm>
        </p:spPr>
        <p:txBody>
          <a:bodyPr>
            <a:normAutofit/>
          </a:bodyPr>
          <a:lstStyle/>
          <a:p>
            <a:endParaRPr lang="lv-LV" dirty="0"/>
          </a:p>
          <a:p>
            <a:pPr algn="ctr">
              <a:spcBef>
                <a:spcPts val="100"/>
              </a:spcBef>
              <a:spcAft>
                <a:spcPts val="100"/>
              </a:spcAft>
            </a:pPr>
            <a:r>
              <a:rPr lang="lv-LV" dirty="0">
                <a:effectLst/>
                <a:cs typeface="Calibri" panose="020F0502020204030204" pitchFamily="34" charset="0"/>
              </a:rPr>
              <a:t>Ilze Akmentiņa</a:t>
            </a:r>
            <a:endParaRPr lang="lv-LV" dirty="0">
              <a:effectLst/>
              <a:cs typeface="Times New Roman" panose="02020603050405020304" pitchFamily="18" charset="0"/>
            </a:endParaRPr>
          </a:p>
          <a:p>
            <a:pPr algn="ctr">
              <a:spcBef>
                <a:spcPts val="100"/>
              </a:spcBef>
              <a:spcAft>
                <a:spcPts val="100"/>
              </a:spcAft>
            </a:pPr>
            <a:r>
              <a:rPr lang="lv-LV" dirty="0">
                <a:effectLst/>
                <a:cs typeface="Calibri" panose="020F0502020204030204" pitchFamily="34" charset="0"/>
              </a:rPr>
              <a:t>Valsts pārvaldes pakalpojumu politikas īstenošanas koordinācijas nodaļa </a:t>
            </a:r>
            <a:endParaRPr lang="lv-LV" dirty="0">
              <a:effectLst/>
              <a:cs typeface="Times New Roman" panose="02020603050405020304" pitchFamily="18" charset="0"/>
            </a:endParaRPr>
          </a:p>
          <a:p>
            <a:pPr algn="ctr">
              <a:spcBef>
                <a:spcPts val="100"/>
              </a:spcBef>
              <a:spcAft>
                <a:spcPts val="100"/>
              </a:spcAft>
            </a:pPr>
            <a:r>
              <a:rPr lang="lv-LV" dirty="0">
                <a:effectLst/>
                <a:cs typeface="Calibri" panose="020F0502020204030204" pitchFamily="34" charset="0"/>
              </a:rPr>
              <a:t>Valsts pārvaldes pakalpojumu attīstības departaments </a:t>
            </a:r>
            <a:endParaRPr lang="lv-LV" dirty="0">
              <a:effectLst/>
              <a:cs typeface="Times New Roman" panose="02020603050405020304" pitchFamily="18" charset="0"/>
            </a:endParaRPr>
          </a:p>
          <a:p>
            <a:pPr algn="ctr">
              <a:spcBef>
                <a:spcPts val="100"/>
              </a:spcBef>
              <a:spcAft>
                <a:spcPts val="100"/>
              </a:spcAft>
            </a:pPr>
            <a:r>
              <a:rPr lang="lv-LV" dirty="0">
                <a:effectLst/>
                <a:cs typeface="Calibri" panose="020F0502020204030204" pitchFamily="34" charset="0"/>
              </a:rPr>
              <a:t>tālrunis, 67026412 </a:t>
            </a:r>
          </a:p>
          <a:p>
            <a:pPr algn="ctr">
              <a:spcBef>
                <a:spcPts val="100"/>
              </a:spcBef>
              <a:spcAft>
                <a:spcPts val="100"/>
              </a:spcAft>
            </a:pPr>
            <a:r>
              <a:rPr lang="lv-LV" dirty="0">
                <a:effectLst/>
                <a:cs typeface="Calibri" panose="020F0502020204030204" pitchFamily="34" charset="0"/>
              </a:rPr>
              <a:t>e-pasts: </a:t>
            </a:r>
            <a:r>
              <a:rPr lang="lv-LV" u="sng" dirty="0">
                <a:solidFill>
                  <a:srgbClr val="4A773C"/>
                </a:solidFill>
                <a:cs typeface="Calibri" panose="020F0502020204030204" pitchFamily="34" charset="0"/>
              </a:rPr>
              <a:t>ilze.akmentina@varam.gov.lv</a:t>
            </a:r>
            <a:endParaRPr lang="lv-LV" u="sng" dirty="0">
              <a:solidFill>
                <a:srgbClr val="4A773C"/>
              </a:solidFill>
              <a:effectLst/>
              <a:cs typeface="Calibri" panose="020F0502020204030204" pitchFamily="34" charset="0"/>
            </a:endParaRPr>
          </a:p>
          <a:p>
            <a:endParaRPr lang="lv-LV" sz="2400" b="1" dirty="0">
              <a:solidFill>
                <a:srgbClr val="4A773C"/>
              </a:solidFill>
            </a:endParaRPr>
          </a:p>
        </p:txBody>
      </p:sp>
      <p:sp>
        <p:nvSpPr>
          <p:cNvPr id="4" name="Text Placeholder 3">
            <a:extLst>
              <a:ext uri="{FF2B5EF4-FFF2-40B4-BE49-F238E27FC236}">
                <a16:creationId xmlns:a16="http://schemas.microsoft.com/office/drawing/2014/main" id="{E861174D-882F-41D1-A894-D7966F84078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35D7EC0-3A09-476A-9B5D-3454B082B2B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A0B2968-6737-46BF-959F-0DFD5BB459D8}"/>
              </a:ext>
            </a:extLst>
          </p:cNvPr>
          <p:cNvSpPr>
            <a:spLocks noGrp="1"/>
          </p:cNvSpPr>
          <p:nvPr>
            <p:ph type="sldNum" sz="quarter" idx="13"/>
          </p:nvPr>
        </p:nvSpPr>
        <p:spPr/>
        <p:txBody>
          <a:bodyPr/>
          <a:lstStyle/>
          <a:p>
            <a:pPr>
              <a:defRPr/>
            </a:pPr>
            <a:fld id="{6C3CA202-D565-4603-8F75-B6EF6253BC4F}" type="slidenum">
              <a:rPr lang="en-US" altLang="en-US" smtClean="0"/>
              <a:pPr>
                <a:defRPr/>
              </a:pPr>
              <a:t>11</a:t>
            </a:fld>
            <a:endParaRPr lang="en-US" altLang="en-US"/>
          </a:p>
        </p:txBody>
      </p:sp>
    </p:spTree>
    <p:extLst>
      <p:ext uri="{BB962C8B-B14F-4D97-AF65-F5344CB8AC3E}">
        <p14:creationId xmlns:p14="http://schemas.microsoft.com/office/powerpoint/2010/main" val="3383807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41781-EE02-4D15-AD55-A33B920631A6}"/>
              </a:ext>
            </a:extLst>
          </p:cNvPr>
          <p:cNvSpPr>
            <a:spLocks noGrp="1"/>
          </p:cNvSpPr>
          <p:nvPr>
            <p:ph type="title"/>
          </p:nvPr>
        </p:nvSpPr>
        <p:spPr>
          <a:xfrm>
            <a:off x="3707842" y="381000"/>
            <a:ext cx="7874558" cy="1036642"/>
          </a:xfrm>
        </p:spPr>
        <p:txBody>
          <a:bodyPr>
            <a:normAutofit/>
          </a:bodyPr>
          <a:lstStyle/>
          <a:p>
            <a:r>
              <a:rPr lang="lv-LV" dirty="0">
                <a:solidFill>
                  <a:srgbClr val="4A773C"/>
                </a:solidFill>
              </a:rPr>
              <a:t>Semināra programma</a:t>
            </a:r>
          </a:p>
        </p:txBody>
      </p:sp>
      <p:sp>
        <p:nvSpPr>
          <p:cNvPr id="3" name="Content Placeholder 2">
            <a:extLst>
              <a:ext uri="{FF2B5EF4-FFF2-40B4-BE49-F238E27FC236}">
                <a16:creationId xmlns:a16="http://schemas.microsoft.com/office/drawing/2014/main" id="{B00048AB-FF84-4B11-8FF6-A17FD32053AE}"/>
              </a:ext>
            </a:extLst>
          </p:cNvPr>
          <p:cNvSpPr>
            <a:spLocks noGrp="1"/>
          </p:cNvSpPr>
          <p:nvPr>
            <p:ph idx="1"/>
          </p:nvPr>
        </p:nvSpPr>
        <p:spPr>
          <a:solidFill>
            <a:schemeClr val="bg1"/>
          </a:solidFill>
        </p:spPr>
        <p:txBody>
          <a:bodyPr>
            <a:noAutofit/>
          </a:bodyPr>
          <a:lstStyle/>
          <a:p>
            <a:pPr marL="457200" indent="-457200">
              <a:lnSpc>
                <a:spcPct val="120000"/>
              </a:lnSpc>
              <a:spcBef>
                <a:spcPts val="600"/>
              </a:spcBef>
              <a:spcAft>
                <a:spcPts val="600"/>
              </a:spcAft>
              <a:buAutoNum type="arabicPeriod"/>
            </a:pPr>
            <a:r>
              <a:rPr lang="lv-LV" dirty="0"/>
              <a:t>Vides aizsardzības un reģionālās attīstības ministrija (I. Akmentiņa) – par aptaujas «Par </a:t>
            </a:r>
            <a:r>
              <a:rPr lang="lv-LV" dirty="0" err="1"/>
              <a:t>vienreizes</a:t>
            </a:r>
            <a:r>
              <a:rPr lang="lv-LV" dirty="0"/>
              <a:t> principa ievērošanu» nepieciešamību</a:t>
            </a:r>
          </a:p>
          <a:p>
            <a:pPr marL="457200" indent="-457200">
              <a:lnSpc>
                <a:spcPct val="120000"/>
              </a:lnSpc>
              <a:spcBef>
                <a:spcPts val="600"/>
              </a:spcBef>
              <a:spcAft>
                <a:spcPts val="600"/>
              </a:spcAft>
              <a:buAutoNum type="arabicPeriod"/>
            </a:pPr>
            <a:r>
              <a:rPr lang="lv-LV" dirty="0"/>
              <a:t>Aptaujas aizpildīšanas demonstrācija</a:t>
            </a:r>
          </a:p>
          <a:p>
            <a:pPr marL="457200" indent="-457200">
              <a:lnSpc>
                <a:spcPct val="120000"/>
              </a:lnSpc>
              <a:spcBef>
                <a:spcPts val="600"/>
              </a:spcBef>
              <a:spcAft>
                <a:spcPts val="600"/>
              </a:spcAft>
              <a:buAutoNum type="arabicPeriod"/>
            </a:pPr>
            <a:r>
              <a:rPr lang="lv-LV" dirty="0"/>
              <a:t>SIA «</a:t>
            </a:r>
            <a:r>
              <a:rPr lang="lv-LV" dirty="0" err="1"/>
              <a:t>Cetera</a:t>
            </a:r>
            <a:r>
              <a:rPr lang="lv-LV" dirty="0"/>
              <a:t>» (</a:t>
            </a:r>
            <a:r>
              <a:rPr lang="lv-LV" dirty="0" err="1"/>
              <a:t>D.Gabaliņa</a:t>
            </a:r>
            <a:r>
              <a:rPr lang="lv-LV" dirty="0"/>
              <a:t>) – par Aptauju pārvaldības sistēmu ARKA – tehniskas dabas jautājumi</a:t>
            </a:r>
          </a:p>
          <a:p>
            <a:pPr marL="457200" indent="-457200">
              <a:lnSpc>
                <a:spcPct val="120000"/>
              </a:lnSpc>
              <a:spcBef>
                <a:spcPts val="600"/>
              </a:spcBef>
              <a:spcAft>
                <a:spcPts val="600"/>
              </a:spcAft>
              <a:buAutoNum type="arabicPeriod"/>
            </a:pPr>
            <a:r>
              <a:rPr lang="lv-LV" dirty="0"/>
              <a:t>Jautājumi un atbildes</a:t>
            </a:r>
          </a:p>
          <a:p>
            <a:pPr>
              <a:spcBef>
                <a:spcPts val="100"/>
              </a:spcBef>
              <a:spcAft>
                <a:spcPts val="100"/>
              </a:spcAft>
            </a:pPr>
            <a:endParaRPr lang="lv-LV" dirty="0"/>
          </a:p>
        </p:txBody>
      </p:sp>
      <p:sp>
        <p:nvSpPr>
          <p:cNvPr id="4" name="Text Placeholder 3">
            <a:extLst>
              <a:ext uri="{FF2B5EF4-FFF2-40B4-BE49-F238E27FC236}">
                <a16:creationId xmlns:a16="http://schemas.microsoft.com/office/drawing/2014/main" id="{50AB27CB-2E0C-44AA-90F9-2342C6D339CA}"/>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79A505FE-D211-4842-9624-2636B9E42019}"/>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14CF774D-D0A1-489B-83BA-1155736BA9B3}"/>
              </a:ext>
            </a:extLst>
          </p:cNvPr>
          <p:cNvSpPr>
            <a:spLocks noGrp="1"/>
          </p:cNvSpPr>
          <p:nvPr>
            <p:ph type="sldNum" sz="quarter" idx="13"/>
          </p:nvPr>
        </p:nvSpPr>
        <p:spPr/>
        <p:txBody>
          <a:bodyPr/>
          <a:lstStyle/>
          <a:p>
            <a:pPr>
              <a:defRPr/>
            </a:pPr>
            <a:fld id="{6C3CA202-D565-4603-8F75-B6EF6253BC4F}" type="slidenum">
              <a:rPr lang="en-US" altLang="en-US" smtClean="0"/>
              <a:pPr>
                <a:defRPr/>
              </a:pPr>
              <a:t>2</a:t>
            </a:fld>
            <a:endParaRPr lang="en-US" altLang="en-US"/>
          </a:p>
        </p:txBody>
      </p:sp>
    </p:spTree>
    <p:extLst>
      <p:ext uri="{BB962C8B-B14F-4D97-AF65-F5344CB8AC3E}">
        <p14:creationId xmlns:p14="http://schemas.microsoft.com/office/powerpoint/2010/main" val="228991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41781-EE02-4D15-AD55-A33B920631A6}"/>
              </a:ext>
            </a:extLst>
          </p:cNvPr>
          <p:cNvSpPr>
            <a:spLocks noGrp="1"/>
          </p:cNvSpPr>
          <p:nvPr>
            <p:ph type="title"/>
          </p:nvPr>
        </p:nvSpPr>
        <p:spPr/>
        <p:txBody>
          <a:bodyPr>
            <a:normAutofit/>
          </a:bodyPr>
          <a:lstStyle/>
          <a:p>
            <a:r>
              <a:rPr lang="lv-LV" dirty="0" err="1">
                <a:solidFill>
                  <a:srgbClr val="4A773C"/>
                </a:solidFill>
              </a:rPr>
              <a:t>Vienreizes</a:t>
            </a:r>
            <a:r>
              <a:rPr lang="lv-LV" dirty="0">
                <a:solidFill>
                  <a:srgbClr val="4A773C"/>
                </a:solidFill>
              </a:rPr>
              <a:t> principa nodrošināšana valsts pārvaldes pakalpojumos*</a:t>
            </a:r>
          </a:p>
        </p:txBody>
      </p:sp>
      <p:sp>
        <p:nvSpPr>
          <p:cNvPr id="3" name="Content Placeholder 2">
            <a:extLst>
              <a:ext uri="{FF2B5EF4-FFF2-40B4-BE49-F238E27FC236}">
                <a16:creationId xmlns:a16="http://schemas.microsoft.com/office/drawing/2014/main" id="{B00048AB-FF84-4B11-8FF6-A17FD32053AE}"/>
              </a:ext>
            </a:extLst>
          </p:cNvPr>
          <p:cNvSpPr>
            <a:spLocks noGrp="1"/>
          </p:cNvSpPr>
          <p:nvPr>
            <p:ph idx="1"/>
          </p:nvPr>
        </p:nvSpPr>
        <p:spPr>
          <a:solidFill>
            <a:schemeClr val="bg1"/>
          </a:solidFill>
        </p:spPr>
        <p:txBody>
          <a:bodyPr>
            <a:noAutofit/>
          </a:bodyPr>
          <a:lstStyle/>
          <a:p>
            <a:pPr algn="just">
              <a:spcBef>
                <a:spcPts val="100"/>
              </a:spcBef>
              <a:spcAft>
                <a:spcPts val="100"/>
              </a:spcAft>
            </a:pPr>
            <a:r>
              <a:rPr lang="lv-LV" dirty="0" err="1"/>
              <a:t>Vienreizes</a:t>
            </a:r>
            <a:r>
              <a:rPr lang="lv-LV" dirty="0"/>
              <a:t> princips nosaka, ka iedzīvotāji un uzņēmēji valsts iestādēm datus par sevi sniedz vienreiz.</a:t>
            </a:r>
          </a:p>
          <a:p>
            <a:pPr>
              <a:spcBef>
                <a:spcPts val="100"/>
              </a:spcBef>
              <a:spcAft>
                <a:spcPts val="100"/>
              </a:spcAft>
            </a:pPr>
            <a:r>
              <a:rPr lang="lv-LV" dirty="0"/>
              <a:t> </a:t>
            </a:r>
          </a:p>
          <a:p>
            <a:pPr algn="just">
              <a:spcBef>
                <a:spcPts val="100"/>
              </a:spcBef>
              <a:spcAft>
                <a:spcPts val="100"/>
              </a:spcAft>
            </a:pPr>
            <a:r>
              <a:rPr lang="lv-LV" dirty="0"/>
              <a:t>Attiecīgi šis princips paredz, ka iestāde no iedzīvotājiem vai uzņēmējiem neprasa sniegt tādu informāciju, kas par šo personu jau ir pieejama citai iestādei. Tā vietā šī informācija tiek iegūta no iestādēm, izmantojot informācijas apmaiņas kanālus.</a:t>
            </a:r>
          </a:p>
          <a:p>
            <a:pPr>
              <a:spcBef>
                <a:spcPts val="100"/>
              </a:spcBef>
              <a:spcAft>
                <a:spcPts val="100"/>
              </a:spcAft>
            </a:pPr>
            <a:endParaRPr lang="lv-LV" dirty="0"/>
          </a:p>
          <a:p>
            <a:pPr algn="just">
              <a:spcBef>
                <a:spcPts val="100"/>
              </a:spcBef>
              <a:spcAft>
                <a:spcPts val="100"/>
              </a:spcAft>
            </a:pPr>
            <a:r>
              <a:rPr lang="lv-LV" sz="1800" dirty="0"/>
              <a:t>*Ministru kabineta 2020.gada 4.februāra rīkojums Nr.39  «Par pakalpojumu vides pilnveides plānu 2020.-2023. gadam»</a:t>
            </a:r>
          </a:p>
          <a:p>
            <a:pPr>
              <a:spcBef>
                <a:spcPts val="100"/>
              </a:spcBef>
              <a:spcAft>
                <a:spcPts val="100"/>
              </a:spcAft>
            </a:pPr>
            <a:r>
              <a:rPr lang="lv-LV" sz="1800" dirty="0">
                <a:hlinkClick r:id="rId3"/>
              </a:rPr>
              <a:t>https://likumi.lv/ta/id/312410-par-pakalpojumu-vides-pilnveides-planu-2020-2023-gadam</a:t>
            </a:r>
            <a:endParaRPr lang="lv-LV" sz="1800" dirty="0"/>
          </a:p>
          <a:p>
            <a:pPr>
              <a:spcBef>
                <a:spcPts val="100"/>
              </a:spcBef>
              <a:spcAft>
                <a:spcPts val="100"/>
              </a:spcAft>
            </a:pPr>
            <a:endParaRPr lang="lv-LV" dirty="0"/>
          </a:p>
        </p:txBody>
      </p:sp>
      <p:sp>
        <p:nvSpPr>
          <p:cNvPr id="4" name="Text Placeholder 3">
            <a:extLst>
              <a:ext uri="{FF2B5EF4-FFF2-40B4-BE49-F238E27FC236}">
                <a16:creationId xmlns:a16="http://schemas.microsoft.com/office/drawing/2014/main" id="{50AB27CB-2E0C-44AA-90F9-2342C6D339CA}"/>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79A505FE-D211-4842-9624-2636B9E42019}"/>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14CF774D-D0A1-489B-83BA-1155736BA9B3}"/>
              </a:ext>
            </a:extLst>
          </p:cNvPr>
          <p:cNvSpPr>
            <a:spLocks noGrp="1"/>
          </p:cNvSpPr>
          <p:nvPr>
            <p:ph type="sldNum" sz="quarter" idx="13"/>
          </p:nvPr>
        </p:nvSpPr>
        <p:spPr/>
        <p:txBody>
          <a:bodyPr/>
          <a:lstStyle/>
          <a:p>
            <a:pPr>
              <a:defRPr/>
            </a:pPr>
            <a:fld id="{6C3CA202-D565-4603-8F75-B6EF6253BC4F}" type="slidenum">
              <a:rPr lang="en-US" altLang="en-US" smtClean="0"/>
              <a:pPr>
                <a:defRPr/>
              </a:pPr>
              <a:t>3</a:t>
            </a:fld>
            <a:endParaRPr lang="en-US" altLang="en-US"/>
          </a:p>
        </p:txBody>
      </p:sp>
    </p:spTree>
    <p:extLst>
      <p:ext uri="{BB962C8B-B14F-4D97-AF65-F5344CB8AC3E}">
        <p14:creationId xmlns:p14="http://schemas.microsoft.com/office/powerpoint/2010/main" val="1205506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p:txBody>
          <a:bodyPr>
            <a:normAutofit/>
          </a:bodyPr>
          <a:lstStyle/>
          <a:p>
            <a:r>
              <a:rPr lang="lv-LV" dirty="0">
                <a:solidFill>
                  <a:srgbClr val="4A773C"/>
                </a:solidFill>
              </a:rPr>
              <a:t>Normatīvais regulējums un aptaujas tvērums</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p:txBody>
          <a:bodyPr>
            <a:normAutofit/>
          </a:bodyPr>
          <a:lstStyle/>
          <a:p>
            <a:pPr algn="just">
              <a:spcBef>
                <a:spcPts val="100"/>
              </a:spcBef>
              <a:spcAft>
                <a:spcPts val="100"/>
              </a:spcAft>
            </a:pPr>
            <a:r>
              <a:rPr lang="lv-LV" dirty="0"/>
              <a:t>Saskaņā ar </a:t>
            </a:r>
            <a:r>
              <a:rPr lang="lv-LV" dirty="0">
                <a:hlinkClick r:id="rId3">
                  <a:extLst>
                    <a:ext uri="{A12FA001-AC4F-418D-AE19-62706E023703}">
                      <ahyp:hlinkClr xmlns:ahyp="http://schemas.microsoft.com/office/drawing/2018/hyperlinkcolor" val="tx"/>
                    </a:ext>
                  </a:extLst>
                </a:hlinkClick>
              </a:rPr>
              <a:t>Valsts pārvaldes iekārtas likuma</a:t>
            </a:r>
            <a:r>
              <a:rPr lang="lv-LV" dirty="0"/>
              <a:t> </a:t>
            </a:r>
            <a:r>
              <a:rPr lang="lv-LV" dirty="0">
                <a:hlinkClick r:id="rId4">
                  <a:extLst>
                    <a:ext uri="{A12FA001-AC4F-418D-AE19-62706E023703}">
                      <ahyp:hlinkClr xmlns:ahyp="http://schemas.microsoft.com/office/drawing/2018/hyperlinkcolor" val="tx"/>
                    </a:ext>
                  </a:extLst>
                </a:hlinkClick>
              </a:rPr>
              <a:t>10. panta</a:t>
            </a:r>
            <a:r>
              <a:rPr lang="lv-LV" dirty="0"/>
              <a:t> astoto daļu un </a:t>
            </a:r>
            <a:r>
              <a:rPr lang="lv-LV" dirty="0">
                <a:hlinkClick r:id="rId5">
                  <a:extLst>
                    <a:ext uri="{A12FA001-AC4F-418D-AE19-62706E023703}">
                      <ahyp:hlinkClr xmlns:ahyp="http://schemas.microsoft.com/office/drawing/2018/hyperlinkcolor" val="tx"/>
                    </a:ext>
                  </a:extLst>
                </a:hlinkClick>
              </a:rPr>
              <a:t>Administratīvā procesa likuma</a:t>
            </a:r>
            <a:r>
              <a:rPr lang="lv-LV" dirty="0"/>
              <a:t> </a:t>
            </a:r>
            <a:r>
              <a:rPr lang="lv-LV" dirty="0">
                <a:hlinkClick r:id="rId6">
                  <a:extLst>
                    <a:ext uri="{A12FA001-AC4F-418D-AE19-62706E023703}">
                      <ahyp:hlinkClr xmlns:ahyp="http://schemas.microsoft.com/office/drawing/2018/hyperlinkcolor" val="tx"/>
                    </a:ext>
                  </a:extLst>
                </a:hlinkClick>
              </a:rPr>
              <a:t>59. panta</a:t>
            </a:r>
            <a:r>
              <a:rPr lang="lv-LV" dirty="0"/>
              <a:t> otro daļu informāciju, kura nepieciešama pārvaldes lēmuma pieņemšanai un kura ir citas institūcijas rīcībā, iestāde iegūst pati, nevis vēlreiz pieprasa no iedzīvotāja. </a:t>
            </a:r>
            <a:endParaRPr lang="lv-LV" dirty="0">
              <a:effectLst/>
            </a:endParaRPr>
          </a:p>
          <a:p>
            <a:pPr algn="just">
              <a:spcBef>
                <a:spcPts val="100"/>
              </a:spcBef>
              <a:spcAft>
                <a:spcPts val="100"/>
              </a:spcAft>
            </a:pPr>
            <a:endParaRPr lang="lv-LV" dirty="0">
              <a:cs typeface="Times New Roman" panose="02020603050405020304" pitchFamily="18" charset="0"/>
            </a:endParaRPr>
          </a:p>
          <a:p>
            <a:endParaRPr lang="lv-LV" sz="1800" dirty="0">
              <a:solidFill>
                <a:srgbClr val="414142"/>
              </a:solidFill>
              <a:latin typeface="Arial" panose="020B0604020202020204" pitchFamily="34" charset="0"/>
              <a:ea typeface="Calibri" panose="020F0502020204030204" pitchFamily="34" charset="0"/>
              <a:cs typeface="Times New Roman" panose="02020603050405020304" pitchFamily="18" charset="0"/>
            </a:endParaRPr>
          </a:p>
          <a:p>
            <a:endParaRPr lang="lv-LV" sz="1800" dirty="0">
              <a:solidFill>
                <a:srgbClr val="414142"/>
              </a:solidFill>
              <a:latin typeface="Arial" panose="020B0604020202020204" pitchFamily="34" charset="0"/>
              <a:ea typeface="Calibri" panose="020F0502020204030204" pitchFamily="34" charset="0"/>
              <a:cs typeface="Times New Roman" panose="02020603050405020304" pitchFamily="18" charset="0"/>
            </a:endParaRPr>
          </a:p>
          <a:p>
            <a:endParaRPr lang="lv-LV" dirty="0"/>
          </a:p>
        </p:txBody>
      </p:sp>
      <p:sp>
        <p:nvSpPr>
          <p:cNvPr id="7" name="Text Placeholder 6">
            <a:extLst>
              <a:ext uri="{FF2B5EF4-FFF2-40B4-BE49-F238E27FC236}">
                <a16:creationId xmlns:a16="http://schemas.microsoft.com/office/drawing/2014/main" id="{1EB06561-D02E-464B-B31E-44FDEF1DA02D}"/>
              </a:ext>
            </a:extLst>
          </p:cNvPr>
          <p:cNvSpPr>
            <a:spLocks noGrp="1"/>
          </p:cNvSpPr>
          <p:nvPr>
            <p:ph type="body" sz="quarter" idx="10"/>
          </p:nvPr>
        </p:nvSpPr>
        <p:spPr/>
        <p:txBody>
          <a:bodyPr/>
          <a:lstStyle/>
          <a:p>
            <a:endParaRPr lang="en-US"/>
          </a:p>
        </p:txBody>
      </p:sp>
      <p:sp>
        <p:nvSpPr>
          <p:cNvPr id="8" name="Text Placeholder 7">
            <a:extLst>
              <a:ext uri="{FF2B5EF4-FFF2-40B4-BE49-F238E27FC236}">
                <a16:creationId xmlns:a16="http://schemas.microsoft.com/office/drawing/2014/main" id="{64CD5760-FF87-4B45-B390-E251761AF734}"/>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4</a:t>
            </a:fld>
            <a:endParaRPr lang="en-US" altLang="en-US"/>
          </a:p>
        </p:txBody>
      </p:sp>
    </p:spTree>
    <p:extLst>
      <p:ext uri="{BB962C8B-B14F-4D97-AF65-F5344CB8AC3E}">
        <p14:creationId xmlns:p14="http://schemas.microsoft.com/office/powerpoint/2010/main" val="3177585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p:txBody>
          <a:bodyPr>
            <a:normAutofit/>
          </a:bodyPr>
          <a:lstStyle/>
          <a:p>
            <a:r>
              <a:rPr lang="lv-LV" dirty="0">
                <a:solidFill>
                  <a:srgbClr val="4A773C"/>
                </a:solidFill>
              </a:rPr>
              <a:t>Aptaujas mērķis un tālākā darbības</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p:txBody>
          <a:bodyPr>
            <a:normAutofit/>
          </a:bodyPr>
          <a:lstStyle/>
          <a:p>
            <a:pPr algn="just">
              <a:spcBef>
                <a:spcPts val="100"/>
              </a:spcBef>
              <a:spcAft>
                <a:spcPts val="100"/>
              </a:spcAft>
            </a:pPr>
            <a:r>
              <a:rPr lang="lv-LV" dirty="0">
                <a:effectLst/>
                <a:cs typeface="Times New Roman" panose="02020603050405020304" pitchFamily="18" charset="0"/>
              </a:rPr>
              <a:t>Ar anketas starpniecību tiks apzinātas jomas un iestādes, kurās pakalpojumu saņemšanai vēl tiek prasīta informācija no personas (fiziskais vai juridiskas).</a:t>
            </a:r>
          </a:p>
          <a:p>
            <a:pPr>
              <a:spcBef>
                <a:spcPts val="100"/>
              </a:spcBef>
              <a:spcAft>
                <a:spcPts val="100"/>
              </a:spcAft>
            </a:pPr>
            <a:endParaRPr lang="lv-LV" dirty="0">
              <a:cs typeface="Times New Roman" panose="02020603050405020304" pitchFamily="18" charset="0"/>
            </a:endParaRPr>
          </a:p>
          <a:p>
            <a:pPr algn="just">
              <a:spcBef>
                <a:spcPts val="100"/>
              </a:spcBef>
              <a:spcAft>
                <a:spcPts val="100"/>
              </a:spcAft>
            </a:pPr>
            <a:r>
              <a:rPr lang="lv-LV" dirty="0">
                <a:effectLst/>
                <a:cs typeface="Times New Roman" panose="02020603050405020304" pitchFamily="18" charset="0"/>
              </a:rPr>
              <a:t>Aptaujas respondenti – valsts pārvaldes iestādes un pašvaldības.</a:t>
            </a:r>
          </a:p>
          <a:p>
            <a:pPr algn="just">
              <a:spcBef>
                <a:spcPts val="100"/>
              </a:spcBef>
              <a:spcAft>
                <a:spcPts val="100"/>
              </a:spcAft>
            </a:pPr>
            <a:endParaRPr lang="lv-LV" dirty="0">
              <a:effectLst/>
              <a:cs typeface="Times New Roman" panose="02020603050405020304" pitchFamily="18" charset="0"/>
            </a:endParaRPr>
          </a:p>
          <a:p>
            <a:pPr algn="just">
              <a:spcBef>
                <a:spcPts val="100"/>
              </a:spcBef>
              <a:spcAft>
                <a:spcPts val="100"/>
              </a:spcAft>
            </a:pPr>
            <a:r>
              <a:rPr lang="lv-LV" dirty="0">
                <a:cs typeface="Times New Roman" panose="02020603050405020304" pitchFamily="18" charset="0"/>
              </a:rPr>
              <a:t>Aptaujas ilgums </a:t>
            </a:r>
            <a:r>
              <a:rPr lang="lv-LV" dirty="0">
                <a:effectLst/>
                <a:cs typeface="Times New Roman" panose="02020603050405020304" pitchFamily="18" charset="0"/>
              </a:rPr>
              <a:t>- 2021.gada 26.oktobrim.</a:t>
            </a:r>
          </a:p>
          <a:p>
            <a:pPr algn="just">
              <a:spcBef>
                <a:spcPts val="100"/>
              </a:spcBef>
              <a:spcAft>
                <a:spcPts val="100"/>
              </a:spcAft>
            </a:pPr>
            <a:endParaRPr lang="lv-LV" dirty="0">
              <a:effectLst/>
              <a:cs typeface="Times New Roman" panose="02020603050405020304" pitchFamily="18" charset="0"/>
            </a:endParaRPr>
          </a:p>
          <a:p>
            <a:pPr algn="just">
              <a:spcBef>
                <a:spcPts val="100"/>
              </a:spcBef>
              <a:spcAft>
                <a:spcPts val="100"/>
              </a:spcAft>
            </a:pPr>
            <a:r>
              <a:rPr lang="lv-LV" dirty="0">
                <a:effectLst/>
                <a:cs typeface="Times New Roman" panose="02020603050405020304" pitchFamily="18" charset="0"/>
              </a:rPr>
              <a:t>Pēc informācijas saņemšanas – situāciju individuāli risinājumi.</a:t>
            </a:r>
          </a:p>
          <a:p>
            <a:pPr algn="just"/>
            <a:endParaRPr lang="lv-LV" dirty="0">
              <a:effectLst/>
              <a:cs typeface="Times New Roman" panose="02020603050405020304" pitchFamily="18" charset="0"/>
            </a:endParaRPr>
          </a:p>
          <a:p>
            <a:endParaRPr lang="lv-LV" dirty="0">
              <a:solidFill>
                <a:srgbClr val="414142"/>
              </a:solidFill>
              <a:cs typeface="Times New Roman" panose="02020603050405020304" pitchFamily="18" charset="0"/>
            </a:endParaRPr>
          </a:p>
          <a:p>
            <a:endParaRPr lang="lv-LV" dirty="0">
              <a:effectLst/>
              <a:cs typeface="Times New Roman" panose="02020603050405020304" pitchFamily="18" charset="0"/>
            </a:endParaRPr>
          </a:p>
          <a:p>
            <a:endParaRPr lang="lv-LV" dirty="0"/>
          </a:p>
        </p:txBody>
      </p:sp>
      <p:sp>
        <p:nvSpPr>
          <p:cNvPr id="7" name="Text Placeholder 6">
            <a:extLst>
              <a:ext uri="{FF2B5EF4-FFF2-40B4-BE49-F238E27FC236}">
                <a16:creationId xmlns:a16="http://schemas.microsoft.com/office/drawing/2014/main" id="{F73B13AF-CB63-4DB8-9E31-6AF5FCB54E44}"/>
              </a:ext>
            </a:extLst>
          </p:cNvPr>
          <p:cNvSpPr>
            <a:spLocks noGrp="1"/>
          </p:cNvSpPr>
          <p:nvPr>
            <p:ph type="body" sz="quarter" idx="10"/>
          </p:nvPr>
        </p:nvSpPr>
        <p:spPr/>
        <p:txBody>
          <a:bodyPr/>
          <a:lstStyle/>
          <a:p>
            <a:endParaRPr lang="en-US"/>
          </a:p>
        </p:txBody>
      </p:sp>
      <p:sp>
        <p:nvSpPr>
          <p:cNvPr id="8" name="Text Placeholder 7">
            <a:extLst>
              <a:ext uri="{FF2B5EF4-FFF2-40B4-BE49-F238E27FC236}">
                <a16:creationId xmlns:a16="http://schemas.microsoft.com/office/drawing/2014/main" id="{A49BD12C-D518-4C75-9D77-F57A6018A8A9}"/>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5</a:t>
            </a:fld>
            <a:endParaRPr lang="en-US" altLang="en-US"/>
          </a:p>
        </p:txBody>
      </p:sp>
    </p:spTree>
    <p:extLst>
      <p:ext uri="{BB962C8B-B14F-4D97-AF65-F5344CB8AC3E}">
        <p14:creationId xmlns:p14="http://schemas.microsoft.com/office/powerpoint/2010/main" val="3194997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a:xfrm>
            <a:off x="3065172" y="381000"/>
            <a:ext cx="8517228" cy="1036642"/>
          </a:xfrm>
        </p:spPr>
        <p:txBody>
          <a:bodyPr>
            <a:normAutofit/>
          </a:bodyPr>
          <a:lstStyle/>
          <a:p>
            <a:r>
              <a:rPr lang="lv-LV" dirty="0">
                <a:solidFill>
                  <a:srgbClr val="4A773C"/>
                </a:solidFill>
              </a:rPr>
              <a:t>Aptaujas aizpildīšanas demonstrācija I</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a:xfrm>
            <a:off x="1944710" y="1880669"/>
            <a:ext cx="9628292" cy="4103322"/>
          </a:xfrm>
        </p:spPr>
        <p:txBody>
          <a:bodyPr>
            <a:normAutofit/>
          </a:bodyPr>
          <a:lstStyle/>
          <a:p>
            <a:pPr algn="just"/>
            <a:endParaRPr lang="lv-LV" dirty="0">
              <a:effectLst/>
              <a:cs typeface="Times New Roman" panose="02020603050405020304" pitchFamily="18" charset="0"/>
            </a:endParaRPr>
          </a:p>
          <a:p>
            <a:endParaRPr lang="lv-LV" dirty="0">
              <a:solidFill>
                <a:srgbClr val="414142"/>
              </a:solidFill>
              <a:cs typeface="Times New Roman" panose="02020603050405020304" pitchFamily="18" charset="0"/>
            </a:endParaRPr>
          </a:p>
          <a:p>
            <a:endParaRPr lang="lv-LV" dirty="0">
              <a:effectLst/>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63CA63F9-8FD6-45D4-9474-D6D3ED57F7D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775CCF-C6B8-45BB-8E6E-4FE1B98826F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6</a:t>
            </a:fld>
            <a:endParaRPr lang="en-US" altLang="en-US"/>
          </a:p>
        </p:txBody>
      </p:sp>
      <p:pic>
        <p:nvPicPr>
          <p:cNvPr id="10" name="Picture 9" descr="Graphical user interface, text, application, email&#10;&#10;Description automatically generated">
            <a:extLst>
              <a:ext uri="{FF2B5EF4-FFF2-40B4-BE49-F238E27FC236}">
                <a16:creationId xmlns:a16="http://schemas.microsoft.com/office/drawing/2014/main" id="{D5727569-0B37-47CB-A96B-4B7D914D3A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945" y="1171250"/>
            <a:ext cx="9531288" cy="5078825"/>
          </a:xfrm>
          <a:prstGeom prst="rect">
            <a:avLst/>
          </a:prstGeom>
        </p:spPr>
      </p:pic>
    </p:spTree>
    <p:extLst>
      <p:ext uri="{BB962C8B-B14F-4D97-AF65-F5344CB8AC3E}">
        <p14:creationId xmlns:p14="http://schemas.microsoft.com/office/powerpoint/2010/main" val="2983576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a:xfrm>
            <a:off x="3065172" y="381000"/>
            <a:ext cx="8517228" cy="1036642"/>
          </a:xfrm>
        </p:spPr>
        <p:txBody>
          <a:bodyPr>
            <a:normAutofit/>
          </a:bodyPr>
          <a:lstStyle/>
          <a:p>
            <a:r>
              <a:rPr lang="lv-LV" dirty="0">
                <a:solidFill>
                  <a:srgbClr val="4A773C"/>
                </a:solidFill>
              </a:rPr>
              <a:t>Aptaujas aizpildīšanas demonstrācija II</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a:xfrm>
            <a:off x="1944710" y="1880669"/>
            <a:ext cx="9628292" cy="4103322"/>
          </a:xfrm>
        </p:spPr>
        <p:txBody>
          <a:bodyPr>
            <a:normAutofit/>
          </a:bodyPr>
          <a:lstStyle/>
          <a:p>
            <a:pPr algn="just"/>
            <a:endParaRPr lang="lv-LV" dirty="0">
              <a:effectLst/>
              <a:cs typeface="Times New Roman" panose="02020603050405020304" pitchFamily="18" charset="0"/>
            </a:endParaRPr>
          </a:p>
          <a:p>
            <a:endParaRPr lang="lv-LV" dirty="0">
              <a:solidFill>
                <a:srgbClr val="414142"/>
              </a:solidFill>
              <a:cs typeface="Times New Roman" panose="02020603050405020304" pitchFamily="18" charset="0"/>
            </a:endParaRPr>
          </a:p>
          <a:p>
            <a:endParaRPr lang="lv-LV" dirty="0">
              <a:effectLst/>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63CA63F9-8FD6-45D4-9474-D6D3ED57F7D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775CCF-C6B8-45BB-8E6E-4FE1B98826F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7</a:t>
            </a:fld>
            <a:endParaRPr lang="en-US" altLang="en-US"/>
          </a:p>
        </p:txBody>
      </p:sp>
      <p:pic>
        <p:nvPicPr>
          <p:cNvPr id="8" name="Picture 7" descr="Graphical user interface, text, application, email&#10;&#10;Description automatically generated">
            <a:extLst>
              <a:ext uri="{FF2B5EF4-FFF2-40B4-BE49-F238E27FC236}">
                <a16:creationId xmlns:a16="http://schemas.microsoft.com/office/drawing/2014/main" id="{A37E5EEF-9489-452F-9909-B7B322886B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2047" y="1063849"/>
            <a:ext cx="9437153" cy="5170633"/>
          </a:xfrm>
          <a:prstGeom prst="rect">
            <a:avLst/>
          </a:prstGeom>
        </p:spPr>
      </p:pic>
    </p:spTree>
    <p:extLst>
      <p:ext uri="{BB962C8B-B14F-4D97-AF65-F5344CB8AC3E}">
        <p14:creationId xmlns:p14="http://schemas.microsoft.com/office/powerpoint/2010/main" val="394230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a:xfrm>
            <a:off x="3065172" y="381000"/>
            <a:ext cx="8517228" cy="1036642"/>
          </a:xfrm>
        </p:spPr>
        <p:txBody>
          <a:bodyPr>
            <a:normAutofit/>
          </a:bodyPr>
          <a:lstStyle/>
          <a:p>
            <a:r>
              <a:rPr lang="lv-LV" dirty="0">
                <a:solidFill>
                  <a:srgbClr val="4A773C"/>
                </a:solidFill>
              </a:rPr>
              <a:t>Aptaujas aizpildīšanas demonstrācija III</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a:xfrm>
            <a:off x="1944710" y="1880669"/>
            <a:ext cx="9628292" cy="4103322"/>
          </a:xfrm>
        </p:spPr>
        <p:txBody>
          <a:bodyPr>
            <a:normAutofit/>
          </a:bodyPr>
          <a:lstStyle/>
          <a:p>
            <a:pPr algn="just"/>
            <a:endParaRPr lang="lv-LV" dirty="0">
              <a:effectLst/>
              <a:cs typeface="Times New Roman" panose="02020603050405020304" pitchFamily="18" charset="0"/>
            </a:endParaRPr>
          </a:p>
          <a:p>
            <a:endParaRPr lang="lv-LV" dirty="0">
              <a:solidFill>
                <a:srgbClr val="414142"/>
              </a:solidFill>
              <a:cs typeface="Times New Roman" panose="02020603050405020304" pitchFamily="18" charset="0"/>
            </a:endParaRPr>
          </a:p>
          <a:p>
            <a:endParaRPr lang="lv-LV" dirty="0">
              <a:effectLst/>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63CA63F9-8FD6-45D4-9474-D6D3ED57F7D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775CCF-C6B8-45BB-8E6E-4FE1B98826F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8</a:t>
            </a:fld>
            <a:endParaRPr lang="en-US" altLang="en-US"/>
          </a:p>
        </p:txBody>
      </p:sp>
      <p:pic>
        <p:nvPicPr>
          <p:cNvPr id="8" name="Picture 7" descr="Graphical user interface, text, application, email&#10;&#10;Description automatically generated">
            <a:extLst>
              <a:ext uri="{FF2B5EF4-FFF2-40B4-BE49-F238E27FC236}">
                <a16:creationId xmlns:a16="http://schemas.microsoft.com/office/drawing/2014/main" id="{405116D4-F914-4F8F-8F81-77FCB9F796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469" y="964642"/>
            <a:ext cx="11197731" cy="5043632"/>
          </a:xfrm>
          <a:prstGeom prst="rect">
            <a:avLst/>
          </a:prstGeom>
        </p:spPr>
      </p:pic>
    </p:spTree>
    <p:extLst>
      <p:ext uri="{BB962C8B-B14F-4D97-AF65-F5344CB8AC3E}">
        <p14:creationId xmlns:p14="http://schemas.microsoft.com/office/powerpoint/2010/main" val="488083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3F6D-48CB-479C-B27B-27D02CDC3AE6}"/>
              </a:ext>
            </a:extLst>
          </p:cNvPr>
          <p:cNvSpPr>
            <a:spLocks noGrp="1"/>
          </p:cNvSpPr>
          <p:nvPr>
            <p:ph type="title"/>
          </p:nvPr>
        </p:nvSpPr>
        <p:spPr>
          <a:xfrm>
            <a:off x="3065172" y="381000"/>
            <a:ext cx="8517228" cy="1036642"/>
          </a:xfrm>
        </p:spPr>
        <p:txBody>
          <a:bodyPr>
            <a:normAutofit/>
          </a:bodyPr>
          <a:lstStyle/>
          <a:p>
            <a:r>
              <a:rPr lang="lv-LV" dirty="0">
                <a:solidFill>
                  <a:srgbClr val="4A773C"/>
                </a:solidFill>
              </a:rPr>
              <a:t>Aptaujas aizpildīšanas demonstrācija IV</a:t>
            </a:r>
          </a:p>
        </p:txBody>
      </p:sp>
      <p:sp>
        <p:nvSpPr>
          <p:cNvPr id="3" name="Content Placeholder 2">
            <a:extLst>
              <a:ext uri="{FF2B5EF4-FFF2-40B4-BE49-F238E27FC236}">
                <a16:creationId xmlns:a16="http://schemas.microsoft.com/office/drawing/2014/main" id="{22595A05-D506-4D93-B48C-11C2BE5ACBC7}"/>
              </a:ext>
            </a:extLst>
          </p:cNvPr>
          <p:cNvSpPr>
            <a:spLocks noGrp="1"/>
          </p:cNvSpPr>
          <p:nvPr>
            <p:ph idx="1"/>
          </p:nvPr>
        </p:nvSpPr>
        <p:spPr>
          <a:xfrm>
            <a:off x="1944710" y="1880669"/>
            <a:ext cx="9628292" cy="4103322"/>
          </a:xfrm>
        </p:spPr>
        <p:txBody>
          <a:bodyPr>
            <a:normAutofit/>
          </a:bodyPr>
          <a:lstStyle/>
          <a:p>
            <a:pPr algn="just"/>
            <a:endParaRPr lang="lv-LV" dirty="0">
              <a:effectLst/>
              <a:cs typeface="Times New Roman" panose="02020603050405020304" pitchFamily="18" charset="0"/>
            </a:endParaRPr>
          </a:p>
          <a:p>
            <a:endParaRPr lang="lv-LV" dirty="0">
              <a:solidFill>
                <a:srgbClr val="414142"/>
              </a:solidFill>
              <a:cs typeface="Times New Roman" panose="02020603050405020304" pitchFamily="18" charset="0"/>
            </a:endParaRPr>
          </a:p>
          <a:p>
            <a:endParaRPr lang="lv-LV" dirty="0">
              <a:effectLst/>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63CA63F9-8FD6-45D4-9474-D6D3ED57F7D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775CCF-C6B8-45BB-8E6E-4FE1B98826F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0E9ED68-1D39-48A7-B606-542070CADF49}"/>
              </a:ext>
            </a:extLst>
          </p:cNvPr>
          <p:cNvSpPr>
            <a:spLocks noGrp="1"/>
          </p:cNvSpPr>
          <p:nvPr>
            <p:ph type="sldNum" sz="quarter" idx="13"/>
          </p:nvPr>
        </p:nvSpPr>
        <p:spPr/>
        <p:txBody>
          <a:bodyPr/>
          <a:lstStyle/>
          <a:p>
            <a:pPr>
              <a:defRPr/>
            </a:pPr>
            <a:fld id="{6C3CA202-D565-4603-8F75-B6EF6253BC4F}" type="slidenum">
              <a:rPr lang="en-US" altLang="en-US" smtClean="0"/>
              <a:pPr>
                <a:defRPr/>
              </a:pPr>
              <a:t>9</a:t>
            </a:fld>
            <a:endParaRPr lang="en-US" altLang="en-US"/>
          </a:p>
        </p:txBody>
      </p:sp>
      <p:pic>
        <p:nvPicPr>
          <p:cNvPr id="8" name="Picture 7" descr="Graphical user interface, text, email&#10;&#10;Description automatically generated">
            <a:extLst>
              <a:ext uri="{FF2B5EF4-FFF2-40B4-BE49-F238E27FC236}">
                <a16:creationId xmlns:a16="http://schemas.microsoft.com/office/drawing/2014/main" id="{6B24E306-6A80-47B5-B93B-8B80AF4CB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4400" y="953054"/>
            <a:ext cx="7924800" cy="5201241"/>
          </a:xfrm>
          <a:prstGeom prst="rect">
            <a:avLst/>
          </a:prstGeom>
        </p:spPr>
      </p:pic>
    </p:spTree>
    <p:extLst>
      <p:ext uri="{BB962C8B-B14F-4D97-AF65-F5344CB8AC3E}">
        <p14:creationId xmlns:p14="http://schemas.microsoft.com/office/powerpoint/2010/main" val="4221037551"/>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5"/>
        </a:lnRef>
        <a:fillRef idx="3">
          <a:schemeClr val="accent5"/>
        </a:fillRef>
        <a:effectRef idx="2">
          <a:schemeClr val="accent5"/>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2799</TotalTime>
  <Words>621</Words>
  <Application>Microsoft Office PowerPoint</Application>
  <PresentationFormat>Widescreen</PresentationFormat>
  <Paragraphs>93</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Times New Roman</vt:lpstr>
      <vt:lpstr>Verdana</vt:lpstr>
      <vt:lpstr>89_Prezentacija_templateLV</vt:lpstr>
      <vt:lpstr>PowerPoint Presentation</vt:lpstr>
      <vt:lpstr>Semināra programma</vt:lpstr>
      <vt:lpstr>Vienreizes principa nodrošināšana valsts pārvaldes pakalpojumos*</vt:lpstr>
      <vt:lpstr>Normatīvais regulējums un aptaujas tvērums</vt:lpstr>
      <vt:lpstr>Aptaujas mērķis un tālākā darbības</vt:lpstr>
      <vt:lpstr>Aptaujas aizpildīšanas demonstrācija I</vt:lpstr>
      <vt:lpstr>Aptaujas aizpildīšanas demonstrācija II</vt:lpstr>
      <vt:lpstr>Aptaujas aizpildīšanas demonstrācija III</vt:lpstr>
      <vt:lpstr>Aptaujas aizpildīšanas demonstrācija IV</vt:lpstr>
      <vt:lpstr>Aptaujas aizpildīšanas demonstrācija V</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Ilze Akmentiņa</dc:creator>
  <cp:lastModifiedBy>Lita Trakina</cp:lastModifiedBy>
  <cp:revision>123</cp:revision>
  <dcterms:created xsi:type="dcterms:W3CDTF">2021-03-11T12:54:54Z</dcterms:created>
  <dcterms:modified xsi:type="dcterms:W3CDTF">2021-10-19T12:11:39Z</dcterms:modified>
</cp:coreProperties>
</file>