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B0604020202020204" charset="-7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vrfmFVHYcWsA/aZDuhZWbNyO2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satur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vertikāls teksts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āls virsraksts un tekst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a slaids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aļas galve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 satura blok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līdzinājums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ai virsrakst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kš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turs ar parakstu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tēls ar parakstu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199" y="2430399"/>
            <a:ext cx="5864441" cy="254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</a:pPr>
            <a:r>
              <a:rPr lang="en-GB" sz="4800" b="1" dirty="0" err="1">
                <a:latin typeface="Questrial"/>
                <a:ea typeface="Questrial"/>
                <a:cs typeface="Questrial"/>
                <a:sym typeface="Questrial"/>
              </a:rPr>
              <a:t>Administratīvi</a:t>
            </a:r>
            <a:r>
              <a:rPr lang="en-GB" sz="4800" b="1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GB" sz="4800" b="1" dirty="0" err="1">
                <a:latin typeface="Questrial"/>
                <a:ea typeface="Questrial"/>
                <a:cs typeface="Questrial"/>
                <a:sym typeface="Questrial"/>
              </a:rPr>
              <a:t>teritoriālā</a:t>
            </a:r>
            <a:r>
              <a:rPr lang="en-GB" sz="4800" b="1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GB" sz="4800" b="1" dirty="0" err="1">
                <a:latin typeface="Questrial"/>
                <a:ea typeface="Questrial"/>
                <a:cs typeface="Questrial"/>
                <a:sym typeface="Questrial"/>
              </a:rPr>
              <a:t>reforma</a:t>
            </a:r>
            <a:r>
              <a:rPr lang="en-GB" sz="4800" b="1" dirty="0">
                <a:latin typeface="Questrial"/>
                <a:ea typeface="Questrial"/>
                <a:cs typeface="Questrial"/>
                <a:sym typeface="Questrial"/>
              </a:rPr>
              <a:t> un </a:t>
            </a:r>
            <a:r>
              <a:rPr lang="en-GB" sz="4800" b="1" dirty="0" err="1">
                <a:latin typeface="Questrial"/>
                <a:ea typeface="Questrial"/>
                <a:cs typeface="Questrial"/>
                <a:sym typeface="Questrial"/>
              </a:rPr>
              <a:t>attīstības</a:t>
            </a:r>
            <a:r>
              <a:rPr lang="en-GB" sz="4800" b="1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GB" sz="4800" b="1" dirty="0" err="1">
                <a:latin typeface="Questrial"/>
                <a:ea typeface="Questrial"/>
                <a:cs typeface="Questrial"/>
                <a:sym typeface="Questrial"/>
              </a:rPr>
              <a:t>plānošana</a:t>
            </a:r>
            <a:r>
              <a:rPr lang="en-GB" sz="4800" b="1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GB" sz="4800" b="1" dirty="0" err="1">
                <a:latin typeface="Questrial"/>
                <a:ea typeface="Questrial"/>
                <a:cs typeface="Questrial"/>
                <a:sym typeface="Questrial"/>
              </a:rPr>
              <a:t>Siguldas</a:t>
            </a:r>
            <a:r>
              <a:rPr lang="en-GB" sz="4800" b="1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GB" sz="4800" b="1" dirty="0" err="1">
                <a:latin typeface="Questrial"/>
                <a:ea typeface="Questrial"/>
                <a:cs typeface="Questrial"/>
                <a:sym typeface="Questrial"/>
              </a:rPr>
              <a:t>novadā</a:t>
            </a:r>
            <a:r>
              <a:rPr lang="en-GB" sz="4800" b="1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4800" b="1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5726505"/>
            <a:ext cx="7797800" cy="6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3200"/>
              <a:buNone/>
            </a:pPr>
            <a:r>
              <a:rPr lang="en-GB" sz="3200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2021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6233" y="742071"/>
            <a:ext cx="3948004" cy="38913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47125"/>
            <a:ext cx="3613401" cy="8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/>
          <p:nvPr/>
        </p:nvSpPr>
        <p:spPr>
          <a:xfrm>
            <a:off x="0" y="0"/>
            <a:ext cx="4710545" cy="1690688"/>
          </a:xfrm>
          <a:prstGeom prst="rect">
            <a:avLst/>
          </a:prstGeom>
          <a:solidFill>
            <a:srgbClr val="F574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-GB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Siguldas novads</a:t>
            </a:r>
            <a:r>
              <a:rPr lang="en-GB" b="1">
                <a:latin typeface="Questrial"/>
                <a:ea typeface="Questrial"/>
                <a:cs typeface="Questrial"/>
                <a:sym typeface="Questrial"/>
              </a:rPr>
              <a:t> ATR gaidās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Google Shape;160;p10"/>
          <p:cNvSpPr txBox="1">
            <a:spLocks noGrp="1"/>
          </p:cNvSpPr>
          <p:nvPr>
            <p:ph type="body" idx="1"/>
          </p:nvPr>
        </p:nvSpPr>
        <p:spPr>
          <a:xfrm>
            <a:off x="838200" y="2320880"/>
            <a:ext cx="10515600" cy="159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2800"/>
              <a:buNone/>
            </a:pPr>
            <a: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Siguldas novads ar apvienojamām pašvaldībām vienojās</a:t>
            </a:r>
            <a:b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b="1">
                <a:latin typeface="Questrial"/>
                <a:ea typeface="Questrial"/>
                <a:cs typeface="Questrial"/>
                <a:sym typeface="Questrial"/>
              </a:rPr>
              <a:t>par funkciju auditu,</a:t>
            </a:r>
            <a:b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kurš saskaņā ar iepirkuma procedūru tika uzticēts</a:t>
            </a:r>
            <a:b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SIA “Ernst &amp; Young Baltic”</a:t>
            </a:r>
            <a:endParaRPr b="1">
              <a:solidFill>
                <a:srgbClr val="F5742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1345257" y="3918857"/>
            <a:ext cx="4589813" cy="119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Apvienojamo novadu pārskats: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Iedzīvotāju skaits (2019. gadā) 30 516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Teritorijas lielums (km</a:t>
            </a:r>
            <a:r>
              <a:rPr lang="en-GB" sz="2000" b="1" i="0" u="none" strike="noStrike" cap="none" baseline="30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 1027,8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Budžeta ieņēmumi (eiro) 41 356 350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Pašvaldības darbinieku skaits 2128</a:t>
            </a:r>
            <a:endParaRPr/>
          </a:p>
        </p:txBody>
      </p:sp>
      <p:sp>
        <p:nvSpPr>
          <p:cNvPr id="162" name="Google Shape;162;p10"/>
          <p:cNvSpPr txBox="1"/>
          <p:nvPr/>
        </p:nvSpPr>
        <p:spPr>
          <a:xfrm>
            <a:off x="6531617" y="3918857"/>
            <a:ext cx="4225636" cy="180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Auditoru kompānija veica: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Funkciju izpēti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Funkciju nodrošinājumu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Funkciju resursietilpību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-5400000">
            <a:off x="-1395965" y="4651783"/>
            <a:ext cx="3602182" cy="810252"/>
          </a:xfrm>
          <a:prstGeom prst="rect">
            <a:avLst/>
          </a:pr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4400"/>
              <a:buFont typeface="Questrial"/>
              <a:buNone/>
            </a:pPr>
            <a: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Teritorijas uzturēšana un</a:t>
            </a:r>
            <a:b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labiekārtošana; </a:t>
            </a:r>
            <a:r>
              <a:rPr lang="en-GB" b="1">
                <a:latin typeface="Questrial"/>
                <a:ea typeface="Questrial"/>
                <a:cs typeface="Questrial"/>
                <a:sym typeface="Questrial"/>
              </a:rPr>
              <a:t>ceļu uzturēšana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9" name="Google Shape;16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99" y="1690687"/>
            <a:ext cx="9671381" cy="480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838200" y="2430399"/>
            <a:ext cx="5882196" cy="199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</a:pPr>
            <a:r>
              <a:rPr lang="en-GB" sz="4800" b="1">
                <a:latin typeface="Questrial"/>
                <a:ea typeface="Questrial"/>
                <a:cs typeface="Questrial"/>
                <a:sym typeface="Questrial"/>
              </a:rPr>
              <a:t>Paldies par uzmanību! </a:t>
            </a:r>
            <a:endParaRPr sz="48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1"/>
          </p:nvPr>
        </p:nvSpPr>
        <p:spPr>
          <a:xfrm>
            <a:off x="838200" y="5726505"/>
            <a:ext cx="7797800" cy="6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cap="none">
                <a:latin typeface="Questrial"/>
                <a:ea typeface="Questrial"/>
                <a:cs typeface="Questrial"/>
                <a:sym typeface="Questrial"/>
              </a:rPr>
              <a:t>Siguldas novada pašvaldības </a:t>
            </a:r>
            <a:r>
              <a:rPr lang="en-GB">
                <a:latin typeface="Questrial"/>
                <a:ea typeface="Questrial"/>
                <a:cs typeface="Questrial"/>
                <a:sym typeface="Questrial"/>
              </a:rPr>
              <a:t>Teritorijas attīstības pārvaldes vadītāja Inga Zālīte, </a:t>
            </a:r>
            <a:r>
              <a:rPr lang="en-GB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inga.zalite@sigulda.lv</a:t>
            </a:r>
            <a:endParaRPr cap="none">
              <a:solidFill>
                <a:srgbClr val="F5742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6233" y="742071"/>
            <a:ext cx="3948004" cy="38913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0" y="0"/>
            <a:ext cx="4710545" cy="1690688"/>
          </a:xfrm>
          <a:prstGeom prst="rect">
            <a:avLst/>
          </a:prstGeom>
          <a:solidFill>
            <a:srgbClr val="F574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-GB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Siguldas novads</a:t>
            </a:r>
            <a:r>
              <a:rPr lang="en-GB" b="1">
                <a:latin typeface="Questrial"/>
                <a:ea typeface="Questrial"/>
                <a:cs typeface="Questrial"/>
                <a:sym typeface="Questrial"/>
              </a:rPr>
              <a:t> pēc ATR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2320881"/>
            <a:ext cx="10515600" cy="81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2800"/>
              <a:buNone/>
            </a:pPr>
            <a: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Siguldas novads pēc 2021. gada 1. jūlijā notikušās administratīvi teritoriālās reformas izveidots, apvienojot</a:t>
            </a:r>
            <a:endParaRPr b="1">
              <a:solidFill>
                <a:srgbClr val="F5742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345257" y="3654261"/>
            <a:ext cx="4589813" cy="119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Siguldas novadu </a:t>
            </a: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(Siguldas pilsēta un Siguldas, Mores un Allažu pagasti)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5742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742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Inčukalna novada daļu</a:t>
            </a:r>
            <a:b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(Inčukalna pagasts)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470075" y="3654261"/>
            <a:ext cx="4225636" cy="180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Krimuldas novadu </a:t>
            </a: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(Krimuldas un Lēdurgas pagasts)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5742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742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Mālpils novadu </a:t>
            </a: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(Mālpils pagasts)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" name="Google Shape;97;p2"/>
          <p:cNvSpPr/>
          <p:nvPr/>
        </p:nvSpPr>
        <p:spPr>
          <a:xfrm rot="-5400000">
            <a:off x="-1395965" y="4651783"/>
            <a:ext cx="3602182" cy="810252"/>
          </a:xfrm>
          <a:prstGeom prst="rect">
            <a:avLst/>
          </a:pr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4400"/>
              <a:buFont typeface="Questrial"/>
              <a:buNone/>
            </a:pPr>
            <a: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Siguldas novada </a:t>
            </a:r>
            <a:r>
              <a:rPr lang="en-GB" b="1">
                <a:latin typeface="Questrial"/>
                <a:ea typeface="Questrial"/>
                <a:cs typeface="Questrial"/>
                <a:sym typeface="Questrial"/>
              </a:rPr>
              <a:t>atrašanās vieta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3" name="Google Shape;103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11982" b="2014"/>
          <a:stretch/>
        </p:blipFill>
        <p:spPr>
          <a:xfrm>
            <a:off x="838200" y="1690688"/>
            <a:ext cx="7928429" cy="4231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0" y="0"/>
            <a:ext cx="4710545" cy="1690688"/>
          </a:xfrm>
          <a:prstGeom prst="rect">
            <a:avLst/>
          </a:prstGeom>
          <a:solidFill>
            <a:srgbClr val="F574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-GB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Iedzīvotāju </a:t>
            </a:r>
            <a:r>
              <a:rPr lang="en-GB" b="1">
                <a:latin typeface="Questrial"/>
                <a:ea typeface="Questrial"/>
                <a:cs typeface="Questrial"/>
                <a:sym typeface="Questrial"/>
              </a:rPr>
              <a:t>skaits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388869" y="3255817"/>
            <a:ext cx="4705927" cy="119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2021. gada sākumā pēc Centrālās statistikas pārvaldes datiem Siguldas novadā deklarēti </a:t>
            </a: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30 625 iedzīvotāji. Gandrīz puse jeb 49% dzīvo Siguldas pilsētā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5742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742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Iedzīvotāju blīvums: </a:t>
            </a: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30 cilvēki/km</a:t>
            </a:r>
            <a:r>
              <a:rPr lang="en-GB" sz="2000" b="1" i="0" u="none" strike="noStrike" cap="none" baseline="30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sz="2000" b="1" i="0" u="none" strike="noStrike" cap="none" baseline="30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" name="Google Shape;111;p4"/>
          <p:cNvSpPr/>
          <p:nvPr/>
        </p:nvSpPr>
        <p:spPr>
          <a:xfrm rot="-5400000">
            <a:off x="-1395965" y="4651783"/>
            <a:ext cx="3602182" cy="810252"/>
          </a:xfrm>
          <a:prstGeom prst="rect">
            <a:avLst/>
          </a:pr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4" descr="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1171" y="181313"/>
            <a:ext cx="5107254" cy="605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0" y="0"/>
            <a:ext cx="4710545" cy="1690688"/>
          </a:xfrm>
          <a:prstGeom prst="rect">
            <a:avLst/>
          </a:prstGeom>
          <a:solidFill>
            <a:srgbClr val="F574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-GB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Attīstības </a:t>
            </a:r>
            <a:r>
              <a:rPr lang="en-GB" b="1">
                <a:latin typeface="Questrial"/>
                <a:ea typeface="Questrial"/>
                <a:cs typeface="Questrial"/>
                <a:sym typeface="Questrial"/>
              </a:rPr>
              <a:t>plānošana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838200" y="2320881"/>
            <a:ext cx="10515600" cy="81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2800"/>
              <a:buNone/>
            </a:pPr>
            <a: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Siguldas novada Ilgtspējīgas attīstības stratēģija 2021.–2045. gadam </a:t>
            </a:r>
            <a:r>
              <a:rPr lang="en-GB" b="1">
                <a:latin typeface="Questrial"/>
                <a:ea typeface="Questrial"/>
                <a:cs typeface="Questrial"/>
                <a:sym typeface="Questrial"/>
              </a:rPr>
              <a:t>nodota publiskajai apspriešanai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161143" y="3654262"/>
            <a:ext cx="4934857" cy="220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IAS publiskās apspriešanas sanāksmes norisinājās: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klātienē – kultūras centrā “Siguldas devons” 6. septembrī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tiešsaistē – </a:t>
            </a:r>
            <a:r>
              <a:rPr lang="en-GB" sz="2000" b="1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Facebook</a:t>
            </a: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un </a:t>
            </a:r>
            <a:r>
              <a:rPr lang="en-GB" sz="2000" b="1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Youtube</a:t>
            </a:r>
            <a:b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13. septembrī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Sadarbības partneris 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1" name="Google Shape;121;p5"/>
          <p:cNvSpPr/>
          <p:nvPr/>
        </p:nvSpPr>
        <p:spPr>
          <a:xfrm rot="-5400000">
            <a:off x="-1395965" y="4651783"/>
            <a:ext cx="3602182" cy="810252"/>
          </a:xfrm>
          <a:prstGeom prst="rect">
            <a:avLst/>
          </a:pr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6255657" y="3654262"/>
            <a:ext cx="4615543" cy="81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Siguldas novada Attīstības programma 2021.–2027. gadam </a:t>
            </a: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ir</a:t>
            </a: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izstrādes procesā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6001" y="6044906"/>
            <a:ext cx="1647825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4400"/>
              <a:buFont typeface="Questrial"/>
              <a:buNone/>
            </a:pPr>
            <a: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Siguldas novada </a:t>
            </a:r>
            <a:r>
              <a:rPr lang="en-GB" b="1">
                <a:latin typeface="Questrial"/>
                <a:ea typeface="Questrial"/>
                <a:cs typeface="Questrial"/>
                <a:sym typeface="Questrial"/>
              </a:rPr>
              <a:t>mērķis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3429" y="2046513"/>
            <a:ext cx="9340258" cy="418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/>
          <p:nvPr/>
        </p:nvSpPr>
        <p:spPr>
          <a:xfrm>
            <a:off x="0" y="0"/>
            <a:ext cx="4710545" cy="1690688"/>
          </a:xfrm>
          <a:prstGeom prst="rect">
            <a:avLst/>
          </a:prstGeom>
          <a:solidFill>
            <a:srgbClr val="F574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-GB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Iedzīvotāju </a:t>
            </a:r>
            <a:r>
              <a:rPr lang="en-GB" b="1">
                <a:latin typeface="Questrial"/>
                <a:ea typeface="Questrial"/>
                <a:cs typeface="Questrial"/>
                <a:sym typeface="Questrial"/>
              </a:rPr>
              <a:t>aptauja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1388870" y="3255816"/>
            <a:ext cx="3908844" cy="183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Siguldas novada Ilgtspējīgās attīstības stratēģijas 2021.–2045. gadam izstrādes laikā </a:t>
            </a: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iedzīvotāju aptaujā iesaistījās 455 iedzīvotāji no visām apdzīvotajām vietām</a:t>
            </a:r>
            <a:endParaRPr sz="2000" b="1" i="0" u="none" strike="noStrike" cap="none" baseline="30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Google Shape;137;p7"/>
          <p:cNvSpPr/>
          <p:nvPr/>
        </p:nvSpPr>
        <p:spPr>
          <a:xfrm rot="-5400000">
            <a:off x="-1395965" y="4651783"/>
            <a:ext cx="3602182" cy="810252"/>
          </a:xfrm>
          <a:prstGeom prst="rect">
            <a:avLst/>
          </a:pr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4">
            <a:alphaModFix/>
          </a:blip>
          <a:srcRect l="28555" t="14055" r="19046" b="7528"/>
          <a:stretch/>
        </p:blipFill>
        <p:spPr>
          <a:xfrm>
            <a:off x="5548745" y="1024442"/>
            <a:ext cx="5254386" cy="3939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/>
          <p:nvPr/>
        </p:nvSpPr>
        <p:spPr>
          <a:xfrm>
            <a:off x="0" y="0"/>
            <a:ext cx="4710545" cy="1690688"/>
          </a:xfrm>
          <a:prstGeom prst="rect">
            <a:avLst/>
          </a:prstGeom>
          <a:solidFill>
            <a:srgbClr val="F574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-GB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Iedzīvotāju </a:t>
            </a:r>
            <a:r>
              <a:rPr lang="en-GB" b="1">
                <a:latin typeface="Questrial"/>
                <a:ea typeface="Questrial"/>
                <a:cs typeface="Questrial"/>
                <a:sym typeface="Questrial"/>
              </a:rPr>
              <a:t>aptauja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1388870" y="3255816"/>
            <a:ext cx="3908844" cy="183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Siguldas novada Ilgtspējīgās attīstības stratēģijas 2021.–2045. gadam izstrādes laikā </a:t>
            </a:r>
            <a:r>
              <a:rPr lang="en-GB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iedzīvotāju aptaujā piedalījās un viedokli izteica lielākoties tie iedzīvotāji, kuri šeit dzīvo vairāk nekā 10 gadus</a:t>
            </a:r>
            <a:endParaRPr sz="2000" b="1" i="0" u="none" strike="noStrike" cap="none" baseline="30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" name="Google Shape;146;p8"/>
          <p:cNvSpPr/>
          <p:nvPr/>
        </p:nvSpPr>
        <p:spPr>
          <a:xfrm rot="-5400000">
            <a:off x="-1395965" y="4651783"/>
            <a:ext cx="3602182" cy="810252"/>
          </a:xfrm>
          <a:prstGeom prst="rect">
            <a:avLst/>
          </a:pr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 l="20058" t="13056" r="14005" b="3751"/>
          <a:stretch/>
        </p:blipFill>
        <p:spPr>
          <a:xfrm>
            <a:off x="5548745" y="1117600"/>
            <a:ext cx="5245834" cy="439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0460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7421"/>
              </a:buClr>
              <a:buSzPts val="4400"/>
              <a:buFont typeface="Questrial"/>
              <a:buNone/>
            </a:pPr>
            <a:r>
              <a:rPr lang="en-GB" b="1">
                <a:solidFill>
                  <a:srgbClr val="F57421"/>
                </a:solidFill>
                <a:latin typeface="Questrial"/>
                <a:ea typeface="Questrial"/>
                <a:cs typeface="Questrial"/>
                <a:sym typeface="Questrial"/>
              </a:rPr>
              <a:t>sigulda.tergis.lv </a:t>
            </a:r>
            <a:r>
              <a:rPr lang="en-GB" b="1">
                <a:latin typeface="Questrial"/>
                <a:ea typeface="Questrial"/>
                <a:cs typeface="Questrial"/>
                <a:sym typeface="Questrial"/>
              </a:rPr>
              <a:t>pakalpojumu apzināšana un to attīstīšana nākotnē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3" name="Google Shape;153;p9" descr="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282" y="1939235"/>
            <a:ext cx="8571632" cy="4918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Widescreen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Questrial</vt:lpstr>
      <vt:lpstr>Arial</vt:lpstr>
      <vt:lpstr>Calibri</vt:lpstr>
      <vt:lpstr>Office dizains</vt:lpstr>
      <vt:lpstr>Administratīvi teritoriālā reforma un attīstības plānošana Siguldas novadā </vt:lpstr>
      <vt:lpstr>Siguldas novads pēc ATR</vt:lpstr>
      <vt:lpstr>Siguldas novada atrašanās vieta</vt:lpstr>
      <vt:lpstr>Iedzīvotāju skaits</vt:lpstr>
      <vt:lpstr>Attīstības plānošana</vt:lpstr>
      <vt:lpstr>Siguldas novada mērķis</vt:lpstr>
      <vt:lpstr>Iedzīvotāju aptauja</vt:lpstr>
      <vt:lpstr>Iedzīvotāju aptauja</vt:lpstr>
      <vt:lpstr>sigulda.tergis.lv pakalpojumu apzināšana un to attīstīšana nākotnē</vt:lpstr>
      <vt:lpstr>Siguldas novads ATR gaidās</vt:lpstr>
      <vt:lpstr>Teritorijas uzturēšana un labiekārtošana; ceļu uzturēšana</vt:lpstr>
      <vt:lpstr>Paldies par uzmanību!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Administratīvi teritoriālā reforma un attīstības plānošana Siguldas novadā </dc:title>
  <dc:creator>Evija Brice-Gagaine</dc:creator>
  <cp:lastModifiedBy>Lita Trakina</cp:lastModifiedBy>
  <cp:revision>1</cp:revision>
  <dcterms:created xsi:type="dcterms:W3CDTF">2021-01-25T11:41:05Z</dcterms:created>
  <dcterms:modified xsi:type="dcterms:W3CDTF">2021-11-11T09:16:07Z</dcterms:modified>
</cp:coreProperties>
</file>