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12192000" cy="6858000"/>
  <p:notesSz cx="12192000" cy="6858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DB8892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11120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DB8892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11120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DB8892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11120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DB8892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DB8892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420350" y="0"/>
            <a:ext cx="1771649" cy="7175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07183" y="2697860"/>
            <a:ext cx="7977632" cy="14522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11120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39113" y="2054199"/>
            <a:ext cx="9713772" cy="33483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1906" y="6577170"/>
            <a:ext cx="216534" cy="167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DB8892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0143" y="5546852"/>
            <a:ext cx="1842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DB8892"/>
                </a:solidFill>
                <a:latin typeface="Arial"/>
                <a:cs typeface="Arial"/>
              </a:rPr>
              <a:t>Pēteris</a:t>
            </a:r>
            <a:r>
              <a:rPr sz="1800" b="1" spc="-30" dirty="0">
                <a:solidFill>
                  <a:srgbClr val="DB8892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DB8892"/>
                </a:solidFill>
                <a:latin typeface="Arial"/>
                <a:cs typeface="Arial"/>
              </a:rPr>
              <a:t>Strautiņš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4176" y="3586352"/>
            <a:ext cx="3415665" cy="13341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5150"/>
              </a:lnSpc>
              <a:spcBef>
                <a:spcPts val="105"/>
              </a:spcBef>
            </a:pPr>
            <a:r>
              <a:rPr sz="4400" b="1" dirty="0">
                <a:solidFill>
                  <a:srgbClr val="FFFFFF"/>
                </a:solidFill>
                <a:latin typeface="Arial"/>
                <a:cs typeface="Arial"/>
              </a:rPr>
              <a:t>Eksports</a:t>
            </a:r>
            <a:endParaRPr sz="4400" dirty="0">
              <a:latin typeface="Arial"/>
              <a:cs typeface="Arial"/>
            </a:endParaRPr>
          </a:p>
          <a:p>
            <a:pPr marL="12700">
              <a:lnSpc>
                <a:spcPts val="5150"/>
              </a:lnSpc>
            </a:pPr>
            <a:r>
              <a:rPr sz="4400" b="1" dirty="0">
                <a:solidFill>
                  <a:srgbClr val="FFFFFF"/>
                </a:solidFill>
                <a:latin typeface="Arial"/>
                <a:cs typeface="Arial"/>
              </a:rPr>
              <a:t>vīrusa</a:t>
            </a:r>
            <a:r>
              <a:rPr sz="44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FFFFFF"/>
                </a:solidFill>
                <a:latin typeface="Arial"/>
                <a:cs typeface="Arial"/>
              </a:rPr>
              <a:t>laikos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13732" y="0"/>
            <a:ext cx="7478267" cy="68031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7D9D21-5B79-427A-A880-9027650DBA45}"/>
              </a:ext>
            </a:extLst>
          </p:cNvPr>
          <p:cNvSpPr/>
          <p:nvPr/>
        </p:nvSpPr>
        <p:spPr>
          <a:xfrm>
            <a:off x="0" y="6172200"/>
            <a:ext cx="4713732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6" name="Picture 5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6C0E0F24-4BD2-4F4F-A736-0FED07F4E0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65" y="6172200"/>
            <a:ext cx="3056076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02841" y="927353"/>
            <a:ext cx="79197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360F2C"/>
                </a:solidFill>
              </a:rPr>
              <a:t>Kas reģionus pērn </a:t>
            </a:r>
            <a:r>
              <a:rPr sz="3200" spc="-5" dirty="0">
                <a:solidFill>
                  <a:srgbClr val="360F2C"/>
                </a:solidFill>
              </a:rPr>
              <a:t>cēla, kas gremdēja</a:t>
            </a:r>
            <a:r>
              <a:rPr sz="3200" spc="-160" dirty="0">
                <a:solidFill>
                  <a:srgbClr val="360F2C"/>
                </a:solidFill>
              </a:rPr>
              <a:t> </a:t>
            </a:r>
            <a:r>
              <a:rPr sz="3200" dirty="0">
                <a:solidFill>
                  <a:srgbClr val="360F2C"/>
                </a:solidFill>
              </a:rPr>
              <a:t>(1)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2114550" y="1816099"/>
            <a:ext cx="76612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DB8892"/>
                </a:solidFill>
                <a:latin typeface="Arial"/>
                <a:cs typeface="Arial"/>
              </a:rPr>
              <a:t>Nozaru </a:t>
            </a:r>
            <a:r>
              <a:rPr sz="1600" b="1" spc="-15" dirty="0">
                <a:solidFill>
                  <a:srgbClr val="DB8892"/>
                </a:solidFill>
                <a:latin typeface="Arial"/>
                <a:cs typeface="Arial"/>
              </a:rPr>
              <a:t>VSAOI </a:t>
            </a:r>
            <a:r>
              <a:rPr sz="1600" b="1" spc="-10" dirty="0">
                <a:solidFill>
                  <a:srgbClr val="DB8892"/>
                </a:solidFill>
                <a:latin typeface="Arial"/>
                <a:cs typeface="Arial"/>
              </a:rPr>
              <a:t>maksājumi nozarēs </a:t>
            </a:r>
            <a:r>
              <a:rPr sz="1600" b="1" spc="-5" dirty="0">
                <a:solidFill>
                  <a:srgbClr val="DB8892"/>
                </a:solidFill>
                <a:latin typeface="Arial"/>
                <a:cs typeface="Arial"/>
              </a:rPr>
              <a:t>pa reģioniem, izmaiņas </a:t>
            </a:r>
            <a:r>
              <a:rPr sz="1600" b="1" spc="-10" dirty="0">
                <a:solidFill>
                  <a:srgbClr val="DB8892"/>
                </a:solidFill>
                <a:latin typeface="Arial"/>
                <a:cs typeface="Arial"/>
              </a:rPr>
              <a:t>2020. </a:t>
            </a:r>
            <a:r>
              <a:rPr sz="1600" b="1" spc="-5" dirty="0">
                <a:solidFill>
                  <a:srgbClr val="DB8892"/>
                </a:solidFill>
                <a:latin typeface="Arial"/>
                <a:cs typeface="Arial"/>
              </a:rPr>
              <a:t>gadā, EUR</a:t>
            </a:r>
            <a:r>
              <a:rPr sz="1600" b="1" spc="295" dirty="0">
                <a:solidFill>
                  <a:srgbClr val="DB8892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DB8892"/>
                </a:solidFill>
                <a:latin typeface="Arial"/>
                <a:cs typeface="Arial"/>
              </a:rPr>
              <a:t>000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78552" y="5606796"/>
            <a:ext cx="2696210" cy="0"/>
          </a:xfrm>
          <a:custGeom>
            <a:avLst/>
            <a:gdLst/>
            <a:ahLst/>
            <a:cxnLst/>
            <a:rect l="l" t="t" r="r" b="b"/>
            <a:pathLst>
              <a:path w="2696209">
                <a:moveTo>
                  <a:pt x="0" y="0"/>
                </a:moveTo>
                <a:lnTo>
                  <a:pt x="2695955" y="0"/>
                </a:lnTo>
              </a:path>
            </a:pathLst>
          </a:custGeom>
          <a:ln w="9525">
            <a:solidFill>
              <a:srgbClr val="EFCC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5177790" y="3461003"/>
            <a:ext cx="2697480" cy="1753235"/>
            <a:chOff x="5177790" y="3461003"/>
            <a:chExt cx="2697480" cy="1753235"/>
          </a:xfrm>
        </p:grpSpPr>
        <p:sp>
          <p:nvSpPr>
            <p:cNvPr id="6" name="object 6"/>
            <p:cNvSpPr/>
            <p:nvPr/>
          </p:nvSpPr>
          <p:spPr>
            <a:xfrm>
              <a:off x="5178552" y="4811267"/>
              <a:ext cx="2696210" cy="398145"/>
            </a:xfrm>
            <a:custGeom>
              <a:avLst/>
              <a:gdLst/>
              <a:ahLst/>
              <a:cxnLst/>
              <a:rect l="l" t="t" r="r" b="b"/>
              <a:pathLst>
                <a:path w="2696209" h="398145">
                  <a:moveTo>
                    <a:pt x="0" y="397763"/>
                  </a:moveTo>
                  <a:lnTo>
                    <a:pt x="2695955" y="397763"/>
                  </a:lnTo>
                </a:path>
                <a:path w="2696209" h="398145">
                  <a:moveTo>
                    <a:pt x="0" y="0"/>
                  </a:moveTo>
                  <a:lnTo>
                    <a:pt x="571500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300472" y="4413503"/>
              <a:ext cx="204470" cy="356870"/>
            </a:xfrm>
            <a:custGeom>
              <a:avLst/>
              <a:gdLst/>
              <a:ahLst/>
              <a:cxnLst/>
              <a:rect l="l" t="t" r="r" b="b"/>
              <a:pathLst>
                <a:path w="204470" h="356870">
                  <a:moveTo>
                    <a:pt x="204215" y="0"/>
                  </a:moveTo>
                  <a:lnTo>
                    <a:pt x="0" y="0"/>
                  </a:lnTo>
                  <a:lnTo>
                    <a:pt x="0" y="356616"/>
                  </a:lnTo>
                  <a:lnTo>
                    <a:pt x="204215" y="356616"/>
                  </a:lnTo>
                  <a:lnTo>
                    <a:pt x="204215" y="0"/>
                  </a:lnTo>
                  <a:close/>
                </a:path>
              </a:pathLst>
            </a:custGeom>
            <a:solidFill>
              <a:srgbClr val="6DAA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954268" y="4811267"/>
              <a:ext cx="1920239" cy="0"/>
            </a:xfrm>
            <a:custGeom>
              <a:avLst/>
              <a:gdLst/>
              <a:ahLst/>
              <a:cxnLst/>
              <a:rect l="l" t="t" r="r" b="b"/>
              <a:pathLst>
                <a:path w="1920240">
                  <a:moveTo>
                    <a:pt x="0" y="0"/>
                  </a:moveTo>
                  <a:lnTo>
                    <a:pt x="1920239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750052" y="4413503"/>
              <a:ext cx="204470" cy="774700"/>
            </a:xfrm>
            <a:custGeom>
              <a:avLst/>
              <a:gdLst/>
              <a:ahLst/>
              <a:cxnLst/>
              <a:rect l="l" t="t" r="r" b="b"/>
              <a:pathLst>
                <a:path w="204470" h="774700">
                  <a:moveTo>
                    <a:pt x="204215" y="0"/>
                  </a:moveTo>
                  <a:lnTo>
                    <a:pt x="0" y="0"/>
                  </a:lnTo>
                  <a:lnTo>
                    <a:pt x="0" y="774192"/>
                  </a:lnTo>
                  <a:lnTo>
                    <a:pt x="204215" y="774192"/>
                  </a:lnTo>
                  <a:lnTo>
                    <a:pt x="20421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199632" y="4255007"/>
              <a:ext cx="204470" cy="158750"/>
            </a:xfrm>
            <a:custGeom>
              <a:avLst/>
              <a:gdLst/>
              <a:ahLst/>
              <a:cxnLst/>
              <a:rect l="l" t="t" r="r" b="b"/>
              <a:pathLst>
                <a:path w="204470" h="158750">
                  <a:moveTo>
                    <a:pt x="204215" y="0"/>
                  </a:moveTo>
                  <a:lnTo>
                    <a:pt x="0" y="0"/>
                  </a:lnTo>
                  <a:lnTo>
                    <a:pt x="0" y="158495"/>
                  </a:lnTo>
                  <a:lnTo>
                    <a:pt x="204215" y="158495"/>
                  </a:lnTo>
                  <a:lnTo>
                    <a:pt x="204215" y="0"/>
                  </a:lnTo>
                  <a:close/>
                </a:path>
              </a:pathLst>
            </a:custGeom>
            <a:solidFill>
              <a:srgbClr val="778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178552" y="3617975"/>
              <a:ext cx="1920239" cy="398145"/>
            </a:xfrm>
            <a:custGeom>
              <a:avLst/>
              <a:gdLst/>
              <a:ahLst/>
              <a:cxnLst/>
              <a:rect l="l" t="t" r="r" b="b"/>
              <a:pathLst>
                <a:path w="1920240" h="398145">
                  <a:moveTo>
                    <a:pt x="0" y="397763"/>
                  </a:moveTo>
                  <a:lnTo>
                    <a:pt x="1470659" y="397763"/>
                  </a:lnTo>
                </a:path>
                <a:path w="1920240" h="398145">
                  <a:moveTo>
                    <a:pt x="1674876" y="397763"/>
                  </a:moveTo>
                  <a:lnTo>
                    <a:pt x="1920240" y="397763"/>
                  </a:lnTo>
                </a:path>
                <a:path w="1920240" h="398145">
                  <a:moveTo>
                    <a:pt x="0" y="0"/>
                  </a:moveTo>
                  <a:lnTo>
                    <a:pt x="1470659" y="0"/>
                  </a:lnTo>
                </a:path>
                <a:path w="1920240" h="398145">
                  <a:moveTo>
                    <a:pt x="1674876" y="0"/>
                  </a:moveTo>
                  <a:lnTo>
                    <a:pt x="1920240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649212" y="3573779"/>
              <a:ext cx="204470" cy="840105"/>
            </a:xfrm>
            <a:custGeom>
              <a:avLst/>
              <a:gdLst/>
              <a:ahLst/>
              <a:cxnLst/>
              <a:rect l="l" t="t" r="r" b="b"/>
              <a:pathLst>
                <a:path w="204470" h="840104">
                  <a:moveTo>
                    <a:pt x="204216" y="0"/>
                  </a:moveTo>
                  <a:lnTo>
                    <a:pt x="0" y="0"/>
                  </a:lnTo>
                  <a:lnTo>
                    <a:pt x="0" y="839724"/>
                  </a:lnTo>
                  <a:lnTo>
                    <a:pt x="204216" y="839724"/>
                  </a:lnTo>
                  <a:lnTo>
                    <a:pt x="204216" y="0"/>
                  </a:lnTo>
                  <a:close/>
                </a:path>
              </a:pathLst>
            </a:custGeom>
            <a:solidFill>
              <a:srgbClr val="393A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303008" y="3617975"/>
              <a:ext cx="571500" cy="398145"/>
            </a:xfrm>
            <a:custGeom>
              <a:avLst/>
              <a:gdLst/>
              <a:ahLst/>
              <a:cxnLst/>
              <a:rect l="l" t="t" r="r" b="b"/>
              <a:pathLst>
                <a:path w="571500" h="398145">
                  <a:moveTo>
                    <a:pt x="0" y="397763"/>
                  </a:moveTo>
                  <a:lnTo>
                    <a:pt x="571499" y="397763"/>
                  </a:lnTo>
                </a:path>
                <a:path w="571500" h="398145">
                  <a:moveTo>
                    <a:pt x="0" y="0"/>
                  </a:moveTo>
                  <a:lnTo>
                    <a:pt x="571499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098792" y="3461003"/>
              <a:ext cx="204470" cy="952500"/>
            </a:xfrm>
            <a:custGeom>
              <a:avLst/>
              <a:gdLst/>
              <a:ahLst/>
              <a:cxnLst/>
              <a:rect l="l" t="t" r="r" b="b"/>
              <a:pathLst>
                <a:path w="204470" h="952500">
                  <a:moveTo>
                    <a:pt x="204216" y="0"/>
                  </a:moveTo>
                  <a:lnTo>
                    <a:pt x="0" y="0"/>
                  </a:lnTo>
                  <a:lnTo>
                    <a:pt x="0" y="952500"/>
                  </a:lnTo>
                  <a:lnTo>
                    <a:pt x="204216" y="952500"/>
                  </a:lnTo>
                  <a:lnTo>
                    <a:pt x="204216" y="0"/>
                  </a:lnTo>
                  <a:close/>
                </a:path>
              </a:pathLst>
            </a:custGeom>
            <a:solidFill>
              <a:srgbClr val="B88D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548372" y="4413503"/>
              <a:ext cx="204470" cy="79375"/>
            </a:xfrm>
            <a:custGeom>
              <a:avLst/>
              <a:gdLst/>
              <a:ahLst/>
              <a:cxnLst/>
              <a:rect l="l" t="t" r="r" b="b"/>
              <a:pathLst>
                <a:path w="204470" h="79375">
                  <a:moveTo>
                    <a:pt x="204216" y="0"/>
                  </a:moveTo>
                  <a:lnTo>
                    <a:pt x="0" y="0"/>
                  </a:lnTo>
                  <a:lnTo>
                    <a:pt x="0" y="79248"/>
                  </a:lnTo>
                  <a:lnTo>
                    <a:pt x="204216" y="79248"/>
                  </a:lnTo>
                  <a:lnTo>
                    <a:pt x="204216" y="0"/>
                  </a:lnTo>
                  <a:close/>
                </a:path>
              </a:pathLst>
            </a:custGeom>
            <a:solidFill>
              <a:srgbClr val="EA49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177790" y="4414265"/>
              <a:ext cx="2697480" cy="0"/>
            </a:xfrm>
            <a:custGeom>
              <a:avLst/>
              <a:gdLst/>
              <a:ahLst/>
              <a:cxnLst/>
              <a:rect l="l" t="t" r="r" b="b"/>
              <a:pathLst>
                <a:path w="2697479">
                  <a:moveTo>
                    <a:pt x="0" y="0"/>
                  </a:moveTo>
                  <a:lnTo>
                    <a:pt x="2697480" y="0"/>
                  </a:lnTo>
                </a:path>
              </a:pathLst>
            </a:custGeom>
            <a:ln w="19050">
              <a:solidFill>
                <a:srgbClr val="1E28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5178552" y="3220211"/>
            <a:ext cx="2696210" cy="0"/>
          </a:xfrm>
          <a:custGeom>
            <a:avLst/>
            <a:gdLst/>
            <a:ahLst/>
            <a:cxnLst/>
            <a:rect l="l" t="t" r="r" b="b"/>
            <a:pathLst>
              <a:path w="2696209">
                <a:moveTo>
                  <a:pt x="0" y="0"/>
                </a:moveTo>
                <a:lnTo>
                  <a:pt x="2695955" y="0"/>
                </a:lnTo>
              </a:path>
            </a:pathLst>
          </a:custGeom>
          <a:ln w="9525">
            <a:solidFill>
              <a:srgbClr val="EFCC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731765" y="5509056"/>
            <a:ext cx="349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1E2833"/>
                </a:solidFill>
                <a:latin typeface="Arial"/>
                <a:cs typeface="Arial"/>
              </a:rPr>
              <a:t>-1</a:t>
            </a:r>
            <a:r>
              <a:rPr sz="1000" spc="-10" dirty="0">
                <a:solidFill>
                  <a:srgbClr val="1E2833"/>
                </a:solidFill>
                <a:latin typeface="Arial"/>
                <a:cs typeface="Arial"/>
              </a:rPr>
              <a:t>5</a:t>
            </a:r>
            <a:r>
              <a:rPr sz="1000" dirty="0">
                <a:solidFill>
                  <a:srgbClr val="1E2833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1E2833"/>
                </a:solidFill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731765" y="5111241"/>
            <a:ext cx="349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1E2833"/>
                </a:solidFill>
                <a:latin typeface="Arial"/>
                <a:cs typeface="Arial"/>
              </a:rPr>
              <a:t>-1</a:t>
            </a:r>
            <a:r>
              <a:rPr sz="1000" spc="-10" dirty="0">
                <a:solidFill>
                  <a:srgbClr val="1E2833"/>
                </a:solidFill>
                <a:latin typeface="Arial"/>
                <a:cs typeface="Arial"/>
              </a:rPr>
              <a:t>0</a:t>
            </a:r>
            <a:r>
              <a:rPr sz="1000" dirty="0">
                <a:solidFill>
                  <a:srgbClr val="1E2833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1E2833"/>
                </a:solidFill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802504" y="4713223"/>
            <a:ext cx="2787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1E2833"/>
                </a:solidFill>
                <a:latin typeface="Arial"/>
                <a:cs typeface="Arial"/>
              </a:rPr>
              <a:t>-5</a:t>
            </a:r>
            <a:r>
              <a:rPr sz="1000" spc="-10" dirty="0">
                <a:solidFill>
                  <a:srgbClr val="1E2833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1E2833"/>
                </a:solidFill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986020" y="4314901"/>
            <a:ext cx="965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1E2833"/>
                </a:solidFill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844541" y="3917441"/>
            <a:ext cx="2381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1E2833"/>
                </a:solidFill>
                <a:latin typeface="Arial"/>
                <a:cs typeface="Arial"/>
              </a:rPr>
              <a:t>5</a:t>
            </a:r>
            <a:r>
              <a:rPr sz="1000" spc="5" dirty="0">
                <a:solidFill>
                  <a:srgbClr val="1E2833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1E2833"/>
                </a:solidFill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774184" y="3518992"/>
            <a:ext cx="3079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1E2833"/>
                </a:solidFill>
                <a:latin typeface="Arial"/>
                <a:cs typeface="Arial"/>
              </a:rPr>
              <a:t>1</a:t>
            </a:r>
            <a:r>
              <a:rPr sz="1000" dirty="0">
                <a:solidFill>
                  <a:srgbClr val="1E2833"/>
                </a:solidFill>
                <a:latin typeface="Arial"/>
                <a:cs typeface="Arial"/>
              </a:rPr>
              <a:t>0</a:t>
            </a:r>
            <a:r>
              <a:rPr sz="1000" spc="-10" dirty="0">
                <a:solidFill>
                  <a:srgbClr val="1E2833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1E2833"/>
                </a:solidFill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774184" y="3121532"/>
            <a:ext cx="3079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1E2833"/>
                </a:solidFill>
                <a:latin typeface="Arial"/>
                <a:cs typeface="Arial"/>
              </a:rPr>
              <a:t>1</a:t>
            </a:r>
            <a:r>
              <a:rPr sz="1000" dirty="0">
                <a:solidFill>
                  <a:srgbClr val="1E2833"/>
                </a:solidFill>
                <a:latin typeface="Arial"/>
                <a:cs typeface="Arial"/>
              </a:rPr>
              <a:t>5</a:t>
            </a:r>
            <a:r>
              <a:rPr sz="1000" spc="-5" dirty="0">
                <a:solidFill>
                  <a:srgbClr val="1E2833"/>
                </a:solidFill>
                <a:latin typeface="Arial"/>
                <a:cs typeface="Arial"/>
              </a:rPr>
              <a:t>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186743" y="5730925"/>
            <a:ext cx="242887" cy="2164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541264" y="5731484"/>
            <a:ext cx="752983" cy="3823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365113" y="5733935"/>
            <a:ext cx="403860" cy="383540"/>
          </a:xfrm>
          <a:custGeom>
            <a:avLst/>
            <a:gdLst/>
            <a:ahLst/>
            <a:cxnLst/>
            <a:rect l="l" t="t" r="r" b="b"/>
            <a:pathLst>
              <a:path w="403859" h="383539">
                <a:moveTo>
                  <a:pt x="8509" y="311150"/>
                </a:moveTo>
                <a:lnTo>
                  <a:pt x="0" y="320040"/>
                </a:lnTo>
                <a:lnTo>
                  <a:pt x="64008" y="383540"/>
                </a:lnTo>
                <a:lnTo>
                  <a:pt x="72516" y="375920"/>
                </a:lnTo>
                <a:lnTo>
                  <a:pt x="50291" y="353060"/>
                </a:lnTo>
                <a:lnTo>
                  <a:pt x="50419" y="342900"/>
                </a:lnTo>
                <a:lnTo>
                  <a:pt x="40259" y="342900"/>
                </a:lnTo>
                <a:lnTo>
                  <a:pt x="8509" y="311150"/>
                </a:lnTo>
                <a:close/>
              </a:path>
              <a:path w="403859" h="383539">
                <a:moveTo>
                  <a:pt x="51688" y="267970"/>
                </a:moveTo>
                <a:lnTo>
                  <a:pt x="40259" y="279400"/>
                </a:lnTo>
                <a:lnTo>
                  <a:pt x="40259" y="342900"/>
                </a:lnTo>
                <a:lnTo>
                  <a:pt x="50419" y="342900"/>
                </a:lnTo>
                <a:lnTo>
                  <a:pt x="50546" y="332740"/>
                </a:lnTo>
                <a:lnTo>
                  <a:pt x="115725" y="332740"/>
                </a:lnTo>
                <a:lnTo>
                  <a:pt x="116966" y="331470"/>
                </a:lnTo>
                <a:lnTo>
                  <a:pt x="50800" y="321310"/>
                </a:lnTo>
                <a:lnTo>
                  <a:pt x="51688" y="267970"/>
                </a:lnTo>
                <a:close/>
              </a:path>
              <a:path w="403859" h="383539">
                <a:moveTo>
                  <a:pt x="115725" y="332740"/>
                </a:moveTo>
                <a:lnTo>
                  <a:pt x="50546" y="332740"/>
                </a:lnTo>
                <a:lnTo>
                  <a:pt x="105790" y="342900"/>
                </a:lnTo>
                <a:lnTo>
                  <a:pt x="115725" y="332740"/>
                </a:lnTo>
                <a:close/>
              </a:path>
              <a:path w="403859" h="383539">
                <a:moveTo>
                  <a:pt x="84962" y="270510"/>
                </a:moveTo>
                <a:lnTo>
                  <a:pt x="77088" y="278130"/>
                </a:lnTo>
                <a:lnTo>
                  <a:pt x="105917" y="307340"/>
                </a:lnTo>
                <a:lnTo>
                  <a:pt x="109220" y="309880"/>
                </a:lnTo>
                <a:lnTo>
                  <a:pt x="111887" y="312420"/>
                </a:lnTo>
                <a:lnTo>
                  <a:pt x="113664" y="313690"/>
                </a:lnTo>
                <a:lnTo>
                  <a:pt x="116459" y="316230"/>
                </a:lnTo>
                <a:lnTo>
                  <a:pt x="119252" y="316230"/>
                </a:lnTo>
                <a:lnTo>
                  <a:pt x="121920" y="317500"/>
                </a:lnTo>
                <a:lnTo>
                  <a:pt x="127762" y="317500"/>
                </a:lnTo>
                <a:lnTo>
                  <a:pt x="134620" y="314960"/>
                </a:lnTo>
                <a:lnTo>
                  <a:pt x="137667" y="312420"/>
                </a:lnTo>
                <a:lnTo>
                  <a:pt x="140462" y="309880"/>
                </a:lnTo>
                <a:lnTo>
                  <a:pt x="144195" y="306070"/>
                </a:lnTo>
                <a:lnTo>
                  <a:pt x="122047" y="306070"/>
                </a:lnTo>
                <a:lnTo>
                  <a:pt x="117728" y="302260"/>
                </a:lnTo>
                <a:lnTo>
                  <a:pt x="114808" y="299720"/>
                </a:lnTo>
                <a:lnTo>
                  <a:pt x="110744" y="295910"/>
                </a:lnTo>
                <a:lnTo>
                  <a:pt x="84962" y="270510"/>
                </a:lnTo>
                <a:close/>
              </a:path>
              <a:path w="403859" h="383539">
                <a:moveTo>
                  <a:pt x="114808" y="241300"/>
                </a:moveTo>
                <a:lnTo>
                  <a:pt x="106934" y="248920"/>
                </a:lnTo>
                <a:lnTo>
                  <a:pt x="131699" y="273050"/>
                </a:lnTo>
                <a:lnTo>
                  <a:pt x="135762" y="276860"/>
                </a:lnTo>
                <a:lnTo>
                  <a:pt x="138303" y="280670"/>
                </a:lnTo>
                <a:lnTo>
                  <a:pt x="139572" y="283210"/>
                </a:lnTo>
                <a:lnTo>
                  <a:pt x="140715" y="287020"/>
                </a:lnTo>
                <a:lnTo>
                  <a:pt x="140969" y="289560"/>
                </a:lnTo>
                <a:lnTo>
                  <a:pt x="139191" y="295910"/>
                </a:lnTo>
                <a:lnTo>
                  <a:pt x="137540" y="299720"/>
                </a:lnTo>
                <a:lnTo>
                  <a:pt x="135254" y="300990"/>
                </a:lnTo>
                <a:lnTo>
                  <a:pt x="132841" y="303530"/>
                </a:lnTo>
                <a:lnTo>
                  <a:pt x="130301" y="304800"/>
                </a:lnTo>
                <a:lnTo>
                  <a:pt x="124713" y="306070"/>
                </a:lnTo>
                <a:lnTo>
                  <a:pt x="144195" y="306070"/>
                </a:lnTo>
                <a:lnTo>
                  <a:pt x="146685" y="303530"/>
                </a:lnTo>
                <a:lnTo>
                  <a:pt x="148970" y="295910"/>
                </a:lnTo>
                <a:lnTo>
                  <a:pt x="147319" y="287020"/>
                </a:lnTo>
                <a:lnTo>
                  <a:pt x="161162" y="287020"/>
                </a:lnTo>
                <a:lnTo>
                  <a:pt x="114808" y="241300"/>
                </a:lnTo>
                <a:close/>
              </a:path>
              <a:path w="403859" h="383539">
                <a:moveTo>
                  <a:pt x="161162" y="287020"/>
                </a:moveTo>
                <a:lnTo>
                  <a:pt x="147319" y="287020"/>
                </a:lnTo>
                <a:lnTo>
                  <a:pt x="154051" y="294640"/>
                </a:lnTo>
                <a:lnTo>
                  <a:pt x="161162" y="287020"/>
                </a:lnTo>
                <a:close/>
              </a:path>
              <a:path w="403859" h="383539">
                <a:moveTo>
                  <a:pt x="133858" y="220980"/>
                </a:moveTo>
                <a:lnTo>
                  <a:pt x="126746" y="228600"/>
                </a:lnTo>
                <a:lnTo>
                  <a:pt x="173228" y="275590"/>
                </a:lnTo>
                <a:lnTo>
                  <a:pt x="181102" y="266700"/>
                </a:lnTo>
                <a:lnTo>
                  <a:pt x="156717" y="242570"/>
                </a:lnTo>
                <a:lnTo>
                  <a:pt x="153415" y="240030"/>
                </a:lnTo>
                <a:lnTo>
                  <a:pt x="150876" y="236220"/>
                </a:lnTo>
                <a:lnTo>
                  <a:pt x="147701" y="229870"/>
                </a:lnTo>
                <a:lnTo>
                  <a:pt x="147446" y="228600"/>
                </a:lnTo>
                <a:lnTo>
                  <a:pt x="140969" y="228600"/>
                </a:lnTo>
                <a:lnTo>
                  <a:pt x="133858" y="220980"/>
                </a:lnTo>
                <a:close/>
              </a:path>
              <a:path w="403859" h="383539">
                <a:moveTo>
                  <a:pt x="198642" y="179070"/>
                </a:moveTo>
                <a:lnTo>
                  <a:pt x="188594" y="179070"/>
                </a:lnTo>
                <a:lnTo>
                  <a:pt x="192912" y="242570"/>
                </a:lnTo>
                <a:lnTo>
                  <a:pt x="199262" y="248920"/>
                </a:lnTo>
                <a:lnTo>
                  <a:pt x="215979" y="232410"/>
                </a:lnTo>
                <a:lnTo>
                  <a:pt x="202564" y="232410"/>
                </a:lnTo>
                <a:lnTo>
                  <a:pt x="202057" y="222250"/>
                </a:lnTo>
                <a:lnTo>
                  <a:pt x="198642" y="179070"/>
                </a:lnTo>
                <a:close/>
              </a:path>
              <a:path w="403859" h="383539">
                <a:moveTo>
                  <a:pt x="233553" y="200660"/>
                </a:moveTo>
                <a:lnTo>
                  <a:pt x="212089" y="222250"/>
                </a:lnTo>
                <a:lnTo>
                  <a:pt x="209041" y="226060"/>
                </a:lnTo>
                <a:lnTo>
                  <a:pt x="205866" y="228600"/>
                </a:lnTo>
                <a:lnTo>
                  <a:pt x="202564" y="232410"/>
                </a:lnTo>
                <a:lnTo>
                  <a:pt x="215979" y="232410"/>
                </a:lnTo>
                <a:lnTo>
                  <a:pt x="240411" y="208280"/>
                </a:lnTo>
                <a:lnTo>
                  <a:pt x="233553" y="200660"/>
                </a:lnTo>
                <a:close/>
              </a:path>
              <a:path w="403859" h="383539">
                <a:moveTo>
                  <a:pt x="153542" y="204470"/>
                </a:moveTo>
                <a:lnTo>
                  <a:pt x="149097" y="205740"/>
                </a:lnTo>
                <a:lnTo>
                  <a:pt x="145541" y="208280"/>
                </a:lnTo>
                <a:lnTo>
                  <a:pt x="142875" y="210820"/>
                </a:lnTo>
                <a:lnTo>
                  <a:pt x="141096" y="212090"/>
                </a:lnTo>
                <a:lnTo>
                  <a:pt x="139827" y="214630"/>
                </a:lnTo>
                <a:lnTo>
                  <a:pt x="139445" y="217170"/>
                </a:lnTo>
                <a:lnTo>
                  <a:pt x="138937" y="219710"/>
                </a:lnTo>
                <a:lnTo>
                  <a:pt x="139445" y="223520"/>
                </a:lnTo>
                <a:lnTo>
                  <a:pt x="140969" y="228600"/>
                </a:lnTo>
                <a:lnTo>
                  <a:pt x="147446" y="228600"/>
                </a:lnTo>
                <a:lnTo>
                  <a:pt x="147192" y="227330"/>
                </a:lnTo>
                <a:lnTo>
                  <a:pt x="147573" y="224790"/>
                </a:lnTo>
                <a:lnTo>
                  <a:pt x="147828" y="222250"/>
                </a:lnTo>
                <a:lnTo>
                  <a:pt x="148843" y="220980"/>
                </a:lnTo>
                <a:lnTo>
                  <a:pt x="150621" y="218440"/>
                </a:lnTo>
                <a:lnTo>
                  <a:pt x="152527" y="217170"/>
                </a:lnTo>
                <a:lnTo>
                  <a:pt x="155066" y="215900"/>
                </a:lnTo>
                <a:lnTo>
                  <a:pt x="158114" y="214630"/>
                </a:lnTo>
                <a:lnTo>
                  <a:pt x="153542" y="204470"/>
                </a:lnTo>
                <a:close/>
              </a:path>
              <a:path w="403859" h="383539">
                <a:moveTo>
                  <a:pt x="192532" y="162560"/>
                </a:moveTo>
                <a:lnTo>
                  <a:pt x="154686" y="200660"/>
                </a:lnTo>
                <a:lnTo>
                  <a:pt x="161036" y="207010"/>
                </a:lnTo>
                <a:lnTo>
                  <a:pt x="182498" y="185420"/>
                </a:lnTo>
                <a:lnTo>
                  <a:pt x="185419" y="182880"/>
                </a:lnTo>
                <a:lnTo>
                  <a:pt x="188594" y="179070"/>
                </a:lnTo>
                <a:lnTo>
                  <a:pt x="198642" y="179070"/>
                </a:lnTo>
                <a:lnTo>
                  <a:pt x="197738" y="167640"/>
                </a:lnTo>
                <a:lnTo>
                  <a:pt x="192532" y="162560"/>
                </a:lnTo>
                <a:close/>
              </a:path>
              <a:path w="403859" h="383539">
                <a:moveTo>
                  <a:pt x="232663" y="124460"/>
                </a:moveTo>
                <a:lnTo>
                  <a:pt x="225425" y="128270"/>
                </a:lnTo>
                <a:lnTo>
                  <a:pt x="219202" y="134620"/>
                </a:lnTo>
                <a:lnTo>
                  <a:pt x="212852" y="140970"/>
                </a:lnTo>
                <a:lnTo>
                  <a:pt x="209804" y="147320"/>
                </a:lnTo>
                <a:lnTo>
                  <a:pt x="210058" y="156210"/>
                </a:lnTo>
                <a:lnTo>
                  <a:pt x="210962" y="162560"/>
                </a:lnTo>
                <a:lnTo>
                  <a:pt x="239698" y="191770"/>
                </a:lnTo>
                <a:lnTo>
                  <a:pt x="253872" y="191770"/>
                </a:lnTo>
                <a:lnTo>
                  <a:pt x="261365" y="189230"/>
                </a:lnTo>
                <a:lnTo>
                  <a:pt x="268096" y="181610"/>
                </a:lnTo>
                <a:lnTo>
                  <a:pt x="242696" y="181610"/>
                </a:lnTo>
                <a:lnTo>
                  <a:pt x="237362" y="179070"/>
                </a:lnTo>
                <a:lnTo>
                  <a:pt x="231902" y="173990"/>
                </a:lnTo>
                <a:lnTo>
                  <a:pt x="239606" y="166370"/>
                </a:lnTo>
                <a:lnTo>
                  <a:pt x="225933" y="166370"/>
                </a:lnTo>
                <a:lnTo>
                  <a:pt x="222122" y="162560"/>
                </a:lnTo>
                <a:lnTo>
                  <a:pt x="220217" y="157480"/>
                </a:lnTo>
                <a:lnTo>
                  <a:pt x="220344" y="148590"/>
                </a:lnTo>
                <a:lnTo>
                  <a:pt x="222250" y="143510"/>
                </a:lnTo>
                <a:lnTo>
                  <a:pt x="229742" y="135890"/>
                </a:lnTo>
                <a:lnTo>
                  <a:pt x="234568" y="134620"/>
                </a:lnTo>
                <a:lnTo>
                  <a:pt x="261622" y="134620"/>
                </a:lnTo>
                <a:lnTo>
                  <a:pt x="258704" y="132080"/>
                </a:lnTo>
                <a:lnTo>
                  <a:pt x="252809" y="128270"/>
                </a:lnTo>
                <a:lnTo>
                  <a:pt x="246842" y="125730"/>
                </a:lnTo>
                <a:lnTo>
                  <a:pt x="240791" y="125730"/>
                </a:lnTo>
                <a:lnTo>
                  <a:pt x="232663" y="124460"/>
                </a:lnTo>
                <a:close/>
              </a:path>
              <a:path w="403859" h="383539">
                <a:moveTo>
                  <a:pt x="273558" y="147320"/>
                </a:moveTo>
                <a:lnTo>
                  <a:pt x="264413" y="153670"/>
                </a:lnTo>
                <a:lnTo>
                  <a:pt x="266572" y="158750"/>
                </a:lnTo>
                <a:lnTo>
                  <a:pt x="267335" y="162560"/>
                </a:lnTo>
                <a:lnTo>
                  <a:pt x="266318" y="168910"/>
                </a:lnTo>
                <a:lnTo>
                  <a:pt x="264667" y="172720"/>
                </a:lnTo>
                <a:lnTo>
                  <a:pt x="257810" y="179070"/>
                </a:lnTo>
                <a:lnTo>
                  <a:pt x="253237" y="181610"/>
                </a:lnTo>
                <a:lnTo>
                  <a:pt x="268096" y="181610"/>
                </a:lnTo>
                <a:lnTo>
                  <a:pt x="273558" y="176530"/>
                </a:lnTo>
                <a:lnTo>
                  <a:pt x="276606" y="171450"/>
                </a:lnTo>
                <a:lnTo>
                  <a:pt x="278384" y="158750"/>
                </a:lnTo>
                <a:lnTo>
                  <a:pt x="276987" y="152400"/>
                </a:lnTo>
                <a:lnTo>
                  <a:pt x="273558" y="147320"/>
                </a:lnTo>
                <a:close/>
              </a:path>
              <a:path w="403859" h="383539">
                <a:moveTo>
                  <a:pt x="261622" y="134620"/>
                </a:moveTo>
                <a:lnTo>
                  <a:pt x="234568" y="134620"/>
                </a:lnTo>
                <a:lnTo>
                  <a:pt x="240030" y="135890"/>
                </a:lnTo>
                <a:lnTo>
                  <a:pt x="243712" y="135890"/>
                </a:lnTo>
                <a:lnTo>
                  <a:pt x="247522" y="137160"/>
                </a:lnTo>
                <a:lnTo>
                  <a:pt x="251840" y="140970"/>
                </a:lnTo>
                <a:lnTo>
                  <a:pt x="225933" y="166370"/>
                </a:lnTo>
                <a:lnTo>
                  <a:pt x="239606" y="166370"/>
                </a:lnTo>
                <a:lnTo>
                  <a:pt x="266572" y="139700"/>
                </a:lnTo>
                <a:lnTo>
                  <a:pt x="265684" y="138430"/>
                </a:lnTo>
                <a:lnTo>
                  <a:pt x="264921" y="137160"/>
                </a:lnTo>
                <a:lnTo>
                  <a:pt x="264540" y="137160"/>
                </a:lnTo>
                <a:lnTo>
                  <a:pt x="261622" y="134620"/>
                </a:lnTo>
                <a:close/>
              </a:path>
              <a:path w="403859" h="383539">
                <a:moveTo>
                  <a:pt x="258953" y="96520"/>
                </a:moveTo>
                <a:lnTo>
                  <a:pt x="251840" y="104140"/>
                </a:lnTo>
                <a:lnTo>
                  <a:pt x="298322" y="149860"/>
                </a:lnTo>
                <a:lnTo>
                  <a:pt x="306196" y="142240"/>
                </a:lnTo>
                <a:lnTo>
                  <a:pt x="282066" y="118110"/>
                </a:lnTo>
                <a:lnTo>
                  <a:pt x="277876" y="114300"/>
                </a:lnTo>
                <a:lnTo>
                  <a:pt x="275082" y="110490"/>
                </a:lnTo>
                <a:lnTo>
                  <a:pt x="272288" y="104140"/>
                </a:lnTo>
                <a:lnTo>
                  <a:pt x="272161" y="102870"/>
                </a:lnTo>
                <a:lnTo>
                  <a:pt x="265430" y="102870"/>
                </a:lnTo>
                <a:lnTo>
                  <a:pt x="258953" y="96520"/>
                </a:lnTo>
                <a:close/>
              </a:path>
              <a:path w="403859" h="383539">
                <a:moveTo>
                  <a:pt x="305530" y="86360"/>
                </a:moveTo>
                <a:lnTo>
                  <a:pt x="288925" y="86360"/>
                </a:lnTo>
                <a:lnTo>
                  <a:pt x="292227" y="88900"/>
                </a:lnTo>
                <a:lnTo>
                  <a:pt x="295656" y="92710"/>
                </a:lnTo>
                <a:lnTo>
                  <a:pt x="325882" y="121920"/>
                </a:lnTo>
                <a:lnTo>
                  <a:pt x="333756" y="114300"/>
                </a:lnTo>
                <a:lnTo>
                  <a:pt x="306705" y="87630"/>
                </a:lnTo>
                <a:lnTo>
                  <a:pt x="305530" y="86360"/>
                </a:lnTo>
                <a:close/>
              </a:path>
              <a:path w="403859" h="383539">
                <a:moveTo>
                  <a:pt x="289687" y="74930"/>
                </a:moveTo>
                <a:lnTo>
                  <a:pt x="282575" y="74930"/>
                </a:lnTo>
                <a:lnTo>
                  <a:pt x="278891" y="76200"/>
                </a:lnTo>
                <a:lnTo>
                  <a:pt x="264667" y="99060"/>
                </a:lnTo>
                <a:lnTo>
                  <a:pt x="265430" y="102870"/>
                </a:lnTo>
                <a:lnTo>
                  <a:pt x="272161" y="102870"/>
                </a:lnTo>
                <a:lnTo>
                  <a:pt x="271907" y="100330"/>
                </a:lnTo>
                <a:lnTo>
                  <a:pt x="272668" y="97790"/>
                </a:lnTo>
                <a:lnTo>
                  <a:pt x="282956" y="86360"/>
                </a:lnTo>
                <a:lnTo>
                  <a:pt x="305530" y="86360"/>
                </a:lnTo>
                <a:lnTo>
                  <a:pt x="302006" y="82550"/>
                </a:lnTo>
                <a:lnTo>
                  <a:pt x="299592" y="78740"/>
                </a:lnTo>
                <a:lnTo>
                  <a:pt x="299592" y="76200"/>
                </a:lnTo>
                <a:lnTo>
                  <a:pt x="293115" y="76200"/>
                </a:lnTo>
                <a:lnTo>
                  <a:pt x="289687" y="74930"/>
                </a:lnTo>
                <a:close/>
              </a:path>
              <a:path w="403859" h="383539">
                <a:moveTo>
                  <a:pt x="332659" y="58420"/>
                </a:moveTo>
                <a:lnTo>
                  <a:pt x="314706" y="58420"/>
                </a:lnTo>
                <a:lnTo>
                  <a:pt x="316484" y="59690"/>
                </a:lnTo>
                <a:lnTo>
                  <a:pt x="318388" y="60960"/>
                </a:lnTo>
                <a:lnTo>
                  <a:pt x="320929" y="62230"/>
                </a:lnTo>
                <a:lnTo>
                  <a:pt x="324104" y="66040"/>
                </a:lnTo>
                <a:lnTo>
                  <a:pt x="353313" y="95250"/>
                </a:lnTo>
                <a:lnTo>
                  <a:pt x="361188" y="87630"/>
                </a:lnTo>
                <a:lnTo>
                  <a:pt x="332659" y="58420"/>
                </a:lnTo>
                <a:close/>
              </a:path>
              <a:path w="403859" h="383539">
                <a:moveTo>
                  <a:pt x="318769" y="46990"/>
                </a:moveTo>
                <a:lnTo>
                  <a:pt x="308737" y="46990"/>
                </a:lnTo>
                <a:lnTo>
                  <a:pt x="304038" y="49530"/>
                </a:lnTo>
                <a:lnTo>
                  <a:pt x="299338" y="53340"/>
                </a:lnTo>
                <a:lnTo>
                  <a:pt x="293496" y="59690"/>
                </a:lnTo>
                <a:lnTo>
                  <a:pt x="291464" y="67310"/>
                </a:lnTo>
                <a:lnTo>
                  <a:pt x="293115" y="76200"/>
                </a:lnTo>
                <a:lnTo>
                  <a:pt x="299592" y="76200"/>
                </a:lnTo>
                <a:lnTo>
                  <a:pt x="299592" y="69850"/>
                </a:lnTo>
                <a:lnTo>
                  <a:pt x="301116" y="66040"/>
                </a:lnTo>
                <a:lnTo>
                  <a:pt x="304418" y="62230"/>
                </a:lnTo>
                <a:lnTo>
                  <a:pt x="306196" y="60960"/>
                </a:lnTo>
                <a:lnTo>
                  <a:pt x="308229" y="59690"/>
                </a:lnTo>
                <a:lnTo>
                  <a:pt x="312546" y="58420"/>
                </a:lnTo>
                <a:lnTo>
                  <a:pt x="332659" y="58420"/>
                </a:lnTo>
                <a:lnTo>
                  <a:pt x="323977" y="49530"/>
                </a:lnTo>
                <a:lnTo>
                  <a:pt x="318769" y="46990"/>
                </a:lnTo>
                <a:close/>
              </a:path>
              <a:path w="403859" h="383539">
                <a:moveTo>
                  <a:pt x="365760" y="0"/>
                </a:moveTo>
                <a:lnTo>
                  <a:pt x="357632" y="0"/>
                </a:lnTo>
                <a:lnTo>
                  <a:pt x="350392" y="2540"/>
                </a:lnTo>
                <a:lnTo>
                  <a:pt x="344296" y="8890"/>
                </a:lnTo>
                <a:lnTo>
                  <a:pt x="337819" y="15240"/>
                </a:lnTo>
                <a:lnTo>
                  <a:pt x="334771" y="22860"/>
                </a:lnTo>
                <a:lnTo>
                  <a:pt x="335026" y="31750"/>
                </a:lnTo>
                <a:lnTo>
                  <a:pt x="336002" y="36830"/>
                </a:lnTo>
                <a:lnTo>
                  <a:pt x="364666" y="66040"/>
                </a:lnTo>
                <a:lnTo>
                  <a:pt x="370713" y="67310"/>
                </a:lnTo>
                <a:lnTo>
                  <a:pt x="378967" y="67310"/>
                </a:lnTo>
                <a:lnTo>
                  <a:pt x="386334" y="63500"/>
                </a:lnTo>
                <a:lnTo>
                  <a:pt x="393191" y="57150"/>
                </a:lnTo>
                <a:lnTo>
                  <a:pt x="394525" y="55880"/>
                </a:lnTo>
                <a:lnTo>
                  <a:pt x="367664" y="55880"/>
                </a:lnTo>
                <a:lnTo>
                  <a:pt x="362331" y="53340"/>
                </a:lnTo>
                <a:lnTo>
                  <a:pt x="356996" y="48260"/>
                </a:lnTo>
                <a:lnTo>
                  <a:pt x="363394" y="41910"/>
                </a:lnTo>
                <a:lnTo>
                  <a:pt x="350901" y="41910"/>
                </a:lnTo>
                <a:lnTo>
                  <a:pt x="347090" y="38100"/>
                </a:lnTo>
                <a:lnTo>
                  <a:pt x="345313" y="33020"/>
                </a:lnTo>
                <a:lnTo>
                  <a:pt x="345313" y="22860"/>
                </a:lnTo>
                <a:lnTo>
                  <a:pt x="347217" y="19050"/>
                </a:lnTo>
                <a:lnTo>
                  <a:pt x="350773" y="15240"/>
                </a:lnTo>
                <a:lnTo>
                  <a:pt x="354838" y="11430"/>
                </a:lnTo>
                <a:lnTo>
                  <a:pt x="359537" y="10160"/>
                </a:lnTo>
                <a:lnTo>
                  <a:pt x="386617" y="10160"/>
                </a:lnTo>
                <a:lnTo>
                  <a:pt x="383726" y="7620"/>
                </a:lnTo>
                <a:lnTo>
                  <a:pt x="377825" y="3810"/>
                </a:lnTo>
                <a:lnTo>
                  <a:pt x="371828" y="1270"/>
                </a:lnTo>
                <a:lnTo>
                  <a:pt x="365760" y="0"/>
                </a:lnTo>
                <a:close/>
              </a:path>
              <a:path w="403859" h="383539">
                <a:moveTo>
                  <a:pt x="398526" y="21590"/>
                </a:moveTo>
                <a:lnTo>
                  <a:pt x="389509" y="29210"/>
                </a:lnTo>
                <a:lnTo>
                  <a:pt x="391540" y="33020"/>
                </a:lnTo>
                <a:lnTo>
                  <a:pt x="392430" y="36830"/>
                </a:lnTo>
                <a:lnTo>
                  <a:pt x="391794" y="40640"/>
                </a:lnTo>
                <a:lnTo>
                  <a:pt x="391287" y="44450"/>
                </a:lnTo>
                <a:lnTo>
                  <a:pt x="389636" y="48260"/>
                </a:lnTo>
                <a:lnTo>
                  <a:pt x="386714" y="50800"/>
                </a:lnTo>
                <a:lnTo>
                  <a:pt x="382905" y="54610"/>
                </a:lnTo>
                <a:lnTo>
                  <a:pt x="378333" y="55880"/>
                </a:lnTo>
                <a:lnTo>
                  <a:pt x="394525" y="55880"/>
                </a:lnTo>
                <a:lnTo>
                  <a:pt x="398526" y="52070"/>
                </a:lnTo>
                <a:lnTo>
                  <a:pt x="401701" y="45720"/>
                </a:lnTo>
                <a:lnTo>
                  <a:pt x="402463" y="39370"/>
                </a:lnTo>
                <a:lnTo>
                  <a:pt x="403352" y="34290"/>
                </a:lnTo>
                <a:lnTo>
                  <a:pt x="402082" y="27940"/>
                </a:lnTo>
                <a:lnTo>
                  <a:pt x="398526" y="21590"/>
                </a:lnTo>
                <a:close/>
              </a:path>
              <a:path w="403859" h="383539">
                <a:moveTo>
                  <a:pt x="386617" y="10160"/>
                </a:moveTo>
                <a:lnTo>
                  <a:pt x="368681" y="10160"/>
                </a:lnTo>
                <a:lnTo>
                  <a:pt x="372617" y="12700"/>
                </a:lnTo>
                <a:lnTo>
                  <a:pt x="376809" y="16510"/>
                </a:lnTo>
                <a:lnTo>
                  <a:pt x="350901" y="41910"/>
                </a:lnTo>
                <a:lnTo>
                  <a:pt x="363394" y="41910"/>
                </a:lnTo>
                <a:lnTo>
                  <a:pt x="391540" y="13970"/>
                </a:lnTo>
                <a:lnTo>
                  <a:pt x="390016" y="12700"/>
                </a:lnTo>
                <a:lnTo>
                  <a:pt x="389509" y="12700"/>
                </a:lnTo>
                <a:lnTo>
                  <a:pt x="386617" y="10160"/>
                </a:lnTo>
                <a:close/>
              </a:path>
            </a:pathLst>
          </a:custGeom>
          <a:solidFill>
            <a:srgbClr val="1E28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823582" y="5733808"/>
            <a:ext cx="394970" cy="378460"/>
          </a:xfrm>
          <a:custGeom>
            <a:avLst/>
            <a:gdLst/>
            <a:ahLst/>
            <a:cxnLst/>
            <a:rect l="l" t="t" r="r" b="b"/>
            <a:pathLst>
              <a:path w="394970" h="378460">
                <a:moveTo>
                  <a:pt x="54420" y="283210"/>
                </a:moveTo>
                <a:lnTo>
                  <a:pt x="43307" y="283210"/>
                </a:lnTo>
                <a:lnTo>
                  <a:pt x="43434" y="289560"/>
                </a:lnTo>
                <a:lnTo>
                  <a:pt x="43561" y="292100"/>
                </a:lnTo>
                <a:lnTo>
                  <a:pt x="44196" y="297180"/>
                </a:lnTo>
                <a:lnTo>
                  <a:pt x="52450" y="370840"/>
                </a:lnTo>
                <a:lnTo>
                  <a:pt x="60325" y="378460"/>
                </a:lnTo>
                <a:lnTo>
                  <a:pt x="77173" y="361950"/>
                </a:lnTo>
                <a:lnTo>
                  <a:pt x="62484" y="361950"/>
                </a:lnTo>
                <a:lnTo>
                  <a:pt x="61849" y="353060"/>
                </a:lnTo>
                <a:lnTo>
                  <a:pt x="54420" y="283210"/>
                </a:lnTo>
                <a:close/>
              </a:path>
              <a:path w="394970" h="378460">
                <a:moveTo>
                  <a:pt x="103377" y="321310"/>
                </a:moveTo>
                <a:lnTo>
                  <a:pt x="62484" y="361950"/>
                </a:lnTo>
                <a:lnTo>
                  <a:pt x="77173" y="361950"/>
                </a:lnTo>
                <a:lnTo>
                  <a:pt x="110871" y="328930"/>
                </a:lnTo>
                <a:lnTo>
                  <a:pt x="103377" y="321310"/>
                </a:lnTo>
                <a:close/>
              </a:path>
              <a:path w="394970" h="378460">
                <a:moveTo>
                  <a:pt x="45847" y="265430"/>
                </a:moveTo>
                <a:lnTo>
                  <a:pt x="0" y="311150"/>
                </a:lnTo>
                <a:lnTo>
                  <a:pt x="7493" y="318770"/>
                </a:lnTo>
                <a:lnTo>
                  <a:pt x="43307" y="283210"/>
                </a:lnTo>
                <a:lnTo>
                  <a:pt x="54420" y="283210"/>
                </a:lnTo>
                <a:lnTo>
                  <a:pt x="53340" y="273050"/>
                </a:lnTo>
                <a:lnTo>
                  <a:pt x="45847" y="265430"/>
                </a:lnTo>
                <a:close/>
              </a:path>
              <a:path w="394970" h="378460">
                <a:moveTo>
                  <a:pt x="104394" y="243840"/>
                </a:moveTo>
                <a:lnTo>
                  <a:pt x="97155" y="247650"/>
                </a:lnTo>
                <a:lnTo>
                  <a:pt x="90932" y="254000"/>
                </a:lnTo>
                <a:lnTo>
                  <a:pt x="84582" y="260350"/>
                </a:lnTo>
                <a:lnTo>
                  <a:pt x="81534" y="266700"/>
                </a:lnTo>
                <a:lnTo>
                  <a:pt x="81788" y="275590"/>
                </a:lnTo>
                <a:lnTo>
                  <a:pt x="82692" y="281940"/>
                </a:lnTo>
                <a:lnTo>
                  <a:pt x="111428" y="311150"/>
                </a:lnTo>
                <a:lnTo>
                  <a:pt x="125602" y="311150"/>
                </a:lnTo>
                <a:lnTo>
                  <a:pt x="133096" y="308610"/>
                </a:lnTo>
                <a:lnTo>
                  <a:pt x="139826" y="300990"/>
                </a:lnTo>
                <a:lnTo>
                  <a:pt x="114426" y="300990"/>
                </a:lnTo>
                <a:lnTo>
                  <a:pt x="109093" y="298450"/>
                </a:lnTo>
                <a:lnTo>
                  <a:pt x="103632" y="293370"/>
                </a:lnTo>
                <a:lnTo>
                  <a:pt x="110052" y="287020"/>
                </a:lnTo>
                <a:lnTo>
                  <a:pt x="97663" y="287020"/>
                </a:lnTo>
                <a:lnTo>
                  <a:pt x="93852" y="281940"/>
                </a:lnTo>
                <a:lnTo>
                  <a:pt x="91948" y="278130"/>
                </a:lnTo>
                <a:lnTo>
                  <a:pt x="92075" y="267970"/>
                </a:lnTo>
                <a:lnTo>
                  <a:pt x="93852" y="264160"/>
                </a:lnTo>
                <a:lnTo>
                  <a:pt x="97536" y="260350"/>
                </a:lnTo>
                <a:lnTo>
                  <a:pt x="101473" y="256540"/>
                </a:lnTo>
                <a:lnTo>
                  <a:pt x="106299" y="254000"/>
                </a:lnTo>
                <a:lnTo>
                  <a:pt x="133262" y="254000"/>
                </a:lnTo>
                <a:lnTo>
                  <a:pt x="130381" y="251460"/>
                </a:lnTo>
                <a:lnTo>
                  <a:pt x="124523" y="247650"/>
                </a:lnTo>
                <a:lnTo>
                  <a:pt x="118570" y="245110"/>
                </a:lnTo>
                <a:lnTo>
                  <a:pt x="112522" y="245110"/>
                </a:lnTo>
                <a:lnTo>
                  <a:pt x="104394" y="243840"/>
                </a:lnTo>
                <a:close/>
              </a:path>
              <a:path w="394970" h="378460">
                <a:moveTo>
                  <a:pt x="145288" y="266700"/>
                </a:moveTo>
                <a:lnTo>
                  <a:pt x="136144" y="273050"/>
                </a:lnTo>
                <a:lnTo>
                  <a:pt x="138302" y="278130"/>
                </a:lnTo>
                <a:lnTo>
                  <a:pt x="139065" y="281940"/>
                </a:lnTo>
                <a:lnTo>
                  <a:pt x="138049" y="289560"/>
                </a:lnTo>
                <a:lnTo>
                  <a:pt x="136271" y="292100"/>
                </a:lnTo>
                <a:lnTo>
                  <a:pt x="133476" y="294640"/>
                </a:lnTo>
                <a:lnTo>
                  <a:pt x="129540" y="298450"/>
                </a:lnTo>
                <a:lnTo>
                  <a:pt x="124968" y="300990"/>
                </a:lnTo>
                <a:lnTo>
                  <a:pt x="139826" y="300990"/>
                </a:lnTo>
                <a:lnTo>
                  <a:pt x="145288" y="295910"/>
                </a:lnTo>
                <a:lnTo>
                  <a:pt x="148336" y="290830"/>
                </a:lnTo>
                <a:lnTo>
                  <a:pt x="150114" y="278130"/>
                </a:lnTo>
                <a:lnTo>
                  <a:pt x="148717" y="271780"/>
                </a:lnTo>
                <a:lnTo>
                  <a:pt x="145288" y="266700"/>
                </a:lnTo>
                <a:close/>
              </a:path>
              <a:path w="394970" h="378460">
                <a:moveTo>
                  <a:pt x="133262" y="254000"/>
                </a:moveTo>
                <a:lnTo>
                  <a:pt x="106299" y="254000"/>
                </a:lnTo>
                <a:lnTo>
                  <a:pt x="115316" y="255270"/>
                </a:lnTo>
                <a:lnTo>
                  <a:pt x="119252" y="256540"/>
                </a:lnTo>
                <a:lnTo>
                  <a:pt x="123571" y="260350"/>
                </a:lnTo>
                <a:lnTo>
                  <a:pt x="97663" y="287020"/>
                </a:lnTo>
                <a:lnTo>
                  <a:pt x="110052" y="287020"/>
                </a:lnTo>
                <a:lnTo>
                  <a:pt x="138302" y="259080"/>
                </a:lnTo>
                <a:lnTo>
                  <a:pt x="137287" y="257810"/>
                </a:lnTo>
                <a:lnTo>
                  <a:pt x="136651" y="256540"/>
                </a:lnTo>
                <a:lnTo>
                  <a:pt x="136144" y="256540"/>
                </a:lnTo>
                <a:lnTo>
                  <a:pt x="133262" y="254000"/>
                </a:lnTo>
                <a:close/>
              </a:path>
              <a:path w="394970" h="378460">
                <a:moveTo>
                  <a:pt x="129540" y="217170"/>
                </a:moveTo>
                <a:lnTo>
                  <a:pt x="122555" y="223520"/>
                </a:lnTo>
                <a:lnTo>
                  <a:pt x="168910" y="270510"/>
                </a:lnTo>
                <a:lnTo>
                  <a:pt x="176784" y="262890"/>
                </a:lnTo>
                <a:lnTo>
                  <a:pt x="152653" y="238760"/>
                </a:lnTo>
                <a:lnTo>
                  <a:pt x="148463" y="234950"/>
                </a:lnTo>
                <a:lnTo>
                  <a:pt x="145669" y="231140"/>
                </a:lnTo>
                <a:lnTo>
                  <a:pt x="142875" y="224790"/>
                </a:lnTo>
                <a:lnTo>
                  <a:pt x="142748" y="223520"/>
                </a:lnTo>
                <a:lnTo>
                  <a:pt x="136017" y="223520"/>
                </a:lnTo>
                <a:lnTo>
                  <a:pt x="129540" y="217170"/>
                </a:lnTo>
                <a:close/>
              </a:path>
              <a:path w="394970" h="378460">
                <a:moveTo>
                  <a:pt x="175005" y="205740"/>
                </a:moveTo>
                <a:lnTo>
                  <a:pt x="153543" y="205740"/>
                </a:lnTo>
                <a:lnTo>
                  <a:pt x="159639" y="207010"/>
                </a:lnTo>
                <a:lnTo>
                  <a:pt x="162814" y="209550"/>
                </a:lnTo>
                <a:lnTo>
                  <a:pt x="166370" y="213360"/>
                </a:lnTo>
                <a:lnTo>
                  <a:pt x="196469" y="242570"/>
                </a:lnTo>
                <a:lnTo>
                  <a:pt x="204343" y="234950"/>
                </a:lnTo>
                <a:lnTo>
                  <a:pt x="177419" y="208280"/>
                </a:lnTo>
                <a:lnTo>
                  <a:pt x="175005" y="205740"/>
                </a:lnTo>
                <a:close/>
              </a:path>
              <a:path w="394970" h="378460">
                <a:moveTo>
                  <a:pt x="156845" y="194310"/>
                </a:moveTo>
                <a:lnTo>
                  <a:pt x="153162" y="195580"/>
                </a:lnTo>
                <a:lnTo>
                  <a:pt x="146050" y="198120"/>
                </a:lnTo>
                <a:lnTo>
                  <a:pt x="142621" y="201930"/>
                </a:lnTo>
                <a:lnTo>
                  <a:pt x="139446" y="204470"/>
                </a:lnTo>
                <a:lnTo>
                  <a:pt x="137414" y="208280"/>
                </a:lnTo>
                <a:lnTo>
                  <a:pt x="135382" y="215900"/>
                </a:lnTo>
                <a:lnTo>
                  <a:pt x="135255" y="219710"/>
                </a:lnTo>
                <a:lnTo>
                  <a:pt x="136017" y="223520"/>
                </a:lnTo>
                <a:lnTo>
                  <a:pt x="142748" y="223520"/>
                </a:lnTo>
                <a:lnTo>
                  <a:pt x="142494" y="220980"/>
                </a:lnTo>
                <a:lnTo>
                  <a:pt x="144018" y="215900"/>
                </a:lnTo>
                <a:lnTo>
                  <a:pt x="145415" y="212090"/>
                </a:lnTo>
                <a:lnTo>
                  <a:pt x="147700" y="210820"/>
                </a:lnTo>
                <a:lnTo>
                  <a:pt x="150495" y="207010"/>
                </a:lnTo>
                <a:lnTo>
                  <a:pt x="153543" y="205740"/>
                </a:lnTo>
                <a:lnTo>
                  <a:pt x="175005" y="205740"/>
                </a:lnTo>
                <a:lnTo>
                  <a:pt x="172593" y="203200"/>
                </a:lnTo>
                <a:lnTo>
                  <a:pt x="170180" y="199390"/>
                </a:lnTo>
                <a:lnTo>
                  <a:pt x="170180" y="196850"/>
                </a:lnTo>
                <a:lnTo>
                  <a:pt x="163830" y="196850"/>
                </a:lnTo>
                <a:lnTo>
                  <a:pt x="160274" y="195580"/>
                </a:lnTo>
                <a:lnTo>
                  <a:pt x="156845" y="194310"/>
                </a:lnTo>
                <a:close/>
              </a:path>
              <a:path w="394970" h="378460">
                <a:moveTo>
                  <a:pt x="203723" y="179070"/>
                </a:moveTo>
                <a:lnTo>
                  <a:pt x="185293" y="179070"/>
                </a:lnTo>
                <a:lnTo>
                  <a:pt x="189102" y="181610"/>
                </a:lnTo>
                <a:lnTo>
                  <a:pt x="191516" y="182880"/>
                </a:lnTo>
                <a:lnTo>
                  <a:pt x="194691" y="186690"/>
                </a:lnTo>
                <a:lnTo>
                  <a:pt x="223900" y="215900"/>
                </a:lnTo>
                <a:lnTo>
                  <a:pt x="231775" y="207010"/>
                </a:lnTo>
                <a:lnTo>
                  <a:pt x="203723" y="179070"/>
                </a:lnTo>
                <a:close/>
              </a:path>
              <a:path w="394970" h="378460">
                <a:moveTo>
                  <a:pt x="255524" y="194310"/>
                </a:moveTo>
                <a:lnTo>
                  <a:pt x="246761" y="200660"/>
                </a:lnTo>
                <a:lnTo>
                  <a:pt x="251587" y="205740"/>
                </a:lnTo>
                <a:lnTo>
                  <a:pt x="257048" y="207010"/>
                </a:lnTo>
                <a:lnTo>
                  <a:pt x="268859" y="205740"/>
                </a:lnTo>
                <a:lnTo>
                  <a:pt x="274574" y="201930"/>
                </a:lnTo>
                <a:lnTo>
                  <a:pt x="280035" y="196850"/>
                </a:lnTo>
                <a:lnTo>
                  <a:pt x="260858" y="196850"/>
                </a:lnTo>
                <a:lnTo>
                  <a:pt x="255524" y="194310"/>
                </a:lnTo>
                <a:close/>
              </a:path>
              <a:path w="394970" h="378460">
                <a:moveTo>
                  <a:pt x="189484" y="167640"/>
                </a:moveTo>
                <a:lnTo>
                  <a:pt x="179450" y="167640"/>
                </a:lnTo>
                <a:lnTo>
                  <a:pt x="174625" y="170180"/>
                </a:lnTo>
                <a:lnTo>
                  <a:pt x="170052" y="173990"/>
                </a:lnTo>
                <a:lnTo>
                  <a:pt x="164084" y="180340"/>
                </a:lnTo>
                <a:lnTo>
                  <a:pt x="162051" y="187960"/>
                </a:lnTo>
                <a:lnTo>
                  <a:pt x="163830" y="196850"/>
                </a:lnTo>
                <a:lnTo>
                  <a:pt x="170180" y="196850"/>
                </a:lnTo>
                <a:lnTo>
                  <a:pt x="170180" y="190500"/>
                </a:lnTo>
                <a:lnTo>
                  <a:pt x="171831" y="186690"/>
                </a:lnTo>
                <a:lnTo>
                  <a:pt x="175133" y="182880"/>
                </a:lnTo>
                <a:lnTo>
                  <a:pt x="176911" y="181610"/>
                </a:lnTo>
                <a:lnTo>
                  <a:pt x="178816" y="180340"/>
                </a:lnTo>
                <a:lnTo>
                  <a:pt x="181101" y="179070"/>
                </a:lnTo>
                <a:lnTo>
                  <a:pt x="203723" y="179070"/>
                </a:lnTo>
                <a:lnTo>
                  <a:pt x="199898" y="175260"/>
                </a:lnTo>
                <a:lnTo>
                  <a:pt x="194564" y="170180"/>
                </a:lnTo>
                <a:lnTo>
                  <a:pt x="189484" y="167640"/>
                </a:lnTo>
                <a:close/>
              </a:path>
              <a:path w="394970" h="378460">
                <a:moveTo>
                  <a:pt x="283972" y="158750"/>
                </a:moveTo>
                <a:lnTo>
                  <a:pt x="268097" y="158750"/>
                </a:lnTo>
                <a:lnTo>
                  <a:pt x="273303" y="163830"/>
                </a:lnTo>
                <a:lnTo>
                  <a:pt x="276478" y="167640"/>
                </a:lnTo>
                <a:lnTo>
                  <a:pt x="279526" y="172720"/>
                </a:lnTo>
                <a:lnTo>
                  <a:pt x="280289" y="176530"/>
                </a:lnTo>
                <a:lnTo>
                  <a:pt x="279273" y="182880"/>
                </a:lnTo>
                <a:lnTo>
                  <a:pt x="277114" y="186690"/>
                </a:lnTo>
                <a:lnTo>
                  <a:pt x="273558" y="190500"/>
                </a:lnTo>
                <a:lnTo>
                  <a:pt x="270128" y="194310"/>
                </a:lnTo>
                <a:lnTo>
                  <a:pt x="266700" y="195580"/>
                </a:lnTo>
                <a:lnTo>
                  <a:pt x="260858" y="196850"/>
                </a:lnTo>
                <a:lnTo>
                  <a:pt x="280035" y="196850"/>
                </a:lnTo>
                <a:lnTo>
                  <a:pt x="284734" y="191770"/>
                </a:lnTo>
                <a:lnTo>
                  <a:pt x="287782" y="187960"/>
                </a:lnTo>
                <a:lnTo>
                  <a:pt x="289178" y="182880"/>
                </a:lnTo>
                <a:lnTo>
                  <a:pt x="290702" y="177800"/>
                </a:lnTo>
                <a:lnTo>
                  <a:pt x="290575" y="172720"/>
                </a:lnTo>
                <a:lnTo>
                  <a:pt x="287527" y="163830"/>
                </a:lnTo>
                <a:lnTo>
                  <a:pt x="283972" y="158750"/>
                </a:lnTo>
                <a:close/>
              </a:path>
              <a:path w="394970" h="378460">
                <a:moveTo>
                  <a:pt x="235839" y="110490"/>
                </a:moveTo>
                <a:lnTo>
                  <a:pt x="228600" y="118110"/>
                </a:lnTo>
                <a:lnTo>
                  <a:pt x="234188" y="123190"/>
                </a:lnTo>
                <a:lnTo>
                  <a:pt x="226187" y="123190"/>
                </a:lnTo>
                <a:lnTo>
                  <a:pt x="219456" y="124460"/>
                </a:lnTo>
                <a:lnTo>
                  <a:pt x="213995" y="130810"/>
                </a:lnTo>
                <a:lnTo>
                  <a:pt x="209931" y="134620"/>
                </a:lnTo>
                <a:lnTo>
                  <a:pt x="207391" y="139700"/>
                </a:lnTo>
                <a:lnTo>
                  <a:pt x="205359" y="149860"/>
                </a:lnTo>
                <a:lnTo>
                  <a:pt x="205867" y="154940"/>
                </a:lnTo>
                <a:lnTo>
                  <a:pt x="210185" y="165100"/>
                </a:lnTo>
                <a:lnTo>
                  <a:pt x="213487" y="170180"/>
                </a:lnTo>
                <a:lnTo>
                  <a:pt x="217932" y="173990"/>
                </a:lnTo>
                <a:lnTo>
                  <a:pt x="224282" y="181610"/>
                </a:lnTo>
                <a:lnTo>
                  <a:pt x="231521" y="185420"/>
                </a:lnTo>
                <a:lnTo>
                  <a:pt x="247776" y="186690"/>
                </a:lnTo>
                <a:lnTo>
                  <a:pt x="255016" y="184150"/>
                </a:lnTo>
                <a:lnTo>
                  <a:pt x="262636" y="176530"/>
                </a:lnTo>
                <a:lnTo>
                  <a:pt x="247523" y="176530"/>
                </a:lnTo>
                <a:lnTo>
                  <a:pt x="237109" y="175260"/>
                </a:lnTo>
                <a:lnTo>
                  <a:pt x="216026" y="144780"/>
                </a:lnTo>
                <a:lnTo>
                  <a:pt x="217550" y="139700"/>
                </a:lnTo>
                <a:lnTo>
                  <a:pt x="221107" y="135890"/>
                </a:lnTo>
                <a:lnTo>
                  <a:pt x="224663" y="133350"/>
                </a:lnTo>
                <a:lnTo>
                  <a:pt x="229108" y="130810"/>
                </a:lnTo>
                <a:lnTo>
                  <a:pt x="255905" y="130810"/>
                </a:lnTo>
                <a:lnTo>
                  <a:pt x="235839" y="110490"/>
                </a:lnTo>
                <a:close/>
              </a:path>
              <a:path w="394970" h="378460">
                <a:moveTo>
                  <a:pt x="255905" y="130810"/>
                </a:moveTo>
                <a:lnTo>
                  <a:pt x="229108" y="130810"/>
                </a:lnTo>
                <a:lnTo>
                  <a:pt x="239902" y="132080"/>
                </a:lnTo>
                <a:lnTo>
                  <a:pt x="245491" y="134620"/>
                </a:lnTo>
                <a:lnTo>
                  <a:pt x="251078" y="140970"/>
                </a:lnTo>
                <a:lnTo>
                  <a:pt x="257048" y="146050"/>
                </a:lnTo>
                <a:lnTo>
                  <a:pt x="260223" y="152400"/>
                </a:lnTo>
                <a:lnTo>
                  <a:pt x="260476" y="157480"/>
                </a:lnTo>
                <a:lnTo>
                  <a:pt x="260858" y="162560"/>
                </a:lnTo>
                <a:lnTo>
                  <a:pt x="259207" y="167640"/>
                </a:lnTo>
                <a:lnTo>
                  <a:pt x="255650" y="170180"/>
                </a:lnTo>
                <a:lnTo>
                  <a:pt x="251968" y="173990"/>
                </a:lnTo>
                <a:lnTo>
                  <a:pt x="247523" y="176530"/>
                </a:lnTo>
                <a:lnTo>
                  <a:pt x="262636" y="176530"/>
                </a:lnTo>
                <a:lnTo>
                  <a:pt x="266446" y="172720"/>
                </a:lnTo>
                <a:lnTo>
                  <a:pt x="268732" y="166370"/>
                </a:lnTo>
                <a:lnTo>
                  <a:pt x="268097" y="158750"/>
                </a:lnTo>
                <a:lnTo>
                  <a:pt x="283972" y="158750"/>
                </a:lnTo>
                <a:lnTo>
                  <a:pt x="283083" y="157480"/>
                </a:lnTo>
                <a:lnTo>
                  <a:pt x="275971" y="151130"/>
                </a:lnTo>
                <a:lnTo>
                  <a:pt x="255905" y="130810"/>
                </a:lnTo>
                <a:close/>
              </a:path>
              <a:path w="394970" h="378460">
                <a:moveTo>
                  <a:pt x="304056" y="80010"/>
                </a:moveTo>
                <a:lnTo>
                  <a:pt x="285876" y="80010"/>
                </a:lnTo>
                <a:lnTo>
                  <a:pt x="288925" y="81280"/>
                </a:lnTo>
                <a:lnTo>
                  <a:pt x="292100" y="83820"/>
                </a:lnTo>
                <a:lnTo>
                  <a:pt x="292989" y="85090"/>
                </a:lnTo>
                <a:lnTo>
                  <a:pt x="294132" y="86360"/>
                </a:lnTo>
                <a:lnTo>
                  <a:pt x="292100" y="90170"/>
                </a:lnTo>
                <a:lnTo>
                  <a:pt x="288417" y="96520"/>
                </a:lnTo>
                <a:lnTo>
                  <a:pt x="282828" y="102870"/>
                </a:lnTo>
                <a:lnTo>
                  <a:pt x="280035" y="106680"/>
                </a:lnTo>
                <a:lnTo>
                  <a:pt x="278130" y="109220"/>
                </a:lnTo>
                <a:lnTo>
                  <a:pt x="276987" y="111760"/>
                </a:lnTo>
                <a:lnTo>
                  <a:pt x="275463" y="114300"/>
                </a:lnTo>
                <a:lnTo>
                  <a:pt x="274447" y="116840"/>
                </a:lnTo>
                <a:lnTo>
                  <a:pt x="273939" y="119380"/>
                </a:lnTo>
                <a:lnTo>
                  <a:pt x="273303" y="121920"/>
                </a:lnTo>
                <a:lnTo>
                  <a:pt x="287400" y="140970"/>
                </a:lnTo>
                <a:lnTo>
                  <a:pt x="297942" y="140970"/>
                </a:lnTo>
                <a:lnTo>
                  <a:pt x="303022" y="138430"/>
                </a:lnTo>
                <a:lnTo>
                  <a:pt x="308101" y="133350"/>
                </a:lnTo>
                <a:lnTo>
                  <a:pt x="311276" y="130810"/>
                </a:lnTo>
                <a:lnTo>
                  <a:pt x="291846" y="130810"/>
                </a:lnTo>
                <a:lnTo>
                  <a:pt x="289306" y="129540"/>
                </a:lnTo>
                <a:lnTo>
                  <a:pt x="287147" y="127000"/>
                </a:lnTo>
                <a:lnTo>
                  <a:pt x="285876" y="125730"/>
                </a:lnTo>
                <a:lnTo>
                  <a:pt x="284988" y="124460"/>
                </a:lnTo>
                <a:lnTo>
                  <a:pt x="284607" y="121920"/>
                </a:lnTo>
                <a:lnTo>
                  <a:pt x="284099" y="120650"/>
                </a:lnTo>
                <a:lnTo>
                  <a:pt x="284352" y="118110"/>
                </a:lnTo>
                <a:lnTo>
                  <a:pt x="285876" y="114300"/>
                </a:lnTo>
                <a:lnTo>
                  <a:pt x="290322" y="107950"/>
                </a:lnTo>
                <a:lnTo>
                  <a:pt x="295275" y="101600"/>
                </a:lnTo>
                <a:lnTo>
                  <a:pt x="298576" y="96520"/>
                </a:lnTo>
                <a:lnTo>
                  <a:pt x="300227" y="92710"/>
                </a:lnTo>
                <a:lnTo>
                  <a:pt x="316846" y="92710"/>
                </a:lnTo>
                <a:lnTo>
                  <a:pt x="304056" y="80010"/>
                </a:lnTo>
                <a:close/>
              </a:path>
              <a:path w="394970" h="378460">
                <a:moveTo>
                  <a:pt x="316846" y="92710"/>
                </a:moveTo>
                <a:lnTo>
                  <a:pt x="300227" y="92710"/>
                </a:lnTo>
                <a:lnTo>
                  <a:pt x="303149" y="95250"/>
                </a:lnTo>
                <a:lnTo>
                  <a:pt x="306577" y="99060"/>
                </a:lnTo>
                <a:lnTo>
                  <a:pt x="308737" y="101600"/>
                </a:lnTo>
                <a:lnTo>
                  <a:pt x="309752" y="104140"/>
                </a:lnTo>
                <a:lnTo>
                  <a:pt x="310896" y="107950"/>
                </a:lnTo>
                <a:lnTo>
                  <a:pt x="311023" y="111760"/>
                </a:lnTo>
                <a:lnTo>
                  <a:pt x="308991" y="119380"/>
                </a:lnTo>
                <a:lnTo>
                  <a:pt x="306959" y="121920"/>
                </a:lnTo>
                <a:lnTo>
                  <a:pt x="300863" y="128270"/>
                </a:lnTo>
                <a:lnTo>
                  <a:pt x="297815" y="129540"/>
                </a:lnTo>
                <a:lnTo>
                  <a:pt x="291846" y="130810"/>
                </a:lnTo>
                <a:lnTo>
                  <a:pt x="311276" y="130810"/>
                </a:lnTo>
                <a:lnTo>
                  <a:pt x="318516" y="109220"/>
                </a:lnTo>
                <a:lnTo>
                  <a:pt x="329882" y="109220"/>
                </a:lnTo>
                <a:lnTo>
                  <a:pt x="334010" y="105410"/>
                </a:lnTo>
                <a:lnTo>
                  <a:pt x="331216" y="104140"/>
                </a:lnTo>
                <a:lnTo>
                  <a:pt x="328675" y="102870"/>
                </a:lnTo>
                <a:lnTo>
                  <a:pt x="324103" y="100330"/>
                </a:lnTo>
                <a:lnTo>
                  <a:pt x="319405" y="95250"/>
                </a:lnTo>
                <a:lnTo>
                  <a:pt x="316846" y="92710"/>
                </a:lnTo>
                <a:close/>
              </a:path>
              <a:path w="394970" h="378460">
                <a:moveTo>
                  <a:pt x="288671" y="68580"/>
                </a:moveTo>
                <a:lnTo>
                  <a:pt x="280543" y="68580"/>
                </a:lnTo>
                <a:lnTo>
                  <a:pt x="273685" y="71120"/>
                </a:lnTo>
                <a:lnTo>
                  <a:pt x="270001" y="74930"/>
                </a:lnTo>
                <a:lnTo>
                  <a:pt x="262127" y="82550"/>
                </a:lnTo>
                <a:lnTo>
                  <a:pt x="259207" y="86360"/>
                </a:lnTo>
                <a:lnTo>
                  <a:pt x="257175" y="90170"/>
                </a:lnTo>
                <a:lnTo>
                  <a:pt x="255270" y="95250"/>
                </a:lnTo>
                <a:lnTo>
                  <a:pt x="254508" y="99060"/>
                </a:lnTo>
                <a:lnTo>
                  <a:pt x="254889" y="101600"/>
                </a:lnTo>
                <a:lnTo>
                  <a:pt x="255397" y="105410"/>
                </a:lnTo>
                <a:lnTo>
                  <a:pt x="256921" y="109220"/>
                </a:lnTo>
                <a:lnTo>
                  <a:pt x="259461" y="113030"/>
                </a:lnTo>
                <a:lnTo>
                  <a:pt x="268224" y="106680"/>
                </a:lnTo>
                <a:lnTo>
                  <a:pt x="265684" y="102870"/>
                </a:lnTo>
                <a:lnTo>
                  <a:pt x="264795" y="99060"/>
                </a:lnTo>
                <a:lnTo>
                  <a:pt x="265175" y="96520"/>
                </a:lnTo>
                <a:lnTo>
                  <a:pt x="265684" y="92710"/>
                </a:lnTo>
                <a:lnTo>
                  <a:pt x="267716" y="90170"/>
                </a:lnTo>
                <a:lnTo>
                  <a:pt x="271525" y="86360"/>
                </a:lnTo>
                <a:lnTo>
                  <a:pt x="275463" y="82550"/>
                </a:lnTo>
                <a:lnTo>
                  <a:pt x="279273" y="80010"/>
                </a:lnTo>
                <a:lnTo>
                  <a:pt x="304056" y="80010"/>
                </a:lnTo>
                <a:lnTo>
                  <a:pt x="301498" y="77470"/>
                </a:lnTo>
                <a:lnTo>
                  <a:pt x="298069" y="74930"/>
                </a:lnTo>
                <a:lnTo>
                  <a:pt x="295528" y="72390"/>
                </a:lnTo>
                <a:lnTo>
                  <a:pt x="291338" y="69850"/>
                </a:lnTo>
                <a:lnTo>
                  <a:pt x="288671" y="68580"/>
                </a:lnTo>
                <a:close/>
              </a:path>
              <a:path w="394970" h="378460">
                <a:moveTo>
                  <a:pt x="329882" y="109220"/>
                </a:moveTo>
                <a:lnTo>
                  <a:pt x="318516" y="109220"/>
                </a:lnTo>
                <a:lnTo>
                  <a:pt x="320928" y="111760"/>
                </a:lnTo>
                <a:lnTo>
                  <a:pt x="323342" y="113030"/>
                </a:lnTo>
                <a:lnTo>
                  <a:pt x="325755" y="113030"/>
                </a:lnTo>
                <a:lnTo>
                  <a:pt x="329882" y="109220"/>
                </a:lnTo>
                <a:close/>
              </a:path>
              <a:path w="394970" h="378460">
                <a:moveTo>
                  <a:pt x="287147" y="24130"/>
                </a:moveTo>
                <a:lnTo>
                  <a:pt x="279273" y="31750"/>
                </a:lnTo>
                <a:lnTo>
                  <a:pt x="343281" y="96520"/>
                </a:lnTo>
                <a:lnTo>
                  <a:pt x="351155" y="87630"/>
                </a:lnTo>
                <a:lnTo>
                  <a:pt x="287147" y="24130"/>
                </a:lnTo>
                <a:close/>
              </a:path>
              <a:path w="394970" h="378460">
                <a:moveTo>
                  <a:pt x="357124" y="0"/>
                </a:moveTo>
                <a:lnTo>
                  <a:pt x="348996" y="0"/>
                </a:lnTo>
                <a:lnTo>
                  <a:pt x="341757" y="2540"/>
                </a:lnTo>
                <a:lnTo>
                  <a:pt x="335534" y="8890"/>
                </a:lnTo>
                <a:lnTo>
                  <a:pt x="329184" y="15240"/>
                </a:lnTo>
                <a:lnTo>
                  <a:pt x="326136" y="22860"/>
                </a:lnTo>
                <a:lnTo>
                  <a:pt x="326390" y="30480"/>
                </a:lnTo>
                <a:lnTo>
                  <a:pt x="327294" y="36830"/>
                </a:lnTo>
                <a:lnTo>
                  <a:pt x="356030" y="66040"/>
                </a:lnTo>
                <a:lnTo>
                  <a:pt x="362076" y="67310"/>
                </a:lnTo>
                <a:lnTo>
                  <a:pt x="370205" y="67310"/>
                </a:lnTo>
                <a:lnTo>
                  <a:pt x="377698" y="63500"/>
                </a:lnTo>
                <a:lnTo>
                  <a:pt x="385794" y="55880"/>
                </a:lnTo>
                <a:lnTo>
                  <a:pt x="359028" y="55880"/>
                </a:lnTo>
                <a:lnTo>
                  <a:pt x="353695" y="53340"/>
                </a:lnTo>
                <a:lnTo>
                  <a:pt x="348234" y="48260"/>
                </a:lnTo>
                <a:lnTo>
                  <a:pt x="354654" y="41910"/>
                </a:lnTo>
                <a:lnTo>
                  <a:pt x="342265" y="41910"/>
                </a:lnTo>
                <a:lnTo>
                  <a:pt x="338455" y="38100"/>
                </a:lnTo>
                <a:lnTo>
                  <a:pt x="336550" y="33020"/>
                </a:lnTo>
                <a:lnTo>
                  <a:pt x="336676" y="22860"/>
                </a:lnTo>
                <a:lnTo>
                  <a:pt x="338455" y="19050"/>
                </a:lnTo>
                <a:lnTo>
                  <a:pt x="342138" y="15240"/>
                </a:lnTo>
                <a:lnTo>
                  <a:pt x="346075" y="11430"/>
                </a:lnTo>
                <a:lnTo>
                  <a:pt x="350900" y="10160"/>
                </a:lnTo>
                <a:lnTo>
                  <a:pt x="379413" y="10160"/>
                </a:lnTo>
                <a:lnTo>
                  <a:pt x="375036" y="6350"/>
                </a:lnTo>
                <a:lnTo>
                  <a:pt x="363174" y="1270"/>
                </a:lnTo>
                <a:lnTo>
                  <a:pt x="357124" y="0"/>
                </a:lnTo>
                <a:close/>
              </a:path>
              <a:path w="394970" h="378460">
                <a:moveTo>
                  <a:pt x="389890" y="21590"/>
                </a:moveTo>
                <a:lnTo>
                  <a:pt x="380746" y="29210"/>
                </a:lnTo>
                <a:lnTo>
                  <a:pt x="382905" y="33020"/>
                </a:lnTo>
                <a:lnTo>
                  <a:pt x="383667" y="36830"/>
                </a:lnTo>
                <a:lnTo>
                  <a:pt x="382650" y="44450"/>
                </a:lnTo>
                <a:lnTo>
                  <a:pt x="381000" y="46990"/>
                </a:lnTo>
                <a:lnTo>
                  <a:pt x="374142" y="54610"/>
                </a:lnTo>
                <a:lnTo>
                  <a:pt x="369570" y="55880"/>
                </a:lnTo>
                <a:lnTo>
                  <a:pt x="385794" y="55880"/>
                </a:lnTo>
                <a:lnTo>
                  <a:pt x="389890" y="52070"/>
                </a:lnTo>
                <a:lnTo>
                  <a:pt x="392938" y="45720"/>
                </a:lnTo>
                <a:lnTo>
                  <a:pt x="394716" y="34290"/>
                </a:lnTo>
                <a:lnTo>
                  <a:pt x="393319" y="27940"/>
                </a:lnTo>
                <a:lnTo>
                  <a:pt x="389890" y="21590"/>
                </a:lnTo>
                <a:close/>
              </a:path>
              <a:path w="394970" h="378460">
                <a:moveTo>
                  <a:pt x="379413" y="10160"/>
                </a:moveTo>
                <a:lnTo>
                  <a:pt x="360045" y="10160"/>
                </a:lnTo>
                <a:lnTo>
                  <a:pt x="363855" y="12700"/>
                </a:lnTo>
                <a:lnTo>
                  <a:pt x="368173" y="16510"/>
                </a:lnTo>
                <a:lnTo>
                  <a:pt x="342265" y="41910"/>
                </a:lnTo>
                <a:lnTo>
                  <a:pt x="354654" y="41910"/>
                </a:lnTo>
                <a:lnTo>
                  <a:pt x="382905" y="13970"/>
                </a:lnTo>
                <a:lnTo>
                  <a:pt x="382016" y="12700"/>
                </a:lnTo>
                <a:lnTo>
                  <a:pt x="381253" y="12700"/>
                </a:lnTo>
                <a:lnTo>
                  <a:pt x="380873" y="11430"/>
                </a:lnTo>
                <a:lnTo>
                  <a:pt x="379413" y="10160"/>
                </a:lnTo>
                <a:close/>
              </a:path>
            </a:pathLst>
          </a:custGeom>
          <a:solidFill>
            <a:srgbClr val="1E28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328916" y="5733961"/>
            <a:ext cx="339090" cy="318770"/>
          </a:xfrm>
          <a:custGeom>
            <a:avLst/>
            <a:gdLst/>
            <a:ahLst/>
            <a:cxnLst/>
            <a:rect l="l" t="t" r="r" b="b"/>
            <a:pathLst>
              <a:path w="339090" h="318770">
                <a:moveTo>
                  <a:pt x="8508" y="246380"/>
                </a:moveTo>
                <a:lnTo>
                  <a:pt x="0" y="255270"/>
                </a:lnTo>
                <a:lnTo>
                  <a:pt x="64007" y="318770"/>
                </a:lnTo>
                <a:lnTo>
                  <a:pt x="79493" y="303530"/>
                </a:lnTo>
                <a:lnTo>
                  <a:pt x="64897" y="303530"/>
                </a:lnTo>
                <a:lnTo>
                  <a:pt x="8508" y="246380"/>
                </a:lnTo>
                <a:close/>
              </a:path>
              <a:path w="339090" h="318770">
                <a:moveTo>
                  <a:pt x="96519" y="271780"/>
                </a:moveTo>
                <a:lnTo>
                  <a:pt x="64897" y="303530"/>
                </a:lnTo>
                <a:lnTo>
                  <a:pt x="79493" y="303530"/>
                </a:lnTo>
                <a:lnTo>
                  <a:pt x="104012" y="279400"/>
                </a:lnTo>
                <a:lnTo>
                  <a:pt x="96519" y="271780"/>
                </a:lnTo>
                <a:close/>
              </a:path>
              <a:path w="339090" h="318770">
                <a:moveTo>
                  <a:pt x="121840" y="204470"/>
                </a:moveTo>
                <a:lnTo>
                  <a:pt x="104901" y="204470"/>
                </a:lnTo>
                <a:lnTo>
                  <a:pt x="107950" y="205740"/>
                </a:lnTo>
                <a:lnTo>
                  <a:pt x="111125" y="209550"/>
                </a:lnTo>
                <a:lnTo>
                  <a:pt x="112013" y="210820"/>
                </a:lnTo>
                <a:lnTo>
                  <a:pt x="113156" y="210820"/>
                </a:lnTo>
                <a:lnTo>
                  <a:pt x="111125" y="215900"/>
                </a:lnTo>
                <a:lnTo>
                  <a:pt x="107314" y="220980"/>
                </a:lnTo>
                <a:lnTo>
                  <a:pt x="101726" y="228600"/>
                </a:lnTo>
                <a:lnTo>
                  <a:pt x="99059" y="231140"/>
                </a:lnTo>
                <a:lnTo>
                  <a:pt x="97154" y="234950"/>
                </a:lnTo>
                <a:lnTo>
                  <a:pt x="96011" y="236220"/>
                </a:lnTo>
                <a:lnTo>
                  <a:pt x="94487" y="238760"/>
                </a:lnTo>
                <a:lnTo>
                  <a:pt x="93472" y="241300"/>
                </a:lnTo>
                <a:lnTo>
                  <a:pt x="92836" y="245110"/>
                </a:lnTo>
                <a:lnTo>
                  <a:pt x="92582" y="246380"/>
                </a:lnTo>
                <a:lnTo>
                  <a:pt x="92455" y="250190"/>
                </a:lnTo>
                <a:lnTo>
                  <a:pt x="94233" y="256540"/>
                </a:lnTo>
                <a:lnTo>
                  <a:pt x="95757" y="259080"/>
                </a:lnTo>
                <a:lnTo>
                  <a:pt x="98043" y="260350"/>
                </a:lnTo>
                <a:lnTo>
                  <a:pt x="101853" y="265430"/>
                </a:lnTo>
                <a:lnTo>
                  <a:pt x="106425" y="266700"/>
                </a:lnTo>
                <a:lnTo>
                  <a:pt x="116966" y="266700"/>
                </a:lnTo>
                <a:lnTo>
                  <a:pt x="122047" y="262890"/>
                </a:lnTo>
                <a:lnTo>
                  <a:pt x="127126" y="257810"/>
                </a:lnTo>
                <a:lnTo>
                  <a:pt x="130301" y="255270"/>
                </a:lnTo>
                <a:lnTo>
                  <a:pt x="110870" y="255270"/>
                </a:lnTo>
                <a:lnTo>
                  <a:pt x="108330" y="254000"/>
                </a:lnTo>
                <a:lnTo>
                  <a:pt x="104775" y="251460"/>
                </a:lnTo>
                <a:lnTo>
                  <a:pt x="103885" y="248920"/>
                </a:lnTo>
                <a:lnTo>
                  <a:pt x="103124" y="245110"/>
                </a:lnTo>
                <a:lnTo>
                  <a:pt x="103377" y="243840"/>
                </a:lnTo>
                <a:lnTo>
                  <a:pt x="104901" y="240030"/>
                </a:lnTo>
                <a:lnTo>
                  <a:pt x="109347" y="233680"/>
                </a:lnTo>
                <a:lnTo>
                  <a:pt x="114300" y="227330"/>
                </a:lnTo>
                <a:lnTo>
                  <a:pt x="117601" y="220980"/>
                </a:lnTo>
                <a:lnTo>
                  <a:pt x="119252" y="217170"/>
                </a:lnTo>
                <a:lnTo>
                  <a:pt x="134683" y="217170"/>
                </a:lnTo>
                <a:lnTo>
                  <a:pt x="131063" y="213360"/>
                </a:lnTo>
                <a:lnTo>
                  <a:pt x="121840" y="204470"/>
                </a:lnTo>
                <a:close/>
              </a:path>
              <a:path w="339090" h="318770">
                <a:moveTo>
                  <a:pt x="134683" y="217170"/>
                </a:moveTo>
                <a:lnTo>
                  <a:pt x="119252" y="217170"/>
                </a:lnTo>
                <a:lnTo>
                  <a:pt x="122174" y="220980"/>
                </a:lnTo>
                <a:lnTo>
                  <a:pt x="125602" y="223520"/>
                </a:lnTo>
                <a:lnTo>
                  <a:pt x="127761" y="227330"/>
                </a:lnTo>
                <a:lnTo>
                  <a:pt x="128777" y="229870"/>
                </a:lnTo>
                <a:lnTo>
                  <a:pt x="129920" y="232410"/>
                </a:lnTo>
                <a:lnTo>
                  <a:pt x="130048" y="236220"/>
                </a:lnTo>
                <a:lnTo>
                  <a:pt x="119760" y="252730"/>
                </a:lnTo>
                <a:lnTo>
                  <a:pt x="116839" y="255270"/>
                </a:lnTo>
                <a:lnTo>
                  <a:pt x="130301" y="255270"/>
                </a:lnTo>
                <a:lnTo>
                  <a:pt x="132587" y="251460"/>
                </a:lnTo>
                <a:lnTo>
                  <a:pt x="134238" y="247650"/>
                </a:lnTo>
                <a:lnTo>
                  <a:pt x="136016" y="243840"/>
                </a:lnTo>
                <a:lnTo>
                  <a:pt x="137032" y="240030"/>
                </a:lnTo>
                <a:lnTo>
                  <a:pt x="137413" y="234950"/>
                </a:lnTo>
                <a:lnTo>
                  <a:pt x="148317" y="234950"/>
                </a:lnTo>
                <a:lnTo>
                  <a:pt x="153034" y="229870"/>
                </a:lnTo>
                <a:lnTo>
                  <a:pt x="150240" y="229870"/>
                </a:lnTo>
                <a:lnTo>
                  <a:pt x="147700" y="228600"/>
                </a:lnTo>
                <a:lnTo>
                  <a:pt x="143128" y="224790"/>
                </a:lnTo>
                <a:lnTo>
                  <a:pt x="138302" y="220980"/>
                </a:lnTo>
                <a:lnTo>
                  <a:pt x="134683" y="217170"/>
                </a:lnTo>
                <a:close/>
              </a:path>
              <a:path w="339090" h="318770">
                <a:moveTo>
                  <a:pt x="107695" y="193040"/>
                </a:moveTo>
                <a:lnTo>
                  <a:pt x="99567" y="193040"/>
                </a:lnTo>
                <a:lnTo>
                  <a:pt x="92709" y="196850"/>
                </a:lnTo>
                <a:lnTo>
                  <a:pt x="73532" y="223520"/>
                </a:lnTo>
                <a:lnTo>
                  <a:pt x="73913" y="227330"/>
                </a:lnTo>
                <a:lnTo>
                  <a:pt x="74422" y="231140"/>
                </a:lnTo>
                <a:lnTo>
                  <a:pt x="75818" y="234950"/>
                </a:lnTo>
                <a:lnTo>
                  <a:pt x="78485" y="238760"/>
                </a:lnTo>
                <a:lnTo>
                  <a:pt x="87249" y="232410"/>
                </a:lnTo>
                <a:lnTo>
                  <a:pt x="84708" y="227330"/>
                </a:lnTo>
                <a:lnTo>
                  <a:pt x="83819" y="224790"/>
                </a:lnTo>
                <a:lnTo>
                  <a:pt x="98298" y="204470"/>
                </a:lnTo>
                <a:lnTo>
                  <a:pt x="121840" y="204470"/>
                </a:lnTo>
                <a:lnTo>
                  <a:pt x="120523" y="203200"/>
                </a:lnTo>
                <a:lnTo>
                  <a:pt x="117093" y="199390"/>
                </a:lnTo>
                <a:lnTo>
                  <a:pt x="114553" y="196850"/>
                </a:lnTo>
                <a:lnTo>
                  <a:pt x="112902" y="195580"/>
                </a:lnTo>
                <a:lnTo>
                  <a:pt x="110362" y="194310"/>
                </a:lnTo>
                <a:lnTo>
                  <a:pt x="107695" y="193040"/>
                </a:lnTo>
                <a:close/>
              </a:path>
              <a:path w="339090" h="318770">
                <a:moveTo>
                  <a:pt x="148317" y="234950"/>
                </a:moveTo>
                <a:lnTo>
                  <a:pt x="137413" y="234950"/>
                </a:lnTo>
                <a:lnTo>
                  <a:pt x="139826" y="236220"/>
                </a:lnTo>
                <a:lnTo>
                  <a:pt x="142366" y="237490"/>
                </a:lnTo>
                <a:lnTo>
                  <a:pt x="144779" y="238760"/>
                </a:lnTo>
                <a:lnTo>
                  <a:pt x="148317" y="234950"/>
                </a:lnTo>
                <a:close/>
              </a:path>
              <a:path w="339090" h="318770">
                <a:moveTo>
                  <a:pt x="140316" y="177800"/>
                </a:moveTo>
                <a:lnTo>
                  <a:pt x="124713" y="177800"/>
                </a:lnTo>
                <a:lnTo>
                  <a:pt x="151383" y="204470"/>
                </a:lnTo>
                <a:lnTo>
                  <a:pt x="156209" y="209550"/>
                </a:lnTo>
                <a:lnTo>
                  <a:pt x="159511" y="212090"/>
                </a:lnTo>
                <a:lnTo>
                  <a:pt x="163829" y="213360"/>
                </a:lnTo>
                <a:lnTo>
                  <a:pt x="166115" y="214630"/>
                </a:lnTo>
                <a:lnTo>
                  <a:pt x="168528" y="213360"/>
                </a:lnTo>
                <a:lnTo>
                  <a:pt x="171068" y="212090"/>
                </a:lnTo>
                <a:lnTo>
                  <a:pt x="173735" y="210820"/>
                </a:lnTo>
                <a:lnTo>
                  <a:pt x="176529" y="208280"/>
                </a:lnTo>
                <a:lnTo>
                  <a:pt x="178307" y="205740"/>
                </a:lnTo>
                <a:lnTo>
                  <a:pt x="180085" y="204470"/>
                </a:lnTo>
                <a:lnTo>
                  <a:pt x="181736" y="201930"/>
                </a:lnTo>
                <a:lnTo>
                  <a:pt x="164464" y="201930"/>
                </a:lnTo>
                <a:lnTo>
                  <a:pt x="163449" y="200660"/>
                </a:lnTo>
                <a:lnTo>
                  <a:pt x="161925" y="199390"/>
                </a:lnTo>
                <a:lnTo>
                  <a:pt x="159638" y="196850"/>
                </a:lnTo>
                <a:lnTo>
                  <a:pt x="140316" y="177800"/>
                </a:lnTo>
                <a:close/>
              </a:path>
              <a:path w="339090" h="318770">
                <a:moveTo>
                  <a:pt x="199516" y="194310"/>
                </a:moveTo>
                <a:lnTo>
                  <a:pt x="190753" y="200660"/>
                </a:lnTo>
                <a:lnTo>
                  <a:pt x="195706" y="205740"/>
                </a:lnTo>
                <a:lnTo>
                  <a:pt x="201040" y="207010"/>
                </a:lnTo>
                <a:lnTo>
                  <a:pt x="212851" y="205740"/>
                </a:lnTo>
                <a:lnTo>
                  <a:pt x="218566" y="201930"/>
                </a:lnTo>
                <a:lnTo>
                  <a:pt x="224027" y="196850"/>
                </a:lnTo>
                <a:lnTo>
                  <a:pt x="204850" y="196850"/>
                </a:lnTo>
                <a:lnTo>
                  <a:pt x="199516" y="194310"/>
                </a:lnTo>
                <a:close/>
              </a:path>
              <a:path w="339090" h="318770">
                <a:moveTo>
                  <a:pt x="173735" y="195580"/>
                </a:moveTo>
                <a:lnTo>
                  <a:pt x="172465" y="196850"/>
                </a:lnTo>
                <a:lnTo>
                  <a:pt x="171450" y="198120"/>
                </a:lnTo>
                <a:lnTo>
                  <a:pt x="170560" y="199390"/>
                </a:lnTo>
                <a:lnTo>
                  <a:pt x="169417" y="200660"/>
                </a:lnTo>
                <a:lnTo>
                  <a:pt x="168275" y="200660"/>
                </a:lnTo>
                <a:lnTo>
                  <a:pt x="166242" y="201930"/>
                </a:lnTo>
                <a:lnTo>
                  <a:pt x="181736" y="201930"/>
                </a:lnTo>
                <a:lnTo>
                  <a:pt x="173735" y="195580"/>
                </a:lnTo>
                <a:close/>
              </a:path>
              <a:path w="339090" h="318770">
                <a:moveTo>
                  <a:pt x="227202" y="158750"/>
                </a:moveTo>
                <a:lnTo>
                  <a:pt x="212216" y="158750"/>
                </a:lnTo>
                <a:lnTo>
                  <a:pt x="217297" y="163830"/>
                </a:lnTo>
                <a:lnTo>
                  <a:pt x="220472" y="167640"/>
                </a:lnTo>
                <a:lnTo>
                  <a:pt x="221741" y="170180"/>
                </a:lnTo>
                <a:lnTo>
                  <a:pt x="223647" y="172720"/>
                </a:lnTo>
                <a:lnTo>
                  <a:pt x="224281" y="176530"/>
                </a:lnTo>
                <a:lnTo>
                  <a:pt x="207390" y="196850"/>
                </a:lnTo>
                <a:lnTo>
                  <a:pt x="224027" y="196850"/>
                </a:lnTo>
                <a:lnTo>
                  <a:pt x="228726" y="191770"/>
                </a:lnTo>
                <a:lnTo>
                  <a:pt x="231775" y="187960"/>
                </a:lnTo>
                <a:lnTo>
                  <a:pt x="233172" y="182880"/>
                </a:lnTo>
                <a:lnTo>
                  <a:pt x="234695" y="177800"/>
                </a:lnTo>
                <a:lnTo>
                  <a:pt x="234568" y="172720"/>
                </a:lnTo>
                <a:lnTo>
                  <a:pt x="231520" y="163830"/>
                </a:lnTo>
                <a:lnTo>
                  <a:pt x="227202" y="158750"/>
                </a:lnTo>
                <a:close/>
              </a:path>
              <a:path w="339090" h="318770">
                <a:moveTo>
                  <a:pt x="179831" y="110490"/>
                </a:moveTo>
                <a:lnTo>
                  <a:pt x="172592" y="118110"/>
                </a:lnTo>
                <a:lnTo>
                  <a:pt x="178180" y="123190"/>
                </a:lnTo>
                <a:lnTo>
                  <a:pt x="170179" y="123190"/>
                </a:lnTo>
                <a:lnTo>
                  <a:pt x="163449" y="124460"/>
                </a:lnTo>
                <a:lnTo>
                  <a:pt x="153924" y="134620"/>
                </a:lnTo>
                <a:lnTo>
                  <a:pt x="151383" y="139700"/>
                </a:lnTo>
                <a:lnTo>
                  <a:pt x="149351" y="149860"/>
                </a:lnTo>
                <a:lnTo>
                  <a:pt x="149859" y="154940"/>
                </a:lnTo>
                <a:lnTo>
                  <a:pt x="154177" y="165100"/>
                </a:lnTo>
                <a:lnTo>
                  <a:pt x="157479" y="170180"/>
                </a:lnTo>
                <a:lnTo>
                  <a:pt x="161925" y="173990"/>
                </a:lnTo>
                <a:lnTo>
                  <a:pt x="168275" y="181610"/>
                </a:lnTo>
                <a:lnTo>
                  <a:pt x="175640" y="185420"/>
                </a:lnTo>
                <a:lnTo>
                  <a:pt x="191769" y="186690"/>
                </a:lnTo>
                <a:lnTo>
                  <a:pt x="199008" y="184150"/>
                </a:lnTo>
                <a:lnTo>
                  <a:pt x="205358" y="177800"/>
                </a:lnTo>
                <a:lnTo>
                  <a:pt x="206660" y="176530"/>
                </a:lnTo>
                <a:lnTo>
                  <a:pt x="191515" y="176530"/>
                </a:lnTo>
                <a:lnTo>
                  <a:pt x="181101" y="175260"/>
                </a:lnTo>
                <a:lnTo>
                  <a:pt x="160019" y="144780"/>
                </a:lnTo>
                <a:lnTo>
                  <a:pt x="161543" y="139700"/>
                </a:lnTo>
                <a:lnTo>
                  <a:pt x="165100" y="135890"/>
                </a:lnTo>
                <a:lnTo>
                  <a:pt x="168655" y="133350"/>
                </a:lnTo>
                <a:lnTo>
                  <a:pt x="173100" y="130810"/>
                </a:lnTo>
                <a:lnTo>
                  <a:pt x="199777" y="130810"/>
                </a:lnTo>
                <a:lnTo>
                  <a:pt x="179831" y="110490"/>
                </a:lnTo>
                <a:close/>
              </a:path>
              <a:path w="339090" h="318770">
                <a:moveTo>
                  <a:pt x="110235" y="148590"/>
                </a:moveTo>
                <a:lnTo>
                  <a:pt x="107187" y="160020"/>
                </a:lnTo>
                <a:lnTo>
                  <a:pt x="118617" y="171450"/>
                </a:lnTo>
                <a:lnTo>
                  <a:pt x="112902" y="177800"/>
                </a:lnTo>
                <a:lnTo>
                  <a:pt x="118999" y="184150"/>
                </a:lnTo>
                <a:lnTo>
                  <a:pt x="124713" y="177800"/>
                </a:lnTo>
                <a:lnTo>
                  <a:pt x="140316" y="177800"/>
                </a:lnTo>
                <a:lnTo>
                  <a:pt x="132587" y="170180"/>
                </a:lnTo>
                <a:lnTo>
                  <a:pt x="139149" y="163830"/>
                </a:lnTo>
                <a:lnTo>
                  <a:pt x="126491" y="163830"/>
                </a:lnTo>
                <a:lnTo>
                  <a:pt x="110235" y="148590"/>
                </a:lnTo>
                <a:close/>
              </a:path>
              <a:path w="339090" h="318770">
                <a:moveTo>
                  <a:pt x="199777" y="130810"/>
                </a:moveTo>
                <a:lnTo>
                  <a:pt x="173100" y="130810"/>
                </a:lnTo>
                <a:lnTo>
                  <a:pt x="183895" y="132080"/>
                </a:lnTo>
                <a:lnTo>
                  <a:pt x="189483" y="134620"/>
                </a:lnTo>
                <a:lnTo>
                  <a:pt x="195072" y="140970"/>
                </a:lnTo>
                <a:lnTo>
                  <a:pt x="201040" y="147320"/>
                </a:lnTo>
                <a:lnTo>
                  <a:pt x="204215" y="152400"/>
                </a:lnTo>
                <a:lnTo>
                  <a:pt x="204597" y="157480"/>
                </a:lnTo>
                <a:lnTo>
                  <a:pt x="204850" y="162560"/>
                </a:lnTo>
                <a:lnTo>
                  <a:pt x="203200" y="167640"/>
                </a:lnTo>
                <a:lnTo>
                  <a:pt x="199643" y="170180"/>
                </a:lnTo>
                <a:lnTo>
                  <a:pt x="195960" y="173990"/>
                </a:lnTo>
                <a:lnTo>
                  <a:pt x="191515" y="176530"/>
                </a:lnTo>
                <a:lnTo>
                  <a:pt x="206660" y="176530"/>
                </a:lnTo>
                <a:lnTo>
                  <a:pt x="210565" y="172720"/>
                </a:lnTo>
                <a:lnTo>
                  <a:pt x="212725" y="166370"/>
                </a:lnTo>
                <a:lnTo>
                  <a:pt x="212216" y="158750"/>
                </a:lnTo>
                <a:lnTo>
                  <a:pt x="227202" y="158750"/>
                </a:lnTo>
                <a:lnTo>
                  <a:pt x="199777" y="130810"/>
                </a:lnTo>
                <a:close/>
              </a:path>
              <a:path w="339090" h="318770">
                <a:moveTo>
                  <a:pt x="134365" y="156210"/>
                </a:moveTo>
                <a:lnTo>
                  <a:pt x="126491" y="163830"/>
                </a:lnTo>
                <a:lnTo>
                  <a:pt x="139149" y="163830"/>
                </a:lnTo>
                <a:lnTo>
                  <a:pt x="140461" y="162560"/>
                </a:lnTo>
                <a:lnTo>
                  <a:pt x="134365" y="156210"/>
                </a:lnTo>
                <a:close/>
              </a:path>
              <a:path w="339090" h="318770">
                <a:moveTo>
                  <a:pt x="247932" y="80010"/>
                </a:moveTo>
                <a:lnTo>
                  <a:pt x="229869" y="80010"/>
                </a:lnTo>
                <a:lnTo>
                  <a:pt x="232917" y="81280"/>
                </a:lnTo>
                <a:lnTo>
                  <a:pt x="236092" y="83820"/>
                </a:lnTo>
                <a:lnTo>
                  <a:pt x="236347" y="85090"/>
                </a:lnTo>
                <a:lnTo>
                  <a:pt x="237108" y="85090"/>
                </a:lnTo>
                <a:lnTo>
                  <a:pt x="238125" y="86360"/>
                </a:lnTo>
                <a:lnTo>
                  <a:pt x="236092" y="90170"/>
                </a:lnTo>
                <a:lnTo>
                  <a:pt x="232409" y="96520"/>
                </a:lnTo>
                <a:lnTo>
                  <a:pt x="226822" y="102870"/>
                </a:lnTo>
                <a:lnTo>
                  <a:pt x="224027" y="106680"/>
                </a:lnTo>
                <a:lnTo>
                  <a:pt x="222123" y="109220"/>
                </a:lnTo>
                <a:lnTo>
                  <a:pt x="220979" y="111760"/>
                </a:lnTo>
                <a:lnTo>
                  <a:pt x="219455" y="114300"/>
                </a:lnTo>
                <a:lnTo>
                  <a:pt x="218439" y="116840"/>
                </a:lnTo>
                <a:lnTo>
                  <a:pt x="217677" y="120650"/>
                </a:lnTo>
                <a:lnTo>
                  <a:pt x="217550" y="125730"/>
                </a:lnTo>
                <a:lnTo>
                  <a:pt x="218312" y="128270"/>
                </a:lnTo>
                <a:lnTo>
                  <a:pt x="219201" y="130810"/>
                </a:lnTo>
                <a:lnTo>
                  <a:pt x="220725" y="133350"/>
                </a:lnTo>
                <a:lnTo>
                  <a:pt x="226949" y="139700"/>
                </a:lnTo>
                <a:lnTo>
                  <a:pt x="231393" y="140970"/>
                </a:lnTo>
                <a:lnTo>
                  <a:pt x="241934" y="140970"/>
                </a:lnTo>
                <a:lnTo>
                  <a:pt x="247014" y="138430"/>
                </a:lnTo>
                <a:lnTo>
                  <a:pt x="252222" y="133350"/>
                </a:lnTo>
                <a:lnTo>
                  <a:pt x="255269" y="130810"/>
                </a:lnTo>
                <a:lnTo>
                  <a:pt x="235838" y="130810"/>
                </a:lnTo>
                <a:lnTo>
                  <a:pt x="233299" y="129540"/>
                </a:lnTo>
                <a:lnTo>
                  <a:pt x="231139" y="127000"/>
                </a:lnTo>
                <a:lnTo>
                  <a:pt x="229869" y="125730"/>
                </a:lnTo>
                <a:lnTo>
                  <a:pt x="228980" y="124460"/>
                </a:lnTo>
                <a:lnTo>
                  <a:pt x="228218" y="120650"/>
                </a:lnTo>
                <a:lnTo>
                  <a:pt x="228345" y="119380"/>
                </a:lnTo>
                <a:lnTo>
                  <a:pt x="229869" y="114300"/>
                </a:lnTo>
                <a:lnTo>
                  <a:pt x="231648" y="111760"/>
                </a:lnTo>
                <a:lnTo>
                  <a:pt x="234441" y="107950"/>
                </a:lnTo>
                <a:lnTo>
                  <a:pt x="239267" y="101600"/>
                </a:lnTo>
                <a:lnTo>
                  <a:pt x="242569" y="96520"/>
                </a:lnTo>
                <a:lnTo>
                  <a:pt x="244220" y="92710"/>
                </a:lnTo>
                <a:lnTo>
                  <a:pt x="260451" y="92710"/>
                </a:lnTo>
                <a:lnTo>
                  <a:pt x="256031" y="88900"/>
                </a:lnTo>
                <a:lnTo>
                  <a:pt x="247932" y="80010"/>
                </a:lnTo>
                <a:close/>
              </a:path>
              <a:path w="339090" h="318770">
                <a:moveTo>
                  <a:pt x="260451" y="92710"/>
                </a:moveTo>
                <a:lnTo>
                  <a:pt x="244220" y="92710"/>
                </a:lnTo>
                <a:lnTo>
                  <a:pt x="247141" y="95250"/>
                </a:lnTo>
                <a:lnTo>
                  <a:pt x="252856" y="101600"/>
                </a:lnTo>
                <a:lnTo>
                  <a:pt x="254888" y="107950"/>
                </a:lnTo>
                <a:lnTo>
                  <a:pt x="255015" y="111760"/>
                </a:lnTo>
                <a:lnTo>
                  <a:pt x="252983" y="119380"/>
                </a:lnTo>
                <a:lnTo>
                  <a:pt x="250951" y="121920"/>
                </a:lnTo>
                <a:lnTo>
                  <a:pt x="244855" y="128270"/>
                </a:lnTo>
                <a:lnTo>
                  <a:pt x="241807" y="129540"/>
                </a:lnTo>
                <a:lnTo>
                  <a:pt x="235838" y="130810"/>
                </a:lnTo>
                <a:lnTo>
                  <a:pt x="255269" y="130810"/>
                </a:lnTo>
                <a:lnTo>
                  <a:pt x="257682" y="127000"/>
                </a:lnTo>
                <a:lnTo>
                  <a:pt x="260984" y="119380"/>
                </a:lnTo>
                <a:lnTo>
                  <a:pt x="262000" y="114300"/>
                </a:lnTo>
                <a:lnTo>
                  <a:pt x="262508" y="109220"/>
                </a:lnTo>
                <a:lnTo>
                  <a:pt x="273875" y="109220"/>
                </a:lnTo>
                <a:lnTo>
                  <a:pt x="278002" y="105410"/>
                </a:lnTo>
                <a:lnTo>
                  <a:pt x="275208" y="104140"/>
                </a:lnTo>
                <a:lnTo>
                  <a:pt x="272668" y="102870"/>
                </a:lnTo>
                <a:lnTo>
                  <a:pt x="268097" y="100330"/>
                </a:lnTo>
                <a:lnTo>
                  <a:pt x="263398" y="95250"/>
                </a:lnTo>
                <a:lnTo>
                  <a:pt x="260451" y="92710"/>
                </a:lnTo>
                <a:close/>
              </a:path>
              <a:path w="339090" h="318770">
                <a:moveTo>
                  <a:pt x="232663" y="68580"/>
                </a:moveTo>
                <a:lnTo>
                  <a:pt x="224535" y="68580"/>
                </a:lnTo>
                <a:lnTo>
                  <a:pt x="221106" y="69850"/>
                </a:lnTo>
                <a:lnTo>
                  <a:pt x="217804" y="71120"/>
                </a:lnTo>
                <a:lnTo>
                  <a:pt x="214122" y="74930"/>
                </a:lnTo>
                <a:lnTo>
                  <a:pt x="210057" y="78740"/>
                </a:lnTo>
                <a:lnTo>
                  <a:pt x="198500" y="99060"/>
                </a:lnTo>
                <a:lnTo>
                  <a:pt x="199008" y="101600"/>
                </a:lnTo>
                <a:lnTo>
                  <a:pt x="199389" y="105410"/>
                </a:lnTo>
                <a:lnTo>
                  <a:pt x="200913" y="109220"/>
                </a:lnTo>
                <a:lnTo>
                  <a:pt x="203453" y="113030"/>
                </a:lnTo>
                <a:lnTo>
                  <a:pt x="212216" y="106680"/>
                </a:lnTo>
                <a:lnTo>
                  <a:pt x="209803" y="102870"/>
                </a:lnTo>
                <a:lnTo>
                  <a:pt x="208787" y="99060"/>
                </a:lnTo>
                <a:lnTo>
                  <a:pt x="209295" y="96520"/>
                </a:lnTo>
                <a:lnTo>
                  <a:pt x="209676" y="92710"/>
                </a:lnTo>
                <a:lnTo>
                  <a:pt x="211835" y="90170"/>
                </a:lnTo>
                <a:lnTo>
                  <a:pt x="219455" y="82550"/>
                </a:lnTo>
                <a:lnTo>
                  <a:pt x="223265" y="80010"/>
                </a:lnTo>
                <a:lnTo>
                  <a:pt x="247932" y="80010"/>
                </a:lnTo>
                <a:lnTo>
                  <a:pt x="245617" y="77470"/>
                </a:lnTo>
                <a:lnTo>
                  <a:pt x="242061" y="74930"/>
                </a:lnTo>
                <a:lnTo>
                  <a:pt x="239522" y="72390"/>
                </a:lnTo>
                <a:lnTo>
                  <a:pt x="237870" y="71120"/>
                </a:lnTo>
                <a:lnTo>
                  <a:pt x="235330" y="69850"/>
                </a:lnTo>
                <a:lnTo>
                  <a:pt x="232663" y="68580"/>
                </a:lnTo>
                <a:close/>
              </a:path>
              <a:path w="339090" h="318770">
                <a:moveTo>
                  <a:pt x="273875" y="109220"/>
                </a:moveTo>
                <a:lnTo>
                  <a:pt x="262508" y="109220"/>
                </a:lnTo>
                <a:lnTo>
                  <a:pt x="264922" y="111760"/>
                </a:lnTo>
                <a:lnTo>
                  <a:pt x="267334" y="113030"/>
                </a:lnTo>
                <a:lnTo>
                  <a:pt x="269748" y="113030"/>
                </a:lnTo>
                <a:lnTo>
                  <a:pt x="273875" y="109220"/>
                </a:lnTo>
                <a:close/>
              </a:path>
              <a:path w="339090" h="318770">
                <a:moveTo>
                  <a:pt x="232282" y="22860"/>
                </a:moveTo>
                <a:lnTo>
                  <a:pt x="224408" y="30480"/>
                </a:lnTo>
                <a:lnTo>
                  <a:pt x="288416" y="95250"/>
                </a:lnTo>
                <a:lnTo>
                  <a:pt x="296290" y="87630"/>
                </a:lnTo>
                <a:lnTo>
                  <a:pt x="232282" y="22860"/>
                </a:lnTo>
                <a:close/>
              </a:path>
              <a:path w="339090" h="318770">
                <a:moveTo>
                  <a:pt x="301116" y="0"/>
                </a:moveTo>
                <a:lnTo>
                  <a:pt x="292988" y="0"/>
                </a:lnTo>
                <a:lnTo>
                  <a:pt x="285750" y="2540"/>
                </a:lnTo>
                <a:lnTo>
                  <a:pt x="279526" y="8890"/>
                </a:lnTo>
                <a:lnTo>
                  <a:pt x="273176" y="15240"/>
                </a:lnTo>
                <a:lnTo>
                  <a:pt x="270128" y="22860"/>
                </a:lnTo>
                <a:lnTo>
                  <a:pt x="270382" y="30480"/>
                </a:lnTo>
                <a:lnTo>
                  <a:pt x="271341" y="36830"/>
                </a:lnTo>
                <a:lnTo>
                  <a:pt x="300023" y="66040"/>
                </a:lnTo>
                <a:lnTo>
                  <a:pt x="306069" y="67310"/>
                </a:lnTo>
                <a:lnTo>
                  <a:pt x="314198" y="67310"/>
                </a:lnTo>
                <a:lnTo>
                  <a:pt x="321690" y="63500"/>
                </a:lnTo>
                <a:lnTo>
                  <a:pt x="328549" y="57150"/>
                </a:lnTo>
                <a:lnTo>
                  <a:pt x="329882" y="55880"/>
                </a:lnTo>
                <a:lnTo>
                  <a:pt x="303022" y="55880"/>
                </a:lnTo>
                <a:lnTo>
                  <a:pt x="297687" y="53340"/>
                </a:lnTo>
                <a:lnTo>
                  <a:pt x="292353" y="48260"/>
                </a:lnTo>
                <a:lnTo>
                  <a:pt x="298751" y="41910"/>
                </a:lnTo>
                <a:lnTo>
                  <a:pt x="286257" y="41910"/>
                </a:lnTo>
                <a:lnTo>
                  <a:pt x="282448" y="38100"/>
                </a:lnTo>
                <a:lnTo>
                  <a:pt x="280669" y="33020"/>
                </a:lnTo>
                <a:lnTo>
                  <a:pt x="280669" y="22860"/>
                </a:lnTo>
                <a:lnTo>
                  <a:pt x="282575" y="19050"/>
                </a:lnTo>
                <a:lnTo>
                  <a:pt x="290067" y="11430"/>
                </a:lnTo>
                <a:lnTo>
                  <a:pt x="294893" y="10160"/>
                </a:lnTo>
                <a:lnTo>
                  <a:pt x="323406" y="10160"/>
                </a:lnTo>
                <a:lnTo>
                  <a:pt x="319029" y="6350"/>
                </a:lnTo>
                <a:lnTo>
                  <a:pt x="307167" y="1270"/>
                </a:lnTo>
                <a:lnTo>
                  <a:pt x="301116" y="0"/>
                </a:lnTo>
                <a:close/>
              </a:path>
              <a:path w="339090" h="318770">
                <a:moveTo>
                  <a:pt x="333882" y="21590"/>
                </a:moveTo>
                <a:lnTo>
                  <a:pt x="324738" y="29210"/>
                </a:lnTo>
                <a:lnTo>
                  <a:pt x="326898" y="33020"/>
                </a:lnTo>
                <a:lnTo>
                  <a:pt x="327659" y="36830"/>
                </a:lnTo>
                <a:lnTo>
                  <a:pt x="313562" y="55880"/>
                </a:lnTo>
                <a:lnTo>
                  <a:pt x="329882" y="55880"/>
                </a:lnTo>
                <a:lnTo>
                  <a:pt x="333882" y="52070"/>
                </a:lnTo>
                <a:lnTo>
                  <a:pt x="337057" y="45720"/>
                </a:lnTo>
                <a:lnTo>
                  <a:pt x="337819" y="39370"/>
                </a:lnTo>
                <a:lnTo>
                  <a:pt x="338708" y="34290"/>
                </a:lnTo>
                <a:lnTo>
                  <a:pt x="337438" y="27940"/>
                </a:lnTo>
                <a:lnTo>
                  <a:pt x="333882" y="21590"/>
                </a:lnTo>
                <a:close/>
              </a:path>
              <a:path w="339090" h="318770">
                <a:moveTo>
                  <a:pt x="323406" y="10160"/>
                </a:moveTo>
                <a:lnTo>
                  <a:pt x="304037" y="10160"/>
                </a:lnTo>
                <a:lnTo>
                  <a:pt x="307975" y="12700"/>
                </a:lnTo>
                <a:lnTo>
                  <a:pt x="312165" y="16510"/>
                </a:lnTo>
                <a:lnTo>
                  <a:pt x="286257" y="41910"/>
                </a:lnTo>
                <a:lnTo>
                  <a:pt x="298751" y="41910"/>
                </a:lnTo>
                <a:lnTo>
                  <a:pt x="326898" y="13970"/>
                </a:lnTo>
                <a:lnTo>
                  <a:pt x="326008" y="12700"/>
                </a:lnTo>
                <a:lnTo>
                  <a:pt x="325247" y="12700"/>
                </a:lnTo>
                <a:lnTo>
                  <a:pt x="324865" y="11430"/>
                </a:lnTo>
                <a:lnTo>
                  <a:pt x="323406" y="10160"/>
                </a:lnTo>
                <a:close/>
              </a:path>
            </a:pathLst>
          </a:custGeom>
          <a:solidFill>
            <a:srgbClr val="1E28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5890640" y="2823209"/>
            <a:ext cx="93154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1E2833"/>
                </a:solidFill>
                <a:latin typeface="Arial"/>
                <a:cs typeface="Arial"/>
              </a:rPr>
              <a:t>Meža</a:t>
            </a:r>
            <a:r>
              <a:rPr sz="1200" b="1" spc="-70" dirty="0">
                <a:solidFill>
                  <a:srgbClr val="1E283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E2833"/>
                </a:solidFill>
                <a:latin typeface="Arial"/>
                <a:cs typeface="Arial"/>
              </a:rPr>
              <a:t>nozare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1328166" y="3349752"/>
            <a:ext cx="2778760" cy="2156460"/>
            <a:chOff x="1328166" y="3349752"/>
            <a:chExt cx="2778760" cy="2156460"/>
          </a:xfrm>
        </p:grpSpPr>
        <p:sp>
          <p:nvSpPr>
            <p:cNvPr id="32" name="object 32"/>
            <p:cNvSpPr/>
            <p:nvPr/>
          </p:nvSpPr>
          <p:spPr>
            <a:xfrm>
              <a:off x="1328928" y="4981956"/>
              <a:ext cx="2440305" cy="257810"/>
            </a:xfrm>
            <a:custGeom>
              <a:avLst/>
              <a:gdLst/>
              <a:ahLst/>
              <a:cxnLst/>
              <a:rect l="l" t="t" r="r" b="b"/>
              <a:pathLst>
                <a:path w="2440304" h="257810">
                  <a:moveTo>
                    <a:pt x="0" y="257556"/>
                  </a:moveTo>
                  <a:lnTo>
                    <a:pt x="126491" y="257556"/>
                  </a:lnTo>
                </a:path>
                <a:path w="2440304" h="257810">
                  <a:moveTo>
                    <a:pt x="336803" y="257556"/>
                  </a:moveTo>
                  <a:lnTo>
                    <a:pt x="589788" y="257556"/>
                  </a:lnTo>
                </a:path>
                <a:path w="2440304" h="257810">
                  <a:moveTo>
                    <a:pt x="800100" y="257556"/>
                  </a:moveTo>
                  <a:lnTo>
                    <a:pt x="1978152" y="257556"/>
                  </a:lnTo>
                </a:path>
                <a:path w="2440304" h="257810">
                  <a:moveTo>
                    <a:pt x="336803" y="0"/>
                  </a:moveTo>
                  <a:lnTo>
                    <a:pt x="589788" y="0"/>
                  </a:lnTo>
                </a:path>
                <a:path w="2440304" h="257810">
                  <a:moveTo>
                    <a:pt x="800100" y="0"/>
                  </a:moveTo>
                  <a:lnTo>
                    <a:pt x="2439924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918716" y="4907280"/>
              <a:ext cx="210820" cy="589915"/>
            </a:xfrm>
            <a:custGeom>
              <a:avLst/>
              <a:gdLst/>
              <a:ahLst/>
              <a:cxnLst/>
              <a:rect l="l" t="t" r="r" b="b"/>
              <a:pathLst>
                <a:path w="210819" h="589914">
                  <a:moveTo>
                    <a:pt x="210312" y="0"/>
                  </a:moveTo>
                  <a:lnTo>
                    <a:pt x="0" y="0"/>
                  </a:lnTo>
                  <a:lnTo>
                    <a:pt x="0" y="589788"/>
                  </a:lnTo>
                  <a:lnTo>
                    <a:pt x="210312" y="589788"/>
                  </a:lnTo>
                  <a:lnTo>
                    <a:pt x="21031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380488" y="5305044"/>
              <a:ext cx="210820" cy="192405"/>
            </a:xfrm>
            <a:custGeom>
              <a:avLst/>
              <a:gdLst/>
              <a:ahLst/>
              <a:cxnLst/>
              <a:rect l="l" t="t" r="r" b="b"/>
              <a:pathLst>
                <a:path w="210819" h="192404">
                  <a:moveTo>
                    <a:pt x="210312" y="0"/>
                  </a:moveTo>
                  <a:lnTo>
                    <a:pt x="0" y="0"/>
                  </a:lnTo>
                  <a:lnTo>
                    <a:pt x="0" y="192023"/>
                  </a:lnTo>
                  <a:lnTo>
                    <a:pt x="210312" y="192023"/>
                  </a:lnTo>
                  <a:lnTo>
                    <a:pt x="210312" y="0"/>
                  </a:lnTo>
                  <a:close/>
                </a:path>
              </a:pathLst>
            </a:custGeom>
            <a:solidFill>
              <a:srgbClr val="778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517392" y="5239512"/>
              <a:ext cx="251460" cy="0"/>
            </a:xfrm>
            <a:custGeom>
              <a:avLst/>
              <a:gdLst/>
              <a:ahLst/>
              <a:cxnLst/>
              <a:rect l="l" t="t" r="r" b="b"/>
              <a:pathLst>
                <a:path w="251460">
                  <a:moveTo>
                    <a:pt x="0" y="0"/>
                  </a:moveTo>
                  <a:lnTo>
                    <a:pt x="251460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307080" y="5154168"/>
              <a:ext cx="210820" cy="342900"/>
            </a:xfrm>
            <a:custGeom>
              <a:avLst/>
              <a:gdLst/>
              <a:ahLst/>
              <a:cxnLst/>
              <a:rect l="l" t="t" r="r" b="b"/>
              <a:pathLst>
                <a:path w="210820" h="342900">
                  <a:moveTo>
                    <a:pt x="210312" y="0"/>
                  </a:moveTo>
                  <a:lnTo>
                    <a:pt x="0" y="0"/>
                  </a:lnTo>
                  <a:lnTo>
                    <a:pt x="0" y="342899"/>
                  </a:lnTo>
                  <a:lnTo>
                    <a:pt x="210312" y="342899"/>
                  </a:lnTo>
                  <a:lnTo>
                    <a:pt x="210312" y="0"/>
                  </a:lnTo>
                  <a:close/>
                </a:path>
              </a:pathLst>
            </a:custGeom>
            <a:solidFill>
              <a:srgbClr val="B88D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665732" y="4724400"/>
              <a:ext cx="2440305" cy="515620"/>
            </a:xfrm>
            <a:custGeom>
              <a:avLst/>
              <a:gdLst/>
              <a:ahLst/>
              <a:cxnLst/>
              <a:rect l="l" t="t" r="r" b="b"/>
              <a:pathLst>
                <a:path w="2440304" h="515620">
                  <a:moveTo>
                    <a:pt x="2314956" y="515112"/>
                  </a:moveTo>
                  <a:lnTo>
                    <a:pt x="2439923" y="515112"/>
                  </a:lnTo>
                </a:path>
                <a:path w="2440304" h="515620">
                  <a:moveTo>
                    <a:pt x="2314956" y="257556"/>
                  </a:moveTo>
                  <a:lnTo>
                    <a:pt x="2439923" y="257556"/>
                  </a:lnTo>
                </a:path>
                <a:path w="2440304" h="515620">
                  <a:moveTo>
                    <a:pt x="0" y="0"/>
                  </a:moveTo>
                  <a:lnTo>
                    <a:pt x="2439923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768851" y="4730496"/>
              <a:ext cx="212090" cy="767080"/>
            </a:xfrm>
            <a:custGeom>
              <a:avLst/>
              <a:gdLst/>
              <a:ahLst/>
              <a:cxnLst/>
              <a:rect l="l" t="t" r="r" b="b"/>
              <a:pathLst>
                <a:path w="212089" h="767079">
                  <a:moveTo>
                    <a:pt x="211836" y="0"/>
                  </a:moveTo>
                  <a:lnTo>
                    <a:pt x="0" y="0"/>
                  </a:lnTo>
                  <a:lnTo>
                    <a:pt x="0" y="766571"/>
                  </a:lnTo>
                  <a:lnTo>
                    <a:pt x="211836" y="766571"/>
                  </a:lnTo>
                  <a:lnTo>
                    <a:pt x="211836" y="0"/>
                  </a:lnTo>
                  <a:close/>
                </a:path>
              </a:pathLst>
            </a:custGeom>
            <a:solidFill>
              <a:srgbClr val="EA49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328928" y="3436620"/>
              <a:ext cx="2776855" cy="1545590"/>
            </a:xfrm>
            <a:custGeom>
              <a:avLst/>
              <a:gdLst/>
              <a:ahLst/>
              <a:cxnLst/>
              <a:rect l="l" t="t" r="r" b="b"/>
              <a:pathLst>
                <a:path w="2776854" h="1545589">
                  <a:moveTo>
                    <a:pt x="0" y="1545335"/>
                  </a:moveTo>
                  <a:lnTo>
                    <a:pt x="126491" y="1545335"/>
                  </a:lnTo>
                </a:path>
                <a:path w="2776854" h="1545589">
                  <a:moveTo>
                    <a:pt x="0" y="1287779"/>
                  </a:moveTo>
                  <a:lnTo>
                    <a:pt x="126491" y="1287779"/>
                  </a:lnTo>
                </a:path>
                <a:path w="2776854" h="1545589">
                  <a:moveTo>
                    <a:pt x="0" y="1030223"/>
                  </a:moveTo>
                  <a:lnTo>
                    <a:pt x="126491" y="1030223"/>
                  </a:lnTo>
                </a:path>
                <a:path w="2776854" h="1545589">
                  <a:moveTo>
                    <a:pt x="336803" y="1030223"/>
                  </a:moveTo>
                  <a:lnTo>
                    <a:pt x="2776728" y="1030223"/>
                  </a:lnTo>
                </a:path>
                <a:path w="2776854" h="1545589">
                  <a:moveTo>
                    <a:pt x="0" y="772667"/>
                  </a:moveTo>
                  <a:lnTo>
                    <a:pt x="126491" y="772667"/>
                  </a:lnTo>
                </a:path>
                <a:path w="2776854" h="1545589">
                  <a:moveTo>
                    <a:pt x="336803" y="772667"/>
                  </a:moveTo>
                  <a:lnTo>
                    <a:pt x="2776728" y="772667"/>
                  </a:lnTo>
                </a:path>
                <a:path w="2776854" h="1545589">
                  <a:moveTo>
                    <a:pt x="0" y="515111"/>
                  </a:moveTo>
                  <a:lnTo>
                    <a:pt x="126491" y="515111"/>
                  </a:lnTo>
                </a:path>
                <a:path w="2776854" h="1545589">
                  <a:moveTo>
                    <a:pt x="336803" y="515111"/>
                  </a:moveTo>
                  <a:lnTo>
                    <a:pt x="2776728" y="515111"/>
                  </a:lnTo>
                </a:path>
                <a:path w="2776854" h="1545589">
                  <a:moveTo>
                    <a:pt x="0" y="257555"/>
                  </a:moveTo>
                  <a:lnTo>
                    <a:pt x="126491" y="257555"/>
                  </a:lnTo>
                </a:path>
                <a:path w="2776854" h="1545589">
                  <a:moveTo>
                    <a:pt x="336803" y="257555"/>
                  </a:moveTo>
                  <a:lnTo>
                    <a:pt x="2776728" y="257555"/>
                  </a:lnTo>
                </a:path>
                <a:path w="2776854" h="1545589">
                  <a:moveTo>
                    <a:pt x="0" y="0"/>
                  </a:moveTo>
                  <a:lnTo>
                    <a:pt x="126491" y="0"/>
                  </a:lnTo>
                </a:path>
                <a:path w="2776854" h="1545589">
                  <a:moveTo>
                    <a:pt x="336803" y="0"/>
                  </a:moveTo>
                  <a:lnTo>
                    <a:pt x="2776728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455420" y="3349751"/>
              <a:ext cx="1598930" cy="2147570"/>
            </a:xfrm>
            <a:custGeom>
              <a:avLst/>
              <a:gdLst/>
              <a:ahLst/>
              <a:cxnLst/>
              <a:rect l="l" t="t" r="r" b="b"/>
              <a:pathLst>
                <a:path w="1598930" h="2147570">
                  <a:moveTo>
                    <a:pt x="210312" y="0"/>
                  </a:moveTo>
                  <a:lnTo>
                    <a:pt x="0" y="0"/>
                  </a:lnTo>
                  <a:lnTo>
                    <a:pt x="0" y="2147316"/>
                  </a:lnTo>
                  <a:lnTo>
                    <a:pt x="210312" y="2147316"/>
                  </a:lnTo>
                  <a:lnTo>
                    <a:pt x="210312" y="0"/>
                  </a:lnTo>
                  <a:close/>
                </a:path>
                <a:path w="1598930" h="2147570">
                  <a:moveTo>
                    <a:pt x="1598676" y="2098548"/>
                  </a:moveTo>
                  <a:lnTo>
                    <a:pt x="1388364" y="2098548"/>
                  </a:lnTo>
                  <a:lnTo>
                    <a:pt x="1388364" y="2147316"/>
                  </a:lnTo>
                  <a:lnTo>
                    <a:pt x="1598676" y="2147316"/>
                  </a:lnTo>
                  <a:lnTo>
                    <a:pt x="1598676" y="2098548"/>
                  </a:lnTo>
                  <a:close/>
                </a:path>
              </a:pathLst>
            </a:custGeom>
            <a:solidFill>
              <a:srgbClr val="6DAA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328166" y="5496306"/>
              <a:ext cx="2778760" cy="0"/>
            </a:xfrm>
            <a:custGeom>
              <a:avLst/>
              <a:gdLst/>
              <a:ahLst/>
              <a:cxnLst/>
              <a:rect l="l" t="t" r="r" b="b"/>
              <a:pathLst>
                <a:path w="2778760">
                  <a:moveTo>
                    <a:pt x="0" y="0"/>
                  </a:moveTo>
                  <a:lnTo>
                    <a:pt x="2778252" y="0"/>
                  </a:lnTo>
                </a:path>
              </a:pathLst>
            </a:custGeom>
            <a:ln w="19050">
              <a:solidFill>
                <a:srgbClr val="212D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/>
          <p:nvPr/>
        </p:nvSpPr>
        <p:spPr>
          <a:xfrm>
            <a:off x="1328927" y="3179064"/>
            <a:ext cx="2776855" cy="0"/>
          </a:xfrm>
          <a:custGeom>
            <a:avLst/>
            <a:gdLst/>
            <a:ahLst/>
            <a:cxnLst/>
            <a:rect l="l" t="t" r="r" b="b"/>
            <a:pathLst>
              <a:path w="2776854">
                <a:moveTo>
                  <a:pt x="0" y="0"/>
                </a:moveTo>
                <a:lnTo>
                  <a:pt x="2776728" y="0"/>
                </a:lnTo>
              </a:path>
            </a:pathLst>
          </a:custGeom>
          <a:ln w="9525">
            <a:solidFill>
              <a:srgbClr val="EFCC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924560" y="3079749"/>
            <a:ext cx="308610" cy="2496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1E2833"/>
                </a:solidFill>
                <a:latin typeface="Arial"/>
                <a:cs typeface="Arial"/>
              </a:rPr>
              <a:t>1</a:t>
            </a:r>
            <a:r>
              <a:rPr sz="1000" dirty="0">
                <a:solidFill>
                  <a:srgbClr val="1E2833"/>
                </a:solidFill>
                <a:latin typeface="Arial"/>
                <a:cs typeface="Arial"/>
              </a:rPr>
              <a:t>8</a:t>
            </a:r>
            <a:r>
              <a:rPr sz="1000" spc="-5" dirty="0">
                <a:solidFill>
                  <a:srgbClr val="1E2833"/>
                </a:solidFill>
                <a:latin typeface="Arial"/>
                <a:cs typeface="Arial"/>
              </a:rPr>
              <a:t>00</a:t>
            </a:r>
            <a:endParaRPr sz="1000">
              <a:latin typeface="Arial"/>
              <a:cs typeface="Arial"/>
            </a:endParaRPr>
          </a:p>
          <a:p>
            <a:pPr marR="5715" algn="r">
              <a:lnSpc>
                <a:spcPct val="100000"/>
              </a:lnSpc>
              <a:spcBef>
                <a:spcPts val="825"/>
              </a:spcBef>
            </a:pPr>
            <a:r>
              <a:rPr sz="1000" spc="-5" dirty="0">
                <a:solidFill>
                  <a:srgbClr val="1E2833"/>
                </a:solidFill>
                <a:latin typeface="Arial"/>
                <a:cs typeface="Arial"/>
              </a:rPr>
              <a:t>1</a:t>
            </a:r>
            <a:r>
              <a:rPr sz="1000" dirty="0">
                <a:solidFill>
                  <a:srgbClr val="1E2833"/>
                </a:solidFill>
                <a:latin typeface="Arial"/>
                <a:cs typeface="Arial"/>
              </a:rPr>
              <a:t>6</a:t>
            </a:r>
            <a:r>
              <a:rPr sz="1000" spc="-5" dirty="0">
                <a:solidFill>
                  <a:srgbClr val="1E2833"/>
                </a:solidFill>
                <a:latin typeface="Arial"/>
                <a:cs typeface="Arial"/>
              </a:rPr>
              <a:t>00</a:t>
            </a:r>
            <a:endParaRPr sz="10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830"/>
              </a:spcBef>
            </a:pPr>
            <a:r>
              <a:rPr sz="1000" spc="-10" dirty="0">
                <a:solidFill>
                  <a:srgbClr val="1E2833"/>
                </a:solidFill>
                <a:latin typeface="Arial"/>
                <a:cs typeface="Arial"/>
              </a:rPr>
              <a:t>1</a:t>
            </a:r>
            <a:r>
              <a:rPr sz="1000" dirty="0">
                <a:solidFill>
                  <a:srgbClr val="1E2833"/>
                </a:solidFill>
                <a:latin typeface="Arial"/>
                <a:cs typeface="Arial"/>
              </a:rPr>
              <a:t>4</a:t>
            </a:r>
            <a:r>
              <a:rPr sz="1000" spc="-10" dirty="0">
                <a:solidFill>
                  <a:srgbClr val="1E2833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1E2833"/>
                </a:solidFill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  <a:p>
            <a:pPr marR="5715" algn="r">
              <a:lnSpc>
                <a:spcPct val="100000"/>
              </a:lnSpc>
              <a:spcBef>
                <a:spcPts val="830"/>
              </a:spcBef>
            </a:pPr>
            <a:r>
              <a:rPr sz="1000" spc="-5" dirty="0">
                <a:solidFill>
                  <a:srgbClr val="1E2833"/>
                </a:solidFill>
                <a:latin typeface="Arial"/>
                <a:cs typeface="Arial"/>
              </a:rPr>
              <a:t>1</a:t>
            </a:r>
            <a:r>
              <a:rPr sz="1000" dirty="0">
                <a:solidFill>
                  <a:srgbClr val="1E2833"/>
                </a:solidFill>
                <a:latin typeface="Arial"/>
                <a:cs typeface="Arial"/>
              </a:rPr>
              <a:t>2</a:t>
            </a:r>
            <a:r>
              <a:rPr sz="1000" spc="-5" dirty="0">
                <a:solidFill>
                  <a:srgbClr val="1E2833"/>
                </a:solidFill>
                <a:latin typeface="Arial"/>
                <a:cs typeface="Arial"/>
              </a:rPr>
              <a:t>00</a:t>
            </a:r>
            <a:endParaRPr sz="1000">
              <a:latin typeface="Arial"/>
              <a:cs typeface="Arial"/>
            </a:endParaRPr>
          </a:p>
          <a:p>
            <a:pPr marR="5715" algn="r">
              <a:lnSpc>
                <a:spcPct val="100000"/>
              </a:lnSpc>
              <a:spcBef>
                <a:spcPts val="830"/>
              </a:spcBef>
            </a:pPr>
            <a:r>
              <a:rPr sz="1000" spc="-5" dirty="0">
                <a:solidFill>
                  <a:srgbClr val="1E2833"/>
                </a:solidFill>
                <a:latin typeface="Arial"/>
                <a:cs typeface="Arial"/>
              </a:rPr>
              <a:t>1</a:t>
            </a:r>
            <a:r>
              <a:rPr sz="1000" dirty="0">
                <a:solidFill>
                  <a:srgbClr val="1E2833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1E2833"/>
                </a:solidFill>
                <a:latin typeface="Arial"/>
                <a:cs typeface="Arial"/>
              </a:rPr>
              <a:t>00</a:t>
            </a:r>
            <a:endParaRPr sz="10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830"/>
              </a:spcBef>
            </a:pPr>
            <a:r>
              <a:rPr sz="1000" spc="-5" dirty="0">
                <a:solidFill>
                  <a:srgbClr val="1E2833"/>
                </a:solidFill>
                <a:latin typeface="Arial"/>
                <a:cs typeface="Arial"/>
              </a:rPr>
              <a:t>8</a:t>
            </a:r>
            <a:r>
              <a:rPr sz="1000" dirty="0">
                <a:solidFill>
                  <a:srgbClr val="1E2833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1E2833"/>
                </a:solidFill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830"/>
              </a:spcBef>
            </a:pPr>
            <a:r>
              <a:rPr sz="1000" spc="-5" dirty="0">
                <a:solidFill>
                  <a:srgbClr val="1E2833"/>
                </a:solidFill>
                <a:latin typeface="Arial"/>
                <a:cs typeface="Arial"/>
              </a:rPr>
              <a:t>6</a:t>
            </a:r>
            <a:r>
              <a:rPr sz="1000" dirty="0">
                <a:solidFill>
                  <a:srgbClr val="1E2833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1E2833"/>
                </a:solidFill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825"/>
              </a:spcBef>
            </a:pPr>
            <a:r>
              <a:rPr sz="1000" spc="-10" dirty="0">
                <a:solidFill>
                  <a:srgbClr val="1E2833"/>
                </a:solidFill>
                <a:latin typeface="Arial"/>
                <a:cs typeface="Arial"/>
              </a:rPr>
              <a:t>4</a:t>
            </a:r>
            <a:r>
              <a:rPr sz="1000" dirty="0">
                <a:solidFill>
                  <a:srgbClr val="1E2833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1E2833"/>
                </a:solidFill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830"/>
              </a:spcBef>
            </a:pPr>
            <a:r>
              <a:rPr sz="1000" spc="-5" dirty="0">
                <a:solidFill>
                  <a:srgbClr val="1E2833"/>
                </a:solidFill>
                <a:latin typeface="Arial"/>
                <a:cs typeface="Arial"/>
              </a:rPr>
              <a:t>2</a:t>
            </a:r>
            <a:r>
              <a:rPr sz="1000" dirty="0">
                <a:solidFill>
                  <a:srgbClr val="1E2833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1E2833"/>
                </a:solidFill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  <a:p>
            <a:pPr marR="5715" algn="r">
              <a:lnSpc>
                <a:spcPct val="100000"/>
              </a:lnSpc>
              <a:spcBef>
                <a:spcPts val="830"/>
              </a:spcBef>
            </a:pPr>
            <a:r>
              <a:rPr sz="1000" spc="-5" dirty="0">
                <a:solidFill>
                  <a:srgbClr val="1E2833"/>
                </a:solidFill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344409" y="5620677"/>
            <a:ext cx="242836" cy="2164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712214" y="5621235"/>
            <a:ext cx="766445" cy="382905"/>
          </a:xfrm>
          <a:custGeom>
            <a:avLst/>
            <a:gdLst/>
            <a:ahLst/>
            <a:cxnLst/>
            <a:rect l="l" t="t" r="r" b="b"/>
            <a:pathLst>
              <a:path w="766444" h="382904">
                <a:moveTo>
                  <a:pt x="75946" y="235483"/>
                </a:moveTo>
                <a:lnTo>
                  <a:pt x="75692" y="228244"/>
                </a:lnTo>
                <a:lnTo>
                  <a:pt x="72771" y="221907"/>
                </a:lnTo>
                <a:lnTo>
                  <a:pt x="70916" y="220065"/>
                </a:lnTo>
                <a:lnTo>
                  <a:pt x="64262" y="213423"/>
                </a:lnTo>
                <a:lnTo>
                  <a:pt x="64262" y="233172"/>
                </a:lnTo>
                <a:lnTo>
                  <a:pt x="63754" y="241858"/>
                </a:lnTo>
                <a:lnTo>
                  <a:pt x="60960" y="246761"/>
                </a:lnTo>
                <a:lnTo>
                  <a:pt x="38862" y="268782"/>
                </a:lnTo>
                <a:lnTo>
                  <a:pt x="16002" y="245897"/>
                </a:lnTo>
                <a:lnTo>
                  <a:pt x="32385" y="229527"/>
                </a:lnTo>
                <a:lnTo>
                  <a:pt x="36195" y="225679"/>
                </a:lnTo>
                <a:lnTo>
                  <a:pt x="38989" y="223240"/>
                </a:lnTo>
                <a:lnTo>
                  <a:pt x="40894" y="222186"/>
                </a:lnTo>
                <a:lnTo>
                  <a:pt x="43688" y="220586"/>
                </a:lnTo>
                <a:lnTo>
                  <a:pt x="64262" y="233172"/>
                </a:lnTo>
                <a:lnTo>
                  <a:pt x="64262" y="213423"/>
                </a:lnTo>
                <a:lnTo>
                  <a:pt x="64135" y="213296"/>
                </a:lnTo>
                <a:lnTo>
                  <a:pt x="60579" y="211023"/>
                </a:lnTo>
                <a:lnTo>
                  <a:pt x="52705" y="208318"/>
                </a:lnTo>
                <a:lnTo>
                  <a:pt x="49022" y="207975"/>
                </a:lnTo>
                <a:lnTo>
                  <a:pt x="41783" y="209283"/>
                </a:lnTo>
                <a:lnTo>
                  <a:pt x="24015" y="222783"/>
                </a:lnTo>
                <a:lnTo>
                  <a:pt x="0" y="246824"/>
                </a:lnTo>
                <a:lnTo>
                  <a:pt x="64008" y="310845"/>
                </a:lnTo>
                <a:lnTo>
                  <a:pt x="72517" y="302374"/>
                </a:lnTo>
                <a:lnTo>
                  <a:pt x="46482" y="276339"/>
                </a:lnTo>
                <a:lnTo>
                  <a:pt x="54013" y="268782"/>
                </a:lnTo>
                <a:lnTo>
                  <a:pt x="62865" y="259918"/>
                </a:lnTo>
                <a:lnTo>
                  <a:pt x="68757" y="253301"/>
                </a:lnTo>
                <a:lnTo>
                  <a:pt x="72923" y="247027"/>
                </a:lnTo>
                <a:lnTo>
                  <a:pt x="75323" y="241084"/>
                </a:lnTo>
                <a:lnTo>
                  <a:pt x="75946" y="235483"/>
                </a:lnTo>
                <a:close/>
              </a:path>
              <a:path w="766444" h="382904">
                <a:moveTo>
                  <a:pt x="76327" y="188607"/>
                </a:moveTo>
                <a:lnTo>
                  <a:pt x="67183" y="179565"/>
                </a:lnTo>
                <a:lnTo>
                  <a:pt x="59309" y="187426"/>
                </a:lnTo>
                <a:lnTo>
                  <a:pt x="68453" y="196469"/>
                </a:lnTo>
                <a:lnTo>
                  <a:pt x="76327" y="188607"/>
                </a:lnTo>
                <a:close/>
              </a:path>
              <a:path w="766444" h="382904">
                <a:moveTo>
                  <a:pt x="131191" y="243840"/>
                </a:moveTo>
                <a:lnTo>
                  <a:pt x="84836" y="198120"/>
                </a:lnTo>
                <a:lnTo>
                  <a:pt x="76962" y="205740"/>
                </a:lnTo>
                <a:lnTo>
                  <a:pt x="123444" y="251460"/>
                </a:lnTo>
                <a:lnTo>
                  <a:pt x="131191" y="243840"/>
                </a:lnTo>
                <a:close/>
              </a:path>
              <a:path w="766444" h="382904">
                <a:moveTo>
                  <a:pt x="173482" y="190500"/>
                </a:moveTo>
                <a:lnTo>
                  <a:pt x="172212" y="185420"/>
                </a:lnTo>
                <a:lnTo>
                  <a:pt x="168656" y="179070"/>
                </a:lnTo>
                <a:lnTo>
                  <a:pt x="159512" y="185420"/>
                </a:lnTo>
                <a:lnTo>
                  <a:pt x="161671" y="190500"/>
                </a:lnTo>
                <a:lnTo>
                  <a:pt x="162433" y="194310"/>
                </a:lnTo>
                <a:lnTo>
                  <a:pt x="148336" y="213360"/>
                </a:lnTo>
                <a:lnTo>
                  <a:pt x="137795" y="213360"/>
                </a:lnTo>
                <a:lnTo>
                  <a:pt x="132461" y="210820"/>
                </a:lnTo>
                <a:lnTo>
                  <a:pt x="127127" y="205740"/>
                </a:lnTo>
                <a:lnTo>
                  <a:pt x="133515" y="199390"/>
                </a:lnTo>
                <a:lnTo>
                  <a:pt x="161671" y="171450"/>
                </a:lnTo>
                <a:lnTo>
                  <a:pt x="160782" y="170180"/>
                </a:lnTo>
                <a:lnTo>
                  <a:pt x="160020" y="170180"/>
                </a:lnTo>
                <a:lnTo>
                  <a:pt x="159639" y="168910"/>
                </a:lnTo>
                <a:lnTo>
                  <a:pt x="156718" y="166370"/>
                </a:lnTo>
                <a:lnTo>
                  <a:pt x="153797" y="163830"/>
                </a:lnTo>
                <a:lnTo>
                  <a:pt x="147904" y="160020"/>
                </a:lnTo>
                <a:lnTo>
                  <a:pt x="146939" y="159816"/>
                </a:lnTo>
                <a:lnTo>
                  <a:pt x="146939" y="172720"/>
                </a:lnTo>
                <a:lnTo>
                  <a:pt x="121031" y="199390"/>
                </a:lnTo>
                <a:lnTo>
                  <a:pt x="117221" y="194310"/>
                </a:lnTo>
                <a:lnTo>
                  <a:pt x="115443" y="190500"/>
                </a:lnTo>
                <a:lnTo>
                  <a:pt x="115443" y="180340"/>
                </a:lnTo>
                <a:lnTo>
                  <a:pt x="117348" y="176530"/>
                </a:lnTo>
                <a:lnTo>
                  <a:pt x="124841" y="168910"/>
                </a:lnTo>
                <a:lnTo>
                  <a:pt x="129667" y="166370"/>
                </a:lnTo>
                <a:lnTo>
                  <a:pt x="135128" y="167640"/>
                </a:lnTo>
                <a:lnTo>
                  <a:pt x="138811" y="167640"/>
                </a:lnTo>
                <a:lnTo>
                  <a:pt x="142748" y="170180"/>
                </a:lnTo>
                <a:lnTo>
                  <a:pt x="146939" y="172720"/>
                </a:lnTo>
                <a:lnTo>
                  <a:pt x="146939" y="159816"/>
                </a:lnTo>
                <a:lnTo>
                  <a:pt x="135890" y="157480"/>
                </a:lnTo>
                <a:lnTo>
                  <a:pt x="127762" y="157480"/>
                </a:lnTo>
                <a:lnTo>
                  <a:pt x="120523" y="160020"/>
                </a:lnTo>
                <a:lnTo>
                  <a:pt x="114300" y="166370"/>
                </a:lnTo>
                <a:lnTo>
                  <a:pt x="107950" y="172720"/>
                </a:lnTo>
                <a:lnTo>
                  <a:pt x="104902" y="180340"/>
                </a:lnTo>
                <a:lnTo>
                  <a:pt x="105156" y="187960"/>
                </a:lnTo>
                <a:lnTo>
                  <a:pt x="106108" y="194310"/>
                </a:lnTo>
                <a:lnTo>
                  <a:pt x="134785" y="223520"/>
                </a:lnTo>
                <a:lnTo>
                  <a:pt x="140843" y="224790"/>
                </a:lnTo>
                <a:lnTo>
                  <a:pt x="148971" y="224790"/>
                </a:lnTo>
                <a:lnTo>
                  <a:pt x="156464" y="220980"/>
                </a:lnTo>
                <a:lnTo>
                  <a:pt x="163322" y="214630"/>
                </a:lnTo>
                <a:lnTo>
                  <a:pt x="164655" y="213360"/>
                </a:lnTo>
                <a:lnTo>
                  <a:pt x="168656" y="209550"/>
                </a:lnTo>
                <a:lnTo>
                  <a:pt x="171831" y="203200"/>
                </a:lnTo>
                <a:lnTo>
                  <a:pt x="172593" y="196850"/>
                </a:lnTo>
                <a:lnTo>
                  <a:pt x="173482" y="190500"/>
                </a:lnTo>
                <a:close/>
              </a:path>
              <a:path w="766444" h="382904">
                <a:moveTo>
                  <a:pt x="189230" y="78740"/>
                </a:moveTo>
                <a:lnTo>
                  <a:pt x="182753" y="72390"/>
                </a:lnTo>
                <a:lnTo>
                  <a:pt x="155575" y="100330"/>
                </a:lnTo>
                <a:lnTo>
                  <a:pt x="162052" y="106680"/>
                </a:lnTo>
                <a:lnTo>
                  <a:pt x="189230" y="78740"/>
                </a:lnTo>
                <a:close/>
              </a:path>
              <a:path w="766444" h="382904">
                <a:moveTo>
                  <a:pt x="200025" y="175260"/>
                </a:moveTo>
                <a:lnTo>
                  <a:pt x="175768" y="151130"/>
                </a:lnTo>
                <a:lnTo>
                  <a:pt x="172466" y="147320"/>
                </a:lnTo>
                <a:lnTo>
                  <a:pt x="169926" y="144780"/>
                </a:lnTo>
                <a:lnTo>
                  <a:pt x="167894" y="140970"/>
                </a:lnTo>
                <a:lnTo>
                  <a:pt x="166751" y="138430"/>
                </a:lnTo>
                <a:lnTo>
                  <a:pt x="166497" y="137160"/>
                </a:lnTo>
                <a:lnTo>
                  <a:pt x="166243" y="135890"/>
                </a:lnTo>
                <a:lnTo>
                  <a:pt x="166624" y="133350"/>
                </a:lnTo>
                <a:lnTo>
                  <a:pt x="166878" y="130810"/>
                </a:lnTo>
                <a:lnTo>
                  <a:pt x="167894" y="129540"/>
                </a:lnTo>
                <a:lnTo>
                  <a:pt x="169672" y="127000"/>
                </a:lnTo>
                <a:lnTo>
                  <a:pt x="171577" y="125730"/>
                </a:lnTo>
                <a:lnTo>
                  <a:pt x="174117" y="124460"/>
                </a:lnTo>
                <a:lnTo>
                  <a:pt x="177165" y="123190"/>
                </a:lnTo>
                <a:lnTo>
                  <a:pt x="172593" y="113030"/>
                </a:lnTo>
                <a:lnTo>
                  <a:pt x="158496" y="125730"/>
                </a:lnTo>
                <a:lnTo>
                  <a:pt x="157988" y="128270"/>
                </a:lnTo>
                <a:lnTo>
                  <a:pt x="158496" y="132080"/>
                </a:lnTo>
                <a:lnTo>
                  <a:pt x="159893" y="137160"/>
                </a:lnTo>
                <a:lnTo>
                  <a:pt x="152908" y="129540"/>
                </a:lnTo>
                <a:lnTo>
                  <a:pt x="145796" y="137160"/>
                </a:lnTo>
                <a:lnTo>
                  <a:pt x="192278" y="182880"/>
                </a:lnTo>
                <a:lnTo>
                  <a:pt x="200025" y="175260"/>
                </a:lnTo>
                <a:close/>
              </a:path>
              <a:path w="766444" h="382904">
                <a:moveTo>
                  <a:pt x="233045" y="142240"/>
                </a:moveTo>
                <a:lnTo>
                  <a:pt x="186690" y="96520"/>
                </a:lnTo>
                <a:lnTo>
                  <a:pt x="178816" y="104140"/>
                </a:lnTo>
                <a:lnTo>
                  <a:pt x="225298" y="149860"/>
                </a:lnTo>
                <a:lnTo>
                  <a:pt x="233045" y="142240"/>
                </a:lnTo>
                <a:close/>
              </a:path>
              <a:path w="766444" h="382904">
                <a:moveTo>
                  <a:pt x="293624" y="110490"/>
                </a:moveTo>
                <a:lnTo>
                  <a:pt x="293497" y="106680"/>
                </a:lnTo>
                <a:lnTo>
                  <a:pt x="290449" y="96520"/>
                </a:lnTo>
                <a:lnTo>
                  <a:pt x="287210" y="92710"/>
                </a:lnTo>
                <a:lnTo>
                  <a:pt x="286131" y="91440"/>
                </a:lnTo>
                <a:lnTo>
                  <a:pt x="263779" y="69278"/>
                </a:lnTo>
                <a:lnTo>
                  <a:pt x="263779" y="96520"/>
                </a:lnTo>
                <a:lnTo>
                  <a:pt x="262128" y="100330"/>
                </a:lnTo>
                <a:lnTo>
                  <a:pt x="258572" y="104140"/>
                </a:lnTo>
                <a:lnTo>
                  <a:pt x="254889" y="107950"/>
                </a:lnTo>
                <a:lnTo>
                  <a:pt x="250444" y="109220"/>
                </a:lnTo>
                <a:lnTo>
                  <a:pt x="240030" y="107950"/>
                </a:lnTo>
                <a:lnTo>
                  <a:pt x="234442" y="105410"/>
                </a:lnTo>
                <a:lnTo>
                  <a:pt x="228346" y="99060"/>
                </a:lnTo>
                <a:lnTo>
                  <a:pt x="222758" y="93980"/>
                </a:lnTo>
                <a:lnTo>
                  <a:pt x="219710" y="87630"/>
                </a:lnTo>
                <a:lnTo>
                  <a:pt x="218948" y="77470"/>
                </a:lnTo>
                <a:lnTo>
                  <a:pt x="220472" y="73660"/>
                </a:lnTo>
                <a:lnTo>
                  <a:pt x="227584" y="66040"/>
                </a:lnTo>
                <a:lnTo>
                  <a:pt x="232029" y="64770"/>
                </a:lnTo>
                <a:lnTo>
                  <a:pt x="242824" y="64770"/>
                </a:lnTo>
                <a:lnTo>
                  <a:pt x="263779" y="96520"/>
                </a:lnTo>
                <a:lnTo>
                  <a:pt x="263779" y="69278"/>
                </a:lnTo>
                <a:lnTo>
                  <a:pt x="259232" y="64770"/>
                </a:lnTo>
                <a:lnTo>
                  <a:pt x="251561" y="57150"/>
                </a:lnTo>
                <a:lnTo>
                  <a:pt x="238760" y="44450"/>
                </a:lnTo>
                <a:lnTo>
                  <a:pt x="231521" y="50800"/>
                </a:lnTo>
                <a:lnTo>
                  <a:pt x="237109" y="57150"/>
                </a:lnTo>
                <a:lnTo>
                  <a:pt x="229108" y="55880"/>
                </a:lnTo>
                <a:lnTo>
                  <a:pt x="222377" y="58420"/>
                </a:lnTo>
                <a:lnTo>
                  <a:pt x="212852" y="67310"/>
                </a:lnTo>
                <a:lnTo>
                  <a:pt x="210312" y="72390"/>
                </a:lnTo>
                <a:lnTo>
                  <a:pt x="208280" y="82550"/>
                </a:lnTo>
                <a:lnTo>
                  <a:pt x="208788" y="87630"/>
                </a:lnTo>
                <a:lnTo>
                  <a:pt x="234569" y="118110"/>
                </a:lnTo>
                <a:lnTo>
                  <a:pt x="250698" y="120650"/>
                </a:lnTo>
                <a:lnTo>
                  <a:pt x="257937" y="118110"/>
                </a:lnTo>
                <a:lnTo>
                  <a:pt x="264287" y="111760"/>
                </a:lnTo>
                <a:lnTo>
                  <a:pt x="266877" y="109220"/>
                </a:lnTo>
                <a:lnTo>
                  <a:pt x="269494" y="106680"/>
                </a:lnTo>
                <a:lnTo>
                  <a:pt x="271653" y="100330"/>
                </a:lnTo>
                <a:lnTo>
                  <a:pt x="271018" y="92710"/>
                </a:lnTo>
                <a:lnTo>
                  <a:pt x="276225" y="97790"/>
                </a:lnTo>
                <a:lnTo>
                  <a:pt x="279400" y="100330"/>
                </a:lnTo>
                <a:lnTo>
                  <a:pt x="280543" y="102870"/>
                </a:lnTo>
                <a:lnTo>
                  <a:pt x="282575" y="106680"/>
                </a:lnTo>
                <a:lnTo>
                  <a:pt x="283210" y="109220"/>
                </a:lnTo>
                <a:lnTo>
                  <a:pt x="282194" y="116840"/>
                </a:lnTo>
                <a:lnTo>
                  <a:pt x="280035" y="120650"/>
                </a:lnTo>
                <a:lnTo>
                  <a:pt x="276479" y="123190"/>
                </a:lnTo>
                <a:lnTo>
                  <a:pt x="273050" y="127000"/>
                </a:lnTo>
                <a:lnTo>
                  <a:pt x="269621" y="129540"/>
                </a:lnTo>
                <a:lnTo>
                  <a:pt x="261112" y="129540"/>
                </a:lnTo>
                <a:lnTo>
                  <a:pt x="258445" y="127000"/>
                </a:lnTo>
                <a:lnTo>
                  <a:pt x="249682" y="133350"/>
                </a:lnTo>
                <a:lnTo>
                  <a:pt x="254508" y="138430"/>
                </a:lnTo>
                <a:lnTo>
                  <a:pt x="259969" y="140970"/>
                </a:lnTo>
                <a:lnTo>
                  <a:pt x="271780" y="138430"/>
                </a:lnTo>
                <a:lnTo>
                  <a:pt x="277495" y="135890"/>
                </a:lnTo>
                <a:lnTo>
                  <a:pt x="282956" y="129540"/>
                </a:lnTo>
                <a:lnTo>
                  <a:pt x="287655" y="125730"/>
                </a:lnTo>
                <a:lnTo>
                  <a:pt x="290703" y="120650"/>
                </a:lnTo>
                <a:lnTo>
                  <a:pt x="292100" y="115570"/>
                </a:lnTo>
                <a:lnTo>
                  <a:pt x="293624" y="110490"/>
                </a:lnTo>
                <a:close/>
              </a:path>
              <a:path w="766444" h="382904">
                <a:moveTo>
                  <a:pt x="337947" y="38100"/>
                </a:moveTo>
                <a:lnTo>
                  <a:pt x="335153" y="36830"/>
                </a:lnTo>
                <a:lnTo>
                  <a:pt x="332740" y="35560"/>
                </a:lnTo>
                <a:lnTo>
                  <a:pt x="328168" y="31750"/>
                </a:lnTo>
                <a:lnTo>
                  <a:pt x="323342" y="27940"/>
                </a:lnTo>
                <a:lnTo>
                  <a:pt x="319722" y="24130"/>
                </a:lnTo>
                <a:lnTo>
                  <a:pt x="316103" y="20320"/>
                </a:lnTo>
                <a:lnTo>
                  <a:pt x="314960" y="19227"/>
                </a:lnTo>
                <a:lnTo>
                  <a:pt x="314960" y="40640"/>
                </a:lnTo>
                <a:lnTo>
                  <a:pt x="314960" y="43180"/>
                </a:lnTo>
                <a:lnTo>
                  <a:pt x="312928" y="50800"/>
                </a:lnTo>
                <a:lnTo>
                  <a:pt x="310896" y="54610"/>
                </a:lnTo>
                <a:lnTo>
                  <a:pt x="307848" y="57150"/>
                </a:lnTo>
                <a:lnTo>
                  <a:pt x="304800" y="60960"/>
                </a:lnTo>
                <a:lnTo>
                  <a:pt x="301752" y="62230"/>
                </a:lnTo>
                <a:lnTo>
                  <a:pt x="295783" y="62230"/>
                </a:lnTo>
                <a:lnTo>
                  <a:pt x="288163" y="53340"/>
                </a:lnTo>
                <a:lnTo>
                  <a:pt x="288290" y="50800"/>
                </a:lnTo>
                <a:lnTo>
                  <a:pt x="289814" y="46990"/>
                </a:lnTo>
                <a:lnTo>
                  <a:pt x="291592" y="44450"/>
                </a:lnTo>
                <a:lnTo>
                  <a:pt x="294386" y="40640"/>
                </a:lnTo>
                <a:lnTo>
                  <a:pt x="299339" y="34290"/>
                </a:lnTo>
                <a:lnTo>
                  <a:pt x="302514" y="29210"/>
                </a:lnTo>
                <a:lnTo>
                  <a:pt x="304292" y="24130"/>
                </a:lnTo>
                <a:lnTo>
                  <a:pt x="307086" y="27940"/>
                </a:lnTo>
                <a:lnTo>
                  <a:pt x="310642" y="30480"/>
                </a:lnTo>
                <a:lnTo>
                  <a:pt x="312801" y="34290"/>
                </a:lnTo>
                <a:lnTo>
                  <a:pt x="313690" y="36830"/>
                </a:lnTo>
                <a:lnTo>
                  <a:pt x="314960" y="40640"/>
                </a:lnTo>
                <a:lnTo>
                  <a:pt x="314960" y="19227"/>
                </a:lnTo>
                <a:lnTo>
                  <a:pt x="306870" y="11430"/>
                </a:lnTo>
                <a:lnTo>
                  <a:pt x="305562" y="10160"/>
                </a:lnTo>
                <a:lnTo>
                  <a:pt x="302133" y="6350"/>
                </a:lnTo>
                <a:lnTo>
                  <a:pt x="299466" y="3810"/>
                </a:lnTo>
                <a:lnTo>
                  <a:pt x="297942" y="3810"/>
                </a:lnTo>
                <a:lnTo>
                  <a:pt x="295275" y="1270"/>
                </a:lnTo>
                <a:lnTo>
                  <a:pt x="292735" y="0"/>
                </a:lnTo>
                <a:lnTo>
                  <a:pt x="287528" y="0"/>
                </a:lnTo>
                <a:lnTo>
                  <a:pt x="284607" y="1270"/>
                </a:lnTo>
                <a:lnTo>
                  <a:pt x="277749" y="3810"/>
                </a:lnTo>
                <a:lnTo>
                  <a:pt x="274066" y="6350"/>
                </a:lnTo>
                <a:lnTo>
                  <a:pt x="270129" y="10160"/>
                </a:lnTo>
                <a:lnTo>
                  <a:pt x="266065" y="13970"/>
                </a:lnTo>
                <a:lnTo>
                  <a:pt x="263144" y="19050"/>
                </a:lnTo>
                <a:lnTo>
                  <a:pt x="259334" y="26670"/>
                </a:lnTo>
                <a:lnTo>
                  <a:pt x="258572" y="30480"/>
                </a:lnTo>
                <a:lnTo>
                  <a:pt x="259334" y="38100"/>
                </a:lnTo>
                <a:lnTo>
                  <a:pt x="260858" y="41910"/>
                </a:lnTo>
                <a:lnTo>
                  <a:pt x="263525" y="45720"/>
                </a:lnTo>
                <a:lnTo>
                  <a:pt x="272161" y="39370"/>
                </a:lnTo>
                <a:lnTo>
                  <a:pt x="269748" y="35560"/>
                </a:lnTo>
                <a:lnTo>
                  <a:pt x="268732" y="31750"/>
                </a:lnTo>
                <a:lnTo>
                  <a:pt x="289941" y="11430"/>
                </a:lnTo>
                <a:lnTo>
                  <a:pt x="292862" y="12700"/>
                </a:lnTo>
                <a:lnTo>
                  <a:pt x="296037" y="16510"/>
                </a:lnTo>
                <a:lnTo>
                  <a:pt x="296418" y="16510"/>
                </a:lnTo>
                <a:lnTo>
                  <a:pt x="298069" y="19050"/>
                </a:lnTo>
                <a:lnTo>
                  <a:pt x="296164" y="22860"/>
                </a:lnTo>
                <a:lnTo>
                  <a:pt x="292354" y="27940"/>
                </a:lnTo>
                <a:lnTo>
                  <a:pt x="286766" y="35560"/>
                </a:lnTo>
                <a:lnTo>
                  <a:pt x="284099" y="39370"/>
                </a:lnTo>
                <a:lnTo>
                  <a:pt x="282067" y="41910"/>
                </a:lnTo>
                <a:lnTo>
                  <a:pt x="280924" y="43180"/>
                </a:lnTo>
                <a:lnTo>
                  <a:pt x="279400" y="45720"/>
                </a:lnTo>
                <a:lnTo>
                  <a:pt x="278384" y="48260"/>
                </a:lnTo>
                <a:lnTo>
                  <a:pt x="277571" y="53340"/>
                </a:lnTo>
                <a:lnTo>
                  <a:pt x="277495" y="57150"/>
                </a:lnTo>
                <a:lnTo>
                  <a:pt x="278384" y="59690"/>
                </a:lnTo>
                <a:lnTo>
                  <a:pt x="279146" y="63500"/>
                </a:lnTo>
                <a:lnTo>
                  <a:pt x="280797" y="66040"/>
                </a:lnTo>
                <a:lnTo>
                  <a:pt x="283083" y="68580"/>
                </a:lnTo>
                <a:lnTo>
                  <a:pt x="286893" y="72390"/>
                </a:lnTo>
                <a:lnTo>
                  <a:pt x="291465" y="73660"/>
                </a:lnTo>
                <a:lnTo>
                  <a:pt x="301879" y="73660"/>
                </a:lnTo>
                <a:lnTo>
                  <a:pt x="322453" y="41910"/>
                </a:lnTo>
                <a:lnTo>
                  <a:pt x="327279" y="44450"/>
                </a:lnTo>
                <a:lnTo>
                  <a:pt x="329819" y="45720"/>
                </a:lnTo>
                <a:lnTo>
                  <a:pt x="333883" y="41910"/>
                </a:lnTo>
                <a:lnTo>
                  <a:pt x="337947" y="38100"/>
                </a:lnTo>
                <a:close/>
              </a:path>
              <a:path w="766444" h="382904">
                <a:moveTo>
                  <a:pt x="449326" y="279476"/>
                </a:moveTo>
                <a:lnTo>
                  <a:pt x="440309" y="270586"/>
                </a:lnTo>
                <a:lnTo>
                  <a:pt x="432435" y="278206"/>
                </a:lnTo>
                <a:lnTo>
                  <a:pt x="441452" y="287096"/>
                </a:lnTo>
                <a:lnTo>
                  <a:pt x="449326" y="279476"/>
                </a:lnTo>
                <a:close/>
              </a:path>
              <a:path w="766444" h="382904">
                <a:moveTo>
                  <a:pt x="464058" y="374726"/>
                </a:moveTo>
                <a:lnTo>
                  <a:pt x="462953" y="372186"/>
                </a:lnTo>
                <a:lnTo>
                  <a:pt x="425196" y="284556"/>
                </a:lnTo>
                <a:lnTo>
                  <a:pt x="416433" y="293446"/>
                </a:lnTo>
                <a:lnTo>
                  <a:pt x="445770" y="358216"/>
                </a:lnTo>
                <a:lnTo>
                  <a:pt x="447929" y="362026"/>
                </a:lnTo>
                <a:lnTo>
                  <a:pt x="450215" y="367106"/>
                </a:lnTo>
                <a:lnTo>
                  <a:pt x="452755" y="372186"/>
                </a:lnTo>
                <a:lnTo>
                  <a:pt x="448564" y="369646"/>
                </a:lnTo>
                <a:lnTo>
                  <a:pt x="443992" y="367106"/>
                </a:lnTo>
                <a:lnTo>
                  <a:pt x="438912" y="364566"/>
                </a:lnTo>
                <a:lnTo>
                  <a:pt x="375793" y="334086"/>
                </a:lnTo>
                <a:lnTo>
                  <a:pt x="366522" y="344246"/>
                </a:lnTo>
                <a:lnTo>
                  <a:pt x="455422" y="382346"/>
                </a:lnTo>
                <a:lnTo>
                  <a:pt x="464058" y="374726"/>
                </a:lnTo>
                <a:close/>
              </a:path>
              <a:path w="766444" h="382904">
                <a:moveTo>
                  <a:pt x="504317" y="334086"/>
                </a:moveTo>
                <a:lnTo>
                  <a:pt x="457962" y="287096"/>
                </a:lnTo>
                <a:lnTo>
                  <a:pt x="450088" y="295986"/>
                </a:lnTo>
                <a:lnTo>
                  <a:pt x="496443" y="341706"/>
                </a:lnTo>
                <a:lnTo>
                  <a:pt x="504317" y="334086"/>
                </a:lnTo>
                <a:close/>
              </a:path>
              <a:path w="766444" h="382904">
                <a:moveTo>
                  <a:pt x="553212" y="284556"/>
                </a:moveTo>
                <a:lnTo>
                  <a:pt x="533273" y="264782"/>
                </a:lnTo>
                <a:lnTo>
                  <a:pt x="533273" y="290906"/>
                </a:lnTo>
                <a:lnTo>
                  <a:pt x="531749" y="295986"/>
                </a:lnTo>
                <a:lnTo>
                  <a:pt x="524891" y="302336"/>
                </a:lnTo>
                <a:lnTo>
                  <a:pt x="520446" y="303606"/>
                </a:lnTo>
                <a:lnTo>
                  <a:pt x="509524" y="303606"/>
                </a:lnTo>
                <a:lnTo>
                  <a:pt x="487426" y="271856"/>
                </a:lnTo>
                <a:lnTo>
                  <a:pt x="488950" y="268046"/>
                </a:lnTo>
                <a:lnTo>
                  <a:pt x="492379" y="264236"/>
                </a:lnTo>
                <a:lnTo>
                  <a:pt x="496062" y="260426"/>
                </a:lnTo>
                <a:lnTo>
                  <a:pt x="500507" y="259156"/>
                </a:lnTo>
                <a:lnTo>
                  <a:pt x="511302" y="260426"/>
                </a:lnTo>
                <a:lnTo>
                  <a:pt x="533273" y="290906"/>
                </a:lnTo>
                <a:lnTo>
                  <a:pt x="533273" y="264782"/>
                </a:lnTo>
                <a:lnTo>
                  <a:pt x="527608" y="259156"/>
                </a:lnTo>
                <a:lnTo>
                  <a:pt x="489204" y="221056"/>
                </a:lnTo>
                <a:lnTo>
                  <a:pt x="481330" y="228676"/>
                </a:lnTo>
                <a:lnTo>
                  <a:pt x="504317" y="251536"/>
                </a:lnTo>
                <a:lnTo>
                  <a:pt x="497840" y="251536"/>
                </a:lnTo>
                <a:lnTo>
                  <a:pt x="477901" y="271856"/>
                </a:lnTo>
                <a:lnTo>
                  <a:pt x="476758" y="276936"/>
                </a:lnTo>
                <a:lnTo>
                  <a:pt x="499618" y="309956"/>
                </a:lnTo>
                <a:lnTo>
                  <a:pt x="510413" y="313766"/>
                </a:lnTo>
                <a:lnTo>
                  <a:pt x="515620" y="315036"/>
                </a:lnTo>
                <a:lnTo>
                  <a:pt x="525907" y="312496"/>
                </a:lnTo>
                <a:lnTo>
                  <a:pt x="530352" y="309956"/>
                </a:lnTo>
                <a:lnTo>
                  <a:pt x="534035" y="306146"/>
                </a:lnTo>
                <a:lnTo>
                  <a:pt x="536892" y="303606"/>
                </a:lnTo>
                <a:lnTo>
                  <a:pt x="539750" y="301066"/>
                </a:lnTo>
                <a:lnTo>
                  <a:pt x="541782" y="294716"/>
                </a:lnTo>
                <a:lnTo>
                  <a:pt x="540131" y="287096"/>
                </a:lnTo>
                <a:lnTo>
                  <a:pt x="545973" y="292176"/>
                </a:lnTo>
                <a:lnTo>
                  <a:pt x="550799" y="287096"/>
                </a:lnTo>
                <a:lnTo>
                  <a:pt x="553212" y="284556"/>
                </a:lnTo>
                <a:close/>
              </a:path>
              <a:path w="766444" h="382904">
                <a:moveTo>
                  <a:pt x="602361" y="236296"/>
                </a:moveTo>
                <a:lnTo>
                  <a:pt x="595503" y="228676"/>
                </a:lnTo>
                <a:lnTo>
                  <a:pt x="574167" y="250266"/>
                </a:lnTo>
                <a:lnTo>
                  <a:pt x="567817" y="257886"/>
                </a:lnTo>
                <a:lnTo>
                  <a:pt x="564642" y="260426"/>
                </a:lnTo>
                <a:lnTo>
                  <a:pt x="564007" y="250266"/>
                </a:lnTo>
                <a:lnTo>
                  <a:pt x="560590" y="207086"/>
                </a:lnTo>
                <a:lnTo>
                  <a:pt x="559689" y="195656"/>
                </a:lnTo>
                <a:lnTo>
                  <a:pt x="554482" y="190576"/>
                </a:lnTo>
                <a:lnTo>
                  <a:pt x="516636" y="228676"/>
                </a:lnTo>
                <a:lnTo>
                  <a:pt x="522986" y="235026"/>
                </a:lnTo>
                <a:lnTo>
                  <a:pt x="544449" y="213436"/>
                </a:lnTo>
                <a:lnTo>
                  <a:pt x="547370" y="210896"/>
                </a:lnTo>
                <a:lnTo>
                  <a:pt x="550545" y="207086"/>
                </a:lnTo>
                <a:lnTo>
                  <a:pt x="554863" y="270586"/>
                </a:lnTo>
                <a:lnTo>
                  <a:pt x="561213" y="276936"/>
                </a:lnTo>
                <a:lnTo>
                  <a:pt x="577926" y="260426"/>
                </a:lnTo>
                <a:lnTo>
                  <a:pt x="602361" y="236296"/>
                </a:lnTo>
                <a:close/>
              </a:path>
              <a:path w="766444" h="382904">
                <a:moveTo>
                  <a:pt x="641350" y="185496"/>
                </a:moveTo>
                <a:lnTo>
                  <a:pt x="640080" y="180416"/>
                </a:lnTo>
                <a:lnTo>
                  <a:pt x="636651" y="174078"/>
                </a:lnTo>
                <a:lnTo>
                  <a:pt x="627507" y="180416"/>
                </a:lnTo>
                <a:lnTo>
                  <a:pt x="629666" y="185496"/>
                </a:lnTo>
                <a:lnTo>
                  <a:pt x="630428" y="189306"/>
                </a:lnTo>
                <a:lnTo>
                  <a:pt x="616331" y="208356"/>
                </a:lnTo>
                <a:lnTo>
                  <a:pt x="605790" y="208356"/>
                </a:lnTo>
                <a:lnTo>
                  <a:pt x="600329" y="205816"/>
                </a:lnTo>
                <a:lnTo>
                  <a:pt x="594995" y="200736"/>
                </a:lnTo>
                <a:lnTo>
                  <a:pt x="601383" y="194386"/>
                </a:lnTo>
                <a:lnTo>
                  <a:pt x="629539" y="166446"/>
                </a:lnTo>
                <a:lnTo>
                  <a:pt x="628650" y="165176"/>
                </a:lnTo>
                <a:lnTo>
                  <a:pt x="628015" y="165176"/>
                </a:lnTo>
                <a:lnTo>
                  <a:pt x="624243" y="161378"/>
                </a:lnTo>
                <a:lnTo>
                  <a:pt x="621741" y="158826"/>
                </a:lnTo>
                <a:lnTo>
                  <a:pt x="615861" y="155028"/>
                </a:lnTo>
                <a:lnTo>
                  <a:pt x="614934" y="154838"/>
                </a:lnTo>
                <a:lnTo>
                  <a:pt x="614934" y="167728"/>
                </a:lnTo>
                <a:lnTo>
                  <a:pt x="589026" y="194386"/>
                </a:lnTo>
                <a:lnTo>
                  <a:pt x="585216" y="189306"/>
                </a:lnTo>
                <a:lnTo>
                  <a:pt x="583311" y="185496"/>
                </a:lnTo>
                <a:lnTo>
                  <a:pt x="583438" y="175336"/>
                </a:lnTo>
                <a:lnTo>
                  <a:pt x="585216" y="171526"/>
                </a:lnTo>
                <a:lnTo>
                  <a:pt x="588899" y="167728"/>
                </a:lnTo>
                <a:lnTo>
                  <a:pt x="592836" y="163906"/>
                </a:lnTo>
                <a:lnTo>
                  <a:pt x="597535" y="161378"/>
                </a:lnTo>
                <a:lnTo>
                  <a:pt x="606679" y="162636"/>
                </a:lnTo>
                <a:lnTo>
                  <a:pt x="610616" y="165176"/>
                </a:lnTo>
                <a:lnTo>
                  <a:pt x="614934" y="167728"/>
                </a:lnTo>
                <a:lnTo>
                  <a:pt x="614934" y="154838"/>
                </a:lnTo>
                <a:lnTo>
                  <a:pt x="603758" y="152476"/>
                </a:lnTo>
                <a:lnTo>
                  <a:pt x="595630" y="152476"/>
                </a:lnTo>
                <a:lnTo>
                  <a:pt x="588518" y="155028"/>
                </a:lnTo>
                <a:lnTo>
                  <a:pt x="582295" y="161378"/>
                </a:lnTo>
                <a:lnTo>
                  <a:pt x="575945" y="167728"/>
                </a:lnTo>
                <a:lnTo>
                  <a:pt x="572770" y="175336"/>
                </a:lnTo>
                <a:lnTo>
                  <a:pt x="573151" y="182956"/>
                </a:lnTo>
                <a:lnTo>
                  <a:pt x="574052" y="189306"/>
                </a:lnTo>
                <a:lnTo>
                  <a:pt x="602780" y="218516"/>
                </a:lnTo>
                <a:lnTo>
                  <a:pt x="608838" y="218516"/>
                </a:lnTo>
                <a:lnTo>
                  <a:pt x="616966" y="219786"/>
                </a:lnTo>
                <a:lnTo>
                  <a:pt x="624459" y="215976"/>
                </a:lnTo>
                <a:lnTo>
                  <a:pt x="631190" y="209626"/>
                </a:lnTo>
                <a:lnTo>
                  <a:pt x="632282" y="208356"/>
                </a:lnTo>
                <a:lnTo>
                  <a:pt x="636651" y="203276"/>
                </a:lnTo>
                <a:lnTo>
                  <a:pt x="639699" y="198196"/>
                </a:lnTo>
                <a:lnTo>
                  <a:pt x="640588" y="191846"/>
                </a:lnTo>
                <a:lnTo>
                  <a:pt x="641350" y="185496"/>
                </a:lnTo>
                <a:close/>
              </a:path>
              <a:path w="766444" h="382904">
                <a:moveTo>
                  <a:pt x="723138" y="115646"/>
                </a:moveTo>
                <a:lnTo>
                  <a:pt x="693801" y="86436"/>
                </a:lnTo>
                <a:lnTo>
                  <a:pt x="691261" y="83896"/>
                </a:lnTo>
                <a:lnTo>
                  <a:pt x="685927" y="77546"/>
                </a:lnTo>
                <a:lnTo>
                  <a:pt x="680847" y="75006"/>
                </a:lnTo>
                <a:lnTo>
                  <a:pt x="670814" y="75006"/>
                </a:lnTo>
                <a:lnTo>
                  <a:pt x="665988" y="77546"/>
                </a:lnTo>
                <a:lnTo>
                  <a:pt x="661289" y="82626"/>
                </a:lnTo>
                <a:lnTo>
                  <a:pt x="655447" y="87706"/>
                </a:lnTo>
                <a:lnTo>
                  <a:pt x="653415" y="95326"/>
                </a:lnTo>
                <a:lnTo>
                  <a:pt x="655193" y="104228"/>
                </a:lnTo>
                <a:lnTo>
                  <a:pt x="651637" y="102946"/>
                </a:lnTo>
                <a:lnTo>
                  <a:pt x="644525" y="102946"/>
                </a:lnTo>
                <a:lnTo>
                  <a:pt x="640842" y="104228"/>
                </a:lnTo>
                <a:lnTo>
                  <a:pt x="626618" y="127076"/>
                </a:lnTo>
                <a:lnTo>
                  <a:pt x="627380" y="130886"/>
                </a:lnTo>
                <a:lnTo>
                  <a:pt x="620903" y="124536"/>
                </a:lnTo>
                <a:lnTo>
                  <a:pt x="613918" y="132156"/>
                </a:lnTo>
                <a:lnTo>
                  <a:pt x="660273" y="177876"/>
                </a:lnTo>
                <a:lnTo>
                  <a:pt x="668147" y="170256"/>
                </a:lnTo>
                <a:lnTo>
                  <a:pt x="644017" y="146126"/>
                </a:lnTo>
                <a:lnTo>
                  <a:pt x="639826" y="142328"/>
                </a:lnTo>
                <a:lnTo>
                  <a:pt x="637032" y="138506"/>
                </a:lnTo>
                <a:lnTo>
                  <a:pt x="634238" y="132156"/>
                </a:lnTo>
                <a:lnTo>
                  <a:pt x="634047" y="130886"/>
                </a:lnTo>
                <a:lnTo>
                  <a:pt x="633857" y="129628"/>
                </a:lnTo>
                <a:lnTo>
                  <a:pt x="644906" y="114376"/>
                </a:lnTo>
                <a:lnTo>
                  <a:pt x="650875" y="114376"/>
                </a:lnTo>
                <a:lnTo>
                  <a:pt x="654177" y="116928"/>
                </a:lnTo>
                <a:lnTo>
                  <a:pt x="657733" y="120726"/>
                </a:lnTo>
                <a:lnTo>
                  <a:pt x="687832" y="151206"/>
                </a:lnTo>
                <a:lnTo>
                  <a:pt x="695706" y="142328"/>
                </a:lnTo>
                <a:lnTo>
                  <a:pt x="668782" y="115646"/>
                </a:lnTo>
                <a:lnTo>
                  <a:pt x="667575" y="114376"/>
                </a:lnTo>
                <a:lnTo>
                  <a:pt x="663956" y="110578"/>
                </a:lnTo>
                <a:lnTo>
                  <a:pt x="661543" y="106756"/>
                </a:lnTo>
                <a:lnTo>
                  <a:pt x="661543" y="104228"/>
                </a:lnTo>
                <a:lnTo>
                  <a:pt x="661543" y="97878"/>
                </a:lnTo>
                <a:lnTo>
                  <a:pt x="663194" y="94056"/>
                </a:lnTo>
                <a:lnTo>
                  <a:pt x="666369" y="90246"/>
                </a:lnTo>
                <a:lnTo>
                  <a:pt x="670179" y="87706"/>
                </a:lnTo>
                <a:lnTo>
                  <a:pt x="672338" y="87706"/>
                </a:lnTo>
                <a:lnTo>
                  <a:pt x="674624" y="86436"/>
                </a:lnTo>
                <a:lnTo>
                  <a:pt x="676656" y="86436"/>
                </a:lnTo>
                <a:lnTo>
                  <a:pt x="678561" y="87706"/>
                </a:lnTo>
                <a:lnTo>
                  <a:pt x="680339" y="88976"/>
                </a:lnTo>
                <a:lnTo>
                  <a:pt x="682879" y="90246"/>
                </a:lnTo>
                <a:lnTo>
                  <a:pt x="686054" y="94056"/>
                </a:lnTo>
                <a:lnTo>
                  <a:pt x="715264" y="123278"/>
                </a:lnTo>
                <a:lnTo>
                  <a:pt x="723138" y="115646"/>
                </a:lnTo>
                <a:close/>
              </a:path>
              <a:path w="766444" h="382904">
                <a:moveTo>
                  <a:pt x="766445" y="61036"/>
                </a:moveTo>
                <a:lnTo>
                  <a:pt x="765048" y="54686"/>
                </a:lnTo>
                <a:lnTo>
                  <a:pt x="761619" y="48336"/>
                </a:lnTo>
                <a:lnTo>
                  <a:pt x="752475" y="55956"/>
                </a:lnTo>
                <a:lnTo>
                  <a:pt x="754634" y="61036"/>
                </a:lnTo>
                <a:lnTo>
                  <a:pt x="755396" y="64846"/>
                </a:lnTo>
                <a:lnTo>
                  <a:pt x="754380" y="71196"/>
                </a:lnTo>
                <a:lnTo>
                  <a:pt x="752729" y="75006"/>
                </a:lnTo>
                <a:lnTo>
                  <a:pt x="745871" y="81356"/>
                </a:lnTo>
                <a:lnTo>
                  <a:pt x="741299" y="83896"/>
                </a:lnTo>
                <a:lnTo>
                  <a:pt x="730758" y="83896"/>
                </a:lnTo>
                <a:lnTo>
                  <a:pt x="725424" y="81356"/>
                </a:lnTo>
                <a:lnTo>
                  <a:pt x="719963" y="76276"/>
                </a:lnTo>
                <a:lnTo>
                  <a:pt x="727659" y="68656"/>
                </a:lnTo>
                <a:lnTo>
                  <a:pt x="754634" y="41986"/>
                </a:lnTo>
                <a:lnTo>
                  <a:pt x="753745" y="40728"/>
                </a:lnTo>
                <a:lnTo>
                  <a:pt x="752983" y="39446"/>
                </a:lnTo>
                <a:lnTo>
                  <a:pt x="752602" y="39446"/>
                </a:lnTo>
                <a:lnTo>
                  <a:pt x="749681" y="36906"/>
                </a:lnTo>
                <a:lnTo>
                  <a:pt x="746760" y="34378"/>
                </a:lnTo>
                <a:lnTo>
                  <a:pt x="740867" y="30556"/>
                </a:lnTo>
                <a:lnTo>
                  <a:pt x="739902" y="30149"/>
                </a:lnTo>
                <a:lnTo>
                  <a:pt x="739902" y="43256"/>
                </a:lnTo>
                <a:lnTo>
                  <a:pt x="713994" y="68656"/>
                </a:lnTo>
                <a:lnTo>
                  <a:pt x="710184" y="64846"/>
                </a:lnTo>
                <a:lnTo>
                  <a:pt x="708279" y="59778"/>
                </a:lnTo>
                <a:lnTo>
                  <a:pt x="708406" y="50876"/>
                </a:lnTo>
                <a:lnTo>
                  <a:pt x="710184" y="45796"/>
                </a:lnTo>
                <a:lnTo>
                  <a:pt x="713867" y="41986"/>
                </a:lnTo>
                <a:lnTo>
                  <a:pt x="717804" y="38176"/>
                </a:lnTo>
                <a:lnTo>
                  <a:pt x="722630" y="36906"/>
                </a:lnTo>
                <a:lnTo>
                  <a:pt x="728091" y="36906"/>
                </a:lnTo>
                <a:lnTo>
                  <a:pt x="731647" y="38176"/>
                </a:lnTo>
                <a:lnTo>
                  <a:pt x="735584" y="39446"/>
                </a:lnTo>
                <a:lnTo>
                  <a:pt x="739902" y="43256"/>
                </a:lnTo>
                <a:lnTo>
                  <a:pt x="739902" y="30149"/>
                </a:lnTo>
                <a:lnTo>
                  <a:pt x="734898" y="28028"/>
                </a:lnTo>
                <a:lnTo>
                  <a:pt x="728853" y="26746"/>
                </a:lnTo>
                <a:lnTo>
                  <a:pt x="720725" y="26746"/>
                </a:lnTo>
                <a:lnTo>
                  <a:pt x="713486" y="30556"/>
                </a:lnTo>
                <a:lnTo>
                  <a:pt x="707263" y="35636"/>
                </a:lnTo>
                <a:lnTo>
                  <a:pt x="700913" y="43256"/>
                </a:lnTo>
                <a:lnTo>
                  <a:pt x="697865" y="49606"/>
                </a:lnTo>
                <a:lnTo>
                  <a:pt x="698119" y="58496"/>
                </a:lnTo>
                <a:lnTo>
                  <a:pt x="721817" y="91528"/>
                </a:lnTo>
                <a:lnTo>
                  <a:pt x="733806" y="94056"/>
                </a:lnTo>
                <a:lnTo>
                  <a:pt x="741934" y="94056"/>
                </a:lnTo>
                <a:lnTo>
                  <a:pt x="749427" y="91528"/>
                </a:lnTo>
                <a:lnTo>
                  <a:pt x="756158" y="83896"/>
                </a:lnTo>
                <a:lnTo>
                  <a:pt x="761619" y="78828"/>
                </a:lnTo>
                <a:lnTo>
                  <a:pt x="764667" y="73736"/>
                </a:lnTo>
                <a:lnTo>
                  <a:pt x="766445" y="61036"/>
                </a:lnTo>
                <a:close/>
              </a:path>
            </a:pathLst>
          </a:custGeom>
          <a:solidFill>
            <a:srgbClr val="1E28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562860" y="5623699"/>
            <a:ext cx="403860" cy="383540"/>
          </a:xfrm>
          <a:custGeom>
            <a:avLst/>
            <a:gdLst/>
            <a:ahLst/>
            <a:cxnLst/>
            <a:rect l="l" t="t" r="r" b="b"/>
            <a:pathLst>
              <a:path w="403860" h="383539">
                <a:moveTo>
                  <a:pt x="8508" y="311150"/>
                </a:moveTo>
                <a:lnTo>
                  <a:pt x="0" y="320040"/>
                </a:lnTo>
                <a:lnTo>
                  <a:pt x="64007" y="383540"/>
                </a:lnTo>
                <a:lnTo>
                  <a:pt x="72516" y="375920"/>
                </a:lnTo>
                <a:lnTo>
                  <a:pt x="50291" y="353060"/>
                </a:lnTo>
                <a:lnTo>
                  <a:pt x="50418" y="342900"/>
                </a:lnTo>
                <a:lnTo>
                  <a:pt x="40258" y="342900"/>
                </a:lnTo>
                <a:lnTo>
                  <a:pt x="8508" y="311150"/>
                </a:lnTo>
                <a:close/>
              </a:path>
              <a:path w="403860" h="383539">
                <a:moveTo>
                  <a:pt x="51688" y="267970"/>
                </a:moveTo>
                <a:lnTo>
                  <a:pt x="40258" y="279400"/>
                </a:lnTo>
                <a:lnTo>
                  <a:pt x="40258" y="342900"/>
                </a:lnTo>
                <a:lnTo>
                  <a:pt x="50418" y="342900"/>
                </a:lnTo>
                <a:lnTo>
                  <a:pt x="50545" y="332740"/>
                </a:lnTo>
                <a:lnTo>
                  <a:pt x="115725" y="332740"/>
                </a:lnTo>
                <a:lnTo>
                  <a:pt x="116966" y="331470"/>
                </a:lnTo>
                <a:lnTo>
                  <a:pt x="50800" y="321310"/>
                </a:lnTo>
                <a:lnTo>
                  <a:pt x="51688" y="267970"/>
                </a:lnTo>
                <a:close/>
              </a:path>
              <a:path w="403860" h="383539">
                <a:moveTo>
                  <a:pt x="115725" y="332740"/>
                </a:moveTo>
                <a:lnTo>
                  <a:pt x="50545" y="332740"/>
                </a:lnTo>
                <a:lnTo>
                  <a:pt x="105790" y="342900"/>
                </a:lnTo>
                <a:lnTo>
                  <a:pt x="115725" y="332740"/>
                </a:lnTo>
                <a:close/>
              </a:path>
              <a:path w="403860" h="383539">
                <a:moveTo>
                  <a:pt x="84962" y="270510"/>
                </a:moveTo>
                <a:lnTo>
                  <a:pt x="77088" y="278130"/>
                </a:lnTo>
                <a:lnTo>
                  <a:pt x="105917" y="307340"/>
                </a:lnTo>
                <a:lnTo>
                  <a:pt x="109219" y="309880"/>
                </a:lnTo>
                <a:lnTo>
                  <a:pt x="111887" y="312420"/>
                </a:lnTo>
                <a:lnTo>
                  <a:pt x="113664" y="313690"/>
                </a:lnTo>
                <a:lnTo>
                  <a:pt x="116458" y="316230"/>
                </a:lnTo>
                <a:lnTo>
                  <a:pt x="119252" y="316230"/>
                </a:lnTo>
                <a:lnTo>
                  <a:pt x="124713" y="317500"/>
                </a:lnTo>
                <a:lnTo>
                  <a:pt x="127762" y="317500"/>
                </a:lnTo>
                <a:lnTo>
                  <a:pt x="134619" y="314960"/>
                </a:lnTo>
                <a:lnTo>
                  <a:pt x="137667" y="312420"/>
                </a:lnTo>
                <a:lnTo>
                  <a:pt x="140462" y="309880"/>
                </a:lnTo>
                <a:lnTo>
                  <a:pt x="144195" y="306070"/>
                </a:lnTo>
                <a:lnTo>
                  <a:pt x="122046" y="306070"/>
                </a:lnTo>
                <a:lnTo>
                  <a:pt x="117728" y="302260"/>
                </a:lnTo>
                <a:lnTo>
                  <a:pt x="114807" y="299720"/>
                </a:lnTo>
                <a:lnTo>
                  <a:pt x="110743" y="295910"/>
                </a:lnTo>
                <a:lnTo>
                  <a:pt x="84962" y="270510"/>
                </a:lnTo>
                <a:close/>
              </a:path>
              <a:path w="403860" h="383539">
                <a:moveTo>
                  <a:pt x="114807" y="241300"/>
                </a:moveTo>
                <a:lnTo>
                  <a:pt x="106933" y="248920"/>
                </a:lnTo>
                <a:lnTo>
                  <a:pt x="131698" y="273050"/>
                </a:lnTo>
                <a:lnTo>
                  <a:pt x="135762" y="276860"/>
                </a:lnTo>
                <a:lnTo>
                  <a:pt x="138302" y="280670"/>
                </a:lnTo>
                <a:lnTo>
                  <a:pt x="139572" y="283210"/>
                </a:lnTo>
                <a:lnTo>
                  <a:pt x="140715" y="287020"/>
                </a:lnTo>
                <a:lnTo>
                  <a:pt x="140969" y="289560"/>
                </a:lnTo>
                <a:lnTo>
                  <a:pt x="139191" y="295910"/>
                </a:lnTo>
                <a:lnTo>
                  <a:pt x="137540" y="299720"/>
                </a:lnTo>
                <a:lnTo>
                  <a:pt x="135254" y="300990"/>
                </a:lnTo>
                <a:lnTo>
                  <a:pt x="132841" y="303530"/>
                </a:lnTo>
                <a:lnTo>
                  <a:pt x="130301" y="304800"/>
                </a:lnTo>
                <a:lnTo>
                  <a:pt x="124713" y="306070"/>
                </a:lnTo>
                <a:lnTo>
                  <a:pt x="144195" y="306070"/>
                </a:lnTo>
                <a:lnTo>
                  <a:pt x="146684" y="303530"/>
                </a:lnTo>
                <a:lnTo>
                  <a:pt x="148970" y="295910"/>
                </a:lnTo>
                <a:lnTo>
                  <a:pt x="147319" y="287020"/>
                </a:lnTo>
                <a:lnTo>
                  <a:pt x="161162" y="287020"/>
                </a:lnTo>
                <a:lnTo>
                  <a:pt x="114807" y="241300"/>
                </a:lnTo>
                <a:close/>
              </a:path>
              <a:path w="403860" h="383539">
                <a:moveTo>
                  <a:pt x="161162" y="287020"/>
                </a:moveTo>
                <a:lnTo>
                  <a:pt x="147319" y="287020"/>
                </a:lnTo>
                <a:lnTo>
                  <a:pt x="154050" y="294640"/>
                </a:lnTo>
                <a:lnTo>
                  <a:pt x="161162" y="287020"/>
                </a:lnTo>
                <a:close/>
              </a:path>
              <a:path w="403860" h="383539">
                <a:moveTo>
                  <a:pt x="133857" y="220980"/>
                </a:moveTo>
                <a:lnTo>
                  <a:pt x="126745" y="228600"/>
                </a:lnTo>
                <a:lnTo>
                  <a:pt x="173227" y="275590"/>
                </a:lnTo>
                <a:lnTo>
                  <a:pt x="181101" y="266700"/>
                </a:lnTo>
                <a:lnTo>
                  <a:pt x="156717" y="242570"/>
                </a:lnTo>
                <a:lnTo>
                  <a:pt x="153415" y="240030"/>
                </a:lnTo>
                <a:lnTo>
                  <a:pt x="150875" y="236220"/>
                </a:lnTo>
                <a:lnTo>
                  <a:pt x="148844" y="232410"/>
                </a:lnTo>
                <a:lnTo>
                  <a:pt x="147700" y="229870"/>
                </a:lnTo>
                <a:lnTo>
                  <a:pt x="147446" y="228600"/>
                </a:lnTo>
                <a:lnTo>
                  <a:pt x="140969" y="228600"/>
                </a:lnTo>
                <a:lnTo>
                  <a:pt x="133857" y="220980"/>
                </a:lnTo>
                <a:close/>
              </a:path>
              <a:path w="403860" h="383539">
                <a:moveTo>
                  <a:pt x="198642" y="179070"/>
                </a:moveTo>
                <a:lnTo>
                  <a:pt x="188594" y="179070"/>
                </a:lnTo>
                <a:lnTo>
                  <a:pt x="192912" y="242570"/>
                </a:lnTo>
                <a:lnTo>
                  <a:pt x="199262" y="248920"/>
                </a:lnTo>
                <a:lnTo>
                  <a:pt x="215979" y="232410"/>
                </a:lnTo>
                <a:lnTo>
                  <a:pt x="202564" y="232410"/>
                </a:lnTo>
                <a:lnTo>
                  <a:pt x="202056" y="222250"/>
                </a:lnTo>
                <a:lnTo>
                  <a:pt x="198642" y="179070"/>
                </a:lnTo>
                <a:close/>
              </a:path>
              <a:path w="403860" h="383539">
                <a:moveTo>
                  <a:pt x="233552" y="200660"/>
                </a:moveTo>
                <a:lnTo>
                  <a:pt x="212089" y="222250"/>
                </a:lnTo>
                <a:lnTo>
                  <a:pt x="209041" y="226060"/>
                </a:lnTo>
                <a:lnTo>
                  <a:pt x="205866" y="228600"/>
                </a:lnTo>
                <a:lnTo>
                  <a:pt x="202564" y="232410"/>
                </a:lnTo>
                <a:lnTo>
                  <a:pt x="215979" y="232410"/>
                </a:lnTo>
                <a:lnTo>
                  <a:pt x="240410" y="208280"/>
                </a:lnTo>
                <a:lnTo>
                  <a:pt x="233552" y="200660"/>
                </a:lnTo>
                <a:close/>
              </a:path>
              <a:path w="403860" h="383539">
                <a:moveTo>
                  <a:pt x="153542" y="204470"/>
                </a:moveTo>
                <a:lnTo>
                  <a:pt x="149097" y="205740"/>
                </a:lnTo>
                <a:lnTo>
                  <a:pt x="145541" y="208280"/>
                </a:lnTo>
                <a:lnTo>
                  <a:pt x="142875" y="210820"/>
                </a:lnTo>
                <a:lnTo>
                  <a:pt x="141096" y="212090"/>
                </a:lnTo>
                <a:lnTo>
                  <a:pt x="139826" y="214630"/>
                </a:lnTo>
                <a:lnTo>
                  <a:pt x="139445" y="217170"/>
                </a:lnTo>
                <a:lnTo>
                  <a:pt x="138937" y="219710"/>
                </a:lnTo>
                <a:lnTo>
                  <a:pt x="139445" y="223520"/>
                </a:lnTo>
                <a:lnTo>
                  <a:pt x="140969" y="228600"/>
                </a:lnTo>
                <a:lnTo>
                  <a:pt x="147446" y="228600"/>
                </a:lnTo>
                <a:lnTo>
                  <a:pt x="147192" y="227330"/>
                </a:lnTo>
                <a:lnTo>
                  <a:pt x="147573" y="224790"/>
                </a:lnTo>
                <a:lnTo>
                  <a:pt x="147827" y="222250"/>
                </a:lnTo>
                <a:lnTo>
                  <a:pt x="148844" y="220980"/>
                </a:lnTo>
                <a:lnTo>
                  <a:pt x="150621" y="218440"/>
                </a:lnTo>
                <a:lnTo>
                  <a:pt x="152526" y="217170"/>
                </a:lnTo>
                <a:lnTo>
                  <a:pt x="155066" y="215900"/>
                </a:lnTo>
                <a:lnTo>
                  <a:pt x="158114" y="214630"/>
                </a:lnTo>
                <a:lnTo>
                  <a:pt x="153542" y="204470"/>
                </a:lnTo>
                <a:close/>
              </a:path>
              <a:path w="403860" h="383539">
                <a:moveTo>
                  <a:pt x="192531" y="162560"/>
                </a:moveTo>
                <a:lnTo>
                  <a:pt x="154685" y="200660"/>
                </a:lnTo>
                <a:lnTo>
                  <a:pt x="161035" y="207010"/>
                </a:lnTo>
                <a:lnTo>
                  <a:pt x="182498" y="185420"/>
                </a:lnTo>
                <a:lnTo>
                  <a:pt x="185419" y="182880"/>
                </a:lnTo>
                <a:lnTo>
                  <a:pt x="188594" y="179070"/>
                </a:lnTo>
                <a:lnTo>
                  <a:pt x="198642" y="179070"/>
                </a:lnTo>
                <a:lnTo>
                  <a:pt x="197738" y="167640"/>
                </a:lnTo>
                <a:lnTo>
                  <a:pt x="192531" y="162560"/>
                </a:lnTo>
                <a:close/>
              </a:path>
              <a:path w="403860" h="383539">
                <a:moveTo>
                  <a:pt x="232663" y="124460"/>
                </a:moveTo>
                <a:lnTo>
                  <a:pt x="225425" y="128270"/>
                </a:lnTo>
                <a:lnTo>
                  <a:pt x="219201" y="134620"/>
                </a:lnTo>
                <a:lnTo>
                  <a:pt x="212851" y="140970"/>
                </a:lnTo>
                <a:lnTo>
                  <a:pt x="209803" y="147320"/>
                </a:lnTo>
                <a:lnTo>
                  <a:pt x="210057" y="156210"/>
                </a:lnTo>
                <a:lnTo>
                  <a:pt x="210962" y="162560"/>
                </a:lnTo>
                <a:lnTo>
                  <a:pt x="239698" y="191770"/>
                </a:lnTo>
                <a:lnTo>
                  <a:pt x="253872" y="191770"/>
                </a:lnTo>
                <a:lnTo>
                  <a:pt x="261365" y="189230"/>
                </a:lnTo>
                <a:lnTo>
                  <a:pt x="268096" y="181610"/>
                </a:lnTo>
                <a:lnTo>
                  <a:pt x="242696" y="181610"/>
                </a:lnTo>
                <a:lnTo>
                  <a:pt x="237362" y="179070"/>
                </a:lnTo>
                <a:lnTo>
                  <a:pt x="231901" y="173990"/>
                </a:lnTo>
                <a:lnTo>
                  <a:pt x="239606" y="166370"/>
                </a:lnTo>
                <a:lnTo>
                  <a:pt x="225932" y="166370"/>
                </a:lnTo>
                <a:lnTo>
                  <a:pt x="222122" y="162560"/>
                </a:lnTo>
                <a:lnTo>
                  <a:pt x="220217" y="157480"/>
                </a:lnTo>
                <a:lnTo>
                  <a:pt x="220260" y="156210"/>
                </a:lnTo>
                <a:lnTo>
                  <a:pt x="220344" y="148590"/>
                </a:lnTo>
                <a:lnTo>
                  <a:pt x="222122" y="143510"/>
                </a:lnTo>
                <a:lnTo>
                  <a:pt x="225806" y="140970"/>
                </a:lnTo>
                <a:lnTo>
                  <a:pt x="229742" y="135890"/>
                </a:lnTo>
                <a:lnTo>
                  <a:pt x="234569" y="134620"/>
                </a:lnTo>
                <a:lnTo>
                  <a:pt x="261622" y="134620"/>
                </a:lnTo>
                <a:lnTo>
                  <a:pt x="258704" y="132080"/>
                </a:lnTo>
                <a:lnTo>
                  <a:pt x="252809" y="128270"/>
                </a:lnTo>
                <a:lnTo>
                  <a:pt x="246842" y="125730"/>
                </a:lnTo>
                <a:lnTo>
                  <a:pt x="240791" y="125730"/>
                </a:lnTo>
                <a:lnTo>
                  <a:pt x="232663" y="124460"/>
                </a:lnTo>
                <a:close/>
              </a:path>
              <a:path w="403860" h="383539">
                <a:moveTo>
                  <a:pt x="273557" y="147320"/>
                </a:moveTo>
                <a:lnTo>
                  <a:pt x="264413" y="153670"/>
                </a:lnTo>
                <a:lnTo>
                  <a:pt x="266572" y="158750"/>
                </a:lnTo>
                <a:lnTo>
                  <a:pt x="267334" y="162560"/>
                </a:lnTo>
                <a:lnTo>
                  <a:pt x="266319" y="168910"/>
                </a:lnTo>
                <a:lnTo>
                  <a:pt x="264667" y="172720"/>
                </a:lnTo>
                <a:lnTo>
                  <a:pt x="257809" y="179070"/>
                </a:lnTo>
                <a:lnTo>
                  <a:pt x="253237" y="181610"/>
                </a:lnTo>
                <a:lnTo>
                  <a:pt x="268096" y="181610"/>
                </a:lnTo>
                <a:lnTo>
                  <a:pt x="273557" y="176530"/>
                </a:lnTo>
                <a:lnTo>
                  <a:pt x="276606" y="171450"/>
                </a:lnTo>
                <a:lnTo>
                  <a:pt x="278383" y="158750"/>
                </a:lnTo>
                <a:lnTo>
                  <a:pt x="276987" y="152400"/>
                </a:lnTo>
                <a:lnTo>
                  <a:pt x="273557" y="147320"/>
                </a:lnTo>
                <a:close/>
              </a:path>
              <a:path w="403860" h="383539">
                <a:moveTo>
                  <a:pt x="261622" y="134620"/>
                </a:moveTo>
                <a:lnTo>
                  <a:pt x="234569" y="134620"/>
                </a:lnTo>
                <a:lnTo>
                  <a:pt x="240029" y="135890"/>
                </a:lnTo>
                <a:lnTo>
                  <a:pt x="243712" y="135890"/>
                </a:lnTo>
                <a:lnTo>
                  <a:pt x="247522" y="137160"/>
                </a:lnTo>
                <a:lnTo>
                  <a:pt x="251840" y="140970"/>
                </a:lnTo>
                <a:lnTo>
                  <a:pt x="225932" y="166370"/>
                </a:lnTo>
                <a:lnTo>
                  <a:pt x="239606" y="166370"/>
                </a:lnTo>
                <a:lnTo>
                  <a:pt x="266572" y="139700"/>
                </a:lnTo>
                <a:lnTo>
                  <a:pt x="265683" y="138430"/>
                </a:lnTo>
                <a:lnTo>
                  <a:pt x="264921" y="137160"/>
                </a:lnTo>
                <a:lnTo>
                  <a:pt x="264540" y="137160"/>
                </a:lnTo>
                <a:lnTo>
                  <a:pt x="261622" y="134620"/>
                </a:lnTo>
                <a:close/>
              </a:path>
              <a:path w="403860" h="383539">
                <a:moveTo>
                  <a:pt x="258952" y="96520"/>
                </a:moveTo>
                <a:lnTo>
                  <a:pt x="251840" y="104140"/>
                </a:lnTo>
                <a:lnTo>
                  <a:pt x="298322" y="149860"/>
                </a:lnTo>
                <a:lnTo>
                  <a:pt x="306196" y="142240"/>
                </a:lnTo>
                <a:lnTo>
                  <a:pt x="282066" y="118110"/>
                </a:lnTo>
                <a:lnTo>
                  <a:pt x="277875" y="114300"/>
                </a:lnTo>
                <a:lnTo>
                  <a:pt x="275081" y="110490"/>
                </a:lnTo>
                <a:lnTo>
                  <a:pt x="272288" y="104140"/>
                </a:lnTo>
                <a:lnTo>
                  <a:pt x="272161" y="102870"/>
                </a:lnTo>
                <a:lnTo>
                  <a:pt x="265429" y="102870"/>
                </a:lnTo>
                <a:lnTo>
                  <a:pt x="258952" y="96520"/>
                </a:lnTo>
                <a:close/>
              </a:path>
              <a:path w="403860" h="383539">
                <a:moveTo>
                  <a:pt x="305530" y="86360"/>
                </a:moveTo>
                <a:lnTo>
                  <a:pt x="288925" y="86360"/>
                </a:lnTo>
                <a:lnTo>
                  <a:pt x="292226" y="88900"/>
                </a:lnTo>
                <a:lnTo>
                  <a:pt x="295656" y="92710"/>
                </a:lnTo>
                <a:lnTo>
                  <a:pt x="325881" y="121920"/>
                </a:lnTo>
                <a:lnTo>
                  <a:pt x="333756" y="114300"/>
                </a:lnTo>
                <a:lnTo>
                  <a:pt x="306704" y="87630"/>
                </a:lnTo>
                <a:lnTo>
                  <a:pt x="305530" y="86360"/>
                </a:lnTo>
                <a:close/>
              </a:path>
              <a:path w="403860" h="383539">
                <a:moveTo>
                  <a:pt x="289687" y="74930"/>
                </a:moveTo>
                <a:lnTo>
                  <a:pt x="282575" y="74930"/>
                </a:lnTo>
                <a:lnTo>
                  <a:pt x="278891" y="76200"/>
                </a:lnTo>
                <a:lnTo>
                  <a:pt x="264667" y="99060"/>
                </a:lnTo>
                <a:lnTo>
                  <a:pt x="265429" y="102870"/>
                </a:lnTo>
                <a:lnTo>
                  <a:pt x="272161" y="102870"/>
                </a:lnTo>
                <a:lnTo>
                  <a:pt x="271906" y="100330"/>
                </a:lnTo>
                <a:lnTo>
                  <a:pt x="272669" y="97790"/>
                </a:lnTo>
                <a:lnTo>
                  <a:pt x="282956" y="86360"/>
                </a:lnTo>
                <a:lnTo>
                  <a:pt x="305530" y="86360"/>
                </a:lnTo>
                <a:lnTo>
                  <a:pt x="302006" y="82550"/>
                </a:lnTo>
                <a:lnTo>
                  <a:pt x="299592" y="78740"/>
                </a:lnTo>
                <a:lnTo>
                  <a:pt x="299592" y="76200"/>
                </a:lnTo>
                <a:lnTo>
                  <a:pt x="293115" y="76200"/>
                </a:lnTo>
                <a:lnTo>
                  <a:pt x="289687" y="74930"/>
                </a:lnTo>
                <a:close/>
              </a:path>
              <a:path w="403860" h="383539">
                <a:moveTo>
                  <a:pt x="332989" y="58420"/>
                </a:moveTo>
                <a:lnTo>
                  <a:pt x="314706" y="58420"/>
                </a:lnTo>
                <a:lnTo>
                  <a:pt x="316483" y="59690"/>
                </a:lnTo>
                <a:lnTo>
                  <a:pt x="318388" y="60960"/>
                </a:lnTo>
                <a:lnTo>
                  <a:pt x="320928" y="62230"/>
                </a:lnTo>
                <a:lnTo>
                  <a:pt x="324103" y="66040"/>
                </a:lnTo>
                <a:lnTo>
                  <a:pt x="353313" y="95250"/>
                </a:lnTo>
                <a:lnTo>
                  <a:pt x="361188" y="87630"/>
                </a:lnTo>
                <a:lnTo>
                  <a:pt x="332989" y="58420"/>
                </a:lnTo>
                <a:close/>
              </a:path>
              <a:path w="403860" h="383539">
                <a:moveTo>
                  <a:pt x="318769" y="46990"/>
                </a:moveTo>
                <a:lnTo>
                  <a:pt x="308737" y="46990"/>
                </a:lnTo>
                <a:lnTo>
                  <a:pt x="303910" y="49530"/>
                </a:lnTo>
                <a:lnTo>
                  <a:pt x="293496" y="59690"/>
                </a:lnTo>
                <a:lnTo>
                  <a:pt x="291464" y="67310"/>
                </a:lnTo>
                <a:lnTo>
                  <a:pt x="293115" y="76200"/>
                </a:lnTo>
                <a:lnTo>
                  <a:pt x="299592" y="76200"/>
                </a:lnTo>
                <a:lnTo>
                  <a:pt x="299592" y="69850"/>
                </a:lnTo>
                <a:lnTo>
                  <a:pt x="301116" y="66040"/>
                </a:lnTo>
                <a:lnTo>
                  <a:pt x="304419" y="62230"/>
                </a:lnTo>
                <a:lnTo>
                  <a:pt x="306196" y="60960"/>
                </a:lnTo>
                <a:lnTo>
                  <a:pt x="308228" y="59690"/>
                </a:lnTo>
                <a:lnTo>
                  <a:pt x="312546" y="58420"/>
                </a:lnTo>
                <a:lnTo>
                  <a:pt x="332989" y="58420"/>
                </a:lnTo>
                <a:lnTo>
                  <a:pt x="329310" y="54610"/>
                </a:lnTo>
                <a:lnTo>
                  <a:pt x="323976" y="49530"/>
                </a:lnTo>
                <a:lnTo>
                  <a:pt x="318769" y="46990"/>
                </a:lnTo>
                <a:close/>
              </a:path>
              <a:path w="403860" h="383539">
                <a:moveTo>
                  <a:pt x="365759" y="0"/>
                </a:moveTo>
                <a:lnTo>
                  <a:pt x="357631" y="0"/>
                </a:lnTo>
                <a:lnTo>
                  <a:pt x="350392" y="2540"/>
                </a:lnTo>
                <a:lnTo>
                  <a:pt x="344296" y="8890"/>
                </a:lnTo>
                <a:lnTo>
                  <a:pt x="337819" y="15240"/>
                </a:lnTo>
                <a:lnTo>
                  <a:pt x="334771" y="22860"/>
                </a:lnTo>
                <a:lnTo>
                  <a:pt x="335025" y="31750"/>
                </a:lnTo>
                <a:lnTo>
                  <a:pt x="336002" y="36830"/>
                </a:lnTo>
                <a:lnTo>
                  <a:pt x="364666" y="66040"/>
                </a:lnTo>
                <a:lnTo>
                  <a:pt x="370713" y="67310"/>
                </a:lnTo>
                <a:lnTo>
                  <a:pt x="378967" y="67310"/>
                </a:lnTo>
                <a:lnTo>
                  <a:pt x="386333" y="63500"/>
                </a:lnTo>
                <a:lnTo>
                  <a:pt x="393191" y="57150"/>
                </a:lnTo>
                <a:lnTo>
                  <a:pt x="394525" y="55880"/>
                </a:lnTo>
                <a:lnTo>
                  <a:pt x="367664" y="55880"/>
                </a:lnTo>
                <a:lnTo>
                  <a:pt x="362331" y="53340"/>
                </a:lnTo>
                <a:lnTo>
                  <a:pt x="356996" y="48260"/>
                </a:lnTo>
                <a:lnTo>
                  <a:pt x="363394" y="41910"/>
                </a:lnTo>
                <a:lnTo>
                  <a:pt x="350900" y="41910"/>
                </a:lnTo>
                <a:lnTo>
                  <a:pt x="347090" y="38100"/>
                </a:lnTo>
                <a:lnTo>
                  <a:pt x="345313" y="33020"/>
                </a:lnTo>
                <a:lnTo>
                  <a:pt x="345313" y="22860"/>
                </a:lnTo>
                <a:lnTo>
                  <a:pt x="347217" y="19050"/>
                </a:lnTo>
                <a:lnTo>
                  <a:pt x="350773" y="15240"/>
                </a:lnTo>
                <a:lnTo>
                  <a:pt x="354838" y="11430"/>
                </a:lnTo>
                <a:lnTo>
                  <a:pt x="359537" y="10160"/>
                </a:lnTo>
                <a:lnTo>
                  <a:pt x="386617" y="10160"/>
                </a:lnTo>
                <a:lnTo>
                  <a:pt x="383726" y="7620"/>
                </a:lnTo>
                <a:lnTo>
                  <a:pt x="377824" y="3810"/>
                </a:lnTo>
                <a:lnTo>
                  <a:pt x="371828" y="1270"/>
                </a:lnTo>
                <a:lnTo>
                  <a:pt x="365759" y="0"/>
                </a:lnTo>
                <a:close/>
              </a:path>
              <a:path w="403860" h="383539">
                <a:moveTo>
                  <a:pt x="398525" y="21590"/>
                </a:moveTo>
                <a:lnTo>
                  <a:pt x="389508" y="29210"/>
                </a:lnTo>
                <a:lnTo>
                  <a:pt x="391540" y="33020"/>
                </a:lnTo>
                <a:lnTo>
                  <a:pt x="392429" y="36830"/>
                </a:lnTo>
                <a:lnTo>
                  <a:pt x="391794" y="40640"/>
                </a:lnTo>
                <a:lnTo>
                  <a:pt x="391287" y="44450"/>
                </a:lnTo>
                <a:lnTo>
                  <a:pt x="389635" y="48260"/>
                </a:lnTo>
                <a:lnTo>
                  <a:pt x="386714" y="50800"/>
                </a:lnTo>
                <a:lnTo>
                  <a:pt x="382904" y="54610"/>
                </a:lnTo>
                <a:lnTo>
                  <a:pt x="378332" y="55880"/>
                </a:lnTo>
                <a:lnTo>
                  <a:pt x="394525" y="55880"/>
                </a:lnTo>
                <a:lnTo>
                  <a:pt x="398525" y="52070"/>
                </a:lnTo>
                <a:lnTo>
                  <a:pt x="401700" y="45720"/>
                </a:lnTo>
                <a:lnTo>
                  <a:pt x="402463" y="39370"/>
                </a:lnTo>
                <a:lnTo>
                  <a:pt x="403351" y="34290"/>
                </a:lnTo>
                <a:lnTo>
                  <a:pt x="402081" y="27940"/>
                </a:lnTo>
                <a:lnTo>
                  <a:pt x="398525" y="21590"/>
                </a:lnTo>
                <a:close/>
              </a:path>
              <a:path w="403860" h="383539">
                <a:moveTo>
                  <a:pt x="386617" y="10160"/>
                </a:moveTo>
                <a:lnTo>
                  <a:pt x="368681" y="10160"/>
                </a:lnTo>
                <a:lnTo>
                  <a:pt x="372617" y="12700"/>
                </a:lnTo>
                <a:lnTo>
                  <a:pt x="376808" y="16510"/>
                </a:lnTo>
                <a:lnTo>
                  <a:pt x="350900" y="41910"/>
                </a:lnTo>
                <a:lnTo>
                  <a:pt x="363394" y="41910"/>
                </a:lnTo>
                <a:lnTo>
                  <a:pt x="391540" y="13970"/>
                </a:lnTo>
                <a:lnTo>
                  <a:pt x="390016" y="12700"/>
                </a:lnTo>
                <a:lnTo>
                  <a:pt x="389508" y="12700"/>
                </a:lnTo>
                <a:lnTo>
                  <a:pt x="386617" y="10160"/>
                </a:lnTo>
                <a:close/>
              </a:path>
            </a:pathLst>
          </a:custGeom>
          <a:solidFill>
            <a:srgbClr val="1E28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034664" y="5623559"/>
            <a:ext cx="394970" cy="378460"/>
          </a:xfrm>
          <a:custGeom>
            <a:avLst/>
            <a:gdLst/>
            <a:ahLst/>
            <a:cxnLst/>
            <a:rect l="l" t="t" r="r" b="b"/>
            <a:pathLst>
              <a:path w="394970" h="378460">
                <a:moveTo>
                  <a:pt x="54531" y="283209"/>
                </a:moveTo>
                <a:lnTo>
                  <a:pt x="43307" y="283209"/>
                </a:lnTo>
                <a:lnTo>
                  <a:pt x="43402" y="288289"/>
                </a:lnTo>
                <a:lnTo>
                  <a:pt x="43687" y="292099"/>
                </a:lnTo>
                <a:lnTo>
                  <a:pt x="44196" y="297179"/>
                </a:lnTo>
                <a:lnTo>
                  <a:pt x="52451" y="370839"/>
                </a:lnTo>
                <a:lnTo>
                  <a:pt x="60325" y="378459"/>
                </a:lnTo>
                <a:lnTo>
                  <a:pt x="77215" y="361949"/>
                </a:lnTo>
                <a:lnTo>
                  <a:pt x="62484" y="361949"/>
                </a:lnTo>
                <a:lnTo>
                  <a:pt x="61849" y="353059"/>
                </a:lnTo>
                <a:lnTo>
                  <a:pt x="54531" y="283209"/>
                </a:lnTo>
                <a:close/>
              </a:path>
              <a:path w="394970" h="378460">
                <a:moveTo>
                  <a:pt x="103378" y="321309"/>
                </a:moveTo>
                <a:lnTo>
                  <a:pt x="62484" y="361949"/>
                </a:lnTo>
                <a:lnTo>
                  <a:pt x="77215" y="361949"/>
                </a:lnTo>
                <a:lnTo>
                  <a:pt x="110998" y="328929"/>
                </a:lnTo>
                <a:lnTo>
                  <a:pt x="103378" y="321309"/>
                </a:lnTo>
                <a:close/>
              </a:path>
              <a:path w="394970" h="378460">
                <a:moveTo>
                  <a:pt x="45847" y="265429"/>
                </a:moveTo>
                <a:lnTo>
                  <a:pt x="0" y="311149"/>
                </a:lnTo>
                <a:lnTo>
                  <a:pt x="7620" y="318769"/>
                </a:lnTo>
                <a:lnTo>
                  <a:pt x="43307" y="283209"/>
                </a:lnTo>
                <a:lnTo>
                  <a:pt x="54531" y="283209"/>
                </a:lnTo>
                <a:lnTo>
                  <a:pt x="53467" y="273049"/>
                </a:lnTo>
                <a:lnTo>
                  <a:pt x="45847" y="265429"/>
                </a:lnTo>
                <a:close/>
              </a:path>
              <a:path w="394970" h="378460">
                <a:moveTo>
                  <a:pt x="104393" y="243839"/>
                </a:moveTo>
                <a:lnTo>
                  <a:pt x="97155" y="247649"/>
                </a:lnTo>
                <a:lnTo>
                  <a:pt x="91059" y="253999"/>
                </a:lnTo>
                <a:lnTo>
                  <a:pt x="84582" y="260349"/>
                </a:lnTo>
                <a:lnTo>
                  <a:pt x="81534" y="267969"/>
                </a:lnTo>
                <a:lnTo>
                  <a:pt x="81787" y="275589"/>
                </a:lnTo>
                <a:lnTo>
                  <a:pt x="82746" y="281939"/>
                </a:lnTo>
                <a:lnTo>
                  <a:pt x="111428" y="311149"/>
                </a:lnTo>
                <a:lnTo>
                  <a:pt x="125603" y="311149"/>
                </a:lnTo>
                <a:lnTo>
                  <a:pt x="133096" y="308609"/>
                </a:lnTo>
                <a:lnTo>
                  <a:pt x="139954" y="300989"/>
                </a:lnTo>
                <a:lnTo>
                  <a:pt x="114427" y="300989"/>
                </a:lnTo>
                <a:lnTo>
                  <a:pt x="109093" y="298449"/>
                </a:lnTo>
                <a:lnTo>
                  <a:pt x="103759" y="293369"/>
                </a:lnTo>
                <a:lnTo>
                  <a:pt x="110156" y="287019"/>
                </a:lnTo>
                <a:lnTo>
                  <a:pt x="97662" y="287019"/>
                </a:lnTo>
                <a:lnTo>
                  <a:pt x="93853" y="281939"/>
                </a:lnTo>
                <a:lnTo>
                  <a:pt x="92075" y="278129"/>
                </a:lnTo>
                <a:lnTo>
                  <a:pt x="92075" y="267969"/>
                </a:lnTo>
                <a:lnTo>
                  <a:pt x="93980" y="264159"/>
                </a:lnTo>
                <a:lnTo>
                  <a:pt x="101473" y="256539"/>
                </a:lnTo>
                <a:lnTo>
                  <a:pt x="106299" y="253999"/>
                </a:lnTo>
                <a:lnTo>
                  <a:pt x="133352" y="253999"/>
                </a:lnTo>
                <a:lnTo>
                  <a:pt x="130434" y="251459"/>
                </a:lnTo>
                <a:lnTo>
                  <a:pt x="124539" y="247649"/>
                </a:lnTo>
                <a:lnTo>
                  <a:pt x="118572" y="245109"/>
                </a:lnTo>
                <a:lnTo>
                  <a:pt x="112522" y="245109"/>
                </a:lnTo>
                <a:lnTo>
                  <a:pt x="104393" y="243839"/>
                </a:lnTo>
                <a:close/>
              </a:path>
              <a:path w="394970" h="378460">
                <a:moveTo>
                  <a:pt x="145287" y="266699"/>
                </a:moveTo>
                <a:lnTo>
                  <a:pt x="136144" y="273049"/>
                </a:lnTo>
                <a:lnTo>
                  <a:pt x="138303" y="278129"/>
                </a:lnTo>
                <a:lnTo>
                  <a:pt x="139065" y="281939"/>
                </a:lnTo>
                <a:lnTo>
                  <a:pt x="138049" y="289559"/>
                </a:lnTo>
                <a:lnTo>
                  <a:pt x="136398" y="292099"/>
                </a:lnTo>
                <a:lnTo>
                  <a:pt x="133477" y="294639"/>
                </a:lnTo>
                <a:lnTo>
                  <a:pt x="129667" y="298449"/>
                </a:lnTo>
                <a:lnTo>
                  <a:pt x="125095" y="300989"/>
                </a:lnTo>
                <a:lnTo>
                  <a:pt x="139954" y="300989"/>
                </a:lnTo>
                <a:lnTo>
                  <a:pt x="145287" y="295909"/>
                </a:lnTo>
                <a:lnTo>
                  <a:pt x="148462" y="290829"/>
                </a:lnTo>
                <a:lnTo>
                  <a:pt x="149225" y="284479"/>
                </a:lnTo>
                <a:lnTo>
                  <a:pt x="150114" y="278129"/>
                </a:lnTo>
                <a:lnTo>
                  <a:pt x="148844" y="271779"/>
                </a:lnTo>
                <a:lnTo>
                  <a:pt x="145287" y="266699"/>
                </a:lnTo>
                <a:close/>
              </a:path>
              <a:path w="394970" h="378460">
                <a:moveTo>
                  <a:pt x="133352" y="253999"/>
                </a:moveTo>
                <a:lnTo>
                  <a:pt x="106299" y="253999"/>
                </a:lnTo>
                <a:lnTo>
                  <a:pt x="111887" y="255269"/>
                </a:lnTo>
                <a:lnTo>
                  <a:pt x="115443" y="255269"/>
                </a:lnTo>
                <a:lnTo>
                  <a:pt x="119380" y="256539"/>
                </a:lnTo>
                <a:lnTo>
                  <a:pt x="123571" y="260349"/>
                </a:lnTo>
                <a:lnTo>
                  <a:pt x="97662" y="287019"/>
                </a:lnTo>
                <a:lnTo>
                  <a:pt x="110156" y="287019"/>
                </a:lnTo>
                <a:lnTo>
                  <a:pt x="138303" y="259079"/>
                </a:lnTo>
                <a:lnTo>
                  <a:pt x="137414" y="257809"/>
                </a:lnTo>
                <a:lnTo>
                  <a:pt x="136652" y="256539"/>
                </a:lnTo>
                <a:lnTo>
                  <a:pt x="136271" y="256539"/>
                </a:lnTo>
                <a:lnTo>
                  <a:pt x="133352" y="253999"/>
                </a:lnTo>
                <a:close/>
              </a:path>
              <a:path w="394970" h="378460">
                <a:moveTo>
                  <a:pt x="129667" y="217169"/>
                </a:moveTo>
                <a:lnTo>
                  <a:pt x="122555" y="223519"/>
                </a:lnTo>
                <a:lnTo>
                  <a:pt x="168910" y="270509"/>
                </a:lnTo>
                <a:lnTo>
                  <a:pt x="176784" y="262889"/>
                </a:lnTo>
                <a:lnTo>
                  <a:pt x="152781" y="238759"/>
                </a:lnTo>
                <a:lnTo>
                  <a:pt x="148590" y="234949"/>
                </a:lnTo>
                <a:lnTo>
                  <a:pt x="145669" y="231139"/>
                </a:lnTo>
                <a:lnTo>
                  <a:pt x="142875" y="224789"/>
                </a:lnTo>
                <a:lnTo>
                  <a:pt x="142790" y="223519"/>
                </a:lnTo>
                <a:lnTo>
                  <a:pt x="136144" y="223519"/>
                </a:lnTo>
                <a:lnTo>
                  <a:pt x="129667" y="217169"/>
                </a:lnTo>
                <a:close/>
              </a:path>
              <a:path w="394970" h="378460">
                <a:moveTo>
                  <a:pt x="175006" y="205739"/>
                </a:moveTo>
                <a:lnTo>
                  <a:pt x="153543" y="205739"/>
                </a:lnTo>
                <a:lnTo>
                  <a:pt x="159639" y="207009"/>
                </a:lnTo>
                <a:lnTo>
                  <a:pt x="162941" y="209549"/>
                </a:lnTo>
                <a:lnTo>
                  <a:pt x="166370" y="213359"/>
                </a:lnTo>
                <a:lnTo>
                  <a:pt x="196469" y="242569"/>
                </a:lnTo>
                <a:lnTo>
                  <a:pt x="204343" y="234949"/>
                </a:lnTo>
                <a:lnTo>
                  <a:pt x="177419" y="208279"/>
                </a:lnTo>
                <a:lnTo>
                  <a:pt x="175006" y="205739"/>
                </a:lnTo>
                <a:close/>
              </a:path>
              <a:path w="394970" h="378460">
                <a:moveTo>
                  <a:pt x="156845" y="194309"/>
                </a:moveTo>
                <a:lnTo>
                  <a:pt x="135255" y="219709"/>
                </a:lnTo>
                <a:lnTo>
                  <a:pt x="136144" y="223519"/>
                </a:lnTo>
                <a:lnTo>
                  <a:pt x="142790" y="223519"/>
                </a:lnTo>
                <a:lnTo>
                  <a:pt x="142621" y="220979"/>
                </a:lnTo>
                <a:lnTo>
                  <a:pt x="143256" y="218439"/>
                </a:lnTo>
                <a:lnTo>
                  <a:pt x="144018" y="215899"/>
                </a:lnTo>
                <a:lnTo>
                  <a:pt x="145415" y="212089"/>
                </a:lnTo>
                <a:lnTo>
                  <a:pt x="147701" y="210819"/>
                </a:lnTo>
                <a:lnTo>
                  <a:pt x="150622" y="207009"/>
                </a:lnTo>
                <a:lnTo>
                  <a:pt x="153543" y="205739"/>
                </a:lnTo>
                <a:lnTo>
                  <a:pt x="175006" y="205739"/>
                </a:lnTo>
                <a:lnTo>
                  <a:pt x="172593" y="203199"/>
                </a:lnTo>
                <a:lnTo>
                  <a:pt x="170307" y="199389"/>
                </a:lnTo>
                <a:lnTo>
                  <a:pt x="170307" y="196849"/>
                </a:lnTo>
                <a:lnTo>
                  <a:pt x="163830" y="196849"/>
                </a:lnTo>
                <a:lnTo>
                  <a:pt x="160401" y="195579"/>
                </a:lnTo>
                <a:lnTo>
                  <a:pt x="156845" y="194309"/>
                </a:lnTo>
                <a:close/>
              </a:path>
              <a:path w="394970" h="378460">
                <a:moveTo>
                  <a:pt x="203835" y="179069"/>
                </a:moveTo>
                <a:lnTo>
                  <a:pt x="185293" y="179069"/>
                </a:lnTo>
                <a:lnTo>
                  <a:pt x="189103" y="181609"/>
                </a:lnTo>
                <a:lnTo>
                  <a:pt x="191643" y="182879"/>
                </a:lnTo>
                <a:lnTo>
                  <a:pt x="194818" y="186689"/>
                </a:lnTo>
                <a:lnTo>
                  <a:pt x="224027" y="215899"/>
                </a:lnTo>
                <a:lnTo>
                  <a:pt x="231775" y="207009"/>
                </a:lnTo>
                <a:lnTo>
                  <a:pt x="203835" y="179069"/>
                </a:lnTo>
                <a:close/>
              </a:path>
              <a:path w="394970" h="378460">
                <a:moveTo>
                  <a:pt x="255524" y="194309"/>
                </a:moveTo>
                <a:lnTo>
                  <a:pt x="246761" y="200659"/>
                </a:lnTo>
                <a:lnTo>
                  <a:pt x="251713" y="205739"/>
                </a:lnTo>
                <a:lnTo>
                  <a:pt x="257048" y="207009"/>
                </a:lnTo>
                <a:lnTo>
                  <a:pt x="268859" y="205739"/>
                </a:lnTo>
                <a:lnTo>
                  <a:pt x="274574" y="201929"/>
                </a:lnTo>
                <a:lnTo>
                  <a:pt x="280162" y="196849"/>
                </a:lnTo>
                <a:lnTo>
                  <a:pt x="260858" y="196849"/>
                </a:lnTo>
                <a:lnTo>
                  <a:pt x="255524" y="194309"/>
                </a:lnTo>
                <a:close/>
              </a:path>
              <a:path w="394970" h="378460">
                <a:moveTo>
                  <a:pt x="189484" y="167639"/>
                </a:moveTo>
                <a:lnTo>
                  <a:pt x="179451" y="167639"/>
                </a:lnTo>
                <a:lnTo>
                  <a:pt x="174625" y="170179"/>
                </a:lnTo>
                <a:lnTo>
                  <a:pt x="164211" y="180339"/>
                </a:lnTo>
                <a:lnTo>
                  <a:pt x="162052" y="187959"/>
                </a:lnTo>
                <a:lnTo>
                  <a:pt x="163830" y="196849"/>
                </a:lnTo>
                <a:lnTo>
                  <a:pt x="170307" y="196849"/>
                </a:lnTo>
                <a:lnTo>
                  <a:pt x="170222" y="191769"/>
                </a:lnTo>
                <a:lnTo>
                  <a:pt x="170180" y="190499"/>
                </a:lnTo>
                <a:lnTo>
                  <a:pt x="171831" y="186689"/>
                </a:lnTo>
                <a:lnTo>
                  <a:pt x="175133" y="182879"/>
                </a:lnTo>
                <a:lnTo>
                  <a:pt x="176911" y="181609"/>
                </a:lnTo>
                <a:lnTo>
                  <a:pt x="178943" y="180339"/>
                </a:lnTo>
                <a:lnTo>
                  <a:pt x="183261" y="179069"/>
                </a:lnTo>
                <a:lnTo>
                  <a:pt x="203835" y="179069"/>
                </a:lnTo>
                <a:lnTo>
                  <a:pt x="200025" y="175259"/>
                </a:lnTo>
                <a:lnTo>
                  <a:pt x="194691" y="170179"/>
                </a:lnTo>
                <a:lnTo>
                  <a:pt x="189484" y="167639"/>
                </a:lnTo>
                <a:close/>
              </a:path>
              <a:path w="394970" h="378460">
                <a:moveTo>
                  <a:pt x="284073" y="158749"/>
                </a:moveTo>
                <a:lnTo>
                  <a:pt x="268224" y="158749"/>
                </a:lnTo>
                <a:lnTo>
                  <a:pt x="273304" y="163829"/>
                </a:lnTo>
                <a:lnTo>
                  <a:pt x="276479" y="167639"/>
                </a:lnTo>
                <a:lnTo>
                  <a:pt x="277749" y="170179"/>
                </a:lnTo>
                <a:lnTo>
                  <a:pt x="279654" y="172719"/>
                </a:lnTo>
                <a:lnTo>
                  <a:pt x="280288" y="176529"/>
                </a:lnTo>
                <a:lnTo>
                  <a:pt x="260858" y="196849"/>
                </a:lnTo>
                <a:lnTo>
                  <a:pt x="280162" y="196849"/>
                </a:lnTo>
                <a:lnTo>
                  <a:pt x="284734" y="191769"/>
                </a:lnTo>
                <a:lnTo>
                  <a:pt x="287782" y="187959"/>
                </a:lnTo>
                <a:lnTo>
                  <a:pt x="289306" y="182879"/>
                </a:lnTo>
                <a:lnTo>
                  <a:pt x="290702" y="177799"/>
                </a:lnTo>
                <a:lnTo>
                  <a:pt x="290702" y="172719"/>
                </a:lnTo>
                <a:lnTo>
                  <a:pt x="289051" y="168909"/>
                </a:lnTo>
                <a:lnTo>
                  <a:pt x="287527" y="163829"/>
                </a:lnTo>
                <a:lnTo>
                  <a:pt x="284073" y="158749"/>
                </a:lnTo>
                <a:close/>
              </a:path>
              <a:path w="394970" h="378460">
                <a:moveTo>
                  <a:pt x="235838" y="110489"/>
                </a:moveTo>
                <a:lnTo>
                  <a:pt x="228600" y="118109"/>
                </a:lnTo>
                <a:lnTo>
                  <a:pt x="234187" y="123189"/>
                </a:lnTo>
                <a:lnTo>
                  <a:pt x="226187" y="123189"/>
                </a:lnTo>
                <a:lnTo>
                  <a:pt x="219456" y="124459"/>
                </a:lnTo>
                <a:lnTo>
                  <a:pt x="209931" y="134619"/>
                </a:lnTo>
                <a:lnTo>
                  <a:pt x="207391" y="139699"/>
                </a:lnTo>
                <a:lnTo>
                  <a:pt x="205359" y="149859"/>
                </a:lnTo>
                <a:lnTo>
                  <a:pt x="205994" y="154939"/>
                </a:lnTo>
                <a:lnTo>
                  <a:pt x="231648" y="185419"/>
                </a:lnTo>
                <a:lnTo>
                  <a:pt x="247776" y="186689"/>
                </a:lnTo>
                <a:lnTo>
                  <a:pt x="255015" y="184149"/>
                </a:lnTo>
                <a:lnTo>
                  <a:pt x="261365" y="177799"/>
                </a:lnTo>
                <a:lnTo>
                  <a:pt x="262667" y="176529"/>
                </a:lnTo>
                <a:lnTo>
                  <a:pt x="247650" y="176529"/>
                </a:lnTo>
                <a:lnTo>
                  <a:pt x="237109" y="175259"/>
                </a:lnTo>
                <a:lnTo>
                  <a:pt x="216027" y="144779"/>
                </a:lnTo>
                <a:lnTo>
                  <a:pt x="217677" y="139699"/>
                </a:lnTo>
                <a:lnTo>
                  <a:pt x="221107" y="135889"/>
                </a:lnTo>
                <a:lnTo>
                  <a:pt x="224662" y="133349"/>
                </a:lnTo>
                <a:lnTo>
                  <a:pt x="229108" y="130809"/>
                </a:lnTo>
                <a:lnTo>
                  <a:pt x="256323" y="130809"/>
                </a:lnTo>
                <a:lnTo>
                  <a:pt x="235838" y="110489"/>
                </a:lnTo>
                <a:close/>
              </a:path>
              <a:path w="394970" h="378460">
                <a:moveTo>
                  <a:pt x="256323" y="130809"/>
                </a:moveTo>
                <a:lnTo>
                  <a:pt x="229108" y="130809"/>
                </a:lnTo>
                <a:lnTo>
                  <a:pt x="239902" y="132079"/>
                </a:lnTo>
                <a:lnTo>
                  <a:pt x="245490" y="134619"/>
                </a:lnTo>
                <a:lnTo>
                  <a:pt x="251206" y="140969"/>
                </a:lnTo>
                <a:lnTo>
                  <a:pt x="257048" y="147319"/>
                </a:lnTo>
                <a:lnTo>
                  <a:pt x="260223" y="152399"/>
                </a:lnTo>
                <a:lnTo>
                  <a:pt x="260604" y="157479"/>
                </a:lnTo>
                <a:lnTo>
                  <a:pt x="260858" y="162559"/>
                </a:lnTo>
                <a:lnTo>
                  <a:pt x="259207" y="167639"/>
                </a:lnTo>
                <a:lnTo>
                  <a:pt x="255650" y="170179"/>
                </a:lnTo>
                <a:lnTo>
                  <a:pt x="251968" y="173989"/>
                </a:lnTo>
                <a:lnTo>
                  <a:pt x="247650" y="176529"/>
                </a:lnTo>
                <a:lnTo>
                  <a:pt x="262667" y="176529"/>
                </a:lnTo>
                <a:lnTo>
                  <a:pt x="266573" y="172719"/>
                </a:lnTo>
                <a:lnTo>
                  <a:pt x="268859" y="166369"/>
                </a:lnTo>
                <a:lnTo>
                  <a:pt x="268224" y="158749"/>
                </a:lnTo>
                <a:lnTo>
                  <a:pt x="284073" y="158749"/>
                </a:lnTo>
                <a:lnTo>
                  <a:pt x="283210" y="157479"/>
                </a:lnTo>
                <a:lnTo>
                  <a:pt x="256323" y="130809"/>
                </a:lnTo>
                <a:close/>
              </a:path>
              <a:path w="394970" h="378460">
                <a:moveTo>
                  <a:pt x="303939" y="80009"/>
                </a:moveTo>
                <a:lnTo>
                  <a:pt x="285876" y="80009"/>
                </a:lnTo>
                <a:lnTo>
                  <a:pt x="288925" y="81279"/>
                </a:lnTo>
                <a:lnTo>
                  <a:pt x="292100" y="83819"/>
                </a:lnTo>
                <a:lnTo>
                  <a:pt x="292354" y="85089"/>
                </a:lnTo>
                <a:lnTo>
                  <a:pt x="293115" y="85089"/>
                </a:lnTo>
                <a:lnTo>
                  <a:pt x="294132" y="86359"/>
                </a:lnTo>
                <a:lnTo>
                  <a:pt x="292226" y="90169"/>
                </a:lnTo>
                <a:lnTo>
                  <a:pt x="288417" y="96519"/>
                </a:lnTo>
                <a:lnTo>
                  <a:pt x="282829" y="102869"/>
                </a:lnTo>
                <a:lnTo>
                  <a:pt x="280035" y="106679"/>
                </a:lnTo>
                <a:lnTo>
                  <a:pt x="278130" y="109219"/>
                </a:lnTo>
                <a:lnTo>
                  <a:pt x="276987" y="111759"/>
                </a:lnTo>
                <a:lnTo>
                  <a:pt x="275463" y="114299"/>
                </a:lnTo>
                <a:lnTo>
                  <a:pt x="274447" y="116839"/>
                </a:lnTo>
                <a:lnTo>
                  <a:pt x="273685" y="120649"/>
                </a:lnTo>
                <a:lnTo>
                  <a:pt x="273558" y="125729"/>
                </a:lnTo>
                <a:lnTo>
                  <a:pt x="274447" y="128269"/>
                </a:lnTo>
                <a:lnTo>
                  <a:pt x="275209" y="130809"/>
                </a:lnTo>
                <a:lnTo>
                  <a:pt x="276860" y="133349"/>
                </a:lnTo>
                <a:lnTo>
                  <a:pt x="279019" y="135889"/>
                </a:lnTo>
                <a:lnTo>
                  <a:pt x="282956" y="139699"/>
                </a:lnTo>
                <a:lnTo>
                  <a:pt x="287527" y="140969"/>
                </a:lnTo>
                <a:lnTo>
                  <a:pt x="297942" y="140969"/>
                </a:lnTo>
                <a:lnTo>
                  <a:pt x="303149" y="138429"/>
                </a:lnTo>
                <a:lnTo>
                  <a:pt x="308229" y="133349"/>
                </a:lnTo>
                <a:lnTo>
                  <a:pt x="311276" y="130809"/>
                </a:lnTo>
                <a:lnTo>
                  <a:pt x="291846" y="130809"/>
                </a:lnTo>
                <a:lnTo>
                  <a:pt x="289306" y="129539"/>
                </a:lnTo>
                <a:lnTo>
                  <a:pt x="287274" y="126999"/>
                </a:lnTo>
                <a:lnTo>
                  <a:pt x="285876" y="125729"/>
                </a:lnTo>
                <a:lnTo>
                  <a:pt x="284988" y="124459"/>
                </a:lnTo>
                <a:lnTo>
                  <a:pt x="284225" y="120649"/>
                </a:lnTo>
                <a:lnTo>
                  <a:pt x="284352" y="118109"/>
                </a:lnTo>
                <a:lnTo>
                  <a:pt x="285876" y="114299"/>
                </a:lnTo>
                <a:lnTo>
                  <a:pt x="287655" y="111759"/>
                </a:lnTo>
                <a:lnTo>
                  <a:pt x="290449" y="107949"/>
                </a:lnTo>
                <a:lnTo>
                  <a:pt x="295275" y="101599"/>
                </a:lnTo>
                <a:lnTo>
                  <a:pt x="298576" y="96519"/>
                </a:lnTo>
                <a:lnTo>
                  <a:pt x="300355" y="92709"/>
                </a:lnTo>
                <a:lnTo>
                  <a:pt x="316458" y="92709"/>
                </a:lnTo>
                <a:lnTo>
                  <a:pt x="312038" y="88899"/>
                </a:lnTo>
                <a:lnTo>
                  <a:pt x="303939" y="80009"/>
                </a:lnTo>
                <a:close/>
              </a:path>
              <a:path w="394970" h="378460">
                <a:moveTo>
                  <a:pt x="316458" y="92709"/>
                </a:moveTo>
                <a:lnTo>
                  <a:pt x="300355" y="92709"/>
                </a:lnTo>
                <a:lnTo>
                  <a:pt x="303149" y="95249"/>
                </a:lnTo>
                <a:lnTo>
                  <a:pt x="308863" y="101599"/>
                </a:lnTo>
                <a:lnTo>
                  <a:pt x="309752" y="104139"/>
                </a:lnTo>
                <a:lnTo>
                  <a:pt x="311023" y="107949"/>
                </a:lnTo>
                <a:lnTo>
                  <a:pt x="311023" y="111759"/>
                </a:lnTo>
                <a:lnTo>
                  <a:pt x="291846" y="130809"/>
                </a:lnTo>
                <a:lnTo>
                  <a:pt x="311276" y="130809"/>
                </a:lnTo>
                <a:lnTo>
                  <a:pt x="313689" y="126999"/>
                </a:lnTo>
                <a:lnTo>
                  <a:pt x="316992" y="119379"/>
                </a:lnTo>
                <a:lnTo>
                  <a:pt x="318008" y="114299"/>
                </a:lnTo>
                <a:lnTo>
                  <a:pt x="318515" y="109219"/>
                </a:lnTo>
                <a:lnTo>
                  <a:pt x="329882" y="109219"/>
                </a:lnTo>
                <a:lnTo>
                  <a:pt x="334010" y="105409"/>
                </a:lnTo>
                <a:lnTo>
                  <a:pt x="331215" y="104139"/>
                </a:lnTo>
                <a:lnTo>
                  <a:pt x="328675" y="102869"/>
                </a:lnTo>
                <a:lnTo>
                  <a:pt x="326389" y="101599"/>
                </a:lnTo>
                <a:lnTo>
                  <a:pt x="324231" y="100329"/>
                </a:lnTo>
                <a:lnTo>
                  <a:pt x="319405" y="95249"/>
                </a:lnTo>
                <a:lnTo>
                  <a:pt x="316458" y="92709"/>
                </a:lnTo>
                <a:close/>
              </a:path>
              <a:path w="394970" h="378460">
                <a:moveTo>
                  <a:pt x="288798" y="68579"/>
                </a:moveTo>
                <a:lnTo>
                  <a:pt x="280543" y="68579"/>
                </a:lnTo>
                <a:lnTo>
                  <a:pt x="277240" y="69849"/>
                </a:lnTo>
                <a:lnTo>
                  <a:pt x="273812" y="71119"/>
                </a:lnTo>
                <a:lnTo>
                  <a:pt x="270129" y="74929"/>
                </a:lnTo>
                <a:lnTo>
                  <a:pt x="266192" y="78739"/>
                </a:lnTo>
                <a:lnTo>
                  <a:pt x="262127" y="82549"/>
                </a:lnTo>
                <a:lnTo>
                  <a:pt x="259207" y="86359"/>
                </a:lnTo>
                <a:lnTo>
                  <a:pt x="257301" y="90169"/>
                </a:lnTo>
                <a:lnTo>
                  <a:pt x="255270" y="95249"/>
                </a:lnTo>
                <a:lnTo>
                  <a:pt x="254508" y="99059"/>
                </a:lnTo>
                <a:lnTo>
                  <a:pt x="255015" y="101599"/>
                </a:lnTo>
                <a:lnTo>
                  <a:pt x="255397" y="105409"/>
                </a:lnTo>
                <a:lnTo>
                  <a:pt x="256921" y="109219"/>
                </a:lnTo>
                <a:lnTo>
                  <a:pt x="259461" y="113029"/>
                </a:lnTo>
                <a:lnTo>
                  <a:pt x="268224" y="106679"/>
                </a:lnTo>
                <a:lnTo>
                  <a:pt x="265811" y="102869"/>
                </a:lnTo>
                <a:lnTo>
                  <a:pt x="264795" y="99059"/>
                </a:lnTo>
                <a:lnTo>
                  <a:pt x="265302" y="96519"/>
                </a:lnTo>
                <a:lnTo>
                  <a:pt x="265684" y="92709"/>
                </a:lnTo>
                <a:lnTo>
                  <a:pt x="267843" y="90169"/>
                </a:lnTo>
                <a:lnTo>
                  <a:pt x="275463" y="82549"/>
                </a:lnTo>
                <a:lnTo>
                  <a:pt x="279400" y="80009"/>
                </a:lnTo>
                <a:lnTo>
                  <a:pt x="303939" y="80009"/>
                </a:lnTo>
                <a:lnTo>
                  <a:pt x="301625" y="77469"/>
                </a:lnTo>
                <a:lnTo>
                  <a:pt x="298069" y="74929"/>
                </a:lnTo>
                <a:lnTo>
                  <a:pt x="295529" y="72389"/>
                </a:lnTo>
                <a:lnTo>
                  <a:pt x="294005" y="71119"/>
                </a:lnTo>
                <a:lnTo>
                  <a:pt x="291338" y="69849"/>
                </a:lnTo>
                <a:lnTo>
                  <a:pt x="288798" y="68579"/>
                </a:lnTo>
                <a:close/>
              </a:path>
              <a:path w="394970" h="378460">
                <a:moveTo>
                  <a:pt x="329882" y="109219"/>
                </a:moveTo>
                <a:lnTo>
                  <a:pt x="318515" y="109219"/>
                </a:lnTo>
                <a:lnTo>
                  <a:pt x="320929" y="111759"/>
                </a:lnTo>
                <a:lnTo>
                  <a:pt x="323342" y="113029"/>
                </a:lnTo>
                <a:lnTo>
                  <a:pt x="325755" y="113029"/>
                </a:lnTo>
                <a:lnTo>
                  <a:pt x="329882" y="109219"/>
                </a:lnTo>
                <a:close/>
              </a:path>
              <a:path w="394970" h="378460">
                <a:moveTo>
                  <a:pt x="287147" y="24129"/>
                </a:moveTo>
                <a:lnTo>
                  <a:pt x="279273" y="31749"/>
                </a:lnTo>
                <a:lnTo>
                  <a:pt x="343408" y="96519"/>
                </a:lnTo>
                <a:lnTo>
                  <a:pt x="351155" y="87629"/>
                </a:lnTo>
                <a:lnTo>
                  <a:pt x="287147" y="24129"/>
                </a:lnTo>
                <a:close/>
              </a:path>
              <a:path w="394970" h="378460">
                <a:moveTo>
                  <a:pt x="357124" y="0"/>
                </a:moveTo>
                <a:lnTo>
                  <a:pt x="348996" y="0"/>
                </a:lnTo>
                <a:lnTo>
                  <a:pt x="341757" y="2539"/>
                </a:lnTo>
                <a:lnTo>
                  <a:pt x="335661" y="8889"/>
                </a:lnTo>
                <a:lnTo>
                  <a:pt x="329184" y="15239"/>
                </a:lnTo>
                <a:lnTo>
                  <a:pt x="326136" y="22859"/>
                </a:lnTo>
                <a:lnTo>
                  <a:pt x="326389" y="30479"/>
                </a:lnTo>
                <a:lnTo>
                  <a:pt x="327366" y="36829"/>
                </a:lnTo>
                <a:lnTo>
                  <a:pt x="356030" y="66039"/>
                </a:lnTo>
                <a:lnTo>
                  <a:pt x="362076" y="67309"/>
                </a:lnTo>
                <a:lnTo>
                  <a:pt x="370332" y="67309"/>
                </a:lnTo>
                <a:lnTo>
                  <a:pt x="377698" y="63499"/>
                </a:lnTo>
                <a:lnTo>
                  <a:pt x="384556" y="57149"/>
                </a:lnTo>
                <a:lnTo>
                  <a:pt x="385889" y="55879"/>
                </a:lnTo>
                <a:lnTo>
                  <a:pt x="359029" y="55879"/>
                </a:lnTo>
                <a:lnTo>
                  <a:pt x="353695" y="53339"/>
                </a:lnTo>
                <a:lnTo>
                  <a:pt x="348361" y="48259"/>
                </a:lnTo>
                <a:lnTo>
                  <a:pt x="354758" y="41909"/>
                </a:lnTo>
                <a:lnTo>
                  <a:pt x="342264" y="41909"/>
                </a:lnTo>
                <a:lnTo>
                  <a:pt x="338455" y="38099"/>
                </a:lnTo>
                <a:lnTo>
                  <a:pt x="336676" y="33019"/>
                </a:lnTo>
                <a:lnTo>
                  <a:pt x="336676" y="22859"/>
                </a:lnTo>
                <a:lnTo>
                  <a:pt x="338582" y="19049"/>
                </a:lnTo>
                <a:lnTo>
                  <a:pt x="342138" y="15239"/>
                </a:lnTo>
                <a:lnTo>
                  <a:pt x="346201" y="11429"/>
                </a:lnTo>
                <a:lnTo>
                  <a:pt x="350900" y="10159"/>
                </a:lnTo>
                <a:lnTo>
                  <a:pt x="379427" y="10159"/>
                </a:lnTo>
                <a:lnTo>
                  <a:pt x="375090" y="6349"/>
                </a:lnTo>
                <a:lnTo>
                  <a:pt x="363192" y="1269"/>
                </a:lnTo>
                <a:lnTo>
                  <a:pt x="357124" y="0"/>
                </a:lnTo>
                <a:close/>
              </a:path>
              <a:path w="394970" h="378460">
                <a:moveTo>
                  <a:pt x="389889" y="21589"/>
                </a:moveTo>
                <a:lnTo>
                  <a:pt x="380873" y="29209"/>
                </a:lnTo>
                <a:lnTo>
                  <a:pt x="382905" y="33019"/>
                </a:lnTo>
                <a:lnTo>
                  <a:pt x="383794" y="36829"/>
                </a:lnTo>
                <a:lnTo>
                  <a:pt x="369697" y="55879"/>
                </a:lnTo>
                <a:lnTo>
                  <a:pt x="385889" y="55879"/>
                </a:lnTo>
                <a:lnTo>
                  <a:pt x="389889" y="52069"/>
                </a:lnTo>
                <a:lnTo>
                  <a:pt x="393064" y="45719"/>
                </a:lnTo>
                <a:lnTo>
                  <a:pt x="393826" y="39369"/>
                </a:lnTo>
                <a:lnTo>
                  <a:pt x="394715" y="34289"/>
                </a:lnTo>
                <a:lnTo>
                  <a:pt x="393446" y="27939"/>
                </a:lnTo>
                <a:lnTo>
                  <a:pt x="389889" y="21589"/>
                </a:lnTo>
                <a:close/>
              </a:path>
              <a:path w="394970" h="378460">
                <a:moveTo>
                  <a:pt x="379427" y="10159"/>
                </a:moveTo>
                <a:lnTo>
                  <a:pt x="360045" y="10159"/>
                </a:lnTo>
                <a:lnTo>
                  <a:pt x="363982" y="12699"/>
                </a:lnTo>
                <a:lnTo>
                  <a:pt x="368173" y="16509"/>
                </a:lnTo>
                <a:lnTo>
                  <a:pt x="342264" y="41909"/>
                </a:lnTo>
                <a:lnTo>
                  <a:pt x="354758" y="41909"/>
                </a:lnTo>
                <a:lnTo>
                  <a:pt x="382905" y="13969"/>
                </a:lnTo>
                <a:lnTo>
                  <a:pt x="381381" y="12699"/>
                </a:lnTo>
                <a:lnTo>
                  <a:pt x="380873" y="11429"/>
                </a:lnTo>
                <a:lnTo>
                  <a:pt x="379427" y="10159"/>
                </a:lnTo>
                <a:close/>
              </a:path>
            </a:pathLst>
          </a:custGeom>
          <a:solidFill>
            <a:srgbClr val="1E28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553459" y="5623712"/>
            <a:ext cx="339090" cy="318770"/>
          </a:xfrm>
          <a:custGeom>
            <a:avLst/>
            <a:gdLst/>
            <a:ahLst/>
            <a:cxnLst/>
            <a:rect l="l" t="t" r="r" b="b"/>
            <a:pathLst>
              <a:path w="339089" h="318770">
                <a:moveTo>
                  <a:pt x="8381" y="246379"/>
                </a:moveTo>
                <a:lnTo>
                  <a:pt x="0" y="255269"/>
                </a:lnTo>
                <a:lnTo>
                  <a:pt x="64007" y="318769"/>
                </a:lnTo>
                <a:lnTo>
                  <a:pt x="79493" y="303529"/>
                </a:lnTo>
                <a:lnTo>
                  <a:pt x="64897" y="303529"/>
                </a:lnTo>
                <a:lnTo>
                  <a:pt x="8381" y="246379"/>
                </a:lnTo>
                <a:close/>
              </a:path>
              <a:path w="339089" h="318770">
                <a:moveTo>
                  <a:pt x="96392" y="271779"/>
                </a:moveTo>
                <a:lnTo>
                  <a:pt x="64897" y="303529"/>
                </a:lnTo>
                <a:lnTo>
                  <a:pt x="79493" y="303529"/>
                </a:lnTo>
                <a:lnTo>
                  <a:pt x="104012" y="279400"/>
                </a:lnTo>
                <a:lnTo>
                  <a:pt x="96392" y="271779"/>
                </a:lnTo>
                <a:close/>
              </a:path>
              <a:path w="339089" h="318770">
                <a:moveTo>
                  <a:pt x="121840" y="204469"/>
                </a:moveTo>
                <a:lnTo>
                  <a:pt x="104901" y="204469"/>
                </a:lnTo>
                <a:lnTo>
                  <a:pt x="107823" y="205739"/>
                </a:lnTo>
                <a:lnTo>
                  <a:pt x="110998" y="209550"/>
                </a:lnTo>
                <a:lnTo>
                  <a:pt x="111378" y="209550"/>
                </a:lnTo>
                <a:lnTo>
                  <a:pt x="113029" y="210819"/>
                </a:lnTo>
                <a:lnTo>
                  <a:pt x="111125" y="215900"/>
                </a:lnTo>
                <a:lnTo>
                  <a:pt x="107314" y="220979"/>
                </a:lnTo>
                <a:lnTo>
                  <a:pt x="101726" y="228600"/>
                </a:lnTo>
                <a:lnTo>
                  <a:pt x="99060" y="231139"/>
                </a:lnTo>
                <a:lnTo>
                  <a:pt x="97027" y="234950"/>
                </a:lnTo>
                <a:lnTo>
                  <a:pt x="95885" y="236219"/>
                </a:lnTo>
                <a:lnTo>
                  <a:pt x="94487" y="238759"/>
                </a:lnTo>
                <a:lnTo>
                  <a:pt x="93344" y="241300"/>
                </a:lnTo>
                <a:lnTo>
                  <a:pt x="92532" y="246379"/>
                </a:lnTo>
                <a:lnTo>
                  <a:pt x="92455" y="250189"/>
                </a:lnTo>
                <a:lnTo>
                  <a:pt x="93344" y="252729"/>
                </a:lnTo>
                <a:lnTo>
                  <a:pt x="94106" y="256539"/>
                </a:lnTo>
                <a:lnTo>
                  <a:pt x="95757" y="259079"/>
                </a:lnTo>
                <a:lnTo>
                  <a:pt x="98043" y="260350"/>
                </a:lnTo>
                <a:lnTo>
                  <a:pt x="101853" y="265429"/>
                </a:lnTo>
                <a:lnTo>
                  <a:pt x="106425" y="266700"/>
                </a:lnTo>
                <a:lnTo>
                  <a:pt x="116839" y="266700"/>
                </a:lnTo>
                <a:lnTo>
                  <a:pt x="122047" y="262889"/>
                </a:lnTo>
                <a:lnTo>
                  <a:pt x="127126" y="257809"/>
                </a:lnTo>
                <a:lnTo>
                  <a:pt x="130175" y="255269"/>
                </a:lnTo>
                <a:lnTo>
                  <a:pt x="110743" y="255269"/>
                </a:lnTo>
                <a:lnTo>
                  <a:pt x="108203" y="254000"/>
                </a:lnTo>
                <a:lnTo>
                  <a:pt x="106172" y="252729"/>
                </a:lnTo>
                <a:lnTo>
                  <a:pt x="104775" y="251459"/>
                </a:lnTo>
                <a:lnTo>
                  <a:pt x="103886" y="248919"/>
                </a:lnTo>
                <a:lnTo>
                  <a:pt x="103124" y="245109"/>
                </a:lnTo>
                <a:lnTo>
                  <a:pt x="103250" y="243839"/>
                </a:lnTo>
                <a:lnTo>
                  <a:pt x="104775" y="240029"/>
                </a:lnTo>
                <a:lnTo>
                  <a:pt x="106552" y="237489"/>
                </a:lnTo>
                <a:lnTo>
                  <a:pt x="114300" y="227329"/>
                </a:lnTo>
                <a:lnTo>
                  <a:pt x="117475" y="222250"/>
                </a:lnTo>
                <a:lnTo>
                  <a:pt x="119252" y="217169"/>
                </a:lnTo>
                <a:lnTo>
                  <a:pt x="134683" y="217169"/>
                </a:lnTo>
                <a:lnTo>
                  <a:pt x="131063" y="213359"/>
                </a:lnTo>
                <a:lnTo>
                  <a:pt x="121840" y="204469"/>
                </a:lnTo>
                <a:close/>
              </a:path>
              <a:path w="339089" h="318770">
                <a:moveTo>
                  <a:pt x="134683" y="217169"/>
                </a:moveTo>
                <a:lnTo>
                  <a:pt x="119252" y="217169"/>
                </a:lnTo>
                <a:lnTo>
                  <a:pt x="122047" y="220979"/>
                </a:lnTo>
                <a:lnTo>
                  <a:pt x="125602" y="223519"/>
                </a:lnTo>
                <a:lnTo>
                  <a:pt x="127762" y="227329"/>
                </a:lnTo>
                <a:lnTo>
                  <a:pt x="128650" y="229869"/>
                </a:lnTo>
                <a:lnTo>
                  <a:pt x="129920" y="232409"/>
                </a:lnTo>
                <a:lnTo>
                  <a:pt x="129920" y="236219"/>
                </a:lnTo>
                <a:lnTo>
                  <a:pt x="127888" y="243839"/>
                </a:lnTo>
                <a:lnTo>
                  <a:pt x="125856" y="247650"/>
                </a:lnTo>
                <a:lnTo>
                  <a:pt x="122809" y="250189"/>
                </a:lnTo>
                <a:lnTo>
                  <a:pt x="119761" y="254000"/>
                </a:lnTo>
                <a:lnTo>
                  <a:pt x="116712" y="255269"/>
                </a:lnTo>
                <a:lnTo>
                  <a:pt x="130175" y="255269"/>
                </a:lnTo>
                <a:lnTo>
                  <a:pt x="132587" y="251459"/>
                </a:lnTo>
                <a:lnTo>
                  <a:pt x="135889" y="243839"/>
                </a:lnTo>
                <a:lnTo>
                  <a:pt x="137032" y="240029"/>
                </a:lnTo>
                <a:lnTo>
                  <a:pt x="137413" y="234950"/>
                </a:lnTo>
                <a:lnTo>
                  <a:pt x="148263" y="234950"/>
                </a:lnTo>
                <a:lnTo>
                  <a:pt x="152907" y="229869"/>
                </a:lnTo>
                <a:lnTo>
                  <a:pt x="150113" y="229869"/>
                </a:lnTo>
                <a:lnTo>
                  <a:pt x="147700" y="228600"/>
                </a:lnTo>
                <a:lnTo>
                  <a:pt x="143128" y="224789"/>
                </a:lnTo>
                <a:lnTo>
                  <a:pt x="138302" y="220979"/>
                </a:lnTo>
                <a:lnTo>
                  <a:pt x="134683" y="217169"/>
                </a:lnTo>
                <a:close/>
              </a:path>
              <a:path w="339089" h="318770">
                <a:moveTo>
                  <a:pt x="107695" y="193039"/>
                </a:moveTo>
                <a:lnTo>
                  <a:pt x="99567" y="193039"/>
                </a:lnTo>
                <a:lnTo>
                  <a:pt x="92710" y="196850"/>
                </a:lnTo>
                <a:lnTo>
                  <a:pt x="89026" y="199389"/>
                </a:lnTo>
                <a:lnTo>
                  <a:pt x="85089" y="203200"/>
                </a:lnTo>
                <a:lnTo>
                  <a:pt x="81025" y="207009"/>
                </a:lnTo>
                <a:lnTo>
                  <a:pt x="78104" y="212089"/>
                </a:lnTo>
                <a:lnTo>
                  <a:pt x="74294" y="219709"/>
                </a:lnTo>
                <a:lnTo>
                  <a:pt x="73786" y="222250"/>
                </a:lnTo>
                <a:lnTo>
                  <a:pt x="73659" y="224789"/>
                </a:lnTo>
                <a:lnTo>
                  <a:pt x="74294" y="231139"/>
                </a:lnTo>
                <a:lnTo>
                  <a:pt x="75818" y="234950"/>
                </a:lnTo>
                <a:lnTo>
                  <a:pt x="78486" y="238759"/>
                </a:lnTo>
                <a:lnTo>
                  <a:pt x="87122" y="232409"/>
                </a:lnTo>
                <a:lnTo>
                  <a:pt x="84709" y="227329"/>
                </a:lnTo>
                <a:lnTo>
                  <a:pt x="83692" y="224789"/>
                </a:lnTo>
                <a:lnTo>
                  <a:pt x="84709" y="218439"/>
                </a:lnTo>
                <a:lnTo>
                  <a:pt x="86740" y="214629"/>
                </a:lnTo>
                <a:lnTo>
                  <a:pt x="94361" y="207009"/>
                </a:lnTo>
                <a:lnTo>
                  <a:pt x="98298" y="204469"/>
                </a:lnTo>
                <a:lnTo>
                  <a:pt x="121840" y="204469"/>
                </a:lnTo>
                <a:lnTo>
                  <a:pt x="120523" y="203200"/>
                </a:lnTo>
                <a:lnTo>
                  <a:pt x="117093" y="199389"/>
                </a:lnTo>
                <a:lnTo>
                  <a:pt x="114426" y="196850"/>
                </a:lnTo>
                <a:lnTo>
                  <a:pt x="112902" y="195579"/>
                </a:lnTo>
                <a:lnTo>
                  <a:pt x="110236" y="194309"/>
                </a:lnTo>
                <a:lnTo>
                  <a:pt x="107695" y="193039"/>
                </a:lnTo>
                <a:close/>
              </a:path>
              <a:path w="339089" h="318770">
                <a:moveTo>
                  <a:pt x="148263" y="234950"/>
                </a:moveTo>
                <a:lnTo>
                  <a:pt x="137413" y="234950"/>
                </a:lnTo>
                <a:lnTo>
                  <a:pt x="142239" y="237489"/>
                </a:lnTo>
                <a:lnTo>
                  <a:pt x="144779" y="238759"/>
                </a:lnTo>
                <a:lnTo>
                  <a:pt x="148263" y="234950"/>
                </a:lnTo>
                <a:close/>
              </a:path>
              <a:path w="339089" h="318770">
                <a:moveTo>
                  <a:pt x="140316" y="177800"/>
                </a:moveTo>
                <a:lnTo>
                  <a:pt x="124713" y="177800"/>
                </a:lnTo>
                <a:lnTo>
                  <a:pt x="156082" y="209550"/>
                </a:lnTo>
                <a:lnTo>
                  <a:pt x="159512" y="212089"/>
                </a:lnTo>
                <a:lnTo>
                  <a:pt x="161670" y="213359"/>
                </a:lnTo>
                <a:lnTo>
                  <a:pt x="163702" y="213359"/>
                </a:lnTo>
                <a:lnTo>
                  <a:pt x="165988" y="214629"/>
                </a:lnTo>
                <a:lnTo>
                  <a:pt x="168528" y="213359"/>
                </a:lnTo>
                <a:lnTo>
                  <a:pt x="170941" y="212089"/>
                </a:lnTo>
                <a:lnTo>
                  <a:pt x="173609" y="210819"/>
                </a:lnTo>
                <a:lnTo>
                  <a:pt x="178307" y="205739"/>
                </a:lnTo>
                <a:lnTo>
                  <a:pt x="179959" y="204469"/>
                </a:lnTo>
                <a:lnTo>
                  <a:pt x="181737" y="201929"/>
                </a:lnTo>
                <a:lnTo>
                  <a:pt x="164337" y="201929"/>
                </a:lnTo>
                <a:lnTo>
                  <a:pt x="163449" y="200659"/>
                </a:lnTo>
                <a:lnTo>
                  <a:pt x="161925" y="199389"/>
                </a:lnTo>
                <a:lnTo>
                  <a:pt x="159638" y="196850"/>
                </a:lnTo>
                <a:lnTo>
                  <a:pt x="140316" y="177800"/>
                </a:lnTo>
                <a:close/>
              </a:path>
              <a:path w="339089" h="318770">
                <a:moveTo>
                  <a:pt x="199516" y="194309"/>
                </a:moveTo>
                <a:lnTo>
                  <a:pt x="190753" y="200659"/>
                </a:lnTo>
                <a:lnTo>
                  <a:pt x="195579" y="205739"/>
                </a:lnTo>
                <a:lnTo>
                  <a:pt x="201040" y="207009"/>
                </a:lnTo>
                <a:lnTo>
                  <a:pt x="212851" y="205739"/>
                </a:lnTo>
                <a:lnTo>
                  <a:pt x="218566" y="201929"/>
                </a:lnTo>
                <a:lnTo>
                  <a:pt x="224027" y="196850"/>
                </a:lnTo>
                <a:lnTo>
                  <a:pt x="204724" y="196850"/>
                </a:lnTo>
                <a:lnTo>
                  <a:pt x="202184" y="195579"/>
                </a:lnTo>
                <a:lnTo>
                  <a:pt x="199516" y="194309"/>
                </a:lnTo>
                <a:close/>
              </a:path>
              <a:path w="339089" h="318770">
                <a:moveTo>
                  <a:pt x="173609" y="195579"/>
                </a:moveTo>
                <a:lnTo>
                  <a:pt x="172465" y="196850"/>
                </a:lnTo>
                <a:lnTo>
                  <a:pt x="171450" y="198119"/>
                </a:lnTo>
                <a:lnTo>
                  <a:pt x="170561" y="199389"/>
                </a:lnTo>
                <a:lnTo>
                  <a:pt x="169417" y="200659"/>
                </a:lnTo>
                <a:lnTo>
                  <a:pt x="168275" y="200659"/>
                </a:lnTo>
                <a:lnTo>
                  <a:pt x="166242" y="201929"/>
                </a:lnTo>
                <a:lnTo>
                  <a:pt x="181737" y="201929"/>
                </a:lnTo>
                <a:lnTo>
                  <a:pt x="173609" y="195579"/>
                </a:lnTo>
                <a:close/>
              </a:path>
              <a:path w="339089" h="318770">
                <a:moveTo>
                  <a:pt x="227075" y="158750"/>
                </a:moveTo>
                <a:lnTo>
                  <a:pt x="212089" y="158750"/>
                </a:lnTo>
                <a:lnTo>
                  <a:pt x="217297" y="163829"/>
                </a:lnTo>
                <a:lnTo>
                  <a:pt x="220472" y="167639"/>
                </a:lnTo>
                <a:lnTo>
                  <a:pt x="223519" y="172719"/>
                </a:lnTo>
                <a:lnTo>
                  <a:pt x="224281" y="176529"/>
                </a:lnTo>
                <a:lnTo>
                  <a:pt x="223265" y="182879"/>
                </a:lnTo>
                <a:lnTo>
                  <a:pt x="221106" y="186689"/>
                </a:lnTo>
                <a:lnTo>
                  <a:pt x="217550" y="190500"/>
                </a:lnTo>
                <a:lnTo>
                  <a:pt x="214122" y="194309"/>
                </a:lnTo>
                <a:lnTo>
                  <a:pt x="210692" y="195579"/>
                </a:lnTo>
                <a:lnTo>
                  <a:pt x="204724" y="196850"/>
                </a:lnTo>
                <a:lnTo>
                  <a:pt x="224027" y="196850"/>
                </a:lnTo>
                <a:lnTo>
                  <a:pt x="228726" y="191769"/>
                </a:lnTo>
                <a:lnTo>
                  <a:pt x="231775" y="187959"/>
                </a:lnTo>
                <a:lnTo>
                  <a:pt x="233172" y="182879"/>
                </a:lnTo>
                <a:lnTo>
                  <a:pt x="234695" y="177800"/>
                </a:lnTo>
                <a:lnTo>
                  <a:pt x="234568" y="172719"/>
                </a:lnTo>
                <a:lnTo>
                  <a:pt x="231520" y="163829"/>
                </a:lnTo>
                <a:lnTo>
                  <a:pt x="227075" y="158750"/>
                </a:lnTo>
                <a:close/>
              </a:path>
              <a:path w="339089" h="318770">
                <a:moveTo>
                  <a:pt x="179831" y="110489"/>
                </a:moveTo>
                <a:lnTo>
                  <a:pt x="172592" y="118109"/>
                </a:lnTo>
                <a:lnTo>
                  <a:pt x="178180" y="123189"/>
                </a:lnTo>
                <a:lnTo>
                  <a:pt x="170179" y="123189"/>
                </a:lnTo>
                <a:lnTo>
                  <a:pt x="149478" y="151129"/>
                </a:lnTo>
                <a:lnTo>
                  <a:pt x="149860" y="154939"/>
                </a:lnTo>
                <a:lnTo>
                  <a:pt x="154177" y="165100"/>
                </a:lnTo>
                <a:lnTo>
                  <a:pt x="157479" y="170179"/>
                </a:lnTo>
                <a:lnTo>
                  <a:pt x="161798" y="173989"/>
                </a:lnTo>
                <a:lnTo>
                  <a:pt x="168275" y="181609"/>
                </a:lnTo>
                <a:lnTo>
                  <a:pt x="175513" y="185419"/>
                </a:lnTo>
                <a:lnTo>
                  <a:pt x="191769" y="186689"/>
                </a:lnTo>
                <a:lnTo>
                  <a:pt x="199009" y="184150"/>
                </a:lnTo>
                <a:lnTo>
                  <a:pt x="206628" y="176529"/>
                </a:lnTo>
                <a:lnTo>
                  <a:pt x="191515" y="176529"/>
                </a:lnTo>
                <a:lnTo>
                  <a:pt x="181101" y="175259"/>
                </a:lnTo>
                <a:lnTo>
                  <a:pt x="160019" y="144779"/>
                </a:lnTo>
                <a:lnTo>
                  <a:pt x="161543" y="139700"/>
                </a:lnTo>
                <a:lnTo>
                  <a:pt x="165100" y="135889"/>
                </a:lnTo>
                <a:lnTo>
                  <a:pt x="168655" y="133350"/>
                </a:lnTo>
                <a:lnTo>
                  <a:pt x="173100" y="130809"/>
                </a:lnTo>
                <a:lnTo>
                  <a:pt x="199834" y="130809"/>
                </a:lnTo>
                <a:lnTo>
                  <a:pt x="179831" y="110489"/>
                </a:lnTo>
                <a:close/>
              </a:path>
              <a:path w="339089" h="318770">
                <a:moveTo>
                  <a:pt x="110236" y="148589"/>
                </a:moveTo>
                <a:lnTo>
                  <a:pt x="107061" y="160019"/>
                </a:lnTo>
                <a:lnTo>
                  <a:pt x="118617" y="171450"/>
                </a:lnTo>
                <a:lnTo>
                  <a:pt x="112775" y="177800"/>
                </a:lnTo>
                <a:lnTo>
                  <a:pt x="118999" y="184150"/>
                </a:lnTo>
                <a:lnTo>
                  <a:pt x="124713" y="177800"/>
                </a:lnTo>
                <a:lnTo>
                  <a:pt x="140316" y="177800"/>
                </a:lnTo>
                <a:lnTo>
                  <a:pt x="132587" y="170179"/>
                </a:lnTo>
                <a:lnTo>
                  <a:pt x="139149" y="163829"/>
                </a:lnTo>
                <a:lnTo>
                  <a:pt x="126364" y="163829"/>
                </a:lnTo>
                <a:lnTo>
                  <a:pt x="110236" y="148589"/>
                </a:lnTo>
                <a:close/>
              </a:path>
              <a:path w="339089" h="318770">
                <a:moveTo>
                  <a:pt x="199834" y="130809"/>
                </a:moveTo>
                <a:lnTo>
                  <a:pt x="173100" y="130809"/>
                </a:lnTo>
                <a:lnTo>
                  <a:pt x="183895" y="132079"/>
                </a:lnTo>
                <a:lnTo>
                  <a:pt x="189356" y="134619"/>
                </a:lnTo>
                <a:lnTo>
                  <a:pt x="201040" y="147319"/>
                </a:lnTo>
                <a:lnTo>
                  <a:pt x="204215" y="152400"/>
                </a:lnTo>
                <a:lnTo>
                  <a:pt x="204469" y="157479"/>
                </a:lnTo>
                <a:lnTo>
                  <a:pt x="204850" y="162559"/>
                </a:lnTo>
                <a:lnTo>
                  <a:pt x="203200" y="167639"/>
                </a:lnTo>
                <a:lnTo>
                  <a:pt x="199643" y="170179"/>
                </a:lnTo>
                <a:lnTo>
                  <a:pt x="195961" y="173989"/>
                </a:lnTo>
                <a:lnTo>
                  <a:pt x="191515" y="176529"/>
                </a:lnTo>
                <a:lnTo>
                  <a:pt x="206628" y="176529"/>
                </a:lnTo>
                <a:lnTo>
                  <a:pt x="210438" y="172719"/>
                </a:lnTo>
                <a:lnTo>
                  <a:pt x="212725" y="166369"/>
                </a:lnTo>
                <a:lnTo>
                  <a:pt x="212089" y="158750"/>
                </a:lnTo>
                <a:lnTo>
                  <a:pt x="227075" y="158750"/>
                </a:lnTo>
                <a:lnTo>
                  <a:pt x="219837" y="151129"/>
                </a:lnTo>
                <a:lnTo>
                  <a:pt x="199834" y="130809"/>
                </a:lnTo>
                <a:close/>
              </a:path>
              <a:path w="339089" h="318770">
                <a:moveTo>
                  <a:pt x="134365" y="156209"/>
                </a:moveTo>
                <a:lnTo>
                  <a:pt x="126364" y="163829"/>
                </a:lnTo>
                <a:lnTo>
                  <a:pt x="139149" y="163829"/>
                </a:lnTo>
                <a:lnTo>
                  <a:pt x="140462" y="162559"/>
                </a:lnTo>
                <a:lnTo>
                  <a:pt x="134365" y="156209"/>
                </a:lnTo>
                <a:close/>
              </a:path>
              <a:path w="339089" h="318770">
                <a:moveTo>
                  <a:pt x="247833" y="80009"/>
                </a:moveTo>
                <a:lnTo>
                  <a:pt x="229869" y="80009"/>
                </a:lnTo>
                <a:lnTo>
                  <a:pt x="232790" y="81279"/>
                </a:lnTo>
                <a:lnTo>
                  <a:pt x="236092" y="83819"/>
                </a:lnTo>
                <a:lnTo>
                  <a:pt x="236981" y="85089"/>
                </a:lnTo>
                <a:lnTo>
                  <a:pt x="238125" y="86359"/>
                </a:lnTo>
                <a:lnTo>
                  <a:pt x="236092" y="90169"/>
                </a:lnTo>
                <a:lnTo>
                  <a:pt x="232282" y="96519"/>
                </a:lnTo>
                <a:lnTo>
                  <a:pt x="226694" y="102869"/>
                </a:lnTo>
                <a:lnTo>
                  <a:pt x="224027" y="106679"/>
                </a:lnTo>
                <a:lnTo>
                  <a:pt x="222123" y="109219"/>
                </a:lnTo>
                <a:lnTo>
                  <a:pt x="220979" y="111759"/>
                </a:lnTo>
                <a:lnTo>
                  <a:pt x="219455" y="114300"/>
                </a:lnTo>
                <a:lnTo>
                  <a:pt x="218439" y="116839"/>
                </a:lnTo>
                <a:lnTo>
                  <a:pt x="217804" y="119379"/>
                </a:lnTo>
                <a:lnTo>
                  <a:pt x="217550" y="120650"/>
                </a:lnTo>
                <a:lnTo>
                  <a:pt x="217424" y="125729"/>
                </a:lnTo>
                <a:lnTo>
                  <a:pt x="219201" y="130809"/>
                </a:lnTo>
                <a:lnTo>
                  <a:pt x="220725" y="133350"/>
                </a:lnTo>
                <a:lnTo>
                  <a:pt x="223012" y="135889"/>
                </a:lnTo>
                <a:lnTo>
                  <a:pt x="226822" y="139700"/>
                </a:lnTo>
                <a:lnTo>
                  <a:pt x="231393" y="140969"/>
                </a:lnTo>
                <a:lnTo>
                  <a:pt x="241935" y="140969"/>
                </a:lnTo>
                <a:lnTo>
                  <a:pt x="247014" y="138429"/>
                </a:lnTo>
                <a:lnTo>
                  <a:pt x="252094" y="133350"/>
                </a:lnTo>
                <a:lnTo>
                  <a:pt x="255269" y="130809"/>
                </a:lnTo>
                <a:lnTo>
                  <a:pt x="235838" y="130809"/>
                </a:lnTo>
                <a:lnTo>
                  <a:pt x="233299" y="129539"/>
                </a:lnTo>
                <a:lnTo>
                  <a:pt x="229742" y="125729"/>
                </a:lnTo>
                <a:lnTo>
                  <a:pt x="228853" y="124459"/>
                </a:lnTo>
                <a:lnTo>
                  <a:pt x="228091" y="120650"/>
                </a:lnTo>
                <a:lnTo>
                  <a:pt x="228345" y="119379"/>
                </a:lnTo>
                <a:lnTo>
                  <a:pt x="229869" y="114300"/>
                </a:lnTo>
                <a:lnTo>
                  <a:pt x="234314" y="107950"/>
                </a:lnTo>
                <a:lnTo>
                  <a:pt x="239267" y="101600"/>
                </a:lnTo>
                <a:lnTo>
                  <a:pt x="242569" y="96519"/>
                </a:lnTo>
                <a:lnTo>
                  <a:pt x="244220" y="92709"/>
                </a:lnTo>
                <a:lnTo>
                  <a:pt x="260375" y="92709"/>
                </a:lnTo>
                <a:lnTo>
                  <a:pt x="256031" y="88900"/>
                </a:lnTo>
                <a:lnTo>
                  <a:pt x="247833" y="80009"/>
                </a:lnTo>
                <a:close/>
              </a:path>
              <a:path w="339089" h="318770">
                <a:moveTo>
                  <a:pt x="260375" y="92709"/>
                </a:moveTo>
                <a:lnTo>
                  <a:pt x="244220" y="92709"/>
                </a:lnTo>
                <a:lnTo>
                  <a:pt x="247141" y="95250"/>
                </a:lnTo>
                <a:lnTo>
                  <a:pt x="250570" y="99059"/>
                </a:lnTo>
                <a:lnTo>
                  <a:pt x="252729" y="101600"/>
                </a:lnTo>
                <a:lnTo>
                  <a:pt x="253745" y="104139"/>
                </a:lnTo>
                <a:lnTo>
                  <a:pt x="254888" y="107950"/>
                </a:lnTo>
                <a:lnTo>
                  <a:pt x="255015" y="111759"/>
                </a:lnTo>
                <a:lnTo>
                  <a:pt x="254000" y="115569"/>
                </a:lnTo>
                <a:lnTo>
                  <a:pt x="252856" y="119379"/>
                </a:lnTo>
                <a:lnTo>
                  <a:pt x="250825" y="121919"/>
                </a:lnTo>
                <a:lnTo>
                  <a:pt x="247903" y="125729"/>
                </a:lnTo>
                <a:lnTo>
                  <a:pt x="244728" y="128269"/>
                </a:lnTo>
                <a:lnTo>
                  <a:pt x="241807" y="129539"/>
                </a:lnTo>
                <a:lnTo>
                  <a:pt x="235838" y="130809"/>
                </a:lnTo>
                <a:lnTo>
                  <a:pt x="255269" y="130809"/>
                </a:lnTo>
                <a:lnTo>
                  <a:pt x="257555" y="127000"/>
                </a:lnTo>
                <a:lnTo>
                  <a:pt x="259206" y="123189"/>
                </a:lnTo>
                <a:lnTo>
                  <a:pt x="260985" y="119379"/>
                </a:lnTo>
                <a:lnTo>
                  <a:pt x="262000" y="114300"/>
                </a:lnTo>
                <a:lnTo>
                  <a:pt x="262381" y="109219"/>
                </a:lnTo>
                <a:lnTo>
                  <a:pt x="273875" y="109219"/>
                </a:lnTo>
                <a:lnTo>
                  <a:pt x="278002" y="105409"/>
                </a:lnTo>
                <a:lnTo>
                  <a:pt x="275209" y="104139"/>
                </a:lnTo>
                <a:lnTo>
                  <a:pt x="272668" y="102869"/>
                </a:lnTo>
                <a:lnTo>
                  <a:pt x="268097" y="100329"/>
                </a:lnTo>
                <a:lnTo>
                  <a:pt x="263270" y="95250"/>
                </a:lnTo>
                <a:lnTo>
                  <a:pt x="260375" y="92709"/>
                </a:lnTo>
                <a:close/>
              </a:path>
              <a:path w="339089" h="318770">
                <a:moveTo>
                  <a:pt x="232663" y="68579"/>
                </a:moveTo>
                <a:lnTo>
                  <a:pt x="224536" y="68579"/>
                </a:lnTo>
                <a:lnTo>
                  <a:pt x="217677" y="71119"/>
                </a:lnTo>
                <a:lnTo>
                  <a:pt x="213994" y="74929"/>
                </a:lnTo>
                <a:lnTo>
                  <a:pt x="206120" y="82550"/>
                </a:lnTo>
                <a:lnTo>
                  <a:pt x="203073" y="86359"/>
                </a:lnTo>
                <a:lnTo>
                  <a:pt x="199262" y="95250"/>
                </a:lnTo>
                <a:lnTo>
                  <a:pt x="198500" y="99059"/>
                </a:lnTo>
                <a:lnTo>
                  <a:pt x="198881" y="101600"/>
                </a:lnTo>
                <a:lnTo>
                  <a:pt x="199389" y="105409"/>
                </a:lnTo>
                <a:lnTo>
                  <a:pt x="200787" y="109219"/>
                </a:lnTo>
                <a:lnTo>
                  <a:pt x="203453" y="113029"/>
                </a:lnTo>
                <a:lnTo>
                  <a:pt x="212216" y="106679"/>
                </a:lnTo>
                <a:lnTo>
                  <a:pt x="209676" y="102869"/>
                </a:lnTo>
                <a:lnTo>
                  <a:pt x="208787" y="99059"/>
                </a:lnTo>
                <a:lnTo>
                  <a:pt x="209168" y="96519"/>
                </a:lnTo>
                <a:lnTo>
                  <a:pt x="209676" y="92709"/>
                </a:lnTo>
                <a:lnTo>
                  <a:pt x="211709" y="90169"/>
                </a:lnTo>
                <a:lnTo>
                  <a:pt x="215391" y="86359"/>
                </a:lnTo>
                <a:lnTo>
                  <a:pt x="219455" y="82550"/>
                </a:lnTo>
                <a:lnTo>
                  <a:pt x="223265" y="80009"/>
                </a:lnTo>
                <a:lnTo>
                  <a:pt x="247833" y="80009"/>
                </a:lnTo>
                <a:lnTo>
                  <a:pt x="245490" y="77469"/>
                </a:lnTo>
                <a:lnTo>
                  <a:pt x="242062" y="74929"/>
                </a:lnTo>
                <a:lnTo>
                  <a:pt x="239522" y="72389"/>
                </a:lnTo>
                <a:lnTo>
                  <a:pt x="235330" y="69850"/>
                </a:lnTo>
                <a:lnTo>
                  <a:pt x="232663" y="68579"/>
                </a:lnTo>
                <a:close/>
              </a:path>
              <a:path w="339089" h="318770">
                <a:moveTo>
                  <a:pt x="273875" y="109219"/>
                </a:moveTo>
                <a:lnTo>
                  <a:pt x="262381" y="109219"/>
                </a:lnTo>
                <a:lnTo>
                  <a:pt x="264794" y="111759"/>
                </a:lnTo>
                <a:lnTo>
                  <a:pt x="267335" y="113029"/>
                </a:lnTo>
                <a:lnTo>
                  <a:pt x="269748" y="113029"/>
                </a:lnTo>
                <a:lnTo>
                  <a:pt x="273875" y="109219"/>
                </a:lnTo>
                <a:close/>
              </a:path>
              <a:path w="339089" h="318770">
                <a:moveTo>
                  <a:pt x="232155" y="22859"/>
                </a:moveTo>
                <a:lnTo>
                  <a:pt x="224281" y="30479"/>
                </a:lnTo>
                <a:lnTo>
                  <a:pt x="288416" y="95250"/>
                </a:lnTo>
                <a:lnTo>
                  <a:pt x="296163" y="87629"/>
                </a:lnTo>
                <a:lnTo>
                  <a:pt x="232155" y="22859"/>
                </a:lnTo>
                <a:close/>
              </a:path>
              <a:path w="339089" h="318770">
                <a:moveTo>
                  <a:pt x="301116" y="0"/>
                </a:moveTo>
                <a:lnTo>
                  <a:pt x="292988" y="0"/>
                </a:lnTo>
                <a:lnTo>
                  <a:pt x="285750" y="2539"/>
                </a:lnTo>
                <a:lnTo>
                  <a:pt x="279526" y="8889"/>
                </a:lnTo>
                <a:lnTo>
                  <a:pt x="273176" y="15239"/>
                </a:lnTo>
                <a:lnTo>
                  <a:pt x="270128" y="22859"/>
                </a:lnTo>
                <a:lnTo>
                  <a:pt x="270382" y="30479"/>
                </a:lnTo>
                <a:lnTo>
                  <a:pt x="271287" y="36829"/>
                </a:lnTo>
                <a:lnTo>
                  <a:pt x="300023" y="66039"/>
                </a:lnTo>
                <a:lnTo>
                  <a:pt x="306069" y="67309"/>
                </a:lnTo>
                <a:lnTo>
                  <a:pt x="314198" y="67309"/>
                </a:lnTo>
                <a:lnTo>
                  <a:pt x="321690" y="63500"/>
                </a:lnTo>
                <a:lnTo>
                  <a:pt x="329787" y="55879"/>
                </a:lnTo>
                <a:lnTo>
                  <a:pt x="303022" y="55879"/>
                </a:lnTo>
                <a:lnTo>
                  <a:pt x="297688" y="53339"/>
                </a:lnTo>
                <a:lnTo>
                  <a:pt x="292226" y="48259"/>
                </a:lnTo>
                <a:lnTo>
                  <a:pt x="298647" y="41909"/>
                </a:lnTo>
                <a:lnTo>
                  <a:pt x="286257" y="41909"/>
                </a:lnTo>
                <a:lnTo>
                  <a:pt x="282448" y="38100"/>
                </a:lnTo>
                <a:lnTo>
                  <a:pt x="280542" y="33019"/>
                </a:lnTo>
                <a:lnTo>
                  <a:pt x="280669" y="22859"/>
                </a:lnTo>
                <a:lnTo>
                  <a:pt x="282448" y="19050"/>
                </a:lnTo>
                <a:lnTo>
                  <a:pt x="286130" y="15239"/>
                </a:lnTo>
                <a:lnTo>
                  <a:pt x="290067" y="11429"/>
                </a:lnTo>
                <a:lnTo>
                  <a:pt x="294893" y="10159"/>
                </a:lnTo>
                <a:lnTo>
                  <a:pt x="323298" y="10159"/>
                </a:lnTo>
                <a:lnTo>
                  <a:pt x="318976" y="6350"/>
                </a:lnTo>
                <a:lnTo>
                  <a:pt x="307165" y="1269"/>
                </a:lnTo>
                <a:lnTo>
                  <a:pt x="301116" y="0"/>
                </a:lnTo>
                <a:close/>
              </a:path>
              <a:path w="339089" h="318770">
                <a:moveTo>
                  <a:pt x="333882" y="21589"/>
                </a:moveTo>
                <a:lnTo>
                  <a:pt x="324738" y="29209"/>
                </a:lnTo>
                <a:lnTo>
                  <a:pt x="326898" y="33019"/>
                </a:lnTo>
                <a:lnTo>
                  <a:pt x="327660" y="36829"/>
                </a:lnTo>
                <a:lnTo>
                  <a:pt x="313563" y="55879"/>
                </a:lnTo>
                <a:lnTo>
                  <a:pt x="329787" y="55879"/>
                </a:lnTo>
                <a:lnTo>
                  <a:pt x="333882" y="52069"/>
                </a:lnTo>
                <a:lnTo>
                  <a:pt x="336930" y="45719"/>
                </a:lnTo>
                <a:lnTo>
                  <a:pt x="338709" y="34289"/>
                </a:lnTo>
                <a:lnTo>
                  <a:pt x="337312" y="27939"/>
                </a:lnTo>
                <a:lnTo>
                  <a:pt x="333882" y="21589"/>
                </a:lnTo>
                <a:close/>
              </a:path>
              <a:path w="339089" h="318770">
                <a:moveTo>
                  <a:pt x="323298" y="10159"/>
                </a:moveTo>
                <a:lnTo>
                  <a:pt x="303911" y="10159"/>
                </a:lnTo>
                <a:lnTo>
                  <a:pt x="307848" y="12700"/>
                </a:lnTo>
                <a:lnTo>
                  <a:pt x="312165" y="16509"/>
                </a:lnTo>
                <a:lnTo>
                  <a:pt x="286257" y="41909"/>
                </a:lnTo>
                <a:lnTo>
                  <a:pt x="298647" y="41909"/>
                </a:lnTo>
                <a:lnTo>
                  <a:pt x="326898" y="13969"/>
                </a:lnTo>
                <a:lnTo>
                  <a:pt x="325881" y="12700"/>
                </a:lnTo>
                <a:lnTo>
                  <a:pt x="325247" y="12700"/>
                </a:lnTo>
                <a:lnTo>
                  <a:pt x="324738" y="11429"/>
                </a:lnTo>
                <a:lnTo>
                  <a:pt x="323298" y="10159"/>
                </a:lnTo>
                <a:close/>
              </a:path>
            </a:pathLst>
          </a:custGeom>
          <a:solidFill>
            <a:srgbClr val="1E28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1980057" y="2761615"/>
            <a:ext cx="13817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1E2833"/>
                </a:solidFill>
                <a:latin typeface="Arial"/>
                <a:cs typeface="Arial"/>
              </a:rPr>
              <a:t>Pārtika un</a:t>
            </a:r>
            <a:r>
              <a:rPr sz="1200" b="1" spc="-45" dirty="0">
                <a:solidFill>
                  <a:srgbClr val="1E2833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1E2833"/>
                </a:solidFill>
                <a:latin typeface="Arial"/>
                <a:cs typeface="Arial"/>
              </a:rPr>
              <a:t>dzērieni</a:t>
            </a:r>
            <a:endParaRPr sz="12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9029700" y="5818632"/>
            <a:ext cx="2593975" cy="0"/>
          </a:xfrm>
          <a:custGeom>
            <a:avLst/>
            <a:gdLst/>
            <a:ahLst/>
            <a:cxnLst/>
            <a:rect l="l" t="t" r="r" b="b"/>
            <a:pathLst>
              <a:path w="2593975">
                <a:moveTo>
                  <a:pt x="0" y="0"/>
                </a:moveTo>
                <a:lnTo>
                  <a:pt x="2593848" y="0"/>
                </a:lnTo>
              </a:path>
            </a:pathLst>
          </a:custGeom>
          <a:ln w="9525">
            <a:solidFill>
              <a:srgbClr val="EFCC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1" name="object 51"/>
          <p:cNvGrpSpPr/>
          <p:nvPr/>
        </p:nvGrpSpPr>
        <p:grpSpPr>
          <a:xfrm>
            <a:off x="9028938" y="3621023"/>
            <a:ext cx="2594610" cy="2051685"/>
            <a:chOff x="9028938" y="3621023"/>
            <a:chExt cx="2594610" cy="2051685"/>
          </a:xfrm>
        </p:grpSpPr>
        <p:sp>
          <p:nvSpPr>
            <p:cNvPr id="52" name="object 52"/>
            <p:cNvSpPr/>
            <p:nvPr/>
          </p:nvSpPr>
          <p:spPr>
            <a:xfrm>
              <a:off x="9029700" y="4547615"/>
              <a:ext cx="2593975" cy="847725"/>
            </a:xfrm>
            <a:custGeom>
              <a:avLst/>
              <a:gdLst/>
              <a:ahLst/>
              <a:cxnLst/>
              <a:rect l="l" t="t" r="r" b="b"/>
              <a:pathLst>
                <a:path w="2593975" h="847725">
                  <a:moveTo>
                    <a:pt x="0" y="847343"/>
                  </a:moveTo>
                  <a:lnTo>
                    <a:pt x="1847088" y="847343"/>
                  </a:lnTo>
                </a:path>
                <a:path w="2593975" h="847725">
                  <a:moveTo>
                    <a:pt x="2043684" y="847343"/>
                  </a:moveTo>
                  <a:lnTo>
                    <a:pt x="2593848" y="847343"/>
                  </a:lnTo>
                </a:path>
                <a:path w="2593975" h="847725">
                  <a:moveTo>
                    <a:pt x="0" y="423671"/>
                  </a:moveTo>
                  <a:lnTo>
                    <a:pt x="117348" y="423671"/>
                  </a:lnTo>
                </a:path>
                <a:path w="2593975" h="847725">
                  <a:moveTo>
                    <a:pt x="313944" y="423671"/>
                  </a:moveTo>
                  <a:lnTo>
                    <a:pt x="550164" y="423671"/>
                  </a:lnTo>
                </a:path>
                <a:path w="2593975" h="847725">
                  <a:moveTo>
                    <a:pt x="0" y="0"/>
                  </a:moveTo>
                  <a:lnTo>
                    <a:pt x="117348" y="0"/>
                  </a:lnTo>
                </a:path>
                <a:path w="2593975" h="847725">
                  <a:moveTo>
                    <a:pt x="313944" y="0"/>
                  </a:moveTo>
                  <a:lnTo>
                    <a:pt x="550164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9147048" y="4123943"/>
              <a:ext cx="196850" cy="1181100"/>
            </a:xfrm>
            <a:custGeom>
              <a:avLst/>
              <a:gdLst/>
              <a:ahLst/>
              <a:cxnLst/>
              <a:rect l="l" t="t" r="r" b="b"/>
              <a:pathLst>
                <a:path w="196850" h="1181100">
                  <a:moveTo>
                    <a:pt x="196596" y="0"/>
                  </a:moveTo>
                  <a:lnTo>
                    <a:pt x="0" y="0"/>
                  </a:lnTo>
                  <a:lnTo>
                    <a:pt x="0" y="1181099"/>
                  </a:lnTo>
                  <a:lnTo>
                    <a:pt x="196596" y="1181099"/>
                  </a:lnTo>
                  <a:lnTo>
                    <a:pt x="196596" y="0"/>
                  </a:lnTo>
                  <a:close/>
                </a:path>
              </a:pathLst>
            </a:custGeom>
            <a:solidFill>
              <a:srgbClr val="6DAA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9776460" y="4547615"/>
              <a:ext cx="1100455" cy="424180"/>
            </a:xfrm>
            <a:custGeom>
              <a:avLst/>
              <a:gdLst/>
              <a:ahLst/>
              <a:cxnLst/>
              <a:rect l="l" t="t" r="r" b="b"/>
              <a:pathLst>
                <a:path w="1100454" h="424179">
                  <a:moveTo>
                    <a:pt x="0" y="423671"/>
                  </a:moveTo>
                  <a:lnTo>
                    <a:pt x="1100327" y="423671"/>
                  </a:lnTo>
                </a:path>
                <a:path w="1100454" h="424179">
                  <a:moveTo>
                    <a:pt x="0" y="0"/>
                  </a:moveTo>
                  <a:lnTo>
                    <a:pt x="1100327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9579864" y="4123943"/>
              <a:ext cx="196850" cy="919480"/>
            </a:xfrm>
            <a:custGeom>
              <a:avLst/>
              <a:gdLst/>
              <a:ahLst/>
              <a:cxnLst/>
              <a:rect l="l" t="t" r="r" b="b"/>
              <a:pathLst>
                <a:path w="196850" h="919479">
                  <a:moveTo>
                    <a:pt x="196596" y="0"/>
                  </a:moveTo>
                  <a:lnTo>
                    <a:pt x="0" y="0"/>
                  </a:lnTo>
                  <a:lnTo>
                    <a:pt x="0" y="918971"/>
                  </a:lnTo>
                  <a:lnTo>
                    <a:pt x="196596" y="918971"/>
                  </a:lnTo>
                  <a:lnTo>
                    <a:pt x="19659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9029700" y="3700271"/>
              <a:ext cx="2278380" cy="0"/>
            </a:xfrm>
            <a:custGeom>
              <a:avLst/>
              <a:gdLst/>
              <a:ahLst/>
              <a:cxnLst/>
              <a:rect l="l" t="t" r="r" b="b"/>
              <a:pathLst>
                <a:path w="2278379">
                  <a:moveTo>
                    <a:pt x="0" y="0"/>
                  </a:moveTo>
                  <a:lnTo>
                    <a:pt x="1414272" y="0"/>
                  </a:lnTo>
                </a:path>
                <a:path w="2278379">
                  <a:moveTo>
                    <a:pt x="1610868" y="0"/>
                  </a:moveTo>
                  <a:lnTo>
                    <a:pt x="2278379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0443972" y="3685031"/>
              <a:ext cx="196850" cy="439420"/>
            </a:xfrm>
            <a:custGeom>
              <a:avLst/>
              <a:gdLst/>
              <a:ahLst/>
              <a:cxnLst/>
              <a:rect l="l" t="t" r="r" b="b"/>
              <a:pathLst>
                <a:path w="196850" h="439420">
                  <a:moveTo>
                    <a:pt x="196596" y="0"/>
                  </a:moveTo>
                  <a:lnTo>
                    <a:pt x="0" y="0"/>
                  </a:lnTo>
                  <a:lnTo>
                    <a:pt x="0" y="438912"/>
                  </a:lnTo>
                  <a:lnTo>
                    <a:pt x="196596" y="438912"/>
                  </a:lnTo>
                  <a:lnTo>
                    <a:pt x="196596" y="0"/>
                  </a:lnTo>
                  <a:close/>
                </a:path>
              </a:pathLst>
            </a:custGeom>
            <a:solidFill>
              <a:srgbClr val="393A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1073383" y="4547615"/>
              <a:ext cx="550545" cy="424180"/>
            </a:xfrm>
            <a:custGeom>
              <a:avLst/>
              <a:gdLst/>
              <a:ahLst/>
              <a:cxnLst/>
              <a:rect l="l" t="t" r="r" b="b"/>
              <a:pathLst>
                <a:path w="550545" h="424179">
                  <a:moveTo>
                    <a:pt x="0" y="423671"/>
                  </a:moveTo>
                  <a:lnTo>
                    <a:pt x="550163" y="423671"/>
                  </a:lnTo>
                </a:path>
                <a:path w="550545" h="424179">
                  <a:moveTo>
                    <a:pt x="0" y="0"/>
                  </a:moveTo>
                  <a:lnTo>
                    <a:pt x="550163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0876788" y="4123943"/>
              <a:ext cx="196850" cy="1548765"/>
            </a:xfrm>
            <a:custGeom>
              <a:avLst/>
              <a:gdLst/>
              <a:ahLst/>
              <a:cxnLst/>
              <a:rect l="l" t="t" r="r" b="b"/>
              <a:pathLst>
                <a:path w="196850" h="1548764">
                  <a:moveTo>
                    <a:pt x="196596" y="0"/>
                  </a:moveTo>
                  <a:lnTo>
                    <a:pt x="0" y="0"/>
                  </a:lnTo>
                  <a:lnTo>
                    <a:pt x="0" y="1548383"/>
                  </a:lnTo>
                  <a:lnTo>
                    <a:pt x="196596" y="1548383"/>
                  </a:lnTo>
                  <a:lnTo>
                    <a:pt x="196596" y="0"/>
                  </a:lnTo>
                  <a:close/>
                </a:path>
              </a:pathLst>
            </a:custGeom>
            <a:solidFill>
              <a:srgbClr val="B88D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1504676" y="3700271"/>
              <a:ext cx="119380" cy="0"/>
            </a:xfrm>
            <a:custGeom>
              <a:avLst/>
              <a:gdLst/>
              <a:ahLst/>
              <a:cxnLst/>
              <a:rect l="l" t="t" r="r" b="b"/>
              <a:pathLst>
                <a:path w="119379">
                  <a:moveTo>
                    <a:pt x="0" y="0"/>
                  </a:moveTo>
                  <a:lnTo>
                    <a:pt x="118872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1308080" y="3621023"/>
              <a:ext cx="196850" cy="502920"/>
            </a:xfrm>
            <a:custGeom>
              <a:avLst/>
              <a:gdLst/>
              <a:ahLst/>
              <a:cxnLst/>
              <a:rect l="l" t="t" r="r" b="b"/>
              <a:pathLst>
                <a:path w="196850" h="502920">
                  <a:moveTo>
                    <a:pt x="196596" y="0"/>
                  </a:moveTo>
                  <a:lnTo>
                    <a:pt x="0" y="0"/>
                  </a:lnTo>
                  <a:lnTo>
                    <a:pt x="0" y="502919"/>
                  </a:lnTo>
                  <a:lnTo>
                    <a:pt x="196596" y="502919"/>
                  </a:lnTo>
                  <a:lnTo>
                    <a:pt x="196596" y="0"/>
                  </a:lnTo>
                  <a:close/>
                </a:path>
              </a:pathLst>
            </a:custGeom>
            <a:solidFill>
              <a:srgbClr val="EA49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0011155" y="4123943"/>
              <a:ext cx="196850" cy="38100"/>
            </a:xfrm>
            <a:custGeom>
              <a:avLst/>
              <a:gdLst/>
              <a:ahLst/>
              <a:cxnLst/>
              <a:rect l="l" t="t" r="r" b="b"/>
              <a:pathLst>
                <a:path w="196850" h="38100">
                  <a:moveTo>
                    <a:pt x="196596" y="0"/>
                  </a:moveTo>
                  <a:lnTo>
                    <a:pt x="0" y="0"/>
                  </a:lnTo>
                  <a:lnTo>
                    <a:pt x="0" y="38099"/>
                  </a:lnTo>
                  <a:lnTo>
                    <a:pt x="196596" y="38099"/>
                  </a:lnTo>
                  <a:lnTo>
                    <a:pt x="196596" y="0"/>
                  </a:lnTo>
                  <a:close/>
                </a:path>
              </a:pathLst>
            </a:custGeom>
            <a:solidFill>
              <a:srgbClr val="DB8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9028938" y="4123181"/>
              <a:ext cx="2593975" cy="0"/>
            </a:xfrm>
            <a:custGeom>
              <a:avLst/>
              <a:gdLst/>
              <a:ahLst/>
              <a:cxnLst/>
              <a:rect l="l" t="t" r="r" b="b"/>
              <a:pathLst>
                <a:path w="2593975">
                  <a:moveTo>
                    <a:pt x="0" y="0"/>
                  </a:moveTo>
                  <a:lnTo>
                    <a:pt x="2593847" y="0"/>
                  </a:lnTo>
                </a:path>
              </a:pathLst>
            </a:custGeom>
            <a:ln w="19050">
              <a:solidFill>
                <a:srgbClr val="212D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/>
          <p:nvPr/>
        </p:nvSpPr>
        <p:spPr>
          <a:xfrm>
            <a:off x="9029700" y="3276600"/>
            <a:ext cx="2593975" cy="0"/>
          </a:xfrm>
          <a:custGeom>
            <a:avLst/>
            <a:gdLst/>
            <a:ahLst/>
            <a:cxnLst/>
            <a:rect l="l" t="t" r="r" b="b"/>
            <a:pathLst>
              <a:path w="2593975">
                <a:moveTo>
                  <a:pt x="0" y="0"/>
                </a:moveTo>
                <a:lnTo>
                  <a:pt x="2593848" y="0"/>
                </a:lnTo>
              </a:path>
            </a:pathLst>
          </a:custGeom>
          <a:ln w="9525">
            <a:solidFill>
              <a:srgbClr val="EFCC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8583548" y="5721197"/>
            <a:ext cx="349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1E2833"/>
                </a:solidFill>
                <a:latin typeface="Arial"/>
                <a:cs typeface="Arial"/>
              </a:rPr>
              <a:t>-2</a:t>
            </a:r>
            <a:r>
              <a:rPr sz="1000" spc="-10" dirty="0">
                <a:solidFill>
                  <a:srgbClr val="1E2833"/>
                </a:solidFill>
                <a:latin typeface="Arial"/>
                <a:cs typeface="Arial"/>
              </a:rPr>
              <a:t>0</a:t>
            </a:r>
            <a:r>
              <a:rPr sz="1000" dirty="0">
                <a:solidFill>
                  <a:srgbClr val="1E2833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1E2833"/>
                </a:solidFill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8583548" y="5297170"/>
            <a:ext cx="349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1E2833"/>
                </a:solidFill>
                <a:latin typeface="Arial"/>
                <a:cs typeface="Arial"/>
              </a:rPr>
              <a:t>-1</a:t>
            </a:r>
            <a:r>
              <a:rPr sz="1000" spc="-10" dirty="0">
                <a:solidFill>
                  <a:srgbClr val="1E2833"/>
                </a:solidFill>
                <a:latin typeface="Arial"/>
                <a:cs typeface="Arial"/>
              </a:rPr>
              <a:t>5</a:t>
            </a:r>
            <a:r>
              <a:rPr sz="1000" dirty="0">
                <a:solidFill>
                  <a:srgbClr val="1E2833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1E2833"/>
                </a:solidFill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8583548" y="4873244"/>
            <a:ext cx="349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1E2833"/>
                </a:solidFill>
                <a:latin typeface="Arial"/>
                <a:cs typeface="Arial"/>
              </a:rPr>
              <a:t>-1</a:t>
            </a:r>
            <a:r>
              <a:rPr sz="1000" spc="-10" dirty="0">
                <a:solidFill>
                  <a:srgbClr val="1E2833"/>
                </a:solidFill>
                <a:latin typeface="Arial"/>
                <a:cs typeface="Arial"/>
              </a:rPr>
              <a:t>0</a:t>
            </a:r>
            <a:r>
              <a:rPr sz="1000" dirty="0">
                <a:solidFill>
                  <a:srgbClr val="1E2833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1E2833"/>
                </a:solidFill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8654033" y="4449317"/>
            <a:ext cx="2787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1E2833"/>
                </a:solidFill>
                <a:latin typeface="Arial"/>
                <a:cs typeface="Arial"/>
              </a:rPr>
              <a:t>-5</a:t>
            </a:r>
            <a:r>
              <a:rPr sz="1000" spc="-10" dirty="0">
                <a:solidFill>
                  <a:srgbClr val="1E2833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1E2833"/>
                </a:solidFill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8837421" y="4025265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1E2833"/>
                </a:solidFill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8696325" y="3601339"/>
            <a:ext cx="2374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1E2833"/>
                </a:solidFill>
                <a:latin typeface="Arial"/>
                <a:cs typeface="Arial"/>
              </a:rPr>
              <a:t>5</a:t>
            </a:r>
            <a:r>
              <a:rPr sz="1000" dirty="0">
                <a:solidFill>
                  <a:srgbClr val="1E2833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1E2833"/>
                </a:solidFill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8625585" y="3177286"/>
            <a:ext cx="3079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1E2833"/>
                </a:solidFill>
                <a:latin typeface="Arial"/>
                <a:cs typeface="Arial"/>
              </a:rPr>
              <a:t>1</a:t>
            </a:r>
            <a:r>
              <a:rPr sz="1000" dirty="0">
                <a:solidFill>
                  <a:srgbClr val="1E2833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1E2833"/>
                </a:solidFill>
                <a:latin typeface="Arial"/>
                <a:cs typeface="Arial"/>
              </a:rPr>
              <a:t>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9029255" y="5943003"/>
            <a:ext cx="242887" cy="2164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9366631" y="5943562"/>
            <a:ext cx="735838" cy="3823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0156190" y="5945885"/>
            <a:ext cx="836294" cy="384175"/>
          </a:xfrm>
          <a:custGeom>
            <a:avLst/>
            <a:gdLst/>
            <a:ahLst/>
            <a:cxnLst/>
            <a:rect l="l" t="t" r="r" b="b"/>
            <a:pathLst>
              <a:path w="836295" h="384175">
                <a:moveTo>
                  <a:pt x="116967" y="331597"/>
                </a:moveTo>
                <a:lnTo>
                  <a:pt x="50800" y="321437"/>
                </a:lnTo>
                <a:lnTo>
                  <a:pt x="51689" y="268097"/>
                </a:lnTo>
                <a:lnTo>
                  <a:pt x="40259" y="279527"/>
                </a:lnTo>
                <a:lnTo>
                  <a:pt x="40132" y="343027"/>
                </a:lnTo>
                <a:lnTo>
                  <a:pt x="8382" y="311277"/>
                </a:lnTo>
                <a:lnTo>
                  <a:pt x="0" y="320167"/>
                </a:lnTo>
                <a:lnTo>
                  <a:pt x="64008" y="383667"/>
                </a:lnTo>
                <a:lnTo>
                  <a:pt x="72517" y="376047"/>
                </a:lnTo>
                <a:lnTo>
                  <a:pt x="50292" y="353187"/>
                </a:lnTo>
                <a:lnTo>
                  <a:pt x="50419" y="343027"/>
                </a:lnTo>
                <a:lnTo>
                  <a:pt x="50546" y="332867"/>
                </a:lnTo>
                <a:lnTo>
                  <a:pt x="105791" y="343027"/>
                </a:lnTo>
                <a:lnTo>
                  <a:pt x="115722" y="332867"/>
                </a:lnTo>
                <a:lnTo>
                  <a:pt x="116967" y="331597"/>
                </a:lnTo>
                <a:close/>
              </a:path>
              <a:path w="836295" h="384175">
                <a:moveTo>
                  <a:pt x="161163" y="287147"/>
                </a:moveTo>
                <a:lnTo>
                  <a:pt x="114681" y="241427"/>
                </a:lnTo>
                <a:lnTo>
                  <a:pt x="106807" y="249047"/>
                </a:lnTo>
                <a:lnTo>
                  <a:pt x="135636" y="276987"/>
                </a:lnTo>
                <a:lnTo>
                  <a:pt x="138303" y="280797"/>
                </a:lnTo>
                <a:lnTo>
                  <a:pt x="139446" y="283337"/>
                </a:lnTo>
                <a:lnTo>
                  <a:pt x="140716" y="287147"/>
                </a:lnTo>
                <a:lnTo>
                  <a:pt x="140843" y="289687"/>
                </a:lnTo>
                <a:lnTo>
                  <a:pt x="140081" y="293497"/>
                </a:lnTo>
                <a:lnTo>
                  <a:pt x="139192" y="296037"/>
                </a:lnTo>
                <a:lnTo>
                  <a:pt x="137541" y="299847"/>
                </a:lnTo>
                <a:lnTo>
                  <a:pt x="135255" y="301117"/>
                </a:lnTo>
                <a:lnTo>
                  <a:pt x="132842" y="303657"/>
                </a:lnTo>
                <a:lnTo>
                  <a:pt x="130302" y="304927"/>
                </a:lnTo>
                <a:lnTo>
                  <a:pt x="124714" y="306197"/>
                </a:lnTo>
                <a:lnTo>
                  <a:pt x="122047" y="306197"/>
                </a:lnTo>
                <a:lnTo>
                  <a:pt x="117729" y="302387"/>
                </a:lnTo>
                <a:lnTo>
                  <a:pt x="114808" y="299847"/>
                </a:lnTo>
                <a:lnTo>
                  <a:pt x="110744" y="296037"/>
                </a:lnTo>
                <a:lnTo>
                  <a:pt x="84963" y="270637"/>
                </a:lnTo>
                <a:lnTo>
                  <a:pt x="77089" y="278257"/>
                </a:lnTo>
                <a:lnTo>
                  <a:pt x="105918" y="307467"/>
                </a:lnTo>
                <a:lnTo>
                  <a:pt x="109220" y="310007"/>
                </a:lnTo>
                <a:lnTo>
                  <a:pt x="111760" y="312547"/>
                </a:lnTo>
                <a:lnTo>
                  <a:pt x="113665" y="313817"/>
                </a:lnTo>
                <a:lnTo>
                  <a:pt x="116459" y="316357"/>
                </a:lnTo>
                <a:lnTo>
                  <a:pt x="119253" y="316357"/>
                </a:lnTo>
                <a:lnTo>
                  <a:pt x="121920" y="317627"/>
                </a:lnTo>
                <a:lnTo>
                  <a:pt x="127762" y="317627"/>
                </a:lnTo>
                <a:lnTo>
                  <a:pt x="134620" y="315087"/>
                </a:lnTo>
                <a:lnTo>
                  <a:pt x="137668" y="312547"/>
                </a:lnTo>
                <a:lnTo>
                  <a:pt x="140462" y="310007"/>
                </a:lnTo>
                <a:lnTo>
                  <a:pt x="144119" y="306197"/>
                </a:lnTo>
                <a:lnTo>
                  <a:pt x="146558" y="303657"/>
                </a:lnTo>
                <a:lnTo>
                  <a:pt x="148844" y="296037"/>
                </a:lnTo>
                <a:lnTo>
                  <a:pt x="147320" y="287147"/>
                </a:lnTo>
                <a:lnTo>
                  <a:pt x="154051" y="294767"/>
                </a:lnTo>
                <a:lnTo>
                  <a:pt x="161163" y="287147"/>
                </a:lnTo>
                <a:close/>
              </a:path>
              <a:path w="836295" h="384175">
                <a:moveTo>
                  <a:pt x="180975" y="266827"/>
                </a:moveTo>
                <a:lnTo>
                  <a:pt x="156718" y="242697"/>
                </a:lnTo>
                <a:lnTo>
                  <a:pt x="153416" y="240157"/>
                </a:lnTo>
                <a:lnTo>
                  <a:pt x="150749" y="236347"/>
                </a:lnTo>
                <a:lnTo>
                  <a:pt x="147574" y="229997"/>
                </a:lnTo>
                <a:lnTo>
                  <a:pt x="147383" y="228727"/>
                </a:lnTo>
                <a:lnTo>
                  <a:pt x="147193" y="227457"/>
                </a:lnTo>
                <a:lnTo>
                  <a:pt x="147574" y="224917"/>
                </a:lnTo>
                <a:lnTo>
                  <a:pt x="147828" y="222377"/>
                </a:lnTo>
                <a:lnTo>
                  <a:pt x="148844" y="221107"/>
                </a:lnTo>
                <a:lnTo>
                  <a:pt x="150622" y="218567"/>
                </a:lnTo>
                <a:lnTo>
                  <a:pt x="152527" y="217297"/>
                </a:lnTo>
                <a:lnTo>
                  <a:pt x="154940" y="216027"/>
                </a:lnTo>
                <a:lnTo>
                  <a:pt x="158115" y="214757"/>
                </a:lnTo>
                <a:lnTo>
                  <a:pt x="153416" y="204597"/>
                </a:lnTo>
                <a:lnTo>
                  <a:pt x="149098" y="205867"/>
                </a:lnTo>
                <a:lnTo>
                  <a:pt x="145542" y="208407"/>
                </a:lnTo>
                <a:lnTo>
                  <a:pt x="142875" y="210947"/>
                </a:lnTo>
                <a:lnTo>
                  <a:pt x="140970" y="212217"/>
                </a:lnTo>
                <a:lnTo>
                  <a:pt x="139827" y="214757"/>
                </a:lnTo>
                <a:lnTo>
                  <a:pt x="139446" y="217297"/>
                </a:lnTo>
                <a:lnTo>
                  <a:pt x="138938" y="219837"/>
                </a:lnTo>
                <a:lnTo>
                  <a:pt x="139446" y="223647"/>
                </a:lnTo>
                <a:lnTo>
                  <a:pt x="140843" y="228727"/>
                </a:lnTo>
                <a:lnTo>
                  <a:pt x="133858" y="221107"/>
                </a:lnTo>
                <a:lnTo>
                  <a:pt x="126746" y="228727"/>
                </a:lnTo>
                <a:lnTo>
                  <a:pt x="173228" y="275717"/>
                </a:lnTo>
                <a:lnTo>
                  <a:pt x="180975" y="266827"/>
                </a:lnTo>
                <a:close/>
              </a:path>
              <a:path w="836295" h="384175">
                <a:moveTo>
                  <a:pt x="240284" y="208407"/>
                </a:moveTo>
                <a:lnTo>
                  <a:pt x="233553" y="200787"/>
                </a:lnTo>
                <a:lnTo>
                  <a:pt x="212090" y="222377"/>
                </a:lnTo>
                <a:lnTo>
                  <a:pt x="209042" y="226187"/>
                </a:lnTo>
                <a:lnTo>
                  <a:pt x="205867" y="228727"/>
                </a:lnTo>
                <a:lnTo>
                  <a:pt x="202565" y="232537"/>
                </a:lnTo>
                <a:lnTo>
                  <a:pt x="202057" y="222377"/>
                </a:lnTo>
                <a:lnTo>
                  <a:pt x="198640" y="179197"/>
                </a:lnTo>
                <a:lnTo>
                  <a:pt x="197739" y="167767"/>
                </a:lnTo>
                <a:lnTo>
                  <a:pt x="192532" y="162687"/>
                </a:lnTo>
                <a:lnTo>
                  <a:pt x="154686" y="200787"/>
                </a:lnTo>
                <a:lnTo>
                  <a:pt x="161036" y="207137"/>
                </a:lnTo>
                <a:lnTo>
                  <a:pt x="182499" y="185547"/>
                </a:lnTo>
                <a:lnTo>
                  <a:pt x="185420" y="183007"/>
                </a:lnTo>
                <a:lnTo>
                  <a:pt x="188595" y="179197"/>
                </a:lnTo>
                <a:lnTo>
                  <a:pt x="192913" y="242697"/>
                </a:lnTo>
                <a:lnTo>
                  <a:pt x="199263" y="249047"/>
                </a:lnTo>
                <a:lnTo>
                  <a:pt x="215925" y="232537"/>
                </a:lnTo>
                <a:lnTo>
                  <a:pt x="240284" y="208407"/>
                </a:lnTo>
                <a:close/>
              </a:path>
              <a:path w="836295" h="384175">
                <a:moveTo>
                  <a:pt x="278384" y="158877"/>
                </a:moveTo>
                <a:lnTo>
                  <a:pt x="276987" y="152527"/>
                </a:lnTo>
                <a:lnTo>
                  <a:pt x="273558" y="147447"/>
                </a:lnTo>
                <a:lnTo>
                  <a:pt x="264414" y="153797"/>
                </a:lnTo>
                <a:lnTo>
                  <a:pt x="266573" y="158877"/>
                </a:lnTo>
                <a:lnTo>
                  <a:pt x="267335" y="162687"/>
                </a:lnTo>
                <a:lnTo>
                  <a:pt x="266319" y="169037"/>
                </a:lnTo>
                <a:lnTo>
                  <a:pt x="264541" y="172847"/>
                </a:lnTo>
                <a:lnTo>
                  <a:pt x="261747" y="175387"/>
                </a:lnTo>
                <a:lnTo>
                  <a:pt x="257810" y="179197"/>
                </a:lnTo>
                <a:lnTo>
                  <a:pt x="253238" y="181737"/>
                </a:lnTo>
                <a:lnTo>
                  <a:pt x="242697" y="181737"/>
                </a:lnTo>
                <a:lnTo>
                  <a:pt x="237363" y="179197"/>
                </a:lnTo>
                <a:lnTo>
                  <a:pt x="231902" y="174117"/>
                </a:lnTo>
                <a:lnTo>
                  <a:pt x="239598" y="166497"/>
                </a:lnTo>
                <a:lnTo>
                  <a:pt x="266573" y="139827"/>
                </a:lnTo>
                <a:lnTo>
                  <a:pt x="265557" y="138557"/>
                </a:lnTo>
                <a:lnTo>
                  <a:pt x="264922" y="137287"/>
                </a:lnTo>
                <a:lnTo>
                  <a:pt x="264414" y="137287"/>
                </a:lnTo>
                <a:lnTo>
                  <a:pt x="261531" y="134747"/>
                </a:lnTo>
                <a:lnTo>
                  <a:pt x="258648" y="132207"/>
                </a:lnTo>
                <a:lnTo>
                  <a:pt x="252793" y="128397"/>
                </a:lnTo>
                <a:lnTo>
                  <a:pt x="251841" y="128003"/>
                </a:lnTo>
                <a:lnTo>
                  <a:pt x="251841" y="141097"/>
                </a:lnTo>
                <a:lnTo>
                  <a:pt x="225933" y="166497"/>
                </a:lnTo>
                <a:lnTo>
                  <a:pt x="222123" y="162687"/>
                </a:lnTo>
                <a:lnTo>
                  <a:pt x="220218" y="157607"/>
                </a:lnTo>
                <a:lnTo>
                  <a:pt x="220345" y="148717"/>
                </a:lnTo>
                <a:lnTo>
                  <a:pt x="222123" y="143637"/>
                </a:lnTo>
                <a:lnTo>
                  <a:pt x="225806" y="141097"/>
                </a:lnTo>
                <a:lnTo>
                  <a:pt x="229743" y="136017"/>
                </a:lnTo>
                <a:lnTo>
                  <a:pt x="234569" y="134747"/>
                </a:lnTo>
                <a:lnTo>
                  <a:pt x="240030" y="136017"/>
                </a:lnTo>
                <a:lnTo>
                  <a:pt x="243586" y="136017"/>
                </a:lnTo>
                <a:lnTo>
                  <a:pt x="247523" y="137287"/>
                </a:lnTo>
                <a:lnTo>
                  <a:pt x="251841" y="141097"/>
                </a:lnTo>
                <a:lnTo>
                  <a:pt x="251841" y="128003"/>
                </a:lnTo>
                <a:lnTo>
                  <a:pt x="246837" y="125857"/>
                </a:lnTo>
                <a:lnTo>
                  <a:pt x="240792" y="125857"/>
                </a:lnTo>
                <a:lnTo>
                  <a:pt x="232664" y="124587"/>
                </a:lnTo>
                <a:lnTo>
                  <a:pt x="225425" y="128397"/>
                </a:lnTo>
                <a:lnTo>
                  <a:pt x="219202" y="134747"/>
                </a:lnTo>
                <a:lnTo>
                  <a:pt x="212852" y="141097"/>
                </a:lnTo>
                <a:lnTo>
                  <a:pt x="209804" y="147447"/>
                </a:lnTo>
                <a:lnTo>
                  <a:pt x="210058" y="156337"/>
                </a:lnTo>
                <a:lnTo>
                  <a:pt x="210959" y="162687"/>
                </a:lnTo>
                <a:lnTo>
                  <a:pt x="239687" y="191897"/>
                </a:lnTo>
                <a:lnTo>
                  <a:pt x="253873" y="191897"/>
                </a:lnTo>
                <a:lnTo>
                  <a:pt x="261366" y="189357"/>
                </a:lnTo>
                <a:lnTo>
                  <a:pt x="268097" y="181737"/>
                </a:lnTo>
                <a:lnTo>
                  <a:pt x="273558" y="176657"/>
                </a:lnTo>
                <a:lnTo>
                  <a:pt x="276606" y="171577"/>
                </a:lnTo>
                <a:lnTo>
                  <a:pt x="278384" y="158877"/>
                </a:lnTo>
                <a:close/>
              </a:path>
              <a:path w="836295" h="384175">
                <a:moveTo>
                  <a:pt x="361061" y="87757"/>
                </a:moveTo>
                <a:lnTo>
                  <a:pt x="332968" y="58547"/>
                </a:lnTo>
                <a:lnTo>
                  <a:pt x="329311" y="54749"/>
                </a:lnTo>
                <a:lnTo>
                  <a:pt x="323977" y="49657"/>
                </a:lnTo>
                <a:lnTo>
                  <a:pt x="318770" y="47117"/>
                </a:lnTo>
                <a:lnTo>
                  <a:pt x="308737" y="47117"/>
                </a:lnTo>
                <a:lnTo>
                  <a:pt x="303911" y="49657"/>
                </a:lnTo>
                <a:lnTo>
                  <a:pt x="293497" y="59817"/>
                </a:lnTo>
                <a:lnTo>
                  <a:pt x="291465" y="67449"/>
                </a:lnTo>
                <a:lnTo>
                  <a:pt x="293116" y="76327"/>
                </a:lnTo>
                <a:lnTo>
                  <a:pt x="289687" y="75057"/>
                </a:lnTo>
                <a:lnTo>
                  <a:pt x="286131" y="75057"/>
                </a:lnTo>
                <a:lnTo>
                  <a:pt x="278892" y="76327"/>
                </a:lnTo>
                <a:lnTo>
                  <a:pt x="264541" y="99199"/>
                </a:lnTo>
                <a:lnTo>
                  <a:pt x="265430" y="102997"/>
                </a:lnTo>
                <a:lnTo>
                  <a:pt x="258953" y="96647"/>
                </a:lnTo>
                <a:lnTo>
                  <a:pt x="251841" y="104267"/>
                </a:lnTo>
                <a:lnTo>
                  <a:pt x="298323" y="149987"/>
                </a:lnTo>
                <a:lnTo>
                  <a:pt x="306070" y="142367"/>
                </a:lnTo>
                <a:lnTo>
                  <a:pt x="277876" y="114427"/>
                </a:lnTo>
                <a:lnTo>
                  <a:pt x="275082" y="110617"/>
                </a:lnTo>
                <a:lnTo>
                  <a:pt x="272288" y="104267"/>
                </a:lnTo>
                <a:lnTo>
                  <a:pt x="272161" y="102997"/>
                </a:lnTo>
                <a:lnTo>
                  <a:pt x="271907" y="100457"/>
                </a:lnTo>
                <a:lnTo>
                  <a:pt x="282829" y="86499"/>
                </a:lnTo>
                <a:lnTo>
                  <a:pt x="288925" y="86499"/>
                </a:lnTo>
                <a:lnTo>
                  <a:pt x="292227" y="89027"/>
                </a:lnTo>
                <a:lnTo>
                  <a:pt x="295656" y="92849"/>
                </a:lnTo>
                <a:lnTo>
                  <a:pt x="325882" y="122047"/>
                </a:lnTo>
                <a:lnTo>
                  <a:pt x="333629" y="114427"/>
                </a:lnTo>
                <a:lnTo>
                  <a:pt x="306705" y="87757"/>
                </a:lnTo>
                <a:lnTo>
                  <a:pt x="305523" y="86499"/>
                </a:lnTo>
                <a:lnTo>
                  <a:pt x="302006" y="82677"/>
                </a:lnTo>
                <a:lnTo>
                  <a:pt x="299593" y="78867"/>
                </a:lnTo>
                <a:lnTo>
                  <a:pt x="299593" y="76327"/>
                </a:lnTo>
                <a:lnTo>
                  <a:pt x="299593" y="69977"/>
                </a:lnTo>
                <a:lnTo>
                  <a:pt x="312547" y="58547"/>
                </a:lnTo>
                <a:lnTo>
                  <a:pt x="314579" y="58547"/>
                </a:lnTo>
                <a:lnTo>
                  <a:pt x="318389" y="61099"/>
                </a:lnTo>
                <a:lnTo>
                  <a:pt x="320929" y="62357"/>
                </a:lnTo>
                <a:lnTo>
                  <a:pt x="324104" y="66167"/>
                </a:lnTo>
                <a:lnTo>
                  <a:pt x="353314" y="95377"/>
                </a:lnTo>
                <a:lnTo>
                  <a:pt x="361061" y="87757"/>
                </a:lnTo>
                <a:close/>
              </a:path>
              <a:path w="836295" h="384175">
                <a:moveTo>
                  <a:pt x="403352" y="34417"/>
                </a:moveTo>
                <a:lnTo>
                  <a:pt x="402082" y="28067"/>
                </a:lnTo>
                <a:lnTo>
                  <a:pt x="398526" y="21717"/>
                </a:lnTo>
                <a:lnTo>
                  <a:pt x="389382" y="29349"/>
                </a:lnTo>
                <a:lnTo>
                  <a:pt x="391541" y="33147"/>
                </a:lnTo>
                <a:lnTo>
                  <a:pt x="392303" y="36957"/>
                </a:lnTo>
                <a:lnTo>
                  <a:pt x="391287" y="44577"/>
                </a:lnTo>
                <a:lnTo>
                  <a:pt x="389636" y="48399"/>
                </a:lnTo>
                <a:lnTo>
                  <a:pt x="386715" y="50927"/>
                </a:lnTo>
                <a:lnTo>
                  <a:pt x="382905" y="54749"/>
                </a:lnTo>
                <a:lnTo>
                  <a:pt x="378206" y="56007"/>
                </a:lnTo>
                <a:lnTo>
                  <a:pt x="367665" y="56007"/>
                </a:lnTo>
                <a:lnTo>
                  <a:pt x="362331" y="53467"/>
                </a:lnTo>
                <a:lnTo>
                  <a:pt x="356997" y="48399"/>
                </a:lnTo>
                <a:lnTo>
                  <a:pt x="363385" y="42049"/>
                </a:lnTo>
                <a:lnTo>
                  <a:pt x="391541" y="14097"/>
                </a:lnTo>
                <a:lnTo>
                  <a:pt x="390652" y="12827"/>
                </a:lnTo>
                <a:lnTo>
                  <a:pt x="389509" y="12827"/>
                </a:lnTo>
                <a:lnTo>
                  <a:pt x="386588" y="10299"/>
                </a:lnTo>
                <a:lnTo>
                  <a:pt x="383667" y="7747"/>
                </a:lnTo>
                <a:lnTo>
                  <a:pt x="377774" y="3949"/>
                </a:lnTo>
                <a:lnTo>
                  <a:pt x="376809" y="3543"/>
                </a:lnTo>
                <a:lnTo>
                  <a:pt x="376809" y="16649"/>
                </a:lnTo>
                <a:lnTo>
                  <a:pt x="350901" y="42049"/>
                </a:lnTo>
                <a:lnTo>
                  <a:pt x="347091" y="38227"/>
                </a:lnTo>
                <a:lnTo>
                  <a:pt x="345313" y="33147"/>
                </a:lnTo>
                <a:lnTo>
                  <a:pt x="345313" y="22999"/>
                </a:lnTo>
                <a:lnTo>
                  <a:pt x="347218" y="19177"/>
                </a:lnTo>
                <a:lnTo>
                  <a:pt x="354711" y="11557"/>
                </a:lnTo>
                <a:lnTo>
                  <a:pt x="359537" y="10299"/>
                </a:lnTo>
                <a:lnTo>
                  <a:pt x="368681" y="10299"/>
                </a:lnTo>
                <a:lnTo>
                  <a:pt x="372618" y="12827"/>
                </a:lnTo>
                <a:lnTo>
                  <a:pt x="376809" y="16649"/>
                </a:lnTo>
                <a:lnTo>
                  <a:pt x="376809" y="3543"/>
                </a:lnTo>
                <a:lnTo>
                  <a:pt x="371805" y="1397"/>
                </a:lnTo>
                <a:lnTo>
                  <a:pt x="365760" y="127"/>
                </a:lnTo>
                <a:lnTo>
                  <a:pt x="357632" y="127"/>
                </a:lnTo>
                <a:lnTo>
                  <a:pt x="350393" y="2667"/>
                </a:lnTo>
                <a:lnTo>
                  <a:pt x="344170" y="9017"/>
                </a:lnTo>
                <a:lnTo>
                  <a:pt x="337820" y="15367"/>
                </a:lnTo>
                <a:lnTo>
                  <a:pt x="334772" y="22999"/>
                </a:lnTo>
                <a:lnTo>
                  <a:pt x="335026" y="31877"/>
                </a:lnTo>
                <a:lnTo>
                  <a:pt x="335978" y="36957"/>
                </a:lnTo>
                <a:lnTo>
                  <a:pt x="364655" y="66167"/>
                </a:lnTo>
                <a:lnTo>
                  <a:pt x="370713" y="67449"/>
                </a:lnTo>
                <a:lnTo>
                  <a:pt x="378841" y="67449"/>
                </a:lnTo>
                <a:lnTo>
                  <a:pt x="386334" y="63627"/>
                </a:lnTo>
                <a:lnTo>
                  <a:pt x="393192" y="57277"/>
                </a:lnTo>
                <a:lnTo>
                  <a:pt x="394525" y="56007"/>
                </a:lnTo>
                <a:lnTo>
                  <a:pt x="398526" y="52197"/>
                </a:lnTo>
                <a:lnTo>
                  <a:pt x="401701" y="45847"/>
                </a:lnTo>
                <a:lnTo>
                  <a:pt x="402463" y="39497"/>
                </a:lnTo>
                <a:lnTo>
                  <a:pt x="403352" y="34417"/>
                </a:lnTo>
                <a:close/>
              </a:path>
              <a:path w="836295" h="384175">
                <a:moveTo>
                  <a:pt x="552196" y="328930"/>
                </a:moveTo>
                <a:lnTo>
                  <a:pt x="544576" y="321310"/>
                </a:lnTo>
                <a:lnTo>
                  <a:pt x="503809" y="361950"/>
                </a:lnTo>
                <a:lnTo>
                  <a:pt x="503174" y="353060"/>
                </a:lnTo>
                <a:lnTo>
                  <a:pt x="495744" y="283210"/>
                </a:lnTo>
                <a:lnTo>
                  <a:pt x="494665" y="273050"/>
                </a:lnTo>
                <a:lnTo>
                  <a:pt x="487172" y="265430"/>
                </a:lnTo>
                <a:lnTo>
                  <a:pt x="441198" y="311150"/>
                </a:lnTo>
                <a:lnTo>
                  <a:pt x="448818" y="318770"/>
                </a:lnTo>
                <a:lnTo>
                  <a:pt x="484505" y="283210"/>
                </a:lnTo>
                <a:lnTo>
                  <a:pt x="484632" y="287020"/>
                </a:lnTo>
                <a:lnTo>
                  <a:pt x="484886" y="292100"/>
                </a:lnTo>
                <a:lnTo>
                  <a:pt x="485521" y="297180"/>
                </a:lnTo>
                <a:lnTo>
                  <a:pt x="493649" y="370840"/>
                </a:lnTo>
                <a:lnTo>
                  <a:pt x="501523" y="378460"/>
                </a:lnTo>
                <a:lnTo>
                  <a:pt x="518414" y="361950"/>
                </a:lnTo>
                <a:lnTo>
                  <a:pt x="552196" y="328930"/>
                </a:lnTo>
                <a:close/>
              </a:path>
              <a:path w="836295" h="384175">
                <a:moveTo>
                  <a:pt x="591312" y="278130"/>
                </a:moveTo>
                <a:lnTo>
                  <a:pt x="590042" y="271780"/>
                </a:lnTo>
                <a:lnTo>
                  <a:pt x="586613" y="266700"/>
                </a:lnTo>
                <a:lnTo>
                  <a:pt x="577469" y="273050"/>
                </a:lnTo>
                <a:lnTo>
                  <a:pt x="579628" y="278130"/>
                </a:lnTo>
                <a:lnTo>
                  <a:pt x="580390" y="281940"/>
                </a:lnTo>
                <a:lnTo>
                  <a:pt x="579374" y="289560"/>
                </a:lnTo>
                <a:lnTo>
                  <a:pt x="577596" y="292100"/>
                </a:lnTo>
                <a:lnTo>
                  <a:pt x="574802" y="294640"/>
                </a:lnTo>
                <a:lnTo>
                  <a:pt x="570865" y="298450"/>
                </a:lnTo>
                <a:lnTo>
                  <a:pt x="566293" y="300990"/>
                </a:lnTo>
                <a:lnTo>
                  <a:pt x="555625" y="300990"/>
                </a:lnTo>
                <a:lnTo>
                  <a:pt x="550291" y="298450"/>
                </a:lnTo>
                <a:lnTo>
                  <a:pt x="544957" y="293370"/>
                </a:lnTo>
                <a:lnTo>
                  <a:pt x="551345" y="287020"/>
                </a:lnTo>
                <a:lnTo>
                  <a:pt x="579501" y="259080"/>
                </a:lnTo>
                <a:lnTo>
                  <a:pt x="577977" y="256540"/>
                </a:lnTo>
                <a:lnTo>
                  <a:pt x="577469" y="256540"/>
                </a:lnTo>
                <a:lnTo>
                  <a:pt x="574586" y="254000"/>
                </a:lnTo>
                <a:lnTo>
                  <a:pt x="571703" y="251460"/>
                </a:lnTo>
                <a:lnTo>
                  <a:pt x="565823" y="247650"/>
                </a:lnTo>
                <a:lnTo>
                  <a:pt x="564769" y="247205"/>
                </a:lnTo>
                <a:lnTo>
                  <a:pt x="564769" y="260350"/>
                </a:lnTo>
                <a:lnTo>
                  <a:pt x="538988" y="287020"/>
                </a:lnTo>
                <a:lnTo>
                  <a:pt x="535178" y="281940"/>
                </a:lnTo>
                <a:lnTo>
                  <a:pt x="533273" y="278130"/>
                </a:lnTo>
                <a:lnTo>
                  <a:pt x="533400" y="267970"/>
                </a:lnTo>
                <a:lnTo>
                  <a:pt x="535178" y="264160"/>
                </a:lnTo>
                <a:lnTo>
                  <a:pt x="538861" y="260350"/>
                </a:lnTo>
                <a:lnTo>
                  <a:pt x="542798" y="256540"/>
                </a:lnTo>
                <a:lnTo>
                  <a:pt x="547497" y="254000"/>
                </a:lnTo>
                <a:lnTo>
                  <a:pt x="556641" y="255270"/>
                </a:lnTo>
                <a:lnTo>
                  <a:pt x="560578" y="256540"/>
                </a:lnTo>
                <a:lnTo>
                  <a:pt x="564769" y="260350"/>
                </a:lnTo>
                <a:lnTo>
                  <a:pt x="564769" y="247205"/>
                </a:lnTo>
                <a:lnTo>
                  <a:pt x="559841" y="245110"/>
                </a:lnTo>
                <a:lnTo>
                  <a:pt x="553720" y="245110"/>
                </a:lnTo>
                <a:lnTo>
                  <a:pt x="545592" y="243840"/>
                </a:lnTo>
                <a:lnTo>
                  <a:pt x="538480" y="247650"/>
                </a:lnTo>
                <a:lnTo>
                  <a:pt x="532257" y="254000"/>
                </a:lnTo>
                <a:lnTo>
                  <a:pt x="525780" y="260350"/>
                </a:lnTo>
                <a:lnTo>
                  <a:pt x="522732" y="267970"/>
                </a:lnTo>
                <a:lnTo>
                  <a:pt x="523113" y="275590"/>
                </a:lnTo>
                <a:lnTo>
                  <a:pt x="524014" y="281940"/>
                </a:lnTo>
                <a:lnTo>
                  <a:pt x="552691" y="311150"/>
                </a:lnTo>
                <a:lnTo>
                  <a:pt x="566928" y="311150"/>
                </a:lnTo>
                <a:lnTo>
                  <a:pt x="574421" y="308610"/>
                </a:lnTo>
                <a:lnTo>
                  <a:pt x="581660" y="300990"/>
                </a:lnTo>
                <a:lnTo>
                  <a:pt x="586486" y="295910"/>
                </a:lnTo>
                <a:lnTo>
                  <a:pt x="589661" y="290830"/>
                </a:lnTo>
                <a:lnTo>
                  <a:pt x="590550" y="284480"/>
                </a:lnTo>
                <a:lnTo>
                  <a:pt x="591312" y="278130"/>
                </a:lnTo>
                <a:close/>
              </a:path>
              <a:path w="836295" h="384175">
                <a:moveTo>
                  <a:pt x="673100" y="207010"/>
                </a:moveTo>
                <a:lnTo>
                  <a:pt x="645045" y="179070"/>
                </a:lnTo>
                <a:lnTo>
                  <a:pt x="641223" y="175260"/>
                </a:lnTo>
                <a:lnTo>
                  <a:pt x="635889" y="170180"/>
                </a:lnTo>
                <a:lnTo>
                  <a:pt x="630809" y="167640"/>
                </a:lnTo>
                <a:lnTo>
                  <a:pt x="620649" y="167640"/>
                </a:lnTo>
                <a:lnTo>
                  <a:pt x="615950" y="170180"/>
                </a:lnTo>
                <a:lnTo>
                  <a:pt x="611251" y="173990"/>
                </a:lnTo>
                <a:lnTo>
                  <a:pt x="605409" y="180340"/>
                </a:lnTo>
                <a:lnTo>
                  <a:pt x="603377" y="187960"/>
                </a:lnTo>
                <a:lnTo>
                  <a:pt x="605155" y="196850"/>
                </a:lnTo>
                <a:lnTo>
                  <a:pt x="598043" y="194310"/>
                </a:lnTo>
                <a:lnTo>
                  <a:pt x="594487" y="195580"/>
                </a:lnTo>
                <a:lnTo>
                  <a:pt x="590804" y="196850"/>
                </a:lnTo>
                <a:lnTo>
                  <a:pt x="587248" y="198120"/>
                </a:lnTo>
                <a:lnTo>
                  <a:pt x="580771" y="204470"/>
                </a:lnTo>
                <a:lnTo>
                  <a:pt x="578739" y="208280"/>
                </a:lnTo>
                <a:lnTo>
                  <a:pt x="576707" y="215900"/>
                </a:lnTo>
                <a:lnTo>
                  <a:pt x="576580" y="219710"/>
                </a:lnTo>
                <a:lnTo>
                  <a:pt x="577342" y="223520"/>
                </a:lnTo>
                <a:lnTo>
                  <a:pt x="570865" y="217170"/>
                </a:lnTo>
                <a:lnTo>
                  <a:pt x="563880" y="223520"/>
                </a:lnTo>
                <a:lnTo>
                  <a:pt x="610235" y="270510"/>
                </a:lnTo>
                <a:lnTo>
                  <a:pt x="618109" y="262890"/>
                </a:lnTo>
                <a:lnTo>
                  <a:pt x="593979" y="238760"/>
                </a:lnTo>
                <a:lnTo>
                  <a:pt x="589788" y="234950"/>
                </a:lnTo>
                <a:lnTo>
                  <a:pt x="586994" y="231140"/>
                </a:lnTo>
                <a:lnTo>
                  <a:pt x="584200" y="224790"/>
                </a:lnTo>
                <a:lnTo>
                  <a:pt x="584073" y="223520"/>
                </a:lnTo>
                <a:lnTo>
                  <a:pt x="583819" y="220980"/>
                </a:lnTo>
                <a:lnTo>
                  <a:pt x="584581" y="218440"/>
                </a:lnTo>
                <a:lnTo>
                  <a:pt x="585216" y="215900"/>
                </a:lnTo>
                <a:lnTo>
                  <a:pt x="586740" y="212090"/>
                </a:lnTo>
                <a:lnTo>
                  <a:pt x="588899" y="210820"/>
                </a:lnTo>
                <a:lnTo>
                  <a:pt x="591820" y="207010"/>
                </a:lnTo>
                <a:lnTo>
                  <a:pt x="594868" y="205740"/>
                </a:lnTo>
                <a:lnTo>
                  <a:pt x="600837" y="207010"/>
                </a:lnTo>
                <a:lnTo>
                  <a:pt x="604139" y="209550"/>
                </a:lnTo>
                <a:lnTo>
                  <a:pt x="607568" y="213360"/>
                </a:lnTo>
                <a:lnTo>
                  <a:pt x="637794" y="242570"/>
                </a:lnTo>
                <a:lnTo>
                  <a:pt x="645668" y="234950"/>
                </a:lnTo>
                <a:lnTo>
                  <a:pt x="618617" y="208280"/>
                </a:lnTo>
                <a:lnTo>
                  <a:pt x="616254" y="205740"/>
                </a:lnTo>
                <a:lnTo>
                  <a:pt x="613918" y="203200"/>
                </a:lnTo>
                <a:lnTo>
                  <a:pt x="611505" y="199390"/>
                </a:lnTo>
                <a:lnTo>
                  <a:pt x="611505" y="196850"/>
                </a:lnTo>
                <a:lnTo>
                  <a:pt x="611505" y="190500"/>
                </a:lnTo>
                <a:lnTo>
                  <a:pt x="613156" y="186690"/>
                </a:lnTo>
                <a:lnTo>
                  <a:pt x="618109" y="181610"/>
                </a:lnTo>
                <a:lnTo>
                  <a:pt x="620141" y="180340"/>
                </a:lnTo>
                <a:lnTo>
                  <a:pt x="622300" y="179070"/>
                </a:lnTo>
                <a:lnTo>
                  <a:pt x="626618" y="179070"/>
                </a:lnTo>
                <a:lnTo>
                  <a:pt x="628523" y="180340"/>
                </a:lnTo>
                <a:lnTo>
                  <a:pt x="630301" y="181610"/>
                </a:lnTo>
                <a:lnTo>
                  <a:pt x="632841" y="182880"/>
                </a:lnTo>
                <a:lnTo>
                  <a:pt x="636016" y="186690"/>
                </a:lnTo>
                <a:lnTo>
                  <a:pt x="665226" y="215900"/>
                </a:lnTo>
                <a:lnTo>
                  <a:pt x="673100" y="207010"/>
                </a:lnTo>
                <a:close/>
              </a:path>
              <a:path w="836295" h="384175">
                <a:moveTo>
                  <a:pt x="731901" y="172720"/>
                </a:moveTo>
                <a:lnTo>
                  <a:pt x="728853" y="163830"/>
                </a:lnTo>
                <a:lnTo>
                  <a:pt x="725297" y="158750"/>
                </a:lnTo>
                <a:lnTo>
                  <a:pt x="724408" y="157480"/>
                </a:lnTo>
                <a:lnTo>
                  <a:pt x="717169" y="151130"/>
                </a:lnTo>
                <a:lnTo>
                  <a:pt x="702183" y="135915"/>
                </a:lnTo>
                <a:lnTo>
                  <a:pt x="702183" y="162560"/>
                </a:lnTo>
                <a:lnTo>
                  <a:pt x="700532" y="167640"/>
                </a:lnTo>
                <a:lnTo>
                  <a:pt x="696849" y="170180"/>
                </a:lnTo>
                <a:lnTo>
                  <a:pt x="693293" y="173990"/>
                </a:lnTo>
                <a:lnTo>
                  <a:pt x="688848" y="176530"/>
                </a:lnTo>
                <a:lnTo>
                  <a:pt x="678434" y="175260"/>
                </a:lnTo>
                <a:lnTo>
                  <a:pt x="672719" y="171450"/>
                </a:lnTo>
                <a:lnTo>
                  <a:pt x="666623" y="166370"/>
                </a:lnTo>
                <a:lnTo>
                  <a:pt x="661035" y="160020"/>
                </a:lnTo>
                <a:lnTo>
                  <a:pt x="658114" y="154940"/>
                </a:lnTo>
                <a:lnTo>
                  <a:pt x="657352" y="144780"/>
                </a:lnTo>
                <a:lnTo>
                  <a:pt x="658876" y="139700"/>
                </a:lnTo>
                <a:lnTo>
                  <a:pt x="662305" y="135890"/>
                </a:lnTo>
                <a:lnTo>
                  <a:pt x="665861" y="133350"/>
                </a:lnTo>
                <a:lnTo>
                  <a:pt x="670433" y="130810"/>
                </a:lnTo>
                <a:lnTo>
                  <a:pt x="681228" y="132080"/>
                </a:lnTo>
                <a:lnTo>
                  <a:pt x="686689" y="134620"/>
                </a:lnTo>
                <a:lnTo>
                  <a:pt x="698373" y="147320"/>
                </a:lnTo>
                <a:lnTo>
                  <a:pt x="701548" y="152400"/>
                </a:lnTo>
                <a:lnTo>
                  <a:pt x="701802" y="157480"/>
                </a:lnTo>
                <a:lnTo>
                  <a:pt x="702183" y="162560"/>
                </a:lnTo>
                <a:lnTo>
                  <a:pt x="702183" y="135915"/>
                </a:lnTo>
                <a:lnTo>
                  <a:pt x="697166" y="130810"/>
                </a:lnTo>
                <a:lnTo>
                  <a:pt x="677164" y="110490"/>
                </a:lnTo>
                <a:lnTo>
                  <a:pt x="669925" y="118110"/>
                </a:lnTo>
                <a:lnTo>
                  <a:pt x="675513" y="123190"/>
                </a:lnTo>
                <a:lnTo>
                  <a:pt x="667512" y="123190"/>
                </a:lnTo>
                <a:lnTo>
                  <a:pt x="660781" y="124460"/>
                </a:lnTo>
                <a:lnTo>
                  <a:pt x="655320" y="130810"/>
                </a:lnTo>
                <a:lnTo>
                  <a:pt x="651129" y="134620"/>
                </a:lnTo>
                <a:lnTo>
                  <a:pt x="648589" y="139700"/>
                </a:lnTo>
                <a:lnTo>
                  <a:pt x="646557" y="149860"/>
                </a:lnTo>
                <a:lnTo>
                  <a:pt x="647192" y="154940"/>
                </a:lnTo>
                <a:lnTo>
                  <a:pt x="651510" y="165100"/>
                </a:lnTo>
                <a:lnTo>
                  <a:pt x="654812" y="170180"/>
                </a:lnTo>
                <a:lnTo>
                  <a:pt x="659130" y="173990"/>
                </a:lnTo>
                <a:lnTo>
                  <a:pt x="665607" y="181610"/>
                </a:lnTo>
                <a:lnTo>
                  <a:pt x="672846" y="185420"/>
                </a:lnTo>
                <a:lnTo>
                  <a:pt x="689102" y="186690"/>
                </a:lnTo>
                <a:lnTo>
                  <a:pt x="696341" y="184150"/>
                </a:lnTo>
                <a:lnTo>
                  <a:pt x="703961" y="176530"/>
                </a:lnTo>
                <a:lnTo>
                  <a:pt x="707771" y="172720"/>
                </a:lnTo>
                <a:lnTo>
                  <a:pt x="710057" y="166370"/>
                </a:lnTo>
                <a:lnTo>
                  <a:pt x="709422" y="158750"/>
                </a:lnTo>
                <a:lnTo>
                  <a:pt x="714629" y="163830"/>
                </a:lnTo>
                <a:lnTo>
                  <a:pt x="717804" y="167640"/>
                </a:lnTo>
                <a:lnTo>
                  <a:pt x="720852" y="172720"/>
                </a:lnTo>
                <a:lnTo>
                  <a:pt x="721614" y="176530"/>
                </a:lnTo>
                <a:lnTo>
                  <a:pt x="720598" y="182880"/>
                </a:lnTo>
                <a:lnTo>
                  <a:pt x="718439" y="186690"/>
                </a:lnTo>
                <a:lnTo>
                  <a:pt x="714756" y="190500"/>
                </a:lnTo>
                <a:lnTo>
                  <a:pt x="711454" y="194310"/>
                </a:lnTo>
                <a:lnTo>
                  <a:pt x="708025" y="195580"/>
                </a:lnTo>
                <a:lnTo>
                  <a:pt x="702056" y="196850"/>
                </a:lnTo>
                <a:lnTo>
                  <a:pt x="699516" y="195580"/>
                </a:lnTo>
                <a:lnTo>
                  <a:pt x="696849" y="194310"/>
                </a:lnTo>
                <a:lnTo>
                  <a:pt x="688086" y="200660"/>
                </a:lnTo>
                <a:lnTo>
                  <a:pt x="692912" y="205740"/>
                </a:lnTo>
                <a:lnTo>
                  <a:pt x="698373" y="207010"/>
                </a:lnTo>
                <a:lnTo>
                  <a:pt x="710057" y="205740"/>
                </a:lnTo>
                <a:lnTo>
                  <a:pt x="715772" y="201930"/>
                </a:lnTo>
                <a:lnTo>
                  <a:pt x="720915" y="196850"/>
                </a:lnTo>
                <a:lnTo>
                  <a:pt x="726059" y="191770"/>
                </a:lnTo>
                <a:lnTo>
                  <a:pt x="729107" y="187960"/>
                </a:lnTo>
                <a:lnTo>
                  <a:pt x="731901" y="177800"/>
                </a:lnTo>
                <a:lnTo>
                  <a:pt x="731901" y="172720"/>
                </a:lnTo>
                <a:close/>
              </a:path>
              <a:path w="836295" h="384175">
                <a:moveTo>
                  <a:pt x="775208" y="105410"/>
                </a:moveTo>
                <a:lnTo>
                  <a:pt x="772541" y="104140"/>
                </a:lnTo>
                <a:lnTo>
                  <a:pt x="770001" y="102870"/>
                </a:lnTo>
                <a:lnTo>
                  <a:pt x="765429" y="100330"/>
                </a:lnTo>
                <a:lnTo>
                  <a:pt x="760603" y="95250"/>
                </a:lnTo>
                <a:lnTo>
                  <a:pt x="757707" y="92710"/>
                </a:lnTo>
                <a:lnTo>
                  <a:pt x="753364" y="88900"/>
                </a:lnTo>
                <a:lnTo>
                  <a:pt x="752348" y="87807"/>
                </a:lnTo>
                <a:lnTo>
                  <a:pt x="752348" y="111760"/>
                </a:lnTo>
                <a:lnTo>
                  <a:pt x="751205" y="115570"/>
                </a:lnTo>
                <a:lnTo>
                  <a:pt x="750189" y="119380"/>
                </a:lnTo>
                <a:lnTo>
                  <a:pt x="748157" y="121920"/>
                </a:lnTo>
                <a:lnTo>
                  <a:pt x="742061" y="128270"/>
                </a:lnTo>
                <a:lnTo>
                  <a:pt x="739140" y="129540"/>
                </a:lnTo>
                <a:lnTo>
                  <a:pt x="733171" y="130810"/>
                </a:lnTo>
                <a:lnTo>
                  <a:pt x="730631" y="129540"/>
                </a:lnTo>
                <a:lnTo>
                  <a:pt x="727075" y="125730"/>
                </a:lnTo>
                <a:lnTo>
                  <a:pt x="726186" y="124460"/>
                </a:lnTo>
                <a:lnTo>
                  <a:pt x="725424" y="120650"/>
                </a:lnTo>
                <a:lnTo>
                  <a:pt x="725678" y="118110"/>
                </a:lnTo>
                <a:lnTo>
                  <a:pt x="727202" y="114300"/>
                </a:lnTo>
                <a:lnTo>
                  <a:pt x="728853" y="111760"/>
                </a:lnTo>
                <a:lnTo>
                  <a:pt x="736600" y="101600"/>
                </a:lnTo>
                <a:lnTo>
                  <a:pt x="739902" y="96520"/>
                </a:lnTo>
                <a:lnTo>
                  <a:pt x="741553" y="92710"/>
                </a:lnTo>
                <a:lnTo>
                  <a:pt x="744474" y="95250"/>
                </a:lnTo>
                <a:lnTo>
                  <a:pt x="747903" y="99060"/>
                </a:lnTo>
                <a:lnTo>
                  <a:pt x="750062" y="101600"/>
                </a:lnTo>
                <a:lnTo>
                  <a:pt x="751078" y="104140"/>
                </a:lnTo>
                <a:lnTo>
                  <a:pt x="752221" y="107950"/>
                </a:lnTo>
                <a:lnTo>
                  <a:pt x="752348" y="111760"/>
                </a:lnTo>
                <a:lnTo>
                  <a:pt x="752348" y="87807"/>
                </a:lnTo>
                <a:lnTo>
                  <a:pt x="745159" y="80010"/>
                </a:lnTo>
                <a:lnTo>
                  <a:pt x="742823" y="77470"/>
                </a:lnTo>
                <a:lnTo>
                  <a:pt x="739394" y="74930"/>
                </a:lnTo>
                <a:lnTo>
                  <a:pt x="736854" y="72390"/>
                </a:lnTo>
                <a:lnTo>
                  <a:pt x="735203" y="71120"/>
                </a:lnTo>
                <a:lnTo>
                  <a:pt x="732536" y="69850"/>
                </a:lnTo>
                <a:lnTo>
                  <a:pt x="729996" y="68580"/>
                </a:lnTo>
                <a:lnTo>
                  <a:pt x="721868" y="68580"/>
                </a:lnTo>
                <a:lnTo>
                  <a:pt x="715010" y="71120"/>
                </a:lnTo>
                <a:lnTo>
                  <a:pt x="711327" y="74930"/>
                </a:lnTo>
                <a:lnTo>
                  <a:pt x="703453" y="82550"/>
                </a:lnTo>
                <a:lnTo>
                  <a:pt x="700405" y="86360"/>
                </a:lnTo>
                <a:lnTo>
                  <a:pt x="696595" y="95250"/>
                </a:lnTo>
                <a:lnTo>
                  <a:pt x="695833" y="99060"/>
                </a:lnTo>
                <a:lnTo>
                  <a:pt x="696595" y="105410"/>
                </a:lnTo>
                <a:lnTo>
                  <a:pt x="698119" y="109220"/>
                </a:lnTo>
                <a:lnTo>
                  <a:pt x="700786" y="113030"/>
                </a:lnTo>
                <a:lnTo>
                  <a:pt x="709549" y="106680"/>
                </a:lnTo>
                <a:lnTo>
                  <a:pt x="707009" y="102870"/>
                </a:lnTo>
                <a:lnTo>
                  <a:pt x="705993" y="99060"/>
                </a:lnTo>
                <a:lnTo>
                  <a:pt x="707009" y="92710"/>
                </a:lnTo>
                <a:lnTo>
                  <a:pt x="709041" y="90170"/>
                </a:lnTo>
                <a:lnTo>
                  <a:pt x="716661" y="82550"/>
                </a:lnTo>
                <a:lnTo>
                  <a:pt x="720598" y="80010"/>
                </a:lnTo>
                <a:lnTo>
                  <a:pt x="727202" y="80010"/>
                </a:lnTo>
                <a:lnTo>
                  <a:pt x="730123" y="81280"/>
                </a:lnTo>
                <a:lnTo>
                  <a:pt x="733425" y="83820"/>
                </a:lnTo>
                <a:lnTo>
                  <a:pt x="735330" y="86360"/>
                </a:lnTo>
                <a:lnTo>
                  <a:pt x="733425" y="90170"/>
                </a:lnTo>
                <a:lnTo>
                  <a:pt x="729615" y="96520"/>
                </a:lnTo>
                <a:lnTo>
                  <a:pt x="724027" y="102870"/>
                </a:lnTo>
                <a:lnTo>
                  <a:pt x="721360" y="106680"/>
                </a:lnTo>
                <a:lnTo>
                  <a:pt x="719455" y="109220"/>
                </a:lnTo>
                <a:lnTo>
                  <a:pt x="718312" y="111760"/>
                </a:lnTo>
                <a:lnTo>
                  <a:pt x="716788" y="114300"/>
                </a:lnTo>
                <a:lnTo>
                  <a:pt x="715772" y="116840"/>
                </a:lnTo>
                <a:lnTo>
                  <a:pt x="715137" y="119380"/>
                </a:lnTo>
                <a:lnTo>
                  <a:pt x="714883" y="120650"/>
                </a:lnTo>
                <a:lnTo>
                  <a:pt x="714756" y="125730"/>
                </a:lnTo>
                <a:lnTo>
                  <a:pt x="716534" y="130810"/>
                </a:lnTo>
                <a:lnTo>
                  <a:pt x="718058" y="133350"/>
                </a:lnTo>
                <a:lnTo>
                  <a:pt x="720344" y="135890"/>
                </a:lnTo>
                <a:lnTo>
                  <a:pt x="724154" y="139700"/>
                </a:lnTo>
                <a:lnTo>
                  <a:pt x="728726" y="140970"/>
                </a:lnTo>
                <a:lnTo>
                  <a:pt x="739140" y="140970"/>
                </a:lnTo>
                <a:lnTo>
                  <a:pt x="744347" y="138430"/>
                </a:lnTo>
                <a:lnTo>
                  <a:pt x="752475" y="130810"/>
                </a:lnTo>
                <a:lnTo>
                  <a:pt x="754888" y="127000"/>
                </a:lnTo>
                <a:lnTo>
                  <a:pt x="756539" y="123190"/>
                </a:lnTo>
                <a:lnTo>
                  <a:pt x="758317" y="119380"/>
                </a:lnTo>
                <a:lnTo>
                  <a:pt x="759333" y="114300"/>
                </a:lnTo>
                <a:lnTo>
                  <a:pt x="759714" y="109220"/>
                </a:lnTo>
                <a:lnTo>
                  <a:pt x="762127" y="111760"/>
                </a:lnTo>
                <a:lnTo>
                  <a:pt x="764540" y="113030"/>
                </a:lnTo>
                <a:lnTo>
                  <a:pt x="767080" y="113030"/>
                </a:lnTo>
                <a:lnTo>
                  <a:pt x="771144" y="109220"/>
                </a:lnTo>
                <a:lnTo>
                  <a:pt x="775208" y="105410"/>
                </a:lnTo>
                <a:close/>
              </a:path>
              <a:path w="836295" h="384175">
                <a:moveTo>
                  <a:pt x="792480" y="87630"/>
                </a:moveTo>
                <a:lnTo>
                  <a:pt x="728472" y="24130"/>
                </a:lnTo>
                <a:lnTo>
                  <a:pt x="720598" y="31750"/>
                </a:lnTo>
                <a:lnTo>
                  <a:pt x="784606" y="96520"/>
                </a:lnTo>
                <a:lnTo>
                  <a:pt x="792480" y="87630"/>
                </a:lnTo>
                <a:close/>
              </a:path>
              <a:path w="836295" h="384175">
                <a:moveTo>
                  <a:pt x="835914" y="34290"/>
                </a:moveTo>
                <a:lnTo>
                  <a:pt x="834644" y="27940"/>
                </a:lnTo>
                <a:lnTo>
                  <a:pt x="831215" y="21590"/>
                </a:lnTo>
                <a:lnTo>
                  <a:pt x="822071" y="29210"/>
                </a:lnTo>
                <a:lnTo>
                  <a:pt x="824230" y="33020"/>
                </a:lnTo>
                <a:lnTo>
                  <a:pt x="824992" y="36830"/>
                </a:lnTo>
                <a:lnTo>
                  <a:pt x="810895" y="55880"/>
                </a:lnTo>
                <a:lnTo>
                  <a:pt x="800354" y="55880"/>
                </a:lnTo>
                <a:lnTo>
                  <a:pt x="795020" y="53340"/>
                </a:lnTo>
                <a:lnTo>
                  <a:pt x="789559" y="48260"/>
                </a:lnTo>
                <a:lnTo>
                  <a:pt x="795972" y="41910"/>
                </a:lnTo>
                <a:lnTo>
                  <a:pt x="824230" y="13970"/>
                </a:lnTo>
                <a:lnTo>
                  <a:pt x="823214" y="12700"/>
                </a:lnTo>
                <a:lnTo>
                  <a:pt x="822579" y="12700"/>
                </a:lnTo>
                <a:lnTo>
                  <a:pt x="820064" y="10160"/>
                </a:lnTo>
                <a:lnTo>
                  <a:pt x="816305" y="6350"/>
                </a:lnTo>
                <a:lnTo>
                  <a:pt x="809498" y="3429"/>
                </a:lnTo>
                <a:lnTo>
                  <a:pt x="809498" y="16510"/>
                </a:lnTo>
                <a:lnTo>
                  <a:pt x="783590" y="41910"/>
                </a:lnTo>
                <a:lnTo>
                  <a:pt x="779780" y="38100"/>
                </a:lnTo>
                <a:lnTo>
                  <a:pt x="777875" y="33020"/>
                </a:lnTo>
                <a:lnTo>
                  <a:pt x="778002" y="22860"/>
                </a:lnTo>
                <a:lnTo>
                  <a:pt x="809498" y="16510"/>
                </a:lnTo>
                <a:lnTo>
                  <a:pt x="809498" y="3429"/>
                </a:lnTo>
                <a:lnTo>
                  <a:pt x="804494" y="1270"/>
                </a:lnTo>
                <a:lnTo>
                  <a:pt x="798449" y="0"/>
                </a:lnTo>
                <a:lnTo>
                  <a:pt x="790194" y="0"/>
                </a:lnTo>
                <a:lnTo>
                  <a:pt x="783082" y="2540"/>
                </a:lnTo>
                <a:lnTo>
                  <a:pt x="776859" y="8890"/>
                </a:lnTo>
                <a:lnTo>
                  <a:pt x="770509" y="15240"/>
                </a:lnTo>
                <a:lnTo>
                  <a:pt x="767461" y="22860"/>
                </a:lnTo>
                <a:lnTo>
                  <a:pt x="767715" y="30480"/>
                </a:lnTo>
                <a:lnTo>
                  <a:pt x="768616" y="36830"/>
                </a:lnTo>
                <a:lnTo>
                  <a:pt x="797344" y="66040"/>
                </a:lnTo>
                <a:lnTo>
                  <a:pt x="803402" y="67310"/>
                </a:lnTo>
                <a:lnTo>
                  <a:pt x="811530" y="67310"/>
                </a:lnTo>
                <a:lnTo>
                  <a:pt x="819023" y="63500"/>
                </a:lnTo>
                <a:lnTo>
                  <a:pt x="827112" y="55880"/>
                </a:lnTo>
                <a:lnTo>
                  <a:pt x="831215" y="52070"/>
                </a:lnTo>
                <a:lnTo>
                  <a:pt x="834263" y="45720"/>
                </a:lnTo>
                <a:lnTo>
                  <a:pt x="835152" y="39370"/>
                </a:lnTo>
                <a:lnTo>
                  <a:pt x="835914" y="34290"/>
                </a:lnTo>
                <a:close/>
              </a:path>
            </a:pathLst>
          </a:custGeom>
          <a:solidFill>
            <a:srgbClr val="1E28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1085703" y="5946038"/>
            <a:ext cx="339090" cy="318770"/>
          </a:xfrm>
          <a:custGeom>
            <a:avLst/>
            <a:gdLst/>
            <a:ahLst/>
            <a:cxnLst/>
            <a:rect l="l" t="t" r="r" b="b"/>
            <a:pathLst>
              <a:path w="339090" h="318770">
                <a:moveTo>
                  <a:pt x="8381" y="246379"/>
                </a:moveTo>
                <a:lnTo>
                  <a:pt x="0" y="255269"/>
                </a:lnTo>
                <a:lnTo>
                  <a:pt x="64007" y="318769"/>
                </a:lnTo>
                <a:lnTo>
                  <a:pt x="79493" y="303529"/>
                </a:lnTo>
                <a:lnTo>
                  <a:pt x="64897" y="303529"/>
                </a:lnTo>
                <a:lnTo>
                  <a:pt x="8381" y="246379"/>
                </a:lnTo>
                <a:close/>
              </a:path>
              <a:path w="339090" h="318770">
                <a:moveTo>
                  <a:pt x="96393" y="271779"/>
                </a:moveTo>
                <a:lnTo>
                  <a:pt x="64897" y="303529"/>
                </a:lnTo>
                <a:lnTo>
                  <a:pt x="79493" y="303529"/>
                </a:lnTo>
                <a:lnTo>
                  <a:pt x="104013" y="279399"/>
                </a:lnTo>
                <a:lnTo>
                  <a:pt x="96393" y="271779"/>
                </a:lnTo>
                <a:close/>
              </a:path>
              <a:path w="339090" h="318770">
                <a:moveTo>
                  <a:pt x="121840" y="204469"/>
                </a:moveTo>
                <a:lnTo>
                  <a:pt x="104901" y="204469"/>
                </a:lnTo>
                <a:lnTo>
                  <a:pt x="107823" y="205739"/>
                </a:lnTo>
                <a:lnTo>
                  <a:pt x="110998" y="209549"/>
                </a:lnTo>
                <a:lnTo>
                  <a:pt x="111378" y="209549"/>
                </a:lnTo>
                <a:lnTo>
                  <a:pt x="113029" y="210819"/>
                </a:lnTo>
                <a:lnTo>
                  <a:pt x="111125" y="215899"/>
                </a:lnTo>
                <a:lnTo>
                  <a:pt x="107315" y="220979"/>
                </a:lnTo>
                <a:lnTo>
                  <a:pt x="101726" y="228599"/>
                </a:lnTo>
                <a:lnTo>
                  <a:pt x="99060" y="231139"/>
                </a:lnTo>
                <a:lnTo>
                  <a:pt x="97027" y="234949"/>
                </a:lnTo>
                <a:lnTo>
                  <a:pt x="95885" y="236219"/>
                </a:lnTo>
                <a:lnTo>
                  <a:pt x="94488" y="238759"/>
                </a:lnTo>
                <a:lnTo>
                  <a:pt x="93345" y="241299"/>
                </a:lnTo>
                <a:lnTo>
                  <a:pt x="92532" y="246379"/>
                </a:lnTo>
                <a:lnTo>
                  <a:pt x="92455" y="250189"/>
                </a:lnTo>
                <a:lnTo>
                  <a:pt x="93345" y="252729"/>
                </a:lnTo>
                <a:lnTo>
                  <a:pt x="94106" y="256539"/>
                </a:lnTo>
                <a:lnTo>
                  <a:pt x="95757" y="259079"/>
                </a:lnTo>
                <a:lnTo>
                  <a:pt x="98044" y="260349"/>
                </a:lnTo>
                <a:lnTo>
                  <a:pt x="101853" y="264159"/>
                </a:lnTo>
                <a:lnTo>
                  <a:pt x="106425" y="266699"/>
                </a:lnTo>
                <a:lnTo>
                  <a:pt x="116840" y="266699"/>
                </a:lnTo>
                <a:lnTo>
                  <a:pt x="122047" y="262889"/>
                </a:lnTo>
                <a:lnTo>
                  <a:pt x="130175" y="255269"/>
                </a:lnTo>
                <a:lnTo>
                  <a:pt x="110744" y="255269"/>
                </a:lnTo>
                <a:lnTo>
                  <a:pt x="108203" y="253999"/>
                </a:lnTo>
                <a:lnTo>
                  <a:pt x="106172" y="252729"/>
                </a:lnTo>
                <a:lnTo>
                  <a:pt x="104775" y="251459"/>
                </a:lnTo>
                <a:lnTo>
                  <a:pt x="103886" y="248919"/>
                </a:lnTo>
                <a:lnTo>
                  <a:pt x="103124" y="245109"/>
                </a:lnTo>
                <a:lnTo>
                  <a:pt x="103250" y="243839"/>
                </a:lnTo>
                <a:lnTo>
                  <a:pt x="104775" y="240029"/>
                </a:lnTo>
                <a:lnTo>
                  <a:pt x="106552" y="237489"/>
                </a:lnTo>
                <a:lnTo>
                  <a:pt x="114300" y="227329"/>
                </a:lnTo>
                <a:lnTo>
                  <a:pt x="117475" y="220979"/>
                </a:lnTo>
                <a:lnTo>
                  <a:pt x="119252" y="217169"/>
                </a:lnTo>
                <a:lnTo>
                  <a:pt x="134683" y="217169"/>
                </a:lnTo>
                <a:lnTo>
                  <a:pt x="131064" y="213359"/>
                </a:lnTo>
                <a:lnTo>
                  <a:pt x="121840" y="204469"/>
                </a:lnTo>
                <a:close/>
              </a:path>
              <a:path w="339090" h="318770">
                <a:moveTo>
                  <a:pt x="134683" y="217169"/>
                </a:moveTo>
                <a:lnTo>
                  <a:pt x="119252" y="217169"/>
                </a:lnTo>
                <a:lnTo>
                  <a:pt x="122047" y="220979"/>
                </a:lnTo>
                <a:lnTo>
                  <a:pt x="125602" y="223519"/>
                </a:lnTo>
                <a:lnTo>
                  <a:pt x="127762" y="227329"/>
                </a:lnTo>
                <a:lnTo>
                  <a:pt x="128650" y="229869"/>
                </a:lnTo>
                <a:lnTo>
                  <a:pt x="129921" y="232409"/>
                </a:lnTo>
                <a:lnTo>
                  <a:pt x="129921" y="236219"/>
                </a:lnTo>
                <a:lnTo>
                  <a:pt x="127889" y="243839"/>
                </a:lnTo>
                <a:lnTo>
                  <a:pt x="125856" y="247649"/>
                </a:lnTo>
                <a:lnTo>
                  <a:pt x="116713" y="255269"/>
                </a:lnTo>
                <a:lnTo>
                  <a:pt x="130175" y="255269"/>
                </a:lnTo>
                <a:lnTo>
                  <a:pt x="132588" y="251459"/>
                </a:lnTo>
                <a:lnTo>
                  <a:pt x="135890" y="243839"/>
                </a:lnTo>
                <a:lnTo>
                  <a:pt x="137032" y="240029"/>
                </a:lnTo>
                <a:lnTo>
                  <a:pt x="137414" y="234949"/>
                </a:lnTo>
                <a:lnTo>
                  <a:pt x="148263" y="234949"/>
                </a:lnTo>
                <a:lnTo>
                  <a:pt x="152907" y="229869"/>
                </a:lnTo>
                <a:lnTo>
                  <a:pt x="150114" y="229869"/>
                </a:lnTo>
                <a:lnTo>
                  <a:pt x="147700" y="228599"/>
                </a:lnTo>
                <a:lnTo>
                  <a:pt x="143128" y="224789"/>
                </a:lnTo>
                <a:lnTo>
                  <a:pt x="138302" y="220979"/>
                </a:lnTo>
                <a:lnTo>
                  <a:pt x="134683" y="217169"/>
                </a:lnTo>
                <a:close/>
              </a:path>
              <a:path w="339090" h="318770">
                <a:moveTo>
                  <a:pt x="107696" y="193039"/>
                </a:moveTo>
                <a:lnTo>
                  <a:pt x="99568" y="193039"/>
                </a:lnTo>
                <a:lnTo>
                  <a:pt x="92710" y="196849"/>
                </a:lnTo>
                <a:lnTo>
                  <a:pt x="89026" y="199389"/>
                </a:lnTo>
                <a:lnTo>
                  <a:pt x="85090" y="203199"/>
                </a:lnTo>
                <a:lnTo>
                  <a:pt x="81025" y="207009"/>
                </a:lnTo>
                <a:lnTo>
                  <a:pt x="78104" y="212089"/>
                </a:lnTo>
                <a:lnTo>
                  <a:pt x="74295" y="219709"/>
                </a:lnTo>
                <a:lnTo>
                  <a:pt x="73532" y="223519"/>
                </a:lnTo>
                <a:lnTo>
                  <a:pt x="74295" y="231139"/>
                </a:lnTo>
                <a:lnTo>
                  <a:pt x="75819" y="234949"/>
                </a:lnTo>
                <a:lnTo>
                  <a:pt x="78486" y="238759"/>
                </a:lnTo>
                <a:lnTo>
                  <a:pt x="87122" y="232409"/>
                </a:lnTo>
                <a:lnTo>
                  <a:pt x="84708" y="227329"/>
                </a:lnTo>
                <a:lnTo>
                  <a:pt x="83693" y="224789"/>
                </a:lnTo>
                <a:lnTo>
                  <a:pt x="84708" y="218439"/>
                </a:lnTo>
                <a:lnTo>
                  <a:pt x="86741" y="214629"/>
                </a:lnTo>
                <a:lnTo>
                  <a:pt x="94361" y="207009"/>
                </a:lnTo>
                <a:lnTo>
                  <a:pt x="98298" y="204469"/>
                </a:lnTo>
                <a:lnTo>
                  <a:pt x="121840" y="204469"/>
                </a:lnTo>
                <a:lnTo>
                  <a:pt x="120523" y="203199"/>
                </a:lnTo>
                <a:lnTo>
                  <a:pt x="117094" y="199389"/>
                </a:lnTo>
                <a:lnTo>
                  <a:pt x="114426" y="196849"/>
                </a:lnTo>
                <a:lnTo>
                  <a:pt x="112902" y="195579"/>
                </a:lnTo>
                <a:lnTo>
                  <a:pt x="110236" y="194309"/>
                </a:lnTo>
                <a:lnTo>
                  <a:pt x="107696" y="193039"/>
                </a:lnTo>
                <a:close/>
              </a:path>
              <a:path w="339090" h="318770">
                <a:moveTo>
                  <a:pt x="148263" y="234949"/>
                </a:moveTo>
                <a:lnTo>
                  <a:pt x="137414" y="234949"/>
                </a:lnTo>
                <a:lnTo>
                  <a:pt x="142240" y="237489"/>
                </a:lnTo>
                <a:lnTo>
                  <a:pt x="144779" y="238759"/>
                </a:lnTo>
                <a:lnTo>
                  <a:pt x="148263" y="234949"/>
                </a:lnTo>
                <a:close/>
              </a:path>
              <a:path w="339090" h="318770">
                <a:moveTo>
                  <a:pt x="140226" y="177799"/>
                </a:moveTo>
                <a:lnTo>
                  <a:pt x="124714" y="177799"/>
                </a:lnTo>
                <a:lnTo>
                  <a:pt x="151383" y="204469"/>
                </a:lnTo>
                <a:lnTo>
                  <a:pt x="156082" y="209549"/>
                </a:lnTo>
                <a:lnTo>
                  <a:pt x="159512" y="212089"/>
                </a:lnTo>
                <a:lnTo>
                  <a:pt x="161671" y="213359"/>
                </a:lnTo>
                <a:lnTo>
                  <a:pt x="163702" y="213359"/>
                </a:lnTo>
                <a:lnTo>
                  <a:pt x="165989" y="214629"/>
                </a:lnTo>
                <a:lnTo>
                  <a:pt x="170942" y="212089"/>
                </a:lnTo>
                <a:lnTo>
                  <a:pt x="173608" y="210819"/>
                </a:lnTo>
                <a:lnTo>
                  <a:pt x="178307" y="205739"/>
                </a:lnTo>
                <a:lnTo>
                  <a:pt x="179958" y="204469"/>
                </a:lnTo>
                <a:lnTo>
                  <a:pt x="181737" y="201929"/>
                </a:lnTo>
                <a:lnTo>
                  <a:pt x="164338" y="201929"/>
                </a:lnTo>
                <a:lnTo>
                  <a:pt x="163449" y="200659"/>
                </a:lnTo>
                <a:lnTo>
                  <a:pt x="161925" y="199389"/>
                </a:lnTo>
                <a:lnTo>
                  <a:pt x="159639" y="196849"/>
                </a:lnTo>
                <a:lnTo>
                  <a:pt x="140226" y="177799"/>
                </a:lnTo>
                <a:close/>
              </a:path>
              <a:path w="339090" h="318770">
                <a:moveTo>
                  <a:pt x="199517" y="194309"/>
                </a:moveTo>
                <a:lnTo>
                  <a:pt x="190753" y="200659"/>
                </a:lnTo>
                <a:lnTo>
                  <a:pt x="195579" y="205739"/>
                </a:lnTo>
                <a:lnTo>
                  <a:pt x="201041" y="207009"/>
                </a:lnTo>
                <a:lnTo>
                  <a:pt x="212851" y="205739"/>
                </a:lnTo>
                <a:lnTo>
                  <a:pt x="218567" y="201929"/>
                </a:lnTo>
                <a:lnTo>
                  <a:pt x="224027" y="196849"/>
                </a:lnTo>
                <a:lnTo>
                  <a:pt x="204724" y="196849"/>
                </a:lnTo>
                <a:lnTo>
                  <a:pt x="202183" y="195579"/>
                </a:lnTo>
                <a:lnTo>
                  <a:pt x="199517" y="194309"/>
                </a:lnTo>
                <a:close/>
              </a:path>
              <a:path w="339090" h="318770">
                <a:moveTo>
                  <a:pt x="173608" y="195579"/>
                </a:moveTo>
                <a:lnTo>
                  <a:pt x="172466" y="196849"/>
                </a:lnTo>
                <a:lnTo>
                  <a:pt x="171450" y="198119"/>
                </a:lnTo>
                <a:lnTo>
                  <a:pt x="170561" y="199389"/>
                </a:lnTo>
                <a:lnTo>
                  <a:pt x="169418" y="200659"/>
                </a:lnTo>
                <a:lnTo>
                  <a:pt x="168275" y="200659"/>
                </a:lnTo>
                <a:lnTo>
                  <a:pt x="166243" y="201929"/>
                </a:lnTo>
                <a:lnTo>
                  <a:pt x="181737" y="201929"/>
                </a:lnTo>
                <a:lnTo>
                  <a:pt x="173608" y="195579"/>
                </a:lnTo>
                <a:close/>
              </a:path>
              <a:path w="339090" h="318770">
                <a:moveTo>
                  <a:pt x="227075" y="158749"/>
                </a:moveTo>
                <a:lnTo>
                  <a:pt x="212090" y="158749"/>
                </a:lnTo>
                <a:lnTo>
                  <a:pt x="217297" y="163829"/>
                </a:lnTo>
                <a:lnTo>
                  <a:pt x="220472" y="167639"/>
                </a:lnTo>
                <a:lnTo>
                  <a:pt x="223520" y="172719"/>
                </a:lnTo>
                <a:lnTo>
                  <a:pt x="224281" y="176529"/>
                </a:lnTo>
                <a:lnTo>
                  <a:pt x="223266" y="182879"/>
                </a:lnTo>
                <a:lnTo>
                  <a:pt x="221106" y="186689"/>
                </a:lnTo>
                <a:lnTo>
                  <a:pt x="217550" y="190499"/>
                </a:lnTo>
                <a:lnTo>
                  <a:pt x="214122" y="194309"/>
                </a:lnTo>
                <a:lnTo>
                  <a:pt x="207264" y="196849"/>
                </a:lnTo>
                <a:lnTo>
                  <a:pt x="224027" y="196849"/>
                </a:lnTo>
                <a:lnTo>
                  <a:pt x="228726" y="191769"/>
                </a:lnTo>
                <a:lnTo>
                  <a:pt x="231775" y="187959"/>
                </a:lnTo>
                <a:lnTo>
                  <a:pt x="233172" y="182879"/>
                </a:lnTo>
                <a:lnTo>
                  <a:pt x="234696" y="177799"/>
                </a:lnTo>
                <a:lnTo>
                  <a:pt x="234569" y="172719"/>
                </a:lnTo>
                <a:lnTo>
                  <a:pt x="231521" y="163829"/>
                </a:lnTo>
                <a:lnTo>
                  <a:pt x="227075" y="158749"/>
                </a:lnTo>
                <a:close/>
              </a:path>
              <a:path w="339090" h="318770">
                <a:moveTo>
                  <a:pt x="179831" y="110489"/>
                </a:moveTo>
                <a:lnTo>
                  <a:pt x="172593" y="118109"/>
                </a:lnTo>
                <a:lnTo>
                  <a:pt x="178180" y="123189"/>
                </a:lnTo>
                <a:lnTo>
                  <a:pt x="170179" y="123189"/>
                </a:lnTo>
                <a:lnTo>
                  <a:pt x="163449" y="124459"/>
                </a:lnTo>
                <a:lnTo>
                  <a:pt x="157988" y="130809"/>
                </a:lnTo>
                <a:lnTo>
                  <a:pt x="153797" y="134619"/>
                </a:lnTo>
                <a:lnTo>
                  <a:pt x="151256" y="139699"/>
                </a:lnTo>
                <a:lnTo>
                  <a:pt x="150241" y="144779"/>
                </a:lnTo>
                <a:lnTo>
                  <a:pt x="149574" y="148589"/>
                </a:lnTo>
                <a:lnTo>
                  <a:pt x="149478" y="151129"/>
                </a:lnTo>
                <a:lnTo>
                  <a:pt x="149860" y="154939"/>
                </a:lnTo>
                <a:lnTo>
                  <a:pt x="154177" y="165099"/>
                </a:lnTo>
                <a:lnTo>
                  <a:pt x="157479" y="170179"/>
                </a:lnTo>
                <a:lnTo>
                  <a:pt x="161798" y="173989"/>
                </a:lnTo>
                <a:lnTo>
                  <a:pt x="168275" y="181609"/>
                </a:lnTo>
                <a:lnTo>
                  <a:pt x="175514" y="185419"/>
                </a:lnTo>
                <a:lnTo>
                  <a:pt x="191770" y="186689"/>
                </a:lnTo>
                <a:lnTo>
                  <a:pt x="199008" y="184149"/>
                </a:lnTo>
                <a:lnTo>
                  <a:pt x="206628" y="176529"/>
                </a:lnTo>
                <a:lnTo>
                  <a:pt x="191516" y="176529"/>
                </a:lnTo>
                <a:lnTo>
                  <a:pt x="181101" y="175259"/>
                </a:lnTo>
                <a:lnTo>
                  <a:pt x="160020" y="144779"/>
                </a:lnTo>
                <a:lnTo>
                  <a:pt x="161544" y="139699"/>
                </a:lnTo>
                <a:lnTo>
                  <a:pt x="165100" y="135889"/>
                </a:lnTo>
                <a:lnTo>
                  <a:pt x="168528" y="133349"/>
                </a:lnTo>
                <a:lnTo>
                  <a:pt x="173100" y="130809"/>
                </a:lnTo>
                <a:lnTo>
                  <a:pt x="199834" y="130809"/>
                </a:lnTo>
                <a:lnTo>
                  <a:pt x="179831" y="110489"/>
                </a:lnTo>
                <a:close/>
              </a:path>
              <a:path w="339090" h="318770">
                <a:moveTo>
                  <a:pt x="110236" y="148589"/>
                </a:moveTo>
                <a:lnTo>
                  <a:pt x="107061" y="160019"/>
                </a:lnTo>
                <a:lnTo>
                  <a:pt x="118618" y="171449"/>
                </a:lnTo>
                <a:lnTo>
                  <a:pt x="112775" y="177799"/>
                </a:lnTo>
                <a:lnTo>
                  <a:pt x="118999" y="184149"/>
                </a:lnTo>
                <a:lnTo>
                  <a:pt x="124714" y="177799"/>
                </a:lnTo>
                <a:lnTo>
                  <a:pt x="140226" y="177799"/>
                </a:lnTo>
                <a:lnTo>
                  <a:pt x="132461" y="170179"/>
                </a:lnTo>
                <a:lnTo>
                  <a:pt x="139128" y="163829"/>
                </a:lnTo>
                <a:lnTo>
                  <a:pt x="126365" y="163829"/>
                </a:lnTo>
                <a:lnTo>
                  <a:pt x="110236" y="148589"/>
                </a:lnTo>
                <a:close/>
              </a:path>
              <a:path w="339090" h="318770">
                <a:moveTo>
                  <a:pt x="199834" y="130809"/>
                </a:moveTo>
                <a:lnTo>
                  <a:pt x="173100" y="130809"/>
                </a:lnTo>
                <a:lnTo>
                  <a:pt x="183896" y="132079"/>
                </a:lnTo>
                <a:lnTo>
                  <a:pt x="189356" y="134619"/>
                </a:lnTo>
                <a:lnTo>
                  <a:pt x="201041" y="147319"/>
                </a:lnTo>
                <a:lnTo>
                  <a:pt x="204216" y="152399"/>
                </a:lnTo>
                <a:lnTo>
                  <a:pt x="204470" y="157479"/>
                </a:lnTo>
                <a:lnTo>
                  <a:pt x="204850" y="162559"/>
                </a:lnTo>
                <a:lnTo>
                  <a:pt x="203200" y="167639"/>
                </a:lnTo>
                <a:lnTo>
                  <a:pt x="199644" y="170179"/>
                </a:lnTo>
                <a:lnTo>
                  <a:pt x="195961" y="173989"/>
                </a:lnTo>
                <a:lnTo>
                  <a:pt x="191516" y="176529"/>
                </a:lnTo>
                <a:lnTo>
                  <a:pt x="206628" y="176529"/>
                </a:lnTo>
                <a:lnTo>
                  <a:pt x="210439" y="172719"/>
                </a:lnTo>
                <a:lnTo>
                  <a:pt x="212725" y="166369"/>
                </a:lnTo>
                <a:lnTo>
                  <a:pt x="212090" y="158749"/>
                </a:lnTo>
                <a:lnTo>
                  <a:pt x="227075" y="158749"/>
                </a:lnTo>
                <a:lnTo>
                  <a:pt x="219837" y="151129"/>
                </a:lnTo>
                <a:lnTo>
                  <a:pt x="199834" y="130809"/>
                </a:lnTo>
                <a:close/>
              </a:path>
              <a:path w="339090" h="318770">
                <a:moveTo>
                  <a:pt x="134366" y="156209"/>
                </a:moveTo>
                <a:lnTo>
                  <a:pt x="126365" y="163829"/>
                </a:lnTo>
                <a:lnTo>
                  <a:pt x="139128" y="163829"/>
                </a:lnTo>
                <a:lnTo>
                  <a:pt x="140462" y="162559"/>
                </a:lnTo>
                <a:lnTo>
                  <a:pt x="134366" y="156209"/>
                </a:lnTo>
                <a:close/>
              </a:path>
              <a:path w="339090" h="318770">
                <a:moveTo>
                  <a:pt x="247833" y="80009"/>
                </a:moveTo>
                <a:lnTo>
                  <a:pt x="229870" y="80009"/>
                </a:lnTo>
                <a:lnTo>
                  <a:pt x="232791" y="81279"/>
                </a:lnTo>
                <a:lnTo>
                  <a:pt x="236093" y="83819"/>
                </a:lnTo>
                <a:lnTo>
                  <a:pt x="236981" y="85089"/>
                </a:lnTo>
                <a:lnTo>
                  <a:pt x="238125" y="86359"/>
                </a:lnTo>
                <a:lnTo>
                  <a:pt x="236093" y="90169"/>
                </a:lnTo>
                <a:lnTo>
                  <a:pt x="232282" y="96519"/>
                </a:lnTo>
                <a:lnTo>
                  <a:pt x="226695" y="102869"/>
                </a:lnTo>
                <a:lnTo>
                  <a:pt x="224027" y="106679"/>
                </a:lnTo>
                <a:lnTo>
                  <a:pt x="222123" y="109219"/>
                </a:lnTo>
                <a:lnTo>
                  <a:pt x="220979" y="111759"/>
                </a:lnTo>
                <a:lnTo>
                  <a:pt x="219455" y="114299"/>
                </a:lnTo>
                <a:lnTo>
                  <a:pt x="218440" y="116839"/>
                </a:lnTo>
                <a:lnTo>
                  <a:pt x="217804" y="119379"/>
                </a:lnTo>
                <a:lnTo>
                  <a:pt x="217550" y="120649"/>
                </a:lnTo>
                <a:lnTo>
                  <a:pt x="217424" y="125729"/>
                </a:lnTo>
                <a:lnTo>
                  <a:pt x="219201" y="130809"/>
                </a:lnTo>
                <a:lnTo>
                  <a:pt x="220725" y="133349"/>
                </a:lnTo>
                <a:lnTo>
                  <a:pt x="223012" y="135889"/>
                </a:lnTo>
                <a:lnTo>
                  <a:pt x="226822" y="139699"/>
                </a:lnTo>
                <a:lnTo>
                  <a:pt x="231394" y="140969"/>
                </a:lnTo>
                <a:lnTo>
                  <a:pt x="241807" y="140969"/>
                </a:lnTo>
                <a:lnTo>
                  <a:pt x="247015" y="138429"/>
                </a:lnTo>
                <a:lnTo>
                  <a:pt x="252095" y="133349"/>
                </a:lnTo>
                <a:lnTo>
                  <a:pt x="255270" y="130809"/>
                </a:lnTo>
                <a:lnTo>
                  <a:pt x="235839" y="130809"/>
                </a:lnTo>
                <a:lnTo>
                  <a:pt x="233299" y="129539"/>
                </a:lnTo>
                <a:lnTo>
                  <a:pt x="229743" y="125729"/>
                </a:lnTo>
                <a:lnTo>
                  <a:pt x="228853" y="124459"/>
                </a:lnTo>
                <a:lnTo>
                  <a:pt x="228092" y="120649"/>
                </a:lnTo>
                <a:lnTo>
                  <a:pt x="228346" y="119379"/>
                </a:lnTo>
                <a:lnTo>
                  <a:pt x="229870" y="114299"/>
                </a:lnTo>
                <a:lnTo>
                  <a:pt x="234315" y="107949"/>
                </a:lnTo>
                <a:lnTo>
                  <a:pt x="239268" y="101599"/>
                </a:lnTo>
                <a:lnTo>
                  <a:pt x="242570" y="96519"/>
                </a:lnTo>
                <a:lnTo>
                  <a:pt x="244221" y="92709"/>
                </a:lnTo>
                <a:lnTo>
                  <a:pt x="260375" y="92709"/>
                </a:lnTo>
                <a:lnTo>
                  <a:pt x="256031" y="88900"/>
                </a:lnTo>
                <a:lnTo>
                  <a:pt x="247833" y="80009"/>
                </a:lnTo>
                <a:close/>
              </a:path>
              <a:path w="339090" h="318770">
                <a:moveTo>
                  <a:pt x="260375" y="92709"/>
                </a:moveTo>
                <a:lnTo>
                  <a:pt x="244221" y="92709"/>
                </a:lnTo>
                <a:lnTo>
                  <a:pt x="247142" y="95250"/>
                </a:lnTo>
                <a:lnTo>
                  <a:pt x="250571" y="99059"/>
                </a:lnTo>
                <a:lnTo>
                  <a:pt x="252729" y="101599"/>
                </a:lnTo>
                <a:lnTo>
                  <a:pt x="253746" y="104139"/>
                </a:lnTo>
                <a:lnTo>
                  <a:pt x="254889" y="107949"/>
                </a:lnTo>
                <a:lnTo>
                  <a:pt x="255016" y="111759"/>
                </a:lnTo>
                <a:lnTo>
                  <a:pt x="254000" y="115569"/>
                </a:lnTo>
                <a:lnTo>
                  <a:pt x="252856" y="119379"/>
                </a:lnTo>
                <a:lnTo>
                  <a:pt x="250825" y="121919"/>
                </a:lnTo>
                <a:lnTo>
                  <a:pt x="247903" y="125729"/>
                </a:lnTo>
                <a:lnTo>
                  <a:pt x="244728" y="128269"/>
                </a:lnTo>
                <a:lnTo>
                  <a:pt x="241807" y="129539"/>
                </a:lnTo>
                <a:lnTo>
                  <a:pt x="235839" y="130809"/>
                </a:lnTo>
                <a:lnTo>
                  <a:pt x="255270" y="130809"/>
                </a:lnTo>
                <a:lnTo>
                  <a:pt x="257555" y="126999"/>
                </a:lnTo>
                <a:lnTo>
                  <a:pt x="259206" y="123189"/>
                </a:lnTo>
                <a:lnTo>
                  <a:pt x="260985" y="119379"/>
                </a:lnTo>
                <a:lnTo>
                  <a:pt x="262000" y="114299"/>
                </a:lnTo>
                <a:lnTo>
                  <a:pt x="262381" y="109219"/>
                </a:lnTo>
                <a:lnTo>
                  <a:pt x="273812" y="109219"/>
                </a:lnTo>
                <a:lnTo>
                  <a:pt x="277875" y="105409"/>
                </a:lnTo>
                <a:lnTo>
                  <a:pt x="275208" y="104139"/>
                </a:lnTo>
                <a:lnTo>
                  <a:pt x="272669" y="102869"/>
                </a:lnTo>
                <a:lnTo>
                  <a:pt x="268097" y="100329"/>
                </a:lnTo>
                <a:lnTo>
                  <a:pt x="263271" y="95250"/>
                </a:lnTo>
                <a:lnTo>
                  <a:pt x="260375" y="92709"/>
                </a:lnTo>
                <a:close/>
              </a:path>
              <a:path w="339090" h="318770">
                <a:moveTo>
                  <a:pt x="232664" y="68579"/>
                </a:moveTo>
                <a:lnTo>
                  <a:pt x="224536" y="68579"/>
                </a:lnTo>
                <a:lnTo>
                  <a:pt x="217677" y="71119"/>
                </a:lnTo>
                <a:lnTo>
                  <a:pt x="213995" y="74929"/>
                </a:lnTo>
                <a:lnTo>
                  <a:pt x="206121" y="82550"/>
                </a:lnTo>
                <a:lnTo>
                  <a:pt x="203073" y="86359"/>
                </a:lnTo>
                <a:lnTo>
                  <a:pt x="199263" y="95250"/>
                </a:lnTo>
                <a:lnTo>
                  <a:pt x="198500" y="99059"/>
                </a:lnTo>
                <a:lnTo>
                  <a:pt x="198881" y="101599"/>
                </a:lnTo>
                <a:lnTo>
                  <a:pt x="199390" y="105409"/>
                </a:lnTo>
                <a:lnTo>
                  <a:pt x="200787" y="109219"/>
                </a:lnTo>
                <a:lnTo>
                  <a:pt x="203453" y="113029"/>
                </a:lnTo>
                <a:lnTo>
                  <a:pt x="212217" y="106679"/>
                </a:lnTo>
                <a:lnTo>
                  <a:pt x="209676" y="102869"/>
                </a:lnTo>
                <a:lnTo>
                  <a:pt x="208788" y="99059"/>
                </a:lnTo>
                <a:lnTo>
                  <a:pt x="209169" y="96519"/>
                </a:lnTo>
                <a:lnTo>
                  <a:pt x="209676" y="92709"/>
                </a:lnTo>
                <a:lnTo>
                  <a:pt x="211708" y="90169"/>
                </a:lnTo>
                <a:lnTo>
                  <a:pt x="215392" y="86359"/>
                </a:lnTo>
                <a:lnTo>
                  <a:pt x="219455" y="82550"/>
                </a:lnTo>
                <a:lnTo>
                  <a:pt x="223266" y="80009"/>
                </a:lnTo>
                <a:lnTo>
                  <a:pt x="247833" y="80009"/>
                </a:lnTo>
                <a:lnTo>
                  <a:pt x="245491" y="77469"/>
                </a:lnTo>
                <a:lnTo>
                  <a:pt x="242062" y="74929"/>
                </a:lnTo>
                <a:lnTo>
                  <a:pt x="239522" y="72389"/>
                </a:lnTo>
                <a:lnTo>
                  <a:pt x="237871" y="71119"/>
                </a:lnTo>
                <a:lnTo>
                  <a:pt x="235330" y="69850"/>
                </a:lnTo>
                <a:lnTo>
                  <a:pt x="232664" y="68579"/>
                </a:lnTo>
                <a:close/>
              </a:path>
              <a:path w="339090" h="318770">
                <a:moveTo>
                  <a:pt x="273812" y="109219"/>
                </a:moveTo>
                <a:lnTo>
                  <a:pt x="262381" y="109219"/>
                </a:lnTo>
                <a:lnTo>
                  <a:pt x="264795" y="111759"/>
                </a:lnTo>
                <a:lnTo>
                  <a:pt x="267335" y="113029"/>
                </a:lnTo>
                <a:lnTo>
                  <a:pt x="269748" y="113029"/>
                </a:lnTo>
                <a:lnTo>
                  <a:pt x="273812" y="109219"/>
                </a:lnTo>
                <a:close/>
              </a:path>
              <a:path w="339090" h="318770">
                <a:moveTo>
                  <a:pt x="232155" y="22859"/>
                </a:moveTo>
                <a:lnTo>
                  <a:pt x="224281" y="30479"/>
                </a:lnTo>
                <a:lnTo>
                  <a:pt x="288417" y="95250"/>
                </a:lnTo>
                <a:lnTo>
                  <a:pt x="296164" y="87629"/>
                </a:lnTo>
                <a:lnTo>
                  <a:pt x="232155" y="22859"/>
                </a:lnTo>
                <a:close/>
              </a:path>
              <a:path w="339090" h="318770">
                <a:moveTo>
                  <a:pt x="301117" y="0"/>
                </a:moveTo>
                <a:lnTo>
                  <a:pt x="292989" y="0"/>
                </a:lnTo>
                <a:lnTo>
                  <a:pt x="285750" y="2539"/>
                </a:lnTo>
                <a:lnTo>
                  <a:pt x="279526" y="8889"/>
                </a:lnTo>
                <a:lnTo>
                  <a:pt x="273176" y="15239"/>
                </a:lnTo>
                <a:lnTo>
                  <a:pt x="270128" y="22859"/>
                </a:lnTo>
                <a:lnTo>
                  <a:pt x="270382" y="30479"/>
                </a:lnTo>
                <a:lnTo>
                  <a:pt x="271287" y="36829"/>
                </a:lnTo>
                <a:lnTo>
                  <a:pt x="300023" y="66039"/>
                </a:lnTo>
                <a:lnTo>
                  <a:pt x="306070" y="67309"/>
                </a:lnTo>
                <a:lnTo>
                  <a:pt x="314198" y="67309"/>
                </a:lnTo>
                <a:lnTo>
                  <a:pt x="321691" y="63500"/>
                </a:lnTo>
                <a:lnTo>
                  <a:pt x="329787" y="55879"/>
                </a:lnTo>
                <a:lnTo>
                  <a:pt x="303022" y="55879"/>
                </a:lnTo>
                <a:lnTo>
                  <a:pt x="297688" y="53339"/>
                </a:lnTo>
                <a:lnTo>
                  <a:pt x="292226" y="48259"/>
                </a:lnTo>
                <a:lnTo>
                  <a:pt x="298647" y="41909"/>
                </a:lnTo>
                <a:lnTo>
                  <a:pt x="286257" y="41909"/>
                </a:lnTo>
                <a:lnTo>
                  <a:pt x="282448" y="38100"/>
                </a:lnTo>
                <a:lnTo>
                  <a:pt x="280543" y="33019"/>
                </a:lnTo>
                <a:lnTo>
                  <a:pt x="280670" y="22859"/>
                </a:lnTo>
                <a:lnTo>
                  <a:pt x="282448" y="19050"/>
                </a:lnTo>
                <a:lnTo>
                  <a:pt x="286130" y="15239"/>
                </a:lnTo>
                <a:lnTo>
                  <a:pt x="290068" y="11429"/>
                </a:lnTo>
                <a:lnTo>
                  <a:pt x="294894" y="10159"/>
                </a:lnTo>
                <a:lnTo>
                  <a:pt x="323298" y="10159"/>
                </a:lnTo>
                <a:lnTo>
                  <a:pt x="318976" y="6350"/>
                </a:lnTo>
                <a:lnTo>
                  <a:pt x="307165" y="1269"/>
                </a:lnTo>
                <a:lnTo>
                  <a:pt x="301117" y="0"/>
                </a:lnTo>
                <a:close/>
              </a:path>
              <a:path w="339090" h="318770">
                <a:moveTo>
                  <a:pt x="333882" y="21589"/>
                </a:moveTo>
                <a:lnTo>
                  <a:pt x="324739" y="29209"/>
                </a:lnTo>
                <a:lnTo>
                  <a:pt x="326898" y="33019"/>
                </a:lnTo>
                <a:lnTo>
                  <a:pt x="327660" y="36829"/>
                </a:lnTo>
                <a:lnTo>
                  <a:pt x="313563" y="55879"/>
                </a:lnTo>
                <a:lnTo>
                  <a:pt x="329787" y="55879"/>
                </a:lnTo>
                <a:lnTo>
                  <a:pt x="333882" y="52069"/>
                </a:lnTo>
                <a:lnTo>
                  <a:pt x="336930" y="45719"/>
                </a:lnTo>
                <a:lnTo>
                  <a:pt x="338708" y="34289"/>
                </a:lnTo>
                <a:lnTo>
                  <a:pt x="337312" y="27939"/>
                </a:lnTo>
                <a:lnTo>
                  <a:pt x="333882" y="21589"/>
                </a:lnTo>
                <a:close/>
              </a:path>
              <a:path w="339090" h="318770">
                <a:moveTo>
                  <a:pt x="323298" y="10159"/>
                </a:moveTo>
                <a:lnTo>
                  <a:pt x="303911" y="10159"/>
                </a:lnTo>
                <a:lnTo>
                  <a:pt x="307848" y="12700"/>
                </a:lnTo>
                <a:lnTo>
                  <a:pt x="312166" y="16509"/>
                </a:lnTo>
                <a:lnTo>
                  <a:pt x="286257" y="41909"/>
                </a:lnTo>
                <a:lnTo>
                  <a:pt x="298647" y="41909"/>
                </a:lnTo>
                <a:lnTo>
                  <a:pt x="326898" y="13969"/>
                </a:lnTo>
                <a:lnTo>
                  <a:pt x="325881" y="12700"/>
                </a:lnTo>
                <a:lnTo>
                  <a:pt x="325247" y="12700"/>
                </a:lnTo>
                <a:lnTo>
                  <a:pt x="324739" y="11429"/>
                </a:lnTo>
                <a:lnTo>
                  <a:pt x="323298" y="10159"/>
                </a:lnTo>
                <a:close/>
              </a:path>
            </a:pathLst>
          </a:custGeom>
          <a:solidFill>
            <a:srgbClr val="1E28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9560432" y="2925826"/>
            <a:ext cx="9448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1E2833"/>
                </a:solidFill>
                <a:latin typeface="Arial"/>
                <a:cs typeface="Arial"/>
              </a:rPr>
              <a:t>Mašīnbūve</a:t>
            </a:r>
            <a:r>
              <a:rPr sz="1200" b="1" spc="-50" dirty="0">
                <a:solidFill>
                  <a:srgbClr val="1E283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E2833"/>
                </a:solidFill>
                <a:latin typeface="Arial"/>
                <a:cs typeface="Arial"/>
              </a:rPr>
              <a:t>+</a:t>
            </a:r>
            <a:endParaRPr sz="1200">
              <a:latin typeface="Arial"/>
              <a:cs typeface="Arial"/>
            </a:endParaRPr>
          </a:p>
        </p:txBody>
      </p:sp>
      <p:sp>
        <p:nvSpPr>
          <p:cNvPr id="77" name="object 7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10</a:t>
            </a:fld>
            <a:endParaRPr spc="-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80566" y="902283"/>
            <a:ext cx="792035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360F2C"/>
                </a:solidFill>
              </a:rPr>
              <a:t>Kas </a:t>
            </a:r>
            <a:r>
              <a:rPr sz="3200" spc="-5" dirty="0">
                <a:solidFill>
                  <a:srgbClr val="360F2C"/>
                </a:solidFill>
              </a:rPr>
              <a:t>reģionus pērn cēla, kas gremdēja</a:t>
            </a:r>
            <a:r>
              <a:rPr sz="3200" spc="-95" dirty="0">
                <a:solidFill>
                  <a:srgbClr val="360F2C"/>
                </a:solidFill>
              </a:rPr>
              <a:t> </a:t>
            </a:r>
            <a:r>
              <a:rPr sz="3200" dirty="0">
                <a:solidFill>
                  <a:srgbClr val="360F2C"/>
                </a:solidFill>
              </a:rPr>
              <a:t>(2)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2166366" y="1809114"/>
            <a:ext cx="77171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DB8892"/>
                </a:solidFill>
                <a:latin typeface="Arial"/>
                <a:cs typeface="Arial"/>
              </a:rPr>
              <a:t>Nozaru </a:t>
            </a:r>
            <a:r>
              <a:rPr sz="1600" b="1" spc="-15" dirty="0">
                <a:solidFill>
                  <a:srgbClr val="DB8892"/>
                </a:solidFill>
                <a:latin typeface="Arial"/>
                <a:cs typeface="Arial"/>
              </a:rPr>
              <a:t>VSAOI </a:t>
            </a:r>
            <a:r>
              <a:rPr sz="1600" b="1" spc="-10" dirty="0">
                <a:solidFill>
                  <a:srgbClr val="DB8892"/>
                </a:solidFill>
                <a:latin typeface="Arial"/>
                <a:cs typeface="Arial"/>
              </a:rPr>
              <a:t>maksājumi nozarēs </a:t>
            </a:r>
            <a:r>
              <a:rPr sz="1600" b="1" spc="-5" dirty="0">
                <a:solidFill>
                  <a:srgbClr val="DB8892"/>
                </a:solidFill>
                <a:latin typeface="Arial"/>
                <a:cs typeface="Arial"/>
              </a:rPr>
              <a:t>pa reģioniem, izmaiņas </a:t>
            </a:r>
            <a:r>
              <a:rPr sz="1600" b="1" spc="-10" dirty="0">
                <a:solidFill>
                  <a:srgbClr val="DB8892"/>
                </a:solidFill>
                <a:latin typeface="Arial"/>
                <a:cs typeface="Arial"/>
              </a:rPr>
              <a:t>2020. </a:t>
            </a:r>
            <a:r>
              <a:rPr sz="1600" b="1" spc="-5" dirty="0">
                <a:solidFill>
                  <a:srgbClr val="DB8892"/>
                </a:solidFill>
                <a:latin typeface="Arial"/>
                <a:cs typeface="Arial"/>
              </a:rPr>
              <a:t>gadā, EUR</a:t>
            </a:r>
            <a:r>
              <a:rPr sz="1600" b="1" spc="295" dirty="0">
                <a:solidFill>
                  <a:srgbClr val="DB8892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DB8892"/>
                </a:solidFill>
                <a:latin typeface="Arial"/>
                <a:cs typeface="Arial"/>
              </a:rPr>
              <a:t>‘000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99032" y="5684520"/>
            <a:ext cx="2539365" cy="0"/>
          </a:xfrm>
          <a:custGeom>
            <a:avLst/>
            <a:gdLst/>
            <a:ahLst/>
            <a:cxnLst/>
            <a:rect l="l" t="t" r="r" b="b"/>
            <a:pathLst>
              <a:path w="2539365">
                <a:moveTo>
                  <a:pt x="0" y="0"/>
                </a:moveTo>
                <a:lnTo>
                  <a:pt x="2538984" y="0"/>
                </a:lnTo>
              </a:path>
            </a:pathLst>
          </a:custGeom>
          <a:ln w="9525">
            <a:solidFill>
              <a:srgbClr val="EFCC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399032" y="3598164"/>
            <a:ext cx="2540000" cy="1775460"/>
            <a:chOff x="1399032" y="3598164"/>
            <a:chExt cx="2540000" cy="1775460"/>
          </a:xfrm>
        </p:grpSpPr>
        <p:sp>
          <p:nvSpPr>
            <p:cNvPr id="6" name="object 6"/>
            <p:cNvSpPr/>
            <p:nvPr/>
          </p:nvSpPr>
          <p:spPr>
            <a:xfrm>
              <a:off x="1399032" y="3741420"/>
              <a:ext cx="2539365" cy="1295400"/>
            </a:xfrm>
            <a:custGeom>
              <a:avLst/>
              <a:gdLst/>
              <a:ahLst/>
              <a:cxnLst/>
              <a:rect l="l" t="t" r="r" b="b"/>
              <a:pathLst>
                <a:path w="2539365" h="1295400">
                  <a:moveTo>
                    <a:pt x="0" y="1295399"/>
                  </a:moveTo>
                  <a:lnTo>
                    <a:pt x="115824" y="1295399"/>
                  </a:lnTo>
                </a:path>
                <a:path w="2539365" h="1295400">
                  <a:moveTo>
                    <a:pt x="307848" y="1295399"/>
                  </a:moveTo>
                  <a:lnTo>
                    <a:pt x="539495" y="1295399"/>
                  </a:lnTo>
                </a:path>
                <a:path w="2539365" h="1295400">
                  <a:moveTo>
                    <a:pt x="0" y="972311"/>
                  </a:moveTo>
                  <a:lnTo>
                    <a:pt x="115824" y="972311"/>
                  </a:lnTo>
                </a:path>
                <a:path w="2539365" h="1295400">
                  <a:moveTo>
                    <a:pt x="307848" y="972311"/>
                  </a:moveTo>
                  <a:lnTo>
                    <a:pt x="539495" y="972311"/>
                  </a:lnTo>
                </a:path>
                <a:path w="2539365" h="1295400">
                  <a:moveTo>
                    <a:pt x="0" y="647699"/>
                  </a:moveTo>
                  <a:lnTo>
                    <a:pt x="115824" y="647699"/>
                  </a:lnTo>
                </a:path>
                <a:path w="2539365" h="1295400">
                  <a:moveTo>
                    <a:pt x="307848" y="647699"/>
                  </a:moveTo>
                  <a:lnTo>
                    <a:pt x="2538984" y="647699"/>
                  </a:lnTo>
                </a:path>
                <a:path w="2539365" h="1295400">
                  <a:moveTo>
                    <a:pt x="0" y="324611"/>
                  </a:moveTo>
                  <a:lnTo>
                    <a:pt x="115824" y="324611"/>
                  </a:lnTo>
                </a:path>
                <a:path w="2539365" h="1295400">
                  <a:moveTo>
                    <a:pt x="307848" y="324611"/>
                  </a:moveTo>
                  <a:lnTo>
                    <a:pt x="2538984" y="324611"/>
                  </a:lnTo>
                </a:path>
                <a:path w="2539365" h="1295400">
                  <a:moveTo>
                    <a:pt x="0" y="0"/>
                  </a:moveTo>
                  <a:lnTo>
                    <a:pt x="115824" y="0"/>
                  </a:lnTo>
                </a:path>
                <a:path w="2539365" h="1295400">
                  <a:moveTo>
                    <a:pt x="307848" y="0"/>
                  </a:moveTo>
                  <a:lnTo>
                    <a:pt x="2538984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14856" y="3598164"/>
              <a:ext cx="192405" cy="1763395"/>
            </a:xfrm>
            <a:custGeom>
              <a:avLst/>
              <a:gdLst/>
              <a:ahLst/>
              <a:cxnLst/>
              <a:rect l="l" t="t" r="r" b="b"/>
              <a:pathLst>
                <a:path w="192405" h="1763395">
                  <a:moveTo>
                    <a:pt x="192024" y="0"/>
                  </a:moveTo>
                  <a:lnTo>
                    <a:pt x="0" y="0"/>
                  </a:lnTo>
                  <a:lnTo>
                    <a:pt x="0" y="1763268"/>
                  </a:lnTo>
                  <a:lnTo>
                    <a:pt x="192024" y="1763268"/>
                  </a:lnTo>
                  <a:lnTo>
                    <a:pt x="192024" y="0"/>
                  </a:lnTo>
                  <a:close/>
                </a:path>
              </a:pathLst>
            </a:custGeom>
            <a:solidFill>
              <a:srgbClr val="6DAA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30552" y="4713732"/>
              <a:ext cx="1807845" cy="323215"/>
            </a:xfrm>
            <a:custGeom>
              <a:avLst/>
              <a:gdLst/>
              <a:ahLst/>
              <a:cxnLst/>
              <a:rect l="l" t="t" r="r" b="b"/>
              <a:pathLst>
                <a:path w="1807845" h="323214">
                  <a:moveTo>
                    <a:pt x="0" y="323088"/>
                  </a:moveTo>
                  <a:lnTo>
                    <a:pt x="1807464" y="323088"/>
                  </a:lnTo>
                </a:path>
                <a:path w="1807845" h="323214">
                  <a:moveTo>
                    <a:pt x="0" y="0"/>
                  </a:moveTo>
                  <a:lnTo>
                    <a:pt x="1807464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938528" y="4613148"/>
              <a:ext cx="192405" cy="748665"/>
            </a:xfrm>
            <a:custGeom>
              <a:avLst/>
              <a:gdLst/>
              <a:ahLst/>
              <a:cxnLst/>
              <a:rect l="l" t="t" r="r" b="b"/>
              <a:pathLst>
                <a:path w="192405" h="748664">
                  <a:moveTo>
                    <a:pt x="192024" y="0"/>
                  </a:moveTo>
                  <a:lnTo>
                    <a:pt x="0" y="0"/>
                  </a:lnTo>
                  <a:lnTo>
                    <a:pt x="0" y="748283"/>
                  </a:lnTo>
                  <a:lnTo>
                    <a:pt x="192024" y="748283"/>
                  </a:lnTo>
                  <a:lnTo>
                    <a:pt x="19202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630167" y="5318760"/>
              <a:ext cx="192405" cy="43180"/>
            </a:xfrm>
            <a:custGeom>
              <a:avLst/>
              <a:gdLst/>
              <a:ahLst/>
              <a:cxnLst/>
              <a:rect l="l" t="t" r="r" b="b"/>
              <a:pathLst>
                <a:path w="192404" h="43179">
                  <a:moveTo>
                    <a:pt x="192024" y="0"/>
                  </a:moveTo>
                  <a:lnTo>
                    <a:pt x="0" y="0"/>
                  </a:lnTo>
                  <a:lnTo>
                    <a:pt x="0" y="42671"/>
                  </a:lnTo>
                  <a:lnTo>
                    <a:pt x="192024" y="42671"/>
                  </a:lnTo>
                  <a:lnTo>
                    <a:pt x="192024" y="0"/>
                  </a:lnTo>
                  <a:close/>
                </a:path>
              </a:pathLst>
            </a:custGeom>
            <a:solidFill>
              <a:srgbClr val="EA49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360676" y="5344667"/>
              <a:ext cx="1039494" cy="29209"/>
            </a:xfrm>
            <a:custGeom>
              <a:avLst/>
              <a:gdLst/>
              <a:ahLst/>
              <a:cxnLst/>
              <a:rect l="l" t="t" r="r" b="b"/>
              <a:pathLst>
                <a:path w="1039495" h="29210">
                  <a:moveTo>
                    <a:pt x="192024" y="16764"/>
                  </a:moveTo>
                  <a:lnTo>
                    <a:pt x="0" y="16764"/>
                  </a:lnTo>
                  <a:lnTo>
                    <a:pt x="0" y="21336"/>
                  </a:lnTo>
                  <a:lnTo>
                    <a:pt x="192024" y="21336"/>
                  </a:lnTo>
                  <a:lnTo>
                    <a:pt x="192024" y="16764"/>
                  </a:lnTo>
                  <a:close/>
                </a:path>
                <a:path w="1039495" h="29210">
                  <a:moveTo>
                    <a:pt x="615696" y="16764"/>
                  </a:moveTo>
                  <a:lnTo>
                    <a:pt x="423672" y="16764"/>
                  </a:lnTo>
                  <a:lnTo>
                    <a:pt x="423672" y="28956"/>
                  </a:lnTo>
                  <a:lnTo>
                    <a:pt x="615696" y="28956"/>
                  </a:lnTo>
                  <a:lnTo>
                    <a:pt x="615696" y="16764"/>
                  </a:lnTo>
                  <a:close/>
                </a:path>
                <a:path w="1039495" h="29210">
                  <a:moveTo>
                    <a:pt x="1039368" y="0"/>
                  </a:moveTo>
                  <a:lnTo>
                    <a:pt x="847344" y="0"/>
                  </a:lnTo>
                  <a:lnTo>
                    <a:pt x="847344" y="16764"/>
                  </a:lnTo>
                  <a:lnTo>
                    <a:pt x="1039368" y="16764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DB8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399794" y="5360670"/>
              <a:ext cx="2539365" cy="0"/>
            </a:xfrm>
            <a:custGeom>
              <a:avLst/>
              <a:gdLst/>
              <a:ahLst/>
              <a:cxnLst/>
              <a:rect l="l" t="t" r="r" b="b"/>
              <a:pathLst>
                <a:path w="2539365">
                  <a:moveTo>
                    <a:pt x="0" y="0"/>
                  </a:moveTo>
                  <a:lnTo>
                    <a:pt x="2538984" y="0"/>
                  </a:lnTo>
                </a:path>
              </a:pathLst>
            </a:custGeom>
            <a:ln w="19050">
              <a:solidFill>
                <a:srgbClr val="1E28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1399032" y="3418332"/>
            <a:ext cx="2539365" cy="0"/>
          </a:xfrm>
          <a:custGeom>
            <a:avLst/>
            <a:gdLst/>
            <a:ahLst/>
            <a:cxnLst/>
            <a:rect l="l" t="t" r="r" b="b"/>
            <a:pathLst>
              <a:path w="2539365">
                <a:moveTo>
                  <a:pt x="0" y="0"/>
                </a:moveTo>
                <a:lnTo>
                  <a:pt x="2538984" y="0"/>
                </a:lnTo>
              </a:path>
            </a:pathLst>
          </a:custGeom>
          <a:ln w="9525">
            <a:solidFill>
              <a:srgbClr val="EFCC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023315" y="5586476"/>
            <a:ext cx="2787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1E2833"/>
                </a:solidFill>
                <a:latin typeface="Arial"/>
                <a:cs typeface="Arial"/>
              </a:rPr>
              <a:t>-</a:t>
            </a:r>
            <a:r>
              <a:rPr sz="1000" spc="-10" dirty="0">
                <a:solidFill>
                  <a:srgbClr val="1E2833"/>
                </a:solidFill>
                <a:latin typeface="Arial"/>
                <a:cs typeface="Arial"/>
              </a:rPr>
              <a:t>50</a:t>
            </a:r>
            <a:r>
              <a:rPr sz="1000" spc="-5" dirty="0">
                <a:solidFill>
                  <a:srgbClr val="1E2833"/>
                </a:solidFill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06804" y="5263133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1E2833"/>
                </a:solidFill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65377" y="4939029"/>
            <a:ext cx="2381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1E2833"/>
                </a:solidFill>
                <a:latin typeface="Arial"/>
                <a:cs typeface="Arial"/>
              </a:rPr>
              <a:t>5</a:t>
            </a:r>
            <a:r>
              <a:rPr sz="1000" spc="5" dirty="0">
                <a:solidFill>
                  <a:srgbClr val="1E2833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1E2833"/>
                </a:solidFill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94968" y="4615053"/>
            <a:ext cx="3079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1E2833"/>
                </a:solidFill>
                <a:latin typeface="Arial"/>
                <a:cs typeface="Arial"/>
              </a:rPr>
              <a:t>1</a:t>
            </a:r>
            <a:r>
              <a:rPr sz="1000" dirty="0">
                <a:solidFill>
                  <a:srgbClr val="1E2833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1E2833"/>
                </a:solidFill>
                <a:latin typeface="Arial"/>
                <a:cs typeface="Arial"/>
              </a:rPr>
              <a:t>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94968" y="4291076"/>
            <a:ext cx="3079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1E2833"/>
                </a:solidFill>
                <a:latin typeface="Arial"/>
                <a:cs typeface="Arial"/>
              </a:rPr>
              <a:t>1</a:t>
            </a:r>
            <a:r>
              <a:rPr sz="1000" dirty="0">
                <a:solidFill>
                  <a:srgbClr val="1E2833"/>
                </a:solidFill>
                <a:latin typeface="Arial"/>
                <a:cs typeface="Arial"/>
              </a:rPr>
              <a:t>5</a:t>
            </a:r>
            <a:r>
              <a:rPr sz="1000" spc="-5" dirty="0">
                <a:solidFill>
                  <a:srgbClr val="1E2833"/>
                </a:solidFill>
                <a:latin typeface="Arial"/>
                <a:cs typeface="Arial"/>
              </a:rPr>
              <a:t>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94968" y="3967098"/>
            <a:ext cx="3079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1E2833"/>
                </a:solidFill>
                <a:latin typeface="Arial"/>
                <a:cs typeface="Arial"/>
              </a:rPr>
              <a:t>2</a:t>
            </a:r>
            <a:r>
              <a:rPr sz="1000" dirty="0">
                <a:solidFill>
                  <a:srgbClr val="1E2833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1E2833"/>
                </a:solidFill>
                <a:latin typeface="Arial"/>
                <a:cs typeface="Arial"/>
              </a:rPr>
              <a:t>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94968" y="3642817"/>
            <a:ext cx="3079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1E2833"/>
                </a:solidFill>
                <a:latin typeface="Arial"/>
                <a:cs typeface="Arial"/>
              </a:rPr>
              <a:t>2</a:t>
            </a:r>
            <a:r>
              <a:rPr sz="1000" dirty="0">
                <a:solidFill>
                  <a:srgbClr val="1E2833"/>
                </a:solidFill>
                <a:latin typeface="Arial"/>
                <a:cs typeface="Arial"/>
              </a:rPr>
              <a:t>5</a:t>
            </a:r>
            <a:r>
              <a:rPr sz="1000" spc="-10" dirty="0">
                <a:solidFill>
                  <a:srgbClr val="1E2833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1E2833"/>
                </a:solidFill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94968" y="3319398"/>
            <a:ext cx="3079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1E2833"/>
                </a:solidFill>
                <a:latin typeface="Arial"/>
                <a:cs typeface="Arial"/>
              </a:rPr>
              <a:t>3</a:t>
            </a:r>
            <a:r>
              <a:rPr sz="1000" dirty="0">
                <a:solidFill>
                  <a:srgbClr val="1E2833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1E2833"/>
                </a:solidFill>
                <a:latin typeface="Arial"/>
                <a:cs typeface="Arial"/>
              </a:rPr>
              <a:t>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394891" y="5808738"/>
            <a:ext cx="242900" cy="2164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23008" y="5809297"/>
            <a:ext cx="726694" cy="3823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494280" y="5811634"/>
            <a:ext cx="826769" cy="384175"/>
          </a:xfrm>
          <a:custGeom>
            <a:avLst/>
            <a:gdLst/>
            <a:ahLst/>
            <a:cxnLst/>
            <a:rect l="l" t="t" r="r" b="b"/>
            <a:pathLst>
              <a:path w="826770" h="384175">
                <a:moveTo>
                  <a:pt x="116840" y="331597"/>
                </a:moveTo>
                <a:lnTo>
                  <a:pt x="50800" y="321449"/>
                </a:lnTo>
                <a:lnTo>
                  <a:pt x="51689" y="268097"/>
                </a:lnTo>
                <a:lnTo>
                  <a:pt x="40259" y="279527"/>
                </a:lnTo>
                <a:lnTo>
                  <a:pt x="40132" y="343027"/>
                </a:lnTo>
                <a:lnTo>
                  <a:pt x="8382" y="311277"/>
                </a:lnTo>
                <a:lnTo>
                  <a:pt x="0" y="320167"/>
                </a:lnTo>
                <a:lnTo>
                  <a:pt x="64008" y="383667"/>
                </a:lnTo>
                <a:lnTo>
                  <a:pt x="72390" y="376047"/>
                </a:lnTo>
                <a:lnTo>
                  <a:pt x="50292" y="353199"/>
                </a:lnTo>
                <a:lnTo>
                  <a:pt x="50419" y="343027"/>
                </a:lnTo>
                <a:lnTo>
                  <a:pt x="50546" y="332867"/>
                </a:lnTo>
                <a:lnTo>
                  <a:pt x="105664" y="343027"/>
                </a:lnTo>
                <a:lnTo>
                  <a:pt x="115595" y="332867"/>
                </a:lnTo>
                <a:lnTo>
                  <a:pt x="116840" y="331597"/>
                </a:lnTo>
                <a:close/>
              </a:path>
              <a:path w="826770" h="384175">
                <a:moveTo>
                  <a:pt x="161036" y="287147"/>
                </a:moveTo>
                <a:lnTo>
                  <a:pt x="114681" y="240169"/>
                </a:lnTo>
                <a:lnTo>
                  <a:pt x="106807" y="249047"/>
                </a:lnTo>
                <a:lnTo>
                  <a:pt x="135636" y="276999"/>
                </a:lnTo>
                <a:lnTo>
                  <a:pt x="138303" y="280797"/>
                </a:lnTo>
                <a:lnTo>
                  <a:pt x="139446" y="283349"/>
                </a:lnTo>
                <a:lnTo>
                  <a:pt x="140716" y="287147"/>
                </a:lnTo>
                <a:lnTo>
                  <a:pt x="140843" y="289699"/>
                </a:lnTo>
                <a:lnTo>
                  <a:pt x="139954" y="293497"/>
                </a:lnTo>
                <a:lnTo>
                  <a:pt x="139192" y="296049"/>
                </a:lnTo>
                <a:lnTo>
                  <a:pt x="137541" y="299847"/>
                </a:lnTo>
                <a:lnTo>
                  <a:pt x="135128" y="301117"/>
                </a:lnTo>
                <a:lnTo>
                  <a:pt x="132842" y="303669"/>
                </a:lnTo>
                <a:lnTo>
                  <a:pt x="130302" y="304927"/>
                </a:lnTo>
                <a:lnTo>
                  <a:pt x="124714" y="306197"/>
                </a:lnTo>
                <a:lnTo>
                  <a:pt x="122047" y="306197"/>
                </a:lnTo>
                <a:lnTo>
                  <a:pt x="117729" y="302399"/>
                </a:lnTo>
                <a:lnTo>
                  <a:pt x="114808" y="299847"/>
                </a:lnTo>
                <a:lnTo>
                  <a:pt x="110744" y="296049"/>
                </a:lnTo>
                <a:lnTo>
                  <a:pt x="84963" y="270649"/>
                </a:lnTo>
                <a:lnTo>
                  <a:pt x="77089" y="278269"/>
                </a:lnTo>
                <a:lnTo>
                  <a:pt x="105791" y="307467"/>
                </a:lnTo>
                <a:lnTo>
                  <a:pt x="109220" y="310019"/>
                </a:lnTo>
                <a:lnTo>
                  <a:pt x="111760" y="312547"/>
                </a:lnTo>
                <a:lnTo>
                  <a:pt x="113665" y="313817"/>
                </a:lnTo>
                <a:lnTo>
                  <a:pt x="116459" y="316369"/>
                </a:lnTo>
                <a:lnTo>
                  <a:pt x="119126" y="316369"/>
                </a:lnTo>
                <a:lnTo>
                  <a:pt x="121920" y="317627"/>
                </a:lnTo>
                <a:lnTo>
                  <a:pt x="127762" y="317627"/>
                </a:lnTo>
                <a:lnTo>
                  <a:pt x="134620" y="315099"/>
                </a:lnTo>
                <a:lnTo>
                  <a:pt x="137668" y="312547"/>
                </a:lnTo>
                <a:lnTo>
                  <a:pt x="140335" y="310019"/>
                </a:lnTo>
                <a:lnTo>
                  <a:pt x="144068" y="306197"/>
                </a:lnTo>
                <a:lnTo>
                  <a:pt x="146558" y="303669"/>
                </a:lnTo>
                <a:lnTo>
                  <a:pt x="148844" y="296049"/>
                </a:lnTo>
                <a:lnTo>
                  <a:pt x="147193" y="287147"/>
                </a:lnTo>
                <a:lnTo>
                  <a:pt x="154051" y="294767"/>
                </a:lnTo>
                <a:lnTo>
                  <a:pt x="161036" y="287147"/>
                </a:lnTo>
                <a:close/>
              </a:path>
              <a:path w="826770" h="384175">
                <a:moveTo>
                  <a:pt x="180975" y="266827"/>
                </a:moveTo>
                <a:lnTo>
                  <a:pt x="153416" y="240169"/>
                </a:lnTo>
                <a:lnTo>
                  <a:pt x="150749" y="236347"/>
                </a:lnTo>
                <a:lnTo>
                  <a:pt x="147574" y="230009"/>
                </a:lnTo>
                <a:lnTo>
                  <a:pt x="147383" y="228727"/>
                </a:lnTo>
                <a:lnTo>
                  <a:pt x="147447" y="224917"/>
                </a:lnTo>
                <a:lnTo>
                  <a:pt x="147828" y="222377"/>
                </a:lnTo>
                <a:lnTo>
                  <a:pt x="148844" y="221119"/>
                </a:lnTo>
                <a:lnTo>
                  <a:pt x="150622" y="218567"/>
                </a:lnTo>
                <a:lnTo>
                  <a:pt x="152527" y="217309"/>
                </a:lnTo>
                <a:lnTo>
                  <a:pt x="154940" y="216027"/>
                </a:lnTo>
                <a:lnTo>
                  <a:pt x="157988" y="214769"/>
                </a:lnTo>
                <a:lnTo>
                  <a:pt x="153416" y="204609"/>
                </a:lnTo>
                <a:lnTo>
                  <a:pt x="148971" y="205867"/>
                </a:lnTo>
                <a:lnTo>
                  <a:pt x="145542" y="208407"/>
                </a:lnTo>
                <a:lnTo>
                  <a:pt x="142875" y="210959"/>
                </a:lnTo>
                <a:lnTo>
                  <a:pt x="140970" y="212217"/>
                </a:lnTo>
                <a:lnTo>
                  <a:pt x="139827" y="214769"/>
                </a:lnTo>
                <a:lnTo>
                  <a:pt x="139319" y="217309"/>
                </a:lnTo>
                <a:lnTo>
                  <a:pt x="138938" y="219837"/>
                </a:lnTo>
                <a:lnTo>
                  <a:pt x="139446" y="223659"/>
                </a:lnTo>
                <a:lnTo>
                  <a:pt x="140843" y="228727"/>
                </a:lnTo>
                <a:lnTo>
                  <a:pt x="133858" y="221119"/>
                </a:lnTo>
                <a:lnTo>
                  <a:pt x="126746" y="228727"/>
                </a:lnTo>
                <a:lnTo>
                  <a:pt x="173101" y="275717"/>
                </a:lnTo>
                <a:lnTo>
                  <a:pt x="180975" y="266827"/>
                </a:lnTo>
                <a:close/>
              </a:path>
              <a:path w="826770" h="384175">
                <a:moveTo>
                  <a:pt x="240284" y="208407"/>
                </a:moveTo>
                <a:lnTo>
                  <a:pt x="233553" y="200787"/>
                </a:lnTo>
                <a:lnTo>
                  <a:pt x="212090" y="222377"/>
                </a:lnTo>
                <a:lnTo>
                  <a:pt x="209042" y="226187"/>
                </a:lnTo>
                <a:lnTo>
                  <a:pt x="205867" y="228727"/>
                </a:lnTo>
                <a:lnTo>
                  <a:pt x="202565" y="232537"/>
                </a:lnTo>
                <a:lnTo>
                  <a:pt x="202057" y="222377"/>
                </a:lnTo>
                <a:lnTo>
                  <a:pt x="198640" y="179197"/>
                </a:lnTo>
                <a:lnTo>
                  <a:pt x="197739" y="167767"/>
                </a:lnTo>
                <a:lnTo>
                  <a:pt x="192532" y="162699"/>
                </a:lnTo>
                <a:lnTo>
                  <a:pt x="154559" y="200787"/>
                </a:lnTo>
                <a:lnTo>
                  <a:pt x="161036" y="207137"/>
                </a:lnTo>
                <a:lnTo>
                  <a:pt x="182499" y="185559"/>
                </a:lnTo>
                <a:lnTo>
                  <a:pt x="185293" y="183007"/>
                </a:lnTo>
                <a:lnTo>
                  <a:pt x="188468" y="179197"/>
                </a:lnTo>
                <a:lnTo>
                  <a:pt x="192913" y="242697"/>
                </a:lnTo>
                <a:lnTo>
                  <a:pt x="199263" y="249047"/>
                </a:lnTo>
                <a:lnTo>
                  <a:pt x="215925" y="232537"/>
                </a:lnTo>
                <a:lnTo>
                  <a:pt x="240284" y="208407"/>
                </a:lnTo>
                <a:close/>
              </a:path>
              <a:path w="826770" h="384175">
                <a:moveTo>
                  <a:pt x="278257" y="158877"/>
                </a:moveTo>
                <a:lnTo>
                  <a:pt x="276987" y="152527"/>
                </a:lnTo>
                <a:lnTo>
                  <a:pt x="273558" y="147447"/>
                </a:lnTo>
                <a:lnTo>
                  <a:pt x="264414" y="153797"/>
                </a:lnTo>
                <a:lnTo>
                  <a:pt x="266573" y="158877"/>
                </a:lnTo>
                <a:lnTo>
                  <a:pt x="267335" y="162699"/>
                </a:lnTo>
                <a:lnTo>
                  <a:pt x="266319" y="169049"/>
                </a:lnTo>
                <a:lnTo>
                  <a:pt x="264541" y="172847"/>
                </a:lnTo>
                <a:lnTo>
                  <a:pt x="261747" y="175399"/>
                </a:lnTo>
                <a:lnTo>
                  <a:pt x="257810" y="179197"/>
                </a:lnTo>
                <a:lnTo>
                  <a:pt x="253238" y="181737"/>
                </a:lnTo>
                <a:lnTo>
                  <a:pt x="242697" y="181737"/>
                </a:lnTo>
                <a:lnTo>
                  <a:pt x="237236" y="179197"/>
                </a:lnTo>
                <a:lnTo>
                  <a:pt x="231902" y="174117"/>
                </a:lnTo>
                <a:lnTo>
                  <a:pt x="239572" y="166497"/>
                </a:lnTo>
                <a:lnTo>
                  <a:pt x="266446" y="139827"/>
                </a:lnTo>
                <a:lnTo>
                  <a:pt x="264922" y="137299"/>
                </a:lnTo>
                <a:lnTo>
                  <a:pt x="264414" y="137299"/>
                </a:lnTo>
                <a:lnTo>
                  <a:pt x="261531" y="134747"/>
                </a:lnTo>
                <a:lnTo>
                  <a:pt x="258648" y="132207"/>
                </a:lnTo>
                <a:lnTo>
                  <a:pt x="252793" y="128397"/>
                </a:lnTo>
                <a:lnTo>
                  <a:pt x="251841" y="128003"/>
                </a:lnTo>
                <a:lnTo>
                  <a:pt x="251841" y="141097"/>
                </a:lnTo>
                <a:lnTo>
                  <a:pt x="225933" y="166497"/>
                </a:lnTo>
                <a:lnTo>
                  <a:pt x="222123" y="162699"/>
                </a:lnTo>
                <a:lnTo>
                  <a:pt x="220218" y="157607"/>
                </a:lnTo>
                <a:lnTo>
                  <a:pt x="220345" y="148717"/>
                </a:lnTo>
                <a:lnTo>
                  <a:pt x="222123" y="143649"/>
                </a:lnTo>
                <a:lnTo>
                  <a:pt x="225806" y="141097"/>
                </a:lnTo>
                <a:lnTo>
                  <a:pt x="229743" y="136017"/>
                </a:lnTo>
                <a:lnTo>
                  <a:pt x="234442" y="134747"/>
                </a:lnTo>
                <a:lnTo>
                  <a:pt x="243586" y="136017"/>
                </a:lnTo>
                <a:lnTo>
                  <a:pt x="247523" y="137299"/>
                </a:lnTo>
                <a:lnTo>
                  <a:pt x="251841" y="141097"/>
                </a:lnTo>
                <a:lnTo>
                  <a:pt x="251841" y="128003"/>
                </a:lnTo>
                <a:lnTo>
                  <a:pt x="246837" y="125857"/>
                </a:lnTo>
                <a:lnTo>
                  <a:pt x="240792" y="125857"/>
                </a:lnTo>
                <a:lnTo>
                  <a:pt x="232537" y="124599"/>
                </a:lnTo>
                <a:lnTo>
                  <a:pt x="225425" y="128397"/>
                </a:lnTo>
                <a:lnTo>
                  <a:pt x="219202" y="134747"/>
                </a:lnTo>
                <a:lnTo>
                  <a:pt x="212852" y="141097"/>
                </a:lnTo>
                <a:lnTo>
                  <a:pt x="209677" y="147447"/>
                </a:lnTo>
                <a:lnTo>
                  <a:pt x="210058" y="156349"/>
                </a:lnTo>
                <a:lnTo>
                  <a:pt x="210959" y="162699"/>
                </a:lnTo>
                <a:lnTo>
                  <a:pt x="239687" y="191909"/>
                </a:lnTo>
                <a:lnTo>
                  <a:pt x="253873" y="191909"/>
                </a:lnTo>
                <a:lnTo>
                  <a:pt x="261366" y="189357"/>
                </a:lnTo>
                <a:lnTo>
                  <a:pt x="268097" y="181737"/>
                </a:lnTo>
                <a:lnTo>
                  <a:pt x="273558" y="176657"/>
                </a:lnTo>
                <a:lnTo>
                  <a:pt x="276606" y="171577"/>
                </a:lnTo>
                <a:lnTo>
                  <a:pt x="277495" y="165227"/>
                </a:lnTo>
                <a:lnTo>
                  <a:pt x="278257" y="158877"/>
                </a:lnTo>
                <a:close/>
              </a:path>
              <a:path w="826770" h="384175">
                <a:moveTo>
                  <a:pt x="361061" y="87757"/>
                </a:moveTo>
                <a:lnTo>
                  <a:pt x="332854" y="58547"/>
                </a:lnTo>
                <a:lnTo>
                  <a:pt x="329184" y="54749"/>
                </a:lnTo>
                <a:lnTo>
                  <a:pt x="323977" y="49657"/>
                </a:lnTo>
                <a:lnTo>
                  <a:pt x="318770" y="47117"/>
                </a:lnTo>
                <a:lnTo>
                  <a:pt x="308737" y="47117"/>
                </a:lnTo>
                <a:lnTo>
                  <a:pt x="303911" y="49657"/>
                </a:lnTo>
                <a:lnTo>
                  <a:pt x="293497" y="59817"/>
                </a:lnTo>
                <a:lnTo>
                  <a:pt x="291338" y="67449"/>
                </a:lnTo>
                <a:lnTo>
                  <a:pt x="293116" y="76327"/>
                </a:lnTo>
                <a:lnTo>
                  <a:pt x="289687" y="75057"/>
                </a:lnTo>
                <a:lnTo>
                  <a:pt x="286131" y="73799"/>
                </a:lnTo>
                <a:lnTo>
                  <a:pt x="282448" y="75057"/>
                </a:lnTo>
                <a:lnTo>
                  <a:pt x="275336" y="77597"/>
                </a:lnTo>
                <a:lnTo>
                  <a:pt x="266700" y="87757"/>
                </a:lnTo>
                <a:lnTo>
                  <a:pt x="264668" y="95377"/>
                </a:lnTo>
                <a:lnTo>
                  <a:pt x="264541" y="99199"/>
                </a:lnTo>
                <a:lnTo>
                  <a:pt x="265430" y="102997"/>
                </a:lnTo>
                <a:lnTo>
                  <a:pt x="258826" y="96647"/>
                </a:lnTo>
                <a:lnTo>
                  <a:pt x="251841" y="104267"/>
                </a:lnTo>
                <a:lnTo>
                  <a:pt x="298196" y="149999"/>
                </a:lnTo>
                <a:lnTo>
                  <a:pt x="306070" y="142367"/>
                </a:lnTo>
                <a:lnTo>
                  <a:pt x="282067" y="118249"/>
                </a:lnTo>
                <a:lnTo>
                  <a:pt x="277749" y="114427"/>
                </a:lnTo>
                <a:lnTo>
                  <a:pt x="274955" y="110617"/>
                </a:lnTo>
                <a:lnTo>
                  <a:pt x="272161" y="104267"/>
                </a:lnTo>
                <a:lnTo>
                  <a:pt x="272072" y="102997"/>
                </a:lnTo>
                <a:lnTo>
                  <a:pt x="271907" y="100457"/>
                </a:lnTo>
                <a:lnTo>
                  <a:pt x="272542" y="97917"/>
                </a:lnTo>
                <a:lnTo>
                  <a:pt x="282829" y="86499"/>
                </a:lnTo>
                <a:lnTo>
                  <a:pt x="288925" y="86499"/>
                </a:lnTo>
                <a:lnTo>
                  <a:pt x="292227" y="89027"/>
                </a:lnTo>
                <a:lnTo>
                  <a:pt x="295656" y="92849"/>
                </a:lnTo>
                <a:lnTo>
                  <a:pt x="325755" y="122047"/>
                </a:lnTo>
                <a:lnTo>
                  <a:pt x="333629" y="114427"/>
                </a:lnTo>
                <a:lnTo>
                  <a:pt x="306705" y="87757"/>
                </a:lnTo>
                <a:lnTo>
                  <a:pt x="305498" y="86499"/>
                </a:lnTo>
                <a:lnTo>
                  <a:pt x="301879" y="82677"/>
                </a:lnTo>
                <a:lnTo>
                  <a:pt x="299593" y="78867"/>
                </a:lnTo>
                <a:lnTo>
                  <a:pt x="299516" y="76327"/>
                </a:lnTo>
                <a:lnTo>
                  <a:pt x="299466" y="69977"/>
                </a:lnTo>
                <a:lnTo>
                  <a:pt x="301117" y="66167"/>
                </a:lnTo>
                <a:lnTo>
                  <a:pt x="304419" y="62357"/>
                </a:lnTo>
                <a:lnTo>
                  <a:pt x="306197" y="61099"/>
                </a:lnTo>
                <a:lnTo>
                  <a:pt x="308229" y="59817"/>
                </a:lnTo>
                <a:lnTo>
                  <a:pt x="312547" y="58547"/>
                </a:lnTo>
                <a:lnTo>
                  <a:pt x="314579" y="58547"/>
                </a:lnTo>
                <a:lnTo>
                  <a:pt x="318389" y="61099"/>
                </a:lnTo>
                <a:lnTo>
                  <a:pt x="320929" y="62357"/>
                </a:lnTo>
                <a:lnTo>
                  <a:pt x="324104" y="66167"/>
                </a:lnTo>
                <a:lnTo>
                  <a:pt x="353314" y="95377"/>
                </a:lnTo>
                <a:lnTo>
                  <a:pt x="361061" y="87757"/>
                </a:lnTo>
                <a:close/>
              </a:path>
              <a:path w="826770" h="384175">
                <a:moveTo>
                  <a:pt x="403352" y="34417"/>
                </a:moveTo>
                <a:lnTo>
                  <a:pt x="401955" y="28067"/>
                </a:lnTo>
                <a:lnTo>
                  <a:pt x="398526" y="21717"/>
                </a:lnTo>
                <a:lnTo>
                  <a:pt x="389382" y="29349"/>
                </a:lnTo>
                <a:lnTo>
                  <a:pt x="391541" y="33147"/>
                </a:lnTo>
                <a:lnTo>
                  <a:pt x="392303" y="36957"/>
                </a:lnTo>
                <a:lnTo>
                  <a:pt x="391287" y="44577"/>
                </a:lnTo>
                <a:lnTo>
                  <a:pt x="389636" y="48399"/>
                </a:lnTo>
                <a:lnTo>
                  <a:pt x="382778" y="54749"/>
                </a:lnTo>
                <a:lnTo>
                  <a:pt x="378206" y="56007"/>
                </a:lnTo>
                <a:lnTo>
                  <a:pt x="367665" y="56007"/>
                </a:lnTo>
                <a:lnTo>
                  <a:pt x="362331" y="53467"/>
                </a:lnTo>
                <a:lnTo>
                  <a:pt x="356870" y="48399"/>
                </a:lnTo>
                <a:lnTo>
                  <a:pt x="363283" y="42049"/>
                </a:lnTo>
                <a:lnTo>
                  <a:pt x="391541" y="14097"/>
                </a:lnTo>
                <a:lnTo>
                  <a:pt x="390652" y="12827"/>
                </a:lnTo>
                <a:lnTo>
                  <a:pt x="389509" y="12827"/>
                </a:lnTo>
                <a:lnTo>
                  <a:pt x="386588" y="10299"/>
                </a:lnTo>
                <a:lnTo>
                  <a:pt x="383667" y="7747"/>
                </a:lnTo>
                <a:lnTo>
                  <a:pt x="377774" y="3949"/>
                </a:lnTo>
                <a:lnTo>
                  <a:pt x="376809" y="3543"/>
                </a:lnTo>
                <a:lnTo>
                  <a:pt x="376809" y="16649"/>
                </a:lnTo>
                <a:lnTo>
                  <a:pt x="350901" y="42049"/>
                </a:lnTo>
                <a:lnTo>
                  <a:pt x="347091" y="38227"/>
                </a:lnTo>
                <a:lnTo>
                  <a:pt x="345186" y="33147"/>
                </a:lnTo>
                <a:lnTo>
                  <a:pt x="345313" y="22999"/>
                </a:lnTo>
                <a:lnTo>
                  <a:pt x="347091" y="19177"/>
                </a:lnTo>
                <a:lnTo>
                  <a:pt x="350774" y="15367"/>
                </a:lnTo>
                <a:lnTo>
                  <a:pt x="354711" y="11557"/>
                </a:lnTo>
                <a:lnTo>
                  <a:pt x="359537" y="10299"/>
                </a:lnTo>
                <a:lnTo>
                  <a:pt x="368554" y="10299"/>
                </a:lnTo>
                <a:lnTo>
                  <a:pt x="372491" y="12827"/>
                </a:lnTo>
                <a:lnTo>
                  <a:pt x="376809" y="16649"/>
                </a:lnTo>
                <a:lnTo>
                  <a:pt x="376809" y="3543"/>
                </a:lnTo>
                <a:lnTo>
                  <a:pt x="371805" y="1397"/>
                </a:lnTo>
                <a:lnTo>
                  <a:pt x="365760" y="127"/>
                </a:lnTo>
                <a:lnTo>
                  <a:pt x="357632" y="127"/>
                </a:lnTo>
                <a:lnTo>
                  <a:pt x="350393" y="2667"/>
                </a:lnTo>
                <a:lnTo>
                  <a:pt x="344170" y="9017"/>
                </a:lnTo>
                <a:lnTo>
                  <a:pt x="337820" y="15367"/>
                </a:lnTo>
                <a:lnTo>
                  <a:pt x="334772" y="22999"/>
                </a:lnTo>
                <a:lnTo>
                  <a:pt x="335026" y="31877"/>
                </a:lnTo>
                <a:lnTo>
                  <a:pt x="335927" y="36957"/>
                </a:lnTo>
                <a:lnTo>
                  <a:pt x="364655" y="66167"/>
                </a:lnTo>
                <a:lnTo>
                  <a:pt x="370713" y="67449"/>
                </a:lnTo>
                <a:lnTo>
                  <a:pt x="378841" y="67449"/>
                </a:lnTo>
                <a:lnTo>
                  <a:pt x="386334" y="63627"/>
                </a:lnTo>
                <a:lnTo>
                  <a:pt x="394423" y="56007"/>
                </a:lnTo>
                <a:lnTo>
                  <a:pt x="398526" y="52197"/>
                </a:lnTo>
                <a:lnTo>
                  <a:pt x="401574" y="45847"/>
                </a:lnTo>
                <a:lnTo>
                  <a:pt x="403352" y="34417"/>
                </a:lnTo>
                <a:close/>
              </a:path>
              <a:path w="826770" h="384175">
                <a:moveTo>
                  <a:pt x="542925" y="328930"/>
                </a:moveTo>
                <a:lnTo>
                  <a:pt x="535432" y="321310"/>
                </a:lnTo>
                <a:lnTo>
                  <a:pt x="494538" y="361950"/>
                </a:lnTo>
                <a:lnTo>
                  <a:pt x="493903" y="353060"/>
                </a:lnTo>
                <a:lnTo>
                  <a:pt x="486575" y="283210"/>
                </a:lnTo>
                <a:lnTo>
                  <a:pt x="485521" y="273050"/>
                </a:lnTo>
                <a:lnTo>
                  <a:pt x="477901" y="265430"/>
                </a:lnTo>
                <a:lnTo>
                  <a:pt x="432054" y="311150"/>
                </a:lnTo>
                <a:lnTo>
                  <a:pt x="439547" y="318770"/>
                </a:lnTo>
                <a:lnTo>
                  <a:pt x="475361" y="283210"/>
                </a:lnTo>
                <a:lnTo>
                  <a:pt x="475449" y="288290"/>
                </a:lnTo>
                <a:lnTo>
                  <a:pt x="475742" y="292100"/>
                </a:lnTo>
                <a:lnTo>
                  <a:pt x="476250" y="297180"/>
                </a:lnTo>
                <a:lnTo>
                  <a:pt x="484505" y="370840"/>
                </a:lnTo>
                <a:lnTo>
                  <a:pt x="492379" y="378460"/>
                </a:lnTo>
                <a:lnTo>
                  <a:pt x="509219" y="361950"/>
                </a:lnTo>
                <a:lnTo>
                  <a:pt x="542925" y="328930"/>
                </a:lnTo>
                <a:close/>
              </a:path>
              <a:path w="826770" h="384175">
                <a:moveTo>
                  <a:pt x="582168" y="278130"/>
                </a:moveTo>
                <a:lnTo>
                  <a:pt x="580771" y="271780"/>
                </a:lnTo>
                <a:lnTo>
                  <a:pt x="577342" y="266700"/>
                </a:lnTo>
                <a:lnTo>
                  <a:pt x="568198" y="273050"/>
                </a:lnTo>
                <a:lnTo>
                  <a:pt x="570357" y="278130"/>
                </a:lnTo>
                <a:lnTo>
                  <a:pt x="571119" y="281940"/>
                </a:lnTo>
                <a:lnTo>
                  <a:pt x="570103" y="289560"/>
                </a:lnTo>
                <a:lnTo>
                  <a:pt x="568452" y="292100"/>
                </a:lnTo>
                <a:lnTo>
                  <a:pt x="565531" y="294640"/>
                </a:lnTo>
                <a:lnTo>
                  <a:pt x="561721" y="298450"/>
                </a:lnTo>
                <a:lnTo>
                  <a:pt x="557022" y="300990"/>
                </a:lnTo>
                <a:lnTo>
                  <a:pt x="546481" y="300990"/>
                </a:lnTo>
                <a:lnTo>
                  <a:pt x="541147" y="298450"/>
                </a:lnTo>
                <a:lnTo>
                  <a:pt x="535686" y="293370"/>
                </a:lnTo>
                <a:lnTo>
                  <a:pt x="542099" y="287020"/>
                </a:lnTo>
                <a:lnTo>
                  <a:pt x="570357" y="259080"/>
                </a:lnTo>
                <a:lnTo>
                  <a:pt x="569468" y="257810"/>
                </a:lnTo>
                <a:lnTo>
                  <a:pt x="568706" y="256540"/>
                </a:lnTo>
                <a:lnTo>
                  <a:pt x="568325" y="256540"/>
                </a:lnTo>
                <a:lnTo>
                  <a:pt x="565404" y="254000"/>
                </a:lnTo>
                <a:lnTo>
                  <a:pt x="562483" y="251460"/>
                </a:lnTo>
                <a:lnTo>
                  <a:pt x="556590" y="247650"/>
                </a:lnTo>
                <a:lnTo>
                  <a:pt x="555625" y="247243"/>
                </a:lnTo>
                <a:lnTo>
                  <a:pt x="555625" y="260350"/>
                </a:lnTo>
                <a:lnTo>
                  <a:pt x="529717" y="287020"/>
                </a:lnTo>
                <a:lnTo>
                  <a:pt x="525907" y="281940"/>
                </a:lnTo>
                <a:lnTo>
                  <a:pt x="524002" y="278130"/>
                </a:lnTo>
                <a:lnTo>
                  <a:pt x="524129" y="267970"/>
                </a:lnTo>
                <a:lnTo>
                  <a:pt x="526034" y="264160"/>
                </a:lnTo>
                <a:lnTo>
                  <a:pt x="533527" y="256540"/>
                </a:lnTo>
                <a:lnTo>
                  <a:pt x="538353" y="254000"/>
                </a:lnTo>
                <a:lnTo>
                  <a:pt x="543814" y="255270"/>
                </a:lnTo>
                <a:lnTo>
                  <a:pt x="547497" y="255270"/>
                </a:lnTo>
                <a:lnTo>
                  <a:pt x="551307" y="256540"/>
                </a:lnTo>
                <a:lnTo>
                  <a:pt x="555625" y="260350"/>
                </a:lnTo>
                <a:lnTo>
                  <a:pt x="555625" y="247243"/>
                </a:lnTo>
                <a:lnTo>
                  <a:pt x="550621" y="245110"/>
                </a:lnTo>
                <a:lnTo>
                  <a:pt x="544576" y="245110"/>
                </a:lnTo>
                <a:lnTo>
                  <a:pt x="536448" y="243840"/>
                </a:lnTo>
                <a:lnTo>
                  <a:pt x="529209" y="247650"/>
                </a:lnTo>
                <a:lnTo>
                  <a:pt x="522986" y="254000"/>
                </a:lnTo>
                <a:lnTo>
                  <a:pt x="516636" y="260350"/>
                </a:lnTo>
                <a:lnTo>
                  <a:pt x="513588" y="266700"/>
                </a:lnTo>
                <a:lnTo>
                  <a:pt x="513842" y="275590"/>
                </a:lnTo>
                <a:lnTo>
                  <a:pt x="514743" y="281940"/>
                </a:lnTo>
                <a:lnTo>
                  <a:pt x="543471" y="311150"/>
                </a:lnTo>
                <a:lnTo>
                  <a:pt x="557657" y="311150"/>
                </a:lnTo>
                <a:lnTo>
                  <a:pt x="565150" y="308610"/>
                </a:lnTo>
                <a:lnTo>
                  <a:pt x="572008" y="300990"/>
                </a:lnTo>
                <a:lnTo>
                  <a:pt x="577342" y="295910"/>
                </a:lnTo>
                <a:lnTo>
                  <a:pt x="580390" y="290830"/>
                </a:lnTo>
                <a:lnTo>
                  <a:pt x="582168" y="278130"/>
                </a:lnTo>
                <a:close/>
              </a:path>
              <a:path w="826770" h="384175">
                <a:moveTo>
                  <a:pt x="663829" y="207010"/>
                </a:moveTo>
                <a:lnTo>
                  <a:pt x="635774" y="179070"/>
                </a:lnTo>
                <a:lnTo>
                  <a:pt x="631952" y="175260"/>
                </a:lnTo>
                <a:lnTo>
                  <a:pt x="626745" y="170180"/>
                </a:lnTo>
                <a:lnTo>
                  <a:pt x="621538" y="167640"/>
                </a:lnTo>
                <a:lnTo>
                  <a:pt x="611505" y="167640"/>
                </a:lnTo>
                <a:lnTo>
                  <a:pt x="606679" y="170180"/>
                </a:lnTo>
                <a:lnTo>
                  <a:pt x="596265" y="180340"/>
                </a:lnTo>
                <a:lnTo>
                  <a:pt x="594106" y="187960"/>
                </a:lnTo>
                <a:lnTo>
                  <a:pt x="595884" y="196850"/>
                </a:lnTo>
                <a:lnTo>
                  <a:pt x="592455" y="195580"/>
                </a:lnTo>
                <a:lnTo>
                  <a:pt x="588899" y="194310"/>
                </a:lnTo>
                <a:lnTo>
                  <a:pt x="585216" y="195580"/>
                </a:lnTo>
                <a:lnTo>
                  <a:pt x="578104" y="198120"/>
                </a:lnTo>
                <a:lnTo>
                  <a:pt x="574675" y="201930"/>
                </a:lnTo>
                <a:lnTo>
                  <a:pt x="571627" y="204470"/>
                </a:lnTo>
                <a:lnTo>
                  <a:pt x="569468" y="208280"/>
                </a:lnTo>
                <a:lnTo>
                  <a:pt x="567436" y="215900"/>
                </a:lnTo>
                <a:lnTo>
                  <a:pt x="567309" y="219710"/>
                </a:lnTo>
                <a:lnTo>
                  <a:pt x="568198" y="223520"/>
                </a:lnTo>
                <a:lnTo>
                  <a:pt x="561594" y="217170"/>
                </a:lnTo>
                <a:lnTo>
                  <a:pt x="554609" y="223520"/>
                </a:lnTo>
                <a:lnTo>
                  <a:pt x="600964" y="270510"/>
                </a:lnTo>
                <a:lnTo>
                  <a:pt x="608838" y="262890"/>
                </a:lnTo>
                <a:lnTo>
                  <a:pt x="584835" y="238760"/>
                </a:lnTo>
                <a:lnTo>
                  <a:pt x="580517" y="233680"/>
                </a:lnTo>
                <a:lnTo>
                  <a:pt x="577723" y="231140"/>
                </a:lnTo>
                <a:lnTo>
                  <a:pt x="574929" y="224790"/>
                </a:lnTo>
                <a:lnTo>
                  <a:pt x="574840" y="223520"/>
                </a:lnTo>
                <a:lnTo>
                  <a:pt x="574675" y="220980"/>
                </a:lnTo>
                <a:lnTo>
                  <a:pt x="575310" y="218440"/>
                </a:lnTo>
                <a:lnTo>
                  <a:pt x="576072" y="215900"/>
                </a:lnTo>
                <a:lnTo>
                  <a:pt x="577469" y="212090"/>
                </a:lnTo>
                <a:lnTo>
                  <a:pt x="579755" y="210820"/>
                </a:lnTo>
                <a:lnTo>
                  <a:pt x="582676" y="207010"/>
                </a:lnTo>
                <a:lnTo>
                  <a:pt x="585597" y="205740"/>
                </a:lnTo>
                <a:lnTo>
                  <a:pt x="591693" y="207010"/>
                </a:lnTo>
                <a:lnTo>
                  <a:pt x="594868" y="209550"/>
                </a:lnTo>
                <a:lnTo>
                  <a:pt x="598424" y="213360"/>
                </a:lnTo>
                <a:lnTo>
                  <a:pt x="628523" y="242570"/>
                </a:lnTo>
                <a:lnTo>
                  <a:pt x="636397" y="234950"/>
                </a:lnTo>
                <a:lnTo>
                  <a:pt x="609473" y="208280"/>
                </a:lnTo>
                <a:lnTo>
                  <a:pt x="607060" y="205740"/>
                </a:lnTo>
                <a:lnTo>
                  <a:pt x="604647" y="203200"/>
                </a:lnTo>
                <a:lnTo>
                  <a:pt x="602361" y="199390"/>
                </a:lnTo>
                <a:lnTo>
                  <a:pt x="602297" y="196850"/>
                </a:lnTo>
                <a:lnTo>
                  <a:pt x="602234" y="190500"/>
                </a:lnTo>
                <a:lnTo>
                  <a:pt x="603885" y="186690"/>
                </a:lnTo>
                <a:lnTo>
                  <a:pt x="607187" y="182880"/>
                </a:lnTo>
                <a:lnTo>
                  <a:pt x="608965" y="181610"/>
                </a:lnTo>
                <a:lnTo>
                  <a:pt x="610997" y="180340"/>
                </a:lnTo>
                <a:lnTo>
                  <a:pt x="615315" y="179070"/>
                </a:lnTo>
                <a:lnTo>
                  <a:pt x="617347" y="179070"/>
                </a:lnTo>
                <a:lnTo>
                  <a:pt x="621157" y="181610"/>
                </a:lnTo>
                <a:lnTo>
                  <a:pt x="623697" y="182880"/>
                </a:lnTo>
                <a:lnTo>
                  <a:pt x="626745" y="186690"/>
                </a:lnTo>
                <a:lnTo>
                  <a:pt x="656082" y="215900"/>
                </a:lnTo>
                <a:lnTo>
                  <a:pt x="663829" y="207010"/>
                </a:lnTo>
                <a:close/>
              </a:path>
              <a:path w="826770" h="384175">
                <a:moveTo>
                  <a:pt x="722757" y="172720"/>
                </a:moveTo>
                <a:lnTo>
                  <a:pt x="721106" y="168910"/>
                </a:lnTo>
                <a:lnTo>
                  <a:pt x="719582" y="163830"/>
                </a:lnTo>
                <a:lnTo>
                  <a:pt x="716114" y="158750"/>
                </a:lnTo>
                <a:lnTo>
                  <a:pt x="715264" y="157480"/>
                </a:lnTo>
                <a:lnTo>
                  <a:pt x="692912" y="135318"/>
                </a:lnTo>
                <a:lnTo>
                  <a:pt x="692912" y="162560"/>
                </a:lnTo>
                <a:lnTo>
                  <a:pt x="691261" y="167640"/>
                </a:lnTo>
                <a:lnTo>
                  <a:pt x="687705" y="170180"/>
                </a:lnTo>
                <a:lnTo>
                  <a:pt x="684022" y="173990"/>
                </a:lnTo>
                <a:lnTo>
                  <a:pt x="679577" y="176530"/>
                </a:lnTo>
                <a:lnTo>
                  <a:pt x="648081" y="144780"/>
                </a:lnTo>
                <a:lnTo>
                  <a:pt x="649605" y="139700"/>
                </a:lnTo>
                <a:lnTo>
                  <a:pt x="653161" y="135890"/>
                </a:lnTo>
                <a:lnTo>
                  <a:pt x="656717" y="133350"/>
                </a:lnTo>
                <a:lnTo>
                  <a:pt x="661162" y="130810"/>
                </a:lnTo>
                <a:lnTo>
                  <a:pt x="671957" y="132080"/>
                </a:lnTo>
                <a:lnTo>
                  <a:pt x="677545" y="134620"/>
                </a:lnTo>
                <a:lnTo>
                  <a:pt x="683260" y="140970"/>
                </a:lnTo>
                <a:lnTo>
                  <a:pt x="689102" y="146050"/>
                </a:lnTo>
                <a:lnTo>
                  <a:pt x="692277" y="152400"/>
                </a:lnTo>
                <a:lnTo>
                  <a:pt x="692658" y="157480"/>
                </a:lnTo>
                <a:lnTo>
                  <a:pt x="692912" y="162560"/>
                </a:lnTo>
                <a:lnTo>
                  <a:pt x="692912" y="135318"/>
                </a:lnTo>
                <a:lnTo>
                  <a:pt x="688365" y="130810"/>
                </a:lnTo>
                <a:lnTo>
                  <a:pt x="667893" y="110490"/>
                </a:lnTo>
                <a:lnTo>
                  <a:pt x="660654" y="118110"/>
                </a:lnTo>
                <a:lnTo>
                  <a:pt x="666242" y="123190"/>
                </a:lnTo>
                <a:lnTo>
                  <a:pt x="658241" y="123190"/>
                </a:lnTo>
                <a:lnTo>
                  <a:pt x="651510" y="124460"/>
                </a:lnTo>
                <a:lnTo>
                  <a:pt x="641985" y="134620"/>
                </a:lnTo>
                <a:lnTo>
                  <a:pt x="639445" y="139700"/>
                </a:lnTo>
                <a:lnTo>
                  <a:pt x="637413" y="149860"/>
                </a:lnTo>
                <a:lnTo>
                  <a:pt x="637921" y="154940"/>
                </a:lnTo>
                <a:lnTo>
                  <a:pt x="642239" y="165100"/>
                </a:lnTo>
                <a:lnTo>
                  <a:pt x="645541" y="170180"/>
                </a:lnTo>
                <a:lnTo>
                  <a:pt x="649986" y="173990"/>
                </a:lnTo>
                <a:lnTo>
                  <a:pt x="656336" y="181610"/>
                </a:lnTo>
                <a:lnTo>
                  <a:pt x="663702" y="184150"/>
                </a:lnTo>
                <a:lnTo>
                  <a:pt x="679831" y="186690"/>
                </a:lnTo>
                <a:lnTo>
                  <a:pt x="687070" y="184150"/>
                </a:lnTo>
                <a:lnTo>
                  <a:pt x="693420" y="177800"/>
                </a:lnTo>
                <a:lnTo>
                  <a:pt x="694715" y="176530"/>
                </a:lnTo>
                <a:lnTo>
                  <a:pt x="698627" y="172720"/>
                </a:lnTo>
                <a:lnTo>
                  <a:pt x="700786" y="166370"/>
                </a:lnTo>
                <a:lnTo>
                  <a:pt x="700278" y="158750"/>
                </a:lnTo>
                <a:lnTo>
                  <a:pt x="705358" y="163830"/>
                </a:lnTo>
                <a:lnTo>
                  <a:pt x="708533" y="167640"/>
                </a:lnTo>
                <a:lnTo>
                  <a:pt x="709803" y="170180"/>
                </a:lnTo>
                <a:lnTo>
                  <a:pt x="711708" y="172720"/>
                </a:lnTo>
                <a:lnTo>
                  <a:pt x="692912" y="196850"/>
                </a:lnTo>
                <a:lnTo>
                  <a:pt x="687578" y="194310"/>
                </a:lnTo>
                <a:lnTo>
                  <a:pt x="678815" y="200660"/>
                </a:lnTo>
                <a:lnTo>
                  <a:pt x="683768" y="205740"/>
                </a:lnTo>
                <a:lnTo>
                  <a:pt x="689102" y="207010"/>
                </a:lnTo>
                <a:lnTo>
                  <a:pt x="700913" y="205740"/>
                </a:lnTo>
                <a:lnTo>
                  <a:pt x="722757" y="177800"/>
                </a:lnTo>
                <a:lnTo>
                  <a:pt x="722757" y="172720"/>
                </a:lnTo>
                <a:close/>
              </a:path>
              <a:path w="826770" h="384175">
                <a:moveTo>
                  <a:pt x="766064" y="105410"/>
                </a:moveTo>
                <a:lnTo>
                  <a:pt x="751459" y="95250"/>
                </a:lnTo>
                <a:lnTo>
                  <a:pt x="748512" y="92710"/>
                </a:lnTo>
                <a:lnTo>
                  <a:pt x="744093" y="88900"/>
                </a:lnTo>
                <a:lnTo>
                  <a:pt x="743077" y="87795"/>
                </a:lnTo>
                <a:lnTo>
                  <a:pt x="743077" y="111760"/>
                </a:lnTo>
                <a:lnTo>
                  <a:pt x="723900" y="130810"/>
                </a:lnTo>
                <a:lnTo>
                  <a:pt x="721360" y="129540"/>
                </a:lnTo>
                <a:lnTo>
                  <a:pt x="719328" y="127000"/>
                </a:lnTo>
                <a:lnTo>
                  <a:pt x="717931" y="125730"/>
                </a:lnTo>
                <a:lnTo>
                  <a:pt x="717042" y="124460"/>
                </a:lnTo>
                <a:lnTo>
                  <a:pt x="716280" y="120650"/>
                </a:lnTo>
                <a:lnTo>
                  <a:pt x="716407" y="118110"/>
                </a:lnTo>
                <a:lnTo>
                  <a:pt x="717931" y="114300"/>
                </a:lnTo>
                <a:lnTo>
                  <a:pt x="719709" y="111760"/>
                </a:lnTo>
                <a:lnTo>
                  <a:pt x="722503" y="107950"/>
                </a:lnTo>
                <a:lnTo>
                  <a:pt x="727329" y="101600"/>
                </a:lnTo>
                <a:lnTo>
                  <a:pt x="730631" y="96520"/>
                </a:lnTo>
                <a:lnTo>
                  <a:pt x="732282" y="92710"/>
                </a:lnTo>
                <a:lnTo>
                  <a:pt x="735203" y="95250"/>
                </a:lnTo>
                <a:lnTo>
                  <a:pt x="740918" y="101600"/>
                </a:lnTo>
                <a:lnTo>
                  <a:pt x="742950" y="107950"/>
                </a:lnTo>
                <a:lnTo>
                  <a:pt x="743077" y="111760"/>
                </a:lnTo>
                <a:lnTo>
                  <a:pt x="743077" y="87795"/>
                </a:lnTo>
                <a:lnTo>
                  <a:pt x="735990" y="80010"/>
                </a:lnTo>
                <a:lnTo>
                  <a:pt x="733679" y="77470"/>
                </a:lnTo>
                <a:lnTo>
                  <a:pt x="730123" y="74930"/>
                </a:lnTo>
                <a:lnTo>
                  <a:pt x="727583" y="72390"/>
                </a:lnTo>
                <a:lnTo>
                  <a:pt x="726059" y="71120"/>
                </a:lnTo>
                <a:lnTo>
                  <a:pt x="720725" y="68580"/>
                </a:lnTo>
                <a:lnTo>
                  <a:pt x="712597" y="68580"/>
                </a:lnTo>
                <a:lnTo>
                  <a:pt x="709168" y="69850"/>
                </a:lnTo>
                <a:lnTo>
                  <a:pt x="705866" y="71120"/>
                </a:lnTo>
                <a:lnTo>
                  <a:pt x="702183" y="74930"/>
                </a:lnTo>
                <a:lnTo>
                  <a:pt x="698119" y="78740"/>
                </a:lnTo>
                <a:lnTo>
                  <a:pt x="686562" y="99060"/>
                </a:lnTo>
                <a:lnTo>
                  <a:pt x="687070" y="101600"/>
                </a:lnTo>
                <a:lnTo>
                  <a:pt x="687451" y="105410"/>
                </a:lnTo>
                <a:lnTo>
                  <a:pt x="688975" y="109220"/>
                </a:lnTo>
                <a:lnTo>
                  <a:pt x="691515" y="113030"/>
                </a:lnTo>
                <a:lnTo>
                  <a:pt x="700278" y="106680"/>
                </a:lnTo>
                <a:lnTo>
                  <a:pt x="697865" y="102870"/>
                </a:lnTo>
                <a:lnTo>
                  <a:pt x="696849" y="99060"/>
                </a:lnTo>
                <a:lnTo>
                  <a:pt x="697357" y="96520"/>
                </a:lnTo>
                <a:lnTo>
                  <a:pt x="697738" y="92710"/>
                </a:lnTo>
                <a:lnTo>
                  <a:pt x="699897" y="90170"/>
                </a:lnTo>
                <a:lnTo>
                  <a:pt x="707517" y="82550"/>
                </a:lnTo>
                <a:lnTo>
                  <a:pt x="711327" y="80010"/>
                </a:lnTo>
                <a:lnTo>
                  <a:pt x="717931" y="80010"/>
                </a:lnTo>
                <a:lnTo>
                  <a:pt x="720979" y="81280"/>
                </a:lnTo>
                <a:lnTo>
                  <a:pt x="724154" y="83820"/>
                </a:lnTo>
                <a:lnTo>
                  <a:pt x="724408" y="85090"/>
                </a:lnTo>
                <a:lnTo>
                  <a:pt x="725170" y="85090"/>
                </a:lnTo>
                <a:lnTo>
                  <a:pt x="726186" y="86360"/>
                </a:lnTo>
                <a:lnTo>
                  <a:pt x="724281" y="90170"/>
                </a:lnTo>
                <a:lnTo>
                  <a:pt x="720471" y="96520"/>
                </a:lnTo>
                <a:lnTo>
                  <a:pt x="714883" y="102870"/>
                </a:lnTo>
                <a:lnTo>
                  <a:pt x="712089" y="106680"/>
                </a:lnTo>
                <a:lnTo>
                  <a:pt x="710184" y="109220"/>
                </a:lnTo>
                <a:lnTo>
                  <a:pt x="709041" y="111760"/>
                </a:lnTo>
                <a:lnTo>
                  <a:pt x="707517" y="114300"/>
                </a:lnTo>
                <a:lnTo>
                  <a:pt x="706501" y="116840"/>
                </a:lnTo>
                <a:lnTo>
                  <a:pt x="705485" y="121920"/>
                </a:lnTo>
                <a:lnTo>
                  <a:pt x="705612" y="125730"/>
                </a:lnTo>
                <a:lnTo>
                  <a:pt x="719582" y="140970"/>
                </a:lnTo>
                <a:lnTo>
                  <a:pt x="729996" y="140970"/>
                </a:lnTo>
                <a:lnTo>
                  <a:pt x="735203" y="138430"/>
                </a:lnTo>
                <a:lnTo>
                  <a:pt x="740283" y="133350"/>
                </a:lnTo>
                <a:lnTo>
                  <a:pt x="743331" y="130810"/>
                </a:lnTo>
                <a:lnTo>
                  <a:pt x="745744" y="127000"/>
                </a:lnTo>
                <a:lnTo>
                  <a:pt x="749046" y="119380"/>
                </a:lnTo>
                <a:lnTo>
                  <a:pt x="750062" y="114300"/>
                </a:lnTo>
                <a:lnTo>
                  <a:pt x="750570" y="109220"/>
                </a:lnTo>
                <a:lnTo>
                  <a:pt x="752983" y="111760"/>
                </a:lnTo>
                <a:lnTo>
                  <a:pt x="755396" y="113030"/>
                </a:lnTo>
                <a:lnTo>
                  <a:pt x="757809" y="113030"/>
                </a:lnTo>
                <a:lnTo>
                  <a:pt x="761923" y="109220"/>
                </a:lnTo>
                <a:lnTo>
                  <a:pt x="766064" y="105410"/>
                </a:lnTo>
                <a:close/>
              </a:path>
              <a:path w="826770" h="384175">
                <a:moveTo>
                  <a:pt x="783209" y="87630"/>
                </a:moveTo>
                <a:lnTo>
                  <a:pt x="719201" y="24130"/>
                </a:lnTo>
                <a:lnTo>
                  <a:pt x="711327" y="31750"/>
                </a:lnTo>
                <a:lnTo>
                  <a:pt x="775335" y="96520"/>
                </a:lnTo>
                <a:lnTo>
                  <a:pt x="783209" y="87630"/>
                </a:lnTo>
                <a:close/>
              </a:path>
              <a:path w="826770" h="384175">
                <a:moveTo>
                  <a:pt x="826770" y="34290"/>
                </a:moveTo>
                <a:lnTo>
                  <a:pt x="825487" y="27940"/>
                </a:lnTo>
                <a:lnTo>
                  <a:pt x="821944" y="21590"/>
                </a:lnTo>
                <a:lnTo>
                  <a:pt x="812787" y="29210"/>
                </a:lnTo>
                <a:lnTo>
                  <a:pt x="814959" y="33020"/>
                </a:lnTo>
                <a:lnTo>
                  <a:pt x="815848" y="36830"/>
                </a:lnTo>
                <a:lnTo>
                  <a:pt x="815200" y="40640"/>
                </a:lnTo>
                <a:lnTo>
                  <a:pt x="814705" y="44450"/>
                </a:lnTo>
                <a:lnTo>
                  <a:pt x="813054" y="46990"/>
                </a:lnTo>
                <a:lnTo>
                  <a:pt x="810133" y="50800"/>
                </a:lnTo>
                <a:lnTo>
                  <a:pt x="806323" y="54610"/>
                </a:lnTo>
                <a:lnTo>
                  <a:pt x="801738" y="55880"/>
                </a:lnTo>
                <a:lnTo>
                  <a:pt x="791083" y="55880"/>
                </a:lnTo>
                <a:lnTo>
                  <a:pt x="785736" y="53340"/>
                </a:lnTo>
                <a:lnTo>
                  <a:pt x="780415" y="48260"/>
                </a:lnTo>
                <a:lnTo>
                  <a:pt x="786803" y="41910"/>
                </a:lnTo>
                <a:lnTo>
                  <a:pt x="814959" y="13970"/>
                </a:lnTo>
                <a:lnTo>
                  <a:pt x="814070" y="12700"/>
                </a:lnTo>
                <a:lnTo>
                  <a:pt x="813308" y="12700"/>
                </a:lnTo>
                <a:lnTo>
                  <a:pt x="812927" y="11430"/>
                </a:lnTo>
                <a:lnTo>
                  <a:pt x="811479" y="10160"/>
                </a:lnTo>
                <a:lnTo>
                  <a:pt x="807135" y="6350"/>
                </a:lnTo>
                <a:lnTo>
                  <a:pt x="800227" y="3403"/>
                </a:lnTo>
                <a:lnTo>
                  <a:pt x="800227" y="16510"/>
                </a:lnTo>
                <a:lnTo>
                  <a:pt x="774319" y="41910"/>
                </a:lnTo>
                <a:lnTo>
                  <a:pt x="770509" y="38100"/>
                </a:lnTo>
                <a:lnTo>
                  <a:pt x="768731" y="33020"/>
                </a:lnTo>
                <a:lnTo>
                  <a:pt x="768731" y="22860"/>
                </a:lnTo>
                <a:lnTo>
                  <a:pt x="770623" y="19050"/>
                </a:lnTo>
                <a:lnTo>
                  <a:pt x="774192" y="15240"/>
                </a:lnTo>
                <a:lnTo>
                  <a:pt x="778256" y="11430"/>
                </a:lnTo>
                <a:lnTo>
                  <a:pt x="782955" y="10160"/>
                </a:lnTo>
                <a:lnTo>
                  <a:pt x="792086" y="10160"/>
                </a:lnTo>
                <a:lnTo>
                  <a:pt x="796023" y="12700"/>
                </a:lnTo>
                <a:lnTo>
                  <a:pt x="800227" y="16510"/>
                </a:lnTo>
                <a:lnTo>
                  <a:pt x="800227" y="3403"/>
                </a:lnTo>
                <a:lnTo>
                  <a:pt x="795235" y="1270"/>
                </a:lnTo>
                <a:lnTo>
                  <a:pt x="789178" y="0"/>
                </a:lnTo>
                <a:lnTo>
                  <a:pt x="781037" y="0"/>
                </a:lnTo>
                <a:lnTo>
                  <a:pt x="773798" y="2540"/>
                </a:lnTo>
                <a:lnTo>
                  <a:pt x="767715" y="8890"/>
                </a:lnTo>
                <a:lnTo>
                  <a:pt x="761225" y="15240"/>
                </a:lnTo>
                <a:lnTo>
                  <a:pt x="758190" y="22860"/>
                </a:lnTo>
                <a:lnTo>
                  <a:pt x="758444" y="30480"/>
                </a:lnTo>
                <a:lnTo>
                  <a:pt x="759396" y="36830"/>
                </a:lnTo>
                <a:lnTo>
                  <a:pt x="788073" y="66040"/>
                </a:lnTo>
                <a:lnTo>
                  <a:pt x="794131" y="67310"/>
                </a:lnTo>
                <a:lnTo>
                  <a:pt x="802259" y="67310"/>
                </a:lnTo>
                <a:lnTo>
                  <a:pt x="809752" y="63500"/>
                </a:lnTo>
                <a:lnTo>
                  <a:pt x="816610" y="57150"/>
                </a:lnTo>
                <a:lnTo>
                  <a:pt x="817943" y="55880"/>
                </a:lnTo>
                <a:lnTo>
                  <a:pt x="821944" y="52070"/>
                </a:lnTo>
                <a:lnTo>
                  <a:pt x="825119" y="45720"/>
                </a:lnTo>
                <a:lnTo>
                  <a:pt x="825881" y="39370"/>
                </a:lnTo>
                <a:lnTo>
                  <a:pt x="826770" y="34290"/>
                </a:lnTo>
                <a:close/>
              </a:path>
            </a:pathLst>
          </a:custGeom>
          <a:solidFill>
            <a:srgbClr val="1E28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405378" y="5811786"/>
            <a:ext cx="339090" cy="318770"/>
          </a:xfrm>
          <a:custGeom>
            <a:avLst/>
            <a:gdLst/>
            <a:ahLst/>
            <a:cxnLst/>
            <a:rect l="l" t="t" r="r" b="b"/>
            <a:pathLst>
              <a:path w="339089" h="318770">
                <a:moveTo>
                  <a:pt x="8382" y="246380"/>
                </a:moveTo>
                <a:lnTo>
                  <a:pt x="0" y="255270"/>
                </a:lnTo>
                <a:lnTo>
                  <a:pt x="64008" y="318770"/>
                </a:lnTo>
                <a:lnTo>
                  <a:pt x="79493" y="303530"/>
                </a:lnTo>
                <a:lnTo>
                  <a:pt x="64897" y="303530"/>
                </a:lnTo>
                <a:lnTo>
                  <a:pt x="8382" y="246380"/>
                </a:lnTo>
                <a:close/>
              </a:path>
              <a:path w="339089" h="318770">
                <a:moveTo>
                  <a:pt x="96393" y="271780"/>
                </a:moveTo>
                <a:lnTo>
                  <a:pt x="64897" y="303530"/>
                </a:lnTo>
                <a:lnTo>
                  <a:pt x="79493" y="303530"/>
                </a:lnTo>
                <a:lnTo>
                  <a:pt x="104012" y="279400"/>
                </a:lnTo>
                <a:lnTo>
                  <a:pt x="96393" y="271780"/>
                </a:lnTo>
                <a:close/>
              </a:path>
              <a:path w="339089" h="318770">
                <a:moveTo>
                  <a:pt x="121840" y="204470"/>
                </a:moveTo>
                <a:lnTo>
                  <a:pt x="104901" y="204470"/>
                </a:lnTo>
                <a:lnTo>
                  <a:pt x="107823" y="205740"/>
                </a:lnTo>
                <a:lnTo>
                  <a:pt x="111125" y="209550"/>
                </a:lnTo>
                <a:lnTo>
                  <a:pt x="113030" y="210820"/>
                </a:lnTo>
                <a:lnTo>
                  <a:pt x="111125" y="215900"/>
                </a:lnTo>
                <a:lnTo>
                  <a:pt x="107314" y="220980"/>
                </a:lnTo>
                <a:lnTo>
                  <a:pt x="101726" y="228600"/>
                </a:lnTo>
                <a:lnTo>
                  <a:pt x="99060" y="231140"/>
                </a:lnTo>
                <a:lnTo>
                  <a:pt x="97155" y="234950"/>
                </a:lnTo>
                <a:lnTo>
                  <a:pt x="96012" y="236220"/>
                </a:lnTo>
                <a:lnTo>
                  <a:pt x="94487" y="238760"/>
                </a:lnTo>
                <a:lnTo>
                  <a:pt x="93472" y="241300"/>
                </a:lnTo>
                <a:lnTo>
                  <a:pt x="92837" y="245110"/>
                </a:lnTo>
                <a:lnTo>
                  <a:pt x="92583" y="246380"/>
                </a:lnTo>
                <a:lnTo>
                  <a:pt x="92456" y="250190"/>
                </a:lnTo>
                <a:lnTo>
                  <a:pt x="94234" y="256540"/>
                </a:lnTo>
                <a:lnTo>
                  <a:pt x="95758" y="259080"/>
                </a:lnTo>
                <a:lnTo>
                  <a:pt x="98044" y="260350"/>
                </a:lnTo>
                <a:lnTo>
                  <a:pt x="101854" y="265430"/>
                </a:lnTo>
                <a:lnTo>
                  <a:pt x="106425" y="266700"/>
                </a:lnTo>
                <a:lnTo>
                  <a:pt x="116839" y="266700"/>
                </a:lnTo>
                <a:lnTo>
                  <a:pt x="122047" y="262890"/>
                </a:lnTo>
                <a:lnTo>
                  <a:pt x="127126" y="257810"/>
                </a:lnTo>
                <a:lnTo>
                  <a:pt x="130175" y="255270"/>
                </a:lnTo>
                <a:lnTo>
                  <a:pt x="110871" y="255270"/>
                </a:lnTo>
                <a:lnTo>
                  <a:pt x="108331" y="254000"/>
                </a:lnTo>
                <a:lnTo>
                  <a:pt x="104775" y="251460"/>
                </a:lnTo>
                <a:lnTo>
                  <a:pt x="103886" y="248920"/>
                </a:lnTo>
                <a:lnTo>
                  <a:pt x="103124" y="245110"/>
                </a:lnTo>
                <a:lnTo>
                  <a:pt x="103377" y="243840"/>
                </a:lnTo>
                <a:lnTo>
                  <a:pt x="104139" y="241300"/>
                </a:lnTo>
                <a:lnTo>
                  <a:pt x="104775" y="240030"/>
                </a:lnTo>
                <a:lnTo>
                  <a:pt x="106552" y="237490"/>
                </a:lnTo>
                <a:lnTo>
                  <a:pt x="114300" y="227330"/>
                </a:lnTo>
                <a:lnTo>
                  <a:pt x="117601" y="222250"/>
                </a:lnTo>
                <a:lnTo>
                  <a:pt x="119252" y="217170"/>
                </a:lnTo>
                <a:lnTo>
                  <a:pt x="134683" y="217170"/>
                </a:lnTo>
                <a:lnTo>
                  <a:pt x="131063" y="213360"/>
                </a:lnTo>
                <a:lnTo>
                  <a:pt x="121840" y="204470"/>
                </a:lnTo>
                <a:close/>
              </a:path>
              <a:path w="339089" h="318770">
                <a:moveTo>
                  <a:pt x="134683" y="217170"/>
                </a:moveTo>
                <a:lnTo>
                  <a:pt x="119252" y="217170"/>
                </a:lnTo>
                <a:lnTo>
                  <a:pt x="122174" y="220980"/>
                </a:lnTo>
                <a:lnTo>
                  <a:pt x="125602" y="223520"/>
                </a:lnTo>
                <a:lnTo>
                  <a:pt x="127762" y="227330"/>
                </a:lnTo>
                <a:lnTo>
                  <a:pt x="128650" y="229870"/>
                </a:lnTo>
                <a:lnTo>
                  <a:pt x="129921" y="232410"/>
                </a:lnTo>
                <a:lnTo>
                  <a:pt x="130048" y="236220"/>
                </a:lnTo>
                <a:lnTo>
                  <a:pt x="128905" y="240030"/>
                </a:lnTo>
                <a:lnTo>
                  <a:pt x="127888" y="243840"/>
                </a:lnTo>
                <a:lnTo>
                  <a:pt x="125857" y="247650"/>
                </a:lnTo>
                <a:lnTo>
                  <a:pt x="122809" y="250190"/>
                </a:lnTo>
                <a:lnTo>
                  <a:pt x="119761" y="254000"/>
                </a:lnTo>
                <a:lnTo>
                  <a:pt x="116839" y="255270"/>
                </a:lnTo>
                <a:lnTo>
                  <a:pt x="130175" y="255270"/>
                </a:lnTo>
                <a:lnTo>
                  <a:pt x="132587" y="251460"/>
                </a:lnTo>
                <a:lnTo>
                  <a:pt x="134238" y="247650"/>
                </a:lnTo>
                <a:lnTo>
                  <a:pt x="136017" y="243840"/>
                </a:lnTo>
                <a:lnTo>
                  <a:pt x="137033" y="240030"/>
                </a:lnTo>
                <a:lnTo>
                  <a:pt x="137413" y="234950"/>
                </a:lnTo>
                <a:lnTo>
                  <a:pt x="148263" y="234950"/>
                </a:lnTo>
                <a:lnTo>
                  <a:pt x="152908" y="229870"/>
                </a:lnTo>
                <a:lnTo>
                  <a:pt x="150241" y="229870"/>
                </a:lnTo>
                <a:lnTo>
                  <a:pt x="147700" y="228600"/>
                </a:lnTo>
                <a:lnTo>
                  <a:pt x="143129" y="224790"/>
                </a:lnTo>
                <a:lnTo>
                  <a:pt x="138302" y="220980"/>
                </a:lnTo>
                <a:lnTo>
                  <a:pt x="134683" y="217170"/>
                </a:lnTo>
                <a:close/>
              </a:path>
              <a:path w="339089" h="318770">
                <a:moveTo>
                  <a:pt x="107696" y="193040"/>
                </a:moveTo>
                <a:lnTo>
                  <a:pt x="99568" y="193040"/>
                </a:lnTo>
                <a:lnTo>
                  <a:pt x="92710" y="196850"/>
                </a:lnTo>
                <a:lnTo>
                  <a:pt x="73660" y="224790"/>
                </a:lnTo>
                <a:lnTo>
                  <a:pt x="74295" y="231140"/>
                </a:lnTo>
                <a:lnTo>
                  <a:pt x="75819" y="234950"/>
                </a:lnTo>
                <a:lnTo>
                  <a:pt x="78486" y="238760"/>
                </a:lnTo>
                <a:lnTo>
                  <a:pt x="87122" y="232410"/>
                </a:lnTo>
                <a:lnTo>
                  <a:pt x="84709" y="227330"/>
                </a:lnTo>
                <a:lnTo>
                  <a:pt x="83693" y="224790"/>
                </a:lnTo>
                <a:lnTo>
                  <a:pt x="84709" y="218440"/>
                </a:lnTo>
                <a:lnTo>
                  <a:pt x="86741" y="214630"/>
                </a:lnTo>
                <a:lnTo>
                  <a:pt x="94361" y="207010"/>
                </a:lnTo>
                <a:lnTo>
                  <a:pt x="98298" y="204470"/>
                </a:lnTo>
                <a:lnTo>
                  <a:pt x="121840" y="204470"/>
                </a:lnTo>
                <a:lnTo>
                  <a:pt x="120523" y="203200"/>
                </a:lnTo>
                <a:lnTo>
                  <a:pt x="117094" y="199390"/>
                </a:lnTo>
                <a:lnTo>
                  <a:pt x="114554" y="196850"/>
                </a:lnTo>
                <a:lnTo>
                  <a:pt x="112902" y="195580"/>
                </a:lnTo>
                <a:lnTo>
                  <a:pt x="110236" y="194310"/>
                </a:lnTo>
                <a:lnTo>
                  <a:pt x="107696" y="193040"/>
                </a:lnTo>
                <a:close/>
              </a:path>
              <a:path w="339089" h="318770">
                <a:moveTo>
                  <a:pt x="148263" y="234950"/>
                </a:moveTo>
                <a:lnTo>
                  <a:pt x="137413" y="234950"/>
                </a:lnTo>
                <a:lnTo>
                  <a:pt x="142239" y="237490"/>
                </a:lnTo>
                <a:lnTo>
                  <a:pt x="144780" y="238760"/>
                </a:lnTo>
                <a:lnTo>
                  <a:pt x="148263" y="234950"/>
                </a:lnTo>
                <a:close/>
              </a:path>
              <a:path w="339089" h="318770">
                <a:moveTo>
                  <a:pt x="140316" y="177800"/>
                </a:moveTo>
                <a:lnTo>
                  <a:pt x="124713" y="177800"/>
                </a:lnTo>
                <a:lnTo>
                  <a:pt x="156083" y="209550"/>
                </a:lnTo>
                <a:lnTo>
                  <a:pt x="159512" y="212090"/>
                </a:lnTo>
                <a:lnTo>
                  <a:pt x="161671" y="213360"/>
                </a:lnTo>
                <a:lnTo>
                  <a:pt x="163702" y="213360"/>
                </a:lnTo>
                <a:lnTo>
                  <a:pt x="166116" y="214630"/>
                </a:lnTo>
                <a:lnTo>
                  <a:pt x="170942" y="212090"/>
                </a:lnTo>
                <a:lnTo>
                  <a:pt x="173609" y="210820"/>
                </a:lnTo>
                <a:lnTo>
                  <a:pt x="178308" y="205740"/>
                </a:lnTo>
                <a:lnTo>
                  <a:pt x="179959" y="204470"/>
                </a:lnTo>
                <a:lnTo>
                  <a:pt x="181737" y="201930"/>
                </a:lnTo>
                <a:lnTo>
                  <a:pt x="164464" y="201930"/>
                </a:lnTo>
                <a:lnTo>
                  <a:pt x="163449" y="200660"/>
                </a:lnTo>
                <a:lnTo>
                  <a:pt x="161925" y="199390"/>
                </a:lnTo>
                <a:lnTo>
                  <a:pt x="159638" y="196850"/>
                </a:lnTo>
                <a:lnTo>
                  <a:pt x="140316" y="177800"/>
                </a:lnTo>
                <a:close/>
              </a:path>
              <a:path w="339089" h="318770">
                <a:moveTo>
                  <a:pt x="199517" y="194310"/>
                </a:moveTo>
                <a:lnTo>
                  <a:pt x="190754" y="200660"/>
                </a:lnTo>
                <a:lnTo>
                  <a:pt x="195580" y="205740"/>
                </a:lnTo>
                <a:lnTo>
                  <a:pt x="201041" y="207010"/>
                </a:lnTo>
                <a:lnTo>
                  <a:pt x="212851" y="205740"/>
                </a:lnTo>
                <a:lnTo>
                  <a:pt x="218567" y="201930"/>
                </a:lnTo>
                <a:lnTo>
                  <a:pt x="224027" y="196850"/>
                </a:lnTo>
                <a:lnTo>
                  <a:pt x="204850" y="196850"/>
                </a:lnTo>
                <a:lnTo>
                  <a:pt x="199517" y="194310"/>
                </a:lnTo>
                <a:close/>
              </a:path>
              <a:path w="339089" h="318770">
                <a:moveTo>
                  <a:pt x="173736" y="195580"/>
                </a:moveTo>
                <a:lnTo>
                  <a:pt x="172466" y="196850"/>
                </a:lnTo>
                <a:lnTo>
                  <a:pt x="171450" y="198120"/>
                </a:lnTo>
                <a:lnTo>
                  <a:pt x="170561" y="199390"/>
                </a:lnTo>
                <a:lnTo>
                  <a:pt x="169418" y="200660"/>
                </a:lnTo>
                <a:lnTo>
                  <a:pt x="168275" y="200660"/>
                </a:lnTo>
                <a:lnTo>
                  <a:pt x="166243" y="201930"/>
                </a:lnTo>
                <a:lnTo>
                  <a:pt x="181737" y="201930"/>
                </a:lnTo>
                <a:lnTo>
                  <a:pt x="173736" y="195580"/>
                </a:lnTo>
                <a:close/>
              </a:path>
              <a:path w="339089" h="318770">
                <a:moveTo>
                  <a:pt x="227075" y="158750"/>
                </a:moveTo>
                <a:lnTo>
                  <a:pt x="212089" y="158750"/>
                </a:lnTo>
                <a:lnTo>
                  <a:pt x="217297" y="163830"/>
                </a:lnTo>
                <a:lnTo>
                  <a:pt x="220472" y="167640"/>
                </a:lnTo>
                <a:lnTo>
                  <a:pt x="223520" y="172720"/>
                </a:lnTo>
                <a:lnTo>
                  <a:pt x="224282" y="176530"/>
                </a:lnTo>
                <a:lnTo>
                  <a:pt x="223266" y="182880"/>
                </a:lnTo>
                <a:lnTo>
                  <a:pt x="221107" y="186690"/>
                </a:lnTo>
                <a:lnTo>
                  <a:pt x="217550" y="190500"/>
                </a:lnTo>
                <a:lnTo>
                  <a:pt x="214122" y="194310"/>
                </a:lnTo>
                <a:lnTo>
                  <a:pt x="210693" y="195580"/>
                </a:lnTo>
                <a:lnTo>
                  <a:pt x="204850" y="196850"/>
                </a:lnTo>
                <a:lnTo>
                  <a:pt x="224027" y="196850"/>
                </a:lnTo>
                <a:lnTo>
                  <a:pt x="228726" y="191770"/>
                </a:lnTo>
                <a:lnTo>
                  <a:pt x="231775" y="187960"/>
                </a:lnTo>
                <a:lnTo>
                  <a:pt x="233172" y="182880"/>
                </a:lnTo>
                <a:lnTo>
                  <a:pt x="234696" y="177800"/>
                </a:lnTo>
                <a:lnTo>
                  <a:pt x="234569" y="172720"/>
                </a:lnTo>
                <a:lnTo>
                  <a:pt x="231521" y="163830"/>
                </a:lnTo>
                <a:lnTo>
                  <a:pt x="227075" y="158750"/>
                </a:lnTo>
                <a:close/>
              </a:path>
              <a:path w="339089" h="318770">
                <a:moveTo>
                  <a:pt x="179832" y="110490"/>
                </a:moveTo>
                <a:lnTo>
                  <a:pt x="172593" y="118110"/>
                </a:lnTo>
                <a:lnTo>
                  <a:pt x="178181" y="123190"/>
                </a:lnTo>
                <a:lnTo>
                  <a:pt x="170180" y="123190"/>
                </a:lnTo>
                <a:lnTo>
                  <a:pt x="149478" y="151130"/>
                </a:lnTo>
                <a:lnTo>
                  <a:pt x="149860" y="154940"/>
                </a:lnTo>
                <a:lnTo>
                  <a:pt x="154177" y="165100"/>
                </a:lnTo>
                <a:lnTo>
                  <a:pt x="157480" y="170180"/>
                </a:lnTo>
                <a:lnTo>
                  <a:pt x="161925" y="173990"/>
                </a:lnTo>
                <a:lnTo>
                  <a:pt x="168275" y="181610"/>
                </a:lnTo>
                <a:lnTo>
                  <a:pt x="175513" y="185420"/>
                </a:lnTo>
                <a:lnTo>
                  <a:pt x="191770" y="186690"/>
                </a:lnTo>
                <a:lnTo>
                  <a:pt x="199009" y="184150"/>
                </a:lnTo>
                <a:lnTo>
                  <a:pt x="206628" y="176530"/>
                </a:lnTo>
                <a:lnTo>
                  <a:pt x="191516" y="176530"/>
                </a:lnTo>
                <a:lnTo>
                  <a:pt x="181101" y="175260"/>
                </a:lnTo>
                <a:lnTo>
                  <a:pt x="160020" y="144780"/>
                </a:lnTo>
                <a:lnTo>
                  <a:pt x="161544" y="139700"/>
                </a:lnTo>
                <a:lnTo>
                  <a:pt x="165100" y="135890"/>
                </a:lnTo>
                <a:lnTo>
                  <a:pt x="168656" y="133350"/>
                </a:lnTo>
                <a:lnTo>
                  <a:pt x="173100" y="130810"/>
                </a:lnTo>
                <a:lnTo>
                  <a:pt x="199898" y="130810"/>
                </a:lnTo>
                <a:lnTo>
                  <a:pt x="179832" y="110490"/>
                </a:lnTo>
                <a:close/>
              </a:path>
              <a:path w="339089" h="318770">
                <a:moveTo>
                  <a:pt x="110236" y="148590"/>
                </a:moveTo>
                <a:lnTo>
                  <a:pt x="107187" y="160020"/>
                </a:lnTo>
                <a:lnTo>
                  <a:pt x="118618" y="171450"/>
                </a:lnTo>
                <a:lnTo>
                  <a:pt x="112902" y="177800"/>
                </a:lnTo>
                <a:lnTo>
                  <a:pt x="118999" y="184150"/>
                </a:lnTo>
                <a:lnTo>
                  <a:pt x="124713" y="177800"/>
                </a:lnTo>
                <a:lnTo>
                  <a:pt x="140316" y="177800"/>
                </a:lnTo>
                <a:lnTo>
                  <a:pt x="132587" y="170180"/>
                </a:lnTo>
                <a:lnTo>
                  <a:pt x="139149" y="163830"/>
                </a:lnTo>
                <a:lnTo>
                  <a:pt x="126492" y="163830"/>
                </a:lnTo>
                <a:lnTo>
                  <a:pt x="110236" y="148590"/>
                </a:lnTo>
                <a:close/>
              </a:path>
              <a:path w="339089" h="318770">
                <a:moveTo>
                  <a:pt x="199898" y="130810"/>
                </a:moveTo>
                <a:lnTo>
                  <a:pt x="173100" y="130810"/>
                </a:lnTo>
                <a:lnTo>
                  <a:pt x="183896" y="132080"/>
                </a:lnTo>
                <a:lnTo>
                  <a:pt x="189484" y="134620"/>
                </a:lnTo>
                <a:lnTo>
                  <a:pt x="195072" y="140970"/>
                </a:lnTo>
                <a:lnTo>
                  <a:pt x="201041" y="147320"/>
                </a:lnTo>
                <a:lnTo>
                  <a:pt x="204216" y="152400"/>
                </a:lnTo>
                <a:lnTo>
                  <a:pt x="204470" y="157480"/>
                </a:lnTo>
                <a:lnTo>
                  <a:pt x="204850" y="162560"/>
                </a:lnTo>
                <a:lnTo>
                  <a:pt x="203200" y="167640"/>
                </a:lnTo>
                <a:lnTo>
                  <a:pt x="199644" y="170180"/>
                </a:lnTo>
                <a:lnTo>
                  <a:pt x="195961" y="173990"/>
                </a:lnTo>
                <a:lnTo>
                  <a:pt x="191516" y="176530"/>
                </a:lnTo>
                <a:lnTo>
                  <a:pt x="206628" y="176530"/>
                </a:lnTo>
                <a:lnTo>
                  <a:pt x="210438" y="172720"/>
                </a:lnTo>
                <a:lnTo>
                  <a:pt x="212725" y="166370"/>
                </a:lnTo>
                <a:lnTo>
                  <a:pt x="212089" y="158750"/>
                </a:lnTo>
                <a:lnTo>
                  <a:pt x="227075" y="158750"/>
                </a:lnTo>
                <a:lnTo>
                  <a:pt x="219963" y="151130"/>
                </a:lnTo>
                <a:lnTo>
                  <a:pt x="199898" y="130810"/>
                </a:lnTo>
                <a:close/>
              </a:path>
              <a:path w="339089" h="318770">
                <a:moveTo>
                  <a:pt x="134366" y="156210"/>
                </a:moveTo>
                <a:lnTo>
                  <a:pt x="126492" y="163830"/>
                </a:lnTo>
                <a:lnTo>
                  <a:pt x="139149" y="163830"/>
                </a:lnTo>
                <a:lnTo>
                  <a:pt x="140462" y="162560"/>
                </a:lnTo>
                <a:lnTo>
                  <a:pt x="134366" y="156210"/>
                </a:lnTo>
                <a:close/>
              </a:path>
              <a:path w="339089" h="318770">
                <a:moveTo>
                  <a:pt x="248049" y="80010"/>
                </a:moveTo>
                <a:lnTo>
                  <a:pt x="229870" y="80010"/>
                </a:lnTo>
                <a:lnTo>
                  <a:pt x="232918" y="81280"/>
                </a:lnTo>
                <a:lnTo>
                  <a:pt x="236093" y="83820"/>
                </a:lnTo>
                <a:lnTo>
                  <a:pt x="236982" y="85090"/>
                </a:lnTo>
                <a:lnTo>
                  <a:pt x="238125" y="86360"/>
                </a:lnTo>
                <a:lnTo>
                  <a:pt x="236093" y="90170"/>
                </a:lnTo>
                <a:lnTo>
                  <a:pt x="232410" y="96520"/>
                </a:lnTo>
                <a:lnTo>
                  <a:pt x="226822" y="102870"/>
                </a:lnTo>
                <a:lnTo>
                  <a:pt x="224027" y="106680"/>
                </a:lnTo>
                <a:lnTo>
                  <a:pt x="222123" y="109220"/>
                </a:lnTo>
                <a:lnTo>
                  <a:pt x="220980" y="111760"/>
                </a:lnTo>
                <a:lnTo>
                  <a:pt x="219456" y="114300"/>
                </a:lnTo>
                <a:lnTo>
                  <a:pt x="218439" y="116840"/>
                </a:lnTo>
                <a:lnTo>
                  <a:pt x="217932" y="119380"/>
                </a:lnTo>
                <a:lnTo>
                  <a:pt x="217297" y="121920"/>
                </a:lnTo>
                <a:lnTo>
                  <a:pt x="231394" y="140970"/>
                </a:lnTo>
                <a:lnTo>
                  <a:pt x="241935" y="140970"/>
                </a:lnTo>
                <a:lnTo>
                  <a:pt x="247014" y="138430"/>
                </a:lnTo>
                <a:lnTo>
                  <a:pt x="252095" y="133350"/>
                </a:lnTo>
                <a:lnTo>
                  <a:pt x="255270" y="130810"/>
                </a:lnTo>
                <a:lnTo>
                  <a:pt x="235838" y="130810"/>
                </a:lnTo>
                <a:lnTo>
                  <a:pt x="233299" y="129540"/>
                </a:lnTo>
                <a:lnTo>
                  <a:pt x="231139" y="127000"/>
                </a:lnTo>
                <a:lnTo>
                  <a:pt x="229870" y="125730"/>
                </a:lnTo>
                <a:lnTo>
                  <a:pt x="228981" y="124460"/>
                </a:lnTo>
                <a:lnTo>
                  <a:pt x="228600" y="121920"/>
                </a:lnTo>
                <a:lnTo>
                  <a:pt x="228092" y="120650"/>
                </a:lnTo>
                <a:lnTo>
                  <a:pt x="228346" y="119380"/>
                </a:lnTo>
                <a:lnTo>
                  <a:pt x="229870" y="114300"/>
                </a:lnTo>
                <a:lnTo>
                  <a:pt x="234314" y="107950"/>
                </a:lnTo>
                <a:lnTo>
                  <a:pt x="239268" y="101600"/>
                </a:lnTo>
                <a:lnTo>
                  <a:pt x="242570" y="96520"/>
                </a:lnTo>
                <a:lnTo>
                  <a:pt x="244221" y="92710"/>
                </a:lnTo>
                <a:lnTo>
                  <a:pt x="260839" y="92710"/>
                </a:lnTo>
                <a:lnTo>
                  <a:pt x="248049" y="80010"/>
                </a:lnTo>
                <a:close/>
              </a:path>
              <a:path w="339089" h="318770">
                <a:moveTo>
                  <a:pt x="260839" y="92710"/>
                </a:moveTo>
                <a:lnTo>
                  <a:pt x="244221" y="92710"/>
                </a:lnTo>
                <a:lnTo>
                  <a:pt x="247142" y="95250"/>
                </a:lnTo>
                <a:lnTo>
                  <a:pt x="250571" y="99060"/>
                </a:lnTo>
                <a:lnTo>
                  <a:pt x="252730" y="101600"/>
                </a:lnTo>
                <a:lnTo>
                  <a:pt x="253746" y="104140"/>
                </a:lnTo>
                <a:lnTo>
                  <a:pt x="254888" y="107950"/>
                </a:lnTo>
                <a:lnTo>
                  <a:pt x="255016" y="111760"/>
                </a:lnTo>
                <a:lnTo>
                  <a:pt x="252984" y="119380"/>
                </a:lnTo>
                <a:lnTo>
                  <a:pt x="247904" y="125730"/>
                </a:lnTo>
                <a:lnTo>
                  <a:pt x="244856" y="128270"/>
                </a:lnTo>
                <a:lnTo>
                  <a:pt x="241808" y="129540"/>
                </a:lnTo>
                <a:lnTo>
                  <a:pt x="235838" y="130810"/>
                </a:lnTo>
                <a:lnTo>
                  <a:pt x="255270" y="130810"/>
                </a:lnTo>
                <a:lnTo>
                  <a:pt x="262509" y="109220"/>
                </a:lnTo>
                <a:lnTo>
                  <a:pt x="273875" y="109220"/>
                </a:lnTo>
                <a:lnTo>
                  <a:pt x="278002" y="105410"/>
                </a:lnTo>
                <a:lnTo>
                  <a:pt x="275209" y="104140"/>
                </a:lnTo>
                <a:lnTo>
                  <a:pt x="272669" y="102870"/>
                </a:lnTo>
                <a:lnTo>
                  <a:pt x="268097" y="100330"/>
                </a:lnTo>
                <a:lnTo>
                  <a:pt x="263398" y="95250"/>
                </a:lnTo>
                <a:lnTo>
                  <a:pt x="260839" y="92710"/>
                </a:lnTo>
                <a:close/>
              </a:path>
              <a:path w="339089" h="318770">
                <a:moveTo>
                  <a:pt x="232663" y="68580"/>
                </a:moveTo>
                <a:lnTo>
                  <a:pt x="224536" y="68580"/>
                </a:lnTo>
                <a:lnTo>
                  <a:pt x="217677" y="71120"/>
                </a:lnTo>
                <a:lnTo>
                  <a:pt x="213995" y="74930"/>
                </a:lnTo>
                <a:lnTo>
                  <a:pt x="206121" y="82550"/>
                </a:lnTo>
                <a:lnTo>
                  <a:pt x="203073" y="86360"/>
                </a:lnTo>
                <a:lnTo>
                  <a:pt x="199262" y="95250"/>
                </a:lnTo>
                <a:lnTo>
                  <a:pt x="198500" y="99060"/>
                </a:lnTo>
                <a:lnTo>
                  <a:pt x="198882" y="101600"/>
                </a:lnTo>
                <a:lnTo>
                  <a:pt x="199389" y="105410"/>
                </a:lnTo>
                <a:lnTo>
                  <a:pt x="200913" y="109220"/>
                </a:lnTo>
                <a:lnTo>
                  <a:pt x="203454" y="113030"/>
                </a:lnTo>
                <a:lnTo>
                  <a:pt x="212217" y="106680"/>
                </a:lnTo>
                <a:lnTo>
                  <a:pt x="209676" y="102870"/>
                </a:lnTo>
                <a:lnTo>
                  <a:pt x="208787" y="99060"/>
                </a:lnTo>
                <a:lnTo>
                  <a:pt x="209169" y="96520"/>
                </a:lnTo>
                <a:lnTo>
                  <a:pt x="209676" y="92710"/>
                </a:lnTo>
                <a:lnTo>
                  <a:pt x="211709" y="90170"/>
                </a:lnTo>
                <a:lnTo>
                  <a:pt x="215519" y="86360"/>
                </a:lnTo>
                <a:lnTo>
                  <a:pt x="219456" y="82550"/>
                </a:lnTo>
                <a:lnTo>
                  <a:pt x="223266" y="80010"/>
                </a:lnTo>
                <a:lnTo>
                  <a:pt x="248049" y="80010"/>
                </a:lnTo>
                <a:lnTo>
                  <a:pt x="245491" y="77470"/>
                </a:lnTo>
                <a:lnTo>
                  <a:pt x="242062" y="74930"/>
                </a:lnTo>
                <a:lnTo>
                  <a:pt x="239522" y="72390"/>
                </a:lnTo>
                <a:lnTo>
                  <a:pt x="235331" y="69850"/>
                </a:lnTo>
                <a:lnTo>
                  <a:pt x="232663" y="68580"/>
                </a:lnTo>
                <a:close/>
              </a:path>
              <a:path w="339089" h="318770">
                <a:moveTo>
                  <a:pt x="273875" y="109220"/>
                </a:moveTo>
                <a:lnTo>
                  <a:pt x="262509" y="109220"/>
                </a:lnTo>
                <a:lnTo>
                  <a:pt x="264922" y="111760"/>
                </a:lnTo>
                <a:lnTo>
                  <a:pt x="267335" y="113030"/>
                </a:lnTo>
                <a:lnTo>
                  <a:pt x="269748" y="113030"/>
                </a:lnTo>
                <a:lnTo>
                  <a:pt x="273875" y="109220"/>
                </a:lnTo>
                <a:close/>
              </a:path>
              <a:path w="339089" h="318770">
                <a:moveTo>
                  <a:pt x="232156" y="22860"/>
                </a:moveTo>
                <a:lnTo>
                  <a:pt x="224409" y="30480"/>
                </a:lnTo>
                <a:lnTo>
                  <a:pt x="288417" y="95250"/>
                </a:lnTo>
                <a:lnTo>
                  <a:pt x="296291" y="87630"/>
                </a:lnTo>
                <a:lnTo>
                  <a:pt x="232156" y="22860"/>
                </a:lnTo>
                <a:close/>
              </a:path>
              <a:path w="339089" h="318770">
                <a:moveTo>
                  <a:pt x="301117" y="0"/>
                </a:moveTo>
                <a:lnTo>
                  <a:pt x="292988" y="0"/>
                </a:lnTo>
                <a:lnTo>
                  <a:pt x="285750" y="2540"/>
                </a:lnTo>
                <a:lnTo>
                  <a:pt x="279526" y="8890"/>
                </a:lnTo>
                <a:lnTo>
                  <a:pt x="273176" y="15240"/>
                </a:lnTo>
                <a:lnTo>
                  <a:pt x="270129" y="22860"/>
                </a:lnTo>
                <a:lnTo>
                  <a:pt x="270383" y="30480"/>
                </a:lnTo>
                <a:lnTo>
                  <a:pt x="271287" y="36830"/>
                </a:lnTo>
                <a:lnTo>
                  <a:pt x="300023" y="66040"/>
                </a:lnTo>
                <a:lnTo>
                  <a:pt x="306070" y="67310"/>
                </a:lnTo>
                <a:lnTo>
                  <a:pt x="314198" y="67310"/>
                </a:lnTo>
                <a:lnTo>
                  <a:pt x="321691" y="63500"/>
                </a:lnTo>
                <a:lnTo>
                  <a:pt x="329787" y="55880"/>
                </a:lnTo>
                <a:lnTo>
                  <a:pt x="303022" y="55880"/>
                </a:lnTo>
                <a:lnTo>
                  <a:pt x="297688" y="53340"/>
                </a:lnTo>
                <a:lnTo>
                  <a:pt x="292226" y="48260"/>
                </a:lnTo>
                <a:lnTo>
                  <a:pt x="298647" y="41910"/>
                </a:lnTo>
                <a:lnTo>
                  <a:pt x="286258" y="41910"/>
                </a:lnTo>
                <a:lnTo>
                  <a:pt x="282448" y="38100"/>
                </a:lnTo>
                <a:lnTo>
                  <a:pt x="280543" y="33020"/>
                </a:lnTo>
                <a:lnTo>
                  <a:pt x="280670" y="22860"/>
                </a:lnTo>
                <a:lnTo>
                  <a:pt x="282448" y="19050"/>
                </a:lnTo>
                <a:lnTo>
                  <a:pt x="286131" y="15240"/>
                </a:lnTo>
                <a:lnTo>
                  <a:pt x="290068" y="11430"/>
                </a:lnTo>
                <a:lnTo>
                  <a:pt x="294894" y="10160"/>
                </a:lnTo>
                <a:lnTo>
                  <a:pt x="323406" y="10160"/>
                </a:lnTo>
                <a:lnTo>
                  <a:pt x="319029" y="6350"/>
                </a:lnTo>
                <a:lnTo>
                  <a:pt x="307167" y="1270"/>
                </a:lnTo>
                <a:lnTo>
                  <a:pt x="301117" y="0"/>
                </a:lnTo>
                <a:close/>
              </a:path>
              <a:path w="339089" h="318770">
                <a:moveTo>
                  <a:pt x="333883" y="21590"/>
                </a:moveTo>
                <a:lnTo>
                  <a:pt x="324738" y="29210"/>
                </a:lnTo>
                <a:lnTo>
                  <a:pt x="326898" y="33020"/>
                </a:lnTo>
                <a:lnTo>
                  <a:pt x="327660" y="36830"/>
                </a:lnTo>
                <a:lnTo>
                  <a:pt x="326644" y="44450"/>
                </a:lnTo>
                <a:lnTo>
                  <a:pt x="324993" y="46990"/>
                </a:lnTo>
                <a:lnTo>
                  <a:pt x="318135" y="54610"/>
                </a:lnTo>
                <a:lnTo>
                  <a:pt x="313563" y="55880"/>
                </a:lnTo>
                <a:lnTo>
                  <a:pt x="329787" y="55880"/>
                </a:lnTo>
                <a:lnTo>
                  <a:pt x="333883" y="52070"/>
                </a:lnTo>
                <a:lnTo>
                  <a:pt x="336931" y="45720"/>
                </a:lnTo>
                <a:lnTo>
                  <a:pt x="338709" y="34290"/>
                </a:lnTo>
                <a:lnTo>
                  <a:pt x="337312" y="27940"/>
                </a:lnTo>
                <a:lnTo>
                  <a:pt x="333883" y="21590"/>
                </a:lnTo>
                <a:close/>
              </a:path>
              <a:path w="339089" h="318770">
                <a:moveTo>
                  <a:pt x="323406" y="10160"/>
                </a:moveTo>
                <a:lnTo>
                  <a:pt x="304038" y="10160"/>
                </a:lnTo>
                <a:lnTo>
                  <a:pt x="307848" y="12700"/>
                </a:lnTo>
                <a:lnTo>
                  <a:pt x="312166" y="16510"/>
                </a:lnTo>
                <a:lnTo>
                  <a:pt x="286258" y="41910"/>
                </a:lnTo>
                <a:lnTo>
                  <a:pt x="298647" y="41910"/>
                </a:lnTo>
                <a:lnTo>
                  <a:pt x="326898" y="13970"/>
                </a:lnTo>
                <a:lnTo>
                  <a:pt x="326009" y="12700"/>
                </a:lnTo>
                <a:lnTo>
                  <a:pt x="325247" y="12700"/>
                </a:lnTo>
                <a:lnTo>
                  <a:pt x="324866" y="11430"/>
                </a:lnTo>
                <a:lnTo>
                  <a:pt x="323406" y="10160"/>
                </a:lnTo>
                <a:close/>
              </a:path>
            </a:pathLst>
          </a:custGeom>
          <a:solidFill>
            <a:srgbClr val="1E28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788667" y="3062732"/>
            <a:ext cx="14236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1E2833"/>
                </a:solidFill>
                <a:latin typeface="Arial"/>
                <a:cs typeface="Arial"/>
              </a:rPr>
              <a:t>Ķīmija </a:t>
            </a:r>
            <a:r>
              <a:rPr sz="1200" b="1" dirty="0">
                <a:solidFill>
                  <a:srgbClr val="1E2833"/>
                </a:solidFill>
                <a:latin typeface="Arial"/>
                <a:cs typeface="Arial"/>
              </a:rPr>
              <a:t>un</a:t>
            </a:r>
            <a:r>
              <a:rPr sz="1200" b="1" spc="-50" dirty="0">
                <a:solidFill>
                  <a:srgbClr val="1E2833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1E2833"/>
                </a:solidFill>
                <a:latin typeface="Arial"/>
                <a:cs typeface="Arial"/>
              </a:rPr>
              <a:t>farmācija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9007602" y="3587496"/>
            <a:ext cx="2699385" cy="2241550"/>
            <a:chOff x="9007602" y="3587496"/>
            <a:chExt cx="2699385" cy="2241550"/>
          </a:xfrm>
        </p:grpSpPr>
        <p:sp>
          <p:nvSpPr>
            <p:cNvPr id="28" name="object 28"/>
            <p:cNvSpPr/>
            <p:nvPr/>
          </p:nvSpPr>
          <p:spPr>
            <a:xfrm>
              <a:off x="9008364" y="3898392"/>
              <a:ext cx="571500" cy="1440180"/>
            </a:xfrm>
            <a:custGeom>
              <a:avLst/>
              <a:gdLst/>
              <a:ahLst/>
              <a:cxnLst/>
              <a:rect l="l" t="t" r="r" b="b"/>
              <a:pathLst>
                <a:path w="571500" h="1440179">
                  <a:moveTo>
                    <a:pt x="0" y="1440179"/>
                  </a:moveTo>
                  <a:lnTo>
                    <a:pt x="121919" y="1440179"/>
                  </a:lnTo>
                </a:path>
                <a:path w="571500" h="1440179">
                  <a:moveTo>
                    <a:pt x="326135" y="1440179"/>
                  </a:moveTo>
                  <a:lnTo>
                    <a:pt x="571500" y="1440179"/>
                  </a:lnTo>
                </a:path>
                <a:path w="571500" h="1440179">
                  <a:moveTo>
                    <a:pt x="0" y="960119"/>
                  </a:moveTo>
                  <a:lnTo>
                    <a:pt x="121919" y="960119"/>
                  </a:lnTo>
                </a:path>
                <a:path w="571500" h="1440179">
                  <a:moveTo>
                    <a:pt x="326135" y="960119"/>
                  </a:moveTo>
                  <a:lnTo>
                    <a:pt x="571500" y="960119"/>
                  </a:lnTo>
                </a:path>
                <a:path w="571500" h="1440179">
                  <a:moveTo>
                    <a:pt x="0" y="480059"/>
                  </a:moveTo>
                  <a:lnTo>
                    <a:pt x="121919" y="480059"/>
                  </a:lnTo>
                </a:path>
                <a:path w="571500" h="1440179">
                  <a:moveTo>
                    <a:pt x="326135" y="480059"/>
                  </a:moveTo>
                  <a:lnTo>
                    <a:pt x="571500" y="480059"/>
                  </a:lnTo>
                </a:path>
                <a:path w="571500" h="1440179">
                  <a:moveTo>
                    <a:pt x="0" y="0"/>
                  </a:moveTo>
                  <a:lnTo>
                    <a:pt x="121919" y="0"/>
                  </a:lnTo>
                </a:path>
                <a:path w="571500" h="1440179">
                  <a:moveTo>
                    <a:pt x="326135" y="0"/>
                  </a:moveTo>
                  <a:lnTo>
                    <a:pt x="571500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130284" y="3587496"/>
              <a:ext cx="204470" cy="2231390"/>
            </a:xfrm>
            <a:custGeom>
              <a:avLst/>
              <a:gdLst/>
              <a:ahLst/>
              <a:cxnLst/>
              <a:rect l="l" t="t" r="r" b="b"/>
              <a:pathLst>
                <a:path w="204470" h="2231390">
                  <a:moveTo>
                    <a:pt x="204216" y="0"/>
                  </a:moveTo>
                  <a:lnTo>
                    <a:pt x="0" y="0"/>
                  </a:lnTo>
                  <a:lnTo>
                    <a:pt x="0" y="2231135"/>
                  </a:lnTo>
                  <a:lnTo>
                    <a:pt x="204216" y="2231135"/>
                  </a:lnTo>
                  <a:lnTo>
                    <a:pt x="204216" y="0"/>
                  </a:lnTo>
                  <a:close/>
                </a:path>
              </a:pathLst>
            </a:custGeom>
            <a:solidFill>
              <a:srgbClr val="6DAA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784080" y="3898392"/>
              <a:ext cx="1922145" cy="1440180"/>
            </a:xfrm>
            <a:custGeom>
              <a:avLst/>
              <a:gdLst/>
              <a:ahLst/>
              <a:cxnLst/>
              <a:rect l="l" t="t" r="r" b="b"/>
              <a:pathLst>
                <a:path w="1922145" h="1440179">
                  <a:moveTo>
                    <a:pt x="0" y="1440179"/>
                  </a:moveTo>
                  <a:lnTo>
                    <a:pt x="694943" y="1440179"/>
                  </a:lnTo>
                </a:path>
                <a:path w="1922145" h="1440179">
                  <a:moveTo>
                    <a:pt x="0" y="960119"/>
                  </a:moveTo>
                  <a:lnTo>
                    <a:pt x="1921763" y="960119"/>
                  </a:lnTo>
                </a:path>
                <a:path w="1922145" h="1440179">
                  <a:moveTo>
                    <a:pt x="0" y="480059"/>
                  </a:moveTo>
                  <a:lnTo>
                    <a:pt x="1921763" y="480059"/>
                  </a:lnTo>
                </a:path>
                <a:path w="1922145" h="1440179">
                  <a:moveTo>
                    <a:pt x="0" y="0"/>
                  </a:moveTo>
                  <a:lnTo>
                    <a:pt x="1921763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579864" y="3767328"/>
              <a:ext cx="204470" cy="2051685"/>
            </a:xfrm>
            <a:custGeom>
              <a:avLst/>
              <a:gdLst/>
              <a:ahLst/>
              <a:cxnLst/>
              <a:rect l="l" t="t" r="r" b="b"/>
              <a:pathLst>
                <a:path w="204470" h="2051685">
                  <a:moveTo>
                    <a:pt x="204216" y="0"/>
                  </a:moveTo>
                  <a:lnTo>
                    <a:pt x="0" y="0"/>
                  </a:lnTo>
                  <a:lnTo>
                    <a:pt x="0" y="2051304"/>
                  </a:lnTo>
                  <a:lnTo>
                    <a:pt x="204216" y="2051304"/>
                  </a:lnTo>
                  <a:lnTo>
                    <a:pt x="20421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0029444" y="5711952"/>
              <a:ext cx="204470" cy="106680"/>
            </a:xfrm>
            <a:custGeom>
              <a:avLst/>
              <a:gdLst/>
              <a:ahLst/>
              <a:cxnLst/>
              <a:rect l="l" t="t" r="r" b="b"/>
              <a:pathLst>
                <a:path w="204470" h="106679">
                  <a:moveTo>
                    <a:pt x="204216" y="0"/>
                  </a:moveTo>
                  <a:lnTo>
                    <a:pt x="0" y="0"/>
                  </a:lnTo>
                  <a:lnTo>
                    <a:pt x="0" y="106680"/>
                  </a:lnTo>
                  <a:lnTo>
                    <a:pt x="204216" y="106680"/>
                  </a:lnTo>
                  <a:lnTo>
                    <a:pt x="204216" y="0"/>
                  </a:lnTo>
                  <a:close/>
                </a:path>
              </a:pathLst>
            </a:custGeom>
            <a:solidFill>
              <a:srgbClr val="778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0684764" y="5338572"/>
              <a:ext cx="1021080" cy="0"/>
            </a:xfrm>
            <a:custGeom>
              <a:avLst/>
              <a:gdLst/>
              <a:ahLst/>
              <a:cxnLst/>
              <a:rect l="l" t="t" r="r" b="b"/>
              <a:pathLst>
                <a:path w="1021079">
                  <a:moveTo>
                    <a:pt x="0" y="0"/>
                  </a:moveTo>
                  <a:lnTo>
                    <a:pt x="1021079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0479024" y="5254752"/>
              <a:ext cx="205740" cy="563880"/>
            </a:xfrm>
            <a:custGeom>
              <a:avLst/>
              <a:gdLst/>
              <a:ahLst/>
              <a:cxnLst/>
              <a:rect l="l" t="t" r="r" b="b"/>
              <a:pathLst>
                <a:path w="205740" h="563879">
                  <a:moveTo>
                    <a:pt x="205740" y="0"/>
                  </a:moveTo>
                  <a:lnTo>
                    <a:pt x="0" y="0"/>
                  </a:lnTo>
                  <a:lnTo>
                    <a:pt x="0" y="563880"/>
                  </a:lnTo>
                  <a:lnTo>
                    <a:pt x="205740" y="563880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393A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1379708" y="5742432"/>
              <a:ext cx="204470" cy="76200"/>
            </a:xfrm>
            <a:custGeom>
              <a:avLst/>
              <a:gdLst/>
              <a:ahLst/>
              <a:cxnLst/>
              <a:rect l="l" t="t" r="r" b="b"/>
              <a:pathLst>
                <a:path w="204470" h="76200">
                  <a:moveTo>
                    <a:pt x="204216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204216" y="76200"/>
                  </a:lnTo>
                  <a:lnTo>
                    <a:pt x="204216" y="0"/>
                  </a:lnTo>
                  <a:close/>
                </a:path>
              </a:pathLst>
            </a:custGeom>
            <a:solidFill>
              <a:srgbClr val="EA49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0930128" y="5815583"/>
              <a:ext cx="204470" cy="3175"/>
            </a:xfrm>
            <a:custGeom>
              <a:avLst/>
              <a:gdLst/>
              <a:ahLst/>
              <a:cxnLst/>
              <a:rect l="l" t="t" r="r" b="b"/>
              <a:pathLst>
                <a:path w="204470" h="3175">
                  <a:moveTo>
                    <a:pt x="20421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204216" y="3048"/>
                  </a:lnTo>
                  <a:lnTo>
                    <a:pt x="204216" y="0"/>
                  </a:lnTo>
                  <a:close/>
                </a:path>
              </a:pathLst>
            </a:custGeom>
            <a:solidFill>
              <a:srgbClr val="DB8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9007602" y="5819394"/>
              <a:ext cx="2699385" cy="0"/>
            </a:xfrm>
            <a:custGeom>
              <a:avLst/>
              <a:gdLst/>
              <a:ahLst/>
              <a:cxnLst/>
              <a:rect l="l" t="t" r="r" b="b"/>
              <a:pathLst>
                <a:path w="2699384">
                  <a:moveTo>
                    <a:pt x="0" y="0"/>
                  </a:moveTo>
                  <a:lnTo>
                    <a:pt x="2699004" y="0"/>
                  </a:lnTo>
                </a:path>
              </a:pathLst>
            </a:custGeom>
            <a:ln w="19050">
              <a:solidFill>
                <a:srgbClr val="1E28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/>
          <p:nvPr/>
        </p:nvSpPr>
        <p:spPr>
          <a:xfrm>
            <a:off x="9008364" y="3418332"/>
            <a:ext cx="2697480" cy="0"/>
          </a:xfrm>
          <a:custGeom>
            <a:avLst/>
            <a:gdLst/>
            <a:ahLst/>
            <a:cxnLst/>
            <a:rect l="l" t="t" r="r" b="b"/>
            <a:pathLst>
              <a:path w="2697479">
                <a:moveTo>
                  <a:pt x="0" y="0"/>
                </a:moveTo>
                <a:lnTo>
                  <a:pt x="2697479" y="0"/>
                </a:lnTo>
              </a:path>
            </a:pathLst>
          </a:custGeom>
          <a:ln w="9525">
            <a:solidFill>
              <a:srgbClr val="EFCC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8816467" y="5721197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1E2833"/>
                </a:solidFill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674989" y="5240782"/>
            <a:ext cx="2374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1E2833"/>
                </a:solidFill>
                <a:latin typeface="Arial"/>
                <a:cs typeface="Arial"/>
              </a:rPr>
              <a:t>5</a:t>
            </a:r>
            <a:r>
              <a:rPr sz="1000" dirty="0">
                <a:solidFill>
                  <a:srgbClr val="1E2833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1E2833"/>
                </a:solidFill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604631" y="4760467"/>
            <a:ext cx="3079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1E2833"/>
                </a:solidFill>
                <a:latin typeface="Arial"/>
                <a:cs typeface="Arial"/>
              </a:rPr>
              <a:t>1</a:t>
            </a:r>
            <a:r>
              <a:rPr sz="1000" dirty="0">
                <a:solidFill>
                  <a:srgbClr val="1E2833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1E2833"/>
                </a:solidFill>
                <a:latin typeface="Arial"/>
                <a:cs typeface="Arial"/>
              </a:rPr>
              <a:t>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604631" y="4280153"/>
            <a:ext cx="3079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1E2833"/>
                </a:solidFill>
                <a:latin typeface="Arial"/>
                <a:cs typeface="Arial"/>
              </a:rPr>
              <a:t>1</a:t>
            </a:r>
            <a:r>
              <a:rPr sz="1000" dirty="0">
                <a:solidFill>
                  <a:srgbClr val="1E2833"/>
                </a:solidFill>
                <a:latin typeface="Arial"/>
                <a:cs typeface="Arial"/>
              </a:rPr>
              <a:t>5</a:t>
            </a:r>
            <a:r>
              <a:rPr sz="1000" spc="-5" dirty="0">
                <a:solidFill>
                  <a:srgbClr val="1E2833"/>
                </a:solidFill>
                <a:latin typeface="Arial"/>
                <a:cs typeface="Arial"/>
              </a:rPr>
              <a:t>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604631" y="3799713"/>
            <a:ext cx="3079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1E2833"/>
                </a:solidFill>
                <a:latin typeface="Arial"/>
                <a:cs typeface="Arial"/>
              </a:rPr>
              <a:t>2</a:t>
            </a:r>
            <a:r>
              <a:rPr sz="1000" dirty="0">
                <a:solidFill>
                  <a:srgbClr val="1E2833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1E2833"/>
                </a:solidFill>
                <a:latin typeface="Arial"/>
                <a:cs typeface="Arial"/>
              </a:rPr>
              <a:t>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604631" y="3319398"/>
            <a:ext cx="3079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1E2833"/>
                </a:solidFill>
                <a:latin typeface="Arial"/>
                <a:cs typeface="Arial"/>
              </a:rPr>
              <a:t>2</a:t>
            </a:r>
            <a:r>
              <a:rPr sz="1000" dirty="0">
                <a:solidFill>
                  <a:srgbClr val="1E2833"/>
                </a:solidFill>
                <a:latin typeface="Arial"/>
                <a:cs typeface="Arial"/>
              </a:rPr>
              <a:t>5</a:t>
            </a:r>
            <a:r>
              <a:rPr sz="1000" spc="-5" dirty="0">
                <a:solidFill>
                  <a:srgbClr val="1E2833"/>
                </a:solidFill>
                <a:latin typeface="Arial"/>
                <a:cs typeface="Arial"/>
              </a:rPr>
              <a:t>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9016733" y="5943003"/>
            <a:ext cx="242963" cy="2164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371456" y="5943562"/>
            <a:ext cx="753237" cy="3823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0195814" y="5946013"/>
            <a:ext cx="403860" cy="383540"/>
          </a:xfrm>
          <a:custGeom>
            <a:avLst/>
            <a:gdLst/>
            <a:ahLst/>
            <a:cxnLst/>
            <a:rect l="l" t="t" r="r" b="b"/>
            <a:pathLst>
              <a:path w="403859" h="383539">
                <a:moveTo>
                  <a:pt x="8508" y="311150"/>
                </a:moveTo>
                <a:lnTo>
                  <a:pt x="0" y="320040"/>
                </a:lnTo>
                <a:lnTo>
                  <a:pt x="64007" y="383540"/>
                </a:lnTo>
                <a:lnTo>
                  <a:pt x="72516" y="375920"/>
                </a:lnTo>
                <a:lnTo>
                  <a:pt x="50291" y="353060"/>
                </a:lnTo>
                <a:lnTo>
                  <a:pt x="50418" y="342900"/>
                </a:lnTo>
                <a:lnTo>
                  <a:pt x="40258" y="342900"/>
                </a:lnTo>
                <a:lnTo>
                  <a:pt x="8508" y="311150"/>
                </a:lnTo>
                <a:close/>
              </a:path>
              <a:path w="403859" h="383539">
                <a:moveTo>
                  <a:pt x="51815" y="267970"/>
                </a:moveTo>
                <a:lnTo>
                  <a:pt x="40258" y="279400"/>
                </a:lnTo>
                <a:lnTo>
                  <a:pt x="40258" y="342900"/>
                </a:lnTo>
                <a:lnTo>
                  <a:pt x="50418" y="342900"/>
                </a:lnTo>
                <a:lnTo>
                  <a:pt x="50545" y="332740"/>
                </a:lnTo>
                <a:lnTo>
                  <a:pt x="115725" y="332740"/>
                </a:lnTo>
                <a:lnTo>
                  <a:pt x="116966" y="331470"/>
                </a:lnTo>
                <a:lnTo>
                  <a:pt x="50800" y="321310"/>
                </a:lnTo>
                <a:lnTo>
                  <a:pt x="51815" y="267970"/>
                </a:lnTo>
                <a:close/>
              </a:path>
              <a:path w="403859" h="383539">
                <a:moveTo>
                  <a:pt x="115725" y="332740"/>
                </a:moveTo>
                <a:lnTo>
                  <a:pt x="50545" y="332740"/>
                </a:lnTo>
                <a:lnTo>
                  <a:pt x="105790" y="342900"/>
                </a:lnTo>
                <a:lnTo>
                  <a:pt x="115725" y="332740"/>
                </a:lnTo>
                <a:close/>
              </a:path>
              <a:path w="403859" h="383539">
                <a:moveTo>
                  <a:pt x="85089" y="270510"/>
                </a:moveTo>
                <a:lnTo>
                  <a:pt x="77215" y="278130"/>
                </a:lnTo>
                <a:lnTo>
                  <a:pt x="105917" y="307340"/>
                </a:lnTo>
                <a:lnTo>
                  <a:pt x="109219" y="309880"/>
                </a:lnTo>
                <a:lnTo>
                  <a:pt x="111886" y="312420"/>
                </a:lnTo>
                <a:lnTo>
                  <a:pt x="113791" y="313690"/>
                </a:lnTo>
                <a:lnTo>
                  <a:pt x="116458" y="316230"/>
                </a:lnTo>
                <a:lnTo>
                  <a:pt x="119252" y="316230"/>
                </a:lnTo>
                <a:lnTo>
                  <a:pt x="124713" y="317500"/>
                </a:lnTo>
                <a:lnTo>
                  <a:pt x="127761" y="317500"/>
                </a:lnTo>
                <a:lnTo>
                  <a:pt x="134619" y="314960"/>
                </a:lnTo>
                <a:lnTo>
                  <a:pt x="137794" y="312420"/>
                </a:lnTo>
                <a:lnTo>
                  <a:pt x="140461" y="309880"/>
                </a:lnTo>
                <a:lnTo>
                  <a:pt x="144195" y="306070"/>
                </a:lnTo>
                <a:lnTo>
                  <a:pt x="122174" y="306070"/>
                </a:lnTo>
                <a:lnTo>
                  <a:pt x="119506" y="303530"/>
                </a:lnTo>
                <a:lnTo>
                  <a:pt x="117855" y="302260"/>
                </a:lnTo>
                <a:lnTo>
                  <a:pt x="114934" y="299720"/>
                </a:lnTo>
                <a:lnTo>
                  <a:pt x="110743" y="295910"/>
                </a:lnTo>
                <a:lnTo>
                  <a:pt x="85089" y="270510"/>
                </a:lnTo>
                <a:close/>
              </a:path>
              <a:path w="403859" h="383539">
                <a:moveTo>
                  <a:pt x="114807" y="241300"/>
                </a:moveTo>
                <a:lnTo>
                  <a:pt x="106933" y="248920"/>
                </a:lnTo>
                <a:lnTo>
                  <a:pt x="135762" y="276860"/>
                </a:lnTo>
                <a:lnTo>
                  <a:pt x="138302" y="280670"/>
                </a:lnTo>
                <a:lnTo>
                  <a:pt x="139572" y="283210"/>
                </a:lnTo>
                <a:lnTo>
                  <a:pt x="140715" y="287020"/>
                </a:lnTo>
                <a:lnTo>
                  <a:pt x="140969" y="289560"/>
                </a:lnTo>
                <a:lnTo>
                  <a:pt x="139191" y="295910"/>
                </a:lnTo>
                <a:lnTo>
                  <a:pt x="137667" y="299720"/>
                </a:lnTo>
                <a:lnTo>
                  <a:pt x="135254" y="300990"/>
                </a:lnTo>
                <a:lnTo>
                  <a:pt x="132968" y="303530"/>
                </a:lnTo>
                <a:lnTo>
                  <a:pt x="130301" y="304800"/>
                </a:lnTo>
                <a:lnTo>
                  <a:pt x="124840" y="306070"/>
                </a:lnTo>
                <a:lnTo>
                  <a:pt x="144195" y="306070"/>
                </a:lnTo>
                <a:lnTo>
                  <a:pt x="146684" y="303530"/>
                </a:lnTo>
                <a:lnTo>
                  <a:pt x="148970" y="295910"/>
                </a:lnTo>
                <a:lnTo>
                  <a:pt x="147319" y="287020"/>
                </a:lnTo>
                <a:lnTo>
                  <a:pt x="161162" y="287020"/>
                </a:lnTo>
                <a:lnTo>
                  <a:pt x="114807" y="241300"/>
                </a:lnTo>
                <a:close/>
              </a:path>
              <a:path w="403859" h="383539">
                <a:moveTo>
                  <a:pt x="161162" y="287020"/>
                </a:moveTo>
                <a:lnTo>
                  <a:pt x="147319" y="287020"/>
                </a:lnTo>
                <a:lnTo>
                  <a:pt x="154177" y="294640"/>
                </a:lnTo>
                <a:lnTo>
                  <a:pt x="161162" y="287020"/>
                </a:lnTo>
                <a:close/>
              </a:path>
              <a:path w="403859" h="383539">
                <a:moveTo>
                  <a:pt x="133984" y="220980"/>
                </a:moveTo>
                <a:lnTo>
                  <a:pt x="126872" y="228600"/>
                </a:lnTo>
                <a:lnTo>
                  <a:pt x="173227" y="275590"/>
                </a:lnTo>
                <a:lnTo>
                  <a:pt x="181101" y="266700"/>
                </a:lnTo>
                <a:lnTo>
                  <a:pt x="153542" y="240030"/>
                </a:lnTo>
                <a:lnTo>
                  <a:pt x="150875" y="236220"/>
                </a:lnTo>
                <a:lnTo>
                  <a:pt x="147700" y="229870"/>
                </a:lnTo>
                <a:lnTo>
                  <a:pt x="147446" y="228600"/>
                </a:lnTo>
                <a:lnTo>
                  <a:pt x="140969" y="228600"/>
                </a:lnTo>
                <a:lnTo>
                  <a:pt x="133984" y="220980"/>
                </a:lnTo>
                <a:close/>
              </a:path>
              <a:path w="403859" h="383539">
                <a:moveTo>
                  <a:pt x="198769" y="179070"/>
                </a:moveTo>
                <a:lnTo>
                  <a:pt x="188594" y="179070"/>
                </a:lnTo>
                <a:lnTo>
                  <a:pt x="192912" y="242570"/>
                </a:lnTo>
                <a:lnTo>
                  <a:pt x="199389" y="248920"/>
                </a:lnTo>
                <a:lnTo>
                  <a:pt x="216054" y="232410"/>
                </a:lnTo>
                <a:lnTo>
                  <a:pt x="202691" y="232410"/>
                </a:lnTo>
                <a:lnTo>
                  <a:pt x="202183" y="222250"/>
                </a:lnTo>
                <a:lnTo>
                  <a:pt x="198769" y="179070"/>
                </a:lnTo>
                <a:close/>
              </a:path>
              <a:path w="403859" h="383539">
                <a:moveTo>
                  <a:pt x="233679" y="200660"/>
                </a:moveTo>
                <a:lnTo>
                  <a:pt x="212216" y="222250"/>
                </a:lnTo>
                <a:lnTo>
                  <a:pt x="209041" y="226060"/>
                </a:lnTo>
                <a:lnTo>
                  <a:pt x="205866" y="228600"/>
                </a:lnTo>
                <a:lnTo>
                  <a:pt x="202691" y="232410"/>
                </a:lnTo>
                <a:lnTo>
                  <a:pt x="216054" y="232410"/>
                </a:lnTo>
                <a:lnTo>
                  <a:pt x="240410" y="208280"/>
                </a:lnTo>
                <a:lnTo>
                  <a:pt x="233679" y="200660"/>
                </a:lnTo>
                <a:close/>
              </a:path>
              <a:path w="403859" h="383539">
                <a:moveTo>
                  <a:pt x="153542" y="204470"/>
                </a:moveTo>
                <a:lnTo>
                  <a:pt x="149097" y="205740"/>
                </a:lnTo>
                <a:lnTo>
                  <a:pt x="145541" y="208280"/>
                </a:lnTo>
                <a:lnTo>
                  <a:pt x="142875" y="210820"/>
                </a:lnTo>
                <a:lnTo>
                  <a:pt x="141096" y="212090"/>
                </a:lnTo>
                <a:lnTo>
                  <a:pt x="139953" y="214630"/>
                </a:lnTo>
                <a:lnTo>
                  <a:pt x="138937" y="219710"/>
                </a:lnTo>
                <a:lnTo>
                  <a:pt x="139445" y="223520"/>
                </a:lnTo>
                <a:lnTo>
                  <a:pt x="140969" y="228600"/>
                </a:lnTo>
                <a:lnTo>
                  <a:pt x="147446" y="228600"/>
                </a:lnTo>
                <a:lnTo>
                  <a:pt x="147192" y="227330"/>
                </a:lnTo>
                <a:lnTo>
                  <a:pt x="147954" y="222250"/>
                </a:lnTo>
                <a:lnTo>
                  <a:pt x="148970" y="220980"/>
                </a:lnTo>
                <a:lnTo>
                  <a:pt x="150621" y="218440"/>
                </a:lnTo>
                <a:lnTo>
                  <a:pt x="152526" y="217170"/>
                </a:lnTo>
                <a:lnTo>
                  <a:pt x="155066" y="215900"/>
                </a:lnTo>
                <a:lnTo>
                  <a:pt x="158114" y="214630"/>
                </a:lnTo>
                <a:lnTo>
                  <a:pt x="153542" y="204470"/>
                </a:lnTo>
                <a:close/>
              </a:path>
              <a:path w="403859" h="383539">
                <a:moveTo>
                  <a:pt x="192658" y="162560"/>
                </a:moveTo>
                <a:lnTo>
                  <a:pt x="154685" y="200660"/>
                </a:lnTo>
                <a:lnTo>
                  <a:pt x="161035" y="207010"/>
                </a:lnTo>
                <a:lnTo>
                  <a:pt x="182499" y="185420"/>
                </a:lnTo>
                <a:lnTo>
                  <a:pt x="185419" y="182880"/>
                </a:lnTo>
                <a:lnTo>
                  <a:pt x="188594" y="179070"/>
                </a:lnTo>
                <a:lnTo>
                  <a:pt x="198769" y="179070"/>
                </a:lnTo>
                <a:lnTo>
                  <a:pt x="197865" y="167640"/>
                </a:lnTo>
                <a:lnTo>
                  <a:pt x="192658" y="162560"/>
                </a:lnTo>
                <a:close/>
              </a:path>
              <a:path w="403859" h="383539">
                <a:moveTo>
                  <a:pt x="232663" y="124460"/>
                </a:moveTo>
                <a:lnTo>
                  <a:pt x="225425" y="128270"/>
                </a:lnTo>
                <a:lnTo>
                  <a:pt x="219328" y="134620"/>
                </a:lnTo>
                <a:lnTo>
                  <a:pt x="212851" y="140970"/>
                </a:lnTo>
                <a:lnTo>
                  <a:pt x="209803" y="147320"/>
                </a:lnTo>
                <a:lnTo>
                  <a:pt x="210057" y="156210"/>
                </a:lnTo>
                <a:lnTo>
                  <a:pt x="211034" y="162560"/>
                </a:lnTo>
                <a:lnTo>
                  <a:pt x="239698" y="191770"/>
                </a:lnTo>
                <a:lnTo>
                  <a:pt x="254000" y="191770"/>
                </a:lnTo>
                <a:lnTo>
                  <a:pt x="261365" y="189230"/>
                </a:lnTo>
                <a:lnTo>
                  <a:pt x="268224" y="181610"/>
                </a:lnTo>
                <a:lnTo>
                  <a:pt x="242696" y="181610"/>
                </a:lnTo>
                <a:lnTo>
                  <a:pt x="237362" y="179070"/>
                </a:lnTo>
                <a:lnTo>
                  <a:pt x="232028" y="173990"/>
                </a:lnTo>
                <a:lnTo>
                  <a:pt x="239705" y="166370"/>
                </a:lnTo>
                <a:lnTo>
                  <a:pt x="225932" y="166370"/>
                </a:lnTo>
                <a:lnTo>
                  <a:pt x="222122" y="162560"/>
                </a:lnTo>
                <a:lnTo>
                  <a:pt x="220344" y="157480"/>
                </a:lnTo>
                <a:lnTo>
                  <a:pt x="220344" y="148590"/>
                </a:lnTo>
                <a:lnTo>
                  <a:pt x="222250" y="143510"/>
                </a:lnTo>
                <a:lnTo>
                  <a:pt x="225805" y="140970"/>
                </a:lnTo>
                <a:lnTo>
                  <a:pt x="229869" y="135890"/>
                </a:lnTo>
                <a:lnTo>
                  <a:pt x="234568" y="134620"/>
                </a:lnTo>
                <a:lnTo>
                  <a:pt x="261649" y="134620"/>
                </a:lnTo>
                <a:lnTo>
                  <a:pt x="258758" y="132080"/>
                </a:lnTo>
                <a:lnTo>
                  <a:pt x="252856" y="128270"/>
                </a:lnTo>
                <a:lnTo>
                  <a:pt x="246860" y="125730"/>
                </a:lnTo>
                <a:lnTo>
                  <a:pt x="240791" y="125730"/>
                </a:lnTo>
                <a:lnTo>
                  <a:pt x="232663" y="124460"/>
                </a:lnTo>
                <a:close/>
              </a:path>
              <a:path w="403859" h="383539">
                <a:moveTo>
                  <a:pt x="273557" y="147320"/>
                </a:moveTo>
                <a:lnTo>
                  <a:pt x="264540" y="153670"/>
                </a:lnTo>
                <a:lnTo>
                  <a:pt x="266572" y="158750"/>
                </a:lnTo>
                <a:lnTo>
                  <a:pt x="267461" y="162560"/>
                </a:lnTo>
                <a:lnTo>
                  <a:pt x="266826" y="166370"/>
                </a:lnTo>
                <a:lnTo>
                  <a:pt x="266318" y="168910"/>
                </a:lnTo>
                <a:lnTo>
                  <a:pt x="264667" y="172720"/>
                </a:lnTo>
                <a:lnTo>
                  <a:pt x="261746" y="175260"/>
                </a:lnTo>
                <a:lnTo>
                  <a:pt x="257936" y="179070"/>
                </a:lnTo>
                <a:lnTo>
                  <a:pt x="253364" y="181610"/>
                </a:lnTo>
                <a:lnTo>
                  <a:pt x="268224" y="181610"/>
                </a:lnTo>
                <a:lnTo>
                  <a:pt x="273557" y="176530"/>
                </a:lnTo>
                <a:lnTo>
                  <a:pt x="276732" y="171450"/>
                </a:lnTo>
                <a:lnTo>
                  <a:pt x="277494" y="165100"/>
                </a:lnTo>
                <a:lnTo>
                  <a:pt x="278383" y="158750"/>
                </a:lnTo>
                <a:lnTo>
                  <a:pt x="277113" y="152400"/>
                </a:lnTo>
                <a:lnTo>
                  <a:pt x="273557" y="147320"/>
                </a:lnTo>
                <a:close/>
              </a:path>
              <a:path w="403859" h="383539">
                <a:moveTo>
                  <a:pt x="261649" y="134620"/>
                </a:moveTo>
                <a:lnTo>
                  <a:pt x="234568" y="134620"/>
                </a:lnTo>
                <a:lnTo>
                  <a:pt x="243712" y="135890"/>
                </a:lnTo>
                <a:lnTo>
                  <a:pt x="247650" y="137160"/>
                </a:lnTo>
                <a:lnTo>
                  <a:pt x="251840" y="140970"/>
                </a:lnTo>
                <a:lnTo>
                  <a:pt x="225932" y="166370"/>
                </a:lnTo>
                <a:lnTo>
                  <a:pt x="239705" y="166370"/>
                </a:lnTo>
                <a:lnTo>
                  <a:pt x="266572" y="139700"/>
                </a:lnTo>
                <a:lnTo>
                  <a:pt x="265049" y="137160"/>
                </a:lnTo>
                <a:lnTo>
                  <a:pt x="264540" y="137160"/>
                </a:lnTo>
                <a:lnTo>
                  <a:pt x="261649" y="134620"/>
                </a:lnTo>
                <a:close/>
              </a:path>
              <a:path w="403859" h="383539">
                <a:moveTo>
                  <a:pt x="258952" y="96519"/>
                </a:moveTo>
                <a:lnTo>
                  <a:pt x="251967" y="104140"/>
                </a:lnTo>
                <a:lnTo>
                  <a:pt x="298322" y="149860"/>
                </a:lnTo>
                <a:lnTo>
                  <a:pt x="306196" y="142240"/>
                </a:lnTo>
                <a:lnTo>
                  <a:pt x="282066" y="118110"/>
                </a:lnTo>
                <a:lnTo>
                  <a:pt x="277875" y="114300"/>
                </a:lnTo>
                <a:lnTo>
                  <a:pt x="275081" y="110490"/>
                </a:lnTo>
                <a:lnTo>
                  <a:pt x="272287" y="104140"/>
                </a:lnTo>
                <a:lnTo>
                  <a:pt x="272160" y="102870"/>
                </a:lnTo>
                <a:lnTo>
                  <a:pt x="265429" y="102870"/>
                </a:lnTo>
                <a:lnTo>
                  <a:pt x="258952" y="96519"/>
                </a:lnTo>
                <a:close/>
              </a:path>
              <a:path w="403859" h="383539">
                <a:moveTo>
                  <a:pt x="305625" y="86360"/>
                </a:moveTo>
                <a:lnTo>
                  <a:pt x="289051" y="86360"/>
                </a:lnTo>
                <a:lnTo>
                  <a:pt x="292226" y="88900"/>
                </a:lnTo>
                <a:lnTo>
                  <a:pt x="295782" y="92710"/>
                </a:lnTo>
                <a:lnTo>
                  <a:pt x="325881" y="121920"/>
                </a:lnTo>
                <a:lnTo>
                  <a:pt x="333755" y="114300"/>
                </a:lnTo>
                <a:lnTo>
                  <a:pt x="306831" y="87630"/>
                </a:lnTo>
                <a:lnTo>
                  <a:pt x="305625" y="86360"/>
                </a:lnTo>
                <a:close/>
              </a:path>
              <a:path w="403859" h="383539">
                <a:moveTo>
                  <a:pt x="289686" y="74930"/>
                </a:moveTo>
                <a:lnTo>
                  <a:pt x="286257" y="74930"/>
                </a:lnTo>
                <a:lnTo>
                  <a:pt x="278891" y="76200"/>
                </a:lnTo>
                <a:lnTo>
                  <a:pt x="264667" y="99060"/>
                </a:lnTo>
                <a:lnTo>
                  <a:pt x="265429" y="102870"/>
                </a:lnTo>
                <a:lnTo>
                  <a:pt x="272160" y="102870"/>
                </a:lnTo>
                <a:lnTo>
                  <a:pt x="271906" y="100330"/>
                </a:lnTo>
                <a:lnTo>
                  <a:pt x="273430" y="95250"/>
                </a:lnTo>
                <a:lnTo>
                  <a:pt x="274827" y="92710"/>
                </a:lnTo>
                <a:lnTo>
                  <a:pt x="277113" y="90169"/>
                </a:lnTo>
                <a:lnTo>
                  <a:pt x="279907" y="87630"/>
                </a:lnTo>
                <a:lnTo>
                  <a:pt x="282955" y="86360"/>
                </a:lnTo>
                <a:lnTo>
                  <a:pt x="305625" y="86360"/>
                </a:lnTo>
                <a:lnTo>
                  <a:pt x="302005" y="82550"/>
                </a:lnTo>
                <a:lnTo>
                  <a:pt x="299592" y="78740"/>
                </a:lnTo>
                <a:lnTo>
                  <a:pt x="299592" y="76200"/>
                </a:lnTo>
                <a:lnTo>
                  <a:pt x="293242" y="76200"/>
                </a:lnTo>
                <a:lnTo>
                  <a:pt x="289686" y="74930"/>
                </a:lnTo>
                <a:close/>
              </a:path>
              <a:path w="403859" h="383539">
                <a:moveTo>
                  <a:pt x="332659" y="58419"/>
                </a:moveTo>
                <a:lnTo>
                  <a:pt x="314705" y="58419"/>
                </a:lnTo>
                <a:lnTo>
                  <a:pt x="318515" y="60960"/>
                </a:lnTo>
                <a:lnTo>
                  <a:pt x="320928" y="62230"/>
                </a:lnTo>
                <a:lnTo>
                  <a:pt x="324103" y="66040"/>
                </a:lnTo>
                <a:lnTo>
                  <a:pt x="353313" y="95250"/>
                </a:lnTo>
                <a:lnTo>
                  <a:pt x="361187" y="87630"/>
                </a:lnTo>
                <a:lnTo>
                  <a:pt x="332659" y="58419"/>
                </a:lnTo>
                <a:close/>
              </a:path>
              <a:path w="403859" h="383539">
                <a:moveTo>
                  <a:pt x="318896" y="46990"/>
                </a:moveTo>
                <a:lnTo>
                  <a:pt x="308863" y="46990"/>
                </a:lnTo>
                <a:lnTo>
                  <a:pt x="304037" y="49530"/>
                </a:lnTo>
                <a:lnTo>
                  <a:pt x="299465" y="53340"/>
                </a:lnTo>
                <a:lnTo>
                  <a:pt x="293496" y="59690"/>
                </a:lnTo>
                <a:lnTo>
                  <a:pt x="291464" y="67310"/>
                </a:lnTo>
                <a:lnTo>
                  <a:pt x="293242" y="76200"/>
                </a:lnTo>
                <a:lnTo>
                  <a:pt x="299592" y="76200"/>
                </a:lnTo>
                <a:lnTo>
                  <a:pt x="299592" y="69850"/>
                </a:lnTo>
                <a:lnTo>
                  <a:pt x="301243" y="66040"/>
                </a:lnTo>
                <a:lnTo>
                  <a:pt x="304418" y="62230"/>
                </a:lnTo>
                <a:lnTo>
                  <a:pt x="308228" y="59690"/>
                </a:lnTo>
                <a:lnTo>
                  <a:pt x="310514" y="59690"/>
                </a:lnTo>
                <a:lnTo>
                  <a:pt x="312674" y="58419"/>
                </a:lnTo>
                <a:lnTo>
                  <a:pt x="332659" y="58419"/>
                </a:lnTo>
                <a:lnTo>
                  <a:pt x="323976" y="49530"/>
                </a:lnTo>
                <a:lnTo>
                  <a:pt x="318896" y="46990"/>
                </a:lnTo>
                <a:close/>
              </a:path>
              <a:path w="403859" h="383539">
                <a:moveTo>
                  <a:pt x="365759" y="0"/>
                </a:moveTo>
                <a:lnTo>
                  <a:pt x="357631" y="0"/>
                </a:lnTo>
                <a:lnTo>
                  <a:pt x="350519" y="2540"/>
                </a:lnTo>
                <a:lnTo>
                  <a:pt x="344296" y="8890"/>
                </a:lnTo>
                <a:lnTo>
                  <a:pt x="337946" y="15240"/>
                </a:lnTo>
                <a:lnTo>
                  <a:pt x="334771" y="22860"/>
                </a:lnTo>
                <a:lnTo>
                  <a:pt x="335152" y="31750"/>
                </a:lnTo>
                <a:lnTo>
                  <a:pt x="336055" y="36830"/>
                </a:lnTo>
                <a:lnTo>
                  <a:pt x="364738" y="66040"/>
                </a:lnTo>
                <a:lnTo>
                  <a:pt x="370839" y="67310"/>
                </a:lnTo>
                <a:lnTo>
                  <a:pt x="378967" y="67310"/>
                </a:lnTo>
                <a:lnTo>
                  <a:pt x="386460" y="63500"/>
                </a:lnTo>
                <a:lnTo>
                  <a:pt x="394557" y="55880"/>
                </a:lnTo>
                <a:lnTo>
                  <a:pt x="367664" y="55880"/>
                </a:lnTo>
                <a:lnTo>
                  <a:pt x="362330" y="53340"/>
                </a:lnTo>
                <a:lnTo>
                  <a:pt x="356996" y="48260"/>
                </a:lnTo>
                <a:lnTo>
                  <a:pt x="363394" y="41910"/>
                </a:lnTo>
                <a:lnTo>
                  <a:pt x="351027" y="41910"/>
                </a:lnTo>
                <a:lnTo>
                  <a:pt x="347217" y="38100"/>
                </a:lnTo>
                <a:lnTo>
                  <a:pt x="345312" y="33019"/>
                </a:lnTo>
                <a:lnTo>
                  <a:pt x="345439" y="22860"/>
                </a:lnTo>
                <a:lnTo>
                  <a:pt x="347217" y="19050"/>
                </a:lnTo>
                <a:lnTo>
                  <a:pt x="350900" y="15240"/>
                </a:lnTo>
                <a:lnTo>
                  <a:pt x="354837" y="11430"/>
                </a:lnTo>
                <a:lnTo>
                  <a:pt x="359536" y="10160"/>
                </a:lnTo>
                <a:lnTo>
                  <a:pt x="386626" y="10160"/>
                </a:lnTo>
                <a:lnTo>
                  <a:pt x="383744" y="7619"/>
                </a:lnTo>
                <a:lnTo>
                  <a:pt x="377872" y="3810"/>
                </a:lnTo>
                <a:lnTo>
                  <a:pt x="371881" y="1269"/>
                </a:lnTo>
                <a:lnTo>
                  <a:pt x="365759" y="0"/>
                </a:lnTo>
                <a:close/>
              </a:path>
              <a:path w="403859" h="383539">
                <a:moveTo>
                  <a:pt x="398652" y="21590"/>
                </a:moveTo>
                <a:lnTo>
                  <a:pt x="389508" y="29210"/>
                </a:lnTo>
                <a:lnTo>
                  <a:pt x="391667" y="33019"/>
                </a:lnTo>
                <a:lnTo>
                  <a:pt x="392429" y="36830"/>
                </a:lnTo>
                <a:lnTo>
                  <a:pt x="391413" y="44450"/>
                </a:lnTo>
                <a:lnTo>
                  <a:pt x="389635" y="48260"/>
                </a:lnTo>
                <a:lnTo>
                  <a:pt x="386841" y="50800"/>
                </a:lnTo>
                <a:lnTo>
                  <a:pt x="382904" y="54610"/>
                </a:lnTo>
                <a:lnTo>
                  <a:pt x="378332" y="55880"/>
                </a:lnTo>
                <a:lnTo>
                  <a:pt x="394557" y="55880"/>
                </a:lnTo>
                <a:lnTo>
                  <a:pt x="398652" y="52069"/>
                </a:lnTo>
                <a:lnTo>
                  <a:pt x="401700" y="45719"/>
                </a:lnTo>
                <a:lnTo>
                  <a:pt x="402589" y="39369"/>
                </a:lnTo>
                <a:lnTo>
                  <a:pt x="403351" y="34290"/>
                </a:lnTo>
                <a:lnTo>
                  <a:pt x="402081" y="27940"/>
                </a:lnTo>
                <a:lnTo>
                  <a:pt x="398652" y="21590"/>
                </a:lnTo>
                <a:close/>
              </a:path>
              <a:path w="403859" h="383539">
                <a:moveTo>
                  <a:pt x="386626" y="10160"/>
                </a:moveTo>
                <a:lnTo>
                  <a:pt x="368680" y="10160"/>
                </a:lnTo>
                <a:lnTo>
                  <a:pt x="372617" y="12700"/>
                </a:lnTo>
                <a:lnTo>
                  <a:pt x="376808" y="16510"/>
                </a:lnTo>
                <a:lnTo>
                  <a:pt x="351027" y="41910"/>
                </a:lnTo>
                <a:lnTo>
                  <a:pt x="363394" y="41910"/>
                </a:lnTo>
                <a:lnTo>
                  <a:pt x="391540" y="13969"/>
                </a:lnTo>
                <a:lnTo>
                  <a:pt x="390016" y="12700"/>
                </a:lnTo>
                <a:lnTo>
                  <a:pt x="389508" y="12700"/>
                </a:lnTo>
                <a:lnTo>
                  <a:pt x="386626" y="10160"/>
                </a:lnTo>
                <a:close/>
              </a:path>
            </a:pathLst>
          </a:custGeom>
          <a:solidFill>
            <a:srgbClr val="1E28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0654538" y="5945885"/>
            <a:ext cx="394970" cy="378460"/>
          </a:xfrm>
          <a:custGeom>
            <a:avLst/>
            <a:gdLst/>
            <a:ahLst/>
            <a:cxnLst/>
            <a:rect l="l" t="t" r="r" b="b"/>
            <a:pathLst>
              <a:path w="394970" h="378460">
                <a:moveTo>
                  <a:pt x="54531" y="283209"/>
                </a:moveTo>
                <a:lnTo>
                  <a:pt x="43306" y="283209"/>
                </a:lnTo>
                <a:lnTo>
                  <a:pt x="43402" y="288289"/>
                </a:lnTo>
                <a:lnTo>
                  <a:pt x="43687" y="292099"/>
                </a:lnTo>
                <a:lnTo>
                  <a:pt x="44195" y="297179"/>
                </a:lnTo>
                <a:lnTo>
                  <a:pt x="52450" y="370839"/>
                </a:lnTo>
                <a:lnTo>
                  <a:pt x="60325" y="378459"/>
                </a:lnTo>
                <a:lnTo>
                  <a:pt x="77173" y="361949"/>
                </a:lnTo>
                <a:lnTo>
                  <a:pt x="62483" y="361949"/>
                </a:lnTo>
                <a:lnTo>
                  <a:pt x="61848" y="353059"/>
                </a:lnTo>
                <a:lnTo>
                  <a:pt x="54531" y="283209"/>
                </a:lnTo>
                <a:close/>
              </a:path>
              <a:path w="394970" h="378460">
                <a:moveTo>
                  <a:pt x="103377" y="321309"/>
                </a:moveTo>
                <a:lnTo>
                  <a:pt x="62483" y="361949"/>
                </a:lnTo>
                <a:lnTo>
                  <a:pt x="77173" y="361949"/>
                </a:lnTo>
                <a:lnTo>
                  <a:pt x="110870" y="328929"/>
                </a:lnTo>
                <a:lnTo>
                  <a:pt x="103377" y="321309"/>
                </a:lnTo>
                <a:close/>
              </a:path>
              <a:path w="394970" h="378460">
                <a:moveTo>
                  <a:pt x="45846" y="265429"/>
                </a:moveTo>
                <a:lnTo>
                  <a:pt x="0" y="311149"/>
                </a:lnTo>
                <a:lnTo>
                  <a:pt x="7492" y="318769"/>
                </a:lnTo>
                <a:lnTo>
                  <a:pt x="43306" y="283209"/>
                </a:lnTo>
                <a:lnTo>
                  <a:pt x="54531" y="283209"/>
                </a:lnTo>
                <a:lnTo>
                  <a:pt x="53466" y="273049"/>
                </a:lnTo>
                <a:lnTo>
                  <a:pt x="45846" y="265429"/>
                </a:lnTo>
                <a:close/>
              </a:path>
              <a:path w="394970" h="378460">
                <a:moveTo>
                  <a:pt x="104393" y="243839"/>
                </a:moveTo>
                <a:lnTo>
                  <a:pt x="97154" y="247649"/>
                </a:lnTo>
                <a:lnTo>
                  <a:pt x="90931" y="253999"/>
                </a:lnTo>
                <a:lnTo>
                  <a:pt x="84581" y="260349"/>
                </a:lnTo>
                <a:lnTo>
                  <a:pt x="81533" y="267969"/>
                </a:lnTo>
                <a:lnTo>
                  <a:pt x="81787" y="275589"/>
                </a:lnTo>
                <a:lnTo>
                  <a:pt x="82692" y="281939"/>
                </a:lnTo>
                <a:lnTo>
                  <a:pt x="111428" y="311149"/>
                </a:lnTo>
                <a:lnTo>
                  <a:pt x="125602" y="311149"/>
                </a:lnTo>
                <a:lnTo>
                  <a:pt x="133095" y="308609"/>
                </a:lnTo>
                <a:lnTo>
                  <a:pt x="139953" y="300989"/>
                </a:lnTo>
                <a:lnTo>
                  <a:pt x="114426" y="300989"/>
                </a:lnTo>
                <a:lnTo>
                  <a:pt x="109092" y="298449"/>
                </a:lnTo>
                <a:lnTo>
                  <a:pt x="103631" y="293369"/>
                </a:lnTo>
                <a:lnTo>
                  <a:pt x="110052" y="287019"/>
                </a:lnTo>
                <a:lnTo>
                  <a:pt x="97662" y="287019"/>
                </a:lnTo>
                <a:lnTo>
                  <a:pt x="93852" y="281939"/>
                </a:lnTo>
                <a:lnTo>
                  <a:pt x="92075" y="278129"/>
                </a:lnTo>
                <a:lnTo>
                  <a:pt x="92075" y="267969"/>
                </a:lnTo>
                <a:lnTo>
                  <a:pt x="93979" y="264159"/>
                </a:lnTo>
                <a:lnTo>
                  <a:pt x="101472" y="256539"/>
                </a:lnTo>
                <a:lnTo>
                  <a:pt x="106298" y="253999"/>
                </a:lnTo>
                <a:lnTo>
                  <a:pt x="133352" y="253999"/>
                </a:lnTo>
                <a:lnTo>
                  <a:pt x="130434" y="251459"/>
                </a:lnTo>
                <a:lnTo>
                  <a:pt x="124539" y="247649"/>
                </a:lnTo>
                <a:lnTo>
                  <a:pt x="118572" y="245109"/>
                </a:lnTo>
                <a:lnTo>
                  <a:pt x="112521" y="245109"/>
                </a:lnTo>
                <a:lnTo>
                  <a:pt x="104393" y="243839"/>
                </a:lnTo>
                <a:close/>
              </a:path>
              <a:path w="394970" h="378460">
                <a:moveTo>
                  <a:pt x="145287" y="266699"/>
                </a:moveTo>
                <a:lnTo>
                  <a:pt x="136143" y="273049"/>
                </a:lnTo>
                <a:lnTo>
                  <a:pt x="138302" y="278129"/>
                </a:lnTo>
                <a:lnTo>
                  <a:pt x="139064" y="281939"/>
                </a:lnTo>
                <a:lnTo>
                  <a:pt x="138048" y="289559"/>
                </a:lnTo>
                <a:lnTo>
                  <a:pt x="136397" y="292099"/>
                </a:lnTo>
                <a:lnTo>
                  <a:pt x="133476" y="294639"/>
                </a:lnTo>
                <a:lnTo>
                  <a:pt x="129666" y="298449"/>
                </a:lnTo>
                <a:lnTo>
                  <a:pt x="124967" y="300989"/>
                </a:lnTo>
                <a:lnTo>
                  <a:pt x="139953" y="300989"/>
                </a:lnTo>
                <a:lnTo>
                  <a:pt x="145287" y="295909"/>
                </a:lnTo>
                <a:lnTo>
                  <a:pt x="148462" y="290829"/>
                </a:lnTo>
                <a:lnTo>
                  <a:pt x="149225" y="284479"/>
                </a:lnTo>
                <a:lnTo>
                  <a:pt x="150113" y="278129"/>
                </a:lnTo>
                <a:lnTo>
                  <a:pt x="148716" y="271779"/>
                </a:lnTo>
                <a:lnTo>
                  <a:pt x="145287" y="266699"/>
                </a:lnTo>
                <a:close/>
              </a:path>
              <a:path w="394970" h="378460">
                <a:moveTo>
                  <a:pt x="133352" y="253999"/>
                </a:moveTo>
                <a:lnTo>
                  <a:pt x="106298" y="253999"/>
                </a:lnTo>
                <a:lnTo>
                  <a:pt x="115442" y="255269"/>
                </a:lnTo>
                <a:lnTo>
                  <a:pt x="119252" y="256539"/>
                </a:lnTo>
                <a:lnTo>
                  <a:pt x="123570" y="260349"/>
                </a:lnTo>
                <a:lnTo>
                  <a:pt x="97662" y="287019"/>
                </a:lnTo>
                <a:lnTo>
                  <a:pt x="110052" y="287019"/>
                </a:lnTo>
                <a:lnTo>
                  <a:pt x="138302" y="259079"/>
                </a:lnTo>
                <a:lnTo>
                  <a:pt x="137413" y="257809"/>
                </a:lnTo>
                <a:lnTo>
                  <a:pt x="136651" y="256539"/>
                </a:lnTo>
                <a:lnTo>
                  <a:pt x="136270" y="256539"/>
                </a:lnTo>
                <a:lnTo>
                  <a:pt x="133352" y="253999"/>
                </a:lnTo>
                <a:close/>
              </a:path>
              <a:path w="394970" h="378460">
                <a:moveTo>
                  <a:pt x="129539" y="217169"/>
                </a:moveTo>
                <a:lnTo>
                  <a:pt x="122554" y="223519"/>
                </a:lnTo>
                <a:lnTo>
                  <a:pt x="168909" y="270509"/>
                </a:lnTo>
                <a:lnTo>
                  <a:pt x="176783" y="262889"/>
                </a:lnTo>
                <a:lnTo>
                  <a:pt x="152780" y="238759"/>
                </a:lnTo>
                <a:lnTo>
                  <a:pt x="148462" y="234949"/>
                </a:lnTo>
                <a:lnTo>
                  <a:pt x="145668" y="231139"/>
                </a:lnTo>
                <a:lnTo>
                  <a:pt x="142875" y="224789"/>
                </a:lnTo>
                <a:lnTo>
                  <a:pt x="142790" y="223519"/>
                </a:lnTo>
                <a:lnTo>
                  <a:pt x="136143" y="223519"/>
                </a:lnTo>
                <a:lnTo>
                  <a:pt x="129539" y="217169"/>
                </a:lnTo>
                <a:close/>
              </a:path>
              <a:path w="394970" h="378460">
                <a:moveTo>
                  <a:pt x="175005" y="205739"/>
                </a:moveTo>
                <a:lnTo>
                  <a:pt x="153542" y="205739"/>
                </a:lnTo>
                <a:lnTo>
                  <a:pt x="159638" y="207009"/>
                </a:lnTo>
                <a:lnTo>
                  <a:pt x="162813" y="209549"/>
                </a:lnTo>
                <a:lnTo>
                  <a:pt x="166369" y="213359"/>
                </a:lnTo>
                <a:lnTo>
                  <a:pt x="196468" y="242569"/>
                </a:lnTo>
                <a:lnTo>
                  <a:pt x="204342" y="234949"/>
                </a:lnTo>
                <a:lnTo>
                  <a:pt x="177418" y="208279"/>
                </a:lnTo>
                <a:lnTo>
                  <a:pt x="175005" y="205739"/>
                </a:lnTo>
                <a:close/>
              </a:path>
              <a:path w="394970" h="378460">
                <a:moveTo>
                  <a:pt x="156844" y="194309"/>
                </a:moveTo>
                <a:lnTo>
                  <a:pt x="135254" y="219709"/>
                </a:lnTo>
                <a:lnTo>
                  <a:pt x="136143" y="223519"/>
                </a:lnTo>
                <a:lnTo>
                  <a:pt x="142790" y="223519"/>
                </a:lnTo>
                <a:lnTo>
                  <a:pt x="142620" y="220979"/>
                </a:lnTo>
                <a:lnTo>
                  <a:pt x="143255" y="218439"/>
                </a:lnTo>
                <a:lnTo>
                  <a:pt x="144017" y="215899"/>
                </a:lnTo>
                <a:lnTo>
                  <a:pt x="145414" y="212089"/>
                </a:lnTo>
                <a:lnTo>
                  <a:pt x="147700" y="210819"/>
                </a:lnTo>
                <a:lnTo>
                  <a:pt x="150621" y="207009"/>
                </a:lnTo>
                <a:lnTo>
                  <a:pt x="153542" y="205739"/>
                </a:lnTo>
                <a:lnTo>
                  <a:pt x="175005" y="205739"/>
                </a:lnTo>
                <a:lnTo>
                  <a:pt x="172592" y="203199"/>
                </a:lnTo>
                <a:lnTo>
                  <a:pt x="170306" y="199389"/>
                </a:lnTo>
                <a:lnTo>
                  <a:pt x="170243" y="196849"/>
                </a:lnTo>
                <a:lnTo>
                  <a:pt x="163829" y="196849"/>
                </a:lnTo>
                <a:lnTo>
                  <a:pt x="160400" y="195579"/>
                </a:lnTo>
                <a:lnTo>
                  <a:pt x="156844" y="194309"/>
                </a:lnTo>
                <a:close/>
              </a:path>
              <a:path w="394970" h="378460">
                <a:moveTo>
                  <a:pt x="203723" y="179069"/>
                </a:moveTo>
                <a:lnTo>
                  <a:pt x="185292" y="179069"/>
                </a:lnTo>
                <a:lnTo>
                  <a:pt x="189102" y="181609"/>
                </a:lnTo>
                <a:lnTo>
                  <a:pt x="191642" y="182879"/>
                </a:lnTo>
                <a:lnTo>
                  <a:pt x="194817" y="186689"/>
                </a:lnTo>
                <a:lnTo>
                  <a:pt x="224027" y="215899"/>
                </a:lnTo>
                <a:lnTo>
                  <a:pt x="231775" y="207009"/>
                </a:lnTo>
                <a:lnTo>
                  <a:pt x="203723" y="179069"/>
                </a:lnTo>
                <a:close/>
              </a:path>
              <a:path w="394970" h="378460">
                <a:moveTo>
                  <a:pt x="255523" y="194309"/>
                </a:moveTo>
                <a:lnTo>
                  <a:pt x="246760" y="200659"/>
                </a:lnTo>
                <a:lnTo>
                  <a:pt x="251713" y="205739"/>
                </a:lnTo>
                <a:lnTo>
                  <a:pt x="257047" y="207009"/>
                </a:lnTo>
                <a:lnTo>
                  <a:pt x="263016" y="207009"/>
                </a:lnTo>
                <a:lnTo>
                  <a:pt x="268858" y="205739"/>
                </a:lnTo>
                <a:lnTo>
                  <a:pt x="274573" y="201929"/>
                </a:lnTo>
                <a:lnTo>
                  <a:pt x="280161" y="196849"/>
                </a:lnTo>
                <a:lnTo>
                  <a:pt x="260857" y="196849"/>
                </a:lnTo>
                <a:lnTo>
                  <a:pt x="255523" y="194309"/>
                </a:lnTo>
                <a:close/>
              </a:path>
              <a:path w="394970" h="378460">
                <a:moveTo>
                  <a:pt x="189483" y="167639"/>
                </a:moveTo>
                <a:lnTo>
                  <a:pt x="179450" y="167639"/>
                </a:lnTo>
                <a:lnTo>
                  <a:pt x="174625" y="170179"/>
                </a:lnTo>
                <a:lnTo>
                  <a:pt x="164210" y="180339"/>
                </a:lnTo>
                <a:lnTo>
                  <a:pt x="162051" y="187959"/>
                </a:lnTo>
                <a:lnTo>
                  <a:pt x="163829" y="196849"/>
                </a:lnTo>
                <a:lnTo>
                  <a:pt x="170243" y="196849"/>
                </a:lnTo>
                <a:lnTo>
                  <a:pt x="170179" y="190499"/>
                </a:lnTo>
                <a:lnTo>
                  <a:pt x="171830" y="186689"/>
                </a:lnTo>
                <a:lnTo>
                  <a:pt x="175132" y="182879"/>
                </a:lnTo>
                <a:lnTo>
                  <a:pt x="176910" y="181609"/>
                </a:lnTo>
                <a:lnTo>
                  <a:pt x="178942" y="180339"/>
                </a:lnTo>
                <a:lnTo>
                  <a:pt x="183260" y="179069"/>
                </a:lnTo>
                <a:lnTo>
                  <a:pt x="203723" y="179069"/>
                </a:lnTo>
                <a:lnTo>
                  <a:pt x="199897" y="175259"/>
                </a:lnTo>
                <a:lnTo>
                  <a:pt x="194690" y="170179"/>
                </a:lnTo>
                <a:lnTo>
                  <a:pt x="189483" y="167639"/>
                </a:lnTo>
                <a:close/>
              </a:path>
              <a:path w="394970" h="378460">
                <a:moveTo>
                  <a:pt x="284073" y="158749"/>
                </a:moveTo>
                <a:lnTo>
                  <a:pt x="268223" y="158749"/>
                </a:lnTo>
                <a:lnTo>
                  <a:pt x="273303" y="163829"/>
                </a:lnTo>
                <a:lnTo>
                  <a:pt x="276478" y="167639"/>
                </a:lnTo>
                <a:lnTo>
                  <a:pt x="277748" y="170179"/>
                </a:lnTo>
                <a:lnTo>
                  <a:pt x="279653" y="172719"/>
                </a:lnTo>
                <a:lnTo>
                  <a:pt x="280288" y="176529"/>
                </a:lnTo>
                <a:lnTo>
                  <a:pt x="260857" y="196849"/>
                </a:lnTo>
                <a:lnTo>
                  <a:pt x="280161" y="196849"/>
                </a:lnTo>
                <a:lnTo>
                  <a:pt x="284733" y="191769"/>
                </a:lnTo>
                <a:lnTo>
                  <a:pt x="287781" y="187959"/>
                </a:lnTo>
                <a:lnTo>
                  <a:pt x="289305" y="182879"/>
                </a:lnTo>
                <a:lnTo>
                  <a:pt x="290702" y="177799"/>
                </a:lnTo>
                <a:lnTo>
                  <a:pt x="290702" y="172719"/>
                </a:lnTo>
                <a:lnTo>
                  <a:pt x="289051" y="168909"/>
                </a:lnTo>
                <a:lnTo>
                  <a:pt x="287527" y="163829"/>
                </a:lnTo>
                <a:lnTo>
                  <a:pt x="284073" y="158749"/>
                </a:lnTo>
                <a:close/>
              </a:path>
              <a:path w="394970" h="378460">
                <a:moveTo>
                  <a:pt x="235838" y="110489"/>
                </a:moveTo>
                <a:lnTo>
                  <a:pt x="228600" y="118109"/>
                </a:lnTo>
                <a:lnTo>
                  <a:pt x="234187" y="123189"/>
                </a:lnTo>
                <a:lnTo>
                  <a:pt x="226186" y="123189"/>
                </a:lnTo>
                <a:lnTo>
                  <a:pt x="219455" y="124459"/>
                </a:lnTo>
                <a:lnTo>
                  <a:pt x="213994" y="130809"/>
                </a:lnTo>
                <a:lnTo>
                  <a:pt x="209930" y="134619"/>
                </a:lnTo>
                <a:lnTo>
                  <a:pt x="207390" y="139699"/>
                </a:lnTo>
                <a:lnTo>
                  <a:pt x="205358" y="149859"/>
                </a:lnTo>
                <a:lnTo>
                  <a:pt x="205866" y="154939"/>
                </a:lnTo>
                <a:lnTo>
                  <a:pt x="231647" y="185419"/>
                </a:lnTo>
                <a:lnTo>
                  <a:pt x="247776" y="186689"/>
                </a:lnTo>
                <a:lnTo>
                  <a:pt x="255015" y="184149"/>
                </a:lnTo>
                <a:lnTo>
                  <a:pt x="261365" y="177799"/>
                </a:lnTo>
                <a:lnTo>
                  <a:pt x="262667" y="176529"/>
                </a:lnTo>
                <a:lnTo>
                  <a:pt x="247522" y="176529"/>
                </a:lnTo>
                <a:lnTo>
                  <a:pt x="237108" y="175259"/>
                </a:lnTo>
                <a:lnTo>
                  <a:pt x="216026" y="144779"/>
                </a:lnTo>
                <a:lnTo>
                  <a:pt x="217550" y="139699"/>
                </a:lnTo>
                <a:lnTo>
                  <a:pt x="221106" y="135889"/>
                </a:lnTo>
                <a:lnTo>
                  <a:pt x="224662" y="133349"/>
                </a:lnTo>
                <a:lnTo>
                  <a:pt x="229107" y="130809"/>
                </a:lnTo>
                <a:lnTo>
                  <a:pt x="256323" y="130809"/>
                </a:lnTo>
                <a:lnTo>
                  <a:pt x="235838" y="110489"/>
                </a:lnTo>
                <a:close/>
              </a:path>
              <a:path w="394970" h="378460">
                <a:moveTo>
                  <a:pt x="256323" y="130809"/>
                </a:moveTo>
                <a:lnTo>
                  <a:pt x="229107" y="130809"/>
                </a:lnTo>
                <a:lnTo>
                  <a:pt x="239902" y="132079"/>
                </a:lnTo>
                <a:lnTo>
                  <a:pt x="245490" y="134619"/>
                </a:lnTo>
                <a:lnTo>
                  <a:pt x="251205" y="140969"/>
                </a:lnTo>
                <a:lnTo>
                  <a:pt x="257047" y="147319"/>
                </a:lnTo>
                <a:lnTo>
                  <a:pt x="260222" y="152399"/>
                </a:lnTo>
                <a:lnTo>
                  <a:pt x="260603" y="157479"/>
                </a:lnTo>
                <a:lnTo>
                  <a:pt x="260857" y="162559"/>
                </a:lnTo>
                <a:lnTo>
                  <a:pt x="259206" y="167639"/>
                </a:lnTo>
                <a:lnTo>
                  <a:pt x="255650" y="170179"/>
                </a:lnTo>
                <a:lnTo>
                  <a:pt x="251967" y="173989"/>
                </a:lnTo>
                <a:lnTo>
                  <a:pt x="247522" y="176529"/>
                </a:lnTo>
                <a:lnTo>
                  <a:pt x="262667" y="176529"/>
                </a:lnTo>
                <a:lnTo>
                  <a:pt x="266572" y="172719"/>
                </a:lnTo>
                <a:lnTo>
                  <a:pt x="268731" y="166369"/>
                </a:lnTo>
                <a:lnTo>
                  <a:pt x="268223" y="158749"/>
                </a:lnTo>
                <a:lnTo>
                  <a:pt x="284073" y="158749"/>
                </a:lnTo>
                <a:lnTo>
                  <a:pt x="283209" y="157479"/>
                </a:lnTo>
                <a:lnTo>
                  <a:pt x="256323" y="130809"/>
                </a:lnTo>
                <a:close/>
              </a:path>
              <a:path w="394970" h="378460">
                <a:moveTo>
                  <a:pt x="303939" y="80009"/>
                </a:moveTo>
                <a:lnTo>
                  <a:pt x="285876" y="80009"/>
                </a:lnTo>
                <a:lnTo>
                  <a:pt x="288925" y="81279"/>
                </a:lnTo>
                <a:lnTo>
                  <a:pt x="292100" y="83819"/>
                </a:lnTo>
                <a:lnTo>
                  <a:pt x="292353" y="85089"/>
                </a:lnTo>
                <a:lnTo>
                  <a:pt x="293115" y="85089"/>
                </a:lnTo>
                <a:lnTo>
                  <a:pt x="294131" y="86359"/>
                </a:lnTo>
                <a:lnTo>
                  <a:pt x="292226" y="90169"/>
                </a:lnTo>
                <a:lnTo>
                  <a:pt x="288416" y="96519"/>
                </a:lnTo>
                <a:lnTo>
                  <a:pt x="282828" y="102869"/>
                </a:lnTo>
                <a:lnTo>
                  <a:pt x="280034" y="106679"/>
                </a:lnTo>
                <a:lnTo>
                  <a:pt x="278129" y="109219"/>
                </a:lnTo>
                <a:lnTo>
                  <a:pt x="276986" y="111759"/>
                </a:lnTo>
                <a:lnTo>
                  <a:pt x="275462" y="114299"/>
                </a:lnTo>
                <a:lnTo>
                  <a:pt x="274446" y="116839"/>
                </a:lnTo>
                <a:lnTo>
                  <a:pt x="273684" y="120649"/>
                </a:lnTo>
                <a:lnTo>
                  <a:pt x="273557" y="125729"/>
                </a:lnTo>
                <a:lnTo>
                  <a:pt x="274446" y="128269"/>
                </a:lnTo>
                <a:lnTo>
                  <a:pt x="275208" y="130809"/>
                </a:lnTo>
                <a:lnTo>
                  <a:pt x="276732" y="133349"/>
                </a:lnTo>
                <a:lnTo>
                  <a:pt x="282955" y="139699"/>
                </a:lnTo>
                <a:lnTo>
                  <a:pt x="287527" y="140969"/>
                </a:lnTo>
                <a:lnTo>
                  <a:pt x="297941" y="140969"/>
                </a:lnTo>
                <a:lnTo>
                  <a:pt x="303148" y="138429"/>
                </a:lnTo>
                <a:lnTo>
                  <a:pt x="311276" y="130809"/>
                </a:lnTo>
                <a:lnTo>
                  <a:pt x="291845" y="130809"/>
                </a:lnTo>
                <a:lnTo>
                  <a:pt x="289305" y="129539"/>
                </a:lnTo>
                <a:lnTo>
                  <a:pt x="287273" y="126999"/>
                </a:lnTo>
                <a:lnTo>
                  <a:pt x="285876" y="125729"/>
                </a:lnTo>
                <a:lnTo>
                  <a:pt x="284987" y="124459"/>
                </a:lnTo>
                <a:lnTo>
                  <a:pt x="284225" y="120649"/>
                </a:lnTo>
                <a:lnTo>
                  <a:pt x="284352" y="118109"/>
                </a:lnTo>
                <a:lnTo>
                  <a:pt x="285876" y="114299"/>
                </a:lnTo>
                <a:lnTo>
                  <a:pt x="287654" y="111759"/>
                </a:lnTo>
                <a:lnTo>
                  <a:pt x="290448" y="107949"/>
                </a:lnTo>
                <a:lnTo>
                  <a:pt x="295275" y="101599"/>
                </a:lnTo>
                <a:lnTo>
                  <a:pt x="298576" y="96519"/>
                </a:lnTo>
                <a:lnTo>
                  <a:pt x="300227" y="92709"/>
                </a:lnTo>
                <a:lnTo>
                  <a:pt x="316458" y="92709"/>
                </a:lnTo>
                <a:lnTo>
                  <a:pt x="312038" y="88899"/>
                </a:lnTo>
                <a:lnTo>
                  <a:pt x="303939" y="80009"/>
                </a:lnTo>
                <a:close/>
              </a:path>
              <a:path w="394970" h="378460">
                <a:moveTo>
                  <a:pt x="316458" y="92709"/>
                </a:moveTo>
                <a:lnTo>
                  <a:pt x="300227" y="92709"/>
                </a:lnTo>
                <a:lnTo>
                  <a:pt x="303148" y="95249"/>
                </a:lnTo>
                <a:lnTo>
                  <a:pt x="308863" y="101599"/>
                </a:lnTo>
                <a:lnTo>
                  <a:pt x="310895" y="107949"/>
                </a:lnTo>
                <a:lnTo>
                  <a:pt x="311022" y="111759"/>
                </a:lnTo>
                <a:lnTo>
                  <a:pt x="308990" y="119379"/>
                </a:lnTo>
                <a:lnTo>
                  <a:pt x="306958" y="121919"/>
                </a:lnTo>
                <a:lnTo>
                  <a:pt x="300862" y="128269"/>
                </a:lnTo>
                <a:lnTo>
                  <a:pt x="297814" y="129539"/>
                </a:lnTo>
                <a:lnTo>
                  <a:pt x="291845" y="130809"/>
                </a:lnTo>
                <a:lnTo>
                  <a:pt x="311276" y="130809"/>
                </a:lnTo>
                <a:lnTo>
                  <a:pt x="313689" y="126999"/>
                </a:lnTo>
                <a:lnTo>
                  <a:pt x="316991" y="119379"/>
                </a:lnTo>
                <a:lnTo>
                  <a:pt x="318007" y="114299"/>
                </a:lnTo>
                <a:lnTo>
                  <a:pt x="318515" y="109219"/>
                </a:lnTo>
                <a:lnTo>
                  <a:pt x="329882" y="109219"/>
                </a:lnTo>
                <a:lnTo>
                  <a:pt x="334009" y="105409"/>
                </a:lnTo>
                <a:lnTo>
                  <a:pt x="331215" y="104139"/>
                </a:lnTo>
                <a:lnTo>
                  <a:pt x="328675" y="102869"/>
                </a:lnTo>
                <a:lnTo>
                  <a:pt x="326389" y="101599"/>
                </a:lnTo>
                <a:lnTo>
                  <a:pt x="324230" y="100329"/>
                </a:lnTo>
                <a:lnTo>
                  <a:pt x="319404" y="95249"/>
                </a:lnTo>
                <a:lnTo>
                  <a:pt x="316458" y="92709"/>
                </a:lnTo>
                <a:close/>
              </a:path>
              <a:path w="394970" h="378460">
                <a:moveTo>
                  <a:pt x="288670" y="68579"/>
                </a:moveTo>
                <a:lnTo>
                  <a:pt x="280542" y="68579"/>
                </a:lnTo>
                <a:lnTo>
                  <a:pt x="277240" y="69849"/>
                </a:lnTo>
                <a:lnTo>
                  <a:pt x="273811" y="71119"/>
                </a:lnTo>
                <a:lnTo>
                  <a:pt x="270128" y="74929"/>
                </a:lnTo>
                <a:lnTo>
                  <a:pt x="266191" y="78739"/>
                </a:lnTo>
                <a:lnTo>
                  <a:pt x="262127" y="82549"/>
                </a:lnTo>
                <a:lnTo>
                  <a:pt x="259206" y="86359"/>
                </a:lnTo>
                <a:lnTo>
                  <a:pt x="257301" y="90169"/>
                </a:lnTo>
                <a:lnTo>
                  <a:pt x="255269" y="95249"/>
                </a:lnTo>
                <a:lnTo>
                  <a:pt x="254507" y="99059"/>
                </a:lnTo>
                <a:lnTo>
                  <a:pt x="255015" y="101599"/>
                </a:lnTo>
                <a:lnTo>
                  <a:pt x="255396" y="105409"/>
                </a:lnTo>
                <a:lnTo>
                  <a:pt x="256920" y="109219"/>
                </a:lnTo>
                <a:lnTo>
                  <a:pt x="259460" y="113029"/>
                </a:lnTo>
                <a:lnTo>
                  <a:pt x="268223" y="106679"/>
                </a:lnTo>
                <a:lnTo>
                  <a:pt x="265810" y="102869"/>
                </a:lnTo>
                <a:lnTo>
                  <a:pt x="264794" y="99059"/>
                </a:lnTo>
                <a:lnTo>
                  <a:pt x="265302" y="96519"/>
                </a:lnTo>
                <a:lnTo>
                  <a:pt x="265683" y="92709"/>
                </a:lnTo>
                <a:lnTo>
                  <a:pt x="267842" y="90169"/>
                </a:lnTo>
                <a:lnTo>
                  <a:pt x="275462" y="82549"/>
                </a:lnTo>
                <a:lnTo>
                  <a:pt x="279272" y="80009"/>
                </a:lnTo>
                <a:lnTo>
                  <a:pt x="303939" y="80009"/>
                </a:lnTo>
                <a:lnTo>
                  <a:pt x="301625" y="77469"/>
                </a:lnTo>
                <a:lnTo>
                  <a:pt x="298068" y="74929"/>
                </a:lnTo>
                <a:lnTo>
                  <a:pt x="295528" y="72389"/>
                </a:lnTo>
                <a:lnTo>
                  <a:pt x="294004" y="71119"/>
                </a:lnTo>
                <a:lnTo>
                  <a:pt x="288670" y="68579"/>
                </a:lnTo>
                <a:close/>
              </a:path>
              <a:path w="394970" h="378460">
                <a:moveTo>
                  <a:pt x="329882" y="109219"/>
                </a:moveTo>
                <a:lnTo>
                  <a:pt x="318515" y="109219"/>
                </a:lnTo>
                <a:lnTo>
                  <a:pt x="320928" y="111759"/>
                </a:lnTo>
                <a:lnTo>
                  <a:pt x="323341" y="113029"/>
                </a:lnTo>
                <a:lnTo>
                  <a:pt x="325754" y="113029"/>
                </a:lnTo>
                <a:lnTo>
                  <a:pt x="329882" y="109219"/>
                </a:lnTo>
                <a:close/>
              </a:path>
              <a:path w="394970" h="378460">
                <a:moveTo>
                  <a:pt x="287146" y="24129"/>
                </a:moveTo>
                <a:lnTo>
                  <a:pt x="279272" y="31749"/>
                </a:lnTo>
                <a:lnTo>
                  <a:pt x="343407" y="96519"/>
                </a:lnTo>
                <a:lnTo>
                  <a:pt x="351154" y="87629"/>
                </a:lnTo>
                <a:lnTo>
                  <a:pt x="287146" y="24129"/>
                </a:lnTo>
                <a:close/>
              </a:path>
              <a:path w="394970" h="378460">
                <a:moveTo>
                  <a:pt x="357123" y="0"/>
                </a:moveTo>
                <a:lnTo>
                  <a:pt x="348995" y="0"/>
                </a:lnTo>
                <a:lnTo>
                  <a:pt x="341756" y="2539"/>
                </a:lnTo>
                <a:lnTo>
                  <a:pt x="335660" y="8889"/>
                </a:lnTo>
                <a:lnTo>
                  <a:pt x="329183" y="15239"/>
                </a:lnTo>
                <a:lnTo>
                  <a:pt x="326135" y="22859"/>
                </a:lnTo>
                <a:lnTo>
                  <a:pt x="326389" y="30479"/>
                </a:lnTo>
                <a:lnTo>
                  <a:pt x="327366" y="36829"/>
                </a:lnTo>
                <a:lnTo>
                  <a:pt x="356030" y="66039"/>
                </a:lnTo>
                <a:lnTo>
                  <a:pt x="362076" y="67309"/>
                </a:lnTo>
                <a:lnTo>
                  <a:pt x="370331" y="67309"/>
                </a:lnTo>
                <a:lnTo>
                  <a:pt x="377697" y="63499"/>
                </a:lnTo>
                <a:lnTo>
                  <a:pt x="384555" y="57149"/>
                </a:lnTo>
                <a:lnTo>
                  <a:pt x="385889" y="55879"/>
                </a:lnTo>
                <a:lnTo>
                  <a:pt x="359028" y="55879"/>
                </a:lnTo>
                <a:lnTo>
                  <a:pt x="353694" y="53339"/>
                </a:lnTo>
                <a:lnTo>
                  <a:pt x="348360" y="48259"/>
                </a:lnTo>
                <a:lnTo>
                  <a:pt x="354758" y="41909"/>
                </a:lnTo>
                <a:lnTo>
                  <a:pt x="342264" y="41909"/>
                </a:lnTo>
                <a:lnTo>
                  <a:pt x="338454" y="38099"/>
                </a:lnTo>
                <a:lnTo>
                  <a:pt x="336676" y="33019"/>
                </a:lnTo>
                <a:lnTo>
                  <a:pt x="336676" y="22859"/>
                </a:lnTo>
                <a:lnTo>
                  <a:pt x="338581" y="19049"/>
                </a:lnTo>
                <a:lnTo>
                  <a:pt x="342137" y="15239"/>
                </a:lnTo>
                <a:lnTo>
                  <a:pt x="346201" y="11429"/>
                </a:lnTo>
                <a:lnTo>
                  <a:pt x="350900" y="10159"/>
                </a:lnTo>
                <a:lnTo>
                  <a:pt x="378864" y="10159"/>
                </a:lnTo>
                <a:lnTo>
                  <a:pt x="375090" y="6349"/>
                </a:lnTo>
                <a:lnTo>
                  <a:pt x="363192" y="1269"/>
                </a:lnTo>
                <a:lnTo>
                  <a:pt x="357123" y="0"/>
                </a:lnTo>
                <a:close/>
              </a:path>
              <a:path w="394970" h="378460">
                <a:moveTo>
                  <a:pt x="389889" y="21589"/>
                </a:moveTo>
                <a:lnTo>
                  <a:pt x="380745" y="29209"/>
                </a:lnTo>
                <a:lnTo>
                  <a:pt x="382904" y="33019"/>
                </a:lnTo>
                <a:lnTo>
                  <a:pt x="383793" y="36829"/>
                </a:lnTo>
                <a:lnTo>
                  <a:pt x="383158" y="40639"/>
                </a:lnTo>
                <a:lnTo>
                  <a:pt x="382650" y="44449"/>
                </a:lnTo>
                <a:lnTo>
                  <a:pt x="381000" y="46989"/>
                </a:lnTo>
                <a:lnTo>
                  <a:pt x="378078" y="50799"/>
                </a:lnTo>
                <a:lnTo>
                  <a:pt x="374268" y="54609"/>
                </a:lnTo>
                <a:lnTo>
                  <a:pt x="369696" y="55879"/>
                </a:lnTo>
                <a:lnTo>
                  <a:pt x="385889" y="55879"/>
                </a:lnTo>
                <a:lnTo>
                  <a:pt x="389889" y="52069"/>
                </a:lnTo>
                <a:lnTo>
                  <a:pt x="393064" y="45719"/>
                </a:lnTo>
                <a:lnTo>
                  <a:pt x="393826" y="39369"/>
                </a:lnTo>
                <a:lnTo>
                  <a:pt x="394715" y="34289"/>
                </a:lnTo>
                <a:lnTo>
                  <a:pt x="393445" y="27939"/>
                </a:lnTo>
                <a:lnTo>
                  <a:pt x="389889" y="21589"/>
                </a:lnTo>
                <a:close/>
              </a:path>
              <a:path w="394970" h="378460">
                <a:moveTo>
                  <a:pt x="378864" y="10159"/>
                </a:moveTo>
                <a:lnTo>
                  <a:pt x="360044" y="10159"/>
                </a:lnTo>
                <a:lnTo>
                  <a:pt x="363981" y="12699"/>
                </a:lnTo>
                <a:lnTo>
                  <a:pt x="368172" y="16509"/>
                </a:lnTo>
                <a:lnTo>
                  <a:pt x="342264" y="41909"/>
                </a:lnTo>
                <a:lnTo>
                  <a:pt x="354758" y="41909"/>
                </a:lnTo>
                <a:lnTo>
                  <a:pt x="382904" y="13969"/>
                </a:lnTo>
                <a:lnTo>
                  <a:pt x="382015" y="12699"/>
                </a:lnTo>
                <a:lnTo>
                  <a:pt x="381380" y="12699"/>
                </a:lnTo>
                <a:lnTo>
                  <a:pt x="378864" y="10159"/>
                </a:lnTo>
                <a:close/>
              </a:path>
            </a:pathLst>
          </a:custGeom>
          <a:solidFill>
            <a:srgbClr val="1E28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1160125" y="5946038"/>
            <a:ext cx="339090" cy="318770"/>
          </a:xfrm>
          <a:custGeom>
            <a:avLst/>
            <a:gdLst/>
            <a:ahLst/>
            <a:cxnLst/>
            <a:rect l="l" t="t" r="r" b="b"/>
            <a:pathLst>
              <a:path w="339090" h="318770">
                <a:moveTo>
                  <a:pt x="8508" y="246379"/>
                </a:moveTo>
                <a:lnTo>
                  <a:pt x="0" y="255269"/>
                </a:lnTo>
                <a:lnTo>
                  <a:pt x="64007" y="318769"/>
                </a:lnTo>
                <a:lnTo>
                  <a:pt x="79493" y="303529"/>
                </a:lnTo>
                <a:lnTo>
                  <a:pt x="64897" y="303529"/>
                </a:lnTo>
                <a:lnTo>
                  <a:pt x="8508" y="246379"/>
                </a:lnTo>
                <a:close/>
              </a:path>
              <a:path w="339090" h="318770">
                <a:moveTo>
                  <a:pt x="96520" y="271779"/>
                </a:moveTo>
                <a:lnTo>
                  <a:pt x="64897" y="303529"/>
                </a:lnTo>
                <a:lnTo>
                  <a:pt x="79493" y="303529"/>
                </a:lnTo>
                <a:lnTo>
                  <a:pt x="104013" y="279399"/>
                </a:lnTo>
                <a:lnTo>
                  <a:pt x="96520" y="271779"/>
                </a:lnTo>
                <a:close/>
              </a:path>
              <a:path w="339090" h="318770">
                <a:moveTo>
                  <a:pt x="121951" y="204469"/>
                </a:moveTo>
                <a:lnTo>
                  <a:pt x="104901" y="204469"/>
                </a:lnTo>
                <a:lnTo>
                  <a:pt x="107950" y="205739"/>
                </a:lnTo>
                <a:lnTo>
                  <a:pt x="111125" y="209549"/>
                </a:lnTo>
                <a:lnTo>
                  <a:pt x="111378" y="209549"/>
                </a:lnTo>
                <a:lnTo>
                  <a:pt x="112141" y="210819"/>
                </a:lnTo>
                <a:lnTo>
                  <a:pt x="113156" y="210819"/>
                </a:lnTo>
                <a:lnTo>
                  <a:pt x="111125" y="215899"/>
                </a:lnTo>
                <a:lnTo>
                  <a:pt x="107442" y="220979"/>
                </a:lnTo>
                <a:lnTo>
                  <a:pt x="101853" y="228599"/>
                </a:lnTo>
                <a:lnTo>
                  <a:pt x="99059" y="231139"/>
                </a:lnTo>
                <a:lnTo>
                  <a:pt x="97154" y="234949"/>
                </a:lnTo>
                <a:lnTo>
                  <a:pt x="96011" y="236219"/>
                </a:lnTo>
                <a:lnTo>
                  <a:pt x="94488" y="238759"/>
                </a:lnTo>
                <a:lnTo>
                  <a:pt x="93472" y="241299"/>
                </a:lnTo>
                <a:lnTo>
                  <a:pt x="92964" y="245109"/>
                </a:lnTo>
                <a:lnTo>
                  <a:pt x="92328" y="247649"/>
                </a:lnTo>
                <a:lnTo>
                  <a:pt x="92582" y="250189"/>
                </a:lnTo>
                <a:lnTo>
                  <a:pt x="93345" y="252729"/>
                </a:lnTo>
                <a:lnTo>
                  <a:pt x="94233" y="256539"/>
                </a:lnTo>
                <a:lnTo>
                  <a:pt x="95757" y="259079"/>
                </a:lnTo>
                <a:lnTo>
                  <a:pt x="101980" y="264159"/>
                </a:lnTo>
                <a:lnTo>
                  <a:pt x="106425" y="266699"/>
                </a:lnTo>
                <a:lnTo>
                  <a:pt x="116967" y="266699"/>
                </a:lnTo>
                <a:lnTo>
                  <a:pt x="122047" y="262889"/>
                </a:lnTo>
                <a:lnTo>
                  <a:pt x="127126" y="257809"/>
                </a:lnTo>
                <a:lnTo>
                  <a:pt x="130301" y="255269"/>
                </a:lnTo>
                <a:lnTo>
                  <a:pt x="110871" y="255269"/>
                </a:lnTo>
                <a:lnTo>
                  <a:pt x="108330" y="253999"/>
                </a:lnTo>
                <a:lnTo>
                  <a:pt x="106172" y="252729"/>
                </a:lnTo>
                <a:lnTo>
                  <a:pt x="104901" y="251459"/>
                </a:lnTo>
                <a:lnTo>
                  <a:pt x="104013" y="248919"/>
                </a:lnTo>
                <a:lnTo>
                  <a:pt x="103250" y="245109"/>
                </a:lnTo>
                <a:lnTo>
                  <a:pt x="103377" y="243839"/>
                </a:lnTo>
                <a:lnTo>
                  <a:pt x="104901" y="240029"/>
                </a:lnTo>
                <a:lnTo>
                  <a:pt x="106679" y="237489"/>
                </a:lnTo>
                <a:lnTo>
                  <a:pt x="109474" y="233679"/>
                </a:lnTo>
                <a:lnTo>
                  <a:pt x="114300" y="227329"/>
                </a:lnTo>
                <a:lnTo>
                  <a:pt x="117601" y="220979"/>
                </a:lnTo>
                <a:lnTo>
                  <a:pt x="119252" y="217169"/>
                </a:lnTo>
                <a:lnTo>
                  <a:pt x="134747" y="217169"/>
                </a:lnTo>
                <a:lnTo>
                  <a:pt x="131064" y="213359"/>
                </a:lnTo>
                <a:lnTo>
                  <a:pt x="121951" y="204469"/>
                </a:lnTo>
                <a:close/>
              </a:path>
              <a:path w="339090" h="318770">
                <a:moveTo>
                  <a:pt x="134747" y="217169"/>
                </a:moveTo>
                <a:lnTo>
                  <a:pt x="119252" y="217169"/>
                </a:lnTo>
                <a:lnTo>
                  <a:pt x="122174" y="220979"/>
                </a:lnTo>
                <a:lnTo>
                  <a:pt x="125602" y="223519"/>
                </a:lnTo>
                <a:lnTo>
                  <a:pt x="127889" y="227329"/>
                </a:lnTo>
                <a:lnTo>
                  <a:pt x="129921" y="232409"/>
                </a:lnTo>
                <a:lnTo>
                  <a:pt x="130048" y="236219"/>
                </a:lnTo>
                <a:lnTo>
                  <a:pt x="128016" y="243839"/>
                </a:lnTo>
                <a:lnTo>
                  <a:pt x="125983" y="247649"/>
                </a:lnTo>
                <a:lnTo>
                  <a:pt x="119888" y="253999"/>
                </a:lnTo>
                <a:lnTo>
                  <a:pt x="116840" y="255269"/>
                </a:lnTo>
                <a:lnTo>
                  <a:pt x="130301" y="255269"/>
                </a:lnTo>
                <a:lnTo>
                  <a:pt x="132715" y="251459"/>
                </a:lnTo>
                <a:lnTo>
                  <a:pt x="136017" y="243839"/>
                </a:lnTo>
                <a:lnTo>
                  <a:pt x="137032" y="240029"/>
                </a:lnTo>
                <a:lnTo>
                  <a:pt x="137541" y="234949"/>
                </a:lnTo>
                <a:lnTo>
                  <a:pt x="148317" y="234949"/>
                </a:lnTo>
                <a:lnTo>
                  <a:pt x="153034" y="229869"/>
                </a:lnTo>
                <a:lnTo>
                  <a:pt x="150241" y="229869"/>
                </a:lnTo>
                <a:lnTo>
                  <a:pt x="147700" y="228599"/>
                </a:lnTo>
                <a:lnTo>
                  <a:pt x="143128" y="224789"/>
                </a:lnTo>
                <a:lnTo>
                  <a:pt x="138429" y="220979"/>
                </a:lnTo>
                <a:lnTo>
                  <a:pt x="134747" y="217169"/>
                </a:lnTo>
                <a:close/>
              </a:path>
              <a:path w="339090" h="318770">
                <a:moveTo>
                  <a:pt x="107696" y="193039"/>
                </a:moveTo>
                <a:lnTo>
                  <a:pt x="99568" y="193039"/>
                </a:lnTo>
                <a:lnTo>
                  <a:pt x="96139" y="195579"/>
                </a:lnTo>
                <a:lnTo>
                  <a:pt x="92836" y="196849"/>
                </a:lnTo>
                <a:lnTo>
                  <a:pt x="73532" y="223519"/>
                </a:lnTo>
                <a:lnTo>
                  <a:pt x="73914" y="227329"/>
                </a:lnTo>
                <a:lnTo>
                  <a:pt x="74422" y="231139"/>
                </a:lnTo>
                <a:lnTo>
                  <a:pt x="75946" y="234949"/>
                </a:lnTo>
                <a:lnTo>
                  <a:pt x="78485" y="238759"/>
                </a:lnTo>
                <a:lnTo>
                  <a:pt x="87249" y="232409"/>
                </a:lnTo>
                <a:lnTo>
                  <a:pt x="84835" y="227329"/>
                </a:lnTo>
                <a:lnTo>
                  <a:pt x="83820" y="224789"/>
                </a:lnTo>
                <a:lnTo>
                  <a:pt x="98298" y="204469"/>
                </a:lnTo>
                <a:lnTo>
                  <a:pt x="121951" y="204469"/>
                </a:lnTo>
                <a:lnTo>
                  <a:pt x="120650" y="203199"/>
                </a:lnTo>
                <a:lnTo>
                  <a:pt x="117094" y="199389"/>
                </a:lnTo>
                <a:lnTo>
                  <a:pt x="114553" y="196849"/>
                </a:lnTo>
                <a:lnTo>
                  <a:pt x="112902" y="195579"/>
                </a:lnTo>
                <a:lnTo>
                  <a:pt x="110363" y="194309"/>
                </a:lnTo>
                <a:lnTo>
                  <a:pt x="107696" y="193039"/>
                </a:lnTo>
                <a:close/>
              </a:path>
              <a:path w="339090" h="318770">
                <a:moveTo>
                  <a:pt x="148317" y="234949"/>
                </a:moveTo>
                <a:lnTo>
                  <a:pt x="137541" y="234949"/>
                </a:lnTo>
                <a:lnTo>
                  <a:pt x="144779" y="238759"/>
                </a:lnTo>
                <a:lnTo>
                  <a:pt x="148317" y="234949"/>
                </a:lnTo>
                <a:close/>
              </a:path>
              <a:path w="339090" h="318770">
                <a:moveTo>
                  <a:pt x="140353" y="177799"/>
                </a:moveTo>
                <a:lnTo>
                  <a:pt x="124714" y="177799"/>
                </a:lnTo>
                <a:lnTo>
                  <a:pt x="151510" y="204469"/>
                </a:lnTo>
                <a:lnTo>
                  <a:pt x="156209" y="209549"/>
                </a:lnTo>
                <a:lnTo>
                  <a:pt x="159639" y="212089"/>
                </a:lnTo>
                <a:lnTo>
                  <a:pt x="161671" y="213359"/>
                </a:lnTo>
                <a:lnTo>
                  <a:pt x="163829" y="213359"/>
                </a:lnTo>
                <a:lnTo>
                  <a:pt x="166116" y="214629"/>
                </a:lnTo>
                <a:lnTo>
                  <a:pt x="171069" y="212089"/>
                </a:lnTo>
                <a:lnTo>
                  <a:pt x="173735" y="210819"/>
                </a:lnTo>
                <a:lnTo>
                  <a:pt x="176529" y="208279"/>
                </a:lnTo>
                <a:lnTo>
                  <a:pt x="178307" y="205739"/>
                </a:lnTo>
                <a:lnTo>
                  <a:pt x="180085" y="204469"/>
                </a:lnTo>
                <a:lnTo>
                  <a:pt x="181864" y="201929"/>
                </a:lnTo>
                <a:lnTo>
                  <a:pt x="165353" y="201929"/>
                </a:lnTo>
                <a:lnTo>
                  <a:pt x="163575" y="200659"/>
                </a:lnTo>
                <a:lnTo>
                  <a:pt x="161925" y="199389"/>
                </a:lnTo>
                <a:lnTo>
                  <a:pt x="159766" y="196849"/>
                </a:lnTo>
                <a:lnTo>
                  <a:pt x="140353" y="177799"/>
                </a:lnTo>
                <a:close/>
              </a:path>
              <a:path w="339090" h="318770">
                <a:moveTo>
                  <a:pt x="199517" y="194309"/>
                </a:moveTo>
                <a:lnTo>
                  <a:pt x="190753" y="200659"/>
                </a:lnTo>
                <a:lnTo>
                  <a:pt x="195706" y="205739"/>
                </a:lnTo>
                <a:lnTo>
                  <a:pt x="201041" y="207009"/>
                </a:lnTo>
                <a:lnTo>
                  <a:pt x="212851" y="205739"/>
                </a:lnTo>
                <a:lnTo>
                  <a:pt x="218567" y="201929"/>
                </a:lnTo>
                <a:lnTo>
                  <a:pt x="224154" y="196849"/>
                </a:lnTo>
                <a:lnTo>
                  <a:pt x="204850" y="196849"/>
                </a:lnTo>
                <a:lnTo>
                  <a:pt x="199517" y="194309"/>
                </a:lnTo>
                <a:close/>
              </a:path>
              <a:path w="339090" h="318770">
                <a:moveTo>
                  <a:pt x="173735" y="195579"/>
                </a:moveTo>
                <a:lnTo>
                  <a:pt x="172466" y="196849"/>
                </a:lnTo>
                <a:lnTo>
                  <a:pt x="171450" y="198119"/>
                </a:lnTo>
                <a:lnTo>
                  <a:pt x="170560" y="199389"/>
                </a:lnTo>
                <a:lnTo>
                  <a:pt x="169418" y="200659"/>
                </a:lnTo>
                <a:lnTo>
                  <a:pt x="168401" y="200659"/>
                </a:lnTo>
                <a:lnTo>
                  <a:pt x="166370" y="201929"/>
                </a:lnTo>
                <a:lnTo>
                  <a:pt x="181864" y="201929"/>
                </a:lnTo>
                <a:lnTo>
                  <a:pt x="173735" y="195579"/>
                </a:lnTo>
                <a:close/>
              </a:path>
              <a:path w="339090" h="318770">
                <a:moveTo>
                  <a:pt x="227202" y="158749"/>
                </a:moveTo>
                <a:lnTo>
                  <a:pt x="212217" y="158749"/>
                </a:lnTo>
                <a:lnTo>
                  <a:pt x="217297" y="163829"/>
                </a:lnTo>
                <a:lnTo>
                  <a:pt x="220472" y="167639"/>
                </a:lnTo>
                <a:lnTo>
                  <a:pt x="221742" y="170179"/>
                </a:lnTo>
                <a:lnTo>
                  <a:pt x="223647" y="172719"/>
                </a:lnTo>
                <a:lnTo>
                  <a:pt x="224281" y="176529"/>
                </a:lnTo>
                <a:lnTo>
                  <a:pt x="204850" y="196849"/>
                </a:lnTo>
                <a:lnTo>
                  <a:pt x="224154" y="196849"/>
                </a:lnTo>
                <a:lnTo>
                  <a:pt x="228726" y="191769"/>
                </a:lnTo>
                <a:lnTo>
                  <a:pt x="231775" y="187959"/>
                </a:lnTo>
                <a:lnTo>
                  <a:pt x="233299" y="182879"/>
                </a:lnTo>
                <a:lnTo>
                  <a:pt x="234696" y="177799"/>
                </a:lnTo>
                <a:lnTo>
                  <a:pt x="234696" y="172719"/>
                </a:lnTo>
                <a:lnTo>
                  <a:pt x="233045" y="168909"/>
                </a:lnTo>
                <a:lnTo>
                  <a:pt x="231521" y="163829"/>
                </a:lnTo>
                <a:lnTo>
                  <a:pt x="227202" y="158749"/>
                </a:lnTo>
                <a:close/>
              </a:path>
              <a:path w="339090" h="318770">
                <a:moveTo>
                  <a:pt x="179831" y="110489"/>
                </a:moveTo>
                <a:lnTo>
                  <a:pt x="172593" y="118109"/>
                </a:lnTo>
                <a:lnTo>
                  <a:pt x="178180" y="123189"/>
                </a:lnTo>
                <a:lnTo>
                  <a:pt x="170179" y="123189"/>
                </a:lnTo>
                <a:lnTo>
                  <a:pt x="163449" y="124459"/>
                </a:lnTo>
                <a:lnTo>
                  <a:pt x="153924" y="134619"/>
                </a:lnTo>
                <a:lnTo>
                  <a:pt x="151383" y="139699"/>
                </a:lnTo>
                <a:lnTo>
                  <a:pt x="149351" y="149859"/>
                </a:lnTo>
                <a:lnTo>
                  <a:pt x="149986" y="154939"/>
                </a:lnTo>
                <a:lnTo>
                  <a:pt x="175641" y="185419"/>
                </a:lnTo>
                <a:lnTo>
                  <a:pt x="191770" y="186689"/>
                </a:lnTo>
                <a:lnTo>
                  <a:pt x="199008" y="184149"/>
                </a:lnTo>
                <a:lnTo>
                  <a:pt x="205358" y="177799"/>
                </a:lnTo>
                <a:lnTo>
                  <a:pt x="206660" y="176529"/>
                </a:lnTo>
                <a:lnTo>
                  <a:pt x="191643" y="176529"/>
                </a:lnTo>
                <a:lnTo>
                  <a:pt x="181101" y="175259"/>
                </a:lnTo>
                <a:lnTo>
                  <a:pt x="160020" y="144779"/>
                </a:lnTo>
                <a:lnTo>
                  <a:pt x="161671" y="139699"/>
                </a:lnTo>
                <a:lnTo>
                  <a:pt x="165100" y="135889"/>
                </a:lnTo>
                <a:lnTo>
                  <a:pt x="168655" y="133349"/>
                </a:lnTo>
                <a:lnTo>
                  <a:pt x="173100" y="130809"/>
                </a:lnTo>
                <a:lnTo>
                  <a:pt x="199777" y="130809"/>
                </a:lnTo>
                <a:lnTo>
                  <a:pt x="179831" y="110489"/>
                </a:lnTo>
                <a:close/>
              </a:path>
              <a:path w="339090" h="318770">
                <a:moveTo>
                  <a:pt x="110235" y="148589"/>
                </a:moveTo>
                <a:lnTo>
                  <a:pt x="107188" y="160019"/>
                </a:lnTo>
                <a:lnTo>
                  <a:pt x="118618" y="171449"/>
                </a:lnTo>
                <a:lnTo>
                  <a:pt x="112902" y="177799"/>
                </a:lnTo>
                <a:lnTo>
                  <a:pt x="118999" y="184149"/>
                </a:lnTo>
                <a:lnTo>
                  <a:pt x="124714" y="177799"/>
                </a:lnTo>
                <a:lnTo>
                  <a:pt x="140353" y="177799"/>
                </a:lnTo>
                <a:lnTo>
                  <a:pt x="132588" y="170179"/>
                </a:lnTo>
                <a:lnTo>
                  <a:pt x="139149" y="163829"/>
                </a:lnTo>
                <a:lnTo>
                  <a:pt x="126492" y="163829"/>
                </a:lnTo>
                <a:lnTo>
                  <a:pt x="110235" y="148589"/>
                </a:lnTo>
                <a:close/>
              </a:path>
              <a:path w="339090" h="318770">
                <a:moveTo>
                  <a:pt x="199777" y="130809"/>
                </a:moveTo>
                <a:lnTo>
                  <a:pt x="173100" y="130809"/>
                </a:lnTo>
                <a:lnTo>
                  <a:pt x="183896" y="132079"/>
                </a:lnTo>
                <a:lnTo>
                  <a:pt x="189483" y="134619"/>
                </a:lnTo>
                <a:lnTo>
                  <a:pt x="195199" y="140969"/>
                </a:lnTo>
                <a:lnTo>
                  <a:pt x="201041" y="147319"/>
                </a:lnTo>
                <a:lnTo>
                  <a:pt x="204216" y="152399"/>
                </a:lnTo>
                <a:lnTo>
                  <a:pt x="204597" y="157479"/>
                </a:lnTo>
                <a:lnTo>
                  <a:pt x="204850" y="162559"/>
                </a:lnTo>
                <a:lnTo>
                  <a:pt x="203326" y="167639"/>
                </a:lnTo>
                <a:lnTo>
                  <a:pt x="195960" y="173989"/>
                </a:lnTo>
                <a:lnTo>
                  <a:pt x="191643" y="176529"/>
                </a:lnTo>
                <a:lnTo>
                  <a:pt x="206660" y="176529"/>
                </a:lnTo>
                <a:lnTo>
                  <a:pt x="210566" y="172719"/>
                </a:lnTo>
                <a:lnTo>
                  <a:pt x="212851" y="166369"/>
                </a:lnTo>
                <a:lnTo>
                  <a:pt x="212217" y="158749"/>
                </a:lnTo>
                <a:lnTo>
                  <a:pt x="227202" y="158749"/>
                </a:lnTo>
                <a:lnTo>
                  <a:pt x="199777" y="130809"/>
                </a:lnTo>
                <a:close/>
              </a:path>
              <a:path w="339090" h="318770">
                <a:moveTo>
                  <a:pt x="134366" y="156209"/>
                </a:moveTo>
                <a:lnTo>
                  <a:pt x="126492" y="163829"/>
                </a:lnTo>
                <a:lnTo>
                  <a:pt x="139149" y="163829"/>
                </a:lnTo>
                <a:lnTo>
                  <a:pt x="140461" y="162559"/>
                </a:lnTo>
                <a:lnTo>
                  <a:pt x="134366" y="156209"/>
                </a:lnTo>
                <a:close/>
              </a:path>
              <a:path w="339090" h="318770">
                <a:moveTo>
                  <a:pt x="247932" y="80009"/>
                </a:moveTo>
                <a:lnTo>
                  <a:pt x="229870" y="80009"/>
                </a:lnTo>
                <a:lnTo>
                  <a:pt x="232918" y="81279"/>
                </a:lnTo>
                <a:lnTo>
                  <a:pt x="236093" y="83819"/>
                </a:lnTo>
                <a:lnTo>
                  <a:pt x="236474" y="85089"/>
                </a:lnTo>
                <a:lnTo>
                  <a:pt x="238125" y="86359"/>
                </a:lnTo>
                <a:lnTo>
                  <a:pt x="236220" y="90169"/>
                </a:lnTo>
                <a:lnTo>
                  <a:pt x="232409" y="96519"/>
                </a:lnTo>
                <a:lnTo>
                  <a:pt x="226822" y="102869"/>
                </a:lnTo>
                <a:lnTo>
                  <a:pt x="224027" y="106679"/>
                </a:lnTo>
                <a:lnTo>
                  <a:pt x="222123" y="109219"/>
                </a:lnTo>
                <a:lnTo>
                  <a:pt x="220979" y="111759"/>
                </a:lnTo>
                <a:lnTo>
                  <a:pt x="219455" y="114299"/>
                </a:lnTo>
                <a:lnTo>
                  <a:pt x="218440" y="116839"/>
                </a:lnTo>
                <a:lnTo>
                  <a:pt x="217677" y="120649"/>
                </a:lnTo>
                <a:lnTo>
                  <a:pt x="217550" y="125729"/>
                </a:lnTo>
                <a:lnTo>
                  <a:pt x="218440" y="128269"/>
                </a:lnTo>
                <a:lnTo>
                  <a:pt x="219201" y="130809"/>
                </a:lnTo>
                <a:lnTo>
                  <a:pt x="220852" y="133349"/>
                </a:lnTo>
                <a:lnTo>
                  <a:pt x="223011" y="135889"/>
                </a:lnTo>
                <a:lnTo>
                  <a:pt x="226949" y="139699"/>
                </a:lnTo>
                <a:lnTo>
                  <a:pt x="231521" y="140969"/>
                </a:lnTo>
                <a:lnTo>
                  <a:pt x="241934" y="140969"/>
                </a:lnTo>
                <a:lnTo>
                  <a:pt x="247142" y="138429"/>
                </a:lnTo>
                <a:lnTo>
                  <a:pt x="252222" y="133349"/>
                </a:lnTo>
                <a:lnTo>
                  <a:pt x="255270" y="130809"/>
                </a:lnTo>
                <a:lnTo>
                  <a:pt x="235839" y="130809"/>
                </a:lnTo>
                <a:lnTo>
                  <a:pt x="233299" y="129539"/>
                </a:lnTo>
                <a:lnTo>
                  <a:pt x="231267" y="126999"/>
                </a:lnTo>
                <a:lnTo>
                  <a:pt x="229870" y="125729"/>
                </a:lnTo>
                <a:lnTo>
                  <a:pt x="228980" y="124459"/>
                </a:lnTo>
                <a:lnTo>
                  <a:pt x="228219" y="120649"/>
                </a:lnTo>
                <a:lnTo>
                  <a:pt x="228346" y="119379"/>
                </a:lnTo>
                <a:lnTo>
                  <a:pt x="229870" y="114299"/>
                </a:lnTo>
                <a:lnTo>
                  <a:pt x="231648" y="111759"/>
                </a:lnTo>
                <a:lnTo>
                  <a:pt x="234442" y="107949"/>
                </a:lnTo>
                <a:lnTo>
                  <a:pt x="239268" y="101599"/>
                </a:lnTo>
                <a:lnTo>
                  <a:pt x="242570" y="96519"/>
                </a:lnTo>
                <a:lnTo>
                  <a:pt x="244348" y="92709"/>
                </a:lnTo>
                <a:lnTo>
                  <a:pt x="260451" y="92709"/>
                </a:lnTo>
                <a:lnTo>
                  <a:pt x="256031" y="88900"/>
                </a:lnTo>
                <a:lnTo>
                  <a:pt x="247932" y="80009"/>
                </a:lnTo>
                <a:close/>
              </a:path>
              <a:path w="339090" h="318770">
                <a:moveTo>
                  <a:pt x="260451" y="92709"/>
                </a:moveTo>
                <a:lnTo>
                  <a:pt x="244348" y="92709"/>
                </a:lnTo>
                <a:lnTo>
                  <a:pt x="247142" y="95250"/>
                </a:lnTo>
                <a:lnTo>
                  <a:pt x="250698" y="99059"/>
                </a:lnTo>
                <a:lnTo>
                  <a:pt x="252856" y="101599"/>
                </a:lnTo>
                <a:lnTo>
                  <a:pt x="253746" y="104139"/>
                </a:lnTo>
                <a:lnTo>
                  <a:pt x="255016" y="107949"/>
                </a:lnTo>
                <a:lnTo>
                  <a:pt x="255016" y="111759"/>
                </a:lnTo>
                <a:lnTo>
                  <a:pt x="235839" y="130809"/>
                </a:lnTo>
                <a:lnTo>
                  <a:pt x="255270" y="130809"/>
                </a:lnTo>
                <a:lnTo>
                  <a:pt x="257682" y="126999"/>
                </a:lnTo>
                <a:lnTo>
                  <a:pt x="260984" y="119379"/>
                </a:lnTo>
                <a:lnTo>
                  <a:pt x="262000" y="114299"/>
                </a:lnTo>
                <a:lnTo>
                  <a:pt x="262508" y="109219"/>
                </a:lnTo>
                <a:lnTo>
                  <a:pt x="273875" y="109219"/>
                </a:lnTo>
                <a:lnTo>
                  <a:pt x="278002" y="105409"/>
                </a:lnTo>
                <a:lnTo>
                  <a:pt x="275208" y="104139"/>
                </a:lnTo>
                <a:lnTo>
                  <a:pt x="272669" y="102869"/>
                </a:lnTo>
                <a:lnTo>
                  <a:pt x="270509" y="101599"/>
                </a:lnTo>
                <a:lnTo>
                  <a:pt x="268224" y="100329"/>
                </a:lnTo>
                <a:lnTo>
                  <a:pt x="263398" y="95250"/>
                </a:lnTo>
                <a:lnTo>
                  <a:pt x="260451" y="92709"/>
                </a:lnTo>
                <a:close/>
              </a:path>
              <a:path w="339090" h="318770">
                <a:moveTo>
                  <a:pt x="232791" y="68579"/>
                </a:moveTo>
                <a:lnTo>
                  <a:pt x="224535" y="68579"/>
                </a:lnTo>
                <a:lnTo>
                  <a:pt x="221233" y="69850"/>
                </a:lnTo>
                <a:lnTo>
                  <a:pt x="217804" y="71119"/>
                </a:lnTo>
                <a:lnTo>
                  <a:pt x="214122" y="74929"/>
                </a:lnTo>
                <a:lnTo>
                  <a:pt x="210184" y="78739"/>
                </a:lnTo>
                <a:lnTo>
                  <a:pt x="206121" y="82550"/>
                </a:lnTo>
                <a:lnTo>
                  <a:pt x="203200" y="86359"/>
                </a:lnTo>
                <a:lnTo>
                  <a:pt x="201295" y="90169"/>
                </a:lnTo>
                <a:lnTo>
                  <a:pt x="199263" y="95250"/>
                </a:lnTo>
                <a:lnTo>
                  <a:pt x="198500" y="99059"/>
                </a:lnTo>
                <a:lnTo>
                  <a:pt x="199008" y="101599"/>
                </a:lnTo>
                <a:lnTo>
                  <a:pt x="199390" y="105409"/>
                </a:lnTo>
                <a:lnTo>
                  <a:pt x="200914" y="109219"/>
                </a:lnTo>
                <a:lnTo>
                  <a:pt x="203453" y="113029"/>
                </a:lnTo>
                <a:lnTo>
                  <a:pt x="212217" y="106679"/>
                </a:lnTo>
                <a:lnTo>
                  <a:pt x="209803" y="102869"/>
                </a:lnTo>
                <a:lnTo>
                  <a:pt x="208788" y="99059"/>
                </a:lnTo>
                <a:lnTo>
                  <a:pt x="209296" y="96519"/>
                </a:lnTo>
                <a:lnTo>
                  <a:pt x="209676" y="92709"/>
                </a:lnTo>
                <a:lnTo>
                  <a:pt x="211835" y="90169"/>
                </a:lnTo>
                <a:lnTo>
                  <a:pt x="219455" y="82550"/>
                </a:lnTo>
                <a:lnTo>
                  <a:pt x="223393" y="80009"/>
                </a:lnTo>
                <a:lnTo>
                  <a:pt x="247932" y="80009"/>
                </a:lnTo>
                <a:lnTo>
                  <a:pt x="245618" y="77469"/>
                </a:lnTo>
                <a:lnTo>
                  <a:pt x="242061" y="74929"/>
                </a:lnTo>
                <a:lnTo>
                  <a:pt x="239522" y="72389"/>
                </a:lnTo>
                <a:lnTo>
                  <a:pt x="237998" y="71119"/>
                </a:lnTo>
                <a:lnTo>
                  <a:pt x="235330" y="69850"/>
                </a:lnTo>
                <a:lnTo>
                  <a:pt x="232791" y="68579"/>
                </a:lnTo>
                <a:close/>
              </a:path>
              <a:path w="339090" h="318770">
                <a:moveTo>
                  <a:pt x="273875" y="109219"/>
                </a:moveTo>
                <a:lnTo>
                  <a:pt x="262508" y="109219"/>
                </a:lnTo>
                <a:lnTo>
                  <a:pt x="264922" y="111759"/>
                </a:lnTo>
                <a:lnTo>
                  <a:pt x="267334" y="113029"/>
                </a:lnTo>
                <a:lnTo>
                  <a:pt x="269748" y="113029"/>
                </a:lnTo>
                <a:lnTo>
                  <a:pt x="273875" y="109219"/>
                </a:lnTo>
                <a:close/>
              </a:path>
              <a:path w="339090" h="318770">
                <a:moveTo>
                  <a:pt x="232282" y="22859"/>
                </a:moveTo>
                <a:lnTo>
                  <a:pt x="224408" y="30479"/>
                </a:lnTo>
                <a:lnTo>
                  <a:pt x="288417" y="95250"/>
                </a:lnTo>
                <a:lnTo>
                  <a:pt x="296291" y="87629"/>
                </a:lnTo>
                <a:lnTo>
                  <a:pt x="232282" y="22859"/>
                </a:lnTo>
                <a:close/>
              </a:path>
              <a:path w="339090" h="318770">
                <a:moveTo>
                  <a:pt x="301117" y="0"/>
                </a:moveTo>
                <a:lnTo>
                  <a:pt x="292989" y="0"/>
                </a:lnTo>
                <a:lnTo>
                  <a:pt x="285876" y="2539"/>
                </a:lnTo>
                <a:lnTo>
                  <a:pt x="279653" y="8889"/>
                </a:lnTo>
                <a:lnTo>
                  <a:pt x="273176" y="15239"/>
                </a:lnTo>
                <a:lnTo>
                  <a:pt x="270128" y="22859"/>
                </a:lnTo>
                <a:lnTo>
                  <a:pt x="270382" y="30479"/>
                </a:lnTo>
                <a:lnTo>
                  <a:pt x="271359" y="36829"/>
                </a:lnTo>
                <a:lnTo>
                  <a:pt x="300023" y="66039"/>
                </a:lnTo>
                <a:lnTo>
                  <a:pt x="306070" y="67309"/>
                </a:lnTo>
                <a:lnTo>
                  <a:pt x="314325" y="67309"/>
                </a:lnTo>
                <a:lnTo>
                  <a:pt x="321691" y="63500"/>
                </a:lnTo>
                <a:lnTo>
                  <a:pt x="328549" y="57150"/>
                </a:lnTo>
                <a:lnTo>
                  <a:pt x="329882" y="55879"/>
                </a:lnTo>
                <a:lnTo>
                  <a:pt x="303022" y="55879"/>
                </a:lnTo>
                <a:lnTo>
                  <a:pt x="297688" y="53339"/>
                </a:lnTo>
                <a:lnTo>
                  <a:pt x="292353" y="48259"/>
                </a:lnTo>
                <a:lnTo>
                  <a:pt x="298751" y="41909"/>
                </a:lnTo>
                <a:lnTo>
                  <a:pt x="286257" y="41909"/>
                </a:lnTo>
                <a:lnTo>
                  <a:pt x="282575" y="38100"/>
                </a:lnTo>
                <a:lnTo>
                  <a:pt x="280670" y="33019"/>
                </a:lnTo>
                <a:lnTo>
                  <a:pt x="280670" y="22859"/>
                </a:lnTo>
                <a:lnTo>
                  <a:pt x="282575" y="19050"/>
                </a:lnTo>
                <a:lnTo>
                  <a:pt x="286130" y="15239"/>
                </a:lnTo>
                <a:lnTo>
                  <a:pt x="290195" y="11429"/>
                </a:lnTo>
                <a:lnTo>
                  <a:pt x="294894" y="10159"/>
                </a:lnTo>
                <a:lnTo>
                  <a:pt x="323420" y="10159"/>
                </a:lnTo>
                <a:lnTo>
                  <a:pt x="319083" y="6350"/>
                </a:lnTo>
                <a:lnTo>
                  <a:pt x="307185" y="1269"/>
                </a:lnTo>
                <a:lnTo>
                  <a:pt x="301117" y="0"/>
                </a:lnTo>
                <a:close/>
              </a:path>
              <a:path w="339090" h="318770">
                <a:moveTo>
                  <a:pt x="333882" y="21589"/>
                </a:moveTo>
                <a:lnTo>
                  <a:pt x="324866" y="29209"/>
                </a:lnTo>
                <a:lnTo>
                  <a:pt x="326898" y="33019"/>
                </a:lnTo>
                <a:lnTo>
                  <a:pt x="327786" y="36829"/>
                </a:lnTo>
                <a:lnTo>
                  <a:pt x="313690" y="55879"/>
                </a:lnTo>
                <a:lnTo>
                  <a:pt x="329882" y="55879"/>
                </a:lnTo>
                <a:lnTo>
                  <a:pt x="333882" y="52069"/>
                </a:lnTo>
                <a:lnTo>
                  <a:pt x="337057" y="45719"/>
                </a:lnTo>
                <a:lnTo>
                  <a:pt x="337820" y="39369"/>
                </a:lnTo>
                <a:lnTo>
                  <a:pt x="338708" y="34289"/>
                </a:lnTo>
                <a:lnTo>
                  <a:pt x="337439" y="27939"/>
                </a:lnTo>
                <a:lnTo>
                  <a:pt x="333882" y="21589"/>
                </a:lnTo>
                <a:close/>
              </a:path>
              <a:path w="339090" h="318770">
                <a:moveTo>
                  <a:pt x="323420" y="10159"/>
                </a:moveTo>
                <a:lnTo>
                  <a:pt x="304038" y="10159"/>
                </a:lnTo>
                <a:lnTo>
                  <a:pt x="307975" y="12700"/>
                </a:lnTo>
                <a:lnTo>
                  <a:pt x="312166" y="16509"/>
                </a:lnTo>
                <a:lnTo>
                  <a:pt x="286257" y="41909"/>
                </a:lnTo>
                <a:lnTo>
                  <a:pt x="298751" y="41909"/>
                </a:lnTo>
                <a:lnTo>
                  <a:pt x="326898" y="13969"/>
                </a:lnTo>
                <a:lnTo>
                  <a:pt x="325374" y="12700"/>
                </a:lnTo>
                <a:lnTo>
                  <a:pt x="324866" y="11429"/>
                </a:lnTo>
                <a:lnTo>
                  <a:pt x="323420" y="10159"/>
                </a:lnTo>
                <a:close/>
              </a:path>
            </a:pathLst>
          </a:custGeom>
          <a:solidFill>
            <a:srgbClr val="1E28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9578720" y="3062732"/>
            <a:ext cx="1222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1E2833"/>
                </a:solidFill>
                <a:latin typeface="Arial"/>
                <a:cs typeface="Arial"/>
              </a:rPr>
              <a:t>Programmēšana</a:t>
            </a:r>
            <a:endParaRPr sz="120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5183123" y="5818632"/>
            <a:ext cx="2727960" cy="0"/>
          </a:xfrm>
          <a:custGeom>
            <a:avLst/>
            <a:gdLst/>
            <a:ahLst/>
            <a:cxnLst/>
            <a:rect l="l" t="t" r="r" b="b"/>
            <a:pathLst>
              <a:path w="2727959">
                <a:moveTo>
                  <a:pt x="0" y="0"/>
                </a:moveTo>
                <a:lnTo>
                  <a:pt x="2727959" y="0"/>
                </a:lnTo>
              </a:path>
            </a:pathLst>
          </a:custGeom>
          <a:ln w="9525">
            <a:solidFill>
              <a:srgbClr val="EFCC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2" name="object 52"/>
          <p:cNvGrpSpPr/>
          <p:nvPr/>
        </p:nvGrpSpPr>
        <p:grpSpPr>
          <a:xfrm>
            <a:off x="5182361" y="3275457"/>
            <a:ext cx="2729865" cy="2336165"/>
            <a:chOff x="5182361" y="3275457"/>
            <a:chExt cx="2729865" cy="2336165"/>
          </a:xfrm>
        </p:grpSpPr>
        <p:sp>
          <p:nvSpPr>
            <p:cNvPr id="53" name="object 53"/>
            <p:cNvSpPr/>
            <p:nvPr/>
          </p:nvSpPr>
          <p:spPr>
            <a:xfrm>
              <a:off x="5183123" y="3646932"/>
              <a:ext cx="2727960" cy="1811020"/>
            </a:xfrm>
            <a:custGeom>
              <a:avLst/>
              <a:gdLst/>
              <a:ahLst/>
              <a:cxnLst/>
              <a:rect l="l" t="t" r="r" b="b"/>
              <a:pathLst>
                <a:path w="2727959" h="1811020">
                  <a:moveTo>
                    <a:pt x="0" y="1810512"/>
                  </a:moveTo>
                  <a:lnTo>
                    <a:pt x="579120" y="1810512"/>
                  </a:lnTo>
                </a:path>
                <a:path w="2727959" h="1811020">
                  <a:moveTo>
                    <a:pt x="784860" y="1810512"/>
                  </a:moveTo>
                  <a:lnTo>
                    <a:pt x="2727959" y="1810512"/>
                  </a:lnTo>
                </a:path>
                <a:path w="2727959" h="1811020">
                  <a:moveTo>
                    <a:pt x="0" y="1447800"/>
                  </a:moveTo>
                  <a:lnTo>
                    <a:pt x="579120" y="1447800"/>
                  </a:lnTo>
                </a:path>
                <a:path w="2727959" h="1811020">
                  <a:moveTo>
                    <a:pt x="784860" y="1447800"/>
                  </a:moveTo>
                  <a:lnTo>
                    <a:pt x="2727959" y="1447800"/>
                  </a:lnTo>
                </a:path>
                <a:path w="2727959" h="1811020">
                  <a:moveTo>
                    <a:pt x="0" y="1086612"/>
                  </a:moveTo>
                  <a:lnTo>
                    <a:pt x="123443" y="1086612"/>
                  </a:lnTo>
                </a:path>
                <a:path w="2727959" h="1811020">
                  <a:moveTo>
                    <a:pt x="330707" y="1086612"/>
                  </a:moveTo>
                  <a:lnTo>
                    <a:pt x="579120" y="1086612"/>
                  </a:lnTo>
                </a:path>
                <a:path w="2727959" h="1811020">
                  <a:moveTo>
                    <a:pt x="0" y="723900"/>
                  </a:moveTo>
                  <a:lnTo>
                    <a:pt x="123443" y="723900"/>
                  </a:lnTo>
                </a:path>
                <a:path w="2727959" h="1811020">
                  <a:moveTo>
                    <a:pt x="330707" y="723900"/>
                  </a:moveTo>
                  <a:lnTo>
                    <a:pt x="579120" y="723900"/>
                  </a:lnTo>
                </a:path>
                <a:path w="2727959" h="1811020">
                  <a:moveTo>
                    <a:pt x="0" y="362712"/>
                  </a:moveTo>
                  <a:lnTo>
                    <a:pt x="123443" y="362712"/>
                  </a:lnTo>
                </a:path>
                <a:path w="2727959" h="1811020">
                  <a:moveTo>
                    <a:pt x="330707" y="362712"/>
                  </a:moveTo>
                  <a:lnTo>
                    <a:pt x="579120" y="362712"/>
                  </a:lnTo>
                </a:path>
                <a:path w="2727959" h="1811020">
                  <a:moveTo>
                    <a:pt x="0" y="0"/>
                  </a:moveTo>
                  <a:lnTo>
                    <a:pt x="123443" y="0"/>
                  </a:lnTo>
                </a:path>
                <a:path w="2727959" h="1811020">
                  <a:moveTo>
                    <a:pt x="330707" y="0"/>
                  </a:moveTo>
                  <a:lnTo>
                    <a:pt x="579120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306567" y="3285744"/>
              <a:ext cx="207645" cy="1603375"/>
            </a:xfrm>
            <a:custGeom>
              <a:avLst/>
              <a:gdLst/>
              <a:ahLst/>
              <a:cxnLst/>
              <a:rect l="l" t="t" r="r" b="b"/>
              <a:pathLst>
                <a:path w="207645" h="1603375">
                  <a:moveTo>
                    <a:pt x="207263" y="0"/>
                  </a:moveTo>
                  <a:lnTo>
                    <a:pt x="0" y="0"/>
                  </a:lnTo>
                  <a:lnTo>
                    <a:pt x="0" y="1603247"/>
                  </a:lnTo>
                  <a:lnTo>
                    <a:pt x="207263" y="1603247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6DAA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967983" y="3646932"/>
              <a:ext cx="1943100" cy="1087120"/>
            </a:xfrm>
            <a:custGeom>
              <a:avLst/>
              <a:gdLst/>
              <a:ahLst/>
              <a:cxnLst/>
              <a:rect l="l" t="t" r="r" b="b"/>
              <a:pathLst>
                <a:path w="1943100" h="1087120">
                  <a:moveTo>
                    <a:pt x="0" y="1086612"/>
                  </a:moveTo>
                  <a:lnTo>
                    <a:pt x="1943099" y="1086612"/>
                  </a:lnTo>
                </a:path>
                <a:path w="1943100" h="1087120">
                  <a:moveTo>
                    <a:pt x="0" y="723900"/>
                  </a:moveTo>
                  <a:lnTo>
                    <a:pt x="1943099" y="723900"/>
                  </a:lnTo>
                </a:path>
                <a:path w="1943100" h="1087120">
                  <a:moveTo>
                    <a:pt x="0" y="362712"/>
                  </a:moveTo>
                  <a:lnTo>
                    <a:pt x="1612391" y="362712"/>
                  </a:lnTo>
                </a:path>
                <a:path w="1943100" h="1087120">
                  <a:moveTo>
                    <a:pt x="0" y="0"/>
                  </a:moveTo>
                  <a:lnTo>
                    <a:pt x="702563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762243" y="3285744"/>
              <a:ext cx="205740" cy="2326005"/>
            </a:xfrm>
            <a:custGeom>
              <a:avLst/>
              <a:gdLst/>
              <a:ahLst/>
              <a:cxnLst/>
              <a:rect l="l" t="t" r="r" b="b"/>
              <a:pathLst>
                <a:path w="205739" h="2326004">
                  <a:moveTo>
                    <a:pt x="205739" y="0"/>
                  </a:moveTo>
                  <a:lnTo>
                    <a:pt x="0" y="0"/>
                  </a:lnTo>
                  <a:lnTo>
                    <a:pt x="0" y="2325623"/>
                  </a:lnTo>
                  <a:lnTo>
                    <a:pt x="205739" y="2325623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C545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216395" y="3285744"/>
              <a:ext cx="207645" cy="66040"/>
            </a:xfrm>
            <a:custGeom>
              <a:avLst/>
              <a:gdLst/>
              <a:ahLst/>
              <a:cxnLst/>
              <a:rect l="l" t="t" r="r" b="b"/>
              <a:pathLst>
                <a:path w="207645" h="66039">
                  <a:moveTo>
                    <a:pt x="207263" y="0"/>
                  </a:moveTo>
                  <a:lnTo>
                    <a:pt x="0" y="0"/>
                  </a:lnTo>
                  <a:lnTo>
                    <a:pt x="0" y="65532"/>
                  </a:lnTo>
                  <a:lnTo>
                    <a:pt x="207263" y="65532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778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877811" y="3646932"/>
              <a:ext cx="702945" cy="0"/>
            </a:xfrm>
            <a:custGeom>
              <a:avLst/>
              <a:gdLst/>
              <a:ahLst/>
              <a:cxnLst/>
              <a:rect l="l" t="t" r="r" b="b"/>
              <a:pathLst>
                <a:path w="702945">
                  <a:moveTo>
                    <a:pt x="0" y="0"/>
                  </a:moveTo>
                  <a:lnTo>
                    <a:pt x="702563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670547" y="3285744"/>
              <a:ext cx="207645" cy="645160"/>
            </a:xfrm>
            <a:custGeom>
              <a:avLst/>
              <a:gdLst/>
              <a:ahLst/>
              <a:cxnLst/>
              <a:rect l="l" t="t" r="r" b="b"/>
              <a:pathLst>
                <a:path w="207645" h="645160">
                  <a:moveTo>
                    <a:pt x="207264" y="0"/>
                  </a:moveTo>
                  <a:lnTo>
                    <a:pt x="0" y="0"/>
                  </a:lnTo>
                  <a:lnTo>
                    <a:pt x="0" y="644652"/>
                  </a:lnTo>
                  <a:lnTo>
                    <a:pt x="207264" y="644652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393A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126223" y="3285744"/>
              <a:ext cx="205740" cy="337185"/>
            </a:xfrm>
            <a:custGeom>
              <a:avLst/>
              <a:gdLst/>
              <a:ahLst/>
              <a:cxnLst/>
              <a:rect l="l" t="t" r="r" b="b"/>
              <a:pathLst>
                <a:path w="205740" h="337185">
                  <a:moveTo>
                    <a:pt x="205740" y="0"/>
                  </a:moveTo>
                  <a:lnTo>
                    <a:pt x="0" y="0"/>
                  </a:lnTo>
                  <a:lnTo>
                    <a:pt x="0" y="336803"/>
                  </a:lnTo>
                  <a:lnTo>
                    <a:pt x="205740" y="336803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B88D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787639" y="3646932"/>
              <a:ext cx="123825" cy="363220"/>
            </a:xfrm>
            <a:custGeom>
              <a:avLst/>
              <a:gdLst/>
              <a:ahLst/>
              <a:cxnLst/>
              <a:rect l="l" t="t" r="r" b="b"/>
              <a:pathLst>
                <a:path w="123825" h="363220">
                  <a:moveTo>
                    <a:pt x="0" y="362712"/>
                  </a:moveTo>
                  <a:lnTo>
                    <a:pt x="123443" y="362712"/>
                  </a:lnTo>
                </a:path>
                <a:path w="123825" h="363220">
                  <a:moveTo>
                    <a:pt x="0" y="0"/>
                  </a:moveTo>
                  <a:lnTo>
                    <a:pt x="123443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580376" y="3285744"/>
              <a:ext cx="207645" cy="988060"/>
            </a:xfrm>
            <a:custGeom>
              <a:avLst/>
              <a:gdLst/>
              <a:ahLst/>
              <a:cxnLst/>
              <a:rect l="l" t="t" r="r" b="b"/>
              <a:pathLst>
                <a:path w="207645" h="988060">
                  <a:moveTo>
                    <a:pt x="207264" y="0"/>
                  </a:moveTo>
                  <a:lnTo>
                    <a:pt x="0" y="0"/>
                  </a:lnTo>
                  <a:lnTo>
                    <a:pt x="0" y="987552"/>
                  </a:lnTo>
                  <a:lnTo>
                    <a:pt x="207264" y="987552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EA49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182361" y="3284982"/>
              <a:ext cx="2729865" cy="0"/>
            </a:xfrm>
            <a:custGeom>
              <a:avLst/>
              <a:gdLst/>
              <a:ahLst/>
              <a:cxnLst/>
              <a:rect l="l" t="t" r="r" b="b"/>
              <a:pathLst>
                <a:path w="2729865">
                  <a:moveTo>
                    <a:pt x="0" y="0"/>
                  </a:moveTo>
                  <a:lnTo>
                    <a:pt x="2729484" y="0"/>
                  </a:lnTo>
                </a:path>
              </a:pathLst>
            </a:custGeom>
            <a:ln w="19050">
              <a:solidFill>
                <a:srgbClr val="1E28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4630928" y="5721197"/>
            <a:ext cx="4552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-14</a:t>
            </a:r>
            <a:r>
              <a:rPr sz="1000" spc="-60" dirty="0">
                <a:solidFill>
                  <a:srgbClr val="343333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343333"/>
                </a:solidFill>
                <a:latin typeface="Arial"/>
                <a:cs typeface="Arial"/>
              </a:rPr>
              <a:t>000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4630928" y="5359146"/>
            <a:ext cx="4552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-12</a:t>
            </a:r>
            <a:r>
              <a:rPr sz="1000" spc="-60" dirty="0">
                <a:solidFill>
                  <a:srgbClr val="343333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343333"/>
                </a:solidFill>
                <a:latin typeface="Arial"/>
                <a:cs typeface="Arial"/>
              </a:rPr>
              <a:t>000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4630928" y="4996941"/>
            <a:ext cx="4552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-10</a:t>
            </a:r>
            <a:r>
              <a:rPr sz="1000" spc="-60" dirty="0">
                <a:solidFill>
                  <a:srgbClr val="343333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343333"/>
                </a:solidFill>
                <a:latin typeface="Arial"/>
                <a:cs typeface="Arial"/>
              </a:rPr>
              <a:t>000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4701666" y="4634560"/>
            <a:ext cx="38544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-8</a:t>
            </a:r>
            <a:r>
              <a:rPr sz="1000" spc="-65" dirty="0">
                <a:solidFill>
                  <a:srgbClr val="343333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000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4701666" y="4273041"/>
            <a:ext cx="38544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-6</a:t>
            </a:r>
            <a:r>
              <a:rPr sz="1000" spc="-70" dirty="0">
                <a:solidFill>
                  <a:srgbClr val="343333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000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4701666" y="3910965"/>
            <a:ext cx="38544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-4</a:t>
            </a:r>
            <a:r>
              <a:rPr sz="1000" spc="-70" dirty="0">
                <a:solidFill>
                  <a:srgbClr val="343333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000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4701666" y="3548888"/>
            <a:ext cx="38544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-2</a:t>
            </a:r>
            <a:r>
              <a:rPr sz="1000" spc="-70" dirty="0">
                <a:solidFill>
                  <a:srgbClr val="343333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000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4990846" y="3186811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5194414" y="5943003"/>
            <a:ext cx="242963" cy="2164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554090" y="5943562"/>
            <a:ext cx="758189" cy="3823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388353" y="5946013"/>
            <a:ext cx="403860" cy="383540"/>
          </a:xfrm>
          <a:custGeom>
            <a:avLst/>
            <a:gdLst/>
            <a:ahLst/>
            <a:cxnLst/>
            <a:rect l="l" t="t" r="r" b="b"/>
            <a:pathLst>
              <a:path w="403859" h="383539">
                <a:moveTo>
                  <a:pt x="8509" y="311150"/>
                </a:moveTo>
                <a:lnTo>
                  <a:pt x="0" y="320040"/>
                </a:lnTo>
                <a:lnTo>
                  <a:pt x="64008" y="383540"/>
                </a:lnTo>
                <a:lnTo>
                  <a:pt x="72517" y="375920"/>
                </a:lnTo>
                <a:lnTo>
                  <a:pt x="50292" y="353060"/>
                </a:lnTo>
                <a:lnTo>
                  <a:pt x="50419" y="342900"/>
                </a:lnTo>
                <a:lnTo>
                  <a:pt x="40259" y="342900"/>
                </a:lnTo>
                <a:lnTo>
                  <a:pt x="8509" y="311150"/>
                </a:lnTo>
                <a:close/>
              </a:path>
              <a:path w="403859" h="383539">
                <a:moveTo>
                  <a:pt x="51816" y="267970"/>
                </a:moveTo>
                <a:lnTo>
                  <a:pt x="40259" y="279400"/>
                </a:lnTo>
                <a:lnTo>
                  <a:pt x="40259" y="342900"/>
                </a:lnTo>
                <a:lnTo>
                  <a:pt x="50419" y="342900"/>
                </a:lnTo>
                <a:lnTo>
                  <a:pt x="50546" y="332740"/>
                </a:lnTo>
                <a:lnTo>
                  <a:pt x="115725" y="332740"/>
                </a:lnTo>
                <a:lnTo>
                  <a:pt x="116967" y="331470"/>
                </a:lnTo>
                <a:lnTo>
                  <a:pt x="50926" y="321310"/>
                </a:lnTo>
                <a:lnTo>
                  <a:pt x="51816" y="267970"/>
                </a:lnTo>
                <a:close/>
              </a:path>
              <a:path w="403859" h="383539">
                <a:moveTo>
                  <a:pt x="115725" y="332740"/>
                </a:moveTo>
                <a:lnTo>
                  <a:pt x="50546" y="332740"/>
                </a:lnTo>
                <a:lnTo>
                  <a:pt x="105791" y="342900"/>
                </a:lnTo>
                <a:lnTo>
                  <a:pt x="115725" y="332740"/>
                </a:lnTo>
                <a:close/>
              </a:path>
              <a:path w="403859" h="383539">
                <a:moveTo>
                  <a:pt x="85090" y="270510"/>
                </a:moveTo>
                <a:lnTo>
                  <a:pt x="77216" y="278130"/>
                </a:lnTo>
                <a:lnTo>
                  <a:pt x="105918" y="307340"/>
                </a:lnTo>
                <a:lnTo>
                  <a:pt x="109220" y="309880"/>
                </a:lnTo>
                <a:lnTo>
                  <a:pt x="111887" y="312420"/>
                </a:lnTo>
                <a:lnTo>
                  <a:pt x="113792" y="313690"/>
                </a:lnTo>
                <a:lnTo>
                  <a:pt x="116459" y="316230"/>
                </a:lnTo>
                <a:lnTo>
                  <a:pt x="119252" y="316230"/>
                </a:lnTo>
                <a:lnTo>
                  <a:pt x="124714" y="317500"/>
                </a:lnTo>
                <a:lnTo>
                  <a:pt x="127762" y="317500"/>
                </a:lnTo>
                <a:lnTo>
                  <a:pt x="134620" y="314960"/>
                </a:lnTo>
                <a:lnTo>
                  <a:pt x="137795" y="312420"/>
                </a:lnTo>
                <a:lnTo>
                  <a:pt x="140462" y="309880"/>
                </a:lnTo>
                <a:lnTo>
                  <a:pt x="144195" y="306070"/>
                </a:lnTo>
                <a:lnTo>
                  <a:pt x="122174" y="306070"/>
                </a:lnTo>
                <a:lnTo>
                  <a:pt x="119506" y="303530"/>
                </a:lnTo>
                <a:lnTo>
                  <a:pt x="117855" y="302260"/>
                </a:lnTo>
                <a:lnTo>
                  <a:pt x="114935" y="299720"/>
                </a:lnTo>
                <a:lnTo>
                  <a:pt x="110744" y="295910"/>
                </a:lnTo>
                <a:lnTo>
                  <a:pt x="85090" y="270510"/>
                </a:lnTo>
                <a:close/>
              </a:path>
              <a:path w="403859" h="383539">
                <a:moveTo>
                  <a:pt x="114807" y="241300"/>
                </a:moveTo>
                <a:lnTo>
                  <a:pt x="106934" y="248920"/>
                </a:lnTo>
                <a:lnTo>
                  <a:pt x="135763" y="276860"/>
                </a:lnTo>
                <a:lnTo>
                  <a:pt x="138302" y="280670"/>
                </a:lnTo>
                <a:lnTo>
                  <a:pt x="139573" y="283210"/>
                </a:lnTo>
                <a:lnTo>
                  <a:pt x="140716" y="287020"/>
                </a:lnTo>
                <a:lnTo>
                  <a:pt x="140970" y="289560"/>
                </a:lnTo>
                <a:lnTo>
                  <a:pt x="139192" y="295910"/>
                </a:lnTo>
                <a:lnTo>
                  <a:pt x="137668" y="299720"/>
                </a:lnTo>
                <a:lnTo>
                  <a:pt x="135254" y="300990"/>
                </a:lnTo>
                <a:lnTo>
                  <a:pt x="132969" y="303530"/>
                </a:lnTo>
                <a:lnTo>
                  <a:pt x="130301" y="304800"/>
                </a:lnTo>
                <a:lnTo>
                  <a:pt x="124841" y="306070"/>
                </a:lnTo>
                <a:lnTo>
                  <a:pt x="144195" y="306070"/>
                </a:lnTo>
                <a:lnTo>
                  <a:pt x="146685" y="303530"/>
                </a:lnTo>
                <a:lnTo>
                  <a:pt x="148971" y="295910"/>
                </a:lnTo>
                <a:lnTo>
                  <a:pt x="147320" y="287020"/>
                </a:lnTo>
                <a:lnTo>
                  <a:pt x="161163" y="287020"/>
                </a:lnTo>
                <a:lnTo>
                  <a:pt x="114807" y="241300"/>
                </a:lnTo>
                <a:close/>
              </a:path>
              <a:path w="403859" h="383539">
                <a:moveTo>
                  <a:pt x="161163" y="287020"/>
                </a:moveTo>
                <a:lnTo>
                  <a:pt x="147320" y="287020"/>
                </a:lnTo>
                <a:lnTo>
                  <a:pt x="154177" y="294640"/>
                </a:lnTo>
                <a:lnTo>
                  <a:pt x="161163" y="287020"/>
                </a:lnTo>
                <a:close/>
              </a:path>
              <a:path w="403859" h="383539">
                <a:moveTo>
                  <a:pt x="133985" y="220980"/>
                </a:moveTo>
                <a:lnTo>
                  <a:pt x="126873" y="228600"/>
                </a:lnTo>
                <a:lnTo>
                  <a:pt x="173227" y="275590"/>
                </a:lnTo>
                <a:lnTo>
                  <a:pt x="181101" y="266700"/>
                </a:lnTo>
                <a:lnTo>
                  <a:pt x="153543" y="240030"/>
                </a:lnTo>
                <a:lnTo>
                  <a:pt x="150875" y="236220"/>
                </a:lnTo>
                <a:lnTo>
                  <a:pt x="147700" y="229870"/>
                </a:lnTo>
                <a:lnTo>
                  <a:pt x="147447" y="228600"/>
                </a:lnTo>
                <a:lnTo>
                  <a:pt x="140970" y="228600"/>
                </a:lnTo>
                <a:lnTo>
                  <a:pt x="133985" y="220980"/>
                </a:lnTo>
                <a:close/>
              </a:path>
              <a:path w="403859" h="383539">
                <a:moveTo>
                  <a:pt x="198769" y="179070"/>
                </a:moveTo>
                <a:lnTo>
                  <a:pt x="188595" y="179070"/>
                </a:lnTo>
                <a:lnTo>
                  <a:pt x="192913" y="242570"/>
                </a:lnTo>
                <a:lnTo>
                  <a:pt x="199390" y="248920"/>
                </a:lnTo>
                <a:lnTo>
                  <a:pt x="216054" y="232410"/>
                </a:lnTo>
                <a:lnTo>
                  <a:pt x="202692" y="232410"/>
                </a:lnTo>
                <a:lnTo>
                  <a:pt x="202184" y="222250"/>
                </a:lnTo>
                <a:lnTo>
                  <a:pt x="198769" y="179070"/>
                </a:lnTo>
                <a:close/>
              </a:path>
              <a:path w="403859" h="383539">
                <a:moveTo>
                  <a:pt x="233679" y="200660"/>
                </a:moveTo>
                <a:lnTo>
                  <a:pt x="212217" y="222250"/>
                </a:lnTo>
                <a:lnTo>
                  <a:pt x="209042" y="226060"/>
                </a:lnTo>
                <a:lnTo>
                  <a:pt x="205867" y="228600"/>
                </a:lnTo>
                <a:lnTo>
                  <a:pt x="202692" y="232410"/>
                </a:lnTo>
                <a:lnTo>
                  <a:pt x="216054" y="232410"/>
                </a:lnTo>
                <a:lnTo>
                  <a:pt x="240411" y="208280"/>
                </a:lnTo>
                <a:lnTo>
                  <a:pt x="233679" y="200660"/>
                </a:lnTo>
                <a:close/>
              </a:path>
              <a:path w="403859" h="383539">
                <a:moveTo>
                  <a:pt x="153543" y="204470"/>
                </a:moveTo>
                <a:lnTo>
                  <a:pt x="149098" y="205740"/>
                </a:lnTo>
                <a:lnTo>
                  <a:pt x="145542" y="208280"/>
                </a:lnTo>
                <a:lnTo>
                  <a:pt x="142875" y="210820"/>
                </a:lnTo>
                <a:lnTo>
                  <a:pt x="141097" y="212090"/>
                </a:lnTo>
                <a:lnTo>
                  <a:pt x="139953" y="214630"/>
                </a:lnTo>
                <a:lnTo>
                  <a:pt x="138938" y="219710"/>
                </a:lnTo>
                <a:lnTo>
                  <a:pt x="139446" y="223520"/>
                </a:lnTo>
                <a:lnTo>
                  <a:pt x="140970" y="228600"/>
                </a:lnTo>
                <a:lnTo>
                  <a:pt x="147447" y="228600"/>
                </a:lnTo>
                <a:lnTo>
                  <a:pt x="147193" y="227330"/>
                </a:lnTo>
                <a:lnTo>
                  <a:pt x="147954" y="222250"/>
                </a:lnTo>
                <a:lnTo>
                  <a:pt x="148971" y="220980"/>
                </a:lnTo>
                <a:lnTo>
                  <a:pt x="150622" y="218440"/>
                </a:lnTo>
                <a:lnTo>
                  <a:pt x="152526" y="217170"/>
                </a:lnTo>
                <a:lnTo>
                  <a:pt x="155067" y="215900"/>
                </a:lnTo>
                <a:lnTo>
                  <a:pt x="158115" y="214630"/>
                </a:lnTo>
                <a:lnTo>
                  <a:pt x="153543" y="204470"/>
                </a:lnTo>
                <a:close/>
              </a:path>
              <a:path w="403859" h="383539">
                <a:moveTo>
                  <a:pt x="192659" y="162560"/>
                </a:moveTo>
                <a:lnTo>
                  <a:pt x="154686" y="200660"/>
                </a:lnTo>
                <a:lnTo>
                  <a:pt x="161036" y="207010"/>
                </a:lnTo>
                <a:lnTo>
                  <a:pt x="182499" y="185420"/>
                </a:lnTo>
                <a:lnTo>
                  <a:pt x="185420" y="182880"/>
                </a:lnTo>
                <a:lnTo>
                  <a:pt x="188595" y="179070"/>
                </a:lnTo>
                <a:lnTo>
                  <a:pt x="198769" y="179070"/>
                </a:lnTo>
                <a:lnTo>
                  <a:pt x="197866" y="167640"/>
                </a:lnTo>
                <a:lnTo>
                  <a:pt x="192659" y="162560"/>
                </a:lnTo>
                <a:close/>
              </a:path>
              <a:path w="403859" h="383539">
                <a:moveTo>
                  <a:pt x="232664" y="124460"/>
                </a:moveTo>
                <a:lnTo>
                  <a:pt x="225425" y="128270"/>
                </a:lnTo>
                <a:lnTo>
                  <a:pt x="219328" y="134620"/>
                </a:lnTo>
                <a:lnTo>
                  <a:pt x="212851" y="140970"/>
                </a:lnTo>
                <a:lnTo>
                  <a:pt x="209803" y="147320"/>
                </a:lnTo>
                <a:lnTo>
                  <a:pt x="210057" y="156210"/>
                </a:lnTo>
                <a:lnTo>
                  <a:pt x="211034" y="162560"/>
                </a:lnTo>
                <a:lnTo>
                  <a:pt x="239698" y="191770"/>
                </a:lnTo>
                <a:lnTo>
                  <a:pt x="254000" y="191770"/>
                </a:lnTo>
                <a:lnTo>
                  <a:pt x="261366" y="189230"/>
                </a:lnTo>
                <a:lnTo>
                  <a:pt x="268224" y="181610"/>
                </a:lnTo>
                <a:lnTo>
                  <a:pt x="242697" y="181610"/>
                </a:lnTo>
                <a:lnTo>
                  <a:pt x="237363" y="179070"/>
                </a:lnTo>
                <a:lnTo>
                  <a:pt x="232028" y="173990"/>
                </a:lnTo>
                <a:lnTo>
                  <a:pt x="239705" y="166370"/>
                </a:lnTo>
                <a:lnTo>
                  <a:pt x="225932" y="166370"/>
                </a:lnTo>
                <a:lnTo>
                  <a:pt x="222123" y="162560"/>
                </a:lnTo>
                <a:lnTo>
                  <a:pt x="220345" y="157480"/>
                </a:lnTo>
                <a:lnTo>
                  <a:pt x="220345" y="148590"/>
                </a:lnTo>
                <a:lnTo>
                  <a:pt x="222250" y="143510"/>
                </a:lnTo>
                <a:lnTo>
                  <a:pt x="225805" y="140970"/>
                </a:lnTo>
                <a:lnTo>
                  <a:pt x="229870" y="135890"/>
                </a:lnTo>
                <a:lnTo>
                  <a:pt x="234569" y="134620"/>
                </a:lnTo>
                <a:lnTo>
                  <a:pt x="261649" y="134620"/>
                </a:lnTo>
                <a:lnTo>
                  <a:pt x="258758" y="132080"/>
                </a:lnTo>
                <a:lnTo>
                  <a:pt x="252857" y="128270"/>
                </a:lnTo>
                <a:lnTo>
                  <a:pt x="246860" y="125730"/>
                </a:lnTo>
                <a:lnTo>
                  <a:pt x="240792" y="125730"/>
                </a:lnTo>
                <a:lnTo>
                  <a:pt x="232664" y="124460"/>
                </a:lnTo>
                <a:close/>
              </a:path>
              <a:path w="403859" h="383539">
                <a:moveTo>
                  <a:pt x="273557" y="147320"/>
                </a:moveTo>
                <a:lnTo>
                  <a:pt x="264541" y="153670"/>
                </a:lnTo>
                <a:lnTo>
                  <a:pt x="266573" y="158750"/>
                </a:lnTo>
                <a:lnTo>
                  <a:pt x="267462" y="162560"/>
                </a:lnTo>
                <a:lnTo>
                  <a:pt x="266826" y="166370"/>
                </a:lnTo>
                <a:lnTo>
                  <a:pt x="266319" y="168910"/>
                </a:lnTo>
                <a:lnTo>
                  <a:pt x="264668" y="172720"/>
                </a:lnTo>
                <a:lnTo>
                  <a:pt x="261747" y="175260"/>
                </a:lnTo>
                <a:lnTo>
                  <a:pt x="257937" y="179070"/>
                </a:lnTo>
                <a:lnTo>
                  <a:pt x="253365" y="181610"/>
                </a:lnTo>
                <a:lnTo>
                  <a:pt x="268224" y="181610"/>
                </a:lnTo>
                <a:lnTo>
                  <a:pt x="273557" y="176530"/>
                </a:lnTo>
                <a:lnTo>
                  <a:pt x="276732" y="171450"/>
                </a:lnTo>
                <a:lnTo>
                  <a:pt x="277495" y="165100"/>
                </a:lnTo>
                <a:lnTo>
                  <a:pt x="278384" y="158750"/>
                </a:lnTo>
                <a:lnTo>
                  <a:pt x="277114" y="152400"/>
                </a:lnTo>
                <a:lnTo>
                  <a:pt x="273557" y="147320"/>
                </a:lnTo>
                <a:close/>
              </a:path>
              <a:path w="403859" h="383539">
                <a:moveTo>
                  <a:pt x="261649" y="134620"/>
                </a:moveTo>
                <a:lnTo>
                  <a:pt x="234569" y="134620"/>
                </a:lnTo>
                <a:lnTo>
                  <a:pt x="243713" y="135890"/>
                </a:lnTo>
                <a:lnTo>
                  <a:pt x="247650" y="137160"/>
                </a:lnTo>
                <a:lnTo>
                  <a:pt x="251841" y="140970"/>
                </a:lnTo>
                <a:lnTo>
                  <a:pt x="225932" y="166370"/>
                </a:lnTo>
                <a:lnTo>
                  <a:pt x="239705" y="166370"/>
                </a:lnTo>
                <a:lnTo>
                  <a:pt x="266573" y="139700"/>
                </a:lnTo>
                <a:lnTo>
                  <a:pt x="265049" y="137160"/>
                </a:lnTo>
                <a:lnTo>
                  <a:pt x="264541" y="137160"/>
                </a:lnTo>
                <a:lnTo>
                  <a:pt x="261649" y="134620"/>
                </a:lnTo>
                <a:close/>
              </a:path>
              <a:path w="403859" h="383539">
                <a:moveTo>
                  <a:pt x="258952" y="96519"/>
                </a:moveTo>
                <a:lnTo>
                  <a:pt x="251968" y="104140"/>
                </a:lnTo>
                <a:lnTo>
                  <a:pt x="298323" y="149860"/>
                </a:lnTo>
                <a:lnTo>
                  <a:pt x="306197" y="142240"/>
                </a:lnTo>
                <a:lnTo>
                  <a:pt x="282067" y="118110"/>
                </a:lnTo>
                <a:lnTo>
                  <a:pt x="277875" y="114300"/>
                </a:lnTo>
                <a:lnTo>
                  <a:pt x="275081" y="110490"/>
                </a:lnTo>
                <a:lnTo>
                  <a:pt x="272288" y="104140"/>
                </a:lnTo>
                <a:lnTo>
                  <a:pt x="272161" y="102870"/>
                </a:lnTo>
                <a:lnTo>
                  <a:pt x="265429" y="102870"/>
                </a:lnTo>
                <a:lnTo>
                  <a:pt x="258952" y="96519"/>
                </a:lnTo>
                <a:close/>
              </a:path>
              <a:path w="403859" h="383539">
                <a:moveTo>
                  <a:pt x="305625" y="86360"/>
                </a:moveTo>
                <a:lnTo>
                  <a:pt x="289051" y="86360"/>
                </a:lnTo>
                <a:lnTo>
                  <a:pt x="292226" y="88900"/>
                </a:lnTo>
                <a:lnTo>
                  <a:pt x="295782" y="92710"/>
                </a:lnTo>
                <a:lnTo>
                  <a:pt x="325881" y="121920"/>
                </a:lnTo>
                <a:lnTo>
                  <a:pt x="333755" y="114300"/>
                </a:lnTo>
                <a:lnTo>
                  <a:pt x="306831" y="87630"/>
                </a:lnTo>
                <a:lnTo>
                  <a:pt x="305625" y="86360"/>
                </a:lnTo>
                <a:close/>
              </a:path>
              <a:path w="403859" h="383539">
                <a:moveTo>
                  <a:pt x="289687" y="74930"/>
                </a:moveTo>
                <a:lnTo>
                  <a:pt x="286257" y="74930"/>
                </a:lnTo>
                <a:lnTo>
                  <a:pt x="278892" y="76200"/>
                </a:lnTo>
                <a:lnTo>
                  <a:pt x="264668" y="99060"/>
                </a:lnTo>
                <a:lnTo>
                  <a:pt x="265429" y="102870"/>
                </a:lnTo>
                <a:lnTo>
                  <a:pt x="272161" y="102870"/>
                </a:lnTo>
                <a:lnTo>
                  <a:pt x="271906" y="100330"/>
                </a:lnTo>
                <a:lnTo>
                  <a:pt x="273430" y="95250"/>
                </a:lnTo>
                <a:lnTo>
                  <a:pt x="274827" y="92710"/>
                </a:lnTo>
                <a:lnTo>
                  <a:pt x="277114" y="90169"/>
                </a:lnTo>
                <a:lnTo>
                  <a:pt x="279907" y="87630"/>
                </a:lnTo>
                <a:lnTo>
                  <a:pt x="282955" y="86360"/>
                </a:lnTo>
                <a:lnTo>
                  <a:pt x="305625" y="86360"/>
                </a:lnTo>
                <a:lnTo>
                  <a:pt x="302005" y="82550"/>
                </a:lnTo>
                <a:lnTo>
                  <a:pt x="299593" y="78740"/>
                </a:lnTo>
                <a:lnTo>
                  <a:pt x="299593" y="76200"/>
                </a:lnTo>
                <a:lnTo>
                  <a:pt x="293243" y="76200"/>
                </a:lnTo>
                <a:lnTo>
                  <a:pt x="289687" y="74930"/>
                </a:lnTo>
                <a:close/>
              </a:path>
              <a:path w="403859" h="383539">
                <a:moveTo>
                  <a:pt x="332659" y="58419"/>
                </a:moveTo>
                <a:lnTo>
                  <a:pt x="314705" y="58419"/>
                </a:lnTo>
                <a:lnTo>
                  <a:pt x="318516" y="60960"/>
                </a:lnTo>
                <a:lnTo>
                  <a:pt x="320928" y="62230"/>
                </a:lnTo>
                <a:lnTo>
                  <a:pt x="324103" y="66040"/>
                </a:lnTo>
                <a:lnTo>
                  <a:pt x="353314" y="95250"/>
                </a:lnTo>
                <a:lnTo>
                  <a:pt x="361188" y="87630"/>
                </a:lnTo>
                <a:lnTo>
                  <a:pt x="332659" y="58419"/>
                </a:lnTo>
                <a:close/>
              </a:path>
              <a:path w="403859" h="383539">
                <a:moveTo>
                  <a:pt x="318897" y="46990"/>
                </a:moveTo>
                <a:lnTo>
                  <a:pt x="308864" y="46990"/>
                </a:lnTo>
                <a:lnTo>
                  <a:pt x="304038" y="49530"/>
                </a:lnTo>
                <a:lnTo>
                  <a:pt x="299466" y="53340"/>
                </a:lnTo>
                <a:lnTo>
                  <a:pt x="293497" y="59690"/>
                </a:lnTo>
                <a:lnTo>
                  <a:pt x="291465" y="67310"/>
                </a:lnTo>
                <a:lnTo>
                  <a:pt x="293243" y="76200"/>
                </a:lnTo>
                <a:lnTo>
                  <a:pt x="299593" y="76200"/>
                </a:lnTo>
                <a:lnTo>
                  <a:pt x="299593" y="69850"/>
                </a:lnTo>
                <a:lnTo>
                  <a:pt x="301244" y="66040"/>
                </a:lnTo>
                <a:lnTo>
                  <a:pt x="304419" y="62230"/>
                </a:lnTo>
                <a:lnTo>
                  <a:pt x="308228" y="59690"/>
                </a:lnTo>
                <a:lnTo>
                  <a:pt x="310515" y="59690"/>
                </a:lnTo>
                <a:lnTo>
                  <a:pt x="312674" y="58419"/>
                </a:lnTo>
                <a:lnTo>
                  <a:pt x="332659" y="58419"/>
                </a:lnTo>
                <a:lnTo>
                  <a:pt x="323976" y="49530"/>
                </a:lnTo>
                <a:lnTo>
                  <a:pt x="318897" y="46990"/>
                </a:lnTo>
                <a:close/>
              </a:path>
              <a:path w="403859" h="383539">
                <a:moveTo>
                  <a:pt x="365760" y="0"/>
                </a:moveTo>
                <a:lnTo>
                  <a:pt x="357631" y="0"/>
                </a:lnTo>
                <a:lnTo>
                  <a:pt x="350520" y="2540"/>
                </a:lnTo>
                <a:lnTo>
                  <a:pt x="344297" y="8890"/>
                </a:lnTo>
                <a:lnTo>
                  <a:pt x="337947" y="15240"/>
                </a:lnTo>
                <a:lnTo>
                  <a:pt x="334772" y="22860"/>
                </a:lnTo>
                <a:lnTo>
                  <a:pt x="335152" y="31750"/>
                </a:lnTo>
                <a:lnTo>
                  <a:pt x="336055" y="36830"/>
                </a:lnTo>
                <a:lnTo>
                  <a:pt x="364738" y="66040"/>
                </a:lnTo>
                <a:lnTo>
                  <a:pt x="370840" y="67310"/>
                </a:lnTo>
                <a:lnTo>
                  <a:pt x="378968" y="67310"/>
                </a:lnTo>
                <a:lnTo>
                  <a:pt x="386461" y="63500"/>
                </a:lnTo>
                <a:lnTo>
                  <a:pt x="394557" y="55880"/>
                </a:lnTo>
                <a:lnTo>
                  <a:pt x="367792" y="55880"/>
                </a:lnTo>
                <a:lnTo>
                  <a:pt x="362330" y="53340"/>
                </a:lnTo>
                <a:lnTo>
                  <a:pt x="356997" y="48260"/>
                </a:lnTo>
                <a:lnTo>
                  <a:pt x="363394" y="41910"/>
                </a:lnTo>
                <a:lnTo>
                  <a:pt x="351027" y="41910"/>
                </a:lnTo>
                <a:lnTo>
                  <a:pt x="347218" y="38100"/>
                </a:lnTo>
                <a:lnTo>
                  <a:pt x="345313" y="33019"/>
                </a:lnTo>
                <a:lnTo>
                  <a:pt x="345440" y="22860"/>
                </a:lnTo>
                <a:lnTo>
                  <a:pt x="347218" y="19050"/>
                </a:lnTo>
                <a:lnTo>
                  <a:pt x="350900" y="15240"/>
                </a:lnTo>
                <a:lnTo>
                  <a:pt x="354838" y="11430"/>
                </a:lnTo>
                <a:lnTo>
                  <a:pt x="359537" y="10160"/>
                </a:lnTo>
                <a:lnTo>
                  <a:pt x="386626" y="10160"/>
                </a:lnTo>
                <a:lnTo>
                  <a:pt x="383744" y="7619"/>
                </a:lnTo>
                <a:lnTo>
                  <a:pt x="377872" y="3810"/>
                </a:lnTo>
                <a:lnTo>
                  <a:pt x="371881" y="1269"/>
                </a:lnTo>
                <a:lnTo>
                  <a:pt x="365760" y="0"/>
                </a:lnTo>
                <a:close/>
              </a:path>
              <a:path w="403859" h="383539">
                <a:moveTo>
                  <a:pt x="398652" y="21590"/>
                </a:moveTo>
                <a:lnTo>
                  <a:pt x="389509" y="29210"/>
                </a:lnTo>
                <a:lnTo>
                  <a:pt x="391668" y="33019"/>
                </a:lnTo>
                <a:lnTo>
                  <a:pt x="392429" y="36830"/>
                </a:lnTo>
                <a:lnTo>
                  <a:pt x="391414" y="44450"/>
                </a:lnTo>
                <a:lnTo>
                  <a:pt x="389636" y="48260"/>
                </a:lnTo>
                <a:lnTo>
                  <a:pt x="386842" y="50800"/>
                </a:lnTo>
                <a:lnTo>
                  <a:pt x="382904" y="54610"/>
                </a:lnTo>
                <a:lnTo>
                  <a:pt x="378332" y="55880"/>
                </a:lnTo>
                <a:lnTo>
                  <a:pt x="394557" y="55880"/>
                </a:lnTo>
                <a:lnTo>
                  <a:pt x="398652" y="52069"/>
                </a:lnTo>
                <a:lnTo>
                  <a:pt x="401700" y="45719"/>
                </a:lnTo>
                <a:lnTo>
                  <a:pt x="402590" y="39369"/>
                </a:lnTo>
                <a:lnTo>
                  <a:pt x="403351" y="34290"/>
                </a:lnTo>
                <a:lnTo>
                  <a:pt x="402081" y="27940"/>
                </a:lnTo>
                <a:lnTo>
                  <a:pt x="398652" y="21590"/>
                </a:lnTo>
                <a:close/>
              </a:path>
              <a:path w="403859" h="383539">
                <a:moveTo>
                  <a:pt x="386626" y="10160"/>
                </a:moveTo>
                <a:lnTo>
                  <a:pt x="368680" y="10160"/>
                </a:lnTo>
                <a:lnTo>
                  <a:pt x="372618" y="12700"/>
                </a:lnTo>
                <a:lnTo>
                  <a:pt x="376809" y="16510"/>
                </a:lnTo>
                <a:lnTo>
                  <a:pt x="351027" y="41910"/>
                </a:lnTo>
                <a:lnTo>
                  <a:pt x="363394" y="41910"/>
                </a:lnTo>
                <a:lnTo>
                  <a:pt x="391541" y="13969"/>
                </a:lnTo>
                <a:lnTo>
                  <a:pt x="390017" y="12700"/>
                </a:lnTo>
                <a:lnTo>
                  <a:pt x="389509" y="12700"/>
                </a:lnTo>
                <a:lnTo>
                  <a:pt x="386626" y="10160"/>
                </a:lnTo>
                <a:close/>
              </a:path>
            </a:pathLst>
          </a:custGeom>
          <a:solidFill>
            <a:srgbClr val="34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852031" y="5945885"/>
            <a:ext cx="394970" cy="378460"/>
          </a:xfrm>
          <a:custGeom>
            <a:avLst/>
            <a:gdLst/>
            <a:ahLst/>
            <a:cxnLst/>
            <a:rect l="l" t="t" r="r" b="b"/>
            <a:pathLst>
              <a:path w="394970" h="378460">
                <a:moveTo>
                  <a:pt x="54531" y="283209"/>
                </a:moveTo>
                <a:lnTo>
                  <a:pt x="43307" y="283209"/>
                </a:lnTo>
                <a:lnTo>
                  <a:pt x="43402" y="288289"/>
                </a:lnTo>
                <a:lnTo>
                  <a:pt x="43688" y="292099"/>
                </a:lnTo>
                <a:lnTo>
                  <a:pt x="44196" y="297179"/>
                </a:lnTo>
                <a:lnTo>
                  <a:pt x="52450" y="370839"/>
                </a:lnTo>
                <a:lnTo>
                  <a:pt x="60325" y="378459"/>
                </a:lnTo>
                <a:lnTo>
                  <a:pt x="77216" y="361949"/>
                </a:lnTo>
                <a:lnTo>
                  <a:pt x="62484" y="361949"/>
                </a:lnTo>
                <a:lnTo>
                  <a:pt x="61849" y="353059"/>
                </a:lnTo>
                <a:lnTo>
                  <a:pt x="54531" y="283209"/>
                </a:lnTo>
                <a:close/>
              </a:path>
              <a:path w="394970" h="378460">
                <a:moveTo>
                  <a:pt x="103377" y="321309"/>
                </a:moveTo>
                <a:lnTo>
                  <a:pt x="62484" y="361949"/>
                </a:lnTo>
                <a:lnTo>
                  <a:pt x="77216" y="361949"/>
                </a:lnTo>
                <a:lnTo>
                  <a:pt x="110998" y="328929"/>
                </a:lnTo>
                <a:lnTo>
                  <a:pt x="103377" y="321309"/>
                </a:lnTo>
                <a:close/>
              </a:path>
              <a:path w="394970" h="378460">
                <a:moveTo>
                  <a:pt x="45847" y="265429"/>
                </a:moveTo>
                <a:lnTo>
                  <a:pt x="0" y="311149"/>
                </a:lnTo>
                <a:lnTo>
                  <a:pt x="7620" y="318769"/>
                </a:lnTo>
                <a:lnTo>
                  <a:pt x="43307" y="283209"/>
                </a:lnTo>
                <a:lnTo>
                  <a:pt x="54531" y="283209"/>
                </a:lnTo>
                <a:lnTo>
                  <a:pt x="53467" y="273049"/>
                </a:lnTo>
                <a:lnTo>
                  <a:pt x="45847" y="265429"/>
                </a:lnTo>
                <a:close/>
              </a:path>
              <a:path w="394970" h="378460">
                <a:moveTo>
                  <a:pt x="104394" y="243839"/>
                </a:moveTo>
                <a:lnTo>
                  <a:pt x="97154" y="247649"/>
                </a:lnTo>
                <a:lnTo>
                  <a:pt x="91059" y="253999"/>
                </a:lnTo>
                <a:lnTo>
                  <a:pt x="84582" y="260349"/>
                </a:lnTo>
                <a:lnTo>
                  <a:pt x="81534" y="267969"/>
                </a:lnTo>
                <a:lnTo>
                  <a:pt x="81788" y="275589"/>
                </a:lnTo>
                <a:lnTo>
                  <a:pt x="82746" y="281939"/>
                </a:lnTo>
                <a:lnTo>
                  <a:pt x="111428" y="311149"/>
                </a:lnTo>
                <a:lnTo>
                  <a:pt x="125602" y="311149"/>
                </a:lnTo>
                <a:lnTo>
                  <a:pt x="133096" y="308609"/>
                </a:lnTo>
                <a:lnTo>
                  <a:pt x="139953" y="300989"/>
                </a:lnTo>
                <a:lnTo>
                  <a:pt x="114426" y="300989"/>
                </a:lnTo>
                <a:lnTo>
                  <a:pt x="109093" y="298449"/>
                </a:lnTo>
                <a:lnTo>
                  <a:pt x="103759" y="293369"/>
                </a:lnTo>
                <a:lnTo>
                  <a:pt x="110156" y="287019"/>
                </a:lnTo>
                <a:lnTo>
                  <a:pt x="97663" y="287019"/>
                </a:lnTo>
                <a:lnTo>
                  <a:pt x="93852" y="281939"/>
                </a:lnTo>
                <a:lnTo>
                  <a:pt x="92075" y="278129"/>
                </a:lnTo>
                <a:lnTo>
                  <a:pt x="92075" y="267969"/>
                </a:lnTo>
                <a:lnTo>
                  <a:pt x="93979" y="264159"/>
                </a:lnTo>
                <a:lnTo>
                  <a:pt x="97536" y="260349"/>
                </a:lnTo>
                <a:lnTo>
                  <a:pt x="101600" y="256539"/>
                </a:lnTo>
                <a:lnTo>
                  <a:pt x="106299" y="253999"/>
                </a:lnTo>
                <a:lnTo>
                  <a:pt x="133352" y="253999"/>
                </a:lnTo>
                <a:lnTo>
                  <a:pt x="130434" y="251459"/>
                </a:lnTo>
                <a:lnTo>
                  <a:pt x="124539" y="247649"/>
                </a:lnTo>
                <a:lnTo>
                  <a:pt x="118572" y="245109"/>
                </a:lnTo>
                <a:lnTo>
                  <a:pt x="112522" y="245109"/>
                </a:lnTo>
                <a:lnTo>
                  <a:pt x="104394" y="243839"/>
                </a:lnTo>
                <a:close/>
              </a:path>
              <a:path w="394970" h="378460">
                <a:moveTo>
                  <a:pt x="145288" y="266699"/>
                </a:moveTo>
                <a:lnTo>
                  <a:pt x="136144" y="273049"/>
                </a:lnTo>
                <a:lnTo>
                  <a:pt x="138302" y="278129"/>
                </a:lnTo>
                <a:lnTo>
                  <a:pt x="139065" y="281939"/>
                </a:lnTo>
                <a:lnTo>
                  <a:pt x="138049" y="289559"/>
                </a:lnTo>
                <a:lnTo>
                  <a:pt x="136398" y="292099"/>
                </a:lnTo>
                <a:lnTo>
                  <a:pt x="133476" y="294639"/>
                </a:lnTo>
                <a:lnTo>
                  <a:pt x="129667" y="298449"/>
                </a:lnTo>
                <a:lnTo>
                  <a:pt x="125095" y="300989"/>
                </a:lnTo>
                <a:lnTo>
                  <a:pt x="139953" y="300989"/>
                </a:lnTo>
                <a:lnTo>
                  <a:pt x="145288" y="295909"/>
                </a:lnTo>
                <a:lnTo>
                  <a:pt x="148463" y="290829"/>
                </a:lnTo>
                <a:lnTo>
                  <a:pt x="149225" y="284479"/>
                </a:lnTo>
                <a:lnTo>
                  <a:pt x="150114" y="278129"/>
                </a:lnTo>
                <a:lnTo>
                  <a:pt x="148844" y="271779"/>
                </a:lnTo>
                <a:lnTo>
                  <a:pt x="145288" y="266699"/>
                </a:lnTo>
                <a:close/>
              </a:path>
              <a:path w="394970" h="378460">
                <a:moveTo>
                  <a:pt x="133352" y="253999"/>
                </a:moveTo>
                <a:lnTo>
                  <a:pt x="106299" y="253999"/>
                </a:lnTo>
                <a:lnTo>
                  <a:pt x="111887" y="255269"/>
                </a:lnTo>
                <a:lnTo>
                  <a:pt x="115443" y="255269"/>
                </a:lnTo>
                <a:lnTo>
                  <a:pt x="119379" y="256539"/>
                </a:lnTo>
                <a:lnTo>
                  <a:pt x="123571" y="260349"/>
                </a:lnTo>
                <a:lnTo>
                  <a:pt x="97663" y="287019"/>
                </a:lnTo>
                <a:lnTo>
                  <a:pt x="110156" y="287019"/>
                </a:lnTo>
                <a:lnTo>
                  <a:pt x="138302" y="259079"/>
                </a:lnTo>
                <a:lnTo>
                  <a:pt x="137414" y="257809"/>
                </a:lnTo>
                <a:lnTo>
                  <a:pt x="136651" y="256539"/>
                </a:lnTo>
                <a:lnTo>
                  <a:pt x="136271" y="256539"/>
                </a:lnTo>
                <a:lnTo>
                  <a:pt x="133352" y="253999"/>
                </a:lnTo>
                <a:close/>
              </a:path>
              <a:path w="394970" h="378460">
                <a:moveTo>
                  <a:pt x="129667" y="217169"/>
                </a:moveTo>
                <a:lnTo>
                  <a:pt x="122554" y="223519"/>
                </a:lnTo>
                <a:lnTo>
                  <a:pt x="168910" y="270509"/>
                </a:lnTo>
                <a:lnTo>
                  <a:pt x="176784" y="262889"/>
                </a:lnTo>
                <a:lnTo>
                  <a:pt x="152780" y="238759"/>
                </a:lnTo>
                <a:lnTo>
                  <a:pt x="148590" y="234949"/>
                </a:lnTo>
                <a:lnTo>
                  <a:pt x="145669" y="231139"/>
                </a:lnTo>
                <a:lnTo>
                  <a:pt x="142875" y="224789"/>
                </a:lnTo>
                <a:lnTo>
                  <a:pt x="142790" y="223519"/>
                </a:lnTo>
                <a:lnTo>
                  <a:pt x="136144" y="223519"/>
                </a:lnTo>
                <a:lnTo>
                  <a:pt x="129667" y="217169"/>
                </a:lnTo>
                <a:close/>
              </a:path>
              <a:path w="394970" h="378460">
                <a:moveTo>
                  <a:pt x="175005" y="205739"/>
                </a:moveTo>
                <a:lnTo>
                  <a:pt x="153543" y="205739"/>
                </a:lnTo>
                <a:lnTo>
                  <a:pt x="159639" y="207009"/>
                </a:lnTo>
                <a:lnTo>
                  <a:pt x="162941" y="209549"/>
                </a:lnTo>
                <a:lnTo>
                  <a:pt x="166370" y="213359"/>
                </a:lnTo>
                <a:lnTo>
                  <a:pt x="196469" y="242569"/>
                </a:lnTo>
                <a:lnTo>
                  <a:pt x="204343" y="234949"/>
                </a:lnTo>
                <a:lnTo>
                  <a:pt x="177419" y="208279"/>
                </a:lnTo>
                <a:lnTo>
                  <a:pt x="175005" y="205739"/>
                </a:lnTo>
                <a:close/>
              </a:path>
              <a:path w="394970" h="378460">
                <a:moveTo>
                  <a:pt x="156845" y="194309"/>
                </a:moveTo>
                <a:lnTo>
                  <a:pt x="135254" y="219709"/>
                </a:lnTo>
                <a:lnTo>
                  <a:pt x="136144" y="223519"/>
                </a:lnTo>
                <a:lnTo>
                  <a:pt x="142790" y="223519"/>
                </a:lnTo>
                <a:lnTo>
                  <a:pt x="142621" y="220979"/>
                </a:lnTo>
                <a:lnTo>
                  <a:pt x="143255" y="218439"/>
                </a:lnTo>
                <a:lnTo>
                  <a:pt x="144018" y="215899"/>
                </a:lnTo>
                <a:lnTo>
                  <a:pt x="145415" y="212089"/>
                </a:lnTo>
                <a:lnTo>
                  <a:pt x="147700" y="210819"/>
                </a:lnTo>
                <a:lnTo>
                  <a:pt x="150622" y="207009"/>
                </a:lnTo>
                <a:lnTo>
                  <a:pt x="153543" y="205739"/>
                </a:lnTo>
                <a:lnTo>
                  <a:pt x="175005" y="205739"/>
                </a:lnTo>
                <a:lnTo>
                  <a:pt x="172593" y="203199"/>
                </a:lnTo>
                <a:lnTo>
                  <a:pt x="170307" y="199389"/>
                </a:lnTo>
                <a:lnTo>
                  <a:pt x="170307" y="196849"/>
                </a:lnTo>
                <a:lnTo>
                  <a:pt x="163829" y="196849"/>
                </a:lnTo>
                <a:lnTo>
                  <a:pt x="160400" y="195579"/>
                </a:lnTo>
                <a:lnTo>
                  <a:pt x="156845" y="194309"/>
                </a:lnTo>
                <a:close/>
              </a:path>
              <a:path w="394970" h="378460">
                <a:moveTo>
                  <a:pt x="203834" y="179069"/>
                </a:moveTo>
                <a:lnTo>
                  <a:pt x="185293" y="179069"/>
                </a:lnTo>
                <a:lnTo>
                  <a:pt x="189102" y="181609"/>
                </a:lnTo>
                <a:lnTo>
                  <a:pt x="191643" y="182879"/>
                </a:lnTo>
                <a:lnTo>
                  <a:pt x="194818" y="186689"/>
                </a:lnTo>
                <a:lnTo>
                  <a:pt x="224027" y="215899"/>
                </a:lnTo>
                <a:lnTo>
                  <a:pt x="231775" y="207009"/>
                </a:lnTo>
                <a:lnTo>
                  <a:pt x="203834" y="179069"/>
                </a:lnTo>
                <a:close/>
              </a:path>
              <a:path w="394970" h="378460">
                <a:moveTo>
                  <a:pt x="255524" y="194309"/>
                </a:moveTo>
                <a:lnTo>
                  <a:pt x="246761" y="200659"/>
                </a:lnTo>
                <a:lnTo>
                  <a:pt x="251714" y="205739"/>
                </a:lnTo>
                <a:lnTo>
                  <a:pt x="257048" y="207009"/>
                </a:lnTo>
                <a:lnTo>
                  <a:pt x="268859" y="205739"/>
                </a:lnTo>
                <a:lnTo>
                  <a:pt x="274574" y="201929"/>
                </a:lnTo>
                <a:lnTo>
                  <a:pt x="280162" y="196849"/>
                </a:lnTo>
                <a:lnTo>
                  <a:pt x="260858" y="196849"/>
                </a:lnTo>
                <a:lnTo>
                  <a:pt x="255524" y="194309"/>
                </a:lnTo>
                <a:close/>
              </a:path>
              <a:path w="394970" h="378460">
                <a:moveTo>
                  <a:pt x="189484" y="167639"/>
                </a:moveTo>
                <a:lnTo>
                  <a:pt x="179450" y="167639"/>
                </a:lnTo>
                <a:lnTo>
                  <a:pt x="174625" y="170179"/>
                </a:lnTo>
                <a:lnTo>
                  <a:pt x="164211" y="180339"/>
                </a:lnTo>
                <a:lnTo>
                  <a:pt x="162051" y="187959"/>
                </a:lnTo>
                <a:lnTo>
                  <a:pt x="163829" y="196849"/>
                </a:lnTo>
                <a:lnTo>
                  <a:pt x="170307" y="196849"/>
                </a:lnTo>
                <a:lnTo>
                  <a:pt x="170222" y="191769"/>
                </a:lnTo>
                <a:lnTo>
                  <a:pt x="170179" y="190499"/>
                </a:lnTo>
                <a:lnTo>
                  <a:pt x="171830" y="186689"/>
                </a:lnTo>
                <a:lnTo>
                  <a:pt x="175133" y="182879"/>
                </a:lnTo>
                <a:lnTo>
                  <a:pt x="176911" y="181609"/>
                </a:lnTo>
                <a:lnTo>
                  <a:pt x="178943" y="180339"/>
                </a:lnTo>
                <a:lnTo>
                  <a:pt x="183261" y="179069"/>
                </a:lnTo>
                <a:lnTo>
                  <a:pt x="203834" y="179069"/>
                </a:lnTo>
                <a:lnTo>
                  <a:pt x="200025" y="175259"/>
                </a:lnTo>
                <a:lnTo>
                  <a:pt x="194691" y="170179"/>
                </a:lnTo>
                <a:lnTo>
                  <a:pt x="189484" y="167639"/>
                </a:lnTo>
                <a:close/>
              </a:path>
              <a:path w="394970" h="378460">
                <a:moveTo>
                  <a:pt x="284073" y="158749"/>
                </a:moveTo>
                <a:lnTo>
                  <a:pt x="268224" y="158749"/>
                </a:lnTo>
                <a:lnTo>
                  <a:pt x="273303" y="163829"/>
                </a:lnTo>
                <a:lnTo>
                  <a:pt x="276478" y="167639"/>
                </a:lnTo>
                <a:lnTo>
                  <a:pt x="277749" y="170179"/>
                </a:lnTo>
                <a:lnTo>
                  <a:pt x="279653" y="172719"/>
                </a:lnTo>
                <a:lnTo>
                  <a:pt x="280289" y="176529"/>
                </a:lnTo>
                <a:lnTo>
                  <a:pt x="260858" y="196849"/>
                </a:lnTo>
                <a:lnTo>
                  <a:pt x="280162" y="196849"/>
                </a:lnTo>
                <a:lnTo>
                  <a:pt x="284734" y="191769"/>
                </a:lnTo>
                <a:lnTo>
                  <a:pt x="287782" y="187959"/>
                </a:lnTo>
                <a:lnTo>
                  <a:pt x="289305" y="182879"/>
                </a:lnTo>
                <a:lnTo>
                  <a:pt x="290702" y="177799"/>
                </a:lnTo>
                <a:lnTo>
                  <a:pt x="290702" y="172719"/>
                </a:lnTo>
                <a:lnTo>
                  <a:pt x="289051" y="168909"/>
                </a:lnTo>
                <a:lnTo>
                  <a:pt x="287527" y="163829"/>
                </a:lnTo>
                <a:lnTo>
                  <a:pt x="284073" y="158749"/>
                </a:lnTo>
                <a:close/>
              </a:path>
              <a:path w="394970" h="378460">
                <a:moveTo>
                  <a:pt x="235839" y="110489"/>
                </a:moveTo>
                <a:lnTo>
                  <a:pt x="228600" y="118109"/>
                </a:lnTo>
                <a:lnTo>
                  <a:pt x="234188" y="123189"/>
                </a:lnTo>
                <a:lnTo>
                  <a:pt x="226187" y="123189"/>
                </a:lnTo>
                <a:lnTo>
                  <a:pt x="219455" y="124459"/>
                </a:lnTo>
                <a:lnTo>
                  <a:pt x="209930" y="134619"/>
                </a:lnTo>
                <a:lnTo>
                  <a:pt x="207391" y="139699"/>
                </a:lnTo>
                <a:lnTo>
                  <a:pt x="205359" y="149859"/>
                </a:lnTo>
                <a:lnTo>
                  <a:pt x="205994" y="154939"/>
                </a:lnTo>
                <a:lnTo>
                  <a:pt x="231648" y="185419"/>
                </a:lnTo>
                <a:lnTo>
                  <a:pt x="247776" y="186689"/>
                </a:lnTo>
                <a:lnTo>
                  <a:pt x="255016" y="184149"/>
                </a:lnTo>
                <a:lnTo>
                  <a:pt x="261366" y="177799"/>
                </a:lnTo>
                <a:lnTo>
                  <a:pt x="262667" y="176529"/>
                </a:lnTo>
                <a:lnTo>
                  <a:pt x="247650" y="176529"/>
                </a:lnTo>
                <a:lnTo>
                  <a:pt x="237109" y="175259"/>
                </a:lnTo>
                <a:lnTo>
                  <a:pt x="216026" y="144779"/>
                </a:lnTo>
                <a:lnTo>
                  <a:pt x="217677" y="139699"/>
                </a:lnTo>
                <a:lnTo>
                  <a:pt x="221107" y="135889"/>
                </a:lnTo>
                <a:lnTo>
                  <a:pt x="224663" y="133349"/>
                </a:lnTo>
                <a:lnTo>
                  <a:pt x="229108" y="130809"/>
                </a:lnTo>
                <a:lnTo>
                  <a:pt x="256323" y="130809"/>
                </a:lnTo>
                <a:lnTo>
                  <a:pt x="235839" y="110489"/>
                </a:lnTo>
                <a:close/>
              </a:path>
              <a:path w="394970" h="378460">
                <a:moveTo>
                  <a:pt x="256323" y="130809"/>
                </a:moveTo>
                <a:lnTo>
                  <a:pt x="229108" y="130809"/>
                </a:lnTo>
                <a:lnTo>
                  <a:pt x="239902" y="132079"/>
                </a:lnTo>
                <a:lnTo>
                  <a:pt x="245491" y="134619"/>
                </a:lnTo>
                <a:lnTo>
                  <a:pt x="251205" y="140969"/>
                </a:lnTo>
                <a:lnTo>
                  <a:pt x="257048" y="147319"/>
                </a:lnTo>
                <a:lnTo>
                  <a:pt x="260223" y="152399"/>
                </a:lnTo>
                <a:lnTo>
                  <a:pt x="260603" y="157479"/>
                </a:lnTo>
                <a:lnTo>
                  <a:pt x="260858" y="162559"/>
                </a:lnTo>
                <a:lnTo>
                  <a:pt x="259207" y="167639"/>
                </a:lnTo>
                <a:lnTo>
                  <a:pt x="255650" y="170179"/>
                </a:lnTo>
                <a:lnTo>
                  <a:pt x="251968" y="173989"/>
                </a:lnTo>
                <a:lnTo>
                  <a:pt x="247650" y="176529"/>
                </a:lnTo>
                <a:lnTo>
                  <a:pt x="262667" y="176529"/>
                </a:lnTo>
                <a:lnTo>
                  <a:pt x="266573" y="172719"/>
                </a:lnTo>
                <a:lnTo>
                  <a:pt x="268859" y="166369"/>
                </a:lnTo>
                <a:lnTo>
                  <a:pt x="268224" y="158749"/>
                </a:lnTo>
                <a:lnTo>
                  <a:pt x="284073" y="158749"/>
                </a:lnTo>
                <a:lnTo>
                  <a:pt x="283210" y="157479"/>
                </a:lnTo>
                <a:lnTo>
                  <a:pt x="256323" y="130809"/>
                </a:lnTo>
                <a:close/>
              </a:path>
              <a:path w="394970" h="378460">
                <a:moveTo>
                  <a:pt x="303939" y="80009"/>
                </a:moveTo>
                <a:lnTo>
                  <a:pt x="285876" y="80009"/>
                </a:lnTo>
                <a:lnTo>
                  <a:pt x="288925" y="81279"/>
                </a:lnTo>
                <a:lnTo>
                  <a:pt x="292100" y="83819"/>
                </a:lnTo>
                <a:lnTo>
                  <a:pt x="292353" y="85089"/>
                </a:lnTo>
                <a:lnTo>
                  <a:pt x="293116" y="85089"/>
                </a:lnTo>
                <a:lnTo>
                  <a:pt x="294132" y="86359"/>
                </a:lnTo>
                <a:lnTo>
                  <a:pt x="292226" y="90169"/>
                </a:lnTo>
                <a:lnTo>
                  <a:pt x="288417" y="96519"/>
                </a:lnTo>
                <a:lnTo>
                  <a:pt x="282828" y="102869"/>
                </a:lnTo>
                <a:lnTo>
                  <a:pt x="280035" y="106679"/>
                </a:lnTo>
                <a:lnTo>
                  <a:pt x="278129" y="109219"/>
                </a:lnTo>
                <a:lnTo>
                  <a:pt x="276987" y="111759"/>
                </a:lnTo>
                <a:lnTo>
                  <a:pt x="275463" y="114299"/>
                </a:lnTo>
                <a:lnTo>
                  <a:pt x="274447" y="116839"/>
                </a:lnTo>
                <a:lnTo>
                  <a:pt x="273430" y="121919"/>
                </a:lnTo>
                <a:lnTo>
                  <a:pt x="273558" y="125729"/>
                </a:lnTo>
                <a:lnTo>
                  <a:pt x="274447" y="128269"/>
                </a:lnTo>
                <a:lnTo>
                  <a:pt x="275209" y="130809"/>
                </a:lnTo>
                <a:lnTo>
                  <a:pt x="276860" y="133349"/>
                </a:lnTo>
                <a:lnTo>
                  <a:pt x="279019" y="135889"/>
                </a:lnTo>
                <a:lnTo>
                  <a:pt x="282955" y="139699"/>
                </a:lnTo>
                <a:lnTo>
                  <a:pt x="287527" y="140969"/>
                </a:lnTo>
                <a:lnTo>
                  <a:pt x="297942" y="140969"/>
                </a:lnTo>
                <a:lnTo>
                  <a:pt x="303149" y="138429"/>
                </a:lnTo>
                <a:lnTo>
                  <a:pt x="311276" y="130809"/>
                </a:lnTo>
                <a:lnTo>
                  <a:pt x="291846" y="130809"/>
                </a:lnTo>
                <a:lnTo>
                  <a:pt x="289305" y="129539"/>
                </a:lnTo>
                <a:lnTo>
                  <a:pt x="287274" y="126999"/>
                </a:lnTo>
                <a:lnTo>
                  <a:pt x="285876" y="125729"/>
                </a:lnTo>
                <a:lnTo>
                  <a:pt x="284988" y="124459"/>
                </a:lnTo>
                <a:lnTo>
                  <a:pt x="284225" y="120649"/>
                </a:lnTo>
                <a:lnTo>
                  <a:pt x="284352" y="118109"/>
                </a:lnTo>
                <a:lnTo>
                  <a:pt x="285876" y="114299"/>
                </a:lnTo>
                <a:lnTo>
                  <a:pt x="287654" y="111759"/>
                </a:lnTo>
                <a:lnTo>
                  <a:pt x="290449" y="107949"/>
                </a:lnTo>
                <a:lnTo>
                  <a:pt x="295275" y="101599"/>
                </a:lnTo>
                <a:lnTo>
                  <a:pt x="298576" y="96519"/>
                </a:lnTo>
                <a:lnTo>
                  <a:pt x="300354" y="92709"/>
                </a:lnTo>
                <a:lnTo>
                  <a:pt x="316458" y="92709"/>
                </a:lnTo>
                <a:lnTo>
                  <a:pt x="312039" y="88899"/>
                </a:lnTo>
                <a:lnTo>
                  <a:pt x="303939" y="80009"/>
                </a:lnTo>
                <a:close/>
              </a:path>
              <a:path w="394970" h="378460">
                <a:moveTo>
                  <a:pt x="316458" y="92709"/>
                </a:moveTo>
                <a:lnTo>
                  <a:pt x="300354" y="92709"/>
                </a:lnTo>
                <a:lnTo>
                  <a:pt x="303149" y="95249"/>
                </a:lnTo>
                <a:lnTo>
                  <a:pt x="308864" y="101599"/>
                </a:lnTo>
                <a:lnTo>
                  <a:pt x="309752" y="104139"/>
                </a:lnTo>
                <a:lnTo>
                  <a:pt x="311023" y="107949"/>
                </a:lnTo>
                <a:lnTo>
                  <a:pt x="311023" y="111759"/>
                </a:lnTo>
                <a:lnTo>
                  <a:pt x="291846" y="130809"/>
                </a:lnTo>
                <a:lnTo>
                  <a:pt x="311276" y="130809"/>
                </a:lnTo>
                <a:lnTo>
                  <a:pt x="313690" y="126999"/>
                </a:lnTo>
                <a:lnTo>
                  <a:pt x="316992" y="119379"/>
                </a:lnTo>
                <a:lnTo>
                  <a:pt x="318008" y="114299"/>
                </a:lnTo>
                <a:lnTo>
                  <a:pt x="318516" y="109219"/>
                </a:lnTo>
                <a:lnTo>
                  <a:pt x="329882" y="109219"/>
                </a:lnTo>
                <a:lnTo>
                  <a:pt x="334010" y="105409"/>
                </a:lnTo>
                <a:lnTo>
                  <a:pt x="331216" y="104139"/>
                </a:lnTo>
                <a:lnTo>
                  <a:pt x="328675" y="102869"/>
                </a:lnTo>
                <a:lnTo>
                  <a:pt x="326390" y="101599"/>
                </a:lnTo>
                <a:lnTo>
                  <a:pt x="324230" y="100329"/>
                </a:lnTo>
                <a:lnTo>
                  <a:pt x="319404" y="95249"/>
                </a:lnTo>
                <a:lnTo>
                  <a:pt x="316458" y="92709"/>
                </a:lnTo>
                <a:close/>
              </a:path>
              <a:path w="394970" h="378460">
                <a:moveTo>
                  <a:pt x="288798" y="68579"/>
                </a:moveTo>
                <a:lnTo>
                  <a:pt x="280543" y="68579"/>
                </a:lnTo>
                <a:lnTo>
                  <a:pt x="277241" y="69849"/>
                </a:lnTo>
                <a:lnTo>
                  <a:pt x="273812" y="71119"/>
                </a:lnTo>
                <a:lnTo>
                  <a:pt x="270128" y="74929"/>
                </a:lnTo>
                <a:lnTo>
                  <a:pt x="266192" y="78739"/>
                </a:lnTo>
                <a:lnTo>
                  <a:pt x="262127" y="82549"/>
                </a:lnTo>
                <a:lnTo>
                  <a:pt x="259207" y="86359"/>
                </a:lnTo>
                <a:lnTo>
                  <a:pt x="257301" y="90169"/>
                </a:lnTo>
                <a:lnTo>
                  <a:pt x="255270" y="95249"/>
                </a:lnTo>
                <a:lnTo>
                  <a:pt x="254508" y="99059"/>
                </a:lnTo>
                <a:lnTo>
                  <a:pt x="255016" y="101599"/>
                </a:lnTo>
                <a:lnTo>
                  <a:pt x="255397" y="105409"/>
                </a:lnTo>
                <a:lnTo>
                  <a:pt x="256921" y="109219"/>
                </a:lnTo>
                <a:lnTo>
                  <a:pt x="259461" y="113029"/>
                </a:lnTo>
                <a:lnTo>
                  <a:pt x="268224" y="106679"/>
                </a:lnTo>
                <a:lnTo>
                  <a:pt x="265811" y="102869"/>
                </a:lnTo>
                <a:lnTo>
                  <a:pt x="264795" y="99059"/>
                </a:lnTo>
                <a:lnTo>
                  <a:pt x="265302" y="96519"/>
                </a:lnTo>
                <a:lnTo>
                  <a:pt x="265684" y="92709"/>
                </a:lnTo>
                <a:lnTo>
                  <a:pt x="267843" y="90169"/>
                </a:lnTo>
                <a:lnTo>
                  <a:pt x="275463" y="82549"/>
                </a:lnTo>
                <a:lnTo>
                  <a:pt x="279400" y="80009"/>
                </a:lnTo>
                <a:lnTo>
                  <a:pt x="303939" y="80009"/>
                </a:lnTo>
                <a:lnTo>
                  <a:pt x="301625" y="77469"/>
                </a:lnTo>
                <a:lnTo>
                  <a:pt x="298069" y="74929"/>
                </a:lnTo>
                <a:lnTo>
                  <a:pt x="295528" y="72389"/>
                </a:lnTo>
                <a:lnTo>
                  <a:pt x="294004" y="71119"/>
                </a:lnTo>
                <a:lnTo>
                  <a:pt x="291338" y="69849"/>
                </a:lnTo>
                <a:lnTo>
                  <a:pt x="288798" y="68579"/>
                </a:lnTo>
                <a:close/>
              </a:path>
              <a:path w="394970" h="378460">
                <a:moveTo>
                  <a:pt x="329882" y="109219"/>
                </a:moveTo>
                <a:lnTo>
                  <a:pt x="318516" y="109219"/>
                </a:lnTo>
                <a:lnTo>
                  <a:pt x="320928" y="111759"/>
                </a:lnTo>
                <a:lnTo>
                  <a:pt x="323342" y="113029"/>
                </a:lnTo>
                <a:lnTo>
                  <a:pt x="325754" y="113029"/>
                </a:lnTo>
                <a:lnTo>
                  <a:pt x="329882" y="109219"/>
                </a:lnTo>
                <a:close/>
              </a:path>
              <a:path w="394970" h="378460">
                <a:moveTo>
                  <a:pt x="287147" y="24129"/>
                </a:moveTo>
                <a:lnTo>
                  <a:pt x="279273" y="31749"/>
                </a:lnTo>
                <a:lnTo>
                  <a:pt x="343408" y="96519"/>
                </a:lnTo>
                <a:lnTo>
                  <a:pt x="351282" y="87629"/>
                </a:lnTo>
                <a:lnTo>
                  <a:pt x="287147" y="24129"/>
                </a:lnTo>
                <a:close/>
              </a:path>
              <a:path w="394970" h="378460">
                <a:moveTo>
                  <a:pt x="357124" y="0"/>
                </a:moveTo>
                <a:lnTo>
                  <a:pt x="348996" y="0"/>
                </a:lnTo>
                <a:lnTo>
                  <a:pt x="341884" y="2539"/>
                </a:lnTo>
                <a:lnTo>
                  <a:pt x="335661" y="8889"/>
                </a:lnTo>
                <a:lnTo>
                  <a:pt x="329184" y="15239"/>
                </a:lnTo>
                <a:lnTo>
                  <a:pt x="326136" y="22859"/>
                </a:lnTo>
                <a:lnTo>
                  <a:pt x="326390" y="30479"/>
                </a:lnTo>
                <a:lnTo>
                  <a:pt x="327366" y="36829"/>
                </a:lnTo>
                <a:lnTo>
                  <a:pt x="356030" y="66039"/>
                </a:lnTo>
                <a:lnTo>
                  <a:pt x="362076" y="67309"/>
                </a:lnTo>
                <a:lnTo>
                  <a:pt x="370332" y="67309"/>
                </a:lnTo>
                <a:lnTo>
                  <a:pt x="377698" y="63499"/>
                </a:lnTo>
                <a:lnTo>
                  <a:pt x="384555" y="57149"/>
                </a:lnTo>
                <a:lnTo>
                  <a:pt x="385889" y="55879"/>
                </a:lnTo>
                <a:lnTo>
                  <a:pt x="359028" y="55879"/>
                </a:lnTo>
                <a:lnTo>
                  <a:pt x="353695" y="53339"/>
                </a:lnTo>
                <a:lnTo>
                  <a:pt x="348361" y="48259"/>
                </a:lnTo>
                <a:lnTo>
                  <a:pt x="354758" y="41909"/>
                </a:lnTo>
                <a:lnTo>
                  <a:pt x="342265" y="41909"/>
                </a:lnTo>
                <a:lnTo>
                  <a:pt x="338454" y="38099"/>
                </a:lnTo>
                <a:lnTo>
                  <a:pt x="336676" y="33019"/>
                </a:lnTo>
                <a:lnTo>
                  <a:pt x="336676" y="22859"/>
                </a:lnTo>
                <a:lnTo>
                  <a:pt x="338582" y="19049"/>
                </a:lnTo>
                <a:lnTo>
                  <a:pt x="342138" y="15239"/>
                </a:lnTo>
                <a:lnTo>
                  <a:pt x="346201" y="11429"/>
                </a:lnTo>
                <a:lnTo>
                  <a:pt x="350900" y="10159"/>
                </a:lnTo>
                <a:lnTo>
                  <a:pt x="379427" y="10159"/>
                </a:lnTo>
                <a:lnTo>
                  <a:pt x="375090" y="6349"/>
                </a:lnTo>
                <a:lnTo>
                  <a:pt x="363192" y="1269"/>
                </a:lnTo>
                <a:lnTo>
                  <a:pt x="357124" y="0"/>
                </a:lnTo>
                <a:close/>
              </a:path>
              <a:path w="394970" h="378460">
                <a:moveTo>
                  <a:pt x="389890" y="21589"/>
                </a:moveTo>
                <a:lnTo>
                  <a:pt x="380873" y="29209"/>
                </a:lnTo>
                <a:lnTo>
                  <a:pt x="382904" y="33019"/>
                </a:lnTo>
                <a:lnTo>
                  <a:pt x="383794" y="36829"/>
                </a:lnTo>
                <a:lnTo>
                  <a:pt x="369697" y="55879"/>
                </a:lnTo>
                <a:lnTo>
                  <a:pt x="385889" y="55879"/>
                </a:lnTo>
                <a:lnTo>
                  <a:pt x="389890" y="52069"/>
                </a:lnTo>
                <a:lnTo>
                  <a:pt x="393065" y="45719"/>
                </a:lnTo>
                <a:lnTo>
                  <a:pt x="393826" y="39369"/>
                </a:lnTo>
                <a:lnTo>
                  <a:pt x="394716" y="34289"/>
                </a:lnTo>
                <a:lnTo>
                  <a:pt x="393446" y="27939"/>
                </a:lnTo>
                <a:lnTo>
                  <a:pt x="389890" y="21589"/>
                </a:lnTo>
                <a:close/>
              </a:path>
              <a:path w="394970" h="378460">
                <a:moveTo>
                  <a:pt x="379427" y="10159"/>
                </a:moveTo>
                <a:lnTo>
                  <a:pt x="360045" y="10159"/>
                </a:lnTo>
                <a:lnTo>
                  <a:pt x="363982" y="12699"/>
                </a:lnTo>
                <a:lnTo>
                  <a:pt x="368173" y="16509"/>
                </a:lnTo>
                <a:lnTo>
                  <a:pt x="342265" y="41909"/>
                </a:lnTo>
                <a:lnTo>
                  <a:pt x="354758" y="41909"/>
                </a:lnTo>
                <a:lnTo>
                  <a:pt x="382904" y="13969"/>
                </a:lnTo>
                <a:lnTo>
                  <a:pt x="381380" y="12699"/>
                </a:lnTo>
                <a:lnTo>
                  <a:pt x="380873" y="11429"/>
                </a:lnTo>
                <a:lnTo>
                  <a:pt x="379427" y="10159"/>
                </a:lnTo>
                <a:close/>
              </a:path>
            </a:pathLst>
          </a:custGeom>
          <a:solidFill>
            <a:srgbClr val="34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362570" y="5946038"/>
            <a:ext cx="339090" cy="318770"/>
          </a:xfrm>
          <a:custGeom>
            <a:avLst/>
            <a:gdLst/>
            <a:ahLst/>
            <a:cxnLst/>
            <a:rect l="l" t="t" r="r" b="b"/>
            <a:pathLst>
              <a:path w="339090" h="318770">
                <a:moveTo>
                  <a:pt x="8508" y="246379"/>
                </a:moveTo>
                <a:lnTo>
                  <a:pt x="0" y="255269"/>
                </a:lnTo>
                <a:lnTo>
                  <a:pt x="64007" y="318769"/>
                </a:lnTo>
                <a:lnTo>
                  <a:pt x="79493" y="303529"/>
                </a:lnTo>
                <a:lnTo>
                  <a:pt x="65024" y="303529"/>
                </a:lnTo>
                <a:lnTo>
                  <a:pt x="8508" y="246379"/>
                </a:lnTo>
                <a:close/>
              </a:path>
              <a:path w="339090" h="318770">
                <a:moveTo>
                  <a:pt x="96520" y="271779"/>
                </a:moveTo>
                <a:lnTo>
                  <a:pt x="65024" y="303529"/>
                </a:lnTo>
                <a:lnTo>
                  <a:pt x="79493" y="303529"/>
                </a:lnTo>
                <a:lnTo>
                  <a:pt x="104012" y="279399"/>
                </a:lnTo>
                <a:lnTo>
                  <a:pt x="96520" y="271779"/>
                </a:lnTo>
                <a:close/>
              </a:path>
              <a:path w="339090" h="318770">
                <a:moveTo>
                  <a:pt x="121951" y="204469"/>
                </a:moveTo>
                <a:lnTo>
                  <a:pt x="104901" y="204469"/>
                </a:lnTo>
                <a:lnTo>
                  <a:pt x="107950" y="205739"/>
                </a:lnTo>
                <a:lnTo>
                  <a:pt x="111125" y="209549"/>
                </a:lnTo>
                <a:lnTo>
                  <a:pt x="111378" y="209549"/>
                </a:lnTo>
                <a:lnTo>
                  <a:pt x="112140" y="210819"/>
                </a:lnTo>
                <a:lnTo>
                  <a:pt x="113156" y="210819"/>
                </a:lnTo>
                <a:lnTo>
                  <a:pt x="111251" y="215899"/>
                </a:lnTo>
                <a:lnTo>
                  <a:pt x="107442" y="220979"/>
                </a:lnTo>
                <a:lnTo>
                  <a:pt x="101853" y="228599"/>
                </a:lnTo>
                <a:lnTo>
                  <a:pt x="99059" y="231139"/>
                </a:lnTo>
                <a:lnTo>
                  <a:pt x="97154" y="234949"/>
                </a:lnTo>
                <a:lnTo>
                  <a:pt x="96011" y="236219"/>
                </a:lnTo>
                <a:lnTo>
                  <a:pt x="94487" y="238759"/>
                </a:lnTo>
                <a:lnTo>
                  <a:pt x="93472" y="241299"/>
                </a:lnTo>
                <a:lnTo>
                  <a:pt x="92659" y="246379"/>
                </a:lnTo>
                <a:lnTo>
                  <a:pt x="92582" y="250189"/>
                </a:lnTo>
                <a:lnTo>
                  <a:pt x="93345" y="252729"/>
                </a:lnTo>
                <a:lnTo>
                  <a:pt x="94233" y="256539"/>
                </a:lnTo>
                <a:lnTo>
                  <a:pt x="95757" y="259079"/>
                </a:lnTo>
                <a:lnTo>
                  <a:pt x="101980" y="264159"/>
                </a:lnTo>
                <a:lnTo>
                  <a:pt x="106552" y="266699"/>
                </a:lnTo>
                <a:lnTo>
                  <a:pt x="116967" y="266699"/>
                </a:lnTo>
                <a:lnTo>
                  <a:pt x="122174" y="262889"/>
                </a:lnTo>
                <a:lnTo>
                  <a:pt x="127253" y="257809"/>
                </a:lnTo>
                <a:lnTo>
                  <a:pt x="130301" y="255269"/>
                </a:lnTo>
                <a:lnTo>
                  <a:pt x="110871" y="255269"/>
                </a:lnTo>
                <a:lnTo>
                  <a:pt x="108330" y="253999"/>
                </a:lnTo>
                <a:lnTo>
                  <a:pt x="106299" y="252729"/>
                </a:lnTo>
                <a:lnTo>
                  <a:pt x="104901" y="251459"/>
                </a:lnTo>
                <a:lnTo>
                  <a:pt x="104012" y="248919"/>
                </a:lnTo>
                <a:lnTo>
                  <a:pt x="103250" y="245109"/>
                </a:lnTo>
                <a:lnTo>
                  <a:pt x="103377" y="243839"/>
                </a:lnTo>
                <a:lnTo>
                  <a:pt x="104901" y="240029"/>
                </a:lnTo>
                <a:lnTo>
                  <a:pt x="106679" y="237489"/>
                </a:lnTo>
                <a:lnTo>
                  <a:pt x="109474" y="233679"/>
                </a:lnTo>
                <a:lnTo>
                  <a:pt x="114300" y="227329"/>
                </a:lnTo>
                <a:lnTo>
                  <a:pt x="117601" y="220979"/>
                </a:lnTo>
                <a:lnTo>
                  <a:pt x="119252" y="217169"/>
                </a:lnTo>
                <a:lnTo>
                  <a:pt x="134746" y="217169"/>
                </a:lnTo>
                <a:lnTo>
                  <a:pt x="131063" y="213359"/>
                </a:lnTo>
                <a:lnTo>
                  <a:pt x="121951" y="204469"/>
                </a:lnTo>
                <a:close/>
              </a:path>
              <a:path w="339090" h="318770">
                <a:moveTo>
                  <a:pt x="134746" y="217169"/>
                </a:moveTo>
                <a:lnTo>
                  <a:pt x="119252" y="217169"/>
                </a:lnTo>
                <a:lnTo>
                  <a:pt x="122174" y="220979"/>
                </a:lnTo>
                <a:lnTo>
                  <a:pt x="125602" y="223519"/>
                </a:lnTo>
                <a:lnTo>
                  <a:pt x="127888" y="227329"/>
                </a:lnTo>
                <a:lnTo>
                  <a:pt x="129921" y="232409"/>
                </a:lnTo>
                <a:lnTo>
                  <a:pt x="130048" y="236219"/>
                </a:lnTo>
                <a:lnTo>
                  <a:pt x="128015" y="243839"/>
                </a:lnTo>
                <a:lnTo>
                  <a:pt x="125983" y="247649"/>
                </a:lnTo>
                <a:lnTo>
                  <a:pt x="119887" y="253999"/>
                </a:lnTo>
                <a:lnTo>
                  <a:pt x="116839" y="255269"/>
                </a:lnTo>
                <a:lnTo>
                  <a:pt x="130301" y="255269"/>
                </a:lnTo>
                <a:lnTo>
                  <a:pt x="132714" y="251459"/>
                </a:lnTo>
                <a:lnTo>
                  <a:pt x="136017" y="243839"/>
                </a:lnTo>
                <a:lnTo>
                  <a:pt x="137032" y="240029"/>
                </a:lnTo>
                <a:lnTo>
                  <a:pt x="137540" y="234949"/>
                </a:lnTo>
                <a:lnTo>
                  <a:pt x="148317" y="234949"/>
                </a:lnTo>
                <a:lnTo>
                  <a:pt x="153034" y="229869"/>
                </a:lnTo>
                <a:lnTo>
                  <a:pt x="150240" y="229869"/>
                </a:lnTo>
                <a:lnTo>
                  <a:pt x="147700" y="228599"/>
                </a:lnTo>
                <a:lnTo>
                  <a:pt x="145414" y="227329"/>
                </a:lnTo>
                <a:lnTo>
                  <a:pt x="143255" y="224789"/>
                </a:lnTo>
                <a:lnTo>
                  <a:pt x="138429" y="220979"/>
                </a:lnTo>
                <a:lnTo>
                  <a:pt x="134746" y="217169"/>
                </a:lnTo>
                <a:close/>
              </a:path>
              <a:path w="339090" h="318770">
                <a:moveTo>
                  <a:pt x="107696" y="193039"/>
                </a:moveTo>
                <a:lnTo>
                  <a:pt x="99568" y="193039"/>
                </a:lnTo>
                <a:lnTo>
                  <a:pt x="96138" y="195579"/>
                </a:lnTo>
                <a:lnTo>
                  <a:pt x="92836" y="196849"/>
                </a:lnTo>
                <a:lnTo>
                  <a:pt x="76326" y="215899"/>
                </a:lnTo>
                <a:lnTo>
                  <a:pt x="74295" y="219709"/>
                </a:lnTo>
                <a:lnTo>
                  <a:pt x="73532" y="223519"/>
                </a:lnTo>
                <a:lnTo>
                  <a:pt x="74040" y="227329"/>
                </a:lnTo>
                <a:lnTo>
                  <a:pt x="74422" y="231139"/>
                </a:lnTo>
                <a:lnTo>
                  <a:pt x="75946" y="234949"/>
                </a:lnTo>
                <a:lnTo>
                  <a:pt x="78485" y="238759"/>
                </a:lnTo>
                <a:lnTo>
                  <a:pt x="87249" y="232409"/>
                </a:lnTo>
                <a:lnTo>
                  <a:pt x="84835" y="227329"/>
                </a:lnTo>
                <a:lnTo>
                  <a:pt x="83820" y="224789"/>
                </a:lnTo>
                <a:lnTo>
                  <a:pt x="98298" y="204469"/>
                </a:lnTo>
                <a:lnTo>
                  <a:pt x="121951" y="204469"/>
                </a:lnTo>
                <a:lnTo>
                  <a:pt x="120650" y="203199"/>
                </a:lnTo>
                <a:lnTo>
                  <a:pt x="117094" y="199389"/>
                </a:lnTo>
                <a:lnTo>
                  <a:pt x="114553" y="196849"/>
                </a:lnTo>
                <a:lnTo>
                  <a:pt x="113029" y="195579"/>
                </a:lnTo>
                <a:lnTo>
                  <a:pt x="107696" y="193039"/>
                </a:lnTo>
                <a:close/>
              </a:path>
              <a:path w="339090" h="318770">
                <a:moveTo>
                  <a:pt x="148317" y="234949"/>
                </a:moveTo>
                <a:lnTo>
                  <a:pt x="137540" y="234949"/>
                </a:lnTo>
                <a:lnTo>
                  <a:pt x="144779" y="238759"/>
                </a:lnTo>
                <a:lnTo>
                  <a:pt x="148317" y="234949"/>
                </a:lnTo>
                <a:close/>
              </a:path>
              <a:path w="339090" h="318770">
                <a:moveTo>
                  <a:pt x="140353" y="177799"/>
                </a:moveTo>
                <a:lnTo>
                  <a:pt x="124840" y="177799"/>
                </a:lnTo>
                <a:lnTo>
                  <a:pt x="156209" y="209549"/>
                </a:lnTo>
                <a:lnTo>
                  <a:pt x="159638" y="212089"/>
                </a:lnTo>
                <a:lnTo>
                  <a:pt x="161671" y="213359"/>
                </a:lnTo>
                <a:lnTo>
                  <a:pt x="163829" y="213359"/>
                </a:lnTo>
                <a:lnTo>
                  <a:pt x="166115" y="214629"/>
                </a:lnTo>
                <a:lnTo>
                  <a:pt x="168655" y="213359"/>
                </a:lnTo>
                <a:lnTo>
                  <a:pt x="171069" y="212089"/>
                </a:lnTo>
                <a:lnTo>
                  <a:pt x="173735" y="210819"/>
                </a:lnTo>
                <a:lnTo>
                  <a:pt x="176529" y="208279"/>
                </a:lnTo>
                <a:lnTo>
                  <a:pt x="178307" y="205739"/>
                </a:lnTo>
                <a:lnTo>
                  <a:pt x="180085" y="204469"/>
                </a:lnTo>
                <a:lnTo>
                  <a:pt x="181863" y="201929"/>
                </a:lnTo>
                <a:lnTo>
                  <a:pt x="165353" y="201929"/>
                </a:lnTo>
                <a:lnTo>
                  <a:pt x="163575" y="200659"/>
                </a:lnTo>
                <a:lnTo>
                  <a:pt x="161925" y="199389"/>
                </a:lnTo>
                <a:lnTo>
                  <a:pt x="159765" y="196849"/>
                </a:lnTo>
                <a:lnTo>
                  <a:pt x="140353" y="177799"/>
                </a:lnTo>
                <a:close/>
              </a:path>
              <a:path w="339090" h="318770">
                <a:moveTo>
                  <a:pt x="199644" y="194309"/>
                </a:moveTo>
                <a:lnTo>
                  <a:pt x="190753" y="200659"/>
                </a:lnTo>
                <a:lnTo>
                  <a:pt x="195706" y="205739"/>
                </a:lnTo>
                <a:lnTo>
                  <a:pt x="201040" y="207009"/>
                </a:lnTo>
                <a:lnTo>
                  <a:pt x="212851" y="205739"/>
                </a:lnTo>
                <a:lnTo>
                  <a:pt x="218567" y="201929"/>
                </a:lnTo>
                <a:lnTo>
                  <a:pt x="223710" y="196849"/>
                </a:lnTo>
                <a:lnTo>
                  <a:pt x="204850" y="196849"/>
                </a:lnTo>
                <a:lnTo>
                  <a:pt x="202310" y="195579"/>
                </a:lnTo>
                <a:lnTo>
                  <a:pt x="199644" y="194309"/>
                </a:lnTo>
                <a:close/>
              </a:path>
              <a:path w="339090" h="318770">
                <a:moveTo>
                  <a:pt x="173735" y="195579"/>
                </a:moveTo>
                <a:lnTo>
                  <a:pt x="171450" y="198119"/>
                </a:lnTo>
                <a:lnTo>
                  <a:pt x="170560" y="199389"/>
                </a:lnTo>
                <a:lnTo>
                  <a:pt x="169418" y="200659"/>
                </a:lnTo>
                <a:lnTo>
                  <a:pt x="168401" y="200659"/>
                </a:lnTo>
                <a:lnTo>
                  <a:pt x="166370" y="201929"/>
                </a:lnTo>
                <a:lnTo>
                  <a:pt x="181863" y="201929"/>
                </a:lnTo>
                <a:lnTo>
                  <a:pt x="173735" y="195579"/>
                </a:lnTo>
                <a:close/>
              </a:path>
              <a:path w="339090" h="318770">
                <a:moveTo>
                  <a:pt x="227202" y="158749"/>
                </a:moveTo>
                <a:lnTo>
                  <a:pt x="212217" y="158749"/>
                </a:lnTo>
                <a:lnTo>
                  <a:pt x="217424" y="163829"/>
                </a:lnTo>
                <a:lnTo>
                  <a:pt x="220599" y="167639"/>
                </a:lnTo>
                <a:lnTo>
                  <a:pt x="223647" y="172719"/>
                </a:lnTo>
                <a:lnTo>
                  <a:pt x="224408" y="176529"/>
                </a:lnTo>
                <a:lnTo>
                  <a:pt x="223774" y="180339"/>
                </a:lnTo>
                <a:lnTo>
                  <a:pt x="223265" y="182879"/>
                </a:lnTo>
                <a:lnTo>
                  <a:pt x="221233" y="186689"/>
                </a:lnTo>
                <a:lnTo>
                  <a:pt x="217550" y="190499"/>
                </a:lnTo>
                <a:lnTo>
                  <a:pt x="214249" y="194309"/>
                </a:lnTo>
                <a:lnTo>
                  <a:pt x="210820" y="195579"/>
                </a:lnTo>
                <a:lnTo>
                  <a:pt x="204850" y="196849"/>
                </a:lnTo>
                <a:lnTo>
                  <a:pt x="223710" y="196849"/>
                </a:lnTo>
                <a:lnTo>
                  <a:pt x="228853" y="191769"/>
                </a:lnTo>
                <a:lnTo>
                  <a:pt x="231901" y="187959"/>
                </a:lnTo>
                <a:lnTo>
                  <a:pt x="234696" y="177799"/>
                </a:lnTo>
                <a:lnTo>
                  <a:pt x="234696" y="172719"/>
                </a:lnTo>
                <a:lnTo>
                  <a:pt x="231648" y="163829"/>
                </a:lnTo>
                <a:lnTo>
                  <a:pt x="227202" y="158749"/>
                </a:lnTo>
                <a:close/>
              </a:path>
              <a:path w="339090" h="318770">
                <a:moveTo>
                  <a:pt x="179831" y="110489"/>
                </a:moveTo>
                <a:lnTo>
                  <a:pt x="172593" y="118109"/>
                </a:lnTo>
                <a:lnTo>
                  <a:pt x="178180" y="123189"/>
                </a:lnTo>
                <a:lnTo>
                  <a:pt x="170306" y="123189"/>
                </a:lnTo>
                <a:lnTo>
                  <a:pt x="163575" y="124459"/>
                </a:lnTo>
                <a:lnTo>
                  <a:pt x="158114" y="130809"/>
                </a:lnTo>
                <a:lnTo>
                  <a:pt x="153924" y="134619"/>
                </a:lnTo>
                <a:lnTo>
                  <a:pt x="151383" y="139699"/>
                </a:lnTo>
                <a:lnTo>
                  <a:pt x="149351" y="149859"/>
                </a:lnTo>
                <a:lnTo>
                  <a:pt x="149986" y="154939"/>
                </a:lnTo>
                <a:lnTo>
                  <a:pt x="152146" y="160019"/>
                </a:lnTo>
                <a:lnTo>
                  <a:pt x="154177" y="165099"/>
                </a:lnTo>
                <a:lnTo>
                  <a:pt x="157479" y="170179"/>
                </a:lnTo>
                <a:lnTo>
                  <a:pt x="168401" y="181609"/>
                </a:lnTo>
                <a:lnTo>
                  <a:pt x="175640" y="185419"/>
                </a:lnTo>
                <a:lnTo>
                  <a:pt x="191770" y="186689"/>
                </a:lnTo>
                <a:lnTo>
                  <a:pt x="199008" y="184149"/>
                </a:lnTo>
                <a:lnTo>
                  <a:pt x="205485" y="177799"/>
                </a:lnTo>
                <a:lnTo>
                  <a:pt x="206755" y="176529"/>
                </a:lnTo>
                <a:lnTo>
                  <a:pt x="191643" y="176529"/>
                </a:lnTo>
                <a:lnTo>
                  <a:pt x="181228" y="175259"/>
                </a:lnTo>
                <a:lnTo>
                  <a:pt x="160147" y="144779"/>
                </a:lnTo>
                <a:lnTo>
                  <a:pt x="161671" y="139699"/>
                </a:lnTo>
                <a:lnTo>
                  <a:pt x="165100" y="135889"/>
                </a:lnTo>
                <a:lnTo>
                  <a:pt x="168655" y="133349"/>
                </a:lnTo>
                <a:lnTo>
                  <a:pt x="173100" y="130809"/>
                </a:lnTo>
                <a:lnTo>
                  <a:pt x="199777" y="130809"/>
                </a:lnTo>
                <a:lnTo>
                  <a:pt x="179831" y="110489"/>
                </a:lnTo>
                <a:close/>
              </a:path>
              <a:path w="339090" h="318770">
                <a:moveTo>
                  <a:pt x="110235" y="148589"/>
                </a:moveTo>
                <a:lnTo>
                  <a:pt x="107187" y="160019"/>
                </a:lnTo>
                <a:lnTo>
                  <a:pt x="118618" y="171449"/>
                </a:lnTo>
                <a:lnTo>
                  <a:pt x="112902" y="177799"/>
                </a:lnTo>
                <a:lnTo>
                  <a:pt x="118999" y="184149"/>
                </a:lnTo>
                <a:lnTo>
                  <a:pt x="124840" y="177799"/>
                </a:lnTo>
                <a:lnTo>
                  <a:pt x="140353" y="177799"/>
                </a:lnTo>
                <a:lnTo>
                  <a:pt x="132587" y="170179"/>
                </a:lnTo>
                <a:lnTo>
                  <a:pt x="139149" y="163829"/>
                </a:lnTo>
                <a:lnTo>
                  <a:pt x="126492" y="163829"/>
                </a:lnTo>
                <a:lnTo>
                  <a:pt x="110235" y="148589"/>
                </a:lnTo>
                <a:close/>
              </a:path>
              <a:path w="339090" h="318770">
                <a:moveTo>
                  <a:pt x="199777" y="130809"/>
                </a:moveTo>
                <a:lnTo>
                  <a:pt x="173100" y="130809"/>
                </a:lnTo>
                <a:lnTo>
                  <a:pt x="183896" y="132079"/>
                </a:lnTo>
                <a:lnTo>
                  <a:pt x="189483" y="134619"/>
                </a:lnTo>
                <a:lnTo>
                  <a:pt x="201168" y="147319"/>
                </a:lnTo>
                <a:lnTo>
                  <a:pt x="204215" y="152399"/>
                </a:lnTo>
                <a:lnTo>
                  <a:pt x="204977" y="162559"/>
                </a:lnTo>
                <a:lnTo>
                  <a:pt x="203326" y="167639"/>
                </a:lnTo>
                <a:lnTo>
                  <a:pt x="199644" y="170179"/>
                </a:lnTo>
                <a:lnTo>
                  <a:pt x="196087" y="173989"/>
                </a:lnTo>
                <a:lnTo>
                  <a:pt x="191643" y="176529"/>
                </a:lnTo>
                <a:lnTo>
                  <a:pt x="206755" y="176529"/>
                </a:lnTo>
                <a:lnTo>
                  <a:pt x="210565" y="172719"/>
                </a:lnTo>
                <a:lnTo>
                  <a:pt x="212851" y="166369"/>
                </a:lnTo>
                <a:lnTo>
                  <a:pt x="212217" y="158749"/>
                </a:lnTo>
                <a:lnTo>
                  <a:pt x="227202" y="158749"/>
                </a:lnTo>
                <a:lnTo>
                  <a:pt x="199777" y="130809"/>
                </a:lnTo>
                <a:close/>
              </a:path>
              <a:path w="339090" h="318770">
                <a:moveTo>
                  <a:pt x="134365" y="156209"/>
                </a:moveTo>
                <a:lnTo>
                  <a:pt x="126492" y="163829"/>
                </a:lnTo>
                <a:lnTo>
                  <a:pt x="139149" y="163829"/>
                </a:lnTo>
                <a:lnTo>
                  <a:pt x="140461" y="162559"/>
                </a:lnTo>
                <a:lnTo>
                  <a:pt x="134365" y="156209"/>
                </a:lnTo>
                <a:close/>
              </a:path>
              <a:path w="339090" h="318770">
                <a:moveTo>
                  <a:pt x="247960" y="80009"/>
                </a:moveTo>
                <a:lnTo>
                  <a:pt x="229997" y="80009"/>
                </a:lnTo>
                <a:lnTo>
                  <a:pt x="232918" y="81279"/>
                </a:lnTo>
                <a:lnTo>
                  <a:pt x="236093" y="83819"/>
                </a:lnTo>
                <a:lnTo>
                  <a:pt x="236474" y="85089"/>
                </a:lnTo>
                <a:lnTo>
                  <a:pt x="238125" y="86359"/>
                </a:lnTo>
                <a:lnTo>
                  <a:pt x="236220" y="90169"/>
                </a:lnTo>
                <a:lnTo>
                  <a:pt x="232409" y="96519"/>
                </a:lnTo>
                <a:lnTo>
                  <a:pt x="226822" y="102869"/>
                </a:lnTo>
                <a:lnTo>
                  <a:pt x="224154" y="106679"/>
                </a:lnTo>
                <a:lnTo>
                  <a:pt x="222123" y="109219"/>
                </a:lnTo>
                <a:lnTo>
                  <a:pt x="220979" y="111759"/>
                </a:lnTo>
                <a:lnTo>
                  <a:pt x="219455" y="114299"/>
                </a:lnTo>
                <a:lnTo>
                  <a:pt x="218439" y="116839"/>
                </a:lnTo>
                <a:lnTo>
                  <a:pt x="217677" y="120649"/>
                </a:lnTo>
                <a:lnTo>
                  <a:pt x="217550" y="125729"/>
                </a:lnTo>
                <a:lnTo>
                  <a:pt x="218439" y="128269"/>
                </a:lnTo>
                <a:lnTo>
                  <a:pt x="219201" y="130809"/>
                </a:lnTo>
                <a:lnTo>
                  <a:pt x="220852" y="133349"/>
                </a:lnTo>
                <a:lnTo>
                  <a:pt x="223138" y="135889"/>
                </a:lnTo>
                <a:lnTo>
                  <a:pt x="226949" y="139699"/>
                </a:lnTo>
                <a:lnTo>
                  <a:pt x="231521" y="140969"/>
                </a:lnTo>
                <a:lnTo>
                  <a:pt x="241934" y="140969"/>
                </a:lnTo>
                <a:lnTo>
                  <a:pt x="247142" y="138429"/>
                </a:lnTo>
                <a:lnTo>
                  <a:pt x="252222" y="133349"/>
                </a:lnTo>
                <a:lnTo>
                  <a:pt x="255270" y="130809"/>
                </a:lnTo>
                <a:lnTo>
                  <a:pt x="235838" y="130809"/>
                </a:lnTo>
                <a:lnTo>
                  <a:pt x="233299" y="129539"/>
                </a:lnTo>
                <a:lnTo>
                  <a:pt x="231267" y="126999"/>
                </a:lnTo>
                <a:lnTo>
                  <a:pt x="229870" y="125729"/>
                </a:lnTo>
                <a:lnTo>
                  <a:pt x="228980" y="124459"/>
                </a:lnTo>
                <a:lnTo>
                  <a:pt x="228219" y="120649"/>
                </a:lnTo>
                <a:lnTo>
                  <a:pt x="228346" y="119379"/>
                </a:lnTo>
                <a:lnTo>
                  <a:pt x="229870" y="114299"/>
                </a:lnTo>
                <a:lnTo>
                  <a:pt x="231648" y="111759"/>
                </a:lnTo>
                <a:lnTo>
                  <a:pt x="239395" y="101599"/>
                </a:lnTo>
                <a:lnTo>
                  <a:pt x="242570" y="96519"/>
                </a:lnTo>
                <a:lnTo>
                  <a:pt x="244348" y="92709"/>
                </a:lnTo>
                <a:lnTo>
                  <a:pt x="260502" y="92709"/>
                </a:lnTo>
                <a:lnTo>
                  <a:pt x="256158" y="88900"/>
                </a:lnTo>
                <a:lnTo>
                  <a:pt x="247960" y="80009"/>
                </a:lnTo>
                <a:close/>
              </a:path>
              <a:path w="339090" h="318770">
                <a:moveTo>
                  <a:pt x="260502" y="92709"/>
                </a:moveTo>
                <a:lnTo>
                  <a:pt x="244348" y="92709"/>
                </a:lnTo>
                <a:lnTo>
                  <a:pt x="247142" y="95250"/>
                </a:lnTo>
                <a:lnTo>
                  <a:pt x="250698" y="99059"/>
                </a:lnTo>
                <a:lnTo>
                  <a:pt x="252856" y="101599"/>
                </a:lnTo>
                <a:lnTo>
                  <a:pt x="253746" y="104139"/>
                </a:lnTo>
                <a:lnTo>
                  <a:pt x="255015" y="107949"/>
                </a:lnTo>
                <a:lnTo>
                  <a:pt x="255015" y="111759"/>
                </a:lnTo>
                <a:lnTo>
                  <a:pt x="235838" y="130809"/>
                </a:lnTo>
                <a:lnTo>
                  <a:pt x="255270" y="130809"/>
                </a:lnTo>
                <a:lnTo>
                  <a:pt x="257682" y="126999"/>
                </a:lnTo>
                <a:lnTo>
                  <a:pt x="260984" y="119379"/>
                </a:lnTo>
                <a:lnTo>
                  <a:pt x="262127" y="114299"/>
                </a:lnTo>
                <a:lnTo>
                  <a:pt x="262508" y="109219"/>
                </a:lnTo>
                <a:lnTo>
                  <a:pt x="273938" y="109219"/>
                </a:lnTo>
                <a:lnTo>
                  <a:pt x="278002" y="105409"/>
                </a:lnTo>
                <a:lnTo>
                  <a:pt x="275208" y="104139"/>
                </a:lnTo>
                <a:lnTo>
                  <a:pt x="272796" y="102869"/>
                </a:lnTo>
                <a:lnTo>
                  <a:pt x="268224" y="100329"/>
                </a:lnTo>
                <a:lnTo>
                  <a:pt x="263398" y="95250"/>
                </a:lnTo>
                <a:lnTo>
                  <a:pt x="260502" y="92709"/>
                </a:lnTo>
                <a:close/>
              </a:path>
              <a:path w="339090" h="318770">
                <a:moveTo>
                  <a:pt x="232790" y="68579"/>
                </a:moveTo>
                <a:lnTo>
                  <a:pt x="224662" y="68579"/>
                </a:lnTo>
                <a:lnTo>
                  <a:pt x="217804" y="71119"/>
                </a:lnTo>
                <a:lnTo>
                  <a:pt x="214122" y="74929"/>
                </a:lnTo>
                <a:lnTo>
                  <a:pt x="210184" y="78739"/>
                </a:lnTo>
                <a:lnTo>
                  <a:pt x="206121" y="82550"/>
                </a:lnTo>
                <a:lnTo>
                  <a:pt x="203200" y="86359"/>
                </a:lnTo>
                <a:lnTo>
                  <a:pt x="199389" y="95250"/>
                </a:lnTo>
                <a:lnTo>
                  <a:pt x="198627" y="99059"/>
                </a:lnTo>
                <a:lnTo>
                  <a:pt x="199389" y="105409"/>
                </a:lnTo>
                <a:lnTo>
                  <a:pt x="200913" y="109219"/>
                </a:lnTo>
                <a:lnTo>
                  <a:pt x="203580" y="113029"/>
                </a:lnTo>
                <a:lnTo>
                  <a:pt x="212217" y="106679"/>
                </a:lnTo>
                <a:lnTo>
                  <a:pt x="209803" y="102869"/>
                </a:lnTo>
                <a:lnTo>
                  <a:pt x="208787" y="99059"/>
                </a:lnTo>
                <a:lnTo>
                  <a:pt x="209803" y="92709"/>
                </a:lnTo>
                <a:lnTo>
                  <a:pt x="211835" y="90169"/>
                </a:lnTo>
                <a:lnTo>
                  <a:pt x="219455" y="82550"/>
                </a:lnTo>
                <a:lnTo>
                  <a:pt x="223393" y="80009"/>
                </a:lnTo>
                <a:lnTo>
                  <a:pt x="247960" y="80009"/>
                </a:lnTo>
                <a:lnTo>
                  <a:pt x="245618" y="77469"/>
                </a:lnTo>
                <a:lnTo>
                  <a:pt x="242188" y="74929"/>
                </a:lnTo>
                <a:lnTo>
                  <a:pt x="239522" y="72389"/>
                </a:lnTo>
                <a:lnTo>
                  <a:pt x="237998" y="71119"/>
                </a:lnTo>
                <a:lnTo>
                  <a:pt x="235330" y="69850"/>
                </a:lnTo>
                <a:lnTo>
                  <a:pt x="232790" y="68579"/>
                </a:lnTo>
                <a:close/>
              </a:path>
              <a:path w="339090" h="318770">
                <a:moveTo>
                  <a:pt x="273938" y="109219"/>
                </a:moveTo>
                <a:lnTo>
                  <a:pt x="262508" y="109219"/>
                </a:lnTo>
                <a:lnTo>
                  <a:pt x="264922" y="111759"/>
                </a:lnTo>
                <a:lnTo>
                  <a:pt x="267334" y="113029"/>
                </a:lnTo>
                <a:lnTo>
                  <a:pt x="269875" y="113029"/>
                </a:lnTo>
                <a:lnTo>
                  <a:pt x="273938" y="109219"/>
                </a:lnTo>
                <a:close/>
              </a:path>
              <a:path w="339090" h="318770">
                <a:moveTo>
                  <a:pt x="232282" y="22859"/>
                </a:moveTo>
                <a:lnTo>
                  <a:pt x="224408" y="30479"/>
                </a:lnTo>
                <a:lnTo>
                  <a:pt x="288417" y="95250"/>
                </a:lnTo>
                <a:lnTo>
                  <a:pt x="296290" y="87629"/>
                </a:lnTo>
                <a:lnTo>
                  <a:pt x="232282" y="22859"/>
                </a:lnTo>
                <a:close/>
              </a:path>
              <a:path w="339090" h="318770">
                <a:moveTo>
                  <a:pt x="301117" y="0"/>
                </a:moveTo>
                <a:lnTo>
                  <a:pt x="292988" y="0"/>
                </a:lnTo>
                <a:lnTo>
                  <a:pt x="285876" y="2539"/>
                </a:lnTo>
                <a:lnTo>
                  <a:pt x="279653" y="8889"/>
                </a:lnTo>
                <a:lnTo>
                  <a:pt x="273176" y="15239"/>
                </a:lnTo>
                <a:lnTo>
                  <a:pt x="270128" y="22859"/>
                </a:lnTo>
                <a:lnTo>
                  <a:pt x="270509" y="30479"/>
                </a:lnTo>
                <a:lnTo>
                  <a:pt x="271412" y="36829"/>
                </a:lnTo>
                <a:lnTo>
                  <a:pt x="300095" y="66039"/>
                </a:lnTo>
                <a:lnTo>
                  <a:pt x="306197" y="67309"/>
                </a:lnTo>
                <a:lnTo>
                  <a:pt x="314325" y="67309"/>
                </a:lnTo>
                <a:lnTo>
                  <a:pt x="321818" y="63500"/>
                </a:lnTo>
                <a:lnTo>
                  <a:pt x="329861" y="55879"/>
                </a:lnTo>
                <a:lnTo>
                  <a:pt x="303022" y="55879"/>
                </a:lnTo>
                <a:lnTo>
                  <a:pt x="297687" y="53339"/>
                </a:lnTo>
                <a:lnTo>
                  <a:pt x="292353" y="48259"/>
                </a:lnTo>
                <a:lnTo>
                  <a:pt x="298751" y="41909"/>
                </a:lnTo>
                <a:lnTo>
                  <a:pt x="286257" y="41909"/>
                </a:lnTo>
                <a:lnTo>
                  <a:pt x="282575" y="38100"/>
                </a:lnTo>
                <a:lnTo>
                  <a:pt x="280670" y="33019"/>
                </a:lnTo>
                <a:lnTo>
                  <a:pt x="280797" y="22859"/>
                </a:lnTo>
                <a:lnTo>
                  <a:pt x="282575" y="19050"/>
                </a:lnTo>
                <a:lnTo>
                  <a:pt x="286130" y="15239"/>
                </a:lnTo>
                <a:lnTo>
                  <a:pt x="290195" y="11429"/>
                </a:lnTo>
                <a:lnTo>
                  <a:pt x="294894" y="10159"/>
                </a:lnTo>
                <a:lnTo>
                  <a:pt x="323424" y="10159"/>
                </a:lnTo>
                <a:lnTo>
                  <a:pt x="319101" y="6350"/>
                </a:lnTo>
                <a:lnTo>
                  <a:pt x="307238" y="1269"/>
                </a:lnTo>
                <a:lnTo>
                  <a:pt x="301117" y="0"/>
                </a:lnTo>
                <a:close/>
              </a:path>
              <a:path w="339090" h="318770">
                <a:moveTo>
                  <a:pt x="334009" y="21589"/>
                </a:moveTo>
                <a:lnTo>
                  <a:pt x="324865" y="29209"/>
                </a:lnTo>
                <a:lnTo>
                  <a:pt x="327025" y="33019"/>
                </a:lnTo>
                <a:lnTo>
                  <a:pt x="327786" y="36829"/>
                </a:lnTo>
                <a:lnTo>
                  <a:pt x="313689" y="55879"/>
                </a:lnTo>
                <a:lnTo>
                  <a:pt x="329861" y="55879"/>
                </a:lnTo>
                <a:lnTo>
                  <a:pt x="333882" y="52069"/>
                </a:lnTo>
                <a:lnTo>
                  <a:pt x="337057" y="45719"/>
                </a:lnTo>
                <a:lnTo>
                  <a:pt x="337947" y="39369"/>
                </a:lnTo>
                <a:lnTo>
                  <a:pt x="338708" y="34289"/>
                </a:lnTo>
                <a:lnTo>
                  <a:pt x="337438" y="27939"/>
                </a:lnTo>
                <a:lnTo>
                  <a:pt x="334009" y="21589"/>
                </a:lnTo>
                <a:close/>
              </a:path>
              <a:path w="339090" h="318770">
                <a:moveTo>
                  <a:pt x="323424" y="10159"/>
                </a:moveTo>
                <a:lnTo>
                  <a:pt x="304037" y="10159"/>
                </a:lnTo>
                <a:lnTo>
                  <a:pt x="307975" y="12700"/>
                </a:lnTo>
                <a:lnTo>
                  <a:pt x="312165" y="16509"/>
                </a:lnTo>
                <a:lnTo>
                  <a:pt x="286257" y="41909"/>
                </a:lnTo>
                <a:lnTo>
                  <a:pt x="298751" y="41909"/>
                </a:lnTo>
                <a:lnTo>
                  <a:pt x="326898" y="13969"/>
                </a:lnTo>
                <a:lnTo>
                  <a:pt x="325374" y="12700"/>
                </a:lnTo>
                <a:lnTo>
                  <a:pt x="324865" y="11429"/>
                </a:lnTo>
                <a:lnTo>
                  <a:pt x="323424" y="10159"/>
                </a:lnTo>
                <a:close/>
              </a:path>
            </a:pathLst>
          </a:custGeom>
          <a:solidFill>
            <a:srgbClr val="34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5898896" y="2930397"/>
            <a:ext cx="81406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343333"/>
                </a:solidFill>
                <a:latin typeface="Arial"/>
                <a:cs typeface="Arial"/>
              </a:rPr>
              <a:t>Transports</a:t>
            </a:r>
            <a:endParaRPr sz="1200">
              <a:latin typeface="Arial"/>
              <a:cs typeface="Arial"/>
            </a:endParaRPr>
          </a:p>
        </p:txBody>
      </p:sp>
      <p:sp>
        <p:nvSpPr>
          <p:cNvPr id="78" name="object 7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11</a:t>
            </a:fld>
            <a:endParaRPr spc="-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8828" y="943736"/>
            <a:ext cx="88347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360F2C"/>
                </a:solidFill>
              </a:rPr>
              <a:t>Rīga </a:t>
            </a:r>
            <a:r>
              <a:rPr sz="2800" spc="-5" dirty="0">
                <a:solidFill>
                  <a:srgbClr val="360F2C"/>
                </a:solidFill>
              </a:rPr>
              <a:t>un </a:t>
            </a:r>
            <a:r>
              <a:rPr sz="2800" spc="-15" dirty="0">
                <a:solidFill>
                  <a:srgbClr val="360F2C"/>
                </a:solidFill>
              </a:rPr>
              <a:t>Vidzeme </a:t>
            </a:r>
            <a:r>
              <a:rPr sz="2800" spc="-5" dirty="0">
                <a:solidFill>
                  <a:srgbClr val="360F2C"/>
                </a:solidFill>
              </a:rPr>
              <a:t>specializējas, pārējie</a:t>
            </a:r>
            <a:r>
              <a:rPr sz="2800" spc="110" dirty="0">
                <a:solidFill>
                  <a:srgbClr val="360F2C"/>
                </a:solidFill>
              </a:rPr>
              <a:t> </a:t>
            </a:r>
            <a:r>
              <a:rPr sz="2800" spc="-5" dirty="0">
                <a:solidFill>
                  <a:srgbClr val="360F2C"/>
                </a:solidFill>
              </a:rPr>
              <a:t>diversificējas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1298828" y="1547875"/>
            <a:ext cx="39954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DB8892"/>
                </a:solidFill>
                <a:latin typeface="Arial"/>
                <a:cs typeface="Arial"/>
              </a:rPr>
              <a:t>Nozaru </a:t>
            </a:r>
            <a:r>
              <a:rPr sz="1600" b="1" spc="-5" dirty="0">
                <a:solidFill>
                  <a:srgbClr val="DB8892"/>
                </a:solidFill>
                <a:latin typeface="Arial"/>
                <a:cs typeface="Arial"/>
              </a:rPr>
              <a:t>daļa </a:t>
            </a:r>
            <a:r>
              <a:rPr sz="1600" b="1" spc="-10" dirty="0">
                <a:solidFill>
                  <a:srgbClr val="DB8892"/>
                </a:solidFill>
                <a:latin typeface="Arial"/>
                <a:cs typeface="Arial"/>
              </a:rPr>
              <a:t>reģionu eksporta</a:t>
            </a:r>
            <a:r>
              <a:rPr sz="1600" b="1" spc="60" dirty="0">
                <a:solidFill>
                  <a:srgbClr val="DB8892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DB8892"/>
                </a:solidFill>
                <a:latin typeface="Arial"/>
                <a:cs typeface="Arial"/>
              </a:rPr>
              <a:t>ienākumos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226436" y="2292095"/>
            <a:ext cx="6790055" cy="4386580"/>
            <a:chOff x="2226436" y="2292095"/>
            <a:chExt cx="6790055" cy="4386580"/>
          </a:xfrm>
        </p:grpSpPr>
        <p:sp>
          <p:nvSpPr>
            <p:cNvPr id="5" name="object 5"/>
            <p:cNvSpPr/>
            <p:nvPr/>
          </p:nvSpPr>
          <p:spPr>
            <a:xfrm>
              <a:off x="2907791" y="5655436"/>
              <a:ext cx="681355" cy="511175"/>
            </a:xfrm>
            <a:custGeom>
              <a:avLst/>
              <a:gdLst/>
              <a:ahLst/>
              <a:cxnLst/>
              <a:rect l="l" t="t" r="r" b="b"/>
              <a:pathLst>
                <a:path w="681354" h="511175">
                  <a:moveTo>
                    <a:pt x="0" y="255142"/>
                  </a:moveTo>
                  <a:lnTo>
                    <a:pt x="0" y="510667"/>
                  </a:lnTo>
                </a:path>
                <a:path w="681354" h="511175">
                  <a:moveTo>
                    <a:pt x="678180" y="254634"/>
                  </a:moveTo>
                  <a:lnTo>
                    <a:pt x="678180" y="510667"/>
                  </a:lnTo>
                </a:path>
                <a:path w="681354" h="511175">
                  <a:moveTo>
                    <a:pt x="675005" y="0"/>
                  </a:moveTo>
                  <a:lnTo>
                    <a:pt x="681355" y="0"/>
                  </a:lnTo>
                </a:path>
              </a:pathLst>
            </a:custGeom>
            <a:ln w="6350">
              <a:solidFill>
                <a:srgbClr val="9089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29611" y="5655310"/>
              <a:ext cx="1338580" cy="255270"/>
            </a:xfrm>
            <a:custGeom>
              <a:avLst/>
              <a:gdLst/>
              <a:ahLst/>
              <a:cxnLst/>
              <a:rect l="l" t="t" r="r" b="b"/>
              <a:pathLst>
                <a:path w="1338579" h="255270">
                  <a:moveTo>
                    <a:pt x="0" y="255269"/>
                  </a:moveTo>
                  <a:lnTo>
                    <a:pt x="1338072" y="255269"/>
                  </a:lnTo>
                  <a:lnTo>
                    <a:pt x="1338072" y="0"/>
                  </a:lnTo>
                  <a:lnTo>
                    <a:pt x="0" y="0"/>
                  </a:lnTo>
                  <a:lnTo>
                    <a:pt x="0" y="255269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907791" y="5143500"/>
              <a:ext cx="0" cy="256540"/>
            </a:xfrm>
            <a:custGeom>
              <a:avLst/>
              <a:gdLst/>
              <a:ahLst/>
              <a:cxnLst/>
              <a:rect l="l" t="t" r="r" b="b"/>
              <a:pathLst>
                <a:path h="256539">
                  <a:moveTo>
                    <a:pt x="0" y="0"/>
                  </a:moveTo>
                  <a:lnTo>
                    <a:pt x="0" y="256539"/>
                  </a:lnTo>
                </a:path>
              </a:pathLst>
            </a:custGeom>
            <a:ln w="6350">
              <a:solidFill>
                <a:srgbClr val="9089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29611" y="4886960"/>
              <a:ext cx="699770" cy="256540"/>
            </a:xfrm>
            <a:custGeom>
              <a:avLst/>
              <a:gdLst/>
              <a:ahLst/>
              <a:cxnLst/>
              <a:rect l="l" t="t" r="r" b="b"/>
              <a:pathLst>
                <a:path w="699769" h="256539">
                  <a:moveTo>
                    <a:pt x="0" y="256540"/>
                  </a:moveTo>
                  <a:lnTo>
                    <a:pt x="699515" y="256540"/>
                  </a:lnTo>
                  <a:lnTo>
                    <a:pt x="699515" y="0"/>
                  </a:lnTo>
                  <a:lnTo>
                    <a:pt x="0" y="0"/>
                  </a:lnTo>
                  <a:lnTo>
                    <a:pt x="0" y="25654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907791" y="4376419"/>
              <a:ext cx="0" cy="255270"/>
            </a:xfrm>
            <a:custGeom>
              <a:avLst/>
              <a:gdLst/>
              <a:ahLst/>
              <a:cxnLst/>
              <a:rect l="l" t="t" r="r" b="b"/>
              <a:pathLst>
                <a:path h="255270">
                  <a:moveTo>
                    <a:pt x="0" y="0"/>
                  </a:moveTo>
                  <a:lnTo>
                    <a:pt x="0" y="255269"/>
                  </a:lnTo>
                </a:path>
              </a:pathLst>
            </a:custGeom>
            <a:ln w="6350">
              <a:solidFill>
                <a:srgbClr val="9089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229611" y="4121150"/>
              <a:ext cx="786765" cy="255270"/>
            </a:xfrm>
            <a:custGeom>
              <a:avLst/>
              <a:gdLst/>
              <a:ahLst/>
              <a:cxnLst/>
              <a:rect l="l" t="t" r="r" b="b"/>
              <a:pathLst>
                <a:path w="786764" h="255270">
                  <a:moveTo>
                    <a:pt x="0" y="255269"/>
                  </a:moveTo>
                  <a:lnTo>
                    <a:pt x="786383" y="255269"/>
                  </a:lnTo>
                  <a:lnTo>
                    <a:pt x="786383" y="0"/>
                  </a:lnTo>
                  <a:lnTo>
                    <a:pt x="0" y="0"/>
                  </a:lnTo>
                  <a:lnTo>
                    <a:pt x="0" y="255269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907791" y="3608831"/>
              <a:ext cx="0" cy="255904"/>
            </a:xfrm>
            <a:custGeom>
              <a:avLst/>
              <a:gdLst/>
              <a:ahLst/>
              <a:cxnLst/>
              <a:rect l="l" t="t" r="r" b="b"/>
              <a:pathLst>
                <a:path h="255904">
                  <a:moveTo>
                    <a:pt x="0" y="0"/>
                  </a:moveTo>
                  <a:lnTo>
                    <a:pt x="0" y="255778"/>
                  </a:lnTo>
                </a:path>
              </a:pathLst>
            </a:custGeom>
            <a:ln w="6350">
              <a:solidFill>
                <a:srgbClr val="9089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229612" y="3864609"/>
              <a:ext cx="800100" cy="1022350"/>
            </a:xfrm>
            <a:custGeom>
              <a:avLst/>
              <a:gdLst/>
              <a:ahLst/>
              <a:cxnLst/>
              <a:rect l="l" t="t" r="r" b="b"/>
              <a:pathLst>
                <a:path w="800100" h="1022350">
                  <a:moveTo>
                    <a:pt x="720852" y="767080"/>
                  </a:moveTo>
                  <a:lnTo>
                    <a:pt x="0" y="767080"/>
                  </a:lnTo>
                  <a:lnTo>
                    <a:pt x="0" y="1022350"/>
                  </a:lnTo>
                  <a:lnTo>
                    <a:pt x="720852" y="1022350"/>
                  </a:lnTo>
                  <a:lnTo>
                    <a:pt x="720852" y="767080"/>
                  </a:lnTo>
                  <a:close/>
                </a:path>
                <a:path w="800100" h="1022350">
                  <a:moveTo>
                    <a:pt x="800100" y="0"/>
                  </a:moveTo>
                  <a:lnTo>
                    <a:pt x="0" y="0"/>
                  </a:lnTo>
                  <a:lnTo>
                    <a:pt x="0" y="256540"/>
                  </a:lnTo>
                  <a:lnTo>
                    <a:pt x="800100" y="256540"/>
                  </a:lnTo>
                  <a:lnTo>
                    <a:pt x="80010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585972" y="5143500"/>
              <a:ext cx="0" cy="256540"/>
            </a:xfrm>
            <a:custGeom>
              <a:avLst/>
              <a:gdLst/>
              <a:ahLst/>
              <a:cxnLst/>
              <a:rect l="l" t="t" r="r" b="b"/>
              <a:pathLst>
                <a:path h="256539">
                  <a:moveTo>
                    <a:pt x="0" y="0"/>
                  </a:moveTo>
                  <a:lnTo>
                    <a:pt x="0" y="256539"/>
                  </a:lnTo>
                </a:path>
              </a:pathLst>
            </a:custGeom>
            <a:ln w="6350">
              <a:solidFill>
                <a:srgbClr val="9089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229612" y="3096259"/>
              <a:ext cx="1442085" cy="3581400"/>
            </a:xfrm>
            <a:custGeom>
              <a:avLst/>
              <a:gdLst/>
              <a:ahLst/>
              <a:cxnLst/>
              <a:rect l="l" t="t" r="r" b="b"/>
              <a:pathLst>
                <a:path w="1442085" h="3581400">
                  <a:moveTo>
                    <a:pt x="387096" y="0"/>
                  </a:moveTo>
                  <a:lnTo>
                    <a:pt x="0" y="0"/>
                  </a:lnTo>
                  <a:lnTo>
                    <a:pt x="0" y="256540"/>
                  </a:lnTo>
                  <a:lnTo>
                    <a:pt x="0" y="513080"/>
                  </a:lnTo>
                  <a:lnTo>
                    <a:pt x="358140" y="513080"/>
                  </a:lnTo>
                  <a:lnTo>
                    <a:pt x="358140" y="256540"/>
                  </a:lnTo>
                  <a:lnTo>
                    <a:pt x="387096" y="256540"/>
                  </a:lnTo>
                  <a:lnTo>
                    <a:pt x="387096" y="0"/>
                  </a:lnTo>
                  <a:close/>
                </a:path>
                <a:path w="1442085" h="3581400">
                  <a:moveTo>
                    <a:pt x="670560" y="3326130"/>
                  </a:moveTo>
                  <a:lnTo>
                    <a:pt x="606552" y="3326130"/>
                  </a:lnTo>
                  <a:lnTo>
                    <a:pt x="606552" y="3069590"/>
                  </a:lnTo>
                  <a:lnTo>
                    <a:pt x="0" y="3069590"/>
                  </a:lnTo>
                  <a:lnTo>
                    <a:pt x="0" y="3326130"/>
                  </a:lnTo>
                  <a:lnTo>
                    <a:pt x="0" y="3581400"/>
                  </a:lnTo>
                  <a:lnTo>
                    <a:pt x="670560" y="3581400"/>
                  </a:lnTo>
                  <a:lnTo>
                    <a:pt x="670560" y="3326130"/>
                  </a:lnTo>
                  <a:close/>
                </a:path>
                <a:path w="1442085" h="3581400">
                  <a:moveTo>
                    <a:pt x="1441704" y="2303780"/>
                  </a:moveTo>
                  <a:lnTo>
                    <a:pt x="0" y="2303780"/>
                  </a:lnTo>
                  <a:lnTo>
                    <a:pt x="0" y="2559050"/>
                  </a:lnTo>
                  <a:lnTo>
                    <a:pt x="1441704" y="2559050"/>
                  </a:lnTo>
                  <a:lnTo>
                    <a:pt x="1441704" y="230378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587752" y="3096767"/>
              <a:ext cx="1382395" cy="3581400"/>
            </a:xfrm>
            <a:custGeom>
              <a:avLst/>
              <a:gdLst/>
              <a:ahLst/>
              <a:cxnLst/>
              <a:rect l="l" t="t" r="r" b="b"/>
              <a:pathLst>
                <a:path w="1382395" h="3581400">
                  <a:moveTo>
                    <a:pt x="152400" y="0"/>
                  </a:moveTo>
                  <a:lnTo>
                    <a:pt x="28956" y="0"/>
                  </a:lnTo>
                  <a:lnTo>
                    <a:pt x="28956" y="256032"/>
                  </a:lnTo>
                  <a:lnTo>
                    <a:pt x="0" y="256032"/>
                  </a:lnTo>
                  <a:lnTo>
                    <a:pt x="0" y="512064"/>
                  </a:lnTo>
                  <a:lnTo>
                    <a:pt x="108204" y="512064"/>
                  </a:lnTo>
                  <a:lnTo>
                    <a:pt x="108204" y="256032"/>
                  </a:lnTo>
                  <a:lnTo>
                    <a:pt x="152400" y="256032"/>
                  </a:lnTo>
                  <a:lnTo>
                    <a:pt x="152400" y="0"/>
                  </a:lnTo>
                  <a:close/>
                </a:path>
                <a:path w="1382395" h="3581400">
                  <a:moveTo>
                    <a:pt x="428244" y="3325368"/>
                  </a:moveTo>
                  <a:lnTo>
                    <a:pt x="358140" y="3325368"/>
                  </a:lnTo>
                  <a:lnTo>
                    <a:pt x="358140" y="3069336"/>
                  </a:lnTo>
                  <a:lnTo>
                    <a:pt x="248412" y="3069336"/>
                  </a:lnTo>
                  <a:lnTo>
                    <a:pt x="248412" y="3325368"/>
                  </a:lnTo>
                  <a:lnTo>
                    <a:pt x="312420" y="3325368"/>
                  </a:lnTo>
                  <a:lnTo>
                    <a:pt x="312420" y="3581400"/>
                  </a:lnTo>
                  <a:lnTo>
                    <a:pt x="428244" y="3581400"/>
                  </a:lnTo>
                  <a:lnTo>
                    <a:pt x="428244" y="3325368"/>
                  </a:lnTo>
                  <a:close/>
                </a:path>
                <a:path w="1382395" h="3581400">
                  <a:moveTo>
                    <a:pt x="530352" y="1534668"/>
                  </a:moveTo>
                  <a:lnTo>
                    <a:pt x="362712" y="1534668"/>
                  </a:lnTo>
                  <a:lnTo>
                    <a:pt x="362712" y="1790700"/>
                  </a:lnTo>
                  <a:lnTo>
                    <a:pt x="341376" y="1790700"/>
                  </a:lnTo>
                  <a:lnTo>
                    <a:pt x="341376" y="2046732"/>
                  </a:lnTo>
                  <a:lnTo>
                    <a:pt x="501396" y="2046732"/>
                  </a:lnTo>
                  <a:lnTo>
                    <a:pt x="501396" y="1790700"/>
                  </a:lnTo>
                  <a:lnTo>
                    <a:pt x="530352" y="1790700"/>
                  </a:lnTo>
                  <a:lnTo>
                    <a:pt x="530352" y="1534668"/>
                  </a:lnTo>
                  <a:close/>
                </a:path>
                <a:path w="1382395" h="3581400">
                  <a:moveTo>
                    <a:pt x="620268" y="1024128"/>
                  </a:moveTo>
                  <a:lnTo>
                    <a:pt x="618744" y="1024128"/>
                  </a:lnTo>
                  <a:lnTo>
                    <a:pt x="618744" y="768096"/>
                  </a:lnTo>
                  <a:lnTo>
                    <a:pt x="441960" y="768096"/>
                  </a:lnTo>
                  <a:lnTo>
                    <a:pt x="441960" y="1024128"/>
                  </a:lnTo>
                  <a:lnTo>
                    <a:pt x="428244" y="1024128"/>
                  </a:lnTo>
                  <a:lnTo>
                    <a:pt x="428244" y="1280160"/>
                  </a:lnTo>
                  <a:lnTo>
                    <a:pt x="620268" y="1280160"/>
                  </a:lnTo>
                  <a:lnTo>
                    <a:pt x="620268" y="1024128"/>
                  </a:lnTo>
                  <a:close/>
                </a:path>
                <a:path w="1382395" h="3581400">
                  <a:moveTo>
                    <a:pt x="1382268" y="2302764"/>
                  </a:moveTo>
                  <a:lnTo>
                    <a:pt x="1083564" y="2302764"/>
                  </a:lnTo>
                  <a:lnTo>
                    <a:pt x="1083564" y="2558796"/>
                  </a:lnTo>
                  <a:lnTo>
                    <a:pt x="979932" y="2558796"/>
                  </a:lnTo>
                  <a:lnTo>
                    <a:pt x="979932" y="2813304"/>
                  </a:lnTo>
                  <a:lnTo>
                    <a:pt x="1280160" y="2813304"/>
                  </a:lnTo>
                  <a:lnTo>
                    <a:pt x="1280160" y="2558796"/>
                  </a:lnTo>
                  <a:lnTo>
                    <a:pt x="1382268" y="2558796"/>
                  </a:lnTo>
                  <a:lnTo>
                    <a:pt x="1382268" y="2302764"/>
                  </a:lnTo>
                  <a:close/>
                </a:path>
              </a:pathLst>
            </a:custGeom>
            <a:solidFill>
              <a:srgbClr val="C545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585972" y="3608831"/>
              <a:ext cx="0" cy="256540"/>
            </a:xfrm>
            <a:custGeom>
              <a:avLst/>
              <a:gdLst/>
              <a:ahLst/>
              <a:cxnLst/>
              <a:rect l="l" t="t" r="r" b="b"/>
              <a:pathLst>
                <a:path h="256539">
                  <a:moveTo>
                    <a:pt x="0" y="0"/>
                  </a:moveTo>
                  <a:lnTo>
                    <a:pt x="0" y="256032"/>
                  </a:lnTo>
                </a:path>
              </a:pathLst>
            </a:custGeom>
            <a:ln w="6350">
              <a:solidFill>
                <a:srgbClr val="9089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695955" y="3352799"/>
              <a:ext cx="925194" cy="256540"/>
            </a:xfrm>
            <a:custGeom>
              <a:avLst/>
              <a:gdLst/>
              <a:ahLst/>
              <a:cxnLst/>
              <a:rect l="l" t="t" r="r" b="b"/>
              <a:pathLst>
                <a:path w="925195" h="256539">
                  <a:moveTo>
                    <a:pt x="925068" y="0"/>
                  </a:moveTo>
                  <a:lnTo>
                    <a:pt x="0" y="0"/>
                  </a:lnTo>
                  <a:lnTo>
                    <a:pt x="0" y="256031"/>
                  </a:lnTo>
                  <a:lnTo>
                    <a:pt x="925068" y="256031"/>
                  </a:lnTo>
                  <a:lnTo>
                    <a:pt x="925068" y="0"/>
                  </a:lnTo>
                  <a:close/>
                </a:path>
              </a:pathLst>
            </a:custGeom>
            <a:solidFill>
              <a:srgbClr val="B88D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907791" y="2842259"/>
              <a:ext cx="678180" cy="254635"/>
            </a:xfrm>
            <a:custGeom>
              <a:avLst/>
              <a:gdLst/>
              <a:ahLst/>
              <a:cxnLst/>
              <a:rect l="l" t="t" r="r" b="b"/>
              <a:pathLst>
                <a:path w="678179" h="254635">
                  <a:moveTo>
                    <a:pt x="0" y="0"/>
                  </a:moveTo>
                  <a:lnTo>
                    <a:pt x="0" y="254507"/>
                  </a:lnTo>
                </a:path>
                <a:path w="678179" h="254635">
                  <a:moveTo>
                    <a:pt x="678180" y="0"/>
                  </a:moveTo>
                  <a:lnTo>
                    <a:pt x="678180" y="254507"/>
                  </a:lnTo>
                </a:path>
              </a:pathLst>
            </a:custGeom>
            <a:ln w="6350">
              <a:solidFill>
                <a:srgbClr val="9089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740151" y="3096767"/>
              <a:ext cx="917575" cy="256540"/>
            </a:xfrm>
            <a:custGeom>
              <a:avLst/>
              <a:gdLst/>
              <a:ahLst/>
              <a:cxnLst/>
              <a:rect l="l" t="t" r="r" b="b"/>
              <a:pathLst>
                <a:path w="917575" h="256539">
                  <a:moveTo>
                    <a:pt x="917448" y="0"/>
                  </a:moveTo>
                  <a:lnTo>
                    <a:pt x="0" y="0"/>
                  </a:lnTo>
                  <a:lnTo>
                    <a:pt x="0" y="256032"/>
                  </a:lnTo>
                  <a:lnTo>
                    <a:pt x="917448" y="256032"/>
                  </a:lnTo>
                  <a:lnTo>
                    <a:pt x="917448" y="0"/>
                  </a:lnTo>
                  <a:close/>
                </a:path>
              </a:pathLst>
            </a:custGeom>
            <a:solidFill>
              <a:srgbClr val="B88D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85972" y="4376927"/>
              <a:ext cx="0" cy="254635"/>
            </a:xfrm>
            <a:custGeom>
              <a:avLst/>
              <a:gdLst/>
              <a:ahLst/>
              <a:cxnLst/>
              <a:rect l="l" t="t" r="r" b="b"/>
              <a:pathLst>
                <a:path h="254635">
                  <a:moveTo>
                    <a:pt x="0" y="0"/>
                  </a:moveTo>
                  <a:lnTo>
                    <a:pt x="0" y="254508"/>
                  </a:lnTo>
                </a:path>
              </a:pathLst>
            </a:custGeom>
            <a:ln w="6350">
              <a:solidFill>
                <a:srgbClr val="9089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089148" y="3864863"/>
              <a:ext cx="871855" cy="1278890"/>
            </a:xfrm>
            <a:custGeom>
              <a:avLst/>
              <a:gdLst/>
              <a:ahLst/>
              <a:cxnLst/>
              <a:rect l="l" t="t" r="r" b="b"/>
              <a:pathLst>
                <a:path w="871854" h="1278889">
                  <a:moveTo>
                    <a:pt x="617220" y="766572"/>
                  </a:moveTo>
                  <a:lnTo>
                    <a:pt x="28956" y="766572"/>
                  </a:lnTo>
                  <a:lnTo>
                    <a:pt x="28956" y="1022604"/>
                  </a:lnTo>
                  <a:lnTo>
                    <a:pt x="0" y="1022604"/>
                  </a:lnTo>
                  <a:lnTo>
                    <a:pt x="0" y="1278636"/>
                  </a:lnTo>
                  <a:lnTo>
                    <a:pt x="441960" y="1278636"/>
                  </a:lnTo>
                  <a:lnTo>
                    <a:pt x="441960" y="1022604"/>
                  </a:lnTo>
                  <a:lnTo>
                    <a:pt x="617220" y="1022604"/>
                  </a:lnTo>
                  <a:lnTo>
                    <a:pt x="617220" y="766572"/>
                  </a:lnTo>
                  <a:close/>
                </a:path>
                <a:path w="871854" h="1278889">
                  <a:moveTo>
                    <a:pt x="871728" y="0"/>
                  </a:moveTo>
                  <a:lnTo>
                    <a:pt x="117348" y="0"/>
                  </a:lnTo>
                  <a:lnTo>
                    <a:pt x="117348" y="256032"/>
                  </a:lnTo>
                  <a:lnTo>
                    <a:pt x="118872" y="256032"/>
                  </a:lnTo>
                  <a:lnTo>
                    <a:pt x="118872" y="512064"/>
                  </a:lnTo>
                  <a:lnTo>
                    <a:pt x="856488" y="512064"/>
                  </a:lnTo>
                  <a:lnTo>
                    <a:pt x="856488" y="256032"/>
                  </a:lnTo>
                  <a:lnTo>
                    <a:pt x="871728" y="256032"/>
                  </a:lnTo>
                  <a:lnTo>
                    <a:pt x="871728" y="0"/>
                  </a:lnTo>
                  <a:close/>
                </a:path>
              </a:pathLst>
            </a:custGeom>
            <a:solidFill>
              <a:srgbClr val="B88D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264151" y="5910072"/>
              <a:ext cx="0" cy="256540"/>
            </a:xfrm>
            <a:custGeom>
              <a:avLst/>
              <a:gdLst/>
              <a:ahLst/>
              <a:cxnLst/>
              <a:rect l="l" t="t" r="r" b="b"/>
              <a:pathLst>
                <a:path h="256539">
                  <a:moveTo>
                    <a:pt x="0" y="0"/>
                  </a:moveTo>
                  <a:lnTo>
                    <a:pt x="0" y="256031"/>
                  </a:lnTo>
                </a:path>
              </a:pathLst>
            </a:custGeom>
            <a:ln w="6350">
              <a:solidFill>
                <a:srgbClr val="9089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867911" y="5655563"/>
              <a:ext cx="675640" cy="254635"/>
            </a:xfrm>
            <a:custGeom>
              <a:avLst/>
              <a:gdLst/>
              <a:ahLst/>
              <a:cxnLst/>
              <a:rect l="l" t="t" r="r" b="b"/>
              <a:pathLst>
                <a:path w="675639" h="254635">
                  <a:moveTo>
                    <a:pt x="675132" y="0"/>
                  </a:moveTo>
                  <a:lnTo>
                    <a:pt x="0" y="0"/>
                  </a:lnTo>
                  <a:lnTo>
                    <a:pt x="0" y="254508"/>
                  </a:lnTo>
                  <a:lnTo>
                    <a:pt x="675132" y="254508"/>
                  </a:lnTo>
                  <a:lnTo>
                    <a:pt x="675132" y="0"/>
                  </a:lnTo>
                  <a:close/>
                </a:path>
              </a:pathLst>
            </a:custGeom>
            <a:solidFill>
              <a:srgbClr val="B88D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264151" y="5143500"/>
              <a:ext cx="0" cy="256540"/>
            </a:xfrm>
            <a:custGeom>
              <a:avLst/>
              <a:gdLst/>
              <a:ahLst/>
              <a:cxnLst/>
              <a:rect l="l" t="t" r="r" b="b"/>
              <a:pathLst>
                <a:path h="256539">
                  <a:moveTo>
                    <a:pt x="0" y="0"/>
                  </a:moveTo>
                  <a:lnTo>
                    <a:pt x="0" y="256031"/>
                  </a:lnTo>
                </a:path>
              </a:pathLst>
            </a:custGeom>
            <a:ln w="6350">
              <a:solidFill>
                <a:srgbClr val="9089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945892" y="5399531"/>
              <a:ext cx="1592580" cy="1278890"/>
            </a:xfrm>
            <a:custGeom>
              <a:avLst/>
              <a:gdLst/>
              <a:ahLst/>
              <a:cxnLst/>
              <a:rect l="l" t="t" r="r" b="b"/>
              <a:pathLst>
                <a:path w="1592579" h="1278890">
                  <a:moveTo>
                    <a:pt x="900684" y="1022604"/>
                  </a:moveTo>
                  <a:lnTo>
                    <a:pt x="658368" y="1022604"/>
                  </a:lnTo>
                  <a:lnTo>
                    <a:pt x="658368" y="766572"/>
                  </a:lnTo>
                  <a:lnTo>
                    <a:pt x="0" y="766572"/>
                  </a:lnTo>
                  <a:lnTo>
                    <a:pt x="0" y="1022604"/>
                  </a:lnTo>
                  <a:lnTo>
                    <a:pt x="70104" y="1022604"/>
                  </a:lnTo>
                  <a:lnTo>
                    <a:pt x="70104" y="1278636"/>
                  </a:lnTo>
                  <a:lnTo>
                    <a:pt x="900684" y="1278636"/>
                  </a:lnTo>
                  <a:lnTo>
                    <a:pt x="900684" y="1022604"/>
                  </a:lnTo>
                  <a:close/>
                </a:path>
                <a:path w="1592579" h="1278890">
                  <a:moveTo>
                    <a:pt x="1592580" y="0"/>
                  </a:moveTo>
                  <a:lnTo>
                    <a:pt x="1024128" y="0"/>
                  </a:lnTo>
                  <a:lnTo>
                    <a:pt x="1024128" y="256032"/>
                  </a:lnTo>
                  <a:lnTo>
                    <a:pt x="1592580" y="256032"/>
                  </a:lnTo>
                  <a:lnTo>
                    <a:pt x="1592580" y="0"/>
                  </a:lnTo>
                  <a:close/>
                </a:path>
              </a:pathLst>
            </a:custGeom>
            <a:solidFill>
              <a:srgbClr val="B88D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229612" y="2330449"/>
              <a:ext cx="6350" cy="511809"/>
            </a:xfrm>
            <a:custGeom>
              <a:avLst/>
              <a:gdLst/>
              <a:ahLst/>
              <a:cxnLst/>
              <a:rect l="l" t="t" r="r" b="b"/>
              <a:pathLst>
                <a:path w="6350" h="511810">
                  <a:moveTo>
                    <a:pt x="6096" y="0"/>
                  </a:moveTo>
                  <a:lnTo>
                    <a:pt x="0" y="0"/>
                  </a:lnTo>
                  <a:lnTo>
                    <a:pt x="0" y="255270"/>
                  </a:lnTo>
                  <a:lnTo>
                    <a:pt x="0" y="511810"/>
                  </a:lnTo>
                  <a:lnTo>
                    <a:pt x="1524" y="511810"/>
                  </a:lnTo>
                  <a:lnTo>
                    <a:pt x="1524" y="255270"/>
                  </a:lnTo>
                  <a:lnTo>
                    <a:pt x="6096" y="255270"/>
                  </a:lnTo>
                  <a:lnTo>
                    <a:pt x="6096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231136" y="2330195"/>
              <a:ext cx="7620" cy="512445"/>
            </a:xfrm>
            <a:custGeom>
              <a:avLst/>
              <a:gdLst/>
              <a:ahLst/>
              <a:cxnLst/>
              <a:rect l="l" t="t" r="r" b="b"/>
              <a:pathLst>
                <a:path w="7619" h="512444">
                  <a:moveTo>
                    <a:pt x="1524" y="256032"/>
                  </a:moveTo>
                  <a:lnTo>
                    <a:pt x="0" y="256032"/>
                  </a:lnTo>
                  <a:lnTo>
                    <a:pt x="0" y="512064"/>
                  </a:lnTo>
                  <a:lnTo>
                    <a:pt x="1524" y="512064"/>
                  </a:lnTo>
                  <a:lnTo>
                    <a:pt x="1524" y="256032"/>
                  </a:lnTo>
                  <a:close/>
                </a:path>
                <a:path w="7619" h="512444">
                  <a:moveTo>
                    <a:pt x="7620" y="0"/>
                  </a:moveTo>
                  <a:lnTo>
                    <a:pt x="4572" y="0"/>
                  </a:lnTo>
                  <a:lnTo>
                    <a:pt x="4572" y="256032"/>
                  </a:lnTo>
                  <a:lnTo>
                    <a:pt x="7620" y="256032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C545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232660" y="2330195"/>
              <a:ext cx="535305" cy="512445"/>
            </a:xfrm>
            <a:custGeom>
              <a:avLst/>
              <a:gdLst/>
              <a:ahLst/>
              <a:cxnLst/>
              <a:rect l="l" t="t" r="r" b="b"/>
              <a:pathLst>
                <a:path w="535305" h="512444">
                  <a:moveTo>
                    <a:pt x="534924" y="0"/>
                  </a:moveTo>
                  <a:lnTo>
                    <a:pt x="6096" y="0"/>
                  </a:lnTo>
                  <a:lnTo>
                    <a:pt x="6096" y="256032"/>
                  </a:lnTo>
                  <a:lnTo>
                    <a:pt x="0" y="256032"/>
                  </a:lnTo>
                  <a:lnTo>
                    <a:pt x="0" y="512064"/>
                  </a:lnTo>
                  <a:lnTo>
                    <a:pt x="487680" y="512064"/>
                  </a:lnTo>
                  <a:lnTo>
                    <a:pt x="487680" y="256032"/>
                  </a:lnTo>
                  <a:lnTo>
                    <a:pt x="534924" y="256032"/>
                  </a:lnTo>
                  <a:lnTo>
                    <a:pt x="534924" y="0"/>
                  </a:lnTo>
                  <a:close/>
                </a:path>
              </a:pathLst>
            </a:custGeom>
            <a:solidFill>
              <a:srgbClr val="B88D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720340" y="2330195"/>
              <a:ext cx="2085339" cy="4348480"/>
            </a:xfrm>
            <a:custGeom>
              <a:avLst/>
              <a:gdLst/>
              <a:ahLst/>
              <a:cxnLst/>
              <a:rect l="l" t="t" r="r" b="b"/>
              <a:pathLst>
                <a:path w="2085339" h="4348480">
                  <a:moveTo>
                    <a:pt x="178308" y="0"/>
                  </a:moveTo>
                  <a:lnTo>
                    <a:pt x="47244" y="0"/>
                  </a:lnTo>
                  <a:lnTo>
                    <a:pt x="47244" y="256032"/>
                  </a:lnTo>
                  <a:lnTo>
                    <a:pt x="0" y="256032"/>
                  </a:lnTo>
                  <a:lnTo>
                    <a:pt x="0" y="512064"/>
                  </a:lnTo>
                  <a:lnTo>
                    <a:pt x="85344" y="512064"/>
                  </a:lnTo>
                  <a:lnTo>
                    <a:pt x="85344" y="256032"/>
                  </a:lnTo>
                  <a:lnTo>
                    <a:pt x="178308" y="256032"/>
                  </a:lnTo>
                  <a:lnTo>
                    <a:pt x="178308" y="0"/>
                  </a:lnTo>
                  <a:close/>
                </a:path>
                <a:path w="2085339" h="4348480">
                  <a:moveTo>
                    <a:pt x="1069848" y="766572"/>
                  </a:moveTo>
                  <a:lnTo>
                    <a:pt x="937260" y="766572"/>
                  </a:lnTo>
                  <a:lnTo>
                    <a:pt x="937260" y="1022604"/>
                  </a:lnTo>
                  <a:lnTo>
                    <a:pt x="900684" y="1022604"/>
                  </a:lnTo>
                  <a:lnTo>
                    <a:pt x="900684" y="1278636"/>
                  </a:lnTo>
                  <a:lnTo>
                    <a:pt x="1030224" y="1278636"/>
                  </a:lnTo>
                  <a:lnTo>
                    <a:pt x="1030224" y="1022604"/>
                  </a:lnTo>
                  <a:lnTo>
                    <a:pt x="1069848" y="1022604"/>
                  </a:lnTo>
                  <a:lnTo>
                    <a:pt x="1069848" y="766572"/>
                  </a:lnTo>
                  <a:close/>
                </a:path>
                <a:path w="2085339" h="4348480">
                  <a:moveTo>
                    <a:pt x="1290828" y="1534414"/>
                  </a:moveTo>
                  <a:lnTo>
                    <a:pt x="1240536" y="1534414"/>
                  </a:lnTo>
                  <a:lnTo>
                    <a:pt x="1240536" y="1790954"/>
                  </a:lnTo>
                  <a:lnTo>
                    <a:pt x="1225296" y="1790954"/>
                  </a:lnTo>
                  <a:lnTo>
                    <a:pt x="1225296" y="2046224"/>
                  </a:lnTo>
                  <a:lnTo>
                    <a:pt x="1290828" y="2046224"/>
                  </a:lnTo>
                  <a:lnTo>
                    <a:pt x="1290828" y="1790954"/>
                  </a:lnTo>
                  <a:lnTo>
                    <a:pt x="1290828" y="1534414"/>
                  </a:lnTo>
                  <a:close/>
                </a:path>
                <a:path w="2085339" h="4348480">
                  <a:moveTo>
                    <a:pt x="1374648" y="2301240"/>
                  </a:moveTo>
                  <a:lnTo>
                    <a:pt x="986028" y="2301240"/>
                  </a:lnTo>
                  <a:lnTo>
                    <a:pt x="986028" y="2557272"/>
                  </a:lnTo>
                  <a:lnTo>
                    <a:pt x="810768" y="2557272"/>
                  </a:lnTo>
                  <a:lnTo>
                    <a:pt x="810768" y="2813304"/>
                  </a:lnTo>
                  <a:lnTo>
                    <a:pt x="1065276" y="2813304"/>
                  </a:lnTo>
                  <a:lnTo>
                    <a:pt x="1065276" y="2557272"/>
                  </a:lnTo>
                  <a:lnTo>
                    <a:pt x="1374648" y="2557272"/>
                  </a:lnTo>
                  <a:lnTo>
                    <a:pt x="1374648" y="2301240"/>
                  </a:lnTo>
                  <a:close/>
                </a:path>
                <a:path w="2085339" h="4348480">
                  <a:moveTo>
                    <a:pt x="1452372" y="4091940"/>
                  </a:moveTo>
                  <a:lnTo>
                    <a:pt x="1260348" y="4091940"/>
                  </a:lnTo>
                  <a:lnTo>
                    <a:pt x="1260348" y="3835908"/>
                  </a:lnTo>
                  <a:lnTo>
                    <a:pt x="883920" y="3835908"/>
                  </a:lnTo>
                  <a:lnTo>
                    <a:pt x="883920" y="4091940"/>
                  </a:lnTo>
                  <a:lnTo>
                    <a:pt x="1126236" y="4091940"/>
                  </a:lnTo>
                  <a:lnTo>
                    <a:pt x="1126236" y="4347972"/>
                  </a:lnTo>
                  <a:lnTo>
                    <a:pt x="1452372" y="4347972"/>
                  </a:lnTo>
                  <a:lnTo>
                    <a:pt x="1452372" y="4091940"/>
                  </a:lnTo>
                  <a:close/>
                </a:path>
                <a:path w="2085339" h="4348480">
                  <a:moveTo>
                    <a:pt x="2084832" y="3069336"/>
                  </a:moveTo>
                  <a:lnTo>
                    <a:pt x="1818132" y="3069336"/>
                  </a:lnTo>
                  <a:lnTo>
                    <a:pt x="1818132" y="3325368"/>
                  </a:lnTo>
                  <a:lnTo>
                    <a:pt x="1822704" y="3325368"/>
                  </a:lnTo>
                  <a:lnTo>
                    <a:pt x="1822704" y="3579876"/>
                  </a:lnTo>
                  <a:lnTo>
                    <a:pt x="2040636" y="3579876"/>
                  </a:lnTo>
                  <a:lnTo>
                    <a:pt x="2040636" y="3325368"/>
                  </a:lnTo>
                  <a:lnTo>
                    <a:pt x="2084832" y="3325368"/>
                  </a:lnTo>
                  <a:lnTo>
                    <a:pt x="2084832" y="3069336"/>
                  </a:lnTo>
                  <a:close/>
                </a:path>
              </a:pathLst>
            </a:custGeom>
            <a:solidFill>
              <a:srgbClr val="B817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805684" y="2330195"/>
              <a:ext cx="581025" cy="512445"/>
            </a:xfrm>
            <a:custGeom>
              <a:avLst/>
              <a:gdLst/>
              <a:ahLst/>
              <a:cxnLst/>
              <a:rect l="l" t="t" r="r" b="b"/>
              <a:pathLst>
                <a:path w="581025" h="512444">
                  <a:moveTo>
                    <a:pt x="580644" y="0"/>
                  </a:moveTo>
                  <a:lnTo>
                    <a:pt x="92964" y="0"/>
                  </a:lnTo>
                  <a:lnTo>
                    <a:pt x="92964" y="256032"/>
                  </a:lnTo>
                  <a:lnTo>
                    <a:pt x="0" y="256032"/>
                  </a:lnTo>
                  <a:lnTo>
                    <a:pt x="0" y="512064"/>
                  </a:lnTo>
                  <a:lnTo>
                    <a:pt x="406908" y="512064"/>
                  </a:lnTo>
                  <a:lnTo>
                    <a:pt x="406908" y="256032"/>
                  </a:lnTo>
                  <a:lnTo>
                    <a:pt x="580644" y="256032"/>
                  </a:lnTo>
                  <a:lnTo>
                    <a:pt x="580644" y="0"/>
                  </a:lnTo>
                  <a:close/>
                </a:path>
              </a:pathLst>
            </a:custGeom>
            <a:solidFill>
              <a:srgbClr val="778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264151" y="3608831"/>
              <a:ext cx="678180" cy="255904"/>
            </a:xfrm>
            <a:custGeom>
              <a:avLst/>
              <a:gdLst/>
              <a:ahLst/>
              <a:cxnLst/>
              <a:rect l="l" t="t" r="r" b="b"/>
              <a:pathLst>
                <a:path w="678179" h="255904">
                  <a:moveTo>
                    <a:pt x="0" y="0"/>
                  </a:moveTo>
                  <a:lnTo>
                    <a:pt x="0" y="255778"/>
                  </a:lnTo>
                </a:path>
                <a:path w="678179" h="255904">
                  <a:moveTo>
                    <a:pt x="678180" y="0"/>
                  </a:moveTo>
                  <a:lnTo>
                    <a:pt x="678180" y="255778"/>
                  </a:lnTo>
                </a:path>
              </a:pathLst>
            </a:custGeom>
            <a:ln w="6350">
              <a:solidFill>
                <a:srgbClr val="9089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750563" y="3352799"/>
              <a:ext cx="1249680" cy="256540"/>
            </a:xfrm>
            <a:custGeom>
              <a:avLst/>
              <a:gdLst/>
              <a:ahLst/>
              <a:cxnLst/>
              <a:rect l="l" t="t" r="r" b="b"/>
              <a:pathLst>
                <a:path w="1249679" h="256539">
                  <a:moveTo>
                    <a:pt x="1249680" y="0"/>
                  </a:moveTo>
                  <a:lnTo>
                    <a:pt x="0" y="0"/>
                  </a:lnTo>
                  <a:lnTo>
                    <a:pt x="0" y="256031"/>
                  </a:lnTo>
                  <a:lnTo>
                    <a:pt x="1249680" y="256031"/>
                  </a:lnTo>
                  <a:lnTo>
                    <a:pt x="1249680" y="0"/>
                  </a:lnTo>
                  <a:close/>
                </a:path>
              </a:pathLst>
            </a:custGeom>
            <a:solidFill>
              <a:srgbClr val="778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264151" y="2842259"/>
              <a:ext cx="0" cy="254635"/>
            </a:xfrm>
            <a:custGeom>
              <a:avLst/>
              <a:gdLst/>
              <a:ahLst/>
              <a:cxnLst/>
              <a:rect l="l" t="t" r="r" b="b"/>
              <a:pathLst>
                <a:path h="254635">
                  <a:moveTo>
                    <a:pt x="0" y="0"/>
                  </a:moveTo>
                  <a:lnTo>
                    <a:pt x="0" y="254507"/>
                  </a:lnTo>
                </a:path>
              </a:pathLst>
            </a:custGeom>
            <a:ln w="6350">
              <a:solidFill>
                <a:srgbClr val="9089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790187" y="3096767"/>
              <a:ext cx="1057910" cy="256540"/>
            </a:xfrm>
            <a:custGeom>
              <a:avLst/>
              <a:gdLst/>
              <a:ahLst/>
              <a:cxnLst/>
              <a:rect l="l" t="t" r="r" b="b"/>
              <a:pathLst>
                <a:path w="1057910" h="256539">
                  <a:moveTo>
                    <a:pt x="1057656" y="0"/>
                  </a:moveTo>
                  <a:lnTo>
                    <a:pt x="0" y="0"/>
                  </a:lnTo>
                  <a:lnTo>
                    <a:pt x="0" y="256032"/>
                  </a:lnTo>
                  <a:lnTo>
                    <a:pt x="1057656" y="256032"/>
                  </a:lnTo>
                  <a:lnTo>
                    <a:pt x="1057656" y="0"/>
                  </a:lnTo>
                  <a:close/>
                </a:path>
              </a:pathLst>
            </a:custGeom>
            <a:solidFill>
              <a:srgbClr val="778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264151" y="4376419"/>
              <a:ext cx="2034539" cy="255270"/>
            </a:xfrm>
            <a:custGeom>
              <a:avLst/>
              <a:gdLst/>
              <a:ahLst/>
              <a:cxnLst/>
              <a:rect l="l" t="t" r="r" b="b"/>
              <a:pathLst>
                <a:path w="2034539" h="255270">
                  <a:moveTo>
                    <a:pt x="0" y="0"/>
                  </a:moveTo>
                  <a:lnTo>
                    <a:pt x="0" y="255015"/>
                  </a:lnTo>
                </a:path>
                <a:path w="2034539" h="255270">
                  <a:moveTo>
                    <a:pt x="678180" y="0"/>
                  </a:moveTo>
                  <a:lnTo>
                    <a:pt x="678180" y="255015"/>
                  </a:lnTo>
                </a:path>
                <a:path w="2034539" h="255270">
                  <a:moveTo>
                    <a:pt x="1356360" y="0"/>
                  </a:moveTo>
                  <a:lnTo>
                    <a:pt x="1356360" y="255015"/>
                  </a:lnTo>
                </a:path>
                <a:path w="2034539" h="255270">
                  <a:moveTo>
                    <a:pt x="2034539" y="0"/>
                  </a:moveTo>
                  <a:lnTo>
                    <a:pt x="2034539" y="255015"/>
                  </a:lnTo>
                </a:path>
              </a:pathLst>
            </a:custGeom>
            <a:ln w="6350">
              <a:solidFill>
                <a:srgbClr val="9089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011167" y="4121150"/>
              <a:ext cx="2795270" cy="255270"/>
            </a:xfrm>
            <a:custGeom>
              <a:avLst/>
              <a:gdLst/>
              <a:ahLst/>
              <a:cxnLst/>
              <a:rect l="l" t="t" r="r" b="b"/>
              <a:pathLst>
                <a:path w="2795270" h="255270">
                  <a:moveTo>
                    <a:pt x="0" y="255269"/>
                  </a:moveTo>
                  <a:lnTo>
                    <a:pt x="2795016" y="255269"/>
                  </a:lnTo>
                  <a:lnTo>
                    <a:pt x="2795016" y="0"/>
                  </a:lnTo>
                  <a:lnTo>
                    <a:pt x="0" y="0"/>
                  </a:lnTo>
                  <a:lnTo>
                    <a:pt x="0" y="255269"/>
                  </a:lnTo>
                  <a:close/>
                </a:path>
              </a:pathLst>
            </a:custGeom>
            <a:solidFill>
              <a:srgbClr val="778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620511" y="3608831"/>
              <a:ext cx="678180" cy="255904"/>
            </a:xfrm>
            <a:custGeom>
              <a:avLst/>
              <a:gdLst/>
              <a:ahLst/>
              <a:cxnLst/>
              <a:rect l="l" t="t" r="r" b="b"/>
              <a:pathLst>
                <a:path w="678179" h="255904">
                  <a:moveTo>
                    <a:pt x="0" y="0"/>
                  </a:moveTo>
                  <a:lnTo>
                    <a:pt x="0" y="255778"/>
                  </a:lnTo>
                </a:path>
                <a:path w="678179" h="255904">
                  <a:moveTo>
                    <a:pt x="678179" y="0"/>
                  </a:moveTo>
                  <a:lnTo>
                    <a:pt x="678179" y="255778"/>
                  </a:lnTo>
                </a:path>
              </a:pathLst>
            </a:custGeom>
            <a:ln w="6350">
              <a:solidFill>
                <a:srgbClr val="9089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011167" y="3864609"/>
              <a:ext cx="2715895" cy="256540"/>
            </a:xfrm>
            <a:custGeom>
              <a:avLst/>
              <a:gdLst/>
              <a:ahLst/>
              <a:cxnLst/>
              <a:rect l="l" t="t" r="r" b="b"/>
              <a:pathLst>
                <a:path w="2715895" h="256539">
                  <a:moveTo>
                    <a:pt x="0" y="256540"/>
                  </a:moveTo>
                  <a:lnTo>
                    <a:pt x="2715767" y="256540"/>
                  </a:lnTo>
                  <a:lnTo>
                    <a:pt x="2715767" y="0"/>
                  </a:lnTo>
                  <a:lnTo>
                    <a:pt x="0" y="0"/>
                  </a:lnTo>
                  <a:lnTo>
                    <a:pt x="0" y="256540"/>
                  </a:lnTo>
                  <a:close/>
                </a:path>
              </a:pathLst>
            </a:custGeom>
            <a:solidFill>
              <a:srgbClr val="778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942332" y="5143500"/>
              <a:ext cx="0" cy="256540"/>
            </a:xfrm>
            <a:custGeom>
              <a:avLst/>
              <a:gdLst/>
              <a:ahLst/>
              <a:cxnLst/>
              <a:rect l="l" t="t" r="r" b="b"/>
              <a:pathLst>
                <a:path h="256539">
                  <a:moveTo>
                    <a:pt x="0" y="0"/>
                  </a:moveTo>
                  <a:lnTo>
                    <a:pt x="0" y="256031"/>
                  </a:lnTo>
                </a:path>
              </a:pathLst>
            </a:custGeom>
            <a:ln w="6350">
              <a:solidFill>
                <a:srgbClr val="9089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785616" y="4631435"/>
              <a:ext cx="1225550" cy="512445"/>
            </a:xfrm>
            <a:custGeom>
              <a:avLst/>
              <a:gdLst/>
              <a:ahLst/>
              <a:cxnLst/>
              <a:rect l="l" t="t" r="r" b="b"/>
              <a:pathLst>
                <a:path w="1225550" h="512445">
                  <a:moveTo>
                    <a:pt x="1225296" y="0"/>
                  </a:moveTo>
                  <a:lnTo>
                    <a:pt x="309372" y="0"/>
                  </a:lnTo>
                  <a:lnTo>
                    <a:pt x="309372" y="256032"/>
                  </a:lnTo>
                  <a:lnTo>
                    <a:pt x="0" y="256032"/>
                  </a:lnTo>
                  <a:lnTo>
                    <a:pt x="0" y="512064"/>
                  </a:lnTo>
                  <a:lnTo>
                    <a:pt x="1222248" y="512064"/>
                  </a:lnTo>
                  <a:lnTo>
                    <a:pt x="1222248" y="256032"/>
                  </a:lnTo>
                  <a:lnTo>
                    <a:pt x="1225296" y="256032"/>
                  </a:lnTo>
                  <a:lnTo>
                    <a:pt x="1225296" y="0"/>
                  </a:lnTo>
                  <a:close/>
                </a:path>
              </a:pathLst>
            </a:custGeom>
            <a:solidFill>
              <a:srgbClr val="778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942332" y="5143500"/>
              <a:ext cx="1356360" cy="1278890"/>
            </a:xfrm>
            <a:custGeom>
              <a:avLst/>
              <a:gdLst/>
              <a:ahLst/>
              <a:cxnLst/>
              <a:rect l="l" t="t" r="r" b="b"/>
              <a:pathLst>
                <a:path w="1356360" h="1278889">
                  <a:moveTo>
                    <a:pt x="0" y="766572"/>
                  </a:moveTo>
                  <a:lnTo>
                    <a:pt x="0" y="1022604"/>
                  </a:lnTo>
                </a:path>
                <a:path w="1356360" h="1278889">
                  <a:moveTo>
                    <a:pt x="678179" y="766572"/>
                  </a:moveTo>
                  <a:lnTo>
                    <a:pt x="678179" y="1278636"/>
                  </a:lnTo>
                </a:path>
                <a:path w="1356360" h="1278889">
                  <a:moveTo>
                    <a:pt x="1356359" y="766572"/>
                  </a:moveTo>
                  <a:lnTo>
                    <a:pt x="1356359" y="1278636"/>
                  </a:lnTo>
                </a:path>
                <a:path w="1356360" h="1278889">
                  <a:moveTo>
                    <a:pt x="1356359" y="0"/>
                  </a:moveTo>
                  <a:lnTo>
                    <a:pt x="1356359" y="512063"/>
                  </a:lnTo>
                </a:path>
              </a:pathLst>
            </a:custGeom>
            <a:ln w="6350">
              <a:solidFill>
                <a:srgbClr val="9089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760976" y="5655563"/>
              <a:ext cx="1591310" cy="254635"/>
            </a:xfrm>
            <a:custGeom>
              <a:avLst/>
              <a:gdLst/>
              <a:ahLst/>
              <a:cxnLst/>
              <a:rect l="l" t="t" r="r" b="b"/>
              <a:pathLst>
                <a:path w="1591310" h="254635">
                  <a:moveTo>
                    <a:pt x="1591056" y="0"/>
                  </a:moveTo>
                  <a:lnTo>
                    <a:pt x="0" y="0"/>
                  </a:lnTo>
                  <a:lnTo>
                    <a:pt x="0" y="254508"/>
                  </a:lnTo>
                  <a:lnTo>
                    <a:pt x="1591056" y="254508"/>
                  </a:lnTo>
                  <a:lnTo>
                    <a:pt x="1591056" y="0"/>
                  </a:lnTo>
                  <a:close/>
                </a:path>
              </a:pathLst>
            </a:custGeom>
            <a:solidFill>
              <a:srgbClr val="778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620511" y="5143500"/>
              <a:ext cx="0" cy="256540"/>
            </a:xfrm>
            <a:custGeom>
              <a:avLst/>
              <a:gdLst/>
              <a:ahLst/>
              <a:cxnLst/>
              <a:rect l="l" t="t" r="r" b="b"/>
              <a:pathLst>
                <a:path h="256539">
                  <a:moveTo>
                    <a:pt x="0" y="0"/>
                  </a:moveTo>
                  <a:lnTo>
                    <a:pt x="0" y="256031"/>
                  </a:lnTo>
                </a:path>
              </a:pathLst>
            </a:custGeom>
            <a:ln w="6350">
              <a:solidFill>
                <a:srgbClr val="9089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980688" y="5399531"/>
              <a:ext cx="2197735" cy="1278890"/>
            </a:xfrm>
            <a:custGeom>
              <a:avLst/>
              <a:gdLst/>
              <a:ahLst/>
              <a:cxnLst/>
              <a:rect l="l" t="t" r="r" b="b"/>
              <a:pathLst>
                <a:path w="2197735" h="1278890">
                  <a:moveTo>
                    <a:pt x="870204" y="1022604"/>
                  </a:moveTo>
                  <a:lnTo>
                    <a:pt x="659892" y="1022604"/>
                  </a:lnTo>
                  <a:lnTo>
                    <a:pt x="659892" y="766572"/>
                  </a:lnTo>
                  <a:lnTo>
                    <a:pt x="0" y="766572"/>
                  </a:lnTo>
                  <a:lnTo>
                    <a:pt x="0" y="1022604"/>
                  </a:lnTo>
                  <a:lnTo>
                    <a:pt x="192024" y="1022604"/>
                  </a:lnTo>
                  <a:lnTo>
                    <a:pt x="192024" y="1278636"/>
                  </a:lnTo>
                  <a:lnTo>
                    <a:pt x="870204" y="1278636"/>
                  </a:lnTo>
                  <a:lnTo>
                    <a:pt x="870204" y="1022604"/>
                  </a:lnTo>
                  <a:close/>
                </a:path>
                <a:path w="2197735" h="1278890">
                  <a:moveTo>
                    <a:pt x="2197608" y="0"/>
                  </a:moveTo>
                  <a:lnTo>
                    <a:pt x="824484" y="0"/>
                  </a:lnTo>
                  <a:lnTo>
                    <a:pt x="824484" y="256032"/>
                  </a:lnTo>
                  <a:lnTo>
                    <a:pt x="2197608" y="256032"/>
                  </a:lnTo>
                  <a:lnTo>
                    <a:pt x="2197608" y="0"/>
                  </a:lnTo>
                  <a:close/>
                </a:path>
              </a:pathLst>
            </a:custGeom>
            <a:solidFill>
              <a:srgbClr val="778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212592" y="2330195"/>
              <a:ext cx="2321560" cy="1278890"/>
            </a:xfrm>
            <a:custGeom>
              <a:avLst/>
              <a:gdLst/>
              <a:ahLst/>
              <a:cxnLst/>
              <a:rect l="l" t="t" r="r" b="b"/>
              <a:pathLst>
                <a:path w="2321560" h="1278889">
                  <a:moveTo>
                    <a:pt x="414528" y="0"/>
                  </a:moveTo>
                  <a:lnTo>
                    <a:pt x="173736" y="0"/>
                  </a:lnTo>
                  <a:lnTo>
                    <a:pt x="173736" y="256032"/>
                  </a:lnTo>
                  <a:lnTo>
                    <a:pt x="0" y="256032"/>
                  </a:lnTo>
                  <a:lnTo>
                    <a:pt x="0" y="512064"/>
                  </a:lnTo>
                  <a:lnTo>
                    <a:pt x="260604" y="512064"/>
                  </a:lnTo>
                  <a:lnTo>
                    <a:pt x="260604" y="256032"/>
                  </a:lnTo>
                  <a:lnTo>
                    <a:pt x="414528" y="256032"/>
                  </a:lnTo>
                  <a:lnTo>
                    <a:pt x="414528" y="0"/>
                  </a:lnTo>
                  <a:close/>
                </a:path>
                <a:path w="2321560" h="1278889">
                  <a:moveTo>
                    <a:pt x="2321052" y="1022604"/>
                  </a:moveTo>
                  <a:lnTo>
                    <a:pt x="1787652" y="1022604"/>
                  </a:lnTo>
                  <a:lnTo>
                    <a:pt x="1787652" y="1278636"/>
                  </a:lnTo>
                  <a:lnTo>
                    <a:pt x="2321052" y="1278636"/>
                  </a:lnTo>
                  <a:lnTo>
                    <a:pt x="2321052" y="1022604"/>
                  </a:lnTo>
                  <a:close/>
                </a:path>
              </a:pathLst>
            </a:custGeom>
            <a:solidFill>
              <a:srgbClr val="6DAA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942332" y="2330195"/>
              <a:ext cx="0" cy="767080"/>
            </a:xfrm>
            <a:custGeom>
              <a:avLst/>
              <a:gdLst/>
              <a:ahLst/>
              <a:cxnLst/>
              <a:rect l="l" t="t" r="r" b="b"/>
              <a:pathLst>
                <a:path h="767080">
                  <a:moveTo>
                    <a:pt x="0" y="0"/>
                  </a:moveTo>
                  <a:lnTo>
                    <a:pt x="0" y="766571"/>
                  </a:lnTo>
                </a:path>
              </a:pathLst>
            </a:custGeom>
            <a:ln w="6350">
              <a:solidFill>
                <a:srgbClr val="9089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640580" y="3096767"/>
              <a:ext cx="2204085" cy="3581400"/>
            </a:xfrm>
            <a:custGeom>
              <a:avLst/>
              <a:gdLst/>
              <a:ahLst/>
              <a:cxnLst/>
              <a:rect l="l" t="t" r="r" b="b"/>
              <a:pathLst>
                <a:path w="2204084" h="3581400">
                  <a:moveTo>
                    <a:pt x="68580" y="3069336"/>
                  </a:moveTo>
                  <a:lnTo>
                    <a:pt x="0" y="3069336"/>
                  </a:lnTo>
                  <a:lnTo>
                    <a:pt x="0" y="3325368"/>
                  </a:lnTo>
                  <a:lnTo>
                    <a:pt x="68580" y="3325368"/>
                  </a:lnTo>
                  <a:lnTo>
                    <a:pt x="68580" y="3069336"/>
                  </a:lnTo>
                  <a:close/>
                </a:path>
                <a:path w="2204084" h="3581400">
                  <a:moveTo>
                    <a:pt x="265176" y="3325368"/>
                  </a:moveTo>
                  <a:lnTo>
                    <a:pt x="210312" y="3325368"/>
                  </a:lnTo>
                  <a:lnTo>
                    <a:pt x="210312" y="3581400"/>
                  </a:lnTo>
                  <a:lnTo>
                    <a:pt x="265176" y="3581400"/>
                  </a:lnTo>
                  <a:lnTo>
                    <a:pt x="265176" y="3325368"/>
                  </a:lnTo>
                  <a:close/>
                </a:path>
                <a:path w="2204084" h="3581400">
                  <a:moveTo>
                    <a:pt x="437388" y="1790700"/>
                  </a:moveTo>
                  <a:lnTo>
                    <a:pt x="425196" y="1790700"/>
                  </a:lnTo>
                  <a:lnTo>
                    <a:pt x="425196" y="1534668"/>
                  </a:lnTo>
                  <a:lnTo>
                    <a:pt x="370332" y="1534668"/>
                  </a:lnTo>
                  <a:lnTo>
                    <a:pt x="370332" y="1790700"/>
                  </a:lnTo>
                  <a:lnTo>
                    <a:pt x="367284" y="1790700"/>
                  </a:lnTo>
                  <a:lnTo>
                    <a:pt x="367284" y="2046732"/>
                  </a:lnTo>
                  <a:lnTo>
                    <a:pt x="437388" y="2046732"/>
                  </a:lnTo>
                  <a:lnTo>
                    <a:pt x="437388" y="1790700"/>
                  </a:lnTo>
                  <a:close/>
                </a:path>
                <a:path w="2204084" h="3581400">
                  <a:moveTo>
                    <a:pt x="603504" y="0"/>
                  </a:moveTo>
                  <a:lnTo>
                    <a:pt x="207264" y="0"/>
                  </a:lnTo>
                  <a:lnTo>
                    <a:pt x="207264" y="256032"/>
                  </a:lnTo>
                  <a:lnTo>
                    <a:pt x="603504" y="256032"/>
                  </a:lnTo>
                  <a:lnTo>
                    <a:pt x="603504" y="0"/>
                  </a:lnTo>
                  <a:close/>
                </a:path>
                <a:path w="2204084" h="3581400">
                  <a:moveTo>
                    <a:pt x="1655064" y="2302764"/>
                  </a:moveTo>
                  <a:lnTo>
                    <a:pt x="1537716" y="2302764"/>
                  </a:lnTo>
                  <a:lnTo>
                    <a:pt x="1537716" y="2558796"/>
                  </a:lnTo>
                  <a:lnTo>
                    <a:pt x="1655064" y="2558796"/>
                  </a:lnTo>
                  <a:lnTo>
                    <a:pt x="1655064" y="2302764"/>
                  </a:lnTo>
                  <a:close/>
                </a:path>
                <a:path w="2204084" h="3581400">
                  <a:moveTo>
                    <a:pt x="1831848" y="2558796"/>
                  </a:moveTo>
                  <a:lnTo>
                    <a:pt x="1711452" y="2558796"/>
                  </a:lnTo>
                  <a:lnTo>
                    <a:pt x="1711452" y="2813304"/>
                  </a:lnTo>
                  <a:lnTo>
                    <a:pt x="1831848" y="2813304"/>
                  </a:lnTo>
                  <a:lnTo>
                    <a:pt x="1831848" y="2558796"/>
                  </a:lnTo>
                  <a:close/>
                </a:path>
                <a:path w="2204084" h="3581400">
                  <a:moveTo>
                    <a:pt x="2109216" y="768096"/>
                  </a:moveTo>
                  <a:lnTo>
                    <a:pt x="2086356" y="768096"/>
                  </a:lnTo>
                  <a:lnTo>
                    <a:pt x="2086356" y="1024128"/>
                  </a:lnTo>
                  <a:lnTo>
                    <a:pt x="2109216" y="1024128"/>
                  </a:lnTo>
                  <a:lnTo>
                    <a:pt x="2109216" y="768096"/>
                  </a:lnTo>
                  <a:close/>
                </a:path>
                <a:path w="2204084" h="3581400">
                  <a:moveTo>
                    <a:pt x="2203704" y="1024128"/>
                  </a:moveTo>
                  <a:lnTo>
                    <a:pt x="2165604" y="1024128"/>
                  </a:lnTo>
                  <a:lnTo>
                    <a:pt x="2165604" y="1280160"/>
                  </a:lnTo>
                  <a:lnTo>
                    <a:pt x="2203704" y="1280160"/>
                  </a:lnTo>
                  <a:lnTo>
                    <a:pt x="2203704" y="1024128"/>
                  </a:lnTo>
                  <a:close/>
                </a:path>
              </a:pathLst>
            </a:custGeom>
            <a:solidFill>
              <a:srgbClr val="6DAA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473196" y="2330195"/>
              <a:ext cx="2467610" cy="1278890"/>
            </a:xfrm>
            <a:custGeom>
              <a:avLst/>
              <a:gdLst/>
              <a:ahLst/>
              <a:cxnLst/>
              <a:rect l="l" t="t" r="r" b="b"/>
              <a:pathLst>
                <a:path w="2467610" h="1278889">
                  <a:moveTo>
                    <a:pt x="39624" y="256032"/>
                  </a:moveTo>
                  <a:lnTo>
                    <a:pt x="0" y="256032"/>
                  </a:lnTo>
                  <a:lnTo>
                    <a:pt x="0" y="512064"/>
                  </a:lnTo>
                  <a:lnTo>
                    <a:pt x="39624" y="512064"/>
                  </a:lnTo>
                  <a:lnTo>
                    <a:pt x="39624" y="256032"/>
                  </a:lnTo>
                  <a:close/>
                </a:path>
                <a:path w="2467610" h="1278889">
                  <a:moveTo>
                    <a:pt x="201168" y="0"/>
                  </a:moveTo>
                  <a:lnTo>
                    <a:pt x="153924" y="0"/>
                  </a:lnTo>
                  <a:lnTo>
                    <a:pt x="153924" y="256032"/>
                  </a:lnTo>
                  <a:lnTo>
                    <a:pt x="201168" y="256032"/>
                  </a:lnTo>
                  <a:lnTo>
                    <a:pt x="201168" y="0"/>
                  </a:lnTo>
                  <a:close/>
                </a:path>
                <a:path w="2467610" h="1278889">
                  <a:moveTo>
                    <a:pt x="2467356" y="1022604"/>
                  </a:moveTo>
                  <a:lnTo>
                    <a:pt x="2081784" y="1022604"/>
                  </a:lnTo>
                  <a:lnTo>
                    <a:pt x="2081784" y="766572"/>
                  </a:lnTo>
                  <a:lnTo>
                    <a:pt x="1770888" y="766572"/>
                  </a:lnTo>
                  <a:lnTo>
                    <a:pt x="1770888" y="1022604"/>
                  </a:lnTo>
                  <a:lnTo>
                    <a:pt x="2060448" y="1022604"/>
                  </a:lnTo>
                  <a:lnTo>
                    <a:pt x="2060448" y="1278636"/>
                  </a:lnTo>
                  <a:lnTo>
                    <a:pt x="2467356" y="1278636"/>
                  </a:lnTo>
                  <a:lnTo>
                    <a:pt x="2467356" y="1022604"/>
                  </a:lnTo>
                  <a:close/>
                </a:path>
              </a:pathLst>
            </a:custGeom>
            <a:solidFill>
              <a:srgbClr val="C545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976871" y="4376927"/>
              <a:ext cx="680085" cy="1278890"/>
            </a:xfrm>
            <a:custGeom>
              <a:avLst/>
              <a:gdLst/>
              <a:ahLst/>
              <a:cxnLst/>
              <a:rect l="l" t="t" r="r" b="b"/>
              <a:pathLst>
                <a:path w="680084" h="1278889">
                  <a:moveTo>
                    <a:pt x="0" y="0"/>
                  </a:moveTo>
                  <a:lnTo>
                    <a:pt x="0" y="510540"/>
                  </a:lnTo>
                </a:path>
                <a:path w="680084" h="1278889">
                  <a:moveTo>
                    <a:pt x="679703" y="0"/>
                  </a:moveTo>
                  <a:lnTo>
                    <a:pt x="679703" y="1278636"/>
                  </a:lnTo>
                </a:path>
              </a:pathLst>
            </a:custGeom>
            <a:ln w="6350">
              <a:solidFill>
                <a:srgbClr val="9089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844283" y="4120895"/>
              <a:ext cx="786765" cy="256540"/>
            </a:xfrm>
            <a:custGeom>
              <a:avLst/>
              <a:gdLst/>
              <a:ahLst/>
              <a:cxnLst/>
              <a:rect l="l" t="t" r="r" b="b"/>
              <a:pathLst>
                <a:path w="786765" h="256539">
                  <a:moveTo>
                    <a:pt x="786384" y="0"/>
                  </a:moveTo>
                  <a:lnTo>
                    <a:pt x="0" y="0"/>
                  </a:lnTo>
                  <a:lnTo>
                    <a:pt x="0" y="256031"/>
                  </a:lnTo>
                  <a:lnTo>
                    <a:pt x="786384" y="256031"/>
                  </a:lnTo>
                  <a:lnTo>
                    <a:pt x="786384" y="0"/>
                  </a:lnTo>
                  <a:close/>
                </a:path>
              </a:pathLst>
            </a:custGeom>
            <a:solidFill>
              <a:srgbClr val="C545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976871" y="3608831"/>
              <a:ext cx="0" cy="256540"/>
            </a:xfrm>
            <a:custGeom>
              <a:avLst/>
              <a:gdLst/>
              <a:ahLst/>
              <a:cxnLst/>
              <a:rect l="l" t="t" r="r" b="b"/>
              <a:pathLst>
                <a:path h="256539">
                  <a:moveTo>
                    <a:pt x="0" y="0"/>
                  </a:moveTo>
                  <a:lnTo>
                    <a:pt x="0" y="256032"/>
                  </a:lnTo>
                </a:path>
              </a:pathLst>
            </a:custGeom>
            <a:ln w="6350">
              <a:solidFill>
                <a:srgbClr val="9089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709160" y="3864863"/>
              <a:ext cx="2893060" cy="2813685"/>
            </a:xfrm>
            <a:custGeom>
              <a:avLst/>
              <a:gdLst/>
              <a:ahLst/>
              <a:cxnLst/>
              <a:rect l="l" t="t" r="r" b="b"/>
              <a:pathLst>
                <a:path w="2893059" h="2813684">
                  <a:moveTo>
                    <a:pt x="24384" y="2301240"/>
                  </a:moveTo>
                  <a:lnTo>
                    <a:pt x="0" y="2301240"/>
                  </a:lnTo>
                  <a:lnTo>
                    <a:pt x="0" y="2557272"/>
                  </a:lnTo>
                  <a:lnTo>
                    <a:pt x="24384" y="2557272"/>
                  </a:lnTo>
                  <a:lnTo>
                    <a:pt x="24384" y="2301240"/>
                  </a:lnTo>
                  <a:close/>
                </a:path>
                <a:path w="2893059" h="2813684">
                  <a:moveTo>
                    <a:pt x="266700" y="2557272"/>
                  </a:moveTo>
                  <a:lnTo>
                    <a:pt x="196596" y="2557272"/>
                  </a:lnTo>
                  <a:lnTo>
                    <a:pt x="196596" y="2813304"/>
                  </a:lnTo>
                  <a:lnTo>
                    <a:pt x="266700" y="2813304"/>
                  </a:lnTo>
                  <a:lnTo>
                    <a:pt x="266700" y="2557272"/>
                  </a:lnTo>
                  <a:close/>
                </a:path>
                <a:path w="2893059" h="2813684">
                  <a:moveTo>
                    <a:pt x="678180" y="1022604"/>
                  </a:moveTo>
                  <a:lnTo>
                    <a:pt x="615696" y="1022604"/>
                  </a:lnTo>
                  <a:lnTo>
                    <a:pt x="615696" y="766572"/>
                  </a:lnTo>
                  <a:lnTo>
                    <a:pt x="356616" y="766572"/>
                  </a:lnTo>
                  <a:lnTo>
                    <a:pt x="356616" y="1022604"/>
                  </a:lnTo>
                  <a:lnTo>
                    <a:pt x="368808" y="1022604"/>
                  </a:lnTo>
                  <a:lnTo>
                    <a:pt x="368808" y="1278636"/>
                  </a:lnTo>
                  <a:lnTo>
                    <a:pt x="678180" y="1278636"/>
                  </a:lnTo>
                  <a:lnTo>
                    <a:pt x="678180" y="1022604"/>
                  </a:lnTo>
                  <a:close/>
                </a:path>
                <a:path w="2893059" h="2813684">
                  <a:moveTo>
                    <a:pt x="1597152" y="1534668"/>
                  </a:moveTo>
                  <a:lnTo>
                    <a:pt x="1586484" y="1534668"/>
                  </a:lnTo>
                  <a:lnTo>
                    <a:pt x="1586484" y="1790700"/>
                  </a:lnTo>
                  <a:lnTo>
                    <a:pt x="1597152" y="1790700"/>
                  </a:lnTo>
                  <a:lnTo>
                    <a:pt x="1597152" y="1534668"/>
                  </a:lnTo>
                  <a:close/>
                </a:path>
                <a:path w="2893059" h="2813684">
                  <a:moveTo>
                    <a:pt x="1813560" y="1790700"/>
                  </a:moveTo>
                  <a:lnTo>
                    <a:pt x="1763268" y="1790700"/>
                  </a:lnTo>
                  <a:lnTo>
                    <a:pt x="1763268" y="2045208"/>
                  </a:lnTo>
                  <a:lnTo>
                    <a:pt x="1813560" y="2045208"/>
                  </a:lnTo>
                  <a:lnTo>
                    <a:pt x="1813560" y="1790700"/>
                  </a:lnTo>
                  <a:close/>
                </a:path>
                <a:path w="2893059" h="2813684">
                  <a:moveTo>
                    <a:pt x="2892552" y="0"/>
                  </a:moveTo>
                  <a:lnTo>
                    <a:pt x="2040636" y="0"/>
                  </a:lnTo>
                  <a:lnTo>
                    <a:pt x="2040636" y="256032"/>
                  </a:lnTo>
                  <a:lnTo>
                    <a:pt x="2892552" y="256032"/>
                  </a:lnTo>
                  <a:lnTo>
                    <a:pt x="2892552" y="0"/>
                  </a:lnTo>
                  <a:close/>
                </a:path>
              </a:pathLst>
            </a:custGeom>
            <a:solidFill>
              <a:srgbClr val="C545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512820" y="2330195"/>
              <a:ext cx="3302635" cy="1278890"/>
            </a:xfrm>
            <a:custGeom>
              <a:avLst/>
              <a:gdLst/>
              <a:ahLst/>
              <a:cxnLst/>
              <a:rect l="l" t="t" r="r" b="b"/>
              <a:pathLst>
                <a:path w="3302634" h="1278889">
                  <a:moveTo>
                    <a:pt x="886968" y="0"/>
                  </a:moveTo>
                  <a:lnTo>
                    <a:pt x="161544" y="0"/>
                  </a:lnTo>
                  <a:lnTo>
                    <a:pt x="161544" y="256032"/>
                  </a:lnTo>
                  <a:lnTo>
                    <a:pt x="0" y="256032"/>
                  </a:lnTo>
                  <a:lnTo>
                    <a:pt x="0" y="512064"/>
                  </a:lnTo>
                  <a:lnTo>
                    <a:pt x="615696" y="512064"/>
                  </a:lnTo>
                  <a:lnTo>
                    <a:pt x="615696" y="256032"/>
                  </a:lnTo>
                  <a:lnTo>
                    <a:pt x="886968" y="256032"/>
                  </a:lnTo>
                  <a:lnTo>
                    <a:pt x="886968" y="0"/>
                  </a:lnTo>
                  <a:close/>
                </a:path>
                <a:path w="3302634" h="1278889">
                  <a:moveTo>
                    <a:pt x="3302508" y="1022604"/>
                  </a:moveTo>
                  <a:lnTo>
                    <a:pt x="2427732" y="1022604"/>
                  </a:lnTo>
                  <a:lnTo>
                    <a:pt x="2427732" y="1278636"/>
                  </a:lnTo>
                  <a:lnTo>
                    <a:pt x="3302508" y="1278636"/>
                  </a:lnTo>
                  <a:lnTo>
                    <a:pt x="3302508" y="1022604"/>
                  </a:lnTo>
                  <a:close/>
                </a:path>
              </a:pathLst>
            </a:custGeom>
            <a:solidFill>
              <a:srgbClr val="393A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620511" y="2330195"/>
              <a:ext cx="678180" cy="767080"/>
            </a:xfrm>
            <a:custGeom>
              <a:avLst/>
              <a:gdLst/>
              <a:ahLst/>
              <a:cxnLst/>
              <a:rect l="l" t="t" r="r" b="b"/>
              <a:pathLst>
                <a:path w="678179" h="767080">
                  <a:moveTo>
                    <a:pt x="0" y="0"/>
                  </a:moveTo>
                  <a:lnTo>
                    <a:pt x="0" y="766571"/>
                  </a:lnTo>
                </a:path>
                <a:path w="678179" h="767080">
                  <a:moveTo>
                    <a:pt x="678179" y="0"/>
                  </a:moveTo>
                  <a:lnTo>
                    <a:pt x="678179" y="766571"/>
                  </a:lnTo>
                </a:path>
              </a:pathLst>
            </a:custGeom>
            <a:ln w="6350">
              <a:solidFill>
                <a:srgbClr val="9089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554980" y="3096767"/>
              <a:ext cx="2407920" cy="1280160"/>
            </a:xfrm>
            <a:custGeom>
              <a:avLst/>
              <a:gdLst/>
              <a:ahLst/>
              <a:cxnLst/>
              <a:rect l="l" t="t" r="r" b="b"/>
              <a:pathLst>
                <a:path w="2407920" h="1280160">
                  <a:moveTo>
                    <a:pt x="816864" y="0"/>
                  </a:moveTo>
                  <a:lnTo>
                    <a:pt x="0" y="0"/>
                  </a:lnTo>
                  <a:lnTo>
                    <a:pt x="0" y="256032"/>
                  </a:lnTo>
                  <a:lnTo>
                    <a:pt x="816864" y="256032"/>
                  </a:lnTo>
                  <a:lnTo>
                    <a:pt x="816864" y="0"/>
                  </a:lnTo>
                  <a:close/>
                </a:path>
                <a:path w="2407920" h="1280160">
                  <a:moveTo>
                    <a:pt x="2407920" y="1024128"/>
                  </a:moveTo>
                  <a:lnTo>
                    <a:pt x="2075688" y="1024128"/>
                  </a:lnTo>
                  <a:lnTo>
                    <a:pt x="2075688" y="1280160"/>
                  </a:lnTo>
                  <a:lnTo>
                    <a:pt x="2407920" y="1280160"/>
                  </a:lnTo>
                  <a:lnTo>
                    <a:pt x="2407920" y="1024128"/>
                  </a:lnTo>
                  <a:close/>
                </a:path>
              </a:pathLst>
            </a:custGeom>
            <a:solidFill>
              <a:srgbClr val="393A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7656576" y="2330195"/>
              <a:ext cx="0" cy="1534795"/>
            </a:xfrm>
            <a:custGeom>
              <a:avLst/>
              <a:gdLst/>
              <a:ahLst/>
              <a:cxnLst/>
              <a:rect l="l" t="t" r="r" b="b"/>
              <a:pathLst>
                <a:path h="1534795">
                  <a:moveTo>
                    <a:pt x="0" y="0"/>
                  </a:moveTo>
                  <a:lnTo>
                    <a:pt x="0" y="1534667"/>
                  </a:lnTo>
                </a:path>
              </a:pathLst>
            </a:custGeom>
            <a:ln w="6350">
              <a:solidFill>
                <a:srgbClr val="9089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324856" y="3864863"/>
              <a:ext cx="2566670" cy="1278890"/>
            </a:xfrm>
            <a:custGeom>
              <a:avLst/>
              <a:gdLst/>
              <a:ahLst/>
              <a:cxnLst/>
              <a:rect l="l" t="t" r="r" b="b"/>
              <a:pathLst>
                <a:path w="2566670" h="1278889">
                  <a:moveTo>
                    <a:pt x="1411224" y="1022604"/>
                  </a:moveTo>
                  <a:lnTo>
                    <a:pt x="1146048" y="1022604"/>
                  </a:lnTo>
                  <a:lnTo>
                    <a:pt x="1146048" y="766572"/>
                  </a:lnTo>
                  <a:lnTo>
                    <a:pt x="0" y="766572"/>
                  </a:lnTo>
                  <a:lnTo>
                    <a:pt x="0" y="1022604"/>
                  </a:lnTo>
                  <a:lnTo>
                    <a:pt x="62484" y="1022604"/>
                  </a:lnTo>
                  <a:lnTo>
                    <a:pt x="62484" y="1278636"/>
                  </a:lnTo>
                  <a:lnTo>
                    <a:pt x="1411224" y="1278636"/>
                  </a:lnTo>
                  <a:lnTo>
                    <a:pt x="1411224" y="1022604"/>
                  </a:lnTo>
                  <a:close/>
                </a:path>
                <a:path w="2566670" h="1278889">
                  <a:moveTo>
                    <a:pt x="2566416" y="0"/>
                  </a:moveTo>
                  <a:lnTo>
                    <a:pt x="2276856" y="0"/>
                  </a:lnTo>
                  <a:lnTo>
                    <a:pt x="2276856" y="256032"/>
                  </a:lnTo>
                  <a:lnTo>
                    <a:pt x="2566416" y="256032"/>
                  </a:lnTo>
                  <a:lnTo>
                    <a:pt x="2566416" y="0"/>
                  </a:lnTo>
                  <a:close/>
                </a:path>
              </a:pathLst>
            </a:custGeom>
            <a:solidFill>
              <a:srgbClr val="393A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976871" y="5910072"/>
              <a:ext cx="0" cy="768350"/>
            </a:xfrm>
            <a:custGeom>
              <a:avLst/>
              <a:gdLst/>
              <a:ahLst/>
              <a:cxnLst/>
              <a:rect l="l" t="t" r="r" b="b"/>
              <a:pathLst>
                <a:path h="768350">
                  <a:moveTo>
                    <a:pt x="0" y="0"/>
                  </a:moveTo>
                  <a:lnTo>
                    <a:pt x="0" y="768095"/>
                  </a:lnTo>
                </a:path>
              </a:pathLst>
            </a:custGeom>
            <a:ln w="6350">
              <a:solidFill>
                <a:srgbClr val="9089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522720" y="5655563"/>
              <a:ext cx="885825" cy="254635"/>
            </a:xfrm>
            <a:custGeom>
              <a:avLst/>
              <a:gdLst/>
              <a:ahLst/>
              <a:cxnLst/>
              <a:rect l="l" t="t" r="r" b="b"/>
              <a:pathLst>
                <a:path w="885825" h="254635">
                  <a:moveTo>
                    <a:pt x="885444" y="0"/>
                  </a:moveTo>
                  <a:lnTo>
                    <a:pt x="0" y="0"/>
                  </a:lnTo>
                  <a:lnTo>
                    <a:pt x="0" y="254508"/>
                  </a:lnTo>
                  <a:lnTo>
                    <a:pt x="885444" y="254508"/>
                  </a:lnTo>
                  <a:lnTo>
                    <a:pt x="885444" y="0"/>
                  </a:lnTo>
                  <a:close/>
                </a:path>
              </a:pathLst>
            </a:custGeom>
            <a:solidFill>
              <a:srgbClr val="393A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976871" y="5143500"/>
              <a:ext cx="0" cy="256540"/>
            </a:xfrm>
            <a:custGeom>
              <a:avLst/>
              <a:gdLst/>
              <a:ahLst/>
              <a:cxnLst/>
              <a:rect l="l" t="t" r="r" b="b"/>
              <a:pathLst>
                <a:path h="256539">
                  <a:moveTo>
                    <a:pt x="0" y="0"/>
                  </a:moveTo>
                  <a:lnTo>
                    <a:pt x="0" y="256031"/>
                  </a:lnTo>
                </a:path>
              </a:pathLst>
            </a:custGeom>
            <a:ln w="6350">
              <a:solidFill>
                <a:srgbClr val="9089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733544" y="5399531"/>
              <a:ext cx="2437130" cy="1278890"/>
            </a:xfrm>
            <a:custGeom>
              <a:avLst/>
              <a:gdLst/>
              <a:ahLst/>
              <a:cxnLst/>
              <a:rect l="l" t="t" r="r" b="b"/>
              <a:pathLst>
                <a:path w="2437129" h="1278890">
                  <a:moveTo>
                    <a:pt x="1578864" y="1022604"/>
                  </a:moveTo>
                  <a:lnTo>
                    <a:pt x="885444" y="1022604"/>
                  </a:lnTo>
                  <a:lnTo>
                    <a:pt x="885444" y="766572"/>
                  </a:lnTo>
                  <a:lnTo>
                    <a:pt x="0" y="766572"/>
                  </a:lnTo>
                  <a:lnTo>
                    <a:pt x="0" y="1022604"/>
                  </a:lnTo>
                  <a:lnTo>
                    <a:pt x="242316" y="1022604"/>
                  </a:lnTo>
                  <a:lnTo>
                    <a:pt x="242316" y="1278636"/>
                  </a:lnTo>
                  <a:lnTo>
                    <a:pt x="1578864" y="1278636"/>
                  </a:lnTo>
                  <a:lnTo>
                    <a:pt x="1578864" y="1022604"/>
                  </a:lnTo>
                  <a:close/>
                </a:path>
                <a:path w="2437129" h="1278890">
                  <a:moveTo>
                    <a:pt x="2436876" y="0"/>
                  </a:moveTo>
                  <a:lnTo>
                    <a:pt x="1572768" y="0"/>
                  </a:lnTo>
                  <a:lnTo>
                    <a:pt x="1572768" y="256032"/>
                  </a:lnTo>
                  <a:lnTo>
                    <a:pt x="2436876" y="256032"/>
                  </a:lnTo>
                  <a:lnTo>
                    <a:pt x="2436876" y="0"/>
                  </a:lnTo>
                  <a:close/>
                </a:path>
              </a:pathLst>
            </a:custGeom>
            <a:solidFill>
              <a:srgbClr val="393A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128516" y="2330195"/>
              <a:ext cx="2613660" cy="1022985"/>
            </a:xfrm>
            <a:custGeom>
              <a:avLst/>
              <a:gdLst/>
              <a:ahLst/>
              <a:cxnLst/>
              <a:rect l="l" t="t" r="r" b="b"/>
              <a:pathLst>
                <a:path w="2613659" h="1022985">
                  <a:moveTo>
                    <a:pt x="537972" y="0"/>
                  </a:moveTo>
                  <a:lnTo>
                    <a:pt x="271272" y="0"/>
                  </a:lnTo>
                  <a:lnTo>
                    <a:pt x="271272" y="256032"/>
                  </a:lnTo>
                  <a:lnTo>
                    <a:pt x="0" y="256032"/>
                  </a:lnTo>
                  <a:lnTo>
                    <a:pt x="0" y="512064"/>
                  </a:lnTo>
                  <a:lnTo>
                    <a:pt x="341376" y="512064"/>
                  </a:lnTo>
                  <a:lnTo>
                    <a:pt x="341376" y="256032"/>
                  </a:lnTo>
                  <a:lnTo>
                    <a:pt x="537972" y="256032"/>
                  </a:lnTo>
                  <a:lnTo>
                    <a:pt x="537972" y="0"/>
                  </a:lnTo>
                  <a:close/>
                </a:path>
                <a:path w="2613659" h="1022985">
                  <a:moveTo>
                    <a:pt x="2613660" y="766572"/>
                  </a:moveTo>
                  <a:lnTo>
                    <a:pt x="2243328" y="766572"/>
                  </a:lnTo>
                  <a:lnTo>
                    <a:pt x="2243328" y="1022604"/>
                  </a:lnTo>
                  <a:lnTo>
                    <a:pt x="2613660" y="1022604"/>
                  </a:lnTo>
                  <a:lnTo>
                    <a:pt x="2613660" y="766572"/>
                  </a:lnTo>
                  <a:close/>
                </a:path>
              </a:pathLst>
            </a:custGeom>
            <a:solidFill>
              <a:srgbClr val="D67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976871" y="2330195"/>
              <a:ext cx="0" cy="1022985"/>
            </a:xfrm>
            <a:custGeom>
              <a:avLst/>
              <a:gdLst/>
              <a:ahLst/>
              <a:cxnLst/>
              <a:rect l="l" t="t" r="r" b="b"/>
              <a:pathLst>
                <a:path h="1022985">
                  <a:moveTo>
                    <a:pt x="0" y="0"/>
                  </a:moveTo>
                  <a:lnTo>
                    <a:pt x="0" y="1022603"/>
                  </a:lnTo>
                </a:path>
              </a:pathLst>
            </a:custGeom>
            <a:ln w="6350">
              <a:solidFill>
                <a:srgbClr val="9089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470904" y="3352799"/>
              <a:ext cx="1583690" cy="1790700"/>
            </a:xfrm>
            <a:custGeom>
              <a:avLst/>
              <a:gdLst/>
              <a:ahLst/>
              <a:cxnLst/>
              <a:rect l="l" t="t" r="r" b="b"/>
              <a:pathLst>
                <a:path w="1583690" h="1790700">
                  <a:moveTo>
                    <a:pt x="765048" y="0"/>
                  </a:moveTo>
                  <a:lnTo>
                    <a:pt x="344424" y="0"/>
                  </a:lnTo>
                  <a:lnTo>
                    <a:pt x="344424" y="256032"/>
                  </a:lnTo>
                  <a:lnTo>
                    <a:pt x="765048" y="256032"/>
                  </a:lnTo>
                  <a:lnTo>
                    <a:pt x="765048" y="0"/>
                  </a:lnTo>
                  <a:close/>
                </a:path>
                <a:path w="1583690" h="1790700">
                  <a:moveTo>
                    <a:pt x="879348" y="1534668"/>
                  </a:moveTo>
                  <a:lnTo>
                    <a:pt x="425196" y="1534668"/>
                  </a:lnTo>
                  <a:lnTo>
                    <a:pt x="425196" y="1278636"/>
                  </a:lnTo>
                  <a:lnTo>
                    <a:pt x="0" y="1278636"/>
                  </a:lnTo>
                  <a:lnTo>
                    <a:pt x="0" y="1534668"/>
                  </a:lnTo>
                  <a:lnTo>
                    <a:pt x="265176" y="1534668"/>
                  </a:lnTo>
                  <a:lnTo>
                    <a:pt x="265176" y="1790700"/>
                  </a:lnTo>
                  <a:lnTo>
                    <a:pt x="879348" y="1790700"/>
                  </a:lnTo>
                  <a:lnTo>
                    <a:pt x="879348" y="1534668"/>
                  </a:lnTo>
                  <a:close/>
                </a:path>
                <a:path w="1583690" h="1790700">
                  <a:moveTo>
                    <a:pt x="1583436" y="768096"/>
                  </a:moveTo>
                  <a:lnTo>
                    <a:pt x="1562100" y="768096"/>
                  </a:lnTo>
                  <a:lnTo>
                    <a:pt x="1562100" y="512064"/>
                  </a:lnTo>
                  <a:lnTo>
                    <a:pt x="1420368" y="512064"/>
                  </a:lnTo>
                  <a:lnTo>
                    <a:pt x="1420368" y="768096"/>
                  </a:lnTo>
                  <a:lnTo>
                    <a:pt x="1491996" y="768096"/>
                  </a:lnTo>
                  <a:lnTo>
                    <a:pt x="1491996" y="1024128"/>
                  </a:lnTo>
                  <a:lnTo>
                    <a:pt x="1583436" y="1024128"/>
                  </a:lnTo>
                  <a:lnTo>
                    <a:pt x="1583436" y="768096"/>
                  </a:lnTo>
                  <a:close/>
                </a:path>
              </a:pathLst>
            </a:custGeom>
            <a:solidFill>
              <a:srgbClr val="D67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7656576" y="5910072"/>
              <a:ext cx="0" cy="768350"/>
            </a:xfrm>
            <a:custGeom>
              <a:avLst/>
              <a:gdLst/>
              <a:ahLst/>
              <a:cxnLst/>
              <a:rect l="l" t="t" r="r" b="b"/>
              <a:pathLst>
                <a:path h="768350">
                  <a:moveTo>
                    <a:pt x="0" y="0"/>
                  </a:moveTo>
                  <a:lnTo>
                    <a:pt x="0" y="768095"/>
                  </a:lnTo>
                </a:path>
              </a:pathLst>
            </a:custGeom>
            <a:ln w="6350">
              <a:solidFill>
                <a:srgbClr val="9089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618988" y="5399531"/>
              <a:ext cx="2185670" cy="1278890"/>
            </a:xfrm>
            <a:custGeom>
              <a:avLst/>
              <a:gdLst/>
              <a:ahLst/>
              <a:cxnLst/>
              <a:rect l="l" t="t" r="r" b="b"/>
              <a:pathLst>
                <a:path w="2185670" h="1278890">
                  <a:moveTo>
                    <a:pt x="41148" y="766572"/>
                  </a:moveTo>
                  <a:lnTo>
                    <a:pt x="0" y="766572"/>
                  </a:lnTo>
                  <a:lnTo>
                    <a:pt x="0" y="1022604"/>
                  </a:lnTo>
                  <a:lnTo>
                    <a:pt x="41148" y="1022604"/>
                  </a:lnTo>
                  <a:lnTo>
                    <a:pt x="41148" y="766572"/>
                  </a:lnTo>
                  <a:close/>
                </a:path>
                <a:path w="2185670" h="1278890">
                  <a:moveTo>
                    <a:pt x="734568" y="1022604"/>
                  </a:moveTo>
                  <a:lnTo>
                    <a:pt x="693420" y="1022604"/>
                  </a:lnTo>
                  <a:lnTo>
                    <a:pt x="693420" y="1278636"/>
                  </a:lnTo>
                  <a:lnTo>
                    <a:pt x="734568" y="1278636"/>
                  </a:lnTo>
                  <a:lnTo>
                    <a:pt x="734568" y="1022604"/>
                  </a:lnTo>
                  <a:close/>
                </a:path>
                <a:path w="2185670" h="1278890">
                  <a:moveTo>
                    <a:pt x="2185416" y="256032"/>
                  </a:moveTo>
                  <a:lnTo>
                    <a:pt x="1956816" y="256032"/>
                  </a:lnTo>
                  <a:lnTo>
                    <a:pt x="1956816" y="0"/>
                  </a:lnTo>
                  <a:lnTo>
                    <a:pt x="1551432" y="0"/>
                  </a:lnTo>
                  <a:lnTo>
                    <a:pt x="1551432" y="256032"/>
                  </a:lnTo>
                  <a:lnTo>
                    <a:pt x="1789176" y="256032"/>
                  </a:lnTo>
                  <a:lnTo>
                    <a:pt x="1789176" y="510540"/>
                  </a:lnTo>
                  <a:lnTo>
                    <a:pt x="2185416" y="510540"/>
                  </a:lnTo>
                  <a:lnTo>
                    <a:pt x="2185416" y="256032"/>
                  </a:lnTo>
                  <a:close/>
                </a:path>
              </a:pathLst>
            </a:custGeom>
            <a:solidFill>
              <a:srgbClr val="D67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8334755" y="2330195"/>
              <a:ext cx="678180" cy="4348480"/>
            </a:xfrm>
            <a:custGeom>
              <a:avLst/>
              <a:gdLst/>
              <a:ahLst/>
              <a:cxnLst/>
              <a:rect l="l" t="t" r="r" b="b"/>
              <a:pathLst>
                <a:path w="678179" h="4348480">
                  <a:moveTo>
                    <a:pt x="0" y="0"/>
                  </a:moveTo>
                  <a:lnTo>
                    <a:pt x="0" y="4347971"/>
                  </a:lnTo>
                </a:path>
                <a:path w="678179" h="4348480">
                  <a:moveTo>
                    <a:pt x="678179" y="0"/>
                  </a:moveTo>
                  <a:lnTo>
                    <a:pt x="678179" y="4347971"/>
                  </a:lnTo>
                </a:path>
              </a:pathLst>
            </a:custGeom>
            <a:ln w="6350">
              <a:solidFill>
                <a:srgbClr val="9089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742176" y="3096259"/>
              <a:ext cx="2270759" cy="51307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4469891" y="2330195"/>
              <a:ext cx="4543044" cy="5120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896100" y="4631435"/>
              <a:ext cx="2116835" cy="51206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660135" y="6165849"/>
              <a:ext cx="3352799" cy="51231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7575803" y="5399531"/>
              <a:ext cx="1437131" cy="51104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8033003" y="3864609"/>
              <a:ext cx="979931" cy="51231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229611" y="2292095"/>
              <a:ext cx="6783705" cy="4386580"/>
            </a:xfrm>
            <a:custGeom>
              <a:avLst/>
              <a:gdLst/>
              <a:ahLst/>
              <a:cxnLst/>
              <a:rect l="l" t="t" r="r" b="b"/>
              <a:pathLst>
                <a:path w="6783705" h="4386580">
                  <a:moveTo>
                    <a:pt x="0" y="38100"/>
                  </a:moveTo>
                  <a:lnTo>
                    <a:pt x="6783323" y="38100"/>
                  </a:lnTo>
                </a:path>
                <a:path w="6783705" h="4386580">
                  <a:moveTo>
                    <a:pt x="0" y="0"/>
                  </a:moveTo>
                  <a:lnTo>
                    <a:pt x="0" y="38100"/>
                  </a:lnTo>
                </a:path>
                <a:path w="6783705" h="4386580">
                  <a:moveTo>
                    <a:pt x="678180" y="0"/>
                  </a:moveTo>
                  <a:lnTo>
                    <a:pt x="678180" y="38100"/>
                  </a:lnTo>
                </a:path>
                <a:path w="6783705" h="4386580">
                  <a:moveTo>
                    <a:pt x="1356360" y="0"/>
                  </a:moveTo>
                  <a:lnTo>
                    <a:pt x="1356360" y="38100"/>
                  </a:lnTo>
                </a:path>
                <a:path w="6783705" h="4386580">
                  <a:moveTo>
                    <a:pt x="2034539" y="0"/>
                  </a:moveTo>
                  <a:lnTo>
                    <a:pt x="2034539" y="38100"/>
                  </a:lnTo>
                </a:path>
                <a:path w="6783705" h="4386580">
                  <a:moveTo>
                    <a:pt x="2712720" y="0"/>
                  </a:moveTo>
                  <a:lnTo>
                    <a:pt x="2712720" y="38100"/>
                  </a:lnTo>
                </a:path>
                <a:path w="6783705" h="4386580">
                  <a:moveTo>
                    <a:pt x="3390900" y="0"/>
                  </a:moveTo>
                  <a:lnTo>
                    <a:pt x="3390900" y="38100"/>
                  </a:lnTo>
                </a:path>
                <a:path w="6783705" h="4386580">
                  <a:moveTo>
                    <a:pt x="4069079" y="0"/>
                  </a:moveTo>
                  <a:lnTo>
                    <a:pt x="4069079" y="38100"/>
                  </a:lnTo>
                </a:path>
                <a:path w="6783705" h="4386580">
                  <a:moveTo>
                    <a:pt x="4747260" y="0"/>
                  </a:moveTo>
                  <a:lnTo>
                    <a:pt x="4747260" y="38100"/>
                  </a:lnTo>
                </a:path>
                <a:path w="6783705" h="4386580">
                  <a:moveTo>
                    <a:pt x="5426964" y="0"/>
                  </a:moveTo>
                  <a:lnTo>
                    <a:pt x="5426964" y="38100"/>
                  </a:lnTo>
                </a:path>
                <a:path w="6783705" h="4386580">
                  <a:moveTo>
                    <a:pt x="6105144" y="0"/>
                  </a:moveTo>
                  <a:lnTo>
                    <a:pt x="6105144" y="38100"/>
                  </a:lnTo>
                </a:path>
                <a:path w="6783705" h="4386580">
                  <a:moveTo>
                    <a:pt x="6783323" y="0"/>
                  </a:moveTo>
                  <a:lnTo>
                    <a:pt x="6783323" y="38100"/>
                  </a:lnTo>
                </a:path>
                <a:path w="6783705" h="4386580">
                  <a:moveTo>
                    <a:pt x="0" y="38100"/>
                  </a:moveTo>
                  <a:lnTo>
                    <a:pt x="0" y="4386071"/>
                  </a:lnTo>
                </a:path>
              </a:pathLst>
            </a:custGeom>
            <a:ln w="6350">
              <a:solidFill>
                <a:srgbClr val="9089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" name="object 75"/>
          <p:cNvSpPr txBox="1"/>
          <p:nvPr/>
        </p:nvSpPr>
        <p:spPr>
          <a:xfrm>
            <a:off x="2125726" y="2079447"/>
            <a:ext cx="20827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360F2C"/>
                </a:solidFill>
                <a:latin typeface="Arial"/>
                <a:cs typeface="Arial"/>
              </a:rPr>
              <a:t>0%</a:t>
            </a:r>
            <a:endParaRPr sz="100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2768854" y="2079447"/>
            <a:ext cx="2800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360F2C"/>
                </a:solidFill>
                <a:latin typeface="Arial"/>
                <a:cs typeface="Arial"/>
              </a:rPr>
              <a:t>1</a:t>
            </a:r>
            <a:r>
              <a:rPr sz="1000" dirty="0">
                <a:solidFill>
                  <a:srgbClr val="360F2C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360F2C"/>
                </a:solidFill>
                <a:latin typeface="Arial"/>
                <a:cs typeface="Arial"/>
              </a:rPr>
              <a:t>%</a:t>
            </a:r>
            <a:endParaRPr sz="100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3447034" y="2079447"/>
            <a:ext cx="2800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360F2C"/>
                </a:solidFill>
                <a:latin typeface="Arial"/>
                <a:cs typeface="Arial"/>
              </a:rPr>
              <a:t>2</a:t>
            </a:r>
            <a:r>
              <a:rPr sz="1000" dirty="0">
                <a:solidFill>
                  <a:srgbClr val="360F2C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360F2C"/>
                </a:solidFill>
                <a:latin typeface="Arial"/>
                <a:cs typeface="Arial"/>
              </a:rPr>
              <a:t>%</a:t>
            </a:r>
            <a:endParaRPr sz="100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4125595" y="2079447"/>
            <a:ext cx="2800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360F2C"/>
                </a:solidFill>
                <a:latin typeface="Arial"/>
                <a:cs typeface="Arial"/>
              </a:rPr>
              <a:t>3</a:t>
            </a:r>
            <a:r>
              <a:rPr sz="1000" dirty="0">
                <a:solidFill>
                  <a:srgbClr val="360F2C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360F2C"/>
                </a:solidFill>
                <a:latin typeface="Arial"/>
                <a:cs typeface="Arial"/>
              </a:rPr>
              <a:t>%</a:t>
            </a:r>
            <a:endParaRPr sz="100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4803775" y="2079447"/>
            <a:ext cx="2800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360F2C"/>
                </a:solidFill>
                <a:latin typeface="Arial"/>
                <a:cs typeface="Arial"/>
              </a:rPr>
              <a:t>4</a:t>
            </a:r>
            <a:r>
              <a:rPr sz="1000" dirty="0">
                <a:solidFill>
                  <a:srgbClr val="360F2C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360F2C"/>
                </a:solidFill>
                <a:latin typeface="Arial"/>
                <a:cs typeface="Arial"/>
              </a:rPr>
              <a:t>%</a:t>
            </a:r>
            <a:endParaRPr sz="10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5482209" y="2079447"/>
            <a:ext cx="2800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360F2C"/>
                </a:solidFill>
                <a:latin typeface="Arial"/>
                <a:cs typeface="Arial"/>
              </a:rPr>
              <a:t>5</a:t>
            </a:r>
            <a:r>
              <a:rPr sz="1000" dirty="0">
                <a:solidFill>
                  <a:srgbClr val="360F2C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360F2C"/>
                </a:solidFill>
                <a:latin typeface="Arial"/>
                <a:cs typeface="Arial"/>
              </a:rPr>
              <a:t>%</a:t>
            </a:r>
            <a:endParaRPr sz="100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6160389" y="2079447"/>
            <a:ext cx="2800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360F2C"/>
                </a:solidFill>
                <a:latin typeface="Arial"/>
                <a:cs typeface="Arial"/>
              </a:rPr>
              <a:t>6</a:t>
            </a:r>
            <a:r>
              <a:rPr sz="1000" dirty="0">
                <a:solidFill>
                  <a:srgbClr val="360F2C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360F2C"/>
                </a:solidFill>
                <a:latin typeface="Arial"/>
                <a:cs typeface="Arial"/>
              </a:rPr>
              <a:t>%</a:t>
            </a:r>
            <a:endParaRPr sz="100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6838950" y="2079447"/>
            <a:ext cx="2800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360F2C"/>
                </a:solidFill>
                <a:latin typeface="Arial"/>
                <a:cs typeface="Arial"/>
              </a:rPr>
              <a:t>7</a:t>
            </a:r>
            <a:r>
              <a:rPr sz="1000" dirty="0">
                <a:solidFill>
                  <a:srgbClr val="360F2C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360F2C"/>
                </a:solidFill>
                <a:latin typeface="Arial"/>
                <a:cs typeface="Arial"/>
              </a:rPr>
              <a:t>%</a:t>
            </a:r>
            <a:endParaRPr sz="100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7517130" y="2079447"/>
            <a:ext cx="2800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360F2C"/>
                </a:solidFill>
                <a:latin typeface="Arial"/>
                <a:cs typeface="Arial"/>
              </a:rPr>
              <a:t>8</a:t>
            </a:r>
            <a:r>
              <a:rPr sz="1000" dirty="0">
                <a:solidFill>
                  <a:srgbClr val="360F2C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360F2C"/>
                </a:solidFill>
                <a:latin typeface="Arial"/>
                <a:cs typeface="Arial"/>
              </a:rPr>
              <a:t>%</a:t>
            </a:r>
            <a:endParaRPr sz="100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8195564" y="2079447"/>
            <a:ext cx="2800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360F2C"/>
                </a:solidFill>
                <a:latin typeface="Arial"/>
                <a:cs typeface="Arial"/>
              </a:rPr>
              <a:t>9</a:t>
            </a:r>
            <a:r>
              <a:rPr sz="1000" dirty="0">
                <a:solidFill>
                  <a:srgbClr val="360F2C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360F2C"/>
                </a:solidFill>
                <a:latin typeface="Arial"/>
                <a:cs typeface="Arial"/>
              </a:rPr>
              <a:t>%</a:t>
            </a:r>
            <a:endParaRPr sz="100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8838438" y="2079447"/>
            <a:ext cx="349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360F2C"/>
                </a:solidFill>
                <a:latin typeface="Arial"/>
                <a:cs typeface="Arial"/>
              </a:rPr>
              <a:t>1</a:t>
            </a:r>
            <a:r>
              <a:rPr sz="1000" dirty="0">
                <a:solidFill>
                  <a:srgbClr val="360F2C"/>
                </a:solidFill>
                <a:latin typeface="Arial"/>
                <a:cs typeface="Arial"/>
              </a:rPr>
              <a:t>0</a:t>
            </a:r>
            <a:r>
              <a:rPr sz="1000" spc="-10" dirty="0">
                <a:solidFill>
                  <a:srgbClr val="360F2C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360F2C"/>
                </a:solidFill>
                <a:latin typeface="Arial"/>
                <a:cs typeface="Arial"/>
              </a:rPr>
              <a:t>%</a:t>
            </a:r>
            <a:endParaRPr sz="100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1522222" y="2359279"/>
            <a:ext cx="610870" cy="43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60F2C"/>
                </a:solidFill>
                <a:latin typeface="Arial"/>
                <a:cs typeface="Arial"/>
              </a:rPr>
              <a:t>Rīga</a:t>
            </a:r>
            <a:r>
              <a:rPr sz="1000" spc="-95" dirty="0">
                <a:solidFill>
                  <a:srgbClr val="360F2C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360F2C"/>
                </a:solidFill>
                <a:latin typeface="Arial"/>
                <a:cs typeface="Arial"/>
              </a:rPr>
              <a:t>2014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sz="1000" spc="-5" dirty="0">
                <a:solidFill>
                  <a:srgbClr val="360F2C"/>
                </a:solidFill>
                <a:latin typeface="Arial"/>
                <a:cs typeface="Arial"/>
              </a:rPr>
              <a:t>Rīga</a:t>
            </a:r>
            <a:r>
              <a:rPr sz="1000" spc="-95" dirty="0">
                <a:solidFill>
                  <a:srgbClr val="360F2C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360F2C"/>
                </a:solidFill>
                <a:latin typeface="Arial"/>
                <a:cs typeface="Arial"/>
              </a:rPr>
              <a:t>2020</a:t>
            </a:r>
            <a:endParaRPr sz="100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1388110" y="3126739"/>
            <a:ext cx="744855" cy="43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60F2C"/>
                </a:solidFill>
                <a:latin typeface="Arial"/>
                <a:cs typeface="Arial"/>
              </a:rPr>
              <a:t>Pierīga</a:t>
            </a:r>
            <a:r>
              <a:rPr sz="1000" spc="-90" dirty="0">
                <a:solidFill>
                  <a:srgbClr val="360F2C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360F2C"/>
                </a:solidFill>
                <a:latin typeface="Arial"/>
                <a:cs typeface="Arial"/>
              </a:rPr>
              <a:t>2014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1000" spc="-5" dirty="0">
                <a:solidFill>
                  <a:srgbClr val="360F2C"/>
                </a:solidFill>
                <a:latin typeface="Arial"/>
                <a:cs typeface="Arial"/>
              </a:rPr>
              <a:t>Pierīga</a:t>
            </a:r>
            <a:r>
              <a:rPr sz="1000" spc="-90" dirty="0">
                <a:solidFill>
                  <a:srgbClr val="360F2C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360F2C"/>
                </a:solidFill>
                <a:latin typeface="Arial"/>
                <a:cs typeface="Arial"/>
              </a:rPr>
              <a:t>2020</a:t>
            </a:r>
            <a:endParaRPr sz="100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1296416" y="3894201"/>
            <a:ext cx="836294" cy="43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60F2C"/>
                </a:solidFill>
                <a:latin typeface="Arial"/>
                <a:cs typeface="Arial"/>
              </a:rPr>
              <a:t>Vidzeme</a:t>
            </a:r>
            <a:r>
              <a:rPr sz="1000" spc="-75" dirty="0">
                <a:solidFill>
                  <a:srgbClr val="360F2C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360F2C"/>
                </a:solidFill>
                <a:latin typeface="Arial"/>
                <a:cs typeface="Arial"/>
              </a:rPr>
              <a:t>2014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1000" spc="-5" dirty="0">
                <a:solidFill>
                  <a:srgbClr val="360F2C"/>
                </a:solidFill>
                <a:latin typeface="Arial"/>
                <a:cs typeface="Arial"/>
              </a:rPr>
              <a:t>Vidzeme</a:t>
            </a:r>
            <a:r>
              <a:rPr sz="1000" spc="-75" dirty="0">
                <a:solidFill>
                  <a:srgbClr val="360F2C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360F2C"/>
                </a:solidFill>
                <a:latin typeface="Arial"/>
                <a:cs typeface="Arial"/>
              </a:rPr>
              <a:t>2020</a:t>
            </a:r>
            <a:endParaRPr sz="100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1282446" y="4661103"/>
            <a:ext cx="851535" cy="4337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60F2C"/>
                </a:solidFill>
                <a:latin typeface="Arial"/>
                <a:cs typeface="Arial"/>
              </a:rPr>
              <a:t>Kurzeme</a:t>
            </a:r>
            <a:r>
              <a:rPr sz="1000" spc="-70" dirty="0">
                <a:solidFill>
                  <a:srgbClr val="360F2C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360F2C"/>
                </a:solidFill>
                <a:latin typeface="Arial"/>
                <a:cs typeface="Arial"/>
              </a:rPr>
              <a:t>2014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sz="1000" spc="-5" dirty="0">
                <a:solidFill>
                  <a:srgbClr val="360F2C"/>
                </a:solidFill>
                <a:latin typeface="Arial"/>
                <a:cs typeface="Arial"/>
              </a:rPr>
              <a:t>Kurzeme</a:t>
            </a:r>
            <a:r>
              <a:rPr sz="1000" spc="-65" dirty="0">
                <a:solidFill>
                  <a:srgbClr val="360F2C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360F2C"/>
                </a:solidFill>
                <a:latin typeface="Arial"/>
                <a:cs typeface="Arial"/>
              </a:rPr>
              <a:t>2020</a:t>
            </a:r>
            <a:endParaRPr sz="1000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1296416" y="5428869"/>
            <a:ext cx="836294" cy="4337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60F2C"/>
                </a:solidFill>
                <a:latin typeface="Arial"/>
                <a:cs typeface="Arial"/>
              </a:rPr>
              <a:t>Zemgale</a:t>
            </a:r>
            <a:r>
              <a:rPr sz="1000" spc="-75" dirty="0">
                <a:solidFill>
                  <a:srgbClr val="360F2C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360F2C"/>
                </a:solidFill>
                <a:latin typeface="Arial"/>
                <a:cs typeface="Arial"/>
              </a:rPr>
              <a:t>2014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1000" spc="-5" dirty="0">
                <a:solidFill>
                  <a:srgbClr val="360F2C"/>
                </a:solidFill>
                <a:latin typeface="Arial"/>
                <a:cs typeface="Arial"/>
              </a:rPr>
              <a:t>Zemgale</a:t>
            </a:r>
            <a:r>
              <a:rPr sz="1000" spc="-75" dirty="0">
                <a:solidFill>
                  <a:srgbClr val="360F2C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360F2C"/>
                </a:solidFill>
                <a:latin typeface="Arial"/>
                <a:cs typeface="Arial"/>
              </a:rPr>
              <a:t>2020</a:t>
            </a:r>
            <a:endParaRPr sz="1000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1373886" y="6196380"/>
            <a:ext cx="760095" cy="43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60F2C"/>
                </a:solidFill>
                <a:latin typeface="Arial"/>
                <a:cs typeface="Arial"/>
              </a:rPr>
              <a:t>Latgale</a:t>
            </a:r>
            <a:r>
              <a:rPr sz="1000" spc="-60" dirty="0">
                <a:solidFill>
                  <a:srgbClr val="360F2C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360F2C"/>
                </a:solidFill>
                <a:latin typeface="Arial"/>
                <a:cs typeface="Arial"/>
              </a:rPr>
              <a:t>2014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1000" spc="-5" dirty="0">
                <a:solidFill>
                  <a:srgbClr val="360F2C"/>
                </a:solidFill>
                <a:latin typeface="Arial"/>
                <a:cs typeface="Arial"/>
              </a:rPr>
              <a:t>Latgale</a:t>
            </a:r>
            <a:r>
              <a:rPr sz="1000" spc="-70" dirty="0">
                <a:solidFill>
                  <a:srgbClr val="360F2C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360F2C"/>
                </a:solidFill>
                <a:latin typeface="Arial"/>
                <a:cs typeface="Arial"/>
              </a:rPr>
              <a:t>2020</a:t>
            </a:r>
            <a:endParaRPr sz="1000">
              <a:latin typeface="Arial"/>
              <a:cs typeface="Arial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9374123" y="3090672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4007" y="0"/>
                </a:moveTo>
                <a:lnTo>
                  <a:pt x="0" y="0"/>
                </a:lnTo>
                <a:lnTo>
                  <a:pt x="0" y="64008"/>
                </a:lnTo>
                <a:lnTo>
                  <a:pt x="64007" y="64008"/>
                </a:lnTo>
                <a:lnTo>
                  <a:pt x="64007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 txBox="1"/>
          <p:nvPr/>
        </p:nvSpPr>
        <p:spPr>
          <a:xfrm>
            <a:off x="9454388" y="2958851"/>
            <a:ext cx="1682750" cy="28441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300355">
              <a:lnSpc>
                <a:spcPct val="142200"/>
              </a:lnSpc>
              <a:spcBef>
                <a:spcPts val="105"/>
              </a:spcBef>
            </a:pPr>
            <a:r>
              <a:rPr sz="1000" spc="-5" dirty="0">
                <a:solidFill>
                  <a:srgbClr val="360F2C"/>
                </a:solidFill>
                <a:latin typeface="Arial"/>
                <a:cs typeface="Arial"/>
              </a:rPr>
              <a:t>Lauk- un zivsaimniecība  Ieguves rūpniecība  Pārtika un dzērieni  Vieglā rūpniecība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000" spc="-5" dirty="0">
                <a:solidFill>
                  <a:srgbClr val="360F2C"/>
                </a:solidFill>
                <a:latin typeface="Arial"/>
                <a:cs typeface="Arial"/>
              </a:rPr>
              <a:t>Meža</a:t>
            </a:r>
            <a:r>
              <a:rPr sz="1000" spc="-90" dirty="0">
                <a:solidFill>
                  <a:srgbClr val="360F2C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360F2C"/>
                </a:solidFill>
                <a:latin typeface="Arial"/>
                <a:cs typeface="Arial"/>
              </a:rPr>
              <a:t>nozare</a:t>
            </a:r>
            <a:endParaRPr sz="1000">
              <a:latin typeface="Arial"/>
              <a:cs typeface="Arial"/>
            </a:endParaRPr>
          </a:p>
          <a:p>
            <a:pPr marL="12700" marR="582930">
              <a:lnSpc>
                <a:spcPct val="142200"/>
              </a:lnSpc>
            </a:pPr>
            <a:r>
              <a:rPr sz="1000" spc="-5" dirty="0">
                <a:solidFill>
                  <a:srgbClr val="360F2C"/>
                </a:solidFill>
                <a:latin typeface="Arial"/>
                <a:cs typeface="Arial"/>
              </a:rPr>
              <a:t>Ķīmija un</a:t>
            </a:r>
            <a:r>
              <a:rPr sz="1000" spc="-55" dirty="0">
                <a:solidFill>
                  <a:srgbClr val="360F2C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360F2C"/>
                </a:solidFill>
                <a:latin typeface="Arial"/>
                <a:cs typeface="Arial"/>
              </a:rPr>
              <a:t>farmācija  Minerāli  Mašīnbūve +</a:t>
            </a:r>
            <a:endParaRPr sz="1000">
              <a:latin typeface="Arial"/>
              <a:cs typeface="Arial"/>
            </a:endParaRPr>
          </a:p>
          <a:p>
            <a:pPr marL="12700" marR="885825">
              <a:lnSpc>
                <a:spcPct val="142200"/>
              </a:lnSpc>
              <a:spcBef>
                <a:spcPts val="5"/>
              </a:spcBef>
            </a:pPr>
            <a:r>
              <a:rPr sz="1000" spc="-5" dirty="0">
                <a:solidFill>
                  <a:srgbClr val="360F2C"/>
                </a:solidFill>
                <a:latin typeface="Arial"/>
                <a:cs typeface="Arial"/>
              </a:rPr>
              <a:t>Citas</a:t>
            </a:r>
            <a:r>
              <a:rPr sz="1000" spc="-60" dirty="0">
                <a:solidFill>
                  <a:srgbClr val="360F2C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360F2C"/>
                </a:solidFill>
                <a:latin typeface="Arial"/>
                <a:cs typeface="Arial"/>
              </a:rPr>
              <a:t>nozares  Transports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42200"/>
              </a:lnSpc>
            </a:pPr>
            <a:r>
              <a:rPr sz="1000" spc="-5" dirty="0">
                <a:solidFill>
                  <a:srgbClr val="360F2C"/>
                </a:solidFill>
                <a:latin typeface="Arial"/>
                <a:cs typeface="Arial"/>
              </a:rPr>
              <a:t>IT </a:t>
            </a:r>
            <a:r>
              <a:rPr sz="1000" dirty="0">
                <a:solidFill>
                  <a:srgbClr val="360F2C"/>
                </a:solidFill>
                <a:latin typeface="Arial"/>
                <a:cs typeface="Arial"/>
              </a:rPr>
              <a:t>un </a:t>
            </a:r>
            <a:r>
              <a:rPr sz="1000" spc="-5" dirty="0">
                <a:solidFill>
                  <a:srgbClr val="360F2C"/>
                </a:solidFill>
                <a:latin typeface="Arial"/>
                <a:cs typeface="Arial"/>
              </a:rPr>
              <a:t>biznesa </a:t>
            </a:r>
            <a:r>
              <a:rPr sz="1000" dirty="0">
                <a:solidFill>
                  <a:srgbClr val="360F2C"/>
                </a:solidFill>
                <a:latin typeface="Arial"/>
                <a:cs typeface="Arial"/>
              </a:rPr>
              <a:t>un </a:t>
            </a:r>
            <a:r>
              <a:rPr sz="1000" spc="-5" dirty="0">
                <a:solidFill>
                  <a:srgbClr val="360F2C"/>
                </a:solidFill>
                <a:latin typeface="Arial"/>
                <a:cs typeface="Arial"/>
              </a:rPr>
              <a:t>finanšu pak.  Tūrisms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000" spc="-5" dirty="0">
                <a:solidFill>
                  <a:srgbClr val="360F2C"/>
                </a:solidFill>
                <a:latin typeface="Arial"/>
                <a:cs typeface="Arial"/>
              </a:rPr>
              <a:t>Medicīna</a:t>
            </a:r>
            <a:endParaRPr sz="1000">
              <a:latin typeface="Arial"/>
              <a:cs typeface="Arial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9374123" y="3308603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4007" y="0"/>
                </a:moveTo>
                <a:lnTo>
                  <a:pt x="0" y="0"/>
                </a:lnTo>
                <a:lnTo>
                  <a:pt x="0" y="64008"/>
                </a:lnTo>
                <a:lnTo>
                  <a:pt x="64007" y="64008"/>
                </a:lnTo>
                <a:lnTo>
                  <a:pt x="64007" y="0"/>
                </a:lnTo>
                <a:close/>
              </a:path>
            </a:pathLst>
          </a:custGeom>
          <a:solidFill>
            <a:srgbClr val="C545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9374123" y="3525011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4007" y="0"/>
                </a:moveTo>
                <a:lnTo>
                  <a:pt x="0" y="0"/>
                </a:lnTo>
                <a:lnTo>
                  <a:pt x="0" y="64008"/>
                </a:lnTo>
                <a:lnTo>
                  <a:pt x="64007" y="64008"/>
                </a:lnTo>
                <a:lnTo>
                  <a:pt x="64007" y="0"/>
                </a:lnTo>
                <a:close/>
              </a:path>
            </a:pathLst>
          </a:custGeom>
          <a:solidFill>
            <a:srgbClr val="B88D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9374123" y="3741420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4007" y="0"/>
                </a:moveTo>
                <a:lnTo>
                  <a:pt x="0" y="0"/>
                </a:lnTo>
                <a:lnTo>
                  <a:pt x="0" y="64007"/>
                </a:lnTo>
                <a:lnTo>
                  <a:pt x="64007" y="64007"/>
                </a:lnTo>
                <a:lnTo>
                  <a:pt x="64007" y="0"/>
                </a:lnTo>
                <a:close/>
              </a:path>
            </a:pathLst>
          </a:custGeom>
          <a:solidFill>
            <a:srgbClr val="B817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9374123" y="3957828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4007" y="0"/>
                </a:moveTo>
                <a:lnTo>
                  <a:pt x="0" y="0"/>
                </a:lnTo>
                <a:lnTo>
                  <a:pt x="0" y="64008"/>
                </a:lnTo>
                <a:lnTo>
                  <a:pt x="64007" y="64008"/>
                </a:lnTo>
                <a:lnTo>
                  <a:pt x="64007" y="0"/>
                </a:lnTo>
                <a:close/>
              </a:path>
            </a:pathLst>
          </a:custGeom>
          <a:solidFill>
            <a:srgbClr val="778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9374123" y="4174235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4007" y="0"/>
                </a:moveTo>
                <a:lnTo>
                  <a:pt x="0" y="0"/>
                </a:lnTo>
                <a:lnTo>
                  <a:pt x="0" y="64007"/>
                </a:lnTo>
                <a:lnTo>
                  <a:pt x="64007" y="64007"/>
                </a:lnTo>
                <a:lnTo>
                  <a:pt x="64007" y="0"/>
                </a:lnTo>
                <a:close/>
              </a:path>
            </a:pathLst>
          </a:custGeom>
          <a:solidFill>
            <a:srgbClr val="6DAA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9374123" y="4392167"/>
            <a:ext cx="64135" cy="62865"/>
          </a:xfrm>
          <a:custGeom>
            <a:avLst/>
            <a:gdLst/>
            <a:ahLst/>
            <a:cxnLst/>
            <a:rect l="l" t="t" r="r" b="b"/>
            <a:pathLst>
              <a:path w="64134" h="62864">
                <a:moveTo>
                  <a:pt x="64007" y="0"/>
                </a:moveTo>
                <a:lnTo>
                  <a:pt x="0" y="0"/>
                </a:lnTo>
                <a:lnTo>
                  <a:pt x="0" y="62483"/>
                </a:lnTo>
                <a:lnTo>
                  <a:pt x="64007" y="62483"/>
                </a:lnTo>
                <a:lnTo>
                  <a:pt x="64007" y="0"/>
                </a:lnTo>
                <a:close/>
              </a:path>
            </a:pathLst>
          </a:custGeom>
          <a:solidFill>
            <a:srgbClr val="C545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9374123" y="4608576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4007" y="0"/>
                </a:moveTo>
                <a:lnTo>
                  <a:pt x="0" y="0"/>
                </a:lnTo>
                <a:lnTo>
                  <a:pt x="0" y="64007"/>
                </a:lnTo>
                <a:lnTo>
                  <a:pt x="64007" y="64007"/>
                </a:lnTo>
                <a:lnTo>
                  <a:pt x="64007" y="0"/>
                </a:lnTo>
                <a:close/>
              </a:path>
            </a:pathLst>
          </a:custGeom>
          <a:solidFill>
            <a:srgbClr val="393A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9374123" y="4824984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4007" y="0"/>
                </a:moveTo>
                <a:lnTo>
                  <a:pt x="0" y="0"/>
                </a:lnTo>
                <a:lnTo>
                  <a:pt x="0" y="64007"/>
                </a:lnTo>
                <a:lnTo>
                  <a:pt x="64007" y="64007"/>
                </a:lnTo>
                <a:lnTo>
                  <a:pt x="64007" y="0"/>
                </a:lnTo>
                <a:close/>
              </a:path>
            </a:pathLst>
          </a:custGeom>
          <a:solidFill>
            <a:srgbClr val="D67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9374123" y="5041391"/>
            <a:ext cx="64007" cy="6400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9374123" y="5257800"/>
            <a:ext cx="64007" cy="640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9374123" y="5475732"/>
            <a:ext cx="64007" cy="624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9374123" y="5692140"/>
            <a:ext cx="64007" cy="6400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12</a:t>
            </a:fld>
            <a:endParaRPr spc="-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02791" y="1007744"/>
            <a:ext cx="94151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360F2C"/>
                </a:solidFill>
              </a:rPr>
              <a:t>Pētījumā aptverto nozaru kopējais devums un</a:t>
            </a:r>
            <a:r>
              <a:rPr sz="2800" spc="90" dirty="0">
                <a:solidFill>
                  <a:srgbClr val="360F2C"/>
                </a:solidFill>
              </a:rPr>
              <a:t> </a:t>
            </a:r>
            <a:r>
              <a:rPr sz="2800" spc="-5" dirty="0">
                <a:solidFill>
                  <a:srgbClr val="360F2C"/>
                </a:solidFill>
              </a:rPr>
              <a:t>dinamika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1502791" y="1772792"/>
            <a:ext cx="398970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DB8892"/>
                </a:solidFill>
                <a:latin typeface="Arial"/>
                <a:cs typeface="Arial"/>
              </a:rPr>
              <a:t>Nozaru kopējie </a:t>
            </a:r>
            <a:r>
              <a:rPr sz="1600" b="1" spc="-15" dirty="0">
                <a:solidFill>
                  <a:srgbClr val="DB8892"/>
                </a:solidFill>
                <a:latin typeface="Arial"/>
                <a:cs typeface="Arial"/>
              </a:rPr>
              <a:t>VSAOI </a:t>
            </a:r>
            <a:r>
              <a:rPr sz="1600" b="1" spc="-10" dirty="0">
                <a:solidFill>
                  <a:srgbClr val="DB8892"/>
                </a:solidFill>
                <a:latin typeface="Arial"/>
                <a:cs typeface="Arial"/>
              </a:rPr>
              <a:t>maksājumi,</a:t>
            </a:r>
            <a:r>
              <a:rPr sz="1600" b="1" spc="160" dirty="0">
                <a:solidFill>
                  <a:srgbClr val="DB8892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DB8892"/>
                </a:solidFill>
                <a:latin typeface="Arial"/>
                <a:cs typeface="Arial"/>
              </a:rPr>
              <a:t>mEUR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634549" y="2695955"/>
            <a:ext cx="4622800" cy="3868420"/>
            <a:chOff x="3634549" y="2695955"/>
            <a:chExt cx="4622800" cy="3868420"/>
          </a:xfrm>
        </p:grpSpPr>
        <p:sp>
          <p:nvSpPr>
            <p:cNvPr id="5" name="object 5"/>
            <p:cNvSpPr/>
            <p:nvPr/>
          </p:nvSpPr>
          <p:spPr>
            <a:xfrm>
              <a:off x="4343399" y="3622547"/>
              <a:ext cx="2813685" cy="2941320"/>
            </a:xfrm>
            <a:custGeom>
              <a:avLst/>
              <a:gdLst/>
              <a:ahLst/>
              <a:cxnLst/>
              <a:rect l="l" t="t" r="r" b="b"/>
              <a:pathLst>
                <a:path w="2813684" h="2941320">
                  <a:moveTo>
                    <a:pt x="0" y="1933955"/>
                  </a:moveTo>
                  <a:lnTo>
                    <a:pt x="0" y="2941320"/>
                  </a:lnTo>
                </a:path>
                <a:path w="2813684" h="2941320">
                  <a:moveTo>
                    <a:pt x="0" y="1693164"/>
                  </a:moveTo>
                  <a:lnTo>
                    <a:pt x="0" y="1854708"/>
                  </a:lnTo>
                </a:path>
                <a:path w="2813684" h="2941320">
                  <a:moveTo>
                    <a:pt x="0" y="1450847"/>
                  </a:moveTo>
                  <a:lnTo>
                    <a:pt x="0" y="1531620"/>
                  </a:lnTo>
                </a:path>
                <a:path w="2813684" h="2941320">
                  <a:moveTo>
                    <a:pt x="0" y="484631"/>
                  </a:moveTo>
                  <a:lnTo>
                    <a:pt x="0" y="563879"/>
                  </a:lnTo>
                </a:path>
                <a:path w="2813684" h="2941320">
                  <a:moveTo>
                    <a:pt x="0" y="242315"/>
                  </a:moveTo>
                  <a:lnTo>
                    <a:pt x="0" y="323088"/>
                  </a:lnTo>
                </a:path>
                <a:path w="2813684" h="2941320">
                  <a:moveTo>
                    <a:pt x="702563" y="242315"/>
                  </a:moveTo>
                  <a:lnTo>
                    <a:pt x="702563" y="323088"/>
                  </a:lnTo>
                </a:path>
                <a:path w="2813684" h="2941320">
                  <a:moveTo>
                    <a:pt x="1406652" y="242315"/>
                  </a:moveTo>
                  <a:lnTo>
                    <a:pt x="1406652" y="323088"/>
                  </a:lnTo>
                </a:path>
                <a:path w="2813684" h="2941320">
                  <a:moveTo>
                    <a:pt x="2110740" y="403859"/>
                  </a:moveTo>
                  <a:lnTo>
                    <a:pt x="2110740" y="2941320"/>
                  </a:lnTo>
                </a:path>
                <a:path w="2813684" h="2941320">
                  <a:moveTo>
                    <a:pt x="2110740" y="242315"/>
                  </a:moveTo>
                  <a:lnTo>
                    <a:pt x="2110740" y="323088"/>
                  </a:lnTo>
                </a:path>
                <a:path w="2813684" h="2941320">
                  <a:moveTo>
                    <a:pt x="2813304" y="0"/>
                  </a:moveTo>
                  <a:lnTo>
                    <a:pt x="2813304" y="294132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639311" y="3945636"/>
              <a:ext cx="3472179" cy="81280"/>
            </a:xfrm>
            <a:custGeom>
              <a:avLst/>
              <a:gdLst/>
              <a:ahLst/>
              <a:cxnLst/>
              <a:rect l="l" t="t" r="r" b="b"/>
              <a:pathLst>
                <a:path w="3472179" h="81279">
                  <a:moveTo>
                    <a:pt x="3471671" y="0"/>
                  </a:moveTo>
                  <a:lnTo>
                    <a:pt x="0" y="0"/>
                  </a:lnTo>
                  <a:lnTo>
                    <a:pt x="0" y="80771"/>
                  </a:lnTo>
                  <a:lnTo>
                    <a:pt x="3471671" y="80771"/>
                  </a:lnTo>
                  <a:lnTo>
                    <a:pt x="3471671" y="0"/>
                  </a:lnTo>
                  <a:close/>
                </a:path>
              </a:pathLst>
            </a:custGeom>
            <a:solidFill>
              <a:srgbClr val="DB8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045963" y="4107180"/>
              <a:ext cx="0" cy="160020"/>
            </a:xfrm>
            <a:custGeom>
              <a:avLst/>
              <a:gdLst/>
              <a:ahLst/>
              <a:cxnLst/>
              <a:rect l="l" t="t" r="r" b="b"/>
              <a:pathLst>
                <a:path h="160020">
                  <a:moveTo>
                    <a:pt x="0" y="0"/>
                  </a:moveTo>
                  <a:lnTo>
                    <a:pt x="0" y="16002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639312" y="4186427"/>
              <a:ext cx="1370330" cy="2257425"/>
            </a:xfrm>
            <a:custGeom>
              <a:avLst/>
              <a:gdLst/>
              <a:ahLst/>
              <a:cxnLst/>
              <a:rect l="l" t="t" r="r" b="b"/>
              <a:pathLst>
                <a:path w="1370329" h="2257425">
                  <a:moveTo>
                    <a:pt x="188976" y="2176272"/>
                  </a:moveTo>
                  <a:lnTo>
                    <a:pt x="0" y="2176272"/>
                  </a:lnTo>
                  <a:lnTo>
                    <a:pt x="0" y="2257044"/>
                  </a:lnTo>
                  <a:lnTo>
                    <a:pt x="188976" y="2257044"/>
                  </a:lnTo>
                  <a:lnTo>
                    <a:pt x="188976" y="2176272"/>
                  </a:lnTo>
                  <a:close/>
                </a:path>
                <a:path w="1370329" h="2257425">
                  <a:moveTo>
                    <a:pt x="260604" y="1693164"/>
                  </a:moveTo>
                  <a:lnTo>
                    <a:pt x="0" y="1693164"/>
                  </a:lnTo>
                  <a:lnTo>
                    <a:pt x="0" y="1773936"/>
                  </a:lnTo>
                  <a:lnTo>
                    <a:pt x="260604" y="1773936"/>
                  </a:lnTo>
                  <a:lnTo>
                    <a:pt x="260604" y="1693164"/>
                  </a:lnTo>
                  <a:close/>
                </a:path>
                <a:path w="1370329" h="2257425">
                  <a:moveTo>
                    <a:pt x="269748" y="1935480"/>
                  </a:moveTo>
                  <a:lnTo>
                    <a:pt x="0" y="1935480"/>
                  </a:lnTo>
                  <a:lnTo>
                    <a:pt x="0" y="2014728"/>
                  </a:lnTo>
                  <a:lnTo>
                    <a:pt x="269748" y="2014728"/>
                  </a:lnTo>
                  <a:lnTo>
                    <a:pt x="269748" y="1935480"/>
                  </a:lnTo>
                  <a:close/>
                </a:path>
                <a:path w="1370329" h="2257425">
                  <a:moveTo>
                    <a:pt x="373380" y="1210056"/>
                  </a:moveTo>
                  <a:lnTo>
                    <a:pt x="0" y="1210056"/>
                  </a:lnTo>
                  <a:lnTo>
                    <a:pt x="0" y="1290828"/>
                  </a:lnTo>
                  <a:lnTo>
                    <a:pt x="373380" y="1290828"/>
                  </a:lnTo>
                  <a:lnTo>
                    <a:pt x="373380" y="1210056"/>
                  </a:lnTo>
                  <a:close/>
                </a:path>
                <a:path w="1370329" h="2257425">
                  <a:moveTo>
                    <a:pt x="499872" y="725424"/>
                  </a:moveTo>
                  <a:lnTo>
                    <a:pt x="0" y="725424"/>
                  </a:lnTo>
                  <a:lnTo>
                    <a:pt x="0" y="806196"/>
                  </a:lnTo>
                  <a:lnTo>
                    <a:pt x="499872" y="806196"/>
                  </a:lnTo>
                  <a:lnTo>
                    <a:pt x="499872" y="725424"/>
                  </a:lnTo>
                  <a:close/>
                </a:path>
                <a:path w="1370329" h="2257425">
                  <a:moveTo>
                    <a:pt x="547116" y="1450848"/>
                  </a:moveTo>
                  <a:lnTo>
                    <a:pt x="0" y="1450848"/>
                  </a:lnTo>
                  <a:lnTo>
                    <a:pt x="0" y="1531620"/>
                  </a:lnTo>
                  <a:lnTo>
                    <a:pt x="547116" y="1531620"/>
                  </a:lnTo>
                  <a:lnTo>
                    <a:pt x="547116" y="1450848"/>
                  </a:lnTo>
                  <a:close/>
                </a:path>
                <a:path w="1370329" h="2257425">
                  <a:moveTo>
                    <a:pt x="565404" y="484632"/>
                  </a:moveTo>
                  <a:lnTo>
                    <a:pt x="0" y="484632"/>
                  </a:lnTo>
                  <a:lnTo>
                    <a:pt x="0" y="565404"/>
                  </a:lnTo>
                  <a:lnTo>
                    <a:pt x="565404" y="565404"/>
                  </a:lnTo>
                  <a:lnTo>
                    <a:pt x="565404" y="484632"/>
                  </a:lnTo>
                  <a:close/>
                </a:path>
                <a:path w="1370329" h="2257425">
                  <a:moveTo>
                    <a:pt x="580644" y="242316"/>
                  </a:moveTo>
                  <a:lnTo>
                    <a:pt x="0" y="242316"/>
                  </a:lnTo>
                  <a:lnTo>
                    <a:pt x="0" y="323088"/>
                  </a:lnTo>
                  <a:lnTo>
                    <a:pt x="580644" y="323088"/>
                  </a:lnTo>
                  <a:lnTo>
                    <a:pt x="580644" y="242316"/>
                  </a:lnTo>
                  <a:close/>
                </a:path>
                <a:path w="1370329" h="2257425">
                  <a:moveTo>
                    <a:pt x="733044" y="967740"/>
                  </a:moveTo>
                  <a:lnTo>
                    <a:pt x="0" y="967740"/>
                  </a:lnTo>
                  <a:lnTo>
                    <a:pt x="0" y="1048512"/>
                  </a:lnTo>
                  <a:lnTo>
                    <a:pt x="733044" y="1048512"/>
                  </a:lnTo>
                  <a:lnTo>
                    <a:pt x="733044" y="967740"/>
                  </a:lnTo>
                  <a:close/>
                </a:path>
                <a:path w="1370329" h="2257425">
                  <a:moveTo>
                    <a:pt x="1370076" y="0"/>
                  </a:moveTo>
                  <a:lnTo>
                    <a:pt x="0" y="0"/>
                  </a:lnTo>
                  <a:lnTo>
                    <a:pt x="0" y="80772"/>
                  </a:lnTo>
                  <a:lnTo>
                    <a:pt x="1370076" y="80772"/>
                  </a:lnTo>
                  <a:lnTo>
                    <a:pt x="1370076" y="0"/>
                  </a:lnTo>
                  <a:close/>
                </a:path>
              </a:pathLst>
            </a:custGeom>
            <a:solidFill>
              <a:srgbClr val="DB8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343399" y="3622547"/>
              <a:ext cx="702945" cy="81280"/>
            </a:xfrm>
            <a:custGeom>
              <a:avLst/>
              <a:gdLst/>
              <a:ahLst/>
              <a:cxnLst/>
              <a:rect l="l" t="t" r="r" b="b"/>
              <a:pathLst>
                <a:path w="702945" h="81279">
                  <a:moveTo>
                    <a:pt x="0" y="0"/>
                  </a:moveTo>
                  <a:lnTo>
                    <a:pt x="0" y="80771"/>
                  </a:lnTo>
                </a:path>
                <a:path w="702945" h="81279">
                  <a:moveTo>
                    <a:pt x="702563" y="0"/>
                  </a:moveTo>
                  <a:lnTo>
                    <a:pt x="702563" y="80771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639311" y="3703319"/>
              <a:ext cx="1836420" cy="81280"/>
            </a:xfrm>
            <a:custGeom>
              <a:avLst/>
              <a:gdLst/>
              <a:ahLst/>
              <a:cxnLst/>
              <a:rect l="l" t="t" r="r" b="b"/>
              <a:pathLst>
                <a:path w="1836420" h="81279">
                  <a:moveTo>
                    <a:pt x="1836420" y="0"/>
                  </a:moveTo>
                  <a:lnTo>
                    <a:pt x="0" y="0"/>
                  </a:lnTo>
                  <a:lnTo>
                    <a:pt x="0" y="80771"/>
                  </a:lnTo>
                  <a:lnTo>
                    <a:pt x="1836420" y="80771"/>
                  </a:lnTo>
                  <a:lnTo>
                    <a:pt x="1836420" y="0"/>
                  </a:lnTo>
                  <a:close/>
                </a:path>
              </a:pathLst>
            </a:custGeom>
            <a:solidFill>
              <a:srgbClr val="DB8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343399" y="3381755"/>
              <a:ext cx="1407160" cy="81280"/>
            </a:xfrm>
            <a:custGeom>
              <a:avLst/>
              <a:gdLst/>
              <a:ahLst/>
              <a:cxnLst/>
              <a:rect l="l" t="t" r="r" b="b"/>
              <a:pathLst>
                <a:path w="1407160" h="81279">
                  <a:moveTo>
                    <a:pt x="0" y="0"/>
                  </a:moveTo>
                  <a:lnTo>
                    <a:pt x="0" y="80772"/>
                  </a:lnTo>
                </a:path>
                <a:path w="1407160" h="81279">
                  <a:moveTo>
                    <a:pt x="702563" y="0"/>
                  </a:moveTo>
                  <a:lnTo>
                    <a:pt x="702563" y="80772"/>
                  </a:lnTo>
                </a:path>
                <a:path w="1407160" h="81279">
                  <a:moveTo>
                    <a:pt x="1406652" y="0"/>
                  </a:moveTo>
                  <a:lnTo>
                    <a:pt x="1406652" y="80772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639311" y="3462527"/>
              <a:ext cx="2204085" cy="79375"/>
            </a:xfrm>
            <a:custGeom>
              <a:avLst/>
              <a:gdLst/>
              <a:ahLst/>
              <a:cxnLst/>
              <a:rect l="l" t="t" r="r" b="b"/>
              <a:pathLst>
                <a:path w="2204085" h="79375">
                  <a:moveTo>
                    <a:pt x="2203704" y="0"/>
                  </a:moveTo>
                  <a:lnTo>
                    <a:pt x="0" y="0"/>
                  </a:lnTo>
                  <a:lnTo>
                    <a:pt x="0" y="79248"/>
                  </a:lnTo>
                  <a:lnTo>
                    <a:pt x="2203704" y="79248"/>
                  </a:lnTo>
                  <a:lnTo>
                    <a:pt x="2203704" y="0"/>
                  </a:lnTo>
                  <a:close/>
                </a:path>
              </a:pathLst>
            </a:custGeom>
            <a:solidFill>
              <a:srgbClr val="DB8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343399" y="3139439"/>
              <a:ext cx="0" cy="81280"/>
            </a:xfrm>
            <a:custGeom>
              <a:avLst/>
              <a:gdLst/>
              <a:ahLst/>
              <a:cxnLst/>
              <a:rect l="l" t="t" r="r" b="b"/>
              <a:pathLst>
                <a:path h="81280">
                  <a:moveTo>
                    <a:pt x="0" y="0"/>
                  </a:moveTo>
                  <a:lnTo>
                    <a:pt x="0" y="80772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639311" y="3220211"/>
              <a:ext cx="1310640" cy="81280"/>
            </a:xfrm>
            <a:custGeom>
              <a:avLst/>
              <a:gdLst/>
              <a:ahLst/>
              <a:cxnLst/>
              <a:rect l="l" t="t" r="r" b="b"/>
              <a:pathLst>
                <a:path w="1310639" h="81279">
                  <a:moveTo>
                    <a:pt x="1310639" y="0"/>
                  </a:moveTo>
                  <a:lnTo>
                    <a:pt x="0" y="0"/>
                  </a:lnTo>
                  <a:lnTo>
                    <a:pt x="0" y="80772"/>
                  </a:lnTo>
                  <a:lnTo>
                    <a:pt x="1310639" y="80772"/>
                  </a:lnTo>
                  <a:lnTo>
                    <a:pt x="1310639" y="0"/>
                  </a:lnTo>
                  <a:close/>
                </a:path>
              </a:pathLst>
            </a:custGeom>
            <a:solidFill>
              <a:srgbClr val="DB8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343399" y="2897123"/>
              <a:ext cx="1407160" cy="161925"/>
            </a:xfrm>
            <a:custGeom>
              <a:avLst/>
              <a:gdLst/>
              <a:ahLst/>
              <a:cxnLst/>
              <a:rect l="l" t="t" r="r" b="b"/>
              <a:pathLst>
                <a:path w="1407160" h="161925">
                  <a:moveTo>
                    <a:pt x="0" y="0"/>
                  </a:moveTo>
                  <a:lnTo>
                    <a:pt x="0" y="80772"/>
                  </a:lnTo>
                </a:path>
                <a:path w="1407160" h="161925">
                  <a:moveTo>
                    <a:pt x="702563" y="0"/>
                  </a:moveTo>
                  <a:lnTo>
                    <a:pt x="702563" y="80772"/>
                  </a:lnTo>
                </a:path>
                <a:path w="1407160" h="161925">
                  <a:moveTo>
                    <a:pt x="1406652" y="0"/>
                  </a:moveTo>
                  <a:lnTo>
                    <a:pt x="1406652" y="161543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639311" y="2977895"/>
              <a:ext cx="2083435" cy="81280"/>
            </a:xfrm>
            <a:custGeom>
              <a:avLst/>
              <a:gdLst/>
              <a:ahLst/>
              <a:cxnLst/>
              <a:rect l="l" t="t" r="r" b="b"/>
              <a:pathLst>
                <a:path w="2083435" h="81280">
                  <a:moveTo>
                    <a:pt x="2083308" y="0"/>
                  </a:moveTo>
                  <a:lnTo>
                    <a:pt x="0" y="0"/>
                  </a:lnTo>
                  <a:lnTo>
                    <a:pt x="0" y="80771"/>
                  </a:lnTo>
                  <a:lnTo>
                    <a:pt x="2083308" y="80771"/>
                  </a:lnTo>
                  <a:lnTo>
                    <a:pt x="2083308" y="0"/>
                  </a:lnTo>
                  <a:close/>
                </a:path>
              </a:pathLst>
            </a:custGeom>
            <a:solidFill>
              <a:srgbClr val="DB8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343399" y="2695955"/>
              <a:ext cx="1407160" cy="41275"/>
            </a:xfrm>
            <a:custGeom>
              <a:avLst/>
              <a:gdLst/>
              <a:ahLst/>
              <a:cxnLst/>
              <a:rect l="l" t="t" r="r" b="b"/>
              <a:pathLst>
                <a:path w="1407160" h="41275">
                  <a:moveTo>
                    <a:pt x="0" y="0"/>
                  </a:moveTo>
                  <a:lnTo>
                    <a:pt x="0" y="41148"/>
                  </a:lnTo>
                </a:path>
                <a:path w="1407160" h="41275">
                  <a:moveTo>
                    <a:pt x="702563" y="0"/>
                  </a:moveTo>
                  <a:lnTo>
                    <a:pt x="702563" y="41148"/>
                  </a:lnTo>
                </a:path>
                <a:path w="1407160" h="41275">
                  <a:moveTo>
                    <a:pt x="1406652" y="0"/>
                  </a:moveTo>
                  <a:lnTo>
                    <a:pt x="1406652" y="41148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639311" y="2737103"/>
              <a:ext cx="2707005" cy="79375"/>
            </a:xfrm>
            <a:custGeom>
              <a:avLst/>
              <a:gdLst/>
              <a:ahLst/>
              <a:cxnLst/>
              <a:rect l="l" t="t" r="r" b="b"/>
              <a:pathLst>
                <a:path w="2707004" h="79375">
                  <a:moveTo>
                    <a:pt x="2706624" y="0"/>
                  </a:moveTo>
                  <a:lnTo>
                    <a:pt x="0" y="0"/>
                  </a:lnTo>
                  <a:lnTo>
                    <a:pt x="0" y="79248"/>
                  </a:lnTo>
                  <a:lnTo>
                    <a:pt x="2706624" y="79248"/>
                  </a:lnTo>
                  <a:lnTo>
                    <a:pt x="2706624" y="0"/>
                  </a:lnTo>
                  <a:close/>
                </a:path>
              </a:pathLst>
            </a:custGeom>
            <a:solidFill>
              <a:srgbClr val="DB8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454139" y="2695955"/>
              <a:ext cx="1407160" cy="3868420"/>
            </a:xfrm>
            <a:custGeom>
              <a:avLst/>
              <a:gdLst/>
              <a:ahLst/>
              <a:cxnLst/>
              <a:rect l="l" t="t" r="r" b="b"/>
              <a:pathLst>
                <a:path w="1407159" h="3868420">
                  <a:moveTo>
                    <a:pt x="0" y="201168"/>
                  </a:moveTo>
                  <a:lnTo>
                    <a:pt x="0" y="362712"/>
                  </a:lnTo>
                </a:path>
                <a:path w="1407159" h="3868420">
                  <a:moveTo>
                    <a:pt x="0" y="0"/>
                  </a:moveTo>
                  <a:lnTo>
                    <a:pt x="0" y="120396"/>
                  </a:lnTo>
                </a:path>
                <a:path w="1407159" h="3868420">
                  <a:moveTo>
                    <a:pt x="702563" y="201168"/>
                  </a:moveTo>
                  <a:lnTo>
                    <a:pt x="702563" y="362712"/>
                  </a:lnTo>
                </a:path>
                <a:path w="1407159" h="3868420">
                  <a:moveTo>
                    <a:pt x="702563" y="0"/>
                  </a:moveTo>
                  <a:lnTo>
                    <a:pt x="702563" y="120396"/>
                  </a:lnTo>
                </a:path>
                <a:path w="1407159" h="3868420">
                  <a:moveTo>
                    <a:pt x="1406652" y="201168"/>
                  </a:moveTo>
                  <a:lnTo>
                    <a:pt x="1406652" y="3867912"/>
                  </a:lnTo>
                </a:path>
                <a:path w="1407159" h="3868420">
                  <a:moveTo>
                    <a:pt x="1406652" y="0"/>
                  </a:moveTo>
                  <a:lnTo>
                    <a:pt x="1406652" y="120396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639311" y="2816351"/>
              <a:ext cx="4617720" cy="81280"/>
            </a:xfrm>
            <a:custGeom>
              <a:avLst/>
              <a:gdLst/>
              <a:ahLst/>
              <a:cxnLst/>
              <a:rect l="l" t="t" r="r" b="b"/>
              <a:pathLst>
                <a:path w="4617720" h="81280">
                  <a:moveTo>
                    <a:pt x="4617720" y="0"/>
                  </a:moveTo>
                  <a:lnTo>
                    <a:pt x="0" y="0"/>
                  </a:lnTo>
                  <a:lnTo>
                    <a:pt x="0" y="80772"/>
                  </a:lnTo>
                  <a:lnTo>
                    <a:pt x="4617720" y="80772"/>
                  </a:lnTo>
                  <a:lnTo>
                    <a:pt x="4617720" y="0"/>
                  </a:lnTo>
                  <a:close/>
                </a:path>
              </a:pathLst>
            </a:custGeom>
            <a:solidFill>
              <a:srgbClr val="99C5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045963" y="3139439"/>
              <a:ext cx="2110740" cy="161925"/>
            </a:xfrm>
            <a:custGeom>
              <a:avLst/>
              <a:gdLst/>
              <a:ahLst/>
              <a:cxnLst/>
              <a:rect l="l" t="t" r="r" b="b"/>
              <a:pathLst>
                <a:path w="2110740" h="161925">
                  <a:moveTo>
                    <a:pt x="0" y="0"/>
                  </a:moveTo>
                  <a:lnTo>
                    <a:pt x="0" y="161544"/>
                  </a:lnTo>
                </a:path>
                <a:path w="2110740" h="161925">
                  <a:moveTo>
                    <a:pt x="704088" y="0"/>
                  </a:moveTo>
                  <a:lnTo>
                    <a:pt x="704088" y="161544"/>
                  </a:lnTo>
                </a:path>
                <a:path w="2110740" h="161925">
                  <a:moveTo>
                    <a:pt x="1408176" y="0"/>
                  </a:moveTo>
                  <a:lnTo>
                    <a:pt x="1408176" y="161544"/>
                  </a:lnTo>
                </a:path>
                <a:path w="2110740" h="161925">
                  <a:moveTo>
                    <a:pt x="2110740" y="0"/>
                  </a:moveTo>
                  <a:lnTo>
                    <a:pt x="2110740" y="161544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639311" y="3058667"/>
              <a:ext cx="4067810" cy="81280"/>
            </a:xfrm>
            <a:custGeom>
              <a:avLst/>
              <a:gdLst/>
              <a:ahLst/>
              <a:cxnLst/>
              <a:rect l="l" t="t" r="r" b="b"/>
              <a:pathLst>
                <a:path w="4067809" h="81280">
                  <a:moveTo>
                    <a:pt x="4067556" y="0"/>
                  </a:moveTo>
                  <a:lnTo>
                    <a:pt x="0" y="0"/>
                  </a:lnTo>
                  <a:lnTo>
                    <a:pt x="0" y="80772"/>
                  </a:lnTo>
                  <a:lnTo>
                    <a:pt x="4067556" y="80772"/>
                  </a:lnTo>
                  <a:lnTo>
                    <a:pt x="4067556" y="0"/>
                  </a:lnTo>
                  <a:close/>
                </a:path>
              </a:pathLst>
            </a:custGeom>
            <a:solidFill>
              <a:srgbClr val="99C5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454139" y="3381755"/>
              <a:ext cx="702945" cy="160020"/>
            </a:xfrm>
            <a:custGeom>
              <a:avLst/>
              <a:gdLst/>
              <a:ahLst/>
              <a:cxnLst/>
              <a:rect l="l" t="t" r="r" b="b"/>
              <a:pathLst>
                <a:path w="702945" h="160020">
                  <a:moveTo>
                    <a:pt x="0" y="0"/>
                  </a:moveTo>
                  <a:lnTo>
                    <a:pt x="0" y="160020"/>
                  </a:lnTo>
                </a:path>
                <a:path w="702945" h="160020">
                  <a:moveTo>
                    <a:pt x="702563" y="0"/>
                  </a:moveTo>
                  <a:lnTo>
                    <a:pt x="702563" y="16002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639311" y="3300983"/>
              <a:ext cx="3834765" cy="81280"/>
            </a:xfrm>
            <a:custGeom>
              <a:avLst/>
              <a:gdLst/>
              <a:ahLst/>
              <a:cxnLst/>
              <a:rect l="l" t="t" r="r" b="b"/>
              <a:pathLst>
                <a:path w="3834765" h="81279">
                  <a:moveTo>
                    <a:pt x="3834384" y="0"/>
                  </a:moveTo>
                  <a:lnTo>
                    <a:pt x="0" y="0"/>
                  </a:lnTo>
                  <a:lnTo>
                    <a:pt x="0" y="80771"/>
                  </a:lnTo>
                  <a:lnTo>
                    <a:pt x="3834384" y="80771"/>
                  </a:lnTo>
                  <a:lnTo>
                    <a:pt x="3834384" y="0"/>
                  </a:lnTo>
                  <a:close/>
                </a:path>
              </a:pathLst>
            </a:custGeom>
            <a:solidFill>
              <a:srgbClr val="99C5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750051" y="3622547"/>
              <a:ext cx="704215" cy="161925"/>
            </a:xfrm>
            <a:custGeom>
              <a:avLst/>
              <a:gdLst/>
              <a:ahLst/>
              <a:cxnLst/>
              <a:rect l="l" t="t" r="r" b="b"/>
              <a:pathLst>
                <a:path w="704214" h="161925">
                  <a:moveTo>
                    <a:pt x="0" y="0"/>
                  </a:moveTo>
                  <a:lnTo>
                    <a:pt x="0" y="161544"/>
                  </a:lnTo>
                </a:path>
                <a:path w="704214" h="161925">
                  <a:moveTo>
                    <a:pt x="704088" y="0"/>
                  </a:moveTo>
                  <a:lnTo>
                    <a:pt x="704088" y="161544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639312" y="3541775"/>
              <a:ext cx="3754120" cy="323215"/>
            </a:xfrm>
            <a:custGeom>
              <a:avLst/>
              <a:gdLst/>
              <a:ahLst/>
              <a:cxnLst/>
              <a:rect l="l" t="t" r="r" b="b"/>
              <a:pathLst>
                <a:path w="3754120" h="323214">
                  <a:moveTo>
                    <a:pt x="2846832" y="242316"/>
                  </a:moveTo>
                  <a:lnTo>
                    <a:pt x="0" y="242316"/>
                  </a:lnTo>
                  <a:lnTo>
                    <a:pt x="0" y="323088"/>
                  </a:lnTo>
                  <a:lnTo>
                    <a:pt x="2846832" y="323088"/>
                  </a:lnTo>
                  <a:lnTo>
                    <a:pt x="2846832" y="242316"/>
                  </a:lnTo>
                  <a:close/>
                </a:path>
                <a:path w="3754120" h="323214">
                  <a:moveTo>
                    <a:pt x="3753612" y="0"/>
                  </a:moveTo>
                  <a:lnTo>
                    <a:pt x="0" y="0"/>
                  </a:lnTo>
                  <a:lnTo>
                    <a:pt x="0" y="80772"/>
                  </a:lnTo>
                  <a:lnTo>
                    <a:pt x="3753612" y="80772"/>
                  </a:lnTo>
                  <a:lnTo>
                    <a:pt x="3753612" y="0"/>
                  </a:lnTo>
                  <a:close/>
                </a:path>
              </a:pathLst>
            </a:custGeom>
            <a:solidFill>
              <a:srgbClr val="99C5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750051" y="4107180"/>
              <a:ext cx="0" cy="2456815"/>
            </a:xfrm>
            <a:custGeom>
              <a:avLst/>
              <a:gdLst/>
              <a:ahLst/>
              <a:cxnLst/>
              <a:rect l="l" t="t" r="r" b="b"/>
              <a:pathLst>
                <a:path h="2456815">
                  <a:moveTo>
                    <a:pt x="0" y="0"/>
                  </a:moveTo>
                  <a:lnTo>
                    <a:pt x="0" y="2456688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639311" y="4026408"/>
              <a:ext cx="2752725" cy="81280"/>
            </a:xfrm>
            <a:custGeom>
              <a:avLst/>
              <a:gdLst/>
              <a:ahLst/>
              <a:cxnLst/>
              <a:rect l="l" t="t" r="r" b="b"/>
              <a:pathLst>
                <a:path w="2752725" h="81279">
                  <a:moveTo>
                    <a:pt x="2752343" y="0"/>
                  </a:moveTo>
                  <a:lnTo>
                    <a:pt x="0" y="0"/>
                  </a:lnTo>
                  <a:lnTo>
                    <a:pt x="0" y="80772"/>
                  </a:lnTo>
                  <a:lnTo>
                    <a:pt x="2752343" y="80772"/>
                  </a:lnTo>
                  <a:lnTo>
                    <a:pt x="2752343" y="0"/>
                  </a:lnTo>
                  <a:close/>
                </a:path>
              </a:pathLst>
            </a:custGeom>
            <a:solidFill>
              <a:srgbClr val="99C5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343399" y="4347972"/>
              <a:ext cx="702945" cy="161925"/>
            </a:xfrm>
            <a:custGeom>
              <a:avLst/>
              <a:gdLst/>
              <a:ahLst/>
              <a:cxnLst/>
              <a:rect l="l" t="t" r="r" b="b"/>
              <a:pathLst>
                <a:path w="702945" h="161925">
                  <a:moveTo>
                    <a:pt x="0" y="0"/>
                  </a:moveTo>
                  <a:lnTo>
                    <a:pt x="0" y="161544"/>
                  </a:lnTo>
                </a:path>
                <a:path w="702945" h="161925">
                  <a:moveTo>
                    <a:pt x="702563" y="0"/>
                  </a:moveTo>
                  <a:lnTo>
                    <a:pt x="702563" y="161544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639311" y="4267200"/>
              <a:ext cx="1882139" cy="81280"/>
            </a:xfrm>
            <a:custGeom>
              <a:avLst/>
              <a:gdLst/>
              <a:ahLst/>
              <a:cxnLst/>
              <a:rect l="l" t="t" r="r" b="b"/>
              <a:pathLst>
                <a:path w="1882139" h="81279">
                  <a:moveTo>
                    <a:pt x="1882139" y="0"/>
                  </a:moveTo>
                  <a:lnTo>
                    <a:pt x="0" y="0"/>
                  </a:lnTo>
                  <a:lnTo>
                    <a:pt x="0" y="80772"/>
                  </a:lnTo>
                  <a:lnTo>
                    <a:pt x="1882139" y="80772"/>
                  </a:lnTo>
                  <a:lnTo>
                    <a:pt x="1882139" y="0"/>
                  </a:lnTo>
                  <a:close/>
                </a:path>
              </a:pathLst>
            </a:custGeom>
            <a:solidFill>
              <a:srgbClr val="99C5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343399" y="4590288"/>
              <a:ext cx="702945" cy="1973580"/>
            </a:xfrm>
            <a:custGeom>
              <a:avLst/>
              <a:gdLst/>
              <a:ahLst/>
              <a:cxnLst/>
              <a:rect l="l" t="t" r="r" b="b"/>
              <a:pathLst>
                <a:path w="702945" h="1973579">
                  <a:moveTo>
                    <a:pt x="0" y="0"/>
                  </a:moveTo>
                  <a:lnTo>
                    <a:pt x="0" y="161544"/>
                  </a:lnTo>
                </a:path>
                <a:path w="702945" h="1973579">
                  <a:moveTo>
                    <a:pt x="702563" y="0"/>
                  </a:moveTo>
                  <a:lnTo>
                    <a:pt x="702563" y="197358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639311" y="4509516"/>
              <a:ext cx="1678305" cy="81280"/>
            </a:xfrm>
            <a:custGeom>
              <a:avLst/>
              <a:gdLst/>
              <a:ahLst/>
              <a:cxnLst/>
              <a:rect l="l" t="t" r="r" b="b"/>
              <a:pathLst>
                <a:path w="1678304" h="81279">
                  <a:moveTo>
                    <a:pt x="1677924" y="0"/>
                  </a:moveTo>
                  <a:lnTo>
                    <a:pt x="0" y="0"/>
                  </a:lnTo>
                  <a:lnTo>
                    <a:pt x="0" y="80771"/>
                  </a:lnTo>
                  <a:lnTo>
                    <a:pt x="1677924" y="80771"/>
                  </a:lnTo>
                  <a:lnTo>
                    <a:pt x="1677924" y="0"/>
                  </a:lnTo>
                  <a:close/>
                </a:path>
              </a:pathLst>
            </a:custGeom>
            <a:solidFill>
              <a:srgbClr val="99C5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343399" y="4832604"/>
              <a:ext cx="0" cy="160020"/>
            </a:xfrm>
            <a:custGeom>
              <a:avLst/>
              <a:gdLst/>
              <a:ahLst/>
              <a:cxnLst/>
              <a:rect l="l" t="t" r="r" b="b"/>
              <a:pathLst>
                <a:path h="160020">
                  <a:moveTo>
                    <a:pt x="0" y="0"/>
                  </a:moveTo>
                  <a:lnTo>
                    <a:pt x="0" y="16002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639312" y="4751831"/>
              <a:ext cx="1057910" cy="1772920"/>
            </a:xfrm>
            <a:custGeom>
              <a:avLst/>
              <a:gdLst/>
              <a:ahLst/>
              <a:cxnLst/>
              <a:rect l="l" t="t" r="r" b="b"/>
              <a:pathLst>
                <a:path w="1057910" h="1772920">
                  <a:moveTo>
                    <a:pt x="379476" y="1691640"/>
                  </a:moveTo>
                  <a:lnTo>
                    <a:pt x="0" y="1691640"/>
                  </a:lnTo>
                  <a:lnTo>
                    <a:pt x="0" y="1772412"/>
                  </a:lnTo>
                  <a:lnTo>
                    <a:pt x="379476" y="1772412"/>
                  </a:lnTo>
                  <a:lnTo>
                    <a:pt x="379476" y="1691640"/>
                  </a:lnTo>
                  <a:close/>
                </a:path>
                <a:path w="1057910" h="1772920">
                  <a:moveTo>
                    <a:pt x="413004" y="1449324"/>
                  </a:moveTo>
                  <a:lnTo>
                    <a:pt x="0" y="1449324"/>
                  </a:lnTo>
                  <a:lnTo>
                    <a:pt x="0" y="1530096"/>
                  </a:lnTo>
                  <a:lnTo>
                    <a:pt x="413004" y="1530096"/>
                  </a:lnTo>
                  <a:lnTo>
                    <a:pt x="413004" y="1449324"/>
                  </a:lnTo>
                  <a:close/>
                </a:path>
                <a:path w="1057910" h="1772920">
                  <a:moveTo>
                    <a:pt x="504444" y="1208532"/>
                  </a:moveTo>
                  <a:lnTo>
                    <a:pt x="0" y="1208532"/>
                  </a:lnTo>
                  <a:lnTo>
                    <a:pt x="0" y="1289316"/>
                  </a:lnTo>
                  <a:lnTo>
                    <a:pt x="504444" y="1289316"/>
                  </a:lnTo>
                  <a:lnTo>
                    <a:pt x="504444" y="1208532"/>
                  </a:lnTo>
                  <a:close/>
                </a:path>
                <a:path w="1057910" h="1772920">
                  <a:moveTo>
                    <a:pt x="661416" y="966216"/>
                  </a:moveTo>
                  <a:lnTo>
                    <a:pt x="0" y="966216"/>
                  </a:lnTo>
                  <a:lnTo>
                    <a:pt x="0" y="1046988"/>
                  </a:lnTo>
                  <a:lnTo>
                    <a:pt x="661416" y="1046988"/>
                  </a:lnTo>
                  <a:lnTo>
                    <a:pt x="661416" y="966216"/>
                  </a:lnTo>
                  <a:close/>
                </a:path>
                <a:path w="1057910" h="1772920">
                  <a:moveTo>
                    <a:pt x="716280" y="725424"/>
                  </a:moveTo>
                  <a:lnTo>
                    <a:pt x="0" y="725424"/>
                  </a:lnTo>
                  <a:lnTo>
                    <a:pt x="0" y="804672"/>
                  </a:lnTo>
                  <a:lnTo>
                    <a:pt x="716280" y="804672"/>
                  </a:lnTo>
                  <a:lnTo>
                    <a:pt x="716280" y="725424"/>
                  </a:lnTo>
                  <a:close/>
                </a:path>
                <a:path w="1057910" h="1772920">
                  <a:moveTo>
                    <a:pt x="765048" y="483108"/>
                  </a:moveTo>
                  <a:lnTo>
                    <a:pt x="0" y="483108"/>
                  </a:lnTo>
                  <a:lnTo>
                    <a:pt x="0" y="563880"/>
                  </a:lnTo>
                  <a:lnTo>
                    <a:pt x="765048" y="563880"/>
                  </a:lnTo>
                  <a:lnTo>
                    <a:pt x="765048" y="483108"/>
                  </a:lnTo>
                  <a:close/>
                </a:path>
                <a:path w="1057910" h="1772920">
                  <a:moveTo>
                    <a:pt x="908304" y="240792"/>
                  </a:moveTo>
                  <a:lnTo>
                    <a:pt x="0" y="240792"/>
                  </a:lnTo>
                  <a:lnTo>
                    <a:pt x="0" y="321564"/>
                  </a:lnTo>
                  <a:lnTo>
                    <a:pt x="908304" y="321564"/>
                  </a:lnTo>
                  <a:lnTo>
                    <a:pt x="908304" y="240792"/>
                  </a:lnTo>
                  <a:close/>
                </a:path>
                <a:path w="1057910" h="1772920">
                  <a:moveTo>
                    <a:pt x="1057656" y="0"/>
                  </a:moveTo>
                  <a:lnTo>
                    <a:pt x="0" y="0"/>
                  </a:lnTo>
                  <a:lnTo>
                    <a:pt x="0" y="80772"/>
                  </a:lnTo>
                  <a:lnTo>
                    <a:pt x="1057656" y="80772"/>
                  </a:lnTo>
                  <a:lnTo>
                    <a:pt x="1057656" y="0"/>
                  </a:lnTo>
                  <a:close/>
                </a:path>
              </a:pathLst>
            </a:custGeom>
            <a:solidFill>
              <a:srgbClr val="99C5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639311" y="2695955"/>
              <a:ext cx="0" cy="3868420"/>
            </a:xfrm>
            <a:custGeom>
              <a:avLst/>
              <a:gdLst/>
              <a:ahLst/>
              <a:cxnLst/>
              <a:rect l="l" t="t" r="r" b="b"/>
              <a:pathLst>
                <a:path h="3868420">
                  <a:moveTo>
                    <a:pt x="0" y="0"/>
                  </a:moveTo>
                  <a:lnTo>
                    <a:pt x="0" y="3867912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/>
          <p:nvPr/>
        </p:nvSpPr>
        <p:spPr>
          <a:xfrm>
            <a:off x="8563356" y="2695955"/>
            <a:ext cx="0" cy="3868420"/>
          </a:xfrm>
          <a:custGeom>
            <a:avLst/>
            <a:gdLst/>
            <a:ahLst/>
            <a:cxnLst/>
            <a:rect l="l" t="t" r="r" b="b"/>
            <a:pathLst>
              <a:path h="3868420">
                <a:moveTo>
                  <a:pt x="0" y="0"/>
                </a:moveTo>
                <a:lnTo>
                  <a:pt x="0" y="3867912"/>
                </a:lnTo>
              </a:path>
            </a:pathLst>
          </a:custGeom>
          <a:ln w="9525">
            <a:solidFill>
              <a:srgbClr val="EFCC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3595878" y="2470150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267580" y="2470150"/>
            <a:ext cx="1536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20</a:t>
            </a:r>
            <a:endParaRPr sz="9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971034" y="2470150"/>
            <a:ext cx="1536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40</a:t>
            </a:r>
            <a:endParaRPr sz="9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674614" y="2470150"/>
            <a:ext cx="1536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60</a:t>
            </a:r>
            <a:endParaRPr sz="9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378066" y="2470150"/>
            <a:ext cx="1536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80</a:t>
            </a:r>
            <a:endParaRPr sz="9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049769" y="2470150"/>
            <a:ext cx="2159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1</a:t>
            </a:r>
            <a:r>
              <a:rPr sz="900" spc="-15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753350" y="2470150"/>
            <a:ext cx="2159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1</a:t>
            </a:r>
            <a:r>
              <a:rPr sz="900" spc="-15" dirty="0">
                <a:solidFill>
                  <a:srgbClr val="393A3B"/>
                </a:solidFill>
                <a:latin typeface="Arial"/>
                <a:cs typeface="Arial"/>
              </a:rPr>
              <a:t>2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456803" y="2470150"/>
            <a:ext cx="2159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1</a:t>
            </a:r>
            <a:r>
              <a:rPr sz="900" spc="-15" dirty="0">
                <a:solidFill>
                  <a:srgbClr val="393A3B"/>
                </a:solidFill>
                <a:latin typeface="Arial"/>
                <a:cs typeface="Arial"/>
              </a:rPr>
              <a:t>4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553336" y="2727197"/>
            <a:ext cx="2002155" cy="1614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350" algn="r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Mežsaimniecība un</a:t>
            </a:r>
            <a:r>
              <a:rPr sz="900" spc="-25" dirty="0">
                <a:solidFill>
                  <a:srgbClr val="393A3B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kokapstrāde</a:t>
            </a:r>
            <a:endParaRPr sz="900">
              <a:latin typeface="Arial"/>
              <a:cs typeface="Arial"/>
            </a:endParaRPr>
          </a:p>
          <a:p>
            <a:pPr marL="254000" marR="5080" indent="1270635" algn="r">
              <a:lnSpc>
                <a:spcPct val="176200"/>
              </a:lnSpc>
            </a:pPr>
            <a:r>
              <a:rPr sz="900" spc="-10" dirty="0">
                <a:solidFill>
                  <a:srgbClr val="393A3B"/>
                </a:solidFill>
                <a:latin typeface="Arial"/>
                <a:cs typeface="Arial"/>
              </a:rPr>
              <a:t>M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edi</a:t>
            </a:r>
            <a:r>
              <a:rPr sz="900" spc="-10" dirty="0">
                <a:solidFill>
                  <a:srgbClr val="393A3B"/>
                </a:solidFill>
                <a:latin typeface="Arial"/>
                <a:cs typeface="Arial"/>
              </a:rPr>
              <a:t>c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īna  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Programmēšana, info</a:t>
            </a:r>
            <a:r>
              <a:rPr sz="900" spc="-30" dirty="0">
                <a:solidFill>
                  <a:srgbClr val="393A3B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pakalpojumi</a:t>
            </a:r>
            <a:endParaRPr sz="900">
              <a:latin typeface="Arial"/>
              <a:cs typeface="Arial"/>
            </a:endParaRPr>
          </a:p>
          <a:p>
            <a:pPr marL="469900" marR="5715" indent="-457834" algn="r">
              <a:lnSpc>
                <a:spcPct val="176200"/>
              </a:lnSpc>
              <a:spcBef>
                <a:spcPts val="5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Metālu ražošana,</a:t>
            </a:r>
            <a:r>
              <a:rPr sz="900" spc="-15" dirty="0">
                <a:solidFill>
                  <a:srgbClr val="393A3B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apstrāde,</a:t>
            </a:r>
            <a:r>
              <a:rPr sz="900" spc="-10" dirty="0">
                <a:solidFill>
                  <a:srgbClr val="393A3B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mašīnbūve 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Pārtikas pārstrāde 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un</a:t>
            </a:r>
            <a:r>
              <a:rPr sz="900" spc="-15" dirty="0">
                <a:solidFill>
                  <a:srgbClr val="393A3B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dzērieni</a:t>
            </a:r>
            <a:endParaRPr sz="900">
              <a:latin typeface="Arial"/>
              <a:cs typeface="Arial"/>
            </a:endParaRPr>
          </a:p>
          <a:p>
            <a:pPr marR="6350" algn="r">
              <a:lnSpc>
                <a:spcPct val="100000"/>
              </a:lnSpc>
              <a:spcBef>
                <a:spcPts val="819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Transports (dzelzceļš, ostas,</a:t>
            </a:r>
            <a:r>
              <a:rPr sz="900" spc="-35" dirty="0">
                <a:solidFill>
                  <a:srgbClr val="393A3B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avio)</a:t>
            </a:r>
            <a:endParaRPr sz="900">
              <a:latin typeface="Arial"/>
              <a:cs typeface="Arial"/>
            </a:endParaRPr>
          </a:p>
          <a:p>
            <a:pPr marR="7620" algn="r">
              <a:lnSpc>
                <a:spcPct val="100000"/>
              </a:lnSpc>
              <a:spcBef>
                <a:spcPts val="83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Lauksaimniecība un</a:t>
            </a:r>
            <a:r>
              <a:rPr sz="900" spc="-25" dirty="0">
                <a:solidFill>
                  <a:srgbClr val="393A3B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zivsaimniecība</a:t>
            </a:r>
            <a:endParaRPr sz="9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480817" y="4419980"/>
            <a:ext cx="10725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Biznesa</a:t>
            </a:r>
            <a:r>
              <a:rPr sz="900" spc="-45" dirty="0">
                <a:solidFill>
                  <a:srgbClr val="393A3B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pakalpojumi</a:t>
            </a:r>
            <a:endParaRPr sz="9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557398" y="4662042"/>
            <a:ext cx="9969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Ķīmija 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un</a:t>
            </a:r>
            <a:r>
              <a:rPr sz="900" spc="-50" dirty="0">
                <a:solidFill>
                  <a:srgbClr val="393A3B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farmācija</a:t>
            </a:r>
            <a:endParaRPr sz="9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724914" y="4903723"/>
            <a:ext cx="1830070" cy="1614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393A3B"/>
                </a:solidFill>
                <a:latin typeface="Arial"/>
                <a:cs typeface="Arial"/>
              </a:rPr>
              <a:t>M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iner</a:t>
            </a:r>
            <a:r>
              <a:rPr sz="900" spc="-10" dirty="0">
                <a:solidFill>
                  <a:srgbClr val="393A3B"/>
                </a:solidFill>
                <a:latin typeface="Arial"/>
                <a:cs typeface="Arial"/>
              </a:rPr>
              <a:t>ā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li</a:t>
            </a:r>
            <a:endParaRPr sz="900">
              <a:latin typeface="Arial"/>
              <a:cs typeface="Arial"/>
            </a:endParaRPr>
          </a:p>
          <a:p>
            <a:pPr marL="806450" marR="5080" indent="546100" algn="r">
              <a:lnSpc>
                <a:spcPct val="176200"/>
              </a:lnSpc>
            </a:pP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F</a:t>
            </a:r>
            <a:r>
              <a:rPr sz="900" spc="5" dirty="0">
                <a:solidFill>
                  <a:srgbClr val="393A3B"/>
                </a:solidFill>
                <a:latin typeface="Arial"/>
                <a:cs typeface="Arial"/>
              </a:rPr>
              <a:t>i</a:t>
            </a:r>
            <a:r>
              <a:rPr sz="900" spc="-15" dirty="0">
                <a:solidFill>
                  <a:srgbClr val="393A3B"/>
                </a:solidFill>
                <a:latin typeface="Arial"/>
                <a:cs typeface="Arial"/>
              </a:rPr>
              <a:t>n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an</a:t>
            </a:r>
            <a:r>
              <a:rPr sz="900" spc="-10" dirty="0">
                <a:solidFill>
                  <a:srgbClr val="393A3B"/>
                </a:solidFill>
                <a:latin typeface="Arial"/>
                <a:cs typeface="Arial"/>
              </a:rPr>
              <a:t>s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e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s  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Papīrs</a:t>
            </a:r>
            <a:r>
              <a:rPr sz="900" spc="-25" dirty="0">
                <a:solidFill>
                  <a:srgbClr val="393A3B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un</a:t>
            </a:r>
            <a:r>
              <a:rPr sz="900" spc="-25" dirty="0">
                <a:solidFill>
                  <a:srgbClr val="393A3B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poligrāfija 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Vieglā</a:t>
            </a:r>
            <a:r>
              <a:rPr sz="900" spc="-60" dirty="0">
                <a:solidFill>
                  <a:srgbClr val="393A3B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rūpniecība</a:t>
            </a:r>
            <a:endParaRPr sz="900">
              <a:latin typeface="Arial"/>
              <a:cs typeface="Arial"/>
            </a:endParaRPr>
          </a:p>
          <a:p>
            <a:pPr marL="457200" marR="6350" indent="-445134" algn="r">
              <a:lnSpc>
                <a:spcPct val="176200"/>
              </a:lnSpc>
              <a:spcBef>
                <a:spcPts val="5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Plastmasa 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un 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gumija,</a:t>
            </a:r>
            <a:r>
              <a:rPr sz="900" spc="-25" dirty="0">
                <a:solidFill>
                  <a:srgbClr val="393A3B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cita</a:t>
            </a:r>
            <a:r>
              <a:rPr sz="900" spc="-10" dirty="0">
                <a:solidFill>
                  <a:srgbClr val="393A3B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ražošana 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Ieguves rūpniecība</a:t>
            </a:r>
            <a:r>
              <a:rPr sz="900" spc="-35" dirty="0">
                <a:solidFill>
                  <a:srgbClr val="393A3B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(kūdra)</a:t>
            </a:r>
            <a:endParaRPr sz="9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825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Citas</a:t>
            </a:r>
            <a:r>
              <a:rPr sz="900" spc="-65" dirty="0">
                <a:solidFill>
                  <a:srgbClr val="393A3B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nozares</a:t>
            </a:r>
            <a:endParaRPr sz="90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8813292" y="4401311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5" h="58420">
                <a:moveTo>
                  <a:pt x="56388" y="0"/>
                </a:moveTo>
                <a:lnTo>
                  <a:pt x="0" y="0"/>
                </a:lnTo>
                <a:lnTo>
                  <a:pt x="0" y="57912"/>
                </a:lnTo>
                <a:lnTo>
                  <a:pt x="56388" y="57912"/>
                </a:lnTo>
                <a:lnTo>
                  <a:pt x="56388" y="0"/>
                </a:lnTo>
                <a:close/>
              </a:path>
            </a:pathLst>
          </a:custGeom>
          <a:solidFill>
            <a:srgbClr val="DB88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8882888" y="4340732"/>
            <a:ext cx="2794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2</a:t>
            </a:r>
            <a:r>
              <a:rPr sz="900" spc="-15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14</a:t>
            </a:r>
            <a:endParaRPr sz="90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8813292" y="4780788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4">
                <a:moveTo>
                  <a:pt x="56388" y="0"/>
                </a:moveTo>
                <a:lnTo>
                  <a:pt x="0" y="0"/>
                </a:lnTo>
                <a:lnTo>
                  <a:pt x="0" y="56387"/>
                </a:lnTo>
                <a:lnTo>
                  <a:pt x="56388" y="56387"/>
                </a:lnTo>
                <a:lnTo>
                  <a:pt x="56388" y="0"/>
                </a:lnTo>
                <a:close/>
              </a:path>
            </a:pathLst>
          </a:custGeom>
          <a:solidFill>
            <a:srgbClr val="99C5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8882888" y="4719573"/>
            <a:ext cx="2794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2</a:t>
            </a:r>
            <a:r>
              <a:rPr sz="900" spc="-15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20</a:t>
            </a:r>
            <a:endParaRPr sz="900">
              <a:latin typeface="Arial"/>
              <a:cs typeface="Arial"/>
            </a:endParaRPr>
          </a:p>
        </p:txBody>
      </p:sp>
      <p:sp>
        <p:nvSpPr>
          <p:cNvPr id="53" name="object 5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13</a:t>
            </a:fld>
            <a:endParaRPr spc="-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537845" marR="5080" indent="-273050">
              <a:lnSpc>
                <a:spcPts val="5470"/>
              </a:lnSpc>
              <a:spcBef>
                <a:spcPts val="525"/>
              </a:spcBef>
            </a:pPr>
            <a:r>
              <a:rPr spc="-5" dirty="0"/>
              <a:t>Latvijas ekonomika </a:t>
            </a:r>
            <a:r>
              <a:rPr dirty="0"/>
              <a:t>uz  </a:t>
            </a:r>
            <a:r>
              <a:rPr spc="-5" dirty="0"/>
              <a:t>jauno novadu</a:t>
            </a:r>
            <a:r>
              <a:rPr spc="45" dirty="0"/>
              <a:t> </a:t>
            </a:r>
            <a:r>
              <a:rPr spc="-10" dirty="0"/>
              <a:t>kartes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98853" y="1014730"/>
            <a:ext cx="58223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360F2C"/>
                </a:solidFill>
              </a:rPr>
              <a:t>Aizvadītais </a:t>
            </a:r>
            <a:r>
              <a:rPr sz="3200" dirty="0">
                <a:solidFill>
                  <a:srgbClr val="360F2C"/>
                </a:solidFill>
              </a:rPr>
              <a:t>gads bija ļoti</a:t>
            </a:r>
            <a:r>
              <a:rPr sz="3200" spc="-150" dirty="0">
                <a:solidFill>
                  <a:srgbClr val="360F2C"/>
                </a:solidFill>
              </a:rPr>
              <a:t> </a:t>
            </a:r>
            <a:r>
              <a:rPr sz="3200" spc="-5" dirty="0">
                <a:solidFill>
                  <a:srgbClr val="360F2C"/>
                </a:solidFill>
              </a:rPr>
              <a:t>raibs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498853" y="1798066"/>
            <a:ext cx="63188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DB8892"/>
                </a:solidFill>
                <a:latin typeface="Arial"/>
                <a:cs typeface="Arial"/>
              </a:rPr>
              <a:t>Eksporta </a:t>
            </a:r>
            <a:r>
              <a:rPr sz="1600" b="1" spc="-10" dirty="0">
                <a:solidFill>
                  <a:srgbClr val="DB8892"/>
                </a:solidFill>
                <a:latin typeface="Arial"/>
                <a:cs typeface="Arial"/>
              </a:rPr>
              <a:t>nozaru </a:t>
            </a:r>
            <a:r>
              <a:rPr sz="1600" b="1" spc="-15" dirty="0">
                <a:solidFill>
                  <a:srgbClr val="DB8892"/>
                </a:solidFill>
                <a:latin typeface="Arial"/>
                <a:cs typeface="Arial"/>
              </a:rPr>
              <a:t>VSAOI </a:t>
            </a:r>
            <a:r>
              <a:rPr sz="1600" b="1" spc="-5" dirty="0">
                <a:solidFill>
                  <a:srgbClr val="DB8892"/>
                </a:solidFill>
                <a:latin typeface="Arial"/>
                <a:cs typeface="Arial"/>
              </a:rPr>
              <a:t>izmaiņas </a:t>
            </a:r>
            <a:r>
              <a:rPr sz="1600" b="1" spc="-10" dirty="0">
                <a:solidFill>
                  <a:srgbClr val="DB8892"/>
                </a:solidFill>
                <a:latin typeface="Arial"/>
                <a:cs typeface="Arial"/>
              </a:rPr>
              <a:t>2020. </a:t>
            </a:r>
            <a:r>
              <a:rPr sz="1600" b="1" spc="-5" dirty="0">
                <a:solidFill>
                  <a:srgbClr val="DB8892"/>
                </a:solidFill>
                <a:latin typeface="Arial"/>
                <a:cs typeface="Arial"/>
              </a:rPr>
              <a:t>gadā pilsētās un</a:t>
            </a:r>
            <a:r>
              <a:rPr sz="1600" b="1" spc="204" dirty="0">
                <a:solidFill>
                  <a:srgbClr val="DB8892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DB8892"/>
                </a:solidFill>
                <a:latin typeface="Arial"/>
                <a:cs typeface="Arial"/>
              </a:rPr>
              <a:t>novados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09344" y="5759196"/>
            <a:ext cx="9733915" cy="0"/>
          </a:xfrm>
          <a:custGeom>
            <a:avLst/>
            <a:gdLst/>
            <a:ahLst/>
            <a:cxnLst/>
            <a:rect l="l" t="t" r="r" b="b"/>
            <a:pathLst>
              <a:path w="9733915">
                <a:moveTo>
                  <a:pt x="0" y="0"/>
                </a:moveTo>
                <a:lnTo>
                  <a:pt x="9733788" y="0"/>
                </a:lnTo>
              </a:path>
            </a:pathLst>
          </a:custGeom>
          <a:ln w="9525">
            <a:solidFill>
              <a:srgbClr val="EFCC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609344" y="2581465"/>
            <a:ext cx="9733915" cy="2941955"/>
            <a:chOff x="1609344" y="2581465"/>
            <a:chExt cx="9733915" cy="2941955"/>
          </a:xfrm>
        </p:grpSpPr>
        <p:sp>
          <p:nvSpPr>
            <p:cNvPr id="6" name="object 6"/>
            <p:cNvSpPr/>
            <p:nvPr/>
          </p:nvSpPr>
          <p:spPr>
            <a:xfrm>
              <a:off x="1609344" y="2586227"/>
              <a:ext cx="9733915" cy="2854960"/>
            </a:xfrm>
            <a:custGeom>
              <a:avLst/>
              <a:gdLst/>
              <a:ahLst/>
              <a:cxnLst/>
              <a:rect l="l" t="t" r="r" b="b"/>
              <a:pathLst>
                <a:path w="9733915" h="2854960">
                  <a:moveTo>
                    <a:pt x="0" y="2854452"/>
                  </a:moveTo>
                  <a:lnTo>
                    <a:pt x="9569196" y="2854452"/>
                  </a:lnTo>
                </a:path>
                <a:path w="9733915" h="2854960">
                  <a:moveTo>
                    <a:pt x="9672828" y="2854452"/>
                  </a:moveTo>
                  <a:lnTo>
                    <a:pt x="9733788" y="2854452"/>
                  </a:lnTo>
                </a:path>
                <a:path w="9733915" h="2854960">
                  <a:moveTo>
                    <a:pt x="0" y="2537460"/>
                  </a:moveTo>
                  <a:lnTo>
                    <a:pt x="9569196" y="2537460"/>
                  </a:lnTo>
                </a:path>
                <a:path w="9733915" h="2854960">
                  <a:moveTo>
                    <a:pt x="9672828" y="2537460"/>
                  </a:moveTo>
                  <a:lnTo>
                    <a:pt x="9733788" y="2537460"/>
                  </a:lnTo>
                </a:path>
                <a:path w="9733915" h="2854960">
                  <a:moveTo>
                    <a:pt x="0" y="2220468"/>
                  </a:moveTo>
                  <a:lnTo>
                    <a:pt x="9569196" y="2220468"/>
                  </a:lnTo>
                </a:path>
                <a:path w="9733915" h="2854960">
                  <a:moveTo>
                    <a:pt x="0" y="1903476"/>
                  </a:moveTo>
                  <a:lnTo>
                    <a:pt x="9116567" y="1903476"/>
                  </a:lnTo>
                </a:path>
                <a:path w="9733915" h="2854960">
                  <a:moveTo>
                    <a:pt x="9220200" y="1903476"/>
                  </a:moveTo>
                  <a:lnTo>
                    <a:pt x="9343644" y="1903476"/>
                  </a:lnTo>
                </a:path>
                <a:path w="9733915" h="2854960">
                  <a:moveTo>
                    <a:pt x="0" y="1586484"/>
                  </a:moveTo>
                  <a:lnTo>
                    <a:pt x="9116567" y="1586484"/>
                  </a:lnTo>
                </a:path>
                <a:path w="9733915" h="2854960">
                  <a:moveTo>
                    <a:pt x="0" y="1269492"/>
                  </a:moveTo>
                  <a:lnTo>
                    <a:pt x="7531608" y="1269492"/>
                  </a:lnTo>
                </a:path>
                <a:path w="9733915" h="2854960">
                  <a:moveTo>
                    <a:pt x="0" y="635508"/>
                  </a:moveTo>
                  <a:lnTo>
                    <a:pt x="60960" y="635508"/>
                  </a:lnTo>
                </a:path>
                <a:path w="9733915" h="2854960">
                  <a:moveTo>
                    <a:pt x="164592" y="635508"/>
                  </a:moveTo>
                  <a:lnTo>
                    <a:pt x="288036" y="635508"/>
                  </a:lnTo>
                </a:path>
                <a:path w="9733915" h="2854960">
                  <a:moveTo>
                    <a:pt x="0" y="318516"/>
                  </a:moveTo>
                  <a:lnTo>
                    <a:pt x="60960" y="318516"/>
                  </a:lnTo>
                </a:path>
                <a:path w="9733915" h="2854960">
                  <a:moveTo>
                    <a:pt x="164592" y="318516"/>
                  </a:moveTo>
                  <a:lnTo>
                    <a:pt x="288036" y="318516"/>
                  </a:lnTo>
                </a:path>
                <a:path w="9733915" h="2854960">
                  <a:moveTo>
                    <a:pt x="0" y="0"/>
                  </a:moveTo>
                  <a:lnTo>
                    <a:pt x="9733788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70304" y="2622803"/>
              <a:ext cx="104139" cy="916305"/>
            </a:xfrm>
            <a:custGeom>
              <a:avLst/>
              <a:gdLst/>
              <a:ahLst/>
              <a:cxnLst/>
              <a:rect l="l" t="t" r="r" b="b"/>
              <a:pathLst>
                <a:path w="104139" h="916304">
                  <a:moveTo>
                    <a:pt x="103631" y="0"/>
                  </a:moveTo>
                  <a:lnTo>
                    <a:pt x="0" y="0"/>
                  </a:lnTo>
                  <a:lnTo>
                    <a:pt x="0" y="915924"/>
                  </a:lnTo>
                  <a:lnTo>
                    <a:pt x="103631" y="915924"/>
                  </a:lnTo>
                  <a:lnTo>
                    <a:pt x="103631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999488" y="2904743"/>
              <a:ext cx="125095" cy="317500"/>
            </a:xfrm>
            <a:custGeom>
              <a:avLst/>
              <a:gdLst/>
              <a:ahLst/>
              <a:cxnLst/>
              <a:rect l="l" t="t" r="r" b="b"/>
              <a:pathLst>
                <a:path w="125094" h="317500">
                  <a:moveTo>
                    <a:pt x="0" y="316991"/>
                  </a:moveTo>
                  <a:lnTo>
                    <a:pt x="124968" y="316991"/>
                  </a:lnTo>
                </a:path>
                <a:path w="125094" h="317500">
                  <a:moveTo>
                    <a:pt x="0" y="0"/>
                  </a:moveTo>
                  <a:lnTo>
                    <a:pt x="124968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897380" y="2729483"/>
              <a:ext cx="102235" cy="809625"/>
            </a:xfrm>
            <a:custGeom>
              <a:avLst/>
              <a:gdLst/>
              <a:ahLst/>
              <a:cxnLst/>
              <a:rect l="l" t="t" r="r" b="b"/>
              <a:pathLst>
                <a:path w="102235" h="809625">
                  <a:moveTo>
                    <a:pt x="102107" y="0"/>
                  </a:moveTo>
                  <a:lnTo>
                    <a:pt x="0" y="0"/>
                  </a:lnTo>
                  <a:lnTo>
                    <a:pt x="0" y="809243"/>
                  </a:lnTo>
                  <a:lnTo>
                    <a:pt x="102107" y="809243"/>
                  </a:lnTo>
                  <a:lnTo>
                    <a:pt x="102107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226563" y="2904743"/>
              <a:ext cx="9116695" cy="317500"/>
            </a:xfrm>
            <a:custGeom>
              <a:avLst/>
              <a:gdLst/>
              <a:ahLst/>
              <a:cxnLst/>
              <a:rect l="l" t="t" r="r" b="b"/>
              <a:pathLst>
                <a:path w="9116695" h="317500">
                  <a:moveTo>
                    <a:pt x="0" y="316991"/>
                  </a:moveTo>
                  <a:lnTo>
                    <a:pt x="123443" y="316991"/>
                  </a:lnTo>
                </a:path>
                <a:path w="9116695" h="317500">
                  <a:moveTo>
                    <a:pt x="0" y="0"/>
                  </a:moveTo>
                  <a:lnTo>
                    <a:pt x="9116567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124456" y="2871215"/>
              <a:ext cx="102235" cy="668020"/>
            </a:xfrm>
            <a:custGeom>
              <a:avLst/>
              <a:gdLst/>
              <a:ahLst/>
              <a:cxnLst/>
              <a:rect l="l" t="t" r="r" b="b"/>
              <a:pathLst>
                <a:path w="102235" h="668020">
                  <a:moveTo>
                    <a:pt x="102107" y="0"/>
                  </a:moveTo>
                  <a:lnTo>
                    <a:pt x="0" y="0"/>
                  </a:lnTo>
                  <a:lnTo>
                    <a:pt x="0" y="667512"/>
                  </a:lnTo>
                  <a:lnTo>
                    <a:pt x="102107" y="667512"/>
                  </a:lnTo>
                  <a:lnTo>
                    <a:pt x="102107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453640" y="3221736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0" y="0"/>
                  </a:moveTo>
                  <a:lnTo>
                    <a:pt x="123443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350008" y="3063240"/>
              <a:ext cx="104139" cy="475615"/>
            </a:xfrm>
            <a:custGeom>
              <a:avLst/>
              <a:gdLst/>
              <a:ahLst/>
              <a:cxnLst/>
              <a:rect l="l" t="t" r="r" b="b"/>
              <a:pathLst>
                <a:path w="104139" h="475614">
                  <a:moveTo>
                    <a:pt x="103631" y="0"/>
                  </a:moveTo>
                  <a:lnTo>
                    <a:pt x="0" y="0"/>
                  </a:lnTo>
                  <a:lnTo>
                    <a:pt x="0" y="475488"/>
                  </a:lnTo>
                  <a:lnTo>
                    <a:pt x="103631" y="475488"/>
                  </a:lnTo>
                  <a:lnTo>
                    <a:pt x="103631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679191" y="3221736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0" y="0"/>
                  </a:moveTo>
                  <a:lnTo>
                    <a:pt x="123443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577083" y="3067811"/>
              <a:ext cx="102235" cy="471170"/>
            </a:xfrm>
            <a:custGeom>
              <a:avLst/>
              <a:gdLst/>
              <a:ahLst/>
              <a:cxnLst/>
              <a:rect l="l" t="t" r="r" b="b"/>
              <a:pathLst>
                <a:path w="102235" h="471170">
                  <a:moveTo>
                    <a:pt x="102108" y="0"/>
                  </a:moveTo>
                  <a:lnTo>
                    <a:pt x="0" y="0"/>
                  </a:lnTo>
                  <a:lnTo>
                    <a:pt x="0" y="470915"/>
                  </a:lnTo>
                  <a:lnTo>
                    <a:pt x="102108" y="470915"/>
                  </a:lnTo>
                  <a:lnTo>
                    <a:pt x="102108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906268" y="3221736"/>
              <a:ext cx="8437245" cy="0"/>
            </a:xfrm>
            <a:custGeom>
              <a:avLst/>
              <a:gdLst/>
              <a:ahLst/>
              <a:cxnLst/>
              <a:rect l="l" t="t" r="r" b="b"/>
              <a:pathLst>
                <a:path w="8437245">
                  <a:moveTo>
                    <a:pt x="0" y="0"/>
                  </a:moveTo>
                  <a:lnTo>
                    <a:pt x="8436864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802636" y="3104387"/>
              <a:ext cx="6215380" cy="728980"/>
            </a:xfrm>
            <a:custGeom>
              <a:avLst/>
              <a:gdLst/>
              <a:ahLst/>
              <a:cxnLst/>
              <a:rect l="l" t="t" r="r" b="b"/>
              <a:pathLst>
                <a:path w="6215380" h="728979">
                  <a:moveTo>
                    <a:pt x="103632" y="0"/>
                  </a:moveTo>
                  <a:lnTo>
                    <a:pt x="0" y="0"/>
                  </a:lnTo>
                  <a:lnTo>
                    <a:pt x="0" y="434340"/>
                  </a:lnTo>
                  <a:lnTo>
                    <a:pt x="103632" y="434340"/>
                  </a:lnTo>
                  <a:lnTo>
                    <a:pt x="103632" y="0"/>
                  </a:lnTo>
                  <a:close/>
                </a:path>
                <a:path w="6215380" h="728979">
                  <a:moveTo>
                    <a:pt x="329184" y="144780"/>
                  </a:moveTo>
                  <a:lnTo>
                    <a:pt x="227076" y="144780"/>
                  </a:lnTo>
                  <a:lnTo>
                    <a:pt x="227076" y="434340"/>
                  </a:lnTo>
                  <a:lnTo>
                    <a:pt x="329184" y="434340"/>
                  </a:lnTo>
                  <a:lnTo>
                    <a:pt x="329184" y="144780"/>
                  </a:lnTo>
                  <a:close/>
                </a:path>
                <a:path w="6215380" h="728979">
                  <a:moveTo>
                    <a:pt x="556260" y="216408"/>
                  </a:moveTo>
                  <a:lnTo>
                    <a:pt x="452628" y="216408"/>
                  </a:lnTo>
                  <a:lnTo>
                    <a:pt x="452628" y="434340"/>
                  </a:lnTo>
                  <a:lnTo>
                    <a:pt x="556260" y="434340"/>
                  </a:lnTo>
                  <a:lnTo>
                    <a:pt x="556260" y="216408"/>
                  </a:lnTo>
                  <a:close/>
                </a:path>
                <a:path w="6215380" h="728979">
                  <a:moveTo>
                    <a:pt x="781812" y="252984"/>
                  </a:moveTo>
                  <a:lnTo>
                    <a:pt x="679704" y="252984"/>
                  </a:lnTo>
                  <a:lnTo>
                    <a:pt x="679704" y="434340"/>
                  </a:lnTo>
                  <a:lnTo>
                    <a:pt x="781812" y="434340"/>
                  </a:lnTo>
                  <a:lnTo>
                    <a:pt x="781812" y="252984"/>
                  </a:lnTo>
                  <a:close/>
                </a:path>
                <a:path w="6215380" h="728979">
                  <a:moveTo>
                    <a:pt x="1008888" y="262128"/>
                  </a:moveTo>
                  <a:lnTo>
                    <a:pt x="905256" y="262128"/>
                  </a:lnTo>
                  <a:lnTo>
                    <a:pt x="905256" y="434340"/>
                  </a:lnTo>
                  <a:lnTo>
                    <a:pt x="1008888" y="434340"/>
                  </a:lnTo>
                  <a:lnTo>
                    <a:pt x="1008888" y="262128"/>
                  </a:lnTo>
                  <a:close/>
                </a:path>
                <a:path w="6215380" h="728979">
                  <a:moveTo>
                    <a:pt x="1234440" y="262128"/>
                  </a:moveTo>
                  <a:lnTo>
                    <a:pt x="1132332" y="262128"/>
                  </a:lnTo>
                  <a:lnTo>
                    <a:pt x="1132332" y="434340"/>
                  </a:lnTo>
                  <a:lnTo>
                    <a:pt x="1234440" y="434340"/>
                  </a:lnTo>
                  <a:lnTo>
                    <a:pt x="1234440" y="262128"/>
                  </a:lnTo>
                  <a:close/>
                </a:path>
                <a:path w="6215380" h="728979">
                  <a:moveTo>
                    <a:pt x="1461516" y="329184"/>
                  </a:moveTo>
                  <a:lnTo>
                    <a:pt x="1357884" y="329184"/>
                  </a:lnTo>
                  <a:lnTo>
                    <a:pt x="1357884" y="434340"/>
                  </a:lnTo>
                  <a:lnTo>
                    <a:pt x="1461516" y="434340"/>
                  </a:lnTo>
                  <a:lnTo>
                    <a:pt x="1461516" y="329184"/>
                  </a:lnTo>
                  <a:close/>
                </a:path>
                <a:path w="6215380" h="728979">
                  <a:moveTo>
                    <a:pt x="1688592" y="330708"/>
                  </a:moveTo>
                  <a:lnTo>
                    <a:pt x="1584960" y="330708"/>
                  </a:lnTo>
                  <a:lnTo>
                    <a:pt x="1584960" y="434340"/>
                  </a:lnTo>
                  <a:lnTo>
                    <a:pt x="1688592" y="434340"/>
                  </a:lnTo>
                  <a:lnTo>
                    <a:pt x="1688592" y="330708"/>
                  </a:lnTo>
                  <a:close/>
                </a:path>
                <a:path w="6215380" h="728979">
                  <a:moveTo>
                    <a:pt x="1914144" y="333756"/>
                  </a:moveTo>
                  <a:lnTo>
                    <a:pt x="1812036" y="333756"/>
                  </a:lnTo>
                  <a:lnTo>
                    <a:pt x="1812036" y="434340"/>
                  </a:lnTo>
                  <a:lnTo>
                    <a:pt x="1914144" y="434340"/>
                  </a:lnTo>
                  <a:lnTo>
                    <a:pt x="1914144" y="333756"/>
                  </a:lnTo>
                  <a:close/>
                </a:path>
                <a:path w="6215380" h="728979">
                  <a:moveTo>
                    <a:pt x="2141220" y="377952"/>
                  </a:moveTo>
                  <a:lnTo>
                    <a:pt x="2037588" y="377952"/>
                  </a:lnTo>
                  <a:lnTo>
                    <a:pt x="2037588" y="434340"/>
                  </a:lnTo>
                  <a:lnTo>
                    <a:pt x="2141220" y="434340"/>
                  </a:lnTo>
                  <a:lnTo>
                    <a:pt x="2141220" y="377952"/>
                  </a:lnTo>
                  <a:close/>
                </a:path>
                <a:path w="6215380" h="728979">
                  <a:moveTo>
                    <a:pt x="2366772" y="420624"/>
                  </a:moveTo>
                  <a:lnTo>
                    <a:pt x="2264664" y="420624"/>
                  </a:lnTo>
                  <a:lnTo>
                    <a:pt x="2264664" y="434340"/>
                  </a:lnTo>
                  <a:lnTo>
                    <a:pt x="2366772" y="434340"/>
                  </a:lnTo>
                  <a:lnTo>
                    <a:pt x="2366772" y="420624"/>
                  </a:lnTo>
                  <a:close/>
                </a:path>
                <a:path w="6215380" h="728979">
                  <a:moveTo>
                    <a:pt x="2593848" y="434340"/>
                  </a:moveTo>
                  <a:lnTo>
                    <a:pt x="2490216" y="434340"/>
                  </a:lnTo>
                  <a:lnTo>
                    <a:pt x="2490216" y="441960"/>
                  </a:lnTo>
                  <a:lnTo>
                    <a:pt x="2593848" y="441960"/>
                  </a:lnTo>
                  <a:lnTo>
                    <a:pt x="2593848" y="434340"/>
                  </a:lnTo>
                  <a:close/>
                </a:path>
                <a:path w="6215380" h="728979">
                  <a:moveTo>
                    <a:pt x="2819400" y="434340"/>
                  </a:moveTo>
                  <a:lnTo>
                    <a:pt x="2717292" y="434340"/>
                  </a:lnTo>
                  <a:lnTo>
                    <a:pt x="2717292" y="455676"/>
                  </a:lnTo>
                  <a:lnTo>
                    <a:pt x="2819400" y="455676"/>
                  </a:lnTo>
                  <a:lnTo>
                    <a:pt x="2819400" y="434340"/>
                  </a:lnTo>
                  <a:close/>
                </a:path>
                <a:path w="6215380" h="728979">
                  <a:moveTo>
                    <a:pt x="3046476" y="434340"/>
                  </a:moveTo>
                  <a:lnTo>
                    <a:pt x="2942844" y="434340"/>
                  </a:lnTo>
                  <a:lnTo>
                    <a:pt x="2942844" y="458724"/>
                  </a:lnTo>
                  <a:lnTo>
                    <a:pt x="3046476" y="458724"/>
                  </a:lnTo>
                  <a:lnTo>
                    <a:pt x="3046476" y="434340"/>
                  </a:lnTo>
                  <a:close/>
                </a:path>
                <a:path w="6215380" h="728979">
                  <a:moveTo>
                    <a:pt x="3272028" y="434340"/>
                  </a:moveTo>
                  <a:lnTo>
                    <a:pt x="3169920" y="434340"/>
                  </a:lnTo>
                  <a:lnTo>
                    <a:pt x="3169920" y="463308"/>
                  </a:lnTo>
                  <a:lnTo>
                    <a:pt x="3272028" y="463308"/>
                  </a:lnTo>
                  <a:lnTo>
                    <a:pt x="3272028" y="434340"/>
                  </a:lnTo>
                  <a:close/>
                </a:path>
                <a:path w="6215380" h="728979">
                  <a:moveTo>
                    <a:pt x="3499104" y="434340"/>
                  </a:moveTo>
                  <a:lnTo>
                    <a:pt x="3395472" y="434340"/>
                  </a:lnTo>
                  <a:lnTo>
                    <a:pt x="3395472" y="481584"/>
                  </a:lnTo>
                  <a:lnTo>
                    <a:pt x="3499104" y="481584"/>
                  </a:lnTo>
                  <a:lnTo>
                    <a:pt x="3499104" y="434340"/>
                  </a:lnTo>
                  <a:close/>
                </a:path>
                <a:path w="6215380" h="728979">
                  <a:moveTo>
                    <a:pt x="3724656" y="434340"/>
                  </a:moveTo>
                  <a:lnTo>
                    <a:pt x="3622548" y="434340"/>
                  </a:lnTo>
                  <a:lnTo>
                    <a:pt x="3622548" y="512064"/>
                  </a:lnTo>
                  <a:lnTo>
                    <a:pt x="3724656" y="512064"/>
                  </a:lnTo>
                  <a:lnTo>
                    <a:pt x="3724656" y="434340"/>
                  </a:lnTo>
                  <a:close/>
                </a:path>
                <a:path w="6215380" h="728979">
                  <a:moveTo>
                    <a:pt x="3951732" y="434340"/>
                  </a:moveTo>
                  <a:lnTo>
                    <a:pt x="3848087" y="434340"/>
                  </a:lnTo>
                  <a:lnTo>
                    <a:pt x="3848087" y="557784"/>
                  </a:lnTo>
                  <a:lnTo>
                    <a:pt x="3951732" y="557784"/>
                  </a:lnTo>
                  <a:lnTo>
                    <a:pt x="3951732" y="434340"/>
                  </a:lnTo>
                  <a:close/>
                </a:path>
                <a:path w="6215380" h="728979">
                  <a:moveTo>
                    <a:pt x="4178808" y="434340"/>
                  </a:moveTo>
                  <a:lnTo>
                    <a:pt x="4075176" y="434340"/>
                  </a:lnTo>
                  <a:lnTo>
                    <a:pt x="4075176" y="566928"/>
                  </a:lnTo>
                  <a:lnTo>
                    <a:pt x="4178808" y="566928"/>
                  </a:lnTo>
                  <a:lnTo>
                    <a:pt x="4178808" y="434340"/>
                  </a:lnTo>
                  <a:close/>
                </a:path>
                <a:path w="6215380" h="728979">
                  <a:moveTo>
                    <a:pt x="4404360" y="434340"/>
                  </a:moveTo>
                  <a:lnTo>
                    <a:pt x="4302252" y="434340"/>
                  </a:lnTo>
                  <a:lnTo>
                    <a:pt x="4302252" y="568452"/>
                  </a:lnTo>
                  <a:lnTo>
                    <a:pt x="4404360" y="568452"/>
                  </a:lnTo>
                  <a:lnTo>
                    <a:pt x="4404360" y="434340"/>
                  </a:lnTo>
                  <a:close/>
                </a:path>
                <a:path w="6215380" h="728979">
                  <a:moveTo>
                    <a:pt x="4856988" y="434340"/>
                  </a:moveTo>
                  <a:lnTo>
                    <a:pt x="4754880" y="434340"/>
                  </a:lnTo>
                  <a:lnTo>
                    <a:pt x="4754880" y="574548"/>
                  </a:lnTo>
                  <a:lnTo>
                    <a:pt x="4856988" y="574548"/>
                  </a:lnTo>
                  <a:lnTo>
                    <a:pt x="4856988" y="434340"/>
                  </a:lnTo>
                  <a:close/>
                </a:path>
                <a:path w="6215380" h="728979">
                  <a:moveTo>
                    <a:pt x="5084064" y="434340"/>
                  </a:moveTo>
                  <a:lnTo>
                    <a:pt x="4980432" y="434340"/>
                  </a:lnTo>
                  <a:lnTo>
                    <a:pt x="4980432" y="580644"/>
                  </a:lnTo>
                  <a:lnTo>
                    <a:pt x="5084064" y="580644"/>
                  </a:lnTo>
                  <a:lnTo>
                    <a:pt x="5084064" y="434340"/>
                  </a:lnTo>
                  <a:close/>
                </a:path>
                <a:path w="6215380" h="728979">
                  <a:moveTo>
                    <a:pt x="5309616" y="434340"/>
                  </a:moveTo>
                  <a:lnTo>
                    <a:pt x="5207508" y="434340"/>
                  </a:lnTo>
                  <a:lnTo>
                    <a:pt x="5207508" y="641604"/>
                  </a:lnTo>
                  <a:lnTo>
                    <a:pt x="5309616" y="641604"/>
                  </a:lnTo>
                  <a:lnTo>
                    <a:pt x="5309616" y="434340"/>
                  </a:lnTo>
                  <a:close/>
                </a:path>
                <a:path w="6215380" h="728979">
                  <a:moveTo>
                    <a:pt x="5536692" y="434340"/>
                  </a:moveTo>
                  <a:lnTo>
                    <a:pt x="5433060" y="434340"/>
                  </a:lnTo>
                  <a:lnTo>
                    <a:pt x="5433060" y="691896"/>
                  </a:lnTo>
                  <a:lnTo>
                    <a:pt x="5536692" y="691896"/>
                  </a:lnTo>
                  <a:lnTo>
                    <a:pt x="5536692" y="434340"/>
                  </a:lnTo>
                  <a:close/>
                </a:path>
                <a:path w="6215380" h="728979">
                  <a:moveTo>
                    <a:pt x="5762244" y="434340"/>
                  </a:moveTo>
                  <a:lnTo>
                    <a:pt x="5660136" y="434340"/>
                  </a:lnTo>
                  <a:lnTo>
                    <a:pt x="5660136" y="708660"/>
                  </a:lnTo>
                  <a:lnTo>
                    <a:pt x="5762244" y="708660"/>
                  </a:lnTo>
                  <a:lnTo>
                    <a:pt x="5762244" y="434340"/>
                  </a:lnTo>
                  <a:close/>
                </a:path>
                <a:path w="6215380" h="728979">
                  <a:moveTo>
                    <a:pt x="5989320" y="434340"/>
                  </a:moveTo>
                  <a:lnTo>
                    <a:pt x="5885688" y="434340"/>
                  </a:lnTo>
                  <a:lnTo>
                    <a:pt x="5885688" y="722376"/>
                  </a:lnTo>
                  <a:lnTo>
                    <a:pt x="5989320" y="722376"/>
                  </a:lnTo>
                  <a:lnTo>
                    <a:pt x="5989320" y="434340"/>
                  </a:lnTo>
                  <a:close/>
                </a:path>
                <a:path w="6215380" h="728979">
                  <a:moveTo>
                    <a:pt x="6214872" y="434340"/>
                  </a:moveTo>
                  <a:lnTo>
                    <a:pt x="6112764" y="434340"/>
                  </a:lnTo>
                  <a:lnTo>
                    <a:pt x="6112764" y="728472"/>
                  </a:lnTo>
                  <a:lnTo>
                    <a:pt x="6214872" y="728472"/>
                  </a:lnTo>
                  <a:lnTo>
                    <a:pt x="6214872" y="43434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244584" y="3855719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0" y="0"/>
                  </a:moveTo>
                  <a:lnTo>
                    <a:pt x="123444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140951" y="3538727"/>
              <a:ext cx="104139" cy="396240"/>
            </a:xfrm>
            <a:custGeom>
              <a:avLst/>
              <a:gdLst/>
              <a:ahLst/>
              <a:cxnLst/>
              <a:rect l="l" t="t" r="r" b="b"/>
              <a:pathLst>
                <a:path w="104140" h="396239">
                  <a:moveTo>
                    <a:pt x="103631" y="0"/>
                  </a:moveTo>
                  <a:lnTo>
                    <a:pt x="0" y="0"/>
                  </a:lnTo>
                  <a:lnTo>
                    <a:pt x="0" y="396240"/>
                  </a:lnTo>
                  <a:lnTo>
                    <a:pt x="103631" y="396240"/>
                  </a:lnTo>
                  <a:lnTo>
                    <a:pt x="103631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471660" y="3855719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0" y="0"/>
                  </a:moveTo>
                  <a:lnTo>
                    <a:pt x="123444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368027" y="3538727"/>
              <a:ext cx="104139" cy="399415"/>
            </a:xfrm>
            <a:custGeom>
              <a:avLst/>
              <a:gdLst/>
              <a:ahLst/>
              <a:cxnLst/>
              <a:rect l="l" t="t" r="r" b="b"/>
              <a:pathLst>
                <a:path w="104140" h="399414">
                  <a:moveTo>
                    <a:pt x="103631" y="0"/>
                  </a:moveTo>
                  <a:lnTo>
                    <a:pt x="0" y="0"/>
                  </a:lnTo>
                  <a:lnTo>
                    <a:pt x="0" y="399288"/>
                  </a:lnTo>
                  <a:lnTo>
                    <a:pt x="103631" y="399288"/>
                  </a:lnTo>
                  <a:lnTo>
                    <a:pt x="103631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697212" y="3855719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0" y="0"/>
                  </a:moveTo>
                  <a:lnTo>
                    <a:pt x="123444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595103" y="3538727"/>
              <a:ext cx="102235" cy="462280"/>
            </a:xfrm>
            <a:custGeom>
              <a:avLst/>
              <a:gdLst/>
              <a:ahLst/>
              <a:cxnLst/>
              <a:rect l="l" t="t" r="r" b="b"/>
              <a:pathLst>
                <a:path w="102234" h="462279">
                  <a:moveTo>
                    <a:pt x="102107" y="0"/>
                  </a:moveTo>
                  <a:lnTo>
                    <a:pt x="0" y="0"/>
                  </a:lnTo>
                  <a:lnTo>
                    <a:pt x="0" y="461772"/>
                  </a:lnTo>
                  <a:lnTo>
                    <a:pt x="102107" y="461772"/>
                  </a:lnTo>
                  <a:lnTo>
                    <a:pt x="102107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924287" y="3855719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0" y="0"/>
                  </a:moveTo>
                  <a:lnTo>
                    <a:pt x="123443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820655" y="3538727"/>
              <a:ext cx="104139" cy="480059"/>
            </a:xfrm>
            <a:custGeom>
              <a:avLst/>
              <a:gdLst/>
              <a:ahLst/>
              <a:cxnLst/>
              <a:rect l="l" t="t" r="r" b="b"/>
              <a:pathLst>
                <a:path w="104140" h="480060">
                  <a:moveTo>
                    <a:pt x="103632" y="0"/>
                  </a:moveTo>
                  <a:lnTo>
                    <a:pt x="0" y="0"/>
                  </a:lnTo>
                  <a:lnTo>
                    <a:pt x="0" y="480060"/>
                  </a:lnTo>
                  <a:lnTo>
                    <a:pt x="103632" y="480060"/>
                  </a:lnTo>
                  <a:lnTo>
                    <a:pt x="103632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149839" y="3855719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0" y="0"/>
                  </a:moveTo>
                  <a:lnTo>
                    <a:pt x="123443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047732" y="3538727"/>
              <a:ext cx="102235" cy="539750"/>
            </a:xfrm>
            <a:custGeom>
              <a:avLst/>
              <a:gdLst/>
              <a:ahLst/>
              <a:cxnLst/>
              <a:rect l="l" t="t" r="r" b="b"/>
              <a:pathLst>
                <a:path w="102234" h="539750">
                  <a:moveTo>
                    <a:pt x="102108" y="0"/>
                  </a:moveTo>
                  <a:lnTo>
                    <a:pt x="0" y="0"/>
                  </a:lnTo>
                  <a:lnTo>
                    <a:pt x="0" y="539496"/>
                  </a:lnTo>
                  <a:lnTo>
                    <a:pt x="102108" y="539496"/>
                  </a:lnTo>
                  <a:lnTo>
                    <a:pt x="102108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376915" y="3855719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0" y="0"/>
                  </a:moveTo>
                  <a:lnTo>
                    <a:pt x="123443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273284" y="3538727"/>
              <a:ext cx="104139" cy="542925"/>
            </a:xfrm>
            <a:custGeom>
              <a:avLst/>
              <a:gdLst/>
              <a:ahLst/>
              <a:cxnLst/>
              <a:rect l="l" t="t" r="r" b="b"/>
              <a:pathLst>
                <a:path w="104140" h="542925">
                  <a:moveTo>
                    <a:pt x="103632" y="0"/>
                  </a:moveTo>
                  <a:lnTo>
                    <a:pt x="0" y="0"/>
                  </a:lnTo>
                  <a:lnTo>
                    <a:pt x="0" y="542544"/>
                  </a:lnTo>
                  <a:lnTo>
                    <a:pt x="103632" y="542544"/>
                  </a:lnTo>
                  <a:lnTo>
                    <a:pt x="103632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0602467" y="3855719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0" y="0"/>
                  </a:moveTo>
                  <a:lnTo>
                    <a:pt x="123443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0500360" y="3538727"/>
              <a:ext cx="102235" cy="622300"/>
            </a:xfrm>
            <a:custGeom>
              <a:avLst/>
              <a:gdLst/>
              <a:ahLst/>
              <a:cxnLst/>
              <a:rect l="l" t="t" r="r" b="b"/>
              <a:pathLst>
                <a:path w="102234" h="622300">
                  <a:moveTo>
                    <a:pt x="102108" y="0"/>
                  </a:moveTo>
                  <a:lnTo>
                    <a:pt x="0" y="0"/>
                  </a:lnTo>
                  <a:lnTo>
                    <a:pt x="0" y="621792"/>
                  </a:lnTo>
                  <a:lnTo>
                    <a:pt x="102108" y="621792"/>
                  </a:lnTo>
                  <a:lnTo>
                    <a:pt x="102108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0829544" y="3855719"/>
              <a:ext cx="123825" cy="317500"/>
            </a:xfrm>
            <a:custGeom>
              <a:avLst/>
              <a:gdLst/>
              <a:ahLst/>
              <a:cxnLst/>
              <a:rect l="l" t="t" r="r" b="b"/>
              <a:pathLst>
                <a:path w="123825" h="317500">
                  <a:moveTo>
                    <a:pt x="0" y="316991"/>
                  </a:moveTo>
                  <a:lnTo>
                    <a:pt x="123444" y="316991"/>
                  </a:lnTo>
                </a:path>
                <a:path w="123825" h="317500">
                  <a:moveTo>
                    <a:pt x="0" y="0"/>
                  </a:moveTo>
                  <a:lnTo>
                    <a:pt x="123444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0725912" y="3538727"/>
              <a:ext cx="104139" cy="1179830"/>
            </a:xfrm>
            <a:custGeom>
              <a:avLst/>
              <a:gdLst/>
              <a:ahLst/>
              <a:cxnLst/>
              <a:rect l="l" t="t" r="r" b="b"/>
              <a:pathLst>
                <a:path w="104140" h="1179829">
                  <a:moveTo>
                    <a:pt x="103632" y="0"/>
                  </a:moveTo>
                  <a:lnTo>
                    <a:pt x="0" y="0"/>
                  </a:lnTo>
                  <a:lnTo>
                    <a:pt x="0" y="1179576"/>
                  </a:lnTo>
                  <a:lnTo>
                    <a:pt x="103632" y="1179576"/>
                  </a:lnTo>
                  <a:lnTo>
                    <a:pt x="103632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1055096" y="3855719"/>
              <a:ext cx="123825" cy="634365"/>
            </a:xfrm>
            <a:custGeom>
              <a:avLst/>
              <a:gdLst/>
              <a:ahLst/>
              <a:cxnLst/>
              <a:rect l="l" t="t" r="r" b="b"/>
              <a:pathLst>
                <a:path w="123825" h="634364">
                  <a:moveTo>
                    <a:pt x="0" y="633983"/>
                  </a:moveTo>
                  <a:lnTo>
                    <a:pt x="123444" y="633983"/>
                  </a:lnTo>
                </a:path>
                <a:path w="123825" h="634364">
                  <a:moveTo>
                    <a:pt x="0" y="316991"/>
                  </a:moveTo>
                  <a:lnTo>
                    <a:pt x="123444" y="316991"/>
                  </a:lnTo>
                </a:path>
                <a:path w="123825" h="634364">
                  <a:moveTo>
                    <a:pt x="0" y="0"/>
                  </a:moveTo>
                  <a:lnTo>
                    <a:pt x="123444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0952987" y="3538727"/>
              <a:ext cx="102235" cy="1228725"/>
            </a:xfrm>
            <a:custGeom>
              <a:avLst/>
              <a:gdLst/>
              <a:ahLst/>
              <a:cxnLst/>
              <a:rect l="l" t="t" r="r" b="b"/>
              <a:pathLst>
                <a:path w="102234" h="1228725">
                  <a:moveTo>
                    <a:pt x="102107" y="0"/>
                  </a:moveTo>
                  <a:lnTo>
                    <a:pt x="0" y="0"/>
                  </a:lnTo>
                  <a:lnTo>
                    <a:pt x="0" y="1228344"/>
                  </a:lnTo>
                  <a:lnTo>
                    <a:pt x="102107" y="1228344"/>
                  </a:lnTo>
                  <a:lnTo>
                    <a:pt x="102107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1282172" y="3855719"/>
              <a:ext cx="60960" cy="951230"/>
            </a:xfrm>
            <a:custGeom>
              <a:avLst/>
              <a:gdLst/>
              <a:ahLst/>
              <a:cxnLst/>
              <a:rect l="l" t="t" r="r" b="b"/>
              <a:pathLst>
                <a:path w="60959" h="951229">
                  <a:moveTo>
                    <a:pt x="0" y="950975"/>
                  </a:moveTo>
                  <a:lnTo>
                    <a:pt x="60959" y="950975"/>
                  </a:lnTo>
                </a:path>
                <a:path w="60959" h="951229">
                  <a:moveTo>
                    <a:pt x="0" y="633983"/>
                  </a:moveTo>
                  <a:lnTo>
                    <a:pt x="60959" y="633983"/>
                  </a:lnTo>
                </a:path>
                <a:path w="60959" h="951229">
                  <a:moveTo>
                    <a:pt x="0" y="316991"/>
                  </a:moveTo>
                  <a:lnTo>
                    <a:pt x="60959" y="316991"/>
                  </a:lnTo>
                </a:path>
                <a:path w="60959" h="951229">
                  <a:moveTo>
                    <a:pt x="0" y="0"/>
                  </a:moveTo>
                  <a:lnTo>
                    <a:pt x="60959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1178539" y="3538727"/>
              <a:ext cx="104139" cy="1984375"/>
            </a:xfrm>
            <a:custGeom>
              <a:avLst/>
              <a:gdLst/>
              <a:ahLst/>
              <a:cxnLst/>
              <a:rect l="l" t="t" r="r" b="b"/>
              <a:pathLst>
                <a:path w="104140" h="1984375">
                  <a:moveTo>
                    <a:pt x="103631" y="0"/>
                  </a:moveTo>
                  <a:lnTo>
                    <a:pt x="0" y="0"/>
                  </a:lnTo>
                  <a:lnTo>
                    <a:pt x="0" y="1984248"/>
                  </a:lnTo>
                  <a:lnTo>
                    <a:pt x="103631" y="1984248"/>
                  </a:lnTo>
                  <a:lnTo>
                    <a:pt x="103631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330440" y="3538727"/>
              <a:ext cx="104139" cy="139065"/>
            </a:xfrm>
            <a:custGeom>
              <a:avLst/>
              <a:gdLst/>
              <a:ahLst/>
              <a:cxnLst/>
              <a:rect l="l" t="t" r="r" b="b"/>
              <a:pathLst>
                <a:path w="104140" h="139064">
                  <a:moveTo>
                    <a:pt x="103631" y="0"/>
                  </a:moveTo>
                  <a:lnTo>
                    <a:pt x="0" y="0"/>
                  </a:lnTo>
                  <a:lnTo>
                    <a:pt x="0" y="138684"/>
                  </a:lnTo>
                  <a:lnTo>
                    <a:pt x="103631" y="138684"/>
                  </a:lnTo>
                  <a:lnTo>
                    <a:pt x="103631" y="0"/>
                  </a:lnTo>
                  <a:close/>
                </a:path>
              </a:pathLst>
            </a:custGeom>
            <a:solidFill>
              <a:srgbClr val="EA49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609344" y="3538727"/>
              <a:ext cx="9733915" cy="0"/>
            </a:xfrm>
            <a:custGeom>
              <a:avLst/>
              <a:gdLst/>
              <a:ahLst/>
              <a:cxnLst/>
              <a:rect l="l" t="t" r="r" b="b"/>
              <a:pathLst>
                <a:path w="9733915">
                  <a:moveTo>
                    <a:pt x="0" y="0"/>
                  </a:moveTo>
                  <a:lnTo>
                    <a:pt x="9733788" y="0"/>
                  </a:lnTo>
                </a:path>
              </a:pathLst>
            </a:custGeom>
            <a:ln w="12700">
              <a:solidFill>
                <a:srgbClr val="393A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1190955" y="2487929"/>
            <a:ext cx="321945" cy="3349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1</a:t>
            </a:r>
            <a:r>
              <a:rPr sz="1000" dirty="0">
                <a:solidFill>
                  <a:srgbClr val="343333"/>
                </a:solidFill>
                <a:latin typeface="Arial"/>
                <a:cs typeface="Arial"/>
              </a:rPr>
              <a:t>5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%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1</a:t>
            </a:r>
            <a:r>
              <a:rPr sz="1000" dirty="0">
                <a:solidFill>
                  <a:srgbClr val="343333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%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Arial"/>
              <a:cs typeface="Arial"/>
            </a:endParaRPr>
          </a:p>
          <a:p>
            <a:pPr marR="5715" algn="r">
              <a:lnSpc>
                <a:spcPct val="100000"/>
              </a:lnSpc>
            </a:pPr>
            <a:r>
              <a:rPr sz="1000" spc="-10" dirty="0">
                <a:solidFill>
                  <a:srgbClr val="343333"/>
                </a:solidFill>
                <a:latin typeface="Arial"/>
                <a:cs typeface="Arial"/>
              </a:rPr>
              <a:t>5%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Arial"/>
              <a:cs typeface="Arial"/>
            </a:endParaRPr>
          </a:p>
          <a:p>
            <a:pPr marR="5715" algn="r">
              <a:lnSpc>
                <a:spcPct val="100000"/>
              </a:lnSpc>
            </a:pPr>
            <a:r>
              <a:rPr sz="1000" spc="-10" dirty="0">
                <a:solidFill>
                  <a:srgbClr val="343333"/>
                </a:solidFill>
                <a:latin typeface="Arial"/>
                <a:cs typeface="Arial"/>
              </a:rPr>
              <a:t>0%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-</a:t>
            </a:r>
            <a:r>
              <a:rPr sz="1000" spc="-10" dirty="0">
                <a:solidFill>
                  <a:srgbClr val="343333"/>
                </a:solidFill>
                <a:latin typeface="Arial"/>
                <a:cs typeface="Arial"/>
              </a:rPr>
              <a:t>5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%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Arial"/>
              <a:cs typeface="Arial"/>
            </a:endParaRPr>
          </a:p>
          <a:p>
            <a:pPr marR="5715" algn="r">
              <a:lnSpc>
                <a:spcPct val="100000"/>
              </a:lnSpc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-1</a:t>
            </a:r>
            <a:r>
              <a:rPr sz="1000" spc="-10" dirty="0">
                <a:solidFill>
                  <a:srgbClr val="343333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%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Arial"/>
              <a:cs typeface="Arial"/>
            </a:endParaRPr>
          </a:p>
          <a:p>
            <a:pPr marR="5715" algn="r">
              <a:lnSpc>
                <a:spcPct val="100000"/>
              </a:lnSpc>
              <a:spcBef>
                <a:spcPts val="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-1</a:t>
            </a:r>
            <a:r>
              <a:rPr sz="1000" spc="-10" dirty="0">
                <a:solidFill>
                  <a:srgbClr val="343333"/>
                </a:solidFill>
                <a:latin typeface="Arial"/>
                <a:cs typeface="Arial"/>
              </a:rPr>
              <a:t>5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%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Arial"/>
              <a:cs typeface="Arial"/>
            </a:endParaRPr>
          </a:p>
          <a:p>
            <a:pPr marR="5715" algn="r">
              <a:lnSpc>
                <a:spcPct val="100000"/>
              </a:lnSpc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-2</a:t>
            </a:r>
            <a:r>
              <a:rPr sz="1000" spc="-10" dirty="0">
                <a:solidFill>
                  <a:srgbClr val="343333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%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Arial"/>
              <a:cs typeface="Arial"/>
            </a:endParaRPr>
          </a:p>
          <a:p>
            <a:pPr marR="5715" algn="r">
              <a:lnSpc>
                <a:spcPct val="100000"/>
              </a:lnSpc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-2</a:t>
            </a:r>
            <a:r>
              <a:rPr sz="1000" spc="-10" dirty="0">
                <a:solidFill>
                  <a:srgbClr val="343333"/>
                </a:solidFill>
                <a:latin typeface="Arial"/>
                <a:cs typeface="Arial"/>
              </a:rPr>
              <a:t>5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%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Arial"/>
              <a:cs typeface="Arial"/>
            </a:endParaRPr>
          </a:p>
          <a:p>
            <a:pPr marR="5715" algn="r">
              <a:lnSpc>
                <a:spcPct val="100000"/>
              </a:lnSpc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-3</a:t>
            </a:r>
            <a:r>
              <a:rPr sz="1000" spc="-10" dirty="0">
                <a:solidFill>
                  <a:srgbClr val="343333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%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Arial"/>
              <a:cs typeface="Arial"/>
            </a:endParaRPr>
          </a:p>
          <a:p>
            <a:pPr marR="5715" algn="r">
              <a:lnSpc>
                <a:spcPct val="100000"/>
              </a:lnSpc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-</a:t>
            </a:r>
            <a:r>
              <a:rPr sz="1000" spc="-10" dirty="0">
                <a:solidFill>
                  <a:srgbClr val="343333"/>
                </a:solidFill>
                <a:latin typeface="Arial"/>
                <a:cs typeface="Arial"/>
              </a:rPr>
              <a:t>35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%</a:t>
            </a:r>
            <a:endParaRPr sz="10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251318" y="5878538"/>
            <a:ext cx="10002405" cy="8190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15</a:t>
            </a:fld>
            <a:endParaRPr spc="-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05255" y="1338833"/>
            <a:ext cx="863981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360F2C"/>
                </a:solidFill>
              </a:rPr>
              <a:t>Ilgākā laikā visi </a:t>
            </a:r>
            <a:r>
              <a:rPr sz="3200" dirty="0">
                <a:solidFill>
                  <a:srgbClr val="360F2C"/>
                </a:solidFill>
              </a:rPr>
              <a:t>uz </a:t>
            </a:r>
            <a:r>
              <a:rPr sz="3200" spc="-5" dirty="0">
                <a:solidFill>
                  <a:srgbClr val="360F2C"/>
                </a:solidFill>
              </a:rPr>
              <a:t>augšu, </a:t>
            </a:r>
            <a:r>
              <a:rPr sz="3200" dirty="0">
                <a:solidFill>
                  <a:srgbClr val="360F2C"/>
                </a:solidFill>
              </a:rPr>
              <a:t>bet dažādā</a:t>
            </a:r>
            <a:r>
              <a:rPr sz="3200" spc="-155" dirty="0">
                <a:solidFill>
                  <a:srgbClr val="360F2C"/>
                </a:solidFill>
              </a:rPr>
              <a:t> </a:t>
            </a:r>
            <a:r>
              <a:rPr sz="3200" spc="-5" dirty="0">
                <a:solidFill>
                  <a:srgbClr val="360F2C"/>
                </a:solidFill>
              </a:rPr>
              <a:t>ātrumā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507616" y="2069083"/>
            <a:ext cx="70123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DB8892"/>
                </a:solidFill>
                <a:latin typeface="Arial"/>
                <a:cs typeface="Arial"/>
              </a:rPr>
              <a:t>Eksporta </a:t>
            </a:r>
            <a:r>
              <a:rPr sz="1600" b="1" spc="-10" dirty="0">
                <a:solidFill>
                  <a:srgbClr val="DB8892"/>
                </a:solidFill>
                <a:latin typeface="Arial"/>
                <a:cs typeface="Arial"/>
              </a:rPr>
              <a:t>nozaru </a:t>
            </a:r>
            <a:r>
              <a:rPr sz="1600" b="1" spc="-15" dirty="0">
                <a:solidFill>
                  <a:srgbClr val="DB8892"/>
                </a:solidFill>
                <a:latin typeface="Arial"/>
                <a:cs typeface="Arial"/>
              </a:rPr>
              <a:t>VSAOI </a:t>
            </a:r>
            <a:r>
              <a:rPr sz="1600" b="1" spc="-5" dirty="0">
                <a:solidFill>
                  <a:srgbClr val="DB8892"/>
                </a:solidFill>
                <a:latin typeface="Arial"/>
                <a:cs typeface="Arial"/>
              </a:rPr>
              <a:t>izmaiņas </a:t>
            </a:r>
            <a:r>
              <a:rPr sz="1600" b="1" spc="-10" dirty="0">
                <a:solidFill>
                  <a:srgbClr val="DB8892"/>
                </a:solidFill>
                <a:latin typeface="Arial"/>
                <a:cs typeface="Arial"/>
              </a:rPr>
              <a:t>2014. </a:t>
            </a:r>
            <a:r>
              <a:rPr sz="1600" b="1" spc="-5" dirty="0">
                <a:solidFill>
                  <a:srgbClr val="DB8892"/>
                </a:solidFill>
                <a:latin typeface="Arial"/>
                <a:cs typeface="Arial"/>
              </a:rPr>
              <a:t>- </a:t>
            </a:r>
            <a:r>
              <a:rPr sz="1600" b="1" spc="-10" dirty="0">
                <a:solidFill>
                  <a:srgbClr val="DB8892"/>
                </a:solidFill>
                <a:latin typeface="Arial"/>
                <a:cs typeface="Arial"/>
              </a:rPr>
              <a:t>2020. </a:t>
            </a:r>
            <a:r>
              <a:rPr sz="1600" b="1" spc="-5" dirty="0">
                <a:solidFill>
                  <a:srgbClr val="DB8892"/>
                </a:solidFill>
                <a:latin typeface="Arial"/>
                <a:cs typeface="Arial"/>
              </a:rPr>
              <a:t>gadā pilsētās un</a:t>
            </a:r>
            <a:r>
              <a:rPr sz="1600" b="1" spc="290" dirty="0">
                <a:solidFill>
                  <a:srgbClr val="DB8892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DB8892"/>
                </a:solidFill>
                <a:latin typeface="Arial"/>
                <a:cs typeface="Arial"/>
              </a:rPr>
              <a:t>novados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891283" y="3086100"/>
            <a:ext cx="9392920" cy="2529205"/>
            <a:chOff x="1891283" y="3086100"/>
            <a:chExt cx="9392920" cy="2529205"/>
          </a:xfrm>
        </p:grpSpPr>
        <p:sp>
          <p:nvSpPr>
            <p:cNvPr id="5" name="object 5"/>
            <p:cNvSpPr/>
            <p:nvPr/>
          </p:nvSpPr>
          <p:spPr>
            <a:xfrm>
              <a:off x="1891283" y="3238500"/>
              <a:ext cx="9392920" cy="2030095"/>
            </a:xfrm>
            <a:custGeom>
              <a:avLst/>
              <a:gdLst/>
              <a:ahLst/>
              <a:cxnLst/>
              <a:rect l="l" t="t" r="r" b="b"/>
              <a:pathLst>
                <a:path w="9392920" h="2030095">
                  <a:moveTo>
                    <a:pt x="0" y="2029968"/>
                  </a:moveTo>
                  <a:lnTo>
                    <a:pt x="59436" y="2029968"/>
                  </a:lnTo>
                </a:path>
                <a:path w="9392920" h="2030095">
                  <a:moveTo>
                    <a:pt x="158496" y="2029968"/>
                  </a:moveTo>
                  <a:lnTo>
                    <a:pt x="277368" y="2029968"/>
                  </a:lnTo>
                </a:path>
                <a:path w="9392920" h="2030095">
                  <a:moveTo>
                    <a:pt x="0" y="1691639"/>
                  </a:moveTo>
                  <a:lnTo>
                    <a:pt x="59436" y="1691639"/>
                  </a:lnTo>
                </a:path>
                <a:path w="9392920" h="2030095">
                  <a:moveTo>
                    <a:pt x="158496" y="1691639"/>
                  </a:moveTo>
                  <a:lnTo>
                    <a:pt x="277368" y="1691639"/>
                  </a:lnTo>
                </a:path>
                <a:path w="9392920" h="2030095">
                  <a:moveTo>
                    <a:pt x="0" y="1353312"/>
                  </a:moveTo>
                  <a:lnTo>
                    <a:pt x="59436" y="1353312"/>
                  </a:lnTo>
                </a:path>
                <a:path w="9392920" h="2030095">
                  <a:moveTo>
                    <a:pt x="158496" y="1353312"/>
                  </a:moveTo>
                  <a:lnTo>
                    <a:pt x="277368" y="1353312"/>
                  </a:lnTo>
                </a:path>
                <a:path w="9392920" h="2030095">
                  <a:moveTo>
                    <a:pt x="0" y="1014983"/>
                  </a:moveTo>
                  <a:lnTo>
                    <a:pt x="59436" y="1014983"/>
                  </a:lnTo>
                </a:path>
                <a:path w="9392920" h="2030095">
                  <a:moveTo>
                    <a:pt x="158496" y="1014983"/>
                  </a:moveTo>
                  <a:lnTo>
                    <a:pt x="277368" y="1014983"/>
                  </a:lnTo>
                </a:path>
                <a:path w="9392920" h="2030095">
                  <a:moveTo>
                    <a:pt x="0" y="676656"/>
                  </a:moveTo>
                  <a:lnTo>
                    <a:pt x="59436" y="676656"/>
                  </a:lnTo>
                </a:path>
                <a:path w="9392920" h="2030095">
                  <a:moveTo>
                    <a:pt x="158496" y="676656"/>
                  </a:moveTo>
                  <a:lnTo>
                    <a:pt x="277368" y="676656"/>
                  </a:lnTo>
                </a:path>
                <a:path w="9392920" h="2030095">
                  <a:moveTo>
                    <a:pt x="0" y="338327"/>
                  </a:moveTo>
                  <a:lnTo>
                    <a:pt x="59436" y="338327"/>
                  </a:lnTo>
                </a:path>
                <a:path w="9392920" h="2030095">
                  <a:moveTo>
                    <a:pt x="158496" y="338327"/>
                  </a:moveTo>
                  <a:lnTo>
                    <a:pt x="277368" y="338327"/>
                  </a:lnTo>
                </a:path>
                <a:path w="9392920" h="2030095">
                  <a:moveTo>
                    <a:pt x="0" y="0"/>
                  </a:moveTo>
                  <a:lnTo>
                    <a:pt x="59436" y="0"/>
                  </a:lnTo>
                </a:path>
                <a:path w="9392920" h="2030095">
                  <a:moveTo>
                    <a:pt x="158496" y="0"/>
                  </a:moveTo>
                  <a:lnTo>
                    <a:pt x="9392412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950719" y="3086100"/>
              <a:ext cx="99060" cy="2520950"/>
            </a:xfrm>
            <a:custGeom>
              <a:avLst/>
              <a:gdLst/>
              <a:ahLst/>
              <a:cxnLst/>
              <a:rect l="l" t="t" r="r" b="b"/>
              <a:pathLst>
                <a:path w="99060" h="2520950">
                  <a:moveTo>
                    <a:pt x="99060" y="0"/>
                  </a:moveTo>
                  <a:lnTo>
                    <a:pt x="0" y="0"/>
                  </a:lnTo>
                  <a:lnTo>
                    <a:pt x="0" y="2520696"/>
                  </a:lnTo>
                  <a:lnTo>
                    <a:pt x="99060" y="2520696"/>
                  </a:lnTo>
                  <a:lnTo>
                    <a:pt x="99060" y="0"/>
                  </a:lnTo>
                  <a:close/>
                </a:path>
              </a:pathLst>
            </a:custGeom>
            <a:solidFill>
              <a:srgbClr val="6D0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67711" y="3576827"/>
              <a:ext cx="9016365" cy="1691639"/>
            </a:xfrm>
            <a:custGeom>
              <a:avLst/>
              <a:gdLst/>
              <a:ahLst/>
              <a:cxnLst/>
              <a:rect l="l" t="t" r="r" b="b"/>
              <a:pathLst>
                <a:path w="9016365" h="1691639">
                  <a:moveTo>
                    <a:pt x="0" y="1691640"/>
                  </a:moveTo>
                  <a:lnTo>
                    <a:pt x="120395" y="1691640"/>
                  </a:lnTo>
                </a:path>
                <a:path w="9016365" h="1691639">
                  <a:moveTo>
                    <a:pt x="0" y="1353312"/>
                  </a:moveTo>
                  <a:lnTo>
                    <a:pt x="120395" y="1353312"/>
                  </a:lnTo>
                </a:path>
                <a:path w="9016365" h="1691639">
                  <a:moveTo>
                    <a:pt x="0" y="1014984"/>
                  </a:moveTo>
                  <a:lnTo>
                    <a:pt x="120395" y="1014984"/>
                  </a:lnTo>
                </a:path>
                <a:path w="9016365" h="1691639">
                  <a:moveTo>
                    <a:pt x="0" y="676656"/>
                  </a:moveTo>
                  <a:lnTo>
                    <a:pt x="120395" y="676656"/>
                  </a:lnTo>
                </a:path>
                <a:path w="9016365" h="1691639">
                  <a:moveTo>
                    <a:pt x="0" y="338328"/>
                  </a:moveTo>
                  <a:lnTo>
                    <a:pt x="120395" y="338328"/>
                  </a:lnTo>
                </a:path>
                <a:path w="9016365" h="1691639">
                  <a:moveTo>
                    <a:pt x="0" y="0"/>
                  </a:moveTo>
                  <a:lnTo>
                    <a:pt x="9015984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68651" y="3465575"/>
              <a:ext cx="99060" cy="2141220"/>
            </a:xfrm>
            <a:custGeom>
              <a:avLst/>
              <a:gdLst/>
              <a:ahLst/>
              <a:cxnLst/>
              <a:rect l="l" t="t" r="r" b="b"/>
              <a:pathLst>
                <a:path w="99060" h="2141220">
                  <a:moveTo>
                    <a:pt x="99060" y="0"/>
                  </a:moveTo>
                  <a:lnTo>
                    <a:pt x="0" y="0"/>
                  </a:lnTo>
                  <a:lnTo>
                    <a:pt x="0" y="2141220"/>
                  </a:lnTo>
                  <a:lnTo>
                    <a:pt x="99060" y="2141220"/>
                  </a:lnTo>
                  <a:lnTo>
                    <a:pt x="99060" y="0"/>
                  </a:lnTo>
                  <a:close/>
                </a:path>
              </a:pathLst>
            </a:custGeom>
            <a:solidFill>
              <a:srgbClr val="6D0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487167" y="3915155"/>
              <a:ext cx="119380" cy="1353820"/>
            </a:xfrm>
            <a:custGeom>
              <a:avLst/>
              <a:gdLst/>
              <a:ahLst/>
              <a:cxnLst/>
              <a:rect l="l" t="t" r="r" b="b"/>
              <a:pathLst>
                <a:path w="119380" h="1353820">
                  <a:moveTo>
                    <a:pt x="0" y="1353312"/>
                  </a:moveTo>
                  <a:lnTo>
                    <a:pt x="118871" y="1353312"/>
                  </a:lnTo>
                </a:path>
                <a:path w="119380" h="1353820">
                  <a:moveTo>
                    <a:pt x="0" y="1014984"/>
                  </a:moveTo>
                  <a:lnTo>
                    <a:pt x="118871" y="1014984"/>
                  </a:lnTo>
                </a:path>
                <a:path w="119380" h="1353820">
                  <a:moveTo>
                    <a:pt x="0" y="676656"/>
                  </a:moveTo>
                  <a:lnTo>
                    <a:pt x="118871" y="676656"/>
                  </a:lnTo>
                </a:path>
                <a:path w="119380" h="1353820">
                  <a:moveTo>
                    <a:pt x="0" y="338328"/>
                  </a:moveTo>
                  <a:lnTo>
                    <a:pt x="118871" y="338328"/>
                  </a:lnTo>
                </a:path>
                <a:path w="119380" h="1353820">
                  <a:moveTo>
                    <a:pt x="0" y="0"/>
                  </a:moveTo>
                  <a:lnTo>
                    <a:pt x="118871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388107" y="3691127"/>
              <a:ext cx="99060" cy="1915795"/>
            </a:xfrm>
            <a:custGeom>
              <a:avLst/>
              <a:gdLst/>
              <a:ahLst/>
              <a:cxnLst/>
              <a:rect l="l" t="t" r="r" b="b"/>
              <a:pathLst>
                <a:path w="99060" h="1915795">
                  <a:moveTo>
                    <a:pt x="99060" y="0"/>
                  </a:moveTo>
                  <a:lnTo>
                    <a:pt x="0" y="0"/>
                  </a:lnTo>
                  <a:lnTo>
                    <a:pt x="0" y="1915668"/>
                  </a:lnTo>
                  <a:lnTo>
                    <a:pt x="99060" y="1915668"/>
                  </a:lnTo>
                  <a:lnTo>
                    <a:pt x="99060" y="0"/>
                  </a:lnTo>
                  <a:close/>
                </a:path>
              </a:pathLst>
            </a:custGeom>
            <a:solidFill>
              <a:srgbClr val="6D0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705100" y="3915155"/>
              <a:ext cx="8578850" cy="1353820"/>
            </a:xfrm>
            <a:custGeom>
              <a:avLst/>
              <a:gdLst/>
              <a:ahLst/>
              <a:cxnLst/>
              <a:rect l="l" t="t" r="r" b="b"/>
              <a:pathLst>
                <a:path w="8578850" h="1353820">
                  <a:moveTo>
                    <a:pt x="0" y="1353312"/>
                  </a:moveTo>
                  <a:lnTo>
                    <a:pt x="118872" y="1353312"/>
                  </a:lnTo>
                </a:path>
                <a:path w="8578850" h="1353820">
                  <a:moveTo>
                    <a:pt x="0" y="1014984"/>
                  </a:moveTo>
                  <a:lnTo>
                    <a:pt x="118872" y="1014984"/>
                  </a:lnTo>
                </a:path>
                <a:path w="8578850" h="1353820">
                  <a:moveTo>
                    <a:pt x="0" y="676656"/>
                  </a:moveTo>
                  <a:lnTo>
                    <a:pt x="118872" y="676656"/>
                  </a:lnTo>
                </a:path>
                <a:path w="8578850" h="1353820">
                  <a:moveTo>
                    <a:pt x="0" y="338328"/>
                  </a:moveTo>
                  <a:lnTo>
                    <a:pt x="118872" y="338328"/>
                  </a:lnTo>
                </a:path>
                <a:path w="8578850" h="1353820">
                  <a:moveTo>
                    <a:pt x="0" y="0"/>
                  </a:moveTo>
                  <a:lnTo>
                    <a:pt x="8578596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606039" y="3797808"/>
              <a:ext cx="99060" cy="1809114"/>
            </a:xfrm>
            <a:custGeom>
              <a:avLst/>
              <a:gdLst/>
              <a:ahLst/>
              <a:cxnLst/>
              <a:rect l="l" t="t" r="r" b="b"/>
              <a:pathLst>
                <a:path w="99060" h="1809114">
                  <a:moveTo>
                    <a:pt x="99060" y="0"/>
                  </a:moveTo>
                  <a:lnTo>
                    <a:pt x="0" y="0"/>
                  </a:lnTo>
                  <a:lnTo>
                    <a:pt x="0" y="1808988"/>
                  </a:lnTo>
                  <a:lnTo>
                    <a:pt x="99060" y="1808988"/>
                  </a:lnTo>
                  <a:lnTo>
                    <a:pt x="99060" y="0"/>
                  </a:lnTo>
                  <a:close/>
                </a:path>
              </a:pathLst>
            </a:custGeom>
            <a:solidFill>
              <a:srgbClr val="6D0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923031" y="4253483"/>
              <a:ext cx="120650" cy="1015365"/>
            </a:xfrm>
            <a:custGeom>
              <a:avLst/>
              <a:gdLst/>
              <a:ahLst/>
              <a:cxnLst/>
              <a:rect l="l" t="t" r="r" b="b"/>
              <a:pathLst>
                <a:path w="120650" h="1015364">
                  <a:moveTo>
                    <a:pt x="0" y="1014984"/>
                  </a:moveTo>
                  <a:lnTo>
                    <a:pt x="120395" y="1014984"/>
                  </a:lnTo>
                </a:path>
                <a:path w="120650" h="1015364">
                  <a:moveTo>
                    <a:pt x="0" y="676656"/>
                  </a:moveTo>
                  <a:lnTo>
                    <a:pt x="120395" y="676656"/>
                  </a:lnTo>
                </a:path>
                <a:path w="120650" h="1015364">
                  <a:moveTo>
                    <a:pt x="0" y="338328"/>
                  </a:moveTo>
                  <a:lnTo>
                    <a:pt x="120395" y="338328"/>
                  </a:lnTo>
                </a:path>
                <a:path w="120650" h="1015364">
                  <a:moveTo>
                    <a:pt x="0" y="0"/>
                  </a:moveTo>
                  <a:lnTo>
                    <a:pt x="120395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823972" y="3944111"/>
              <a:ext cx="99060" cy="1663064"/>
            </a:xfrm>
            <a:custGeom>
              <a:avLst/>
              <a:gdLst/>
              <a:ahLst/>
              <a:cxnLst/>
              <a:rect l="l" t="t" r="r" b="b"/>
              <a:pathLst>
                <a:path w="99060" h="1663064">
                  <a:moveTo>
                    <a:pt x="99059" y="0"/>
                  </a:moveTo>
                  <a:lnTo>
                    <a:pt x="0" y="0"/>
                  </a:lnTo>
                  <a:lnTo>
                    <a:pt x="0" y="1662684"/>
                  </a:lnTo>
                  <a:lnTo>
                    <a:pt x="99059" y="1662684"/>
                  </a:lnTo>
                  <a:lnTo>
                    <a:pt x="99059" y="0"/>
                  </a:lnTo>
                  <a:close/>
                </a:path>
              </a:pathLst>
            </a:custGeom>
            <a:solidFill>
              <a:srgbClr val="6D0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142487" y="4253483"/>
              <a:ext cx="119380" cy="1015365"/>
            </a:xfrm>
            <a:custGeom>
              <a:avLst/>
              <a:gdLst/>
              <a:ahLst/>
              <a:cxnLst/>
              <a:rect l="l" t="t" r="r" b="b"/>
              <a:pathLst>
                <a:path w="119379" h="1015364">
                  <a:moveTo>
                    <a:pt x="0" y="1014984"/>
                  </a:moveTo>
                  <a:lnTo>
                    <a:pt x="118872" y="1014984"/>
                  </a:lnTo>
                </a:path>
                <a:path w="119379" h="1015364">
                  <a:moveTo>
                    <a:pt x="0" y="676656"/>
                  </a:moveTo>
                  <a:lnTo>
                    <a:pt x="118872" y="676656"/>
                  </a:lnTo>
                </a:path>
                <a:path w="119379" h="1015364">
                  <a:moveTo>
                    <a:pt x="0" y="338328"/>
                  </a:moveTo>
                  <a:lnTo>
                    <a:pt x="118872" y="338328"/>
                  </a:lnTo>
                </a:path>
                <a:path w="119379" h="1015364">
                  <a:moveTo>
                    <a:pt x="0" y="0"/>
                  </a:moveTo>
                  <a:lnTo>
                    <a:pt x="118872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043427" y="4149852"/>
              <a:ext cx="99060" cy="1457325"/>
            </a:xfrm>
            <a:custGeom>
              <a:avLst/>
              <a:gdLst/>
              <a:ahLst/>
              <a:cxnLst/>
              <a:rect l="l" t="t" r="r" b="b"/>
              <a:pathLst>
                <a:path w="99060" h="1457325">
                  <a:moveTo>
                    <a:pt x="99060" y="0"/>
                  </a:moveTo>
                  <a:lnTo>
                    <a:pt x="0" y="0"/>
                  </a:lnTo>
                  <a:lnTo>
                    <a:pt x="0" y="1456944"/>
                  </a:lnTo>
                  <a:lnTo>
                    <a:pt x="99060" y="1456944"/>
                  </a:lnTo>
                  <a:lnTo>
                    <a:pt x="99060" y="0"/>
                  </a:lnTo>
                  <a:close/>
                </a:path>
              </a:pathLst>
            </a:custGeom>
            <a:solidFill>
              <a:srgbClr val="6D0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360419" y="4253483"/>
              <a:ext cx="7923530" cy="1015365"/>
            </a:xfrm>
            <a:custGeom>
              <a:avLst/>
              <a:gdLst/>
              <a:ahLst/>
              <a:cxnLst/>
              <a:rect l="l" t="t" r="r" b="b"/>
              <a:pathLst>
                <a:path w="7923530" h="1015364">
                  <a:moveTo>
                    <a:pt x="0" y="1014984"/>
                  </a:moveTo>
                  <a:lnTo>
                    <a:pt x="118871" y="1014984"/>
                  </a:lnTo>
                </a:path>
                <a:path w="7923530" h="1015364">
                  <a:moveTo>
                    <a:pt x="0" y="676656"/>
                  </a:moveTo>
                  <a:lnTo>
                    <a:pt x="118871" y="676656"/>
                  </a:lnTo>
                </a:path>
                <a:path w="7923530" h="1015364">
                  <a:moveTo>
                    <a:pt x="0" y="338328"/>
                  </a:moveTo>
                  <a:lnTo>
                    <a:pt x="118871" y="338328"/>
                  </a:lnTo>
                </a:path>
                <a:path w="7923530" h="1015364">
                  <a:moveTo>
                    <a:pt x="0" y="0"/>
                  </a:moveTo>
                  <a:lnTo>
                    <a:pt x="7923276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261359" y="4233672"/>
              <a:ext cx="99060" cy="1373505"/>
            </a:xfrm>
            <a:custGeom>
              <a:avLst/>
              <a:gdLst/>
              <a:ahLst/>
              <a:cxnLst/>
              <a:rect l="l" t="t" r="r" b="b"/>
              <a:pathLst>
                <a:path w="99060" h="1373504">
                  <a:moveTo>
                    <a:pt x="99060" y="0"/>
                  </a:moveTo>
                  <a:lnTo>
                    <a:pt x="0" y="0"/>
                  </a:lnTo>
                  <a:lnTo>
                    <a:pt x="0" y="1373123"/>
                  </a:lnTo>
                  <a:lnTo>
                    <a:pt x="99060" y="1373123"/>
                  </a:lnTo>
                  <a:lnTo>
                    <a:pt x="99060" y="0"/>
                  </a:lnTo>
                  <a:close/>
                </a:path>
              </a:pathLst>
            </a:custGeom>
            <a:solidFill>
              <a:srgbClr val="6D0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578351" y="4591811"/>
              <a:ext cx="120650" cy="676910"/>
            </a:xfrm>
            <a:custGeom>
              <a:avLst/>
              <a:gdLst/>
              <a:ahLst/>
              <a:cxnLst/>
              <a:rect l="l" t="t" r="r" b="b"/>
              <a:pathLst>
                <a:path w="120650" h="676910">
                  <a:moveTo>
                    <a:pt x="0" y="676656"/>
                  </a:moveTo>
                  <a:lnTo>
                    <a:pt x="120396" y="676656"/>
                  </a:lnTo>
                </a:path>
                <a:path w="120650" h="676910">
                  <a:moveTo>
                    <a:pt x="0" y="338327"/>
                  </a:moveTo>
                  <a:lnTo>
                    <a:pt x="120396" y="338327"/>
                  </a:lnTo>
                </a:path>
                <a:path w="120650" h="676910">
                  <a:moveTo>
                    <a:pt x="0" y="0"/>
                  </a:moveTo>
                  <a:lnTo>
                    <a:pt x="120396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479291" y="4294632"/>
              <a:ext cx="99060" cy="1312545"/>
            </a:xfrm>
            <a:custGeom>
              <a:avLst/>
              <a:gdLst/>
              <a:ahLst/>
              <a:cxnLst/>
              <a:rect l="l" t="t" r="r" b="b"/>
              <a:pathLst>
                <a:path w="99060" h="1312545">
                  <a:moveTo>
                    <a:pt x="99060" y="0"/>
                  </a:moveTo>
                  <a:lnTo>
                    <a:pt x="0" y="0"/>
                  </a:lnTo>
                  <a:lnTo>
                    <a:pt x="0" y="1312164"/>
                  </a:lnTo>
                  <a:lnTo>
                    <a:pt x="99060" y="1312164"/>
                  </a:lnTo>
                  <a:lnTo>
                    <a:pt x="99060" y="0"/>
                  </a:lnTo>
                  <a:close/>
                </a:path>
              </a:pathLst>
            </a:custGeom>
            <a:solidFill>
              <a:srgbClr val="6D0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797807" y="4591811"/>
              <a:ext cx="119380" cy="676910"/>
            </a:xfrm>
            <a:custGeom>
              <a:avLst/>
              <a:gdLst/>
              <a:ahLst/>
              <a:cxnLst/>
              <a:rect l="l" t="t" r="r" b="b"/>
              <a:pathLst>
                <a:path w="119379" h="676910">
                  <a:moveTo>
                    <a:pt x="0" y="676656"/>
                  </a:moveTo>
                  <a:lnTo>
                    <a:pt x="118871" y="676656"/>
                  </a:lnTo>
                </a:path>
                <a:path w="119379" h="676910">
                  <a:moveTo>
                    <a:pt x="0" y="338327"/>
                  </a:moveTo>
                  <a:lnTo>
                    <a:pt x="118871" y="338327"/>
                  </a:lnTo>
                </a:path>
                <a:path w="119379" h="676910">
                  <a:moveTo>
                    <a:pt x="0" y="0"/>
                  </a:moveTo>
                  <a:lnTo>
                    <a:pt x="118871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698748" y="4424172"/>
              <a:ext cx="99060" cy="1183005"/>
            </a:xfrm>
            <a:custGeom>
              <a:avLst/>
              <a:gdLst/>
              <a:ahLst/>
              <a:cxnLst/>
              <a:rect l="l" t="t" r="r" b="b"/>
              <a:pathLst>
                <a:path w="99060" h="1183004">
                  <a:moveTo>
                    <a:pt x="99060" y="0"/>
                  </a:moveTo>
                  <a:lnTo>
                    <a:pt x="0" y="0"/>
                  </a:lnTo>
                  <a:lnTo>
                    <a:pt x="0" y="1182623"/>
                  </a:lnTo>
                  <a:lnTo>
                    <a:pt x="99060" y="1182623"/>
                  </a:lnTo>
                  <a:lnTo>
                    <a:pt x="99060" y="0"/>
                  </a:lnTo>
                  <a:close/>
                </a:path>
              </a:pathLst>
            </a:custGeom>
            <a:solidFill>
              <a:srgbClr val="6D0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15739" y="4591811"/>
              <a:ext cx="119380" cy="676910"/>
            </a:xfrm>
            <a:custGeom>
              <a:avLst/>
              <a:gdLst/>
              <a:ahLst/>
              <a:cxnLst/>
              <a:rect l="l" t="t" r="r" b="b"/>
              <a:pathLst>
                <a:path w="119379" h="676910">
                  <a:moveTo>
                    <a:pt x="0" y="676656"/>
                  </a:moveTo>
                  <a:lnTo>
                    <a:pt x="118872" y="676656"/>
                  </a:lnTo>
                </a:path>
                <a:path w="119379" h="676910">
                  <a:moveTo>
                    <a:pt x="0" y="338327"/>
                  </a:moveTo>
                  <a:lnTo>
                    <a:pt x="118872" y="338327"/>
                  </a:lnTo>
                </a:path>
                <a:path w="119379" h="676910">
                  <a:moveTo>
                    <a:pt x="0" y="0"/>
                  </a:moveTo>
                  <a:lnTo>
                    <a:pt x="118872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916679" y="4436363"/>
              <a:ext cx="99060" cy="1170940"/>
            </a:xfrm>
            <a:custGeom>
              <a:avLst/>
              <a:gdLst/>
              <a:ahLst/>
              <a:cxnLst/>
              <a:rect l="l" t="t" r="r" b="b"/>
              <a:pathLst>
                <a:path w="99060" h="1170939">
                  <a:moveTo>
                    <a:pt x="99060" y="0"/>
                  </a:moveTo>
                  <a:lnTo>
                    <a:pt x="0" y="0"/>
                  </a:lnTo>
                  <a:lnTo>
                    <a:pt x="0" y="1170432"/>
                  </a:lnTo>
                  <a:lnTo>
                    <a:pt x="99060" y="1170432"/>
                  </a:lnTo>
                  <a:lnTo>
                    <a:pt x="99060" y="0"/>
                  </a:lnTo>
                  <a:close/>
                </a:path>
              </a:pathLst>
            </a:custGeom>
            <a:solidFill>
              <a:srgbClr val="6D0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233672" y="4591811"/>
              <a:ext cx="120650" cy="676910"/>
            </a:xfrm>
            <a:custGeom>
              <a:avLst/>
              <a:gdLst/>
              <a:ahLst/>
              <a:cxnLst/>
              <a:rect l="l" t="t" r="r" b="b"/>
              <a:pathLst>
                <a:path w="120650" h="676910">
                  <a:moveTo>
                    <a:pt x="0" y="676656"/>
                  </a:moveTo>
                  <a:lnTo>
                    <a:pt x="120395" y="676656"/>
                  </a:lnTo>
                </a:path>
                <a:path w="120650" h="676910">
                  <a:moveTo>
                    <a:pt x="0" y="338327"/>
                  </a:moveTo>
                  <a:lnTo>
                    <a:pt x="120395" y="338327"/>
                  </a:lnTo>
                </a:path>
                <a:path w="120650" h="676910">
                  <a:moveTo>
                    <a:pt x="0" y="0"/>
                  </a:moveTo>
                  <a:lnTo>
                    <a:pt x="120395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134611" y="4437888"/>
              <a:ext cx="99060" cy="1169035"/>
            </a:xfrm>
            <a:custGeom>
              <a:avLst/>
              <a:gdLst/>
              <a:ahLst/>
              <a:cxnLst/>
              <a:rect l="l" t="t" r="r" b="b"/>
              <a:pathLst>
                <a:path w="99060" h="1169035">
                  <a:moveTo>
                    <a:pt x="99060" y="0"/>
                  </a:moveTo>
                  <a:lnTo>
                    <a:pt x="0" y="0"/>
                  </a:lnTo>
                  <a:lnTo>
                    <a:pt x="0" y="1168908"/>
                  </a:lnTo>
                  <a:lnTo>
                    <a:pt x="99060" y="1168908"/>
                  </a:lnTo>
                  <a:lnTo>
                    <a:pt x="99060" y="0"/>
                  </a:lnTo>
                  <a:close/>
                </a:path>
              </a:pathLst>
            </a:custGeom>
            <a:solidFill>
              <a:srgbClr val="6D0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453127" y="4591811"/>
              <a:ext cx="119380" cy="676910"/>
            </a:xfrm>
            <a:custGeom>
              <a:avLst/>
              <a:gdLst/>
              <a:ahLst/>
              <a:cxnLst/>
              <a:rect l="l" t="t" r="r" b="b"/>
              <a:pathLst>
                <a:path w="119379" h="676910">
                  <a:moveTo>
                    <a:pt x="0" y="676656"/>
                  </a:moveTo>
                  <a:lnTo>
                    <a:pt x="118872" y="676656"/>
                  </a:lnTo>
                </a:path>
                <a:path w="119379" h="676910">
                  <a:moveTo>
                    <a:pt x="0" y="338327"/>
                  </a:moveTo>
                  <a:lnTo>
                    <a:pt x="118872" y="338327"/>
                  </a:lnTo>
                </a:path>
                <a:path w="119379" h="676910">
                  <a:moveTo>
                    <a:pt x="0" y="0"/>
                  </a:moveTo>
                  <a:lnTo>
                    <a:pt x="118872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354067" y="4442460"/>
              <a:ext cx="99060" cy="1164590"/>
            </a:xfrm>
            <a:custGeom>
              <a:avLst/>
              <a:gdLst/>
              <a:ahLst/>
              <a:cxnLst/>
              <a:rect l="l" t="t" r="r" b="b"/>
              <a:pathLst>
                <a:path w="99060" h="1164589">
                  <a:moveTo>
                    <a:pt x="99060" y="0"/>
                  </a:moveTo>
                  <a:lnTo>
                    <a:pt x="0" y="0"/>
                  </a:lnTo>
                  <a:lnTo>
                    <a:pt x="0" y="1164336"/>
                  </a:lnTo>
                  <a:lnTo>
                    <a:pt x="99060" y="1164336"/>
                  </a:lnTo>
                  <a:lnTo>
                    <a:pt x="99060" y="0"/>
                  </a:lnTo>
                  <a:close/>
                </a:path>
              </a:pathLst>
            </a:custGeom>
            <a:solidFill>
              <a:srgbClr val="6D0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671060" y="4591811"/>
              <a:ext cx="119380" cy="676910"/>
            </a:xfrm>
            <a:custGeom>
              <a:avLst/>
              <a:gdLst/>
              <a:ahLst/>
              <a:cxnLst/>
              <a:rect l="l" t="t" r="r" b="b"/>
              <a:pathLst>
                <a:path w="119379" h="676910">
                  <a:moveTo>
                    <a:pt x="0" y="676656"/>
                  </a:moveTo>
                  <a:lnTo>
                    <a:pt x="118872" y="676656"/>
                  </a:lnTo>
                </a:path>
                <a:path w="119379" h="676910">
                  <a:moveTo>
                    <a:pt x="0" y="338327"/>
                  </a:moveTo>
                  <a:lnTo>
                    <a:pt x="118872" y="338327"/>
                  </a:lnTo>
                </a:path>
                <a:path w="119379" h="676910">
                  <a:moveTo>
                    <a:pt x="0" y="0"/>
                  </a:moveTo>
                  <a:lnTo>
                    <a:pt x="118872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572000" y="4450080"/>
              <a:ext cx="99060" cy="1156970"/>
            </a:xfrm>
            <a:custGeom>
              <a:avLst/>
              <a:gdLst/>
              <a:ahLst/>
              <a:cxnLst/>
              <a:rect l="l" t="t" r="r" b="b"/>
              <a:pathLst>
                <a:path w="99060" h="1156970">
                  <a:moveTo>
                    <a:pt x="99060" y="0"/>
                  </a:moveTo>
                  <a:lnTo>
                    <a:pt x="0" y="0"/>
                  </a:lnTo>
                  <a:lnTo>
                    <a:pt x="0" y="1156716"/>
                  </a:lnTo>
                  <a:lnTo>
                    <a:pt x="99060" y="1156716"/>
                  </a:lnTo>
                  <a:lnTo>
                    <a:pt x="99060" y="0"/>
                  </a:lnTo>
                  <a:close/>
                </a:path>
              </a:pathLst>
            </a:custGeom>
            <a:solidFill>
              <a:srgbClr val="6D0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888991" y="4591811"/>
              <a:ext cx="120650" cy="676910"/>
            </a:xfrm>
            <a:custGeom>
              <a:avLst/>
              <a:gdLst/>
              <a:ahLst/>
              <a:cxnLst/>
              <a:rect l="l" t="t" r="r" b="b"/>
              <a:pathLst>
                <a:path w="120650" h="676910">
                  <a:moveTo>
                    <a:pt x="0" y="676656"/>
                  </a:moveTo>
                  <a:lnTo>
                    <a:pt x="120396" y="676656"/>
                  </a:lnTo>
                </a:path>
                <a:path w="120650" h="676910">
                  <a:moveTo>
                    <a:pt x="0" y="338327"/>
                  </a:moveTo>
                  <a:lnTo>
                    <a:pt x="120396" y="338327"/>
                  </a:lnTo>
                </a:path>
                <a:path w="120650" h="676910">
                  <a:moveTo>
                    <a:pt x="0" y="0"/>
                  </a:moveTo>
                  <a:lnTo>
                    <a:pt x="120396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789932" y="4549139"/>
              <a:ext cx="99060" cy="1057910"/>
            </a:xfrm>
            <a:custGeom>
              <a:avLst/>
              <a:gdLst/>
              <a:ahLst/>
              <a:cxnLst/>
              <a:rect l="l" t="t" r="r" b="b"/>
              <a:pathLst>
                <a:path w="99060" h="1057910">
                  <a:moveTo>
                    <a:pt x="99059" y="0"/>
                  </a:moveTo>
                  <a:lnTo>
                    <a:pt x="0" y="0"/>
                  </a:lnTo>
                  <a:lnTo>
                    <a:pt x="0" y="1057656"/>
                  </a:lnTo>
                  <a:lnTo>
                    <a:pt x="99059" y="1057656"/>
                  </a:lnTo>
                  <a:lnTo>
                    <a:pt x="99059" y="0"/>
                  </a:lnTo>
                  <a:close/>
                </a:path>
              </a:pathLst>
            </a:custGeom>
            <a:solidFill>
              <a:srgbClr val="6D0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108448" y="4591811"/>
              <a:ext cx="119380" cy="676910"/>
            </a:xfrm>
            <a:custGeom>
              <a:avLst/>
              <a:gdLst/>
              <a:ahLst/>
              <a:cxnLst/>
              <a:rect l="l" t="t" r="r" b="b"/>
              <a:pathLst>
                <a:path w="119379" h="676910">
                  <a:moveTo>
                    <a:pt x="0" y="676656"/>
                  </a:moveTo>
                  <a:lnTo>
                    <a:pt x="118872" y="676656"/>
                  </a:lnTo>
                </a:path>
                <a:path w="119379" h="676910">
                  <a:moveTo>
                    <a:pt x="0" y="338327"/>
                  </a:moveTo>
                  <a:lnTo>
                    <a:pt x="118872" y="338327"/>
                  </a:lnTo>
                </a:path>
                <a:path w="119379" h="676910">
                  <a:moveTo>
                    <a:pt x="0" y="0"/>
                  </a:moveTo>
                  <a:lnTo>
                    <a:pt x="118872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009388" y="4564380"/>
              <a:ext cx="99060" cy="1042669"/>
            </a:xfrm>
            <a:custGeom>
              <a:avLst/>
              <a:gdLst/>
              <a:ahLst/>
              <a:cxnLst/>
              <a:rect l="l" t="t" r="r" b="b"/>
              <a:pathLst>
                <a:path w="99060" h="1042670">
                  <a:moveTo>
                    <a:pt x="99060" y="0"/>
                  </a:moveTo>
                  <a:lnTo>
                    <a:pt x="0" y="0"/>
                  </a:lnTo>
                  <a:lnTo>
                    <a:pt x="0" y="1042416"/>
                  </a:lnTo>
                  <a:lnTo>
                    <a:pt x="99060" y="1042416"/>
                  </a:lnTo>
                  <a:lnTo>
                    <a:pt x="99060" y="0"/>
                  </a:lnTo>
                  <a:close/>
                </a:path>
              </a:pathLst>
            </a:custGeom>
            <a:solidFill>
              <a:srgbClr val="6D0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326380" y="4930139"/>
              <a:ext cx="774700" cy="338455"/>
            </a:xfrm>
            <a:custGeom>
              <a:avLst/>
              <a:gdLst/>
              <a:ahLst/>
              <a:cxnLst/>
              <a:rect l="l" t="t" r="r" b="b"/>
              <a:pathLst>
                <a:path w="774700" h="338454">
                  <a:moveTo>
                    <a:pt x="0" y="338328"/>
                  </a:moveTo>
                  <a:lnTo>
                    <a:pt x="118872" y="338328"/>
                  </a:lnTo>
                </a:path>
                <a:path w="774700" h="338454">
                  <a:moveTo>
                    <a:pt x="437388" y="338328"/>
                  </a:moveTo>
                  <a:lnTo>
                    <a:pt x="556260" y="338328"/>
                  </a:lnTo>
                </a:path>
                <a:path w="774700" h="338454">
                  <a:moveTo>
                    <a:pt x="655320" y="338328"/>
                  </a:moveTo>
                  <a:lnTo>
                    <a:pt x="774192" y="338328"/>
                  </a:lnTo>
                </a:path>
                <a:path w="774700" h="338454">
                  <a:moveTo>
                    <a:pt x="437388" y="0"/>
                  </a:moveTo>
                  <a:lnTo>
                    <a:pt x="556260" y="0"/>
                  </a:lnTo>
                </a:path>
                <a:path w="774700" h="338454">
                  <a:moveTo>
                    <a:pt x="655320" y="0"/>
                  </a:moveTo>
                  <a:lnTo>
                    <a:pt x="774192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326380" y="4591716"/>
              <a:ext cx="5957570" cy="5080"/>
            </a:xfrm>
            <a:custGeom>
              <a:avLst/>
              <a:gdLst/>
              <a:ahLst/>
              <a:cxnLst/>
              <a:rect l="l" t="t" r="r" b="b"/>
              <a:pathLst>
                <a:path w="5957570" h="5079">
                  <a:moveTo>
                    <a:pt x="0" y="4762"/>
                  </a:moveTo>
                  <a:lnTo>
                    <a:pt x="5957316" y="4762"/>
                  </a:lnTo>
                </a:path>
                <a:path w="5957570" h="5079">
                  <a:moveTo>
                    <a:pt x="0" y="0"/>
                  </a:moveTo>
                  <a:lnTo>
                    <a:pt x="5957316" y="0"/>
                  </a:lnTo>
                </a:path>
              </a:pathLst>
            </a:custGeom>
            <a:ln w="317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882639" y="4608575"/>
              <a:ext cx="99060" cy="998219"/>
            </a:xfrm>
            <a:custGeom>
              <a:avLst/>
              <a:gdLst/>
              <a:ahLst/>
              <a:cxnLst/>
              <a:rect l="l" t="t" r="r" b="b"/>
              <a:pathLst>
                <a:path w="99060" h="998220">
                  <a:moveTo>
                    <a:pt x="99060" y="0"/>
                  </a:moveTo>
                  <a:lnTo>
                    <a:pt x="0" y="0"/>
                  </a:lnTo>
                  <a:lnTo>
                    <a:pt x="0" y="998220"/>
                  </a:lnTo>
                  <a:lnTo>
                    <a:pt x="99060" y="998220"/>
                  </a:lnTo>
                  <a:lnTo>
                    <a:pt x="99060" y="0"/>
                  </a:lnTo>
                  <a:close/>
                </a:path>
              </a:pathLst>
            </a:custGeom>
            <a:solidFill>
              <a:srgbClr val="EA49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326380" y="4930139"/>
              <a:ext cx="119380" cy="0"/>
            </a:xfrm>
            <a:custGeom>
              <a:avLst/>
              <a:gdLst/>
              <a:ahLst/>
              <a:cxnLst/>
              <a:rect l="l" t="t" r="r" b="b"/>
              <a:pathLst>
                <a:path w="119379">
                  <a:moveTo>
                    <a:pt x="0" y="0"/>
                  </a:moveTo>
                  <a:lnTo>
                    <a:pt x="118872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227319" y="4567427"/>
              <a:ext cx="99060" cy="1039494"/>
            </a:xfrm>
            <a:custGeom>
              <a:avLst/>
              <a:gdLst/>
              <a:ahLst/>
              <a:cxnLst/>
              <a:rect l="l" t="t" r="r" b="b"/>
              <a:pathLst>
                <a:path w="99060" h="1039495">
                  <a:moveTo>
                    <a:pt x="99059" y="0"/>
                  </a:moveTo>
                  <a:lnTo>
                    <a:pt x="0" y="0"/>
                  </a:lnTo>
                  <a:lnTo>
                    <a:pt x="0" y="1039368"/>
                  </a:lnTo>
                  <a:lnTo>
                    <a:pt x="99059" y="1039368"/>
                  </a:lnTo>
                  <a:lnTo>
                    <a:pt x="99059" y="0"/>
                  </a:lnTo>
                  <a:close/>
                </a:path>
              </a:pathLst>
            </a:custGeom>
            <a:solidFill>
              <a:srgbClr val="6D0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544312" y="4930139"/>
              <a:ext cx="120650" cy="338455"/>
            </a:xfrm>
            <a:custGeom>
              <a:avLst/>
              <a:gdLst/>
              <a:ahLst/>
              <a:cxnLst/>
              <a:rect l="l" t="t" r="r" b="b"/>
              <a:pathLst>
                <a:path w="120650" h="338454">
                  <a:moveTo>
                    <a:pt x="0" y="338328"/>
                  </a:moveTo>
                  <a:lnTo>
                    <a:pt x="120396" y="338328"/>
                  </a:lnTo>
                </a:path>
                <a:path w="120650" h="338454">
                  <a:moveTo>
                    <a:pt x="0" y="0"/>
                  </a:moveTo>
                  <a:lnTo>
                    <a:pt x="120396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445252" y="4596383"/>
              <a:ext cx="318770" cy="1010919"/>
            </a:xfrm>
            <a:custGeom>
              <a:avLst/>
              <a:gdLst/>
              <a:ahLst/>
              <a:cxnLst/>
              <a:rect l="l" t="t" r="r" b="b"/>
              <a:pathLst>
                <a:path w="318770" h="1010920">
                  <a:moveTo>
                    <a:pt x="99060" y="0"/>
                  </a:moveTo>
                  <a:lnTo>
                    <a:pt x="0" y="0"/>
                  </a:lnTo>
                  <a:lnTo>
                    <a:pt x="0" y="1010412"/>
                  </a:lnTo>
                  <a:lnTo>
                    <a:pt x="99060" y="1010412"/>
                  </a:lnTo>
                  <a:lnTo>
                    <a:pt x="99060" y="0"/>
                  </a:lnTo>
                  <a:close/>
                </a:path>
                <a:path w="318770" h="1010920">
                  <a:moveTo>
                    <a:pt x="318516" y="6096"/>
                  </a:moveTo>
                  <a:lnTo>
                    <a:pt x="219456" y="6096"/>
                  </a:lnTo>
                  <a:lnTo>
                    <a:pt x="219456" y="1010412"/>
                  </a:lnTo>
                  <a:lnTo>
                    <a:pt x="318516" y="1010412"/>
                  </a:lnTo>
                  <a:lnTo>
                    <a:pt x="318516" y="6096"/>
                  </a:lnTo>
                  <a:close/>
                </a:path>
              </a:pathLst>
            </a:custGeom>
            <a:solidFill>
              <a:srgbClr val="6D0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199631" y="4930139"/>
              <a:ext cx="120650" cy="338455"/>
            </a:xfrm>
            <a:custGeom>
              <a:avLst/>
              <a:gdLst/>
              <a:ahLst/>
              <a:cxnLst/>
              <a:rect l="l" t="t" r="r" b="b"/>
              <a:pathLst>
                <a:path w="120650" h="338454">
                  <a:moveTo>
                    <a:pt x="0" y="338328"/>
                  </a:moveTo>
                  <a:lnTo>
                    <a:pt x="120395" y="338328"/>
                  </a:lnTo>
                </a:path>
                <a:path w="120650" h="338454">
                  <a:moveTo>
                    <a:pt x="0" y="0"/>
                  </a:moveTo>
                  <a:lnTo>
                    <a:pt x="120395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100572" y="4628388"/>
              <a:ext cx="99060" cy="978535"/>
            </a:xfrm>
            <a:custGeom>
              <a:avLst/>
              <a:gdLst/>
              <a:ahLst/>
              <a:cxnLst/>
              <a:rect l="l" t="t" r="r" b="b"/>
              <a:pathLst>
                <a:path w="99060" h="978535">
                  <a:moveTo>
                    <a:pt x="99060" y="0"/>
                  </a:moveTo>
                  <a:lnTo>
                    <a:pt x="0" y="0"/>
                  </a:lnTo>
                  <a:lnTo>
                    <a:pt x="0" y="978408"/>
                  </a:lnTo>
                  <a:lnTo>
                    <a:pt x="99060" y="978408"/>
                  </a:lnTo>
                  <a:lnTo>
                    <a:pt x="99060" y="0"/>
                  </a:lnTo>
                  <a:close/>
                </a:path>
              </a:pathLst>
            </a:custGeom>
            <a:solidFill>
              <a:srgbClr val="6D0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419087" y="4930139"/>
              <a:ext cx="119380" cy="338455"/>
            </a:xfrm>
            <a:custGeom>
              <a:avLst/>
              <a:gdLst/>
              <a:ahLst/>
              <a:cxnLst/>
              <a:rect l="l" t="t" r="r" b="b"/>
              <a:pathLst>
                <a:path w="119379" h="338454">
                  <a:moveTo>
                    <a:pt x="0" y="338328"/>
                  </a:moveTo>
                  <a:lnTo>
                    <a:pt x="118871" y="338328"/>
                  </a:lnTo>
                </a:path>
                <a:path w="119379" h="338454">
                  <a:moveTo>
                    <a:pt x="0" y="0"/>
                  </a:moveTo>
                  <a:lnTo>
                    <a:pt x="118871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320027" y="4637532"/>
              <a:ext cx="99060" cy="969644"/>
            </a:xfrm>
            <a:custGeom>
              <a:avLst/>
              <a:gdLst/>
              <a:ahLst/>
              <a:cxnLst/>
              <a:rect l="l" t="t" r="r" b="b"/>
              <a:pathLst>
                <a:path w="99060" h="969645">
                  <a:moveTo>
                    <a:pt x="99060" y="0"/>
                  </a:moveTo>
                  <a:lnTo>
                    <a:pt x="0" y="0"/>
                  </a:lnTo>
                  <a:lnTo>
                    <a:pt x="0" y="969264"/>
                  </a:lnTo>
                  <a:lnTo>
                    <a:pt x="99060" y="969264"/>
                  </a:lnTo>
                  <a:lnTo>
                    <a:pt x="99060" y="0"/>
                  </a:lnTo>
                  <a:close/>
                </a:path>
              </a:pathLst>
            </a:custGeom>
            <a:solidFill>
              <a:srgbClr val="6D0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637019" y="4930139"/>
              <a:ext cx="119380" cy="338455"/>
            </a:xfrm>
            <a:custGeom>
              <a:avLst/>
              <a:gdLst/>
              <a:ahLst/>
              <a:cxnLst/>
              <a:rect l="l" t="t" r="r" b="b"/>
              <a:pathLst>
                <a:path w="119379" h="338454">
                  <a:moveTo>
                    <a:pt x="0" y="338328"/>
                  </a:moveTo>
                  <a:lnTo>
                    <a:pt x="118872" y="338328"/>
                  </a:lnTo>
                </a:path>
                <a:path w="119379" h="338454">
                  <a:moveTo>
                    <a:pt x="0" y="0"/>
                  </a:moveTo>
                  <a:lnTo>
                    <a:pt x="118872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537960" y="4643627"/>
              <a:ext cx="99060" cy="963294"/>
            </a:xfrm>
            <a:custGeom>
              <a:avLst/>
              <a:gdLst/>
              <a:ahLst/>
              <a:cxnLst/>
              <a:rect l="l" t="t" r="r" b="b"/>
              <a:pathLst>
                <a:path w="99059" h="963295">
                  <a:moveTo>
                    <a:pt x="99060" y="0"/>
                  </a:moveTo>
                  <a:lnTo>
                    <a:pt x="0" y="0"/>
                  </a:lnTo>
                  <a:lnTo>
                    <a:pt x="0" y="963168"/>
                  </a:lnTo>
                  <a:lnTo>
                    <a:pt x="99060" y="963168"/>
                  </a:lnTo>
                  <a:lnTo>
                    <a:pt x="99060" y="0"/>
                  </a:lnTo>
                  <a:close/>
                </a:path>
              </a:pathLst>
            </a:custGeom>
            <a:solidFill>
              <a:srgbClr val="6D0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856475" y="4930139"/>
              <a:ext cx="119380" cy="338455"/>
            </a:xfrm>
            <a:custGeom>
              <a:avLst/>
              <a:gdLst/>
              <a:ahLst/>
              <a:cxnLst/>
              <a:rect l="l" t="t" r="r" b="b"/>
              <a:pathLst>
                <a:path w="119379" h="338454">
                  <a:moveTo>
                    <a:pt x="0" y="338328"/>
                  </a:moveTo>
                  <a:lnTo>
                    <a:pt x="118872" y="338328"/>
                  </a:lnTo>
                </a:path>
                <a:path w="119379" h="338454">
                  <a:moveTo>
                    <a:pt x="0" y="0"/>
                  </a:moveTo>
                  <a:lnTo>
                    <a:pt x="118872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755892" y="4663439"/>
              <a:ext cx="100965" cy="943610"/>
            </a:xfrm>
            <a:custGeom>
              <a:avLst/>
              <a:gdLst/>
              <a:ahLst/>
              <a:cxnLst/>
              <a:rect l="l" t="t" r="r" b="b"/>
              <a:pathLst>
                <a:path w="100965" h="943610">
                  <a:moveTo>
                    <a:pt x="100583" y="0"/>
                  </a:moveTo>
                  <a:lnTo>
                    <a:pt x="0" y="0"/>
                  </a:lnTo>
                  <a:lnTo>
                    <a:pt x="0" y="943356"/>
                  </a:lnTo>
                  <a:lnTo>
                    <a:pt x="100583" y="943356"/>
                  </a:lnTo>
                  <a:lnTo>
                    <a:pt x="100583" y="0"/>
                  </a:lnTo>
                  <a:close/>
                </a:path>
              </a:pathLst>
            </a:custGeom>
            <a:solidFill>
              <a:srgbClr val="6D0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074407" y="4930139"/>
              <a:ext cx="119380" cy="338455"/>
            </a:xfrm>
            <a:custGeom>
              <a:avLst/>
              <a:gdLst/>
              <a:ahLst/>
              <a:cxnLst/>
              <a:rect l="l" t="t" r="r" b="b"/>
              <a:pathLst>
                <a:path w="119379" h="338454">
                  <a:moveTo>
                    <a:pt x="0" y="338328"/>
                  </a:moveTo>
                  <a:lnTo>
                    <a:pt x="118872" y="338328"/>
                  </a:lnTo>
                </a:path>
                <a:path w="119379" h="338454">
                  <a:moveTo>
                    <a:pt x="0" y="0"/>
                  </a:moveTo>
                  <a:lnTo>
                    <a:pt x="118872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975348" y="4666488"/>
              <a:ext cx="99060" cy="940435"/>
            </a:xfrm>
            <a:custGeom>
              <a:avLst/>
              <a:gdLst/>
              <a:ahLst/>
              <a:cxnLst/>
              <a:rect l="l" t="t" r="r" b="b"/>
              <a:pathLst>
                <a:path w="99059" h="940435">
                  <a:moveTo>
                    <a:pt x="99059" y="0"/>
                  </a:moveTo>
                  <a:lnTo>
                    <a:pt x="0" y="0"/>
                  </a:lnTo>
                  <a:lnTo>
                    <a:pt x="0" y="940308"/>
                  </a:lnTo>
                  <a:lnTo>
                    <a:pt x="99059" y="940308"/>
                  </a:lnTo>
                  <a:lnTo>
                    <a:pt x="99059" y="0"/>
                  </a:lnTo>
                  <a:close/>
                </a:path>
              </a:pathLst>
            </a:custGeom>
            <a:solidFill>
              <a:srgbClr val="6D0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292339" y="4930139"/>
              <a:ext cx="119380" cy="338455"/>
            </a:xfrm>
            <a:custGeom>
              <a:avLst/>
              <a:gdLst/>
              <a:ahLst/>
              <a:cxnLst/>
              <a:rect l="l" t="t" r="r" b="b"/>
              <a:pathLst>
                <a:path w="119379" h="338454">
                  <a:moveTo>
                    <a:pt x="0" y="338328"/>
                  </a:moveTo>
                  <a:lnTo>
                    <a:pt x="118871" y="338328"/>
                  </a:lnTo>
                </a:path>
                <a:path w="119379" h="338454">
                  <a:moveTo>
                    <a:pt x="0" y="0"/>
                  </a:moveTo>
                  <a:lnTo>
                    <a:pt x="118871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193280" y="4668011"/>
              <a:ext cx="99060" cy="939165"/>
            </a:xfrm>
            <a:custGeom>
              <a:avLst/>
              <a:gdLst/>
              <a:ahLst/>
              <a:cxnLst/>
              <a:rect l="l" t="t" r="r" b="b"/>
              <a:pathLst>
                <a:path w="99059" h="939164">
                  <a:moveTo>
                    <a:pt x="99060" y="0"/>
                  </a:moveTo>
                  <a:lnTo>
                    <a:pt x="0" y="0"/>
                  </a:lnTo>
                  <a:lnTo>
                    <a:pt x="0" y="938784"/>
                  </a:lnTo>
                  <a:lnTo>
                    <a:pt x="99060" y="938784"/>
                  </a:lnTo>
                  <a:lnTo>
                    <a:pt x="99060" y="0"/>
                  </a:lnTo>
                  <a:close/>
                </a:path>
              </a:pathLst>
            </a:custGeom>
            <a:solidFill>
              <a:srgbClr val="6D0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511795" y="4930139"/>
              <a:ext cx="119380" cy="338455"/>
            </a:xfrm>
            <a:custGeom>
              <a:avLst/>
              <a:gdLst/>
              <a:ahLst/>
              <a:cxnLst/>
              <a:rect l="l" t="t" r="r" b="b"/>
              <a:pathLst>
                <a:path w="119379" h="338454">
                  <a:moveTo>
                    <a:pt x="0" y="338328"/>
                  </a:moveTo>
                  <a:lnTo>
                    <a:pt x="118872" y="338328"/>
                  </a:lnTo>
                </a:path>
                <a:path w="119379" h="338454">
                  <a:moveTo>
                    <a:pt x="0" y="0"/>
                  </a:moveTo>
                  <a:lnTo>
                    <a:pt x="118872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411212" y="4675632"/>
              <a:ext cx="100965" cy="931544"/>
            </a:xfrm>
            <a:custGeom>
              <a:avLst/>
              <a:gdLst/>
              <a:ahLst/>
              <a:cxnLst/>
              <a:rect l="l" t="t" r="r" b="b"/>
              <a:pathLst>
                <a:path w="100965" h="931545">
                  <a:moveTo>
                    <a:pt x="100584" y="0"/>
                  </a:moveTo>
                  <a:lnTo>
                    <a:pt x="0" y="0"/>
                  </a:lnTo>
                  <a:lnTo>
                    <a:pt x="0" y="931164"/>
                  </a:lnTo>
                  <a:lnTo>
                    <a:pt x="100584" y="931164"/>
                  </a:lnTo>
                  <a:lnTo>
                    <a:pt x="100584" y="0"/>
                  </a:lnTo>
                  <a:close/>
                </a:path>
              </a:pathLst>
            </a:custGeom>
            <a:solidFill>
              <a:srgbClr val="6D0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7729727" y="4930139"/>
              <a:ext cx="119380" cy="338455"/>
            </a:xfrm>
            <a:custGeom>
              <a:avLst/>
              <a:gdLst/>
              <a:ahLst/>
              <a:cxnLst/>
              <a:rect l="l" t="t" r="r" b="b"/>
              <a:pathLst>
                <a:path w="119379" h="338454">
                  <a:moveTo>
                    <a:pt x="0" y="338328"/>
                  </a:moveTo>
                  <a:lnTo>
                    <a:pt x="118872" y="338328"/>
                  </a:lnTo>
                </a:path>
                <a:path w="119379" h="338454">
                  <a:moveTo>
                    <a:pt x="0" y="0"/>
                  </a:moveTo>
                  <a:lnTo>
                    <a:pt x="118872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630668" y="4680203"/>
              <a:ext cx="99060" cy="927100"/>
            </a:xfrm>
            <a:custGeom>
              <a:avLst/>
              <a:gdLst/>
              <a:ahLst/>
              <a:cxnLst/>
              <a:rect l="l" t="t" r="r" b="b"/>
              <a:pathLst>
                <a:path w="99059" h="927100">
                  <a:moveTo>
                    <a:pt x="99059" y="0"/>
                  </a:moveTo>
                  <a:lnTo>
                    <a:pt x="0" y="0"/>
                  </a:lnTo>
                  <a:lnTo>
                    <a:pt x="0" y="926592"/>
                  </a:lnTo>
                  <a:lnTo>
                    <a:pt x="99059" y="926592"/>
                  </a:lnTo>
                  <a:lnTo>
                    <a:pt x="99059" y="0"/>
                  </a:lnTo>
                  <a:close/>
                </a:path>
              </a:pathLst>
            </a:custGeom>
            <a:solidFill>
              <a:srgbClr val="6D0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947660" y="4930139"/>
              <a:ext cx="119380" cy="338455"/>
            </a:xfrm>
            <a:custGeom>
              <a:avLst/>
              <a:gdLst/>
              <a:ahLst/>
              <a:cxnLst/>
              <a:rect l="l" t="t" r="r" b="b"/>
              <a:pathLst>
                <a:path w="119379" h="338454">
                  <a:moveTo>
                    <a:pt x="0" y="338328"/>
                  </a:moveTo>
                  <a:lnTo>
                    <a:pt x="118872" y="338328"/>
                  </a:lnTo>
                </a:path>
                <a:path w="119379" h="338454">
                  <a:moveTo>
                    <a:pt x="0" y="0"/>
                  </a:moveTo>
                  <a:lnTo>
                    <a:pt x="118872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848599" y="4764023"/>
              <a:ext cx="99060" cy="843280"/>
            </a:xfrm>
            <a:custGeom>
              <a:avLst/>
              <a:gdLst/>
              <a:ahLst/>
              <a:cxnLst/>
              <a:rect l="l" t="t" r="r" b="b"/>
              <a:pathLst>
                <a:path w="99059" h="843279">
                  <a:moveTo>
                    <a:pt x="99059" y="0"/>
                  </a:moveTo>
                  <a:lnTo>
                    <a:pt x="0" y="0"/>
                  </a:lnTo>
                  <a:lnTo>
                    <a:pt x="0" y="842772"/>
                  </a:lnTo>
                  <a:lnTo>
                    <a:pt x="99059" y="842772"/>
                  </a:lnTo>
                  <a:lnTo>
                    <a:pt x="99059" y="0"/>
                  </a:lnTo>
                  <a:close/>
                </a:path>
              </a:pathLst>
            </a:custGeom>
            <a:solidFill>
              <a:srgbClr val="6D0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8167116" y="4930139"/>
              <a:ext cx="119380" cy="338455"/>
            </a:xfrm>
            <a:custGeom>
              <a:avLst/>
              <a:gdLst/>
              <a:ahLst/>
              <a:cxnLst/>
              <a:rect l="l" t="t" r="r" b="b"/>
              <a:pathLst>
                <a:path w="119379" h="338454">
                  <a:moveTo>
                    <a:pt x="0" y="338328"/>
                  </a:moveTo>
                  <a:lnTo>
                    <a:pt x="118872" y="338328"/>
                  </a:lnTo>
                </a:path>
                <a:path w="119379" h="338454">
                  <a:moveTo>
                    <a:pt x="0" y="0"/>
                  </a:moveTo>
                  <a:lnTo>
                    <a:pt x="118872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8066531" y="4765548"/>
              <a:ext cx="100965" cy="841375"/>
            </a:xfrm>
            <a:custGeom>
              <a:avLst/>
              <a:gdLst/>
              <a:ahLst/>
              <a:cxnLst/>
              <a:rect l="l" t="t" r="r" b="b"/>
              <a:pathLst>
                <a:path w="100965" h="841375">
                  <a:moveTo>
                    <a:pt x="100584" y="0"/>
                  </a:moveTo>
                  <a:lnTo>
                    <a:pt x="0" y="0"/>
                  </a:lnTo>
                  <a:lnTo>
                    <a:pt x="0" y="841247"/>
                  </a:lnTo>
                  <a:lnTo>
                    <a:pt x="100584" y="841247"/>
                  </a:lnTo>
                  <a:lnTo>
                    <a:pt x="100584" y="0"/>
                  </a:lnTo>
                  <a:close/>
                </a:path>
              </a:pathLst>
            </a:custGeom>
            <a:solidFill>
              <a:srgbClr val="6D0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8385048" y="4930139"/>
              <a:ext cx="119380" cy="338455"/>
            </a:xfrm>
            <a:custGeom>
              <a:avLst/>
              <a:gdLst/>
              <a:ahLst/>
              <a:cxnLst/>
              <a:rect l="l" t="t" r="r" b="b"/>
              <a:pathLst>
                <a:path w="119379" h="338454">
                  <a:moveTo>
                    <a:pt x="0" y="338328"/>
                  </a:moveTo>
                  <a:lnTo>
                    <a:pt x="118872" y="338328"/>
                  </a:lnTo>
                </a:path>
                <a:path w="119379" h="338454">
                  <a:moveTo>
                    <a:pt x="0" y="0"/>
                  </a:moveTo>
                  <a:lnTo>
                    <a:pt x="118872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8285987" y="4765548"/>
              <a:ext cx="99060" cy="841375"/>
            </a:xfrm>
            <a:custGeom>
              <a:avLst/>
              <a:gdLst/>
              <a:ahLst/>
              <a:cxnLst/>
              <a:rect l="l" t="t" r="r" b="b"/>
              <a:pathLst>
                <a:path w="99059" h="841375">
                  <a:moveTo>
                    <a:pt x="99059" y="0"/>
                  </a:moveTo>
                  <a:lnTo>
                    <a:pt x="0" y="0"/>
                  </a:lnTo>
                  <a:lnTo>
                    <a:pt x="0" y="841247"/>
                  </a:lnTo>
                  <a:lnTo>
                    <a:pt x="99059" y="841247"/>
                  </a:lnTo>
                  <a:lnTo>
                    <a:pt x="99059" y="0"/>
                  </a:lnTo>
                  <a:close/>
                </a:path>
              </a:pathLst>
            </a:custGeom>
            <a:solidFill>
              <a:srgbClr val="6D0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8602979" y="4930139"/>
              <a:ext cx="2680970" cy="338455"/>
            </a:xfrm>
            <a:custGeom>
              <a:avLst/>
              <a:gdLst/>
              <a:ahLst/>
              <a:cxnLst/>
              <a:rect l="l" t="t" r="r" b="b"/>
              <a:pathLst>
                <a:path w="2680970" h="338454">
                  <a:moveTo>
                    <a:pt x="0" y="338328"/>
                  </a:moveTo>
                  <a:lnTo>
                    <a:pt x="118872" y="338328"/>
                  </a:lnTo>
                </a:path>
                <a:path w="2680970" h="338454">
                  <a:moveTo>
                    <a:pt x="0" y="0"/>
                  </a:moveTo>
                  <a:lnTo>
                    <a:pt x="2680716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503919" y="4869179"/>
              <a:ext cx="99060" cy="737870"/>
            </a:xfrm>
            <a:custGeom>
              <a:avLst/>
              <a:gdLst/>
              <a:ahLst/>
              <a:cxnLst/>
              <a:rect l="l" t="t" r="r" b="b"/>
              <a:pathLst>
                <a:path w="99059" h="737870">
                  <a:moveTo>
                    <a:pt x="99059" y="0"/>
                  </a:moveTo>
                  <a:lnTo>
                    <a:pt x="0" y="0"/>
                  </a:lnTo>
                  <a:lnTo>
                    <a:pt x="0" y="737616"/>
                  </a:lnTo>
                  <a:lnTo>
                    <a:pt x="99059" y="737616"/>
                  </a:lnTo>
                  <a:lnTo>
                    <a:pt x="99059" y="0"/>
                  </a:lnTo>
                  <a:close/>
                </a:path>
              </a:pathLst>
            </a:custGeom>
            <a:solidFill>
              <a:srgbClr val="6D0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8822436" y="5268467"/>
              <a:ext cx="119380" cy="0"/>
            </a:xfrm>
            <a:custGeom>
              <a:avLst/>
              <a:gdLst/>
              <a:ahLst/>
              <a:cxnLst/>
              <a:rect l="l" t="t" r="r" b="b"/>
              <a:pathLst>
                <a:path w="119379">
                  <a:moveTo>
                    <a:pt x="0" y="0"/>
                  </a:moveTo>
                  <a:lnTo>
                    <a:pt x="118872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8721852" y="4942332"/>
              <a:ext cx="100965" cy="664845"/>
            </a:xfrm>
            <a:custGeom>
              <a:avLst/>
              <a:gdLst/>
              <a:ahLst/>
              <a:cxnLst/>
              <a:rect l="l" t="t" r="r" b="b"/>
              <a:pathLst>
                <a:path w="100965" h="664845">
                  <a:moveTo>
                    <a:pt x="100583" y="0"/>
                  </a:moveTo>
                  <a:lnTo>
                    <a:pt x="0" y="0"/>
                  </a:lnTo>
                  <a:lnTo>
                    <a:pt x="0" y="664464"/>
                  </a:lnTo>
                  <a:lnTo>
                    <a:pt x="100583" y="664464"/>
                  </a:lnTo>
                  <a:lnTo>
                    <a:pt x="100583" y="0"/>
                  </a:lnTo>
                  <a:close/>
                </a:path>
              </a:pathLst>
            </a:custGeom>
            <a:solidFill>
              <a:srgbClr val="6D0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9040367" y="5268467"/>
              <a:ext cx="119380" cy="0"/>
            </a:xfrm>
            <a:custGeom>
              <a:avLst/>
              <a:gdLst/>
              <a:ahLst/>
              <a:cxnLst/>
              <a:rect l="l" t="t" r="r" b="b"/>
              <a:pathLst>
                <a:path w="119379">
                  <a:moveTo>
                    <a:pt x="0" y="0"/>
                  </a:moveTo>
                  <a:lnTo>
                    <a:pt x="118872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8941307" y="4972811"/>
              <a:ext cx="99060" cy="634365"/>
            </a:xfrm>
            <a:custGeom>
              <a:avLst/>
              <a:gdLst/>
              <a:ahLst/>
              <a:cxnLst/>
              <a:rect l="l" t="t" r="r" b="b"/>
              <a:pathLst>
                <a:path w="99059" h="634364">
                  <a:moveTo>
                    <a:pt x="99060" y="0"/>
                  </a:moveTo>
                  <a:lnTo>
                    <a:pt x="0" y="0"/>
                  </a:lnTo>
                  <a:lnTo>
                    <a:pt x="0" y="633984"/>
                  </a:lnTo>
                  <a:lnTo>
                    <a:pt x="99060" y="633984"/>
                  </a:lnTo>
                  <a:lnTo>
                    <a:pt x="99060" y="0"/>
                  </a:lnTo>
                  <a:close/>
                </a:path>
              </a:pathLst>
            </a:custGeom>
            <a:solidFill>
              <a:srgbClr val="6D0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9258300" y="5268467"/>
              <a:ext cx="119380" cy="0"/>
            </a:xfrm>
            <a:custGeom>
              <a:avLst/>
              <a:gdLst/>
              <a:ahLst/>
              <a:cxnLst/>
              <a:rect l="l" t="t" r="r" b="b"/>
              <a:pathLst>
                <a:path w="119379">
                  <a:moveTo>
                    <a:pt x="0" y="0"/>
                  </a:moveTo>
                  <a:lnTo>
                    <a:pt x="118872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9159240" y="4980432"/>
              <a:ext cx="99060" cy="626745"/>
            </a:xfrm>
            <a:custGeom>
              <a:avLst/>
              <a:gdLst/>
              <a:ahLst/>
              <a:cxnLst/>
              <a:rect l="l" t="t" r="r" b="b"/>
              <a:pathLst>
                <a:path w="99059" h="626745">
                  <a:moveTo>
                    <a:pt x="99059" y="0"/>
                  </a:moveTo>
                  <a:lnTo>
                    <a:pt x="0" y="0"/>
                  </a:lnTo>
                  <a:lnTo>
                    <a:pt x="0" y="626364"/>
                  </a:lnTo>
                  <a:lnTo>
                    <a:pt x="99059" y="626364"/>
                  </a:lnTo>
                  <a:lnTo>
                    <a:pt x="99059" y="0"/>
                  </a:lnTo>
                  <a:close/>
                </a:path>
              </a:pathLst>
            </a:custGeom>
            <a:solidFill>
              <a:srgbClr val="6D0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9477755" y="5268467"/>
              <a:ext cx="119380" cy="0"/>
            </a:xfrm>
            <a:custGeom>
              <a:avLst/>
              <a:gdLst/>
              <a:ahLst/>
              <a:cxnLst/>
              <a:rect l="l" t="t" r="r" b="b"/>
              <a:pathLst>
                <a:path w="119379">
                  <a:moveTo>
                    <a:pt x="0" y="0"/>
                  </a:moveTo>
                  <a:lnTo>
                    <a:pt x="118872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9377172" y="4980432"/>
              <a:ext cx="100965" cy="626745"/>
            </a:xfrm>
            <a:custGeom>
              <a:avLst/>
              <a:gdLst/>
              <a:ahLst/>
              <a:cxnLst/>
              <a:rect l="l" t="t" r="r" b="b"/>
              <a:pathLst>
                <a:path w="100965" h="626745">
                  <a:moveTo>
                    <a:pt x="100583" y="0"/>
                  </a:moveTo>
                  <a:lnTo>
                    <a:pt x="0" y="0"/>
                  </a:lnTo>
                  <a:lnTo>
                    <a:pt x="0" y="626364"/>
                  </a:lnTo>
                  <a:lnTo>
                    <a:pt x="100583" y="626364"/>
                  </a:lnTo>
                  <a:lnTo>
                    <a:pt x="100583" y="0"/>
                  </a:lnTo>
                  <a:close/>
                </a:path>
              </a:pathLst>
            </a:custGeom>
            <a:solidFill>
              <a:srgbClr val="6D0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9695688" y="5268467"/>
              <a:ext cx="119380" cy="0"/>
            </a:xfrm>
            <a:custGeom>
              <a:avLst/>
              <a:gdLst/>
              <a:ahLst/>
              <a:cxnLst/>
              <a:rect l="l" t="t" r="r" b="b"/>
              <a:pathLst>
                <a:path w="119379">
                  <a:moveTo>
                    <a:pt x="0" y="0"/>
                  </a:moveTo>
                  <a:lnTo>
                    <a:pt x="118871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9596627" y="5042916"/>
              <a:ext cx="99060" cy="563880"/>
            </a:xfrm>
            <a:custGeom>
              <a:avLst/>
              <a:gdLst/>
              <a:ahLst/>
              <a:cxnLst/>
              <a:rect l="l" t="t" r="r" b="b"/>
              <a:pathLst>
                <a:path w="99059" h="563879">
                  <a:moveTo>
                    <a:pt x="99060" y="0"/>
                  </a:moveTo>
                  <a:lnTo>
                    <a:pt x="0" y="0"/>
                  </a:lnTo>
                  <a:lnTo>
                    <a:pt x="0" y="563879"/>
                  </a:lnTo>
                  <a:lnTo>
                    <a:pt x="99060" y="563879"/>
                  </a:lnTo>
                  <a:lnTo>
                    <a:pt x="99060" y="0"/>
                  </a:lnTo>
                  <a:close/>
                </a:path>
              </a:pathLst>
            </a:custGeom>
            <a:solidFill>
              <a:srgbClr val="6D0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9913619" y="5268467"/>
              <a:ext cx="119380" cy="0"/>
            </a:xfrm>
            <a:custGeom>
              <a:avLst/>
              <a:gdLst/>
              <a:ahLst/>
              <a:cxnLst/>
              <a:rect l="l" t="t" r="r" b="b"/>
              <a:pathLst>
                <a:path w="119379">
                  <a:moveTo>
                    <a:pt x="0" y="0"/>
                  </a:moveTo>
                  <a:lnTo>
                    <a:pt x="118872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9814560" y="5073395"/>
              <a:ext cx="99060" cy="533400"/>
            </a:xfrm>
            <a:custGeom>
              <a:avLst/>
              <a:gdLst/>
              <a:ahLst/>
              <a:cxnLst/>
              <a:rect l="l" t="t" r="r" b="b"/>
              <a:pathLst>
                <a:path w="99059" h="533400">
                  <a:moveTo>
                    <a:pt x="99060" y="0"/>
                  </a:moveTo>
                  <a:lnTo>
                    <a:pt x="0" y="0"/>
                  </a:lnTo>
                  <a:lnTo>
                    <a:pt x="0" y="533399"/>
                  </a:lnTo>
                  <a:lnTo>
                    <a:pt x="99060" y="533399"/>
                  </a:lnTo>
                  <a:lnTo>
                    <a:pt x="99060" y="0"/>
                  </a:lnTo>
                  <a:close/>
                </a:path>
              </a:pathLst>
            </a:custGeom>
            <a:solidFill>
              <a:srgbClr val="6D0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0133076" y="5268467"/>
              <a:ext cx="119380" cy="0"/>
            </a:xfrm>
            <a:custGeom>
              <a:avLst/>
              <a:gdLst/>
              <a:ahLst/>
              <a:cxnLst/>
              <a:rect l="l" t="t" r="r" b="b"/>
              <a:pathLst>
                <a:path w="119379">
                  <a:moveTo>
                    <a:pt x="0" y="0"/>
                  </a:moveTo>
                  <a:lnTo>
                    <a:pt x="118872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0032491" y="5082539"/>
              <a:ext cx="100965" cy="524510"/>
            </a:xfrm>
            <a:custGeom>
              <a:avLst/>
              <a:gdLst/>
              <a:ahLst/>
              <a:cxnLst/>
              <a:rect l="l" t="t" r="r" b="b"/>
              <a:pathLst>
                <a:path w="100965" h="524510">
                  <a:moveTo>
                    <a:pt x="100583" y="0"/>
                  </a:moveTo>
                  <a:lnTo>
                    <a:pt x="0" y="0"/>
                  </a:lnTo>
                  <a:lnTo>
                    <a:pt x="0" y="524256"/>
                  </a:lnTo>
                  <a:lnTo>
                    <a:pt x="100583" y="524256"/>
                  </a:lnTo>
                  <a:lnTo>
                    <a:pt x="100583" y="0"/>
                  </a:lnTo>
                  <a:close/>
                </a:path>
              </a:pathLst>
            </a:custGeom>
            <a:solidFill>
              <a:srgbClr val="6D0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0351007" y="5268467"/>
              <a:ext cx="119380" cy="0"/>
            </a:xfrm>
            <a:custGeom>
              <a:avLst/>
              <a:gdLst/>
              <a:ahLst/>
              <a:cxnLst/>
              <a:rect l="l" t="t" r="r" b="b"/>
              <a:pathLst>
                <a:path w="119379">
                  <a:moveTo>
                    <a:pt x="0" y="0"/>
                  </a:moveTo>
                  <a:lnTo>
                    <a:pt x="118872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0251948" y="5193792"/>
              <a:ext cx="99060" cy="413384"/>
            </a:xfrm>
            <a:custGeom>
              <a:avLst/>
              <a:gdLst/>
              <a:ahLst/>
              <a:cxnLst/>
              <a:rect l="l" t="t" r="r" b="b"/>
              <a:pathLst>
                <a:path w="99059" h="413385">
                  <a:moveTo>
                    <a:pt x="99059" y="0"/>
                  </a:moveTo>
                  <a:lnTo>
                    <a:pt x="0" y="0"/>
                  </a:lnTo>
                  <a:lnTo>
                    <a:pt x="0" y="413003"/>
                  </a:lnTo>
                  <a:lnTo>
                    <a:pt x="99059" y="413003"/>
                  </a:lnTo>
                  <a:lnTo>
                    <a:pt x="99059" y="0"/>
                  </a:lnTo>
                  <a:close/>
                </a:path>
              </a:pathLst>
            </a:custGeom>
            <a:solidFill>
              <a:srgbClr val="6D0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0568940" y="5267705"/>
              <a:ext cx="715010" cy="3175"/>
            </a:xfrm>
            <a:custGeom>
              <a:avLst/>
              <a:gdLst/>
              <a:ahLst/>
              <a:cxnLst/>
              <a:rect l="l" t="t" r="r" b="b"/>
              <a:pathLst>
                <a:path w="715009" h="3175">
                  <a:moveTo>
                    <a:pt x="0" y="3143"/>
                  </a:moveTo>
                  <a:lnTo>
                    <a:pt x="714755" y="3143"/>
                  </a:lnTo>
                </a:path>
                <a:path w="715009" h="3175">
                  <a:moveTo>
                    <a:pt x="0" y="0"/>
                  </a:moveTo>
                  <a:lnTo>
                    <a:pt x="714755" y="0"/>
                  </a:lnTo>
                </a:path>
              </a:pathLst>
            </a:custGeom>
            <a:ln w="4762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0568940" y="5265324"/>
              <a:ext cx="715010" cy="0"/>
            </a:xfrm>
            <a:custGeom>
              <a:avLst/>
              <a:gdLst/>
              <a:ahLst/>
              <a:cxnLst/>
              <a:rect l="l" t="t" r="r" b="b"/>
              <a:pathLst>
                <a:path w="715009">
                  <a:moveTo>
                    <a:pt x="0" y="0"/>
                  </a:moveTo>
                  <a:lnTo>
                    <a:pt x="714755" y="0"/>
                  </a:lnTo>
                </a:path>
              </a:pathLst>
            </a:custGeom>
            <a:ln w="6286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0469880" y="5257800"/>
              <a:ext cx="754380" cy="349250"/>
            </a:xfrm>
            <a:custGeom>
              <a:avLst/>
              <a:gdLst/>
              <a:ahLst/>
              <a:cxnLst/>
              <a:rect l="l" t="t" r="r" b="b"/>
              <a:pathLst>
                <a:path w="754379" h="349250">
                  <a:moveTo>
                    <a:pt x="99060" y="0"/>
                  </a:moveTo>
                  <a:lnTo>
                    <a:pt x="0" y="0"/>
                  </a:lnTo>
                  <a:lnTo>
                    <a:pt x="0" y="348996"/>
                  </a:lnTo>
                  <a:lnTo>
                    <a:pt x="99060" y="348996"/>
                  </a:lnTo>
                  <a:lnTo>
                    <a:pt x="99060" y="0"/>
                  </a:lnTo>
                  <a:close/>
                </a:path>
                <a:path w="754379" h="349250">
                  <a:moveTo>
                    <a:pt x="318516" y="9144"/>
                  </a:moveTo>
                  <a:lnTo>
                    <a:pt x="217932" y="9144"/>
                  </a:lnTo>
                  <a:lnTo>
                    <a:pt x="217932" y="348996"/>
                  </a:lnTo>
                  <a:lnTo>
                    <a:pt x="318516" y="348996"/>
                  </a:lnTo>
                  <a:lnTo>
                    <a:pt x="318516" y="9144"/>
                  </a:lnTo>
                  <a:close/>
                </a:path>
                <a:path w="754379" h="349250">
                  <a:moveTo>
                    <a:pt x="536448" y="10668"/>
                  </a:moveTo>
                  <a:lnTo>
                    <a:pt x="437388" y="10668"/>
                  </a:lnTo>
                  <a:lnTo>
                    <a:pt x="437388" y="348996"/>
                  </a:lnTo>
                  <a:lnTo>
                    <a:pt x="536448" y="348996"/>
                  </a:lnTo>
                  <a:lnTo>
                    <a:pt x="536448" y="10668"/>
                  </a:lnTo>
                  <a:close/>
                </a:path>
                <a:path w="754379" h="349250">
                  <a:moveTo>
                    <a:pt x="754380" y="92964"/>
                  </a:moveTo>
                  <a:lnTo>
                    <a:pt x="655320" y="92964"/>
                  </a:lnTo>
                  <a:lnTo>
                    <a:pt x="655320" y="348996"/>
                  </a:lnTo>
                  <a:lnTo>
                    <a:pt x="754380" y="348996"/>
                  </a:lnTo>
                  <a:lnTo>
                    <a:pt x="754380" y="92964"/>
                  </a:lnTo>
                  <a:close/>
                </a:path>
              </a:pathLst>
            </a:custGeom>
            <a:solidFill>
              <a:srgbClr val="6D0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891283" y="5606795"/>
              <a:ext cx="9392920" cy="0"/>
            </a:xfrm>
            <a:custGeom>
              <a:avLst/>
              <a:gdLst/>
              <a:ahLst/>
              <a:cxnLst/>
              <a:rect l="l" t="t" r="r" b="b"/>
              <a:pathLst>
                <a:path w="9392920">
                  <a:moveTo>
                    <a:pt x="0" y="0"/>
                  </a:moveTo>
                  <a:lnTo>
                    <a:pt x="9392412" y="0"/>
                  </a:lnTo>
                </a:path>
              </a:pathLst>
            </a:custGeom>
            <a:ln w="15875">
              <a:solidFill>
                <a:srgbClr val="4615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6" name="object 86"/>
          <p:cNvSpPr/>
          <p:nvPr/>
        </p:nvSpPr>
        <p:spPr>
          <a:xfrm>
            <a:off x="1891283" y="2900172"/>
            <a:ext cx="9392920" cy="0"/>
          </a:xfrm>
          <a:custGeom>
            <a:avLst/>
            <a:gdLst/>
            <a:ahLst/>
            <a:cxnLst/>
            <a:rect l="l" t="t" r="r" b="b"/>
            <a:pathLst>
              <a:path w="9392920">
                <a:moveTo>
                  <a:pt x="0" y="0"/>
                </a:moveTo>
                <a:lnTo>
                  <a:pt x="9392412" y="0"/>
                </a:lnTo>
              </a:path>
            </a:pathLst>
          </a:custGeom>
          <a:ln w="9525">
            <a:solidFill>
              <a:srgbClr val="EFCC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 txBox="1"/>
          <p:nvPr/>
        </p:nvSpPr>
        <p:spPr>
          <a:xfrm>
            <a:off x="1487805" y="2810636"/>
            <a:ext cx="318770" cy="287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350" algn="r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43333"/>
                </a:solidFill>
                <a:latin typeface="Arial"/>
                <a:cs typeface="Arial"/>
              </a:rPr>
              <a:t>1</a:t>
            </a:r>
            <a:r>
              <a:rPr sz="900" spc="-15" dirty="0">
                <a:solidFill>
                  <a:srgbClr val="343333"/>
                </a:solidFill>
                <a:latin typeface="Arial"/>
                <a:cs typeface="Arial"/>
              </a:rPr>
              <a:t>6</a:t>
            </a:r>
            <a:r>
              <a:rPr sz="900" spc="-5" dirty="0">
                <a:solidFill>
                  <a:srgbClr val="343333"/>
                </a:solidFill>
                <a:latin typeface="Arial"/>
                <a:cs typeface="Arial"/>
              </a:rPr>
              <a:t>0%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50">
              <a:latin typeface="Arial"/>
              <a:cs typeface="Arial"/>
            </a:endParaRPr>
          </a:p>
          <a:p>
            <a:pPr marR="6350" algn="r">
              <a:lnSpc>
                <a:spcPct val="100000"/>
              </a:lnSpc>
            </a:pPr>
            <a:r>
              <a:rPr sz="900" spc="-5" dirty="0">
                <a:solidFill>
                  <a:srgbClr val="343333"/>
                </a:solidFill>
                <a:latin typeface="Arial"/>
                <a:cs typeface="Arial"/>
              </a:rPr>
              <a:t>1</a:t>
            </a:r>
            <a:r>
              <a:rPr sz="900" spc="-15" dirty="0">
                <a:solidFill>
                  <a:srgbClr val="343333"/>
                </a:solidFill>
                <a:latin typeface="Arial"/>
                <a:cs typeface="Arial"/>
              </a:rPr>
              <a:t>4</a:t>
            </a:r>
            <a:r>
              <a:rPr sz="900" spc="-5" dirty="0">
                <a:solidFill>
                  <a:srgbClr val="343333"/>
                </a:solidFill>
                <a:latin typeface="Arial"/>
                <a:cs typeface="Arial"/>
              </a:rPr>
              <a:t>0%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50">
              <a:latin typeface="Arial"/>
              <a:cs typeface="Arial"/>
            </a:endParaRPr>
          </a:p>
          <a:p>
            <a:pPr marR="6350" algn="r">
              <a:lnSpc>
                <a:spcPct val="100000"/>
              </a:lnSpc>
            </a:pPr>
            <a:r>
              <a:rPr sz="900" spc="-5" dirty="0">
                <a:solidFill>
                  <a:srgbClr val="343333"/>
                </a:solidFill>
                <a:latin typeface="Arial"/>
                <a:cs typeface="Arial"/>
              </a:rPr>
              <a:t>1</a:t>
            </a:r>
            <a:r>
              <a:rPr sz="900" spc="-15" dirty="0">
                <a:solidFill>
                  <a:srgbClr val="343333"/>
                </a:solidFill>
                <a:latin typeface="Arial"/>
                <a:cs typeface="Arial"/>
              </a:rPr>
              <a:t>2</a:t>
            </a:r>
            <a:r>
              <a:rPr sz="900" spc="-5" dirty="0">
                <a:solidFill>
                  <a:srgbClr val="343333"/>
                </a:solidFill>
                <a:latin typeface="Arial"/>
                <a:cs typeface="Arial"/>
              </a:rPr>
              <a:t>0%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50">
              <a:latin typeface="Arial"/>
              <a:cs typeface="Arial"/>
            </a:endParaRPr>
          </a:p>
          <a:p>
            <a:pPr marR="6350" algn="r">
              <a:lnSpc>
                <a:spcPct val="100000"/>
              </a:lnSpc>
            </a:pPr>
            <a:r>
              <a:rPr sz="900" spc="-5" dirty="0">
                <a:solidFill>
                  <a:srgbClr val="343333"/>
                </a:solidFill>
                <a:latin typeface="Arial"/>
                <a:cs typeface="Arial"/>
              </a:rPr>
              <a:t>1</a:t>
            </a:r>
            <a:r>
              <a:rPr sz="900" spc="-15" dirty="0">
                <a:solidFill>
                  <a:srgbClr val="343333"/>
                </a:solidFill>
                <a:latin typeface="Arial"/>
                <a:cs typeface="Arial"/>
              </a:rPr>
              <a:t>0</a:t>
            </a:r>
            <a:r>
              <a:rPr sz="900" spc="-5" dirty="0">
                <a:solidFill>
                  <a:srgbClr val="343333"/>
                </a:solidFill>
                <a:latin typeface="Arial"/>
                <a:cs typeface="Arial"/>
              </a:rPr>
              <a:t>0%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50">
              <a:latin typeface="Arial"/>
              <a:cs typeface="Arial"/>
            </a:endParaRPr>
          </a:p>
          <a:p>
            <a:pPr marR="6350" algn="r">
              <a:lnSpc>
                <a:spcPct val="100000"/>
              </a:lnSpc>
            </a:pPr>
            <a:r>
              <a:rPr sz="900" spc="-5" dirty="0">
                <a:solidFill>
                  <a:srgbClr val="343333"/>
                </a:solidFill>
                <a:latin typeface="Arial"/>
                <a:cs typeface="Arial"/>
              </a:rPr>
              <a:t>8</a:t>
            </a:r>
            <a:r>
              <a:rPr sz="900" spc="-15" dirty="0">
                <a:solidFill>
                  <a:srgbClr val="343333"/>
                </a:solidFill>
                <a:latin typeface="Arial"/>
                <a:cs typeface="Arial"/>
              </a:rPr>
              <a:t>0</a:t>
            </a:r>
            <a:r>
              <a:rPr sz="900" spc="-5" dirty="0">
                <a:solidFill>
                  <a:srgbClr val="343333"/>
                </a:solidFill>
                <a:latin typeface="Arial"/>
                <a:cs typeface="Arial"/>
              </a:rPr>
              <a:t>%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50">
              <a:latin typeface="Arial"/>
              <a:cs typeface="Arial"/>
            </a:endParaRPr>
          </a:p>
          <a:p>
            <a:pPr marR="6350" algn="r">
              <a:lnSpc>
                <a:spcPct val="100000"/>
              </a:lnSpc>
            </a:pPr>
            <a:r>
              <a:rPr sz="900" spc="-5" dirty="0">
                <a:solidFill>
                  <a:srgbClr val="343333"/>
                </a:solidFill>
                <a:latin typeface="Arial"/>
                <a:cs typeface="Arial"/>
              </a:rPr>
              <a:t>6</a:t>
            </a:r>
            <a:r>
              <a:rPr sz="900" spc="-15" dirty="0">
                <a:solidFill>
                  <a:srgbClr val="343333"/>
                </a:solidFill>
                <a:latin typeface="Arial"/>
                <a:cs typeface="Arial"/>
              </a:rPr>
              <a:t>0</a:t>
            </a:r>
            <a:r>
              <a:rPr sz="900" spc="-5" dirty="0">
                <a:solidFill>
                  <a:srgbClr val="343333"/>
                </a:solidFill>
                <a:latin typeface="Arial"/>
                <a:cs typeface="Arial"/>
              </a:rPr>
              <a:t>%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50">
              <a:latin typeface="Arial"/>
              <a:cs typeface="Arial"/>
            </a:endParaRPr>
          </a:p>
          <a:p>
            <a:pPr marR="6350" algn="r">
              <a:lnSpc>
                <a:spcPct val="100000"/>
              </a:lnSpc>
            </a:pPr>
            <a:r>
              <a:rPr sz="900" spc="-5" dirty="0">
                <a:solidFill>
                  <a:srgbClr val="343333"/>
                </a:solidFill>
                <a:latin typeface="Arial"/>
                <a:cs typeface="Arial"/>
              </a:rPr>
              <a:t>4</a:t>
            </a:r>
            <a:r>
              <a:rPr sz="900" spc="-15" dirty="0">
                <a:solidFill>
                  <a:srgbClr val="343333"/>
                </a:solidFill>
                <a:latin typeface="Arial"/>
                <a:cs typeface="Arial"/>
              </a:rPr>
              <a:t>0</a:t>
            </a:r>
            <a:r>
              <a:rPr sz="900" spc="-5" dirty="0">
                <a:solidFill>
                  <a:srgbClr val="343333"/>
                </a:solidFill>
                <a:latin typeface="Arial"/>
                <a:cs typeface="Arial"/>
              </a:rPr>
              <a:t>%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50">
              <a:latin typeface="Arial"/>
              <a:cs typeface="Arial"/>
            </a:endParaRPr>
          </a:p>
          <a:p>
            <a:pPr marR="6350" algn="r">
              <a:lnSpc>
                <a:spcPct val="100000"/>
              </a:lnSpc>
            </a:pPr>
            <a:r>
              <a:rPr sz="900" spc="-5" dirty="0">
                <a:solidFill>
                  <a:srgbClr val="343333"/>
                </a:solidFill>
                <a:latin typeface="Arial"/>
                <a:cs typeface="Arial"/>
              </a:rPr>
              <a:t>2</a:t>
            </a:r>
            <a:r>
              <a:rPr sz="900" spc="-15" dirty="0">
                <a:solidFill>
                  <a:srgbClr val="343333"/>
                </a:solidFill>
                <a:latin typeface="Arial"/>
                <a:cs typeface="Arial"/>
              </a:rPr>
              <a:t>0</a:t>
            </a:r>
            <a:r>
              <a:rPr sz="900" spc="-5" dirty="0">
                <a:solidFill>
                  <a:srgbClr val="343333"/>
                </a:solidFill>
                <a:latin typeface="Arial"/>
                <a:cs typeface="Arial"/>
              </a:rPr>
              <a:t>%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5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900" spc="-5" dirty="0">
                <a:solidFill>
                  <a:srgbClr val="343333"/>
                </a:solidFill>
                <a:latin typeface="Arial"/>
                <a:cs typeface="Arial"/>
              </a:rPr>
              <a:t>0%</a:t>
            </a:r>
            <a:endParaRPr sz="900">
              <a:latin typeface="Arial"/>
              <a:cs typeface="Arial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1616710" y="5727598"/>
            <a:ext cx="9580880" cy="8190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16</a:t>
            </a:fld>
            <a:endParaRPr spc="-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20350" y="0"/>
            <a:ext cx="1771649" cy="7175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75663" y="789178"/>
            <a:ext cx="87890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360F2C"/>
                </a:solidFill>
              </a:rPr>
              <a:t>Tāda, lūk, ir jauno novadu </a:t>
            </a:r>
            <a:r>
              <a:rPr sz="2800" spc="-10" dirty="0">
                <a:solidFill>
                  <a:srgbClr val="360F2C"/>
                </a:solidFill>
              </a:rPr>
              <a:t>eksporta </a:t>
            </a:r>
            <a:r>
              <a:rPr sz="2800" dirty="0">
                <a:solidFill>
                  <a:srgbClr val="360F2C"/>
                </a:solidFill>
              </a:rPr>
              <a:t>aktivitātes</a:t>
            </a:r>
            <a:r>
              <a:rPr sz="2800" spc="120" dirty="0">
                <a:solidFill>
                  <a:srgbClr val="360F2C"/>
                </a:solidFill>
              </a:rPr>
              <a:t> </a:t>
            </a:r>
            <a:r>
              <a:rPr sz="2800" spc="-5" dirty="0">
                <a:solidFill>
                  <a:srgbClr val="360F2C"/>
                </a:solidFill>
              </a:rPr>
              <a:t>karte</a:t>
            </a:r>
            <a:endParaRPr sz="2800"/>
          </a:p>
        </p:txBody>
      </p:sp>
      <p:grpSp>
        <p:nvGrpSpPr>
          <p:cNvPr id="4" name="object 4"/>
          <p:cNvGrpSpPr/>
          <p:nvPr/>
        </p:nvGrpSpPr>
        <p:grpSpPr>
          <a:xfrm>
            <a:off x="1388363" y="1671950"/>
            <a:ext cx="9059545" cy="5186045"/>
            <a:chOff x="1388363" y="1671950"/>
            <a:chExt cx="9059545" cy="5186045"/>
          </a:xfrm>
        </p:grpSpPr>
        <p:sp>
          <p:nvSpPr>
            <p:cNvPr id="5" name="object 5"/>
            <p:cNvSpPr/>
            <p:nvPr/>
          </p:nvSpPr>
          <p:spPr>
            <a:xfrm>
              <a:off x="1522639" y="1671950"/>
              <a:ext cx="8925191" cy="505359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88363" y="6495287"/>
              <a:ext cx="1292860" cy="363220"/>
            </a:xfrm>
            <a:custGeom>
              <a:avLst/>
              <a:gdLst/>
              <a:ahLst/>
              <a:cxnLst/>
              <a:rect l="l" t="t" r="r" b="b"/>
              <a:pathLst>
                <a:path w="1292860" h="363220">
                  <a:moveTo>
                    <a:pt x="1292352" y="0"/>
                  </a:moveTo>
                  <a:lnTo>
                    <a:pt x="0" y="0"/>
                  </a:lnTo>
                  <a:lnTo>
                    <a:pt x="0" y="362709"/>
                  </a:lnTo>
                  <a:lnTo>
                    <a:pt x="1292352" y="362709"/>
                  </a:lnTo>
                  <a:lnTo>
                    <a:pt x="12923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17</a:t>
            </a:fld>
            <a:endParaRPr spc="-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9905" y="732485"/>
            <a:ext cx="6972934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360F2C"/>
                </a:solidFill>
              </a:rPr>
              <a:t>Ir </a:t>
            </a:r>
            <a:r>
              <a:rPr sz="3200" spc="-5" dirty="0">
                <a:solidFill>
                  <a:srgbClr val="360F2C"/>
                </a:solidFill>
              </a:rPr>
              <a:t>novadi </a:t>
            </a:r>
            <a:r>
              <a:rPr sz="3200" dirty="0">
                <a:solidFill>
                  <a:srgbClr val="360F2C"/>
                </a:solidFill>
              </a:rPr>
              <a:t>- zvaigznes </a:t>
            </a:r>
            <a:r>
              <a:rPr sz="3200" spc="-5" dirty="0">
                <a:solidFill>
                  <a:srgbClr val="360F2C"/>
                </a:solidFill>
              </a:rPr>
              <a:t>visos</a:t>
            </a:r>
            <a:r>
              <a:rPr sz="3200" spc="-130" dirty="0">
                <a:solidFill>
                  <a:srgbClr val="360F2C"/>
                </a:solidFill>
              </a:rPr>
              <a:t> </a:t>
            </a:r>
            <a:r>
              <a:rPr sz="3200" spc="-5" dirty="0">
                <a:solidFill>
                  <a:srgbClr val="360F2C"/>
                </a:solidFill>
              </a:rPr>
              <a:t>reģionos</a:t>
            </a:r>
            <a:endParaRPr sz="3200"/>
          </a:p>
        </p:txBody>
      </p:sp>
      <p:grpSp>
        <p:nvGrpSpPr>
          <p:cNvPr id="3" name="object 3"/>
          <p:cNvGrpSpPr/>
          <p:nvPr/>
        </p:nvGrpSpPr>
        <p:grpSpPr>
          <a:xfrm>
            <a:off x="1622869" y="2494438"/>
            <a:ext cx="9018270" cy="3375025"/>
            <a:chOff x="1622869" y="2494438"/>
            <a:chExt cx="9018270" cy="3375025"/>
          </a:xfrm>
        </p:grpSpPr>
        <p:sp>
          <p:nvSpPr>
            <p:cNvPr id="4" name="object 4"/>
            <p:cNvSpPr/>
            <p:nvPr/>
          </p:nvSpPr>
          <p:spPr>
            <a:xfrm>
              <a:off x="1627632" y="4518660"/>
              <a:ext cx="268605" cy="1010919"/>
            </a:xfrm>
            <a:custGeom>
              <a:avLst/>
              <a:gdLst/>
              <a:ahLst/>
              <a:cxnLst/>
              <a:rect l="l" t="t" r="r" b="b"/>
              <a:pathLst>
                <a:path w="268605" h="1010920">
                  <a:moveTo>
                    <a:pt x="0" y="1010411"/>
                  </a:moveTo>
                  <a:lnTo>
                    <a:pt x="53340" y="1010411"/>
                  </a:lnTo>
                </a:path>
                <a:path w="268605" h="1010920">
                  <a:moveTo>
                    <a:pt x="161544" y="1010411"/>
                  </a:moveTo>
                  <a:lnTo>
                    <a:pt x="268224" y="1010411"/>
                  </a:lnTo>
                </a:path>
                <a:path w="268605" h="1010920">
                  <a:moveTo>
                    <a:pt x="0" y="673607"/>
                  </a:moveTo>
                  <a:lnTo>
                    <a:pt x="53340" y="673607"/>
                  </a:lnTo>
                </a:path>
                <a:path w="268605" h="1010920">
                  <a:moveTo>
                    <a:pt x="161544" y="673607"/>
                  </a:moveTo>
                  <a:lnTo>
                    <a:pt x="268224" y="673607"/>
                  </a:lnTo>
                </a:path>
                <a:path w="268605" h="1010920">
                  <a:moveTo>
                    <a:pt x="0" y="336803"/>
                  </a:moveTo>
                  <a:lnTo>
                    <a:pt x="53340" y="336803"/>
                  </a:lnTo>
                </a:path>
                <a:path w="268605" h="1010920">
                  <a:moveTo>
                    <a:pt x="161544" y="336803"/>
                  </a:moveTo>
                  <a:lnTo>
                    <a:pt x="268224" y="336803"/>
                  </a:lnTo>
                </a:path>
                <a:path w="268605" h="1010920">
                  <a:moveTo>
                    <a:pt x="0" y="0"/>
                  </a:moveTo>
                  <a:lnTo>
                    <a:pt x="53340" y="0"/>
                  </a:lnTo>
                </a:path>
                <a:path w="268605" h="1010920">
                  <a:moveTo>
                    <a:pt x="161544" y="0"/>
                  </a:moveTo>
                  <a:lnTo>
                    <a:pt x="268224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80972" y="4538472"/>
              <a:ext cx="108585" cy="1325880"/>
            </a:xfrm>
            <a:custGeom>
              <a:avLst/>
              <a:gdLst/>
              <a:ahLst/>
              <a:cxnLst/>
              <a:rect l="l" t="t" r="r" b="b"/>
              <a:pathLst>
                <a:path w="108585" h="1325879">
                  <a:moveTo>
                    <a:pt x="108203" y="0"/>
                  </a:moveTo>
                  <a:lnTo>
                    <a:pt x="0" y="0"/>
                  </a:lnTo>
                  <a:lnTo>
                    <a:pt x="0" y="1325880"/>
                  </a:lnTo>
                  <a:lnTo>
                    <a:pt x="108203" y="1325880"/>
                  </a:lnTo>
                  <a:lnTo>
                    <a:pt x="108203" y="0"/>
                  </a:lnTo>
                  <a:close/>
                </a:path>
              </a:pathLst>
            </a:custGeom>
            <a:solidFill>
              <a:srgbClr val="6D0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89176" y="3508248"/>
              <a:ext cx="8846820" cy="2021205"/>
            </a:xfrm>
            <a:custGeom>
              <a:avLst/>
              <a:gdLst/>
              <a:ahLst/>
              <a:cxnLst/>
              <a:rect l="l" t="t" r="r" b="b"/>
              <a:pathLst>
                <a:path w="8846820" h="2021204">
                  <a:moveTo>
                    <a:pt x="213360" y="2020824"/>
                  </a:moveTo>
                  <a:lnTo>
                    <a:pt x="321563" y="2020824"/>
                  </a:lnTo>
                </a:path>
                <a:path w="8846820" h="2021204">
                  <a:moveTo>
                    <a:pt x="213360" y="1684020"/>
                  </a:moveTo>
                  <a:lnTo>
                    <a:pt x="321563" y="1684020"/>
                  </a:lnTo>
                </a:path>
                <a:path w="8846820" h="2021204">
                  <a:moveTo>
                    <a:pt x="213360" y="1347215"/>
                  </a:moveTo>
                  <a:lnTo>
                    <a:pt x="321563" y="1347215"/>
                  </a:lnTo>
                </a:path>
                <a:path w="8846820" h="2021204">
                  <a:moveTo>
                    <a:pt x="213360" y="1010412"/>
                  </a:moveTo>
                  <a:lnTo>
                    <a:pt x="321563" y="1010412"/>
                  </a:lnTo>
                </a:path>
                <a:path w="8846820" h="2021204">
                  <a:moveTo>
                    <a:pt x="0" y="673607"/>
                  </a:moveTo>
                  <a:lnTo>
                    <a:pt x="106680" y="673607"/>
                  </a:lnTo>
                </a:path>
                <a:path w="8846820" h="2021204">
                  <a:moveTo>
                    <a:pt x="213360" y="673607"/>
                  </a:moveTo>
                  <a:lnTo>
                    <a:pt x="321563" y="673607"/>
                  </a:lnTo>
                </a:path>
                <a:path w="8846820" h="2021204">
                  <a:moveTo>
                    <a:pt x="0" y="336803"/>
                  </a:moveTo>
                  <a:lnTo>
                    <a:pt x="106680" y="336803"/>
                  </a:lnTo>
                </a:path>
                <a:path w="8846820" h="2021204">
                  <a:moveTo>
                    <a:pt x="213360" y="336803"/>
                  </a:moveTo>
                  <a:lnTo>
                    <a:pt x="321563" y="336803"/>
                  </a:lnTo>
                </a:path>
                <a:path w="8846820" h="2021204">
                  <a:moveTo>
                    <a:pt x="0" y="0"/>
                  </a:moveTo>
                  <a:lnTo>
                    <a:pt x="106680" y="0"/>
                  </a:lnTo>
                </a:path>
                <a:path w="8846820" h="2021204">
                  <a:moveTo>
                    <a:pt x="213360" y="0"/>
                  </a:moveTo>
                  <a:lnTo>
                    <a:pt x="8846820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895856" y="3294888"/>
              <a:ext cx="106680" cy="2569845"/>
            </a:xfrm>
            <a:custGeom>
              <a:avLst/>
              <a:gdLst/>
              <a:ahLst/>
              <a:cxnLst/>
              <a:rect l="l" t="t" r="r" b="b"/>
              <a:pathLst>
                <a:path w="106680" h="2569845">
                  <a:moveTo>
                    <a:pt x="106680" y="0"/>
                  </a:moveTo>
                  <a:lnTo>
                    <a:pt x="0" y="0"/>
                  </a:lnTo>
                  <a:lnTo>
                    <a:pt x="0" y="2569464"/>
                  </a:lnTo>
                  <a:lnTo>
                    <a:pt x="106680" y="2569464"/>
                  </a:lnTo>
                  <a:lnTo>
                    <a:pt x="106680" y="0"/>
                  </a:lnTo>
                  <a:close/>
                </a:path>
              </a:pathLst>
            </a:custGeom>
            <a:solidFill>
              <a:srgbClr val="6D0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17420" y="5192268"/>
              <a:ext cx="106680" cy="337185"/>
            </a:xfrm>
            <a:custGeom>
              <a:avLst/>
              <a:gdLst/>
              <a:ahLst/>
              <a:cxnLst/>
              <a:rect l="l" t="t" r="r" b="b"/>
              <a:pathLst>
                <a:path w="106680" h="337185">
                  <a:moveTo>
                    <a:pt x="0" y="336803"/>
                  </a:moveTo>
                  <a:lnTo>
                    <a:pt x="106680" y="336803"/>
                  </a:lnTo>
                </a:path>
                <a:path w="106680" h="337185">
                  <a:moveTo>
                    <a:pt x="0" y="0"/>
                  </a:moveTo>
                  <a:lnTo>
                    <a:pt x="106680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110740" y="4922520"/>
              <a:ext cx="106680" cy="942340"/>
            </a:xfrm>
            <a:custGeom>
              <a:avLst/>
              <a:gdLst/>
              <a:ahLst/>
              <a:cxnLst/>
              <a:rect l="l" t="t" r="r" b="b"/>
              <a:pathLst>
                <a:path w="106680" h="942339">
                  <a:moveTo>
                    <a:pt x="106680" y="0"/>
                  </a:moveTo>
                  <a:lnTo>
                    <a:pt x="0" y="0"/>
                  </a:lnTo>
                  <a:lnTo>
                    <a:pt x="0" y="941831"/>
                  </a:lnTo>
                  <a:lnTo>
                    <a:pt x="106680" y="941831"/>
                  </a:lnTo>
                  <a:lnTo>
                    <a:pt x="106680" y="0"/>
                  </a:lnTo>
                  <a:close/>
                </a:path>
              </a:pathLst>
            </a:custGeom>
            <a:solidFill>
              <a:srgbClr val="6D0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432304" y="5529072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80">
                  <a:moveTo>
                    <a:pt x="0" y="0"/>
                  </a:moveTo>
                  <a:lnTo>
                    <a:pt x="106679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432304" y="5192172"/>
              <a:ext cx="321945" cy="5080"/>
            </a:xfrm>
            <a:custGeom>
              <a:avLst/>
              <a:gdLst/>
              <a:ahLst/>
              <a:cxnLst/>
              <a:rect l="l" t="t" r="r" b="b"/>
              <a:pathLst>
                <a:path w="321944" h="5079">
                  <a:moveTo>
                    <a:pt x="0" y="4762"/>
                  </a:moveTo>
                  <a:lnTo>
                    <a:pt x="321563" y="4762"/>
                  </a:lnTo>
                </a:path>
                <a:path w="321944" h="5079">
                  <a:moveTo>
                    <a:pt x="0" y="0"/>
                  </a:moveTo>
                  <a:lnTo>
                    <a:pt x="106679" y="0"/>
                  </a:lnTo>
                </a:path>
                <a:path w="321944" h="5079">
                  <a:moveTo>
                    <a:pt x="214883" y="0"/>
                  </a:moveTo>
                  <a:lnTo>
                    <a:pt x="321563" y="0"/>
                  </a:lnTo>
                </a:path>
              </a:pathLst>
            </a:custGeom>
            <a:ln w="317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217420" y="4855464"/>
              <a:ext cx="321945" cy="0"/>
            </a:xfrm>
            <a:custGeom>
              <a:avLst/>
              <a:gdLst/>
              <a:ahLst/>
              <a:cxnLst/>
              <a:rect l="l" t="t" r="r" b="b"/>
              <a:pathLst>
                <a:path w="321944">
                  <a:moveTo>
                    <a:pt x="0" y="0"/>
                  </a:moveTo>
                  <a:lnTo>
                    <a:pt x="106680" y="0"/>
                  </a:lnTo>
                </a:path>
                <a:path w="321944">
                  <a:moveTo>
                    <a:pt x="214884" y="0"/>
                  </a:moveTo>
                  <a:lnTo>
                    <a:pt x="321563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324100" y="4748784"/>
              <a:ext cx="108585" cy="1115695"/>
            </a:xfrm>
            <a:custGeom>
              <a:avLst/>
              <a:gdLst/>
              <a:ahLst/>
              <a:cxnLst/>
              <a:rect l="l" t="t" r="r" b="b"/>
              <a:pathLst>
                <a:path w="108585" h="1115695">
                  <a:moveTo>
                    <a:pt x="108204" y="0"/>
                  </a:moveTo>
                  <a:lnTo>
                    <a:pt x="0" y="0"/>
                  </a:lnTo>
                  <a:lnTo>
                    <a:pt x="0" y="1115568"/>
                  </a:lnTo>
                  <a:lnTo>
                    <a:pt x="108204" y="1115568"/>
                  </a:lnTo>
                  <a:lnTo>
                    <a:pt x="108204" y="0"/>
                  </a:lnTo>
                  <a:close/>
                </a:path>
              </a:pathLst>
            </a:custGeom>
            <a:solidFill>
              <a:srgbClr val="6D0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647188" y="5529072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80">
                  <a:moveTo>
                    <a:pt x="0" y="0"/>
                  </a:moveTo>
                  <a:lnTo>
                    <a:pt x="106680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538984" y="5196840"/>
              <a:ext cx="108585" cy="668020"/>
            </a:xfrm>
            <a:custGeom>
              <a:avLst/>
              <a:gdLst/>
              <a:ahLst/>
              <a:cxnLst/>
              <a:rect l="l" t="t" r="r" b="b"/>
              <a:pathLst>
                <a:path w="108585" h="668020">
                  <a:moveTo>
                    <a:pt x="108204" y="0"/>
                  </a:moveTo>
                  <a:lnTo>
                    <a:pt x="0" y="0"/>
                  </a:lnTo>
                  <a:lnTo>
                    <a:pt x="0" y="667512"/>
                  </a:lnTo>
                  <a:lnTo>
                    <a:pt x="108204" y="667512"/>
                  </a:lnTo>
                  <a:lnTo>
                    <a:pt x="108204" y="0"/>
                  </a:lnTo>
                  <a:close/>
                </a:path>
              </a:pathLst>
            </a:custGeom>
            <a:solidFill>
              <a:srgbClr val="6D0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860548" y="5529072"/>
              <a:ext cx="108585" cy="0"/>
            </a:xfrm>
            <a:custGeom>
              <a:avLst/>
              <a:gdLst/>
              <a:ahLst/>
              <a:cxnLst/>
              <a:rect l="l" t="t" r="r" b="b"/>
              <a:pathLst>
                <a:path w="108585">
                  <a:moveTo>
                    <a:pt x="0" y="0"/>
                  </a:moveTo>
                  <a:lnTo>
                    <a:pt x="108203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860548" y="5192172"/>
              <a:ext cx="108585" cy="5080"/>
            </a:xfrm>
            <a:custGeom>
              <a:avLst/>
              <a:gdLst/>
              <a:ahLst/>
              <a:cxnLst/>
              <a:rect l="l" t="t" r="r" b="b"/>
              <a:pathLst>
                <a:path w="108585" h="5079">
                  <a:moveTo>
                    <a:pt x="0" y="4762"/>
                  </a:moveTo>
                  <a:lnTo>
                    <a:pt x="108203" y="4762"/>
                  </a:lnTo>
                </a:path>
                <a:path w="108585" h="5079">
                  <a:moveTo>
                    <a:pt x="0" y="0"/>
                  </a:moveTo>
                  <a:lnTo>
                    <a:pt x="108203" y="0"/>
                  </a:lnTo>
                </a:path>
              </a:pathLst>
            </a:custGeom>
            <a:ln w="317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647188" y="4181855"/>
              <a:ext cx="321945" cy="673735"/>
            </a:xfrm>
            <a:custGeom>
              <a:avLst/>
              <a:gdLst/>
              <a:ahLst/>
              <a:cxnLst/>
              <a:rect l="l" t="t" r="r" b="b"/>
              <a:pathLst>
                <a:path w="321944" h="673735">
                  <a:moveTo>
                    <a:pt x="0" y="673608"/>
                  </a:moveTo>
                  <a:lnTo>
                    <a:pt x="106680" y="673608"/>
                  </a:lnTo>
                </a:path>
                <a:path w="321944" h="673735">
                  <a:moveTo>
                    <a:pt x="213360" y="673608"/>
                  </a:moveTo>
                  <a:lnTo>
                    <a:pt x="321563" y="673608"/>
                  </a:lnTo>
                </a:path>
                <a:path w="321944" h="673735">
                  <a:moveTo>
                    <a:pt x="0" y="336804"/>
                  </a:moveTo>
                  <a:lnTo>
                    <a:pt x="106680" y="336804"/>
                  </a:lnTo>
                </a:path>
                <a:path w="321944" h="673735">
                  <a:moveTo>
                    <a:pt x="213360" y="336804"/>
                  </a:moveTo>
                  <a:lnTo>
                    <a:pt x="321563" y="336804"/>
                  </a:lnTo>
                </a:path>
                <a:path w="321944" h="673735">
                  <a:moveTo>
                    <a:pt x="0" y="0"/>
                  </a:moveTo>
                  <a:lnTo>
                    <a:pt x="106680" y="0"/>
                  </a:lnTo>
                </a:path>
                <a:path w="321944" h="673735">
                  <a:moveTo>
                    <a:pt x="213360" y="0"/>
                  </a:moveTo>
                  <a:lnTo>
                    <a:pt x="321563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753868" y="4046220"/>
              <a:ext cx="106680" cy="1818639"/>
            </a:xfrm>
            <a:custGeom>
              <a:avLst/>
              <a:gdLst/>
              <a:ahLst/>
              <a:cxnLst/>
              <a:rect l="l" t="t" r="r" b="b"/>
              <a:pathLst>
                <a:path w="106680" h="1818639">
                  <a:moveTo>
                    <a:pt x="106680" y="0"/>
                  </a:moveTo>
                  <a:lnTo>
                    <a:pt x="0" y="0"/>
                  </a:lnTo>
                  <a:lnTo>
                    <a:pt x="0" y="1818132"/>
                  </a:lnTo>
                  <a:lnTo>
                    <a:pt x="106680" y="1818132"/>
                  </a:lnTo>
                  <a:lnTo>
                    <a:pt x="106680" y="0"/>
                  </a:lnTo>
                  <a:close/>
                </a:path>
              </a:pathLst>
            </a:custGeom>
            <a:solidFill>
              <a:srgbClr val="6D0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075432" y="5529072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80">
                  <a:moveTo>
                    <a:pt x="0" y="0"/>
                  </a:moveTo>
                  <a:lnTo>
                    <a:pt x="106680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075432" y="5192172"/>
              <a:ext cx="106680" cy="5080"/>
            </a:xfrm>
            <a:custGeom>
              <a:avLst/>
              <a:gdLst/>
              <a:ahLst/>
              <a:cxnLst/>
              <a:rect l="l" t="t" r="r" b="b"/>
              <a:pathLst>
                <a:path w="106680" h="5079">
                  <a:moveTo>
                    <a:pt x="0" y="4762"/>
                  </a:moveTo>
                  <a:lnTo>
                    <a:pt x="106680" y="4762"/>
                  </a:lnTo>
                </a:path>
                <a:path w="106680" h="5079">
                  <a:moveTo>
                    <a:pt x="0" y="0"/>
                  </a:moveTo>
                  <a:lnTo>
                    <a:pt x="106680" y="0"/>
                  </a:lnTo>
                </a:path>
              </a:pathLst>
            </a:custGeom>
            <a:ln w="317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075432" y="4181855"/>
              <a:ext cx="106680" cy="673735"/>
            </a:xfrm>
            <a:custGeom>
              <a:avLst/>
              <a:gdLst/>
              <a:ahLst/>
              <a:cxnLst/>
              <a:rect l="l" t="t" r="r" b="b"/>
              <a:pathLst>
                <a:path w="106680" h="673735">
                  <a:moveTo>
                    <a:pt x="0" y="673608"/>
                  </a:moveTo>
                  <a:lnTo>
                    <a:pt x="106680" y="673608"/>
                  </a:lnTo>
                </a:path>
                <a:path w="106680" h="673735">
                  <a:moveTo>
                    <a:pt x="0" y="336804"/>
                  </a:moveTo>
                  <a:lnTo>
                    <a:pt x="106680" y="336804"/>
                  </a:lnTo>
                </a:path>
                <a:path w="106680" h="673735">
                  <a:moveTo>
                    <a:pt x="0" y="0"/>
                  </a:moveTo>
                  <a:lnTo>
                    <a:pt x="106680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968752" y="4101084"/>
              <a:ext cx="106680" cy="1763395"/>
            </a:xfrm>
            <a:custGeom>
              <a:avLst/>
              <a:gdLst/>
              <a:ahLst/>
              <a:cxnLst/>
              <a:rect l="l" t="t" r="r" b="b"/>
              <a:pathLst>
                <a:path w="106680" h="1763395">
                  <a:moveTo>
                    <a:pt x="106680" y="0"/>
                  </a:moveTo>
                  <a:lnTo>
                    <a:pt x="0" y="0"/>
                  </a:lnTo>
                  <a:lnTo>
                    <a:pt x="0" y="1763268"/>
                  </a:lnTo>
                  <a:lnTo>
                    <a:pt x="106680" y="1763268"/>
                  </a:lnTo>
                  <a:lnTo>
                    <a:pt x="106680" y="0"/>
                  </a:lnTo>
                  <a:close/>
                </a:path>
              </a:pathLst>
            </a:custGeom>
            <a:solidFill>
              <a:srgbClr val="6D0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290316" y="5529072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>
                  <a:moveTo>
                    <a:pt x="0" y="0"/>
                  </a:moveTo>
                  <a:lnTo>
                    <a:pt x="106680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290316" y="5192172"/>
              <a:ext cx="106680" cy="5080"/>
            </a:xfrm>
            <a:custGeom>
              <a:avLst/>
              <a:gdLst/>
              <a:ahLst/>
              <a:cxnLst/>
              <a:rect l="l" t="t" r="r" b="b"/>
              <a:pathLst>
                <a:path w="106679" h="5079">
                  <a:moveTo>
                    <a:pt x="0" y="4762"/>
                  </a:moveTo>
                  <a:lnTo>
                    <a:pt x="106680" y="4762"/>
                  </a:lnTo>
                </a:path>
                <a:path w="106679" h="5079">
                  <a:moveTo>
                    <a:pt x="0" y="0"/>
                  </a:moveTo>
                  <a:lnTo>
                    <a:pt x="106680" y="0"/>
                  </a:lnTo>
                </a:path>
              </a:pathLst>
            </a:custGeom>
            <a:ln w="317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290316" y="4181855"/>
              <a:ext cx="106680" cy="673735"/>
            </a:xfrm>
            <a:custGeom>
              <a:avLst/>
              <a:gdLst/>
              <a:ahLst/>
              <a:cxnLst/>
              <a:rect l="l" t="t" r="r" b="b"/>
              <a:pathLst>
                <a:path w="106679" h="673735">
                  <a:moveTo>
                    <a:pt x="0" y="673608"/>
                  </a:moveTo>
                  <a:lnTo>
                    <a:pt x="106680" y="673608"/>
                  </a:lnTo>
                </a:path>
                <a:path w="106679" h="673735">
                  <a:moveTo>
                    <a:pt x="0" y="336804"/>
                  </a:moveTo>
                  <a:lnTo>
                    <a:pt x="106680" y="336804"/>
                  </a:lnTo>
                </a:path>
                <a:path w="106679" h="673735">
                  <a:moveTo>
                    <a:pt x="0" y="0"/>
                  </a:moveTo>
                  <a:lnTo>
                    <a:pt x="106680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182112" y="4206240"/>
              <a:ext cx="108585" cy="1658620"/>
            </a:xfrm>
            <a:custGeom>
              <a:avLst/>
              <a:gdLst/>
              <a:ahLst/>
              <a:cxnLst/>
              <a:rect l="l" t="t" r="r" b="b"/>
              <a:pathLst>
                <a:path w="108585" h="1658620">
                  <a:moveTo>
                    <a:pt x="108203" y="0"/>
                  </a:moveTo>
                  <a:lnTo>
                    <a:pt x="0" y="0"/>
                  </a:lnTo>
                  <a:lnTo>
                    <a:pt x="0" y="1658112"/>
                  </a:lnTo>
                  <a:lnTo>
                    <a:pt x="108203" y="1658112"/>
                  </a:lnTo>
                  <a:lnTo>
                    <a:pt x="108203" y="0"/>
                  </a:lnTo>
                  <a:close/>
                </a:path>
              </a:pathLst>
            </a:custGeom>
            <a:solidFill>
              <a:srgbClr val="6D0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503676" y="5529072"/>
              <a:ext cx="108585" cy="0"/>
            </a:xfrm>
            <a:custGeom>
              <a:avLst/>
              <a:gdLst/>
              <a:ahLst/>
              <a:cxnLst/>
              <a:rect l="l" t="t" r="r" b="b"/>
              <a:pathLst>
                <a:path w="108585">
                  <a:moveTo>
                    <a:pt x="0" y="0"/>
                  </a:moveTo>
                  <a:lnTo>
                    <a:pt x="108203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503676" y="5192172"/>
              <a:ext cx="108585" cy="5080"/>
            </a:xfrm>
            <a:custGeom>
              <a:avLst/>
              <a:gdLst/>
              <a:ahLst/>
              <a:cxnLst/>
              <a:rect l="l" t="t" r="r" b="b"/>
              <a:pathLst>
                <a:path w="108585" h="5079">
                  <a:moveTo>
                    <a:pt x="0" y="4762"/>
                  </a:moveTo>
                  <a:lnTo>
                    <a:pt x="108203" y="4762"/>
                  </a:lnTo>
                </a:path>
                <a:path w="108585" h="5079">
                  <a:moveTo>
                    <a:pt x="0" y="0"/>
                  </a:moveTo>
                  <a:lnTo>
                    <a:pt x="108203" y="0"/>
                  </a:lnTo>
                </a:path>
              </a:pathLst>
            </a:custGeom>
            <a:ln w="317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396996" y="5041392"/>
              <a:ext cx="106680" cy="822960"/>
            </a:xfrm>
            <a:custGeom>
              <a:avLst/>
              <a:gdLst/>
              <a:ahLst/>
              <a:cxnLst/>
              <a:rect l="l" t="t" r="r" b="b"/>
              <a:pathLst>
                <a:path w="106679" h="822960">
                  <a:moveTo>
                    <a:pt x="106679" y="0"/>
                  </a:moveTo>
                  <a:lnTo>
                    <a:pt x="0" y="0"/>
                  </a:lnTo>
                  <a:lnTo>
                    <a:pt x="0" y="822959"/>
                  </a:lnTo>
                  <a:lnTo>
                    <a:pt x="106679" y="822959"/>
                  </a:lnTo>
                  <a:lnTo>
                    <a:pt x="106679" y="0"/>
                  </a:lnTo>
                  <a:close/>
                </a:path>
              </a:pathLst>
            </a:custGeom>
            <a:solidFill>
              <a:srgbClr val="6D0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718560" y="5529072"/>
              <a:ext cx="108585" cy="0"/>
            </a:xfrm>
            <a:custGeom>
              <a:avLst/>
              <a:gdLst/>
              <a:ahLst/>
              <a:cxnLst/>
              <a:rect l="l" t="t" r="r" b="b"/>
              <a:pathLst>
                <a:path w="108585">
                  <a:moveTo>
                    <a:pt x="0" y="0"/>
                  </a:moveTo>
                  <a:lnTo>
                    <a:pt x="108203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718560" y="5192172"/>
              <a:ext cx="108585" cy="5080"/>
            </a:xfrm>
            <a:custGeom>
              <a:avLst/>
              <a:gdLst/>
              <a:ahLst/>
              <a:cxnLst/>
              <a:rect l="l" t="t" r="r" b="b"/>
              <a:pathLst>
                <a:path w="108585" h="5079">
                  <a:moveTo>
                    <a:pt x="0" y="4762"/>
                  </a:moveTo>
                  <a:lnTo>
                    <a:pt x="108203" y="4762"/>
                  </a:lnTo>
                </a:path>
                <a:path w="108585" h="5079">
                  <a:moveTo>
                    <a:pt x="0" y="0"/>
                  </a:moveTo>
                  <a:lnTo>
                    <a:pt x="108203" y="0"/>
                  </a:lnTo>
                </a:path>
              </a:pathLst>
            </a:custGeom>
            <a:ln w="317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503676" y="4518660"/>
              <a:ext cx="323215" cy="337185"/>
            </a:xfrm>
            <a:custGeom>
              <a:avLst/>
              <a:gdLst/>
              <a:ahLst/>
              <a:cxnLst/>
              <a:rect l="l" t="t" r="r" b="b"/>
              <a:pathLst>
                <a:path w="323214" h="337185">
                  <a:moveTo>
                    <a:pt x="0" y="336803"/>
                  </a:moveTo>
                  <a:lnTo>
                    <a:pt x="108203" y="336803"/>
                  </a:lnTo>
                </a:path>
                <a:path w="323214" h="337185">
                  <a:moveTo>
                    <a:pt x="214884" y="336803"/>
                  </a:moveTo>
                  <a:lnTo>
                    <a:pt x="323088" y="336803"/>
                  </a:lnTo>
                </a:path>
                <a:path w="323214" h="337185">
                  <a:moveTo>
                    <a:pt x="0" y="0"/>
                  </a:moveTo>
                  <a:lnTo>
                    <a:pt x="108203" y="0"/>
                  </a:lnTo>
                </a:path>
                <a:path w="323214" h="337185">
                  <a:moveTo>
                    <a:pt x="214884" y="0"/>
                  </a:moveTo>
                  <a:lnTo>
                    <a:pt x="323088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611880" y="4332732"/>
              <a:ext cx="106680" cy="1531620"/>
            </a:xfrm>
            <a:custGeom>
              <a:avLst/>
              <a:gdLst/>
              <a:ahLst/>
              <a:cxnLst/>
              <a:rect l="l" t="t" r="r" b="b"/>
              <a:pathLst>
                <a:path w="106679" h="1531620">
                  <a:moveTo>
                    <a:pt x="106680" y="0"/>
                  </a:moveTo>
                  <a:lnTo>
                    <a:pt x="0" y="0"/>
                  </a:lnTo>
                  <a:lnTo>
                    <a:pt x="0" y="1531620"/>
                  </a:lnTo>
                  <a:lnTo>
                    <a:pt x="106680" y="1531620"/>
                  </a:lnTo>
                  <a:lnTo>
                    <a:pt x="106680" y="0"/>
                  </a:lnTo>
                  <a:close/>
                </a:path>
              </a:pathLst>
            </a:custGeom>
            <a:solidFill>
              <a:srgbClr val="6D0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933444" y="5529072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>
                  <a:moveTo>
                    <a:pt x="0" y="0"/>
                  </a:moveTo>
                  <a:lnTo>
                    <a:pt x="106679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933444" y="5192172"/>
              <a:ext cx="106680" cy="5080"/>
            </a:xfrm>
            <a:custGeom>
              <a:avLst/>
              <a:gdLst/>
              <a:ahLst/>
              <a:cxnLst/>
              <a:rect l="l" t="t" r="r" b="b"/>
              <a:pathLst>
                <a:path w="106679" h="5079">
                  <a:moveTo>
                    <a:pt x="0" y="4762"/>
                  </a:moveTo>
                  <a:lnTo>
                    <a:pt x="106679" y="4762"/>
                  </a:lnTo>
                </a:path>
                <a:path w="106679" h="5079">
                  <a:moveTo>
                    <a:pt x="0" y="0"/>
                  </a:moveTo>
                  <a:lnTo>
                    <a:pt x="106679" y="0"/>
                  </a:lnTo>
                </a:path>
              </a:pathLst>
            </a:custGeom>
            <a:ln w="317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933444" y="4518660"/>
              <a:ext cx="106680" cy="337185"/>
            </a:xfrm>
            <a:custGeom>
              <a:avLst/>
              <a:gdLst/>
              <a:ahLst/>
              <a:cxnLst/>
              <a:rect l="l" t="t" r="r" b="b"/>
              <a:pathLst>
                <a:path w="106679" h="337185">
                  <a:moveTo>
                    <a:pt x="0" y="336803"/>
                  </a:moveTo>
                  <a:lnTo>
                    <a:pt x="106679" y="336803"/>
                  </a:lnTo>
                </a:path>
                <a:path w="106679" h="337185">
                  <a:moveTo>
                    <a:pt x="0" y="0"/>
                  </a:moveTo>
                  <a:lnTo>
                    <a:pt x="106679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826764" y="4543044"/>
              <a:ext cx="106680" cy="1321435"/>
            </a:xfrm>
            <a:custGeom>
              <a:avLst/>
              <a:gdLst/>
              <a:ahLst/>
              <a:cxnLst/>
              <a:rect l="l" t="t" r="r" b="b"/>
              <a:pathLst>
                <a:path w="106679" h="1321435">
                  <a:moveTo>
                    <a:pt x="106680" y="0"/>
                  </a:moveTo>
                  <a:lnTo>
                    <a:pt x="0" y="0"/>
                  </a:lnTo>
                  <a:lnTo>
                    <a:pt x="0" y="1321307"/>
                  </a:lnTo>
                  <a:lnTo>
                    <a:pt x="106680" y="1321307"/>
                  </a:lnTo>
                  <a:lnTo>
                    <a:pt x="106680" y="0"/>
                  </a:lnTo>
                  <a:close/>
                </a:path>
              </a:pathLst>
            </a:custGeom>
            <a:solidFill>
              <a:srgbClr val="6D0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148327" y="5529072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>
                  <a:moveTo>
                    <a:pt x="0" y="0"/>
                  </a:moveTo>
                  <a:lnTo>
                    <a:pt x="106680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148327" y="5192172"/>
              <a:ext cx="106680" cy="5080"/>
            </a:xfrm>
            <a:custGeom>
              <a:avLst/>
              <a:gdLst/>
              <a:ahLst/>
              <a:cxnLst/>
              <a:rect l="l" t="t" r="r" b="b"/>
              <a:pathLst>
                <a:path w="106679" h="5079">
                  <a:moveTo>
                    <a:pt x="0" y="4762"/>
                  </a:moveTo>
                  <a:lnTo>
                    <a:pt x="106680" y="4762"/>
                  </a:lnTo>
                </a:path>
                <a:path w="106679" h="5079">
                  <a:moveTo>
                    <a:pt x="0" y="0"/>
                  </a:moveTo>
                  <a:lnTo>
                    <a:pt x="106680" y="0"/>
                  </a:lnTo>
                </a:path>
              </a:pathLst>
            </a:custGeom>
            <a:ln w="317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718560" y="4181855"/>
              <a:ext cx="6917690" cy="673735"/>
            </a:xfrm>
            <a:custGeom>
              <a:avLst/>
              <a:gdLst/>
              <a:ahLst/>
              <a:cxnLst/>
              <a:rect l="l" t="t" r="r" b="b"/>
              <a:pathLst>
                <a:path w="6917690" h="673735">
                  <a:moveTo>
                    <a:pt x="429767" y="673608"/>
                  </a:moveTo>
                  <a:lnTo>
                    <a:pt x="536448" y="673608"/>
                  </a:lnTo>
                </a:path>
                <a:path w="6917690" h="673735">
                  <a:moveTo>
                    <a:pt x="429767" y="336804"/>
                  </a:moveTo>
                  <a:lnTo>
                    <a:pt x="536448" y="336804"/>
                  </a:lnTo>
                </a:path>
                <a:path w="6917690" h="673735">
                  <a:moveTo>
                    <a:pt x="0" y="0"/>
                  </a:moveTo>
                  <a:lnTo>
                    <a:pt x="6917436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040124" y="4227576"/>
              <a:ext cx="108585" cy="1637030"/>
            </a:xfrm>
            <a:custGeom>
              <a:avLst/>
              <a:gdLst/>
              <a:ahLst/>
              <a:cxnLst/>
              <a:rect l="l" t="t" r="r" b="b"/>
              <a:pathLst>
                <a:path w="108585" h="1637029">
                  <a:moveTo>
                    <a:pt x="108203" y="0"/>
                  </a:moveTo>
                  <a:lnTo>
                    <a:pt x="0" y="0"/>
                  </a:lnTo>
                  <a:lnTo>
                    <a:pt x="0" y="1636776"/>
                  </a:lnTo>
                  <a:lnTo>
                    <a:pt x="108203" y="1636776"/>
                  </a:lnTo>
                  <a:lnTo>
                    <a:pt x="108203" y="0"/>
                  </a:lnTo>
                  <a:close/>
                </a:path>
              </a:pathLst>
            </a:custGeom>
            <a:solidFill>
              <a:srgbClr val="6D0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361688" y="5529072"/>
              <a:ext cx="108585" cy="0"/>
            </a:xfrm>
            <a:custGeom>
              <a:avLst/>
              <a:gdLst/>
              <a:ahLst/>
              <a:cxnLst/>
              <a:rect l="l" t="t" r="r" b="b"/>
              <a:pathLst>
                <a:path w="108585">
                  <a:moveTo>
                    <a:pt x="0" y="0"/>
                  </a:moveTo>
                  <a:lnTo>
                    <a:pt x="108203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361688" y="5192172"/>
              <a:ext cx="108585" cy="5080"/>
            </a:xfrm>
            <a:custGeom>
              <a:avLst/>
              <a:gdLst/>
              <a:ahLst/>
              <a:cxnLst/>
              <a:rect l="l" t="t" r="r" b="b"/>
              <a:pathLst>
                <a:path w="108585" h="5079">
                  <a:moveTo>
                    <a:pt x="0" y="4762"/>
                  </a:moveTo>
                  <a:lnTo>
                    <a:pt x="108203" y="4762"/>
                  </a:lnTo>
                </a:path>
                <a:path w="108585" h="5079">
                  <a:moveTo>
                    <a:pt x="0" y="0"/>
                  </a:moveTo>
                  <a:lnTo>
                    <a:pt x="108203" y="0"/>
                  </a:lnTo>
                </a:path>
              </a:pathLst>
            </a:custGeom>
            <a:ln w="317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361688" y="4518660"/>
              <a:ext cx="108585" cy="337185"/>
            </a:xfrm>
            <a:custGeom>
              <a:avLst/>
              <a:gdLst/>
              <a:ahLst/>
              <a:cxnLst/>
              <a:rect l="l" t="t" r="r" b="b"/>
              <a:pathLst>
                <a:path w="108585" h="337185">
                  <a:moveTo>
                    <a:pt x="0" y="336803"/>
                  </a:moveTo>
                  <a:lnTo>
                    <a:pt x="108203" y="336803"/>
                  </a:lnTo>
                </a:path>
                <a:path w="108585" h="337185">
                  <a:moveTo>
                    <a:pt x="0" y="0"/>
                  </a:moveTo>
                  <a:lnTo>
                    <a:pt x="108203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255008" y="4457700"/>
              <a:ext cx="106680" cy="1407160"/>
            </a:xfrm>
            <a:custGeom>
              <a:avLst/>
              <a:gdLst/>
              <a:ahLst/>
              <a:cxnLst/>
              <a:rect l="l" t="t" r="r" b="b"/>
              <a:pathLst>
                <a:path w="106679" h="1407160">
                  <a:moveTo>
                    <a:pt x="106679" y="0"/>
                  </a:moveTo>
                  <a:lnTo>
                    <a:pt x="0" y="0"/>
                  </a:lnTo>
                  <a:lnTo>
                    <a:pt x="0" y="1406652"/>
                  </a:lnTo>
                  <a:lnTo>
                    <a:pt x="106679" y="1406652"/>
                  </a:lnTo>
                  <a:lnTo>
                    <a:pt x="106679" y="0"/>
                  </a:lnTo>
                  <a:close/>
                </a:path>
              </a:pathLst>
            </a:custGeom>
            <a:solidFill>
              <a:srgbClr val="6D0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576572" y="5529072"/>
              <a:ext cx="108585" cy="0"/>
            </a:xfrm>
            <a:custGeom>
              <a:avLst/>
              <a:gdLst/>
              <a:ahLst/>
              <a:cxnLst/>
              <a:rect l="l" t="t" r="r" b="b"/>
              <a:pathLst>
                <a:path w="108585">
                  <a:moveTo>
                    <a:pt x="0" y="0"/>
                  </a:moveTo>
                  <a:lnTo>
                    <a:pt x="108203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576572" y="5192172"/>
              <a:ext cx="108585" cy="5080"/>
            </a:xfrm>
            <a:custGeom>
              <a:avLst/>
              <a:gdLst/>
              <a:ahLst/>
              <a:cxnLst/>
              <a:rect l="l" t="t" r="r" b="b"/>
              <a:pathLst>
                <a:path w="108585" h="5079">
                  <a:moveTo>
                    <a:pt x="0" y="4762"/>
                  </a:moveTo>
                  <a:lnTo>
                    <a:pt x="108203" y="4762"/>
                  </a:lnTo>
                </a:path>
                <a:path w="108585" h="5079">
                  <a:moveTo>
                    <a:pt x="0" y="0"/>
                  </a:moveTo>
                  <a:lnTo>
                    <a:pt x="108203" y="0"/>
                  </a:lnTo>
                </a:path>
              </a:pathLst>
            </a:custGeom>
            <a:ln w="317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576572" y="4518660"/>
              <a:ext cx="108585" cy="337185"/>
            </a:xfrm>
            <a:custGeom>
              <a:avLst/>
              <a:gdLst/>
              <a:ahLst/>
              <a:cxnLst/>
              <a:rect l="l" t="t" r="r" b="b"/>
              <a:pathLst>
                <a:path w="108585" h="337185">
                  <a:moveTo>
                    <a:pt x="0" y="336803"/>
                  </a:moveTo>
                  <a:lnTo>
                    <a:pt x="108203" y="336803"/>
                  </a:lnTo>
                </a:path>
                <a:path w="108585" h="337185">
                  <a:moveTo>
                    <a:pt x="0" y="0"/>
                  </a:moveTo>
                  <a:lnTo>
                    <a:pt x="108203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469892" y="4384548"/>
              <a:ext cx="106680" cy="1480185"/>
            </a:xfrm>
            <a:custGeom>
              <a:avLst/>
              <a:gdLst/>
              <a:ahLst/>
              <a:cxnLst/>
              <a:rect l="l" t="t" r="r" b="b"/>
              <a:pathLst>
                <a:path w="106679" h="1480185">
                  <a:moveTo>
                    <a:pt x="106680" y="0"/>
                  </a:moveTo>
                  <a:lnTo>
                    <a:pt x="0" y="0"/>
                  </a:lnTo>
                  <a:lnTo>
                    <a:pt x="0" y="1479804"/>
                  </a:lnTo>
                  <a:lnTo>
                    <a:pt x="106680" y="1479804"/>
                  </a:lnTo>
                  <a:lnTo>
                    <a:pt x="106680" y="0"/>
                  </a:lnTo>
                  <a:close/>
                </a:path>
              </a:pathLst>
            </a:custGeom>
            <a:solidFill>
              <a:srgbClr val="6D0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791455" y="5529072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>
                  <a:moveTo>
                    <a:pt x="0" y="0"/>
                  </a:moveTo>
                  <a:lnTo>
                    <a:pt x="106680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684776" y="5250180"/>
              <a:ext cx="106680" cy="614680"/>
            </a:xfrm>
            <a:custGeom>
              <a:avLst/>
              <a:gdLst/>
              <a:ahLst/>
              <a:cxnLst/>
              <a:rect l="l" t="t" r="r" b="b"/>
              <a:pathLst>
                <a:path w="106679" h="614679">
                  <a:moveTo>
                    <a:pt x="106679" y="0"/>
                  </a:moveTo>
                  <a:lnTo>
                    <a:pt x="0" y="0"/>
                  </a:lnTo>
                  <a:lnTo>
                    <a:pt x="0" y="614172"/>
                  </a:lnTo>
                  <a:lnTo>
                    <a:pt x="106679" y="614172"/>
                  </a:lnTo>
                  <a:lnTo>
                    <a:pt x="106679" y="0"/>
                  </a:lnTo>
                  <a:close/>
                </a:path>
              </a:pathLst>
            </a:custGeom>
            <a:solidFill>
              <a:srgbClr val="6D0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006340" y="5529072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>
                  <a:moveTo>
                    <a:pt x="0" y="0"/>
                  </a:moveTo>
                  <a:lnTo>
                    <a:pt x="106680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791455" y="5192172"/>
              <a:ext cx="321945" cy="5080"/>
            </a:xfrm>
            <a:custGeom>
              <a:avLst/>
              <a:gdLst/>
              <a:ahLst/>
              <a:cxnLst/>
              <a:rect l="l" t="t" r="r" b="b"/>
              <a:pathLst>
                <a:path w="321945" h="5079">
                  <a:moveTo>
                    <a:pt x="0" y="4762"/>
                  </a:moveTo>
                  <a:lnTo>
                    <a:pt x="106680" y="4762"/>
                  </a:lnTo>
                </a:path>
                <a:path w="321945" h="5079">
                  <a:moveTo>
                    <a:pt x="0" y="0"/>
                  </a:moveTo>
                  <a:lnTo>
                    <a:pt x="106680" y="0"/>
                  </a:lnTo>
                </a:path>
                <a:path w="321945" h="5079">
                  <a:moveTo>
                    <a:pt x="214884" y="4762"/>
                  </a:moveTo>
                  <a:lnTo>
                    <a:pt x="321564" y="4762"/>
                  </a:lnTo>
                </a:path>
                <a:path w="321945" h="5079">
                  <a:moveTo>
                    <a:pt x="214884" y="0"/>
                  </a:moveTo>
                  <a:lnTo>
                    <a:pt x="321564" y="0"/>
                  </a:lnTo>
                </a:path>
              </a:pathLst>
            </a:custGeom>
            <a:ln w="317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898135" y="4943855"/>
              <a:ext cx="108585" cy="920750"/>
            </a:xfrm>
            <a:custGeom>
              <a:avLst/>
              <a:gdLst/>
              <a:ahLst/>
              <a:cxnLst/>
              <a:rect l="l" t="t" r="r" b="b"/>
              <a:pathLst>
                <a:path w="108585" h="920750">
                  <a:moveTo>
                    <a:pt x="108203" y="0"/>
                  </a:moveTo>
                  <a:lnTo>
                    <a:pt x="0" y="0"/>
                  </a:lnTo>
                  <a:lnTo>
                    <a:pt x="0" y="920496"/>
                  </a:lnTo>
                  <a:lnTo>
                    <a:pt x="108203" y="920496"/>
                  </a:lnTo>
                  <a:lnTo>
                    <a:pt x="108203" y="0"/>
                  </a:lnTo>
                  <a:close/>
                </a:path>
              </a:pathLst>
            </a:custGeom>
            <a:solidFill>
              <a:srgbClr val="6D0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219700" y="5529072"/>
              <a:ext cx="108585" cy="0"/>
            </a:xfrm>
            <a:custGeom>
              <a:avLst/>
              <a:gdLst/>
              <a:ahLst/>
              <a:cxnLst/>
              <a:rect l="l" t="t" r="r" b="b"/>
              <a:pathLst>
                <a:path w="108585">
                  <a:moveTo>
                    <a:pt x="0" y="0"/>
                  </a:moveTo>
                  <a:lnTo>
                    <a:pt x="108203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219700" y="5192172"/>
              <a:ext cx="108585" cy="5080"/>
            </a:xfrm>
            <a:custGeom>
              <a:avLst/>
              <a:gdLst/>
              <a:ahLst/>
              <a:cxnLst/>
              <a:rect l="l" t="t" r="r" b="b"/>
              <a:pathLst>
                <a:path w="108585" h="5079">
                  <a:moveTo>
                    <a:pt x="0" y="4762"/>
                  </a:moveTo>
                  <a:lnTo>
                    <a:pt x="108203" y="4762"/>
                  </a:lnTo>
                </a:path>
                <a:path w="108585" h="5079">
                  <a:moveTo>
                    <a:pt x="0" y="0"/>
                  </a:moveTo>
                  <a:lnTo>
                    <a:pt x="108203" y="0"/>
                  </a:lnTo>
                </a:path>
              </a:pathLst>
            </a:custGeom>
            <a:ln w="317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006340" y="4518660"/>
              <a:ext cx="321945" cy="337185"/>
            </a:xfrm>
            <a:custGeom>
              <a:avLst/>
              <a:gdLst/>
              <a:ahLst/>
              <a:cxnLst/>
              <a:rect l="l" t="t" r="r" b="b"/>
              <a:pathLst>
                <a:path w="321945" h="337185">
                  <a:moveTo>
                    <a:pt x="0" y="336803"/>
                  </a:moveTo>
                  <a:lnTo>
                    <a:pt x="106680" y="336803"/>
                  </a:lnTo>
                </a:path>
                <a:path w="321945" h="337185">
                  <a:moveTo>
                    <a:pt x="213360" y="336803"/>
                  </a:moveTo>
                  <a:lnTo>
                    <a:pt x="321563" y="336803"/>
                  </a:lnTo>
                </a:path>
                <a:path w="321945" h="337185">
                  <a:moveTo>
                    <a:pt x="0" y="0"/>
                  </a:moveTo>
                  <a:lnTo>
                    <a:pt x="106680" y="0"/>
                  </a:lnTo>
                </a:path>
                <a:path w="321945" h="337185">
                  <a:moveTo>
                    <a:pt x="213360" y="0"/>
                  </a:moveTo>
                  <a:lnTo>
                    <a:pt x="321563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113020" y="4538472"/>
              <a:ext cx="106680" cy="1325880"/>
            </a:xfrm>
            <a:custGeom>
              <a:avLst/>
              <a:gdLst/>
              <a:ahLst/>
              <a:cxnLst/>
              <a:rect l="l" t="t" r="r" b="b"/>
              <a:pathLst>
                <a:path w="106679" h="1325879">
                  <a:moveTo>
                    <a:pt x="106679" y="0"/>
                  </a:moveTo>
                  <a:lnTo>
                    <a:pt x="0" y="0"/>
                  </a:lnTo>
                  <a:lnTo>
                    <a:pt x="0" y="1325880"/>
                  </a:lnTo>
                  <a:lnTo>
                    <a:pt x="106679" y="1325880"/>
                  </a:lnTo>
                  <a:lnTo>
                    <a:pt x="106679" y="0"/>
                  </a:lnTo>
                  <a:close/>
                </a:path>
              </a:pathLst>
            </a:custGeom>
            <a:solidFill>
              <a:srgbClr val="6D0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434584" y="5529072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>
                  <a:moveTo>
                    <a:pt x="0" y="0"/>
                  </a:moveTo>
                  <a:lnTo>
                    <a:pt x="106679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434584" y="5192172"/>
              <a:ext cx="106680" cy="5080"/>
            </a:xfrm>
            <a:custGeom>
              <a:avLst/>
              <a:gdLst/>
              <a:ahLst/>
              <a:cxnLst/>
              <a:rect l="l" t="t" r="r" b="b"/>
              <a:pathLst>
                <a:path w="106679" h="5079">
                  <a:moveTo>
                    <a:pt x="0" y="4762"/>
                  </a:moveTo>
                  <a:lnTo>
                    <a:pt x="106679" y="4762"/>
                  </a:lnTo>
                </a:path>
                <a:path w="106679" h="5079">
                  <a:moveTo>
                    <a:pt x="0" y="0"/>
                  </a:moveTo>
                  <a:lnTo>
                    <a:pt x="106679" y="0"/>
                  </a:lnTo>
                </a:path>
              </a:pathLst>
            </a:custGeom>
            <a:ln w="317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327903" y="5138927"/>
              <a:ext cx="106680" cy="725805"/>
            </a:xfrm>
            <a:custGeom>
              <a:avLst/>
              <a:gdLst/>
              <a:ahLst/>
              <a:cxnLst/>
              <a:rect l="l" t="t" r="r" b="b"/>
              <a:pathLst>
                <a:path w="106679" h="725804">
                  <a:moveTo>
                    <a:pt x="106680" y="0"/>
                  </a:moveTo>
                  <a:lnTo>
                    <a:pt x="0" y="0"/>
                  </a:lnTo>
                  <a:lnTo>
                    <a:pt x="0" y="725424"/>
                  </a:lnTo>
                  <a:lnTo>
                    <a:pt x="106680" y="725424"/>
                  </a:lnTo>
                  <a:lnTo>
                    <a:pt x="106680" y="0"/>
                  </a:lnTo>
                  <a:close/>
                </a:path>
              </a:pathLst>
            </a:custGeom>
            <a:solidFill>
              <a:srgbClr val="6D0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649467" y="5529072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>
                  <a:moveTo>
                    <a:pt x="0" y="0"/>
                  </a:moveTo>
                  <a:lnTo>
                    <a:pt x="106680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649467" y="5192172"/>
              <a:ext cx="106680" cy="5080"/>
            </a:xfrm>
            <a:custGeom>
              <a:avLst/>
              <a:gdLst/>
              <a:ahLst/>
              <a:cxnLst/>
              <a:rect l="l" t="t" r="r" b="b"/>
              <a:pathLst>
                <a:path w="106679" h="5079">
                  <a:moveTo>
                    <a:pt x="0" y="4762"/>
                  </a:moveTo>
                  <a:lnTo>
                    <a:pt x="106680" y="4762"/>
                  </a:lnTo>
                </a:path>
                <a:path w="106679" h="5079">
                  <a:moveTo>
                    <a:pt x="0" y="0"/>
                  </a:moveTo>
                  <a:lnTo>
                    <a:pt x="106680" y="0"/>
                  </a:lnTo>
                </a:path>
              </a:pathLst>
            </a:custGeom>
            <a:ln w="317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434584" y="4855464"/>
              <a:ext cx="321945" cy="0"/>
            </a:xfrm>
            <a:custGeom>
              <a:avLst/>
              <a:gdLst/>
              <a:ahLst/>
              <a:cxnLst/>
              <a:rect l="l" t="t" r="r" b="b"/>
              <a:pathLst>
                <a:path w="321945">
                  <a:moveTo>
                    <a:pt x="0" y="0"/>
                  </a:moveTo>
                  <a:lnTo>
                    <a:pt x="106679" y="0"/>
                  </a:lnTo>
                </a:path>
                <a:path w="321945">
                  <a:moveTo>
                    <a:pt x="214883" y="0"/>
                  </a:moveTo>
                  <a:lnTo>
                    <a:pt x="321563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541264" y="4657344"/>
              <a:ext cx="108585" cy="1207135"/>
            </a:xfrm>
            <a:custGeom>
              <a:avLst/>
              <a:gdLst/>
              <a:ahLst/>
              <a:cxnLst/>
              <a:rect l="l" t="t" r="r" b="b"/>
              <a:pathLst>
                <a:path w="108585" h="1207135">
                  <a:moveTo>
                    <a:pt x="108203" y="0"/>
                  </a:moveTo>
                  <a:lnTo>
                    <a:pt x="0" y="0"/>
                  </a:lnTo>
                  <a:lnTo>
                    <a:pt x="0" y="1207007"/>
                  </a:lnTo>
                  <a:lnTo>
                    <a:pt x="108203" y="1207007"/>
                  </a:lnTo>
                  <a:lnTo>
                    <a:pt x="108203" y="0"/>
                  </a:lnTo>
                  <a:close/>
                </a:path>
              </a:pathLst>
            </a:custGeom>
            <a:solidFill>
              <a:srgbClr val="6D0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864352" y="5529072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>
                  <a:moveTo>
                    <a:pt x="0" y="0"/>
                  </a:moveTo>
                  <a:lnTo>
                    <a:pt x="106680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864352" y="5192172"/>
              <a:ext cx="106680" cy="5080"/>
            </a:xfrm>
            <a:custGeom>
              <a:avLst/>
              <a:gdLst/>
              <a:ahLst/>
              <a:cxnLst/>
              <a:rect l="l" t="t" r="r" b="b"/>
              <a:pathLst>
                <a:path w="106679" h="5079">
                  <a:moveTo>
                    <a:pt x="0" y="4762"/>
                  </a:moveTo>
                  <a:lnTo>
                    <a:pt x="106680" y="4762"/>
                  </a:lnTo>
                </a:path>
                <a:path w="106679" h="5079">
                  <a:moveTo>
                    <a:pt x="0" y="0"/>
                  </a:moveTo>
                  <a:lnTo>
                    <a:pt x="106680" y="0"/>
                  </a:lnTo>
                </a:path>
              </a:pathLst>
            </a:custGeom>
            <a:ln w="317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756147" y="4930140"/>
              <a:ext cx="108585" cy="934719"/>
            </a:xfrm>
            <a:custGeom>
              <a:avLst/>
              <a:gdLst/>
              <a:ahLst/>
              <a:cxnLst/>
              <a:rect l="l" t="t" r="r" b="b"/>
              <a:pathLst>
                <a:path w="108585" h="934720">
                  <a:moveTo>
                    <a:pt x="108203" y="0"/>
                  </a:moveTo>
                  <a:lnTo>
                    <a:pt x="0" y="0"/>
                  </a:lnTo>
                  <a:lnTo>
                    <a:pt x="0" y="934212"/>
                  </a:lnTo>
                  <a:lnTo>
                    <a:pt x="108203" y="934212"/>
                  </a:lnTo>
                  <a:lnTo>
                    <a:pt x="108203" y="0"/>
                  </a:lnTo>
                  <a:close/>
                </a:path>
              </a:pathLst>
            </a:custGeom>
            <a:solidFill>
              <a:srgbClr val="6D0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077711" y="5529072"/>
              <a:ext cx="108585" cy="0"/>
            </a:xfrm>
            <a:custGeom>
              <a:avLst/>
              <a:gdLst/>
              <a:ahLst/>
              <a:cxnLst/>
              <a:rect l="l" t="t" r="r" b="b"/>
              <a:pathLst>
                <a:path w="108585">
                  <a:moveTo>
                    <a:pt x="0" y="0"/>
                  </a:moveTo>
                  <a:lnTo>
                    <a:pt x="108203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077711" y="5192172"/>
              <a:ext cx="108585" cy="5080"/>
            </a:xfrm>
            <a:custGeom>
              <a:avLst/>
              <a:gdLst/>
              <a:ahLst/>
              <a:cxnLst/>
              <a:rect l="l" t="t" r="r" b="b"/>
              <a:pathLst>
                <a:path w="108585" h="5079">
                  <a:moveTo>
                    <a:pt x="0" y="4762"/>
                  </a:moveTo>
                  <a:lnTo>
                    <a:pt x="108203" y="4762"/>
                  </a:lnTo>
                </a:path>
                <a:path w="108585" h="5079">
                  <a:moveTo>
                    <a:pt x="0" y="0"/>
                  </a:moveTo>
                  <a:lnTo>
                    <a:pt x="108203" y="0"/>
                  </a:lnTo>
                </a:path>
              </a:pathLst>
            </a:custGeom>
            <a:ln w="317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864352" y="4855464"/>
              <a:ext cx="321945" cy="0"/>
            </a:xfrm>
            <a:custGeom>
              <a:avLst/>
              <a:gdLst/>
              <a:ahLst/>
              <a:cxnLst/>
              <a:rect l="l" t="t" r="r" b="b"/>
              <a:pathLst>
                <a:path w="321945">
                  <a:moveTo>
                    <a:pt x="0" y="0"/>
                  </a:moveTo>
                  <a:lnTo>
                    <a:pt x="106680" y="0"/>
                  </a:lnTo>
                </a:path>
                <a:path w="321945">
                  <a:moveTo>
                    <a:pt x="213360" y="0"/>
                  </a:moveTo>
                  <a:lnTo>
                    <a:pt x="321563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971032" y="4661916"/>
              <a:ext cx="106680" cy="1202690"/>
            </a:xfrm>
            <a:custGeom>
              <a:avLst/>
              <a:gdLst/>
              <a:ahLst/>
              <a:cxnLst/>
              <a:rect l="l" t="t" r="r" b="b"/>
              <a:pathLst>
                <a:path w="106679" h="1202689">
                  <a:moveTo>
                    <a:pt x="106679" y="0"/>
                  </a:moveTo>
                  <a:lnTo>
                    <a:pt x="0" y="0"/>
                  </a:lnTo>
                  <a:lnTo>
                    <a:pt x="0" y="1202435"/>
                  </a:lnTo>
                  <a:lnTo>
                    <a:pt x="106679" y="1202435"/>
                  </a:lnTo>
                  <a:lnTo>
                    <a:pt x="106679" y="0"/>
                  </a:lnTo>
                  <a:close/>
                </a:path>
              </a:pathLst>
            </a:custGeom>
            <a:solidFill>
              <a:srgbClr val="6D0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292596" y="5529072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>
                  <a:moveTo>
                    <a:pt x="0" y="0"/>
                  </a:moveTo>
                  <a:lnTo>
                    <a:pt x="106679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292596" y="5192172"/>
              <a:ext cx="106680" cy="5080"/>
            </a:xfrm>
            <a:custGeom>
              <a:avLst/>
              <a:gdLst/>
              <a:ahLst/>
              <a:cxnLst/>
              <a:rect l="l" t="t" r="r" b="b"/>
              <a:pathLst>
                <a:path w="106679" h="5079">
                  <a:moveTo>
                    <a:pt x="0" y="4762"/>
                  </a:moveTo>
                  <a:lnTo>
                    <a:pt x="106679" y="4762"/>
                  </a:lnTo>
                </a:path>
                <a:path w="106679" h="5079">
                  <a:moveTo>
                    <a:pt x="0" y="0"/>
                  </a:moveTo>
                  <a:lnTo>
                    <a:pt x="106679" y="0"/>
                  </a:lnTo>
                </a:path>
              </a:pathLst>
            </a:custGeom>
            <a:ln w="317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292596" y="485546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>
                  <a:moveTo>
                    <a:pt x="0" y="0"/>
                  </a:moveTo>
                  <a:lnTo>
                    <a:pt x="106679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185916" y="4698492"/>
              <a:ext cx="106680" cy="1165860"/>
            </a:xfrm>
            <a:custGeom>
              <a:avLst/>
              <a:gdLst/>
              <a:ahLst/>
              <a:cxnLst/>
              <a:rect l="l" t="t" r="r" b="b"/>
              <a:pathLst>
                <a:path w="106679" h="1165860">
                  <a:moveTo>
                    <a:pt x="106680" y="0"/>
                  </a:moveTo>
                  <a:lnTo>
                    <a:pt x="0" y="0"/>
                  </a:lnTo>
                  <a:lnTo>
                    <a:pt x="0" y="1165859"/>
                  </a:lnTo>
                  <a:lnTo>
                    <a:pt x="106680" y="1165859"/>
                  </a:lnTo>
                  <a:lnTo>
                    <a:pt x="106680" y="0"/>
                  </a:lnTo>
                  <a:close/>
                </a:path>
              </a:pathLst>
            </a:custGeom>
            <a:solidFill>
              <a:srgbClr val="6D0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6507479" y="5529072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>
                  <a:moveTo>
                    <a:pt x="0" y="0"/>
                  </a:moveTo>
                  <a:lnTo>
                    <a:pt x="106679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6507479" y="5192172"/>
              <a:ext cx="106680" cy="5080"/>
            </a:xfrm>
            <a:custGeom>
              <a:avLst/>
              <a:gdLst/>
              <a:ahLst/>
              <a:cxnLst/>
              <a:rect l="l" t="t" r="r" b="b"/>
              <a:pathLst>
                <a:path w="106679" h="5079">
                  <a:moveTo>
                    <a:pt x="0" y="4762"/>
                  </a:moveTo>
                  <a:lnTo>
                    <a:pt x="106679" y="4762"/>
                  </a:lnTo>
                </a:path>
                <a:path w="106679" h="5079">
                  <a:moveTo>
                    <a:pt x="0" y="0"/>
                  </a:moveTo>
                  <a:lnTo>
                    <a:pt x="106679" y="0"/>
                  </a:lnTo>
                </a:path>
              </a:pathLst>
            </a:custGeom>
            <a:ln w="317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6507479" y="485546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>
                  <a:moveTo>
                    <a:pt x="0" y="0"/>
                  </a:moveTo>
                  <a:lnTo>
                    <a:pt x="106679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6399276" y="4707636"/>
              <a:ext cx="108585" cy="1156970"/>
            </a:xfrm>
            <a:custGeom>
              <a:avLst/>
              <a:gdLst/>
              <a:ahLst/>
              <a:cxnLst/>
              <a:rect l="l" t="t" r="r" b="b"/>
              <a:pathLst>
                <a:path w="108584" h="1156970">
                  <a:moveTo>
                    <a:pt x="108203" y="0"/>
                  </a:moveTo>
                  <a:lnTo>
                    <a:pt x="0" y="0"/>
                  </a:lnTo>
                  <a:lnTo>
                    <a:pt x="0" y="1156716"/>
                  </a:lnTo>
                  <a:lnTo>
                    <a:pt x="108203" y="1156716"/>
                  </a:lnTo>
                  <a:lnTo>
                    <a:pt x="108203" y="0"/>
                  </a:lnTo>
                  <a:close/>
                </a:path>
              </a:pathLst>
            </a:custGeom>
            <a:solidFill>
              <a:srgbClr val="6D0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6722364" y="5529072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>
                  <a:moveTo>
                    <a:pt x="0" y="0"/>
                  </a:moveTo>
                  <a:lnTo>
                    <a:pt x="106679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6722364" y="5192172"/>
              <a:ext cx="106680" cy="5080"/>
            </a:xfrm>
            <a:custGeom>
              <a:avLst/>
              <a:gdLst/>
              <a:ahLst/>
              <a:cxnLst/>
              <a:rect l="l" t="t" r="r" b="b"/>
              <a:pathLst>
                <a:path w="106679" h="5079">
                  <a:moveTo>
                    <a:pt x="0" y="4762"/>
                  </a:moveTo>
                  <a:lnTo>
                    <a:pt x="106679" y="4762"/>
                  </a:lnTo>
                </a:path>
                <a:path w="106679" h="5079">
                  <a:moveTo>
                    <a:pt x="0" y="0"/>
                  </a:moveTo>
                  <a:lnTo>
                    <a:pt x="106679" y="0"/>
                  </a:lnTo>
                </a:path>
              </a:pathLst>
            </a:custGeom>
            <a:ln w="317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6614160" y="4936236"/>
              <a:ext cx="108585" cy="928369"/>
            </a:xfrm>
            <a:custGeom>
              <a:avLst/>
              <a:gdLst/>
              <a:ahLst/>
              <a:cxnLst/>
              <a:rect l="l" t="t" r="r" b="b"/>
              <a:pathLst>
                <a:path w="108584" h="928370">
                  <a:moveTo>
                    <a:pt x="108204" y="0"/>
                  </a:moveTo>
                  <a:lnTo>
                    <a:pt x="0" y="0"/>
                  </a:lnTo>
                  <a:lnTo>
                    <a:pt x="0" y="928116"/>
                  </a:lnTo>
                  <a:lnTo>
                    <a:pt x="108204" y="928116"/>
                  </a:lnTo>
                  <a:lnTo>
                    <a:pt x="108204" y="0"/>
                  </a:lnTo>
                  <a:close/>
                </a:path>
              </a:pathLst>
            </a:custGeom>
            <a:solidFill>
              <a:srgbClr val="6D0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6935723" y="5529072"/>
              <a:ext cx="108585" cy="0"/>
            </a:xfrm>
            <a:custGeom>
              <a:avLst/>
              <a:gdLst/>
              <a:ahLst/>
              <a:cxnLst/>
              <a:rect l="l" t="t" r="r" b="b"/>
              <a:pathLst>
                <a:path w="108584">
                  <a:moveTo>
                    <a:pt x="0" y="0"/>
                  </a:moveTo>
                  <a:lnTo>
                    <a:pt x="108203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6935723" y="5192172"/>
              <a:ext cx="108585" cy="5080"/>
            </a:xfrm>
            <a:custGeom>
              <a:avLst/>
              <a:gdLst/>
              <a:ahLst/>
              <a:cxnLst/>
              <a:rect l="l" t="t" r="r" b="b"/>
              <a:pathLst>
                <a:path w="108584" h="5079">
                  <a:moveTo>
                    <a:pt x="0" y="4762"/>
                  </a:moveTo>
                  <a:lnTo>
                    <a:pt x="108203" y="4762"/>
                  </a:lnTo>
                </a:path>
                <a:path w="108584" h="5079">
                  <a:moveTo>
                    <a:pt x="0" y="0"/>
                  </a:moveTo>
                  <a:lnTo>
                    <a:pt x="108203" y="0"/>
                  </a:lnTo>
                </a:path>
              </a:pathLst>
            </a:custGeom>
            <a:ln w="317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6722364" y="4855464"/>
              <a:ext cx="321945" cy="0"/>
            </a:xfrm>
            <a:custGeom>
              <a:avLst/>
              <a:gdLst/>
              <a:ahLst/>
              <a:cxnLst/>
              <a:rect l="l" t="t" r="r" b="b"/>
              <a:pathLst>
                <a:path w="321945">
                  <a:moveTo>
                    <a:pt x="0" y="0"/>
                  </a:moveTo>
                  <a:lnTo>
                    <a:pt x="106679" y="0"/>
                  </a:lnTo>
                </a:path>
                <a:path w="321945">
                  <a:moveTo>
                    <a:pt x="213359" y="0"/>
                  </a:moveTo>
                  <a:lnTo>
                    <a:pt x="321563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6829044" y="4777740"/>
              <a:ext cx="106680" cy="1087120"/>
            </a:xfrm>
            <a:custGeom>
              <a:avLst/>
              <a:gdLst/>
              <a:ahLst/>
              <a:cxnLst/>
              <a:rect l="l" t="t" r="r" b="b"/>
              <a:pathLst>
                <a:path w="106679" h="1087120">
                  <a:moveTo>
                    <a:pt x="106679" y="0"/>
                  </a:moveTo>
                  <a:lnTo>
                    <a:pt x="0" y="0"/>
                  </a:lnTo>
                  <a:lnTo>
                    <a:pt x="0" y="1086612"/>
                  </a:lnTo>
                  <a:lnTo>
                    <a:pt x="106679" y="1086612"/>
                  </a:lnTo>
                  <a:lnTo>
                    <a:pt x="106679" y="0"/>
                  </a:lnTo>
                  <a:close/>
                </a:path>
              </a:pathLst>
            </a:custGeom>
            <a:solidFill>
              <a:srgbClr val="6D0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7150608" y="5529072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>
                  <a:moveTo>
                    <a:pt x="0" y="0"/>
                  </a:moveTo>
                  <a:lnTo>
                    <a:pt x="106680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7150608" y="5192172"/>
              <a:ext cx="106680" cy="5080"/>
            </a:xfrm>
            <a:custGeom>
              <a:avLst/>
              <a:gdLst/>
              <a:ahLst/>
              <a:cxnLst/>
              <a:rect l="l" t="t" r="r" b="b"/>
              <a:pathLst>
                <a:path w="106679" h="5079">
                  <a:moveTo>
                    <a:pt x="0" y="4762"/>
                  </a:moveTo>
                  <a:lnTo>
                    <a:pt x="106680" y="4762"/>
                  </a:lnTo>
                </a:path>
                <a:path w="106679" h="5079">
                  <a:moveTo>
                    <a:pt x="0" y="0"/>
                  </a:moveTo>
                  <a:lnTo>
                    <a:pt x="106680" y="0"/>
                  </a:lnTo>
                </a:path>
              </a:pathLst>
            </a:custGeom>
            <a:ln w="317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7043928" y="4962144"/>
              <a:ext cx="106680" cy="902335"/>
            </a:xfrm>
            <a:custGeom>
              <a:avLst/>
              <a:gdLst/>
              <a:ahLst/>
              <a:cxnLst/>
              <a:rect l="l" t="t" r="r" b="b"/>
              <a:pathLst>
                <a:path w="106679" h="902335">
                  <a:moveTo>
                    <a:pt x="106679" y="0"/>
                  </a:moveTo>
                  <a:lnTo>
                    <a:pt x="0" y="0"/>
                  </a:lnTo>
                  <a:lnTo>
                    <a:pt x="0" y="902207"/>
                  </a:lnTo>
                  <a:lnTo>
                    <a:pt x="106679" y="902207"/>
                  </a:lnTo>
                  <a:lnTo>
                    <a:pt x="106679" y="0"/>
                  </a:lnTo>
                  <a:close/>
                </a:path>
              </a:pathLst>
            </a:custGeom>
            <a:solidFill>
              <a:srgbClr val="6D0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7365491" y="5529072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>
                  <a:moveTo>
                    <a:pt x="0" y="0"/>
                  </a:moveTo>
                  <a:lnTo>
                    <a:pt x="106679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7365491" y="5192172"/>
              <a:ext cx="106680" cy="5080"/>
            </a:xfrm>
            <a:custGeom>
              <a:avLst/>
              <a:gdLst/>
              <a:ahLst/>
              <a:cxnLst/>
              <a:rect l="l" t="t" r="r" b="b"/>
              <a:pathLst>
                <a:path w="106679" h="5079">
                  <a:moveTo>
                    <a:pt x="0" y="4762"/>
                  </a:moveTo>
                  <a:lnTo>
                    <a:pt x="106679" y="4762"/>
                  </a:lnTo>
                </a:path>
                <a:path w="106679" h="5079">
                  <a:moveTo>
                    <a:pt x="0" y="0"/>
                  </a:moveTo>
                  <a:lnTo>
                    <a:pt x="106679" y="0"/>
                  </a:lnTo>
                </a:path>
              </a:pathLst>
            </a:custGeom>
            <a:ln w="317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7257288" y="5036820"/>
              <a:ext cx="108585" cy="828040"/>
            </a:xfrm>
            <a:custGeom>
              <a:avLst/>
              <a:gdLst/>
              <a:ahLst/>
              <a:cxnLst/>
              <a:rect l="l" t="t" r="r" b="b"/>
              <a:pathLst>
                <a:path w="108584" h="828039">
                  <a:moveTo>
                    <a:pt x="108203" y="0"/>
                  </a:moveTo>
                  <a:lnTo>
                    <a:pt x="0" y="0"/>
                  </a:lnTo>
                  <a:lnTo>
                    <a:pt x="0" y="827531"/>
                  </a:lnTo>
                  <a:lnTo>
                    <a:pt x="108203" y="827531"/>
                  </a:lnTo>
                  <a:lnTo>
                    <a:pt x="108203" y="0"/>
                  </a:lnTo>
                  <a:close/>
                </a:path>
              </a:pathLst>
            </a:custGeom>
            <a:solidFill>
              <a:srgbClr val="6D0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7578852" y="5529072"/>
              <a:ext cx="108585" cy="0"/>
            </a:xfrm>
            <a:custGeom>
              <a:avLst/>
              <a:gdLst/>
              <a:ahLst/>
              <a:cxnLst/>
              <a:rect l="l" t="t" r="r" b="b"/>
              <a:pathLst>
                <a:path w="108584">
                  <a:moveTo>
                    <a:pt x="0" y="0"/>
                  </a:moveTo>
                  <a:lnTo>
                    <a:pt x="108203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7578852" y="5192172"/>
              <a:ext cx="108585" cy="5080"/>
            </a:xfrm>
            <a:custGeom>
              <a:avLst/>
              <a:gdLst/>
              <a:ahLst/>
              <a:cxnLst/>
              <a:rect l="l" t="t" r="r" b="b"/>
              <a:pathLst>
                <a:path w="108584" h="5079">
                  <a:moveTo>
                    <a:pt x="0" y="4762"/>
                  </a:moveTo>
                  <a:lnTo>
                    <a:pt x="108203" y="4762"/>
                  </a:lnTo>
                </a:path>
                <a:path w="108584" h="5079">
                  <a:moveTo>
                    <a:pt x="0" y="0"/>
                  </a:moveTo>
                  <a:lnTo>
                    <a:pt x="108203" y="0"/>
                  </a:lnTo>
                </a:path>
              </a:pathLst>
            </a:custGeom>
            <a:ln w="317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7472172" y="4974336"/>
              <a:ext cx="106680" cy="890269"/>
            </a:xfrm>
            <a:custGeom>
              <a:avLst/>
              <a:gdLst/>
              <a:ahLst/>
              <a:cxnLst/>
              <a:rect l="l" t="t" r="r" b="b"/>
              <a:pathLst>
                <a:path w="106679" h="890270">
                  <a:moveTo>
                    <a:pt x="106679" y="0"/>
                  </a:moveTo>
                  <a:lnTo>
                    <a:pt x="0" y="0"/>
                  </a:lnTo>
                  <a:lnTo>
                    <a:pt x="0" y="890016"/>
                  </a:lnTo>
                  <a:lnTo>
                    <a:pt x="106679" y="890016"/>
                  </a:lnTo>
                  <a:lnTo>
                    <a:pt x="106679" y="0"/>
                  </a:lnTo>
                  <a:close/>
                </a:path>
              </a:pathLst>
            </a:custGeom>
            <a:solidFill>
              <a:srgbClr val="6D0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7793735" y="5529072"/>
              <a:ext cx="108585" cy="0"/>
            </a:xfrm>
            <a:custGeom>
              <a:avLst/>
              <a:gdLst/>
              <a:ahLst/>
              <a:cxnLst/>
              <a:rect l="l" t="t" r="r" b="b"/>
              <a:pathLst>
                <a:path w="108584">
                  <a:moveTo>
                    <a:pt x="0" y="0"/>
                  </a:moveTo>
                  <a:lnTo>
                    <a:pt x="108204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7793735" y="5192172"/>
              <a:ext cx="108585" cy="5080"/>
            </a:xfrm>
            <a:custGeom>
              <a:avLst/>
              <a:gdLst/>
              <a:ahLst/>
              <a:cxnLst/>
              <a:rect l="l" t="t" r="r" b="b"/>
              <a:pathLst>
                <a:path w="108584" h="5079">
                  <a:moveTo>
                    <a:pt x="0" y="4762"/>
                  </a:moveTo>
                  <a:lnTo>
                    <a:pt x="108204" y="4762"/>
                  </a:lnTo>
                </a:path>
                <a:path w="108584" h="5079">
                  <a:moveTo>
                    <a:pt x="0" y="0"/>
                  </a:moveTo>
                  <a:lnTo>
                    <a:pt x="108204" y="0"/>
                  </a:lnTo>
                </a:path>
              </a:pathLst>
            </a:custGeom>
            <a:ln w="317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7687055" y="4975860"/>
              <a:ext cx="106680" cy="889000"/>
            </a:xfrm>
            <a:custGeom>
              <a:avLst/>
              <a:gdLst/>
              <a:ahLst/>
              <a:cxnLst/>
              <a:rect l="l" t="t" r="r" b="b"/>
              <a:pathLst>
                <a:path w="106679" h="889000">
                  <a:moveTo>
                    <a:pt x="106679" y="0"/>
                  </a:moveTo>
                  <a:lnTo>
                    <a:pt x="0" y="0"/>
                  </a:lnTo>
                  <a:lnTo>
                    <a:pt x="0" y="888491"/>
                  </a:lnTo>
                  <a:lnTo>
                    <a:pt x="106679" y="888491"/>
                  </a:lnTo>
                  <a:lnTo>
                    <a:pt x="106679" y="0"/>
                  </a:lnTo>
                  <a:close/>
                </a:path>
              </a:pathLst>
            </a:custGeom>
            <a:solidFill>
              <a:srgbClr val="6D0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8008620" y="5529072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>
                  <a:moveTo>
                    <a:pt x="0" y="0"/>
                  </a:moveTo>
                  <a:lnTo>
                    <a:pt x="106679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8008620" y="5192172"/>
              <a:ext cx="106680" cy="5080"/>
            </a:xfrm>
            <a:custGeom>
              <a:avLst/>
              <a:gdLst/>
              <a:ahLst/>
              <a:cxnLst/>
              <a:rect l="l" t="t" r="r" b="b"/>
              <a:pathLst>
                <a:path w="106679" h="5079">
                  <a:moveTo>
                    <a:pt x="0" y="4762"/>
                  </a:moveTo>
                  <a:lnTo>
                    <a:pt x="106679" y="4762"/>
                  </a:lnTo>
                </a:path>
                <a:path w="106679" h="5079">
                  <a:moveTo>
                    <a:pt x="0" y="0"/>
                  </a:moveTo>
                  <a:lnTo>
                    <a:pt x="106679" y="0"/>
                  </a:lnTo>
                </a:path>
              </a:pathLst>
            </a:custGeom>
            <a:ln w="317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7901940" y="5053584"/>
              <a:ext cx="106680" cy="810895"/>
            </a:xfrm>
            <a:custGeom>
              <a:avLst/>
              <a:gdLst/>
              <a:ahLst/>
              <a:cxnLst/>
              <a:rect l="l" t="t" r="r" b="b"/>
              <a:pathLst>
                <a:path w="106679" h="810895">
                  <a:moveTo>
                    <a:pt x="106679" y="0"/>
                  </a:moveTo>
                  <a:lnTo>
                    <a:pt x="0" y="0"/>
                  </a:lnTo>
                  <a:lnTo>
                    <a:pt x="0" y="810768"/>
                  </a:lnTo>
                  <a:lnTo>
                    <a:pt x="106679" y="810768"/>
                  </a:lnTo>
                  <a:lnTo>
                    <a:pt x="106679" y="0"/>
                  </a:lnTo>
                  <a:close/>
                </a:path>
              </a:pathLst>
            </a:custGeom>
            <a:solidFill>
              <a:srgbClr val="6D0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8223503" y="5529072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>
                  <a:moveTo>
                    <a:pt x="0" y="0"/>
                  </a:moveTo>
                  <a:lnTo>
                    <a:pt x="106679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8223503" y="5192172"/>
              <a:ext cx="106680" cy="5080"/>
            </a:xfrm>
            <a:custGeom>
              <a:avLst/>
              <a:gdLst/>
              <a:ahLst/>
              <a:cxnLst/>
              <a:rect l="l" t="t" r="r" b="b"/>
              <a:pathLst>
                <a:path w="106679" h="5079">
                  <a:moveTo>
                    <a:pt x="0" y="4762"/>
                  </a:moveTo>
                  <a:lnTo>
                    <a:pt x="106679" y="4762"/>
                  </a:lnTo>
                </a:path>
                <a:path w="106679" h="5079">
                  <a:moveTo>
                    <a:pt x="0" y="0"/>
                  </a:moveTo>
                  <a:lnTo>
                    <a:pt x="106679" y="0"/>
                  </a:lnTo>
                </a:path>
              </a:pathLst>
            </a:custGeom>
            <a:ln w="317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8115300" y="5065776"/>
              <a:ext cx="108585" cy="798830"/>
            </a:xfrm>
            <a:custGeom>
              <a:avLst/>
              <a:gdLst/>
              <a:ahLst/>
              <a:cxnLst/>
              <a:rect l="l" t="t" r="r" b="b"/>
              <a:pathLst>
                <a:path w="108584" h="798829">
                  <a:moveTo>
                    <a:pt x="108203" y="0"/>
                  </a:moveTo>
                  <a:lnTo>
                    <a:pt x="0" y="0"/>
                  </a:lnTo>
                  <a:lnTo>
                    <a:pt x="0" y="798576"/>
                  </a:lnTo>
                  <a:lnTo>
                    <a:pt x="108203" y="798576"/>
                  </a:lnTo>
                  <a:lnTo>
                    <a:pt x="108203" y="0"/>
                  </a:lnTo>
                  <a:close/>
                </a:path>
              </a:pathLst>
            </a:custGeom>
            <a:solidFill>
              <a:srgbClr val="6D0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8436863" y="5529072"/>
              <a:ext cx="108585" cy="0"/>
            </a:xfrm>
            <a:custGeom>
              <a:avLst/>
              <a:gdLst/>
              <a:ahLst/>
              <a:cxnLst/>
              <a:rect l="l" t="t" r="r" b="b"/>
              <a:pathLst>
                <a:path w="108584">
                  <a:moveTo>
                    <a:pt x="0" y="0"/>
                  </a:moveTo>
                  <a:lnTo>
                    <a:pt x="108203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8330184" y="5269992"/>
              <a:ext cx="106680" cy="594360"/>
            </a:xfrm>
            <a:custGeom>
              <a:avLst/>
              <a:gdLst/>
              <a:ahLst/>
              <a:cxnLst/>
              <a:rect l="l" t="t" r="r" b="b"/>
              <a:pathLst>
                <a:path w="106679" h="594360">
                  <a:moveTo>
                    <a:pt x="106680" y="0"/>
                  </a:moveTo>
                  <a:lnTo>
                    <a:pt x="0" y="0"/>
                  </a:lnTo>
                  <a:lnTo>
                    <a:pt x="0" y="594360"/>
                  </a:lnTo>
                  <a:lnTo>
                    <a:pt x="106680" y="594360"/>
                  </a:lnTo>
                  <a:lnTo>
                    <a:pt x="106680" y="0"/>
                  </a:lnTo>
                  <a:close/>
                </a:path>
              </a:pathLst>
            </a:custGeom>
            <a:solidFill>
              <a:srgbClr val="6D0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8651748" y="5529072"/>
              <a:ext cx="108585" cy="0"/>
            </a:xfrm>
            <a:custGeom>
              <a:avLst/>
              <a:gdLst/>
              <a:ahLst/>
              <a:cxnLst/>
              <a:rect l="l" t="t" r="r" b="b"/>
              <a:pathLst>
                <a:path w="108584">
                  <a:moveTo>
                    <a:pt x="0" y="0"/>
                  </a:moveTo>
                  <a:lnTo>
                    <a:pt x="108203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8545067" y="5291327"/>
              <a:ext cx="106680" cy="573405"/>
            </a:xfrm>
            <a:custGeom>
              <a:avLst/>
              <a:gdLst/>
              <a:ahLst/>
              <a:cxnLst/>
              <a:rect l="l" t="t" r="r" b="b"/>
              <a:pathLst>
                <a:path w="106679" h="573404">
                  <a:moveTo>
                    <a:pt x="106679" y="0"/>
                  </a:moveTo>
                  <a:lnTo>
                    <a:pt x="0" y="0"/>
                  </a:lnTo>
                  <a:lnTo>
                    <a:pt x="0" y="573024"/>
                  </a:lnTo>
                  <a:lnTo>
                    <a:pt x="106679" y="573024"/>
                  </a:lnTo>
                  <a:lnTo>
                    <a:pt x="106679" y="0"/>
                  </a:lnTo>
                  <a:close/>
                </a:path>
              </a:pathLst>
            </a:custGeom>
            <a:solidFill>
              <a:srgbClr val="6D0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8866632" y="5529072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>
                  <a:moveTo>
                    <a:pt x="0" y="0"/>
                  </a:moveTo>
                  <a:lnTo>
                    <a:pt x="106679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8651748" y="5192172"/>
              <a:ext cx="1984375" cy="5080"/>
            </a:xfrm>
            <a:custGeom>
              <a:avLst/>
              <a:gdLst/>
              <a:ahLst/>
              <a:cxnLst/>
              <a:rect l="l" t="t" r="r" b="b"/>
              <a:pathLst>
                <a:path w="1984375" h="5079">
                  <a:moveTo>
                    <a:pt x="0" y="4762"/>
                  </a:moveTo>
                  <a:lnTo>
                    <a:pt x="108203" y="4762"/>
                  </a:lnTo>
                </a:path>
                <a:path w="1984375" h="5079">
                  <a:moveTo>
                    <a:pt x="0" y="0"/>
                  </a:moveTo>
                  <a:lnTo>
                    <a:pt x="108203" y="0"/>
                  </a:lnTo>
                </a:path>
                <a:path w="1984375" h="5079">
                  <a:moveTo>
                    <a:pt x="214883" y="4762"/>
                  </a:moveTo>
                  <a:lnTo>
                    <a:pt x="1984248" y="4762"/>
                  </a:lnTo>
                </a:path>
                <a:path w="1984375" h="5079">
                  <a:moveTo>
                    <a:pt x="214883" y="0"/>
                  </a:moveTo>
                  <a:lnTo>
                    <a:pt x="1984248" y="0"/>
                  </a:lnTo>
                </a:path>
              </a:pathLst>
            </a:custGeom>
            <a:ln w="317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8759951" y="5163312"/>
              <a:ext cx="106680" cy="701040"/>
            </a:xfrm>
            <a:custGeom>
              <a:avLst/>
              <a:gdLst/>
              <a:ahLst/>
              <a:cxnLst/>
              <a:rect l="l" t="t" r="r" b="b"/>
              <a:pathLst>
                <a:path w="106679" h="701039">
                  <a:moveTo>
                    <a:pt x="106679" y="0"/>
                  </a:moveTo>
                  <a:lnTo>
                    <a:pt x="0" y="0"/>
                  </a:lnTo>
                  <a:lnTo>
                    <a:pt x="0" y="701040"/>
                  </a:lnTo>
                  <a:lnTo>
                    <a:pt x="106679" y="701040"/>
                  </a:lnTo>
                  <a:lnTo>
                    <a:pt x="106679" y="0"/>
                  </a:lnTo>
                  <a:close/>
                </a:path>
              </a:pathLst>
            </a:custGeom>
            <a:solidFill>
              <a:srgbClr val="6D0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9081515" y="5529072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>
                  <a:moveTo>
                    <a:pt x="0" y="0"/>
                  </a:moveTo>
                  <a:lnTo>
                    <a:pt x="106679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8973312" y="5250180"/>
              <a:ext cx="108585" cy="614680"/>
            </a:xfrm>
            <a:custGeom>
              <a:avLst/>
              <a:gdLst/>
              <a:ahLst/>
              <a:cxnLst/>
              <a:rect l="l" t="t" r="r" b="b"/>
              <a:pathLst>
                <a:path w="108584" h="614679">
                  <a:moveTo>
                    <a:pt x="108204" y="0"/>
                  </a:moveTo>
                  <a:lnTo>
                    <a:pt x="0" y="0"/>
                  </a:lnTo>
                  <a:lnTo>
                    <a:pt x="0" y="614172"/>
                  </a:lnTo>
                  <a:lnTo>
                    <a:pt x="108204" y="614172"/>
                  </a:lnTo>
                  <a:lnTo>
                    <a:pt x="108204" y="0"/>
                  </a:lnTo>
                  <a:close/>
                </a:path>
              </a:pathLst>
            </a:custGeom>
            <a:solidFill>
              <a:srgbClr val="6D0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9294875" y="5529072"/>
              <a:ext cx="108585" cy="0"/>
            </a:xfrm>
            <a:custGeom>
              <a:avLst/>
              <a:gdLst/>
              <a:ahLst/>
              <a:cxnLst/>
              <a:rect l="l" t="t" r="r" b="b"/>
              <a:pathLst>
                <a:path w="108584">
                  <a:moveTo>
                    <a:pt x="0" y="0"/>
                  </a:moveTo>
                  <a:lnTo>
                    <a:pt x="108203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9188196" y="5417820"/>
              <a:ext cx="106680" cy="447040"/>
            </a:xfrm>
            <a:custGeom>
              <a:avLst/>
              <a:gdLst/>
              <a:ahLst/>
              <a:cxnLst/>
              <a:rect l="l" t="t" r="r" b="b"/>
              <a:pathLst>
                <a:path w="106679" h="447039">
                  <a:moveTo>
                    <a:pt x="106679" y="0"/>
                  </a:moveTo>
                  <a:lnTo>
                    <a:pt x="0" y="0"/>
                  </a:lnTo>
                  <a:lnTo>
                    <a:pt x="0" y="446531"/>
                  </a:lnTo>
                  <a:lnTo>
                    <a:pt x="106679" y="446531"/>
                  </a:lnTo>
                  <a:lnTo>
                    <a:pt x="106679" y="0"/>
                  </a:lnTo>
                  <a:close/>
                </a:path>
              </a:pathLst>
            </a:custGeom>
            <a:solidFill>
              <a:srgbClr val="6D0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9509760" y="5529072"/>
              <a:ext cx="108585" cy="0"/>
            </a:xfrm>
            <a:custGeom>
              <a:avLst/>
              <a:gdLst/>
              <a:ahLst/>
              <a:cxnLst/>
              <a:rect l="l" t="t" r="r" b="b"/>
              <a:pathLst>
                <a:path w="108584">
                  <a:moveTo>
                    <a:pt x="0" y="0"/>
                  </a:moveTo>
                  <a:lnTo>
                    <a:pt x="108204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9403079" y="5472684"/>
              <a:ext cx="106680" cy="391795"/>
            </a:xfrm>
            <a:custGeom>
              <a:avLst/>
              <a:gdLst/>
              <a:ahLst/>
              <a:cxnLst/>
              <a:rect l="l" t="t" r="r" b="b"/>
              <a:pathLst>
                <a:path w="106679" h="391795">
                  <a:moveTo>
                    <a:pt x="106679" y="0"/>
                  </a:moveTo>
                  <a:lnTo>
                    <a:pt x="0" y="0"/>
                  </a:lnTo>
                  <a:lnTo>
                    <a:pt x="0" y="391667"/>
                  </a:lnTo>
                  <a:lnTo>
                    <a:pt x="106679" y="391667"/>
                  </a:lnTo>
                  <a:lnTo>
                    <a:pt x="106679" y="0"/>
                  </a:lnTo>
                  <a:close/>
                </a:path>
              </a:pathLst>
            </a:custGeom>
            <a:solidFill>
              <a:srgbClr val="6D0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9724644" y="5529072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>
                  <a:moveTo>
                    <a:pt x="0" y="0"/>
                  </a:moveTo>
                  <a:lnTo>
                    <a:pt x="106679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9617963" y="5434584"/>
              <a:ext cx="106680" cy="429895"/>
            </a:xfrm>
            <a:custGeom>
              <a:avLst/>
              <a:gdLst/>
              <a:ahLst/>
              <a:cxnLst/>
              <a:rect l="l" t="t" r="r" b="b"/>
              <a:pathLst>
                <a:path w="106679" h="429895">
                  <a:moveTo>
                    <a:pt x="106679" y="0"/>
                  </a:moveTo>
                  <a:lnTo>
                    <a:pt x="0" y="0"/>
                  </a:lnTo>
                  <a:lnTo>
                    <a:pt x="0" y="429767"/>
                  </a:lnTo>
                  <a:lnTo>
                    <a:pt x="106679" y="429767"/>
                  </a:lnTo>
                  <a:lnTo>
                    <a:pt x="106679" y="0"/>
                  </a:lnTo>
                  <a:close/>
                </a:path>
              </a:pathLst>
            </a:custGeom>
            <a:solidFill>
              <a:srgbClr val="6D0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9939527" y="5529072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>
                  <a:moveTo>
                    <a:pt x="0" y="0"/>
                  </a:moveTo>
                  <a:lnTo>
                    <a:pt x="106679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9831324" y="5562600"/>
              <a:ext cx="536575" cy="302260"/>
            </a:xfrm>
            <a:custGeom>
              <a:avLst/>
              <a:gdLst/>
              <a:ahLst/>
              <a:cxnLst/>
              <a:rect l="l" t="t" r="r" b="b"/>
              <a:pathLst>
                <a:path w="536575" h="302260">
                  <a:moveTo>
                    <a:pt x="108204" y="0"/>
                  </a:moveTo>
                  <a:lnTo>
                    <a:pt x="0" y="0"/>
                  </a:lnTo>
                  <a:lnTo>
                    <a:pt x="0" y="301752"/>
                  </a:lnTo>
                  <a:lnTo>
                    <a:pt x="108204" y="301752"/>
                  </a:lnTo>
                  <a:lnTo>
                    <a:pt x="108204" y="0"/>
                  </a:lnTo>
                  <a:close/>
                </a:path>
                <a:path w="536575" h="302260">
                  <a:moveTo>
                    <a:pt x="321564" y="188976"/>
                  </a:moveTo>
                  <a:lnTo>
                    <a:pt x="214884" y="188976"/>
                  </a:lnTo>
                  <a:lnTo>
                    <a:pt x="214884" y="301752"/>
                  </a:lnTo>
                  <a:lnTo>
                    <a:pt x="321564" y="301752"/>
                  </a:lnTo>
                  <a:lnTo>
                    <a:pt x="321564" y="188976"/>
                  </a:lnTo>
                  <a:close/>
                </a:path>
                <a:path w="536575" h="302260">
                  <a:moveTo>
                    <a:pt x="536448" y="76200"/>
                  </a:moveTo>
                  <a:lnTo>
                    <a:pt x="429768" y="76200"/>
                  </a:lnTo>
                  <a:lnTo>
                    <a:pt x="429768" y="301752"/>
                  </a:lnTo>
                  <a:lnTo>
                    <a:pt x="536448" y="301752"/>
                  </a:lnTo>
                  <a:lnTo>
                    <a:pt x="536448" y="76200"/>
                  </a:lnTo>
                  <a:close/>
                </a:path>
              </a:pathLst>
            </a:custGeom>
            <a:solidFill>
              <a:srgbClr val="6D0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10367772" y="5529072"/>
              <a:ext cx="268605" cy="0"/>
            </a:xfrm>
            <a:custGeom>
              <a:avLst/>
              <a:gdLst/>
              <a:ahLst/>
              <a:cxnLst/>
              <a:rect l="l" t="t" r="r" b="b"/>
              <a:pathLst>
                <a:path w="268604">
                  <a:moveTo>
                    <a:pt x="0" y="0"/>
                  </a:moveTo>
                  <a:lnTo>
                    <a:pt x="268224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0474451" y="5570220"/>
              <a:ext cx="108585" cy="294640"/>
            </a:xfrm>
            <a:custGeom>
              <a:avLst/>
              <a:gdLst/>
              <a:ahLst/>
              <a:cxnLst/>
              <a:rect l="l" t="t" r="r" b="b"/>
              <a:pathLst>
                <a:path w="108584" h="294639">
                  <a:moveTo>
                    <a:pt x="108203" y="0"/>
                  </a:moveTo>
                  <a:lnTo>
                    <a:pt x="0" y="0"/>
                  </a:lnTo>
                  <a:lnTo>
                    <a:pt x="0" y="294131"/>
                  </a:lnTo>
                  <a:lnTo>
                    <a:pt x="108203" y="294131"/>
                  </a:lnTo>
                  <a:lnTo>
                    <a:pt x="108203" y="0"/>
                  </a:lnTo>
                  <a:close/>
                </a:path>
              </a:pathLst>
            </a:custGeom>
            <a:solidFill>
              <a:srgbClr val="6D0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627632" y="2836164"/>
              <a:ext cx="9008745" cy="1346200"/>
            </a:xfrm>
            <a:custGeom>
              <a:avLst/>
              <a:gdLst/>
              <a:ahLst/>
              <a:cxnLst/>
              <a:rect l="l" t="t" r="r" b="b"/>
              <a:pathLst>
                <a:path w="9008745" h="1346200">
                  <a:moveTo>
                    <a:pt x="0" y="1345692"/>
                  </a:moveTo>
                  <a:lnTo>
                    <a:pt x="53340" y="1345692"/>
                  </a:lnTo>
                </a:path>
                <a:path w="9008745" h="1346200">
                  <a:moveTo>
                    <a:pt x="0" y="1008888"/>
                  </a:moveTo>
                  <a:lnTo>
                    <a:pt x="53340" y="1008888"/>
                  </a:lnTo>
                </a:path>
                <a:path w="9008745" h="1346200">
                  <a:moveTo>
                    <a:pt x="0" y="672084"/>
                  </a:moveTo>
                  <a:lnTo>
                    <a:pt x="53340" y="672084"/>
                  </a:lnTo>
                </a:path>
                <a:path w="9008745" h="1346200">
                  <a:moveTo>
                    <a:pt x="0" y="335280"/>
                  </a:moveTo>
                  <a:lnTo>
                    <a:pt x="53340" y="335280"/>
                  </a:lnTo>
                </a:path>
                <a:path w="9008745" h="1346200">
                  <a:moveTo>
                    <a:pt x="161544" y="335280"/>
                  </a:moveTo>
                  <a:lnTo>
                    <a:pt x="8113776" y="335280"/>
                  </a:lnTo>
                </a:path>
                <a:path w="9008745" h="1346200">
                  <a:moveTo>
                    <a:pt x="0" y="0"/>
                  </a:moveTo>
                  <a:lnTo>
                    <a:pt x="53340" y="0"/>
                  </a:lnTo>
                </a:path>
                <a:path w="9008745" h="1346200">
                  <a:moveTo>
                    <a:pt x="161544" y="0"/>
                  </a:moveTo>
                  <a:lnTo>
                    <a:pt x="9008364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627632" y="2496978"/>
              <a:ext cx="9008745" cy="5080"/>
            </a:xfrm>
            <a:custGeom>
              <a:avLst/>
              <a:gdLst/>
              <a:ahLst/>
              <a:cxnLst/>
              <a:rect l="l" t="t" r="r" b="b"/>
              <a:pathLst>
                <a:path w="9008745" h="5080">
                  <a:moveTo>
                    <a:pt x="0" y="4762"/>
                  </a:moveTo>
                  <a:lnTo>
                    <a:pt x="9008364" y="4762"/>
                  </a:lnTo>
                </a:path>
                <a:path w="9008745" h="5080">
                  <a:moveTo>
                    <a:pt x="0" y="0"/>
                  </a:moveTo>
                  <a:lnTo>
                    <a:pt x="9008364" y="0"/>
                  </a:lnTo>
                </a:path>
              </a:pathLst>
            </a:custGeom>
            <a:ln w="4762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1680972" y="2499359"/>
              <a:ext cx="321945" cy="2039620"/>
            </a:xfrm>
            <a:custGeom>
              <a:avLst/>
              <a:gdLst/>
              <a:ahLst/>
              <a:cxnLst/>
              <a:rect l="l" t="t" r="r" b="b"/>
              <a:pathLst>
                <a:path w="321944" h="2039620">
                  <a:moveTo>
                    <a:pt x="108204" y="0"/>
                  </a:moveTo>
                  <a:lnTo>
                    <a:pt x="0" y="0"/>
                  </a:lnTo>
                  <a:lnTo>
                    <a:pt x="0" y="2039112"/>
                  </a:lnTo>
                  <a:lnTo>
                    <a:pt x="108204" y="2039112"/>
                  </a:lnTo>
                  <a:lnTo>
                    <a:pt x="108204" y="0"/>
                  </a:lnTo>
                  <a:close/>
                </a:path>
                <a:path w="321944" h="2039620">
                  <a:moveTo>
                    <a:pt x="321564" y="768096"/>
                  </a:moveTo>
                  <a:lnTo>
                    <a:pt x="214884" y="768096"/>
                  </a:lnTo>
                  <a:lnTo>
                    <a:pt x="214884" y="795528"/>
                  </a:lnTo>
                  <a:lnTo>
                    <a:pt x="321564" y="795528"/>
                  </a:lnTo>
                  <a:lnTo>
                    <a:pt x="321564" y="768096"/>
                  </a:lnTo>
                  <a:close/>
                </a:path>
              </a:pathLst>
            </a:custGeom>
            <a:solidFill>
              <a:srgbClr val="EA49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2217420" y="3845052"/>
              <a:ext cx="106680" cy="673735"/>
            </a:xfrm>
            <a:custGeom>
              <a:avLst/>
              <a:gdLst/>
              <a:ahLst/>
              <a:cxnLst/>
              <a:rect l="l" t="t" r="r" b="b"/>
              <a:pathLst>
                <a:path w="106680" h="673735">
                  <a:moveTo>
                    <a:pt x="0" y="673608"/>
                  </a:moveTo>
                  <a:lnTo>
                    <a:pt x="106680" y="673608"/>
                  </a:lnTo>
                </a:path>
                <a:path w="106680" h="673735">
                  <a:moveTo>
                    <a:pt x="0" y="336804"/>
                  </a:moveTo>
                  <a:lnTo>
                    <a:pt x="106680" y="336804"/>
                  </a:lnTo>
                </a:path>
                <a:path w="106680" h="673735">
                  <a:moveTo>
                    <a:pt x="0" y="0"/>
                  </a:moveTo>
                  <a:lnTo>
                    <a:pt x="106680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2110740" y="3692652"/>
              <a:ext cx="106680" cy="1229995"/>
            </a:xfrm>
            <a:custGeom>
              <a:avLst/>
              <a:gdLst/>
              <a:ahLst/>
              <a:cxnLst/>
              <a:rect l="l" t="t" r="r" b="b"/>
              <a:pathLst>
                <a:path w="106680" h="1229995">
                  <a:moveTo>
                    <a:pt x="106680" y="0"/>
                  </a:moveTo>
                  <a:lnTo>
                    <a:pt x="0" y="0"/>
                  </a:lnTo>
                  <a:lnTo>
                    <a:pt x="0" y="1229868"/>
                  </a:lnTo>
                  <a:lnTo>
                    <a:pt x="106680" y="1229868"/>
                  </a:lnTo>
                  <a:lnTo>
                    <a:pt x="106680" y="0"/>
                  </a:lnTo>
                  <a:close/>
                </a:path>
              </a:pathLst>
            </a:custGeom>
            <a:solidFill>
              <a:srgbClr val="EA49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2432304" y="3845052"/>
              <a:ext cx="106680" cy="673735"/>
            </a:xfrm>
            <a:custGeom>
              <a:avLst/>
              <a:gdLst/>
              <a:ahLst/>
              <a:cxnLst/>
              <a:rect l="l" t="t" r="r" b="b"/>
              <a:pathLst>
                <a:path w="106680" h="673735">
                  <a:moveTo>
                    <a:pt x="0" y="673608"/>
                  </a:moveTo>
                  <a:lnTo>
                    <a:pt x="106679" y="673608"/>
                  </a:lnTo>
                </a:path>
                <a:path w="106680" h="673735">
                  <a:moveTo>
                    <a:pt x="0" y="336804"/>
                  </a:moveTo>
                  <a:lnTo>
                    <a:pt x="106679" y="336804"/>
                  </a:lnTo>
                </a:path>
                <a:path w="106680" h="673735">
                  <a:moveTo>
                    <a:pt x="0" y="0"/>
                  </a:moveTo>
                  <a:lnTo>
                    <a:pt x="106679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2324100" y="3770376"/>
              <a:ext cx="108585" cy="978535"/>
            </a:xfrm>
            <a:custGeom>
              <a:avLst/>
              <a:gdLst/>
              <a:ahLst/>
              <a:cxnLst/>
              <a:rect l="l" t="t" r="r" b="b"/>
              <a:pathLst>
                <a:path w="108585" h="978535">
                  <a:moveTo>
                    <a:pt x="108204" y="0"/>
                  </a:moveTo>
                  <a:lnTo>
                    <a:pt x="0" y="0"/>
                  </a:lnTo>
                  <a:lnTo>
                    <a:pt x="0" y="978407"/>
                  </a:lnTo>
                  <a:lnTo>
                    <a:pt x="108204" y="978407"/>
                  </a:lnTo>
                  <a:lnTo>
                    <a:pt x="108204" y="0"/>
                  </a:lnTo>
                  <a:close/>
                </a:path>
              </a:pathLst>
            </a:custGeom>
            <a:solidFill>
              <a:srgbClr val="EA49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2647188" y="3845052"/>
              <a:ext cx="7988934" cy="0"/>
            </a:xfrm>
            <a:custGeom>
              <a:avLst/>
              <a:gdLst/>
              <a:ahLst/>
              <a:cxnLst/>
              <a:rect l="l" t="t" r="r" b="b"/>
              <a:pathLst>
                <a:path w="7988934">
                  <a:moveTo>
                    <a:pt x="0" y="0"/>
                  </a:moveTo>
                  <a:lnTo>
                    <a:pt x="7988808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2538984" y="3809999"/>
              <a:ext cx="751840" cy="1386840"/>
            </a:xfrm>
            <a:custGeom>
              <a:avLst/>
              <a:gdLst/>
              <a:ahLst/>
              <a:cxnLst/>
              <a:rect l="l" t="t" r="r" b="b"/>
              <a:pathLst>
                <a:path w="751839" h="1386839">
                  <a:moveTo>
                    <a:pt x="108204" y="0"/>
                  </a:moveTo>
                  <a:lnTo>
                    <a:pt x="0" y="0"/>
                  </a:lnTo>
                  <a:lnTo>
                    <a:pt x="0" y="1386840"/>
                  </a:lnTo>
                  <a:lnTo>
                    <a:pt x="108204" y="1386840"/>
                  </a:lnTo>
                  <a:lnTo>
                    <a:pt x="108204" y="0"/>
                  </a:lnTo>
                  <a:close/>
                </a:path>
                <a:path w="751839" h="1386839">
                  <a:moveTo>
                    <a:pt x="321564" y="178308"/>
                  </a:moveTo>
                  <a:lnTo>
                    <a:pt x="214884" y="178308"/>
                  </a:lnTo>
                  <a:lnTo>
                    <a:pt x="214884" y="236220"/>
                  </a:lnTo>
                  <a:lnTo>
                    <a:pt x="321564" y="236220"/>
                  </a:lnTo>
                  <a:lnTo>
                    <a:pt x="321564" y="178308"/>
                  </a:lnTo>
                  <a:close/>
                </a:path>
                <a:path w="751839" h="1386839">
                  <a:moveTo>
                    <a:pt x="536448" y="182880"/>
                  </a:moveTo>
                  <a:lnTo>
                    <a:pt x="429768" y="182880"/>
                  </a:lnTo>
                  <a:lnTo>
                    <a:pt x="429768" y="291084"/>
                  </a:lnTo>
                  <a:lnTo>
                    <a:pt x="536448" y="291084"/>
                  </a:lnTo>
                  <a:lnTo>
                    <a:pt x="536448" y="182880"/>
                  </a:lnTo>
                  <a:close/>
                </a:path>
                <a:path w="751839" h="1386839">
                  <a:moveTo>
                    <a:pt x="751319" y="225552"/>
                  </a:moveTo>
                  <a:lnTo>
                    <a:pt x="643128" y="225552"/>
                  </a:lnTo>
                  <a:lnTo>
                    <a:pt x="643128" y="396240"/>
                  </a:lnTo>
                  <a:lnTo>
                    <a:pt x="751319" y="396240"/>
                  </a:lnTo>
                  <a:lnTo>
                    <a:pt x="751319" y="225552"/>
                  </a:lnTo>
                  <a:close/>
                </a:path>
              </a:pathLst>
            </a:custGeom>
            <a:solidFill>
              <a:srgbClr val="EA49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3503676" y="4181855"/>
              <a:ext cx="108585" cy="0"/>
            </a:xfrm>
            <a:custGeom>
              <a:avLst/>
              <a:gdLst/>
              <a:ahLst/>
              <a:cxnLst/>
              <a:rect l="l" t="t" r="r" b="b"/>
              <a:pathLst>
                <a:path w="108585">
                  <a:moveTo>
                    <a:pt x="0" y="0"/>
                  </a:moveTo>
                  <a:lnTo>
                    <a:pt x="108203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3396996" y="4037075"/>
              <a:ext cx="1179830" cy="1004569"/>
            </a:xfrm>
            <a:custGeom>
              <a:avLst/>
              <a:gdLst/>
              <a:ahLst/>
              <a:cxnLst/>
              <a:rect l="l" t="t" r="r" b="b"/>
              <a:pathLst>
                <a:path w="1179829" h="1004570">
                  <a:moveTo>
                    <a:pt x="106680" y="0"/>
                  </a:moveTo>
                  <a:lnTo>
                    <a:pt x="0" y="0"/>
                  </a:lnTo>
                  <a:lnTo>
                    <a:pt x="0" y="1004316"/>
                  </a:lnTo>
                  <a:lnTo>
                    <a:pt x="106680" y="1004316"/>
                  </a:lnTo>
                  <a:lnTo>
                    <a:pt x="106680" y="0"/>
                  </a:lnTo>
                  <a:close/>
                </a:path>
                <a:path w="1179829" h="1004570">
                  <a:moveTo>
                    <a:pt x="321564" y="112776"/>
                  </a:moveTo>
                  <a:lnTo>
                    <a:pt x="214884" y="112776"/>
                  </a:lnTo>
                  <a:lnTo>
                    <a:pt x="214884" y="295656"/>
                  </a:lnTo>
                  <a:lnTo>
                    <a:pt x="321564" y="295656"/>
                  </a:lnTo>
                  <a:lnTo>
                    <a:pt x="321564" y="112776"/>
                  </a:lnTo>
                  <a:close/>
                </a:path>
                <a:path w="1179829" h="1004570">
                  <a:moveTo>
                    <a:pt x="536448" y="181356"/>
                  </a:moveTo>
                  <a:lnTo>
                    <a:pt x="429768" y="181356"/>
                  </a:lnTo>
                  <a:lnTo>
                    <a:pt x="429768" y="505968"/>
                  </a:lnTo>
                  <a:lnTo>
                    <a:pt x="536448" y="505968"/>
                  </a:lnTo>
                  <a:lnTo>
                    <a:pt x="536448" y="181356"/>
                  </a:lnTo>
                  <a:close/>
                </a:path>
                <a:path w="1179829" h="1004570">
                  <a:moveTo>
                    <a:pt x="751332" y="185928"/>
                  </a:moveTo>
                  <a:lnTo>
                    <a:pt x="643128" y="185928"/>
                  </a:lnTo>
                  <a:lnTo>
                    <a:pt x="643128" y="190500"/>
                  </a:lnTo>
                  <a:lnTo>
                    <a:pt x="751332" y="190500"/>
                  </a:lnTo>
                  <a:lnTo>
                    <a:pt x="751332" y="185928"/>
                  </a:lnTo>
                  <a:close/>
                </a:path>
                <a:path w="1179829" h="1004570">
                  <a:moveTo>
                    <a:pt x="964692" y="297180"/>
                  </a:moveTo>
                  <a:lnTo>
                    <a:pt x="858012" y="297180"/>
                  </a:lnTo>
                  <a:lnTo>
                    <a:pt x="858012" y="420624"/>
                  </a:lnTo>
                  <a:lnTo>
                    <a:pt x="964692" y="420624"/>
                  </a:lnTo>
                  <a:lnTo>
                    <a:pt x="964692" y="297180"/>
                  </a:lnTo>
                  <a:close/>
                </a:path>
                <a:path w="1179829" h="1004570">
                  <a:moveTo>
                    <a:pt x="1179576" y="318516"/>
                  </a:moveTo>
                  <a:lnTo>
                    <a:pt x="1072896" y="318516"/>
                  </a:lnTo>
                  <a:lnTo>
                    <a:pt x="1072896" y="347472"/>
                  </a:lnTo>
                  <a:lnTo>
                    <a:pt x="1179576" y="347472"/>
                  </a:lnTo>
                  <a:lnTo>
                    <a:pt x="1179576" y="318516"/>
                  </a:lnTo>
                  <a:close/>
                </a:path>
              </a:pathLst>
            </a:custGeom>
            <a:solidFill>
              <a:srgbClr val="EA49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4791455" y="4518660"/>
              <a:ext cx="106680" cy="337185"/>
            </a:xfrm>
            <a:custGeom>
              <a:avLst/>
              <a:gdLst/>
              <a:ahLst/>
              <a:cxnLst/>
              <a:rect l="l" t="t" r="r" b="b"/>
              <a:pathLst>
                <a:path w="106679" h="337185">
                  <a:moveTo>
                    <a:pt x="0" y="336803"/>
                  </a:moveTo>
                  <a:lnTo>
                    <a:pt x="106680" y="336803"/>
                  </a:lnTo>
                </a:path>
                <a:path w="106679" h="337185">
                  <a:moveTo>
                    <a:pt x="0" y="0"/>
                  </a:moveTo>
                  <a:lnTo>
                    <a:pt x="106680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4684776" y="4419600"/>
              <a:ext cx="535305" cy="830580"/>
            </a:xfrm>
            <a:custGeom>
              <a:avLst/>
              <a:gdLst/>
              <a:ahLst/>
              <a:cxnLst/>
              <a:rect l="l" t="t" r="r" b="b"/>
              <a:pathLst>
                <a:path w="535304" h="830579">
                  <a:moveTo>
                    <a:pt x="106680" y="0"/>
                  </a:moveTo>
                  <a:lnTo>
                    <a:pt x="0" y="0"/>
                  </a:lnTo>
                  <a:lnTo>
                    <a:pt x="0" y="830580"/>
                  </a:lnTo>
                  <a:lnTo>
                    <a:pt x="106680" y="830580"/>
                  </a:lnTo>
                  <a:lnTo>
                    <a:pt x="106680" y="0"/>
                  </a:lnTo>
                  <a:close/>
                </a:path>
                <a:path w="535304" h="830579">
                  <a:moveTo>
                    <a:pt x="321564" y="24384"/>
                  </a:moveTo>
                  <a:lnTo>
                    <a:pt x="213360" y="24384"/>
                  </a:lnTo>
                  <a:lnTo>
                    <a:pt x="213360" y="524256"/>
                  </a:lnTo>
                  <a:lnTo>
                    <a:pt x="321564" y="524256"/>
                  </a:lnTo>
                  <a:lnTo>
                    <a:pt x="321564" y="24384"/>
                  </a:lnTo>
                  <a:close/>
                </a:path>
                <a:path w="535304" h="830579">
                  <a:moveTo>
                    <a:pt x="534924" y="27432"/>
                  </a:moveTo>
                  <a:lnTo>
                    <a:pt x="428244" y="27432"/>
                  </a:lnTo>
                  <a:lnTo>
                    <a:pt x="428244" y="118872"/>
                  </a:lnTo>
                  <a:lnTo>
                    <a:pt x="534924" y="118872"/>
                  </a:lnTo>
                  <a:lnTo>
                    <a:pt x="534924" y="27432"/>
                  </a:lnTo>
                  <a:close/>
                </a:path>
              </a:pathLst>
            </a:custGeom>
            <a:solidFill>
              <a:srgbClr val="EA49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5434584" y="4513992"/>
              <a:ext cx="5201920" cy="5080"/>
            </a:xfrm>
            <a:custGeom>
              <a:avLst/>
              <a:gdLst/>
              <a:ahLst/>
              <a:cxnLst/>
              <a:rect l="l" t="t" r="r" b="b"/>
              <a:pathLst>
                <a:path w="5201920" h="5079">
                  <a:moveTo>
                    <a:pt x="0" y="4762"/>
                  </a:moveTo>
                  <a:lnTo>
                    <a:pt x="5201412" y="4762"/>
                  </a:lnTo>
                </a:path>
                <a:path w="5201920" h="5079">
                  <a:moveTo>
                    <a:pt x="0" y="0"/>
                  </a:moveTo>
                  <a:lnTo>
                    <a:pt x="5201412" y="0"/>
                  </a:lnTo>
                </a:path>
              </a:pathLst>
            </a:custGeom>
            <a:ln w="9334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5327904" y="4497323"/>
              <a:ext cx="1607820" cy="641985"/>
            </a:xfrm>
            <a:custGeom>
              <a:avLst/>
              <a:gdLst/>
              <a:ahLst/>
              <a:cxnLst/>
              <a:rect l="l" t="t" r="r" b="b"/>
              <a:pathLst>
                <a:path w="1607820" h="641985">
                  <a:moveTo>
                    <a:pt x="106680" y="0"/>
                  </a:moveTo>
                  <a:lnTo>
                    <a:pt x="0" y="0"/>
                  </a:lnTo>
                  <a:lnTo>
                    <a:pt x="0" y="641604"/>
                  </a:lnTo>
                  <a:lnTo>
                    <a:pt x="106680" y="641604"/>
                  </a:lnTo>
                  <a:lnTo>
                    <a:pt x="106680" y="0"/>
                  </a:lnTo>
                  <a:close/>
                </a:path>
                <a:path w="1607820" h="641985">
                  <a:moveTo>
                    <a:pt x="321564" y="16764"/>
                  </a:moveTo>
                  <a:lnTo>
                    <a:pt x="213360" y="16764"/>
                  </a:lnTo>
                  <a:lnTo>
                    <a:pt x="213360" y="160020"/>
                  </a:lnTo>
                  <a:lnTo>
                    <a:pt x="321564" y="160020"/>
                  </a:lnTo>
                  <a:lnTo>
                    <a:pt x="321564" y="16764"/>
                  </a:lnTo>
                  <a:close/>
                </a:path>
                <a:path w="1607820" h="641985">
                  <a:moveTo>
                    <a:pt x="536448" y="48768"/>
                  </a:moveTo>
                  <a:lnTo>
                    <a:pt x="428244" y="48768"/>
                  </a:lnTo>
                  <a:lnTo>
                    <a:pt x="428244" y="432816"/>
                  </a:lnTo>
                  <a:lnTo>
                    <a:pt x="536448" y="432816"/>
                  </a:lnTo>
                  <a:lnTo>
                    <a:pt x="536448" y="48768"/>
                  </a:lnTo>
                  <a:close/>
                </a:path>
                <a:path w="1607820" h="641985">
                  <a:moveTo>
                    <a:pt x="749808" y="50292"/>
                  </a:moveTo>
                  <a:lnTo>
                    <a:pt x="643128" y="50292"/>
                  </a:lnTo>
                  <a:lnTo>
                    <a:pt x="643128" y="164592"/>
                  </a:lnTo>
                  <a:lnTo>
                    <a:pt x="749808" y="164592"/>
                  </a:lnTo>
                  <a:lnTo>
                    <a:pt x="749808" y="50292"/>
                  </a:lnTo>
                  <a:close/>
                </a:path>
                <a:path w="1607820" h="641985">
                  <a:moveTo>
                    <a:pt x="964692" y="99060"/>
                  </a:moveTo>
                  <a:lnTo>
                    <a:pt x="858012" y="99060"/>
                  </a:lnTo>
                  <a:lnTo>
                    <a:pt x="858012" y="201168"/>
                  </a:lnTo>
                  <a:lnTo>
                    <a:pt x="964692" y="201168"/>
                  </a:lnTo>
                  <a:lnTo>
                    <a:pt x="964692" y="99060"/>
                  </a:lnTo>
                  <a:close/>
                </a:path>
                <a:path w="1607820" h="641985">
                  <a:moveTo>
                    <a:pt x="1179576" y="199644"/>
                  </a:moveTo>
                  <a:lnTo>
                    <a:pt x="1071372" y="199644"/>
                  </a:lnTo>
                  <a:lnTo>
                    <a:pt x="1071372" y="210312"/>
                  </a:lnTo>
                  <a:lnTo>
                    <a:pt x="1179576" y="210312"/>
                  </a:lnTo>
                  <a:lnTo>
                    <a:pt x="1179576" y="199644"/>
                  </a:lnTo>
                  <a:close/>
                </a:path>
                <a:path w="1607820" h="641985">
                  <a:moveTo>
                    <a:pt x="1394460" y="268224"/>
                  </a:moveTo>
                  <a:lnTo>
                    <a:pt x="1286243" y="268224"/>
                  </a:lnTo>
                  <a:lnTo>
                    <a:pt x="1286243" y="438912"/>
                  </a:lnTo>
                  <a:lnTo>
                    <a:pt x="1394460" y="438912"/>
                  </a:lnTo>
                  <a:lnTo>
                    <a:pt x="1394460" y="268224"/>
                  </a:lnTo>
                  <a:close/>
                </a:path>
                <a:path w="1607820" h="641985">
                  <a:moveTo>
                    <a:pt x="1607820" y="274320"/>
                  </a:moveTo>
                  <a:lnTo>
                    <a:pt x="1501140" y="274320"/>
                  </a:lnTo>
                  <a:lnTo>
                    <a:pt x="1501140" y="280416"/>
                  </a:lnTo>
                  <a:lnTo>
                    <a:pt x="1607820" y="280416"/>
                  </a:lnTo>
                  <a:lnTo>
                    <a:pt x="1607820" y="274320"/>
                  </a:lnTo>
                  <a:close/>
                </a:path>
              </a:pathLst>
            </a:custGeom>
            <a:solidFill>
              <a:srgbClr val="EA49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7150608" y="485546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>
                  <a:moveTo>
                    <a:pt x="0" y="0"/>
                  </a:moveTo>
                  <a:lnTo>
                    <a:pt x="106680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7043928" y="4818888"/>
              <a:ext cx="106680" cy="143510"/>
            </a:xfrm>
            <a:custGeom>
              <a:avLst/>
              <a:gdLst/>
              <a:ahLst/>
              <a:cxnLst/>
              <a:rect l="l" t="t" r="r" b="b"/>
              <a:pathLst>
                <a:path w="106679" h="143510">
                  <a:moveTo>
                    <a:pt x="106679" y="0"/>
                  </a:moveTo>
                  <a:lnTo>
                    <a:pt x="0" y="0"/>
                  </a:lnTo>
                  <a:lnTo>
                    <a:pt x="0" y="143256"/>
                  </a:lnTo>
                  <a:lnTo>
                    <a:pt x="106679" y="143256"/>
                  </a:lnTo>
                  <a:lnTo>
                    <a:pt x="106679" y="0"/>
                  </a:lnTo>
                  <a:close/>
                </a:path>
              </a:pathLst>
            </a:custGeom>
            <a:solidFill>
              <a:srgbClr val="EA49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7365491" y="4855464"/>
              <a:ext cx="3270885" cy="0"/>
            </a:xfrm>
            <a:custGeom>
              <a:avLst/>
              <a:gdLst/>
              <a:ahLst/>
              <a:cxnLst/>
              <a:rect l="l" t="t" r="r" b="b"/>
              <a:pathLst>
                <a:path w="3270884">
                  <a:moveTo>
                    <a:pt x="0" y="0"/>
                  </a:moveTo>
                  <a:lnTo>
                    <a:pt x="3270504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7257288" y="4844795"/>
              <a:ext cx="751840" cy="208915"/>
            </a:xfrm>
            <a:custGeom>
              <a:avLst/>
              <a:gdLst/>
              <a:ahLst/>
              <a:cxnLst/>
              <a:rect l="l" t="t" r="r" b="b"/>
              <a:pathLst>
                <a:path w="751840" h="208914">
                  <a:moveTo>
                    <a:pt x="108204" y="0"/>
                  </a:moveTo>
                  <a:lnTo>
                    <a:pt x="0" y="0"/>
                  </a:lnTo>
                  <a:lnTo>
                    <a:pt x="0" y="192024"/>
                  </a:lnTo>
                  <a:lnTo>
                    <a:pt x="108204" y="192024"/>
                  </a:lnTo>
                  <a:lnTo>
                    <a:pt x="108204" y="0"/>
                  </a:lnTo>
                  <a:close/>
                </a:path>
                <a:path w="751840" h="208914">
                  <a:moveTo>
                    <a:pt x="321564" y="41148"/>
                  </a:moveTo>
                  <a:lnTo>
                    <a:pt x="214884" y="41148"/>
                  </a:lnTo>
                  <a:lnTo>
                    <a:pt x="214884" y="129540"/>
                  </a:lnTo>
                  <a:lnTo>
                    <a:pt x="321564" y="129540"/>
                  </a:lnTo>
                  <a:lnTo>
                    <a:pt x="321564" y="41148"/>
                  </a:lnTo>
                  <a:close/>
                </a:path>
                <a:path w="751840" h="208914">
                  <a:moveTo>
                    <a:pt x="536448" y="71628"/>
                  </a:moveTo>
                  <a:lnTo>
                    <a:pt x="429768" y="71628"/>
                  </a:lnTo>
                  <a:lnTo>
                    <a:pt x="429768" y="131064"/>
                  </a:lnTo>
                  <a:lnTo>
                    <a:pt x="536448" y="131064"/>
                  </a:lnTo>
                  <a:lnTo>
                    <a:pt x="536448" y="71628"/>
                  </a:lnTo>
                  <a:close/>
                </a:path>
                <a:path w="751840" h="208914">
                  <a:moveTo>
                    <a:pt x="751332" y="205740"/>
                  </a:moveTo>
                  <a:lnTo>
                    <a:pt x="644652" y="205740"/>
                  </a:lnTo>
                  <a:lnTo>
                    <a:pt x="644652" y="208788"/>
                  </a:lnTo>
                  <a:lnTo>
                    <a:pt x="751332" y="208788"/>
                  </a:lnTo>
                  <a:lnTo>
                    <a:pt x="751332" y="205740"/>
                  </a:lnTo>
                  <a:close/>
                </a:path>
              </a:pathLst>
            </a:custGeom>
            <a:solidFill>
              <a:srgbClr val="EA49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8436863" y="5192172"/>
              <a:ext cx="108585" cy="5080"/>
            </a:xfrm>
            <a:custGeom>
              <a:avLst/>
              <a:gdLst/>
              <a:ahLst/>
              <a:cxnLst/>
              <a:rect l="l" t="t" r="r" b="b"/>
              <a:pathLst>
                <a:path w="108584" h="5079">
                  <a:moveTo>
                    <a:pt x="0" y="4762"/>
                  </a:moveTo>
                  <a:lnTo>
                    <a:pt x="108203" y="4762"/>
                  </a:lnTo>
                </a:path>
                <a:path w="108584" h="5079">
                  <a:moveTo>
                    <a:pt x="0" y="0"/>
                  </a:moveTo>
                  <a:lnTo>
                    <a:pt x="108203" y="0"/>
                  </a:lnTo>
                </a:path>
              </a:pathLst>
            </a:custGeom>
            <a:ln w="317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8330184" y="5097779"/>
              <a:ext cx="1609725" cy="464820"/>
            </a:xfrm>
            <a:custGeom>
              <a:avLst/>
              <a:gdLst/>
              <a:ahLst/>
              <a:cxnLst/>
              <a:rect l="l" t="t" r="r" b="b"/>
              <a:pathLst>
                <a:path w="1609725" h="464820">
                  <a:moveTo>
                    <a:pt x="106680" y="0"/>
                  </a:moveTo>
                  <a:lnTo>
                    <a:pt x="0" y="0"/>
                  </a:lnTo>
                  <a:lnTo>
                    <a:pt x="0" y="172212"/>
                  </a:lnTo>
                  <a:lnTo>
                    <a:pt x="106680" y="172212"/>
                  </a:lnTo>
                  <a:lnTo>
                    <a:pt x="106680" y="0"/>
                  </a:lnTo>
                  <a:close/>
                </a:path>
                <a:path w="1609725" h="464820">
                  <a:moveTo>
                    <a:pt x="321564" y="35052"/>
                  </a:moveTo>
                  <a:lnTo>
                    <a:pt x="214884" y="35052"/>
                  </a:lnTo>
                  <a:lnTo>
                    <a:pt x="214884" y="193548"/>
                  </a:lnTo>
                  <a:lnTo>
                    <a:pt x="321564" y="193548"/>
                  </a:lnTo>
                  <a:lnTo>
                    <a:pt x="321564" y="35052"/>
                  </a:lnTo>
                  <a:close/>
                </a:path>
                <a:path w="1609725" h="464820">
                  <a:moveTo>
                    <a:pt x="536448" y="50292"/>
                  </a:moveTo>
                  <a:lnTo>
                    <a:pt x="429768" y="50292"/>
                  </a:lnTo>
                  <a:lnTo>
                    <a:pt x="429768" y="65532"/>
                  </a:lnTo>
                  <a:lnTo>
                    <a:pt x="536448" y="65532"/>
                  </a:lnTo>
                  <a:lnTo>
                    <a:pt x="536448" y="50292"/>
                  </a:lnTo>
                  <a:close/>
                </a:path>
                <a:path w="1609725" h="464820">
                  <a:moveTo>
                    <a:pt x="751332" y="102108"/>
                  </a:moveTo>
                  <a:lnTo>
                    <a:pt x="643128" y="102108"/>
                  </a:lnTo>
                  <a:lnTo>
                    <a:pt x="643128" y="152400"/>
                  </a:lnTo>
                  <a:lnTo>
                    <a:pt x="751332" y="152400"/>
                  </a:lnTo>
                  <a:lnTo>
                    <a:pt x="751332" y="102108"/>
                  </a:lnTo>
                  <a:close/>
                </a:path>
                <a:path w="1609725" h="464820">
                  <a:moveTo>
                    <a:pt x="964692" y="178308"/>
                  </a:moveTo>
                  <a:lnTo>
                    <a:pt x="858012" y="178308"/>
                  </a:lnTo>
                  <a:lnTo>
                    <a:pt x="858012" y="320040"/>
                  </a:lnTo>
                  <a:lnTo>
                    <a:pt x="964692" y="320040"/>
                  </a:lnTo>
                  <a:lnTo>
                    <a:pt x="964692" y="178308"/>
                  </a:lnTo>
                  <a:close/>
                </a:path>
                <a:path w="1609725" h="464820">
                  <a:moveTo>
                    <a:pt x="1179576" y="222504"/>
                  </a:moveTo>
                  <a:lnTo>
                    <a:pt x="1072896" y="222504"/>
                  </a:lnTo>
                  <a:lnTo>
                    <a:pt x="1072896" y="374904"/>
                  </a:lnTo>
                  <a:lnTo>
                    <a:pt x="1179576" y="374904"/>
                  </a:lnTo>
                  <a:lnTo>
                    <a:pt x="1179576" y="222504"/>
                  </a:lnTo>
                  <a:close/>
                </a:path>
                <a:path w="1609725" h="464820">
                  <a:moveTo>
                    <a:pt x="1394460" y="297180"/>
                  </a:moveTo>
                  <a:lnTo>
                    <a:pt x="1287780" y="297180"/>
                  </a:lnTo>
                  <a:lnTo>
                    <a:pt x="1287780" y="336804"/>
                  </a:lnTo>
                  <a:lnTo>
                    <a:pt x="1394460" y="336804"/>
                  </a:lnTo>
                  <a:lnTo>
                    <a:pt x="1394460" y="297180"/>
                  </a:lnTo>
                  <a:close/>
                </a:path>
                <a:path w="1609725" h="464820">
                  <a:moveTo>
                    <a:pt x="1609344" y="327660"/>
                  </a:moveTo>
                  <a:lnTo>
                    <a:pt x="1501140" y="327660"/>
                  </a:lnTo>
                  <a:lnTo>
                    <a:pt x="1501140" y="464820"/>
                  </a:lnTo>
                  <a:lnTo>
                    <a:pt x="1609344" y="464820"/>
                  </a:lnTo>
                  <a:lnTo>
                    <a:pt x="1609344" y="327660"/>
                  </a:lnTo>
                  <a:close/>
                </a:path>
              </a:pathLst>
            </a:custGeom>
            <a:solidFill>
              <a:srgbClr val="EA49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10152888" y="5529072"/>
              <a:ext cx="108585" cy="0"/>
            </a:xfrm>
            <a:custGeom>
              <a:avLst/>
              <a:gdLst/>
              <a:ahLst/>
              <a:cxnLst/>
              <a:rect l="l" t="t" r="r" b="b"/>
              <a:pathLst>
                <a:path w="108584">
                  <a:moveTo>
                    <a:pt x="0" y="0"/>
                  </a:moveTo>
                  <a:lnTo>
                    <a:pt x="108203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10046208" y="5439155"/>
              <a:ext cx="536575" cy="312420"/>
            </a:xfrm>
            <a:custGeom>
              <a:avLst/>
              <a:gdLst/>
              <a:ahLst/>
              <a:cxnLst/>
              <a:rect l="l" t="t" r="r" b="b"/>
              <a:pathLst>
                <a:path w="536575" h="312420">
                  <a:moveTo>
                    <a:pt x="106680" y="0"/>
                  </a:moveTo>
                  <a:lnTo>
                    <a:pt x="0" y="0"/>
                  </a:lnTo>
                  <a:lnTo>
                    <a:pt x="0" y="312420"/>
                  </a:lnTo>
                  <a:lnTo>
                    <a:pt x="106680" y="312420"/>
                  </a:lnTo>
                  <a:lnTo>
                    <a:pt x="106680" y="0"/>
                  </a:lnTo>
                  <a:close/>
                </a:path>
                <a:path w="536575" h="312420">
                  <a:moveTo>
                    <a:pt x="321564" y="79248"/>
                  </a:moveTo>
                  <a:lnTo>
                    <a:pt x="214884" y="79248"/>
                  </a:lnTo>
                  <a:lnTo>
                    <a:pt x="214884" y="199644"/>
                  </a:lnTo>
                  <a:lnTo>
                    <a:pt x="321564" y="199644"/>
                  </a:lnTo>
                  <a:lnTo>
                    <a:pt x="321564" y="79248"/>
                  </a:lnTo>
                  <a:close/>
                </a:path>
                <a:path w="536575" h="312420">
                  <a:moveTo>
                    <a:pt x="536448" y="102108"/>
                  </a:moveTo>
                  <a:lnTo>
                    <a:pt x="428244" y="102108"/>
                  </a:lnTo>
                  <a:lnTo>
                    <a:pt x="428244" y="131064"/>
                  </a:lnTo>
                  <a:lnTo>
                    <a:pt x="536448" y="131064"/>
                  </a:lnTo>
                  <a:lnTo>
                    <a:pt x="536448" y="102108"/>
                  </a:lnTo>
                  <a:close/>
                </a:path>
              </a:pathLst>
            </a:custGeom>
            <a:solidFill>
              <a:srgbClr val="EA49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1627632" y="5864352"/>
              <a:ext cx="9008745" cy="0"/>
            </a:xfrm>
            <a:custGeom>
              <a:avLst/>
              <a:gdLst/>
              <a:ahLst/>
              <a:cxnLst/>
              <a:rect l="l" t="t" r="r" b="b"/>
              <a:pathLst>
                <a:path w="9008745">
                  <a:moveTo>
                    <a:pt x="0" y="0"/>
                  </a:moveTo>
                  <a:lnTo>
                    <a:pt x="9008364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9741408" y="3032760"/>
              <a:ext cx="896619" cy="434340"/>
            </a:xfrm>
            <a:custGeom>
              <a:avLst/>
              <a:gdLst/>
              <a:ahLst/>
              <a:cxnLst/>
              <a:rect l="l" t="t" r="r" b="b"/>
              <a:pathLst>
                <a:path w="896620" h="434339">
                  <a:moveTo>
                    <a:pt x="896111" y="0"/>
                  </a:moveTo>
                  <a:lnTo>
                    <a:pt x="0" y="0"/>
                  </a:lnTo>
                  <a:lnTo>
                    <a:pt x="0" y="434339"/>
                  </a:lnTo>
                  <a:lnTo>
                    <a:pt x="896111" y="434339"/>
                  </a:lnTo>
                  <a:lnTo>
                    <a:pt x="8961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9802367" y="3108960"/>
              <a:ext cx="64135" cy="64135"/>
            </a:xfrm>
            <a:custGeom>
              <a:avLst/>
              <a:gdLst/>
              <a:ahLst/>
              <a:cxnLst/>
              <a:rect l="l" t="t" r="r" b="b"/>
              <a:pathLst>
                <a:path w="64134" h="64135">
                  <a:moveTo>
                    <a:pt x="64007" y="0"/>
                  </a:moveTo>
                  <a:lnTo>
                    <a:pt x="0" y="0"/>
                  </a:lnTo>
                  <a:lnTo>
                    <a:pt x="0" y="64008"/>
                  </a:lnTo>
                  <a:lnTo>
                    <a:pt x="64007" y="64008"/>
                  </a:lnTo>
                  <a:lnTo>
                    <a:pt x="64007" y="0"/>
                  </a:lnTo>
                  <a:close/>
                </a:path>
              </a:pathLst>
            </a:custGeom>
            <a:solidFill>
              <a:srgbClr val="EA49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2" name="object 152"/>
          <p:cNvSpPr txBox="1"/>
          <p:nvPr/>
        </p:nvSpPr>
        <p:spPr>
          <a:xfrm>
            <a:off x="1326261" y="3419094"/>
            <a:ext cx="216535" cy="2519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46153A"/>
                </a:solidFill>
                <a:latin typeface="Arial"/>
                <a:cs typeface="Arial"/>
              </a:rPr>
              <a:t>7</a:t>
            </a:r>
            <a:r>
              <a:rPr sz="900" spc="-15" dirty="0">
                <a:solidFill>
                  <a:srgbClr val="46153A"/>
                </a:solidFill>
                <a:latin typeface="Arial"/>
                <a:cs typeface="Arial"/>
              </a:rPr>
              <a:t>0</a:t>
            </a:r>
            <a:r>
              <a:rPr sz="900" spc="-5" dirty="0">
                <a:solidFill>
                  <a:srgbClr val="46153A"/>
                </a:solidFill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50">
              <a:latin typeface="Arial"/>
              <a:cs typeface="Arial"/>
            </a:endParaRPr>
          </a:p>
          <a:p>
            <a:pPr marR="5715" algn="r">
              <a:lnSpc>
                <a:spcPct val="100000"/>
              </a:lnSpc>
              <a:spcBef>
                <a:spcPts val="5"/>
              </a:spcBef>
            </a:pPr>
            <a:r>
              <a:rPr sz="900" spc="-5" dirty="0">
                <a:solidFill>
                  <a:srgbClr val="46153A"/>
                </a:solidFill>
                <a:latin typeface="Arial"/>
                <a:cs typeface="Arial"/>
              </a:rPr>
              <a:t>6</a:t>
            </a:r>
            <a:r>
              <a:rPr sz="900" spc="-15" dirty="0">
                <a:solidFill>
                  <a:srgbClr val="46153A"/>
                </a:solidFill>
                <a:latin typeface="Arial"/>
                <a:cs typeface="Arial"/>
              </a:rPr>
              <a:t>0</a:t>
            </a:r>
            <a:r>
              <a:rPr sz="900" spc="-5" dirty="0">
                <a:solidFill>
                  <a:srgbClr val="46153A"/>
                </a:solidFill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50">
              <a:latin typeface="Arial"/>
              <a:cs typeface="Arial"/>
            </a:endParaRPr>
          </a:p>
          <a:p>
            <a:pPr marR="5715" algn="r">
              <a:lnSpc>
                <a:spcPct val="100000"/>
              </a:lnSpc>
              <a:spcBef>
                <a:spcPts val="5"/>
              </a:spcBef>
            </a:pPr>
            <a:r>
              <a:rPr sz="900" spc="-5" dirty="0">
                <a:solidFill>
                  <a:srgbClr val="46153A"/>
                </a:solidFill>
                <a:latin typeface="Arial"/>
                <a:cs typeface="Arial"/>
              </a:rPr>
              <a:t>5</a:t>
            </a:r>
            <a:r>
              <a:rPr sz="900" spc="-15" dirty="0">
                <a:solidFill>
                  <a:srgbClr val="46153A"/>
                </a:solidFill>
                <a:latin typeface="Arial"/>
                <a:cs typeface="Arial"/>
              </a:rPr>
              <a:t>0</a:t>
            </a:r>
            <a:r>
              <a:rPr sz="900" spc="-5" dirty="0">
                <a:solidFill>
                  <a:srgbClr val="46153A"/>
                </a:solidFill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50">
              <a:latin typeface="Arial"/>
              <a:cs typeface="Arial"/>
            </a:endParaRPr>
          </a:p>
          <a:p>
            <a:pPr marR="5715" algn="r">
              <a:lnSpc>
                <a:spcPct val="100000"/>
              </a:lnSpc>
            </a:pPr>
            <a:r>
              <a:rPr sz="900" spc="-5" dirty="0">
                <a:solidFill>
                  <a:srgbClr val="46153A"/>
                </a:solidFill>
                <a:latin typeface="Arial"/>
                <a:cs typeface="Arial"/>
              </a:rPr>
              <a:t>4</a:t>
            </a:r>
            <a:r>
              <a:rPr sz="900" spc="-15" dirty="0">
                <a:solidFill>
                  <a:srgbClr val="46153A"/>
                </a:solidFill>
                <a:latin typeface="Arial"/>
                <a:cs typeface="Arial"/>
              </a:rPr>
              <a:t>0</a:t>
            </a:r>
            <a:r>
              <a:rPr sz="900" spc="-5" dirty="0">
                <a:solidFill>
                  <a:srgbClr val="46153A"/>
                </a:solidFill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350">
              <a:latin typeface="Arial"/>
              <a:cs typeface="Arial"/>
            </a:endParaRPr>
          </a:p>
          <a:p>
            <a:pPr marR="5715" algn="r">
              <a:lnSpc>
                <a:spcPct val="100000"/>
              </a:lnSpc>
            </a:pPr>
            <a:r>
              <a:rPr sz="900" spc="-5" dirty="0">
                <a:solidFill>
                  <a:srgbClr val="46153A"/>
                </a:solidFill>
                <a:latin typeface="Arial"/>
                <a:cs typeface="Arial"/>
              </a:rPr>
              <a:t>3</a:t>
            </a:r>
            <a:r>
              <a:rPr sz="900" spc="-15" dirty="0">
                <a:solidFill>
                  <a:srgbClr val="46153A"/>
                </a:solidFill>
                <a:latin typeface="Arial"/>
                <a:cs typeface="Arial"/>
              </a:rPr>
              <a:t>0</a:t>
            </a:r>
            <a:r>
              <a:rPr sz="900" spc="-5" dirty="0">
                <a:solidFill>
                  <a:srgbClr val="46153A"/>
                </a:solidFill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50">
              <a:latin typeface="Arial"/>
              <a:cs typeface="Arial"/>
            </a:endParaRPr>
          </a:p>
          <a:p>
            <a:pPr marR="5715" algn="r">
              <a:lnSpc>
                <a:spcPct val="100000"/>
              </a:lnSpc>
            </a:pPr>
            <a:r>
              <a:rPr sz="900" spc="-5" dirty="0">
                <a:solidFill>
                  <a:srgbClr val="46153A"/>
                </a:solidFill>
                <a:latin typeface="Arial"/>
                <a:cs typeface="Arial"/>
              </a:rPr>
              <a:t>2</a:t>
            </a:r>
            <a:r>
              <a:rPr sz="900" spc="-15" dirty="0">
                <a:solidFill>
                  <a:srgbClr val="46153A"/>
                </a:solidFill>
                <a:latin typeface="Arial"/>
                <a:cs typeface="Arial"/>
              </a:rPr>
              <a:t>0</a:t>
            </a:r>
            <a:r>
              <a:rPr sz="900" spc="-5" dirty="0">
                <a:solidFill>
                  <a:srgbClr val="46153A"/>
                </a:solidFill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350">
              <a:latin typeface="Arial"/>
              <a:cs typeface="Arial"/>
            </a:endParaRPr>
          </a:p>
          <a:p>
            <a:pPr marR="5715" algn="r">
              <a:lnSpc>
                <a:spcPct val="100000"/>
              </a:lnSpc>
            </a:pPr>
            <a:r>
              <a:rPr sz="900" spc="-5" dirty="0">
                <a:solidFill>
                  <a:srgbClr val="46153A"/>
                </a:solidFill>
                <a:latin typeface="Arial"/>
                <a:cs typeface="Arial"/>
              </a:rPr>
              <a:t>1</a:t>
            </a:r>
            <a:r>
              <a:rPr sz="900" spc="-15" dirty="0">
                <a:solidFill>
                  <a:srgbClr val="46153A"/>
                </a:solidFill>
                <a:latin typeface="Arial"/>
                <a:cs typeface="Arial"/>
              </a:rPr>
              <a:t>0</a:t>
            </a:r>
            <a:r>
              <a:rPr sz="900" spc="-5" dirty="0">
                <a:solidFill>
                  <a:srgbClr val="46153A"/>
                </a:solidFill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35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900" spc="-5" dirty="0">
                <a:solidFill>
                  <a:srgbClr val="46153A"/>
                </a:solidFill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1326261" y="3082544"/>
            <a:ext cx="2159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46153A"/>
                </a:solidFill>
                <a:latin typeface="Arial"/>
                <a:cs typeface="Arial"/>
              </a:rPr>
              <a:t>8</a:t>
            </a:r>
            <a:r>
              <a:rPr sz="900" spc="-15" dirty="0">
                <a:solidFill>
                  <a:srgbClr val="46153A"/>
                </a:solidFill>
                <a:latin typeface="Arial"/>
                <a:cs typeface="Arial"/>
              </a:rPr>
              <a:t>0</a:t>
            </a:r>
            <a:r>
              <a:rPr sz="900" spc="-5" dirty="0">
                <a:solidFill>
                  <a:srgbClr val="46153A"/>
                </a:solidFill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1262633" y="2408631"/>
            <a:ext cx="279400" cy="4997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46153A"/>
                </a:solidFill>
                <a:latin typeface="Arial"/>
                <a:cs typeface="Arial"/>
              </a:rPr>
              <a:t>1</a:t>
            </a:r>
            <a:r>
              <a:rPr sz="900" spc="-10" dirty="0">
                <a:solidFill>
                  <a:srgbClr val="46153A"/>
                </a:solidFill>
                <a:latin typeface="Arial"/>
                <a:cs typeface="Arial"/>
              </a:rPr>
              <a:t>0</a:t>
            </a:r>
            <a:r>
              <a:rPr sz="900" dirty="0">
                <a:solidFill>
                  <a:srgbClr val="46153A"/>
                </a:solidFill>
                <a:latin typeface="Arial"/>
                <a:cs typeface="Arial"/>
              </a:rPr>
              <a:t>00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350">
              <a:latin typeface="Arial"/>
              <a:cs typeface="Arial"/>
            </a:endParaRPr>
          </a:p>
          <a:p>
            <a:pPr marL="76200">
              <a:lnSpc>
                <a:spcPct val="100000"/>
              </a:lnSpc>
            </a:pPr>
            <a:r>
              <a:rPr sz="900" spc="-5" dirty="0">
                <a:solidFill>
                  <a:srgbClr val="46153A"/>
                </a:solidFill>
                <a:latin typeface="Arial"/>
                <a:cs typeface="Arial"/>
              </a:rPr>
              <a:t>9</a:t>
            </a:r>
            <a:r>
              <a:rPr sz="900" spc="-15" dirty="0">
                <a:solidFill>
                  <a:srgbClr val="46153A"/>
                </a:solidFill>
                <a:latin typeface="Arial"/>
                <a:cs typeface="Arial"/>
              </a:rPr>
              <a:t>0</a:t>
            </a:r>
            <a:r>
              <a:rPr sz="900" spc="-5" dirty="0">
                <a:solidFill>
                  <a:srgbClr val="46153A"/>
                </a:solidFill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</p:txBody>
      </p:sp>
      <p:sp>
        <p:nvSpPr>
          <p:cNvPr id="155" name="object 155"/>
          <p:cNvSpPr/>
          <p:nvPr/>
        </p:nvSpPr>
        <p:spPr>
          <a:xfrm>
            <a:off x="1306957" y="5976530"/>
            <a:ext cx="9243060" cy="7341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 txBox="1"/>
          <p:nvPr/>
        </p:nvSpPr>
        <p:spPr>
          <a:xfrm>
            <a:off x="9881743" y="3042666"/>
            <a:ext cx="71628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93A3B"/>
                </a:solidFill>
                <a:latin typeface="Arial"/>
                <a:cs typeface="Arial"/>
              </a:rPr>
              <a:t>Pakalpojumi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7" name="object 157"/>
          <p:cNvSpPr/>
          <p:nvPr/>
        </p:nvSpPr>
        <p:spPr>
          <a:xfrm>
            <a:off x="9802368" y="3326891"/>
            <a:ext cx="64135" cy="62865"/>
          </a:xfrm>
          <a:custGeom>
            <a:avLst/>
            <a:gdLst/>
            <a:ahLst/>
            <a:cxnLst/>
            <a:rect l="l" t="t" r="r" b="b"/>
            <a:pathLst>
              <a:path w="64134" h="62864">
                <a:moveTo>
                  <a:pt x="64007" y="0"/>
                </a:moveTo>
                <a:lnTo>
                  <a:pt x="0" y="0"/>
                </a:lnTo>
                <a:lnTo>
                  <a:pt x="0" y="62484"/>
                </a:lnTo>
                <a:lnTo>
                  <a:pt x="64007" y="62484"/>
                </a:lnTo>
                <a:lnTo>
                  <a:pt x="64007" y="0"/>
                </a:lnTo>
                <a:close/>
              </a:path>
            </a:pathLst>
          </a:custGeom>
          <a:solidFill>
            <a:srgbClr val="6D03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 txBox="1"/>
          <p:nvPr/>
        </p:nvSpPr>
        <p:spPr>
          <a:xfrm>
            <a:off x="9881743" y="3259328"/>
            <a:ext cx="42100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393A3B"/>
                </a:solidFill>
                <a:latin typeface="Arial"/>
                <a:cs typeface="Arial"/>
              </a:rPr>
              <a:t>P</a:t>
            </a:r>
            <a:r>
              <a:rPr sz="1000" spc="-15" dirty="0">
                <a:solidFill>
                  <a:srgbClr val="393A3B"/>
                </a:solidFill>
                <a:latin typeface="Arial"/>
                <a:cs typeface="Arial"/>
              </a:rPr>
              <a:t>r</a:t>
            </a:r>
            <a:r>
              <a:rPr sz="1000" dirty="0">
                <a:solidFill>
                  <a:srgbClr val="393A3B"/>
                </a:solidFill>
                <a:latin typeface="Arial"/>
                <a:cs typeface="Arial"/>
              </a:rPr>
              <a:t>e</a:t>
            </a:r>
            <a:r>
              <a:rPr sz="1000" spc="-15" dirty="0">
                <a:solidFill>
                  <a:srgbClr val="393A3B"/>
                </a:solidFill>
                <a:latin typeface="Arial"/>
                <a:cs typeface="Arial"/>
              </a:rPr>
              <a:t>c</a:t>
            </a:r>
            <a:r>
              <a:rPr sz="1000" dirty="0">
                <a:solidFill>
                  <a:srgbClr val="393A3B"/>
                </a:solidFill>
                <a:latin typeface="Arial"/>
                <a:cs typeface="Arial"/>
              </a:rPr>
              <a:t>e</a:t>
            </a:r>
            <a:r>
              <a:rPr sz="1000" spc="-5" dirty="0">
                <a:solidFill>
                  <a:srgbClr val="393A3B"/>
                </a:solidFill>
                <a:latin typeface="Arial"/>
                <a:cs typeface="Arial"/>
              </a:rPr>
              <a:t>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0" name="object 16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18</a:t>
            </a:fld>
            <a:endParaRPr spc="-5" dirty="0"/>
          </a:p>
        </p:txBody>
      </p:sp>
      <p:sp>
        <p:nvSpPr>
          <p:cNvPr id="159" name="object 159"/>
          <p:cNvSpPr txBox="1"/>
          <p:nvPr/>
        </p:nvSpPr>
        <p:spPr>
          <a:xfrm>
            <a:off x="1377822" y="1588084"/>
            <a:ext cx="736663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DB8892"/>
                </a:solidFill>
                <a:latin typeface="Arial"/>
                <a:cs typeface="Arial"/>
              </a:rPr>
              <a:t>Preču un pakalpojumu eksporta uzņēmumu </a:t>
            </a:r>
            <a:r>
              <a:rPr sz="1600" b="1" spc="-15" dirty="0">
                <a:solidFill>
                  <a:srgbClr val="DB8892"/>
                </a:solidFill>
                <a:latin typeface="Arial"/>
                <a:cs typeface="Arial"/>
              </a:rPr>
              <a:t>VSAOI </a:t>
            </a:r>
            <a:r>
              <a:rPr sz="1600" b="1" spc="-5" dirty="0">
                <a:solidFill>
                  <a:srgbClr val="DB8892"/>
                </a:solidFill>
                <a:latin typeface="Arial"/>
                <a:cs typeface="Arial"/>
              </a:rPr>
              <a:t>uz </a:t>
            </a:r>
            <a:r>
              <a:rPr sz="1600" b="1" spc="-10" dirty="0">
                <a:solidFill>
                  <a:srgbClr val="DB8892"/>
                </a:solidFill>
                <a:latin typeface="Arial"/>
                <a:cs typeface="Arial"/>
              </a:rPr>
              <a:t>iedzīvotāju</a:t>
            </a:r>
            <a:r>
              <a:rPr sz="1600" b="1" spc="360" dirty="0">
                <a:solidFill>
                  <a:srgbClr val="DB8892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DB8892"/>
                </a:solidFill>
                <a:latin typeface="Arial"/>
                <a:cs typeface="Arial"/>
              </a:rPr>
              <a:t>2020.gadā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27306" y="6565189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DB8892"/>
                </a:solidFill>
                <a:latin typeface="Arial"/>
                <a:cs typeface="Arial"/>
              </a:rPr>
              <a:t>19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43432" y="685241"/>
            <a:ext cx="97555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360F2C"/>
                </a:solidFill>
              </a:rPr>
              <a:t>Pilsētu </a:t>
            </a:r>
            <a:r>
              <a:rPr sz="2800" spc="-10" dirty="0">
                <a:solidFill>
                  <a:srgbClr val="360F2C"/>
                </a:solidFill>
              </a:rPr>
              <a:t>un </a:t>
            </a:r>
            <a:r>
              <a:rPr sz="2800" spc="-5" dirty="0">
                <a:solidFill>
                  <a:srgbClr val="360F2C"/>
                </a:solidFill>
              </a:rPr>
              <a:t>novadu eksporta jaudas proporcijas</a:t>
            </a:r>
            <a:r>
              <a:rPr sz="2800" spc="100" dirty="0">
                <a:solidFill>
                  <a:srgbClr val="360F2C"/>
                </a:solidFill>
              </a:rPr>
              <a:t> </a:t>
            </a:r>
            <a:r>
              <a:rPr sz="2800" spc="-5" dirty="0">
                <a:solidFill>
                  <a:srgbClr val="360F2C"/>
                </a:solidFill>
              </a:rPr>
              <a:t>2020.gadā</a:t>
            </a:r>
            <a:endParaRPr sz="2800"/>
          </a:p>
        </p:txBody>
      </p:sp>
      <p:grpSp>
        <p:nvGrpSpPr>
          <p:cNvPr id="4" name="object 4"/>
          <p:cNvGrpSpPr/>
          <p:nvPr/>
        </p:nvGrpSpPr>
        <p:grpSpPr>
          <a:xfrm>
            <a:off x="2486977" y="2179129"/>
            <a:ext cx="6908800" cy="4309110"/>
            <a:chOff x="2486977" y="2179129"/>
            <a:chExt cx="6908800" cy="4309110"/>
          </a:xfrm>
        </p:grpSpPr>
        <p:sp>
          <p:nvSpPr>
            <p:cNvPr id="5" name="object 5"/>
            <p:cNvSpPr/>
            <p:nvPr/>
          </p:nvSpPr>
          <p:spPr>
            <a:xfrm>
              <a:off x="6289801" y="2630678"/>
              <a:ext cx="1892300" cy="3610610"/>
            </a:xfrm>
            <a:custGeom>
              <a:avLst/>
              <a:gdLst/>
              <a:ahLst/>
              <a:cxnLst/>
              <a:rect l="l" t="t" r="r" b="b"/>
              <a:pathLst>
                <a:path w="1892300" h="3610610">
                  <a:moveTo>
                    <a:pt x="0" y="0"/>
                  </a:moveTo>
                  <a:lnTo>
                    <a:pt x="0" y="1892300"/>
                  </a:lnTo>
                  <a:lnTo>
                    <a:pt x="793496" y="3610229"/>
                  </a:lnTo>
                  <a:lnTo>
                    <a:pt x="837798" y="3589069"/>
                  </a:lnTo>
                  <a:lnTo>
                    <a:pt x="881374" y="3566859"/>
                  </a:lnTo>
                  <a:lnTo>
                    <a:pt x="924211" y="3543617"/>
                  </a:lnTo>
                  <a:lnTo>
                    <a:pt x="966297" y="3519363"/>
                  </a:lnTo>
                  <a:lnTo>
                    <a:pt x="1007619" y="3494116"/>
                  </a:lnTo>
                  <a:lnTo>
                    <a:pt x="1048164" y="3467895"/>
                  </a:lnTo>
                  <a:lnTo>
                    <a:pt x="1087922" y="3440721"/>
                  </a:lnTo>
                  <a:lnTo>
                    <a:pt x="1126879" y="3412611"/>
                  </a:lnTo>
                  <a:lnTo>
                    <a:pt x="1165022" y="3383586"/>
                  </a:lnTo>
                  <a:lnTo>
                    <a:pt x="1202340" y="3353665"/>
                  </a:lnTo>
                  <a:lnTo>
                    <a:pt x="1238821" y="3322867"/>
                  </a:lnTo>
                  <a:lnTo>
                    <a:pt x="1274450" y="3291212"/>
                  </a:lnTo>
                  <a:lnTo>
                    <a:pt x="1309218" y="3258718"/>
                  </a:lnTo>
                  <a:lnTo>
                    <a:pt x="1343110" y="3225406"/>
                  </a:lnTo>
                  <a:lnTo>
                    <a:pt x="1376115" y="3191295"/>
                  </a:lnTo>
                  <a:lnTo>
                    <a:pt x="1408220" y="3156404"/>
                  </a:lnTo>
                  <a:lnTo>
                    <a:pt x="1439413" y="3120752"/>
                  </a:lnTo>
                  <a:lnTo>
                    <a:pt x="1469682" y="3084359"/>
                  </a:lnTo>
                  <a:lnTo>
                    <a:pt x="1499014" y="3047244"/>
                  </a:lnTo>
                  <a:lnTo>
                    <a:pt x="1527397" y="3009427"/>
                  </a:lnTo>
                  <a:lnTo>
                    <a:pt x="1554818" y="2970926"/>
                  </a:lnTo>
                  <a:lnTo>
                    <a:pt x="1581265" y="2931762"/>
                  </a:lnTo>
                  <a:lnTo>
                    <a:pt x="1606726" y="2891953"/>
                  </a:lnTo>
                  <a:lnTo>
                    <a:pt x="1631188" y="2851519"/>
                  </a:lnTo>
                  <a:lnTo>
                    <a:pt x="1654639" y="2810479"/>
                  </a:lnTo>
                  <a:lnTo>
                    <a:pt x="1677067" y="2768853"/>
                  </a:lnTo>
                  <a:lnTo>
                    <a:pt x="1698459" y="2726660"/>
                  </a:lnTo>
                  <a:lnTo>
                    <a:pt x="1718803" y="2683920"/>
                  </a:lnTo>
                  <a:lnTo>
                    <a:pt x="1738086" y="2640651"/>
                  </a:lnTo>
                  <a:lnTo>
                    <a:pt x="1756297" y="2596873"/>
                  </a:lnTo>
                  <a:lnTo>
                    <a:pt x="1773422" y="2552606"/>
                  </a:lnTo>
                  <a:lnTo>
                    <a:pt x="1789450" y="2507868"/>
                  </a:lnTo>
                  <a:lnTo>
                    <a:pt x="1804367" y="2462680"/>
                  </a:lnTo>
                  <a:lnTo>
                    <a:pt x="1818163" y="2417060"/>
                  </a:lnTo>
                  <a:lnTo>
                    <a:pt x="1830823" y="2371028"/>
                  </a:lnTo>
                  <a:lnTo>
                    <a:pt x="1842337" y="2324603"/>
                  </a:lnTo>
                  <a:lnTo>
                    <a:pt x="1852691" y="2277805"/>
                  </a:lnTo>
                  <a:lnTo>
                    <a:pt x="1861873" y="2230652"/>
                  </a:lnTo>
                  <a:lnTo>
                    <a:pt x="1869871" y="2183165"/>
                  </a:lnTo>
                  <a:lnTo>
                    <a:pt x="1876673" y="2135363"/>
                  </a:lnTo>
                  <a:lnTo>
                    <a:pt x="1882265" y="2087265"/>
                  </a:lnTo>
                  <a:lnTo>
                    <a:pt x="1886637" y="2038890"/>
                  </a:lnTo>
                  <a:lnTo>
                    <a:pt x="1889774" y="1990258"/>
                  </a:lnTo>
                  <a:lnTo>
                    <a:pt x="1891666" y="1941388"/>
                  </a:lnTo>
                  <a:lnTo>
                    <a:pt x="1892300" y="1892300"/>
                  </a:lnTo>
                  <a:lnTo>
                    <a:pt x="1891700" y="1844208"/>
                  </a:lnTo>
                  <a:lnTo>
                    <a:pt x="1889912" y="1796411"/>
                  </a:lnTo>
                  <a:lnTo>
                    <a:pt x="1886949" y="1748924"/>
                  </a:lnTo>
                  <a:lnTo>
                    <a:pt x="1882826" y="1701760"/>
                  </a:lnTo>
                  <a:lnTo>
                    <a:pt x="1877556" y="1654934"/>
                  </a:lnTo>
                  <a:lnTo>
                    <a:pt x="1871154" y="1608461"/>
                  </a:lnTo>
                  <a:lnTo>
                    <a:pt x="1863633" y="1562353"/>
                  </a:lnTo>
                  <a:lnTo>
                    <a:pt x="1855009" y="1516625"/>
                  </a:lnTo>
                  <a:lnTo>
                    <a:pt x="1845296" y="1471292"/>
                  </a:lnTo>
                  <a:lnTo>
                    <a:pt x="1834507" y="1426368"/>
                  </a:lnTo>
                  <a:lnTo>
                    <a:pt x="1822656" y="1381866"/>
                  </a:lnTo>
                  <a:lnTo>
                    <a:pt x="1809759" y="1337802"/>
                  </a:lnTo>
                  <a:lnTo>
                    <a:pt x="1795828" y="1294188"/>
                  </a:lnTo>
                  <a:lnTo>
                    <a:pt x="1780879" y="1251041"/>
                  </a:lnTo>
                  <a:lnTo>
                    <a:pt x="1764925" y="1208372"/>
                  </a:lnTo>
                  <a:lnTo>
                    <a:pt x="1747981" y="1166198"/>
                  </a:lnTo>
                  <a:lnTo>
                    <a:pt x="1730061" y="1124532"/>
                  </a:lnTo>
                  <a:lnTo>
                    <a:pt x="1711179" y="1083387"/>
                  </a:lnTo>
                  <a:lnTo>
                    <a:pt x="1691349" y="1042779"/>
                  </a:lnTo>
                  <a:lnTo>
                    <a:pt x="1670586" y="1002722"/>
                  </a:lnTo>
                  <a:lnTo>
                    <a:pt x="1648903" y="963230"/>
                  </a:lnTo>
                  <a:lnTo>
                    <a:pt x="1626315" y="924316"/>
                  </a:lnTo>
                  <a:lnTo>
                    <a:pt x="1602836" y="885995"/>
                  </a:lnTo>
                  <a:lnTo>
                    <a:pt x="1578480" y="848282"/>
                  </a:lnTo>
                  <a:lnTo>
                    <a:pt x="1553261" y="811190"/>
                  </a:lnTo>
                  <a:lnTo>
                    <a:pt x="1527194" y="774734"/>
                  </a:lnTo>
                  <a:lnTo>
                    <a:pt x="1500292" y="738928"/>
                  </a:lnTo>
                  <a:lnTo>
                    <a:pt x="1472571" y="703786"/>
                  </a:lnTo>
                  <a:lnTo>
                    <a:pt x="1444043" y="669322"/>
                  </a:lnTo>
                  <a:lnTo>
                    <a:pt x="1414724" y="635550"/>
                  </a:lnTo>
                  <a:lnTo>
                    <a:pt x="1384628" y="602485"/>
                  </a:lnTo>
                  <a:lnTo>
                    <a:pt x="1353767" y="570141"/>
                  </a:lnTo>
                  <a:lnTo>
                    <a:pt x="1322158" y="538532"/>
                  </a:lnTo>
                  <a:lnTo>
                    <a:pt x="1289814" y="507671"/>
                  </a:lnTo>
                  <a:lnTo>
                    <a:pt x="1256749" y="477575"/>
                  </a:lnTo>
                  <a:lnTo>
                    <a:pt x="1222977" y="448256"/>
                  </a:lnTo>
                  <a:lnTo>
                    <a:pt x="1188513" y="419728"/>
                  </a:lnTo>
                  <a:lnTo>
                    <a:pt x="1153371" y="392007"/>
                  </a:lnTo>
                  <a:lnTo>
                    <a:pt x="1117565" y="365105"/>
                  </a:lnTo>
                  <a:lnTo>
                    <a:pt x="1081109" y="339038"/>
                  </a:lnTo>
                  <a:lnTo>
                    <a:pt x="1044017" y="313819"/>
                  </a:lnTo>
                  <a:lnTo>
                    <a:pt x="1006304" y="289463"/>
                  </a:lnTo>
                  <a:lnTo>
                    <a:pt x="967983" y="265984"/>
                  </a:lnTo>
                  <a:lnTo>
                    <a:pt x="929069" y="243396"/>
                  </a:lnTo>
                  <a:lnTo>
                    <a:pt x="889577" y="221713"/>
                  </a:lnTo>
                  <a:lnTo>
                    <a:pt x="849520" y="200950"/>
                  </a:lnTo>
                  <a:lnTo>
                    <a:pt x="808912" y="181120"/>
                  </a:lnTo>
                  <a:lnTo>
                    <a:pt x="767767" y="162238"/>
                  </a:lnTo>
                  <a:lnTo>
                    <a:pt x="726101" y="144318"/>
                  </a:lnTo>
                  <a:lnTo>
                    <a:pt x="683927" y="127374"/>
                  </a:lnTo>
                  <a:lnTo>
                    <a:pt x="641258" y="111420"/>
                  </a:lnTo>
                  <a:lnTo>
                    <a:pt x="598111" y="96471"/>
                  </a:lnTo>
                  <a:lnTo>
                    <a:pt x="554497" y="82540"/>
                  </a:lnTo>
                  <a:lnTo>
                    <a:pt x="510433" y="69643"/>
                  </a:lnTo>
                  <a:lnTo>
                    <a:pt x="465931" y="57792"/>
                  </a:lnTo>
                  <a:lnTo>
                    <a:pt x="421007" y="47003"/>
                  </a:lnTo>
                  <a:lnTo>
                    <a:pt x="375674" y="37290"/>
                  </a:lnTo>
                  <a:lnTo>
                    <a:pt x="329946" y="28666"/>
                  </a:lnTo>
                  <a:lnTo>
                    <a:pt x="283838" y="21145"/>
                  </a:lnTo>
                  <a:lnTo>
                    <a:pt x="237365" y="14743"/>
                  </a:lnTo>
                  <a:lnTo>
                    <a:pt x="190539" y="9473"/>
                  </a:lnTo>
                  <a:lnTo>
                    <a:pt x="143375" y="5350"/>
                  </a:lnTo>
                  <a:lnTo>
                    <a:pt x="95888" y="2387"/>
                  </a:lnTo>
                  <a:lnTo>
                    <a:pt x="48091" y="5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8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89801" y="2630678"/>
              <a:ext cx="1892300" cy="3610610"/>
            </a:xfrm>
            <a:custGeom>
              <a:avLst/>
              <a:gdLst/>
              <a:ahLst/>
              <a:cxnLst/>
              <a:rect l="l" t="t" r="r" b="b"/>
              <a:pathLst>
                <a:path w="1892300" h="3610610">
                  <a:moveTo>
                    <a:pt x="0" y="0"/>
                  </a:moveTo>
                  <a:lnTo>
                    <a:pt x="48091" y="599"/>
                  </a:lnTo>
                  <a:lnTo>
                    <a:pt x="95888" y="2387"/>
                  </a:lnTo>
                  <a:lnTo>
                    <a:pt x="143375" y="5350"/>
                  </a:lnTo>
                  <a:lnTo>
                    <a:pt x="190539" y="9473"/>
                  </a:lnTo>
                  <a:lnTo>
                    <a:pt x="237365" y="14743"/>
                  </a:lnTo>
                  <a:lnTo>
                    <a:pt x="283838" y="21145"/>
                  </a:lnTo>
                  <a:lnTo>
                    <a:pt x="329946" y="28666"/>
                  </a:lnTo>
                  <a:lnTo>
                    <a:pt x="375674" y="37290"/>
                  </a:lnTo>
                  <a:lnTo>
                    <a:pt x="421007" y="47003"/>
                  </a:lnTo>
                  <a:lnTo>
                    <a:pt x="465931" y="57792"/>
                  </a:lnTo>
                  <a:lnTo>
                    <a:pt x="510433" y="69643"/>
                  </a:lnTo>
                  <a:lnTo>
                    <a:pt x="554497" y="82540"/>
                  </a:lnTo>
                  <a:lnTo>
                    <a:pt x="598111" y="96471"/>
                  </a:lnTo>
                  <a:lnTo>
                    <a:pt x="641258" y="111420"/>
                  </a:lnTo>
                  <a:lnTo>
                    <a:pt x="683927" y="127374"/>
                  </a:lnTo>
                  <a:lnTo>
                    <a:pt x="726101" y="144318"/>
                  </a:lnTo>
                  <a:lnTo>
                    <a:pt x="767767" y="162238"/>
                  </a:lnTo>
                  <a:lnTo>
                    <a:pt x="808912" y="181120"/>
                  </a:lnTo>
                  <a:lnTo>
                    <a:pt x="849520" y="200950"/>
                  </a:lnTo>
                  <a:lnTo>
                    <a:pt x="889577" y="221713"/>
                  </a:lnTo>
                  <a:lnTo>
                    <a:pt x="929069" y="243396"/>
                  </a:lnTo>
                  <a:lnTo>
                    <a:pt x="967983" y="265984"/>
                  </a:lnTo>
                  <a:lnTo>
                    <a:pt x="1006304" y="289463"/>
                  </a:lnTo>
                  <a:lnTo>
                    <a:pt x="1044017" y="313819"/>
                  </a:lnTo>
                  <a:lnTo>
                    <a:pt x="1081109" y="339038"/>
                  </a:lnTo>
                  <a:lnTo>
                    <a:pt x="1117565" y="365105"/>
                  </a:lnTo>
                  <a:lnTo>
                    <a:pt x="1153371" y="392007"/>
                  </a:lnTo>
                  <a:lnTo>
                    <a:pt x="1188513" y="419728"/>
                  </a:lnTo>
                  <a:lnTo>
                    <a:pt x="1222977" y="448256"/>
                  </a:lnTo>
                  <a:lnTo>
                    <a:pt x="1256749" y="477575"/>
                  </a:lnTo>
                  <a:lnTo>
                    <a:pt x="1289814" y="507671"/>
                  </a:lnTo>
                  <a:lnTo>
                    <a:pt x="1322158" y="538532"/>
                  </a:lnTo>
                  <a:lnTo>
                    <a:pt x="1353767" y="570141"/>
                  </a:lnTo>
                  <a:lnTo>
                    <a:pt x="1384628" y="602485"/>
                  </a:lnTo>
                  <a:lnTo>
                    <a:pt x="1414724" y="635550"/>
                  </a:lnTo>
                  <a:lnTo>
                    <a:pt x="1444043" y="669322"/>
                  </a:lnTo>
                  <a:lnTo>
                    <a:pt x="1472571" y="703786"/>
                  </a:lnTo>
                  <a:lnTo>
                    <a:pt x="1500292" y="738928"/>
                  </a:lnTo>
                  <a:lnTo>
                    <a:pt x="1527194" y="774734"/>
                  </a:lnTo>
                  <a:lnTo>
                    <a:pt x="1553261" y="811190"/>
                  </a:lnTo>
                  <a:lnTo>
                    <a:pt x="1578480" y="848282"/>
                  </a:lnTo>
                  <a:lnTo>
                    <a:pt x="1602836" y="885995"/>
                  </a:lnTo>
                  <a:lnTo>
                    <a:pt x="1626315" y="924316"/>
                  </a:lnTo>
                  <a:lnTo>
                    <a:pt x="1648903" y="963230"/>
                  </a:lnTo>
                  <a:lnTo>
                    <a:pt x="1670586" y="1002722"/>
                  </a:lnTo>
                  <a:lnTo>
                    <a:pt x="1691349" y="1042779"/>
                  </a:lnTo>
                  <a:lnTo>
                    <a:pt x="1711179" y="1083387"/>
                  </a:lnTo>
                  <a:lnTo>
                    <a:pt x="1730061" y="1124532"/>
                  </a:lnTo>
                  <a:lnTo>
                    <a:pt x="1747981" y="1166198"/>
                  </a:lnTo>
                  <a:lnTo>
                    <a:pt x="1764925" y="1208372"/>
                  </a:lnTo>
                  <a:lnTo>
                    <a:pt x="1780879" y="1251041"/>
                  </a:lnTo>
                  <a:lnTo>
                    <a:pt x="1795828" y="1294188"/>
                  </a:lnTo>
                  <a:lnTo>
                    <a:pt x="1809759" y="1337802"/>
                  </a:lnTo>
                  <a:lnTo>
                    <a:pt x="1822656" y="1381866"/>
                  </a:lnTo>
                  <a:lnTo>
                    <a:pt x="1834507" y="1426368"/>
                  </a:lnTo>
                  <a:lnTo>
                    <a:pt x="1845296" y="1471292"/>
                  </a:lnTo>
                  <a:lnTo>
                    <a:pt x="1855009" y="1516625"/>
                  </a:lnTo>
                  <a:lnTo>
                    <a:pt x="1863633" y="1562353"/>
                  </a:lnTo>
                  <a:lnTo>
                    <a:pt x="1871154" y="1608461"/>
                  </a:lnTo>
                  <a:lnTo>
                    <a:pt x="1877556" y="1654934"/>
                  </a:lnTo>
                  <a:lnTo>
                    <a:pt x="1882826" y="1701760"/>
                  </a:lnTo>
                  <a:lnTo>
                    <a:pt x="1886949" y="1748924"/>
                  </a:lnTo>
                  <a:lnTo>
                    <a:pt x="1889912" y="1796411"/>
                  </a:lnTo>
                  <a:lnTo>
                    <a:pt x="1891700" y="1844208"/>
                  </a:lnTo>
                  <a:lnTo>
                    <a:pt x="1892300" y="1892300"/>
                  </a:lnTo>
                  <a:lnTo>
                    <a:pt x="1891666" y="1941388"/>
                  </a:lnTo>
                  <a:lnTo>
                    <a:pt x="1889774" y="1990258"/>
                  </a:lnTo>
                  <a:lnTo>
                    <a:pt x="1886637" y="2038890"/>
                  </a:lnTo>
                  <a:lnTo>
                    <a:pt x="1882265" y="2087265"/>
                  </a:lnTo>
                  <a:lnTo>
                    <a:pt x="1876673" y="2135363"/>
                  </a:lnTo>
                  <a:lnTo>
                    <a:pt x="1869871" y="2183165"/>
                  </a:lnTo>
                  <a:lnTo>
                    <a:pt x="1861873" y="2230652"/>
                  </a:lnTo>
                  <a:lnTo>
                    <a:pt x="1852691" y="2277805"/>
                  </a:lnTo>
                  <a:lnTo>
                    <a:pt x="1842337" y="2324603"/>
                  </a:lnTo>
                  <a:lnTo>
                    <a:pt x="1830823" y="2371028"/>
                  </a:lnTo>
                  <a:lnTo>
                    <a:pt x="1818163" y="2417060"/>
                  </a:lnTo>
                  <a:lnTo>
                    <a:pt x="1804367" y="2462680"/>
                  </a:lnTo>
                  <a:lnTo>
                    <a:pt x="1789450" y="2507868"/>
                  </a:lnTo>
                  <a:lnTo>
                    <a:pt x="1773422" y="2552606"/>
                  </a:lnTo>
                  <a:lnTo>
                    <a:pt x="1756297" y="2596873"/>
                  </a:lnTo>
                  <a:lnTo>
                    <a:pt x="1738086" y="2640651"/>
                  </a:lnTo>
                  <a:lnTo>
                    <a:pt x="1718803" y="2683920"/>
                  </a:lnTo>
                  <a:lnTo>
                    <a:pt x="1698459" y="2726660"/>
                  </a:lnTo>
                  <a:lnTo>
                    <a:pt x="1677067" y="2768853"/>
                  </a:lnTo>
                  <a:lnTo>
                    <a:pt x="1654639" y="2810479"/>
                  </a:lnTo>
                  <a:lnTo>
                    <a:pt x="1631188" y="2851519"/>
                  </a:lnTo>
                  <a:lnTo>
                    <a:pt x="1606726" y="2891953"/>
                  </a:lnTo>
                  <a:lnTo>
                    <a:pt x="1581265" y="2931762"/>
                  </a:lnTo>
                  <a:lnTo>
                    <a:pt x="1554818" y="2970926"/>
                  </a:lnTo>
                  <a:lnTo>
                    <a:pt x="1527397" y="3009427"/>
                  </a:lnTo>
                  <a:lnTo>
                    <a:pt x="1499014" y="3047244"/>
                  </a:lnTo>
                  <a:lnTo>
                    <a:pt x="1469682" y="3084359"/>
                  </a:lnTo>
                  <a:lnTo>
                    <a:pt x="1439413" y="3120752"/>
                  </a:lnTo>
                  <a:lnTo>
                    <a:pt x="1408220" y="3156404"/>
                  </a:lnTo>
                  <a:lnTo>
                    <a:pt x="1376115" y="3191295"/>
                  </a:lnTo>
                  <a:lnTo>
                    <a:pt x="1343110" y="3225406"/>
                  </a:lnTo>
                  <a:lnTo>
                    <a:pt x="1309218" y="3258718"/>
                  </a:lnTo>
                  <a:lnTo>
                    <a:pt x="1274450" y="3291212"/>
                  </a:lnTo>
                  <a:lnTo>
                    <a:pt x="1238821" y="3322867"/>
                  </a:lnTo>
                  <a:lnTo>
                    <a:pt x="1202340" y="3353665"/>
                  </a:lnTo>
                  <a:lnTo>
                    <a:pt x="1165022" y="3383586"/>
                  </a:lnTo>
                  <a:lnTo>
                    <a:pt x="1126879" y="3412611"/>
                  </a:lnTo>
                  <a:lnTo>
                    <a:pt x="1087922" y="3440721"/>
                  </a:lnTo>
                  <a:lnTo>
                    <a:pt x="1048164" y="3467895"/>
                  </a:lnTo>
                  <a:lnTo>
                    <a:pt x="1007619" y="3494116"/>
                  </a:lnTo>
                  <a:lnTo>
                    <a:pt x="966297" y="3519363"/>
                  </a:lnTo>
                  <a:lnTo>
                    <a:pt x="924211" y="3543617"/>
                  </a:lnTo>
                  <a:lnTo>
                    <a:pt x="881374" y="3566859"/>
                  </a:lnTo>
                  <a:lnTo>
                    <a:pt x="837798" y="3589069"/>
                  </a:lnTo>
                  <a:lnTo>
                    <a:pt x="793496" y="3610229"/>
                  </a:lnTo>
                  <a:lnTo>
                    <a:pt x="0" y="1892300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DB88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289801" y="4522977"/>
              <a:ext cx="793750" cy="1877060"/>
            </a:xfrm>
            <a:custGeom>
              <a:avLst/>
              <a:gdLst/>
              <a:ahLst/>
              <a:cxnLst/>
              <a:rect l="l" t="t" r="r" b="b"/>
              <a:pathLst>
                <a:path w="793750" h="1877060">
                  <a:moveTo>
                    <a:pt x="0" y="0"/>
                  </a:moveTo>
                  <a:lnTo>
                    <a:pt x="243967" y="1876539"/>
                  </a:lnTo>
                  <a:lnTo>
                    <a:pt x="295693" y="1869087"/>
                  </a:lnTo>
                  <a:lnTo>
                    <a:pt x="347151" y="1860217"/>
                  </a:lnTo>
                  <a:lnTo>
                    <a:pt x="398313" y="1849936"/>
                  </a:lnTo>
                  <a:lnTo>
                    <a:pt x="449149" y="1838255"/>
                  </a:lnTo>
                  <a:lnTo>
                    <a:pt x="499632" y="1825180"/>
                  </a:lnTo>
                  <a:lnTo>
                    <a:pt x="549732" y="1810719"/>
                  </a:lnTo>
                  <a:lnTo>
                    <a:pt x="599422" y="1794882"/>
                  </a:lnTo>
                  <a:lnTo>
                    <a:pt x="648671" y="1777676"/>
                  </a:lnTo>
                  <a:lnTo>
                    <a:pt x="697452" y="1759110"/>
                  </a:lnTo>
                  <a:lnTo>
                    <a:pt x="745737" y="1739191"/>
                  </a:lnTo>
                  <a:lnTo>
                    <a:pt x="793496" y="17179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5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289801" y="4522977"/>
              <a:ext cx="793750" cy="1877060"/>
            </a:xfrm>
            <a:custGeom>
              <a:avLst/>
              <a:gdLst/>
              <a:ahLst/>
              <a:cxnLst/>
              <a:rect l="l" t="t" r="r" b="b"/>
              <a:pathLst>
                <a:path w="793750" h="1877060">
                  <a:moveTo>
                    <a:pt x="793496" y="1717929"/>
                  </a:moveTo>
                  <a:lnTo>
                    <a:pt x="745737" y="1739191"/>
                  </a:lnTo>
                  <a:lnTo>
                    <a:pt x="697452" y="1759110"/>
                  </a:lnTo>
                  <a:lnTo>
                    <a:pt x="648671" y="1777676"/>
                  </a:lnTo>
                  <a:lnTo>
                    <a:pt x="599422" y="1794882"/>
                  </a:lnTo>
                  <a:lnTo>
                    <a:pt x="549732" y="1810719"/>
                  </a:lnTo>
                  <a:lnTo>
                    <a:pt x="499632" y="1825180"/>
                  </a:lnTo>
                  <a:lnTo>
                    <a:pt x="449149" y="1838255"/>
                  </a:lnTo>
                  <a:lnTo>
                    <a:pt x="398313" y="1849936"/>
                  </a:lnTo>
                  <a:lnTo>
                    <a:pt x="347151" y="1860217"/>
                  </a:lnTo>
                  <a:lnTo>
                    <a:pt x="295693" y="1869087"/>
                  </a:lnTo>
                  <a:lnTo>
                    <a:pt x="243967" y="1876539"/>
                  </a:lnTo>
                  <a:lnTo>
                    <a:pt x="0" y="0"/>
                  </a:lnTo>
                  <a:lnTo>
                    <a:pt x="793496" y="1717929"/>
                  </a:lnTo>
                  <a:close/>
                </a:path>
              </a:pathLst>
            </a:custGeom>
            <a:ln w="19050">
              <a:solidFill>
                <a:srgbClr val="DB88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061836" y="4522977"/>
              <a:ext cx="472440" cy="1892300"/>
            </a:xfrm>
            <a:custGeom>
              <a:avLst/>
              <a:gdLst/>
              <a:ahLst/>
              <a:cxnLst/>
              <a:rect l="l" t="t" r="r" b="b"/>
              <a:pathLst>
                <a:path w="472440" h="1892300">
                  <a:moveTo>
                    <a:pt x="227964" y="0"/>
                  </a:moveTo>
                  <a:lnTo>
                    <a:pt x="0" y="1878545"/>
                  </a:lnTo>
                  <a:lnTo>
                    <a:pt x="52304" y="1884157"/>
                  </a:lnTo>
                  <a:lnTo>
                    <a:pt x="104717" y="1888310"/>
                  </a:lnTo>
                  <a:lnTo>
                    <a:pt x="157207" y="1891005"/>
                  </a:lnTo>
                  <a:lnTo>
                    <a:pt x="209740" y="1892240"/>
                  </a:lnTo>
                  <a:lnTo>
                    <a:pt x="262285" y="1892017"/>
                  </a:lnTo>
                  <a:lnTo>
                    <a:pt x="314809" y="1890335"/>
                  </a:lnTo>
                  <a:lnTo>
                    <a:pt x="367280" y="1887194"/>
                  </a:lnTo>
                  <a:lnTo>
                    <a:pt x="419665" y="1882596"/>
                  </a:lnTo>
                  <a:lnTo>
                    <a:pt x="471932" y="1876539"/>
                  </a:lnTo>
                  <a:lnTo>
                    <a:pt x="227964" y="0"/>
                  </a:lnTo>
                  <a:close/>
                </a:path>
              </a:pathLst>
            </a:custGeom>
            <a:solidFill>
              <a:srgbClr val="3B50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061836" y="4522977"/>
              <a:ext cx="472440" cy="1892300"/>
            </a:xfrm>
            <a:custGeom>
              <a:avLst/>
              <a:gdLst/>
              <a:ahLst/>
              <a:cxnLst/>
              <a:rect l="l" t="t" r="r" b="b"/>
              <a:pathLst>
                <a:path w="472440" h="1892300">
                  <a:moveTo>
                    <a:pt x="471932" y="1876539"/>
                  </a:moveTo>
                  <a:lnTo>
                    <a:pt x="419665" y="1882596"/>
                  </a:lnTo>
                  <a:lnTo>
                    <a:pt x="367280" y="1887194"/>
                  </a:lnTo>
                  <a:lnTo>
                    <a:pt x="314809" y="1890335"/>
                  </a:lnTo>
                  <a:lnTo>
                    <a:pt x="262285" y="1892017"/>
                  </a:lnTo>
                  <a:lnTo>
                    <a:pt x="209740" y="1892240"/>
                  </a:lnTo>
                  <a:lnTo>
                    <a:pt x="157207" y="1891005"/>
                  </a:lnTo>
                  <a:lnTo>
                    <a:pt x="104717" y="1888310"/>
                  </a:lnTo>
                  <a:lnTo>
                    <a:pt x="52304" y="1884157"/>
                  </a:lnTo>
                  <a:lnTo>
                    <a:pt x="0" y="1878545"/>
                  </a:lnTo>
                  <a:lnTo>
                    <a:pt x="227964" y="0"/>
                  </a:lnTo>
                  <a:lnTo>
                    <a:pt x="471932" y="1876539"/>
                  </a:lnTo>
                  <a:close/>
                </a:path>
              </a:pathLst>
            </a:custGeom>
            <a:ln w="19050">
              <a:solidFill>
                <a:srgbClr val="DB88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641847" y="4522977"/>
              <a:ext cx="648335" cy="1878964"/>
            </a:xfrm>
            <a:custGeom>
              <a:avLst/>
              <a:gdLst/>
              <a:ahLst/>
              <a:cxnLst/>
              <a:rect l="l" t="t" r="r" b="b"/>
              <a:pathLst>
                <a:path w="648335" h="1878964">
                  <a:moveTo>
                    <a:pt x="647953" y="0"/>
                  </a:moveTo>
                  <a:lnTo>
                    <a:pt x="0" y="1777923"/>
                  </a:lnTo>
                  <a:lnTo>
                    <a:pt x="45405" y="1793826"/>
                  </a:lnTo>
                  <a:lnTo>
                    <a:pt x="91182" y="1808561"/>
                  </a:lnTo>
                  <a:lnTo>
                    <a:pt x="137305" y="1822124"/>
                  </a:lnTo>
                  <a:lnTo>
                    <a:pt x="183752" y="1834507"/>
                  </a:lnTo>
                  <a:lnTo>
                    <a:pt x="230498" y="1845706"/>
                  </a:lnTo>
                  <a:lnTo>
                    <a:pt x="277518" y="1855715"/>
                  </a:lnTo>
                  <a:lnTo>
                    <a:pt x="324789" y="1864528"/>
                  </a:lnTo>
                  <a:lnTo>
                    <a:pt x="372288" y="1872140"/>
                  </a:lnTo>
                  <a:lnTo>
                    <a:pt x="419988" y="1878545"/>
                  </a:lnTo>
                  <a:lnTo>
                    <a:pt x="647953" y="0"/>
                  </a:lnTo>
                  <a:close/>
                </a:path>
              </a:pathLst>
            </a:custGeom>
            <a:solidFill>
              <a:srgbClr val="A8B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641847" y="4522977"/>
              <a:ext cx="648335" cy="1878964"/>
            </a:xfrm>
            <a:custGeom>
              <a:avLst/>
              <a:gdLst/>
              <a:ahLst/>
              <a:cxnLst/>
              <a:rect l="l" t="t" r="r" b="b"/>
              <a:pathLst>
                <a:path w="648335" h="1878964">
                  <a:moveTo>
                    <a:pt x="419988" y="1878545"/>
                  </a:moveTo>
                  <a:lnTo>
                    <a:pt x="372288" y="1872140"/>
                  </a:lnTo>
                  <a:lnTo>
                    <a:pt x="324789" y="1864528"/>
                  </a:lnTo>
                  <a:lnTo>
                    <a:pt x="277518" y="1855715"/>
                  </a:lnTo>
                  <a:lnTo>
                    <a:pt x="230498" y="1845706"/>
                  </a:lnTo>
                  <a:lnTo>
                    <a:pt x="183752" y="1834507"/>
                  </a:lnTo>
                  <a:lnTo>
                    <a:pt x="137305" y="1822124"/>
                  </a:lnTo>
                  <a:lnTo>
                    <a:pt x="91182" y="1808561"/>
                  </a:lnTo>
                  <a:lnTo>
                    <a:pt x="45405" y="1793826"/>
                  </a:lnTo>
                  <a:lnTo>
                    <a:pt x="0" y="1777923"/>
                  </a:lnTo>
                  <a:lnTo>
                    <a:pt x="647953" y="0"/>
                  </a:lnTo>
                  <a:lnTo>
                    <a:pt x="419988" y="1878545"/>
                  </a:lnTo>
                  <a:close/>
                </a:path>
              </a:pathLst>
            </a:custGeom>
            <a:ln w="19050">
              <a:solidFill>
                <a:srgbClr val="DB88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332729" y="4522977"/>
              <a:ext cx="957580" cy="1778000"/>
            </a:xfrm>
            <a:custGeom>
              <a:avLst/>
              <a:gdLst/>
              <a:ahLst/>
              <a:cxnLst/>
              <a:rect l="l" t="t" r="r" b="b"/>
              <a:pathLst>
                <a:path w="957579" h="1778000">
                  <a:moveTo>
                    <a:pt x="957072" y="0"/>
                  </a:moveTo>
                  <a:lnTo>
                    <a:pt x="0" y="1632470"/>
                  </a:lnTo>
                  <a:lnTo>
                    <a:pt x="42489" y="1656644"/>
                  </a:lnTo>
                  <a:lnTo>
                    <a:pt x="85575" y="1679704"/>
                  </a:lnTo>
                  <a:lnTo>
                    <a:pt x="129235" y="1701640"/>
                  </a:lnTo>
                  <a:lnTo>
                    <a:pt x="173444" y="1722441"/>
                  </a:lnTo>
                  <a:lnTo>
                    <a:pt x="218177" y="1742096"/>
                  </a:lnTo>
                  <a:lnTo>
                    <a:pt x="263409" y="1760594"/>
                  </a:lnTo>
                  <a:lnTo>
                    <a:pt x="309118" y="1777923"/>
                  </a:lnTo>
                  <a:lnTo>
                    <a:pt x="957072" y="0"/>
                  </a:lnTo>
                  <a:close/>
                </a:path>
              </a:pathLst>
            </a:custGeom>
            <a:solidFill>
              <a:srgbClr val="435B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332729" y="4522977"/>
              <a:ext cx="957580" cy="1778000"/>
            </a:xfrm>
            <a:custGeom>
              <a:avLst/>
              <a:gdLst/>
              <a:ahLst/>
              <a:cxnLst/>
              <a:rect l="l" t="t" r="r" b="b"/>
              <a:pathLst>
                <a:path w="957579" h="1778000">
                  <a:moveTo>
                    <a:pt x="309118" y="1777923"/>
                  </a:moveTo>
                  <a:lnTo>
                    <a:pt x="263409" y="1760594"/>
                  </a:lnTo>
                  <a:lnTo>
                    <a:pt x="218177" y="1742096"/>
                  </a:lnTo>
                  <a:lnTo>
                    <a:pt x="173444" y="1722441"/>
                  </a:lnTo>
                  <a:lnTo>
                    <a:pt x="129235" y="1701640"/>
                  </a:lnTo>
                  <a:lnTo>
                    <a:pt x="85575" y="1679704"/>
                  </a:lnTo>
                  <a:lnTo>
                    <a:pt x="42489" y="1656644"/>
                  </a:lnTo>
                  <a:lnTo>
                    <a:pt x="0" y="1632470"/>
                  </a:lnTo>
                  <a:lnTo>
                    <a:pt x="957072" y="0"/>
                  </a:lnTo>
                  <a:lnTo>
                    <a:pt x="309118" y="1777923"/>
                  </a:lnTo>
                  <a:close/>
                </a:path>
              </a:pathLst>
            </a:custGeom>
            <a:ln w="19049">
              <a:solidFill>
                <a:srgbClr val="DB88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077205" y="4522977"/>
              <a:ext cx="1212850" cy="1632585"/>
            </a:xfrm>
            <a:custGeom>
              <a:avLst/>
              <a:gdLst/>
              <a:ahLst/>
              <a:cxnLst/>
              <a:rect l="l" t="t" r="r" b="b"/>
              <a:pathLst>
                <a:path w="1212850" h="1632585">
                  <a:moveTo>
                    <a:pt x="1212596" y="0"/>
                  </a:moveTo>
                  <a:lnTo>
                    <a:pt x="0" y="1452765"/>
                  </a:lnTo>
                  <a:lnTo>
                    <a:pt x="40508" y="1485621"/>
                  </a:lnTo>
                  <a:lnTo>
                    <a:pt x="81882" y="1517339"/>
                  </a:lnTo>
                  <a:lnTo>
                    <a:pt x="124094" y="1547899"/>
                  </a:lnTo>
                  <a:lnTo>
                    <a:pt x="167122" y="1577286"/>
                  </a:lnTo>
                  <a:lnTo>
                    <a:pt x="210940" y="1605482"/>
                  </a:lnTo>
                  <a:lnTo>
                    <a:pt x="255524" y="1632470"/>
                  </a:lnTo>
                  <a:lnTo>
                    <a:pt x="1212596" y="0"/>
                  </a:lnTo>
                  <a:close/>
                </a:path>
              </a:pathLst>
            </a:custGeom>
            <a:solidFill>
              <a:srgbClr val="6766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077205" y="4522977"/>
              <a:ext cx="1212850" cy="1632585"/>
            </a:xfrm>
            <a:custGeom>
              <a:avLst/>
              <a:gdLst/>
              <a:ahLst/>
              <a:cxnLst/>
              <a:rect l="l" t="t" r="r" b="b"/>
              <a:pathLst>
                <a:path w="1212850" h="1632585">
                  <a:moveTo>
                    <a:pt x="255524" y="1632470"/>
                  </a:moveTo>
                  <a:lnTo>
                    <a:pt x="210940" y="1605482"/>
                  </a:lnTo>
                  <a:lnTo>
                    <a:pt x="167122" y="1577286"/>
                  </a:lnTo>
                  <a:lnTo>
                    <a:pt x="124094" y="1547899"/>
                  </a:lnTo>
                  <a:lnTo>
                    <a:pt x="81882" y="1517339"/>
                  </a:lnTo>
                  <a:lnTo>
                    <a:pt x="40508" y="1485621"/>
                  </a:lnTo>
                  <a:lnTo>
                    <a:pt x="0" y="1452765"/>
                  </a:lnTo>
                  <a:lnTo>
                    <a:pt x="1212596" y="0"/>
                  </a:lnTo>
                  <a:lnTo>
                    <a:pt x="255524" y="1632470"/>
                  </a:lnTo>
                  <a:close/>
                </a:path>
              </a:pathLst>
            </a:custGeom>
            <a:ln w="19050">
              <a:solidFill>
                <a:srgbClr val="DB88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866385" y="4522977"/>
              <a:ext cx="1423670" cy="1452880"/>
            </a:xfrm>
            <a:custGeom>
              <a:avLst/>
              <a:gdLst/>
              <a:ahLst/>
              <a:cxnLst/>
              <a:rect l="l" t="t" r="r" b="b"/>
              <a:pathLst>
                <a:path w="1423670" h="1452879">
                  <a:moveTo>
                    <a:pt x="1423415" y="0"/>
                  </a:moveTo>
                  <a:lnTo>
                    <a:pt x="0" y="1246987"/>
                  </a:lnTo>
                  <a:lnTo>
                    <a:pt x="32911" y="1283537"/>
                  </a:lnTo>
                  <a:lnTo>
                    <a:pt x="66736" y="1319209"/>
                  </a:lnTo>
                  <a:lnTo>
                    <a:pt x="101457" y="1353986"/>
                  </a:lnTo>
                  <a:lnTo>
                    <a:pt x="137056" y="1387850"/>
                  </a:lnTo>
                  <a:lnTo>
                    <a:pt x="173516" y="1420782"/>
                  </a:lnTo>
                  <a:lnTo>
                    <a:pt x="210819" y="1452765"/>
                  </a:lnTo>
                  <a:lnTo>
                    <a:pt x="1423415" y="0"/>
                  </a:lnTo>
                  <a:close/>
                </a:path>
              </a:pathLst>
            </a:custGeom>
            <a:solidFill>
              <a:srgbClr val="A331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866385" y="4522977"/>
              <a:ext cx="1423670" cy="1452880"/>
            </a:xfrm>
            <a:custGeom>
              <a:avLst/>
              <a:gdLst/>
              <a:ahLst/>
              <a:cxnLst/>
              <a:rect l="l" t="t" r="r" b="b"/>
              <a:pathLst>
                <a:path w="1423670" h="1452879">
                  <a:moveTo>
                    <a:pt x="210819" y="1452765"/>
                  </a:moveTo>
                  <a:lnTo>
                    <a:pt x="173516" y="1420782"/>
                  </a:lnTo>
                  <a:lnTo>
                    <a:pt x="137056" y="1387850"/>
                  </a:lnTo>
                  <a:lnTo>
                    <a:pt x="101457" y="1353986"/>
                  </a:lnTo>
                  <a:lnTo>
                    <a:pt x="66736" y="1319209"/>
                  </a:lnTo>
                  <a:lnTo>
                    <a:pt x="32911" y="1283537"/>
                  </a:lnTo>
                  <a:lnTo>
                    <a:pt x="0" y="1246987"/>
                  </a:lnTo>
                  <a:lnTo>
                    <a:pt x="1423415" y="0"/>
                  </a:lnTo>
                  <a:lnTo>
                    <a:pt x="210819" y="1452765"/>
                  </a:lnTo>
                  <a:close/>
                </a:path>
              </a:pathLst>
            </a:custGeom>
            <a:ln w="19050">
              <a:solidFill>
                <a:srgbClr val="DB88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719827" y="4522977"/>
              <a:ext cx="1570355" cy="1247140"/>
            </a:xfrm>
            <a:custGeom>
              <a:avLst/>
              <a:gdLst/>
              <a:ahLst/>
              <a:cxnLst/>
              <a:rect l="l" t="t" r="r" b="b"/>
              <a:pathLst>
                <a:path w="1570354" h="1247139">
                  <a:moveTo>
                    <a:pt x="1569974" y="0"/>
                  </a:moveTo>
                  <a:lnTo>
                    <a:pt x="0" y="1056513"/>
                  </a:lnTo>
                  <a:lnTo>
                    <a:pt x="27385" y="1096075"/>
                  </a:lnTo>
                  <a:lnTo>
                    <a:pt x="55739" y="1134924"/>
                  </a:lnTo>
                  <a:lnTo>
                    <a:pt x="85057" y="1173038"/>
                  </a:lnTo>
                  <a:lnTo>
                    <a:pt x="115332" y="1210399"/>
                  </a:lnTo>
                  <a:lnTo>
                    <a:pt x="146558" y="1246987"/>
                  </a:lnTo>
                  <a:lnTo>
                    <a:pt x="1569974" y="0"/>
                  </a:lnTo>
                  <a:close/>
                </a:path>
              </a:pathLst>
            </a:custGeom>
            <a:solidFill>
              <a:srgbClr val="3983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719827" y="4522977"/>
              <a:ext cx="1570355" cy="1247140"/>
            </a:xfrm>
            <a:custGeom>
              <a:avLst/>
              <a:gdLst/>
              <a:ahLst/>
              <a:cxnLst/>
              <a:rect l="l" t="t" r="r" b="b"/>
              <a:pathLst>
                <a:path w="1570354" h="1247139">
                  <a:moveTo>
                    <a:pt x="146558" y="1246987"/>
                  </a:moveTo>
                  <a:lnTo>
                    <a:pt x="115332" y="1210399"/>
                  </a:lnTo>
                  <a:lnTo>
                    <a:pt x="85057" y="1173038"/>
                  </a:lnTo>
                  <a:lnTo>
                    <a:pt x="55739" y="1134924"/>
                  </a:lnTo>
                  <a:lnTo>
                    <a:pt x="27385" y="1096075"/>
                  </a:lnTo>
                  <a:lnTo>
                    <a:pt x="0" y="1056513"/>
                  </a:lnTo>
                  <a:lnTo>
                    <a:pt x="1569974" y="0"/>
                  </a:lnTo>
                  <a:lnTo>
                    <a:pt x="146558" y="1246987"/>
                  </a:lnTo>
                  <a:close/>
                </a:path>
              </a:pathLst>
            </a:custGeom>
            <a:ln w="19050">
              <a:solidFill>
                <a:srgbClr val="DB88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609210" y="4522977"/>
              <a:ext cx="1680845" cy="1056640"/>
            </a:xfrm>
            <a:custGeom>
              <a:avLst/>
              <a:gdLst/>
              <a:ahLst/>
              <a:cxnLst/>
              <a:rect l="l" t="t" r="r" b="b"/>
              <a:pathLst>
                <a:path w="1680845" h="1056639">
                  <a:moveTo>
                    <a:pt x="1680590" y="0"/>
                  </a:moveTo>
                  <a:lnTo>
                    <a:pt x="0" y="869823"/>
                  </a:lnTo>
                  <a:lnTo>
                    <a:pt x="25642" y="917656"/>
                  </a:lnTo>
                  <a:lnTo>
                    <a:pt x="52641" y="964739"/>
                  </a:lnTo>
                  <a:lnTo>
                    <a:pt x="80974" y="1011037"/>
                  </a:lnTo>
                  <a:lnTo>
                    <a:pt x="110616" y="1056513"/>
                  </a:lnTo>
                  <a:lnTo>
                    <a:pt x="1680590" y="0"/>
                  </a:lnTo>
                  <a:close/>
                </a:path>
              </a:pathLst>
            </a:custGeom>
            <a:solidFill>
              <a:srgbClr val="232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609210" y="4522977"/>
              <a:ext cx="1680845" cy="1056640"/>
            </a:xfrm>
            <a:custGeom>
              <a:avLst/>
              <a:gdLst/>
              <a:ahLst/>
              <a:cxnLst/>
              <a:rect l="l" t="t" r="r" b="b"/>
              <a:pathLst>
                <a:path w="1680845" h="1056639">
                  <a:moveTo>
                    <a:pt x="110616" y="1056513"/>
                  </a:moveTo>
                  <a:lnTo>
                    <a:pt x="80974" y="1011037"/>
                  </a:lnTo>
                  <a:lnTo>
                    <a:pt x="52641" y="964739"/>
                  </a:lnTo>
                  <a:lnTo>
                    <a:pt x="25642" y="917656"/>
                  </a:lnTo>
                  <a:lnTo>
                    <a:pt x="0" y="869823"/>
                  </a:lnTo>
                  <a:lnTo>
                    <a:pt x="1680590" y="0"/>
                  </a:lnTo>
                  <a:lnTo>
                    <a:pt x="110616" y="1056513"/>
                  </a:lnTo>
                  <a:close/>
                </a:path>
              </a:pathLst>
            </a:custGeom>
            <a:ln w="19050">
              <a:solidFill>
                <a:srgbClr val="DB88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520691" y="4522977"/>
              <a:ext cx="1769110" cy="869950"/>
            </a:xfrm>
            <a:custGeom>
              <a:avLst/>
              <a:gdLst/>
              <a:ahLst/>
              <a:cxnLst/>
              <a:rect l="l" t="t" r="r" b="b"/>
              <a:pathLst>
                <a:path w="1769110" h="869950">
                  <a:moveTo>
                    <a:pt x="1769110" y="0"/>
                  </a:moveTo>
                  <a:lnTo>
                    <a:pt x="0" y="671830"/>
                  </a:lnTo>
                  <a:lnTo>
                    <a:pt x="20028" y="722233"/>
                  </a:lnTo>
                  <a:lnTo>
                    <a:pt x="41449" y="772064"/>
                  </a:lnTo>
                  <a:lnTo>
                    <a:pt x="64275" y="821277"/>
                  </a:lnTo>
                  <a:lnTo>
                    <a:pt x="88519" y="869823"/>
                  </a:lnTo>
                  <a:lnTo>
                    <a:pt x="1769110" y="0"/>
                  </a:lnTo>
                  <a:close/>
                </a:path>
              </a:pathLst>
            </a:custGeom>
            <a:solidFill>
              <a:srgbClr val="6674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520691" y="4522977"/>
              <a:ext cx="1769110" cy="869950"/>
            </a:xfrm>
            <a:custGeom>
              <a:avLst/>
              <a:gdLst/>
              <a:ahLst/>
              <a:cxnLst/>
              <a:rect l="l" t="t" r="r" b="b"/>
              <a:pathLst>
                <a:path w="1769110" h="869950">
                  <a:moveTo>
                    <a:pt x="88519" y="869823"/>
                  </a:moveTo>
                  <a:lnTo>
                    <a:pt x="64275" y="821277"/>
                  </a:lnTo>
                  <a:lnTo>
                    <a:pt x="41449" y="772064"/>
                  </a:lnTo>
                  <a:lnTo>
                    <a:pt x="20028" y="722233"/>
                  </a:lnTo>
                  <a:lnTo>
                    <a:pt x="0" y="671830"/>
                  </a:lnTo>
                  <a:lnTo>
                    <a:pt x="1769110" y="0"/>
                  </a:lnTo>
                  <a:lnTo>
                    <a:pt x="88519" y="869823"/>
                  </a:lnTo>
                  <a:close/>
                </a:path>
              </a:pathLst>
            </a:custGeom>
            <a:ln w="19050">
              <a:solidFill>
                <a:srgbClr val="DB88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456302" y="4522977"/>
              <a:ext cx="1833880" cy="671830"/>
            </a:xfrm>
            <a:custGeom>
              <a:avLst/>
              <a:gdLst/>
              <a:ahLst/>
              <a:cxnLst/>
              <a:rect l="l" t="t" r="r" b="b"/>
              <a:pathLst>
                <a:path w="1833879" h="671829">
                  <a:moveTo>
                    <a:pt x="1833499" y="0"/>
                  </a:moveTo>
                  <a:lnTo>
                    <a:pt x="0" y="468122"/>
                  </a:lnTo>
                  <a:lnTo>
                    <a:pt x="13954" y="519721"/>
                  </a:lnTo>
                  <a:lnTo>
                    <a:pt x="29337" y="570880"/>
                  </a:lnTo>
                  <a:lnTo>
                    <a:pt x="46148" y="621587"/>
                  </a:lnTo>
                  <a:lnTo>
                    <a:pt x="64388" y="671830"/>
                  </a:lnTo>
                  <a:lnTo>
                    <a:pt x="1833499" y="0"/>
                  </a:lnTo>
                  <a:close/>
                </a:path>
              </a:pathLst>
            </a:custGeom>
            <a:solidFill>
              <a:srgbClr val="2837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456302" y="4522977"/>
              <a:ext cx="1833880" cy="671830"/>
            </a:xfrm>
            <a:custGeom>
              <a:avLst/>
              <a:gdLst/>
              <a:ahLst/>
              <a:cxnLst/>
              <a:rect l="l" t="t" r="r" b="b"/>
              <a:pathLst>
                <a:path w="1833879" h="671829">
                  <a:moveTo>
                    <a:pt x="64388" y="671830"/>
                  </a:moveTo>
                  <a:lnTo>
                    <a:pt x="46148" y="621587"/>
                  </a:lnTo>
                  <a:lnTo>
                    <a:pt x="29337" y="570880"/>
                  </a:lnTo>
                  <a:lnTo>
                    <a:pt x="13954" y="519721"/>
                  </a:lnTo>
                  <a:lnTo>
                    <a:pt x="0" y="468122"/>
                  </a:lnTo>
                  <a:lnTo>
                    <a:pt x="1833499" y="0"/>
                  </a:lnTo>
                  <a:lnTo>
                    <a:pt x="64388" y="671830"/>
                  </a:lnTo>
                  <a:close/>
                </a:path>
              </a:pathLst>
            </a:custGeom>
            <a:ln w="19050">
              <a:solidFill>
                <a:srgbClr val="DB88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415789" y="4522977"/>
              <a:ext cx="1874520" cy="468630"/>
            </a:xfrm>
            <a:custGeom>
              <a:avLst/>
              <a:gdLst/>
              <a:ahLst/>
              <a:cxnLst/>
              <a:rect l="l" t="t" r="r" b="b"/>
              <a:pathLst>
                <a:path w="1874520" h="468629">
                  <a:moveTo>
                    <a:pt x="1874012" y="0"/>
                  </a:moveTo>
                  <a:lnTo>
                    <a:pt x="0" y="262509"/>
                  </a:lnTo>
                  <a:lnTo>
                    <a:pt x="7973" y="314299"/>
                  </a:lnTo>
                  <a:lnTo>
                    <a:pt x="17399" y="365839"/>
                  </a:lnTo>
                  <a:lnTo>
                    <a:pt x="28253" y="417117"/>
                  </a:lnTo>
                  <a:lnTo>
                    <a:pt x="40512" y="468122"/>
                  </a:lnTo>
                  <a:lnTo>
                    <a:pt x="1874012" y="0"/>
                  </a:lnTo>
                  <a:close/>
                </a:path>
              </a:pathLst>
            </a:custGeom>
            <a:solidFill>
              <a:srgbClr val="3D3C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415789" y="4522977"/>
              <a:ext cx="1874520" cy="468630"/>
            </a:xfrm>
            <a:custGeom>
              <a:avLst/>
              <a:gdLst/>
              <a:ahLst/>
              <a:cxnLst/>
              <a:rect l="l" t="t" r="r" b="b"/>
              <a:pathLst>
                <a:path w="1874520" h="468629">
                  <a:moveTo>
                    <a:pt x="40512" y="468122"/>
                  </a:moveTo>
                  <a:lnTo>
                    <a:pt x="28253" y="417117"/>
                  </a:lnTo>
                  <a:lnTo>
                    <a:pt x="17399" y="365839"/>
                  </a:lnTo>
                  <a:lnTo>
                    <a:pt x="7973" y="314299"/>
                  </a:lnTo>
                  <a:lnTo>
                    <a:pt x="0" y="262509"/>
                  </a:lnTo>
                  <a:lnTo>
                    <a:pt x="1874012" y="0"/>
                  </a:lnTo>
                  <a:lnTo>
                    <a:pt x="40512" y="468122"/>
                  </a:lnTo>
                  <a:close/>
                </a:path>
              </a:pathLst>
            </a:custGeom>
            <a:ln w="19049">
              <a:solidFill>
                <a:srgbClr val="DB88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398391" y="4522977"/>
              <a:ext cx="1891664" cy="262890"/>
            </a:xfrm>
            <a:custGeom>
              <a:avLst/>
              <a:gdLst/>
              <a:ahLst/>
              <a:cxnLst/>
              <a:rect l="l" t="t" r="r" b="b"/>
              <a:pathLst>
                <a:path w="1891664" h="262889">
                  <a:moveTo>
                    <a:pt x="1891411" y="0"/>
                  </a:moveTo>
                  <a:lnTo>
                    <a:pt x="0" y="56642"/>
                  </a:lnTo>
                  <a:lnTo>
                    <a:pt x="2236" y="108239"/>
                  </a:lnTo>
                  <a:lnTo>
                    <a:pt x="5889" y="159766"/>
                  </a:lnTo>
                  <a:lnTo>
                    <a:pt x="10947" y="211197"/>
                  </a:lnTo>
                  <a:lnTo>
                    <a:pt x="17399" y="262509"/>
                  </a:lnTo>
                  <a:lnTo>
                    <a:pt x="1891411" y="0"/>
                  </a:lnTo>
                  <a:close/>
                </a:path>
              </a:pathLst>
            </a:custGeom>
            <a:solidFill>
              <a:srgbClr val="E1A0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398391" y="4522977"/>
              <a:ext cx="1891664" cy="262890"/>
            </a:xfrm>
            <a:custGeom>
              <a:avLst/>
              <a:gdLst/>
              <a:ahLst/>
              <a:cxnLst/>
              <a:rect l="l" t="t" r="r" b="b"/>
              <a:pathLst>
                <a:path w="1891664" h="262889">
                  <a:moveTo>
                    <a:pt x="17399" y="262509"/>
                  </a:moveTo>
                  <a:lnTo>
                    <a:pt x="10947" y="211197"/>
                  </a:lnTo>
                  <a:lnTo>
                    <a:pt x="5889" y="159766"/>
                  </a:lnTo>
                  <a:lnTo>
                    <a:pt x="2236" y="108239"/>
                  </a:lnTo>
                  <a:lnTo>
                    <a:pt x="0" y="56642"/>
                  </a:lnTo>
                  <a:lnTo>
                    <a:pt x="1891411" y="0"/>
                  </a:lnTo>
                  <a:lnTo>
                    <a:pt x="17399" y="262509"/>
                  </a:lnTo>
                  <a:close/>
                </a:path>
              </a:pathLst>
            </a:custGeom>
            <a:ln w="19050">
              <a:solidFill>
                <a:srgbClr val="DB88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397537" y="4376166"/>
              <a:ext cx="1892300" cy="203835"/>
            </a:xfrm>
            <a:custGeom>
              <a:avLst/>
              <a:gdLst/>
              <a:ahLst/>
              <a:cxnLst/>
              <a:rect l="l" t="t" r="r" b="b"/>
              <a:pathLst>
                <a:path w="1892300" h="203835">
                  <a:moveTo>
                    <a:pt x="5679" y="0"/>
                  </a:moveTo>
                  <a:lnTo>
                    <a:pt x="2389" y="50809"/>
                  </a:lnTo>
                  <a:lnTo>
                    <a:pt x="504" y="101679"/>
                  </a:lnTo>
                  <a:lnTo>
                    <a:pt x="0" y="152572"/>
                  </a:lnTo>
                  <a:lnTo>
                    <a:pt x="853" y="203453"/>
                  </a:lnTo>
                  <a:lnTo>
                    <a:pt x="1892264" y="146811"/>
                  </a:lnTo>
                  <a:lnTo>
                    <a:pt x="5679" y="0"/>
                  </a:lnTo>
                  <a:close/>
                </a:path>
              </a:pathLst>
            </a:custGeom>
            <a:solidFill>
              <a:srgbClr val="ACD1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397537" y="4376166"/>
              <a:ext cx="1892300" cy="203835"/>
            </a:xfrm>
            <a:custGeom>
              <a:avLst/>
              <a:gdLst/>
              <a:ahLst/>
              <a:cxnLst/>
              <a:rect l="l" t="t" r="r" b="b"/>
              <a:pathLst>
                <a:path w="1892300" h="203835">
                  <a:moveTo>
                    <a:pt x="853" y="203453"/>
                  </a:moveTo>
                  <a:lnTo>
                    <a:pt x="0" y="152572"/>
                  </a:lnTo>
                  <a:lnTo>
                    <a:pt x="504" y="101679"/>
                  </a:lnTo>
                  <a:lnTo>
                    <a:pt x="2389" y="50809"/>
                  </a:lnTo>
                  <a:lnTo>
                    <a:pt x="5679" y="0"/>
                  </a:lnTo>
                  <a:lnTo>
                    <a:pt x="1892264" y="146811"/>
                  </a:lnTo>
                  <a:lnTo>
                    <a:pt x="853" y="203453"/>
                  </a:lnTo>
                  <a:close/>
                </a:path>
              </a:pathLst>
            </a:custGeom>
            <a:ln w="19050">
              <a:solidFill>
                <a:srgbClr val="DB88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403216" y="4193540"/>
              <a:ext cx="1886585" cy="329565"/>
            </a:xfrm>
            <a:custGeom>
              <a:avLst/>
              <a:gdLst/>
              <a:ahLst/>
              <a:cxnLst/>
              <a:rect l="l" t="t" r="r" b="b"/>
              <a:pathLst>
                <a:path w="1886585" h="329564">
                  <a:moveTo>
                    <a:pt x="23113" y="0"/>
                  </a:moveTo>
                  <a:lnTo>
                    <a:pt x="15662" y="45430"/>
                  </a:lnTo>
                  <a:lnTo>
                    <a:pt x="9318" y="91027"/>
                  </a:lnTo>
                  <a:lnTo>
                    <a:pt x="4093" y="136767"/>
                  </a:lnTo>
                  <a:lnTo>
                    <a:pt x="0" y="182626"/>
                  </a:lnTo>
                  <a:lnTo>
                    <a:pt x="1886585" y="329438"/>
                  </a:lnTo>
                  <a:lnTo>
                    <a:pt x="23113" y="0"/>
                  </a:lnTo>
                  <a:close/>
                </a:path>
              </a:pathLst>
            </a:custGeom>
            <a:solidFill>
              <a:srgbClr val="5573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403216" y="4193540"/>
              <a:ext cx="1886585" cy="329565"/>
            </a:xfrm>
            <a:custGeom>
              <a:avLst/>
              <a:gdLst/>
              <a:ahLst/>
              <a:cxnLst/>
              <a:rect l="l" t="t" r="r" b="b"/>
              <a:pathLst>
                <a:path w="1886585" h="329564">
                  <a:moveTo>
                    <a:pt x="0" y="182626"/>
                  </a:moveTo>
                  <a:lnTo>
                    <a:pt x="4093" y="136767"/>
                  </a:lnTo>
                  <a:lnTo>
                    <a:pt x="9318" y="91027"/>
                  </a:lnTo>
                  <a:lnTo>
                    <a:pt x="15662" y="45430"/>
                  </a:lnTo>
                  <a:lnTo>
                    <a:pt x="23113" y="0"/>
                  </a:lnTo>
                  <a:lnTo>
                    <a:pt x="1886585" y="329438"/>
                  </a:lnTo>
                  <a:lnTo>
                    <a:pt x="0" y="182626"/>
                  </a:lnTo>
                  <a:close/>
                </a:path>
              </a:pathLst>
            </a:custGeom>
            <a:ln w="19049">
              <a:solidFill>
                <a:srgbClr val="DB88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426330" y="4024249"/>
              <a:ext cx="1863725" cy="499109"/>
            </a:xfrm>
            <a:custGeom>
              <a:avLst/>
              <a:gdLst/>
              <a:ahLst/>
              <a:cxnLst/>
              <a:rect l="l" t="t" r="r" b="b"/>
              <a:pathLst>
                <a:path w="1863725" h="499110">
                  <a:moveTo>
                    <a:pt x="38100" y="0"/>
                  </a:moveTo>
                  <a:lnTo>
                    <a:pt x="27146" y="41953"/>
                  </a:lnTo>
                  <a:lnTo>
                    <a:pt x="17144" y="84169"/>
                  </a:lnTo>
                  <a:lnTo>
                    <a:pt x="8096" y="126622"/>
                  </a:lnTo>
                  <a:lnTo>
                    <a:pt x="0" y="169290"/>
                  </a:lnTo>
                  <a:lnTo>
                    <a:pt x="1863471" y="498728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B8C4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426330" y="4024249"/>
              <a:ext cx="1863725" cy="499109"/>
            </a:xfrm>
            <a:custGeom>
              <a:avLst/>
              <a:gdLst/>
              <a:ahLst/>
              <a:cxnLst/>
              <a:rect l="l" t="t" r="r" b="b"/>
              <a:pathLst>
                <a:path w="1863725" h="499110">
                  <a:moveTo>
                    <a:pt x="0" y="169290"/>
                  </a:moveTo>
                  <a:lnTo>
                    <a:pt x="8096" y="126622"/>
                  </a:lnTo>
                  <a:lnTo>
                    <a:pt x="17144" y="84169"/>
                  </a:lnTo>
                  <a:lnTo>
                    <a:pt x="27146" y="41953"/>
                  </a:lnTo>
                  <a:lnTo>
                    <a:pt x="38100" y="0"/>
                  </a:lnTo>
                  <a:lnTo>
                    <a:pt x="1863471" y="498728"/>
                  </a:lnTo>
                  <a:lnTo>
                    <a:pt x="0" y="169290"/>
                  </a:lnTo>
                  <a:close/>
                </a:path>
              </a:pathLst>
            </a:custGeom>
            <a:ln w="19050">
              <a:solidFill>
                <a:srgbClr val="DB88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464430" y="3867150"/>
              <a:ext cx="1825625" cy="655955"/>
            </a:xfrm>
            <a:custGeom>
              <a:avLst/>
              <a:gdLst/>
              <a:ahLst/>
              <a:cxnLst/>
              <a:rect l="l" t="t" r="r" b="b"/>
              <a:pathLst>
                <a:path w="1825625" h="655954">
                  <a:moveTo>
                    <a:pt x="50292" y="0"/>
                  </a:moveTo>
                  <a:lnTo>
                    <a:pt x="36433" y="38834"/>
                  </a:lnTo>
                  <a:lnTo>
                    <a:pt x="23431" y="77977"/>
                  </a:lnTo>
                  <a:lnTo>
                    <a:pt x="11287" y="117407"/>
                  </a:lnTo>
                  <a:lnTo>
                    <a:pt x="0" y="157099"/>
                  </a:lnTo>
                  <a:lnTo>
                    <a:pt x="1825371" y="655827"/>
                  </a:lnTo>
                  <a:lnTo>
                    <a:pt x="50292" y="0"/>
                  </a:lnTo>
                  <a:close/>
                </a:path>
              </a:pathLst>
            </a:custGeom>
            <a:solidFill>
              <a:srgbClr val="6084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464430" y="3867150"/>
              <a:ext cx="1825625" cy="655955"/>
            </a:xfrm>
            <a:custGeom>
              <a:avLst/>
              <a:gdLst/>
              <a:ahLst/>
              <a:cxnLst/>
              <a:rect l="l" t="t" r="r" b="b"/>
              <a:pathLst>
                <a:path w="1825625" h="655954">
                  <a:moveTo>
                    <a:pt x="0" y="157099"/>
                  </a:moveTo>
                  <a:lnTo>
                    <a:pt x="11287" y="117407"/>
                  </a:lnTo>
                  <a:lnTo>
                    <a:pt x="23431" y="77977"/>
                  </a:lnTo>
                  <a:lnTo>
                    <a:pt x="36433" y="38834"/>
                  </a:lnTo>
                  <a:lnTo>
                    <a:pt x="50292" y="0"/>
                  </a:lnTo>
                  <a:lnTo>
                    <a:pt x="1825371" y="655827"/>
                  </a:lnTo>
                  <a:lnTo>
                    <a:pt x="0" y="157099"/>
                  </a:lnTo>
                  <a:close/>
                </a:path>
              </a:pathLst>
            </a:custGeom>
            <a:ln w="19050">
              <a:solidFill>
                <a:srgbClr val="DB88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514722" y="3715893"/>
              <a:ext cx="1775460" cy="807085"/>
            </a:xfrm>
            <a:custGeom>
              <a:avLst/>
              <a:gdLst/>
              <a:ahLst/>
              <a:cxnLst/>
              <a:rect l="l" t="t" r="r" b="b"/>
              <a:pathLst>
                <a:path w="1775460" h="807085">
                  <a:moveTo>
                    <a:pt x="63500" y="0"/>
                  </a:moveTo>
                  <a:lnTo>
                    <a:pt x="46398" y="37260"/>
                  </a:lnTo>
                  <a:lnTo>
                    <a:pt x="30130" y="74914"/>
                  </a:lnTo>
                  <a:lnTo>
                    <a:pt x="14672" y="112924"/>
                  </a:lnTo>
                  <a:lnTo>
                    <a:pt x="0" y="151256"/>
                  </a:lnTo>
                  <a:lnTo>
                    <a:pt x="1775078" y="807084"/>
                  </a:lnTo>
                  <a:lnTo>
                    <a:pt x="63500" y="0"/>
                  </a:lnTo>
                  <a:close/>
                </a:path>
              </a:pathLst>
            </a:custGeom>
            <a:solidFill>
              <a:srgbClr val="8585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514722" y="3715893"/>
              <a:ext cx="1775460" cy="807085"/>
            </a:xfrm>
            <a:custGeom>
              <a:avLst/>
              <a:gdLst/>
              <a:ahLst/>
              <a:cxnLst/>
              <a:rect l="l" t="t" r="r" b="b"/>
              <a:pathLst>
                <a:path w="1775460" h="807085">
                  <a:moveTo>
                    <a:pt x="0" y="151256"/>
                  </a:moveTo>
                  <a:lnTo>
                    <a:pt x="14672" y="112924"/>
                  </a:lnTo>
                  <a:lnTo>
                    <a:pt x="30130" y="74914"/>
                  </a:lnTo>
                  <a:lnTo>
                    <a:pt x="46398" y="37260"/>
                  </a:lnTo>
                  <a:lnTo>
                    <a:pt x="63500" y="0"/>
                  </a:lnTo>
                  <a:lnTo>
                    <a:pt x="1775078" y="807084"/>
                  </a:lnTo>
                  <a:lnTo>
                    <a:pt x="0" y="151256"/>
                  </a:lnTo>
                  <a:close/>
                </a:path>
              </a:pathLst>
            </a:custGeom>
            <a:ln w="19050">
              <a:solidFill>
                <a:srgbClr val="DB88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578222" y="3578606"/>
              <a:ext cx="1711960" cy="944880"/>
            </a:xfrm>
            <a:custGeom>
              <a:avLst/>
              <a:gdLst/>
              <a:ahLst/>
              <a:cxnLst/>
              <a:rect l="l" t="t" r="r" b="b"/>
              <a:pathLst>
                <a:path w="1711960" h="944879">
                  <a:moveTo>
                    <a:pt x="71754" y="0"/>
                  </a:moveTo>
                  <a:lnTo>
                    <a:pt x="52774" y="33738"/>
                  </a:lnTo>
                  <a:lnTo>
                    <a:pt x="34496" y="67881"/>
                  </a:lnTo>
                  <a:lnTo>
                    <a:pt x="16908" y="102405"/>
                  </a:lnTo>
                  <a:lnTo>
                    <a:pt x="0" y="137287"/>
                  </a:lnTo>
                  <a:lnTo>
                    <a:pt x="1711578" y="944372"/>
                  </a:lnTo>
                  <a:lnTo>
                    <a:pt x="71754" y="0"/>
                  </a:lnTo>
                  <a:close/>
                </a:path>
              </a:pathLst>
            </a:custGeom>
            <a:solidFill>
              <a:srgbClr val="C952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578222" y="3578606"/>
              <a:ext cx="1711960" cy="944880"/>
            </a:xfrm>
            <a:custGeom>
              <a:avLst/>
              <a:gdLst/>
              <a:ahLst/>
              <a:cxnLst/>
              <a:rect l="l" t="t" r="r" b="b"/>
              <a:pathLst>
                <a:path w="1711960" h="944879">
                  <a:moveTo>
                    <a:pt x="0" y="137287"/>
                  </a:moveTo>
                  <a:lnTo>
                    <a:pt x="16908" y="102405"/>
                  </a:lnTo>
                  <a:lnTo>
                    <a:pt x="34496" y="67881"/>
                  </a:lnTo>
                  <a:lnTo>
                    <a:pt x="52774" y="33738"/>
                  </a:lnTo>
                  <a:lnTo>
                    <a:pt x="71754" y="0"/>
                  </a:lnTo>
                  <a:lnTo>
                    <a:pt x="1711578" y="944372"/>
                  </a:lnTo>
                  <a:lnTo>
                    <a:pt x="0" y="137287"/>
                  </a:lnTo>
                  <a:close/>
                </a:path>
              </a:pathLst>
            </a:custGeom>
            <a:ln w="19050">
              <a:solidFill>
                <a:srgbClr val="DB88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649977" y="3450717"/>
              <a:ext cx="1640205" cy="1072515"/>
            </a:xfrm>
            <a:custGeom>
              <a:avLst/>
              <a:gdLst/>
              <a:ahLst/>
              <a:cxnLst/>
              <a:rect l="l" t="t" r="r" b="b"/>
              <a:pathLst>
                <a:path w="1640204" h="1072514">
                  <a:moveTo>
                    <a:pt x="80645" y="0"/>
                  </a:moveTo>
                  <a:lnTo>
                    <a:pt x="59525" y="31359"/>
                  </a:lnTo>
                  <a:lnTo>
                    <a:pt x="39036" y="63134"/>
                  </a:lnTo>
                  <a:lnTo>
                    <a:pt x="19190" y="95315"/>
                  </a:lnTo>
                  <a:lnTo>
                    <a:pt x="0" y="127888"/>
                  </a:lnTo>
                  <a:lnTo>
                    <a:pt x="1639824" y="1072261"/>
                  </a:lnTo>
                  <a:lnTo>
                    <a:pt x="80645" y="0"/>
                  </a:lnTo>
                  <a:close/>
                </a:path>
              </a:pathLst>
            </a:custGeom>
            <a:solidFill>
              <a:srgbClr val="60A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649977" y="3450717"/>
              <a:ext cx="1640205" cy="1072515"/>
            </a:xfrm>
            <a:custGeom>
              <a:avLst/>
              <a:gdLst/>
              <a:ahLst/>
              <a:cxnLst/>
              <a:rect l="l" t="t" r="r" b="b"/>
              <a:pathLst>
                <a:path w="1640204" h="1072514">
                  <a:moveTo>
                    <a:pt x="0" y="127888"/>
                  </a:moveTo>
                  <a:lnTo>
                    <a:pt x="19190" y="95315"/>
                  </a:lnTo>
                  <a:lnTo>
                    <a:pt x="39036" y="63134"/>
                  </a:lnTo>
                  <a:lnTo>
                    <a:pt x="59525" y="31359"/>
                  </a:lnTo>
                  <a:lnTo>
                    <a:pt x="80645" y="0"/>
                  </a:lnTo>
                  <a:lnTo>
                    <a:pt x="1639824" y="1072261"/>
                  </a:lnTo>
                  <a:lnTo>
                    <a:pt x="0" y="127888"/>
                  </a:lnTo>
                  <a:close/>
                </a:path>
              </a:pathLst>
            </a:custGeom>
            <a:ln w="19050">
              <a:solidFill>
                <a:srgbClr val="DB88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730622" y="3331464"/>
              <a:ext cx="1559560" cy="1191895"/>
            </a:xfrm>
            <a:custGeom>
              <a:avLst/>
              <a:gdLst/>
              <a:ahLst/>
              <a:cxnLst/>
              <a:rect l="l" t="t" r="r" b="b"/>
              <a:pathLst>
                <a:path w="1559560" h="1191895">
                  <a:moveTo>
                    <a:pt x="89153" y="0"/>
                  </a:moveTo>
                  <a:lnTo>
                    <a:pt x="66008" y="29116"/>
                  </a:lnTo>
                  <a:lnTo>
                    <a:pt x="43434" y="58721"/>
                  </a:lnTo>
                  <a:lnTo>
                    <a:pt x="21431" y="88778"/>
                  </a:lnTo>
                  <a:lnTo>
                    <a:pt x="0" y="119252"/>
                  </a:lnTo>
                  <a:lnTo>
                    <a:pt x="1559178" y="1191514"/>
                  </a:lnTo>
                  <a:lnTo>
                    <a:pt x="89153" y="0"/>
                  </a:lnTo>
                  <a:close/>
                </a:path>
              </a:pathLst>
            </a:custGeom>
            <a:solidFill>
              <a:srgbClr val="2F4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730622" y="3331464"/>
              <a:ext cx="1559560" cy="1191895"/>
            </a:xfrm>
            <a:custGeom>
              <a:avLst/>
              <a:gdLst/>
              <a:ahLst/>
              <a:cxnLst/>
              <a:rect l="l" t="t" r="r" b="b"/>
              <a:pathLst>
                <a:path w="1559560" h="1191895">
                  <a:moveTo>
                    <a:pt x="0" y="119252"/>
                  </a:moveTo>
                  <a:lnTo>
                    <a:pt x="21431" y="88778"/>
                  </a:lnTo>
                  <a:lnTo>
                    <a:pt x="43434" y="58721"/>
                  </a:lnTo>
                  <a:lnTo>
                    <a:pt x="66008" y="29116"/>
                  </a:lnTo>
                  <a:lnTo>
                    <a:pt x="89153" y="0"/>
                  </a:lnTo>
                  <a:lnTo>
                    <a:pt x="1559178" y="1191514"/>
                  </a:lnTo>
                  <a:lnTo>
                    <a:pt x="0" y="119252"/>
                  </a:lnTo>
                  <a:close/>
                </a:path>
              </a:pathLst>
            </a:custGeom>
            <a:ln w="19050">
              <a:solidFill>
                <a:srgbClr val="DB88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819776" y="3222625"/>
              <a:ext cx="1470025" cy="1300480"/>
            </a:xfrm>
            <a:custGeom>
              <a:avLst/>
              <a:gdLst/>
              <a:ahLst/>
              <a:cxnLst/>
              <a:rect l="l" t="t" r="r" b="b"/>
              <a:pathLst>
                <a:path w="1470025" h="1300479">
                  <a:moveTo>
                    <a:pt x="95250" y="0"/>
                  </a:moveTo>
                  <a:lnTo>
                    <a:pt x="70651" y="26525"/>
                  </a:lnTo>
                  <a:lnTo>
                    <a:pt x="46577" y="53514"/>
                  </a:lnTo>
                  <a:lnTo>
                    <a:pt x="23026" y="80956"/>
                  </a:lnTo>
                  <a:lnTo>
                    <a:pt x="0" y="108838"/>
                  </a:lnTo>
                  <a:lnTo>
                    <a:pt x="1470025" y="1300352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rgbClr val="879A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819776" y="3222625"/>
              <a:ext cx="1470025" cy="1300480"/>
            </a:xfrm>
            <a:custGeom>
              <a:avLst/>
              <a:gdLst/>
              <a:ahLst/>
              <a:cxnLst/>
              <a:rect l="l" t="t" r="r" b="b"/>
              <a:pathLst>
                <a:path w="1470025" h="1300479">
                  <a:moveTo>
                    <a:pt x="0" y="108838"/>
                  </a:moveTo>
                  <a:lnTo>
                    <a:pt x="23026" y="80956"/>
                  </a:lnTo>
                  <a:lnTo>
                    <a:pt x="46577" y="53514"/>
                  </a:lnTo>
                  <a:lnTo>
                    <a:pt x="70651" y="26525"/>
                  </a:lnTo>
                  <a:lnTo>
                    <a:pt x="95250" y="0"/>
                  </a:lnTo>
                  <a:lnTo>
                    <a:pt x="1470025" y="1300352"/>
                  </a:lnTo>
                  <a:lnTo>
                    <a:pt x="0" y="108838"/>
                  </a:lnTo>
                  <a:close/>
                </a:path>
              </a:pathLst>
            </a:custGeom>
            <a:ln w="19050">
              <a:solidFill>
                <a:srgbClr val="DB88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915026" y="3125470"/>
              <a:ext cx="1374775" cy="1397635"/>
            </a:xfrm>
            <a:custGeom>
              <a:avLst/>
              <a:gdLst/>
              <a:ahLst/>
              <a:cxnLst/>
              <a:rect l="l" t="t" r="r" b="b"/>
              <a:pathLst>
                <a:path w="1374775" h="1397635">
                  <a:moveTo>
                    <a:pt x="98806" y="0"/>
                  </a:moveTo>
                  <a:lnTo>
                    <a:pt x="73473" y="23645"/>
                  </a:lnTo>
                  <a:lnTo>
                    <a:pt x="48545" y="47720"/>
                  </a:lnTo>
                  <a:lnTo>
                    <a:pt x="24046" y="72223"/>
                  </a:lnTo>
                  <a:lnTo>
                    <a:pt x="0" y="97154"/>
                  </a:lnTo>
                  <a:lnTo>
                    <a:pt x="1374775" y="1397507"/>
                  </a:lnTo>
                  <a:lnTo>
                    <a:pt x="98806" y="0"/>
                  </a:lnTo>
                  <a:close/>
                </a:path>
              </a:pathLst>
            </a:custGeom>
            <a:solidFill>
              <a:srgbClr val="364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915026" y="3125470"/>
              <a:ext cx="1374775" cy="1397635"/>
            </a:xfrm>
            <a:custGeom>
              <a:avLst/>
              <a:gdLst/>
              <a:ahLst/>
              <a:cxnLst/>
              <a:rect l="l" t="t" r="r" b="b"/>
              <a:pathLst>
                <a:path w="1374775" h="1397635">
                  <a:moveTo>
                    <a:pt x="0" y="97154"/>
                  </a:moveTo>
                  <a:lnTo>
                    <a:pt x="24046" y="72223"/>
                  </a:lnTo>
                  <a:lnTo>
                    <a:pt x="48545" y="47720"/>
                  </a:lnTo>
                  <a:lnTo>
                    <a:pt x="73473" y="23645"/>
                  </a:lnTo>
                  <a:lnTo>
                    <a:pt x="98806" y="0"/>
                  </a:lnTo>
                  <a:lnTo>
                    <a:pt x="1374775" y="1397507"/>
                  </a:lnTo>
                  <a:lnTo>
                    <a:pt x="0" y="97154"/>
                  </a:lnTo>
                  <a:close/>
                </a:path>
              </a:pathLst>
            </a:custGeom>
            <a:ln w="19050">
              <a:solidFill>
                <a:srgbClr val="DB88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013832" y="3038729"/>
              <a:ext cx="1276350" cy="1484630"/>
            </a:xfrm>
            <a:custGeom>
              <a:avLst/>
              <a:gdLst/>
              <a:ahLst/>
              <a:cxnLst/>
              <a:rect l="l" t="t" r="r" b="b"/>
              <a:pathLst>
                <a:path w="1276350" h="1484629">
                  <a:moveTo>
                    <a:pt x="102234" y="0"/>
                  </a:moveTo>
                  <a:lnTo>
                    <a:pt x="76116" y="21000"/>
                  </a:lnTo>
                  <a:lnTo>
                    <a:pt x="50355" y="42465"/>
                  </a:lnTo>
                  <a:lnTo>
                    <a:pt x="24975" y="64383"/>
                  </a:lnTo>
                  <a:lnTo>
                    <a:pt x="0" y="86741"/>
                  </a:lnTo>
                  <a:lnTo>
                    <a:pt x="1275968" y="1484249"/>
                  </a:lnTo>
                  <a:lnTo>
                    <a:pt x="102234" y="0"/>
                  </a:lnTo>
                  <a:close/>
                </a:path>
              </a:pathLst>
            </a:custGeom>
            <a:solidFill>
              <a:srgbClr val="5252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013832" y="3038729"/>
              <a:ext cx="1276350" cy="1484630"/>
            </a:xfrm>
            <a:custGeom>
              <a:avLst/>
              <a:gdLst/>
              <a:ahLst/>
              <a:cxnLst/>
              <a:rect l="l" t="t" r="r" b="b"/>
              <a:pathLst>
                <a:path w="1276350" h="1484629">
                  <a:moveTo>
                    <a:pt x="0" y="86741"/>
                  </a:moveTo>
                  <a:lnTo>
                    <a:pt x="24975" y="64383"/>
                  </a:lnTo>
                  <a:lnTo>
                    <a:pt x="50355" y="42465"/>
                  </a:lnTo>
                  <a:lnTo>
                    <a:pt x="76116" y="21000"/>
                  </a:lnTo>
                  <a:lnTo>
                    <a:pt x="102234" y="0"/>
                  </a:lnTo>
                  <a:lnTo>
                    <a:pt x="1275968" y="1484249"/>
                  </a:lnTo>
                  <a:lnTo>
                    <a:pt x="0" y="86741"/>
                  </a:lnTo>
                  <a:close/>
                </a:path>
              </a:pathLst>
            </a:custGeom>
            <a:ln w="19049">
              <a:solidFill>
                <a:srgbClr val="DB88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116067" y="2959354"/>
              <a:ext cx="1174115" cy="1564005"/>
            </a:xfrm>
            <a:custGeom>
              <a:avLst/>
              <a:gdLst/>
              <a:ahLst/>
              <a:cxnLst/>
              <a:rect l="l" t="t" r="r" b="b"/>
              <a:pathLst>
                <a:path w="1174114" h="1564004">
                  <a:moveTo>
                    <a:pt x="107823" y="0"/>
                  </a:moveTo>
                  <a:lnTo>
                    <a:pt x="80349" y="19117"/>
                  </a:lnTo>
                  <a:lnTo>
                    <a:pt x="53197" y="38735"/>
                  </a:lnTo>
                  <a:lnTo>
                    <a:pt x="26402" y="58828"/>
                  </a:lnTo>
                  <a:lnTo>
                    <a:pt x="0" y="79375"/>
                  </a:lnTo>
                  <a:lnTo>
                    <a:pt x="1173734" y="1563624"/>
                  </a:lnTo>
                  <a:lnTo>
                    <a:pt x="107823" y="0"/>
                  </a:lnTo>
                  <a:close/>
                </a:path>
              </a:pathLst>
            </a:custGeom>
            <a:solidFill>
              <a:srgbClr val="E9B8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116067" y="2959354"/>
              <a:ext cx="1174115" cy="1564005"/>
            </a:xfrm>
            <a:custGeom>
              <a:avLst/>
              <a:gdLst/>
              <a:ahLst/>
              <a:cxnLst/>
              <a:rect l="l" t="t" r="r" b="b"/>
              <a:pathLst>
                <a:path w="1174114" h="1564004">
                  <a:moveTo>
                    <a:pt x="0" y="79375"/>
                  </a:moveTo>
                  <a:lnTo>
                    <a:pt x="26402" y="58828"/>
                  </a:lnTo>
                  <a:lnTo>
                    <a:pt x="53197" y="38735"/>
                  </a:lnTo>
                  <a:lnTo>
                    <a:pt x="80349" y="19117"/>
                  </a:lnTo>
                  <a:lnTo>
                    <a:pt x="107823" y="0"/>
                  </a:lnTo>
                  <a:lnTo>
                    <a:pt x="1173734" y="1563624"/>
                  </a:lnTo>
                  <a:lnTo>
                    <a:pt x="0" y="79375"/>
                  </a:lnTo>
                  <a:close/>
                </a:path>
              </a:pathLst>
            </a:custGeom>
            <a:ln w="19050">
              <a:solidFill>
                <a:srgbClr val="DB88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223891" y="2891409"/>
              <a:ext cx="1066165" cy="1631950"/>
            </a:xfrm>
            <a:custGeom>
              <a:avLst/>
              <a:gdLst/>
              <a:ahLst/>
              <a:cxnLst/>
              <a:rect l="l" t="t" r="r" b="b"/>
              <a:pathLst>
                <a:path w="1066164" h="1631950">
                  <a:moveTo>
                    <a:pt x="107314" y="0"/>
                  </a:moveTo>
                  <a:lnTo>
                    <a:pt x="80099" y="16331"/>
                  </a:lnTo>
                  <a:lnTo>
                    <a:pt x="53133" y="33115"/>
                  </a:lnTo>
                  <a:lnTo>
                    <a:pt x="26429" y="50327"/>
                  </a:lnTo>
                  <a:lnTo>
                    <a:pt x="0" y="67944"/>
                  </a:lnTo>
                  <a:lnTo>
                    <a:pt x="1065911" y="1631568"/>
                  </a:lnTo>
                  <a:lnTo>
                    <a:pt x="107314" y="0"/>
                  </a:lnTo>
                  <a:close/>
                </a:path>
              </a:pathLst>
            </a:custGeom>
            <a:solidFill>
              <a:srgbClr val="C2DD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223891" y="2891409"/>
              <a:ext cx="1066165" cy="1631950"/>
            </a:xfrm>
            <a:custGeom>
              <a:avLst/>
              <a:gdLst/>
              <a:ahLst/>
              <a:cxnLst/>
              <a:rect l="l" t="t" r="r" b="b"/>
              <a:pathLst>
                <a:path w="1066164" h="1631950">
                  <a:moveTo>
                    <a:pt x="0" y="67944"/>
                  </a:moveTo>
                  <a:lnTo>
                    <a:pt x="26429" y="50327"/>
                  </a:lnTo>
                  <a:lnTo>
                    <a:pt x="53133" y="33115"/>
                  </a:lnTo>
                  <a:lnTo>
                    <a:pt x="80099" y="16331"/>
                  </a:lnTo>
                  <a:lnTo>
                    <a:pt x="107314" y="0"/>
                  </a:lnTo>
                  <a:lnTo>
                    <a:pt x="1065911" y="1631568"/>
                  </a:lnTo>
                  <a:lnTo>
                    <a:pt x="0" y="67944"/>
                  </a:lnTo>
                  <a:close/>
                </a:path>
              </a:pathLst>
            </a:custGeom>
            <a:ln w="19050">
              <a:solidFill>
                <a:srgbClr val="DB88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331205" y="2831465"/>
              <a:ext cx="958850" cy="1691639"/>
            </a:xfrm>
            <a:custGeom>
              <a:avLst/>
              <a:gdLst/>
              <a:ahLst/>
              <a:cxnLst/>
              <a:rect l="l" t="t" r="r" b="b"/>
              <a:pathLst>
                <a:path w="958850" h="1691639">
                  <a:moveTo>
                    <a:pt x="110363" y="0"/>
                  </a:moveTo>
                  <a:lnTo>
                    <a:pt x="82385" y="14313"/>
                  </a:lnTo>
                  <a:lnTo>
                    <a:pt x="54657" y="29067"/>
                  </a:lnTo>
                  <a:lnTo>
                    <a:pt x="27191" y="44273"/>
                  </a:lnTo>
                  <a:lnTo>
                    <a:pt x="0" y="59944"/>
                  </a:lnTo>
                  <a:lnTo>
                    <a:pt x="958596" y="1691513"/>
                  </a:lnTo>
                  <a:lnTo>
                    <a:pt x="110363" y="0"/>
                  </a:lnTo>
                  <a:close/>
                </a:path>
              </a:pathLst>
            </a:custGeom>
            <a:solidFill>
              <a:srgbClr val="7B95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331205" y="2831465"/>
              <a:ext cx="958850" cy="1691639"/>
            </a:xfrm>
            <a:custGeom>
              <a:avLst/>
              <a:gdLst/>
              <a:ahLst/>
              <a:cxnLst/>
              <a:rect l="l" t="t" r="r" b="b"/>
              <a:pathLst>
                <a:path w="958850" h="1691639">
                  <a:moveTo>
                    <a:pt x="0" y="59944"/>
                  </a:moveTo>
                  <a:lnTo>
                    <a:pt x="27191" y="44273"/>
                  </a:lnTo>
                  <a:lnTo>
                    <a:pt x="54657" y="29067"/>
                  </a:lnTo>
                  <a:lnTo>
                    <a:pt x="82385" y="14313"/>
                  </a:lnTo>
                  <a:lnTo>
                    <a:pt x="110363" y="0"/>
                  </a:lnTo>
                  <a:lnTo>
                    <a:pt x="958596" y="1691513"/>
                  </a:lnTo>
                  <a:lnTo>
                    <a:pt x="0" y="59944"/>
                  </a:lnTo>
                  <a:close/>
                </a:path>
              </a:pathLst>
            </a:custGeom>
            <a:ln w="19050">
              <a:solidFill>
                <a:srgbClr val="DB88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441569" y="2787904"/>
              <a:ext cx="848360" cy="1735455"/>
            </a:xfrm>
            <a:custGeom>
              <a:avLst/>
              <a:gdLst/>
              <a:ahLst/>
              <a:cxnLst/>
              <a:rect l="l" t="t" r="r" b="b"/>
              <a:pathLst>
                <a:path w="848360" h="1735454">
                  <a:moveTo>
                    <a:pt x="93090" y="0"/>
                  </a:moveTo>
                  <a:lnTo>
                    <a:pt x="69615" y="10378"/>
                  </a:lnTo>
                  <a:lnTo>
                    <a:pt x="46259" y="21113"/>
                  </a:lnTo>
                  <a:lnTo>
                    <a:pt x="23046" y="32182"/>
                  </a:lnTo>
                  <a:lnTo>
                    <a:pt x="0" y="43561"/>
                  </a:lnTo>
                  <a:lnTo>
                    <a:pt x="848232" y="1735074"/>
                  </a:lnTo>
                  <a:lnTo>
                    <a:pt x="93090" y="0"/>
                  </a:lnTo>
                  <a:close/>
                </a:path>
              </a:pathLst>
            </a:custGeom>
            <a:solidFill>
              <a:srgbClr val="CAD2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441569" y="2787904"/>
              <a:ext cx="848360" cy="1735455"/>
            </a:xfrm>
            <a:custGeom>
              <a:avLst/>
              <a:gdLst/>
              <a:ahLst/>
              <a:cxnLst/>
              <a:rect l="l" t="t" r="r" b="b"/>
              <a:pathLst>
                <a:path w="848360" h="1735454">
                  <a:moveTo>
                    <a:pt x="0" y="43561"/>
                  </a:moveTo>
                  <a:lnTo>
                    <a:pt x="23046" y="32182"/>
                  </a:lnTo>
                  <a:lnTo>
                    <a:pt x="46259" y="21113"/>
                  </a:lnTo>
                  <a:lnTo>
                    <a:pt x="69615" y="10378"/>
                  </a:lnTo>
                  <a:lnTo>
                    <a:pt x="93090" y="0"/>
                  </a:lnTo>
                  <a:lnTo>
                    <a:pt x="848232" y="1735074"/>
                  </a:lnTo>
                  <a:lnTo>
                    <a:pt x="0" y="43561"/>
                  </a:lnTo>
                  <a:close/>
                </a:path>
              </a:pathLst>
            </a:custGeom>
            <a:ln w="19050">
              <a:solidFill>
                <a:srgbClr val="DB88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534660" y="2751963"/>
              <a:ext cx="755650" cy="1771014"/>
            </a:xfrm>
            <a:custGeom>
              <a:avLst/>
              <a:gdLst/>
              <a:ahLst/>
              <a:cxnLst/>
              <a:rect l="l" t="t" r="r" b="b"/>
              <a:pathLst>
                <a:path w="755650" h="1771014">
                  <a:moveTo>
                    <a:pt x="88518" y="0"/>
                  </a:moveTo>
                  <a:lnTo>
                    <a:pt x="66258" y="8544"/>
                  </a:lnTo>
                  <a:lnTo>
                    <a:pt x="44069" y="17398"/>
                  </a:lnTo>
                  <a:lnTo>
                    <a:pt x="21974" y="26539"/>
                  </a:lnTo>
                  <a:lnTo>
                    <a:pt x="0" y="35940"/>
                  </a:lnTo>
                  <a:lnTo>
                    <a:pt x="755141" y="1771014"/>
                  </a:lnTo>
                  <a:lnTo>
                    <a:pt x="88518" y="0"/>
                  </a:lnTo>
                  <a:close/>
                </a:path>
              </a:pathLst>
            </a:custGeom>
            <a:solidFill>
              <a:srgbClr val="85A4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534660" y="2751963"/>
              <a:ext cx="755650" cy="1771014"/>
            </a:xfrm>
            <a:custGeom>
              <a:avLst/>
              <a:gdLst/>
              <a:ahLst/>
              <a:cxnLst/>
              <a:rect l="l" t="t" r="r" b="b"/>
              <a:pathLst>
                <a:path w="755650" h="1771014">
                  <a:moveTo>
                    <a:pt x="0" y="35940"/>
                  </a:moveTo>
                  <a:lnTo>
                    <a:pt x="21974" y="26539"/>
                  </a:lnTo>
                  <a:lnTo>
                    <a:pt x="44069" y="17398"/>
                  </a:lnTo>
                  <a:lnTo>
                    <a:pt x="66258" y="8544"/>
                  </a:lnTo>
                  <a:lnTo>
                    <a:pt x="88518" y="0"/>
                  </a:lnTo>
                  <a:lnTo>
                    <a:pt x="755141" y="1771014"/>
                  </a:lnTo>
                  <a:lnTo>
                    <a:pt x="0" y="35940"/>
                  </a:lnTo>
                  <a:close/>
                </a:path>
              </a:pathLst>
            </a:custGeom>
            <a:ln w="19050">
              <a:solidFill>
                <a:srgbClr val="DB88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623179" y="2720721"/>
              <a:ext cx="666750" cy="1802764"/>
            </a:xfrm>
            <a:custGeom>
              <a:avLst/>
              <a:gdLst/>
              <a:ahLst/>
              <a:cxnLst/>
              <a:rect l="l" t="t" r="r" b="b"/>
              <a:pathLst>
                <a:path w="666750" h="1802764">
                  <a:moveTo>
                    <a:pt x="89916" y="0"/>
                  </a:moveTo>
                  <a:lnTo>
                    <a:pt x="67294" y="7381"/>
                  </a:lnTo>
                  <a:lnTo>
                    <a:pt x="44767" y="15049"/>
                  </a:lnTo>
                  <a:lnTo>
                    <a:pt x="22336" y="23002"/>
                  </a:lnTo>
                  <a:lnTo>
                    <a:pt x="0" y="31241"/>
                  </a:lnTo>
                  <a:lnTo>
                    <a:pt x="666623" y="1802256"/>
                  </a:lnTo>
                  <a:lnTo>
                    <a:pt x="89916" y="0"/>
                  </a:lnTo>
                  <a:close/>
                </a:path>
              </a:pathLst>
            </a:custGeom>
            <a:solidFill>
              <a:srgbClr val="A3A2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623179" y="2720721"/>
              <a:ext cx="666750" cy="1802764"/>
            </a:xfrm>
            <a:custGeom>
              <a:avLst/>
              <a:gdLst/>
              <a:ahLst/>
              <a:cxnLst/>
              <a:rect l="l" t="t" r="r" b="b"/>
              <a:pathLst>
                <a:path w="666750" h="1802764">
                  <a:moveTo>
                    <a:pt x="0" y="31241"/>
                  </a:moveTo>
                  <a:lnTo>
                    <a:pt x="22336" y="23002"/>
                  </a:lnTo>
                  <a:lnTo>
                    <a:pt x="44767" y="15049"/>
                  </a:lnTo>
                  <a:lnTo>
                    <a:pt x="67294" y="7381"/>
                  </a:lnTo>
                  <a:lnTo>
                    <a:pt x="89916" y="0"/>
                  </a:lnTo>
                  <a:lnTo>
                    <a:pt x="666623" y="1802256"/>
                  </a:lnTo>
                  <a:lnTo>
                    <a:pt x="0" y="31241"/>
                  </a:lnTo>
                  <a:close/>
                </a:path>
              </a:pathLst>
            </a:custGeom>
            <a:ln w="19050">
              <a:solidFill>
                <a:srgbClr val="DB88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713094" y="2696464"/>
              <a:ext cx="577215" cy="1826895"/>
            </a:xfrm>
            <a:custGeom>
              <a:avLst/>
              <a:gdLst/>
              <a:ahLst/>
              <a:cxnLst/>
              <a:rect l="l" t="t" r="r" b="b"/>
              <a:pathLst>
                <a:path w="577214" h="1826895">
                  <a:moveTo>
                    <a:pt x="81914" y="0"/>
                  </a:moveTo>
                  <a:lnTo>
                    <a:pt x="61364" y="5718"/>
                  </a:lnTo>
                  <a:lnTo>
                    <a:pt x="20407" y="17823"/>
                  </a:lnTo>
                  <a:lnTo>
                    <a:pt x="0" y="24257"/>
                  </a:lnTo>
                  <a:lnTo>
                    <a:pt x="576706" y="1826514"/>
                  </a:lnTo>
                  <a:lnTo>
                    <a:pt x="81914" y="0"/>
                  </a:lnTo>
                  <a:close/>
                </a:path>
              </a:pathLst>
            </a:custGeom>
            <a:solidFill>
              <a:srgbClr val="872A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713094" y="2696464"/>
              <a:ext cx="577215" cy="1826895"/>
            </a:xfrm>
            <a:custGeom>
              <a:avLst/>
              <a:gdLst/>
              <a:ahLst/>
              <a:cxnLst/>
              <a:rect l="l" t="t" r="r" b="b"/>
              <a:pathLst>
                <a:path w="577214" h="1826895">
                  <a:moveTo>
                    <a:pt x="0" y="24257"/>
                  </a:moveTo>
                  <a:lnTo>
                    <a:pt x="20407" y="17823"/>
                  </a:lnTo>
                  <a:lnTo>
                    <a:pt x="40862" y="11652"/>
                  </a:lnTo>
                  <a:lnTo>
                    <a:pt x="61364" y="5718"/>
                  </a:lnTo>
                  <a:lnTo>
                    <a:pt x="81914" y="0"/>
                  </a:lnTo>
                  <a:lnTo>
                    <a:pt x="576706" y="1826514"/>
                  </a:lnTo>
                  <a:lnTo>
                    <a:pt x="0" y="24257"/>
                  </a:lnTo>
                  <a:close/>
                </a:path>
              </a:pathLst>
            </a:custGeom>
            <a:ln w="19050">
              <a:solidFill>
                <a:srgbClr val="DB88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795010" y="2676779"/>
              <a:ext cx="495300" cy="1846580"/>
            </a:xfrm>
            <a:custGeom>
              <a:avLst/>
              <a:gdLst/>
              <a:ahLst/>
              <a:cxnLst/>
              <a:rect l="l" t="t" r="r" b="b"/>
              <a:pathLst>
                <a:path w="495300" h="1846579">
                  <a:moveTo>
                    <a:pt x="79501" y="0"/>
                  </a:moveTo>
                  <a:lnTo>
                    <a:pt x="39703" y="9413"/>
                  </a:lnTo>
                  <a:lnTo>
                    <a:pt x="0" y="19685"/>
                  </a:lnTo>
                  <a:lnTo>
                    <a:pt x="494791" y="1846199"/>
                  </a:lnTo>
                  <a:lnTo>
                    <a:pt x="79501" y="0"/>
                  </a:lnTo>
                  <a:close/>
                </a:path>
              </a:pathLst>
            </a:custGeom>
            <a:solidFill>
              <a:srgbClr val="2F6C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795010" y="2676779"/>
              <a:ext cx="495300" cy="1846580"/>
            </a:xfrm>
            <a:custGeom>
              <a:avLst/>
              <a:gdLst/>
              <a:ahLst/>
              <a:cxnLst/>
              <a:rect l="l" t="t" r="r" b="b"/>
              <a:pathLst>
                <a:path w="495300" h="1846579">
                  <a:moveTo>
                    <a:pt x="0" y="19685"/>
                  </a:moveTo>
                  <a:lnTo>
                    <a:pt x="19833" y="14448"/>
                  </a:lnTo>
                  <a:lnTo>
                    <a:pt x="39703" y="9413"/>
                  </a:lnTo>
                  <a:lnTo>
                    <a:pt x="59596" y="4593"/>
                  </a:lnTo>
                  <a:lnTo>
                    <a:pt x="79501" y="0"/>
                  </a:lnTo>
                  <a:lnTo>
                    <a:pt x="494791" y="1846199"/>
                  </a:lnTo>
                  <a:lnTo>
                    <a:pt x="0" y="19685"/>
                  </a:lnTo>
                  <a:close/>
                </a:path>
              </a:pathLst>
            </a:custGeom>
            <a:ln w="19050">
              <a:solidFill>
                <a:srgbClr val="DB88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874511" y="2662809"/>
              <a:ext cx="415290" cy="1860550"/>
            </a:xfrm>
            <a:custGeom>
              <a:avLst/>
              <a:gdLst/>
              <a:ahLst/>
              <a:cxnLst/>
              <a:rect l="l" t="t" r="r" b="b"/>
              <a:pathLst>
                <a:path w="415289" h="1860550">
                  <a:moveTo>
                    <a:pt x="67817" y="0"/>
                  </a:moveTo>
                  <a:lnTo>
                    <a:pt x="33908" y="6699"/>
                  </a:lnTo>
                  <a:lnTo>
                    <a:pt x="0" y="13969"/>
                  </a:lnTo>
                  <a:lnTo>
                    <a:pt x="415289" y="1860168"/>
                  </a:lnTo>
                  <a:lnTo>
                    <a:pt x="67817" y="0"/>
                  </a:lnTo>
                  <a:close/>
                </a:path>
              </a:pathLst>
            </a:custGeom>
            <a:solidFill>
              <a:srgbClr val="1E28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874511" y="2662809"/>
              <a:ext cx="415290" cy="1860550"/>
            </a:xfrm>
            <a:custGeom>
              <a:avLst/>
              <a:gdLst/>
              <a:ahLst/>
              <a:cxnLst/>
              <a:rect l="l" t="t" r="r" b="b"/>
              <a:pathLst>
                <a:path w="415289" h="1860550">
                  <a:moveTo>
                    <a:pt x="0" y="13969"/>
                  </a:moveTo>
                  <a:lnTo>
                    <a:pt x="16954" y="10251"/>
                  </a:lnTo>
                  <a:lnTo>
                    <a:pt x="33908" y="6699"/>
                  </a:lnTo>
                  <a:lnTo>
                    <a:pt x="50863" y="3290"/>
                  </a:lnTo>
                  <a:lnTo>
                    <a:pt x="67817" y="0"/>
                  </a:lnTo>
                  <a:lnTo>
                    <a:pt x="415289" y="1860168"/>
                  </a:lnTo>
                  <a:lnTo>
                    <a:pt x="0" y="13969"/>
                  </a:lnTo>
                  <a:close/>
                </a:path>
              </a:pathLst>
            </a:custGeom>
            <a:ln w="19049">
              <a:solidFill>
                <a:srgbClr val="DB88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942330" y="2630678"/>
              <a:ext cx="347980" cy="1892300"/>
            </a:xfrm>
            <a:custGeom>
              <a:avLst/>
              <a:gdLst/>
              <a:ahLst/>
              <a:cxnLst/>
              <a:rect l="l" t="t" r="r" b="b"/>
              <a:pathLst>
                <a:path w="347979" h="1892300">
                  <a:moveTo>
                    <a:pt x="347472" y="0"/>
                  </a:moveTo>
                  <a:lnTo>
                    <a:pt x="297526" y="660"/>
                  </a:lnTo>
                  <a:lnTo>
                    <a:pt x="247638" y="2637"/>
                  </a:lnTo>
                  <a:lnTo>
                    <a:pt x="197835" y="5928"/>
                  </a:lnTo>
                  <a:lnTo>
                    <a:pt x="148143" y="10527"/>
                  </a:lnTo>
                  <a:lnTo>
                    <a:pt x="98589" y="16430"/>
                  </a:lnTo>
                  <a:lnTo>
                    <a:pt x="49198" y="23633"/>
                  </a:lnTo>
                  <a:lnTo>
                    <a:pt x="0" y="32131"/>
                  </a:lnTo>
                  <a:lnTo>
                    <a:pt x="347472" y="1892300"/>
                  </a:lnTo>
                  <a:lnTo>
                    <a:pt x="347472" y="0"/>
                  </a:lnTo>
                  <a:close/>
                </a:path>
              </a:pathLst>
            </a:custGeom>
            <a:solidFill>
              <a:srgbClr val="5460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942330" y="2630678"/>
              <a:ext cx="347980" cy="1892300"/>
            </a:xfrm>
            <a:custGeom>
              <a:avLst/>
              <a:gdLst/>
              <a:ahLst/>
              <a:cxnLst/>
              <a:rect l="l" t="t" r="r" b="b"/>
              <a:pathLst>
                <a:path w="347979" h="1892300">
                  <a:moveTo>
                    <a:pt x="0" y="32131"/>
                  </a:moveTo>
                  <a:lnTo>
                    <a:pt x="49198" y="23633"/>
                  </a:lnTo>
                  <a:lnTo>
                    <a:pt x="98589" y="16430"/>
                  </a:lnTo>
                  <a:lnTo>
                    <a:pt x="148143" y="10527"/>
                  </a:lnTo>
                  <a:lnTo>
                    <a:pt x="197835" y="5928"/>
                  </a:lnTo>
                  <a:lnTo>
                    <a:pt x="247638" y="2637"/>
                  </a:lnTo>
                  <a:lnTo>
                    <a:pt x="297526" y="660"/>
                  </a:lnTo>
                  <a:lnTo>
                    <a:pt x="347472" y="0"/>
                  </a:lnTo>
                  <a:lnTo>
                    <a:pt x="347472" y="1892300"/>
                  </a:lnTo>
                  <a:lnTo>
                    <a:pt x="0" y="32131"/>
                  </a:lnTo>
                  <a:close/>
                </a:path>
              </a:pathLst>
            </a:custGeom>
            <a:ln w="19049">
              <a:solidFill>
                <a:srgbClr val="DB88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111751" y="4116324"/>
              <a:ext cx="5279390" cy="2367280"/>
            </a:xfrm>
            <a:custGeom>
              <a:avLst/>
              <a:gdLst/>
              <a:ahLst/>
              <a:cxnLst/>
              <a:rect l="l" t="t" r="r" b="b"/>
              <a:pathLst>
                <a:path w="5279390" h="2367279">
                  <a:moveTo>
                    <a:pt x="4026407" y="0"/>
                  </a:moveTo>
                  <a:lnTo>
                    <a:pt x="5222748" y="124968"/>
                  </a:lnTo>
                  <a:lnTo>
                    <a:pt x="5279136" y="124968"/>
                  </a:lnTo>
                </a:path>
                <a:path w="5279390" h="2367279">
                  <a:moveTo>
                    <a:pt x="2702052" y="2225040"/>
                  </a:moveTo>
                  <a:lnTo>
                    <a:pt x="3371088" y="2366772"/>
                  </a:lnTo>
                  <a:lnTo>
                    <a:pt x="3429000" y="2366772"/>
                  </a:lnTo>
                </a:path>
                <a:path w="5279390" h="2367279">
                  <a:moveTo>
                    <a:pt x="1089660" y="1955291"/>
                  </a:moveTo>
                  <a:lnTo>
                    <a:pt x="390144" y="2196084"/>
                  </a:lnTo>
                  <a:lnTo>
                    <a:pt x="333756" y="2196084"/>
                  </a:lnTo>
                </a:path>
                <a:path w="5279390" h="2367279">
                  <a:moveTo>
                    <a:pt x="856488" y="1760220"/>
                  </a:moveTo>
                  <a:lnTo>
                    <a:pt x="725424" y="1889760"/>
                  </a:lnTo>
                  <a:lnTo>
                    <a:pt x="667512" y="1889760"/>
                  </a:lnTo>
                </a:path>
                <a:path w="5279390" h="2367279">
                  <a:moveTo>
                    <a:pt x="678180" y="1560576"/>
                  </a:moveTo>
                  <a:lnTo>
                    <a:pt x="637032" y="1592580"/>
                  </a:lnTo>
                  <a:lnTo>
                    <a:pt x="580644" y="1592580"/>
                  </a:lnTo>
                </a:path>
                <a:path w="5279390" h="2367279">
                  <a:moveTo>
                    <a:pt x="550163" y="1371600"/>
                  </a:moveTo>
                  <a:lnTo>
                    <a:pt x="56387" y="1409700"/>
                  </a:lnTo>
                  <a:lnTo>
                    <a:pt x="0" y="1409700"/>
                  </a:lnTo>
                </a:path>
                <a:path w="5279390" h="2367279">
                  <a:moveTo>
                    <a:pt x="451103" y="1178052"/>
                  </a:moveTo>
                  <a:lnTo>
                    <a:pt x="387096" y="1110995"/>
                  </a:lnTo>
                  <a:lnTo>
                    <a:pt x="330708" y="1110995"/>
                  </a:lnTo>
                </a:path>
              </a:pathLst>
            </a:custGeom>
            <a:ln w="9525">
              <a:solidFill>
                <a:srgbClr val="DC87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3840479" y="5090160"/>
              <a:ext cx="645160" cy="3175"/>
            </a:xfrm>
            <a:custGeom>
              <a:avLst/>
              <a:gdLst/>
              <a:ahLst/>
              <a:cxnLst/>
              <a:rect l="l" t="t" r="r" b="b"/>
              <a:pathLst>
                <a:path w="645160" h="3175">
                  <a:moveTo>
                    <a:pt x="-4762" y="1524"/>
                  </a:moveTo>
                  <a:lnTo>
                    <a:pt x="649414" y="1524"/>
                  </a:lnTo>
                </a:path>
              </a:pathLst>
            </a:custGeom>
            <a:ln w="12572">
              <a:solidFill>
                <a:srgbClr val="DC87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491739" y="2183892"/>
              <a:ext cx="4083050" cy="2499360"/>
            </a:xfrm>
            <a:custGeom>
              <a:avLst/>
              <a:gdLst/>
              <a:ahLst/>
              <a:cxnLst/>
              <a:rect l="l" t="t" r="r" b="b"/>
              <a:pathLst>
                <a:path w="4083050" h="2499360">
                  <a:moveTo>
                    <a:pt x="1912620" y="2499360"/>
                  </a:moveTo>
                  <a:lnTo>
                    <a:pt x="1421892" y="2471928"/>
                  </a:lnTo>
                  <a:lnTo>
                    <a:pt x="1365504" y="2471928"/>
                  </a:lnTo>
                </a:path>
                <a:path w="4083050" h="2499360">
                  <a:moveTo>
                    <a:pt x="1920239" y="2100072"/>
                  </a:moveTo>
                  <a:lnTo>
                    <a:pt x="1341120" y="2068068"/>
                  </a:lnTo>
                  <a:lnTo>
                    <a:pt x="1284732" y="2068068"/>
                  </a:lnTo>
                </a:path>
                <a:path w="4083050" h="2499360">
                  <a:moveTo>
                    <a:pt x="1996439" y="1761744"/>
                  </a:moveTo>
                  <a:lnTo>
                    <a:pt x="1580388" y="1674876"/>
                  </a:lnTo>
                  <a:lnTo>
                    <a:pt x="1524000" y="1674876"/>
                  </a:lnTo>
                </a:path>
                <a:path w="4083050" h="2499360">
                  <a:moveTo>
                    <a:pt x="2052827" y="1606296"/>
                  </a:moveTo>
                  <a:lnTo>
                    <a:pt x="2017776" y="1478280"/>
                  </a:lnTo>
                </a:path>
                <a:path w="4083050" h="2499360">
                  <a:moveTo>
                    <a:pt x="2121408" y="1463040"/>
                  </a:moveTo>
                  <a:lnTo>
                    <a:pt x="1443227" y="1344168"/>
                  </a:lnTo>
                  <a:lnTo>
                    <a:pt x="1386839" y="1344168"/>
                  </a:lnTo>
                </a:path>
                <a:path w="4083050" h="2499360">
                  <a:moveTo>
                    <a:pt x="2197608" y="1330452"/>
                  </a:moveTo>
                  <a:lnTo>
                    <a:pt x="381000" y="1028700"/>
                  </a:lnTo>
                  <a:lnTo>
                    <a:pt x="323088" y="1028700"/>
                  </a:lnTo>
                </a:path>
                <a:path w="4083050" h="2499360">
                  <a:moveTo>
                    <a:pt x="2282952" y="1207008"/>
                  </a:moveTo>
                  <a:lnTo>
                    <a:pt x="2095500" y="1178052"/>
                  </a:lnTo>
                  <a:lnTo>
                    <a:pt x="2037588" y="1178052"/>
                  </a:lnTo>
                </a:path>
                <a:path w="4083050" h="2499360">
                  <a:moveTo>
                    <a:pt x="2374392" y="1092708"/>
                  </a:moveTo>
                  <a:lnTo>
                    <a:pt x="1426464" y="978408"/>
                  </a:lnTo>
                  <a:lnTo>
                    <a:pt x="1368552" y="978408"/>
                  </a:lnTo>
                </a:path>
                <a:path w="4083050" h="2499360">
                  <a:moveTo>
                    <a:pt x="2471928" y="989076"/>
                  </a:moveTo>
                  <a:lnTo>
                    <a:pt x="870204" y="795528"/>
                  </a:lnTo>
                  <a:lnTo>
                    <a:pt x="813815" y="795528"/>
                  </a:lnTo>
                </a:path>
                <a:path w="4083050" h="2499360">
                  <a:moveTo>
                    <a:pt x="2572512" y="897636"/>
                  </a:moveTo>
                  <a:lnTo>
                    <a:pt x="260604" y="557784"/>
                  </a:lnTo>
                  <a:lnTo>
                    <a:pt x="202692" y="557784"/>
                  </a:lnTo>
                </a:path>
                <a:path w="4083050" h="2499360">
                  <a:moveTo>
                    <a:pt x="2677668" y="813816"/>
                  </a:moveTo>
                  <a:lnTo>
                    <a:pt x="1882139" y="652272"/>
                  </a:lnTo>
                  <a:lnTo>
                    <a:pt x="1825752" y="652272"/>
                  </a:lnTo>
                </a:path>
                <a:path w="4083050" h="2499360">
                  <a:moveTo>
                    <a:pt x="2785872" y="740663"/>
                  </a:moveTo>
                  <a:lnTo>
                    <a:pt x="1031748" y="374904"/>
                  </a:lnTo>
                  <a:lnTo>
                    <a:pt x="973836" y="374904"/>
                  </a:lnTo>
                </a:path>
                <a:path w="4083050" h="2499360">
                  <a:moveTo>
                    <a:pt x="2894076" y="676656"/>
                  </a:moveTo>
                  <a:lnTo>
                    <a:pt x="57912" y="30480"/>
                  </a:lnTo>
                  <a:lnTo>
                    <a:pt x="0" y="30480"/>
                  </a:lnTo>
                </a:path>
                <a:path w="4083050" h="2499360">
                  <a:moveTo>
                    <a:pt x="2996184" y="624840"/>
                  </a:moveTo>
                  <a:lnTo>
                    <a:pt x="1528572" y="1524"/>
                  </a:lnTo>
                  <a:lnTo>
                    <a:pt x="1472184" y="1524"/>
                  </a:lnTo>
                </a:path>
                <a:path w="4083050" h="2499360">
                  <a:moveTo>
                    <a:pt x="3087624" y="585216"/>
                  </a:moveTo>
                  <a:lnTo>
                    <a:pt x="2782824" y="374904"/>
                  </a:lnTo>
                  <a:lnTo>
                    <a:pt x="2724912" y="374904"/>
                  </a:lnTo>
                </a:path>
                <a:path w="4083050" h="2499360">
                  <a:moveTo>
                    <a:pt x="3176016" y="551688"/>
                  </a:moveTo>
                  <a:lnTo>
                    <a:pt x="2610612" y="35052"/>
                  </a:lnTo>
                  <a:lnTo>
                    <a:pt x="2552700" y="35052"/>
                  </a:lnTo>
                </a:path>
                <a:path w="4083050" h="2499360">
                  <a:moveTo>
                    <a:pt x="3262884" y="524256"/>
                  </a:moveTo>
                  <a:lnTo>
                    <a:pt x="3186684" y="173736"/>
                  </a:lnTo>
                  <a:lnTo>
                    <a:pt x="3130296" y="173736"/>
                  </a:lnTo>
                </a:path>
                <a:path w="4083050" h="2499360">
                  <a:moveTo>
                    <a:pt x="3343656" y="502920"/>
                  </a:moveTo>
                  <a:lnTo>
                    <a:pt x="3343656" y="205740"/>
                  </a:lnTo>
                  <a:lnTo>
                    <a:pt x="3401568" y="205740"/>
                  </a:lnTo>
                </a:path>
                <a:path w="4083050" h="2499360">
                  <a:moveTo>
                    <a:pt x="3416808" y="486156"/>
                  </a:moveTo>
                  <a:lnTo>
                    <a:pt x="4024884" y="0"/>
                  </a:lnTo>
                  <a:lnTo>
                    <a:pt x="4082795" y="0"/>
                  </a:lnTo>
                </a:path>
              </a:pathLst>
            </a:custGeom>
            <a:ln w="9525">
              <a:solidFill>
                <a:srgbClr val="DC87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76"/>
          <p:cNvSpPr txBox="1"/>
          <p:nvPr/>
        </p:nvSpPr>
        <p:spPr>
          <a:xfrm>
            <a:off x="9356217" y="4115561"/>
            <a:ext cx="351155" cy="29527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 indent="42545">
              <a:lnSpc>
                <a:spcPts val="1040"/>
              </a:lnSpc>
              <a:spcBef>
                <a:spcPts val="165"/>
              </a:spcBef>
            </a:pPr>
            <a:r>
              <a:rPr sz="900" spc="-5" dirty="0">
                <a:solidFill>
                  <a:srgbClr val="343333"/>
                </a:solidFill>
                <a:latin typeface="Arial"/>
                <a:cs typeface="Arial"/>
              </a:rPr>
              <a:t>Rīga  43</a:t>
            </a:r>
            <a:r>
              <a:rPr sz="900" dirty="0">
                <a:solidFill>
                  <a:srgbClr val="343333"/>
                </a:solidFill>
                <a:latin typeface="Arial"/>
                <a:cs typeface="Arial"/>
              </a:rPr>
              <a:t>.1</a:t>
            </a:r>
            <a:r>
              <a:rPr sz="900" spc="-5" dirty="0">
                <a:solidFill>
                  <a:srgbClr val="343333"/>
                </a:solidFill>
                <a:latin typeface="Arial"/>
                <a:cs typeface="Arial"/>
              </a:rPr>
              <a:t>%</a:t>
            </a:r>
            <a:endParaRPr sz="90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7545451" y="6357315"/>
            <a:ext cx="396875" cy="295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65"/>
              </a:lnSpc>
              <a:spcBef>
                <a:spcPts val="100"/>
              </a:spcBef>
            </a:pPr>
            <a:r>
              <a:rPr sz="900" spc="-5" dirty="0">
                <a:solidFill>
                  <a:srgbClr val="343333"/>
                </a:solidFill>
                <a:latin typeface="Arial"/>
                <a:cs typeface="Arial"/>
              </a:rPr>
              <a:t>L</a:t>
            </a:r>
            <a:r>
              <a:rPr sz="900" spc="5" dirty="0">
                <a:solidFill>
                  <a:srgbClr val="343333"/>
                </a:solidFill>
                <a:latin typeface="Arial"/>
                <a:cs typeface="Arial"/>
              </a:rPr>
              <a:t>i</a:t>
            </a:r>
            <a:r>
              <a:rPr sz="900" spc="-5" dirty="0">
                <a:solidFill>
                  <a:srgbClr val="343333"/>
                </a:solidFill>
                <a:latin typeface="Arial"/>
                <a:cs typeface="Arial"/>
              </a:rPr>
              <a:t>e</a:t>
            </a:r>
            <a:r>
              <a:rPr sz="900" dirty="0">
                <a:solidFill>
                  <a:srgbClr val="343333"/>
                </a:solidFill>
                <a:latin typeface="Arial"/>
                <a:cs typeface="Arial"/>
              </a:rPr>
              <a:t>p</a:t>
            </a:r>
            <a:r>
              <a:rPr sz="900" spc="-5" dirty="0">
                <a:solidFill>
                  <a:srgbClr val="343333"/>
                </a:solidFill>
                <a:latin typeface="Arial"/>
                <a:cs typeface="Arial"/>
              </a:rPr>
              <a:t>ā</a:t>
            </a:r>
            <a:r>
              <a:rPr sz="900" spc="5" dirty="0">
                <a:solidFill>
                  <a:srgbClr val="343333"/>
                </a:solidFill>
                <a:latin typeface="Arial"/>
                <a:cs typeface="Arial"/>
              </a:rPr>
              <a:t>j</a:t>
            </a:r>
            <a:r>
              <a:rPr sz="900" dirty="0">
                <a:solidFill>
                  <a:srgbClr val="343333"/>
                </a:solidFill>
                <a:latin typeface="Arial"/>
                <a:cs typeface="Arial"/>
              </a:rPr>
              <a:t>a</a:t>
            </a:r>
            <a:endParaRPr sz="900">
              <a:latin typeface="Arial"/>
              <a:cs typeface="Arial"/>
            </a:endParaRPr>
          </a:p>
          <a:p>
            <a:pPr marL="67310">
              <a:lnSpc>
                <a:spcPts val="1065"/>
              </a:lnSpc>
            </a:pPr>
            <a:r>
              <a:rPr sz="900" spc="-5" dirty="0">
                <a:solidFill>
                  <a:srgbClr val="343333"/>
                </a:solidFill>
                <a:latin typeface="Arial"/>
                <a:cs typeface="Arial"/>
              </a:rPr>
              <a:t>4.8%</a:t>
            </a:r>
            <a:endParaRPr sz="90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5456935" y="6420713"/>
            <a:ext cx="1200785" cy="29527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67640" marR="5080" indent="-155575">
              <a:lnSpc>
                <a:spcPts val="1040"/>
              </a:lnSpc>
              <a:spcBef>
                <a:spcPts val="165"/>
              </a:spcBef>
              <a:tabLst>
                <a:tab pos="774065" algn="l"/>
              </a:tabLst>
            </a:pPr>
            <a:r>
              <a:rPr sz="900" spc="-5" dirty="0">
                <a:solidFill>
                  <a:srgbClr val="343333"/>
                </a:solidFill>
                <a:latin typeface="Arial"/>
                <a:cs typeface="Arial"/>
              </a:rPr>
              <a:t>Mārupes </a:t>
            </a:r>
            <a:r>
              <a:rPr sz="900" dirty="0">
                <a:solidFill>
                  <a:srgbClr val="343333"/>
                </a:solidFill>
                <a:latin typeface="Arial"/>
                <a:cs typeface="Arial"/>
              </a:rPr>
              <a:t>n. </a:t>
            </a:r>
            <a:r>
              <a:rPr sz="900" spc="-5" dirty="0">
                <a:solidFill>
                  <a:srgbClr val="343333"/>
                </a:solidFill>
                <a:latin typeface="Arial"/>
                <a:cs typeface="Arial"/>
              </a:rPr>
              <a:t>Daugavpils  3.6%	4.0%</a:t>
            </a:r>
            <a:endParaRPr sz="90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4894579" y="6249111"/>
            <a:ext cx="6604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343333"/>
                </a:solidFill>
                <a:latin typeface="Arial"/>
                <a:cs typeface="Arial"/>
              </a:rPr>
              <a:t>Valmieras</a:t>
            </a:r>
            <a:r>
              <a:rPr sz="900" spc="-95" dirty="0">
                <a:solidFill>
                  <a:srgbClr val="343333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43333"/>
                </a:solidFill>
                <a:latin typeface="Arial"/>
                <a:cs typeface="Arial"/>
              </a:rPr>
              <a:t>n.</a:t>
            </a:r>
            <a:endParaRPr sz="9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5082032" y="6381699"/>
            <a:ext cx="2870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43333"/>
                </a:solidFill>
                <a:latin typeface="Arial"/>
                <a:cs typeface="Arial"/>
              </a:rPr>
              <a:t>2</a:t>
            </a:r>
            <a:r>
              <a:rPr sz="900" dirty="0">
                <a:solidFill>
                  <a:srgbClr val="343333"/>
                </a:solidFill>
                <a:latin typeface="Arial"/>
                <a:cs typeface="Arial"/>
              </a:rPr>
              <a:t>.9</a:t>
            </a:r>
            <a:r>
              <a:rPr sz="900" spc="-5" dirty="0">
                <a:solidFill>
                  <a:srgbClr val="343333"/>
                </a:solidFill>
                <a:latin typeface="Arial"/>
                <a:cs typeface="Arial"/>
              </a:rPr>
              <a:t>%</a:t>
            </a:r>
            <a:endParaRPr sz="90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4018026" y="6182359"/>
            <a:ext cx="421005" cy="29527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79375" marR="5080" indent="-67310">
              <a:lnSpc>
                <a:spcPts val="1040"/>
              </a:lnSpc>
              <a:spcBef>
                <a:spcPts val="165"/>
              </a:spcBef>
            </a:pPr>
            <a:r>
              <a:rPr sz="900" spc="5" dirty="0">
                <a:solidFill>
                  <a:srgbClr val="343333"/>
                </a:solidFill>
                <a:latin typeface="Arial"/>
                <a:cs typeface="Arial"/>
              </a:rPr>
              <a:t>J</a:t>
            </a:r>
            <a:r>
              <a:rPr sz="900" spc="-5" dirty="0">
                <a:solidFill>
                  <a:srgbClr val="343333"/>
                </a:solidFill>
                <a:latin typeface="Arial"/>
                <a:cs typeface="Arial"/>
              </a:rPr>
              <a:t>elga</a:t>
            </a:r>
            <a:r>
              <a:rPr sz="900" spc="-10" dirty="0">
                <a:solidFill>
                  <a:srgbClr val="343333"/>
                </a:solidFill>
                <a:latin typeface="Arial"/>
                <a:cs typeface="Arial"/>
              </a:rPr>
              <a:t>v</a:t>
            </a:r>
            <a:r>
              <a:rPr sz="900" spc="-5" dirty="0">
                <a:solidFill>
                  <a:srgbClr val="343333"/>
                </a:solidFill>
                <a:latin typeface="Arial"/>
                <a:cs typeface="Arial"/>
              </a:rPr>
              <a:t>a  2.6%</a:t>
            </a:r>
            <a:endParaRPr sz="90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4113021" y="5582208"/>
            <a:ext cx="652780" cy="590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79375" algn="ctr">
              <a:lnSpc>
                <a:spcPts val="1060"/>
              </a:lnSpc>
              <a:spcBef>
                <a:spcPts val="100"/>
              </a:spcBef>
            </a:pPr>
            <a:r>
              <a:rPr sz="900" dirty="0">
                <a:solidFill>
                  <a:srgbClr val="343333"/>
                </a:solidFill>
                <a:latin typeface="Arial"/>
                <a:cs typeface="Arial"/>
              </a:rPr>
              <a:t>Tukuma</a:t>
            </a:r>
            <a:r>
              <a:rPr sz="900" spc="-80" dirty="0">
                <a:solidFill>
                  <a:srgbClr val="343333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43333"/>
                </a:solidFill>
                <a:latin typeface="Arial"/>
                <a:cs typeface="Arial"/>
              </a:rPr>
              <a:t>n.</a:t>
            </a:r>
            <a:endParaRPr sz="900">
              <a:latin typeface="Arial"/>
              <a:cs typeface="Arial"/>
            </a:endParaRPr>
          </a:p>
          <a:p>
            <a:pPr marR="77470" algn="ctr">
              <a:lnSpc>
                <a:spcPts val="1060"/>
              </a:lnSpc>
            </a:pPr>
            <a:r>
              <a:rPr sz="900" spc="-5" dirty="0">
                <a:solidFill>
                  <a:srgbClr val="343333"/>
                </a:solidFill>
                <a:latin typeface="Arial"/>
                <a:cs typeface="Arial"/>
              </a:rPr>
              <a:t>2.0%</a:t>
            </a:r>
            <a:endParaRPr sz="900">
              <a:latin typeface="Arial"/>
              <a:cs typeface="Arial"/>
            </a:endParaRPr>
          </a:p>
          <a:p>
            <a:pPr marL="172720" marR="5080" algn="ctr">
              <a:lnSpc>
                <a:spcPts val="1040"/>
              </a:lnSpc>
              <a:spcBef>
                <a:spcPts val="270"/>
              </a:spcBef>
            </a:pPr>
            <a:r>
              <a:rPr sz="900" spc="-5" dirty="0">
                <a:solidFill>
                  <a:srgbClr val="343333"/>
                </a:solidFill>
                <a:latin typeface="Arial"/>
                <a:cs typeface="Arial"/>
              </a:rPr>
              <a:t>Ven</a:t>
            </a:r>
            <a:r>
              <a:rPr sz="900" dirty="0">
                <a:solidFill>
                  <a:srgbClr val="343333"/>
                </a:solidFill>
                <a:latin typeface="Arial"/>
                <a:cs typeface="Arial"/>
              </a:rPr>
              <a:t>t</a:t>
            </a:r>
            <a:r>
              <a:rPr sz="900" spc="5" dirty="0">
                <a:solidFill>
                  <a:srgbClr val="343333"/>
                </a:solidFill>
                <a:latin typeface="Arial"/>
                <a:cs typeface="Arial"/>
              </a:rPr>
              <a:t>s</a:t>
            </a:r>
            <a:r>
              <a:rPr sz="900" spc="-5" dirty="0">
                <a:solidFill>
                  <a:srgbClr val="343333"/>
                </a:solidFill>
                <a:latin typeface="Arial"/>
                <a:cs typeface="Arial"/>
              </a:rPr>
              <a:t>pil</a:t>
            </a:r>
            <a:r>
              <a:rPr sz="900" dirty="0">
                <a:solidFill>
                  <a:srgbClr val="343333"/>
                </a:solidFill>
                <a:latin typeface="Arial"/>
                <a:cs typeface="Arial"/>
              </a:rPr>
              <a:t>s  </a:t>
            </a:r>
            <a:r>
              <a:rPr sz="900" spc="-5" dirty="0">
                <a:solidFill>
                  <a:srgbClr val="343333"/>
                </a:solidFill>
                <a:latin typeface="Arial"/>
                <a:cs typeface="Arial"/>
              </a:rPr>
              <a:t>2.5%</a:t>
            </a:r>
            <a:endParaRPr sz="90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3532123" y="5401183"/>
            <a:ext cx="572135" cy="295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060"/>
              </a:lnSpc>
              <a:spcBef>
                <a:spcPts val="100"/>
              </a:spcBef>
            </a:pPr>
            <a:r>
              <a:rPr sz="900" spc="-5" dirty="0">
                <a:solidFill>
                  <a:srgbClr val="343333"/>
                </a:solidFill>
                <a:latin typeface="Arial"/>
                <a:cs typeface="Arial"/>
              </a:rPr>
              <a:t>Dobeles</a:t>
            </a:r>
            <a:r>
              <a:rPr sz="900" spc="-65" dirty="0">
                <a:solidFill>
                  <a:srgbClr val="343333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43333"/>
                </a:solidFill>
                <a:latin typeface="Arial"/>
                <a:cs typeface="Arial"/>
              </a:rPr>
              <a:t>n.</a:t>
            </a:r>
            <a:endParaRPr sz="900">
              <a:latin typeface="Arial"/>
              <a:cs typeface="Arial"/>
            </a:endParaRPr>
          </a:p>
          <a:p>
            <a:pPr marL="1270" algn="ctr">
              <a:lnSpc>
                <a:spcPts val="1060"/>
              </a:lnSpc>
            </a:pPr>
            <a:r>
              <a:rPr sz="900" spc="-5" dirty="0">
                <a:solidFill>
                  <a:srgbClr val="343333"/>
                </a:solidFill>
                <a:latin typeface="Arial"/>
                <a:cs typeface="Arial"/>
              </a:rPr>
              <a:t>1.8%</a:t>
            </a:r>
            <a:endParaRPr sz="90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3837559" y="5096382"/>
            <a:ext cx="590550" cy="295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060"/>
              </a:lnSpc>
              <a:spcBef>
                <a:spcPts val="100"/>
              </a:spcBef>
            </a:pPr>
            <a:r>
              <a:rPr sz="900" spc="-5" dirty="0">
                <a:solidFill>
                  <a:srgbClr val="343333"/>
                </a:solidFill>
                <a:latin typeface="Arial"/>
                <a:cs typeface="Arial"/>
              </a:rPr>
              <a:t>Ķekavas</a:t>
            </a:r>
            <a:r>
              <a:rPr sz="900" spc="-70" dirty="0">
                <a:solidFill>
                  <a:srgbClr val="343333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43333"/>
                </a:solidFill>
                <a:latin typeface="Arial"/>
                <a:cs typeface="Arial"/>
              </a:rPr>
              <a:t>n.</a:t>
            </a:r>
            <a:endParaRPr sz="900">
              <a:latin typeface="Arial"/>
              <a:cs typeface="Arial"/>
            </a:endParaRPr>
          </a:p>
          <a:p>
            <a:pPr marL="1270" algn="ctr">
              <a:lnSpc>
                <a:spcPts val="1060"/>
              </a:lnSpc>
            </a:pPr>
            <a:r>
              <a:rPr sz="900" spc="-5" dirty="0">
                <a:solidFill>
                  <a:srgbClr val="343333"/>
                </a:solidFill>
                <a:latin typeface="Arial"/>
                <a:cs typeface="Arial"/>
              </a:rPr>
              <a:t>1.8%</a:t>
            </a:r>
            <a:endParaRPr sz="90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3199892" y="4962905"/>
            <a:ext cx="628015" cy="295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060"/>
              </a:lnSpc>
              <a:spcBef>
                <a:spcPts val="100"/>
              </a:spcBef>
            </a:pPr>
            <a:r>
              <a:rPr sz="900" dirty="0">
                <a:solidFill>
                  <a:srgbClr val="343333"/>
                </a:solidFill>
                <a:latin typeface="Arial"/>
                <a:cs typeface="Arial"/>
              </a:rPr>
              <a:t>Jēkabpils</a:t>
            </a:r>
            <a:r>
              <a:rPr sz="900" spc="-105" dirty="0">
                <a:solidFill>
                  <a:srgbClr val="343333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43333"/>
                </a:solidFill>
                <a:latin typeface="Arial"/>
                <a:cs typeface="Arial"/>
              </a:rPr>
              <a:t>n.</a:t>
            </a:r>
            <a:endParaRPr sz="900">
              <a:latin typeface="Arial"/>
              <a:cs typeface="Arial"/>
            </a:endParaRPr>
          </a:p>
          <a:p>
            <a:pPr algn="ctr">
              <a:lnSpc>
                <a:spcPts val="1060"/>
              </a:lnSpc>
            </a:pPr>
            <a:r>
              <a:rPr sz="900" spc="-5" dirty="0">
                <a:solidFill>
                  <a:srgbClr val="343333"/>
                </a:solidFill>
                <a:latin typeface="Arial"/>
                <a:cs typeface="Arial"/>
              </a:rPr>
              <a:t>1.8%</a:t>
            </a:r>
            <a:endParaRPr sz="90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3951859" y="4876292"/>
            <a:ext cx="2870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43333"/>
                </a:solidFill>
                <a:latin typeface="Arial"/>
                <a:cs typeface="Arial"/>
              </a:rPr>
              <a:t>1</a:t>
            </a:r>
            <a:r>
              <a:rPr sz="900" dirty="0">
                <a:solidFill>
                  <a:srgbClr val="343333"/>
                </a:solidFill>
                <a:latin typeface="Arial"/>
                <a:cs typeface="Arial"/>
              </a:rPr>
              <a:t>.8</a:t>
            </a:r>
            <a:r>
              <a:rPr sz="900" spc="-5" dirty="0">
                <a:solidFill>
                  <a:srgbClr val="343333"/>
                </a:solidFill>
                <a:latin typeface="Arial"/>
                <a:cs typeface="Arial"/>
              </a:rPr>
              <a:t>%</a:t>
            </a:r>
            <a:endParaRPr sz="90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3341878" y="4524502"/>
            <a:ext cx="5016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43333"/>
                </a:solidFill>
                <a:latin typeface="Arial"/>
                <a:cs typeface="Arial"/>
              </a:rPr>
              <a:t>Saldus</a:t>
            </a:r>
            <a:r>
              <a:rPr sz="900" spc="-70" dirty="0">
                <a:solidFill>
                  <a:srgbClr val="343333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43333"/>
                </a:solidFill>
                <a:latin typeface="Arial"/>
                <a:cs typeface="Arial"/>
              </a:rPr>
              <a:t>n.</a:t>
            </a:r>
            <a:endParaRPr sz="90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3450082" y="4656785"/>
            <a:ext cx="941069" cy="2495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880"/>
              </a:lnSpc>
              <a:spcBef>
                <a:spcPts val="100"/>
              </a:spcBef>
            </a:pPr>
            <a:r>
              <a:rPr sz="900" dirty="0">
                <a:solidFill>
                  <a:srgbClr val="343333"/>
                </a:solidFill>
                <a:latin typeface="Arial"/>
                <a:cs typeface="Arial"/>
              </a:rPr>
              <a:t>1.7%</a:t>
            </a:r>
            <a:endParaRPr sz="900">
              <a:latin typeface="Arial"/>
              <a:cs typeface="Arial"/>
            </a:endParaRPr>
          </a:p>
          <a:p>
            <a:pPr marL="361950">
              <a:lnSpc>
                <a:spcPts val="880"/>
              </a:lnSpc>
            </a:pPr>
            <a:r>
              <a:rPr sz="900" spc="-5" dirty="0">
                <a:solidFill>
                  <a:srgbClr val="343333"/>
                </a:solidFill>
                <a:latin typeface="Arial"/>
                <a:cs typeface="Arial"/>
              </a:rPr>
              <a:t>Siguldas</a:t>
            </a:r>
            <a:r>
              <a:rPr sz="900" spc="-60" dirty="0">
                <a:solidFill>
                  <a:srgbClr val="343333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43333"/>
                </a:solidFill>
                <a:latin typeface="Arial"/>
                <a:cs typeface="Arial"/>
              </a:rPr>
              <a:t>n.</a:t>
            </a:r>
            <a:endParaRPr sz="90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3837813" y="4324604"/>
            <a:ext cx="539750" cy="29527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39065" marR="5080" indent="-127000">
              <a:lnSpc>
                <a:spcPts val="1040"/>
              </a:lnSpc>
              <a:spcBef>
                <a:spcPts val="165"/>
              </a:spcBef>
            </a:pPr>
            <a:r>
              <a:rPr sz="900" spc="-5" dirty="0">
                <a:solidFill>
                  <a:srgbClr val="343333"/>
                </a:solidFill>
                <a:latin typeface="Arial"/>
                <a:cs typeface="Arial"/>
              </a:rPr>
              <a:t>Olaines</a:t>
            </a:r>
            <a:r>
              <a:rPr sz="900" spc="-85" dirty="0">
                <a:solidFill>
                  <a:srgbClr val="343333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43333"/>
                </a:solidFill>
                <a:latin typeface="Arial"/>
                <a:cs typeface="Arial"/>
              </a:rPr>
              <a:t>n.  </a:t>
            </a:r>
            <a:r>
              <a:rPr sz="900" spc="-5" dirty="0">
                <a:solidFill>
                  <a:srgbClr val="343333"/>
                </a:solidFill>
                <a:latin typeface="Arial"/>
                <a:cs typeface="Arial"/>
              </a:rPr>
              <a:t>1.7%</a:t>
            </a:r>
            <a:endParaRPr sz="900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3218814" y="4124705"/>
            <a:ext cx="546100" cy="295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060"/>
              </a:lnSpc>
              <a:spcBef>
                <a:spcPts val="100"/>
              </a:spcBef>
            </a:pPr>
            <a:r>
              <a:rPr sz="900" spc="-5" dirty="0">
                <a:solidFill>
                  <a:srgbClr val="343333"/>
                </a:solidFill>
                <a:latin typeface="Arial"/>
                <a:cs typeface="Arial"/>
              </a:rPr>
              <a:t>Ropažu</a:t>
            </a:r>
            <a:r>
              <a:rPr sz="900" spc="-75" dirty="0">
                <a:solidFill>
                  <a:srgbClr val="343333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43333"/>
                </a:solidFill>
                <a:latin typeface="Arial"/>
                <a:cs typeface="Arial"/>
              </a:rPr>
              <a:t>n.</a:t>
            </a:r>
            <a:endParaRPr sz="900">
              <a:latin typeface="Arial"/>
              <a:cs typeface="Arial"/>
            </a:endParaRPr>
          </a:p>
          <a:p>
            <a:pPr algn="ctr">
              <a:lnSpc>
                <a:spcPts val="1060"/>
              </a:lnSpc>
            </a:pPr>
            <a:r>
              <a:rPr sz="900" spc="-5" dirty="0">
                <a:solidFill>
                  <a:srgbClr val="343333"/>
                </a:solidFill>
                <a:latin typeface="Arial"/>
                <a:cs typeface="Arial"/>
              </a:rPr>
              <a:t>1.5%</a:t>
            </a:r>
            <a:endParaRPr sz="900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3989323" y="3943604"/>
            <a:ext cx="419734" cy="29527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79375" marR="5080" indent="-67310">
              <a:lnSpc>
                <a:spcPts val="1040"/>
              </a:lnSpc>
              <a:spcBef>
                <a:spcPts val="165"/>
              </a:spcBef>
            </a:pPr>
            <a:r>
              <a:rPr sz="900" spc="-5" dirty="0">
                <a:solidFill>
                  <a:srgbClr val="343333"/>
                </a:solidFill>
                <a:latin typeface="Arial"/>
                <a:cs typeface="Arial"/>
              </a:rPr>
              <a:t>Cēsu</a:t>
            </a:r>
            <a:r>
              <a:rPr sz="900" spc="-85" dirty="0">
                <a:solidFill>
                  <a:srgbClr val="343333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43333"/>
                </a:solidFill>
                <a:latin typeface="Arial"/>
                <a:cs typeface="Arial"/>
              </a:rPr>
              <a:t>n.  </a:t>
            </a:r>
            <a:r>
              <a:rPr sz="900" spc="-5" dirty="0">
                <a:solidFill>
                  <a:srgbClr val="343333"/>
                </a:solidFill>
                <a:latin typeface="Arial"/>
                <a:cs typeface="Arial"/>
              </a:rPr>
              <a:t>1.5%</a:t>
            </a:r>
            <a:endParaRPr sz="900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3561079" y="3866515"/>
            <a:ext cx="2870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43333"/>
                </a:solidFill>
                <a:latin typeface="Arial"/>
                <a:cs typeface="Arial"/>
              </a:rPr>
              <a:t>1</a:t>
            </a:r>
            <a:r>
              <a:rPr sz="900" dirty="0">
                <a:solidFill>
                  <a:srgbClr val="343333"/>
                </a:solidFill>
                <a:latin typeface="Arial"/>
                <a:cs typeface="Arial"/>
              </a:rPr>
              <a:t>.4</a:t>
            </a:r>
            <a:r>
              <a:rPr sz="900" spc="-5" dirty="0">
                <a:solidFill>
                  <a:srgbClr val="343333"/>
                </a:solidFill>
                <a:latin typeface="Arial"/>
                <a:cs typeface="Arial"/>
              </a:rPr>
              <a:t>%</a:t>
            </a:r>
            <a:endParaRPr sz="90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3266059" y="3400425"/>
            <a:ext cx="6038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43333"/>
                </a:solidFill>
                <a:latin typeface="Arial"/>
                <a:cs typeface="Arial"/>
              </a:rPr>
              <a:t>Jelgavas</a:t>
            </a:r>
            <a:r>
              <a:rPr sz="900" spc="-65" dirty="0">
                <a:solidFill>
                  <a:srgbClr val="343333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43333"/>
                </a:solidFill>
                <a:latin typeface="Arial"/>
                <a:cs typeface="Arial"/>
              </a:rPr>
              <a:t>n.</a:t>
            </a:r>
            <a:endParaRPr sz="900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3370579" y="3471036"/>
            <a:ext cx="1139190" cy="425450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66675">
              <a:lnSpc>
                <a:spcPct val="100000"/>
              </a:lnSpc>
              <a:spcBef>
                <a:spcPts val="595"/>
              </a:spcBef>
            </a:pPr>
            <a:r>
              <a:rPr sz="900" spc="-5" dirty="0">
                <a:solidFill>
                  <a:srgbClr val="343333"/>
                </a:solidFill>
                <a:latin typeface="Arial"/>
                <a:cs typeface="Arial"/>
              </a:rPr>
              <a:t>1.3% Aizkraukles</a:t>
            </a:r>
            <a:r>
              <a:rPr sz="900" spc="45" dirty="0">
                <a:solidFill>
                  <a:srgbClr val="343333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43333"/>
                </a:solidFill>
                <a:latin typeface="Arial"/>
                <a:cs typeface="Arial"/>
              </a:rPr>
              <a:t>n.</a:t>
            </a:r>
            <a:endParaRPr sz="9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495"/>
              </a:spcBef>
            </a:pPr>
            <a:r>
              <a:rPr sz="900" dirty="0">
                <a:solidFill>
                  <a:srgbClr val="343333"/>
                </a:solidFill>
                <a:latin typeface="Arial"/>
                <a:cs typeface="Arial"/>
              </a:rPr>
              <a:t>Bauskas n.</a:t>
            </a:r>
            <a:r>
              <a:rPr sz="900" spc="-190" dirty="0">
                <a:solidFill>
                  <a:srgbClr val="343333"/>
                </a:solidFill>
                <a:latin typeface="Arial"/>
                <a:cs typeface="Arial"/>
              </a:rPr>
              <a:t> </a:t>
            </a:r>
            <a:r>
              <a:rPr sz="1350" spc="-7" baseline="33950" dirty="0">
                <a:solidFill>
                  <a:srgbClr val="343333"/>
                </a:solidFill>
                <a:latin typeface="Arial"/>
                <a:cs typeface="Arial"/>
              </a:rPr>
              <a:t>1.4%</a:t>
            </a:r>
            <a:endParaRPr sz="1350" baseline="33950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1769745" y="3085541"/>
            <a:ext cx="1028700" cy="295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065"/>
              </a:lnSpc>
              <a:spcBef>
                <a:spcPts val="100"/>
              </a:spcBef>
            </a:pPr>
            <a:r>
              <a:rPr sz="900" dirty="0">
                <a:solidFill>
                  <a:srgbClr val="343333"/>
                </a:solidFill>
                <a:latin typeface="Arial"/>
                <a:cs typeface="Arial"/>
              </a:rPr>
              <a:t>Dienvidkurzemes</a:t>
            </a:r>
            <a:r>
              <a:rPr sz="900" spc="-95" dirty="0">
                <a:solidFill>
                  <a:srgbClr val="343333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43333"/>
                </a:solidFill>
                <a:latin typeface="Arial"/>
                <a:cs typeface="Arial"/>
              </a:rPr>
              <a:t>n.</a:t>
            </a:r>
            <a:endParaRPr sz="900">
              <a:latin typeface="Arial"/>
              <a:cs typeface="Arial"/>
            </a:endParaRPr>
          </a:p>
          <a:p>
            <a:pPr marL="1905" algn="ctr">
              <a:lnSpc>
                <a:spcPts val="1065"/>
              </a:lnSpc>
            </a:pPr>
            <a:r>
              <a:rPr sz="900" spc="-5" dirty="0">
                <a:solidFill>
                  <a:srgbClr val="343333"/>
                </a:solidFill>
                <a:latin typeface="Arial"/>
                <a:cs typeface="Arial"/>
              </a:rPr>
              <a:t>1.3%</a:t>
            </a:r>
            <a:endParaRPr sz="900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4036567" y="3238627"/>
            <a:ext cx="477520" cy="29527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08585" marR="5080" indent="-96520">
              <a:lnSpc>
                <a:spcPts val="1040"/>
              </a:lnSpc>
              <a:spcBef>
                <a:spcPts val="165"/>
              </a:spcBef>
            </a:pPr>
            <a:r>
              <a:rPr sz="900" spc="-5" dirty="0">
                <a:solidFill>
                  <a:srgbClr val="343333"/>
                </a:solidFill>
                <a:latin typeface="Arial"/>
                <a:cs typeface="Arial"/>
              </a:rPr>
              <a:t>Rēz</a:t>
            </a:r>
            <a:r>
              <a:rPr sz="900" dirty="0">
                <a:solidFill>
                  <a:srgbClr val="343333"/>
                </a:solidFill>
                <a:latin typeface="Arial"/>
                <a:cs typeface="Arial"/>
              </a:rPr>
              <a:t>e</a:t>
            </a:r>
            <a:r>
              <a:rPr sz="900" spc="5" dirty="0">
                <a:solidFill>
                  <a:srgbClr val="343333"/>
                </a:solidFill>
                <a:latin typeface="Arial"/>
                <a:cs typeface="Arial"/>
              </a:rPr>
              <a:t>k</a:t>
            </a:r>
            <a:r>
              <a:rPr sz="900" dirty="0">
                <a:solidFill>
                  <a:srgbClr val="343333"/>
                </a:solidFill>
                <a:latin typeface="Arial"/>
                <a:cs typeface="Arial"/>
              </a:rPr>
              <a:t>ne  </a:t>
            </a:r>
            <a:r>
              <a:rPr sz="900" spc="-5" dirty="0">
                <a:solidFill>
                  <a:srgbClr val="343333"/>
                </a:solidFill>
                <a:latin typeface="Arial"/>
                <a:cs typeface="Arial"/>
              </a:rPr>
              <a:t>1.3%</a:t>
            </a:r>
            <a:endParaRPr sz="900"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3418078" y="3038347"/>
            <a:ext cx="431800" cy="29527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85725" marR="5080" indent="-73660">
              <a:lnSpc>
                <a:spcPts val="1040"/>
              </a:lnSpc>
              <a:spcBef>
                <a:spcPts val="165"/>
              </a:spcBef>
            </a:pPr>
            <a:r>
              <a:rPr sz="900" spc="-5" dirty="0">
                <a:solidFill>
                  <a:srgbClr val="343333"/>
                </a:solidFill>
                <a:latin typeface="Arial"/>
                <a:cs typeface="Arial"/>
              </a:rPr>
              <a:t>Talsu</a:t>
            </a:r>
            <a:r>
              <a:rPr sz="900" spc="-85" dirty="0">
                <a:solidFill>
                  <a:srgbClr val="343333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43333"/>
                </a:solidFill>
                <a:latin typeface="Arial"/>
                <a:cs typeface="Arial"/>
              </a:rPr>
              <a:t>n.  </a:t>
            </a:r>
            <a:r>
              <a:rPr sz="900" spc="-5" dirty="0">
                <a:solidFill>
                  <a:srgbClr val="343333"/>
                </a:solidFill>
                <a:latin typeface="Arial"/>
                <a:cs typeface="Arial"/>
              </a:rPr>
              <a:t>1.2%</a:t>
            </a:r>
            <a:endParaRPr sz="90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2075433" y="2619247"/>
            <a:ext cx="609600" cy="295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060"/>
              </a:lnSpc>
              <a:spcBef>
                <a:spcPts val="100"/>
              </a:spcBef>
            </a:pPr>
            <a:r>
              <a:rPr sz="900" dirty="0">
                <a:solidFill>
                  <a:srgbClr val="343333"/>
                </a:solidFill>
                <a:latin typeface="Arial"/>
                <a:cs typeface="Arial"/>
              </a:rPr>
              <a:t>Salaspils</a:t>
            </a:r>
            <a:r>
              <a:rPr sz="900" spc="-95" dirty="0">
                <a:solidFill>
                  <a:srgbClr val="343333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43333"/>
                </a:solidFill>
                <a:latin typeface="Arial"/>
                <a:cs typeface="Arial"/>
              </a:rPr>
              <a:t>n.</a:t>
            </a:r>
            <a:endParaRPr sz="900">
              <a:latin typeface="Arial"/>
              <a:cs typeface="Arial"/>
            </a:endParaRPr>
          </a:p>
          <a:p>
            <a:pPr algn="ctr">
              <a:lnSpc>
                <a:spcPts val="1060"/>
              </a:lnSpc>
            </a:pPr>
            <a:r>
              <a:rPr sz="900" spc="-5" dirty="0">
                <a:solidFill>
                  <a:srgbClr val="343333"/>
                </a:solidFill>
                <a:latin typeface="Arial"/>
                <a:cs typeface="Arial"/>
              </a:rPr>
              <a:t>1.1%</a:t>
            </a:r>
            <a:endParaRPr sz="900"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2828035" y="2847847"/>
            <a:ext cx="1312545" cy="295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60"/>
              </a:lnSpc>
              <a:spcBef>
                <a:spcPts val="100"/>
              </a:spcBef>
              <a:tabLst>
                <a:tab pos="1037590" algn="l"/>
              </a:tabLst>
            </a:pPr>
            <a:r>
              <a:rPr sz="900" spc="-5" dirty="0">
                <a:solidFill>
                  <a:srgbClr val="343333"/>
                </a:solidFill>
                <a:latin typeface="Arial"/>
                <a:cs typeface="Arial"/>
              </a:rPr>
              <a:t>Ogre</a:t>
            </a:r>
            <a:r>
              <a:rPr sz="900" dirty="0">
                <a:solidFill>
                  <a:srgbClr val="343333"/>
                </a:solidFill>
                <a:latin typeface="Arial"/>
                <a:cs typeface="Arial"/>
              </a:rPr>
              <a:t>s</a:t>
            </a:r>
            <a:r>
              <a:rPr sz="900" spc="-5" dirty="0">
                <a:solidFill>
                  <a:srgbClr val="343333"/>
                </a:solidFill>
                <a:latin typeface="Arial"/>
                <a:cs typeface="Arial"/>
              </a:rPr>
              <a:t> n</a:t>
            </a:r>
            <a:r>
              <a:rPr sz="900" dirty="0">
                <a:solidFill>
                  <a:srgbClr val="343333"/>
                </a:solidFill>
                <a:latin typeface="Arial"/>
                <a:cs typeface="Arial"/>
              </a:rPr>
              <a:t>.	</a:t>
            </a:r>
            <a:r>
              <a:rPr sz="1350" spc="-7" baseline="6172" dirty="0">
                <a:solidFill>
                  <a:srgbClr val="343333"/>
                </a:solidFill>
                <a:latin typeface="Arial"/>
                <a:cs typeface="Arial"/>
              </a:rPr>
              <a:t>1</a:t>
            </a:r>
            <a:r>
              <a:rPr sz="1350" baseline="6172" dirty="0">
                <a:solidFill>
                  <a:srgbClr val="343333"/>
                </a:solidFill>
                <a:latin typeface="Arial"/>
                <a:cs typeface="Arial"/>
              </a:rPr>
              <a:t>.1</a:t>
            </a:r>
            <a:r>
              <a:rPr sz="1350" spc="-7" baseline="6172" dirty="0">
                <a:solidFill>
                  <a:srgbClr val="343333"/>
                </a:solidFill>
                <a:latin typeface="Arial"/>
                <a:cs typeface="Arial"/>
              </a:rPr>
              <a:t>%</a:t>
            </a:r>
            <a:endParaRPr sz="1350" baseline="6172">
              <a:latin typeface="Arial"/>
              <a:cs typeface="Arial"/>
            </a:endParaRPr>
          </a:p>
          <a:p>
            <a:pPr marL="100965">
              <a:lnSpc>
                <a:spcPts val="1060"/>
              </a:lnSpc>
            </a:pPr>
            <a:r>
              <a:rPr sz="900" spc="-5" dirty="0">
                <a:solidFill>
                  <a:srgbClr val="343333"/>
                </a:solidFill>
                <a:latin typeface="Arial"/>
                <a:cs typeface="Arial"/>
              </a:rPr>
              <a:t>1.2%</a:t>
            </a:r>
            <a:endParaRPr sz="900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2856357" y="2057146"/>
            <a:ext cx="1451610" cy="810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870" algn="ctr">
              <a:lnSpc>
                <a:spcPts val="1060"/>
              </a:lnSpc>
              <a:spcBef>
                <a:spcPts val="100"/>
              </a:spcBef>
            </a:pPr>
            <a:r>
              <a:rPr sz="900" spc="-5" dirty="0">
                <a:solidFill>
                  <a:srgbClr val="343333"/>
                </a:solidFill>
                <a:latin typeface="Arial"/>
                <a:cs typeface="Arial"/>
              </a:rPr>
              <a:t>Gulbenes</a:t>
            </a:r>
            <a:r>
              <a:rPr sz="900" spc="-25" dirty="0">
                <a:solidFill>
                  <a:srgbClr val="343333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43333"/>
                </a:solidFill>
                <a:latin typeface="Arial"/>
                <a:cs typeface="Arial"/>
              </a:rPr>
              <a:t>n.</a:t>
            </a:r>
            <a:endParaRPr sz="900">
              <a:latin typeface="Arial"/>
              <a:cs typeface="Arial"/>
            </a:endParaRPr>
          </a:p>
          <a:p>
            <a:pPr marL="104775" algn="ctr">
              <a:lnSpc>
                <a:spcPts val="1060"/>
              </a:lnSpc>
            </a:pPr>
            <a:r>
              <a:rPr sz="900" spc="-5" dirty="0">
                <a:solidFill>
                  <a:srgbClr val="343333"/>
                </a:solidFill>
                <a:latin typeface="Arial"/>
                <a:cs typeface="Arial"/>
              </a:rPr>
              <a:t>0.9%</a:t>
            </a:r>
            <a:endParaRPr sz="900">
              <a:latin typeface="Arial"/>
              <a:cs typeface="Arial"/>
            </a:endParaRPr>
          </a:p>
          <a:p>
            <a:pPr marR="845819" algn="ctr">
              <a:lnSpc>
                <a:spcPts val="1060"/>
              </a:lnSpc>
              <a:spcBef>
                <a:spcPts val="800"/>
              </a:spcBef>
            </a:pPr>
            <a:r>
              <a:rPr sz="900" dirty="0">
                <a:solidFill>
                  <a:srgbClr val="343333"/>
                </a:solidFill>
                <a:latin typeface="Arial"/>
                <a:cs typeface="Arial"/>
              </a:rPr>
              <a:t>Kuldīgas</a:t>
            </a:r>
            <a:r>
              <a:rPr sz="900" spc="-90" dirty="0">
                <a:solidFill>
                  <a:srgbClr val="343333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43333"/>
                </a:solidFill>
                <a:latin typeface="Arial"/>
                <a:cs typeface="Arial"/>
              </a:rPr>
              <a:t>n.</a:t>
            </a:r>
            <a:endParaRPr sz="900">
              <a:latin typeface="Arial"/>
              <a:cs typeface="Arial"/>
            </a:endParaRPr>
          </a:p>
          <a:p>
            <a:pPr marR="845819" algn="ctr">
              <a:lnSpc>
                <a:spcPts val="1060"/>
              </a:lnSpc>
            </a:pPr>
            <a:r>
              <a:rPr sz="900" spc="-5" dirty="0">
                <a:solidFill>
                  <a:srgbClr val="343333"/>
                </a:solidFill>
                <a:latin typeface="Arial"/>
                <a:cs typeface="Arial"/>
              </a:rPr>
              <a:t>1.1%</a:t>
            </a:r>
            <a:endParaRPr sz="900">
              <a:latin typeface="Arial"/>
              <a:cs typeface="Arial"/>
            </a:endParaRPr>
          </a:p>
          <a:p>
            <a:pPr marL="829310" algn="ctr">
              <a:lnSpc>
                <a:spcPct val="100000"/>
              </a:lnSpc>
              <a:spcBef>
                <a:spcPts val="50"/>
              </a:spcBef>
            </a:pPr>
            <a:r>
              <a:rPr sz="900" spc="-5" dirty="0">
                <a:solidFill>
                  <a:srgbClr val="343333"/>
                </a:solidFill>
                <a:latin typeface="Arial"/>
                <a:cs typeface="Arial"/>
              </a:rPr>
              <a:t>Madonas</a:t>
            </a:r>
            <a:r>
              <a:rPr sz="900" spc="-65" dirty="0">
                <a:solidFill>
                  <a:srgbClr val="343333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43333"/>
                </a:solidFill>
                <a:latin typeface="Arial"/>
                <a:cs typeface="Arial"/>
              </a:rPr>
              <a:t>n.</a:t>
            </a:r>
            <a:endParaRPr sz="90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1827022" y="2085594"/>
            <a:ext cx="654050" cy="295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065"/>
              </a:lnSpc>
              <a:spcBef>
                <a:spcPts val="100"/>
              </a:spcBef>
            </a:pPr>
            <a:r>
              <a:rPr sz="900" dirty="0">
                <a:solidFill>
                  <a:srgbClr val="343333"/>
                </a:solidFill>
                <a:latin typeface="Arial"/>
                <a:cs typeface="Arial"/>
              </a:rPr>
              <a:t>Smiltenes</a:t>
            </a:r>
            <a:r>
              <a:rPr sz="900" spc="-95" dirty="0">
                <a:solidFill>
                  <a:srgbClr val="343333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43333"/>
                </a:solidFill>
                <a:latin typeface="Arial"/>
                <a:cs typeface="Arial"/>
              </a:rPr>
              <a:t>n.</a:t>
            </a:r>
            <a:endParaRPr sz="900">
              <a:latin typeface="Arial"/>
              <a:cs typeface="Arial"/>
            </a:endParaRPr>
          </a:p>
          <a:p>
            <a:pPr marL="1270" algn="ctr">
              <a:lnSpc>
                <a:spcPts val="1065"/>
              </a:lnSpc>
            </a:pPr>
            <a:r>
              <a:rPr sz="900" spc="-5" dirty="0">
                <a:solidFill>
                  <a:srgbClr val="343333"/>
                </a:solidFill>
                <a:latin typeface="Arial"/>
                <a:cs typeface="Arial"/>
              </a:rPr>
              <a:t>1.1%</a:t>
            </a:r>
            <a:endParaRPr sz="900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4446778" y="2095246"/>
            <a:ext cx="755650" cy="628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63830" algn="ctr">
              <a:lnSpc>
                <a:spcPts val="1060"/>
              </a:lnSpc>
              <a:spcBef>
                <a:spcPts val="100"/>
              </a:spcBef>
            </a:pPr>
            <a:r>
              <a:rPr sz="900" spc="-5" dirty="0">
                <a:solidFill>
                  <a:srgbClr val="343333"/>
                </a:solidFill>
                <a:latin typeface="Arial"/>
                <a:cs typeface="Arial"/>
              </a:rPr>
              <a:t>Limbažu</a:t>
            </a:r>
            <a:r>
              <a:rPr sz="900" spc="-70" dirty="0">
                <a:solidFill>
                  <a:srgbClr val="343333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43333"/>
                </a:solidFill>
                <a:latin typeface="Arial"/>
                <a:cs typeface="Arial"/>
              </a:rPr>
              <a:t>n.</a:t>
            </a:r>
            <a:endParaRPr sz="900">
              <a:latin typeface="Arial"/>
              <a:cs typeface="Arial"/>
            </a:endParaRPr>
          </a:p>
          <a:p>
            <a:pPr marR="161925" algn="ctr">
              <a:lnSpc>
                <a:spcPts val="1060"/>
              </a:lnSpc>
            </a:pPr>
            <a:r>
              <a:rPr sz="900" spc="-5" dirty="0">
                <a:solidFill>
                  <a:srgbClr val="343333"/>
                </a:solidFill>
                <a:latin typeface="Arial"/>
                <a:cs typeface="Arial"/>
              </a:rPr>
              <a:t>0.8%</a:t>
            </a:r>
            <a:endParaRPr sz="900">
              <a:latin typeface="Arial"/>
              <a:cs typeface="Arial"/>
            </a:endParaRPr>
          </a:p>
          <a:p>
            <a:pPr marL="95250" algn="ctr">
              <a:lnSpc>
                <a:spcPts val="1060"/>
              </a:lnSpc>
              <a:spcBef>
                <a:spcPts val="500"/>
              </a:spcBef>
            </a:pPr>
            <a:r>
              <a:rPr sz="900" spc="-5" dirty="0">
                <a:solidFill>
                  <a:srgbClr val="343333"/>
                </a:solidFill>
                <a:latin typeface="Arial"/>
                <a:cs typeface="Arial"/>
              </a:rPr>
              <a:t>Rēzeknes</a:t>
            </a:r>
            <a:r>
              <a:rPr sz="900" spc="-70" dirty="0">
                <a:solidFill>
                  <a:srgbClr val="343333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43333"/>
                </a:solidFill>
                <a:latin typeface="Arial"/>
                <a:cs typeface="Arial"/>
              </a:rPr>
              <a:t>n.</a:t>
            </a:r>
            <a:endParaRPr sz="900">
              <a:latin typeface="Arial"/>
              <a:cs typeface="Arial"/>
            </a:endParaRPr>
          </a:p>
          <a:p>
            <a:pPr marL="97155" algn="ctr">
              <a:lnSpc>
                <a:spcPts val="1060"/>
              </a:lnSpc>
            </a:pPr>
            <a:r>
              <a:rPr sz="900" spc="-5" dirty="0">
                <a:solidFill>
                  <a:srgbClr val="343333"/>
                </a:solidFill>
                <a:latin typeface="Arial"/>
                <a:cs typeface="Arial"/>
              </a:rPr>
              <a:t>0.8%</a:t>
            </a:r>
            <a:endParaRPr sz="90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5255133" y="2095246"/>
            <a:ext cx="434975" cy="29527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86995" marR="5080" indent="-74930">
              <a:lnSpc>
                <a:spcPts val="1040"/>
              </a:lnSpc>
              <a:spcBef>
                <a:spcPts val="165"/>
              </a:spcBef>
            </a:pPr>
            <a:r>
              <a:rPr sz="900" spc="5" dirty="0">
                <a:solidFill>
                  <a:srgbClr val="343333"/>
                </a:solidFill>
                <a:latin typeface="Arial"/>
                <a:cs typeface="Arial"/>
              </a:rPr>
              <a:t>J</a:t>
            </a:r>
            <a:r>
              <a:rPr sz="900" dirty="0">
                <a:solidFill>
                  <a:srgbClr val="343333"/>
                </a:solidFill>
                <a:latin typeface="Arial"/>
                <a:cs typeface="Arial"/>
              </a:rPr>
              <a:t>ūr</a:t>
            </a:r>
            <a:r>
              <a:rPr sz="900" spc="5" dirty="0">
                <a:solidFill>
                  <a:srgbClr val="343333"/>
                </a:solidFill>
                <a:latin typeface="Arial"/>
                <a:cs typeface="Arial"/>
              </a:rPr>
              <a:t>m</a:t>
            </a:r>
            <a:r>
              <a:rPr sz="900" dirty="0">
                <a:solidFill>
                  <a:srgbClr val="343333"/>
                </a:solidFill>
                <a:latin typeface="Arial"/>
                <a:cs typeface="Arial"/>
              </a:rPr>
              <a:t>ala  </a:t>
            </a:r>
            <a:r>
              <a:rPr sz="900" spc="-5" dirty="0">
                <a:solidFill>
                  <a:srgbClr val="343333"/>
                </a:solidFill>
                <a:latin typeface="Arial"/>
                <a:cs typeface="Arial"/>
              </a:rPr>
              <a:t>0.7%</a:t>
            </a:r>
            <a:endParaRPr sz="90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5790057" y="2133346"/>
            <a:ext cx="495934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43333"/>
                </a:solidFill>
                <a:latin typeface="Arial"/>
                <a:cs typeface="Arial"/>
              </a:rPr>
              <a:t>Līvānu</a:t>
            </a:r>
            <a:r>
              <a:rPr sz="900" spc="-65" dirty="0">
                <a:solidFill>
                  <a:srgbClr val="343333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43333"/>
                </a:solidFill>
                <a:latin typeface="Arial"/>
                <a:cs typeface="Arial"/>
              </a:rPr>
              <a:t>n.</a:t>
            </a:r>
            <a:endParaRPr sz="900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5895213" y="2265934"/>
            <a:ext cx="2870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43333"/>
                </a:solidFill>
                <a:latin typeface="Arial"/>
                <a:cs typeface="Arial"/>
              </a:rPr>
              <a:t>0</a:t>
            </a:r>
            <a:r>
              <a:rPr sz="900" dirty="0">
                <a:solidFill>
                  <a:srgbClr val="343333"/>
                </a:solidFill>
                <a:latin typeface="Arial"/>
                <a:cs typeface="Arial"/>
              </a:rPr>
              <a:t>.7</a:t>
            </a:r>
            <a:r>
              <a:rPr sz="900" spc="-5" dirty="0">
                <a:solidFill>
                  <a:srgbClr val="343333"/>
                </a:solidFill>
                <a:latin typeface="Arial"/>
                <a:cs typeface="Arial"/>
              </a:rPr>
              <a:t>%</a:t>
            </a:r>
            <a:endParaRPr sz="900">
              <a:latin typeface="Arial"/>
              <a:cs typeface="Arial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6571868" y="2057146"/>
            <a:ext cx="615950" cy="295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060"/>
              </a:lnSpc>
              <a:spcBef>
                <a:spcPts val="100"/>
              </a:spcBef>
            </a:pPr>
            <a:r>
              <a:rPr sz="900" dirty="0">
                <a:solidFill>
                  <a:srgbClr val="343333"/>
                </a:solidFill>
                <a:latin typeface="Arial"/>
                <a:cs typeface="Arial"/>
              </a:rPr>
              <a:t>Ventspils</a:t>
            </a:r>
            <a:r>
              <a:rPr sz="900" spc="-95" dirty="0">
                <a:solidFill>
                  <a:srgbClr val="343333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43333"/>
                </a:solidFill>
                <a:latin typeface="Arial"/>
                <a:cs typeface="Arial"/>
              </a:rPr>
              <a:t>n.</a:t>
            </a:r>
            <a:endParaRPr sz="900">
              <a:latin typeface="Arial"/>
              <a:cs typeface="Arial"/>
            </a:endParaRPr>
          </a:p>
          <a:p>
            <a:pPr algn="ctr">
              <a:lnSpc>
                <a:spcPts val="1060"/>
              </a:lnSpc>
            </a:pPr>
            <a:r>
              <a:rPr sz="900" spc="-5" dirty="0">
                <a:solidFill>
                  <a:srgbClr val="343333"/>
                </a:solidFill>
                <a:latin typeface="Arial"/>
                <a:cs typeface="Arial"/>
              </a:rPr>
              <a:t>0.6%</a:t>
            </a:r>
            <a:endParaRPr sz="900">
              <a:latin typeface="Arial"/>
              <a:cs typeface="Arial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7387843" y="2318461"/>
            <a:ext cx="287020" cy="295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">
              <a:lnSpc>
                <a:spcPts val="1065"/>
              </a:lnSpc>
              <a:spcBef>
                <a:spcPts val="100"/>
              </a:spcBef>
            </a:pPr>
            <a:r>
              <a:rPr sz="900" spc="-5" dirty="0">
                <a:solidFill>
                  <a:srgbClr val="343333"/>
                </a:solidFill>
                <a:latin typeface="Arial"/>
                <a:cs typeface="Arial"/>
              </a:rPr>
              <a:t>CITI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65"/>
              </a:lnSpc>
            </a:pPr>
            <a:r>
              <a:rPr sz="900" spc="-5" dirty="0">
                <a:solidFill>
                  <a:srgbClr val="343333"/>
                </a:solidFill>
                <a:latin typeface="Arial"/>
                <a:cs typeface="Arial"/>
              </a:rPr>
              <a:t>2</a:t>
            </a:r>
            <a:r>
              <a:rPr sz="900" dirty="0">
                <a:solidFill>
                  <a:srgbClr val="343333"/>
                </a:solidFill>
                <a:latin typeface="Arial"/>
                <a:cs typeface="Arial"/>
              </a:rPr>
              <a:t>.9</a:t>
            </a:r>
            <a:r>
              <a:rPr sz="900" spc="-5" dirty="0">
                <a:solidFill>
                  <a:srgbClr val="343333"/>
                </a:solidFill>
                <a:latin typeface="Arial"/>
                <a:cs typeface="Arial"/>
              </a:rPr>
              <a:t>%</a:t>
            </a:r>
            <a:endParaRPr sz="900">
              <a:latin typeface="Arial"/>
              <a:cs typeface="Arial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1043432" y="1387805"/>
            <a:ext cx="659510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solidFill>
                  <a:srgbClr val="DB8892"/>
                </a:solidFill>
                <a:latin typeface="Arial"/>
                <a:cs typeface="Arial"/>
              </a:rPr>
              <a:t>Novadu </a:t>
            </a:r>
            <a:r>
              <a:rPr sz="1600" b="1" spc="-5" dirty="0">
                <a:solidFill>
                  <a:srgbClr val="DB8892"/>
                </a:solidFill>
                <a:latin typeface="Arial"/>
                <a:cs typeface="Arial"/>
              </a:rPr>
              <a:t>un pilsētu kopējā </a:t>
            </a:r>
            <a:r>
              <a:rPr sz="1600" b="1" spc="-10" dirty="0">
                <a:solidFill>
                  <a:srgbClr val="DB8892"/>
                </a:solidFill>
                <a:latin typeface="Arial"/>
                <a:cs typeface="Arial"/>
              </a:rPr>
              <a:t>eksporta «jauda» 2020.gadā,% </a:t>
            </a:r>
            <a:r>
              <a:rPr sz="1600" b="1" spc="-5" dirty="0">
                <a:solidFill>
                  <a:srgbClr val="DB8892"/>
                </a:solidFill>
                <a:latin typeface="Arial"/>
                <a:cs typeface="Arial"/>
              </a:rPr>
              <a:t>no</a:t>
            </a:r>
            <a:r>
              <a:rPr sz="1600" b="1" spc="280" dirty="0">
                <a:solidFill>
                  <a:srgbClr val="DB8892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DB8892"/>
                </a:solidFill>
                <a:latin typeface="Arial"/>
                <a:cs typeface="Arial"/>
              </a:rPr>
              <a:t>kopējās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25702" y="1846579"/>
            <a:ext cx="9213850" cy="3514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25"/>
              </a:lnSpc>
              <a:spcBef>
                <a:spcPts val="95"/>
              </a:spcBef>
            </a:pPr>
            <a:r>
              <a:rPr sz="1600" spc="-5" dirty="0">
                <a:solidFill>
                  <a:srgbClr val="360F2C"/>
                </a:solidFill>
                <a:latin typeface="Carlito"/>
                <a:cs typeface="Carlito"/>
              </a:rPr>
              <a:t>Šis </a:t>
            </a:r>
            <a:r>
              <a:rPr sz="1600" spc="-10" dirty="0">
                <a:solidFill>
                  <a:srgbClr val="360F2C"/>
                </a:solidFill>
                <a:latin typeface="Carlito"/>
                <a:cs typeface="Carlito"/>
              </a:rPr>
              <a:t>pētījums </a:t>
            </a:r>
            <a:r>
              <a:rPr sz="1600" dirty="0">
                <a:solidFill>
                  <a:srgbClr val="360F2C"/>
                </a:solidFill>
                <a:latin typeface="Carlito"/>
                <a:cs typeface="Carlito"/>
              </a:rPr>
              <a:t>ir </a:t>
            </a:r>
            <a:r>
              <a:rPr sz="1600" spc="-5" dirty="0">
                <a:solidFill>
                  <a:srgbClr val="360F2C"/>
                </a:solidFill>
                <a:latin typeface="Carlito"/>
                <a:cs typeface="Carlito"/>
              </a:rPr>
              <a:t>mēģinājums </a:t>
            </a:r>
            <a:r>
              <a:rPr sz="1600" spc="-15" dirty="0">
                <a:solidFill>
                  <a:srgbClr val="360F2C"/>
                </a:solidFill>
                <a:latin typeface="Carlito"/>
                <a:cs typeface="Carlito"/>
              </a:rPr>
              <a:t>saprast </a:t>
            </a:r>
            <a:r>
              <a:rPr sz="1600" spc="-10" dirty="0">
                <a:solidFill>
                  <a:srgbClr val="360F2C"/>
                </a:solidFill>
                <a:latin typeface="Carlito"/>
                <a:cs typeface="Carlito"/>
              </a:rPr>
              <a:t>reģionu </a:t>
            </a:r>
            <a:r>
              <a:rPr sz="1600" spc="-15" dirty="0">
                <a:solidFill>
                  <a:srgbClr val="360F2C"/>
                </a:solidFill>
                <a:latin typeface="Carlito"/>
                <a:cs typeface="Carlito"/>
              </a:rPr>
              <a:t>ekonomiku </a:t>
            </a:r>
            <a:r>
              <a:rPr sz="1600" spc="-10" dirty="0">
                <a:solidFill>
                  <a:srgbClr val="360F2C"/>
                </a:solidFill>
                <a:latin typeface="Carlito"/>
                <a:cs typeface="Carlito"/>
              </a:rPr>
              <a:t>attīstību, pētot to caur </a:t>
            </a:r>
            <a:r>
              <a:rPr sz="1600" spc="-15" dirty="0">
                <a:solidFill>
                  <a:srgbClr val="360F2C"/>
                </a:solidFill>
                <a:latin typeface="Carlito"/>
                <a:cs typeface="Carlito"/>
              </a:rPr>
              <a:t>eksporta nozaru radīto</a:t>
            </a:r>
            <a:r>
              <a:rPr sz="1600" spc="235" dirty="0">
                <a:solidFill>
                  <a:srgbClr val="360F2C"/>
                </a:solidFill>
                <a:latin typeface="Carlito"/>
                <a:cs typeface="Carlito"/>
              </a:rPr>
              <a:t> </a:t>
            </a:r>
            <a:r>
              <a:rPr sz="1600" spc="-5" dirty="0">
                <a:solidFill>
                  <a:srgbClr val="360F2C"/>
                </a:solidFill>
                <a:latin typeface="Carlito"/>
                <a:cs typeface="Carlito"/>
              </a:rPr>
              <a:t>algu</a:t>
            </a:r>
            <a:endParaRPr sz="1600">
              <a:latin typeface="Carlito"/>
              <a:cs typeface="Carlito"/>
            </a:endParaRPr>
          </a:p>
          <a:p>
            <a:pPr marL="12700">
              <a:lnSpc>
                <a:spcPts val="1730"/>
              </a:lnSpc>
            </a:pPr>
            <a:r>
              <a:rPr sz="1600" spc="-10" dirty="0">
                <a:solidFill>
                  <a:srgbClr val="360F2C"/>
                </a:solidFill>
                <a:latin typeface="Carlito"/>
                <a:cs typeface="Carlito"/>
              </a:rPr>
              <a:t>ienākumu </a:t>
            </a:r>
            <a:r>
              <a:rPr sz="1600" spc="-5" dirty="0">
                <a:solidFill>
                  <a:srgbClr val="360F2C"/>
                </a:solidFill>
                <a:latin typeface="Carlito"/>
                <a:cs typeface="Carlito"/>
              </a:rPr>
              <a:t>prizmu. Tie </a:t>
            </a:r>
            <a:r>
              <a:rPr sz="1600" spc="-10" dirty="0">
                <a:solidFill>
                  <a:srgbClr val="360F2C"/>
                </a:solidFill>
                <a:latin typeface="Carlito"/>
                <a:cs typeface="Carlito"/>
              </a:rPr>
              <a:t>savukārt </a:t>
            </a:r>
            <a:r>
              <a:rPr sz="1600" dirty="0">
                <a:solidFill>
                  <a:srgbClr val="360F2C"/>
                </a:solidFill>
                <a:latin typeface="Carlito"/>
                <a:cs typeface="Carlito"/>
              </a:rPr>
              <a:t>tiek </a:t>
            </a:r>
            <a:r>
              <a:rPr sz="1600" spc="-5" dirty="0">
                <a:solidFill>
                  <a:srgbClr val="360F2C"/>
                </a:solidFill>
                <a:latin typeface="Carlito"/>
                <a:cs typeface="Carlito"/>
              </a:rPr>
              <a:t>mērīti, </a:t>
            </a:r>
            <a:r>
              <a:rPr sz="1600" spc="-10" dirty="0">
                <a:solidFill>
                  <a:srgbClr val="360F2C"/>
                </a:solidFill>
                <a:latin typeface="Carlito"/>
                <a:cs typeface="Carlito"/>
              </a:rPr>
              <a:t>galvenokārt </a:t>
            </a:r>
            <a:r>
              <a:rPr sz="1600" spc="-5" dirty="0">
                <a:solidFill>
                  <a:srgbClr val="360F2C"/>
                </a:solidFill>
                <a:latin typeface="Carlito"/>
                <a:cs typeface="Carlito"/>
              </a:rPr>
              <a:t>balstoties uz </a:t>
            </a:r>
            <a:r>
              <a:rPr sz="1600" spc="-10" dirty="0">
                <a:solidFill>
                  <a:srgbClr val="360F2C"/>
                </a:solidFill>
                <a:latin typeface="Carlito"/>
                <a:cs typeface="Carlito"/>
              </a:rPr>
              <a:t>2280 uzņēmumu maksātajām</a:t>
            </a:r>
            <a:r>
              <a:rPr sz="1600" spc="75" dirty="0">
                <a:solidFill>
                  <a:srgbClr val="360F2C"/>
                </a:solidFill>
                <a:latin typeface="Carlito"/>
                <a:cs typeface="Carlito"/>
              </a:rPr>
              <a:t> </a:t>
            </a:r>
            <a:r>
              <a:rPr sz="1600" spc="-5" dirty="0">
                <a:solidFill>
                  <a:srgbClr val="360F2C"/>
                </a:solidFill>
                <a:latin typeface="Carlito"/>
                <a:cs typeface="Carlito"/>
              </a:rPr>
              <a:t>sociālās</a:t>
            </a:r>
            <a:endParaRPr sz="1600">
              <a:latin typeface="Carlito"/>
              <a:cs typeface="Carlito"/>
            </a:endParaRPr>
          </a:p>
          <a:p>
            <a:pPr marL="12700">
              <a:lnSpc>
                <a:spcPts val="1825"/>
              </a:lnSpc>
            </a:pPr>
            <a:r>
              <a:rPr sz="1600" spc="-10" dirty="0">
                <a:solidFill>
                  <a:srgbClr val="360F2C"/>
                </a:solidFill>
                <a:latin typeface="Carlito"/>
                <a:cs typeface="Carlito"/>
              </a:rPr>
              <a:t>apdrošināšanas iemaksām, </a:t>
            </a:r>
            <a:r>
              <a:rPr sz="1600" spc="-20" dirty="0">
                <a:solidFill>
                  <a:srgbClr val="360F2C"/>
                </a:solidFill>
                <a:latin typeface="Carlito"/>
                <a:cs typeface="Carlito"/>
              </a:rPr>
              <a:t>kā </a:t>
            </a:r>
            <a:r>
              <a:rPr sz="1600" spc="-5" dirty="0">
                <a:solidFill>
                  <a:srgbClr val="360F2C"/>
                </a:solidFill>
                <a:latin typeface="Carlito"/>
                <a:cs typeface="Carlito"/>
              </a:rPr>
              <a:t>arī netieši iegūtiem </a:t>
            </a:r>
            <a:r>
              <a:rPr sz="1600" spc="-10" dirty="0">
                <a:solidFill>
                  <a:srgbClr val="360F2C"/>
                </a:solidFill>
                <a:latin typeface="Carlito"/>
                <a:cs typeface="Carlito"/>
              </a:rPr>
              <a:t>vērtējumiem </a:t>
            </a:r>
            <a:r>
              <a:rPr sz="1600" spc="-5" dirty="0">
                <a:solidFill>
                  <a:srgbClr val="360F2C"/>
                </a:solidFill>
                <a:latin typeface="Carlito"/>
                <a:cs typeface="Carlito"/>
              </a:rPr>
              <a:t>par lauksaimniecības </a:t>
            </a:r>
            <a:r>
              <a:rPr sz="1600" spc="-10" dirty="0">
                <a:solidFill>
                  <a:srgbClr val="360F2C"/>
                </a:solidFill>
                <a:latin typeface="Carlito"/>
                <a:cs typeface="Carlito"/>
              </a:rPr>
              <a:t>radītajiem</a:t>
            </a:r>
            <a:r>
              <a:rPr sz="1600" spc="85" dirty="0">
                <a:solidFill>
                  <a:srgbClr val="360F2C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360F2C"/>
                </a:solidFill>
                <a:latin typeface="Carlito"/>
                <a:cs typeface="Carlito"/>
              </a:rPr>
              <a:t>ienākumiem.</a:t>
            </a:r>
            <a:endParaRPr sz="16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z="1600" spc="-10" dirty="0">
                <a:solidFill>
                  <a:srgbClr val="360F2C"/>
                </a:solidFill>
                <a:latin typeface="Carlito"/>
                <a:cs typeface="Carlito"/>
              </a:rPr>
              <a:t>Kāpēc </a:t>
            </a:r>
            <a:r>
              <a:rPr sz="1600" spc="-5" dirty="0">
                <a:solidFill>
                  <a:srgbClr val="360F2C"/>
                </a:solidFill>
                <a:latin typeface="Carlito"/>
                <a:cs typeface="Carlito"/>
              </a:rPr>
              <a:t>šāda</a:t>
            </a:r>
            <a:r>
              <a:rPr sz="1600" spc="-10" dirty="0">
                <a:solidFill>
                  <a:srgbClr val="360F2C"/>
                </a:solidFill>
                <a:latin typeface="Carlito"/>
                <a:cs typeface="Carlito"/>
              </a:rPr>
              <a:t> </a:t>
            </a:r>
            <a:r>
              <a:rPr sz="1600" spc="-5" dirty="0">
                <a:solidFill>
                  <a:srgbClr val="360F2C"/>
                </a:solidFill>
                <a:latin typeface="Carlito"/>
                <a:cs typeface="Carlito"/>
              </a:rPr>
              <a:t>pieeja:</a:t>
            </a:r>
            <a:endParaRPr sz="1600">
              <a:latin typeface="Carlito"/>
              <a:cs typeface="Carlito"/>
            </a:endParaRPr>
          </a:p>
          <a:p>
            <a:pPr marL="299085" marR="146050" indent="-287020">
              <a:lnSpc>
                <a:spcPct val="90100"/>
              </a:lnSpc>
              <a:spcBef>
                <a:spcPts val="1200"/>
              </a:spcBef>
              <a:buClr>
                <a:srgbClr val="DB8892"/>
              </a:buClr>
              <a:buFont typeface="Wingdings"/>
              <a:buChar char=""/>
              <a:tabLst>
                <a:tab pos="299085" algn="l"/>
                <a:tab pos="299720" algn="l"/>
              </a:tabLst>
            </a:pPr>
            <a:r>
              <a:rPr sz="1600" spc="-10" dirty="0">
                <a:solidFill>
                  <a:srgbClr val="360F2C"/>
                </a:solidFill>
                <a:latin typeface="Carlito"/>
                <a:cs typeface="Carlito"/>
              </a:rPr>
              <a:t>Algas </a:t>
            </a:r>
            <a:r>
              <a:rPr sz="1600" spc="-5" dirty="0">
                <a:solidFill>
                  <a:srgbClr val="360F2C"/>
                </a:solidFill>
                <a:latin typeface="Carlito"/>
                <a:cs typeface="Carlito"/>
              </a:rPr>
              <a:t>veido </a:t>
            </a:r>
            <a:r>
              <a:rPr sz="1600" spc="-10" dirty="0">
                <a:solidFill>
                  <a:srgbClr val="360F2C"/>
                </a:solidFill>
                <a:latin typeface="Carlito"/>
                <a:cs typeface="Carlito"/>
              </a:rPr>
              <a:t>lielāko pozitīvo ietekmi </a:t>
            </a:r>
            <a:r>
              <a:rPr sz="1600" spc="-5" dirty="0">
                <a:solidFill>
                  <a:srgbClr val="360F2C"/>
                </a:solidFill>
                <a:latin typeface="Carlito"/>
                <a:cs typeface="Carlito"/>
              </a:rPr>
              <a:t>uz </a:t>
            </a:r>
            <a:r>
              <a:rPr sz="1600" spc="-10" dirty="0">
                <a:solidFill>
                  <a:srgbClr val="360F2C"/>
                </a:solidFill>
                <a:latin typeface="Carlito"/>
                <a:cs typeface="Carlito"/>
              </a:rPr>
              <a:t>vietējo </a:t>
            </a:r>
            <a:r>
              <a:rPr sz="1600" spc="-15" dirty="0">
                <a:solidFill>
                  <a:srgbClr val="360F2C"/>
                </a:solidFill>
                <a:latin typeface="Carlito"/>
                <a:cs typeface="Carlito"/>
              </a:rPr>
              <a:t>ekonomiku. </a:t>
            </a:r>
            <a:r>
              <a:rPr sz="1600" spc="-10" dirty="0">
                <a:solidFill>
                  <a:srgbClr val="360F2C"/>
                </a:solidFill>
                <a:latin typeface="Carlito"/>
                <a:cs typeface="Carlito"/>
              </a:rPr>
              <a:t>Nav šaubu, </a:t>
            </a:r>
            <a:r>
              <a:rPr sz="1600" spc="-20" dirty="0">
                <a:solidFill>
                  <a:srgbClr val="360F2C"/>
                </a:solidFill>
                <a:latin typeface="Carlito"/>
                <a:cs typeface="Carlito"/>
              </a:rPr>
              <a:t>ka </a:t>
            </a:r>
            <a:r>
              <a:rPr sz="1600" spc="-5" dirty="0">
                <a:solidFill>
                  <a:srgbClr val="360F2C"/>
                </a:solidFill>
                <a:latin typeface="Carlito"/>
                <a:cs typeface="Carlito"/>
              </a:rPr>
              <a:t>arī </a:t>
            </a:r>
            <a:r>
              <a:rPr sz="1600" spc="-10" dirty="0">
                <a:solidFill>
                  <a:srgbClr val="360F2C"/>
                </a:solidFill>
                <a:latin typeface="Carlito"/>
                <a:cs typeface="Carlito"/>
              </a:rPr>
              <a:t>uzņēmumu īpašnieku ienākumi  </a:t>
            </a:r>
            <a:r>
              <a:rPr sz="1600" spc="-5" dirty="0">
                <a:solidFill>
                  <a:srgbClr val="360F2C"/>
                </a:solidFill>
                <a:latin typeface="Carlito"/>
                <a:cs typeface="Carlito"/>
              </a:rPr>
              <a:t>ir </a:t>
            </a:r>
            <a:r>
              <a:rPr sz="1600" spc="-10" dirty="0">
                <a:solidFill>
                  <a:srgbClr val="360F2C"/>
                </a:solidFill>
                <a:latin typeface="Carlito"/>
                <a:cs typeface="Carlito"/>
              </a:rPr>
              <a:t>svarīgs </a:t>
            </a:r>
            <a:r>
              <a:rPr sz="1600" spc="-5" dirty="0">
                <a:solidFill>
                  <a:srgbClr val="360F2C"/>
                </a:solidFill>
                <a:latin typeface="Carlito"/>
                <a:cs typeface="Carlito"/>
              </a:rPr>
              <a:t>aspekts, </a:t>
            </a:r>
            <a:r>
              <a:rPr sz="1600" spc="-10" dirty="0">
                <a:solidFill>
                  <a:srgbClr val="360F2C"/>
                </a:solidFill>
                <a:latin typeface="Carlito"/>
                <a:cs typeface="Carlito"/>
              </a:rPr>
              <a:t>bet </a:t>
            </a:r>
            <a:r>
              <a:rPr sz="1600" dirty="0">
                <a:solidFill>
                  <a:srgbClr val="360F2C"/>
                </a:solidFill>
                <a:latin typeface="Carlito"/>
                <a:cs typeface="Carlito"/>
              </a:rPr>
              <a:t>ļoti </a:t>
            </a:r>
            <a:r>
              <a:rPr sz="1600" spc="-5" dirty="0">
                <a:solidFill>
                  <a:srgbClr val="360F2C"/>
                </a:solidFill>
                <a:latin typeface="Carlito"/>
                <a:cs typeface="Carlito"/>
              </a:rPr>
              <a:t>bieži īpašnieki dzīvo </a:t>
            </a:r>
            <a:r>
              <a:rPr sz="1600" spc="-30" dirty="0">
                <a:solidFill>
                  <a:srgbClr val="360F2C"/>
                </a:solidFill>
                <a:latin typeface="Carlito"/>
                <a:cs typeface="Carlito"/>
              </a:rPr>
              <a:t>citur, </a:t>
            </a:r>
            <a:r>
              <a:rPr sz="1600" spc="-5" dirty="0">
                <a:solidFill>
                  <a:srgbClr val="360F2C"/>
                </a:solidFill>
                <a:latin typeface="Carlito"/>
                <a:cs typeface="Carlito"/>
              </a:rPr>
              <a:t>arī </a:t>
            </a:r>
            <a:r>
              <a:rPr sz="1600" spc="-10" dirty="0">
                <a:solidFill>
                  <a:srgbClr val="360F2C"/>
                </a:solidFill>
                <a:latin typeface="Carlito"/>
                <a:cs typeface="Carlito"/>
              </a:rPr>
              <a:t>datu </a:t>
            </a:r>
            <a:r>
              <a:rPr sz="1600" spc="-5" dirty="0">
                <a:solidFill>
                  <a:srgbClr val="360F2C"/>
                </a:solidFill>
                <a:latin typeface="Carlito"/>
                <a:cs typeface="Carlito"/>
              </a:rPr>
              <a:t>pieejamība būtu </a:t>
            </a:r>
            <a:r>
              <a:rPr sz="1600" spc="-15" dirty="0">
                <a:solidFill>
                  <a:srgbClr val="360F2C"/>
                </a:solidFill>
                <a:latin typeface="Carlito"/>
                <a:cs typeface="Carlito"/>
              </a:rPr>
              <a:t>sarežģītāka </a:t>
            </a:r>
            <a:r>
              <a:rPr sz="1600" spc="-5" dirty="0">
                <a:solidFill>
                  <a:srgbClr val="360F2C"/>
                </a:solidFill>
                <a:latin typeface="Carlito"/>
                <a:cs typeface="Carlito"/>
              </a:rPr>
              <a:t>un </a:t>
            </a:r>
            <a:r>
              <a:rPr sz="1600" spc="-10" dirty="0">
                <a:solidFill>
                  <a:srgbClr val="360F2C"/>
                </a:solidFill>
                <a:latin typeface="Carlito"/>
                <a:cs typeface="Carlito"/>
              </a:rPr>
              <a:t>lēnāka. </a:t>
            </a:r>
            <a:r>
              <a:rPr sz="1600" spc="-25" dirty="0">
                <a:solidFill>
                  <a:srgbClr val="360F2C"/>
                </a:solidFill>
                <a:latin typeface="Carlito"/>
                <a:cs typeface="Carlito"/>
              </a:rPr>
              <a:t>Varētu  </a:t>
            </a:r>
            <a:r>
              <a:rPr sz="1600" spc="-5" dirty="0">
                <a:solidFill>
                  <a:srgbClr val="360F2C"/>
                </a:solidFill>
                <a:latin typeface="Carlito"/>
                <a:cs typeface="Carlito"/>
              </a:rPr>
              <a:t>izmantot </a:t>
            </a:r>
            <a:r>
              <a:rPr sz="1600" spc="-10" dirty="0">
                <a:solidFill>
                  <a:srgbClr val="360F2C"/>
                </a:solidFill>
                <a:latin typeface="Carlito"/>
                <a:cs typeface="Carlito"/>
              </a:rPr>
              <a:t>apgrozījumu, bet </a:t>
            </a:r>
            <a:r>
              <a:rPr sz="1600" spc="-15" dirty="0">
                <a:solidFill>
                  <a:srgbClr val="360F2C"/>
                </a:solidFill>
                <a:latin typeface="Carlito"/>
                <a:cs typeface="Carlito"/>
              </a:rPr>
              <a:t>tā </a:t>
            </a:r>
            <a:r>
              <a:rPr sz="1600" spc="-10" dirty="0">
                <a:solidFill>
                  <a:srgbClr val="360F2C"/>
                </a:solidFill>
                <a:latin typeface="Carlito"/>
                <a:cs typeface="Carlito"/>
              </a:rPr>
              <a:t>proporcionālā ietekme </a:t>
            </a:r>
            <a:r>
              <a:rPr sz="1600" spc="-5" dirty="0">
                <a:solidFill>
                  <a:srgbClr val="360F2C"/>
                </a:solidFill>
                <a:latin typeface="Carlito"/>
                <a:cs typeface="Carlito"/>
              </a:rPr>
              <a:t>uz </a:t>
            </a:r>
            <a:r>
              <a:rPr sz="1600" spc="-10" dirty="0">
                <a:solidFill>
                  <a:srgbClr val="360F2C"/>
                </a:solidFill>
                <a:latin typeface="Carlito"/>
                <a:cs typeface="Carlito"/>
              </a:rPr>
              <a:t>vietējo </a:t>
            </a:r>
            <a:r>
              <a:rPr sz="1600" spc="-15" dirty="0">
                <a:solidFill>
                  <a:srgbClr val="360F2C"/>
                </a:solidFill>
                <a:latin typeface="Carlito"/>
                <a:cs typeface="Carlito"/>
              </a:rPr>
              <a:t>ekonomiku </a:t>
            </a:r>
            <a:r>
              <a:rPr sz="1600" spc="-10" dirty="0">
                <a:solidFill>
                  <a:srgbClr val="360F2C"/>
                </a:solidFill>
                <a:latin typeface="Carlito"/>
                <a:cs typeface="Carlito"/>
              </a:rPr>
              <a:t>dažādās </a:t>
            </a:r>
            <a:r>
              <a:rPr sz="1600" spc="-15" dirty="0">
                <a:solidFill>
                  <a:srgbClr val="360F2C"/>
                </a:solidFill>
                <a:latin typeface="Carlito"/>
                <a:cs typeface="Carlito"/>
              </a:rPr>
              <a:t>nozarēs atšķiras </a:t>
            </a:r>
            <a:r>
              <a:rPr sz="1600" spc="-10" dirty="0">
                <a:solidFill>
                  <a:srgbClr val="360F2C"/>
                </a:solidFill>
                <a:latin typeface="Carlito"/>
                <a:cs typeface="Carlito"/>
              </a:rPr>
              <a:t>ļoti  krasi.</a:t>
            </a:r>
            <a:endParaRPr sz="1600">
              <a:latin typeface="Carlito"/>
              <a:cs typeface="Carlito"/>
            </a:endParaRPr>
          </a:p>
          <a:p>
            <a:pPr marL="299085" indent="-287020">
              <a:lnSpc>
                <a:spcPct val="100000"/>
              </a:lnSpc>
              <a:spcBef>
                <a:spcPts val="1010"/>
              </a:spcBef>
              <a:buClr>
                <a:srgbClr val="DB8892"/>
              </a:buClr>
              <a:buFont typeface="Wingdings"/>
              <a:buChar char=""/>
              <a:tabLst>
                <a:tab pos="299085" algn="l"/>
                <a:tab pos="299720" algn="l"/>
              </a:tabLst>
            </a:pPr>
            <a:r>
              <a:rPr sz="1600" spc="-15" dirty="0">
                <a:solidFill>
                  <a:srgbClr val="360F2C"/>
                </a:solidFill>
                <a:latin typeface="Carlito"/>
                <a:cs typeface="Carlito"/>
              </a:rPr>
              <a:t>VSAOI </a:t>
            </a:r>
            <a:r>
              <a:rPr sz="1600" spc="-10" dirty="0">
                <a:solidFill>
                  <a:srgbClr val="360F2C"/>
                </a:solidFill>
                <a:latin typeface="Carlito"/>
                <a:cs typeface="Carlito"/>
              </a:rPr>
              <a:t>gandrīz precīzi atspoguļo uzņēmumu maksāto </a:t>
            </a:r>
            <a:r>
              <a:rPr sz="1600" spc="-5" dirty="0">
                <a:solidFill>
                  <a:srgbClr val="360F2C"/>
                </a:solidFill>
                <a:latin typeface="Carlito"/>
                <a:cs typeface="Carlito"/>
              </a:rPr>
              <a:t>algu </a:t>
            </a:r>
            <a:r>
              <a:rPr sz="1600" spc="-10" dirty="0">
                <a:solidFill>
                  <a:srgbClr val="360F2C"/>
                </a:solidFill>
                <a:latin typeface="Carlito"/>
                <a:cs typeface="Carlito"/>
              </a:rPr>
              <a:t>summas, </a:t>
            </a:r>
            <a:r>
              <a:rPr sz="1600" spc="-5" dirty="0">
                <a:solidFill>
                  <a:srgbClr val="360F2C"/>
                </a:solidFill>
                <a:latin typeface="Carlito"/>
                <a:cs typeface="Carlito"/>
              </a:rPr>
              <a:t>šie </a:t>
            </a:r>
            <a:r>
              <a:rPr sz="1600" spc="-10" dirty="0">
                <a:solidFill>
                  <a:srgbClr val="360F2C"/>
                </a:solidFill>
                <a:latin typeface="Carlito"/>
                <a:cs typeface="Carlito"/>
              </a:rPr>
              <a:t>dati </a:t>
            </a:r>
            <a:r>
              <a:rPr sz="1600" spc="-5" dirty="0">
                <a:solidFill>
                  <a:srgbClr val="360F2C"/>
                </a:solidFill>
                <a:latin typeface="Carlito"/>
                <a:cs typeface="Carlito"/>
              </a:rPr>
              <a:t>ir pieejami </a:t>
            </a:r>
            <a:r>
              <a:rPr sz="1600" spc="-10" dirty="0">
                <a:solidFill>
                  <a:srgbClr val="360F2C"/>
                </a:solidFill>
                <a:latin typeface="Carlito"/>
                <a:cs typeface="Carlito"/>
              </a:rPr>
              <a:t>diezgan</a:t>
            </a:r>
            <a:r>
              <a:rPr sz="1600" spc="55" dirty="0">
                <a:solidFill>
                  <a:srgbClr val="360F2C"/>
                </a:solidFill>
                <a:latin typeface="Carlito"/>
                <a:cs typeface="Carlito"/>
              </a:rPr>
              <a:t> </a:t>
            </a:r>
            <a:r>
              <a:rPr sz="1600" spc="-5" dirty="0">
                <a:solidFill>
                  <a:srgbClr val="360F2C"/>
                </a:solidFill>
                <a:latin typeface="Carlito"/>
                <a:cs typeface="Carlito"/>
              </a:rPr>
              <a:t>ātri.</a:t>
            </a:r>
            <a:endParaRPr sz="1600">
              <a:latin typeface="Carlito"/>
              <a:cs typeface="Carlito"/>
            </a:endParaRPr>
          </a:p>
          <a:p>
            <a:pPr marL="12700">
              <a:lnSpc>
                <a:spcPts val="1825"/>
              </a:lnSpc>
              <a:spcBef>
                <a:spcPts val="1005"/>
              </a:spcBef>
            </a:pPr>
            <a:r>
              <a:rPr sz="1600" spc="-10" dirty="0">
                <a:solidFill>
                  <a:srgbClr val="360F2C"/>
                </a:solidFill>
                <a:latin typeface="Carlito"/>
                <a:cs typeface="Carlito"/>
              </a:rPr>
              <a:t>Pētījuma mērķis </a:t>
            </a:r>
            <a:r>
              <a:rPr sz="1600" spc="-5" dirty="0">
                <a:solidFill>
                  <a:srgbClr val="360F2C"/>
                </a:solidFill>
                <a:latin typeface="Carlito"/>
                <a:cs typeface="Carlito"/>
              </a:rPr>
              <a:t>ir </a:t>
            </a:r>
            <a:r>
              <a:rPr sz="1600" spc="-15" dirty="0">
                <a:solidFill>
                  <a:srgbClr val="360F2C"/>
                </a:solidFill>
                <a:latin typeface="Carlito"/>
                <a:cs typeface="Carlito"/>
              </a:rPr>
              <a:t>novērtēt </a:t>
            </a:r>
            <a:r>
              <a:rPr sz="1600" spc="-5" dirty="0">
                <a:solidFill>
                  <a:srgbClr val="360F2C"/>
                </a:solidFill>
                <a:latin typeface="Carlito"/>
                <a:cs typeface="Carlito"/>
              </a:rPr>
              <a:t>ne </a:t>
            </a:r>
            <a:r>
              <a:rPr sz="1600" spc="-10" dirty="0">
                <a:solidFill>
                  <a:srgbClr val="360F2C"/>
                </a:solidFill>
                <a:latin typeface="Carlito"/>
                <a:cs typeface="Carlito"/>
              </a:rPr>
              <a:t>tikai </a:t>
            </a:r>
            <a:r>
              <a:rPr sz="1600" spc="-5" dirty="0">
                <a:solidFill>
                  <a:srgbClr val="360F2C"/>
                </a:solidFill>
                <a:latin typeface="Carlito"/>
                <a:cs typeface="Carlito"/>
              </a:rPr>
              <a:t>pilsētu un </a:t>
            </a:r>
            <a:r>
              <a:rPr sz="1600" spc="-10" dirty="0">
                <a:solidFill>
                  <a:srgbClr val="360F2C"/>
                </a:solidFill>
                <a:latin typeface="Carlito"/>
                <a:cs typeface="Carlito"/>
              </a:rPr>
              <a:t>novadu devumu </a:t>
            </a:r>
            <a:r>
              <a:rPr sz="1600" spc="-5" dirty="0">
                <a:solidFill>
                  <a:srgbClr val="360F2C"/>
                </a:solidFill>
                <a:latin typeface="Carlito"/>
                <a:cs typeface="Carlito"/>
              </a:rPr>
              <a:t>Latvijas </a:t>
            </a:r>
            <a:r>
              <a:rPr sz="1600" spc="-10" dirty="0">
                <a:solidFill>
                  <a:srgbClr val="360F2C"/>
                </a:solidFill>
                <a:latin typeface="Carlito"/>
                <a:cs typeface="Carlito"/>
              </a:rPr>
              <a:t>eksportā </a:t>
            </a:r>
            <a:r>
              <a:rPr sz="1600" spc="-5" dirty="0">
                <a:solidFill>
                  <a:srgbClr val="360F2C"/>
                </a:solidFill>
                <a:latin typeface="Carlito"/>
                <a:cs typeface="Carlito"/>
              </a:rPr>
              <a:t>uz citām </a:t>
            </a:r>
            <a:r>
              <a:rPr sz="1600" spc="-10" dirty="0">
                <a:solidFill>
                  <a:srgbClr val="360F2C"/>
                </a:solidFill>
                <a:latin typeface="Carlito"/>
                <a:cs typeface="Carlito"/>
              </a:rPr>
              <a:t>valstīm, bet </a:t>
            </a:r>
            <a:r>
              <a:rPr sz="1600" spc="-5" dirty="0">
                <a:solidFill>
                  <a:srgbClr val="360F2C"/>
                </a:solidFill>
                <a:latin typeface="Carlito"/>
                <a:cs typeface="Carlito"/>
              </a:rPr>
              <a:t>arī</a:t>
            </a:r>
            <a:r>
              <a:rPr sz="1600" spc="225" dirty="0">
                <a:solidFill>
                  <a:srgbClr val="360F2C"/>
                </a:solidFill>
                <a:latin typeface="Carlito"/>
                <a:cs typeface="Carlito"/>
              </a:rPr>
              <a:t> </a:t>
            </a:r>
            <a:r>
              <a:rPr sz="1600" spc="-5" dirty="0">
                <a:solidFill>
                  <a:srgbClr val="360F2C"/>
                </a:solidFill>
                <a:latin typeface="Carlito"/>
                <a:cs typeface="Carlito"/>
              </a:rPr>
              <a:t>dažādu</a:t>
            </a:r>
            <a:endParaRPr sz="1600">
              <a:latin typeface="Carlito"/>
              <a:cs typeface="Carlito"/>
            </a:endParaRPr>
          </a:p>
          <a:p>
            <a:pPr marL="12700">
              <a:lnSpc>
                <a:spcPts val="1730"/>
              </a:lnSpc>
            </a:pPr>
            <a:r>
              <a:rPr sz="1600" spc="-10" dirty="0">
                <a:solidFill>
                  <a:srgbClr val="360F2C"/>
                </a:solidFill>
                <a:latin typeface="Carlito"/>
                <a:cs typeface="Carlito"/>
              </a:rPr>
              <a:t>apdzīvoto </a:t>
            </a:r>
            <a:r>
              <a:rPr sz="1600" spc="-5" dirty="0">
                <a:solidFill>
                  <a:srgbClr val="360F2C"/>
                </a:solidFill>
                <a:latin typeface="Carlito"/>
                <a:cs typeface="Carlito"/>
              </a:rPr>
              <a:t>vietu </a:t>
            </a:r>
            <a:r>
              <a:rPr sz="1600" spc="-10" dirty="0">
                <a:solidFill>
                  <a:srgbClr val="360F2C"/>
                </a:solidFill>
                <a:latin typeface="Carlito"/>
                <a:cs typeface="Carlito"/>
              </a:rPr>
              <a:t>ienākumus </a:t>
            </a:r>
            <a:r>
              <a:rPr sz="1600" spc="-5" dirty="0">
                <a:solidFill>
                  <a:srgbClr val="360F2C"/>
                </a:solidFill>
                <a:latin typeface="Carlito"/>
                <a:cs typeface="Carlito"/>
              </a:rPr>
              <a:t>no </a:t>
            </a:r>
            <a:r>
              <a:rPr sz="1600" spc="-15" dirty="0">
                <a:solidFill>
                  <a:srgbClr val="360F2C"/>
                </a:solidFill>
                <a:latin typeface="Carlito"/>
                <a:cs typeface="Carlito"/>
              </a:rPr>
              <a:t>preču </a:t>
            </a:r>
            <a:r>
              <a:rPr sz="1600" spc="-5" dirty="0">
                <a:solidFill>
                  <a:srgbClr val="360F2C"/>
                </a:solidFill>
                <a:latin typeface="Carlito"/>
                <a:cs typeface="Carlito"/>
              </a:rPr>
              <a:t>un </a:t>
            </a:r>
            <a:r>
              <a:rPr sz="1600" spc="-10" dirty="0">
                <a:solidFill>
                  <a:srgbClr val="360F2C"/>
                </a:solidFill>
                <a:latin typeface="Carlito"/>
                <a:cs typeface="Carlito"/>
              </a:rPr>
              <a:t>pakalpojumu eksporta </a:t>
            </a:r>
            <a:r>
              <a:rPr sz="1600" spc="-5" dirty="0">
                <a:solidFill>
                  <a:srgbClr val="360F2C"/>
                </a:solidFill>
                <a:latin typeface="Carlito"/>
                <a:cs typeface="Carlito"/>
              </a:rPr>
              <a:t>uz </a:t>
            </a:r>
            <a:r>
              <a:rPr sz="1600" spc="-10" dirty="0">
                <a:solidFill>
                  <a:srgbClr val="360F2C"/>
                </a:solidFill>
                <a:latin typeface="Carlito"/>
                <a:cs typeface="Carlito"/>
              </a:rPr>
              <a:t>pārējo </a:t>
            </a:r>
            <a:r>
              <a:rPr sz="1600" spc="-5" dirty="0">
                <a:solidFill>
                  <a:srgbClr val="360F2C"/>
                </a:solidFill>
                <a:latin typeface="Carlito"/>
                <a:cs typeface="Carlito"/>
              </a:rPr>
              <a:t>Latviju, </a:t>
            </a:r>
            <a:r>
              <a:rPr sz="1600" spc="-10" dirty="0">
                <a:solidFill>
                  <a:srgbClr val="360F2C"/>
                </a:solidFill>
                <a:latin typeface="Carlito"/>
                <a:cs typeface="Carlito"/>
              </a:rPr>
              <a:t>tai </a:t>
            </a:r>
            <a:r>
              <a:rPr sz="1600" spc="-15" dirty="0">
                <a:solidFill>
                  <a:srgbClr val="360F2C"/>
                </a:solidFill>
                <a:latin typeface="Carlito"/>
                <a:cs typeface="Carlito"/>
              </a:rPr>
              <a:t>skaitā </a:t>
            </a:r>
            <a:r>
              <a:rPr sz="1600" spc="-5" dirty="0">
                <a:solidFill>
                  <a:srgbClr val="360F2C"/>
                </a:solidFill>
                <a:latin typeface="Carlito"/>
                <a:cs typeface="Carlito"/>
              </a:rPr>
              <a:t>ieguvumus,</a:t>
            </a:r>
            <a:r>
              <a:rPr sz="1600" spc="204" dirty="0">
                <a:solidFill>
                  <a:srgbClr val="360F2C"/>
                </a:solidFill>
                <a:latin typeface="Carlito"/>
                <a:cs typeface="Carlito"/>
              </a:rPr>
              <a:t> </a:t>
            </a:r>
            <a:r>
              <a:rPr sz="1600" spc="-15" dirty="0">
                <a:solidFill>
                  <a:srgbClr val="360F2C"/>
                </a:solidFill>
                <a:latin typeface="Carlito"/>
                <a:cs typeface="Carlito"/>
              </a:rPr>
              <a:t>kuru</a:t>
            </a:r>
            <a:endParaRPr sz="1600">
              <a:latin typeface="Carlito"/>
              <a:cs typeface="Carlito"/>
            </a:endParaRPr>
          </a:p>
          <a:p>
            <a:pPr marL="12700" marR="8255">
              <a:lnSpc>
                <a:spcPts val="1739"/>
              </a:lnSpc>
              <a:spcBef>
                <a:spcPts val="114"/>
              </a:spcBef>
            </a:pPr>
            <a:r>
              <a:rPr sz="1600" spc="-5" dirty="0">
                <a:solidFill>
                  <a:srgbClr val="360F2C"/>
                </a:solidFill>
                <a:latin typeface="Carlito"/>
                <a:cs typeface="Carlito"/>
              </a:rPr>
              <a:t>sniedz </a:t>
            </a:r>
            <a:r>
              <a:rPr sz="1600" spc="-10" dirty="0">
                <a:solidFill>
                  <a:srgbClr val="360F2C"/>
                </a:solidFill>
                <a:latin typeface="Carlito"/>
                <a:cs typeface="Carlito"/>
              </a:rPr>
              <a:t>galvenokārt centrālās </a:t>
            </a:r>
            <a:r>
              <a:rPr sz="1600" spc="-5" dirty="0">
                <a:solidFill>
                  <a:srgbClr val="360F2C"/>
                </a:solidFill>
                <a:latin typeface="Carlito"/>
                <a:cs typeface="Carlito"/>
              </a:rPr>
              <a:t>valdības finansētu </a:t>
            </a:r>
            <a:r>
              <a:rPr sz="1600" spc="-10" dirty="0">
                <a:solidFill>
                  <a:srgbClr val="360F2C"/>
                </a:solidFill>
                <a:latin typeface="Carlito"/>
                <a:cs typeface="Carlito"/>
              </a:rPr>
              <a:t>pakalpojumu sniedzēju </a:t>
            </a:r>
            <a:r>
              <a:rPr sz="1600" spc="-5" dirty="0">
                <a:solidFill>
                  <a:srgbClr val="360F2C"/>
                </a:solidFill>
                <a:latin typeface="Carlito"/>
                <a:cs typeface="Carlito"/>
              </a:rPr>
              <a:t>– </a:t>
            </a:r>
            <a:r>
              <a:rPr sz="1600" spc="-10" dirty="0">
                <a:solidFill>
                  <a:srgbClr val="360F2C"/>
                </a:solidFill>
                <a:latin typeface="Carlito"/>
                <a:cs typeface="Carlito"/>
              </a:rPr>
              <a:t>valsts </a:t>
            </a:r>
            <a:r>
              <a:rPr sz="1600" spc="-5" dirty="0">
                <a:solidFill>
                  <a:srgbClr val="360F2C"/>
                </a:solidFill>
                <a:latin typeface="Carlito"/>
                <a:cs typeface="Carlito"/>
              </a:rPr>
              <a:t>un </a:t>
            </a:r>
            <a:r>
              <a:rPr sz="1600" spc="-10" dirty="0">
                <a:solidFill>
                  <a:srgbClr val="360F2C"/>
                </a:solidFill>
                <a:latin typeface="Carlito"/>
                <a:cs typeface="Carlito"/>
              </a:rPr>
              <a:t>pašvaldību </a:t>
            </a:r>
            <a:r>
              <a:rPr sz="1600" spc="-5" dirty="0">
                <a:solidFill>
                  <a:srgbClr val="360F2C"/>
                </a:solidFill>
                <a:latin typeface="Carlito"/>
                <a:cs typeface="Carlito"/>
              </a:rPr>
              <a:t>slimnīcu </a:t>
            </a:r>
            <a:r>
              <a:rPr sz="1600" spc="-10" dirty="0">
                <a:solidFill>
                  <a:srgbClr val="360F2C"/>
                </a:solidFill>
                <a:latin typeface="Carlito"/>
                <a:cs typeface="Carlito"/>
              </a:rPr>
              <a:t>atrašanās  to</a:t>
            </a:r>
            <a:r>
              <a:rPr sz="1600" dirty="0">
                <a:solidFill>
                  <a:srgbClr val="360F2C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360F2C"/>
                </a:solidFill>
                <a:latin typeface="Carlito"/>
                <a:cs typeface="Carlito"/>
              </a:rPr>
              <a:t>teritorijā.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762358" y="6565189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DB8892"/>
                </a:solidFill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96161" y="952626"/>
            <a:ext cx="331977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360F2C"/>
                </a:solidFill>
              </a:rPr>
              <a:t>Kas, kā </a:t>
            </a:r>
            <a:r>
              <a:rPr sz="3200" dirty="0">
                <a:solidFill>
                  <a:srgbClr val="360F2C"/>
                </a:solidFill>
              </a:rPr>
              <a:t>un</a:t>
            </a:r>
            <a:r>
              <a:rPr sz="3200" spc="-100" dirty="0">
                <a:solidFill>
                  <a:srgbClr val="360F2C"/>
                </a:solidFill>
              </a:rPr>
              <a:t> </a:t>
            </a:r>
            <a:r>
              <a:rPr sz="3200" spc="-5" dirty="0">
                <a:solidFill>
                  <a:srgbClr val="360F2C"/>
                </a:solidFill>
              </a:rPr>
              <a:t>kāpēc</a:t>
            </a:r>
            <a:endParaRPr sz="32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27306" y="6565189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DB8892"/>
                </a:solidFill>
                <a:latin typeface="Arial"/>
                <a:cs typeface="Arial"/>
              </a:rPr>
              <a:t>20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12138" y="883411"/>
            <a:ext cx="84874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360F2C"/>
                </a:solidFill>
              </a:rPr>
              <a:t>Katram novadam ir sava ekonomikas</a:t>
            </a:r>
            <a:r>
              <a:rPr sz="2800" spc="85" dirty="0">
                <a:solidFill>
                  <a:srgbClr val="360F2C"/>
                </a:solidFill>
              </a:rPr>
              <a:t> </a:t>
            </a:r>
            <a:r>
              <a:rPr sz="2800" spc="-10" dirty="0">
                <a:solidFill>
                  <a:srgbClr val="360F2C"/>
                </a:solidFill>
              </a:rPr>
              <a:t>«personība»</a:t>
            </a:r>
            <a:endParaRPr sz="2800"/>
          </a:p>
        </p:txBody>
      </p:sp>
      <p:sp>
        <p:nvSpPr>
          <p:cNvPr id="4" name="object 4"/>
          <p:cNvSpPr/>
          <p:nvPr/>
        </p:nvSpPr>
        <p:spPr>
          <a:xfrm>
            <a:off x="1848869" y="1918588"/>
            <a:ext cx="8355815" cy="47294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159745" y="1642110"/>
            <a:ext cx="1644650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1270" algn="ctr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6D0342"/>
                </a:solidFill>
                <a:latin typeface="Arial"/>
                <a:cs typeface="Arial"/>
              </a:rPr>
              <a:t>Šeit ir </a:t>
            </a:r>
            <a:r>
              <a:rPr sz="1600" spc="-10" dirty="0">
                <a:solidFill>
                  <a:srgbClr val="6D0342"/>
                </a:solidFill>
                <a:latin typeface="Arial"/>
                <a:cs typeface="Arial"/>
              </a:rPr>
              <a:t>parādītas  pilsētu/novadu  </a:t>
            </a:r>
            <a:r>
              <a:rPr sz="1600" spc="-5" dirty="0">
                <a:solidFill>
                  <a:srgbClr val="6D0342"/>
                </a:solidFill>
                <a:latin typeface="Arial"/>
                <a:cs typeface="Arial"/>
              </a:rPr>
              <a:t>lielākās </a:t>
            </a:r>
            <a:r>
              <a:rPr sz="1600" spc="-10" dirty="0">
                <a:solidFill>
                  <a:srgbClr val="6D0342"/>
                </a:solidFill>
                <a:latin typeface="Arial"/>
                <a:cs typeface="Arial"/>
              </a:rPr>
              <a:t>eksporta  nozares. </a:t>
            </a:r>
            <a:r>
              <a:rPr sz="1600" spc="-15" dirty="0">
                <a:solidFill>
                  <a:srgbClr val="6D0342"/>
                </a:solidFill>
                <a:latin typeface="Arial"/>
                <a:cs typeface="Arial"/>
              </a:rPr>
              <a:t>Tumšais  </a:t>
            </a:r>
            <a:r>
              <a:rPr sz="1600" spc="-5" dirty="0">
                <a:solidFill>
                  <a:srgbClr val="6D0342"/>
                </a:solidFill>
                <a:latin typeface="Arial"/>
                <a:cs typeface="Arial"/>
              </a:rPr>
              <a:t>tonis </a:t>
            </a:r>
            <a:r>
              <a:rPr sz="1600" spc="-10" dirty="0">
                <a:solidFill>
                  <a:srgbClr val="6D0342"/>
                </a:solidFill>
                <a:latin typeface="Arial"/>
                <a:cs typeface="Arial"/>
              </a:rPr>
              <a:t>nozīmē </a:t>
            </a:r>
            <a:r>
              <a:rPr sz="1600" spc="-5" dirty="0">
                <a:solidFill>
                  <a:srgbClr val="6D0342"/>
                </a:solidFill>
                <a:latin typeface="Arial"/>
                <a:cs typeface="Arial"/>
              </a:rPr>
              <a:t>–  nozare veido</a:t>
            </a:r>
            <a:r>
              <a:rPr sz="1600" spc="-60" dirty="0">
                <a:solidFill>
                  <a:srgbClr val="6D034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6D0342"/>
                </a:solidFill>
                <a:latin typeface="Arial"/>
                <a:cs typeface="Arial"/>
              </a:rPr>
              <a:t>&gt;1/2  </a:t>
            </a:r>
            <a:r>
              <a:rPr sz="1600" spc="-10" dirty="0">
                <a:solidFill>
                  <a:srgbClr val="6D0342"/>
                </a:solidFill>
                <a:latin typeface="Arial"/>
                <a:cs typeface="Arial"/>
              </a:rPr>
              <a:t>ienākumu.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23592" y="2604896"/>
            <a:ext cx="6576059" cy="163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6320"/>
              </a:lnSpc>
              <a:spcBef>
                <a:spcPts val="100"/>
              </a:spcBef>
            </a:pPr>
            <a:r>
              <a:rPr sz="5400" spc="-5" dirty="0"/>
              <a:t>Reģionu</a:t>
            </a:r>
            <a:r>
              <a:rPr sz="5400" spc="-95" dirty="0"/>
              <a:t> </a:t>
            </a:r>
            <a:r>
              <a:rPr sz="5400" spc="-5" dirty="0"/>
              <a:t>ekonomiku</a:t>
            </a:r>
            <a:endParaRPr sz="5400"/>
          </a:p>
          <a:p>
            <a:pPr marL="5080" algn="ctr">
              <a:lnSpc>
                <a:spcPts val="6320"/>
              </a:lnSpc>
            </a:pPr>
            <a:r>
              <a:rPr sz="5400" spc="-5" dirty="0"/>
              <a:t>personības</a:t>
            </a:r>
            <a:endParaRPr sz="5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27306" y="6565189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DB8892"/>
                </a:solidFill>
                <a:latin typeface="Arial"/>
                <a:cs typeface="Arial"/>
              </a:rPr>
              <a:t>22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37005" y="965402"/>
            <a:ext cx="999680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25" dirty="0">
                <a:solidFill>
                  <a:srgbClr val="360F2C"/>
                </a:solidFill>
              </a:rPr>
              <a:t>Veiksmīga </a:t>
            </a:r>
            <a:r>
              <a:rPr sz="3200" dirty="0">
                <a:solidFill>
                  <a:srgbClr val="360F2C"/>
                </a:solidFill>
              </a:rPr>
              <a:t>un </a:t>
            </a:r>
            <a:r>
              <a:rPr sz="3200" spc="-5" dirty="0">
                <a:solidFill>
                  <a:srgbClr val="360F2C"/>
                </a:solidFill>
              </a:rPr>
              <a:t>diversificēta novada piemērs </a:t>
            </a:r>
            <a:r>
              <a:rPr sz="3200" dirty="0">
                <a:solidFill>
                  <a:srgbClr val="360F2C"/>
                </a:solidFill>
              </a:rPr>
              <a:t>-</a:t>
            </a:r>
            <a:r>
              <a:rPr sz="3200" spc="-80" dirty="0">
                <a:solidFill>
                  <a:srgbClr val="360F2C"/>
                </a:solidFill>
              </a:rPr>
              <a:t> </a:t>
            </a:r>
            <a:r>
              <a:rPr sz="3200" dirty="0">
                <a:solidFill>
                  <a:srgbClr val="360F2C"/>
                </a:solidFill>
              </a:rPr>
              <a:t>Saldus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1090371" y="1764283"/>
            <a:ext cx="489839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81710" marR="5080" indent="-969644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DB8892"/>
                </a:solidFill>
                <a:latin typeface="Arial"/>
                <a:cs typeface="Arial"/>
              </a:rPr>
              <a:t>Saldus </a:t>
            </a:r>
            <a:r>
              <a:rPr sz="1600" b="1" spc="-15" dirty="0">
                <a:solidFill>
                  <a:srgbClr val="DB8892"/>
                </a:solidFill>
                <a:latin typeface="Arial"/>
                <a:cs typeface="Arial"/>
              </a:rPr>
              <a:t>novada </a:t>
            </a:r>
            <a:r>
              <a:rPr sz="1600" b="1" spc="-5" dirty="0">
                <a:solidFill>
                  <a:srgbClr val="DB8892"/>
                </a:solidFill>
                <a:latin typeface="Arial"/>
                <a:cs typeface="Arial"/>
              </a:rPr>
              <a:t>lielākie </a:t>
            </a:r>
            <a:r>
              <a:rPr sz="1600" b="1" spc="-10" dirty="0">
                <a:solidFill>
                  <a:srgbClr val="DB8892"/>
                </a:solidFill>
                <a:latin typeface="Arial"/>
                <a:cs typeface="Arial"/>
              </a:rPr>
              <a:t>eksporta </a:t>
            </a:r>
            <a:r>
              <a:rPr sz="1600" b="1" spc="-5" dirty="0">
                <a:solidFill>
                  <a:srgbClr val="DB8892"/>
                </a:solidFill>
                <a:latin typeface="Arial"/>
                <a:cs typeface="Arial"/>
              </a:rPr>
              <a:t>uzņēmumi, </a:t>
            </a:r>
            <a:r>
              <a:rPr sz="1600" b="1" spc="-15" dirty="0">
                <a:solidFill>
                  <a:srgbClr val="DB8892"/>
                </a:solidFill>
                <a:latin typeface="Arial"/>
                <a:cs typeface="Arial"/>
              </a:rPr>
              <a:t>VSAOI  </a:t>
            </a:r>
            <a:r>
              <a:rPr sz="1600" b="1" spc="-5" dirty="0">
                <a:solidFill>
                  <a:srgbClr val="DB8892"/>
                </a:solidFill>
                <a:latin typeface="Arial"/>
                <a:cs typeface="Arial"/>
              </a:rPr>
              <a:t>iemaksas 2014-2020, EUR</a:t>
            </a:r>
            <a:r>
              <a:rPr sz="1600" b="1" spc="25" dirty="0">
                <a:solidFill>
                  <a:srgbClr val="DB8892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DB8892"/>
                </a:solidFill>
                <a:latin typeface="Arial"/>
                <a:cs typeface="Arial"/>
              </a:rPr>
              <a:t>‘000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080325" y="2964179"/>
            <a:ext cx="3679825" cy="3526790"/>
            <a:chOff x="1080325" y="2964179"/>
            <a:chExt cx="3679825" cy="3526790"/>
          </a:xfrm>
        </p:grpSpPr>
        <p:sp>
          <p:nvSpPr>
            <p:cNvPr id="6" name="object 6"/>
            <p:cNvSpPr/>
            <p:nvPr/>
          </p:nvSpPr>
          <p:spPr>
            <a:xfrm>
              <a:off x="1085088" y="5986272"/>
              <a:ext cx="3670300" cy="0"/>
            </a:xfrm>
            <a:custGeom>
              <a:avLst/>
              <a:gdLst/>
              <a:ahLst/>
              <a:cxnLst/>
              <a:rect l="l" t="t" r="r" b="b"/>
              <a:pathLst>
                <a:path w="3670300">
                  <a:moveTo>
                    <a:pt x="0" y="0"/>
                  </a:moveTo>
                  <a:lnTo>
                    <a:pt x="3669791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85088" y="5696711"/>
              <a:ext cx="3670300" cy="760730"/>
            </a:xfrm>
            <a:custGeom>
              <a:avLst/>
              <a:gdLst/>
              <a:ahLst/>
              <a:cxnLst/>
              <a:rect l="l" t="t" r="r" b="b"/>
              <a:pathLst>
                <a:path w="3670300" h="760729">
                  <a:moveTo>
                    <a:pt x="3669791" y="0"/>
                  </a:moveTo>
                  <a:lnTo>
                    <a:pt x="3058667" y="60959"/>
                  </a:lnTo>
                  <a:lnTo>
                    <a:pt x="2447544" y="67056"/>
                  </a:lnTo>
                  <a:lnTo>
                    <a:pt x="1834895" y="248412"/>
                  </a:lnTo>
                  <a:lnTo>
                    <a:pt x="1223772" y="161544"/>
                  </a:lnTo>
                  <a:lnTo>
                    <a:pt x="611124" y="291084"/>
                  </a:lnTo>
                  <a:lnTo>
                    <a:pt x="0" y="318516"/>
                  </a:lnTo>
                  <a:lnTo>
                    <a:pt x="0" y="760476"/>
                  </a:lnTo>
                  <a:lnTo>
                    <a:pt x="3669791" y="760476"/>
                  </a:lnTo>
                  <a:lnTo>
                    <a:pt x="3669791" y="0"/>
                  </a:lnTo>
                  <a:close/>
                </a:path>
              </a:pathLst>
            </a:custGeom>
            <a:solidFill>
              <a:srgbClr val="DB8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85088" y="5515355"/>
              <a:ext cx="3670300" cy="0"/>
            </a:xfrm>
            <a:custGeom>
              <a:avLst/>
              <a:gdLst/>
              <a:ahLst/>
              <a:cxnLst/>
              <a:rect l="l" t="t" r="r" b="b"/>
              <a:pathLst>
                <a:path w="3670300">
                  <a:moveTo>
                    <a:pt x="0" y="0"/>
                  </a:moveTo>
                  <a:lnTo>
                    <a:pt x="3669791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85088" y="5334000"/>
              <a:ext cx="3670300" cy="681355"/>
            </a:xfrm>
            <a:custGeom>
              <a:avLst/>
              <a:gdLst/>
              <a:ahLst/>
              <a:cxnLst/>
              <a:rect l="l" t="t" r="r" b="b"/>
              <a:pathLst>
                <a:path w="3670300" h="681354">
                  <a:moveTo>
                    <a:pt x="3669791" y="0"/>
                  </a:moveTo>
                  <a:lnTo>
                    <a:pt x="3058667" y="39624"/>
                  </a:lnTo>
                  <a:lnTo>
                    <a:pt x="2447544" y="108203"/>
                  </a:lnTo>
                  <a:lnTo>
                    <a:pt x="1834895" y="329184"/>
                  </a:lnTo>
                  <a:lnTo>
                    <a:pt x="1223772" y="313944"/>
                  </a:lnTo>
                  <a:lnTo>
                    <a:pt x="611124" y="477012"/>
                  </a:lnTo>
                  <a:lnTo>
                    <a:pt x="0" y="473963"/>
                  </a:lnTo>
                  <a:lnTo>
                    <a:pt x="0" y="681228"/>
                  </a:lnTo>
                  <a:lnTo>
                    <a:pt x="611124" y="653796"/>
                  </a:lnTo>
                  <a:lnTo>
                    <a:pt x="1223772" y="524256"/>
                  </a:lnTo>
                  <a:lnTo>
                    <a:pt x="1834895" y="611124"/>
                  </a:lnTo>
                  <a:lnTo>
                    <a:pt x="2447544" y="429768"/>
                  </a:lnTo>
                  <a:lnTo>
                    <a:pt x="3058667" y="423672"/>
                  </a:lnTo>
                  <a:lnTo>
                    <a:pt x="3669791" y="362712"/>
                  </a:lnTo>
                  <a:lnTo>
                    <a:pt x="3669791" y="0"/>
                  </a:lnTo>
                  <a:close/>
                </a:path>
              </a:pathLst>
            </a:custGeom>
            <a:solidFill>
              <a:srgbClr val="99C5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85088" y="5044439"/>
              <a:ext cx="3670300" cy="0"/>
            </a:xfrm>
            <a:custGeom>
              <a:avLst/>
              <a:gdLst/>
              <a:ahLst/>
              <a:cxnLst/>
              <a:rect l="l" t="t" r="r" b="b"/>
              <a:pathLst>
                <a:path w="3670300">
                  <a:moveTo>
                    <a:pt x="0" y="0"/>
                  </a:moveTo>
                  <a:lnTo>
                    <a:pt x="3669791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85088" y="5081015"/>
              <a:ext cx="3670300" cy="730250"/>
            </a:xfrm>
            <a:custGeom>
              <a:avLst/>
              <a:gdLst/>
              <a:ahLst/>
              <a:cxnLst/>
              <a:rect l="l" t="t" r="r" b="b"/>
              <a:pathLst>
                <a:path w="3670300" h="730250">
                  <a:moveTo>
                    <a:pt x="3669791" y="0"/>
                  </a:moveTo>
                  <a:lnTo>
                    <a:pt x="3058667" y="83819"/>
                  </a:lnTo>
                  <a:lnTo>
                    <a:pt x="2447544" y="210311"/>
                  </a:lnTo>
                  <a:lnTo>
                    <a:pt x="1834895" y="458723"/>
                  </a:lnTo>
                  <a:lnTo>
                    <a:pt x="1223772" y="477011"/>
                  </a:lnTo>
                  <a:lnTo>
                    <a:pt x="611124" y="644651"/>
                  </a:lnTo>
                  <a:lnTo>
                    <a:pt x="0" y="672083"/>
                  </a:lnTo>
                  <a:lnTo>
                    <a:pt x="0" y="726947"/>
                  </a:lnTo>
                  <a:lnTo>
                    <a:pt x="611124" y="729995"/>
                  </a:lnTo>
                  <a:lnTo>
                    <a:pt x="1223772" y="566927"/>
                  </a:lnTo>
                  <a:lnTo>
                    <a:pt x="1834895" y="582167"/>
                  </a:lnTo>
                  <a:lnTo>
                    <a:pt x="2447544" y="361187"/>
                  </a:lnTo>
                  <a:lnTo>
                    <a:pt x="3058667" y="292607"/>
                  </a:lnTo>
                  <a:lnTo>
                    <a:pt x="3669791" y="252983"/>
                  </a:lnTo>
                  <a:lnTo>
                    <a:pt x="3669791" y="0"/>
                  </a:lnTo>
                  <a:close/>
                </a:path>
              </a:pathLst>
            </a:custGeom>
            <a:solidFill>
              <a:srgbClr val="3B50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85088" y="4977383"/>
              <a:ext cx="3670300" cy="775970"/>
            </a:xfrm>
            <a:custGeom>
              <a:avLst/>
              <a:gdLst/>
              <a:ahLst/>
              <a:cxnLst/>
              <a:rect l="l" t="t" r="r" b="b"/>
              <a:pathLst>
                <a:path w="3670300" h="775970">
                  <a:moveTo>
                    <a:pt x="3669791" y="0"/>
                  </a:moveTo>
                  <a:lnTo>
                    <a:pt x="3058667" y="94488"/>
                  </a:lnTo>
                  <a:lnTo>
                    <a:pt x="2447544" y="227076"/>
                  </a:lnTo>
                  <a:lnTo>
                    <a:pt x="1834895" y="484632"/>
                  </a:lnTo>
                  <a:lnTo>
                    <a:pt x="1223772" y="466344"/>
                  </a:lnTo>
                  <a:lnTo>
                    <a:pt x="611124" y="682752"/>
                  </a:lnTo>
                  <a:lnTo>
                    <a:pt x="0" y="716280"/>
                  </a:lnTo>
                  <a:lnTo>
                    <a:pt x="0" y="775716"/>
                  </a:lnTo>
                  <a:lnTo>
                    <a:pt x="611124" y="748284"/>
                  </a:lnTo>
                  <a:lnTo>
                    <a:pt x="1223772" y="580644"/>
                  </a:lnTo>
                  <a:lnTo>
                    <a:pt x="1834895" y="562356"/>
                  </a:lnTo>
                  <a:lnTo>
                    <a:pt x="2447544" y="313944"/>
                  </a:lnTo>
                  <a:lnTo>
                    <a:pt x="3058667" y="187452"/>
                  </a:lnTo>
                  <a:lnTo>
                    <a:pt x="3669791" y="103632"/>
                  </a:lnTo>
                  <a:lnTo>
                    <a:pt x="3669791" y="0"/>
                  </a:lnTo>
                  <a:close/>
                </a:path>
              </a:pathLst>
            </a:custGeom>
            <a:solidFill>
              <a:srgbClr val="A8B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85088" y="4875275"/>
              <a:ext cx="3670300" cy="818515"/>
            </a:xfrm>
            <a:custGeom>
              <a:avLst/>
              <a:gdLst/>
              <a:ahLst/>
              <a:cxnLst/>
              <a:rect l="l" t="t" r="r" b="b"/>
              <a:pathLst>
                <a:path w="3670300" h="818514">
                  <a:moveTo>
                    <a:pt x="3669791" y="0"/>
                  </a:moveTo>
                  <a:lnTo>
                    <a:pt x="3058667" y="60960"/>
                  </a:lnTo>
                  <a:lnTo>
                    <a:pt x="2447544" y="198119"/>
                  </a:lnTo>
                  <a:lnTo>
                    <a:pt x="1834895" y="472440"/>
                  </a:lnTo>
                  <a:lnTo>
                    <a:pt x="1223772" y="458724"/>
                  </a:lnTo>
                  <a:lnTo>
                    <a:pt x="611124" y="670560"/>
                  </a:lnTo>
                  <a:lnTo>
                    <a:pt x="0" y="708660"/>
                  </a:lnTo>
                  <a:lnTo>
                    <a:pt x="0" y="818388"/>
                  </a:lnTo>
                  <a:lnTo>
                    <a:pt x="611124" y="784860"/>
                  </a:lnTo>
                  <a:lnTo>
                    <a:pt x="1223772" y="568452"/>
                  </a:lnTo>
                  <a:lnTo>
                    <a:pt x="1834895" y="586740"/>
                  </a:lnTo>
                  <a:lnTo>
                    <a:pt x="2447544" y="329184"/>
                  </a:lnTo>
                  <a:lnTo>
                    <a:pt x="3058667" y="196596"/>
                  </a:lnTo>
                  <a:lnTo>
                    <a:pt x="3669791" y="102107"/>
                  </a:lnTo>
                  <a:lnTo>
                    <a:pt x="3669791" y="0"/>
                  </a:lnTo>
                  <a:close/>
                </a:path>
              </a:pathLst>
            </a:custGeom>
            <a:solidFill>
              <a:srgbClr val="435B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85088" y="4777739"/>
              <a:ext cx="3670300" cy="806450"/>
            </a:xfrm>
            <a:custGeom>
              <a:avLst/>
              <a:gdLst/>
              <a:ahLst/>
              <a:cxnLst/>
              <a:rect l="l" t="t" r="r" b="b"/>
              <a:pathLst>
                <a:path w="3670300" h="806450">
                  <a:moveTo>
                    <a:pt x="3669791" y="0"/>
                  </a:moveTo>
                  <a:lnTo>
                    <a:pt x="3058667" y="57912"/>
                  </a:lnTo>
                  <a:lnTo>
                    <a:pt x="2447544" y="207264"/>
                  </a:lnTo>
                  <a:lnTo>
                    <a:pt x="1834895" y="492252"/>
                  </a:lnTo>
                  <a:lnTo>
                    <a:pt x="1223772" y="486156"/>
                  </a:lnTo>
                  <a:lnTo>
                    <a:pt x="611124" y="694944"/>
                  </a:lnTo>
                  <a:lnTo>
                    <a:pt x="0" y="737616"/>
                  </a:lnTo>
                  <a:lnTo>
                    <a:pt x="0" y="806196"/>
                  </a:lnTo>
                  <a:lnTo>
                    <a:pt x="611124" y="768096"/>
                  </a:lnTo>
                  <a:lnTo>
                    <a:pt x="1223772" y="556260"/>
                  </a:lnTo>
                  <a:lnTo>
                    <a:pt x="1834895" y="569976"/>
                  </a:lnTo>
                  <a:lnTo>
                    <a:pt x="2447544" y="295656"/>
                  </a:lnTo>
                  <a:lnTo>
                    <a:pt x="3058667" y="158496"/>
                  </a:lnTo>
                  <a:lnTo>
                    <a:pt x="3669791" y="97536"/>
                  </a:lnTo>
                  <a:lnTo>
                    <a:pt x="3669791" y="0"/>
                  </a:lnTo>
                  <a:close/>
                </a:path>
              </a:pathLst>
            </a:custGeom>
            <a:solidFill>
              <a:srgbClr val="6766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85088" y="4686300"/>
              <a:ext cx="3670300" cy="829310"/>
            </a:xfrm>
            <a:custGeom>
              <a:avLst/>
              <a:gdLst/>
              <a:ahLst/>
              <a:cxnLst/>
              <a:rect l="l" t="t" r="r" b="b"/>
              <a:pathLst>
                <a:path w="3670300" h="829310">
                  <a:moveTo>
                    <a:pt x="3669791" y="0"/>
                  </a:moveTo>
                  <a:lnTo>
                    <a:pt x="3058667" y="64007"/>
                  </a:lnTo>
                  <a:lnTo>
                    <a:pt x="2447544" y="227075"/>
                  </a:lnTo>
                  <a:lnTo>
                    <a:pt x="1834895" y="522731"/>
                  </a:lnTo>
                  <a:lnTo>
                    <a:pt x="1223772" y="519683"/>
                  </a:lnTo>
                  <a:lnTo>
                    <a:pt x="611124" y="731519"/>
                  </a:lnTo>
                  <a:lnTo>
                    <a:pt x="0" y="778763"/>
                  </a:lnTo>
                  <a:lnTo>
                    <a:pt x="0" y="829056"/>
                  </a:lnTo>
                  <a:lnTo>
                    <a:pt x="611124" y="786384"/>
                  </a:lnTo>
                  <a:lnTo>
                    <a:pt x="1223772" y="577596"/>
                  </a:lnTo>
                  <a:lnTo>
                    <a:pt x="1834895" y="583691"/>
                  </a:lnTo>
                  <a:lnTo>
                    <a:pt x="2447544" y="298704"/>
                  </a:lnTo>
                  <a:lnTo>
                    <a:pt x="3058667" y="149351"/>
                  </a:lnTo>
                  <a:lnTo>
                    <a:pt x="3669791" y="91439"/>
                  </a:lnTo>
                  <a:lnTo>
                    <a:pt x="3669791" y="0"/>
                  </a:lnTo>
                  <a:close/>
                </a:path>
              </a:pathLst>
            </a:custGeom>
            <a:solidFill>
              <a:srgbClr val="A331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85088" y="4573523"/>
              <a:ext cx="3670300" cy="0"/>
            </a:xfrm>
            <a:custGeom>
              <a:avLst/>
              <a:gdLst/>
              <a:ahLst/>
              <a:cxnLst/>
              <a:rect l="l" t="t" r="r" b="b"/>
              <a:pathLst>
                <a:path w="3670300">
                  <a:moveTo>
                    <a:pt x="0" y="0"/>
                  </a:moveTo>
                  <a:lnTo>
                    <a:pt x="3669791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85088" y="4608575"/>
              <a:ext cx="3670300" cy="856615"/>
            </a:xfrm>
            <a:custGeom>
              <a:avLst/>
              <a:gdLst/>
              <a:ahLst/>
              <a:cxnLst/>
              <a:rect l="l" t="t" r="r" b="b"/>
              <a:pathLst>
                <a:path w="3670300" h="856614">
                  <a:moveTo>
                    <a:pt x="3669791" y="0"/>
                  </a:moveTo>
                  <a:lnTo>
                    <a:pt x="3058667" y="85343"/>
                  </a:lnTo>
                  <a:lnTo>
                    <a:pt x="2447544" y="263651"/>
                  </a:lnTo>
                  <a:lnTo>
                    <a:pt x="1834895" y="556260"/>
                  </a:lnTo>
                  <a:lnTo>
                    <a:pt x="1223772" y="544068"/>
                  </a:lnTo>
                  <a:lnTo>
                    <a:pt x="611124" y="751332"/>
                  </a:lnTo>
                  <a:lnTo>
                    <a:pt x="0" y="815340"/>
                  </a:lnTo>
                  <a:lnTo>
                    <a:pt x="0" y="856488"/>
                  </a:lnTo>
                  <a:lnTo>
                    <a:pt x="611124" y="809244"/>
                  </a:lnTo>
                  <a:lnTo>
                    <a:pt x="1223772" y="597407"/>
                  </a:lnTo>
                  <a:lnTo>
                    <a:pt x="1834895" y="600456"/>
                  </a:lnTo>
                  <a:lnTo>
                    <a:pt x="2447544" y="304800"/>
                  </a:lnTo>
                  <a:lnTo>
                    <a:pt x="3058667" y="141731"/>
                  </a:lnTo>
                  <a:lnTo>
                    <a:pt x="3669791" y="77724"/>
                  </a:lnTo>
                  <a:lnTo>
                    <a:pt x="3669791" y="0"/>
                  </a:lnTo>
                  <a:close/>
                </a:path>
              </a:pathLst>
            </a:custGeom>
            <a:solidFill>
              <a:srgbClr val="3983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85088" y="4539995"/>
              <a:ext cx="3670300" cy="883919"/>
            </a:xfrm>
            <a:custGeom>
              <a:avLst/>
              <a:gdLst/>
              <a:ahLst/>
              <a:cxnLst/>
              <a:rect l="l" t="t" r="r" b="b"/>
              <a:pathLst>
                <a:path w="3670300" h="883920">
                  <a:moveTo>
                    <a:pt x="3669791" y="0"/>
                  </a:moveTo>
                  <a:lnTo>
                    <a:pt x="3058667" y="88391"/>
                  </a:lnTo>
                  <a:lnTo>
                    <a:pt x="2447544" y="272795"/>
                  </a:lnTo>
                  <a:lnTo>
                    <a:pt x="1834895" y="574547"/>
                  </a:lnTo>
                  <a:lnTo>
                    <a:pt x="1223772" y="576071"/>
                  </a:lnTo>
                  <a:lnTo>
                    <a:pt x="611124" y="781811"/>
                  </a:lnTo>
                  <a:lnTo>
                    <a:pt x="0" y="847343"/>
                  </a:lnTo>
                  <a:lnTo>
                    <a:pt x="0" y="883919"/>
                  </a:lnTo>
                  <a:lnTo>
                    <a:pt x="611124" y="819911"/>
                  </a:lnTo>
                  <a:lnTo>
                    <a:pt x="1223772" y="612647"/>
                  </a:lnTo>
                  <a:lnTo>
                    <a:pt x="1834895" y="624839"/>
                  </a:lnTo>
                  <a:lnTo>
                    <a:pt x="2447544" y="332231"/>
                  </a:lnTo>
                  <a:lnTo>
                    <a:pt x="3058667" y="153923"/>
                  </a:lnTo>
                  <a:lnTo>
                    <a:pt x="3669791" y="68579"/>
                  </a:lnTo>
                  <a:lnTo>
                    <a:pt x="3669791" y="0"/>
                  </a:lnTo>
                  <a:close/>
                </a:path>
              </a:pathLst>
            </a:custGeom>
            <a:solidFill>
              <a:srgbClr val="232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85088" y="4471415"/>
              <a:ext cx="3670300" cy="916305"/>
            </a:xfrm>
            <a:custGeom>
              <a:avLst/>
              <a:gdLst/>
              <a:ahLst/>
              <a:cxnLst/>
              <a:rect l="l" t="t" r="r" b="b"/>
              <a:pathLst>
                <a:path w="3670300" h="916304">
                  <a:moveTo>
                    <a:pt x="3669791" y="0"/>
                  </a:moveTo>
                  <a:lnTo>
                    <a:pt x="3058667" y="94487"/>
                  </a:lnTo>
                  <a:lnTo>
                    <a:pt x="2447544" y="288035"/>
                  </a:lnTo>
                  <a:lnTo>
                    <a:pt x="1834895" y="588263"/>
                  </a:lnTo>
                  <a:lnTo>
                    <a:pt x="1223772" y="586739"/>
                  </a:lnTo>
                  <a:lnTo>
                    <a:pt x="611124" y="783335"/>
                  </a:lnTo>
                  <a:lnTo>
                    <a:pt x="0" y="836675"/>
                  </a:lnTo>
                  <a:lnTo>
                    <a:pt x="0" y="915923"/>
                  </a:lnTo>
                  <a:lnTo>
                    <a:pt x="611124" y="850391"/>
                  </a:lnTo>
                  <a:lnTo>
                    <a:pt x="1223772" y="644651"/>
                  </a:lnTo>
                  <a:lnTo>
                    <a:pt x="1834895" y="643127"/>
                  </a:lnTo>
                  <a:lnTo>
                    <a:pt x="2447544" y="341375"/>
                  </a:lnTo>
                  <a:lnTo>
                    <a:pt x="3058667" y="156971"/>
                  </a:lnTo>
                  <a:lnTo>
                    <a:pt x="3669791" y="68579"/>
                  </a:lnTo>
                  <a:lnTo>
                    <a:pt x="3669791" y="0"/>
                  </a:lnTo>
                  <a:close/>
                </a:path>
              </a:pathLst>
            </a:custGeom>
            <a:solidFill>
              <a:srgbClr val="6674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85088" y="4404359"/>
              <a:ext cx="3670300" cy="904240"/>
            </a:xfrm>
            <a:custGeom>
              <a:avLst/>
              <a:gdLst/>
              <a:ahLst/>
              <a:cxnLst/>
              <a:rect l="l" t="t" r="r" b="b"/>
              <a:pathLst>
                <a:path w="3670300" h="904239">
                  <a:moveTo>
                    <a:pt x="3669791" y="0"/>
                  </a:moveTo>
                  <a:lnTo>
                    <a:pt x="3058667" y="105156"/>
                  </a:lnTo>
                  <a:lnTo>
                    <a:pt x="2447544" y="297179"/>
                  </a:lnTo>
                  <a:lnTo>
                    <a:pt x="1834895" y="597407"/>
                  </a:lnTo>
                  <a:lnTo>
                    <a:pt x="1223772" y="600456"/>
                  </a:lnTo>
                  <a:lnTo>
                    <a:pt x="611124" y="798576"/>
                  </a:lnTo>
                  <a:lnTo>
                    <a:pt x="0" y="851915"/>
                  </a:lnTo>
                  <a:lnTo>
                    <a:pt x="0" y="903731"/>
                  </a:lnTo>
                  <a:lnTo>
                    <a:pt x="611124" y="850391"/>
                  </a:lnTo>
                  <a:lnTo>
                    <a:pt x="1223772" y="653795"/>
                  </a:lnTo>
                  <a:lnTo>
                    <a:pt x="1834895" y="655319"/>
                  </a:lnTo>
                  <a:lnTo>
                    <a:pt x="2447544" y="355091"/>
                  </a:lnTo>
                  <a:lnTo>
                    <a:pt x="3058667" y="161544"/>
                  </a:lnTo>
                  <a:lnTo>
                    <a:pt x="3669791" y="67056"/>
                  </a:lnTo>
                  <a:lnTo>
                    <a:pt x="3669791" y="0"/>
                  </a:lnTo>
                  <a:close/>
                </a:path>
              </a:pathLst>
            </a:custGeom>
            <a:solidFill>
              <a:srgbClr val="2837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85088" y="4338827"/>
              <a:ext cx="3670300" cy="917575"/>
            </a:xfrm>
            <a:custGeom>
              <a:avLst/>
              <a:gdLst/>
              <a:ahLst/>
              <a:cxnLst/>
              <a:rect l="l" t="t" r="r" b="b"/>
              <a:pathLst>
                <a:path w="3670300" h="917575">
                  <a:moveTo>
                    <a:pt x="3669791" y="0"/>
                  </a:moveTo>
                  <a:lnTo>
                    <a:pt x="3058667" y="83820"/>
                  </a:lnTo>
                  <a:lnTo>
                    <a:pt x="2447544" y="306324"/>
                  </a:lnTo>
                  <a:lnTo>
                    <a:pt x="1834895" y="614172"/>
                  </a:lnTo>
                  <a:lnTo>
                    <a:pt x="1223772" y="609600"/>
                  </a:lnTo>
                  <a:lnTo>
                    <a:pt x="611124" y="822960"/>
                  </a:lnTo>
                  <a:lnTo>
                    <a:pt x="0" y="891540"/>
                  </a:lnTo>
                  <a:lnTo>
                    <a:pt x="0" y="917448"/>
                  </a:lnTo>
                  <a:lnTo>
                    <a:pt x="611124" y="864108"/>
                  </a:lnTo>
                  <a:lnTo>
                    <a:pt x="1223772" y="665988"/>
                  </a:lnTo>
                  <a:lnTo>
                    <a:pt x="1834895" y="662940"/>
                  </a:lnTo>
                  <a:lnTo>
                    <a:pt x="2447544" y="362712"/>
                  </a:lnTo>
                  <a:lnTo>
                    <a:pt x="3058667" y="170688"/>
                  </a:lnTo>
                  <a:lnTo>
                    <a:pt x="3669791" y="65532"/>
                  </a:lnTo>
                  <a:lnTo>
                    <a:pt x="3669791" y="0"/>
                  </a:lnTo>
                  <a:close/>
                </a:path>
              </a:pathLst>
            </a:custGeom>
            <a:solidFill>
              <a:srgbClr val="3D3C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85088" y="4296155"/>
              <a:ext cx="3670300" cy="934719"/>
            </a:xfrm>
            <a:custGeom>
              <a:avLst/>
              <a:gdLst/>
              <a:ahLst/>
              <a:cxnLst/>
              <a:rect l="l" t="t" r="r" b="b"/>
              <a:pathLst>
                <a:path w="3670300" h="934720">
                  <a:moveTo>
                    <a:pt x="3669791" y="0"/>
                  </a:moveTo>
                  <a:lnTo>
                    <a:pt x="3058667" y="86868"/>
                  </a:lnTo>
                  <a:lnTo>
                    <a:pt x="2447544" y="310896"/>
                  </a:lnTo>
                  <a:lnTo>
                    <a:pt x="1834895" y="627888"/>
                  </a:lnTo>
                  <a:lnTo>
                    <a:pt x="1223772" y="623316"/>
                  </a:lnTo>
                  <a:lnTo>
                    <a:pt x="611124" y="833628"/>
                  </a:lnTo>
                  <a:lnTo>
                    <a:pt x="0" y="911352"/>
                  </a:lnTo>
                  <a:lnTo>
                    <a:pt x="0" y="934212"/>
                  </a:lnTo>
                  <a:lnTo>
                    <a:pt x="611124" y="865632"/>
                  </a:lnTo>
                  <a:lnTo>
                    <a:pt x="1223772" y="652272"/>
                  </a:lnTo>
                  <a:lnTo>
                    <a:pt x="1834895" y="656844"/>
                  </a:lnTo>
                  <a:lnTo>
                    <a:pt x="2447544" y="348996"/>
                  </a:lnTo>
                  <a:lnTo>
                    <a:pt x="3058667" y="126492"/>
                  </a:lnTo>
                  <a:lnTo>
                    <a:pt x="3669791" y="42672"/>
                  </a:lnTo>
                  <a:lnTo>
                    <a:pt x="3669791" y="0"/>
                  </a:lnTo>
                  <a:close/>
                </a:path>
              </a:pathLst>
            </a:custGeom>
            <a:solidFill>
              <a:srgbClr val="E1A0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85088" y="4253483"/>
              <a:ext cx="3670300" cy="954405"/>
            </a:xfrm>
            <a:custGeom>
              <a:avLst/>
              <a:gdLst/>
              <a:ahLst/>
              <a:cxnLst/>
              <a:rect l="l" t="t" r="r" b="b"/>
              <a:pathLst>
                <a:path w="3670300" h="954404">
                  <a:moveTo>
                    <a:pt x="3669791" y="0"/>
                  </a:moveTo>
                  <a:lnTo>
                    <a:pt x="3058667" y="92964"/>
                  </a:lnTo>
                  <a:lnTo>
                    <a:pt x="2447544" y="316992"/>
                  </a:lnTo>
                  <a:lnTo>
                    <a:pt x="1834895" y="635508"/>
                  </a:lnTo>
                  <a:lnTo>
                    <a:pt x="1223772" y="630936"/>
                  </a:lnTo>
                  <a:lnTo>
                    <a:pt x="611124" y="841248"/>
                  </a:lnTo>
                  <a:lnTo>
                    <a:pt x="0" y="920496"/>
                  </a:lnTo>
                  <a:lnTo>
                    <a:pt x="0" y="954024"/>
                  </a:lnTo>
                  <a:lnTo>
                    <a:pt x="611124" y="876300"/>
                  </a:lnTo>
                  <a:lnTo>
                    <a:pt x="1223772" y="665988"/>
                  </a:lnTo>
                  <a:lnTo>
                    <a:pt x="1834895" y="670560"/>
                  </a:lnTo>
                  <a:lnTo>
                    <a:pt x="2447544" y="353568"/>
                  </a:lnTo>
                  <a:lnTo>
                    <a:pt x="3058667" y="129540"/>
                  </a:lnTo>
                  <a:lnTo>
                    <a:pt x="3669791" y="42672"/>
                  </a:lnTo>
                  <a:lnTo>
                    <a:pt x="3669791" y="0"/>
                  </a:lnTo>
                  <a:close/>
                </a:path>
              </a:pathLst>
            </a:custGeom>
            <a:solidFill>
              <a:srgbClr val="ACD1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85088" y="4213859"/>
              <a:ext cx="3670300" cy="960119"/>
            </a:xfrm>
            <a:custGeom>
              <a:avLst/>
              <a:gdLst/>
              <a:ahLst/>
              <a:cxnLst/>
              <a:rect l="l" t="t" r="r" b="b"/>
              <a:pathLst>
                <a:path w="3670300" h="960120">
                  <a:moveTo>
                    <a:pt x="3669791" y="0"/>
                  </a:moveTo>
                  <a:lnTo>
                    <a:pt x="3058667" y="99059"/>
                  </a:lnTo>
                  <a:lnTo>
                    <a:pt x="2447544" y="330707"/>
                  </a:lnTo>
                  <a:lnTo>
                    <a:pt x="1834895" y="659891"/>
                  </a:lnTo>
                  <a:lnTo>
                    <a:pt x="1223772" y="656844"/>
                  </a:lnTo>
                  <a:lnTo>
                    <a:pt x="611124" y="871727"/>
                  </a:lnTo>
                  <a:lnTo>
                    <a:pt x="0" y="954023"/>
                  </a:lnTo>
                  <a:lnTo>
                    <a:pt x="0" y="960119"/>
                  </a:lnTo>
                  <a:lnTo>
                    <a:pt x="611124" y="880871"/>
                  </a:lnTo>
                  <a:lnTo>
                    <a:pt x="1223772" y="670559"/>
                  </a:lnTo>
                  <a:lnTo>
                    <a:pt x="1834895" y="675132"/>
                  </a:lnTo>
                  <a:lnTo>
                    <a:pt x="2447544" y="356615"/>
                  </a:lnTo>
                  <a:lnTo>
                    <a:pt x="3058667" y="132587"/>
                  </a:lnTo>
                  <a:lnTo>
                    <a:pt x="3669791" y="39623"/>
                  </a:lnTo>
                  <a:lnTo>
                    <a:pt x="3669791" y="0"/>
                  </a:lnTo>
                  <a:close/>
                </a:path>
              </a:pathLst>
            </a:custGeom>
            <a:solidFill>
              <a:srgbClr val="5573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85088" y="4174235"/>
              <a:ext cx="3670300" cy="993775"/>
            </a:xfrm>
            <a:custGeom>
              <a:avLst/>
              <a:gdLst/>
              <a:ahLst/>
              <a:cxnLst/>
              <a:rect l="l" t="t" r="r" b="b"/>
              <a:pathLst>
                <a:path w="3670300" h="993775">
                  <a:moveTo>
                    <a:pt x="3669791" y="0"/>
                  </a:moveTo>
                  <a:lnTo>
                    <a:pt x="3058667" y="108203"/>
                  </a:lnTo>
                  <a:lnTo>
                    <a:pt x="2447544" y="347471"/>
                  </a:lnTo>
                  <a:lnTo>
                    <a:pt x="1834895" y="672083"/>
                  </a:lnTo>
                  <a:lnTo>
                    <a:pt x="1223772" y="669036"/>
                  </a:lnTo>
                  <a:lnTo>
                    <a:pt x="611124" y="888491"/>
                  </a:lnTo>
                  <a:lnTo>
                    <a:pt x="0" y="973836"/>
                  </a:lnTo>
                  <a:lnTo>
                    <a:pt x="0" y="993647"/>
                  </a:lnTo>
                  <a:lnTo>
                    <a:pt x="611124" y="911351"/>
                  </a:lnTo>
                  <a:lnTo>
                    <a:pt x="1223772" y="696468"/>
                  </a:lnTo>
                  <a:lnTo>
                    <a:pt x="1834895" y="699515"/>
                  </a:lnTo>
                  <a:lnTo>
                    <a:pt x="2447544" y="370331"/>
                  </a:lnTo>
                  <a:lnTo>
                    <a:pt x="3058667" y="138683"/>
                  </a:lnTo>
                  <a:lnTo>
                    <a:pt x="3669791" y="39624"/>
                  </a:lnTo>
                  <a:lnTo>
                    <a:pt x="3669791" y="0"/>
                  </a:lnTo>
                  <a:close/>
                </a:path>
              </a:pathLst>
            </a:custGeom>
            <a:solidFill>
              <a:srgbClr val="B8C4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85088" y="4102607"/>
              <a:ext cx="3670300" cy="0"/>
            </a:xfrm>
            <a:custGeom>
              <a:avLst/>
              <a:gdLst/>
              <a:ahLst/>
              <a:cxnLst/>
              <a:rect l="l" t="t" r="r" b="b"/>
              <a:pathLst>
                <a:path w="3670300">
                  <a:moveTo>
                    <a:pt x="0" y="0"/>
                  </a:moveTo>
                  <a:lnTo>
                    <a:pt x="3669791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919983" y="4137659"/>
              <a:ext cx="1835150" cy="708660"/>
            </a:xfrm>
            <a:custGeom>
              <a:avLst/>
              <a:gdLst/>
              <a:ahLst/>
              <a:cxnLst/>
              <a:rect l="l" t="t" r="r" b="b"/>
              <a:pathLst>
                <a:path w="1835150" h="708660">
                  <a:moveTo>
                    <a:pt x="1834895" y="0"/>
                  </a:moveTo>
                  <a:lnTo>
                    <a:pt x="1223771" y="109727"/>
                  </a:lnTo>
                  <a:lnTo>
                    <a:pt x="612648" y="368807"/>
                  </a:lnTo>
                  <a:lnTo>
                    <a:pt x="0" y="708659"/>
                  </a:lnTo>
                  <a:lnTo>
                    <a:pt x="612648" y="384047"/>
                  </a:lnTo>
                  <a:lnTo>
                    <a:pt x="1223771" y="144779"/>
                  </a:lnTo>
                  <a:lnTo>
                    <a:pt x="1834895" y="36575"/>
                  </a:lnTo>
                  <a:lnTo>
                    <a:pt x="1834895" y="0"/>
                  </a:lnTo>
                  <a:close/>
                </a:path>
              </a:pathLst>
            </a:custGeom>
            <a:solidFill>
              <a:srgbClr val="6084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85088" y="4104131"/>
              <a:ext cx="3670300" cy="1043940"/>
            </a:xfrm>
            <a:custGeom>
              <a:avLst/>
              <a:gdLst/>
              <a:ahLst/>
              <a:cxnLst/>
              <a:rect l="l" t="t" r="r" b="b"/>
              <a:pathLst>
                <a:path w="3670300" h="1043939">
                  <a:moveTo>
                    <a:pt x="3669791" y="0"/>
                  </a:moveTo>
                  <a:lnTo>
                    <a:pt x="3058667" y="106680"/>
                  </a:lnTo>
                  <a:lnTo>
                    <a:pt x="2447544" y="368808"/>
                  </a:lnTo>
                  <a:lnTo>
                    <a:pt x="1834895" y="714756"/>
                  </a:lnTo>
                  <a:lnTo>
                    <a:pt x="1223772" y="710184"/>
                  </a:lnTo>
                  <a:lnTo>
                    <a:pt x="611124" y="932688"/>
                  </a:lnTo>
                  <a:lnTo>
                    <a:pt x="0" y="1018032"/>
                  </a:lnTo>
                  <a:lnTo>
                    <a:pt x="0" y="1043940"/>
                  </a:lnTo>
                  <a:lnTo>
                    <a:pt x="611124" y="958596"/>
                  </a:lnTo>
                  <a:lnTo>
                    <a:pt x="1223772" y="739140"/>
                  </a:lnTo>
                  <a:lnTo>
                    <a:pt x="1834895" y="742188"/>
                  </a:lnTo>
                  <a:lnTo>
                    <a:pt x="2447544" y="402336"/>
                  </a:lnTo>
                  <a:lnTo>
                    <a:pt x="3058667" y="143256"/>
                  </a:lnTo>
                  <a:lnTo>
                    <a:pt x="3669791" y="33528"/>
                  </a:lnTo>
                  <a:lnTo>
                    <a:pt x="3669791" y="0"/>
                  </a:lnTo>
                  <a:close/>
                </a:path>
              </a:pathLst>
            </a:custGeom>
            <a:solidFill>
              <a:srgbClr val="8585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85088" y="4075175"/>
              <a:ext cx="3670300" cy="1047115"/>
            </a:xfrm>
            <a:custGeom>
              <a:avLst/>
              <a:gdLst/>
              <a:ahLst/>
              <a:cxnLst/>
              <a:rect l="l" t="t" r="r" b="b"/>
              <a:pathLst>
                <a:path w="3670300" h="1047114">
                  <a:moveTo>
                    <a:pt x="3669791" y="0"/>
                  </a:moveTo>
                  <a:lnTo>
                    <a:pt x="3058667" y="109728"/>
                  </a:lnTo>
                  <a:lnTo>
                    <a:pt x="2447544" y="373380"/>
                  </a:lnTo>
                  <a:lnTo>
                    <a:pt x="1834895" y="720851"/>
                  </a:lnTo>
                  <a:lnTo>
                    <a:pt x="1223772" y="717804"/>
                  </a:lnTo>
                  <a:lnTo>
                    <a:pt x="611124" y="940307"/>
                  </a:lnTo>
                  <a:lnTo>
                    <a:pt x="0" y="1027176"/>
                  </a:lnTo>
                  <a:lnTo>
                    <a:pt x="0" y="1046988"/>
                  </a:lnTo>
                  <a:lnTo>
                    <a:pt x="611124" y="961644"/>
                  </a:lnTo>
                  <a:lnTo>
                    <a:pt x="1223772" y="739140"/>
                  </a:lnTo>
                  <a:lnTo>
                    <a:pt x="1834895" y="743712"/>
                  </a:lnTo>
                  <a:lnTo>
                    <a:pt x="2447544" y="397763"/>
                  </a:lnTo>
                  <a:lnTo>
                    <a:pt x="3058667" y="135636"/>
                  </a:lnTo>
                  <a:lnTo>
                    <a:pt x="3669791" y="28956"/>
                  </a:lnTo>
                  <a:lnTo>
                    <a:pt x="3669791" y="0"/>
                  </a:lnTo>
                  <a:close/>
                </a:path>
              </a:pathLst>
            </a:custGeom>
            <a:solidFill>
              <a:srgbClr val="C952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085088" y="4049267"/>
              <a:ext cx="3670300" cy="1053465"/>
            </a:xfrm>
            <a:custGeom>
              <a:avLst/>
              <a:gdLst/>
              <a:ahLst/>
              <a:cxnLst/>
              <a:rect l="l" t="t" r="r" b="b"/>
              <a:pathLst>
                <a:path w="3670300" h="1053464">
                  <a:moveTo>
                    <a:pt x="3669791" y="0"/>
                  </a:moveTo>
                  <a:lnTo>
                    <a:pt x="3058667" y="103631"/>
                  </a:lnTo>
                  <a:lnTo>
                    <a:pt x="2447544" y="342899"/>
                  </a:lnTo>
                  <a:lnTo>
                    <a:pt x="1834895" y="694943"/>
                  </a:lnTo>
                  <a:lnTo>
                    <a:pt x="1223772" y="691895"/>
                  </a:lnTo>
                  <a:lnTo>
                    <a:pt x="611124" y="923543"/>
                  </a:lnTo>
                  <a:lnTo>
                    <a:pt x="0" y="1016507"/>
                  </a:lnTo>
                  <a:lnTo>
                    <a:pt x="0" y="1053083"/>
                  </a:lnTo>
                  <a:lnTo>
                    <a:pt x="611124" y="966215"/>
                  </a:lnTo>
                  <a:lnTo>
                    <a:pt x="1223772" y="743711"/>
                  </a:lnTo>
                  <a:lnTo>
                    <a:pt x="1834895" y="746759"/>
                  </a:lnTo>
                  <a:lnTo>
                    <a:pt x="2447544" y="399287"/>
                  </a:lnTo>
                  <a:lnTo>
                    <a:pt x="3058667" y="135635"/>
                  </a:lnTo>
                  <a:lnTo>
                    <a:pt x="3669791" y="25907"/>
                  </a:lnTo>
                  <a:lnTo>
                    <a:pt x="3669791" y="0"/>
                  </a:lnTo>
                  <a:close/>
                </a:path>
              </a:pathLst>
            </a:custGeom>
            <a:solidFill>
              <a:srgbClr val="60A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085088" y="4023359"/>
              <a:ext cx="3670300" cy="1042669"/>
            </a:xfrm>
            <a:custGeom>
              <a:avLst/>
              <a:gdLst/>
              <a:ahLst/>
              <a:cxnLst/>
              <a:rect l="l" t="t" r="r" b="b"/>
              <a:pathLst>
                <a:path w="3670300" h="1042670">
                  <a:moveTo>
                    <a:pt x="3669791" y="0"/>
                  </a:moveTo>
                  <a:lnTo>
                    <a:pt x="3058667" y="99059"/>
                  </a:lnTo>
                  <a:lnTo>
                    <a:pt x="2447544" y="348995"/>
                  </a:lnTo>
                  <a:lnTo>
                    <a:pt x="1834895" y="705612"/>
                  </a:lnTo>
                  <a:lnTo>
                    <a:pt x="1223772" y="704088"/>
                  </a:lnTo>
                  <a:lnTo>
                    <a:pt x="611124" y="937259"/>
                  </a:lnTo>
                  <a:lnTo>
                    <a:pt x="0" y="1033271"/>
                  </a:lnTo>
                  <a:lnTo>
                    <a:pt x="0" y="1042415"/>
                  </a:lnTo>
                  <a:lnTo>
                    <a:pt x="611124" y="949451"/>
                  </a:lnTo>
                  <a:lnTo>
                    <a:pt x="1223772" y="717803"/>
                  </a:lnTo>
                  <a:lnTo>
                    <a:pt x="1834895" y="720851"/>
                  </a:lnTo>
                  <a:lnTo>
                    <a:pt x="2447544" y="368807"/>
                  </a:lnTo>
                  <a:lnTo>
                    <a:pt x="3058667" y="129539"/>
                  </a:lnTo>
                  <a:lnTo>
                    <a:pt x="3669791" y="25907"/>
                  </a:lnTo>
                  <a:lnTo>
                    <a:pt x="3669791" y="0"/>
                  </a:lnTo>
                  <a:close/>
                </a:path>
              </a:pathLst>
            </a:custGeom>
            <a:solidFill>
              <a:srgbClr val="2F4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085088" y="4003547"/>
              <a:ext cx="3670300" cy="1053465"/>
            </a:xfrm>
            <a:custGeom>
              <a:avLst/>
              <a:gdLst/>
              <a:ahLst/>
              <a:cxnLst/>
              <a:rect l="l" t="t" r="r" b="b"/>
              <a:pathLst>
                <a:path w="3670300" h="1053464">
                  <a:moveTo>
                    <a:pt x="3669791" y="0"/>
                  </a:moveTo>
                  <a:lnTo>
                    <a:pt x="3058667" y="88391"/>
                  </a:lnTo>
                  <a:lnTo>
                    <a:pt x="2447544" y="339851"/>
                  </a:lnTo>
                  <a:lnTo>
                    <a:pt x="1834895" y="697991"/>
                  </a:lnTo>
                  <a:lnTo>
                    <a:pt x="1223772" y="693419"/>
                  </a:lnTo>
                  <a:lnTo>
                    <a:pt x="611124" y="923544"/>
                  </a:lnTo>
                  <a:lnTo>
                    <a:pt x="0" y="1022603"/>
                  </a:lnTo>
                  <a:lnTo>
                    <a:pt x="0" y="1053083"/>
                  </a:lnTo>
                  <a:lnTo>
                    <a:pt x="611124" y="957071"/>
                  </a:lnTo>
                  <a:lnTo>
                    <a:pt x="1223772" y="723900"/>
                  </a:lnTo>
                  <a:lnTo>
                    <a:pt x="1834895" y="725424"/>
                  </a:lnTo>
                  <a:lnTo>
                    <a:pt x="2447544" y="368807"/>
                  </a:lnTo>
                  <a:lnTo>
                    <a:pt x="3058667" y="118871"/>
                  </a:lnTo>
                  <a:lnTo>
                    <a:pt x="3669791" y="19812"/>
                  </a:lnTo>
                  <a:lnTo>
                    <a:pt x="3669791" y="0"/>
                  </a:lnTo>
                  <a:close/>
                </a:path>
              </a:pathLst>
            </a:custGeom>
            <a:solidFill>
              <a:srgbClr val="879A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085088" y="3983735"/>
              <a:ext cx="3670300" cy="1042669"/>
            </a:xfrm>
            <a:custGeom>
              <a:avLst/>
              <a:gdLst/>
              <a:ahLst/>
              <a:cxnLst/>
              <a:rect l="l" t="t" r="r" b="b"/>
              <a:pathLst>
                <a:path w="3670300" h="1042670">
                  <a:moveTo>
                    <a:pt x="3669791" y="0"/>
                  </a:moveTo>
                  <a:lnTo>
                    <a:pt x="3058667" y="79247"/>
                  </a:lnTo>
                  <a:lnTo>
                    <a:pt x="2447544" y="332231"/>
                  </a:lnTo>
                  <a:lnTo>
                    <a:pt x="1834895" y="688847"/>
                  </a:lnTo>
                  <a:lnTo>
                    <a:pt x="1223772" y="687324"/>
                  </a:lnTo>
                  <a:lnTo>
                    <a:pt x="611124" y="912876"/>
                  </a:lnTo>
                  <a:lnTo>
                    <a:pt x="0" y="1011936"/>
                  </a:lnTo>
                  <a:lnTo>
                    <a:pt x="0" y="1042415"/>
                  </a:lnTo>
                  <a:lnTo>
                    <a:pt x="611124" y="943356"/>
                  </a:lnTo>
                  <a:lnTo>
                    <a:pt x="1223772" y="713232"/>
                  </a:lnTo>
                  <a:lnTo>
                    <a:pt x="1834895" y="717803"/>
                  </a:lnTo>
                  <a:lnTo>
                    <a:pt x="2447544" y="359663"/>
                  </a:lnTo>
                  <a:lnTo>
                    <a:pt x="3058667" y="108203"/>
                  </a:lnTo>
                  <a:lnTo>
                    <a:pt x="3669791" y="19812"/>
                  </a:lnTo>
                  <a:lnTo>
                    <a:pt x="3669791" y="0"/>
                  </a:lnTo>
                  <a:close/>
                </a:path>
              </a:pathLst>
            </a:custGeom>
            <a:solidFill>
              <a:srgbClr val="364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085088" y="3160775"/>
              <a:ext cx="3670300" cy="471170"/>
            </a:xfrm>
            <a:custGeom>
              <a:avLst/>
              <a:gdLst/>
              <a:ahLst/>
              <a:cxnLst/>
              <a:rect l="l" t="t" r="r" b="b"/>
              <a:pathLst>
                <a:path w="3670300" h="471170">
                  <a:moveTo>
                    <a:pt x="0" y="470916"/>
                  </a:moveTo>
                  <a:lnTo>
                    <a:pt x="3669791" y="470916"/>
                  </a:lnTo>
                </a:path>
                <a:path w="3670300" h="471170">
                  <a:moveTo>
                    <a:pt x="0" y="0"/>
                  </a:moveTo>
                  <a:lnTo>
                    <a:pt x="3669791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085088" y="2964179"/>
              <a:ext cx="3670300" cy="2032000"/>
            </a:xfrm>
            <a:custGeom>
              <a:avLst/>
              <a:gdLst/>
              <a:ahLst/>
              <a:cxnLst/>
              <a:rect l="l" t="t" r="r" b="b"/>
              <a:pathLst>
                <a:path w="3670300" h="2032000">
                  <a:moveTo>
                    <a:pt x="3669791" y="0"/>
                  </a:moveTo>
                  <a:lnTo>
                    <a:pt x="3058667" y="156972"/>
                  </a:lnTo>
                  <a:lnTo>
                    <a:pt x="2447544" y="457200"/>
                  </a:lnTo>
                  <a:lnTo>
                    <a:pt x="1834895" y="807720"/>
                  </a:lnTo>
                  <a:lnTo>
                    <a:pt x="1223772" y="906780"/>
                  </a:lnTo>
                  <a:lnTo>
                    <a:pt x="611124" y="1161288"/>
                  </a:lnTo>
                  <a:lnTo>
                    <a:pt x="0" y="1298448"/>
                  </a:lnTo>
                  <a:lnTo>
                    <a:pt x="0" y="2031492"/>
                  </a:lnTo>
                  <a:lnTo>
                    <a:pt x="611124" y="1932432"/>
                  </a:lnTo>
                  <a:lnTo>
                    <a:pt x="1223772" y="1706880"/>
                  </a:lnTo>
                  <a:lnTo>
                    <a:pt x="1834895" y="1708404"/>
                  </a:lnTo>
                  <a:lnTo>
                    <a:pt x="2447544" y="1351788"/>
                  </a:lnTo>
                  <a:lnTo>
                    <a:pt x="3058667" y="1098804"/>
                  </a:lnTo>
                  <a:lnTo>
                    <a:pt x="3669791" y="1019556"/>
                  </a:lnTo>
                  <a:lnTo>
                    <a:pt x="3669791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085088" y="6457188"/>
              <a:ext cx="3670300" cy="33655"/>
            </a:xfrm>
            <a:custGeom>
              <a:avLst/>
              <a:gdLst/>
              <a:ahLst/>
              <a:cxnLst/>
              <a:rect l="l" t="t" r="r" b="b"/>
              <a:pathLst>
                <a:path w="3670300" h="33654">
                  <a:moveTo>
                    <a:pt x="0" y="0"/>
                  </a:moveTo>
                  <a:lnTo>
                    <a:pt x="3669791" y="0"/>
                  </a:lnTo>
                </a:path>
                <a:path w="3670300" h="33654">
                  <a:moveTo>
                    <a:pt x="0" y="0"/>
                  </a:moveTo>
                  <a:lnTo>
                    <a:pt x="0" y="33528"/>
                  </a:lnTo>
                </a:path>
                <a:path w="3670300" h="33654">
                  <a:moveTo>
                    <a:pt x="611124" y="0"/>
                  </a:moveTo>
                  <a:lnTo>
                    <a:pt x="611124" y="33528"/>
                  </a:lnTo>
                </a:path>
                <a:path w="3670300" h="33654">
                  <a:moveTo>
                    <a:pt x="1223772" y="0"/>
                  </a:moveTo>
                  <a:lnTo>
                    <a:pt x="1223772" y="33528"/>
                  </a:lnTo>
                </a:path>
                <a:path w="3670300" h="33654">
                  <a:moveTo>
                    <a:pt x="1834895" y="0"/>
                  </a:moveTo>
                  <a:lnTo>
                    <a:pt x="1834895" y="33528"/>
                  </a:lnTo>
                </a:path>
                <a:path w="3670300" h="33654">
                  <a:moveTo>
                    <a:pt x="2447544" y="0"/>
                  </a:moveTo>
                  <a:lnTo>
                    <a:pt x="2447544" y="33528"/>
                  </a:lnTo>
                </a:path>
                <a:path w="3670300" h="33654">
                  <a:moveTo>
                    <a:pt x="3058667" y="0"/>
                  </a:moveTo>
                  <a:lnTo>
                    <a:pt x="3058667" y="33528"/>
                  </a:lnTo>
                </a:path>
                <a:path w="3670300" h="33654">
                  <a:moveTo>
                    <a:pt x="3669791" y="0"/>
                  </a:moveTo>
                  <a:lnTo>
                    <a:pt x="3669791" y="33528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892251" y="6358839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45058" y="5887923"/>
            <a:ext cx="3429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2</a:t>
            </a:r>
            <a:r>
              <a:rPr sz="1000" spc="-60" dirty="0">
                <a:solidFill>
                  <a:srgbClr val="343333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343333"/>
                </a:solidFill>
                <a:latin typeface="Arial"/>
                <a:cs typeface="Arial"/>
              </a:rPr>
              <a:t>000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45058" y="5416372"/>
            <a:ext cx="3429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4</a:t>
            </a:r>
            <a:r>
              <a:rPr sz="1000" spc="-65" dirty="0">
                <a:solidFill>
                  <a:srgbClr val="343333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000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45058" y="4945456"/>
            <a:ext cx="3429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6</a:t>
            </a:r>
            <a:r>
              <a:rPr sz="1000" spc="-65" dirty="0">
                <a:solidFill>
                  <a:srgbClr val="343333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000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45058" y="4474540"/>
            <a:ext cx="3429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8</a:t>
            </a:r>
            <a:r>
              <a:rPr sz="1000" spc="-65" dirty="0">
                <a:solidFill>
                  <a:srgbClr val="343333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000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74344" y="4003624"/>
            <a:ext cx="41465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10</a:t>
            </a:r>
            <a:r>
              <a:rPr sz="1000" spc="-60" dirty="0">
                <a:solidFill>
                  <a:srgbClr val="343333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000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74344" y="3533013"/>
            <a:ext cx="4140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12</a:t>
            </a:r>
            <a:r>
              <a:rPr sz="1000" spc="-65" dirty="0">
                <a:solidFill>
                  <a:srgbClr val="343333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000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74344" y="3062097"/>
            <a:ext cx="4140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14</a:t>
            </a:r>
            <a:r>
              <a:rPr sz="1000" spc="-65" dirty="0">
                <a:solidFill>
                  <a:srgbClr val="343333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000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944981" y="6503923"/>
            <a:ext cx="2794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43333"/>
                </a:solidFill>
                <a:latin typeface="Arial"/>
                <a:cs typeface="Arial"/>
              </a:rPr>
              <a:t>2</a:t>
            </a:r>
            <a:r>
              <a:rPr sz="900" spc="-15" dirty="0">
                <a:solidFill>
                  <a:srgbClr val="343333"/>
                </a:solidFill>
                <a:latin typeface="Arial"/>
                <a:cs typeface="Arial"/>
              </a:rPr>
              <a:t>0</a:t>
            </a:r>
            <a:r>
              <a:rPr sz="900" spc="-5" dirty="0">
                <a:solidFill>
                  <a:srgbClr val="343333"/>
                </a:solidFill>
                <a:latin typeface="Arial"/>
                <a:cs typeface="Arial"/>
              </a:rPr>
              <a:t>14</a:t>
            </a:r>
            <a:endParaRPr sz="9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556766" y="6503923"/>
            <a:ext cx="2794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43333"/>
                </a:solidFill>
                <a:latin typeface="Arial"/>
                <a:cs typeface="Arial"/>
              </a:rPr>
              <a:t>2</a:t>
            </a:r>
            <a:r>
              <a:rPr sz="900" spc="-15" dirty="0">
                <a:solidFill>
                  <a:srgbClr val="343333"/>
                </a:solidFill>
                <a:latin typeface="Arial"/>
                <a:cs typeface="Arial"/>
              </a:rPr>
              <a:t>0</a:t>
            </a:r>
            <a:r>
              <a:rPr sz="900" spc="-5" dirty="0">
                <a:solidFill>
                  <a:srgbClr val="343333"/>
                </a:solidFill>
                <a:latin typeface="Arial"/>
                <a:cs typeface="Arial"/>
              </a:rPr>
              <a:t>15</a:t>
            </a:r>
            <a:endParaRPr sz="9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168779" y="6503923"/>
            <a:ext cx="2794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43333"/>
                </a:solidFill>
                <a:latin typeface="Arial"/>
                <a:cs typeface="Arial"/>
              </a:rPr>
              <a:t>2</a:t>
            </a:r>
            <a:r>
              <a:rPr sz="900" spc="-15" dirty="0">
                <a:solidFill>
                  <a:srgbClr val="343333"/>
                </a:solidFill>
                <a:latin typeface="Arial"/>
                <a:cs typeface="Arial"/>
              </a:rPr>
              <a:t>0</a:t>
            </a:r>
            <a:r>
              <a:rPr sz="900" spc="-5" dirty="0">
                <a:solidFill>
                  <a:srgbClr val="343333"/>
                </a:solidFill>
                <a:latin typeface="Arial"/>
                <a:cs typeface="Arial"/>
              </a:rPr>
              <a:t>16</a:t>
            </a:r>
            <a:endParaRPr sz="9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780792" y="6503923"/>
            <a:ext cx="2794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43333"/>
                </a:solidFill>
                <a:latin typeface="Arial"/>
                <a:cs typeface="Arial"/>
              </a:rPr>
              <a:t>2</a:t>
            </a:r>
            <a:r>
              <a:rPr sz="900" spc="-15" dirty="0">
                <a:solidFill>
                  <a:srgbClr val="343333"/>
                </a:solidFill>
                <a:latin typeface="Arial"/>
                <a:cs typeface="Arial"/>
              </a:rPr>
              <a:t>0</a:t>
            </a:r>
            <a:r>
              <a:rPr sz="900" spc="-5" dirty="0">
                <a:solidFill>
                  <a:srgbClr val="343333"/>
                </a:solidFill>
                <a:latin typeface="Arial"/>
                <a:cs typeface="Arial"/>
              </a:rPr>
              <a:t>17</a:t>
            </a:r>
            <a:endParaRPr sz="9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392551" y="6503923"/>
            <a:ext cx="2794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43333"/>
                </a:solidFill>
                <a:latin typeface="Arial"/>
                <a:cs typeface="Arial"/>
              </a:rPr>
              <a:t>2</a:t>
            </a:r>
            <a:r>
              <a:rPr sz="900" spc="-15" dirty="0">
                <a:solidFill>
                  <a:srgbClr val="343333"/>
                </a:solidFill>
                <a:latin typeface="Arial"/>
                <a:cs typeface="Arial"/>
              </a:rPr>
              <a:t>0</a:t>
            </a:r>
            <a:r>
              <a:rPr sz="900" spc="-5" dirty="0">
                <a:solidFill>
                  <a:srgbClr val="343333"/>
                </a:solidFill>
                <a:latin typeface="Arial"/>
                <a:cs typeface="Arial"/>
              </a:rPr>
              <a:t>18</a:t>
            </a:r>
            <a:endParaRPr sz="9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004564" y="6503923"/>
            <a:ext cx="2794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43333"/>
                </a:solidFill>
                <a:latin typeface="Arial"/>
                <a:cs typeface="Arial"/>
              </a:rPr>
              <a:t>2</a:t>
            </a:r>
            <a:r>
              <a:rPr sz="900" spc="-15" dirty="0">
                <a:solidFill>
                  <a:srgbClr val="343333"/>
                </a:solidFill>
                <a:latin typeface="Arial"/>
                <a:cs typeface="Arial"/>
              </a:rPr>
              <a:t>0</a:t>
            </a:r>
            <a:r>
              <a:rPr sz="900" spc="-5" dirty="0">
                <a:solidFill>
                  <a:srgbClr val="343333"/>
                </a:solidFill>
                <a:latin typeface="Arial"/>
                <a:cs typeface="Arial"/>
              </a:rPr>
              <a:t>19</a:t>
            </a:r>
            <a:endParaRPr sz="9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616322" y="6503923"/>
            <a:ext cx="2794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43333"/>
                </a:solidFill>
                <a:latin typeface="Arial"/>
                <a:cs typeface="Arial"/>
              </a:rPr>
              <a:t>2</a:t>
            </a:r>
            <a:r>
              <a:rPr sz="900" spc="-15" dirty="0">
                <a:solidFill>
                  <a:srgbClr val="343333"/>
                </a:solidFill>
                <a:latin typeface="Arial"/>
                <a:cs typeface="Arial"/>
              </a:rPr>
              <a:t>0</a:t>
            </a:r>
            <a:r>
              <a:rPr sz="900" spc="-5" dirty="0">
                <a:solidFill>
                  <a:srgbClr val="343333"/>
                </a:solidFill>
                <a:latin typeface="Arial"/>
                <a:cs typeface="Arial"/>
              </a:rPr>
              <a:t>20</a:t>
            </a:r>
            <a:endParaRPr sz="9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5135879" y="2644139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5" h="64135">
                <a:moveTo>
                  <a:pt x="64008" y="0"/>
                </a:moveTo>
                <a:lnTo>
                  <a:pt x="0" y="0"/>
                </a:lnTo>
                <a:lnTo>
                  <a:pt x="0" y="64008"/>
                </a:lnTo>
                <a:lnTo>
                  <a:pt x="64008" y="64008"/>
                </a:lnTo>
                <a:lnTo>
                  <a:pt x="64008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5214873" y="2563393"/>
            <a:ext cx="1506220" cy="399161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CITI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Latvijas dzelzceļš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08400"/>
              </a:lnSpc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Saldus pārtikas kombināts  FMM</a:t>
            </a:r>
            <a:endParaRPr sz="1000">
              <a:latin typeface="Arial"/>
              <a:cs typeface="Arial"/>
            </a:endParaRPr>
          </a:p>
          <a:p>
            <a:pPr marL="12700" marR="675005">
              <a:lnSpc>
                <a:spcPts val="1300"/>
              </a:lnSpc>
              <a:spcBef>
                <a:spcPts val="6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Druvas</a:t>
            </a:r>
            <a:r>
              <a:rPr sz="1000" spc="-60" dirty="0">
                <a:solidFill>
                  <a:srgbClr val="343333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Unguri  Libra</a:t>
            </a:r>
            <a:r>
              <a:rPr sz="1000" spc="-20" dirty="0">
                <a:solidFill>
                  <a:srgbClr val="34333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43333"/>
                </a:solidFill>
                <a:latin typeface="Arial"/>
                <a:cs typeface="Arial"/>
              </a:rPr>
              <a:t>Plast</a:t>
            </a:r>
            <a:endParaRPr sz="1000">
              <a:latin typeface="Arial"/>
              <a:cs typeface="Arial"/>
            </a:endParaRPr>
          </a:p>
          <a:p>
            <a:pPr marL="12700" marR="455930">
              <a:lnSpc>
                <a:spcPts val="1300"/>
              </a:lnSpc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Saldus</a:t>
            </a:r>
            <a:r>
              <a:rPr sz="1000" spc="-60" dirty="0">
                <a:solidFill>
                  <a:srgbClr val="343333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meliorācija  Tērvete Food  Karlsberg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Plast-Tech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Balex Metal</a:t>
            </a:r>
            <a:endParaRPr sz="1000">
              <a:latin typeface="Arial"/>
              <a:cs typeface="Arial"/>
            </a:endParaRPr>
          </a:p>
          <a:p>
            <a:pPr marL="12700" marR="554355">
              <a:lnSpc>
                <a:spcPct val="108400"/>
              </a:lnSpc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Jets Vacuum  Lāčplēši A.I.  Norplast  Hoppekids  Cannelle</a:t>
            </a:r>
            <a:r>
              <a:rPr sz="1000" spc="-60" dirty="0">
                <a:solidFill>
                  <a:srgbClr val="343333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Bakery  Reserv</a:t>
            </a:r>
            <a:endParaRPr sz="1000">
              <a:latin typeface="Arial"/>
              <a:cs typeface="Arial"/>
            </a:endParaRPr>
          </a:p>
          <a:p>
            <a:pPr marL="12700" marR="104139">
              <a:lnSpc>
                <a:spcPct val="108400"/>
              </a:lnSpc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Saldus Medicīnas centrs  Lanos</a:t>
            </a:r>
            <a:endParaRPr sz="1000">
              <a:latin typeface="Arial"/>
              <a:cs typeface="Arial"/>
            </a:endParaRPr>
          </a:p>
          <a:p>
            <a:pPr marL="12700" marR="568325">
              <a:lnSpc>
                <a:spcPct val="108400"/>
              </a:lnSpc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66 North Baltic</a:t>
            </a:r>
            <a:r>
              <a:rPr sz="1000" spc="-35" dirty="0">
                <a:solidFill>
                  <a:srgbClr val="343333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*  Ergo</a:t>
            </a:r>
            <a:r>
              <a:rPr sz="1000" spc="-15" dirty="0">
                <a:solidFill>
                  <a:srgbClr val="343333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E.B.F.</a:t>
            </a:r>
            <a:endParaRPr sz="1000">
              <a:latin typeface="Arial"/>
              <a:cs typeface="Arial"/>
            </a:endParaRPr>
          </a:p>
          <a:p>
            <a:pPr marL="12700" marR="780415" algn="just">
              <a:lnSpc>
                <a:spcPct val="108400"/>
              </a:lnSpc>
              <a:spcBef>
                <a:spcPts val="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Vecvagari</a:t>
            </a:r>
            <a:r>
              <a:rPr sz="1000" spc="-65" dirty="0">
                <a:solidFill>
                  <a:srgbClr val="343333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M  Pata Saldus  Schwenk</a:t>
            </a:r>
            <a:endParaRPr sz="100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5135879" y="2808732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5" h="64135">
                <a:moveTo>
                  <a:pt x="64008" y="0"/>
                </a:moveTo>
                <a:lnTo>
                  <a:pt x="0" y="0"/>
                </a:lnTo>
                <a:lnTo>
                  <a:pt x="0" y="64008"/>
                </a:lnTo>
                <a:lnTo>
                  <a:pt x="64008" y="64008"/>
                </a:lnTo>
                <a:lnTo>
                  <a:pt x="64008" y="0"/>
                </a:lnTo>
                <a:close/>
              </a:path>
            </a:pathLst>
          </a:custGeom>
          <a:solidFill>
            <a:srgbClr val="3648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135879" y="2974848"/>
            <a:ext cx="64135" cy="62865"/>
          </a:xfrm>
          <a:custGeom>
            <a:avLst/>
            <a:gdLst/>
            <a:ahLst/>
            <a:cxnLst/>
            <a:rect l="l" t="t" r="r" b="b"/>
            <a:pathLst>
              <a:path w="64135" h="62864">
                <a:moveTo>
                  <a:pt x="64008" y="0"/>
                </a:moveTo>
                <a:lnTo>
                  <a:pt x="0" y="0"/>
                </a:lnTo>
                <a:lnTo>
                  <a:pt x="0" y="62484"/>
                </a:lnTo>
                <a:lnTo>
                  <a:pt x="64008" y="62484"/>
                </a:lnTo>
                <a:lnTo>
                  <a:pt x="64008" y="0"/>
                </a:lnTo>
                <a:close/>
              </a:path>
            </a:pathLst>
          </a:custGeom>
          <a:solidFill>
            <a:srgbClr val="879A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135879" y="3139439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5" h="64135">
                <a:moveTo>
                  <a:pt x="64008" y="0"/>
                </a:moveTo>
                <a:lnTo>
                  <a:pt x="0" y="0"/>
                </a:lnTo>
                <a:lnTo>
                  <a:pt x="0" y="64008"/>
                </a:lnTo>
                <a:lnTo>
                  <a:pt x="64008" y="64008"/>
                </a:lnTo>
                <a:lnTo>
                  <a:pt x="64008" y="0"/>
                </a:lnTo>
                <a:close/>
              </a:path>
            </a:pathLst>
          </a:custGeom>
          <a:solidFill>
            <a:srgbClr val="2F40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135879" y="3304032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5" h="64135">
                <a:moveTo>
                  <a:pt x="64008" y="0"/>
                </a:moveTo>
                <a:lnTo>
                  <a:pt x="0" y="0"/>
                </a:lnTo>
                <a:lnTo>
                  <a:pt x="0" y="64008"/>
                </a:lnTo>
                <a:lnTo>
                  <a:pt x="64008" y="64008"/>
                </a:lnTo>
                <a:lnTo>
                  <a:pt x="64008" y="0"/>
                </a:lnTo>
                <a:close/>
              </a:path>
            </a:pathLst>
          </a:custGeom>
          <a:solidFill>
            <a:srgbClr val="60A7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135879" y="3470147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5" h="64135">
                <a:moveTo>
                  <a:pt x="64008" y="0"/>
                </a:moveTo>
                <a:lnTo>
                  <a:pt x="0" y="0"/>
                </a:lnTo>
                <a:lnTo>
                  <a:pt x="0" y="64008"/>
                </a:lnTo>
                <a:lnTo>
                  <a:pt x="64008" y="64008"/>
                </a:lnTo>
                <a:lnTo>
                  <a:pt x="64008" y="0"/>
                </a:lnTo>
                <a:close/>
              </a:path>
            </a:pathLst>
          </a:custGeom>
          <a:solidFill>
            <a:srgbClr val="C952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135879" y="3634740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5" h="64135">
                <a:moveTo>
                  <a:pt x="64008" y="0"/>
                </a:moveTo>
                <a:lnTo>
                  <a:pt x="0" y="0"/>
                </a:lnTo>
                <a:lnTo>
                  <a:pt x="0" y="64007"/>
                </a:lnTo>
                <a:lnTo>
                  <a:pt x="64008" y="64007"/>
                </a:lnTo>
                <a:lnTo>
                  <a:pt x="64008" y="0"/>
                </a:lnTo>
                <a:close/>
              </a:path>
            </a:pathLst>
          </a:custGeom>
          <a:solidFill>
            <a:srgbClr val="8585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135879" y="3800855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5" h="64135">
                <a:moveTo>
                  <a:pt x="64008" y="0"/>
                </a:moveTo>
                <a:lnTo>
                  <a:pt x="0" y="0"/>
                </a:lnTo>
                <a:lnTo>
                  <a:pt x="0" y="64008"/>
                </a:lnTo>
                <a:lnTo>
                  <a:pt x="64008" y="64008"/>
                </a:lnTo>
                <a:lnTo>
                  <a:pt x="64008" y="0"/>
                </a:lnTo>
                <a:close/>
              </a:path>
            </a:pathLst>
          </a:custGeom>
          <a:solidFill>
            <a:srgbClr val="6084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135879" y="3965447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5" h="64135">
                <a:moveTo>
                  <a:pt x="64008" y="0"/>
                </a:moveTo>
                <a:lnTo>
                  <a:pt x="0" y="0"/>
                </a:lnTo>
                <a:lnTo>
                  <a:pt x="0" y="64007"/>
                </a:lnTo>
                <a:lnTo>
                  <a:pt x="64008" y="64007"/>
                </a:lnTo>
                <a:lnTo>
                  <a:pt x="64008" y="0"/>
                </a:lnTo>
                <a:close/>
              </a:path>
            </a:pathLst>
          </a:custGeom>
          <a:solidFill>
            <a:srgbClr val="B8C4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135879" y="4130040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5" h="64135">
                <a:moveTo>
                  <a:pt x="64008" y="0"/>
                </a:moveTo>
                <a:lnTo>
                  <a:pt x="0" y="0"/>
                </a:lnTo>
                <a:lnTo>
                  <a:pt x="0" y="64007"/>
                </a:lnTo>
                <a:lnTo>
                  <a:pt x="64008" y="64007"/>
                </a:lnTo>
                <a:lnTo>
                  <a:pt x="64008" y="0"/>
                </a:lnTo>
                <a:close/>
              </a:path>
            </a:pathLst>
          </a:custGeom>
          <a:solidFill>
            <a:srgbClr val="5573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135879" y="4296155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5" h="64135">
                <a:moveTo>
                  <a:pt x="64008" y="0"/>
                </a:moveTo>
                <a:lnTo>
                  <a:pt x="0" y="0"/>
                </a:lnTo>
                <a:lnTo>
                  <a:pt x="0" y="64008"/>
                </a:lnTo>
                <a:lnTo>
                  <a:pt x="64008" y="64008"/>
                </a:lnTo>
                <a:lnTo>
                  <a:pt x="64008" y="0"/>
                </a:lnTo>
                <a:close/>
              </a:path>
            </a:pathLst>
          </a:custGeom>
          <a:solidFill>
            <a:srgbClr val="ACD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135879" y="4460747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5" h="64135">
                <a:moveTo>
                  <a:pt x="64008" y="0"/>
                </a:moveTo>
                <a:lnTo>
                  <a:pt x="0" y="0"/>
                </a:lnTo>
                <a:lnTo>
                  <a:pt x="0" y="64007"/>
                </a:lnTo>
                <a:lnTo>
                  <a:pt x="64008" y="64007"/>
                </a:lnTo>
                <a:lnTo>
                  <a:pt x="64008" y="0"/>
                </a:lnTo>
                <a:close/>
              </a:path>
            </a:pathLst>
          </a:custGeom>
          <a:solidFill>
            <a:srgbClr val="E1A0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135879" y="4626864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5" h="64135">
                <a:moveTo>
                  <a:pt x="64008" y="0"/>
                </a:moveTo>
                <a:lnTo>
                  <a:pt x="0" y="0"/>
                </a:lnTo>
                <a:lnTo>
                  <a:pt x="0" y="64007"/>
                </a:lnTo>
                <a:lnTo>
                  <a:pt x="64008" y="64007"/>
                </a:lnTo>
                <a:lnTo>
                  <a:pt x="64008" y="0"/>
                </a:lnTo>
                <a:close/>
              </a:path>
            </a:pathLst>
          </a:custGeom>
          <a:solidFill>
            <a:srgbClr val="3D3C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135879" y="4791455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5" h="64135">
                <a:moveTo>
                  <a:pt x="64008" y="0"/>
                </a:moveTo>
                <a:lnTo>
                  <a:pt x="0" y="0"/>
                </a:lnTo>
                <a:lnTo>
                  <a:pt x="0" y="64008"/>
                </a:lnTo>
                <a:lnTo>
                  <a:pt x="64008" y="64008"/>
                </a:lnTo>
                <a:lnTo>
                  <a:pt x="64008" y="0"/>
                </a:lnTo>
                <a:close/>
              </a:path>
            </a:pathLst>
          </a:custGeom>
          <a:solidFill>
            <a:srgbClr val="283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135879" y="4956047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5" h="64135">
                <a:moveTo>
                  <a:pt x="64008" y="0"/>
                </a:moveTo>
                <a:lnTo>
                  <a:pt x="0" y="0"/>
                </a:lnTo>
                <a:lnTo>
                  <a:pt x="0" y="64007"/>
                </a:lnTo>
                <a:lnTo>
                  <a:pt x="64008" y="64007"/>
                </a:lnTo>
                <a:lnTo>
                  <a:pt x="64008" y="0"/>
                </a:lnTo>
                <a:close/>
              </a:path>
            </a:pathLst>
          </a:custGeom>
          <a:solidFill>
            <a:srgbClr val="6674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135879" y="5122164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5" h="64135">
                <a:moveTo>
                  <a:pt x="64008" y="0"/>
                </a:moveTo>
                <a:lnTo>
                  <a:pt x="0" y="0"/>
                </a:lnTo>
                <a:lnTo>
                  <a:pt x="0" y="64007"/>
                </a:lnTo>
                <a:lnTo>
                  <a:pt x="64008" y="64007"/>
                </a:lnTo>
                <a:lnTo>
                  <a:pt x="64008" y="0"/>
                </a:lnTo>
                <a:close/>
              </a:path>
            </a:pathLst>
          </a:custGeom>
          <a:solidFill>
            <a:srgbClr val="232F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135879" y="5286755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5" h="64135">
                <a:moveTo>
                  <a:pt x="64008" y="0"/>
                </a:moveTo>
                <a:lnTo>
                  <a:pt x="0" y="0"/>
                </a:lnTo>
                <a:lnTo>
                  <a:pt x="0" y="64008"/>
                </a:lnTo>
                <a:lnTo>
                  <a:pt x="64008" y="64008"/>
                </a:lnTo>
                <a:lnTo>
                  <a:pt x="64008" y="0"/>
                </a:lnTo>
                <a:close/>
              </a:path>
            </a:pathLst>
          </a:custGeom>
          <a:solidFill>
            <a:srgbClr val="3983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135879" y="5452871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5" h="64135">
                <a:moveTo>
                  <a:pt x="64008" y="0"/>
                </a:moveTo>
                <a:lnTo>
                  <a:pt x="0" y="0"/>
                </a:lnTo>
                <a:lnTo>
                  <a:pt x="0" y="64007"/>
                </a:lnTo>
                <a:lnTo>
                  <a:pt x="64008" y="64007"/>
                </a:lnTo>
                <a:lnTo>
                  <a:pt x="64008" y="0"/>
                </a:lnTo>
                <a:close/>
              </a:path>
            </a:pathLst>
          </a:custGeom>
          <a:solidFill>
            <a:srgbClr val="A33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135879" y="5617464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5" h="64135">
                <a:moveTo>
                  <a:pt x="64008" y="0"/>
                </a:moveTo>
                <a:lnTo>
                  <a:pt x="0" y="0"/>
                </a:lnTo>
                <a:lnTo>
                  <a:pt x="0" y="64008"/>
                </a:lnTo>
                <a:lnTo>
                  <a:pt x="64008" y="64008"/>
                </a:lnTo>
                <a:lnTo>
                  <a:pt x="64008" y="0"/>
                </a:lnTo>
                <a:close/>
              </a:path>
            </a:pathLst>
          </a:custGeom>
          <a:solidFill>
            <a:srgbClr val="6766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135879" y="5783579"/>
            <a:ext cx="64135" cy="62865"/>
          </a:xfrm>
          <a:custGeom>
            <a:avLst/>
            <a:gdLst/>
            <a:ahLst/>
            <a:cxnLst/>
            <a:rect l="l" t="t" r="r" b="b"/>
            <a:pathLst>
              <a:path w="64135" h="62864">
                <a:moveTo>
                  <a:pt x="64008" y="0"/>
                </a:moveTo>
                <a:lnTo>
                  <a:pt x="0" y="0"/>
                </a:lnTo>
                <a:lnTo>
                  <a:pt x="0" y="62484"/>
                </a:lnTo>
                <a:lnTo>
                  <a:pt x="64008" y="62484"/>
                </a:lnTo>
                <a:lnTo>
                  <a:pt x="64008" y="0"/>
                </a:lnTo>
                <a:close/>
              </a:path>
            </a:pathLst>
          </a:custGeom>
          <a:solidFill>
            <a:srgbClr val="435B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135879" y="5948171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5" h="64135">
                <a:moveTo>
                  <a:pt x="64008" y="0"/>
                </a:moveTo>
                <a:lnTo>
                  <a:pt x="0" y="0"/>
                </a:lnTo>
                <a:lnTo>
                  <a:pt x="0" y="64007"/>
                </a:lnTo>
                <a:lnTo>
                  <a:pt x="64008" y="64007"/>
                </a:lnTo>
                <a:lnTo>
                  <a:pt x="64008" y="0"/>
                </a:lnTo>
                <a:close/>
              </a:path>
            </a:pathLst>
          </a:custGeom>
          <a:solidFill>
            <a:srgbClr val="A8B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135879" y="6112764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5" h="64135">
                <a:moveTo>
                  <a:pt x="64008" y="0"/>
                </a:moveTo>
                <a:lnTo>
                  <a:pt x="0" y="0"/>
                </a:lnTo>
                <a:lnTo>
                  <a:pt x="0" y="64008"/>
                </a:lnTo>
                <a:lnTo>
                  <a:pt x="64008" y="64008"/>
                </a:lnTo>
                <a:lnTo>
                  <a:pt x="64008" y="0"/>
                </a:lnTo>
                <a:close/>
              </a:path>
            </a:pathLst>
          </a:custGeom>
          <a:solidFill>
            <a:srgbClr val="3B50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135879" y="6278879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5" h="64135">
                <a:moveTo>
                  <a:pt x="64008" y="0"/>
                </a:moveTo>
                <a:lnTo>
                  <a:pt x="0" y="0"/>
                </a:lnTo>
                <a:lnTo>
                  <a:pt x="0" y="64008"/>
                </a:lnTo>
                <a:lnTo>
                  <a:pt x="64008" y="64008"/>
                </a:lnTo>
                <a:lnTo>
                  <a:pt x="64008" y="0"/>
                </a:lnTo>
                <a:close/>
              </a:path>
            </a:pathLst>
          </a:custGeom>
          <a:solidFill>
            <a:srgbClr val="99C5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135879" y="6443471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5" h="64134">
                <a:moveTo>
                  <a:pt x="64008" y="0"/>
                </a:moveTo>
                <a:lnTo>
                  <a:pt x="0" y="0"/>
                </a:lnTo>
                <a:lnTo>
                  <a:pt x="0" y="64007"/>
                </a:lnTo>
                <a:lnTo>
                  <a:pt x="64008" y="64007"/>
                </a:lnTo>
                <a:lnTo>
                  <a:pt x="64008" y="0"/>
                </a:lnTo>
                <a:close/>
              </a:path>
            </a:pathLst>
          </a:custGeom>
          <a:solidFill>
            <a:srgbClr val="DB889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7" name="object 77"/>
          <p:cNvGrpSpPr/>
          <p:nvPr/>
        </p:nvGrpSpPr>
        <p:grpSpPr>
          <a:xfrm>
            <a:off x="8278368" y="5485066"/>
            <a:ext cx="2725420" cy="350520"/>
            <a:chOff x="8278368" y="5485066"/>
            <a:chExt cx="2725420" cy="350520"/>
          </a:xfrm>
        </p:grpSpPr>
        <p:sp>
          <p:nvSpPr>
            <p:cNvPr id="78" name="object 78"/>
            <p:cNvSpPr/>
            <p:nvPr/>
          </p:nvSpPr>
          <p:spPr>
            <a:xfrm>
              <a:off x="8278368" y="5684519"/>
              <a:ext cx="2725420" cy="0"/>
            </a:xfrm>
            <a:custGeom>
              <a:avLst/>
              <a:gdLst/>
              <a:ahLst/>
              <a:cxnLst/>
              <a:rect l="l" t="t" r="r" b="b"/>
              <a:pathLst>
                <a:path w="2725420">
                  <a:moveTo>
                    <a:pt x="0" y="0"/>
                  </a:moveTo>
                  <a:lnTo>
                    <a:pt x="2724911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8474202" y="5499353"/>
              <a:ext cx="2333625" cy="242570"/>
            </a:xfrm>
            <a:custGeom>
              <a:avLst/>
              <a:gdLst/>
              <a:ahLst/>
              <a:cxnLst/>
              <a:rect l="l" t="t" r="r" b="b"/>
              <a:pathLst>
                <a:path w="2333625" h="242570">
                  <a:moveTo>
                    <a:pt x="0" y="242316"/>
                  </a:moveTo>
                  <a:lnTo>
                    <a:pt x="388620" y="192024"/>
                  </a:lnTo>
                  <a:lnTo>
                    <a:pt x="777240" y="175260"/>
                  </a:lnTo>
                  <a:lnTo>
                    <a:pt x="1167383" y="137160"/>
                  </a:lnTo>
                  <a:lnTo>
                    <a:pt x="1556003" y="25908"/>
                  </a:lnTo>
                  <a:lnTo>
                    <a:pt x="1944624" y="0"/>
                  </a:lnTo>
                  <a:lnTo>
                    <a:pt x="2333244" y="50292"/>
                  </a:lnTo>
                </a:path>
              </a:pathLst>
            </a:custGeom>
            <a:ln w="28575">
              <a:solidFill>
                <a:srgbClr val="B88D9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8474202" y="5697473"/>
              <a:ext cx="2333625" cy="123825"/>
            </a:xfrm>
            <a:custGeom>
              <a:avLst/>
              <a:gdLst/>
              <a:ahLst/>
              <a:cxnLst/>
              <a:rect l="l" t="t" r="r" b="b"/>
              <a:pathLst>
                <a:path w="2333625" h="123825">
                  <a:moveTo>
                    <a:pt x="0" y="123443"/>
                  </a:moveTo>
                  <a:lnTo>
                    <a:pt x="388620" y="111251"/>
                  </a:lnTo>
                  <a:lnTo>
                    <a:pt x="777240" y="112775"/>
                  </a:lnTo>
                  <a:lnTo>
                    <a:pt x="1167383" y="97535"/>
                  </a:lnTo>
                  <a:lnTo>
                    <a:pt x="1556003" y="54863"/>
                  </a:lnTo>
                  <a:lnTo>
                    <a:pt x="1944624" y="0"/>
                  </a:lnTo>
                  <a:lnTo>
                    <a:pt x="2333244" y="12191"/>
                  </a:lnTo>
                </a:path>
              </a:pathLst>
            </a:custGeom>
            <a:ln w="28575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8474202" y="5613653"/>
              <a:ext cx="2333625" cy="128270"/>
            </a:xfrm>
            <a:custGeom>
              <a:avLst/>
              <a:gdLst/>
              <a:ahLst/>
              <a:cxnLst/>
              <a:rect l="l" t="t" r="r" b="b"/>
              <a:pathLst>
                <a:path w="2333625" h="128270">
                  <a:moveTo>
                    <a:pt x="0" y="100584"/>
                  </a:moveTo>
                  <a:lnTo>
                    <a:pt x="388620" y="82296"/>
                  </a:lnTo>
                  <a:lnTo>
                    <a:pt x="777240" y="100584"/>
                  </a:lnTo>
                  <a:lnTo>
                    <a:pt x="1167383" y="85344"/>
                  </a:lnTo>
                  <a:lnTo>
                    <a:pt x="1556003" y="16764"/>
                  </a:lnTo>
                  <a:lnTo>
                    <a:pt x="1944624" y="0"/>
                  </a:lnTo>
                  <a:lnTo>
                    <a:pt x="2333244" y="128016"/>
                  </a:lnTo>
                </a:path>
              </a:pathLst>
            </a:custGeom>
            <a:ln w="28575">
              <a:solidFill>
                <a:srgbClr val="CD54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2" name="object 82"/>
          <p:cNvSpPr/>
          <p:nvPr/>
        </p:nvSpPr>
        <p:spPr>
          <a:xfrm>
            <a:off x="8278368" y="5228844"/>
            <a:ext cx="2725420" cy="0"/>
          </a:xfrm>
          <a:custGeom>
            <a:avLst/>
            <a:gdLst/>
            <a:ahLst/>
            <a:cxnLst/>
            <a:rect l="l" t="t" r="r" b="b"/>
            <a:pathLst>
              <a:path w="2725420">
                <a:moveTo>
                  <a:pt x="0" y="0"/>
                </a:moveTo>
                <a:lnTo>
                  <a:pt x="2724911" y="0"/>
                </a:lnTo>
              </a:path>
            </a:pathLst>
          </a:custGeom>
          <a:ln w="9525">
            <a:solidFill>
              <a:srgbClr val="EFCC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3" name="object 83"/>
          <p:cNvGrpSpPr/>
          <p:nvPr/>
        </p:nvGrpSpPr>
        <p:grpSpPr>
          <a:xfrm>
            <a:off x="8278368" y="3093910"/>
            <a:ext cx="2725420" cy="1857375"/>
            <a:chOff x="8278368" y="3093910"/>
            <a:chExt cx="2725420" cy="1857375"/>
          </a:xfrm>
        </p:grpSpPr>
        <p:sp>
          <p:nvSpPr>
            <p:cNvPr id="84" name="object 84"/>
            <p:cNvSpPr/>
            <p:nvPr/>
          </p:nvSpPr>
          <p:spPr>
            <a:xfrm>
              <a:off x="8278368" y="3407664"/>
              <a:ext cx="2725420" cy="1367155"/>
            </a:xfrm>
            <a:custGeom>
              <a:avLst/>
              <a:gdLst/>
              <a:ahLst/>
              <a:cxnLst/>
              <a:rect l="l" t="t" r="r" b="b"/>
              <a:pathLst>
                <a:path w="2725420" h="1367154">
                  <a:moveTo>
                    <a:pt x="0" y="1367028"/>
                  </a:moveTo>
                  <a:lnTo>
                    <a:pt x="2724911" y="1367028"/>
                  </a:lnTo>
                </a:path>
                <a:path w="2725420" h="1367154">
                  <a:moveTo>
                    <a:pt x="0" y="911352"/>
                  </a:moveTo>
                  <a:lnTo>
                    <a:pt x="2724911" y="911352"/>
                  </a:lnTo>
                </a:path>
                <a:path w="2725420" h="1367154">
                  <a:moveTo>
                    <a:pt x="0" y="455675"/>
                  </a:moveTo>
                  <a:lnTo>
                    <a:pt x="2724911" y="455675"/>
                  </a:lnTo>
                </a:path>
                <a:path w="2725420" h="1367154">
                  <a:moveTo>
                    <a:pt x="0" y="0"/>
                  </a:moveTo>
                  <a:lnTo>
                    <a:pt x="2724911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8474202" y="3108198"/>
              <a:ext cx="2333625" cy="1507490"/>
            </a:xfrm>
            <a:custGeom>
              <a:avLst/>
              <a:gdLst/>
              <a:ahLst/>
              <a:cxnLst/>
              <a:rect l="l" t="t" r="r" b="b"/>
              <a:pathLst>
                <a:path w="2333625" h="1507489">
                  <a:moveTo>
                    <a:pt x="0" y="1507235"/>
                  </a:moveTo>
                  <a:lnTo>
                    <a:pt x="388620" y="1501139"/>
                  </a:lnTo>
                  <a:lnTo>
                    <a:pt x="777240" y="1319783"/>
                  </a:lnTo>
                  <a:lnTo>
                    <a:pt x="1167383" y="958595"/>
                  </a:lnTo>
                  <a:lnTo>
                    <a:pt x="1556003" y="647700"/>
                  </a:lnTo>
                  <a:lnTo>
                    <a:pt x="1944624" y="25907"/>
                  </a:lnTo>
                  <a:lnTo>
                    <a:pt x="2333244" y="0"/>
                  </a:lnTo>
                </a:path>
              </a:pathLst>
            </a:custGeom>
            <a:ln w="28575">
              <a:solidFill>
                <a:srgbClr val="778A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8474202" y="3202686"/>
              <a:ext cx="2333625" cy="1231900"/>
            </a:xfrm>
            <a:custGeom>
              <a:avLst/>
              <a:gdLst/>
              <a:ahLst/>
              <a:cxnLst/>
              <a:rect l="l" t="t" r="r" b="b"/>
              <a:pathLst>
                <a:path w="2333625" h="1231900">
                  <a:moveTo>
                    <a:pt x="0" y="1231391"/>
                  </a:moveTo>
                  <a:lnTo>
                    <a:pt x="388620" y="1123188"/>
                  </a:lnTo>
                  <a:lnTo>
                    <a:pt x="777240" y="623315"/>
                  </a:lnTo>
                  <a:lnTo>
                    <a:pt x="1167383" y="957071"/>
                  </a:lnTo>
                  <a:lnTo>
                    <a:pt x="1556003" y="257555"/>
                  </a:lnTo>
                  <a:lnTo>
                    <a:pt x="1944624" y="231648"/>
                  </a:lnTo>
                  <a:lnTo>
                    <a:pt x="2333244" y="0"/>
                  </a:lnTo>
                </a:path>
              </a:pathLst>
            </a:custGeom>
            <a:ln w="285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474202" y="4112514"/>
              <a:ext cx="2333625" cy="824865"/>
            </a:xfrm>
            <a:custGeom>
              <a:avLst/>
              <a:gdLst/>
              <a:ahLst/>
              <a:cxnLst/>
              <a:rect l="l" t="t" r="r" b="b"/>
              <a:pathLst>
                <a:path w="2333625" h="824864">
                  <a:moveTo>
                    <a:pt x="0" y="824484"/>
                  </a:moveTo>
                  <a:lnTo>
                    <a:pt x="388620" y="647700"/>
                  </a:lnTo>
                  <a:lnTo>
                    <a:pt x="777240" y="466344"/>
                  </a:lnTo>
                  <a:lnTo>
                    <a:pt x="1167383" y="573024"/>
                  </a:lnTo>
                  <a:lnTo>
                    <a:pt x="1556003" y="406908"/>
                  </a:lnTo>
                  <a:lnTo>
                    <a:pt x="1944624" y="202692"/>
                  </a:lnTo>
                  <a:lnTo>
                    <a:pt x="2333244" y="0"/>
                  </a:lnTo>
                </a:path>
              </a:pathLst>
            </a:custGeom>
            <a:ln w="28575">
              <a:solidFill>
                <a:srgbClr val="3B506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8" name="object 88"/>
          <p:cNvSpPr/>
          <p:nvPr/>
        </p:nvSpPr>
        <p:spPr>
          <a:xfrm>
            <a:off x="8278368" y="2953511"/>
            <a:ext cx="2725420" cy="0"/>
          </a:xfrm>
          <a:custGeom>
            <a:avLst/>
            <a:gdLst/>
            <a:ahLst/>
            <a:cxnLst/>
            <a:rect l="l" t="t" r="r" b="b"/>
            <a:pathLst>
              <a:path w="2725420">
                <a:moveTo>
                  <a:pt x="0" y="0"/>
                </a:moveTo>
                <a:lnTo>
                  <a:pt x="2724911" y="0"/>
                </a:lnTo>
              </a:path>
            </a:pathLst>
          </a:custGeom>
          <a:ln w="9525">
            <a:solidFill>
              <a:srgbClr val="EFCC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278368" y="6140196"/>
            <a:ext cx="2725420" cy="0"/>
          </a:xfrm>
          <a:custGeom>
            <a:avLst/>
            <a:gdLst/>
            <a:ahLst/>
            <a:cxnLst/>
            <a:rect l="l" t="t" r="r" b="b"/>
            <a:pathLst>
              <a:path w="2725420">
                <a:moveTo>
                  <a:pt x="0" y="0"/>
                </a:moveTo>
                <a:lnTo>
                  <a:pt x="2724911" y="0"/>
                </a:lnTo>
              </a:path>
            </a:pathLst>
          </a:custGeom>
          <a:ln w="9525">
            <a:solidFill>
              <a:srgbClr val="EFCC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 txBox="1"/>
          <p:nvPr/>
        </p:nvSpPr>
        <p:spPr>
          <a:xfrm>
            <a:off x="8087614" y="6041542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7946263" y="5586171"/>
            <a:ext cx="2374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5</a:t>
            </a:r>
            <a:r>
              <a:rPr sz="1000" dirty="0">
                <a:solidFill>
                  <a:srgbClr val="343333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7875778" y="5130800"/>
            <a:ext cx="3079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1</a:t>
            </a:r>
            <a:r>
              <a:rPr sz="1000" dirty="0">
                <a:solidFill>
                  <a:srgbClr val="343333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7875778" y="4675073"/>
            <a:ext cx="3079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343333"/>
                </a:solidFill>
                <a:latin typeface="Arial"/>
                <a:cs typeface="Arial"/>
              </a:rPr>
              <a:t>1</a:t>
            </a:r>
            <a:r>
              <a:rPr sz="1000" dirty="0">
                <a:solidFill>
                  <a:srgbClr val="343333"/>
                </a:solidFill>
                <a:latin typeface="Arial"/>
                <a:cs typeface="Arial"/>
              </a:rPr>
              <a:t>5</a:t>
            </a:r>
            <a:r>
              <a:rPr sz="1000" spc="-10" dirty="0">
                <a:solidFill>
                  <a:srgbClr val="343333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7875778" y="4220336"/>
            <a:ext cx="3079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2</a:t>
            </a:r>
            <a:r>
              <a:rPr sz="1000" dirty="0">
                <a:solidFill>
                  <a:srgbClr val="343333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7875778" y="3765041"/>
            <a:ext cx="3079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2</a:t>
            </a:r>
            <a:r>
              <a:rPr sz="1000" dirty="0">
                <a:solidFill>
                  <a:srgbClr val="343333"/>
                </a:solidFill>
                <a:latin typeface="Arial"/>
                <a:cs typeface="Arial"/>
              </a:rPr>
              <a:t>5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7875778" y="3309620"/>
            <a:ext cx="3079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3</a:t>
            </a:r>
            <a:r>
              <a:rPr sz="1000" dirty="0">
                <a:solidFill>
                  <a:srgbClr val="343333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7875778" y="2854198"/>
            <a:ext cx="3079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3</a:t>
            </a:r>
            <a:r>
              <a:rPr sz="1000" dirty="0">
                <a:solidFill>
                  <a:srgbClr val="343333"/>
                </a:solidFill>
                <a:latin typeface="Arial"/>
                <a:cs typeface="Arial"/>
              </a:rPr>
              <a:t>5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8320785" y="6193027"/>
            <a:ext cx="26428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2014 2015 2016 2017 2018 2019</a:t>
            </a:r>
            <a:r>
              <a:rPr sz="1000" spc="120" dirty="0">
                <a:solidFill>
                  <a:srgbClr val="343333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2020</a:t>
            </a:r>
            <a:endParaRPr sz="1000">
              <a:latin typeface="Arial"/>
              <a:cs typeface="Arial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11054333" y="3560826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8575">
            <a:solidFill>
              <a:srgbClr val="778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 txBox="1"/>
          <p:nvPr/>
        </p:nvSpPr>
        <p:spPr>
          <a:xfrm>
            <a:off x="11312779" y="3462273"/>
            <a:ext cx="795020" cy="32385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ts val="1150"/>
              </a:lnSpc>
              <a:spcBef>
                <a:spcPts val="17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Meža</a:t>
            </a:r>
            <a:r>
              <a:rPr sz="1000" spc="-70" dirty="0">
                <a:solidFill>
                  <a:srgbClr val="343333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nozare,  kūdra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11054333" y="4040885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85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 txBox="1"/>
          <p:nvPr/>
        </p:nvSpPr>
        <p:spPr>
          <a:xfrm>
            <a:off x="11312779" y="3942334"/>
            <a:ext cx="4692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Mi</a:t>
            </a:r>
            <a:r>
              <a:rPr sz="1000" spc="-10" dirty="0">
                <a:solidFill>
                  <a:srgbClr val="343333"/>
                </a:solidFill>
                <a:latin typeface="Arial"/>
                <a:cs typeface="Arial"/>
              </a:rPr>
              <a:t>n</a:t>
            </a:r>
            <a:r>
              <a:rPr sz="1000" dirty="0">
                <a:solidFill>
                  <a:srgbClr val="343333"/>
                </a:solidFill>
                <a:latin typeface="Arial"/>
                <a:cs typeface="Arial"/>
              </a:rPr>
              <a:t>e</a:t>
            </a:r>
            <a:r>
              <a:rPr sz="1000" spc="-15" dirty="0">
                <a:solidFill>
                  <a:srgbClr val="343333"/>
                </a:solidFill>
                <a:latin typeface="Arial"/>
                <a:cs typeface="Arial"/>
              </a:rPr>
              <a:t>r</a:t>
            </a:r>
            <a:r>
              <a:rPr sz="1000" dirty="0">
                <a:solidFill>
                  <a:srgbClr val="343333"/>
                </a:solidFill>
                <a:latin typeface="Arial"/>
                <a:cs typeface="Arial"/>
              </a:rPr>
              <a:t>ā</a:t>
            </a:r>
            <a:r>
              <a:rPr sz="1000" spc="-15" dirty="0">
                <a:solidFill>
                  <a:srgbClr val="343333"/>
                </a:solidFill>
                <a:latin typeface="Arial"/>
                <a:cs typeface="Arial"/>
              </a:rPr>
              <a:t>l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i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11054333" y="4520946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8575">
            <a:solidFill>
              <a:srgbClr val="3B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 txBox="1"/>
          <p:nvPr/>
        </p:nvSpPr>
        <p:spPr>
          <a:xfrm>
            <a:off x="11312779" y="4422394"/>
            <a:ext cx="779780" cy="32385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ts val="1150"/>
              </a:lnSpc>
              <a:spcBef>
                <a:spcPts val="17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Mašīnbūve+  un</a:t>
            </a:r>
            <a:r>
              <a:rPr sz="1000" spc="-65" dirty="0">
                <a:solidFill>
                  <a:srgbClr val="343333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plastmasa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11054333" y="5001005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8575">
            <a:solidFill>
              <a:srgbClr val="B88D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 txBox="1"/>
          <p:nvPr/>
        </p:nvSpPr>
        <p:spPr>
          <a:xfrm>
            <a:off x="11312779" y="4902453"/>
            <a:ext cx="4203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343333"/>
                </a:solidFill>
                <a:latin typeface="Arial"/>
                <a:cs typeface="Arial"/>
              </a:rPr>
              <a:t>P</a:t>
            </a:r>
            <a:r>
              <a:rPr sz="1000" spc="-10" dirty="0">
                <a:solidFill>
                  <a:srgbClr val="343333"/>
                </a:solidFill>
                <a:latin typeface="Arial"/>
                <a:cs typeface="Arial"/>
              </a:rPr>
              <a:t>ārti</a:t>
            </a:r>
            <a:r>
              <a:rPr sz="1000" dirty="0">
                <a:solidFill>
                  <a:srgbClr val="343333"/>
                </a:solidFill>
                <a:latin typeface="Arial"/>
                <a:cs typeface="Arial"/>
              </a:rPr>
              <a:t>k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11054333" y="5481065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8575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 txBox="1"/>
          <p:nvPr/>
        </p:nvSpPr>
        <p:spPr>
          <a:xfrm>
            <a:off x="11312779" y="5382514"/>
            <a:ext cx="71628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Pakalpojumi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11054333" y="5961126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8575">
            <a:solidFill>
              <a:srgbClr val="CD54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 txBox="1"/>
          <p:nvPr/>
        </p:nvSpPr>
        <p:spPr>
          <a:xfrm>
            <a:off x="11312779" y="5862624"/>
            <a:ext cx="4635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343333"/>
                </a:solidFill>
                <a:latin typeface="Arial"/>
                <a:cs typeface="Arial"/>
              </a:rPr>
              <a:t>A</a:t>
            </a:r>
            <a:r>
              <a:rPr sz="1000" spc="-10" dirty="0">
                <a:solidFill>
                  <a:srgbClr val="343333"/>
                </a:solidFill>
                <a:latin typeface="Arial"/>
                <a:cs typeface="Arial"/>
              </a:rPr>
              <a:t>pģ</a:t>
            </a:r>
            <a:r>
              <a:rPr sz="1000" dirty="0">
                <a:solidFill>
                  <a:srgbClr val="343333"/>
                </a:solidFill>
                <a:latin typeface="Arial"/>
                <a:cs typeface="Arial"/>
              </a:rPr>
              <a:t>ē</a:t>
            </a:r>
            <a:r>
              <a:rPr sz="1000" spc="-15" dirty="0">
                <a:solidFill>
                  <a:srgbClr val="343333"/>
                </a:solidFill>
                <a:latin typeface="Arial"/>
                <a:cs typeface="Arial"/>
              </a:rPr>
              <a:t>r</a:t>
            </a:r>
            <a:r>
              <a:rPr sz="1000" dirty="0">
                <a:solidFill>
                  <a:srgbClr val="343333"/>
                </a:solidFill>
                <a:latin typeface="Arial"/>
                <a:cs typeface="Arial"/>
              </a:rPr>
              <a:t>b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i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7849869" y="1838960"/>
            <a:ext cx="3818254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521970" marR="5080" indent="-509905">
              <a:lnSpc>
                <a:spcPts val="1510"/>
              </a:lnSpc>
              <a:spcBef>
                <a:spcPts val="295"/>
              </a:spcBef>
            </a:pPr>
            <a:r>
              <a:rPr sz="1400" b="1" spc="-5" dirty="0">
                <a:solidFill>
                  <a:srgbClr val="DB8892"/>
                </a:solidFill>
                <a:latin typeface="Arial"/>
                <a:cs typeface="Arial"/>
              </a:rPr>
              <a:t>Saldus </a:t>
            </a:r>
            <a:r>
              <a:rPr sz="1400" b="1" spc="-10" dirty="0">
                <a:solidFill>
                  <a:srgbClr val="DB8892"/>
                </a:solidFill>
                <a:latin typeface="Arial"/>
                <a:cs typeface="Arial"/>
              </a:rPr>
              <a:t>novada </a:t>
            </a:r>
            <a:r>
              <a:rPr sz="1400" b="1" spc="-5" dirty="0">
                <a:solidFill>
                  <a:srgbClr val="DB8892"/>
                </a:solidFill>
                <a:latin typeface="Arial"/>
                <a:cs typeface="Arial"/>
              </a:rPr>
              <a:t>eksporta struktūra (balstoties  uz šeit minētajiem</a:t>
            </a:r>
            <a:r>
              <a:rPr sz="1400" b="1" spc="-80" dirty="0">
                <a:solidFill>
                  <a:srgbClr val="DB8892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DB8892"/>
                </a:solidFill>
                <a:latin typeface="Arial"/>
                <a:cs typeface="Arial"/>
              </a:rPr>
              <a:t>uzņēmumiem)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589386" y="6633768"/>
            <a:ext cx="1329055" cy="187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050" spc="-5" dirty="0">
                <a:solidFill>
                  <a:srgbClr val="360F2C"/>
                </a:solidFill>
                <a:latin typeface="Arial"/>
                <a:cs typeface="Arial"/>
              </a:rPr>
              <a:t>Avots: </a:t>
            </a:r>
            <a:r>
              <a:rPr sz="1050" dirty="0">
                <a:solidFill>
                  <a:srgbClr val="360F2C"/>
                </a:solidFill>
                <a:latin typeface="Arial"/>
                <a:cs typeface="Arial"/>
              </a:rPr>
              <a:t>Bloomberg</a:t>
            </a:r>
            <a:r>
              <a:rPr sz="1050" spc="105" dirty="0">
                <a:solidFill>
                  <a:srgbClr val="360F2C"/>
                </a:solidFill>
                <a:latin typeface="Arial"/>
                <a:cs typeface="Arial"/>
              </a:rPr>
              <a:t> </a:t>
            </a:r>
            <a:r>
              <a:rPr sz="1500" spc="-15" baseline="33333" dirty="0">
                <a:solidFill>
                  <a:srgbClr val="DB8892"/>
                </a:solidFill>
                <a:latin typeface="Arial"/>
                <a:cs typeface="Arial"/>
              </a:rPr>
              <a:t>23</a:t>
            </a:r>
            <a:endParaRPr sz="1500" baseline="33333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5492" y="899287"/>
            <a:ext cx="1001966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25" dirty="0">
                <a:solidFill>
                  <a:srgbClr val="360F2C"/>
                </a:solidFill>
              </a:rPr>
              <a:t>Veiksmīga </a:t>
            </a:r>
            <a:r>
              <a:rPr sz="3200" dirty="0">
                <a:solidFill>
                  <a:srgbClr val="360F2C"/>
                </a:solidFill>
              </a:rPr>
              <a:t>un </a:t>
            </a:r>
            <a:r>
              <a:rPr sz="3200" spc="-5" dirty="0">
                <a:solidFill>
                  <a:srgbClr val="360F2C"/>
                </a:solidFill>
              </a:rPr>
              <a:t>diversificēta novada piemērs </a:t>
            </a:r>
            <a:r>
              <a:rPr sz="3200" dirty="0">
                <a:solidFill>
                  <a:srgbClr val="360F2C"/>
                </a:solidFill>
              </a:rPr>
              <a:t>-</a:t>
            </a:r>
            <a:r>
              <a:rPr sz="3200" spc="-60" dirty="0">
                <a:solidFill>
                  <a:srgbClr val="360F2C"/>
                </a:solidFill>
              </a:rPr>
              <a:t> </a:t>
            </a:r>
            <a:r>
              <a:rPr sz="3200" dirty="0">
                <a:solidFill>
                  <a:srgbClr val="360F2C"/>
                </a:solidFill>
              </a:rPr>
              <a:t>Dobele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930046" y="1767332"/>
            <a:ext cx="438340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09955" marR="5080" indent="-89789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DB8892"/>
                </a:solidFill>
                <a:latin typeface="Arial"/>
                <a:cs typeface="Arial"/>
              </a:rPr>
              <a:t>Dobeles </a:t>
            </a:r>
            <a:r>
              <a:rPr sz="1400" b="1" spc="-10" dirty="0">
                <a:solidFill>
                  <a:srgbClr val="DB8892"/>
                </a:solidFill>
                <a:latin typeface="Arial"/>
                <a:cs typeface="Arial"/>
              </a:rPr>
              <a:t>novada </a:t>
            </a:r>
            <a:r>
              <a:rPr sz="1400" b="1" spc="-5" dirty="0">
                <a:solidFill>
                  <a:srgbClr val="DB8892"/>
                </a:solidFill>
                <a:latin typeface="Arial"/>
                <a:cs typeface="Arial"/>
              </a:rPr>
              <a:t>lielākie eksporta uzņēmumi, </a:t>
            </a:r>
            <a:r>
              <a:rPr sz="1400" b="1" spc="-10" dirty="0">
                <a:solidFill>
                  <a:srgbClr val="DB8892"/>
                </a:solidFill>
                <a:latin typeface="Arial"/>
                <a:cs typeface="Arial"/>
              </a:rPr>
              <a:t>VSAOI  </a:t>
            </a:r>
            <a:r>
              <a:rPr sz="1400" b="1" dirty="0">
                <a:solidFill>
                  <a:srgbClr val="DB8892"/>
                </a:solidFill>
                <a:latin typeface="Arial"/>
                <a:cs typeface="Arial"/>
              </a:rPr>
              <a:t>iemaksas </a:t>
            </a:r>
            <a:r>
              <a:rPr sz="1400" b="1" spc="-5" dirty="0">
                <a:solidFill>
                  <a:srgbClr val="DB8892"/>
                </a:solidFill>
                <a:latin typeface="Arial"/>
                <a:cs typeface="Arial"/>
              </a:rPr>
              <a:t>2014-2020, EUR</a:t>
            </a:r>
            <a:r>
              <a:rPr sz="1400" b="1" spc="-90" dirty="0">
                <a:solidFill>
                  <a:srgbClr val="DB8892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DB8892"/>
                </a:solidFill>
                <a:latin typeface="Arial"/>
                <a:cs typeface="Arial"/>
              </a:rPr>
              <a:t>‘000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117080" y="2871406"/>
            <a:ext cx="3164205" cy="2967355"/>
            <a:chOff x="7117080" y="2871406"/>
            <a:chExt cx="3164205" cy="2967355"/>
          </a:xfrm>
        </p:grpSpPr>
        <p:sp>
          <p:nvSpPr>
            <p:cNvPr id="6" name="object 6"/>
            <p:cNvSpPr/>
            <p:nvPr/>
          </p:nvSpPr>
          <p:spPr>
            <a:xfrm>
              <a:off x="7117080" y="3372612"/>
              <a:ext cx="3164205" cy="2298700"/>
            </a:xfrm>
            <a:custGeom>
              <a:avLst/>
              <a:gdLst/>
              <a:ahLst/>
              <a:cxnLst/>
              <a:rect l="l" t="t" r="r" b="b"/>
              <a:pathLst>
                <a:path w="3164204" h="2298700">
                  <a:moveTo>
                    <a:pt x="0" y="2298191"/>
                  </a:moveTo>
                  <a:lnTo>
                    <a:pt x="3163824" y="2298191"/>
                  </a:lnTo>
                </a:path>
                <a:path w="3164204" h="2298700">
                  <a:moveTo>
                    <a:pt x="0" y="1723644"/>
                  </a:moveTo>
                  <a:lnTo>
                    <a:pt x="3163824" y="1723644"/>
                  </a:lnTo>
                </a:path>
                <a:path w="3164204" h="2298700">
                  <a:moveTo>
                    <a:pt x="0" y="1149095"/>
                  </a:moveTo>
                  <a:lnTo>
                    <a:pt x="3163824" y="1149095"/>
                  </a:lnTo>
                </a:path>
                <a:path w="3164204" h="2298700">
                  <a:moveTo>
                    <a:pt x="0" y="574548"/>
                  </a:moveTo>
                  <a:lnTo>
                    <a:pt x="3163824" y="574548"/>
                  </a:lnTo>
                </a:path>
                <a:path w="3164204" h="2298700">
                  <a:moveTo>
                    <a:pt x="0" y="0"/>
                  </a:moveTo>
                  <a:lnTo>
                    <a:pt x="3163824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41870" y="2885694"/>
              <a:ext cx="2712720" cy="1969135"/>
            </a:xfrm>
            <a:custGeom>
              <a:avLst/>
              <a:gdLst/>
              <a:ahLst/>
              <a:cxnLst/>
              <a:rect l="l" t="t" r="r" b="b"/>
              <a:pathLst>
                <a:path w="2712720" h="1969135">
                  <a:moveTo>
                    <a:pt x="0" y="1969007"/>
                  </a:moveTo>
                  <a:lnTo>
                    <a:pt x="452627" y="1795271"/>
                  </a:lnTo>
                  <a:lnTo>
                    <a:pt x="903731" y="1531619"/>
                  </a:lnTo>
                  <a:lnTo>
                    <a:pt x="1356359" y="1097279"/>
                  </a:lnTo>
                  <a:lnTo>
                    <a:pt x="1808987" y="661415"/>
                  </a:lnTo>
                  <a:lnTo>
                    <a:pt x="2260091" y="336803"/>
                  </a:lnTo>
                  <a:lnTo>
                    <a:pt x="2712720" y="0"/>
                  </a:lnTo>
                </a:path>
              </a:pathLst>
            </a:custGeom>
            <a:ln w="28574">
              <a:solidFill>
                <a:srgbClr val="B88D9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341870" y="3416045"/>
              <a:ext cx="2712720" cy="1363980"/>
            </a:xfrm>
            <a:custGeom>
              <a:avLst/>
              <a:gdLst/>
              <a:ahLst/>
              <a:cxnLst/>
              <a:rect l="l" t="t" r="r" b="b"/>
              <a:pathLst>
                <a:path w="2712720" h="1363979">
                  <a:moveTo>
                    <a:pt x="0" y="1051559"/>
                  </a:moveTo>
                  <a:lnTo>
                    <a:pt x="452627" y="1363979"/>
                  </a:lnTo>
                  <a:lnTo>
                    <a:pt x="903731" y="603503"/>
                  </a:lnTo>
                  <a:lnTo>
                    <a:pt x="1356359" y="448055"/>
                  </a:lnTo>
                  <a:lnTo>
                    <a:pt x="1808987" y="701039"/>
                  </a:lnTo>
                  <a:lnTo>
                    <a:pt x="2260091" y="83819"/>
                  </a:lnTo>
                  <a:lnTo>
                    <a:pt x="2712720" y="0"/>
                  </a:lnTo>
                </a:path>
              </a:pathLst>
            </a:custGeom>
            <a:ln w="28575">
              <a:solidFill>
                <a:srgbClr val="393A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341870" y="3670554"/>
              <a:ext cx="2712720" cy="599440"/>
            </a:xfrm>
            <a:custGeom>
              <a:avLst/>
              <a:gdLst/>
              <a:ahLst/>
              <a:cxnLst/>
              <a:rect l="l" t="t" r="r" b="b"/>
              <a:pathLst>
                <a:path w="2712720" h="599439">
                  <a:moveTo>
                    <a:pt x="0" y="598932"/>
                  </a:moveTo>
                  <a:lnTo>
                    <a:pt x="452627" y="554736"/>
                  </a:lnTo>
                  <a:lnTo>
                    <a:pt x="903731" y="420624"/>
                  </a:lnTo>
                  <a:lnTo>
                    <a:pt x="1356359" y="205740"/>
                  </a:lnTo>
                  <a:lnTo>
                    <a:pt x="1808987" y="0"/>
                  </a:lnTo>
                  <a:lnTo>
                    <a:pt x="2260091" y="239268"/>
                  </a:lnTo>
                  <a:lnTo>
                    <a:pt x="2712720" y="103632"/>
                  </a:lnTo>
                </a:path>
              </a:pathLst>
            </a:custGeom>
            <a:ln w="28574">
              <a:solidFill>
                <a:srgbClr val="6DAA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341870" y="4545329"/>
              <a:ext cx="2712720" cy="745490"/>
            </a:xfrm>
            <a:custGeom>
              <a:avLst/>
              <a:gdLst/>
              <a:ahLst/>
              <a:cxnLst/>
              <a:rect l="l" t="t" r="r" b="b"/>
              <a:pathLst>
                <a:path w="2712720" h="745489">
                  <a:moveTo>
                    <a:pt x="0" y="745236"/>
                  </a:moveTo>
                  <a:lnTo>
                    <a:pt x="452627" y="693420"/>
                  </a:lnTo>
                  <a:lnTo>
                    <a:pt x="903731" y="675132"/>
                  </a:lnTo>
                  <a:lnTo>
                    <a:pt x="1356359" y="620268"/>
                  </a:lnTo>
                  <a:lnTo>
                    <a:pt x="1808987" y="374904"/>
                  </a:lnTo>
                  <a:lnTo>
                    <a:pt x="2260091" y="155448"/>
                  </a:lnTo>
                  <a:lnTo>
                    <a:pt x="2712720" y="0"/>
                  </a:lnTo>
                </a:path>
              </a:pathLst>
            </a:custGeom>
            <a:ln w="2857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341870" y="5103114"/>
              <a:ext cx="2712720" cy="721360"/>
            </a:xfrm>
            <a:custGeom>
              <a:avLst/>
              <a:gdLst/>
              <a:ahLst/>
              <a:cxnLst/>
              <a:rect l="l" t="t" r="r" b="b"/>
              <a:pathLst>
                <a:path w="2712720" h="721360">
                  <a:moveTo>
                    <a:pt x="0" y="720852"/>
                  </a:moveTo>
                  <a:lnTo>
                    <a:pt x="452627" y="420624"/>
                  </a:lnTo>
                  <a:lnTo>
                    <a:pt x="903731" y="445008"/>
                  </a:lnTo>
                  <a:lnTo>
                    <a:pt x="1356359" y="393192"/>
                  </a:lnTo>
                  <a:lnTo>
                    <a:pt x="1808987" y="83819"/>
                  </a:lnTo>
                  <a:lnTo>
                    <a:pt x="2260091" y="100584"/>
                  </a:lnTo>
                  <a:lnTo>
                    <a:pt x="2712720" y="0"/>
                  </a:lnTo>
                </a:path>
              </a:pathLst>
            </a:custGeom>
            <a:ln w="28575">
              <a:solidFill>
                <a:srgbClr val="778A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7117080" y="2798064"/>
            <a:ext cx="3164205" cy="0"/>
          </a:xfrm>
          <a:custGeom>
            <a:avLst/>
            <a:gdLst/>
            <a:ahLst/>
            <a:cxnLst/>
            <a:rect l="l" t="t" r="r" b="b"/>
            <a:pathLst>
              <a:path w="3164204">
                <a:moveTo>
                  <a:pt x="0" y="0"/>
                </a:moveTo>
                <a:lnTo>
                  <a:pt x="3163824" y="0"/>
                </a:lnTo>
              </a:path>
            </a:pathLst>
          </a:custGeom>
          <a:ln w="9525">
            <a:solidFill>
              <a:srgbClr val="EFCC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17080" y="6245352"/>
            <a:ext cx="3164205" cy="0"/>
          </a:xfrm>
          <a:custGeom>
            <a:avLst/>
            <a:gdLst/>
            <a:ahLst/>
            <a:cxnLst/>
            <a:rect l="l" t="t" r="r" b="b"/>
            <a:pathLst>
              <a:path w="3164204">
                <a:moveTo>
                  <a:pt x="0" y="0"/>
                </a:moveTo>
                <a:lnTo>
                  <a:pt x="3163824" y="0"/>
                </a:lnTo>
              </a:path>
            </a:pathLst>
          </a:custGeom>
          <a:ln w="9525">
            <a:solidFill>
              <a:srgbClr val="EFCC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924802" y="6147917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783451" y="5573064"/>
            <a:ext cx="2374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5</a:t>
            </a:r>
            <a:r>
              <a:rPr sz="1000" dirty="0">
                <a:solidFill>
                  <a:srgbClr val="343333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712966" y="4998465"/>
            <a:ext cx="3079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1</a:t>
            </a:r>
            <a:r>
              <a:rPr sz="1000" dirty="0">
                <a:solidFill>
                  <a:srgbClr val="343333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712966" y="4423664"/>
            <a:ext cx="3079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1</a:t>
            </a:r>
            <a:r>
              <a:rPr sz="1000" dirty="0">
                <a:solidFill>
                  <a:srgbClr val="343333"/>
                </a:solidFill>
                <a:latin typeface="Arial"/>
                <a:cs typeface="Arial"/>
              </a:rPr>
              <a:t>5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712966" y="3848861"/>
            <a:ext cx="3079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2</a:t>
            </a:r>
            <a:r>
              <a:rPr sz="1000" dirty="0">
                <a:solidFill>
                  <a:srgbClr val="343333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712966" y="3274314"/>
            <a:ext cx="3079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2</a:t>
            </a:r>
            <a:r>
              <a:rPr sz="1000" dirty="0">
                <a:solidFill>
                  <a:srgbClr val="343333"/>
                </a:solidFill>
                <a:latin typeface="Arial"/>
                <a:cs typeface="Arial"/>
              </a:rPr>
              <a:t>5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712966" y="2699385"/>
            <a:ext cx="3079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3</a:t>
            </a:r>
            <a:r>
              <a:rPr sz="1000" dirty="0">
                <a:solidFill>
                  <a:srgbClr val="343333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189469" y="6298793"/>
            <a:ext cx="302006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4184" algn="l"/>
                <a:tab pos="916305" algn="l"/>
                <a:tab pos="1368425" algn="l"/>
                <a:tab pos="1820545" algn="l"/>
                <a:tab pos="2272665" algn="l"/>
                <a:tab pos="2724150" algn="l"/>
              </a:tabLst>
            </a:pPr>
            <a:r>
              <a:rPr sz="1000" spc="-10" dirty="0">
                <a:solidFill>
                  <a:srgbClr val="343333"/>
                </a:solidFill>
                <a:latin typeface="Arial"/>
                <a:cs typeface="Arial"/>
              </a:rPr>
              <a:t>2</a:t>
            </a:r>
            <a:r>
              <a:rPr sz="1000" dirty="0">
                <a:solidFill>
                  <a:srgbClr val="343333"/>
                </a:solidFill>
                <a:latin typeface="Arial"/>
                <a:cs typeface="Arial"/>
              </a:rPr>
              <a:t>0</a:t>
            </a:r>
            <a:r>
              <a:rPr sz="1000" spc="-10" dirty="0">
                <a:solidFill>
                  <a:srgbClr val="343333"/>
                </a:solidFill>
                <a:latin typeface="Arial"/>
                <a:cs typeface="Arial"/>
              </a:rPr>
              <a:t>1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4</a:t>
            </a:r>
            <a:r>
              <a:rPr sz="1000" dirty="0">
                <a:solidFill>
                  <a:srgbClr val="343333"/>
                </a:solidFill>
                <a:latin typeface="Arial"/>
                <a:cs typeface="Arial"/>
              </a:rPr>
              <a:t>	</a:t>
            </a:r>
            <a:r>
              <a:rPr sz="1000" spc="-10" dirty="0">
                <a:solidFill>
                  <a:srgbClr val="343333"/>
                </a:solidFill>
                <a:latin typeface="Arial"/>
                <a:cs typeface="Arial"/>
              </a:rPr>
              <a:t>2</a:t>
            </a:r>
            <a:r>
              <a:rPr sz="1000" dirty="0">
                <a:solidFill>
                  <a:srgbClr val="343333"/>
                </a:solidFill>
                <a:latin typeface="Arial"/>
                <a:cs typeface="Arial"/>
              </a:rPr>
              <a:t>0</a:t>
            </a:r>
            <a:r>
              <a:rPr sz="1000" spc="-10" dirty="0">
                <a:solidFill>
                  <a:srgbClr val="343333"/>
                </a:solidFill>
                <a:latin typeface="Arial"/>
                <a:cs typeface="Arial"/>
              </a:rPr>
              <a:t>1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5</a:t>
            </a:r>
            <a:r>
              <a:rPr sz="1000" dirty="0">
                <a:solidFill>
                  <a:srgbClr val="343333"/>
                </a:solidFill>
                <a:latin typeface="Arial"/>
                <a:cs typeface="Arial"/>
              </a:rPr>
              <a:t>	</a:t>
            </a:r>
            <a:r>
              <a:rPr sz="1000" spc="-10" dirty="0">
                <a:solidFill>
                  <a:srgbClr val="343333"/>
                </a:solidFill>
                <a:latin typeface="Arial"/>
                <a:cs typeface="Arial"/>
              </a:rPr>
              <a:t>2</a:t>
            </a:r>
            <a:r>
              <a:rPr sz="1000" dirty="0">
                <a:solidFill>
                  <a:srgbClr val="343333"/>
                </a:solidFill>
                <a:latin typeface="Arial"/>
                <a:cs typeface="Arial"/>
              </a:rPr>
              <a:t>0</a:t>
            </a:r>
            <a:r>
              <a:rPr sz="1000" spc="-10" dirty="0">
                <a:solidFill>
                  <a:srgbClr val="343333"/>
                </a:solidFill>
                <a:latin typeface="Arial"/>
                <a:cs typeface="Arial"/>
              </a:rPr>
              <a:t>1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6</a:t>
            </a:r>
            <a:r>
              <a:rPr sz="1000" dirty="0">
                <a:solidFill>
                  <a:srgbClr val="343333"/>
                </a:solidFill>
                <a:latin typeface="Arial"/>
                <a:cs typeface="Arial"/>
              </a:rPr>
              <a:t>	</a:t>
            </a:r>
            <a:r>
              <a:rPr sz="1000" spc="-10" dirty="0">
                <a:solidFill>
                  <a:srgbClr val="343333"/>
                </a:solidFill>
                <a:latin typeface="Arial"/>
                <a:cs typeface="Arial"/>
              </a:rPr>
              <a:t>2</a:t>
            </a:r>
            <a:r>
              <a:rPr sz="1000" dirty="0">
                <a:solidFill>
                  <a:srgbClr val="343333"/>
                </a:solidFill>
                <a:latin typeface="Arial"/>
                <a:cs typeface="Arial"/>
              </a:rPr>
              <a:t>0</a:t>
            </a:r>
            <a:r>
              <a:rPr sz="1000" spc="-10" dirty="0">
                <a:solidFill>
                  <a:srgbClr val="343333"/>
                </a:solidFill>
                <a:latin typeface="Arial"/>
                <a:cs typeface="Arial"/>
              </a:rPr>
              <a:t>1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7</a:t>
            </a:r>
            <a:r>
              <a:rPr sz="1000" dirty="0">
                <a:solidFill>
                  <a:srgbClr val="343333"/>
                </a:solidFill>
                <a:latin typeface="Arial"/>
                <a:cs typeface="Arial"/>
              </a:rPr>
              <a:t>	</a:t>
            </a:r>
            <a:r>
              <a:rPr sz="1000" spc="-10" dirty="0">
                <a:solidFill>
                  <a:srgbClr val="343333"/>
                </a:solidFill>
                <a:latin typeface="Arial"/>
                <a:cs typeface="Arial"/>
              </a:rPr>
              <a:t>2</a:t>
            </a:r>
            <a:r>
              <a:rPr sz="1000" dirty="0">
                <a:solidFill>
                  <a:srgbClr val="343333"/>
                </a:solidFill>
                <a:latin typeface="Arial"/>
                <a:cs typeface="Arial"/>
              </a:rPr>
              <a:t>0</a:t>
            </a:r>
            <a:r>
              <a:rPr sz="1000" spc="-10" dirty="0">
                <a:solidFill>
                  <a:srgbClr val="343333"/>
                </a:solidFill>
                <a:latin typeface="Arial"/>
                <a:cs typeface="Arial"/>
              </a:rPr>
              <a:t>1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8</a:t>
            </a:r>
            <a:r>
              <a:rPr sz="1000" dirty="0">
                <a:solidFill>
                  <a:srgbClr val="343333"/>
                </a:solidFill>
                <a:latin typeface="Arial"/>
                <a:cs typeface="Arial"/>
              </a:rPr>
              <a:t>	</a:t>
            </a:r>
            <a:r>
              <a:rPr sz="1000" spc="-10" dirty="0">
                <a:solidFill>
                  <a:srgbClr val="343333"/>
                </a:solidFill>
                <a:latin typeface="Arial"/>
                <a:cs typeface="Arial"/>
              </a:rPr>
              <a:t>2</a:t>
            </a:r>
            <a:r>
              <a:rPr sz="1000" dirty="0">
                <a:solidFill>
                  <a:srgbClr val="343333"/>
                </a:solidFill>
                <a:latin typeface="Arial"/>
                <a:cs typeface="Arial"/>
              </a:rPr>
              <a:t>0</a:t>
            </a:r>
            <a:r>
              <a:rPr sz="1000" spc="-10" dirty="0">
                <a:solidFill>
                  <a:srgbClr val="343333"/>
                </a:solidFill>
                <a:latin typeface="Arial"/>
                <a:cs typeface="Arial"/>
              </a:rPr>
              <a:t>1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9</a:t>
            </a:r>
            <a:r>
              <a:rPr sz="1000" dirty="0">
                <a:solidFill>
                  <a:srgbClr val="343333"/>
                </a:solidFill>
                <a:latin typeface="Arial"/>
                <a:cs typeface="Arial"/>
              </a:rPr>
              <a:t>	</a:t>
            </a:r>
            <a:r>
              <a:rPr sz="1000" spc="-10" dirty="0">
                <a:solidFill>
                  <a:srgbClr val="343333"/>
                </a:solidFill>
                <a:latin typeface="Arial"/>
                <a:cs typeface="Arial"/>
              </a:rPr>
              <a:t>2</a:t>
            </a:r>
            <a:r>
              <a:rPr sz="1000" dirty="0">
                <a:solidFill>
                  <a:srgbClr val="343333"/>
                </a:solidFill>
                <a:latin typeface="Arial"/>
                <a:cs typeface="Arial"/>
              </a:rPr>
              <a:t>0</a:t>
            </a:r>
            <a:r>
              <a:rPr sz="1000" spc="-10" dirty="0">
                <a:solidFill>
                  <a:srgbClr val="343333"/>
                </a:solidFill>
                <a:latin typeface="Arial"/>
                <a:cs typeface="Arial"/>
              </a:rPr>
              <a:t>2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0440161" y="3630929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8575">
            <a:solidFill>
              <a:srgbClr val="B88D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0698226" y="3532759"/>
            <a:ext cx="4203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343333"/>
                </a:solidFill>
                <a:latin typeface="Arial"/>
                <a:cs typeface="Arial"/>
              </a:rPr>
              <a:t>P</a:t>
            </a:r>
            <a:r>
              <a:rPr sz="1000" spc="-10" dirty="0">
                <a:solidFill>
                  <a:srgbClr val="343333"/>
                </a:solidFill>
                <a:latin typeface="Arial"/>
                <a:cs typeface="Arial"/>
              </a:rPr>
              <a:t>ārti</a:t>
            </a:r>
            <a:r>
              <a:rPr sz="1000" dirty="0">
                <a:solidFill>
                  <a:srgbClr val="343333"/>
                </a:solidFill>
                <a:latin typeface="Arial"/>
                <a:cs typeface="Arial"/>
              </a:rPr>
              <a:t>k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0440161" y="4170426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8575">
            <a:solidFill>
              <a:srgbClr val="393A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0698226" y="4072509"/>
            <a:ext cx="7556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Mašīnbūve</a:t>
            </a:r>
            <a:r>
              <a:rPr sz="1000" spc="-55" dirty="0">
                <a:solidFill>
                  <a:srgbClr val="343333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+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0440161" y="4711446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8575">
            <a:solidFill>
              <a:srgbClr val="6DAA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0698226" y="4612385"/>
            <a:ext cx="716915" cy="32321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ts val="1150"/>
              </a:lnSpc>
              <a:spcBef>
                <a:spcPts val="17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Ķīmija</a:t>
            </a:r>
            <a:r>
              <a:rPr sz="1000" spc="-60" dirty="0">
                <a:solidFill>
                  <a:srgbClr val="343333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(iesk.  sveces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0440161" y="5250941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85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0698226" y="5152135"/>
            <a:ext cx="71628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Pakalpojumi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0440161" y="5790438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8575">
            <a:solidFill>
              <a:srgbClr val="778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0698226" y="5691936"/>
            <a:ext cx="681355" cy="32321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ts val="1150"/>
              </a:lnSpc>
              <a:spcBef>
                <a:spcPts val="17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Mēbeles</a:t>
            </a:r>
            <a:r>
              <a:rPr sz="1000" spc="-70" dirty="0">
                <a:solidFill>
                  <a:srgbClr val="343333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343333"/>
                </a:solidFill>
                <a:latin typeface="Arial"/>
                <a:cs typeface="Arial"/>
              </a:rPr>
              <a:t>un  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apģērbi</a:t>
            </a:r>
            <a:endParaRPr sz="1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673467" y="1822450"/>
            <a:ext cx="2992120" cy="58102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 algn="ctr">
              <a:lnSpc>
                <a:spcPts val="1340"/>
              </a:lnSpc>
              <a:spcBef>
                <a:spcPts val="430"/>
              </a:spcBef>
            </a:pPr>
            <a:r>
              <a:rPr sz="1400" b="1" spc="-5" dirty="0">
                <a:solidFill>
                  <a:srgbClr val="DB8892"/>
                </a:solidFill>
                <a:latin typeface="Arial"/>
                <a:cs typeface="Arial"/>
              </a:rPr>
              <a:t>Dobeles </a:t>
            </a:r>
            <a:r>
              <a:rPr sz="1400" b="1" spc="-10" dirty="0">
                <a:solidFill>
                  <a:srgbClr val="DB8892"/>
                </a:solidFill>
                <a:latin typeface="Arial"/>
                <a:cs typeface="Arial"/>
              </a:rPr>
              <a:t>novada </a:t>
            </a:r>
            <a:r>
              <a:rPr sz="1400" b="1" spc="-5" dirty="0">
                <a:solidFill>
                  <a:srgbClr val="DB8892"/>
                </a:solidFill>
                <a:latin typeface="Arial"/>
                <a:cs typeface="Arial"/>
              </a:rPr>
              <a:t>eksporta</a:t>
            </a:r>
            <a:r>
              <a:rPr sz="1400" b="1" spc="-80" dirty="0">
                <a:solidFill>
                  <a:srgbClr val="DB8892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DB8892"/>
                </a:solidFill>
                <a:latin typeface="Arial"/>
                <a:cs typeface="Arial"/>
              </a:rPr>
              <a:t>struktūra  (balstoties </a:t>
            </a:r>
            <a:r>
              <a:rPr sz="1400" b="1" dirty="0">
                <a:solidFill>
                  <a:srgbClr val="DB8892"/>
                </a:solidFill>
                <a:latin typeface="Arial"/>
                <a:cs typeface="Arial"/>
              </a:rPr>
              <a:t>uz šeit minētajiem  </a:t>
            </a:r>
            <a:r>
              <a:rPr sz="1400" b="1" spc="-5" dirty="0">
                <a:solidFill>
                  <a:srgbClr val="DB8892"/>
                </a:solidFill>
                <a:latin typeface="Arial"/>
                <a:cs typeface="Arial"/>
              </a:rPr>
              <a:t>uzņēmumiem)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139761" y="2868167"/>
            <a:ext cx="3475354" cy="3573779"/>
            <a:chOff x="1139761" y="2868167"/>
            <a:chExt cx="3475354" cy="3573779"/>
          </a:xfrm>
        </p:grpSpPr>
        <p:sp>
          <p:nvSpPr>
            <p:cNvPr id="34" name="object 34"/>
            <p:cNvSpPr/>
            <p:nvPr/>
          </p:nvSpPr>
          <p:spPr>
            <a:xfrm>
              <a:off x="1144524" y="5954267"/>
              <a:ext cx="3465829" cy="0"/>
            </a:xfrm>
            <a:custGeom>
              <a:avLst/>
              <a:gdLst/>
              <a:ahLst/>
              <a:cxnLst/>
              <a:rect l="l" t="t" r="r" b="b"/>
              <a:pathLst>
                <a:path w="3465829">
                  <a:moveTo>
                    <a:pt x="0" y="0"/>
                  </a:moveTo>
                  <a:lnTo>
                    <a:pt x="3465576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144524" y="5882639"/>
              <a:ext cx="3465829" cy="521334"/>
            </a:xfrm>
            <a:custGeom>
              <a:avLst/>
              <a:gdLst/>
              <a:ahLst/>
              <a:cxnLst/>
              <a:rect l="l" t="t" r="r" b="b"/>
              <a:pathLst>
                <a:path w="3465829" h="521335">
                  <a:moveTo>
                    <a:pt x="3465576" y="0"/>
                  </a:moveTo>
                  <a:lnTo>
                    <a:pt x="2887979" y="48768"/>
                  </a:lnTo>
                  <a:lnTo>
                    <a:pt x="2310384" y="99060"/>
                  </a:lnTo>
                  <a:lnTo>
                    <a:pt x="1732788" y="153924"/>
                  </a:lnTo>
                  <a:lnTo>
                    <a:pt x="1155192" y="230124"/>
                  </a:lnTo>
                  <a:lnTo>
                    <a:pt x="577595" y="265176"/>
                  </a:lnTo>
                  <a:lnTo>
                    <a:pt x="0" y="295656"/>
                  </a:lnTo>
                  <a:lnTo>
                    <a:pt x="0" y="521208"/>
                  </a:lnTo>
                  <a:lnTo>
                    <a:pt x="3465576" y="521208"/>
                  </a:lnTo>
                  <a:lnTo>
                    <a:pt x="3465576" y="0"/>
                  </a:lnTo>
                  <a:close/>
                </a:path>
              </a:pathLst>
            </a:custGeom>
            <a:solidFill>
              <a:srgbClr val="DB8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144524" y="5506211"/>
              <a:ext cx="3465829" cy="0"/>
            </a:xfrm>
            <a:custGeom>
              <a:avLst/>
              <a:gdLst/>
              <a:ahLst/>
              <a:cxnLst/>
              <a:rect l="l" t="t" r="r" b="b"/>
              <a:pathLst>
                <a:path w="3465829">
                  <a:moveTo>
                    <a:pt x="0" y="0"/>
                  </a:moveTo>
                  <a:lnTo>
                    <a:pt x="3465576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144524" y="5436107"/>
              <a:ext cx="3465829" cy="742315"/>
            </a:xfrm>
            <a:custGeom>
              <a:avLst/>
              <a:gdLst/>
              <a:ahLst/>
              <a:cxnLst/>
              <a:rect l="l" t="t" r="r" b="b"/>
              <a:pathLst>
                <a:path w="3465829" h="742314">
                  <a:moveTo>
                    <a:pt x="3465576" y="0"/>
                  </a:moveTo>
                  <a:lnTo>
                    <a:pt x="2887979" y="92963"/>
                  </a:lnTo>
                  <a:lnTo>
                    <a:pt x="2310384" y="219455"/>
                  </a:lnTo>
                  <a:lnTo>
                    <a:pt x="1732788" y="239267"/>
                  </a:lnTo>
                  <a:lnTo>
                    <a:pt x="1155192" y="321563"/>
                  </a:lnTo>
                  <a:lnTo>
                    <a:pt x="577595" y="448055"/>
                  </a:lnTo>
                  <a:lnTo>
                    <a:pt x="0" y="416051"/>
                  </a:lnTo>
                  <a:lnTo>
                    <a:pt x="0" y="742187"/>
                  </a:lnTo>
                  <a:lnTo>
                    <a:pt x="577595" y="711707"/>
                  </a:lnTo>
                  <a:lnTo>
                    <a:pt x="1155192" y="676655"/>
                  </a:lnTo>
                  <a:lnTo>
                    <a:pt x="1732788" y="600455"/>
                  </a:lnTo>
                  <a:lnTo>
                    <a:pt x="2310384" y="545591"/>
                  </a:lnTo>
                  <a:lnTo>
                    <a:pt x="2887979" y="495299"/>
                  </a:lnTo>
                  <a:lnTo>
                    <a:pt x="3465576" y="446531"/>
                  </a:lnTo>
                  <a:lnTo>
                    <a:pt x="3465576" y="0"/>
                  </a:lnTo>
                  <a:close/>
                </a:path>
              </a:pathLst>
            </a:custGeom>
            <a:solidFill>
              <a:srgbClr val="99C5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144524" y="5128260"/>
              <a:ext cx="3465829" cy="756285"/>
            </a:xfrm>
            <a:custGeom>
              <a:avLst/>
              <a:gdLst/>
              <a:ahLst/>
              <a:cxnLst/>
              <a:rect l="l" t="t" r="r" b="b"/>
              <a:pathLst>
                <a:path w="3465829" h="756285">
                  <a:moveTo>
                    <a:pt x="3465576" y="0"/>
                  </a:moveTo>
                  <a:lnTo>
                    <a:pt x="2887979" y="134111"/>
                  </a:lnTo>
                  <a:lnTo>
                    <a:pt x="2310384" y="303275"/>
                  </a:lnTo>
                  <a:lnTo>
                    <a:pt x="1732788" y="370331"/>
                  </a:lnTo>
                  <a:lnTo>
                    <a:pt x="1155192" y="461771"/>
                  </a:lnTo>
                  <a:lnTo>
                    <a:pt x="577595" y="597407"/>
                  </a:lnTo>
                  <a:lnTo>
                    <a:pt x="0" y="576071"/>
                  </a:lnTo>
                  <a:lnTo>
                    <a:pt x="0" y="723899"/>
                  </a:lnTo>
                  <a:lnTo>
                    <a:pt x="577595" y="755903"/>
                  </a:lnTo>
                  <a:lnTo>
                    <a:pt x="1155192" y="629411"/>
                  </a:lnTo>
                  <a:lnTo>
                    <a:pt x="1732788" y="547115"/>
                  </a:lnTo>
                  <a:lnTo>
                    <a:pt x="2310384" y="527303"/>
                  </a:lnTo>
                  <a:lnTo>
                    <a:pt x="2887979" y="400811"/>
                  </a:lnTo>
                  <a:lnTo>
                    <a:pt x="3465576" y="307847"/>
                  </a:lnTo>
                  <a:lnTo>
                    <a:pt x="3465576" y="0"/>
                  </a:lnTo>
                  <a:close/>
                </a:path>
              </a:pathLst>
            </a:custGeom>
            <a:solidFill>
              <a:srgbClr val="A8B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144524" y="5056632"/>
              <a:ext cx="3465829" cy="0"/>
            </a:xfrm>
            <a:custGeom>
              <a:avLst/>
              <a:gdLst/>
              <a:ahLst/>
              <a:cxnLst/>
              <a:rect l="l" t="t" r="r" b="b"/>
              <a:pathLst>
                <a:path w="3465829">
                  <a:moveTo>
                    <a:pt x="0" y="0"/>
                  </a:moveTo>
                  <a:lnTo>
                    <a:pt x="3465576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144524" y="4925567"/>
              <a:ext cx="3465829" cy="800100"/>
            </a:xfrm>
            <a:custGeom>
              <a:avLst/>
              <a:gdLst/>
              <a:ahLst/>
              <a:cxnLst/>
              <a:rect l="l" t="t" r="r" b="b"/>
              <a:pathLst>
                <a:path w="3465829" h="800100">
                  <a:moveTo>
                    <a:pt x="3465576" y="0"/>
                  </a:moveTo>
                  <a:lnTo>
                    <a:pt x="2887979" y="138683"/>
                  </a:lnTo>
                  <a:lnTo>
                    <a:pt x="2310384" y="300227"/>
                  </a:lnTo>
                  <a:lnTo>
                    <a:pt x="1732788" y="396239"/>
                  </a:lnTo>
                  <a:lnTo>
                    <a:pt x="1155192" y="486155"/>
                  </a:lnTo>
                  <a:lnTo>
                    <a:pt x="577595" y="609599"/>
                  </a:lnTo>
                  <a:lnTo>
                    <a:pt x="0" y="594359"/>
                  </a:lnTo>
                  <a:lnTo>
                    <a:pt x="0" y="778763"/>
                  </a:lnTo>
                  <a:lnTo>
                    <a:pt x="577595" y="800099"/>
                  </a:lnTo>
                  <a:lnTo>
                    <a:pt x="1155192" y="664463"/>
                  </a:lnTo>
                  <a:lnTo>
                    <a:pt x="1732788" y="573023"/>
                  </a:lnTo>
                  <a:lnTo>
                    <a:pt x="2310384" y="505967"/>
                  </a:lnTo>
                  <a:lnTo>
                    <a:pt x="2887979" y="336803"/>
                  </a:lnTo>
                  <a:lnTo>
                    <a:pt x="3465576" y="202691"/>
                  </a:lnTo>
                  <a:lnTo>
                    <a:pt x="3465576" y="0"/>
                  </a:lnTo>
                  <a:close/>
                </a:path>
              </a:pathLst>
            </a:custGeom>
            <a:solidFill>
              <a:srgbClr val="435B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144524" y="4789932"/>
              <a:ext cx="3465829" cy="745490"/>
            </a:xfrm>
            <a:custGeom>
              <a:avLst/>
              <a:gdLst/>
              <a:ahLst/>
              <a:cxnLst/>
              <a:rect l="l" t="t" r="r" b="b"/>
              <a:pathLst>
                <a:path w="3465829" h="745489">
                  <a:moveTo>
                    <a:pt x="3465576" y="0"/>
                  </a:moveTo>
                  <a:lnTo>
                    <a:pt x="2887979" y="155448"/>
                  </a:lnTo>
                  <a:lnTo>
                    <a:pt x="2310384" y="330708"/>
                  </a:lnTo>
                  <a:lnTo>
                    <a:pt x="1732788" y="457200"/>
                  </a:lnTo>
                  <a:lnTo>
                    <a:pt x="1155192" y="554736"/>
                  </a:lnTo>
                  <a:lnTo>
                    <a:pt x="577595" y="694944"/>
                  </a:lnTo>
                  <a:lnTo>
                    <a:pt x="0" y="684276"/>
                  </a:lnTo>
                  <a:lnTo>
                    <a:pt x="0" y="729996"/>
                  </a:lnTo>
                  <a:lnTo>
                    <a:pt x="577595" y="745236"/>
                  </a:lnTo>
                  <a:lnTo>
                    <a:pt x="1155192" y="621792"/>
                  </a:lnTo>
                  <a:lnTo>
                    <a:pt x="1732788" y="531876"/>
                  </a:lnTo>
                  <a:lnTo>
                    <a:pt x="2310384" y="435864"/>
                  </a:lnTo>
                  <a:lnTo>
                    <a:pt x="2887979" y="274320"/>
                  </a:lnTo>
                  <a:lnTo>
                    <a:pt x="3465576" y="135636"/>
                  </a:lnTo>
                  <a:lnTo>
                    <a:pt x="3465576" y="0"/>
                  </a:lnTo>
                  <a:close/>
                </a:path>
              </a:pathLst>
            </a:custGeom>
            <a:solidFill>
              <a:srgbClr val="6766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144524" y="4700016"/>
              <a:ext cx="3465829" cy="784860"/>
            </a:xfrm>
            <a:custGeom>
              <a:avLst/>
              <a:gdLst/>
              <a:ahLst/>
              <a:cxnLst/>
              <a:rect l="l" t="t" r="r" b="b"/>
              <a:pathLst>
                <a:path w="3465829" h="784860">
                  <a:moveTo>
                    <a:pt x="3465576" y="0"/>
                  </a:moveTo>
                  <a:lnTo>
                    <a:pt x="2887979" y="140207"/>
                  </a:lnTo>
                  <a:lnTo>
                    <a:pt x="2310384" y="350519"/>
                  </a:lnTo>
                  <a:lnTo>
                    <a:pt x="1732788" y="458723"/>
                  </a:lnTo>
                  <a:lnTo>
                    <a:pt x="1155192" y="579119"/>
                  </a:lnTo>
                  <a:lnTo>
                    <a:pt x="577595" y="778763"/>
                  </a:lnTo>
                  <a:lnTo>
                    <a:pt x="0" y="774191"/>
                  </a:lnTo>
                  <a:lnTo>
                    <a:pt x="577595" y="784859"/>
                  </a:lnTo>
                  <a:lnTo>
                    <a:pt x="1155192" y="644651"/>
                  </a:lnTo>
                  <a:lnTo>
                    <a:pt x="1732788" y="547115"/>
                  </a:lnTo>
                  <a:lnTo>
                    <a:pt x="2310384" y="420623"/>
                  </a:lnTo>
                  <a:lnTo>
                    <a:pt x="2887979" y="245363"/>
                  </a:lnTo>
                  <a:lnTo>
                    <a:pt x="3465576" y="89915"/>
                  </a:lnTo>
                  <a:lnTo>
                    <a:pt x="3465576" y="0"/>
                  </a:lnTo>
                  <a:close/>
                </a:path>
              </a:pathLst>
            </a:custGeom>
            <a:solidFill>
              <a:srgbClr val="A331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144524" y="4607051"/>
              <a:ext cx="3465829" cy="0"/>
            </a:xfrm>
            <a:custGeom>
              <a:avLst/>
              <a:gdLst/>
              <a:ahLst/>
              <a:cxnLst/>
              <a:rect l="l" t="t" r="r" b="b"/>
              <a:pathLst>
                <a:path w="3465829">
                  <a:moveTo>
                    <a:pt x="0" y="0"/>
                  </a:moveTo>
                  <a:lnTo>
                    <a:pt x="3465576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144524" y="4600955"/>
              <a:ext cx="3465829" cy="878205"/>
            </a:xfrm>
            <a:custGeom>
              <a:avLst/>
              <a:gdLst/>
              <a:ahLst/>
              <a:cxnLst/>
              <a:rect l="l" t="t" r="r" b="b"/>
              <a:pathLst>
                <a:path w="3465829" h="878204">
                  <a:moveTo>
                    <a:pt x="3465576" y="0"/>
                  </a:moveTo>
                  <a:lnTo>
                    <a:pt x="2887979" y="137160"/>
                  </a:lnTo>
                  <a:lnTo>
                    <a:pt x="2310384" y="303276"/>
                  </a:lnTo>
                  <a:lnTo>
                    <a:pt x="1732788" y="400812"/>
                  </a:lnTo>
                  <a:lnTo>
                    <a:pt x="1155192" y="562356"/>
                  </a:lnTo>
                  <a:lnTo>
                    <a:pt x="577595" y="792480"/>
                  </a:lnTo>
                  <a:lnTo>
                    <a:pt x="0" y="794004"/>
                  </a:lnTo>
                  <a:lnTo>
                    <a:pt x="0" y="873252"/>
                  </a:lnTo>
                  <a:lnTo>
                    <a:pt x="577595" y="877824"/>
                  </a:lnTo>
                  <a:lnTo>
                    <a:pt x="1155192" y="678180"/>
                  </a:lnTo>
                  <a:lnTo>
                    <a:pt x="1732788" y="557784"/>
                  </a:lnTo>
                  <a:lnTo>
                    <a:pt x="2310384" y="449580"/>
                  </a:lnTo>
                  <a:lnTo>
                    <a:pt x="2887979" y="239268"/>
                  </a:lnTo>
                  <a:lnTo>
                    <a:pt x="3465576" y="99060"/>
                  </a:lnTo>
                  <a:lnTo>
                    <a:pt x="3465576" y="0"/>
                  </a:lnTo>
                  <a:close/>
                </a:path>
              </a:pathLst>
            </a:custGeom>
            <a:solidFill>
              <a:srgbClr val="3983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144524" y="4498847"/>
              <a:ext cx="3465829" cy="896619"/>
            </a:xfrm>
            <a:custGeom>
              <a:avLst/>
              <a:gdLst/>
              <a:ahLst/>
              <a:cxnLst/>
              <a:rect l="l" t="t" r="r" b="b"/>
              <a:pathLst>
                <a:path w="3465829" h="896620">
                  <a:moveTo>
                    <a:pt x="3465576" y="0"/>
                  </a:moveTo>
                  <a:lnTo>
                    <a:pt x="2887979" y="144779"/>
                  </a:lnTo>
                  <a:lnTo>
                    <a:pt x="2310384" y="320039"/>
                  </a:lnTo>
                  <a:lnTo>
                    <a:pt x="1732788" y="423671"/>
                  </a:lnTo>
                  <a:lnTo>
                    <a:pt x="1155192" y="589788"/>
                  </a:lnTo>
                  <a:lnTo>
                    <a:pt x="577595" y="827532"/>
                  </a:lnTo>
                  <a:lnTo>
                    <a:pt x="0" y="824483"/>
                  </a:lnTo>
                  <a:lnTo>
                    <a:pt x="0" y="896111"/>
                  </a:lnTo>
                  <a:lnTo>
                    <a:pt x="577595" y="894588"/>
                  </a:lnTo>
                  <a:lnTo>
                    <a:pt x="1155192" y="664463"/>
                  </a:lnTo>
                  <a:lnTo>
                    <a:pt x="1732788" y="502919"/>
                  </a:lnTo>
                  <a:lnTo>
                    <a:pt x="2310384" y="405383"/>
                  </a:lnTo>
                  <a:lnTo>
                    <a:pt x="2887979" y="239268"/>
                  </a:lnTo>
                  <a:lnTo>
                    <a:pt x="3465576" y="102107"/>
                  </a:lnTo>
                  <a:lnTo>
                    <a:pt x="3465576" y="0"/>
                  </a:lnTo>
                  <a:close/>
                </a:path>
              </a:pathLst>
            </a:custGeom>
            <a:solidFill>
              <a:srgbClr val="232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144524" y="4384547"/>
              <a:ext cx="3465829" cy="942340"/>
            </a:xfrm>
            <a:custGeom>
              <a:avLst/>
              <a:gdLst/>
              <a:ahLst/>
              <a:cxnLst/>
              <a:rect l="l" t="t" r="r" b="b"/>
              <a:pathLst>
                <a:path w="3465829" h="942339">
                  <a:moveTo>
                    <a:pt x="3465576" y="0"/>
                  </a:moveTo>
                  <a:lnTo>
                    <a:pt x="2887979" y="170687"/>
                  </a:lnTo>
                  <a:lnTo>
                    <a:pt x="2310384" y="332231"/>
                  </a:lnTo>
                  <a:lnTo>
                    <a:pt x="1732788" y="458724"/>
                  </a:lnTo>
                  <a:lnTo>
                    <a:pt x="1155192" y="626363"/>
                  </a:lnTo>
                  <a:lnTo>
                    <a:pt x="577595" y="859535"/>
                  </a:lnTo>
                  <a:lnTo>
                    <a:pt x="0" y="868679"/>
                  </a:lnTo>
                  <a:lnTo>
                    <a:pt x="0" y="938783"/>
                  </a:lnTo>
                  <a:lnTo>
                    <a:pt x="577595" y="941832"/>
                  </a:lnTo>
                  <a:lnTo>
                    <a:pt x="1155192" y="704088"/>
                  </a:lnTo>
                  <a:lnTo>
                    <a:pt x="1732788" y="537971"/>
                  </a:lnTo>
                  <a:lnTo>
                    <a:pt x="2310384" y="434339"/>
                  </a:lnTo>
                  <a:lnTo>
                    <a:pt x="2887979" y="259079"/>
                  </a:lnTo>
                  <a:lnTo>
                    <a:pt x="3465576" y="114300"/>
                  </a:lnTo>
                  <a:lnTo>
                    <a:pt x="3465576" y="0"/>
                  </a:lnTo>
                  <a:close/>
                </a:path>
              </a:pathLst>
            </a:custGeom>
            <a:solidFill>
              <a:srgbClr val="6674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144524" y="4300727"/>
              <a:ext cx="3465829" cy="952500"/>
            </a:xfrm>
            <a:custGeom>
              <a:avLst/>
              <a:gdLst/>
              <a:ahLst/>
              <a:cxnLst/>
              <a:rect l="l" t="t" r="r" b="b"/>
              <a:pathLst>
                <a:path w="3465829" h="952500">
                  <a:moveTo>
                    <a:pt x="3465576" y="0"/>
                  </a:moveTo>
                  <a:lnTo>
                    <a:pt x="2887979" y="175260"/>
                  </a:lnTo>
                  <a:lnTo>
                    <a:pt x="2310384" y="347472"/>
                  </a:lnTo>
                  <a:lnTo>
                    <a:pt x="1732788" y="510540"/>
                  </a:lnTo>
                  <a:lnTo>
                    <a:pt x="1155192" y="685800"/>
                  </a:lnTo>
                  <a:lnTo>
                    <a:pt x="577595" y="922020"/>
                  </a:lnTo>
                  <a:lnTo>
                    <a:pt x="0" y="940308"/>
                  </a:lnTo>
                  <a:lnTo>
                    <a:pt x="0" y="952500"/>
                  </a:lnTo>
                  <a:lnTo>
                    <a:pt x="577595" y="943356"/>
                  </a:lnTo>
                  <a:lnTo>
                    <a:pt x="1155192" y="710184"/>
                  </a:lnTo>
                  <a:lnTo>
                    <a:pt x="1732788" y="542544"/>
                  </a:lnTo>
                  <a:lnTo>
                    <a:pt x="2310384" y="416052"/>
                  </a:lnTo>
                  <a:lnTo>
                    <a:pt x="2887979" y="254508"/>
                  </a:lnTo>
                  <a:lnTo>
                    <a:pt x="3465576" y="83820"/>
                  </a:lnTo>
                  <a:lnTo>
                    <a:pt x="3465576" y="0"/>
                  </a:lnTo>
                  <a:close/>
                </a:path>
              </a:pathLst>
            </a:custGeom>
            <a:solidFill>
              <a:srgbClr val="2837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144524" y="4218431"/>
              <a:ext cx="3465829" cy="1022985"/>
            </a:xfrm>
            <a:custGeom>
              <a:avLst/>
              <a:gdLst/>
              <a:ahLst/>
              <a:cxnLst/>
              <a:rect l="l" t="t" r="r" b="b"/>
              <a:pathLst>
                <a:path w="3465829" h="1022985">
                  <a:moveTo>
                    <a:pt x="3465576" y="0"/>
                  </a:moveTo>
                  <a:lnTo>
                    <a:pt x="2887979" y="195072"/>
                  </a:lnTo>
                  <a:lnTo>
                    <a:pt x="2310384" y="362712"/>
                  </a:lnTo>
                  <a:lnTo>
                    <a:pt x="1732788" y="541020"/>
                  </a:lnTo>
                  <a:lnTo>
                    <a:pt x="1155192" y="714756"/>
                  </a:lnTo>
                  <a:lnTo>
                    <a:pt x="577595" y="952500"/>
                  </a:lnTo>
                  <a:lnTo>
                    <a:pt x="0" y="970788"/>
                  </a:lnTo>
                  <a:lnTo>
                    <a:pt x="0" y="1022604"/>
                  </a:lnTo>
                  <a:lnTo>
                    <a:pt x="577595" y="1004316"/>
                  </a:lnTo>
                  <a:lnTo>
                    <a:pt x="1155192" y="768096"/>
                  </a:lnTo>
                  <a:lnTo>
                    <a:pt x="1732788" y="592836"/>
                  </a:lnTo>
                  <a:lnTo>
                    <a:pt x="2310384" y="429768"/>
                  </a:lnTo>
                  <a:lnTo>
                    <a:pt x="2887979" y="257556"/>
                  </a:lnTo>
                  <a:lnTo>
                    <a:pt x="3465576" y="82296"/>
                  </a:lnTo>
                  <a:lnTo>
                    <a:pt x="3465576" y="0"/>
                  </a:lnTo>
                  <a:close/>
                </a:path>
              </a:pathLst>
            </a:custGeom>
            <a:solidFill>
              <a:srgbClr val="3D3C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144524" y="4157471"/>
              <a:ext cx="3465829" cy="0"/>
            </a:xfrm>
            <a:custGeom>
              <a:avLst/>
              <a:gdLst/>
              <a:ahLst/>
              <a:cxnLst/>
              <a:rect l="l" t="t" r="r" b="b"/>
              <a:pathLst>
                <a:path w="3465829">
                  <a:moveTo>
                    <a:pt x="0" y="0"/>
                  </a:moveTo>
                  <a:lnTo>
                    <a:pt x="3465576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144524" y="4195571"/>
              <a:ext cx="3465829" cy="993775"/>
            </a:xfrm>
            <a:custGeom>
              <a:avLst/>
              <a:gdLst/>
              <a:ahLst/>
              <a:cxnLst/>
              <a:rect l="l" t="t" r="r" b="b"/>
              <a:pathLst>
                <a:path w="3465829" h="993775">
                  <a:moveTo>
                    <a:pt x="3465576" y="0"/>
                  </a:moveTo>
                  <a:lnTo>
                    <a:pt x="2887979" y="181355"/>
                  </a:lnTo>
                  <a:lnTo>
                    <a:pt x="2310384" y="350519"/>
                  </a:lnTo>
                  <a:lnTo>
                    <a:pt x="1732788" y="528827"/>
                  </a:lnTo>
                  <a:lnTo>
                    <a:pt x="1155192" y="704088"/>
                  </a:lnTo>
                  <a:lnTo>
                    <a:pt x="577595" y="937259"/>
                  </a:lnTo>
                  <a:lnTo>
                    <a:pt x="0" y="955547"/>
                  </a:lnTo>
                  <a:lnTo>
                    <a:pt x="0" y="993647"/>
                  </a:lnTo>
                  <a:lnTo>
                    <a:pt x="577595" y="975359"/>
                  </a:lnTo>
                  <a:lnTo>
                    <a:pt x="1155192" y="737615"/>
                  </a:lnTo>
                  <a:lnTo>
                    <a:pt x="1732788" y="563879"/>
                  </a:lnTo>
                  <a:lnTo>
                    <a:pt x="2310384" y="385571"/>
                  </a:lnTo>
                  <a:lnTo>
                    <a:pt x="2887979" y="217931"/>
                  </a:lnTo>
                  <a:lnTo>
                    <a:pt x="3465576" y="22859"/>
                  </a:lnTo>
                  <a:lnTo>
                    <a:pt x="3465576" y="0"/>
                  </a:lnTo>
                  <a:close/>
                </a:path>
              </a:pathLst>
            </a:custGeom>
            <a:solidFill>
              <a:srgbClr val="E1A0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144524" y="4178807"/>
              <a:ext cx="3465829" cy="972819"/>
            </a:xfrm>
            <a:custGeom>
              <a:avLst/>
              <a:gdLst/>
              <a:ahLst/>
              <a:cxnLst/>
              <a:rect l="l" t="t" r="r" b="b"/>
              <a:pathLst>
                <a:path w="3465829" h="972820">
                  <a:moveTo>
                    <a:pt x="3465576" y="0"/>
                  </a:moveTo>
                  <a:lnTo>
                    <a:pt x="2887979" y="170688"/>
                  </a:lnTo>
                  <a:lnTo>
                    <a:pt x="2310384" y="347472"/>
                  </a:lnTo>
                  <a:lnTo>
                    <a:pt x="1732788" y="530352"/>
                  </a:lnTo>
                  <a:lnTo>
                    <a:pt x="1155192" y="708660"/>
                  </a:lnTo>
                  <a:lnTo>
                    <a:pt x="577595" y="937260"/>
                  </a:lnTo>
                  <a:lnTo>
                    <a:pt x="0" y="950976"/>
                  </a:lnTo>
                  <a:lnTo>
                    <a:pt x="0" y="972312"/>
                  </a:lnTo>
                  <a:lnTo>
                    <a:pt x="577595" y="954024"/>
                  </a:lnTo>
                  <a:lnTo>
                    <a:pt x="1155192" y="720852"/>
                  </a:lnTo>
                  <a:lnTo>
                    <a:pt x="1732788" y="545592"/>
                  </a:lnTo>
                  <a:lnTo>
                    <a:pt x="2310384" y="367284"/>
                  </a:lnTo>
                  <a:lnTo>
                    <a:pt x="2887979" y="198120"/>
                  </a:lnTo>
                  <a:lnTo>
                    <a:pt x="3465576" y="16764"/>
                  </a:lnTo>
                  <a:lnTo>
                    <a:pt x="3465576" y="0"/>
                  </a:lnTo>
                  <a:close/>
                </a:path>
              </a:pathLst>
            </a:custGeom>
            <a:solidFill>
              <a:srgbClr val="ACD1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144524" y="3258311"/>
              <a:ext cx="3465829" cy="449580"/>
            </a:xfrm>
            <a:custGeom>
              <a:avLst/>
              <a:gdLst/>
              <a:ahLst/>
              <a:cxnLst/>
              <a:rect l="l" t="t" r="r" b="b"/>
              <a:pathLst>
                <a:path w="3465829" h="449579">
                  <a:moveTo>
                    <a:pt x="0" y="449580"/>
                  </a:moveTo>
                  <a:lnTo>
                    <a:pt x="3465576" y="449580"/>
                  </a:lnTo>
                </a:path>
                <a:path w="3465829" h="449579">
                  <a:moveTo>
                    <a:pt x="0" y="0"/>
                  </a:moveTo>
                  <a:lnTo>
                    <a:pt x="3465576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144524" y="2868167"/>
              <a:ext cx="3465829" cy="2261870"/>
            </a:xfrm>
            <a:custGeom>
              <a:avLst/>
              <a:gdLst/>
              <a:ahLst/>
              <a:cxnLst/>
              <a:rect l="l" t="t" r="r" b="b"/>
              <a:pathLst>
                <a:path w="3465829" h="2261870">
                  <a:moveTo>
                    <a:pt x="3465576" y="0"/>
                  </a:moveTo>
                  <a:lnTo>
                    <a:pt x="2887979" y="140208"/>
                  </a:lnTo>
                  <a:lnTo>
                    <a:pt x="2310384" y="333756"/>
                  </a:lnTo>
                  <a:lnTo>
                    <a:pt x="1732788" y="577596"/>
                  </a:lnTo>
                  <a:lnTo>
                    <a:pt x="1155192" y="794004"/>
                  </a:lnTo>
                  <a:lnTo>
                    <a:pt x="577595" y="1121664"/>
                  </a:lnTo>
                  <a:lnTo>
                    <a:pt x="0" y="1240536"/>
                  </a:lnTo>
                  <a:lnTo>
                    <a:pt x="0" y="2261616"/>
                  </a:lnTo>
                  <a:lnTo>
                    <a:pt x="577595" y="2247900"/>
                  </a:lnTo>
                  <a:lnTo>
                    <a:pt x="1155192" y="2019300"/>
                  </a:lnTo>
                  <a:lnTo>
                    <a:pt x="1732788" y="1840992"/>
                  </a:lnTo>
                  <a:lnTo>
                    <a:pt x="2310384" y="1658112"/>
                  </a:lnTo>
                  <a:lnTo>
                    <a:pt x="2887979" y="1481328"/>
                  </a:lnTo>
                  <a:lnTo>
                    <a:pt x="3465576" y="1310640"/>
                  </a:lnTo>
                  <a:lnTo>
                    <a:pt x="3465576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144524" y="6403847"/>
              <a:ext cx="3465829" cy="38100"/>
            </a:xfrm>
            <a:custGeom>
              <a:avLst/>
              <a:gdLst/>
              <a:ahLst/>
              <a:cxnLst/>
              <a:rect l="l" t="t" r="r" b="b"/>
              <a:pathLst>
                <a:path w="3465829" h="38100">
                  <a:moveTo>
                    <a:pt x="0" y="0"/>
                  </a:moveTo>
                  <a:lnTo>
                    <a:pt x="3465576" y="0"/>
                  </a:lnTo>
                </a:path>
                <a:path w="3465829" h="38100">
                  <a:moveTo>
                    <a:pt x="0" y="0"/>
                  </a:moveTo>
                  <a:lnTo>
                    <a:pt x="0" y="38099"/>
                  </a:lnTo>
                </a:path>
                <a:path w="3465829" h="38100">
                  <a:moveTo>
                    <a:pt x="577595" y="0"/>
                  </a:moveTo>
                  <a:lnTo>
                    <a:pt x="577595" y="38099"/>
                  </a:lnTo>
                </a:path>
                <a:path w="3465829" h="38100">
                  <a:moveTo>
                    <a:pt x="1155192" y="0"/>
                  </a:moveTo>
                  <a:lnTo>
                    <a:pt x="1155192" y="38099"/>
                  </a:lnTo>
                </a:path>
                <a:path w="3465829" h="38100">
                  <a:moveTo>
                    <a:pt x="1732788" y="0"/>
                  </a:moveTo>
                  <a:lnTo>
                    <a:pt x="1732788" y="38099"/>
                  </a:lnTo>
                </a:path>
                <a:path w="3465829" h="38100">
                  <a:moveTo>
                    <a:pt x="2310384" y="0"/>
                  </a:moveTo>
                  <a:lnTo>
                    <a:pt x="2310384" y="38099"/>
                  </a:lnTo>
                </a:path>
                <a:path w="3465829" h="38100">
                  <a:moveTo>
                    <a:pt x="2887979" y="0"/>
                  </a:moveTo>
                  <a:lnTo>
                    <a:pt x="2887979" y="38099"/>
                  </a:lnTo>
                </a:path>
                <a:path w="3465829" h="38100">
                  <a:moveTo>
                    <a:pt x="3465576" y="0"/>
                  </a:moveTo>
                  <a:lnTo>
                    <a:pt x="3465576" y="38099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/>
          <p:nvPr/>
        </p:nvSpPr>
        <p:spPr>
          <a:xfrm>
            <a:off x="1144524" y="2810255"/>
            <a:ext cx="3465829" cy="0"/>
          </a:xfrm>
          <a:custGeom>
            <a:avLst/>
            <a:gdLst/>
            <a:ahLst/>
            <a:cxnLst/>
            <a:rect l="l" t="t" r="r" b="b"/>
            <a:pathLst>
              <a:path w="3465829">
                <a:moveTo>
                  <a:pt x="0" y="0"/>
                </a:moveTo>
                <a:lnTo>
                  <a:pt x="3465576" y="0"/>
                </a:lnTo>
              </a:path>
            </a:pathLst>
          </a:custGeom>
          <a:ln w="9525">
            <a:solidFill>
              <a:srgbClr val="EFCC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952296" y="6306413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05104" y="5856833"/>
            <a:ext cx="3429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2</a:t>
            </a:r>
            <a:r>
              <a:rPr sz="1000" spc="-60" dirty="0">
                <a:solidFill>
                  <a:srgbClr val="343333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343333"/>
                </a:solidFill>
                <a:latin typeface="Arial"/>
                <a:cs typeface="Arial"/>
              </a:rPr>
              <a:t>000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05104" y="5407533"/>
            <a:ext cx="3429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4</a:t>
            </a:r>
            <a:r>
              <a:rPr sz="1000" spc="-60" dirty="0">
                <a:solidFill>
                  <a:srgbClr val="343333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343333"/>
                </a:solidFill>
                <a:latin typeface="Arial"/>
                <a:cs typeface="Arial"/>
              </a:rPr>
              <a:t>000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05104" y="4957953"/>
            <a:ext cx="3429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6</a:t>
            </a:r>
            <a:r>
              <a:rPr sz="1000" spc="-60" dirty="0">
                <a:solidFill>
                  <a:srgbClr val="343333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343333"/>
                </a:solidFill>
                <a:latin typeface="Arial"/>
                <a:cs typeface="Arial"/>
              </a:rPr>
              <a:t>000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705104" y="4508753"/>
            <a:ext cx="3429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8</a:t>
            </a:r>
            <a:r>
              <a:rPr sz="1000" spc="-60" dirty="0">
                <a:solidFill>
                  <a:srgbClr val="343333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343333"/>
                </a:solidFill>
                <a:latin typeface="Arial"/>
                <a:cs typeface="Arial"/>
              </a:rPr>
              <a:t>000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34390" y="4059173"/>
            <a:ext cx="4140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10</a:t>
            </a:r>
            <a:r>
              <a:rPr sz="1000" spc="-65" dirty="0">
                <a:solidFill>
                  <a:srgbClr val="343333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000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634390" y="3609847"/>
            <a:ext cx="4140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12</a:t>
            </a:r>
            <a:r>
              <a:rPr sz="1000" spc="-65" dirty="0">
                <a:solidFill>
                  <a:srgbClr val="343333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000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634390" y="3160267"/>
            <a:ext cx="4140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14</a:t>
            </a:r>
            <a:r>
              <a:rPr sz="1000" spc="-65" dirty="0">
                <a:solidFill>
                  <a:srgbClr val="343333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000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634390" y="2710942"/>
            <a:ext cx="4140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16</a:t>
            </a:r>
            <a:r>
              <a:rPr sz="1000" spc="-65" dirty="0">
                <a:solidFill>
                  <a:srgbClr val="343333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000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991006" y="6457594"/>
            <a:ext cx="3079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2</a:t>
            </a:r>
            <a:r>
              <a:rPr sz="1000" dirty="0">
                <a:solidFill>
                  <a:srgbClr val="343333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14</a:t>
            </a:r>
            <a:endParaRPr sz="10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568577" y="6457594"/>
            <a:ext cx="3079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2</a:t>
            </a:r>
            <a:r>
              <a:rPr sz="1000" dirty="0">
                <a:solidFill>
                  <a:srgbClr val="343333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15</a:t>
            </a:r>
            <a:endParaRPr sz="10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2146173" y="6457594"/>
            <a:ext cx="3079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2</a:t>
            </a:r>
            <a:r>
              <a:rPr sz="1000" dirty="0">
                <a:solidFill>
                  <a:srgbClr val="343333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16</a:t>
            </a:r>
            <a:endParaRPr sz="10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2723769" y="6457594"/>
            <a:ext cx="3079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2</a:t>
            </a:r>
            <a:r>
              <a:rPr sz="1000" dirty="0">
                <a:solidFill>
                  <a:srgbClr val="343333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17</a:t>
            </a:r>
            <a:endParaRPr sz="10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3301365" y="6457594"/>
            <a:ext cx="3079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2</a:t>
            </a:r>
            <a:r>
              <a:rPr sz="1000" dirty="0">
                <a:solidFill>
                  <a:srgbClr val="343333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18</a:t>
            </a:r>
            <a:endParaRPr sz="10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3878960" y="6457594"/>
            <a:ext cx="3079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2</a:t>
            </a:r>
            <a:r>
              <a:rPr sz="1000" dirty="0">
                <a:solidFill>
                  <a:srgbClr val="343333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19</a:t>
            </a:r>
            <a:endParaRPr sz="10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4456557" y="6457594"/>
            <a:ext cx="3079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2</a:t>
            </a:r>
            <a:r>
              <a:rPr sz="1000" dirty="0">
                <a:solidFill>
                  <a:srgbClr val="343333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20</a:t>
            </a:r>
            <a:endParaRPr sz="1000">
              <a:latin typeface="Arial"/>
              <a:cs typeface="Arial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4924044" y="2761488"/>
            <a:ext cx="62865" cy="64135"/>
          </a:xfrm>
          <a:custGeom>
            <a:avLst/>
            <a:gdLst/>
            <a:ahLst/>
            <a:cxnLst/>
            <a:rect l="l" t="t" r="r" b="b"/>
            <a:pathLst>
              <a:path w="62864" h="64135">
                <a:moveTo>
                  <a:pt x="62484" y="0"/>
                </a:moveTo>
                <a:lnTo>
                  <a:pt x="0" y="0"/>
                </a:lnTo>
                <a:lnTo>
                  <a:pt x="0" y="64008"/>
                </a:lnTo>
                <a:lnTo>
                  <a:pt x="62484" y="64008"/>
                </a:lnTo>
                <a:lnTo>
                  <a:pt x="62484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5002529" y="2694177"/>
            <a:ext cx="264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CITI</a:t>
            </a:r>
            <a:endParaRPr sz="1000">
              <a:latin typeface="Arial"/>
              <a:cs typeface="Arial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4924044" y="3032760"/>
            <a:ext cx="62865" cy="64135"/>
          </a:xfrm>
          <a:custGeom>
            <a:avLst/>
            <a:gdLst/>
            <a:ahLst/>
            <a:cxnLst/>
            <a:rect l="l" t="t" r="r" b="b"/>
            <a:pathLst>
              <a:path w="62864" h="64135">
                <a:moveTo>
                  <a:pt x="62484" y="0"/>
                </a:moveTo>
                <a:lnTo>
                  <a:pt x="0" y="0"/>
                </a:lnTo>
                <a:lnTo>
                  <a:pt x="0" y="64008"/>
                </a:lnTo>
                <a:lnTo>
                  <a:pt x="62484" y="64008"/>
                </a:lnTo>
                <a:lnTo>
                  <a:pt x="62484" y="0"/>
                </a:lnTo>
                <a:close/>
              </a:path>
            </a:pathLst>
          </a:custGeom>
          <a:solidFill>
            <a:srgbClr val="ACD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5002529" y="2966085"/>
            <a:ext cx="4203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M</a:t>
            </a:r>
            <a:r>
              <a:rPr sz="1000" dirty="0">
                <a:solidFill>
                  <a:srgbClr val="343333"/>
                </a:solidFill>
                <a:latin typeface="Arial"/>
                <a:cs typeface="Arial"/>
              </a:rPr>
              <a:t>e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tpro</a:t>
            </a:r>
            <a:endParaRPr sz="1000">
              <a:latin typeface="Arial"/>
              <a:cs typeface="Arial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4924044" y="3305555"/>
            <a:ext cx="62865" cy="64135"/>
          </a:xfrm>
          <a:custGeom>
            <a:avLst/>
            <a:gdLst/>
            <a:ahLst/>
            <a:cxnLst/>
            <a:rect l="l" t="t" r="r" b="b"/>
            <a:pathLst>
              <a:path w="62864" h="64135">
                <a:moveTo>
                  <a:pt x="62484" y="0"/>
                </a:moveTo>
                <a:lnTo>
                  <a:pt x="0" y="0"/>
                </a:lnTo>
                <a:lnTo>
                  <a:pt x="0" y="64008"/>
                </a:lnTo>
                <a:lnTo>
                  <a:pt x="62484" y="64008"/>
                </a:lnTo>
                <a:lnTo>
                  <a:pt x="62484" y="0"/>
                </a:lnTo>
                <a:close/>
              </a:path>
            </a:pathLst>
          </a:custGeom>
          <a:solidFill>
            <a:srgbClr val="E1A0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5002529" y="3238245"/>
            <a:ext cx="23050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L</a:t>
            </a:r>
            <a:r>
              <a:rPr sz="1000" dirty="0">
                <a:solidFill>
                  <a:srgbClr val="343333"/>
                </a:solidFill>
                <a:latin typeface="Arial"/>
                <a:cs typeface="Arial"/>
              </a:rPr>
              <a:t>d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z</a:t>
            </a:r>
            <a:endParaRPr sz="1000">
              <a:latin typeface="Arial"/>
              <a:cs typeface="Arial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4924044" y="3576828"/>
            <a:ext cx="62865" cy="64135"/>
          </a:xfrm>
          <a:custGeom>
            <a:avLst/>
            <a:gdLst/>
            <a:ahLst/>
            <a:cxnLst/>
            <a:rect l="l" t="t" r="r" b="b"/>
            <a:pathLst>
              <a:path w="62864" h="64135">
                <a:moveTo>
                  <a:pt x="62484" y="0"/>
                </a:moveTo>
                <a:lnTo>
                  <a:pt x="0" y="0"/>
                </a:lnTo>
                <a:lnTo>
                  <a:pt x="0" y="64008"/>
                </a:lnTo>
                <a:lnTo>
                  <a:pt x="62484" y="64008"/>
                </a:lnTo>
                <a:lnTo>
                  <a:pt x="62484" y="0"/>
                </a:lnTo>
                <a:close/>
              </a:path>
            </a:pathLst>
          </a:custGeom>
          <a:solidFill>
            <a:srgbClr val="3D3C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5002529" y="3510534"/>
            <a:ext cx="5410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343333"/>
                </a:solidFill>
                <a:latin typeface="Arial"/>
                <a:cs typeface="Arial"/>
              </a:rPr>
              <a:t>S</a:t>
            </a:r>
            <a:r>
              <a:rPr sz="1000" spc="-10" dirty="0">
                <a:solidFill>
                  <a:srgbClr val="343333"/>
                </a:solidFill>
                <a:latin typeface="Arial"/>
                <a:cs typeface="Arial"/>
              </a:rPr>
              <a:t>po</a:t>
            </a:r>
            <a:r>
              <a:rPr sz="1000" dirty="0">
                <a:solidFill>
                  <a:srgbClr val="343333"/>
                </a:solidFill>
                <a:latin typeface="Arial"/>
                <a:cs typeface="Arial"/>
              </a:rPr>
              <a:t>d</a:t>
            </a:r>
            <a:r>
              <a:rPr sz="1000" spc="-15" dirty="0">
                <a:solidFill>
                  <a:srgbClr val="343333"/>
                </a:solidFill>
                <a:latin typeface="Arial"/>
                <a:cs typeface="Arial"/>
              </a:rPr>
              <a:t>r</a:t>
            </a:r>
            <a:r>
              <a:rPr sz="1000" spc="5" dirty="0">
                <a:solidFill>
                  <a:srgbClr val="343333"/>
                </a:solidFill>
                <a:latin typeface="Arial"/>
                <a:cs typeface="Arial"/>
              </a:rPr>
              <a:t>ī</a:t>
            </a:r>
            <a:r>
              <a:rPr sz="1000" spc="-10" dirty="0">
                <a:solidFill>
                  <a:srgbClr val="343333"/>
                </a:solidFill>
                <a:latin typeface="Arial"/>
                <a:cs typeface="Arial"/>
              </a:rPr>
              <a:t>ba</a:t>
            </a:r>
            <a:endParaRPr sz="1000">
              <a:latin typeface="Arial"/>
              <a:cs typeface="Arial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4924044" y="3849623"/>
            <a:ext cx="62865" cy="64135"/>
          </a:xfrm>
          <a:custGeom>
            <a:avLst/>
            <a:gdLst/>
            <a:ahLst/>
            <a:cxnLst/>
            <a:rect l="l" t="t" r="r" b="b"/>
            <a:pathLst>
              <a:path w="62864" h="64135">
                <a:moveTo>
                  <a:pt x="62484" y="0"/>
                </a:moveTo>
                <a:lnTo>
                  <a:pt x="0" y="0"/>
                </a:lnTo>
                <a:lnTo>
                  <a:pt x="0" y="64007"/>
                </a:lnTo>
                <a:lnTo>
                  <a:pt x="62484" y="64007"/>
                </a:lnTo>
                <a:lnTo>
                  <a:pt x="62484" y="0"/>
                </a:lnTo>
                <a:close/>
              </a:path>
            </a:pathLst>
          </a:custGeom>
          <a:solidFill>
            <a:srgbClr val="283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5002529" y="3782314"/>
            <a:ext cx="645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Erte</a:t>
            </a:r>
            <a:r>
              <a:rPr sz="1000" spc="-55" dirty="0">
                <a:solidFill>
                  <a:srgbClr val="343333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Grupa</a:t>
            </a:r>
            <a:endParaRPr sz="1000">
              <a:latin typeface="Arial"/>
              <a:cs typeface="Arial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4924044" y="4120896"/>
            <a:ext cx="62865" cy="64135"/>
          </a:xfrm>
          <a:custGeom>
            <a:avLst/>
            <a:gdLst/>
            <a:ahLst/>
            <a:cxnLst/>
            <a:rect l="l" t="t" r="r" b="b"/>
            <a:pathLst>
              <a:path w="62864" h="64135">
                <a:moveTo>
                  <a:pt x="62484" y="0"/>
                </a:moveTo>
                <a:lnTo>
                  <a:pt x="0" y="0"/>
                </a:lnTo>
                <a:lnTo>
                  <a:pt x="0" y="64007"/>
                </a:lnTo>
                <a:lnTo>
                  <a:pt x="62484" y="64007"/>
                </a:lnTo>
                <a:lnTo>
                  <a:pt x="62484" y="0"/>
                </a:lnTo>
                <a:close/>
              </a:path>
            </a:pathLst>
          </a:custGeom>
          <a:solidFill>
            <a:srgbClr val="6674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 txBox="1"/>
          <p:nvPr/>
        </p:nvSpPr>
        <p:spPr>
          <a:xfrm>
            <a:off x="5002529" y="4054602"/>
            <a:ext cx="7581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Nybo</a:t>
            </a:r>
            <a:r>
              <a:rPr sz="1000" spc="-50" dirty="0">
                <a:solidFill>
                  <a:srgbClr val="343333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Dobele</a:t>
            </a:r>
            <a:endParaRPr sz="1000">
              <a:latin typeface="Arial"/>
              <a:cs typeface="Arial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4924044" y="4393691"/>
            <a:ext cx="62865" cy="64135"/>
          </a:xfrm>
          <a:custGeom>
            <a:avLst/>
            <a:gdLst/>
            <a:ahLst/>
            <a:cxnLst/>
            <a:rect l="l" t="t" r="r" b="b"/>
            <a:pathLst>
              <a:path w="62864" h="64135">
                <a:moveTo>
                  <a:pt x="62484" y="0"/>
                </a:moveTo>
                <a:lnTo>
                  <a:pt x="0" y="0"/>
                </a:lnTo>
                <a:lnTo>
                  <a:pt x="0" y="64007"/>
                </a:lnTo>
                <a:lnTo>
                  <a:pt x="62484" y="64007"/>
                </a:lnTo>
                <a:lnTo>
                  <a:pt x="62484" y="0"/>
                </a:lnTo>
                <a:close/>
              </a:path>
            </a:pathLst>
          </a:custGeom>
          <a:solidFill>
            <a:srgbClr val="232F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 txBox="1"/>
          <p:nvPr/>
        </p:nvSpPr>
        <p:spPr>
          <a:xfrm>
            <a:off x="5002529" y="4326763"/>
            <a:ext cx="62420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Te</a:t>
            </a:r>
            <a:r>
              <a:rPr sz="1000" dirty="0">
                <a:solidFill>
                  <a:srgbClr val="343333"/>
                </a:solidFill>
                <a:latin typeface="Arial"/>
                <a:cs typeface="Arial"/>
              </a:rPr>
              <a:t>n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ach</a:t>
            </a:r>
            <a:r>
              <a:rPr sz="1000" spc="-10" dirty="0">
                <a:solidFill>
                  <a:srgbClr val="343333"/>
                </a:solidFill>
                <a:latin typeface="Arial"/>
                <a:cs typeface="Arial"/>
              </a:rPr>
              <a:t>e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m</a:t>
            </a:r>
            <a:endParaRPr sz="1000">
              <a:latin typeface="Arial"/>
              <a:cs typeface="Arial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4924044" y="4664964"/>
            <a:ext cx="62865" cy="64135"/>
          </a:xfrm>
          <a:custGeom>
            <a:avLst/>
            <a:gdLst/>
            <a:ahLst/>
            <a:cxnLst/>
            <a:rect l="l" t="t" r="r" b="b"/>
            <a:pathLst>
              <a:path w="62864" h="64135">
                <a:moveTo>
                  <a:pt x="62484" y="0"/>
                </a:moveTo>
                <a:lnTo>
                  <a:pt x="0" y="0"/>
                </a:lnTo>
                <a:lnTo>
                  <a:pt x="0" y="64007"/>
                </a:lnTo>
                <a:lnTo>
                  <a:pt x="62484" y="64007"/>
                </a:lnTo>
                <a:lnTo>
                  <a:pt x="62484" y="0"/>
                </a:lnTo>
                <a:close/>
              </a:path>
            </a:pathLst>
          </a:custGeom>
          <a:solidFill>
            <a:srgbClr val="3983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 txBox="1"/>
          <p:nvPr/>
        </p:nvSpPr>
        <p:spPr>
          <a:xfrm>
            <a:off x="5002529" y="4598365"/>
            <a:ext cx="5613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Te</a:t>
            </a:r>
            <a:r>
              <a:rPr sz="1000" dirty="0">
                <a:solidFill>
                  <a:srgbClr val="343333"/>
                </a:solidFill>
                <a:latin typeface="Arial"/>
                <a:cs typeface="Arial"/>
              </a:rPr>
              <a:t>n</a:t>
            </a:r>
            <a:r>
              <a:rPr sz="1000" spc="-10" dirty="0">
                <a:solidFill>
                  <a:srgbClr val="343333"/>
                </a:solidFill>
                <a:latin typeface="Arial"/>
                <a:cs typeface="Arial"/>
              </a:rPr>
              <a:t>ap</a:t>
            </a:r>
            <a:r>
              <a:rPr sz="1000" dirty="0">
                <a:solidFill>
                  <a:srgbClr val="343333"/>
                </a:solidFill>
                <a:latin typeface="Arial"/>
                <a:cs typeface="Arial"/>
              </a:rPr>
              <a:t>o</a:t>
            </a:r>
            <a:r>
              <a:rPr sz="1000" spc="-15" dirty="0">
                <a:solidFill>
                  <a:srgbClr val="343333"/>
                </a:solidFill>
                <a:latin typeface="Arial"/>
                <a:cs typeface="Arial"/>
              </a:rPr>
              <a:t>r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s</a:t>
            </a:r>
            <a:endParaRPr sz="1000">
              <a:latin typeface="Arial"/>
              <a:cs typeface="Arial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4924044" y="4937759"/>
            <a:ext cx="62865" cy="64135"/>
          </a:xfrm>
          <a:custGeom>
            <a:avLst/>
            <a:gdLst/>
            <a:ahLst/>
            <a:cxnLst/>
            <a:rect l="l" t="t" r="r" b="b"/>
            <a:pathLst>
              <a:path w="62864" h="64135">
                <a:moveTo>
                  <a:pt x="62484" y="0"/>
                </a:moveTo>
                <a:lnTo>
                  <a:pt x="0" y="0"/>
                </a:lnTo>
                <a:lnTo>
                  <a:pt x="0" y="64007"/>
                </a:lnTo>
                <a:lnTo>
                  <a:pt x="62484" y="64007"/>
                </a:lnTo>
                <a:lnTo>
                  <a:pt x="62484" y="0"/>
                </a:lnTo>
                <a:close/>
              </a:path>
            </a:pathLst>
          </a:custGeom>
          <a:solidFill>
            <a:srgbClr val="A33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 txBox="1"/>
          <p:nvPr/>
        </p:nvSpPr>
        <p:spPr>
          <a:xfrm>
            <a:off x="5002529" y="4870830"/>
            <a:ext cx="7372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Tenax</a:t>
            </a:r>
            <a:r>
              <a:rPr sz="1000" spc="-55" dirty="0">
                <a:solidFill>
                  <a:srgbClr val="343333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Panel</a:t>
            </a:r>
            <a:endParaRPr sz="1000">
              <a:latin typeface="Arial"/>
              <a:cs typeface="Arial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4924044" y="5209032"/>
            <a:ext cx="62865" cy="64135"/>
          </a:xfrm>
          <a:custGeom>
            <a:avLst/>
            <a:gdLst/>
            <a:ahLst/>
            <a:cxnLst/>
            <a:rect l="l" t="t" r="r" b="b"/>
            <a:pathLst>
              <a:path w="62864" h="64135">
                <a:moveTo>
                  <a:pt x="62484" y="0"/>
                </a:moveTo>
                <a:lnTo>
                  <a:pt x="0" y="0"/>
                </a:lnTo>
                <a:lnTo>
                  <a:pt x="0" y="64008"/>
                </a:lnTo>
                <a:lnTo>
                  <a:pt x="62484" y="64008"/>
                </a:lnTo>
                <a:lnTo>
                  <a:pt x="62484" y="0"/>
                </a:lnTo>
                <a:close/>
              </a:path>
            </a:pathLst>
          </a:custGeom>
          <a:solidFill>
            <a:srgbClr val="6766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 txBox="1"/>
          <p:nvPr/>
        </p:nvSpPr>
        <p:spPr>
          <a:xfrm>
            <a:off x="5002529" y="5142991"/>
            <a:ext cx="86486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Latvi Dan</a:t>
            </a:r>
            <a:r>
              <a:rPr sz="1000" spc="-55" dirty="0">
                <a:solidFill>
                  <a:srgbClr val="343333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Agro</a:t>
            </a:r>
            <a:endParaRPr sz="1000">
              <a:latin typeface="Arial"/>
              <a:cs typeface="Arial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4924044" y="5481828"/>
            <a:ext cx="62865" cy="64135"/>
          </a:xfrm>
          <a:custGeom>
            <a:avLst/>
            <a:gdLst/>
            <a:ahLst/>
            <a:cxnLst/>
            <a:rect l="l" t="t" r="r" b="b"/>
            <a:pathLst>
              <a:path w="62864" h="64135">
                <a:moveTo>
                  <a:pt x="62484" y="0"/>
                </a:moveTo>
                <a:lnTo>
                  <a:pt x="0" y="0"/>
                </a:lnTo>
                <a:lnTo>
                  <a:pt x="0" y="64008"/>
                </a:lnTo>
                <a:lnTo>
                  <a:pt x="62484" y="64008"/>
                </a:lnTo>
                <a:lnTo>
                  <a:pt x="62484" y="0"/>
                </a:lnTo>
                <a:close/>
              </a:path>
            </a:pathLst>
          </a:custGeom>
          <a:solidFill>
            <a:srgbClr val="435B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 txBox="1"/>
          <p:nvPr/>
        </p:nvSpPr>
        <p:spPr>
          <a:xfrm>
            <a:off x="5002529" y="5415152"/>
            <a:ext cx="8369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Baltic</a:t>
            </a:r>
            <a:r>
              <a:rPr sz="1000" spc="-40" dirty="0">
                <a:solidFill>
                  <a:srgbClr val="343333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Candles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4924044" y="5753100"/>
            <a:ext cx="62865" cy="64135"/>
          </a:xfrm>
          <a:custGeom>
            <a:avLst/>
            <a:gdLst/>
            <a:ahLst/>
            <a:cxnLst/>
            <a:rect l="l" t="t" r="r" b="b"/>
            <a:pathLst>
              <a:path w="62864" h="64135">
                <a:moveTo>
                  <a:pt x="62484" y="0"/>
                </a:moveTo>
                <a:lnTo>
                  <a:pt x="0" y="0"/>
                </a:lnTo>
                <a:lnTo>
                  <a:pt x="0" y="64008"/>
                </a:lnTo>
                <a:lnTo>
                  <a:pt x="62484" y="64008"/>
                </a:lnTo>
                <a:lnTo>
                  <a:pt x="62484" y="0"/>
                </a:lnTo>
                <a:close/>
              </a:path>
            </a:pathLst>
          </a:custGeom>
          <a:solidFill>
            <a:srgbClr val="A8B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 txBox="1"/>
          <p:nvPr/>
        </p:nvSpPr>
        <p:spPr>
          <a:xfrm>
            <a:off x="5002529" y="5687059"/>
            <a:ext cx="9912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Dobeles</a:t>
            </a:r>
            <a:r>
              <a:rPr sz="1000" spc="-50" dirty="0">
                <a:solidFill>
                  <a:srgbClr val="343333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slimnīca</a:t>
            </a:r>
            <a:endParaRPr sz="1000">
              <a:latin typeface="Arial"/>
              <a:cs typeface="Arial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4924044" y="6025896"/>
            <a:ext cx="62865" cy="64135"/>
          </a:xfrm>
          <a:custGeom>
            <a:avLst/>
            <a:gdLst/>
            <a:ahLst/>
            <a:cxnLst/>
            <a:rect l="l" t="t" r="r" b="b"/>
            <a:pathLst>
              <a:path w="62864" h="64135">
                <a:moveTo>
                  <a:pt x="62484" y="0"/>
                </a:moveTo>
                <a:lnTo>
                  <a:pt x="0" y="0"/>
                </a:lnTo>
                <a:lnTo>
                  <a:pt x="0" y="64007"/>
                </a:lnTo>
                <a:lnTo>
                  <a:pt x="62484" y="64007"/>
                </a:lnTo>
                <a:lnTo>
                  <a:pt x="62484" y="0"/>
                </a:lnTo>
                <a:close/>
              </a:path>
            </a:pathLst>
          </a:custGeom>
          <a:solidFill>
            <a:srgbClr val="99C5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 txBox="1"/>
          <p:nvPr/>
        </p:nvSpPr>
        <p:spPr>
          <a:xfrm>
            <a:off x="5002529" y="5959246"/>
            <a:ext cx="7099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East Metal</a:t>
            </a:r>
            <a:r>
              <a:rPr sz="1000" spc="-55" dirty="0">
                <a:solidFill>
                  <a:srgbClr val="343333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*</a:t>
            </a:r>
            <a:endParaRPr sz="1000">
              <a:latin typeface="Arial"/>
              <a:cs typeface="Arial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4924044" y="6297167"/>
            <a:ext cx="62865" cy="64135"/>
          </a:xfrm>
          <a:custGeom>
            <a:avLst/>
            <a:gdLst/>
            <a:ahLst/>
            <a:cxnLst/>
            <a:rect l="l" t="t" r="r" b="b"/>
            <a:pathLst>
              <a:path w="62864" h="64135">
                <a:moveTo>
                  <a:pt x="62484" y="0"/>
                </a:moveTo>
                <a:lnTo>
                  <a:pt x="0" y="0"/>
                </a:lnTo>
                <a:lnTo>
                  <a:pt x="0" y="64007"/>
                </a:lnTo>
                <a:lnTo>
                  <a:pt x="62484" y="64007"/>
                </a:lnTo>
                <a:lnTo>
                  <a:pt x="62484" y="0"/>
                </a:lnTo>
                <a:close/>
              </a:path>
            </a:pathLst>
          </a:custGeom>
          <a:solidFill>
            <a:srgbClr val="DB88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 txBox="1"/>
          <p:nvPr/>
        </p:nvSpPr>
        <p:spPr>
          <a:xfrm>
            <a:off x="5002529" y="6231432"/>
            <a:ext cx="751205" cy="32321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ts val="1150"/>
              </a:lnSpc>
              <a:spcBef>
                <a:spcPts val="17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Dobeles  D</a:t>
            </a:r>
            <a:r>
              <a:rPr sz="1000" dirty="0">
                <a:solidFill>
                  <a:srgbClr val="343333"/>
                </a:solidFill>
                <a:latin typeface="Arial"/>
                <a:cs typeface="Arial"/>
              </a:rPr>
              <a:t>z</a:t>
            </a:r>
            <a:r>
              <a:rPr sz="1000" spc="-10" dirty="0">
                <a:solidFill>
                  <a:srgbClr val="343333"/>
                </a:solidFill>
                <a:latin typeface="Arial"/>
                <a:cs typeface="Arial"/>
              </a:rPr>
              <a:t>i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rn</a:t>
            </a:r>
            <a:r>
              <a:rPr sz="1000" dirty="0">
                <a:solidFill>
                  <a:srgbClr val="343333"/>
                </a:solidFill>
                <a:latin typeface="Arial"/>
                <a:cs typeface="Arial"/>
              </a:rPr>
              <a:t>a</a:t>
            </a:r>
            <a:r>
              <a:rPr sz="1000" spc="-15" dirty="0">
                <a:solidFill>
                  <a:srgbClr val="343333"/>
                </a:solidFill>
                <a:latin typeface="Arial"/>
                <a:cs typeface="Arial"/>
              </a:rPr>
              <a:t>v</a:t>
            </a:r>
            <a:r>
              <a:rPr sz="1000" dirty="0">
                <a:solidFill>
                  <a:srgbClr val="343333"/>
                </a:solidFill>
                <a:latin typeface="Arial"/>
                <a:cs typeface="Arial"/>
              </a:rPr>
              <a:t>n</a:t>
            </a:r>
            <a:r>
              <a:rPr sz="1000" spc="-10" dirty="0">
                <a:solidFill>
                  <a:srgbClr val="343333"/>
                </a:solidFill>
                <a:latin typeface="Arial"/>
                <a:cs typeface="Arial"/>
              </a:rPr>
              <a:t>i</a:t>
            </a:r>
            <a:r>
              <a:rPr sz="1000" dirty="0">
                <a:solidFill>
                  <a:srgbClr val="343333"/>
                </a:solidFill>
                <a:latin typeface="Arial"/>
                <a:cs typeface="Arial"/>
              </a:rPr>
              <a:t>e</a:t>
            </a:r>
            <a:r>
              <a:rPr sz="1000" spc="-15" dirty="0">
                <a:solidFill>
                  <a:srgbClr val="343333"/>
                </a:solidFill>
                <a:latin typeface="Arial"/>
                <a:cs typeface="Arial"/>
              </a:rPr>
              <a:t>k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s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27306" y="6565189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DB8892"/>
                </a:solidFill>
                <a:latin typeface="Arial"/>
                <a:cs typeface="Arial"/>
              </a:rPr>
              <a:t>24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37082" y="940688"/>
            <a:ext cx="1026668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25" dirty="0">
                <a:solidFill>
                  <a:srgbClr val="360F2C"/>
                </a:solidFill>
              </a:rPr>
              <a:t>Veiksmīga </a:t>
            </a:r>
            <a:r>
              <a:rPr sz="3200" dirty="0">
                <a:solidFill>
                  <a:srgbClr val="360F2C"/>
                </a:solidFill>
              </a:rPr>
              <a:t>un </a:t>
            </a:r>
            <a:r>
              <a:rPr sz="3200" spc="-5" dirty="0">
                <a:solidFill>
                  <a:srgbClr val="360F2C"/>
                </a:solidFill>
              </a:rPr>
              <a:t>specializēta novada piemērs </a:t>
            </a:r>
            <a:r>
              <a:rPr sz="3200" dirty="0">
                <a:solidFill>
                  <a:srgbClr val="360F2C"/>
                </a:solidFill>
              </a:rPr>
              <a:t>-</a:t>
            </a:r>
            <a:r>
              <a:rPr sz="3200" spc="-85" dirty="0">
                <a:solidFill>
                  <a:srgbClr val="360F2C"/>
                </a:solidFill>
              </a:rPr>
              <a:t> </a:t>
            </a:r>
            <a:r>
              <a:rPr sz="3200" dirty="0">
                <a:solidFill>
                  <a:srgbClr val="360F2C"/>
                </a:solidFill>
              </a:rPr>
              <a:t>Smiltene</a:t>
            </a:r>
            <a:endParaRPr sz="3200"/>
          </a:p>
        </p:txBody>
      </p:sp>
      <p:grpSp>
        <p:nvGrpSpPr>
          <p:cNvPr id="4" name="object 4"/>
          <p:cNvGrpSpPr/>
          <p:nvPr/>
        </p:nvGrpSpPr>
        <p:grpSpPr>
          <a:xfrm>
            <a:off x="7566659" y="5448490"/>
            <a:ext cx="3114040" cy="219075"/>
            <a:chOff x="7566659" y="5448490"/>
            <a:chExt cx="3114040" cy="219075"/>
          </a:xfrm>
        </p:grpSpPr>
        <p:sp>
          <p:nvSpPr>
            <p:cNvPr id="5" name="object 5"/>
            <p:cNvSpPr/>
            <p:nvPr/>
          </p:nvSpPr>
          <p:spPr>
            <a:xfrm>
              <a:off x="7566659" y="5649468"/>
              <a:ext cx="3114040" cy="0"/>
            </a:xfrm>
            <a:custGeom>
              <a:avLst/>
              <a:gdLst/>
              <a:ahLst/>
              <a:cxnLst/>
              <a:rect l="l" t="t" r="r" b="b"/>
              <a:pathLst>
                <a:path w="3114040">
                  <a:moveTo>
                    <a:pt x="0" y="0"/>
                  </a:moveTo>
                  <a:lnTo>
                    <a:pt x="3113532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788401" y="5462778"/>
              <a:ext cx="2668905" cy="190500"/>
            </a:xfrm>
            <a:custGeom>
              <a:avLst/>
              <a:gdLst/>
              <a:ahLst/>
              <a:cxnLst/>
              <a:rect l="l" t="t" r="r" b="b"/>
              <a:pathLst>
                <a:path w="2668904" h="190500">
                  <a:moveTo>
                    <a:pt x="0" y="190500"/>
                  </a:moveTo>
                  <a:lnTo>
                    <a:pt x="445007" y="190500"/>
                  </a:lnTo>
                  <a:lnTo>
                    <a:pt x="890016" y="160020"/>
                  </a:lnTo>
                  <a:lnTo>
                    <a:pt x="1335024" y="96012"/>
                  </a:lnTo>
                  <a:lnTo>
                    <a:pt x="1780031" y="36576"/>
                  </a:lnTo>
                  <a:lnTo>
                    <a:pt x="2223516" y="6096"/>
                  </a:lnTo>
                  <a:lnTo>
                    <a:pt x="2668524" y="0"/>
                  </a:lnTo>
                </a:path>
              </a:pathLst>
            </a:custGeom>
            <a:ln w="28575">
              <a:solidFill>
                <a:srgbClr val="C545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7566659" y="5109971"/>
            <a:ext cx="3114040" cy="0"/>
          </a:xfrm>
          <a:custGeom>
            <a:avLst/>
            <a:gdLst/>
            <a:ahLst/>
            <a:cxnLst/>
            <a:rect l="l" t="t" r="r" b="b"/>
            <a:pathLst>
              <a:path w="3114040">
                <a:moveTo>
                  <a:pt x="0" y="0"/>
                </a:moveTo>
                <a:lnTo>
                  <a:pt x="3113532" y="0"/>
                </a:lnTo>
              </a:path>
            </a:pathLst>
          </a:custGeom>
          <a:ln w="9525">
            <a:solidFill>
              <a:srgbClr val="EFCC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66659" y="4570476"/>
            <a:ext cx="3114040" cy="0"/>
          </a:xfrm>
          <a:custGeom>
            <a:avLst/>
            <a:gdLst/>
            <a:ahLst/>
            <a:cxnLst/>
            <a:rect l="l" t="t" r="r" b="b"/>
            <a:pathLst>
              <a:path w="3114040">
                <a:moveTo>
                  <a:pt x="0" y="0"/>
                </a:moveTo>
                <a:lnTo>
                  <a:pt x="3113532" y="0"/>
                </a:lnTo>
              </a:path>
            </a:pathLst>
          </a:custGeom>
          <a:ln w="9525">
            <a:solidFill>
              <a:srgbClr val="EFCC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7566659" y="3132010"/>
            <a:ext cx="3114040" cy="1337945"/>
            <a:chOff x="7566659" y="3132010"/>
            <a:chExt cx="3114040" cy="1337945"/>
          </a:xfrm>
        </p:grpSpPr>
        <p:sp>
          <p:nvSpPr>
            <p:cNvPr id="10" name="object 10"/>
            <p:cNvSpPr/>
            <p:nvPr/>
          </p:nvSpPr>
          <p:spPr>
            <a:xfrm>
              <a:off x="7566659" y="3491484"/>
              <a:ext cx="3114040" cy="539750"/>
            </a:xfrm>
            <a:custGeom>
              <a:avLst/>
              <a:gdLst/>
              <a:ahLst/>
              <a:cxnLst/>
              <a:rect l="l" t="t" r="r" b="b"/>
              <a:pathLst>
                <a:path w="3114040" h="539750">
                  <a:moveTo>
                    <a:pt x="0" y="539495"/>
                  </a:moveTo>
                  <a:lnTo>
                    <a:pt x="3113532" y="539495"/>
                  </a:lnTo>
                </a:path>
                <a:path w="3114040" h="539750">
                  <a:moveTo>
                    <a:pt x="0" y="0"/>
                  </a:moveTo>
                  <a:lnTo>
                    <a:pt x="3113532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788401" y="3146298"/>
              <a:ext cx="2668905" cy="1309370"/>
            </a:xfrm>
            <a:custGeom>
              <a:avLst/>
              <a:gdLst/>
              <a:ahLst/>
              <a:cxnLst/>
              <a:rect l="l" t="t" r="r" b="b"/>
              <a:pathLst>
                <a:path w="2668904" h="1309370">
                  <a:moveTo>
                    <a:pt x="0" y="1309115"/>
                  </a:moveTo>
                  <a:lnTo>
                    <a:pt x="445007" y="1184147"/>
                  </a:lnTo>
                  <a:lnTo>
                    <a:pt x="890016" y="909827"/>
                  </a:lnTo>
                  <a:lnTo>
                    <a:pt x="1335024" y="848868"/>
                  </a:lnTo>
                  <a:lnTo>
                    <a:pt x="1780031" y="592835"/>
                  </a:lnTo>
                  <a:lnTo>
                    <a:pt x="2223516" y="228600"/>
                  </a:lnTo>
                  <a:lnTo>
                    <a:pt x="2668524" y="0"/>
                  </a:lnTo>
                </a:path>
              </a:pathLst>
            </a:custGeom>
            <a:ln w="28575">
              <a:solidFill>
                <a:srgbClr val="778A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7566659" y="2951988"/>
            <a:ext cx="3114040" cy="0"/>
          </a:xfrm>
          <a:custGeom>
            <a:avLst/>
            <a:gdLst/>
            <a:ahLst/>
            <a:cxnLst/>
            <a:rect l="l" t="t" r="r" b="b"/>
            <a:pathLst>
              <a:path w="3114040">
                <a:moveTo>
                  <a:pt x="0" y="0"/>
                </a:moveTo>
                <a:lnTo>
                  <a:pt x="3113532" y="0"/>
                </a:lnTo>
              </a:path>
            </a:pathLst>
          </a:custGeom>
          <a:ln w="9525">
            <a:solidFill>
              <a:srgbClr val="EFCC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7566659" y="5780722"/>
            <a:ext cx="3114040" cy="413384"/>
            <a:chOff x="7566659" y="5780722"/>
            <a:chExt cx="3114040" cy="413384"/>
          </a:xfrm>
        </p:grpSpPr>
        <p:sp>
          <p:nvSpPr>
            <p:cNvPr id="14" name="object 14"/>
            <p:cNvSpPr/>
            <p:nvPr/>
          </p:nvSpPr>
          <p:spPr>
            <a:xfrm>
              <a:off x="7566659" y="6188963"/>
              <a:ext cx="3114040" cy="0"/>
            </a:xfrm>
            <a:custGeom>
              <a:avLst/>
              <a:gdLst/>
              <a:ahLst/>
              <a:cxnLst/>
              <a:rect l="l" t="t" r="r" b="b"/>
              <a:pathLst>
                <a:path w="3114040">
                  <a:moveTo>
                    <a:pt x="0" y="0"/>
                  </a:moveTo>
                  <a:lnTo>
                    <a:pt x="3113532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788401" y="5795009"/>
              <a:ext cx="2668905" cy="200025"/>
            </a:xfrm>
            <a:custGeom>
              <a:avLst/>
              <a:gdLst/>
              <a:ahLst/>
              <a:cxnLst/>
              <a:rect l="l" t="t" r="r" b="b"/>
              <a:pathLst>
                <a:path w="2668904" h="200025">
                  <a:moveTo>
                    <a:pt x="0" y="199643"/>
                  </a:moveTo>
                  <a:lnTo>
                    <a:pt x="445007" y="167639"/>
                  </a:lnTo>
                  <a:lnTo>
                    <a:pt x="890016" y="129539"/>
                  </a:lnTo>
                  <a:lnTo>
                    <a:pt x="1335024" y="129539"/>
                  </a:lnTo>
                  <a:lnTo>
                    <a:pt x="1780031" y="57911"/>
                  </a:lnTo>
                  <a:lnTo>
                    <a:pt x="2223516" y="33527"/>
                  </a:lnTo>
                  <a:lnTo>
                    <a:pt x="2668524" y="0"/>
                  </a:lnTo>
                </a:path>
              </a:pathLst>
            </a:custGeom>
            <a:ln w="28575">
              <a:solidFill>
                <a:srgbClr val="B88D9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788401" y="5909309"/>
              <a:ext cx="2668905" cy="198120"/>
            </a:xfrm>
            <a:custGeom>
              <a:avLst/>
              <a:gdLst/>
              <a:ahLst/>
              <a:cxnLst/>
              <a:rect l="l" t="t" r="r" b="b"/>
              <a:pathLst>
                <a:path w="2668904" h="198120">
                  <a:moveTo>
                    <a:pt x="0" y="198119"/>
                  </a:moveTo>
                  <a:lnTo>
                    <a:pt x="445007" y="178307"/>
                  </a:lnTo>
                  <a:lnTo>
                    <a:pt x="890016" y="155447"/>
                  </a:lnTo>
                  <a:lnTo>
                    <a:pt x="1335024" y="99059"/>
                  </a:lnTo>
                  <a:lnTo>
                    <a:pt x="1780031" y="47243"/>
                  </a:lnTo>
                  <a:lnTo>
                    <a:pt x="2223516" y="1523"/>
                  </a:lnTo>
                  <a:lnTo>
                    <a:pt x="2668524" y="0"/>
                  </a:lnTo>
                </a:path>
              </a:pathLst>
            </a:custGeom>
            <a:ln w="28575">
              <a:solidFill>
                <a:srgbClr val="B817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8401" y="5994653"/>
              <a:ext cx="2668905" cy="68580"/>
            </a:xfrm>
            <a:custGeom>
              <a:avLst/>
              <a:gdLst/>
              <a:ahLst/>
              <a:cxnLst/>
              <a:rect l="l" t="t" r="r" b="b"/>
              <a:pathLst>
                <a:path w="2668904" h="68579">
                  <a:moveTo>
                    <a:pt x="0" y="68580"/>
                  </a:moveTo>
                  <a:lnTo>
                    <a:pt x="445007" y="57912"/>
                  </a:lnTo>
                  <a:lnTo>
                    <a:pt x="890016" y="48768"/>
                  </a:lnTo>
                  <a:lnTo>
                    <a:pt x="1335024" y="38100"/>
                  </a:lnTo>
                  <a:lnTo>
                    <a:pt x="1780031" y="25908"/>
                  </a:lnTo>
                  <a:lnTo>
                    <a:pt x="2223516" y="13716"/>
                  </a:lnTo>
                  <a:lnTo>
                    <a:pt x="2668524" y="0"/>
                  </a:lnTo>
                </a:path>
              </a:pathLst>
            </a:custGeom>
            <a:ln w="28574">
              <a:solidFill>
                <a:srgbClr val="A8B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788401" y="5988557"/>
              <a:ext cx="2668905" cy="144780"/>
            </a:xfrm>
            <a:custGeom>
              <a:avLst/>
              <a:gdLst/>
              <a:ahLst/>
              <a:cxnLst/>
              <a:rect l="l" t="t" r="r" b="b"/>
              <a:pathLst>
                <a:path w="2668904" h="144779">
                  <a:moveTo>
                    <a:pt x="0" y="144779"/>
                  </a:moveTo>
                  <a:lnTo>
                    <a:pt x="445007" y="141731"/>
                  </a:lnTo>
                  <a:lnTo>
                    <a:pt x="890016" y="112775"/>
                  </a:lnTo>
                  <a:lnTo>
                    <a:pt x="1335024" y="88391"/>
                  </a:lnTo>
                  <a:lnTo>
                    <a:pt x="1780031" y="60959"/>
                  </a:lnTo>
                  <a:lnTo>
                    <a:pt x="2223516" y="27431"/>
                  </a:lnTo>
                  <a:lnTo>
                    <a:pt x="2668524" y="0"/>
                  </a:lnTo>
                </a:path>
              </a:pathLst>
            </a:custGeom>
            <a:ln w="28575">
              <a:solidFill>
                <a:srgbClr val="34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7374381" y="6090310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162545" y="5550814"/>
            <a:ext cx="3079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1</a:t>
            </a:r>
            <a:r>
              <a:rPr sz="1000" dirty="0">
                <a:solidFill>
                  <a:srgbClr val="343333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162545" y="5011292"/>
            <a:ext cx="3079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2</a:t>
            </a:r>
            <a:r>
              <a:rPr sz="1000" dirty="0">
                <a:solidFill>
                  <a:srgbClr val="343333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162545" y="4471797"/>
            <a:ext cx="3079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3</a:t>
            </a:r>
            <a:r>
              <a:rPr sz="1000" dirty="0">
                <a:solidFill>
                  <a:srgbClr val="343333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162545" y="3931742"/>
            <a:ext cx="3079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343333"/>
                </a:solidFill>
                <a:latin typeface="Arial"/>
                <a:cs typeface="Arial"/>
              </a:rPr>
              <a:t>4</a:t>
            </a:r>
            <a:r>
              <a:rPr sz="1000" dirty="0">
                <a:solidFill>
                  <a:srgbClr val="343333"/>
                </a:solidFill>
                <a:latin typeface="Arial"/>
                <a:cs typeface="Arial"/>
              </a:rPr>
              <a:t>0</a:t>
            </a:r>
            <a:r>
              <a:rPr sz="1000" spc="-10" dirty="0">
                <a:solidFill>
                  <a:srgbClr val="343333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162545" y="3392246"/>
            <a:ext cx="3079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343333"/>
                </a:solidFill>
                <a:latin typeface="Arial"/>
                <a:cs typeface="Arial"/>
              </a:rPr>
              <a:t>5</a:t>
            </a:r>
            <a:r>
              <a:rPr sz="1000" dirty="0">
                <a:solidFill>
                  <a:srgbClr val="343333"/>
                </a:solidFill>
                <a:latin typeface="Arial"/>
                <a:cs typeface="Arial"/>
              </a:rPr>
              <a:t>0</a:t>
            </a:r>
            <a:r>
              <a:rPr sz="1000" spc="-10" dirty="0">
                <a:solidFill>
                  <a:srgbClr val="343333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162545" y="2853054"/>
            <a:ext cx="3079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6</a:t>
            </a:r>
            <a:r>
              <a:rPr sz="1000" dirty="0">
                <a:solidFill>
                  <a:srgbClr val="343333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635620" y="6241186"/>
            <a:ext cx="297688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57200" algn="l"/>
                <a:tab pos="902335" algn="l"/>
                <a:tab pos="1346835" algn="l"/>
                <a:tab pos="1791970" algn="l"/>
                <a:tab pos="2236470" algn="l"/>
                <a:tab pos="2681605" algn="l"/>
              </a:tabLst>
            </a:pPr>
            <a:r>
              <a:rPr sz="1000" spc="-10" dirty="0">
                <a:solidFill>
                  <a:srgbClr val="343333"/>
                </a:solidFill>
                <a:latin typeface="Arial"/>
                <a:cs typeface="Arial"/>
              </a:rPr>
              <a:t>2</a:t>
            </a:r>
            <a:r>
              <a:rPr sz="1000" dirty="0">
                <a:solidFill>
                  <a:srgbClr val="343333"/>
                </a:solidFill>
                <a:latin typeface="Arial"/>
                <a:cs typeface="Arial"/>
              </a:rPr>
              <a:t>0</a:t>
            </a:r>
            <a:r>
              <a:rPr sz="1000" spc="-10" dirty="0">
                <a:solidFill>
                  <a:srgbClr val="343333"/>
                </a:solidFill>
                <a:latin typeface="Arial"/>
                <a:cs typeface="Arial"/>
              </a:rPr>
              <a:t>1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4</a:t>
            </a:r>
            <a:r>
              <a:rPr sz="1000" dirty="0">
                <a:solidFill>
                  <a:srgbClr val="343333"/>
                </a:solidFill>
                <a:latin typeface="Arial"/>
                <a:cs typeface="Arial"/>
              </a:rPr>
              <a:t>	</a:t>
            </a:r>
            <a:r>
              <a:rPr sz="1000" spc="-10" dirty="0">
                <a:solidFill>
                  <a:srgbClr val="343333"/>
                </a:solidFill>
                <a:latin typeface="Arial"/>
                <a:cs typeface="Arial"/>
              </a:rPr>
              <a:t>2</a:t>
            </a:r>
            <a:r>
              <a:rPr sz="1000" dirty="0">
                <a:solidFill>
                  <a:srgbClr val="343333"/>
                </a:solidFill>
                <a:latin typeface="Arial"/>
                <a:cs typeface="Arial"/>
              </a:rPr>
              <a:t>0</a:t>
            </a:r>
            <a:r>
              <a:rPr sz="1000" spc="-10" dirty="0">
                <a:solidFill>
                  <a:srgbClr val="343333"/>
                </a:solidFill>
                <a:latin typeface="Arial"/>
                <a:cs typeface="Arial"/>
              </a:rPr>
              <a:t>1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5</a:t>
            </a:r>
            <a:r>
              <a:rPr sz="1000" dirty="0">
                <a:solidFill>
                  <a:srgbClr val="343333"/>
                </a:solidFill>
                <a:latin typeface="Arial"/>
                <a:cs typeface="Arial"/>
              </a:rPr>
              <a:t>	</a:t>
            </a:r>
            <a:r>
              <a:rPr sz="1000" spc="-10" dirty="0">
                <a:solidFill>
                  <a:srgbClr val="343333"/>
                </a:solidFill>
                <a:latin typeface="Arial"/>
                <a:cs typeface="Arial"/>
              </a:rPr>
              <a:t>2</a:t>
            </a:r>
            <a:r>
              <a:rPr sz="1000" dirty="0">
                <a:solidFill>
                  <a:srgbClr val="343333"/>
                </a:solidFill>
                <a:latin typeface="Arial"/>
                <a:cs typeface="Arial"/>
              </a:rPr>
              <a:t>0</a:t>
            </a:r>
            <a:r>
              <a:rPr sz="1000" spc="-10" dirty="0">
                <a:solidFill>
                  <a:srgbClr val="343333"/>
                </a:solidFill>
                <a:latin typeface="Arial"/>
                <a:cs typeface="Arial"/>
              </a:rPr>
              <a:t>1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6</a:t>
            </a:r>
            <a:r>
              <a:rPr sz="1000" dirty="0">
                <a:solidFill>
                  <a:srgbClr val="343333"/>
                </a:solidFill>
                <a:latin typeface="Arial"/>
                <a:cs typeface="Arial"/>
              </a:rPr>
              <a:t>	</a:t>
            </a:r>
            <a:r>
              <a:rPr sz="1000" spc="-10" dirty="0">
                <a:solidFill>
                  <a:srgbClr val="343333"/>
                </a:solidFill>
                <a:latin typeface="Arial"/>
                <a:cs typeface="Arial"/>
              </a:rPr>
              <a:t>2</a:t>
            </a:r>
            <a:r>
              <a:rPr sz="1000" spc="5" dirty="0">
                <a:solidFill>
                  <a:srgbClr val="343333"/>
                </a:solidFill>
                <a:latin typeface="Arial"/>
                <a:cs typeface="Arial"/>
              </a:rPr>
              <a:t>0</a:t>
            </a:r>
            <a:r>
              <a:rPr sz="1000" spc="-10" dirty="0">
                <a:solidFill>
                  <a:srgbClr val="343333"/>
                </a:solidFill>
                <a:latin typeface="Arial"/>
                <a:cs typeface="Arial"/>
              </a:rPr>
              <a:t>1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7</a:t>
            </a:r>
            <a:r>
              <a:rPr sz="1000" dirty="0">
                <a:solidFill>
                  <a:srgbClr val="343333"/>
                </a:solidFill>
                <a:latin typeface="Arial"/>
                <a:cs typeface="Arial"/>
              </a:rPr>
              <a:t>	</a:t>
            </a:r>
            <a:r>
              <a:rPr sz="1000" spc="-10" dirty="0">
                <a:solidFill>
                  <a:srgbClr val="343333"/>
                </a:solidFill>
                <a:latin typeface="Arial"/>
                <a:cs typeface="Arial"/>
              </a:rPr>
              <a:t>2</a:t>
            </a:r>
            <a:r>
              <a:rPr sz="1000" dirty="0">
                <a:solidFill>
                  <a:srgbClr val="343333"/>
                </a:solidFill>
                <a:latin typeface="Arial"/>
                <a:cs typeface="Arial"/>
              </a:rPr>
              <a:t>0</a:t>
            </a:r>
            <a:r>
              <a:rPr sz="1000" spc="-10" dirty="0">
                <a:solidFill>
                  <a:srgbClr val="343333"/>
                </a:solidFill>
                <a:latin typeface="Arial"/>
                <a:cs typeface="Arial"/>
              </a:rPr>
              <a:t>1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8</a:t>
            </a:r>
            <a:r>
              <a:rPr sz="1000" dirty="0">
                <a:solidFill>
                  <a:srgbClr val="343333"/>
                </a:solidFill>
                <a:latin typeface="Arial"/>
                <a:cs typeface="Arial"/>
              </a:rPr>
              <a:t>	</a:t>
            </a:r>
            <a:r>
              <a:rPr sz="1000" spc="-10" dirty="0">
                <a:solidFill>
                  <a:srgbClr val="343333"/>
                </a:solidFill>
                <a:latin typeface="Arial"/>
                <a:cs typeface="Arial"/>
              </a:rPr>
              <a:t>2</a:t>
            </a:r>
            <a:r>
              <a:rPr sz="1000" dirty="0">
                <a:solidFill>
                  <a:srgbClr val="343333"/>
                </a:solidFill>
                <a:latin typeface="Arial"/>
                <a:cs typeface="Arial"/>
              </a:rPr>
              <a:t>0</a:t>
            </a:r>
            <a:r>
              <a:rPr sz="1000" spc="-10" dirty="0">
                <a:solidFill>
                  <a:srgbClr val="343333"/>
                </a:solidFill>
                <a:latin typeface="Arial"/>
                <a:cs typeface="Arial"/>
              </a:rPr>
              <a:t>1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9</a:t>
            </a:r>
            <a:r>
              <a:rPr sz="1000" dirty="0">
                <a:solidFill>
                  <a:srgbClr val="343333"/>
                </a:solidFill>
                <a:latin typeface="Arial"/>
                <a:cs typeface="Arial"/>
              </a:rPr>
              <a:t>	</a:t>
            </a:r>
            <a:r>
              <a:rPr sz="1000" spc="-10" dirty="0">
                <a:solidFill>
                  <a:srgbClr val="343333"/>
                </a:solidFill>
                <a:latin typeface="Arial"/>
                <a:cs typeface="Arial"/>
              </a:rPr>
              <a:t>2</a:t>
            </a:r>
            <a:r>
              <a:rPr sz="1000" dirty="0">
                <a:solidFill>
                  <a:srgbClr val="343333"/>
                </a:solidFill>
                <a:latin typeface="Arial"/>
                <a:cs typeface="Arial"/>
              </a:rPr>
              <a:t>0</a:t>
            </a:r>
            <a:r>
              <a:rPr sz="1000" spc="-10" dirty="0">
                <a:solidFill>
                  <a:srgbClr val="343333"/>
                </a:solidFill>
                <a:latin typeface="Arial"/>
                <a:cs typeface="Arial"/>
              </a:rPr>
              <a:t>2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0912602" y="3423665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8575">
            <a:solidFill>
              <a:srgbClr val="778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1170666" y="3325495"/>
            <a:ext cx="7588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Meža</a:t>
            </a:r>
            <a:r>
              <a:rPr sz="1000" spc="-60" dirty="0">
                <a:solidFill>
                  <a:srgbClr val="343333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nozare</a:t>
            </a:r>
            <a:endParaRPr sz="10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0912602" y="3848861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8575">
            <a:solidFill>
              <a:srgbClr val="B88D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1170666" y="3749751"/>
            <a:ext cx="4203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343333"/>
                </a:solidFill>
                <a:latin typeface="Arial"/>
                <a:cs typeface="Arial"/>
              </a:rPr>
              <a:t>P</a:t>
            </a:r>
            <a:r>
              <a:rPr sz="1000" spc="-10" dirty="0">
                <a:solidFill>
                  <a:srgbClr val="343333"/>
                </a:solidFill>
                <a:latin typeface="Arial"/>
                <a:cs typeface="Arial"/>
              </a:rPr>
              <a:t>ā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rt</a:t>
            </a:r>
            <a:r>
              <a:rPr sz="1000" spc="-15" dirty="0">
                <a:solidFill>
                  <a:srgbClr val="343333"/>
                </a:solidFill>
                <a:latin typeface="Arial"/>
                <a:cs typeface="Arial"/>
              </a:rPr>
              <a:t>i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ka</a:t>
            </a:r>
            <a:endParaRPr sz="10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0912602" y="4274058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8575">
            <a:solidFill>
              <a:srgbClr val="B817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1170666" y="4174997"/>
            <a:ext cx="617855" cy="32321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ts val="1150"/>
              </a:lnSpc>
              <a:spcBef>
                <a:spcPts val="17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Vieglā  r</a:t>
            </a:r>
            <a:r>
              <a:rPr sz="1000" spc="-10" dirty="0">
                <a:solidFill>
                  <a:srgbClr val="343333"/>
                </a:solidFill>
                <a:latin typeface="Arial"/>
                <a:cs typeface="Arial"/>
              </a:rPr>
              <a:t>ūp</a:t>
            </a:r>
            <a:r>
              <a:rPr sz="1000" dirty="0">
                <a:solidFill>
                  <a:srgbClr val="343333"/>
                </a:solidFill>
                <a:latin typeface="Arial"/>
                <a:cs typeface="Arial"/>
              </a:rPr>
              <a:t>n</a:t>
            </a:r>
            <a:r>
              <a:rPr sz="1000" spc="-15" dirty="0">
                <a:solidFill>
                  <a:srgbClr val="343333"/>
                </a:solidFill>
                <a:latin typeface="Arial"/>
                <a:cs typeface="Arial"/>
              </a:rPr>
              <a:t>i</a:t>
            </a:r>
            <a:r>
              <a:rPr sz="1000" dirty="0">
                <a:solidFill>
                  <a:srgbClr val="343333"/>
                </a:solidFill>
                <a:latin typeface="Arial"/>
                <a:cs typeface="Arial"/>
              </a:rPr>
              <a:t>e</a:t>
            </a:r>
            <a:r>
              <a:rPr sz="1000" spc="-15" dirty="0">
                <a:solidFill>
                  <a:srgbClr val="343333"/>
                </a:solidFill>
                <a:latin typeface="Arial"/>
                <a:cs typeface="Arial"/>
              </a:rPr>
              <a:t>c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ī</a:t>
            </a:r>
            <a:r>
              <a:rPr sz="1000" dirty="0">
                <a:solidFill>
                  <a:srgbClr val="343333"/>
                </a:solidFill>
                <a:latin typeface="Arial"/>
                <a:cs typeface="Arial"/>
              </a:rPr>
              <a:t>b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0912602" y="4697729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8575">
            <a:solidFill>
              <a:srgbClr val="A8B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1170666" y="4599813"/>
            <a:ext cx="71628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Pakalpojumi</a:t>
            </a:r>
            <a:endParaRPr sz="10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0912602" y="5122926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8575">
            <a:solidFill>
              <a:srgbClr val="34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11170666" y="5024373"/>
            <a:ext cx="36385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343333"/>
                </a:solidFill>
                <a:latin typeface="Arial"/>
                <a:cs typeface="Arial"/>
              </a:rPr>
              <a:t>K</a:t>
            </a:r>
            <a:r>
              <a:rPr sz="1000" spc="-10" dirty="0">
                <a:solidFill>
                  <a:srgbClr val="343333"/>
                </a:solidFill>
                <a:latin typeface="Arial"/>
                <a:cs typeface="Arial"/>
              </a:rPr>
              <a:t>ūd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ra</a:t>
            </a:r>
            <a:endParaRPr sz="10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0912602" y="5548121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8575">
            <a:solidFill>
              <a:srgbClr val="C545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11170666" y="5449315"/>
            <a:ext cx="264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CITI</a:t>
            </a:r>
            <a:endParaRPr sz="10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98626" y="1739645"/>
            <a:ext cx="453263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84885" marR="5080" indent="-972819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DB8892"/>
                </a:solidFill>
                <a:latin typeface="Arial"/>
                <a:cs typeface="Arial"/>
              </a:rPr>
              <a:t>Smiltenes </a:t>
            </a:r>
            <a:r>
              <a:rPr sz="1400" b="1" spc="-10" dirty="0">
                <a:solidFill>
                  <a:srgbClr val="DB8892"/>
                </a:solidFill>
                <a:latin typeface="Arial"/>
                <a:cs typeface="Arial"/>
              </a:rPr>
              <a:t>novada </a:t>
            </a:r>
            <a:r>
              <a:rPr sz="1400" b="1" spc="-5" dirty="0">
                <a:solidFill>
                  <a:srgbClr val="DB8892"/>
                </a:solidFill>
                <a:latin typeface="Arial"/>
                <a:cs typeface="Arial"/>
              </a:rPr>
              <a:t>lielākie eksporta uzņēmumi, </a:t>
            </a:r>
            <a:r>
              <a:rPr sz="1400" b="1" spc="-10" dirty="0">
                <a:solidFill>
                  <a:srgbClr val="DB8892"/>
                </a:solidFill>
                <a:latin typeface="Arial"/>
                <a:cs typeface="Arial"/>
              </a:rPr>
              <a:t>VSAOI  </a:t>
            </a:r>
            <a:r>
              <a:rPr sz="1400" b="1" dirty="0">
                <a:solidFill>
                  <a:srgbClr val="DB8892"/>
                </a:solidFill>
                <a:latin typeface="Arial"/>
                <a:cs typeface="Arial"/>
              </a:rPr>
              <a:t>iemaksas </a:t>
            </a:r>
            <a:r>
              <a:rPr sz="1400" b="1" spc="-5" dirty="0">
                <a:solidFill>
                  <a:srgbClr val="DB8892"/>
                </a:solidFill>
                <a:latin typeface="Arial"/>
                <a:cs typeface="Arial"/>
              </a:rPr>
              <a:t>2014-2020, EUR</a:t>
            </a:r>
            <a:r>
              <a:rPr sz="1400" b="1" spc="-90" dirty="0">
                <a:solidFill>
                  <a:srgbClr val="DB8892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DB8892"/>
                </a:solidFill>
                <a:latin typeface="Arial"/>
                <a:cs typeface="Arial"/>
              </a:rPr>
              <a:t>‘000</a:t>
            </a:r>
            <a:endParaRPr sz="14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621651" y="1696669"/>
            <a:ext cx="3369945" cy="62039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065" marR="5080" algn="ctr">
              <a:lnSpc>
                <a:spcPct val="80100"/>
              </a:lnSpc>
              <a:spcBef>
                <a:spcPts val="459"/>
              </a:spcBef>
            </a:pPr>
            <a:r>
              <a:rPr sz="1500" b="1" spc="-5" dirty="0">
                <a:solidFill>
                  <a:srgbClr val="DB8892"/>
                </a:solidFill>
                <a:latin typeface="Arial"/>
                <a:cs typeface="Arial"/>
              </a:rPr>
              <a:t>Smiltenes </a:t>
            </a:r>
            <a:r>
              <a:rPr sz="1500" b="1" spc="-10" dirty="0">
                <a:solidFill>
                  <a:srgbClr val="DB8892"/>
                </a:solidFill>
                <a:latin typeface="Arial"/>
                <a:cs typeface="Arial"/>
              </a:rPr>
              <a:t>novada </a:t>
            </a:r>
            <a:r>
              <a:rPr sz="1500" b="1" spc="-5" dirty="0">
                <a:solidFill>
                  <a:srgbClr val="DB8892"/>
                </a:solidFill>
                <a:latin typeface="Arial"/>
                <a:cs typeface="Arial"/>
              </a:rPr>
              <a:t>eksporta </a:t>
            </a:r>
            <a:r>
              <a:rPr sz="1500" b="1" dirty="0">
                <a:solidFill>
                  <a:srgbClr val="DB8892"/>
                </a:solidFill>
                <a:latin typeface="Arial"/>
                <a:cs typeface="Arial"/>
              </a:rPr>
              <a:t>struktūra  (balstoties </a:t>
            </a:r>
            <a:r>
              <a:rPr sz="1500" b="1" spc="-5" dirty="0">
                <a:solidFill>
                  <a:srgbClr val="DB8892"/>
                </a:solidFill>
                <a:latin typeface="Arial"/>
                <a:cs typeface="Arial"/>
              </a:rPr>
              <a:t>uz </a:t>
            </a:r>
            <a:r>
              <a:rPr sz="1500" b="1" dirty="0">
                <a:solidFill>
                  <a:srgbClr val="DB8892"/>
                </a:solidFill>
                <a:latin typeface="Arial"/>
                <a:cs typeface="Arial"/>
              </a:rPr>
              <a:t>šeit </a:t>
            </a:r>
            <a:r>
              <a:rPr sz="1500" b="1" spc="-5" dirty="0">
                <a:solidFill>
                  <a:srgbClr val="DB8892"/>
                </a:solidFill>
                <a:latin typeface="Arial"/>
                <a:cs typeface="Arial"/>
              </a:rPr>
              <a:t>minētajiem  uzņēmumiem)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976693" y="2805493"/>
            <a:ext cx="3623310" cy="3577590"/>
            <a:chOff x="976693" y="2805493"/>
            <a:chExt cx="3623310" cy="3577590"/>
          </a:xfrm>
        </p:grpSpPr>
        <p:sp>
          <p:nvSpPr>
            <p:cNvPr id="42" name="object 42"/>
            <p:cNvSpPr/>
            <p:nvPr/>
          </p:nvSpPr>
          <p:spPr>
            <a:xfrm>
              <a:off x="981455" y="5952744"/>
              <a:ext cx="3613785" cy="0"/>
            </a:xfrm>
            <a:custGeom>
              <a:avLst/>
              <a:gdLst/>
              <a:ahLst/>
              <a:cxnLst/>
              <a:rect l="l" t="t" r="r" b="b"/>
              <a:pathLst>
                <a:path w="3613785">
                  <a:moveTo>
                    <a:pt x="0" y="0"/>
                  </a:moveTo>
                  <a:lnTo>
                    <a:pt x="3613404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981455" y="5871972"/>
              <a:ext cx="3613785" cy="472440"/>
            </a:xfrm>
            <a:custGeom>
              <a:avLst/>
              <a:gdLst/>
              <a:ahLst/>
              <a:cxnLst/>
              <a:rect l="l" t="t" r="r" b="b"/>
              <a:pathLst>
                <a:path w="3613785" h="472439">
                  <a:moveTo>
                    <a:pt x="3613404" y="0"/>
                  </a:moveTo>
                  <a:lnTo>
                    <a:pt x="3009899" y="51815"/>
                  </a:lnTo>
                  <a:lnTo>
                    <a:pt x="2407920" y="112775"/>
                  </a:lnTo>
                  <a:lnTo>
                    <a:pt x="1805939" y="149351"/>
                  </a:lnTo>
                  <a:lnTo>
                    <a:pt x="1203960" y="155447"/>
                  </a:lnTo>
                  <a:lnTo>
                    <a:pt x="601980" y="190499"/>
                  </a:lnTo>
                  <a:lnTo>
                    <a:pt x="0" y="239267"/>
                  </a:lnTo>
                  <a:lnTo>
                    <a:pt x="0" y="472439"/>
                  </a:lnTo>
                  <a:lnTo>
                    <a:pt x="3613404" y="472439"/>
                  </a:lnTo>
                  <a:lnTo>
                    <a:pt x="3613404" y="0"/>
                  </a:lnTo>
                  <a:close/>
                </a:path>
              </a:pathLst>
            </a:custGeom>
            <a:solidFill>
              <a:srgbClr val="DB8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981455" y="5559551"/>
              <a:ext cx="3613785" cy="0"/>
            </a:xfrm>
            <a:custGeom>
              <a:avLst/>
              <a:gdLst/>
              <a:ahLst/>
              <a:cxnLst/>
              <a:rect l="l" t="t" r="r" b="b"/>
              <a:pathLst>
                <a:path w="3613785">
                  <a:moveTo>
                    <a:pt x="0" y="0"/>
                  </a:moveTo>
                  <a:lnTo>
                    <a:pt x="3613404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981455" y="5574791"/>
              <a:ext cx="3613785" cy="536575"/>
            </a:xfrm>
            <a:custGeom>
              <a:avLst/>
              <a:gdLst/>
              <a:ahLst/>
              <a:cxnLst/>
              <a:rect l="l" t="t" r="r" b="b"/>
              <a:pathLst>
                <a:path w="3613785" h="536575">
                  <a:moveTo>
                    <a:pt x="3613404" y="0"/>
                  </a:moveTo>
                  <a:lnTo>
                    <a:pt x="3009899" y="68580"/>
                  </a:lnTo>
                  <a:lnTo>
                    <a:pt x="2407920" y="147828"/>
                  </a:lnTo>
                  <a:lnTo>
                    <a:pt x="1805939" y="207264"/>
                  </a:lnTo>
                  <a:lnTo>
                    <a:pt x="1203960" y="230124"/>
                  </a:lnTo>
                  <a:lnTo>
                    <a:pt x="601980" y="272796"/>
                  </a:lnTo>
                  <a:lnTo>
                    <a:pt x="0" y="327660"/>
                  </a:lnTo>
                  <a:lnTo>
                    <a:pt x="0" y="536448"/>
                  </a:lnTo>
                  <a:lnTo>
                    <a:pt x="601980" y="487680"/>
                  </a:lnTo>
                  <a:lnTo>
                    <a:pt x="1203960" y="452628"/>
                  </a:lnTo>
                  <a:lnTo>
                    <a:pt x="1805939" y="446532"/>
                  </a:lnTo>
                  <a:lnTo>
                    <a:pt x="2407920" y="409956"/>
                  </a:lnTo>
                  <a:lnTo>
                    <a:pt x="3009899" y="348996"/>
                  </a:lnTo>
                  <a:lnTo>
                    <a:pt x="3613404" y="297180"/>
                  </a:lnTo>
                  <a:lnTo>
                    <a:pt x="3613404" y="0"/>
                  </a:lnTo>
                  <a:close/>
                </a:path>
              </a:pathLst>
            </a:custGeom>
            <a:solidFill>
              <a:srgbClr val="99C5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981455" y="5288279"/>
              <a:ext cx="3613785" cy="614680"/>
            </a:xfrm>
            <a:custGeom>
              <a:avLst/>
              <a:gdLst/>
              <a:ahLst/>
              <a:cxnLst/>
              <a:rect l="l" t="t" r="r" b="b"/>
              <a:pathLst>
                <a:path w="3613785" h="614679">
                  <a:moveTo>
                    <a:pt x="3613404" y="0"/>
                  </a:moveTo>
                  <a:lnTo>
                    <a:pt x="3009899" y="92964"/>
                  </a:lnTo>
                  <a:lnTo>
                    <a:pt x="2407920" y="190500"/>
                  </a:lnTo>
                  <a:lnTo>
                    <a:pt x="1805939" y="301752"/>
                  </a:lnTo>
                  <a:lnTo>
                    <a:pt x="1203960" y="324612"/>
                  </a:lnTo>
                  <a:lnTo>
                    <a:pt x="601980" y="394716"/>
                  </a:lnTo>
                  <a:lnTo>
                    <a:pt x="0" y="473964"/>
                  </a:lnTo>
                  <a:lnTo>
                    <a:pt x="0" y="614172"/>
                  </a:lnTo>
                  <a:lnTo>
                    <a:pt x="601980" y="559308"/>
                  </a:lnTo>
                  <a:lnTo>
                    <a:pt x="1203960" y="516636"/>
                  </a:lnTo>
                  <a:lnTo>
                    <a:pt x="1805939" y="493776"/>
                  </a:lnTo>
                  <a:lnTo>
                    <a:pt x="2407920" y="434340"/>
                  </a:lnTo>
                  <a:lnTo>
                    <a:pt x="3009899" y="355092"/>
                  </a:lnTo>
                  <a:lnTo>
                    <a:pt x="3613404" y="286512"/>
                  </a:lnTo>
                  <a:lnTo>
                    <a:pt x="3613404" y="0"/>
                  </a:lnTo>
                  <a:close/>
                </a:path>
              </a:pathLst>
            </a:custGeom>
            <a:solidFill>
              <a:srgbClr val="3B50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981455" y="5166360"/>
              <a:ext cx="3613785" cy="0"/>
            </a:xfrm>
            <a:custGeom>
              <a:avLst/>
              <a:gdLst/>
              <a:ahLst/>
              <a:cxnLst/>
              <a:rect l="l" t="t" r="r" b="b"/>
              <a:pathLst>
                <a:path w="3613785">
                  <a:moveTo>
                    <a:pt x="0" y="0"/>
                  </a:moveTo>
                  <a:lnTo>
                    <a:pt x="3613404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981455" y="5023104"/>
              <a:ext cx="3613785" cy="739140"/>
            </a:xfrm>
            <a:custGeom>
              <a:avLst/>
              <a:gdLst/>
              <a:ahLst/>
              <a:cxnLst/>
              <a:rect l="l" t="t" r="r" b="b"/>
              <a:pathLst>
                <a:path w="3613785" h="739139">
                  <a:moveTo>
                    <a:pt x="3613404" y="0"/>
                  </a:moveTo>
                  <a:lnTo>
                    <a:pt x="3009899" y="112776"/>
                  </a:lnTo>
                  <a:lnTo>
                    <a:pt x="2407920" y="230124"/>
                  </a:lnTo>
                  <a:lnTo>
                    <a:pt x="1805939" y="403860"/>
                  </a:lnTo>
                  <a:lnTo>
                    <a:pt x="1203960" y="446532"/>
                  </a:lnTo>
                  <a:lnTo>
                    <a:pt x="601980" y="565404"/>
                  </a:lnTo>
                  <a:lnTo>
                    <a:pt x="0" y="627888"/>
                  </a:lnTo>
                  <a:lnTo>
                    <a:pt x="0" y="739140"/>
                  </a:lnTo>
                  <a:lnTo>
                    <a:pt x="601980" y="659892"/>
                  </a:lnTo>
                  <a:lnTo>
                    <a:pt x="1203960" y="589788"/>
                  </a:lnTo>
                  <a:lnTo>
                    <a:pt x="1805939" y="566928"/>
                  </a:lnTo>
                  <a:lnTo>
                    <a:pt x="2407920" y="455676"/>
                  </a:lnTo>
                  <a:lnTo>
                    <a:pt x="3009899" y="358140"/>
                  </a:lnTo>
                  <a:lnTo>
                    <a:pt x="3613404" y="265176"/>
                  </a:lnTo>
                  <a:lnTo>
                    <a:pt x="3613404" y="0"/>
                  </a:lnTo>
                  <a:close/>
                </a:path>
              </a:pathLst>
            </a:custGeom>
            <a:solidFill>
              <a:srgbClr val="A8B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981455" y="4773167"/>
              <a:ext cx="3613785" cy="0"/>
            </a:xfrm>
            <a:custGeom>
              <a:avLst/>
              <a:gdLst/>
              <a:ahLst/>
              <a:cxnLst/>
              <a:rect l="l" t="t" r="r" b="b"/>
              <a:pathLst>
                <a:path w="3613785">
                  <a:moveTo>
                    <a:pt x="0" y="0"/>
                  </a:moveTo>
                  <a:lnTo>
                    <a:pt x="3613404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981455" y="4774691"/>
              <a:ext cx="3613404" cy="8762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981455" y="4572000"/>
              <a:ext cx="3613785" cy="1069975"/>
            </a:xfrm>
            <a:custGeom>
              <a:avLst/>
              <a:gdLst/>
              <a:ahLst/>
              <a:cxnLst/>
              <a:rect l="l" t="t" r="r" b="b"/>
              <a:pathLst>
                <a:path w="3613785" h="1069975">
                  <a:moveTo>
                    <a:pt x="3613404" y="0"/>
                  </a:moveTo>
                  <a:lnTo>
                    <a:pt x="3009899" y="192024"/>
                  </a:lnTo>
                  <a:lnTo>
                    <a:pt x="2407920" y="403860"/>
                  </a:lnTo>
                  <a:lnTo>
                    <a:pt x="1805939" y="655319"/>
                  </a:lnTo>
                  <a:lnTo>
                    <a:pt x="1203960" y="762000"/>
                  </a:lnTo>
                  <a:lnTo>
                    <a:pt x="601980" y="928116"/>
                  </a:lnTo>
                  <a:lnTo>
                    <a:pt x="0" y="1011936"/>
                  </a:lnTo>
                  <a:lnTo>
                    <a:pt x="0" y="1069848"/>
                  </a:lnTo>
                  <a:lnTo>
                    <a:pt x="601980" y="1001268"/>
                  </a:lnTo>
                  <a:lnTo>
                    <a:pt x="1203960" y="851916"/>
                  </a:lnTo>
                  <a:lnTo>
                    <a:pt x="1805939" y="786384"/>
                  </a:lnTo>
                  <a:lnTo>
                    <a:pt x="2407920" y="571500"/>
                  </a:lnTo>
                  <a:lnTo>
                    <a:pt x="3009899" y="393192"/>
                  </a:lnTo>
                  <a:lnTo>
                    <a:pt x="3613404" y="202692"/>
                  </a:lnTo>
                  <a:lnTo>
                    <a:pt x="3613404" y="0"/>
                  </a:lnTo>
                  <a:close/>
                </a:path>
              </a:pathLst>
            </a:custGeom>
            <a:solidFill>
              <a:srgbClr val="6766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981455" y="4381500"/>
              <a:ext cx="3613785" cy="0"/>
            </a:xfrm>
            <a:custGeom>
              <a:avLst/>
              <a:gdLst/>
              <a:ahLst/>
              <a:cxnLst/>
              <a:rect l="l" t="t" r="r" b="b"/>
              <a:pathLst>
                <a:path w="3613785">
                  <a:moveTo>
                    <a:pt x="0" y="0"/>
                  </a:moveTo>
                  <a:lnTo>
                    <a:pt x="3613404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981455" y="4389119"/>
              <a:ext cx="3613785" cy="1195070"/>
            </a:xfrm>
            <a:custGeom>
              <a:avLst/>
              <a:gdLst/>
              <a:ahLst/>
              <a:cxnLst/>
              <a:rect l="l" t="t" r="r" b="b"/>
              <a:pathLst>
                <a:path w="3613785" h="1195070">
                  <a:moveTo>
                    <a:pt x="3613404" y="0"/>
                  </a:moveTo>
                  <a:lnTo>
                    <a:pt x="3009899" y="188975"/>
                  </a:lnTo>
                  <a:lnTo>
                    <a:pt x="2407920" y="420623"/>
                  </a:lnTo>
                  <a:lnTo>
                    <a:pt x="1805939" y="708659"/>
                  </a:lnTo>
                  <a:lnTo>
                    <a:pt x="1203960" y="842771"/>
                  </a:lnTo>
                  <a:lnTo>
                    <a:pt x="601980" y="1028699"/>
                  </a:lnTo>
                  <a:lnTo>
                    <a:pt x="0" y="1124711"/>
                  </a:lnTo>
                  <a:lnTo>
                    <a:pt x="0" y="1194815"/>
                  </a:lnTo>
                  <a:lnTo>
                    <a:pt x="601980" y="1110995"/>
                  </a:lnTo>
                  <a:lnTo>
                    <a:pt x="1203960" y="944879"/>
                  </a:lnTo>
                  <a:lnTo>
                    <a:pt x="1805939" y="838199"/>
                  </a:lnTo>
                  <a:lnTo>
                    <a:pt x="2407920" y="586739"/>
                  </a:lnTo>
                  <a:lnTo>
                    <a:pt x="3009899" y="374903"/>
                  </a:lnTo>
                  <a:lnTo>
                    <a:pt x="3613404" y="182879"/>
                  </a:lnTo>
                  <a:lnTo>
                    <a:pt x="3613404" y="0"/>
                  </a:lnTo>
                  <a:close/>
                </a:path>
              </a:pathLst>
            </a:custGeom>
            <a:solidFill>
              <a:srgbClr val="A331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981455" y="4261103"/>
              <a:ext cx="3613785" cy="1252855"/>
            </a:xfrm>
            <a:custGeom>
              <a:avLst/>
              <a:gdLst/>
              <a:ahLst/>
              <a:cxnLst/>
              <a:rect l="l" t="t" r="r" b="b"/>
              <a:pathLst>
                <a:path w="3613785" h="1252854">
                  <a:moveTo>
                    <a:pt x="3613404" y="0"/>
                  </a:moveTo>
                  <a:lnTo>
                    <a:pt x="3009899" y="147828"/>
                  </a:lnTo>
                  <a:lnTo>
                    <a:pt x="2407920" y="384048"/>
                  </a:lnTo>
                  <a:lnTo>
                    <a:pt x="1805939" y="605028"/>
                  </a:lnTo>
                  <a:lnTo>
                    <a:pt x="1203960" y="716280"/>
                  </a:lnTo>
                  <a:lnTo>
                    <a:pt x="601980" y="941832"/>
                  </a:lnTo>
                  <a:lnTo>
                    <a:pt x="0" y="1019556"/>
                  </a:lnTo>
                  <a:lnTo>
                    <a:pt x="0" y="1252728"/>
                  </a:lnTo>
                  <a:lnTo>
                    <a:pt x="601980" y="1156716"/>
                  </a:lnTo>
                  <a:lnTo>
                    <a:pt x="1203960" y="970788"/>
                  </a:lnTo>
                  <a:lnTo>
                    <a:pt x="1805939" y="836676"/>
                  </a:lnTo>
                  <a:lnTo>
                    <a:pt x="2407920" y="548640"/>
                  </a:lnTo>
                  <a:lnTo>
                    <a:pt x="3009899" y="316992"/>
                  </a:lnTo>
                  <a:lnTo>
                    <a:pt x="3613404" y="128016"/>
                  </a:lnTo>
                  <a:lnTo>
                    <a:pt x="3613404" y="0"/>
                  </a:lnTo>
                  <a:close/>
                </a:path>
              </a:pathLst>
            </a:custGeom>
            <a:solidFill>
              <a:srgbClr val="3983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981455" y="4114800"/>
              <a:ext cx="3613785" cy="1165860"/>
            </a:xfrm>
            <a:custGeom>
              <a:avLst/>
              <a:gdLst/>
              <a:ahLst/>
              <a:cxnLst/>
              <a:rect l="l" t="t" r="r" b="b"/>
              <a:pathLst>
                <a:path w="3613785" h="1165860">
                  <a:moveTo>
                    <a:pt x="3613404" y="0"/>
                  </a:moveTo>
                  <a:lnTo>
                    <a:pt x="3009899" y="161544"/>
                  </a:lnTo>
                  <a:lnTo>
                    <a:pt x="2407920" y="425195"/>
                  </a:lnTo>
                  <a:lnTo>
                    <a:pt x="1805939" y="647700"/>
                  </a:lnTo>
                  <a:lnTo>
                    <a:pt x="1203960" y="757427"/>
                  </a:lnTo>
                  <a:lnTo>
                    <a:pt x="601980" y="998219"/>
                  </a:lnTo>
                  <a:lnTo>
                    <a:pt x="0" y="1092708"/>
                  </a:lnTo>
                  <a:lnTo>
                    <a:pt x="0" y="1165860"/>
                  </a:lnTo>
                  <a:lnTo>
                    <a:pt x="601980" y="1088136"/>
                  </a:lnTo>
                  <a:lnTo>
                    <a:pt x="1203960" y="862583"/>
                  </a:lnTo>
                  <a:lnTo>
                    <a:pt x="1805939" y="751332"/>
                  </a:lnTo>
                  <a:lnTo>
                    <a:pt x="2407920" y="530351"/>
                  </a:lnTo>
                  <a:lnTo>
                    <a:pt x="3009899" y="294131"/>
                  </a:lnTo>
                  <a:lnTo>
                    <a:pt x="3613404" y="146304"/>
                  </a:lnTo>
                  <a:lnTo>
                    <a:pt x="3613404" y="0"/>
                  </a:lnTo>
                  <a:close/>
                </a:path>
              </a:pathLst>
            </a:custGeom>
            <a:solidFill>
              <a:srgbClr val="232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981455" y="3988308"/>
              <a:ext cx="3613785" cy="0"/>
            </a:xfrm>
            <a:custGeom>
              <a:avLst/>
              <a:gdLst/>
              <a:ahLst/>
              <a:cxnLst/>
              <a:rect l="l" t="t" r="r" b="b"/>
              <a:pathLst>
                <a:path w="3613785">
                  <a:moveTo>
                    <a:pt x="0" y="0"/>
                  </a:moveTo>
                  <a:lnTo>
                    <a:pt x="3613404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981455" y="3974591"/>
              <a:ext cx="3613404" cy="12329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981455" y="3838955"/>
              <a:ext cx="3613785" cy="1277620"/>
            </a:xfrm>
            <a:custGeom>
              <a:avLst/>
              <a:gdLst/>
              <a:ahLst/>
              <a:cxnLst/>
              <a:rect l="l" t="t" r="r" b="b"/>
              <a:pathLst>
                <a:path w="3613785" h="1277620">
                  <a:moveTo>
                    <a:pt x="3613404" y="0"/>
                  </a:moveTo>
                  <a:lnTo>
                    <a:pt x="3009899" y="179832"/>
                  </a:lnTo>
                  <a:lnTo>
                    <a:pt x="2407920" y="484632"/>
                  </a:lnTo>
                  <a:lnTo>
                    <a:pt x="1805939" y="717804"/>
                  </a:lnTo>
                  <a:lnTo>
                    <a:pt x="1203960" y="810768"/>
                  </a:lnTo>
                  <a:lnTo>
                    <a:pt x="601980" y="1048512"/>
                  </a:lnTo>
                  <a:lnTo>
                    <a:pt x="0" y="1165860"/>
                  </a:lnTo>
                  <a:lnTo>
                    <a:pt x="0" y="1277112"/>
                  </a:lnTo>
                  <a:lnTo>
                    <a:pt x="601980" y="1176528"/>
                  </a:lnTo>
                  <a:lnTo>
                    <a:pt x="1203960" y="928116"/>
                  </a:lnTo>
                  <a:lnTo>
                    <a:pt x="1805939" y="809244"/>
                  </a:lnTo>
                  <a:lnTo>
                    <a:pt x="2407920" y="579120"/>
                  </a:lnTo>
                  <a:lnTo>
                    <a:pt x="3009899" y="306324"/>
                  </a:lnTo>
                  <a:lnTo>
                    <a:pt x="3613404" y="135636"/>
                  </a:lnTo>
                  <a:lnTo>
                    <a:pt x="3613404" y="0"/>
                  </a:lnTo>
                  <a:close/>
                </a:path>
              </a:pathLst>
            </a:custGeom>
            <a:solidFill>
              <a:srgbClr val="2837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981455" y="3694175"/>
              <a:ext cx="3613785" cy="1310640"/>
            </a:xfrm>
            <a:custGeom>
              <a:avLst/>
              <a:gdLst/>
              <a:ahLst/>
              <a:cxnLst/>
              <a:rect l="l" t="t" r="r" b="b"/>
              <a:pathLst>
                <a:path w="3613785" h="1310639">
                  <a:moveTo>
                    <a:pt x="3613404" y="0"/>
                  </a:moveTo>
                  <a:lnTo>
                    <a:pt x="3009899" y="198119"/>
                  </a:lnTo>
                  <a:lnTo>
                    <a:pt x="2407920" y="528828"/>
                  </a:lnTo>
                  <a:lnTo>
                    <a:pt x="1805939" y="781812"/>
                  </a:lnTo>
                  <a:lnTo>
                    <a:pt x="1203960" y="893063"/>
                  </a:lnTo>
                  <a:lnTo>
                    <a:pt x="601980" y="1150620"/>
                  </a:lnTo>
                  <a:lnTo>
                    <a:pt x="0" y="1271016"/>
                  </a:lnTo>
                  <a:lnTo>
                    <a:pt x="0" y="1310640"/>
                  </a:lnTo>
                  <a:lnTo>
                    <a:pt x="601980" y="1193292"/>
                  </a:lnTo>
                  <a:lnTo>
                    <a:pt x="1203960" y="955548"/>
                  </a:lnTo>
                  <a:lnTo>
                    <a:pt x="1805939" y="862584"/>
                  </a:lnTo>
                  <a:lnTo>
                    <a:pt x="2407920" y="629412"/>
                  </a:lnTo>
                  <a:lnTo>
                    <a:pt x="3009899" y="324612"/>
                  </a:lnTo>
                  <a:lnTo>
                    <a:pt x="3613404" y="144780"/>
                  </a:lnTo>
                  <a:lnTo>
                    <a:pt x="3613404" y="0"/>
                  </a:lnTo>
                  <a:close/>
                </a:path>
              </a:pathLst>
            </a:custGeom>
            <a:solidFill>
              <a:srgbClr val="3D3C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981455" y="3595115"/>
              <a:ext cx="3613785" cy="0"/>
            </a:xfrm>
            <a:custGeom>
              <a:avLst/>
              <a:gdLst/>
              <a:ahLst/>
              <a:cxnLst/>
              <a:rect l="l" t="t" r="r" b="b"/>
              <a:pathLst>
                <a:path w="3613785">
                  <a:moveTo>
                    <a:pt x="0" y="0"/>
                  </a:moveTo>
                  <a:lnTo>
                    <a:pt x="3613404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981455" y="3566159"/>
              <a:ext cx="3613785" cy="1399540"/>
            </a:xfrm>
            <a:custGeom>
              <a:avLst/>
              <a:gdLst/>
              <a:ahLst/>
              <a:cxnLst/>
              <a:rect l="l" t="t" r="r" b="b"/>
              <a:pathLst>
                <a:path w="3613785" h="1399539">
                  <a:moveTo>
                    <a:pt x="3613404" y="0"/>
                  </a:moveTo>
                  <a:lnTo>
                    <a:pt x="3009899" y="216407"/>
                  </a:lnTo>
                  <a:lnTo>
                    <a:pt x="2407920" y="559307"/>
                  </a:lnTo>
                  <a:lnTo>
                    <a:pt x="1805939" y="819912"/>
                  </a:lnTo>
                  <a:lnTo>
                    <a:pt x="1203960" y="940307"/>
                  </a:lnTo>
                  <a:lnTo>
                    <a:pt x="601980" y="1202435"/>
                  </a:lnTo>
                  <a:lnTo>
                    <a:pt x="0" y="1335023"/>
                  </a:lnTo>
                  <a:lnTo>
                    <a:pt x="0" y="1399032"/>
                  </a:lnTo>
                  <a:lnTo>
                    <a:pt x="601980" y="1278635"/>
                  </a:lnTo>
                  <a:lnTo>
                    <a:pt x="1203960" y="1021079"/>
                  </a:lnTo>
                  <a:lnTo>
                    <a:pt x="1805939" y="909827"/>
                  </a:lnTo>
                  <a:lnTo>
                    <a:pt x="2407920" y="656844"/>
                  </a:lnTo>
                  <a:lnTo>
                    <a:pt x="3009899" y="326135"/>
                  </a:lnTo>
                  <a:lnTo>
                    <a:pt x="3613404" y="128015"/>
                  </a:lnTo>
                  <a:lnTo>
                    <a:pt x="3613404" y="0"/>
                  </a:lnTo>
                  <a:close/>
                </a:path>
              </a:pathLst>
            </a:custGeom>
            <a:solidFill>
              <a:srgbClr val="E1A0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981455" y="3486911"/>
              <a:ext cx="3613785" cy="1414780"/>
            </a:xfrm>
            <a:custGeom>
              <a:avLst/>
              <a:gdLst/>
              <a:ahLst/>
              <a:cxnLst/>
              <a:rect l="l" t="t" r="r" b="b"/>
              <a:pathLst>
                <a:path w="3613785" h="1414779">
                  <a:moveTo>
                    <a:pt x="3613404" y="0"/>
                  </a:moveTo>
                  <a:lnTo>
                    <a:pt x="3009899" y="222504"/>
                  </a:lnTo>
                  <a:lnTo>
                    <a:pt x="2407920" y="560832"/>
                  </a:lnTo>
                  <a:lnTo>
                    <a:pt x="1805939" y="848868"/>
                  </a:lnTo>
                  <a:lnTo>
                    <a:pt x="1203960" y="973836"/>
                  </a:lnTo>
                  <a:lnTo>
                    <a:pt x="601980" y="1232915"/>
                  </a:lnTo>
                  <a:lnTo>
                    <a:pt x="0" y="1367027"/>
                  </a:lnTo>
                  <a:lnTo>
                    <a:pt x="0" y="1414271"/>
                  </a:lnTo>
                  <a:lnTo>
                    <a:pt x="601980" y="1281683"/>
                  </a:lnTo>
                  <a:lnTo>
                    <a:pt x="1203960" y="1019556"/>
                  </a:lnTo>
                  <a:lnTo>
                    <a:pt x="1805939" y="899160"/>
                  </a:lnTo>
                  <a:lnTo>
                    <a:pt x="2407920" y="638556"/>
                  </a:lnTo>
                  <a:lnTo>
                    <a:pt x="3009899" y="295656"/>
                  </a:lnTo>
                  <a:lnTo>
                    <a:pt x="3613404" y="79248"/>
                  </a:lnTo>
                  <a:lnTo>
                    <a:pt x="3613404" y="0"/>
                  </a:lnTo>
                  <a:close/>
                </a:path>
              </a:pathLst>
            </a:custGeom>
            <a:solidFill>
              <a:srgbClr val="ACD1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981455" y="3442715"/>
              <a:ext cx="3613785" cy="1411605"/>
            </a:xfrm>
            <a:custGeom>
              <a:avLst/>
              <a:gdLst/>
              <a:ahLst/>
              <a:cxnLst/>
              <a:rect l="l" t="t" r="r" b="b"/>
              <a:pathLst>
                <a:path w="3613785" h="1411604">
                  <a:moveTo>
                    <a:pt x="3613404" y="0"/>
                  </a:moveTo>
                  <a:lnTo>
                    <a:pt x="3009899" y="217932"/>
                  </a:lnTo>
                  <a:lnTo>
                    <a:pt x="2407920" y="556260"/>
                  </a:lnTo>
                  <a:lnTo>
                    <a:pt x="1805939" y="853440"/>
                  </a:lnTo>
                  <a:lnTo>
                    <a:pt x="1203960" y="967740"/>
                  </a:lnTo>
                  <a:lnTo>
                    <a:pt x="601980" y="1229868"/>
                  </a:lnTo>
                  <a:lnTo>
                    <a:pt x="0" y="1365504"/>
                  </a:lnTo>
                  <a:lnTo>
                    <a:pt x="0" y="1411224"/>
                  </a:lnTo>
                  <a:lnTo>
                    <a:pt x="601980" y="1277112"/>
                  </a:lnTo>
                  <a:lnTo>
                    <a:pt x="1203960" y="1018032"/>
                  </a:lnTo>
                  <a:lnTo>
                    <a:pt x="1805939" y="893064"/>
                  </a:lnTo>
                  <a:lnTo>
                    <a:pt x="2407920" y="605028"/>
                  </a:lnTo>
                  <a:lnTo>
                    <a:pt x="3009899" y="266700"/>
                  </a:lnTo>
                  <a:lnTo>
                    <a:pt x="3613404" y="44196"/>
                  </a:lnTo>
                  <a:lnTo>
                    <a:pt x="3613404" y="0"/>
                  </a:lnTo>
                  <a:close/>
                </a:path>
              </a:pathLst>
            </a:custGeom>
            <a:solidFill>
              <a:srgbClr val="5573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981455" y="3396995"/>
              <a:ext cx="3613785" cy="1411605"/>
            </a:xfrm>
            <a:custGeom>
              <a:avLst/>
              <a:gdLst/>
              <a:ahLst/>
              <a:cxnLst/>
              <a:rect l="l" t="t" r="r" b="b"/>
              <a:pathLst>
                <a:path w="3613785" h="1411604">
                  <a:moveTo>
                    <a:pt x="3613404" y="0"/>
                  </a:moveTo>
                  <a:lnTo>
                    <a:pt x="3009899" y="219455"/>
                  </a:lnTo>
                  <a:lnTo>
                    <a:pt x="2407920" y="560831"/>
                  </a:lnTo>
                  <a:lnTo>
                    <a:pt x="1805939" y="871727"/>
                  </a:lnTo>
                  <a:lnTo>
                    <a:pt x="1203960" y="989076"/>
                  </a:lnTo>
                  <a:lnTo>
                    <a:pt x="601980" y="1251203"/>
                  </a:lnTo>
                  <a:lnTo>
                    <a:pt x="0" y="1388364"/>
                  </a:lnTo>
                  <a:lnTo>
                    <a:pt x="0" y="1411223"/>
                  </a:lnTo>
                  <a:lnTo>
                    <a:pt x="601980" y="1275587"/>
                  </a:lnTo>
                  <a:lnTo>
                    <a:pt x="1203960" y="1013459"/>
                  </a:lnTo>
                  <a:lnTo>
                    <a:pt x="1805939" y="899159"/>
                  </a:lnTo>
                  <a:lnTo>
                    <a:pt x="2407920" y="601979"/>
                  </a:lnTo>
                  <a:lnTo>
                    <a:pt x="3009899" y="263651"/>
                  </a:lnTo>
                  <a:lnTo>
                    <a:pt x="3613404" y="45719"/>
                  </a:lnTo>
                  <a:lnTo>
                    <a:pt x="3613404" y="0"/>
                  </a:lnTo>
                  <a:close/>
                </a:path>
              </a:pathLst>
            </a:custGeom>
            <a:solidFill>
              <a:srgbClr val="B8C4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981455" y="3354323"/>
              <a:ext cx="3613785" cy="1431290"/>
            </a:xfrm>
            <a:custGeom>
              <a:avLst/>
              <a:gdLst/>
              <a:ahLst/>
              <a:cxnLst/>
              <a:rect l="l" t="t" r="r" b="b"/>
              <a:pathLst>
                <a:path w="3613785" h="1431289">
                  <a:moveTo>
                    <a:pt x="3613404" y="0"/>
                  </a:moveTo>
                  <a:lnTo>
                    <a:pt x="3009899" y="220979"/>
                  </a:lnTo>
                  <a:lnTo>
                    <a:pt x="2407920" y="571500"/>
                  </a:lnTo>
                  <a:lnTo>
                    <a:pt x="1805939" y="876300"/>
                  </a:lnTo>
                  <a:lnTo>
                    <a:pt x="1203960" y="987551"/>
                  </a:lnTo>
                  <a:lnTo>
                    <a:pt x="601980" y="1258824"/>
                  </a:lnTo>
                  <a:lnTo>
                    <a:pt x="0" y="1397508"/>
                  </a:lnTo>
                  <a:lnTo>
                    <a:pt x="0" y="1431036"/>
                  </a:lnTo>
                  <a:lnTo>
                    <a:pt x="601980" y="1293876"/>
                  </a:lnTo>
                  <a:lnTo>
                    <a:pt x="1203960" y="1031748"/>
                  </a:lnTo>
                  <a:lnTo>
                    <a:pt x="1805939" y="914400"/>
                  </a:lnTo>
                  <a:lnTo>
                    <a:pt x="2407920" y="603503"/>
                  </a:lnTo>
                  <a:lnTo>
                    <a:pt x="3009899" y="262127"/>
                  </a:lnTo>
                  <a:lnTo>
                    <a:pt x="3613404" y="42672"/>
                  </a:lnTo>
                  <a:lnTo>
                    <a:pt x="3613404" y="0"/>
                  </a:lnTo>
                  <a:close/>
                </a:path>
              </a:pathLst>
            </a:custGeom>
            <a:solidFill>
              <a:srgbClr val="6084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981455" y="2810255"/>
              <a:ext cx="3613785" cy="393700"/>
            </a:xfrm>
            <a:custGeom>
              <a:avLst/>
              <a:gdLst/>
              <a:ahLst/>
              <a:cxnLst/>
              <a:rect l="l" t="t" r="r" b="b"/>
              <a:pathLst>
                <a:path w="3613785" h="393700">
                  <a:moveTo>
                    <a:pt x="0" y="393192"/>
                  </a:moveTo>
                  <a:lnTo>
                    <a:pt x="3613404" y="393192"/>
                  </a:lnTo>
                </a:path>
                <a:path w="3613785" h="393700">
                  <a:moveTo>
                    <a:pt x="0" y="0"/>
                  </a:moveTo>
                  <a:lnTo>
                    <a:pt x="3613404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981455" y="2825495"/>
              <a:ext cx="3613785" cy="1926589"/>
            </a:xfrm>
            <a:custGeom>
              <a:avLst/>
              <a:gdLst/>
              <a:ahLst/>
              <a:cxnLst/>
              <a:rect l="l" t="t" r="r" b="b"/>
              <a:pathLst>
                <a:path w="3613785" h="1926589">
                  <a:moveTo>
                    <a:pt x="3613404" y="0"/>
                  </a:moveTo>
                  <a:lnTo>
                    <a:pt x="3009899" y="225551"/>
                  </a:lnTo>
                  <a:lnTo>
                    <a:pt x="2407920" y="597407"/>
                  </a:lnTo>
                  <a:lnTo>
                    <a:pt x="1805939" y="946403"/>
                  </a:lnTo>
                  <a:lnTo>
                    <a:pt x="1203960" y="1104899"/>
                  </a:lnTo>
                  <a:lnTo>
                    <a:pt x="601980" y="1399031"/>
                  </a:lnTo>
                  <a:lnTo>
                    <a:pt x="0" y="1537715"/>
                  </a:lnTo>
                  <a:lnTo>
                    <a:pt x="0" y="1926335"/>
                  </a:lnTo>
                  <a:lnTo>
                    <a:pt x="601980" y="1787652"/>
                  </a:lnTo>
                  <a:lnTo>
                    <a:pt x="1203960" y="1516379"/>
                  </a:lnTo>
                  <a:lnTo>
                    <a:pt x="1805939" y="1405127"/>
                  </a:lnTo>
                  <a:lnTo>
                    <a:pt x="2407920" y="1100327"/>
                  </a:lnTo>
                  <a:lnTo>
                    <a:pt x="3009899" y="749807"/>
                  </a:lnTo>
                  <a:lnTo>
                    <a:pt x="3613404" y="528827"/>
                  </a:lnTo>
                  <a:lnTo>
                    <a:pt x="3613404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981455" y="6344411"/>
              <a:ext cx="3613785" cy="38100"/>
            </a:xfrm>
            <a:custGeom>
              <a:avLst/>
              <a:gdLst/>
              <a:ahLst/>
              <a:cxnLst/>
              <a:rect l="l" t="t" r="r" b="b"/>
              <a:pathLst>
                <a:path w="3613785" h="38100">
                  <a:moveTo>
                    <a:pt x="0" y="0"/>
                  </a:moveTo>
                  <a:lnTo>
                    <a:pt x="3613404" y="0"/>
                  </a:lnTo>
                </a:path>
                <a:path w="3613785" h="38100">
                  <a:moveTo>
                    <a:pt x="0" y="0"/>
                  </a:moveTo>
                  <a:lnTo>
                    <a:pt x="0" y="38100"/>
                  </a:lnTo>
                </a:path>
                <a:path w="3613785" h="38100">
                  <a:moveTo>
                    <a:pt x="601980" y="0"/>
                  </a:moveTo>
                  <a:lnTo>
                    <a:pt x="601980" y="38100"/>
                  </a:lnTo>
                </a:path>
                <a:path w="3613785" h="38100">
                  <a:moveTo>
                    <a:pt x="1203960" y="0"/>
                  </a:moveTo>
                  <a:lnTo>
                    <a:pt x="1203960" y="38100"/>
                  </a:lnTo>
                </a:path>
                <a:path w="3613785" h="38100">
                  <a:moveTo>
                    <a:pt x="1805939" y="0"/>
                  </a:moveTo>
                  <a:lnTo>
                    <a:pt x="1805939" y="38100"/>
                  </a:lnTo>
                </a:path>
                <a:path w="3613785" h="38100">
                  <a:moveTo>
                    <a:pt x="2407920" y="0"/>
                  </a:moveTo>
                  <a:lnTo>
                    <a:pt x="2407920" y="38100"/>
                  </a:lnTo>
                </a:path>
                <a:path w="3613785" h="38100">
                  <a:moveTo>
                    <a:pt x="3009899" y="0"/>
                  </a:moveTo>
                  <a:lnTo>
                    <a:pt x="3009899" y="38100"/>
                  </a:lnTo>
                </a:path>
                <a:path w="3613785" h="38100">
                  <a:moveTo>
                    <a:pt x="3613404" y="0"/>
                  </a:moveTo>
                  <a:lnTo>
                    <a:pt x="3613404" y="3810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69"/>
          <p:cNvSpPr txBox="1"/>
          <p:nvPr/>
        </p:nvSpPr>
        <p:spPr>
          <a:xfrm>
            <a:off x="789228" y="6246977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577392" y="5854090"/>
            <a:ext cx="3079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1</a:t>
            </a:r>
            <a:r>
              <a:rPr sz="1000" dirty="0">
                <a:solidFill>
                  <a:srgbClr val="343333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577392" y="5461203"/>
            <a:ext cx="3079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2</a:t>
            </a:r>
            <a:r>
              <a:rPr sz="1000" dirty="0">
                <a:solidFill>
                  <a:srgbClr val="343333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577392" y="5068315"/>
            <a:ext cx="3079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3</a:t>
            </a:r>
            <a:r>
              <a:rPr sz="1000" dirty="0">
                <a:solidFill>
                  <a:srgbClr val="343333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577392" y="4675378"/>
            <a:ext cx="3079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4</a:t>
            </a:r>
            <a:r>
              <a:rPr sz="1000" dirty="0">
                <a:solidFill>
                  <a:srgbClr val="343333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577392" y="4282566"/>
            <a:ext cx="3079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5</a:t>
            </a:r>
            <a:r>
              <a:rPr sz="1000" dirty="0">
                <a:solidFill>
                  <a:srgbClr val="343333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577392" y="3889628"/>
            <a:ext cx="3079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6</a:t>
            </a:r>
            <a:r>
              <a:rPr sz="1000" dirty="0">
                <a:solidFill>
                  <a:srgbClr val="343333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577392" y="3496513"/>
            <a:ext cx="3079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343333"/>
                </a:solidFill>
                <a:latin typeface="Arial"/>
                <a:cs typeface="Arial"/>
              </a:rPr>
              <a:t>7</a:t>
            </a:r>
            <a:r>
              <a:rPr sz="1000" dirty="0">
                <a:solidFill>
                  <a:srgbClr val="343333"/>
                </a:solidFill>
                <a:latin typeface="Arial"/>
                <a:cs typeface="Arial"/>
              </a:rPr>
              <a:t>0</a:t>
            </a:r>
            <a:r>
              <a:rPr sz="1000" spc="-10" dirty="0">
                <a:solidFill>
                  <a:srgbClr val="343333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577392" y="3104133"/>
            <a:ext cx="3079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8</a:t>
            </a:r>
            <a:r>
              <a:rPr sz="1000" dirty="0">
                <a:solidFill>
                  <a:srgbClr val="343333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577392" y="2711323"/>
            <a:ext cx="3079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9</a:t>
            </a:r>
            <a:r>
              <a:rPr sz="1000" dirty="0">
                <a:solidFill>
                  <a:srgbClr val="343333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827938" y="6398158"/>
            <a:ext cx="3079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2</a:t>
            </a:r>
            <a:r>
              <a:rPr sz="1000" dirty="0">
                <a:solidFill>
                  <a:srgbClr val="343333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14</a:t>
            </a:r>
            <a:endParaRPr sz="10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1429892" y="6398158"/>
            <a:ext cx="3079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2</a:t>
            </a:r>
            <a:r>
              <a:rPr sz="1000" dirty="0">
                <a:solidFill>
                  <a:srgbClr val="343333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15</a:t>
            </a:r>
            <a:endParaRPr sz="100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2032254" y="6398158"/>
            <a:ext cx="3079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2</a:t>
            </a:r>
            <a:r>
              <a:rPr sz="1000" dirty="0">
                <a:solidFill>
                  <a:srgbClr val="343333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16</a:t>
            </a:r>
            <a:endParaRPr sz="100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2634233" y="6398158"/>
            <a:ext cx="30861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2</a:t>
            </a:r>
            <a:r>
              <a:rPr sz="1000" spc="5" dirty="0">
                <a:solidFill>
                  <a:srgbClr val="343333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17</a:t>
            </a:r>
            <a:endParaRPr sz="100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3236467" y="6398158"/>
            <a:ext cx="3079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2</a:t>
            </a:r>
            <a:r>
              <a:rPr sz="1000" dirty="0">
                <a:solidFill>
                  <a:srgbClr val="343333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18</a:t>
            </a:r>
            <a:endParaRPr sz="100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3838702" y="6398158"/>
            <a:ext cx="3079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2</a:t>
            </a:r>
            <a:r>
              <a:rPr sz="1000" dirty="0">
                <a:solidFill>
                  <a:srgbClr val="343333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19</a:t>
            </a:r>
            <a:endParaRPr sz="100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4440682" y="6398158"/>
            <a:ext cx="3079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2</a:t>
            </a:r>
            <a:r>
              <a:rPr sz="1000" dirty="0">
                <a:solidFill>
                  <a:srgbClr val="343333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20</a:t>
            </a:r>
            <a:endParaRPr sz="1000">
              <a:latin typeface="Arial"/>
              <a:cs typeface="Arial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4902708" y="2834639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19">
                <a:moveTo>
                  <a:pt x="57912" y="0"/>
                </a:moveTo>
                <a:lnTo>
                  <a:pt x="0" y="0"/>
                </a:lnTo>
                <a:lnTo>
                  <a:pt x="0" y="57912"/>
                </a:lnTo>
                <a:lnTo>
                  <a:pt x="57912" y="57912"/>
                </a:lnTo>
                <a:lnTo>
                  <a:pt x="57912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 txBox="1"/>
          <p:nvPr/>
        </p:nvSpPr>
        <p:spPr>
          <a:xfrm>
            <a:off x="4972558" y="2698114"/>
            <a:ext cx="1441450" cy="3859529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900" dirty="0">
                <a:solidFill>
                  <a:srgbClr val="343333"/>
                </a:solidFill>
                <a:latin typeface="Arial"/>
                <a:cs typeface="Arial"/>
              </a:rPr>
              <a:t>CITI</a:t>
            </a:r>
            <a:endParaRPr sz="900">
              <a:latin typeface="Arial"/>
              <a:cs typeface="Arial"/>
            </a:endParaRPr>
          </a:p>
          <a:p>
            <a:pPr marL="12700" marR="652145">
              <a:lnSpc>
                <a:spcPct val="155200"/>
              </a:lnSpc>
              <a:spcBef>
                <a:spcPts val="5"/>
              </a:spcBef>
            </a:pPr>
            <a:r>
              <a:rPr sz="900" spc="-5" dirty="0">
                <a:solidFill>
                  <a:srgbClr val="343333"/>
                </a:solidFill>
                <a:latin typeface="Arial"/>
                <a:cs typeface="Arial"/>
              </a:rPr>
              <a:t>Woodform  Mežvalde </a:t>
            </a:r>
            <a:r>
              <a:rPr sz="900" dirty="0">
                <a:solidFill>
                  <a:srgbClr val="343333"/>
                </a:solidFill>
                <a:latin typeface="Arial"/>
                <a:cs typeface="Arial"/>
              </a:rPr>
              <a:t>AD  </a:t>
            </a:r>
            <a:r>
              <a:rPr sz="900" spc="-5" dirty="0">
                <a:solidFill>
                  <a:srgbClr val="343333"/>
                </a:solidFill>
                <a:latin typeface="Arial"/>
                <a:cs typeface="Arial"/>
              </a:rPr>
              <a:t>Smiltenes</a:t>
            </a:r>
            <a:r>
              <a:rPr sz="900" spc="-75" dirty="0">
                <a:solidFill>
                  <a:srgbClr val="343333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43333"/>
                </a:solidFill>
                <a:latin typeface="Arial"/>
                <a:cs typeface="Arial"/>
              </a:rPr>
              <a:t>koks  </a:t>
            </a:r>
            <a:r>
              <a:rPr sz="900" spc="-5" dirty="0">
                <a:solidFill>
                  <a:srgbClr val="343333"/>
                </a:solidFill>
                <a:latin typeface="Arial"/>
                <a:cs typeface="Arial"/>
              </a:rPr>
              <a:t>Vaidens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900" dirty="0">
                <a:solidFill>
                  <a:srgbClr val="343333"/>
                </a:solidFill>
                <a:latin typeface="Arial"/>
                <a:cs typeface="Arial"/>
              </a:rPr>
              <a:t>AL</a:t>
            </a:r>
            <a:r>
              <a:rPr sz="900" spc="-5" dirty="0">
                <a:solidFill>
                  <a:srgbClr val="343333"/>
                </a:solidFill>
                <a:latin typeface="Arial"/>
                <a:cs typeface="Arial"/>
              </a:rPr>
              <a:t> Mežs</a:t>
            </a:r>
            <a:endParaRPr sz="900">
              <a:latin typeface="Arial"/>
              <a:cs typeface="Arial"/>
            </a:endParaRPr>
          </a:p>
          <a:p>
            <a:pPr marL="12700" marR="640080">
              <a:lnSpc>
                <a:spcPts val="1680"/>
              </a:lnSpc>
              <a:spcBef>
                <a:spcPts val="150"/>
              </a:spcBef>
            </a:pPr>
            <a:r>
              <a:rPr sz="900" spc="-5" dirty="0">
                <a:solidFill>
                  <a:srgbClr val="343333"/>
                </a:solidFill>
                <a:latin typeface="Arial"/>
                <a:cs typeface="Arial"/>
              </a:rPr>
              <a:t>Saukas kūdra  Graanul Invest  Tehnikums  Smiltene</a:t>
            </a:r>
            <a:r>
              <a:rPr sz="900" spc="-60" dirty="0">
                <a:solidFill>
                  <a:srgbClr val="343333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343333"/>
                </a:solidFill>
                <a:latin typeface="Arial"/>
                <a:cs typeface="Arial"/>
              </a:rPr>
              <a:t>impex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900" spc="-5" dirty="0">
                <a:solidFill>
                  <a:srgbClr val="343333"/>
                </a:solidFill>
                <a:latin typeface="Arial"/>
                <a:cs typeface="Arial"/>
              </a:rPr>
              <a:t>Troll Smiltene</a:t>
            </a:r>
            <a:endParaRPr sz="900">
              <a:latin typeface="Arial"/>
              <a:cs typeface="Arial"/>
            </a:endParaRPr>
          </a:p>
          <a:p>
            <a:pPr marL="12700" marR="791845">
              <a:lnSpc>
                <a:spcPct val="155300"/>
              </a:lnSpc>
            </a:pPr>
            <a:r>
              <a:rPr sz="900" spc="-5" dirty="0">
                <a:solidFill>
                  <a:srgbClr val="343333"/>
                </a:solidFill>
                <a:latin typeface="Arial"/>
                <a:cs typeface="Arial"/>
              </a:rPr>
              <a:t>Vudlande  </a:t>
            </a:r>
            <a:r>
              <a:rPr sz="900" dirty="0">
                <a:solidFill>
                  <a:srgbClr val="343333"/>
                </a:solidFill>
                <a:latin typeface="Arial"/>
                <a:cs typeface="Arial"/>
              </a:rPr>
              <a:t>Artex</a:t>
            </a:r>
            <a:r>
              <a:rPr sz="900" spc="-95" dirty="0">
                <a:solidFill>
                  <a:srgbClr val="343333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343333"/>
                </a:solidFill>
                <a:latin typeface="Arial"/>
                <a:cs typeface="Arial"/>
              </a:rPr>
              <a:t>Latvija</a:t>
            </a:r>
            <a:endParaRPr sz="900">
              <a:latin typeface="Arial"/>
              <a:cs typeface="Arial"/>
            </a:endParaRPr>
          </a:p>
          <a:p>
            <a:pPr marL="12700" marR="5080">
              <a:lnSpc>
                <a:spcPts val="1680"/>
              </a:lnSpc>
              <a:spcBef>
                <a:spcPts val="150"/>
              </a:spcBef>
            </a:pPr>
            <a:r>
              <a:rPr sz="900" spc="-5" dirty="0">
                <a:solidFill>
                  <a:srgbClr val="343333"/>
                </a:solidFill>
                <a:latin typeface="Arial"/>
                <a:cs typeface="Arial"/>
              </a:rPr>
              <a:t>Pavasars grupas uzņēmumi  </a:t>
            </a:r>
            <a:r>
              <a:rPr sz="900" dirty="0">
                <a:solidFill>
                  <a:srgbClr val="343333"/>
                </a:solidFill>
                <a:latin typeface="Arial"/>
                <a:cs typeface="Arial"/>
              </a:rPr>
              <a:t>Pata</a:t>
            </a:r>
            <a:r>
              <a:rPr sz="900" spc="-15" dirty="0">
                <a:solidFill>
                  <a:srgbClr val="343333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343333"/>
                </a:solidFill>
                <a:latin typeface="Arial"/>
                <a:cs typeface="Arial"/>
              </a:rPr>
              <a:t>Strenči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900" spc="-5" dirty="0">
                <a:solidFill>
                  <a:srgbClr val="343333"/>
                </a:solidFill>
                <a:latin typeface="Arial"/>
                <a:cs typeface="Arial"/>
              </a:rPr>
              <a:t>Smiltenes</a:t>
            </a:r>
            <a:r>
              <a:rPr sz="900" spc="-15" dirty="0">
                <a:solidFill>
                  <a:srgbClr val="343333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343333"/>
                </a:solidFill>
                <a:latin typeface="Arial"/>
                <a:cs typeface="Arial"/>
              </a:rPr>
              <a:t>piens</a:t>
            </a:r>
            <a:endParaRPr sz="900">
              <a:latin typeface="Arial"/>
              <a:cs typeface="Arial"/>
            </a:endParaRPr>
          </a:p>
          <a:p>
            <a:pPr marL="12700" marR="417195">
              <a:lnSpc>
                <a:spcPct val="155100"/>
              </a:lnSpc>
              <a:spcBef>
                <a:spcPts val="5"/>
              </a:spcBef>
            </a:pPr>
            <a:r>
              <a:rPr sz="900" spc="-5" dirty="0">
                <a:solidFill>
                  <a:srgbClr val="343333"/>
                </a:solidFill>
                <a:latin typeface="Arial"/>
                <a:cs typeface="Arial"/>
              </a:rPr>
              <a:t>Latvijas Valsts</a:t>
            </a:r>
            <a:r>
              <a:rPr sz="900" spc="-60" dirty="0">
                <a:solidFill>
                  <a:srgbClr val="343333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43333"/>
                </a:solidFill>
                <a:latin typeface="Arial"/>
                <a:cs typeface="Arial"/>
              </a:rPr>
              <a:t>meži  Stora </a:t>
            </a:r>
            <a:r>
              <a:rPr sz="900" spc="-5" dirty="0">
                <a:solidFill>
                  <a:srgbClr val="343333"/>
                </a:solidFill>
                <a:latin typeface="Arial"/>
                <a:cs typeface="Arial"/>
              </a:rPr>
              <a:t>Enso</a:t>
            </a:r>
            <a:r>
              <a:rPr sz="900" spc="-45" dirty="0">
                <a:solidFill>
                  <a:srgbClr val="343333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343333"/>
                </a:solidFill>
                <a:latin typeface="Arial"/>
                <a:cs typeface="Arial"/>
              </a:rPr>
              <a:t>Latvija</a:t>
            </a:r>
            <a:endParaRPr sz="900">
              <a:latin typeface="Arial"/>
              <a:cs typeface="Arial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4902708" y="3048000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19">
                <a:moveTo>
                  <a:pt x="57912" y="0"/>
                </a:moveTo>
                <a:lnTo>
                  <a:pt x="0" y="0"/>
                </a:lnTo>
                <a:lnTo>
                  <a:pt x="0" y="57912"/>
                </a:lnTo>
                <a:lnTo>
                  <a:pt x="57912" y="57912"/>
                </a:lnTo>
                <a:lnTo>
                  <a:pt x="57912" y="0"/>
                </a:lnTo>
                <a:close/>
              </a:path>
            </a:pathLst>
          </a:custGeom>
          <a:solidFill>
            <a:srgbClr val="6084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902708" y="3261359"/>
            <a:ext cx="58419" cy="56515"/>
          </a:xfrm>
          <a:custGeom>
            <a:avLst/>
            <a:gdLst/>
            <a:ahLst/>
            <a:cxnLst/>
            <a:rect l="l" t="t" r="r" b="b"/>
            <a:pathLst>
              <a:path w="58420" h="56514">
                <a:moveTo>
                  <a:pt x="57912" y="0"/>
                </a:moveTo>
                <a:lnTo>
                  <a:pt x="0" y="0"/>
                </a:lnTo>
                <a:lnTo>
                  <a:pt x="0" y="56387"/>
                </a:lnTo>
                <a:lnTo>
                  <a:pt x="57912" y="56387"/>
                </a:lnTo>
                <a:lnTo>
                  <a:pt x="57912" y="0"/>
                </a:lnTo>
                <a:close/>
              </a:path>
            </a:pathLst>
          </a:custGeom>
          <a:solidFill>
            <a:srgbClr val="B8C4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902708" y="3473196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20">
                <a:moveTo>
                  <a:pt x="57912" y="0"/>
                </a:moveTo>
                <a:lnTo>
                  <a:pt x="0" y="0"/>
                </a:lnTo>
                <a:lnTo>
                  <a:pt x="0" y="57912"/>
                </a:lnTo>
                <a:lnTo>
                  <a:pt x="57912" y="57912"/>
                </a:lnTo>
                <a:lnTo>
                  <a:pt x="57912" y="0"/>
                </a:lnTo>
                <a:close/>
              </a:path>
            </a:pathLst>
          </a:custGeom>
          <a:solidFill>
            <a:srgbClr val="5573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902708" y="3686555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20">
                <a:moveTo>
                  <a:pt x="57912" y="0"/>
                </a:moveTo>
                <a:lnTo>
                  <a:pt x="0" y="0"/>
                </a:lnTo>
                <a:lnTo>
                  <a:pt x="0" y="57912"/>
                </a:lnTo>
                <a:lnTo>
                  <a:pt x="57912" y="57912"/>
                </a:lnTo>
                <a:lnTo>
                  <a:pt x="57912" y="0"/>
                </a:lnTo>
                <a:close/>
              </a:path>
            </a:pathLst>
          </a:custGeom>
          <a:solidFill>
            <a:srgbClr val="ACD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902708" y="3899915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20">
                <a:moveTo>
                  <a:pt x="57912" y="0"/>
                </a:moveTo>
                <a:lnTo>
                  <a:pt x="0" y="0"/>
                </a:lnTo>
                <a:lnTo>
                  <a:pt x="0" y="57912"/>
                </a:lnTo>
                <a:lnTo>
                  <a:pt x="57912" y="57912"/>
                </a:lnTo>
                <a:lnTo>
                  <a:pt x="57912" y="0"/>
                </a:lnTo>
                <a:close/>
              </a:path>
            </a:pathLst>
          </a:custGeom>
          <a:solidFill>
            <a:srgbClr val="E1A0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902708" y="4113276"/>
            <a:ext cx="58419" cy="56515"/>
          </a:xfrm>
          <a:custGeom>
            <a:avLst/>
            <a:gdLst/>
            <a:ahLst/>
            <a:cxnLst/>
            <a:rect l="l" t="t" r="r" b="b"/>
            <a:pathLst>
              <a:path w="58420" h="56514">
                <a:moveTo>
                  <a:pt x="57912" y="0"/>
                </a:moveTo>
                <a:lnTo>
                  <a:pt x="0" y="0"/>
                </a:lnTo>
                <a:lnTo>
                  <a:pt x="0" y="56387"/>
                </a:lnTo>
                <a:lnTo>
                  <a:pt x="57912" y="56387"/>
                </a:lnTo>
                <a:lnTo>
                  <a:pt x="57912" y="0"/>
                </a:lnTo>
                <a:close/>
              </a:path>
            </a:pathLst>
          </a:custGeom>
          <a:solidFill>
            <a:srgbClr val="3D3C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902708" y="4325111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20">
                <a:moveTo>
                  <a:pt x="57912" y="0"/>
                </a:moveTo>
                <a:lnTo>
                  <a:pt x="0" y="0"/>
                </a:lnTo>
                <a:lnTo>
                  <a:pt x="0" y="57912"/>
                </a:lnTo>
                <a:lnTo>
                  <a:pt x="57912" y="57912"/>
                </a:lnTo>
                <a:lnTo>
                  <a:pt x="57912" y="0"/>
                </a:lnTo>
                <a:close/>
              </a:path>
            </a:pathLst>
          </a:custGeom>
          <a:solidFill>
            <a:srgbClr val="283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902708" y="4538471"/>
            <a:ext cx="57912" cy="579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902708" y="4751832"/>
            <a:ext cx="58419" cy="56515"/>
          </a:xfrm>
          <a:custGeom>
            <a:avLst/>
            <a:gdLst/>
            <a:ahLst/>
            <a:cxnLst/>
            <a:rect l="l" t="t" r="r" b="b"/>
            <a:pathLst>
              <a:path w="58420" h="56514">
                <a:moveTo>
                  <a:pt x="57912" y="0"/>
                </a:moveTo>
                <a:lnTo>
                  <a:pt x="0" y="0"/>
                </a:lnTo>
                <a:lnTo>
                  <a:pt x="0" y="56388"/>
                </a:lnTo>
                <a:lnTo>
                  <a:pt x="57912" y="56388"/>
                </a:lnTo>
                <a:lnTo>
                  <a:pt x="57912" y="0"/>
                </a:lnTo>
                <a:close/>
              </a:path>
            </a:pathLst>
          </a:custGeom>
          <a:solidFill>
            <a:srgbClr val="232F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902708" y="4963667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20">
                <a:moveTo>
                  <a:pt x="57912" y="0"/>
                </a:moveTo>
                <a:lnTo>
                  <a:pt x="0" y="0"/>
                </a:lnTo>
                <a:lnTo>
                  <a:pt x="0" y="57911"/>
                </a:lnTo>
                <a:lnTo>
                  <a:pt x="57912" y="57911"/>
                </a:lnTo>
                <a:lnTo>
                  <a:pt x="57912" y="0"/>
                </a:lnTo>
                <a:close/>
              </a:path>
            </a:pathLst>
          </a:custGeom>
          <a:solidFill>
            <a:srgbClr val="3983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902708" y="5177028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20">
                <a:moveTo>
                  <a:pt x="57912" y="0"/>
                </a:moveTo>
                <a:lnTo>
                  <a:pt x="0" y="0"/>
                </a:lnTo>
                <a:lnTo>
                  <a:pt x="0" y="57912"/>
                </a:lnTo>
                <a:lnTo>
                  <a:pt x="57912" y="57912"/>
                </a:lnTo>
                <a:lnTo>
                  <a:pt x="57912" y="0"/>
                </a:lnTo>
                <a:close/>
              </a:path>
            </a:pathLst>
          </a:custGeom>
          <a:solidFill>
            <a:srgbClr val="A33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902708" y="5390388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20">
                <a:moveTo>
                  <a:pt x="57912" y="0"/>
                </a:moveTo>
                <a:lnTo>
                  <a:pt x="0" y="0"/>
                </a:lnTo>
                <a:lnTo>
                  <a:pt x="0" y="57912"/>
                </a:lnTo>
                <a:lnTo>
                  <a:pt x="57912" y="57912"/>
                </a:lnTo>
                <a:lnTo>
                  <a:pt x="57912" y="0"/>
                </a:lnTo>
                <a:close/>
              </a:path>
            </a:pathLst>
          </a:custGeom>
          <a:solidFill>
            <a:srgbClr val="6766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902708" y="5603747"/>
            <a:ext cx="57912" cy="563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902708" y="5815584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20">
                <a:moveTo>
                  <a:pt x="57912" y="0"/>
                </a:moveTo>
                <a:lnTo>
                  <a:pt x="0" y="0"/>
                </a:lnTo>
                <a:lnTo>
                  <a:pt x="0" y="57911"/>
                </a:lnTo>
                <a:lnTo>
                  <a:pt x="57912" y="57911"/>
                </a:lnTo>
                <a:lnTo>
                  <a:pt x="57912" y="0"/>
                </a:lnTo>
                <a:close/>
              </a:path>
            </a:pathLst>
          </a:custGeom>
          <a:solidFill>
            <a:srgbClr val="A8B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902708" y="6028944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20">
                <a:moveTo>
                  <a:pt x="57912" y="0"/>
                </a:moveTo>
                <a:lnTo>
                  <a:pt x="0" y="0"/>
                </a:lnTo>
                <a:lnTo>
                  <a:pt x="0" y="57911"/>
                </a:lnTo>
                <a:lnTo>
                  <a:pt x="57912" y="57911"/>
                </a:lnTo>
                <a:lnTo>
                  <a:pt x="57912" y="0"/>
                </a:lnTo>
                <a:close/>
              </a:path>
            </a:pathLst>
          </a:custGeom>
          <a:solidFill>
            <a:srgbClr val="3B50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902708" y="6242303"/>
            <a:ext cx="58419" cy="56515"/>
          </a:xfrm>
          <a:custGeom>
            <a:avLst/>
            <a:gdLst/>
            <a:ahLst/>
            <a:cxnLst/>
            <a:rect l="l" t="t" r="r" b="b"/>
            <a:pathLst>
              <a:path w="58420" h="56514">
                <a:moveTo>
                  <a:pt x="57912" y="0"/>
                </a:moveTo>
                <a:lnTo>
                  <a:pt x="0" y="0"/>
                </a:lnTo>
                <a:lnTo>
                  <a:pt x="0" y="56388"/>
                </a:lnTo>
                <a:lnTo>
                  <a:pt x="57912" y="56388"/>
                </a:lnTo>
                <a:lnTo>
                  <a:pt x="57912" y="0"/>
                </a:lnTo>
                <a:close/>
              </a:path>
            </a:pathLst>
          </a:custGeom>
          <a:solidFill>
            <a:srgbClr val="99C5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902708" y="6454140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20">
                <a:moveTo>
                  <a:pt x="57912" y="0"/>
                </a:moveTo>
                <a:lnTo>
                  <a:pt x="0" y="0"/>
                </a:lnTo>
                <a:lnTo>
                  <a:pt x="0" y="57912"/>
                </a:lnTo>
                <a:lnTo>
                  <a:pt x="57912" y="57912"/>
                </a:lnTo>
                <a:lnTo>
                  <a:pt x="57912" y="0"/>
                </a:lnTo>
                <a:close/>
              </a:path>
            </a:pathLst>
          </a:custGeom>
          <a:solidFill>
            <a:srgbClr val="DB8892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27306" y="6565189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DB8892"/>
                </a:solidFill>
                <a:latin typeface="Arial"/>
                <a:cs typeface="Arial"/>
              </a:rPr>
              <a:t>25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91972" y="447802"/>
            <a:ext cx="724280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360F2C"/>
                </a:solidFill>
              </a:rPr>
              <a:t>Investīciju piesaiste Liepājā </a:t>
            </a:r>
            <a:r>
              <a:rPr sz="2800" spc="-10" dirty="0">
                <a:solidFill>
                  <a:srgbClr val="360F2C"/>
                </a:solidFill>
              </a:rPr>
              <a:t>dod</a:t>
            </a:r>
            <a:r>
              <a:rPr sz="2800" spc="100" dirty="0">
                <a:solidFill>
                  <a:srgbClr val="360F2C"/>
                </a:solidFill>
              </a:rPr>
              <a:t> </a:t>
            </a:r>
            <a:r>
              <a:rPr sz="2800" spc="-5" dirty="0">
                <a:solidFill>
                  <a:srgbClr val="360F2C"/>
                </a:solidFill>
              </a:rPr>
              <a:t>rezultātus</a:t>
            </a:r>
            <a:endParaRPr sz="2800"/>
          </a:p>
        </p:txBody>
      </p:sp>
      <p:grpSp>
        <p:nvGrpSpPr>
          <p:cNvPr id="4" name="object 4"/>
          <p:cNvGrpSpPr/>
          <p:nvPr/>
        </p:nvGrpSpPr>
        <p:grpSpPr>
          <a:xfrm>
            <a:off x="7481316" y="3467290"/>
            <a:ext cx="2745105" cy="2537460"/>
            <a:chOff x="7481316" y="3467290"/>
            <a:chExt cx="2745105" cy="2537460"/>
          </a:xfrm>
        </p:grpSpPr>
        <p:sp>
          <p:nvSpPr>
            <p:cNvPr id="5" name="object 5"/>
            <p:cNvSpPr/>
            <p:nvPr/>
          </p:nvSpPr>
          <p:spPr>
            <a:xfrm>
              <a:off x="7481316" y="3771900"/>
              <a:ext cx="2745105" cy="1754505"/>
            </a:xfrm>
            <a:custGeom>
              <a:avLst/>
              <a:gdLst/>
              <a:ahLst/>
              <a:cxnLst/>
              <a:rect l="l" t="t" r="r" b="b"/>
              <a:pathLst>
                <a:path w="2745104" h="1754504">
                  <a:moveTo>
                    <a:pt x="0" y="1754124"/>
                  </a:moveTo>
                  <a:lnTo>
                    <a:pt x="2744724" y="1754124"/>
                  </a:lnTo>
                </a:path>
                <a:path w="2745104" h="1754504">
                  <a:moveTo>
                    <a:pt x="0" y="1168908"/>
                  </a:moveTo>
                  <a:lnTo>
                    <a:pt x="2744724" y="1168908"/>
                  </a:lnTo>
                </a:path>
                <a:path w="2745104" h="1754504">
                  <a:moveTo>
                    <a:pt x="0" y="585216"/>
                  </a:moveTo>
                  <a:lnTo>
                    <a:pt x="2744724" y="585216"/>
                  </a:lnTo>
                </a:path>
                <a:path w="2745104" h="1754504">
                  <a:moveTo>
                    <a:pt x="0" y="0"/>
                  </a:moveTo>
                  <a:lnTo>
                    <a:pt x="2744724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677150" y="3481578"/>
              <a:ext cx="2353310" cy="1211580"/>
            </a:xfrm>
            <a:custGeom>
              <a:avLst/>
              <a:gdLst/>
              <a:ahLst/>
              <a:cxnLst/>
              <a:rect l="l" t="t" r="r" b="b"/>
              <a:pathLst>
                <a:path w="2353309" h="1211579">
                  <a:moveTo>
                    <a:pt x="0" y="1161288"/>
                  </a:moveTo>
                  <a:lnTo>
                    <a:pt x="391668" y="1062228"/>
                  </a:lnTo>
                  <a:lnTo>
                    <a:pt x="784859" y="1211580"/>
                  </a:lnTo>
                  <a:lnTo>
                    <a:pt x="1176527" y="766572"/>
                  </a:lnTo>
                  <a:lnTo>
                    <a:pt x="1568196" y="697992"/>
                  </a:lnTo>
                  <a:lnTo>
                    <a:pt x="1961388" y="163068"/>
                  </a:lnTo>
                  <a:lnTo>
                    <a:pt x="2353055" y="0"/>
                  </a:lnTo>
                </a:path>
              </a:pathLst>
            </a:custGeom>
            <a:ln w="28575">
              <a:solidFill>
                <a:srgbClr val="393A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677150" y="4688586"/>
              <a:ext cx="2353310" cy="706120"/>
            </a:xfrm>
            <a:custGeom>
              <a:avLst/>
              <a:gdLst/>
              <a:ahLst/>
              <a:cxnLst/>
              <a:rect l="l" t="t" r="r" b="b"/>
              <a:pathLst>
                <a:path w="2353309" h="706120">
                  <a:moveTo>
                    <a:pt x="0" y="705611"/>
                  </a:moveTo>
                  <a:lnTo>
                    <a:pt x="391668" y="679704"/>
                  </a:lnTo>
                  <a:lnTo>
                    <a:pt x="784859" y="621791"/>
                  </a:lnTo>
                  <a:lnTo>
                    <a:pt x="1176527" y="537971"/>
                  </a:lnTo>
                  <a:lnTo>
                    <a:pt x="1568196" y="355091"/>
                  </a:lnTo>
                  <a:lnTo>
                    <a:pt x="1961388" y="175259"/>
                  </a:lnTo>
                  <a:lnTo>
                    <a:pt x="2353055" y="0"/>
                  </a:lnTo>
                </a:path>
              </a:pathLst>
            </a:custGeom>
            <a:ln w="28575">
              <a:solidFill>
                <a:srgbClr val="EA49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677150" y="4766310"/>
              <a:ext cx="2353310" cy="259079"/>
            </a:xfrm>
            <a:custGeom>
              <a:avLst/>
              <a:gdLst/>
              <a:ahLst/>
              <a:cxnLst/>
              <a:rect l="l" t="t" r="r" b="b"/>
              <a:pathLst>
                <a:path w="2353309" h="259079">
                  <a:moveTo>
                    <a:pt x="0" y="257556"/>
                  </a:moveTo>
                  <a:lnTo>
                    <a:pt x="391668" y="214883"/>
                  </a:lnTo>
                  <a:lnTo>
                    <a:pt x="784859" y="259079"/>
                  </a:lnTo>
                  <a:lnTo>
                    <a:pt x="1176527" y="178307"/>
                  </a:lnTo>
                  <a:lnTo>
                    <a:pt x="1568196" y="92963"/>
                  </a:lnTo>
                  <a:lnTo>
                    <a:pt x="1961388" y="0"/>
                  </a:lnTo>
                  <a:lnTo>
                    <a:pt x="2353055" y="88391"/>
                  </a:lnTo>
                </a:path>
              </a:pathLst>
            </a:custGeom>
            <a:ln w="34925">
              <a:solidFill>
                <a:srgbClr val="393A3B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677150" y="5287518"/>
              <a:ext cx="2353310" cy="186055"/>
            </a:xfrm>
            <a:custGeom>
              <a:avLst/>
              <a:gdLst/>
              <a:ahLst/>
              <a:cxnLst/>
              <a:rect l="l" t="t" r="r" b="b"/>
              <a:pathLst>
                <a:path w="2353309" h="186054">
                  <a:moveTo>
                    <a:pt x="0" y="0"/>
                  </a:moveTo>
                  <a:lnTo>
                    <a:pt x="391668" y="138683"/>
                  </a:lnTo>
                  <a:lnTo>
                    <a:pt x="784859" y="114299"/>
                  </a:lnTo>
                  <a:lnTo>
                    <a:pt x="1176527" y="99059"/>
                  </a:lnTo>
                  <a:lnTo>
                    <a:pt x="1568196" y="22859"/>
                  </a:lnTo>
                  <a:lnTo>
                    <a:pt x="1961388" y="0"/>
                  </a:lnTo>
                  <a:lnTo>
                    <a:pt x="2353055" y="185927"/>
                  </a:lnTo>
                </a:path>
              </a:pathLst>
            </a:custGeom>
            <a:ln w="28575">
              <a:solidFill>
                <a:srgbClr val="CD54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677150" y="5502402"/>
              <a:ext cx="2353310" cy="283845"/>
            </a:xfrm>
            <a:custGeom>
              <a:avLst/>
              <a:gdLst/>
              <a:ahLst/>
              <a:cxnLst/>
              <a:rect l="l" t="t" r="r" b="b"/>
              <a:pathLst>
                <a:path w="2353309" h="283845">
                  <a:moveTo>
                    <a:pt x="0" y="280416"/>
                  </a:moveTo>
                  <a:lnTo>
                    <a:pt x="391668" y="283464"/>
                  </a:lnTo>
                  <a:lnTo>
                    <a:pt x="784859" y="277368"/>
                  </a:lnTo>
                  <a:lnTo>
                    <a:pt x="1176527" y="188976"/>
                  </a:lnTo>
                  <a:lnTo>
                    <a:pt x="1568196" y="91440"/>
                  </a:lnTo>
                  <a:lnTo>
                    <a:pt x="1961388" y="33528"/>
                  </a:lnTo>
                  <a:lnTo>
                    <a:pt x="2353055" y="0"/>
                  </a:lnTo>
                </a:path>
              </a:pathLst>
            </a:custGeom>
            <a:ln w="28575">
              <a:solidFill>
                <a:srgbClr val="67666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677150" y="5793486"/>
              <a:ext cx="2353310" cy="196850"/>
            </a:xfrm>
            <a:custGeom>
              <a:avLst/>
              <a:gdLst/>
              <a:ahLst/>
              <a:cxnLst/>
              <a:rect l="l" t="t" r="r" b="b"/>
              <a:pathLst>
                <a:path w="2353309" h="196850">
                  <a:moveTo>
                    <a:pt x="0" y="196595"/>
                  </a:moveTo>
                  <a:lnTo>
                    <a:pt x="391668" y="193547"/>
                  </a:lnTo>
                  <a:lnTo>
                    <a:pt x="784859" y="118872"/>
                  </a:lnTo>
                  <a:lnTo>
                    <a:pt x="1176527" y="39623"/>
                  </a:lnTo>
                  <a:lnTo>
                    <a:pt x="1568196" y="15239"/>
                  </a:lnTo>
                  <a:lnTo>
                    <a:pt x="1961388" y="0"/>
                  </a:lnTo>
                  <a:lnTo>
                    <a:pt x="2353055" y="53339"/>
                  </a:lnTo>
                </a:path>
              </a:pathLst>
            </a:custGeom>
            <a:ln w="28574">
              <a:solidFill>
                <a:srgbClr val="A331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596822" y="4608385"/>
              <a:ext cx="161925" cy="1619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988490" y="4474273"/>
              <a:ext cx="161925" cy="1619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380158" y="3863149"/>
              <a:ext cx="161925" cy="1619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771826" y="3887533"/>
              <a:ext cx="161925" cy="1619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7481316" y="3186683"/>
            <a:ext cx="2745105" cy="0"/>
          </a:xfrm>
          <a:custGeom>
            <a:avLst/>
            <a:gdLst/>
            <a:ahLst/>
            <a:cxnLst/>
            <a:rect l="l" t="t" r="r" b="b"/>
            <a:pathLst>
              <a:path w="2745104">
                <a:moveTo>
                  <a:pt x="0" y="0"/>
                </a:moveTo>
                <a:lnTo>
                  <a:pt x="2744724" y="0"/>
                </a:lnTo>
              </a:path>
            </a:pathLst>
          </a:custGeom>
          <a:ln w="9525">
            <a:solidFill>
              <a:srgbClr val="EFCC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481316" y="2602992"/>
            <a:ext cx="2745105" cy="0"/>
          </a:xfrm>
          <a:custGeom>
            <a:avLst/>
            <a:gdLst/>
            <a:ahLst/>
            <a:cxnLst/>
            <a:rect l="l" t="t" r="r" b="b"/>
            <a:pathLst>
              <a:path w="2745104">
                <a:moveTo>
                  <a:pt x="0" y="0"/>
                </a:moveTo>
                <a:lnTo>
                  <a:pt x="2744724" y="0"/>
                </a:lnTo>
              </a:path>
            </a:pathLst>
          </a:custGeom>
          <a:ln w="9525">
            <a:solidFill>
              <a:srgbClr val="EFCC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481316" y="6111240"/>
            <a:ext cx="2745105" cy="0"/>
          </a:xfrm>
          <a:custGeom>
            <a:avLst/>
            <a:gdLst/>
            <a:ahLst/>
            <a:cxnLst/>
            <a:rect l="l" t="t" r="r" b="b"/>
            <a:pathLst>
              <a:path w="2745104">
                <a:moveTo>
                  <a:pt x="0" y="0"/>
                </a:moveTo>
                <a:lnTo>
                  <a:pt x="2744724" y="0"/>
                </a:lnTo>
              </a:path>
            </a:pathLst>
          </a:custGeom>
          <a:ln w="9525">
            <a:solidFill>
              <a:srgbClr val="EFCC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165018" y="3247453"/>
            <a:ext cx="161925" cy="1619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556686" y="2898457"/>
            <a:ext cx="161925" cy="1619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948354" y="2732341"/>
            <a:ext cx="161925" cy="1619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7307706" y="6021425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212D29"/>
                </a:solidFill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116826" y="5436870"/>
            <a:ext cx="2794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212D29"/>
                </a:solidFill>
                <a:latin typeface="Arial"/>
                <a:cs typeface="Arial"/>
              </a:rPr>
              <a:t>2</a:t>
            </a:r>
            <a:r>
              <a:rPr sz="900" spc="-15" dirty="0">
                <a:solidFill>
                  <a:srgbClr val="212D29"/>
                </a:solidFill>
                <a:latin typeface="Arial"/>
                <a:cs typeface="Arial"/>
              </a:rPr>
              <a:t>0</a:t>
            </a:r>
            <a:r>
              <a:rPr sz="900" spc="-5" dirty="0">
                <a:solidFill>
                  <a:srgbClr val="212D29"/>
                </a:solidFill>
                <a:latin typeface="Arial"/>
                <a:cs typeface="Arial"/>
              </a:rPr>
              <a:t>00</a:t>
            </a:r>
            <a:endParaRPr sz="9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116826" y="4851907"/>
            <a:ext cx="2794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212D29"/>
                </a:solidFill>
                <a:latin typeface="Arial"/>
                <a:cs typeface="Arial"/>
              </a:rPr>
              <a:t>4</a:t>
            </a:r>
            <a:r>
              <a:rPr sz="900" spc="-15" dirty="0">
                <a:solidFill>
                  <a:srgbClr val="212D29"/>
                </a:solidFill>
                <a:latin typeface="Arial"/>
                <a:cs typeface="Arial"/>
              </a:rPr>
              <a:t>0</a:t>
            </a:r>
            <a:r>
              <a:rPr sz="900" spc="-5" dirty="0">
                <a:solidFill>
                  <a:srgbClr val="212D29"/>
                </a:solidFill>
                <a:latin typeface="Arial"/>
                <a:cs typeface="Arial"/>
              </a:rPr>
              <a:t>00</a:t>
            </a:r>
            <a:endParaRPr sz="9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116826" y="4266945"/>
            <a:ext cx="2794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212D29"/>
                </a:solidFill>
                <a:latin typeface="Arial"/>
                <a:cs typeface="Arial"/>
              </a:rPr>
              <a:t>6</a:t>
            </a:r>
            <a:r>
              <a:rPr sz="900" spc="-15" dirty="0">
                <a:solidFill>
                  <a:srgbClr val="212D29"/>
                </a:solidFill>
                <a:latin typeface="Arial"/>
                <a:cs typeface="Arial"/>
              </a:rPr>
              <a:t>0</a:t>
            </a:r>
            <a:r>
              <a:rPr sz="900" spc="-5" dirty="0">
                <a:solidFill>
                  <a:srgbClr val="212D29"/>
                </a:solidFill>
                <a:latin typeface="Arial"/>
                <a:cs typeface="Arial"/>
              </a:rPr>
              <a:t>00</a:t>
            </a:r>
            <a:endParaRPr sz="9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116826" y="3682365"/>
            <a:ext cx="2794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212D29"/>
                </a:solidFill>
                <a:latin typeface="Arial"/>
                <a:cs typeface="Arial"/>
              </a:rPr>
              <a:t>8</a:t>
            </a:r>
            <a:r>
              <a:rPr sz="900" spc="-15" dirty="0">
                <a:solidFill>
                  <a:srgbClr val="212D29"/>
                </a:solidFill>
                <a:latin typeface="Arial"/>
                <a:cs typeface="Arial"/>
              </a:rPr>
              <a:t>0</a:t>
            </a:r>
            <a:r>
              <a:rPr sz="900" spc="-5" dirty="0">
                <a:solidFill>
                  <a:srgbClr val="212D29"/>
                </a:solidFill>
                <a:latin typeface="Arial"/>
                <a:cs typeface="Arial"/>
              </a:rPr>
              <a:t>00</a:t>
            </a:r>
            <a:endParaRPr sz="9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053198" y="3097529"/>
            <a:ext cx="343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212D29"/>
                </a:solidFill>
                <a:latin typeface="Arial"/>
                <a:cs typeface="Arial"/>
              </a:rPr>
              <a:t>1</a:t>
            </a:r>
            <a:r>
              <a:rPr sz="900" spc="-15" dirty="0">
                <a:solidFill>
                  <a:srgbClr val="212D29"/>
                </a:solidFill>
                <a:latin typeface="Arial"/>
                <a:cs typeface="Arial"/>
              </a:rPr>
              <a:t>0</a:t>
            </a:r>
            <a:r>
              <a:rPr sz="900" spc="-5" dirty="0">
                <a:solidFill>
                  <a:srgbClr val="212D29"/>
                </a:solidFill>
                <a:latin typeface="Arial"/>
                <a:cs typeface="Arial"/>
              </a:rPr>
              <a:t>000</a:t>
            </a:r>
            <a:endParaRPr sz="9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053198" y="2512263"/>
            <a:ext cx="34417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12D29"/>
                </a:solidFill>
                <a:latin typeface="Arial"/>
                <a:cs typeface="Arial"/>
              </a:rPr>
              <a:t>1</a:t>
            </a:r>
            <a:r>
              <a:rPr sz="900" spc="-10" dirty="0">
                <a:solidFill>
                  <a:srgbClr val="212D29"/>
                </a:solidFill>
                <a:latin typeface="Arial"/>
                <a:cs typeface="Arial"/>
              </a:rPr>
              <a:t>2</a:t>
            </a:r>
            <a:r>
              <a:rPr sz="900" dirty="0">
                <a:solidFill>
                  <a:srgbClr val="212D29"/>
                </a:solidFill>
                <a:latin typeface="Arial"/>
                <a:cs typeface="Arial"/>
              </a:rPr>
              <a:t>000</a:t>
            </a:r>
            <a:endParaRPr sz="9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524368" y="6163462"/>
            <a:ext cx="26612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2014 2015 2016 2017 2018 2019</a:t>
            </a:r>
            <a:r>
              <a:rPr sz="1000" spc="240" dirty="0">
                <a:solidFill>
                  <a:srgbClr val="343333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2020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0466641" y="2962465"/>
            <a:ext cx="85725" cy="85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0693654" y="2906648"/>
            <a:ext cx="6470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UPB</a:t>
            </a:r>
            <a:r>
              <a:rPr sz="1000" spc="-50" dirty="0">
                <a:solidFill>
                  <a:srgbClr val="343333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grupa</a:t>
            </a:r>
            <a:endParaRPr sz="10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0350245" y="3460241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>
                <a:moveTo>
                  <a:pt x="0" y="0"/>
                </a:moveTo>
                <a:lnTo>
                  <a:pt x="320039" y="0"/>
                </a:lnTo>
              </a:path>
            </a:pathLst>
          </a:custGeom>
          <a:ln w="28575">
            <a:solidFill>
              <a:srgbClr val="393A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0693654" y="3361690"/>
            <a:ext cx="7569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Mašīnbūve</a:t>
            </a:r>
            <a:r>
              <a:rPr sz="1000" spc="-45" dirty="0">
                <a:solidFill>
                  <a:srgbClr val="343333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+</a:t>
            </a:r>
            <a:endParaRPr sz="10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0350245" y="3915917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>
                <a:moveTo>
                  <a:pt x="0" y="0"/>
                </a:moveTo>
                <a:lnTo>
                  <a:pt x="320039" y="0"/>
                </a:lnTo>
              </a:path>
            </a:pathLst>
          </a:custGeom>
          <a:ln w="28575">
            <a:solidFill>
              <a:srgbClr val="EA49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10693654" y="3816858"/>
            <a:ext cx="54165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Medicīna</a:t>
            </a:r>
            <a:endParaRPr sz="10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0350245" y="4370070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>
                <a:moveTo>
                  <a:pt x="0" y="0"/>
                </a:moveTo>
                <a:lnTo>
                  <a:pt x="320039" y="0"/>
                </a:lnTo>
              </a:path>
            </a:pathLst>
          </a:custGeom>
          <a:ln w="34925">
            <a:solidFill>
              <a:srgbClr val="393A3B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10693654" y="4271898"/>
            <a:ext cx="6330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Transports</a:t>
            </a:r>
            <a:endParaRPr sz="10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0350245" y="4825746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>
                <a:moveTo>
                  <a:pt x="0" y="0"/>
                </a:moveTo>
                <a:lnTo>
                  <a:pt x="320039" y="0"/>
                </a:lnTo>
              </a:path>
            </a:pathLst>
          </a:custGeom>
          <a:ln w="28575">
            <a:solidFill>
              <a:srgbClr val="CD54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10693654" y="4726940"/>
            <a:ext cx="619125" cy="3238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175"/>
              </a:lnSpc>
              <a:spcBef>
                <a:spcPts val="9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Vieglā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75"/>
              </a:lnSpc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rūpniecība</a:t>
            </a:r>
            <a:endParaRPr sz="10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0350245" y="5279897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>
                <a:moveTo>
                  <a:pt x="0" y="0"/>
                </a:moveTo>
                <a:lnTo>
                  <a:pt x="320039" y="0"/>
                </a:lnTo>
              </a:path>
            </a:pathLst>
          </a:custGeom>
          <a:ln w="28575">
            <a:solidFill>
              <a:srgbClr val="6766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10693654" y="5181980"/>
            <a:ext cx="8026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Citas</a:t>
            </a:r>
            <a:r>
              <a:rPr sz="1000" spc="-40" dirty="0">
                <a:solidFill>
                  <a:srgbClr val="343333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nozares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0350245" y="5735573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>
                <a:moveTo>
                  <a:pt x="0" y="0"/>
                </a:moveTo>
                <a:lnTo>
                  <a:pt x="320039" y="0"/>
                </a:lnTo>
              </a:path>
            </a:pathLst>
          </a:custGeom>
          <a:ln w="28575">
            <a:solidFill>
              <a:srgbClr val="A331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10693654" y="5637072"/>
            <a:ext cx="603885" cy="32385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ts val="1150"/>
              </a:lnSpc>
              <a:spcBef>
                <a:spcPts val="17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Ķīmija </a:t>
            </a:r>
            <a:r>
              <a:rPr sz="1000" spc="-10" dirty="0">
                <a:solidFill>
                  <a:srgbClr val="343333"/>
                </a:solidFill>
                <a:latin typeface="Arial"/>
                <a:cs typeface="Arial"/>
              </a:rPr>
              <a:t>un  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plastm</a:t>
            </a:r>
            <a:r>
              <a:rPr sz="1000" spc="5" dirty="0">
                <a:solidFill>
                  <a:srgbClr val="343333"/>
                </a:solidFill>
                <a:latin typeface="Arial"/>
                <a:cs typeface="Arial"/>
              </a:rPr>
              <a:t>a</a:t>
            </a:r>
            <a:r>
              <a:rPr sz="1000" spc="-15" dirty="0">
                <a:solidFill>
                  <a:srgbClr val="343333"/>
                </a:solidFill>
                <a:latin typeface="Arial"/>
                <a:cs typeface="Arial"/>
              </a:rPr>
              <a:t>s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051966" y="1403095"/>
            <a:ext cx="3951604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16965" marR="5080" indent="-11049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DB8892"/>
                </a:solidFill>
                <a:latin typeface="Arial"/>
                <a:cs typeface="Arial"/>
              </a:rPr>
              <a:t>Liepājas eksporta uzņēmumi, </a:t>
            </a:r>
            <a:r>
              <a:rPr sz="1400" b="1" spc="-10" dirty="0">
                <a:solidFill>
                  <a:srgbClr val="DB8892"/>
                </a:solidFill>
                <a:latin typeface="Arial"/>
                <a:cs typeface="Arial"/>
              </a:rPr>
              <a:t>VSAOI </a:t>
            </a:r>
            <a:r>
              <a:rPr sz="1400" b="1" spc="-5" dirty="0">
                <a:solidFill>
                  <a:srgbClr val="DB8892"/>
                </a:solidFill>
                <a:latin typeface="Arial"/>
                <a:cs typeface="Arial"/>
              </a:rPr>
              <a:t>iemaksas  2014-2020, EUR</a:t>
            </a:r>
            <a:r>
              <a:rPr sz="1400" b="1" spc="-40" dirty="0">
                <a:solidFill>
                  <a:srgbClr val="DB8892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DB8892"/>
                </a:solidFill>
                <a:latin typeface="Arial"/>
                <a:cs typeface="Arial"/>
              </a:rPr>
              <a:t>‘000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1167193" y="2542032"/>
            <a:ext cx="3552825" cy="3933825"/>
            <a:chOff x="1167193" y="2542032"/>
            <a:chExt cx="3552825" cy="3933825"/>
          </a:xfrm>
        </p:grpSpPr>
        <p:sp>
          <p:nvSpPr>
            <p:cNvPr id="46" name="object 46"/>
            <p:cNvSpPr/>
            <p:nvPr/>
          </p:nvSpPr>
          <p:spPr>
            <a:xfrm>
              <a:off x="1171955" y="5978652"/>
              <a:ext cx="3543300" cy="0"/>
            </a:xfrm>
            <a:custGeom>
              <a:avLst/>
              <a:gdLst/>
              <a:ahLst/>
              <a:cxnLst/>
              <a:rect l="l" t="t" r="r" b="b"/>
              <a:pathLst>
                <a:path w="3543300">
                  <a:moveTo>
                    <a:pt x="0" y="0"/>
                  </a:moveTo>
                  <a:lnTo>
                    <a:pt x="3543300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171955" y="5814060"/>
              <a:ext cx="3543300" cy="623570"/>
            </a:xfrm>
            <a:custGeom>
              <a:avLst/>
              <a:gdLst/>
              <a:ahLst/>
              <a:cxnLst/>
              <a:rect l="l" t="t" r="r" b="b"/>
              <a:pathLst>
                <a:path w="3543300" h="623570">
                  <a:moveTo>
                    <a:pt x="3543300" y="0"/>
                  </a:moveTo>
                  <a:lnTo>
                    <a:pt x="2951988" y="32003"/>
                  </a:lnTo>
                  <a:lnTo>
                    <a:pt x="2362199" y="105155"/>
                  </a:lnTo>
                  <a:lnTo>
                    <a:pt x="1770888" y="252983"/>
                  </a:lnTo>
                  <a:lnTo>
                    <a:pt x="1181100" y="208787"/>
                  </a:lnTo>
                  <a:lnTo>
                    <a:pt x="591312" y="344423"/>
                  </a:lnTo>
                  <a:lnTo>
                    <a:pt x="0" y="356615"/>
                  </a:lnTo>
                  <a:lnTo>
                    <a:pt x="0" y="623315"/>
                  </a:lnTo>
                  <a:lnTo>
                    <a:pt x="3543300" y="623315"/>
                  </a:lnTo>
                  <a:lnTo>
                    <a:pt x="3543300" y="0"/>
                  </a:lnTo>
                  <a:close/>
                </a:path>
              </a:pathLst>
            </a:custGeom>
            <a:solidFill>
              <a:srgbClr val="DB8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171955" y="5519927"/>
              <a:ext cx="3543300" cy="0"/>
            </a:xfrm>
            <a:custGeom>
              <a:avLst/>
              <a:gdLst/>
              <a:ahLst/>
              <a:cxnLst/>
              <a:rect l="l" t="t" r="r" b="b"/>
              <a:pathLst>
                <a:path w="3543300">
                  <a:moveTo>
                    <a:pt x="0" y="0"/>
                  </a:moveTo>
                  <a:lnTo>
                    <a:pt x="3543300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171955" y="5367527"/>
              <a:ext cx="3543300" cy="803275"/>
            </a:xfrm>
            <a:custGeom>
              <a:avLst/>
              <a:gdLst/>
              <a:ahLst/>
              <a:cxnLst/>
              <a:rect l="l" t="t" r="r" b="b"/>
              <a:pathLst>
                <a:path w="3543300" h="803275">
                  <a:moveTo>
                    <a:pt x="3543300" y="0"/>
                  </a:moveTo>
                  <a:lnTo>
                    <a:pt x="2951988" y="86868"/>
                  </a:lnTo>
                  <a:lnTo>
                    <a:pt x="2362199" y="217932"/>
                  </a:lnTo>
                  <a:lnTo>
                    <a:pt x="1770888" y="422148"/>
                  </a:lnTo>
                  <a:lnTo>
                    <a:pt x="1181100" y="405384"/>
                  </a:lnTo>
                  <a:lnTo>
                    <a:pt x="591312" y="557784"/>
                  </a:lnTo>
                  <a:lnTo>
                    <a:pt x="0" y="579120"/>
                  </a:lnTo>
                  <a:lnTo>
                    <a:pt x="0" y="803148"/>
                  </a:lnTo>
                  <a:lnTo>
                    <a:pt x="591312" y="790956"/>
                  </a:lnTo>
                  <a:lnTo>
                    <a:pt x="1181100" y="655320"/>
                  </a:lnTo>
                  <a:lnTo>
                    <a:pt x="1770888" y="699516"/>
                  </a:lnTo>
                  <a:lnTo>
                    <a:pt x="2362199" y="551688"/>
                  </a:lnTo>
                  <a:lnTo>
                    <a:pt x="2951988" y="478536"/>
                  </a:lnTo>
                  <a:lnTo>
                    <a:pt x="3543300" y="446532"/>
                  </a:lnTo>
                  <a:lnTo>
                    <a:pt x="3543300" y="0"/>
                  </a:lnTo>
                  <a:close/>
                </a:path>
              </a:pathLst>
            </a:custGeom>
            <a:solidFill>
              <a:srgbClr val="99C5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171955" y="5193792"/>
              <a:ext cx="3543300" cy="753110"/>
            </a:xfrm>
            <a:custGeom>
              <a:avLst/>
              <a:gdLst/>
              <a:ahLst/>
              <a:cxnLst/>
              <a:rect l="l" t="t" r="r" b="b"/>
              <a:pathLst>
                <a:path w="3543300" h="753110">
                  <a:moveTo>
                    <a:pt x="3543300" y="0"/>
                  </a:moveTo>
                  <a:lnTo>
                    <a:pt x="2951988" y="74675"/>
                  </a:lnTo>
                  <a:lnTo>
                    <a:pt x="2362199" y="252983"/>
                  </a:lnTo>
                  <a:lnTo>
                    <a:pt x="1770888" y="475487"/>
                  </a:lnTo>
                  <a:lnTo>
                    <a:pt x="1181100" y="478535"/>
                  </a:lnTo>
                  <a:lnTo>
                    <a:pt x="591312" y="650747"/>
                  </a:lnTo>
                  <a:lnTo>
                    <a:pt x="0" y="690371"/>
                  </a:lnTo>
                  <a:lnTo>
                    <a:pt x="0" y="752855"/>
                  </a:lnTo>
                  <a:lnTo>
                    <a:pt x="591312" y="731519"/>
                  </a:lnTo>
                  <a:lnTo>
                    <a:pt x="1181100" y="579119"/>
                  </a:lnTo>
                  <a:lnTo>
                    <a:pt x="1770888" y="595883"/>
                  </a:lnTo>
                  <a:lnTo>
                    <a:pt x="2362199" y="391667"/>
                  </a:lnTo>
                  <a:lnTo>
                    <a:pt x="2951988" y="260603"/>
                  </a:lnTo>
                  <a:lnTo>
                    <a:pt x="3543300" y="173735"/>
                  </a:lnTo>
                  <a:lnTo>
                    <a:pt x="3543300" y="0"/>
                  </a:lnTo>
                  <a:close/>
                </a:path>
              </a:pathLst>
            </a:custGeom>
            <a:solidFill>
              <a:srgbClr val="3B50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171955" y="5062727"/>
              <a:ext cx="3543300" cy="0"/>
            </a:xfrm>
            <a:custGeom>
              <a:avLst/>
              <a:gdLst/>
              <a:ahLst/>
              <a:cxnLst/>
              <a:rect l="l" t="t" r="r" b="b"/>
              <a:pathLst>
                <a:path w="3543300">
                  <a:moveTo>
                    <a:pt x="0" y="0"/>
                  </a:moveTo>
                  <a:lnTo>
                    <a:pt x="3543300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171955" y="5024627"/>
              <a:ext cx="3543300" cy="859790"/>
            </a:xfrm>
            <a:custGeom>
              <a:avLst/>
              <a:gdLst/>
              <a:ahLst/>
              <a:cxnLst/>
              <a:rect l="l" t="t" r="r" b="b"/>
              <a:pathLst>
                <a:path w="3543300" h="859789">
                  <a:moveTo>
                    <a:pt x="3543300" y="0"/>
                  </a:moveTo>
                  <a:lnTo>
                    <a:pt x="2951988" y="79248"/>
                  </a:lnTo>
                  <a:lnTo>
                    <a:pt x="2362199" y="301752"/>
                  </a:lnTo>
                  <a:lnTo>
                    <a:pt x="1770888" y="519684"/>
                  </a:lnTo>
                  <a:lnTo>
                    <a:pt x="1181100" y="556260"/>
                  </a:lnTo>
                  <a:lnTo>
                    <a:pt x="591312" y="737616"/>
                  </a:lnTo>
                  <a:lnTo>
                    <a:pt x="0" y="783336"/>
                  </a:lnTo>
                  <a:lnTo>
                    <a:pt x="0" y="859536"/>
                  </a:lnTo>
                  <a:lnTo>
                    <a:pt x="591312" y="819912"/>
                  </a:lnTo>
                  <a:lnTo>
                    <a:pt x="1181100" y="647700"/>
                  </a:lnTo>
                  <a:lnTo>
                    <a:pt x="1770888" y="644652"/>
                  </a:lnTo>
                  <a:lnTo>
                    <a:pt x="2362199" y="422148"/>
                  </a:lnTo>
                  <a:lnTo>
                    <a:pt x="2951988" y="243840"/>
                  </a:lnTo>
                  <a:lnTo>
                    <a:pt x="3543300" y="169164"/>
                  </a:lnTo>
                  <a:lnTo>
                    <a:pt x="3543300" y="0"/>
                  </a:lnTo>
                  <a:close/>
                </a:path>
              </a:pathLst>
            </a:custGeom>
            <a:solidFill>
              <a:srgbClr val="A8B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171955" y="4879848"/>
              <a:ext cx="3543300" cy="928369"/>
            </a:xfrm>
            <a:custGeom>
              <a:avLst/>
              <a:gdLst/>
              <a:ahLst/>
              <a:cxnLst/>
              <a:rect l="l" t="t" r="r" b="b"/>
              <a:pathLst>
                <a:path w="3543300" h="928370">
                  <a:moveTo>
                    <a:pt x="3543300" y="0"/>
                  </a:moveTo>
                  <a:lnTo>
                    <a:pt x="2951988" y="82295"/>
                  </a:lnTo>
                  <a:lnTo>
                    <a:pt x="2362199" y="315468"/>
                  </a:lnTo>
                  <a:lnTo>
                    <a:pt x="1770888" y="539495"/>
                  </a:lnTo>
                  <a:lnTo>
                    <a:pt x="1181100" y="582167"/>
                  </a:lnTo>
                  <a:lnTo>
                    <a:pt x="591312" y="800099"/>
                  </a:lnTo>
                  <a:lnTo>
                    <a:pt x="0" y="854963"/>
                  </a:lnTo>
                  <a:lnTo>
                    <a:pt x="0" y="928115"/>
                  </a:lnTo>
                  <a:lnTo>
                    <a:pt x="591312" y="882395"/>
                  </a:lnTo>
                  <a:lnTo>
                    <a:pt x="1181100" y="701039"/>
                  </a:lnTo>
                  <a:lnTo>
                    <a:pt x="1770888" y="664463"/>
                  </a:lnTo>
                  <a:lnTo>
                    <a:pt x="2362199" y="446531"/>
                  </a:lnTo>
                  <a:lnTo>
                    <a:pt x="2951988" y="224027"/>
                  </a:lnTo>
                  <a:lnTo>
                    <a:pt x="3543300" y="144779"/>
                  </a:lnTo>
                  <a:lnTo>
                    <a:pt x="3543300" y="0"/>
                  </a:lnTo>
                  <a:close/>
                </a:path>
              </a:pathLst>
            </a:custGeom>
            <a:solidFill>
              <a:srgbClr val="435B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171955" y="4744211"/>
              <a:ext cx="3543300" cy="990600"/>
            </a:xfrm>
            <a:custGeom>
              <a:avLst/>
              <a:gdLst/>
              <a:ahLst/>
              <a:cxnLst/>
              <a:rect l="l" t="t" r="r" b="b"/>
              <a:pathLst>
                <a:path w="3543300" h="990600">
                  <a:moveTo>
                    <a:pt x="3543300" y="0"/>
                  </a:moveTo>
                  <a:lnTo>
                    <a:pt x="2951988" y="76200"/>
                  </a:lnTo>
                  <a:lnTo>
                    <a:pt x="2362199" y="318515"/>
                  </a:lnTo>
                  <a:lnTo>
                    <a:pt x="1770888" y="569976"/>
                  </a:lnTo>
                  <a:lnTo>
                    <a:pt x="1181100" y="620268"/>
                  </a:lnTo>
                  <a:lnTo>
                    <a:pt x="591312" y="854963"/>
                  </a:lnTo>
                  <a:lnTo>
                    <a:pt x="0" y="926591"/>
                  </a:lnTo>
                  <a:lnTo>
                    <a:pt x="0" y="990600"/>
                  </a:lnTo>
                  <a:lnTo>
                    <a:pt x="591312" y="935735"/>
                  </a:lnTo>
                  <a:lnTo>
                    <a:pt x="1181100" y="717804"/>
                  </a:lnTo>
                  <a:lnTo>
                    <a:pt x="1770888" y="675132"/>
                  </a:lnTo>
                  <a:lnTo>
                    <a:pt x="2362199" y="451104"/>
                  </a:lnTo>
                  <a:lnTo>
                    <a:pt x="2951988" y="217931"/>
                  </a:lnTo>
                  <a:lnTo>
                    <a:pt x="3543300" y="135636"/>
                  </a:lnTo>
                  <a:lnTo>
                    <a:pt x="3543300" y="0"/>
                  </a:lnTo>
                  <a:close/>
                </a:path>
              </a:pathLst>
            </a:custGeom>
            <a:solidFill>
              <a:srgbClr val="6766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171955" y="4604004"/>
              <a:ext cx="3543300" cy="0"/>
            </a:xfrm>
            <a:custGeom>
              <a:avLst/>
              <a:gdLst/>
              <a:ahLst/>
              <a:cxnLst/>
              <a:rect l="l" t="t" r="r" b="b"/>
              <a:pathLst>
                <a:path w="3543300">
                  <a:moveTo>
                    <a:pt x="0" y="0"/>
                  </a:moveTo>
                  <a:lnTo>
                    <a:pt x="3543300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171955" y="4614672"/>
              <a:ext cx="3543300" cy="1056640"/>
            </a:xfrm>
            <a:custGeom>
              <a:avLst/>
              <a:gdLst/>
              <a:ahLst/>
              <a:cxnLst/>
              <a:rect l="l" t="t" r="r" b="b"/>
              <a:pathLst>
                <a:path w="3543300" h="1056639">
                  <a:moveTo>
                    <a:pt x="3543300" y="0"/>
                  </a:moveTo>
                  <a:lnTo>
                    <a:pt x="2951988" y="80771"/>
                  </a:lnTo>
                  <a:lnTo>
                    <a:pt x="2362199" y="324611"/>
                  </a:lnTo>
                  <a:lnTo>
                    <a:pt x="1770888" y="592835"/>
                  </a:lnTo>
                  <a:lnTo>
                    <a:pt x="1181100" y="644651"/>
                  </a:lnTo>
                  <a:lnTo>
                    <a:pt x="591312" y="886967"/>
                  </a:lnTo>
                  <a:lnTo>
                    <a:pt x="0" y="972311"/>
                  </a:lnTo>
                  <a:lnTo>
                    <a:pt x="0" y="1056131"/>
                  </a:lnTo>
                  <a:lnTo>
                    <a:pt x="591312" y="984503"/>
                  </a:lnTo>
                  <a:lnTo>
                    <a:pt x="1181100" y="749807"/>
                  </a:lnTo>
                  <a:lnTo>
                    <a:pt x="1770888" y="699515"/>
                  </a:lnTo>
                  <a:lnTo>
                    <a:pt x="2362199" y="448055"/>
                  </a:lnTo>
                  <a:lnTo>
                    <a:pt x="2951988" y="205739"/>
                  </a:lnTo>
                  <a:lnTo>
                    <a:pt x="3543300" y="129539"/>
                  </a:lnTo>
                  <a:lnTo>
                    <a:pt x="3543300" y="0"/>
                  </a:lnTo>
                  <a:close/>
                </a:path>
              </a:pathLst>
            </a:custGeom>
            <a:solidFill>
              <a:srgbClr val="A331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171955" y="4485132"/>
              <a:ext cx="3543300" cy="1102360"/>
            </a:xfrm>
            <a:custGeom>
              <a:avLst/>
              <a:gdLst/>
              <a:ahLst/>
              <a:cxnLst/>
              <a:rect l="l" t="t" r="r" b="b"/>
              <a:pathLst>
                <a:path w="3543300" h="1102360">
                  <a:moveTo>
                    <a:pt x="3543300" y="0"/>
                  </a:moveTo>
                  <a:lnTo>
                    <a:pt x="2951988" y="105156"/>
                  </a:lnTo>
                  <a:lnTo>
                    <a:pt x="2362199" y="365760"/>
                  </a:lnTo>
                  <a:lnTo>
                    <a:pt x="1770888" y="650748"/>
                  </a:lnTo>
                  <a:lnTo>
                    <a:pt x="1181100" y="725424"/>
                  </a:lnTo>
                  <a:lnTo>
                    <a:pt x="591312" y="970788"/>
                  </a:lnTo>
                  <a:lnTo>
                    <a:pt x="0" y="1057656"/>
                  </a:lnTo>
                  <a:lnTo>
                    <a:pt x="0" y="1101852"/>
                  </a:lnTo>
                  <a:lnTo>
                    <a:pt x="591312" y="1016508"/>
                  </a:lnTo>
                  <a:lnTo>
                    <a:pt x="1181100" y="774192"/>
                  </a:lnTo>
                  <a:lnTo>
                    <a:pt x="1770888" y="722376"/>
                  </a:lnTo>
                  <a:lnTo>
                    <a:pt x="2362199" y="454152"/>
                  </a:lnTo>
                  <a:lnTo>
                    <a:pt x="2951988" y="210312"/>
                  </a:lnTo>
                  <a:lnTo>
                    <a:pt x="3543300" y="129540"/>
                  </a:lnTo>
                  <a:lnTo>
                    <a:pt x="3543300" y="0"/>
                  </a:lnTo>
                  <a:close/>
                </a:path>
              </a:pathLst>
            </a:custGeom>
            <a:solidFill>
              <a:srgbClr val="3983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171955" y="4372355"/>
              <a:ext cx="3543300" cy="1170940"/>
            </a:xfrm>
            <a:custGeom>
              <a:avLst/>
              <a:gdLst/>
              <a:ahLst/>
              <a:cxnLst/>
              <a:rect l="l" t="t" r="r" b="b"/>
              <a:pathLst>
                <a:path w="3543300" h="1170939">
                  <a:moveTo>
                    <a:pt x="3543300" y="0"/>
                  </a:moveTo>
                  <a:lnTo>
                    <a:pt x="2951988" y="57912"/>
                  </a:lnTo>
                  <a:lnTo>
                    <a:pt x="2362199" y="324612"/>
                  </a:lnTo>
                  <a:lnTo>
                    <a:pt x="1770888" y="614172"/>
                  </a:lnTo>
                  <a:lnTo>
                    <a:pt x="1181100" y="690372"/>
                  </a:lnTo>
                  <a:lnTo>
                    <a:pt x="591312" y="922020"/>
                  </a:lnTo>
                  <a:lnTo>
                    <a:pt x="0" y="1007364"/>
                  </a:lnTo>
                  <a:lnTo>
                    <a:pt x="0" y="1170432"/>
                  </a:lnTo>
                  <a:lnTo>
                    <a:pt x="591312" y="1083564"/>
                  </a:lnTo>
                  <a:lnTo>
                    <a:pt x="1181100" y="838200"/>
                  </a:lnTo>
                  <a:lnTo>
                    <a:pt x="1770888" y="763524"/>
                  </a:lnTo>
                  <a:lnTo>
                    <a:pt x="2362199" y="478536"/>
                  </a:lnTo>
                  <a:lnTo>
                    <a:pt x="2951988" y="217932"/>
                  </a:lnTo>
                  <a:lnTo>
                    <a:pt x="3543300" y="112776"/>
                  </a:lnTo>
                  <a:lnTo>
                    <a:pt x="3543300" y="0"/>
                  </a:lnTo>
                  <a:close/>
                </a:path>
              </a:pathLst>
            </a:custGeom>
            <a:solidFill>
              <a:srgbClr val="232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171955" y="4264152"/>
              <a:ext cx="3543300" cy="1115695"/>
            </a:xfrm>
            <a:custGeom>
              <a:avLst/>
              <a:gdLst/>
              <a:ahLst/>
              <a:cxnLst/>
              <a:rect l="l" t="t" r="r" b="b"/>
              <a:pathLst>
                <a:path w="3543300" h="1115695">
                  <a:moveTo>
                    <a:pt x="3543300" y="0"/>
                  </a:moveTo>
                  <a:lnTo>
                    <a:pt x="2951988" y="21336"/>
                  </a:lnTo>
                  <a:lnTo>
                    <a:pt x="2362199" y="292608"/>
                  </a:lnTo>
                  <a:lnTo>
                    <a:pt x="1770888" y="589788"/>
                  </a:lnTo>
                  <a:lnTo>
                    <a:pt x="1181100" y="662940"/>
                  </a:lnTo>
                  <a:lnTo>
                    <a:pt x="591312" y="899160"/>
                  </a:lnTo>
                  <a:lnTo>
                    <a:pt x="0" y="966216"/>
                  </a:lnTo>
                  <a:lnTo>
                    <a:pt x="0" y="1115568"/>
                  </a:lnTo>
                  <a:lnTo>
                    <a:pt x="591312" y="1030224"/>
                  </a:lnTo>
                  <a:lnTo>
                    <a:pt x="1181100" y="798576"/>
                  </a:lnTo>
                  <a:lnTo>
                    <a:pt x="1770888" y="722376"/>
                  </a:lnTo>
                  <a:lnTo>
                    <a:pt x="2362199" y="432816"/>
                  </a:lnTo>
                  <a:lnTo>
                    <a:pt x="2951988" y="166116"/>
                  </a:lnTo>
                  <a:lnTo>
                    <a:pt x="3543300" y="108204"/>
                  </a:lnTo>
                  <a:lnTo>
                    <a:pt x="3543300" y="0"/>
                  </a:lnTo>
                  <a:close/>
                </a:path>
              </a:pathLst>
            </a:custGeom>
            <a:solidFill>
              <a:srgbClr val="6674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171955" y="4146804"/>
              <a:ext cx="3543300" cy="0"/>
            </a:xfrm>
            <a:custGeom>
              <a:avLst/>
              <a:gdLst/>
              <a:ahLst/>
              <a:cxnLst/>
              <a:rect l="l" t="t" r="r" b="b"/>
              <a:pathLst>
                <a:path w="3543300">
                  <a:moveTo>
                    <a:pt x="0" y="0"/>
                  </a:moveTo>
                  <a:lnTo>
                    <a:pt x="3543300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171955" y="4166616"/>
              <a:ext cx="3543300" cy="1064260"/>
            </a:xfrm>
            <a:custGeom>
              <a:avLst/>
              <a:gdLst/>
              <a:ahLst/>
              <a:cxnLst/>
              <a:rect l="l" t="t" r="r" b="b"/>
              <a:pathLst>
                <a:path w="3543300" h="1064260">
                  <a:moveTo>
                    <a:pt x="3543300" y="0"/>
                  </a:moveTo>
                  <a:lnTo>
                    <a:pt x="2951988" y="35051"/>
                  </a:lnTo>
                  <a:lnTo>
                    <a:pt x="2362199" y="318515"/>
                  </a:lnTo>
                  <a:lnTo>
                    <a:pt x="1770888" y="626363"/>
                  </a:lnTo>
                  <a:lnTo>
                    <a:pt x="1181100" y="726947"/>
                  </a:lnTo>
                  <a:lnTo>
                    <a:pt x="591312" y="961643"/>
                  </a:lnTo>
                  <a:lnTo>
                    <a:pt x="0" y="1040891"/>
                  </a:lnTo>
                  <a:lnTo>
                    <a:pt x="0" y="1063751"/>
                  </a:lnTo>
                  <a:lnTo>
                    <a:pt x="591312" y="996695"/>
                  </a:lnTo>
                  <a:lnTo>
                    <a:pt x="1181100" y="760475"/>
                  </a:lnTo>
                  <a:lnTo>
                    <a:pt x="1770888" y="687323"/>
                  </a:lnTo>
                  <a:lnTo>
                    <a:pt x="2362199" y="390143"/>
                  </a:lnTo>
                  <a:lnTo>
                    <a:pt x="2951988" y="118871"/>
                  </a:lnTo>
                  <a:lnTo>
                    <a:pt x="3543300" y="97535"/>
                  </a:lnTo>
                  <a:lnTo>
                    <a:pt x="3543300" y="0"/>
                  </a:lnTo>
                  <a:close/>
                </a:path>
              </a:pathLst>
            </a:custGeom>
            <a:solidFill>
              <a:srgbClr val="2837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534155" y="4082796"/>
              <a:ext cx="1181100" cy="402590"/>
            </a:xfrm>
            <a:custGeom>
              <a:avLst/>
              <a:gdLst/>
              <a:ahLst/>
              <a:cxnLst/>
              <a:rect l="l" t="t" r="r" b="b"/>
              <a:pathLst>
                <a:path w="1181100" h="402589">
                  <a:moveTo>
                    <a:pt x="1181100" y="0"/>
                  </a:moveTo>
                  <a:lnTo>
                    <a:pt x="589788" y="117347"/>
                  </a:lnTo>
                  <a:lnTo>
                    <a:pt x="0" y="402335"/>
                  </a:lnTo>
                  <a:lnTo>
                    <a:pt x="589788" y="118871"/>
                  </a:lnTo>
                  <a:lnTo>
                    <a:pt x="1181100" y="83819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rgbClr val="3D3C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171955" y="4008120"/>
              <a:ext cx="3543300" cy="1199515"/>
            </a:xfrm>
            <a:custGeom>
              <a:avLst/>
              <a:gdLst/>
              <a:ahLst/>
              <a:cxnLst/>
              <a:rect l="l" t="t" r="r" b="b"/>
              <a:pathLst>
                <a:path w="3543300" h="1199514">
                  <a:moveTo>
                    <a:pt x="3543300" y="0"/>
                  </a:moveTo>
                  <a:lnTo>
                    <a:pt x="2951988" y="121919"/>
                  </a:lnTo>
                  <a:lnTo>
                    <a:pt x="2362199" y="428243"/>
                  </a:lnTo>
                  <a:lnTo>
                    <a:pt x="1770888" y="751331"/>
                  </a:lnTo>
                  <a:lnTo>
                    <a:pt x="1181100" y="859535"/>
                  </a:lnTo>
                  <a:lnTo>
                    <a:pt x="591312" y="1100327"/>
                  </a:lnTo>
                  <a:lnTo>
                    <a:pt x="0" y="1171955"/>
                  </a:lnTo>
                  <a:lnTo>
                    <a:pt x="0" y="1199387"/>
                  </a:lnTo>
                  <a:lnTo>
                    <a:pt x="591312" y="1120139"/>
                  </a:lnTo>
                  <a:lnTo>
                    <a:pt x="1181100" y="885443"/>
                  </a:lnTo>
                  <a:lnTo>
                    <a:pt x="1770888" y="784859"/>
                  </a:lnTo>
                  <a:lnTo>
                    <a:pt x="2362199" y="477011"/>
                  </a:lnTo>
                  <a:lnTo>
                    <a:pt x="2951988" y="192023"/>
                  </a:lnTo>
                  <a:lnTo>
                    <a:pt x="3543300" y="74675"/>
                  </a:lnTo>
                  <a:lnTo>
                    <a:pt x="3543300" y="0"/>
                  </a:lnTo>
                  <a:close/>
                </a:path>
              </a:pathLst>
            </a:custGeom>
            <a:solidFill>
              <a:srgbClr val="E1A0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171955" y="3947160"/>
              <a:ext cx="3543300" cy="1233170"/>
            </a:xfrm>
            <a:custGeom>
              <a:avLst/>
              <a:gdLst/>
              <a:ahLst/>
              <a:cxnLst/>
              <a:rect l="l" t="t" r="r" b="b"/>
              <a:pathLst>
                <a:path w="3543300" h="1233170">
                  <a:moveTo>
                    <a:pt x="3543300" y="0"/>
                  </a:moveTo>
                  <a:lnTo>
                    <a:pt x="2951988" y="134112"/>
                  </a:lnTo>
                  <a:lnTo>
                    <a:pt x="2362199" y="454151"/>
                  </a:lnTo>
                  <a:lnTo>
                    <a:pt x="1770888" y="783335"/>
                  </a:lnTo>
                  <a:lnTo>
                    <a:pt x="1181100" y="894588"/>
                  </a:lnTo>
                  <a:lnTo>
                    <a:pt x="591312" y="1139952"/>
                  </a:lnTo>
                  <a:lnTo>
                    <a:pt x="0" y="1217676"/>
                  </a:lnTo>
                  <a:lnTo>
                    <a:pt x="0" y="1232915"/>
                  </a:lnTo>
                  <a:lnTo>
                    <a:pt x="591312" y="1161288"/>
                  </a:lnTo>
                  <a:lnTo>
                    <a:pt x="1181100" y="920495"/>
                  </a:lnTo>
                  <a:lnTo>
                    <a:pt x="1770888" y="812291"/>
                  </a:lnTo>
                  <a:lnTo>
                    <a:pt x="2362199" y="489203"/>
                  </a:lnTo>
                  <a:lnTo>
                    <a:pt x="2951988" y="182879"/>
                  </a:lnTo>
                  <a:lnTo>
                    <a:pt x="3543300" y="60959"/>
                  </a:lnTo>
                  <a:lnTo>
                    <a:pt x="3543300" y="0"/>
                  </a:lnTo>
                  <a:close/>
                </a:path>
              </a:pathLst>
            </a:custGeom>
            <a:solidFill>
              <a:srgbClr val="ACD1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171955" y="3881628"/>
              <a:ext cx="3543300" cy="1283335"/>
            </a:xfrm>
            <a:custGeom>
              <a:avLst/>
              <a:gdLst/>
              <a:ahLst/>
              <a:cxnLst/>
              <a:rect l="l" t="t" r="r" b="b"/>
              <a:pathLst>
                <a:path w="3543300" h="1283335">
                  <a:moveTo>
                    <a:pt x="3543300" y="0"/>
                  </a:moveTo>
                  <a:lnTo>
                    <a:pt x="2951988" y="150876"/>
                  </a:lnTo>
                  <a:lnTo>
                    <a:pt x="2362199" y="487680"/>
                  </a:lnTo>
                  <a:lnTo>
                    <a:pt x="1770888" y="822960"/>
                  </a:lnTo>
                  <a:lnTo>
                    <a:pt x="1181100" y="940308"/>
                  </a:lnTo>
                  <a:lnTo>
                    <a:pt x="591312" y="1187196"/>
                  </a:lnTo>
                  <a:lnTo>
                    <a:pt x="0" y="1263396"/>
                  </a:lnTo>
                  <a:lnTo>
                    <a:pt x="0" y="1283208"/>
                  </a:lnTo>
                  <a:lnTo>
                    <a:pt x="591312" y="1205484"/>
                  </a:lnTo>
                  <a:lnTo>
                    <a:pt x="1181100" y="960120"/>
                  </a:lnTo>
                  <a:lnTo>
                    <a:pt x="1770888" y="848868"/>
                  </a:lnTo>
                  <a:lnTo>
                    <a:pt x="2362199" y="519684"/>
                  </a:lnTo>
                  <a:lnTo>
                    <a:pt x="2951988" y="199644"/>
                  </a:lnTo>
                  <a:lnTo>
                    <a:pt x="3543300" y="65532"/>
                  </a:lnTo>
                  <a:lnTo>
                    <a:pt x="3543300" y="0"/>
                  </a:lnTo>
                  <a:close/>
                </a:path>
              </a:pathLst>
            </a:custGeom>
            <a:solidFill>
              <a:srgbClr val="5573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171955" y="3826764"/>
              <a:ext cx="3543300" cy="1318260"/>
            </a:xfrm>
            <a:custGeom>
              <a:avLst/>
              <a:gdLst/>
              <a:ahLst/>
              <a:cxnLst/>
              <a:rect l="l" t="t" r="r" b="b"/>
              <a:pathLst>
                <a:path w="3543300" h="1318260">
                  <a:moveTo>
                    <a:pt x="3543300" y="0"/>
                  </a:moveTo>
                  <a:lnTo>
                    <a:pt x="2951988" y="146304"/>
                  </a:lnTo>
                  <a:lnTo>
                    <a:pt x="2362199" y="487680"/>
                  </a:lnTo>
                  <a:lnTo>
                    <a:pt x="1770888" y="818388"/>
                  </a:lnTo>
                  <a:lnTo>
                    <a:pt x="1181100" y="954024"/>
                  </a:lnTo>
                  <a:lnTo>
                    <a:pt x="591312" y="1210056"/>
                  </a:lnTo>
                  <a:lnTo>
                    <a:pt x="0" y="1287780"/>
                  </a:lnTo>
                  <a:lnTo>
                    <a:pt x="0" y="1318260"/>
                  </a:lnTo>
                  <a:lnTo>
                    <a:pt x="591312" y="1242060"/>
                  </a:lnTo>
                  <a:lnTo>
                    <a:pt x="1181100" y="995172"/>
                  </a:lnTo>
                  <a:lnTo>
                    <a:pt x="1770888" y="877824"/>
                  </a:lnTo>
                  <a:lnTo>
                    <a:pt x="2362199" y="542544"/>
                  </a:lnTo>
                  <a:lnTo>
                    <a:pt x="2951988" y="205740"/>
                  </a:lnTo>
                  <a:lnTo>
                    <a:pt x="3543300" y="54863"/>
                  </a:lnTo>
                  <a:lnTo>
                    <a:pt x="3543300" y="0"/>
                  </a:lnTo>
                  <a:close/>
                </a:path>
              </a:pathLst>
            </a:custGeom>
            <a:solidFill>
              <a:srgbClr val="B8C4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171955" y="3779520"/>
              <a:ext cx="3543300" cy="1335405"/>
            </a:xfrm>
            <a:custGeom>
              <a:avLst/>
              <a:gdLst/>
              <a:ahLst/>
              <a:cxnLst/>
              <a:rect l="l" t="t" r="r" b="b"/>
              <a:pathLst>
                <a:path w="3543300" h="1335404">
                  <a:moveTo>
                    <a:pt x="3543300" y="0"/>
                  </a:moveTo>
                  <a:lnTo>
                    <a:pt x="2951988" y="149351"/>
                  </a:lnTo>
                  <a:lnTo>
                    <a:pt x="2362199" y="490727"/>
                  </a:lnTo>
                  <a:lnTo>
                    <a:pt x="1770888" y="830579"/>
                  </a:lnTo>
                  <a:lnTo>
                    <a:pt x="1181100" y="969263"/>
                  </a:lnTo>
                  <a:lnTo>
                    <a:pt x="591312" y="1232915"/>
                  </a:lnTo>
                  <a:lnTo>
                    <a:pt x="0" y="1310639"/>
                  </a:lnTo>
                  <a:lnTo>
                    <a:pt x="0" y="1335023"/>
                  </a:lnTo>
                  <a:lnTo>
                    <a:pt x="591312" y="1257299"/>
                  </a:lnTo>
                  <a:lnTo>
                    <a:pt x="1181100" y="1001267"/>
                  </a:lnTo>
                  <a:lnTo>
                    <a:pt x="1770888" y="865631"/>
                  </a:lnTo>
                  <a:lnTo>
                    <a:pt x="2362199" y="534923"/>
                  </a:lnTo>
                  <a:lnTo>
                    <a:pt x="2951988" y="193547"/>
                  </a:lnTo>
                  <a:lnTo>
                    <a:pt x="3543300" y="47243"/>
                  </a:lnTo>
                  <a:lnTo>
                    <a:pt x="3543300" y="0"/>
                  </a:lnTo>
                  <a:close/>
                </a:path>
              </a:pathLst>
            </a:custGeom>
            <a:solidFill>
              <a:srgbClr val="6084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171955" y="3688080"/>
              <a:ext cx="3543300" cy="0"/>
            </a:xfrm>
            <a:custGeom>
              <a:avLst/>
              <a:gdLst/>
              <a:ahLst/>
              <a:cxnLst/>
              <a:rect l="l" t="t" r="r" b="b"/>
              <a:pathLst>
                <a:path w="3543300">
                  <a:moveTo>
                    <a:pt x="0" y="0"/>
                  </a:moveTo>
                  <a:lnTo>
                    <a:pt x="3543300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171955" y="3735324"/>
              <a:ext cx="3543300" cy="1355090"/>
            </a:xfrm>
            <a:custGeom>
              <a:avLst/>
              <a:gdLst/>
              <a:ahLst/>
              <a:cxnLst/>
              <a:rect l="l" t="t" r="r" b="b"/>
              <a:pathLst>
                <a:path w="3543300" h="1355089">
                  <a:moveTo>
                    <a:pt x="3543300" y="0"/>
                  </a:moveTo>
                  <a:lnTo>
                    <a:pt x="2951988" y="152400"/>
                  </a:lnTo>
                  <a:lnTo>
                    <a:pt x="2362199" y="499871"/>
                  </a:lnTo>
                  <a:lnTo>
                    <a:pt x="1770888" y="851915"/>
                  </a:lnTo>
                  <a:lnTo>
                    <a:pt x="1181100" y="993648"/>
                  </a:lnTo>
                  <a:lnTo>
                    <a:pt x="591312" y="1260348"/>
                  </a:lnTo>
                  <a:lnTo>
                    <a:pt x="0" y="1339595"/>
                  </a:lnTo>
                  <a:lnTo>
                    <a:pt x="0" y="1354836"/>
                  </a:lnTo>
                  <a:lnTo>
                    <a:pt x="591312" y="1277112"/>
                  </a:lnTo>
                  <a:lnTo>
                    <a:pt x="1181100" y="1013459"/>
                  </a:lnTo>
                  <a:lnTo>
                    <a:pt x="1770888" y="874776"/>
                  </a:lnTo>
                  <a:lnTo>
                    <a:pt x="2362199" y="534924"/>
                  </a:lnTo>
                  <a:lnTo>
                    <a:pt x="2951988" y="193548"/>
                  </a:lnTo>
                  <a:lnTo>
                    <a:pt x="3543300" y="44195"/>
                  </a:lnTo>
                  <a:lnTo>
                    <a:pt x="3543300" y="0"/>
                  </a:lnTo>
                  <a:close/>
                </a:path>
              </a:pathLst>
            </a:custGeom>
            <a:solidFill>
              <a:srgbClr val="8585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171955" y="3692652"/>
              <a:ext cx="3543300" cy="1382395"/>
            </a:xfrm>
            <a:custGeom>
              <a:avLst/>
              <a:gdLst/>
              <a:ahLst/>
              <a:cxnLst/>
              <a:rect l="l" t="t" r="r" b="b"/>
              <a:pathLst>
                <a:path w="3543300" h="1382395">
                  <a:moveTo>
                    <a:pt x="3543300" y="0"/>
                  </a:moveTo>
                  <a:lnTo>
                    <a:pt x="2951988" y="149352"/>
                  </a:lnTo>
                  <a:lnTo>
                    <a:pt x="2362199" y="509016"/>
                  </a:lnTo>
                  <a:lnTo>
                    <a:pt x="1770888" y="859536"/>
                  </a:lnTo>
                  <a:lnTo>
                    <a:pt x="1181100" y="1011936"/>
                  </a:lnTo>
                  <a:lnTo>
                    <a:pt x="591312" y="1278636"/>
                  </a:lnTo>
                  <a:lnTo>
                    <a:pt x="0" y="1357884"/>
                  </a:lnTo>
                  <a:lnTo>
                    <a:pt x="0" y="1382268"/>
                  </a:lnTo>
                  <a:lnTo>
                    <a:pt x="591312" y="1303020"/>
                  </a:lnTo>
                  <a:lnTo>
                    <a:pt x="1181100" y="1036320"/>
                  </a:lnTo>
                  <a:lnTo>
                    <a:pt x="1770888" y="894588"/>
                  </a:lnTo>
                  <a:lnTo>
                    <a:pt x="2362199" y="542544"/>
                  </a:lnTo>
                  <a:lnTo>
                    <a:pt x="2951988" y="195072"/>
                  </a:lnTo>
                  <a:lnTo>
                    <a:pt x="3543300" y="42672"/>
                  </a:lnTo>
                  <a:lnTo>
                    <a:pt x="3543300" y="0"/>
                  </a:lnTo>
                  <a:close/>
                </a:path>
              </a:pathLst>
            </a:custGeom>
            <a:solidFill>
              <a:srgbClr val="C952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171955" y="3653028"/>
              <a:ext cx="3543300" cy="1397635"/>
            </a:xfrm>
            <a:custGeom>
              <a:avLst/>
              <a:gdLst/>
              <a:ahLst/>
              <a:cxnLst/>
              <a:rect l="l" t="t" r="r" b="b"/>
              <a:pathLst>
                <a:path w="3543300" h="1397635">
                  <a:moveTo>
                    <a:pt x="3543300" y="0"/>
                  </a:moveTo>
                  <a:lnTo>
                    <a:pt x="2951988" y="135636"/>
                  </a:lnTo>
                  <a:lnTo>
                    <a:pt x="2362199" y="492252"/>
                  </a:lnTo>
                  <a:lnTo>
                    <a:pt x="1770888" y="841248"/>
                  </a:lnTo>
                  <a:lnTo>
                    <a:pt x="1181100" y="1014984"/>
                  </a:lnTo>
                  <a:lnTo>
                    <a:pt x="591312" y="1303020"/>
                  </a:lnTo>
                  <a:lnTo>
                    <a:pt x="0" y="1380744"/>
                  </a:lnTo>
                  <a:lnTo>
                    <a:pt x="0" y="1397508"/>
                  </a:lnTo>
                  <a:lnTo>
                    <a:pt x="591312" y="1318260"/>
                  </a:lnTo>
                  <a:lnTo>
                    <a:pt x="1181100" y="1051560"/>
                  </a:lnTo>
                  <a:lnTo>
                    <a:pt x="1770888" y="899160"/>
                  </a:lnTo>
                  <a:lnTo>
                    <a:pt x="2362199" y="548640"/>
                  </a:lnTo>
                  <a:lnTo>
                    <a:pt x="2951988" y="188976"/>
                  </a:lnTo>
                  <a:lnTo>
                    <a:pt x="3543300" y="39624"/>
                  </a:lnTo>
                  <a:lnTo>
                    <a:pt x="3543300" y="0"/>
                  </a:lnTo>
                  <a:close/>
                </a:path>
              </a:pathLst>
            </a:custGeom>
            <a:solidFill>
              <a:srgbClr val="60A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171955" y="3614928"/>
              <a:ext cx="3543300" cy="1419225"/>
            </a:xfrm>
            <a:custGeom>
              <a:avLst/>
              <a:gdLst/>
              <a:ahLst/>
              <a:cxnLst/>
              <a:rect l="l" t="t" r="r" b="b"/>
              <a:pathLst>
                <a:path w="3543300" h="1419225">
                  <a:moveTo>
                    <a:pt x="3543300" y="0"/>
                  </a:moveTo>
                  <a:lnTo>
                    <a:pt x="2951988" y="140208"/>
                  </a:lnTo>
                  <a:lnTo>
                    <a:pt x="2362199" y="501396"/>
                  </a:lnTo>
                  <a:lnTo>
                    <a:pt x="1770888" y="848868"/>
                  </a:lnTo>
                  <a:lnTo>
                    <a:pt x="1181100" y="1036320"/>
                  </a:lnTo>
                  <a:lnTo>
                    <a:pt x="591312" y="1312164"/>
                  </a:lnTo>
                  <a:lnTo>
                    <a:pt x="0" y="1389888"/>
                  </a:lnTo>
                  <a:lnTo>
                    <a:pt x="0" y="1418844"/>
                  </a:lnTo>
                  <a:lnTo>
                    <a:pt x="591312" y="1341120"/>
                  </a:lnTo>
                  <a:lnTo>
                    <a:pt x="1181100" y="1053084"/>
                  </a:lnTo>
                  <a:lnTo>
                    <a:pt x="1770888" y="879348"/>
                  </a:lnTo>
                  <a:lnTo>
                    <a:pt x="2362199" y="530352"/>
                  </a:lnTo>
                  <a:lnTo>
                    <a:pt x="2951988" y="173736"/>
                  </a:lnTo>
                  <a:lnTo>
                    <a:pt x="3543300" y="38100"/>
                  </a:lnTo>
                  <a:lnTo>
                    <a:pt x="3543300" y="0"/>
                  </a:lnTo>
                  <a:close/>
                </a:path>
              </a:pathLst>
            </a:custGeom>
            <a:solidFill>
              <a:srgbClr val="2F4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171955" y="3578352"/>
              <a:ext cx="3543300" cy="1426845"/>
            </a:xfrm>
            <a:custGeom>
              <a:avLst/>
              <a:gdLst/>
              <a:ahLst/>
              <a:cxnLst/>
              <a:rect l="l" t="t" r="r" b="b"/>
              <a:pathLst>
                <a:path w="3543300" h="1426845">
                  <a:moveTo>
                    <a:pt x="3543300" y="0"/>
                  </a:moveTo>
                  <a:lnTo>
                    <a:pt x="2951988" y="140208"/>
                  </a:lnTo>
                  <a:lnTo>
                    <a:pt x="2362199" y="512064"/>
                  </a:lnTo>
                  <a:lnTo>
                    <a:pt x="1770888" y="864108"/>
                  </a:lnTo>
                  <a:lnTo>
                    <a:pt x="1181100" y="1051560"/>
                  </a:lnTo>
                  <a:lnTo>
                    <a:pt x="591312" y="1328928"/>
                  </a:lnTo>
                  <a:lnTo>
                    <a:pt x="0" y="1405128"/>
                  </a:lnTo>
                  <a:lnTo>
                    <a:pt x="0" y="1426464"/>
                  </a:lnTo>
                  <a:lnTo>
                    <a:pt x="591312" y="1348740"/>
                  </a:lnTo>
                  <a:lnTo>
                    <a:pt x="1181100" y="1072896"/>
                  </a:lnTo>
                  <a:lnTo>
                    <a:pt x="1770888" y="885444"/>
                  </a:lnTo>
                  <a:lnTo>
                    <a:pt x="2362199" y="537972"/>
                  </a:lnTo>
                  <a:lnTo>
                    <a:pt x="2951988" y="176784"/>
                  </a:lnTo>
                  <a:lnTo>
                    <a:pt x="3543300" y="36575"/>
                  </a:lnTo>
                  <a:lnTo>
                    <a:pt x="3543300" y="0"/>
                  </a:lnTo>
                  <a:close/>
                </a:path>
              </a:pathLst>
            </a:custGeom>
            <a:solidFill>
              <a:srgbClr val="879A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171955" y="3549396"/>
              <a:ext cx="3543300" cy="1434465"/>
            </a:xfrm>
            <a:custGeom>
              <a:avLst/>
              <a:gdLst/>
              <a:ahLst/>
              <a:cxnLst/>
              <a:rect l="l" t="t" r="r" b="b"/>
              <a:pathLst>
                <a:path w="3543300" h="1434464">
                  <a:moveTo>
                    <a:pt x="3543300" y="0"/>
                  </a:moveTo>
                  <a:lnTo>
                    <a:pt x="2951988" y="120395"/>
                  </a:lnTo>
                  <a:lnTo>
                    <a:pt x="2362199" y="492251"/>
                  </a:lnTo>
                  <a:lnTo>
                    <a:pt x="1770888" y="848867"/>
                  </a:lnTo>
                  <a:lnTo>
                    <a:pt x="1181100" y="1040891"/>
                  </a:lnTo>
                  <a:lnTo>
                    <a:pt x="591312" y="1316735"/>
                  </a:lnTo>
                  <a:lnTo>
                    <a:pt x="0" y="1382267"/>
                  </a:lnTo>
                  <a:lnTo>
                    <a:pt x="0" y="1434083"/>
                  </a:lnTo>
                  <a:lnTo>
                    <a:pt x="591312" y="1357883"/>
                  </a:lnTo>
                  <a:lnTo>
                    <a:pt x="1181100" y="1080515"/>
                  </a:lnTo>
                  <a:lnTo>
                    <a:pt x="1770888" y="893063"/>
                  </a:lnTo>
                  <a:lnTo>
                    <a:pt x="2362199" y="541019"/>
                  </a:lnTo>
                  <a:lnTo>
                    <a:pt x="2951988" y="169163"/>
                  </a:lnTo>
                  <a:lnTo>
                    <a:pt x="3543300" y="28955"/>
                  </a:lnTo>
                  <a:lnTo>
                    <a:pt x="3543300" y="0"/>
                  </a:lnTo>
                  <a:close/>
                </a:path>
              </a:pathLst>
            </a:custGeom>
            <a:solidFill>
              <a:srgbClr val="364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171955" y="2772156"/>
              <a:ext cx="3543300" cy="459105"/>
            </a:xfrm>
            <a:custGeom>
              <a:avLst/>
              <a:gdLst/>
              <a:ahLst/>
              <a:cxnLst/>
              <a:rect l="l" t="t" r="r" b="b"/>
              <a:pathLst>
                <a:path w="3543300" h="459105">
                  <a:moveTo>
                    <a:pt x="0" y="458724"/>
                  </a:moveTo>
                  <a:lnTo>
                    <a:pt x="3543300" y="458724"/>
                  </a:lnTo>
                </a:path>
                <a:path w="3543300" h="459105">
                  <a:moveTo>
                    <a:pt x="0" y="0"/>
                  </a:moveTo>
                  <a:lnTo>
                    <a:pt x="3543300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171955" y="2542032"/>
              <a:ext cx="3543300" cy="2390140"/>
            </a:xfrm>
            <a:custGeom>
              <a:avLst/>
              <a:gdLst/>
              <a:ahLst/>
              <a:cxnLst/>
              <a:rect l="l" t="t" r="r" b="b"/>
              <a:pathLst>
                <a:path w="3543300" h="2390140">
                  <a:moveTo>
                    <a:pt x="3543300" y="0"/>
                  </a:moveTo>
                  <a:lnTo>
                    <a:pt x="2951988" y="0"/>
                  </a:lnTo>
                  <a:lnTo>
                    <a:pt x="2362199" y="341375"/>
                  </a:lnTo>
                  <a:lnTo>
                    <a:pt x="1770888" y="787907"/>
                  </a:lnTo>
                  <a:lnTo>
                    <a:pt x="1181100" y="1133855"/>
                  </a:lnTo>
                  <a:lnTo>
                    <a:pt x="591312" y="1418843"/>
                  </a:lnTo>
                  <a:lnTo>
                    <a:pt x="0" y="1504187"/>
                  </a:lnTo>
                  <a:lnTo>
                    <a:pt x="0" y="2389631"/>
                  </a:lnTo>
                  <a:lnTo>
                    <a:pt x="591312" y="2324099"/>
                  </a:lnTo>
                  <a:lnTo>
                    <a:pt x="1181100" y="2048255"/>
                  </a:lnTo>
                  <a:lnTo>
                    <a:pt x="1770888" y="1856231"/>
                  </a:lnTo>
                  <a:lnTo>
                    <a:pt x="2362199" y="1499615"/>
                  </a:lnTo>
                  <a:lnTo>
                    <a:pt x="2951988" y="1127759"/>
                  </a:lnTo>
                  <a:lnTo>
                    <a:pt x="3543300" y="1007363"/>
                  </a:lnTo>
                  <a:lnTo>
                    <a:pt x="3543300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171955" y="6437376"/>
              <a:ext cx="3543300" cy="38100"/>
            </a:xfrm>
            <a:custGeom>
              <a:avLst/>
              <a:gdLst/>
              <a:ahLst/>
              <a:cxnLst/>
              <a:rect l="l" t="t" r="r" b="b"/>
              <a:pathLst>
                <a:path w="3543300" h="38100">
                  <a:moveTo>
                    <a:pt x="0" y="0"/>
                  </a:moveTo>
                  <a:lnTo>
                    <a:pt x="3543300" y="0"/>
                  </a:lnTo>
                </a:path>
                <a:path w="3543300" h="38100">
                  <a:moveTo>
                    <a:pt x="0" y="0"/>
                  </a:moveTo>
                  <a:lnTo>
                    <a:pt x="0" y="38100"/>
                  </a:lnTo>
                </a:path>
                <a:path w="3543300" h="38100">
                  <a:moveTo>
                    <a:pt x="591312" y="0"/>
                  </a:moveTo>
                  <a:lnTo>
                    <a:pt x="591312" y="38100"/>
                  </a:lnTo>
                </a:path>
                <a:path w="3543300" h="38100">
                  <a:moveTo>
                    <a:pt x="1181100" y="0"/>
                  </a:moveTo>
                  <a:lnTo>
                    <a:pt x="1181100" y="38100"/>
                  </a:lnTo>
                </a:path>
                <a:path w="3543300" h="38100">
                  <a:moveTo>
                    <a:pt x="1770888" y="0"/>
                  </a:moveTo>
                  <a:lnTo>
                    <a:pt x="1770888" y="38100"/>
                  </a:lnTo>
                </a:path>
                <a:path w="3543300" h="38100">
                  <a:moveTo>
                    <a:pt x="2362199" y="0"/>
                  </a:moveTo>
                  <a:lnTo>
                    <a:pt x="2362199" y="38100"/>
                  </a:lnTo>
                </a:path>
                <a:path w="3543300" h="38100">
                  <a:moveTo>
                    <a:pt x="2951988" y="0"/>
                  </a:moveTo>
                  <a:lnTo>
                    <a:pt x="2951988" y="38100"/>
                  </a:lnTo>
                </a:path>
                <a:path w="3543300" h="38100">
                  <a:moveTo>
                    <a:pt x="3543300" y="0"/>
                  </a:moveTo>
                  <a:lnTo>
                    <a:pt x="3543300" y="3810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8" name="object 78"/>
          <p:cNvSpPr/>
          <p:nvPr/>
        </p:nvSpPr>
        <p:spPr>
          <a:xfrm>
            <a:off x="1171955" y="2314955"/>
            <a:ext cx="3543300" cy="0"/>
          </a:xfrm>
          <a:custGeom>
            <a:avLst/>
            <a:gdLst/>
            <a:ahLst/>
            <a:cxnLst/>
            <a:rect l="l" t="t" r="r" b="b"/>
            <a:pathLst>
              <a:path w="3543300">
                <a:moveTo>
                  <a:pt x="0" y="0"/>
                </a:moveTo>
                <a:lnTo>
                  <a:pt x="3543300" y="0"/>
                </a:lnTo>
              </a:path>
            </a:pathLst>
          </a:custGeom>
          <a:ln w="9525">
            <a:solidFill>
              <a:srgbClr val="EFCC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979728" y="6338722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732536" y="5880608"/>
            <a:ext cx="3429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5</a:t>
            </a:r>
            <a:r>
              <a:rPr sz="1000" spc="-60" dirty="0">
                <a:solidFill>
                  <a:srgbClr val="343333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343333"/>
                </a:solidFill>
                <a:latin typeface="Arial"/>
                <a:cs typeface="Arial"/>
              </a:rPr>
              <a:t>000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661822" y="5422519"/>
            <a:ext cx="4140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10</a:t>
            </a:r>
            <a:r>
              <a:rPr sz="1000" spc="-65" dirty="0">
                <a:solidFill>
                  <a:srgbClr val="343333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000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661822" y="4964429"/>
            <a:ext cx="4140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15</a:t>
            </a:r>
            <a:r>
              <a:rPr sz="1000" spc="-65" dirty="0">
                <a:solidFill>
                  <a:srgbClr val="343333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000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661822" y="4506214"/>
            <a:ext cx="4140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20</a:t>
            </a:r>
            <a:r>
              <a:rPr sz="1000" spc="-65" dirty="0">
                <a:solidFill>
                  <a:srgbClr val="343333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000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661822" y="4048125"/>
            <a:ext cx="4140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25</a:t>
            </a:r>
            <a:r>
              <a:rPr sz="1000" spc="-65" dirty="0">
                <a:solidFill>
                  <a:srgbClr val="343333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000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661822" y="3590035"/>
            <a:ext cx="4140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30</a:t>
            </a:r>
            <a:r>
              <a:rPr sz="1000" spc="-65" dirty="0">
                <a:solidFill>
                  <a:srgbClr val="343333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000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661822" y="3131947"/>
            <a:ext cx="4140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35</a:t>
            </a:r>
            <a:r>
              <a:rPr sz="1000" spc="-65" dirty="0">
                <a:solidFill>
                  <a:srgbClr val="343333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000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661822" y="2673857"/>
            <a:ext cx="4140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40</a:t>
            </a:r>
            <a:r>
              <a:rPr sz="1000" spc="-65" dirty="0">
                <a:solidFill>
                  <a:srgbClr val="343333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000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661822" y="2215642"/>
            <a:ext cx="4140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45</a:t>
            </a:r>
            <a:r>
              <a:rPr sz="1000" spc="-65" dirty="0">
                <a:solidFill>
                  <a:srgbClr val="343333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000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1018438" y="6490208"/>
            <a:ext cx="3079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2</a:t>
            </a:r>
            <a:r>
              <a:rPr sz="1000" dirty="0">
                <a:solidFill>
                  <a:srgbClr val="343333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14</a:t>
            </a:r>
            <a:endParaRPr sz="1000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1608836" y="6490208"/>
            <a:ext cx="3079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2</a:t>
            </a:r>
            <a:r>
              <a:rPr sz="1000" dirty="0">
                <a:solidFill>
                  <a:srgbClr val="343333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15</a:t>
            </a:r>
            <a:endParaRPr sz="1000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2199258" y="6490208"/>
            <a:ext cx="30861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2</a:t>
            </a:r>
            <a:r>
              <a:rPr sz="1000" spc="5" dirty="0">
                <a:solidFill>
                  <a:srgbClr val="343333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16</a:t>
            </a:r>
            <a:endParaRPr sz="1000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2789935" y="6490208"/>
            <a:ext cx="3079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2</a:t>
            </a:r>
            <a:r>
              <a:rPr sz="1000" dirty="0">
                <a:solidFill>
                  <a:srgbClr val="343333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17</a:t>
            </a:r>
            <a:endParaRPr sz="100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3380359" y="6490208"/>
            <a:ext cx="3079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2</a:t>
            </a:r>
            <a:r>
              <a:rPr sz="1000" dirty="0">
                <a:solidFill>
                  <a:srgbClr val="343333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18</a:t>
            </a:r>
            <a:endParaRPr sz="1000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3970782" y="6490208"/>
            <a:ext cx="3079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2</a:t>
            </a:r>
            <a:r>
              <a:rPr sz="1000" dirty="0">
                <a:solidFill>
                  <a:srgbClr val="343333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19</a:t>
            </a:r>
            <a:endParaRPr sz="1000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4561459" y="6490208"/>
            <a:ext cx="3079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2</a:t>
            </a:r>
            <a:r>
              <a:rPr sz="1000" dirty="0">
                <a:solidFill>
                  <a:srgbClr val="343333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20</a:t>
            </a:r>
            <a:endParaRPr sz="1000">
              <a:latin typeface="Arial"/>
              <a:cs typeface="Arial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4853940" y="2525267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5" h="64135">
                <a:moveTo>
                  <a:pt x="64008" y="0"/>
                </a:moveTo>
                <a:lnTo>
                  <a:pt x="0" y="0"/>
                </a:lnTo>
                <a:lnTo>
                  <a:pt x="0" y="64008"/>
                </a:lnTo>
                <a:lnTo>
                  <a:pt x="64008" y="64008"/>
                </a:lnTo>
                <a:lnTo>
                  <a:pt x="64008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 txBox="1"/>
          <p:nvPr/>
        </p:nvSpPr>
        <p:spPr>
          <a:xfrm>
            <a:off x="4933315" y="2441092"/>
            <a:ext cx="1245870" cy="410273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CITI</a:t>
            </a:r>
            <a:endParaRPr sz="1000">
              <a:latin typeface="Arial"/>
              <a:cs typeface="Arial"/>
            </a:endParaRPr>
          </a:p>
          <a:p>
            <a:pPr marL="12700" marR="350520">
              <a:lnSpc>
                <a:spcPts val="1340"/>
              </a:lnSpc>
              <a:spcBef>
                <a:spcPts val="6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Lauma</a:t>
            </a:r>
            <a:r>
              <a:rPr sz="1000" spc="-60" dirty="0">
                <a:solidFill>
                  <a:srgbClr val="343333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Lingerie  Laskana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1000" spc="-10" dirty="0">
                <a:solidFill>
                  <a:srgbClr val="343333"/>
                </a:solidFill>
                <a:latin typeface="Arial"/>
                <a:cs typeface="Arial"/>
              </a:rPr>
              <a:t>DG 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Termināls</a:t>
            </a:r>
            <a:endParaRPr sz="1000">
              <a:latin typeface="Arial"/>
              <a:cs typeface="Arial"/>
            </a:endParaRPr>
          </a:p>
          <a:p>
            <a:pPr marL="12700" marR="696595">
              <a:lnSpc>
                <a:spcPts val="1340"/>
              </a:lnSpc>
              <a:spcBef>
                <a:spcPts val="6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iCotton  </a:t>
            </a:r>
            <a:r>
              <a:rPr sz="1000" dirty="0">
                <a:solidFill>
                  <a:srgbClr val="343333"/>
                </a:solidFill>
                <a:latin typeface="Arial"/>
                <a:cs typeface="Arial"/>
              </a:rPr>
              <a:t>S</a:t>
            </a:r>
            <a:r>
              <a:rPr sz="1000" spc="-10" dirty="0">
                <a:solidFill>
                  <a:srgbClr val="343333"/>
                </a:solidFill>
                <a:latin typeface="Arial"/>
                <a:cs typeface="Arial"/>
              </a:rPr>
              <a:t>i</a:t>
            </a:r>
            <a:r>
              <a:rPr sz="1000" dirty="0">
                <a:solidFill>
                  <a:srgbClr val="343333"/>
                </a:solidFill>
                <a:latin typeface="Arial"/>
                <a:cs typeface="Arial"/>
              </a:rPr>
              <a:t>l</a:t>
            </a:r>
            <a:r>
              <a:rPr sz="1000" spc="-15" dirty="0">
                <a:solidFill>
                  <a:srgbClr val="343333"/>
                </a:solidFill>
                <a:latin typeface="Arial"/>
                <a:cs typeface="Arial"/>
              </a:rPr>
              <a:t>k</a:t>
            </a:r>
            <a:r>
              <a:rPr sz="1000" dirty="0">
                <a:solidFill>
                  <a:srgbClr val="343333"/>
                </a:solidFill>
                <a:latin typeface="Arial"/>
                <a:cs typeface="Arial"/>
              </a:rPr>
              <a:t>e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b</a:t>
            </a:r>
            <a:r>
              <a:rPr sz="1000" spc="-10" dirty="0">
                <a:solidFill>
                  <a:srgbClr val="343333"/>
                </a:solidFill>
                <a:latin typeface="Arial"/>
                <a:cs typeface="Arial"/>
              </a:rPr>
              <a:t>o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rg  Kohsel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Liepājas</a:t>
            </a:r>
            <a:r>
              <a:rPr sz="1000" spc="-10" dirty="0">
                <a:solidFill>
                  <a:srgbClr val="343333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papīrs</a:t>
            </a:r>
            <a:endParaRPr sz="1000">
              <a:latin typeface="Arial"/>
              <a:cs typeface="Arial"/>
            </a:endParaRPr>
          </a:p>
          <a:p>
            <a:pPr marL="12700" marR="639445">
              <a:lnSpc>
                <a:spcPct val="111500"/>
              </a:lnSpc>
              <a:spcBef>
                <a:spcPts val="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Baltik IT  IT nozare  </a:t>
            </a:r>
            <a:r>
              <a:rPr sz="1000" spc="-10" dirty="0">
                <a:solidFill>
                  <a:srgbClr val="343333"/>
                </a:solidFill>
                <a:latin typeface="Arial"/>
                <a:cs typeface="Arial"/>
              </a:rPr>
              <a:t>RT 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Metāls  Trelleborg  FTS</a:t>
            </a:r>
            <a:r>
              <a:rPr sz="1000" spc="-65" dirty="0">
                <a:solidFill>
                  <a:srgbClr val="343333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Baltic  Caljan</a:t>
            </a:r>
            <a:endParaRPr sz="1000">
              <a:latin typeface="Arial"/>
              <a:cs typeface="Arial"/>
            </a:endParaRPr>
          </a:p>
          <a:p>
            <a:pPr marL="12700" marR="216535">
              <a:lnSpc>
                <a:spcPct val="111400"/>
              </a:lnSpc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Lauma Fabrics  Latvijas</a:t>
            </a:r>
            <a:r>
              <a:rPr sz="1000" spc="-60" dirty="0">
                <a:solidFill>
                  <a:srgbClr val="343333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Dzelzceļš  Aile</a:t>
            </a:r>
            <a:r>
              <a:rPr sz="1000" spc="-15" dirty="0">
                <a:solidFill>
                  <a:srgbClr val="343333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Grupa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11500"/>
              </a:lnSpc>
              <a:spcBef>
                <a:spcPts val="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Liepāja Bulk</a:t>
            </a:r>
            <a:r>
              <a:rPr sz="1000" spc="-60" dirty="0">
                <a:solidFill>
                  <a:srgbClr val="343333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Terminal  </a:t>
            </a:r>
            <a:r>
              <a:rPr sz="1000" spc="-10" dirty="0">
                <a:solidFill>
                  <a:srgbClr val="343333"/>
                </a:solidFill>
                <a:latin typeface="Arial"/>
                <a:cs typeface="Arial"/>
              </a:rPr>
              <a:t>RK 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Metāls  Dzelzsbetons </a:t>
            </a:r>
            <a:r>
              <a:rPr sz="1000" dirty="0">
                <a:solidFill>
                  <a:srgbClr val="343333"/>
                </a:solidFill>
                <a:latin typeface="Arial"/>
                <a:cs typeface="Arial"/>
              </a:rPr>
              <a:t>MB  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Jensen</a:t>
            </a:r>
            <a:r>
              <a:rPr sz="1000" dirty="0">
                <a:solidFill>
                  <a:srgbClr val="343333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Metal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AE</a:t>
            </a:r>
            <a:r>
              <a:rPr sz="1000" spc="-10" dirty="0">
                <a:solidFill>
                  <a:srgbClr val="34333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43333"/>
                </a:solidFill>
                <a:latin typeface="Arial"/>
                <a:cs typeface="Arial"/>
              </a:rPr>
              <a:t>Partner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Liepājas</a:t>
            </a:r>
            <a:r>
              <a:rPr sz="1000" spc="-10" dirty="0">
                <a:solidFill>
                  <a:srgbClr val="343333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slimnīca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UPB</a:t>
            </a:r>
            <a:endParaRPr sz="1000">
              <a:latin typeface="Arial"/>
              <a:cs typeface="Arial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4853940" y="2695955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5" h="64135">
                <a:moveTo>
                  <a:pt x="64008" y="0"/>
                </a:moveTo>
                <a:lnTo>
                  <a:pt x="0" y="0"/>
                </a:lnTo>
                <a:lnTo>
                  <a:pt x="0" y="64008"/>
                </a:lnTo>
                <a:lnTo>
                  <a:pt x="64008" y="64008"/>
                </a:lnTo>
                <a:lnTo>
                  <a:pt x="64008" y="0"/>
                </a:lnTo>
                <a:close/>
              </a:path>
            </a:pathLst>
          </a:custGeom>
          <a:solidFill>
            <a:srgbClr val="3648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853940" y="2865120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5" h="64135">
                <a:moveTo>
                  <a:pt x="64008" y="0"/>
                </a:moveTo>
                <a:lnTo>
                  <a:pt x="0" y="0"/>
                </a:lnTo>
                <a:lnTo>
                  <a:pt x="0" y="64008"/>
                </a:lnTo>
                <a:lnTo>
                  <a:pt x="64008" y="64008"/>
                </a:lnTo>
                <a:lnTo>
                  <a:pt x="64008" y="0"/>
                </a:lnTo>
                <a:close/>
              </a:path>
            </a:pathLst>
          </a:custGeom>
          <a:solidFill>
            <a:srgbClr val="879A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853940" y="3035807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5" h="64135">
                <a:moveTo>
                  <a:pt x="64008" y="0"/>
                </a:moveTo>
                <a:lnTo>
                  <a:pt x="0" y="0"/>
                </a:lnTo>
                <a:lnTo>
                  <a:pt x="0" y="64008"/>
                </a:lnTo>
                <a:lnTo>
                  <a:pt x="64008" y="64008"/>
                </a:lnTo>
                <a:lnTo>
                  <a:pt x="64008" y="0"/>
                </a:lnTo>
                <a:close/>
              </a:path>
            </a:pathLst>
          </a:custGeom>
          <a:solidFill>
            <a:srgbClr val="2F40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853940" y="3204972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5" h="64135">
                <a:moveTo>
                  <a:pt x="64008" y="0"/>
                </a:moveTo>
                <a:lnTo>
                  <a:pt x="0" y="0"/>
                </a:lnTo>
                <a:lnTo>
                  <a:pt x="0" y="64008"/>
                </a:lnTo>
                <a:lnTo>
                  <a:pt x="64008" y="64008"/>
                </a:lnTo>
                <a:lnTo>
                  <a:pt x="64008" y="0"/>
                </a:lnTo>
                <a:close/>
              </a:path>
            </a:pathLst>
          </a:custGeom>
          <a:solidFill>
            <a:srgbClr val="60A7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853940" y="3375659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5" h="64135">
                <a:moveTo>
                  <a:pt x="64008" y="0"/>
                </a:moveTo>
                <a:lnTo>
                  <a:pt x="0" y="0"/>
                </a:lnTo>
                <a:lnTo>
                  <a:pt x="0" y="64008"/>
                </a:lnTo>
                <a:lnTo>
                  <a:pt x="64008" y="64008"/>
                </a:lnTo>
                <a:lnTo>
                  <a:pt x="64008" y="0"/>
                </a:lnTo>
                <a:close/>
              </a:path>
            </a:pathLst>
          </a:custGeom>
          <a:solidFill>
            <a:srgbClr val="C952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853940" y="3544823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5" h="64135">
                <a:moveTo>
                  <a:pt x="64008" y="0"/>
                </a:moveTo>
                <a:lnTo>
                  <a:pt x="0" y="0"/>
                </a:lnTo>
                <a:lnTo>
                  <a:pt x="0" y="64007"/>
                </a:lnTo>
                <a:lnTo>
                  <a:pt x="64008" y="64007"/>
                </a:lnTo>
                <a:lnTo>
                  <a:pt x="64008" y="0"/>
                </a:lnTo>
                <a:close/>
              </a:path>
            </a:pathLst>
          </a:custGeom>
          <a:solidFill>
            <a:srgbClr val="8585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853940" y="3713988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5" h="64135">
                <a:moveTo>
                  <a:pt x="64008" y="0"/>
                </a:moveTo>
                <a:lnTo>
                  <a:pt x="0" y="0"/>
                </a:lnTo>
                <a:lnTo>
                  <a:pt x="0" y="64007"/>
                </a:lnTo>
                <a:lnTo>
                  <a:pt x="64008" y="64007"/>
                </a:lnTo>
                <a:lnTo>
                  <a:pt x="64008" y="0"/>
                </a:lnTo>
                <a:close/>
              </a:path>
            </a:pathLst>
          </a:custGeom>
          <a:solidFill>
            <a:srgbClr val="6084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853940" y="3884676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5" h="64135">
                <a:moveTo>
                  <a:pt x="64008" y="0"/>
                </a:moveTo>
                <a:lnTo>
                  <a:pt x="0" y="0"/>
                </a:lnTo>
                <a:lnTo>
                  <a:pt x="0" y="64007"/>
                </a:lnTo>
                <a:lnTo>
                  <a:pt x="64008" y="64007"/>
                </a:lnTo>
                <a:lnTo>
                  <a:pt x="64008" y="0"/>
                </a:lnTo>
                <a:close/>
              </a:path>
            </a:pathLst>
          </a:custGeom>
          <a:solidFill>
            <a:srgbClr val="B8C4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853940" y="4053840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5" h="64135">
                <a:moveTo>
                  <a:pt x="64008" y="0"/>
                </a:moveTo>
                <a:lnTo>
                  <a:pt x="0" y="0"/>
                </a:lnTo>
                <a:lnTo>
                  <a:pt x="0" y="64007"/>
                </a:lnTo>
                <a:lnTo>
                  <a:pt x="64008" y="64007"/>
                </a:lnTo>
                <a:lnTo>
                  <a:pt x="64008" y="0"/>
                </a:lnTo>
                <a:close/>
              </a:path>
            </a:pathLst>
          </a:custGeom>
          <a:solidFill>
            <a:srgbClr val="5573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853940" y="4224528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5" h="64135">
                <a:moveTo>
                  <a:pt x="64008" y="0"/>
                </a:moveTo>
                <a:lnTo>
                  <a:pt x="0" y="0"/>
                </a:lnTo>
                <a:lnTo>
                  <a:pt x="0" y="64008"/>
                </a:lnTo>
                <a:lnTo>
                  <a:pt x="64008" y="64008"/>
                </a:lnTo>
                <a:lnTo>
                  <a:pt x="64008" y="0"/>
                </a:lnTo>
                <a:close/>
              </a:path>
            </a:pathLst>
          </a:custGeom>
          <a:solidFill>
            <a:srgbClr val="ACD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853940" y="4393691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5" h="64135">
                <a:moveTo>
                  <a:pt x="64008" y="0"/>
                </a:moveTo>
                <a:lnTo>
                  <a:pt x="0" y="0"/>
                </a:lnTo>
                <a:lnTo>
                  <a:pt x="0" y="64007"/>
                </a:lnTo>
                <a:lnTo>
                  <a:pt x="64008" y="64007"/>
                </a:lnTo>
                <a:lnTo>
                  <a:pt x="64008" y="0"/>
                </a:lnTo>
                <a:close/>
              </a:path>
            </a:pathLst>
          </a:custGeom>
          <a:solidFill>
            <a:srgbClr val="E1A0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853940" y="4564379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5" h="64135">
                <a:moveTo>
                  <a:pt x="64008" y="0"/>
                </a:moveTo>
                <a:lnTo>
                  <a:pt x="0" y="0"/>
                </a:lnTo>
                <a:lnTo>
                  <a:pt x="0" y="64008"/>
                </a:lnTo>
                <a:lnTo>
                  <a:pt x="64008" y="64008"/>
                </a:lnTo>
                <a:lnTo>
                  <a:pt x="64008" y="0"/>
                </a:lnTo>
                <a:close/>
              </a:path>
            </a:pathLst>
          </a:custGeom>
          <a:solidFill>
            <a:srgbClr val="3D3C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853940" y="4733544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5" h="64135">
                <a:moveTo>
                  <a:pt x="64008" y="0"/>
                </a:moveTo>
                <a:lnTo>
                  <a:pt x="0" y="0"/>
                </a:lnTo>
                <a:lnTo>
                  <a:pt x="0" y="64007"/>
                </a:lnTo>
                <a:lnTo>
                  <a:pt x="64008" y="64007"/>
                </a:lnTo>
                <a:lnTo>
                  <a:pt x="64008" y="0"/>
                </a:lnTo>
                <a:close/>
              </a:path>
            </a:pathLst>
          </a:custGeom>
          <a:solidFill>
            <a:srgbClr val="283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853940" y="4904232"/>
            <a:ext cx="64135" cy="62865"/>
          </a:xfrm>
          <a:custGeom>
            <a:avLst/>
            <a:gdLst/>
            <a:ahLst/>
            <a:cxnLst/>
            <a:rect l="l" t="t" r="r" b="b"/>
            <a:pathLst>
              <a:path w="64135" h="62864">
                <a:moveTo>
                  <a:pt x="64008" y="0"/>
                </a:moveTo>
                <a:lnTo>
                  <a:pt x="0" y="0"/>
                </a:lnTo>
                <a:lnTo>
                  <a:pt x="0" y="62483"/>
                </a:lnTo>
                <a:lnTo>
                  <a:pt x="64008" y="62483"/>
                </a:lnTo>
                <a:lnTo>
                  <a:pt x="64008" y="0"/>
                </a:lnTo>
                <a:close/>
              </a:path>
            </a:pathLst>
          </a:custGeom>
          <a:solidFill>
            <a:srgbClr val="6674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853940" y="5073396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5" h="64135">
                <a:moveTo>
                  <a:pt x="64008" y="0"/>
                </a:moveTo>
                <a:lnTo>
                  <a:pt x="0" y="0"/>
                </a:lnTo>
                <a:lnTo>
                  <a:pt x="0" y="64007"/>
                </a:lnTo>
                <a:lnTo>
                  <a:pt x="64008" y="64007"/>
                </a:lnTo>
                <a:lnTo>
                  <a:pt x="64008" y="0"/>
                </a:lnTo>
                <a:close/>
              </a:path>
            </a:pathLst>
          </a:custGeom>
          <a:solidFill>
            <a:srgbClr val="232F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853940" y="5242559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5" h="64135">
                <a:moveTo>
                  <a:pt x="64008" y="0"/>
                </a:moveTo>
                <a:lnTo>
                  <a:pt x="0" y="0"/>
                </a:lnTo>
                <a:lnTo>
                  <a:pt x="0" y="64007"/>
                </a:lnTo>
                <a:lnTo>
                  <a:pt x="64008" y="64007"/>
                </a:lnTo>
                <a:lnTo>
                  <a:pt x="64008" y="0"/>
                </a:lnTo>
                <a:close/>
              </a:path>
            </a:pathLst>
          </a:custGeom>
          <a:solidFill>
            <a:srgbClr val="3983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853940" y="5413247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5" h="64135">
                <a:moveTo>
                  <a:pt x="64008" y="0"/>
                </a:moveTo>
                <a:lnTo>
                  <a:pt x="0" y="0"/>
                </a:lnTo>
                <a:lnTo>
                  <a:pt x="0" y="64007"/>
                </a:lnTo>
                <a:lnTo>
                  <a:pt x="64008" y="64007"/>
                </a:lnTo>
                <a:lnTo>
                  <a:pt x="64008" y="0"/>
                </a:lnTo>
                <a:close/>
              </a:path>
            </a:pathLst>
          </a:custGeom>
          <a:solidFill>
            <a:srgbClr val="A33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853940" y="5582411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5" h="64135">
                <a:moveTo>
                  <a:pt x="64008" y="0"/>
                </a:moveTo>
                <a:lnTo>
                  <a:pt x="0" y="0"/>
                </a:lnTo>
                <a:lnTo>
                  <a:pt x="0" y="64007"/>
                </a:lnTo>
                <a:lnTo>
                  <a:pt x="64008" y="64007"/>
                </a:lnTo>
                <a:lnTo>
                  <a:pt x="64008" y="0"/>
                </a:lnTo>
                <a:close/>
              </a:path>
            </a:pathLst>
          </a:custGeom>
          <a:solidFill>
            <a:srgbClr val="6766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853940" y="5753100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5" h="64135">
                <a:moveTo>
                  <a:pt x="64008" y="0"/>
                </a:moveTo>
                <a:lnTo>
                  <a:pt x="0" y="0"/>
                </a:lnTo>
                <a:lnTo>
                  <a:pt x="0" y="64008"/>
                </a:lnTo>
                <a:lnTo>
                  <a:pt x="64008" y="64008"/>
                </a:lnTo>
                <a:lnTo>
                  <a:pt x="64008" y="0"/>
                </a:lnTo>
                <a:close/>
              </a:path>
            </a:pathLst>
          </a:custGeom>
          <a:solidFill>
            <a:srgbClr val="435B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853940" y="5922264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5" h="64135">
                <a:moveTo>
                  <a:pt x="64008" y="0"/>
                </a:moveTo>
                <a:lnTo>
                  <a:pt x="0" y="0"/>
                </a:lnTo>
                <a:lnTo>
                  <a:pt x="0" y="64008"/>
                </a:lnTo>
                <a:lnTo>
                  <a:pt x="64008" y="64008"/>
                </a:lnTo>
                <a:lnTo>
                  <a:pt x="64008" y="0"/>
                </a:lnTo>
                <a:close/>
              </a:path>
            </a:pathLst>
          </a:custGeom>
          <a:solidFill>
            <a:srgbClr val="A8B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853940" y="6092952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5" h="64135">
                <a:moveTo>
                  <a:pt x="64008" y="0"/>
                </a:moveTo>
                <a:lnTo>
                  <a:pt x="0" y="0"/>
                </a:lnTo>
                <a:lnTo>
                  <a:pt x="0" y="64008"/>
                </a:lnTo>
                <a:lnTo>
                  <a:pt x="64008" y="64008"/>
                </a:lnTo>
                <a:lnTo>
                  <a:pt x="64008" y="0"/>
                </a:lnTo>
                <a:close/>
              </a:path>
            </a:pathLst>
          </a:custGeom>
          <a:solidFill>
            <a:srgbClr val="3B50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853940" y="6262115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5" h="64135">
                <a:moveTo>
                  <a:pt x="64008" y="0"/>
                </a:moveTo>
                <a:lnTo>
                  <a:pt x="0" y="0"/>
                </a:lnTo>
                <a:lnTo>
                  <a:pt x="0" y="64008"/>
                </a:lnTo>
                <a:lnTo>
                  <a:pt x="64008" y="64008"/>
                </a:lnTo>
                <a:lnTo>
                  <a:pt x="64008" y="0"/>
                </a:lnTo>
                <a:close/>
              </a:path>
            </a:pathLst>
          </a:custGeom>
          <a:solidFill>
            <a:srgbClr val="99C5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853940" y="6432803"/>
            <a:ext cx="64135" cy="62865"/>
          </a:xfrm>
          <a:custGeom>
            <a:avLst/>
            <a:gdLst/>
            <a:ahLst/>
            <a:cxnLst/>
            <a:rect l="l" t="t" r="r" b="b"/>
            <a:pathLst>
              <a:path w="64135" h="62864">
                <a:moveTo>
                  <a:pt x="64008" y="0"/>
                </a:moveTo>
                <a:lnTo>
                  <a:pt x="0" y="0"/>
                </a:lnTo>
                <a:lnTo>
                  <a:pt x="0" y="62484"/>
                </a:lnTo>
                <a:lnTo>
                  <a:pt x="64008" y="62484"/>
                </a:lnTo>
                <a:lnTo>
                  <a:pt x="64008" y="0"/>
                </a:lnTo>
                <a:close/>
              </a:path>
            </a:pathLst>
          </a:custGeom>
          <a:solidFill>
            <a:srgbClr val="DB88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 txBox="1"/>
          <p:nvPr/>
        </p:nvSpPr>
        <p:spPr>
          <a:xfrm>
            <a:off x="7552181" y="1491233"/>
            <a:ext cx="351790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87705" marR="5080" indent="-67564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DB8892"/>
                </a:solidFill>
                <a:latin typeface="Arial"/>
                <a:cs typeface="Arial"/>
              </a:rPr>
              <a:t>Liepājas eksporta struktūra (balstoties</a:t>
            </a:r>
            <a:r>
              <a:rPr sz="1400" b="1" spc="-155" dirty="0">
                <a:solidFill>
                  <a:srgbClr val="DB8892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DB8892"/>
                </a:solidFill>
                <a:latin typeface="Arial"/>
                <a:cs typeface="Arial"/>
              </a:rPr>
              <a:t>uz  lielākajiem</a:t>
            </a:r>
            <a:r>
              <a:rPr sz="1400" b="1" spc="-35" dirty="0">
                <a:solidFill>
                  <a:srgbClr val="DB8892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DB8892"/>
                </a:solidFill>
                <a:latin typeface="Arial"/>
                <a:cs typeface="Arial"/>
              </a:rPr>
              <a:t>uzņēmumiem)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27306" y="6565189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DB8892"/>
                </a:solidFill>
                <a:latin typeface="Arial"/>
                <a:cs typeface="Arial"/>
              </a:rPr>
              <a:t>26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29055" y="724281"/>
            <a:ext cx="63601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25" dirty="0">
                <a:solidFill>
                  <a:srgbClr val="360F2C"/>
                </a:solidFill>
              </a:rPr>
              <a:t>Varakļāni </a:t>
            </a:r>
            <a:r>
              <a:rPr sz="3200" dirty="0">
                <a:solidFill>
                  <a:srgbClr val="360F2C"/>
                </a:solidFill>
              </a:rPr>
              <a:t>– </a:t>
            </a:r>
            <a:r>
              <a:rPr sz="3200" spc="-10" dirty="0">
                <a:solidFill>
                  <a:srgbClr val="360F2C"/>
                </a:solidFill>
              </a:rPr>
              <a:t>Vidzeme </a:t>
            </a:r>
            <a:r>
              <a:rPr sz="3200" spc="-5" dirty="0">
                <a:solidFill>
                  <a:srgbClr val="360F2C"/>
                </a:solidFill>
              </a:rPr>
              <a:t>vai</a:t>
            </a:r>
            <a:r>
              <a:rPr sz="3200" spc="-35" dirty="0">
                <a:solidFill>
                  <a:srgbClr val="360F2C"/>
                </a:solidFill>
              </a:rPr>
              <a:t> </a:t>
            </a:r>
            <a:r>
              <a:rPr sz="3200" spc="-5" dirty="0">
                <a:solidFill>
                  <a:srgbClr val="360F2C"/>
                </a:solidFill>
              </a:rPr>
              <a:t>Latgale?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1095247" y="1915795"/>
            <a:ext cx="437070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08100" marR="5080" indent="-1296035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DB8892"/>
                </a:solidFill>
                <a:latin typeface="Arial"/>
                <a:cs typeface="Arial"/>
              </a:rPr>
              <a:t>Eksporta uzņēmumu </a:t>
            </a:r>
            <a:r>
              <a:rPr sz="1400" b="1" spc="-10" dirty="0">
                <a:solidFill>
                  <a:srgbClr val="DB8892"/>
                </a:solidFill>
                <a:latin typeface="Arial"/>
                <a:cs typeface="Arial"/>
              </a:rPr>
              <a:t>VSAOI </a:t>
            </a:r>
            <a:r>
              <a:rPr sz="1400" b="1" spc="-5" dirty="0">
                <a:solidFill>
                  <a:srgbClr val="DB8892"/>
                </a:solidFill>
                <a:latin typeface="Arial"/>
                <a:cs typeface="Arial"/>
              </a:rPr>
              <a:t>uz iedzīvotāju, EUR, un  dalījums pa</a:t>
            </a:r>
            <a:r>
              <a:rPr sz="1400" b="1" spc="-55" dirty="0">
                <a:solidFill>
                  <a:srgbClr val="DB8892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DB8892"/>
                </a:solidFill>
                <a:latin typeface="Arial"/>
                <a:cs typeface="Arial"/>
              </a:rPr>
              <a:t>nozarēm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77073" y="2060575"/>
            <a:ext cx="3535679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DB8892"/>
                </a:solidFill>
                <a:latin typeface="Arial"/>
                <a:cs typeface="Arial"/>
              </a:rPr>
              <a:t>Uzņēmumu skaits uz 10 000</a:t>
            </a:r>
            <a:r>
              <a:rPr sz="1400" b="1" spc="-95" dirty="0">
                <a:solidFill>
                  <a:srgbClr val="DB8892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DB8892"/>
                </a:solidFill>
                <a:latin typeface="Arial"/>
                <a:cs typeface="Arial"/>
              </a:rPr>
              <a:t>iedzīvotājiem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469885" y="3666553"/>
            <a:ext cx="3937635" cy="2628900"/>
            <a:chOff x="7469885" y="3666553"/>
            <a:chExt cx="3937635" cy="2628900"/>
          </a:xfrm>
        </p:grpSpPr>
        <p:sp>
          <p:nvSpPr>
            <p:cNvPr id="7" name="object 7"/>
            <p:cNvSpPr/>
            <p:nvPr/>
          </p:nvSpPr>
          <p:spPr>
            <a:xfrm>
              <a:off x="7470647" y="5792723"/>
              <a:ext cx="1668780" cy="0"/>
            </a:xfrm>
            <a:custGeom>
              <a:avLst/>
              <a:gdLst/>
              <a:ahLst/>
              <a:cxnLst/>
              <a:rect l="l" t="t" r="r" b="b"/>
              <a:pathLst>
                <a:path w="1668779">
                  <a:moveTo>
                    <a:pt x="0" y="0"/>
                  </a:moveTo>
                  <a:lnTo>
                    <a:pt x="356616" y="0"/>
                  </a:lnTo>
                </a:path>
                <a:path w="1668779">
                  <a:moveTo>
                    <a:pt x="954024" y="0"/>
                  </a:moveTo>
                  <a:lnTo>
                    <a:pt x="1668779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827263" y="5608319"/>
              <a:ext cx="597535" cy="676910"/>
            </a:xfrm>
            <a:custGeom>
              <a:avLst/>
              <a:gdLst/>
              <a:ahLst/>
              <a:cxnLst/>
              <a:rect l="l" t="t" r="r" b="b"/>
              <a:pathLst>
                <a:path w="597534" h="676910">
                  <a:moveTo>
                    <a:pt x="597407" y="0"/>
                  </a:moveTo>
                  <a:lnTo>
                    <a:pt x="0" y="0"/>
                  </a:lnTo>
                  <a:lnTo>
                    <a:pt x="0" y="676655"/>
                  </a:lnTo>
                  <a:lnTo>
                    <a:pt x="597407" y="676655"/>
                  </a:lnTo>
                  <a:lnTo>
                    <a:pt x="597407" y="0"/>
                  </a:lnTo>
                  <a:close/>
                </a:path>
              </a:pathLst>
            </a:custGeom>
            <a:solidFill>
              <a:srgbClr val="6D0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470647" y="3823715"/>
              <a:ext cx="3937000" cy="1969135"/>
            </a:xfrm>
            <a:custGeom>
              <a:avLst/>
              <a:gdLst/>
              <a:ahLst/>
              <a:cxnLst/>
              <a:rect l="l" t="t" r="r" b="b"/>
              <a:pathLst>
                <a:path w="3937000" h="1969135">
                  <a:moveTo>
                    <a:pt x="2266187" y="1969007"/>
                  </a:moveTo>
                  <a:lnTo>
                    <a:pt x="2982468" y="1969007"/>
                  </a:lnTo>
                </a:path>
                <a:path w="3937000" h="1969135">
                  <a:moveTo>
                    <a:pt x="0" y="1476755"/>
                  </a:moveTo>
                  <a:lnTo>
                    <a:pt x="1668779" y="1476755"/>
                  </a:lnTo>
                </a:path>
                <a:path w="3937000" h="1969135">
                  <a:moveTo>
                    <a:pt x="2266187" y="1476755"/>
                  </a:moveTo>
                  <a:lnTo>
                    <a:pt x="2982468" y="1476755"/>
                  </a:lnTo>
                </a:path>
                <a:path w="3937000" h="1969135">
                  <a:moveTo>
                    <a:pt x="0" y="984503"/>
                  </a:moveTo>
                  <a:lnTo>
                    <a:pt x="1668779" y="984503"/>
                  </a:lnTo>
                </a:path>
                <a:path w="3937000" h="1969135">
                  <a:moveTo>
                    <a:pt x="2266187" y="984503"/>
                  </a:moveTo>
                  <a:lnTo>
                    <a:pt x="3936492" y="984503"/>
                  </a:lnTo>
                </a:path>
                <a:path w="3937000" h="1969135">
                  <a:moveTo>
                    <a:pt x="0" y="492251"/>
                  </a:moveTo>
                  <a:lnTo>
                    <a:pt x="1668779" y="492251"/>
                  </a:lnTo>
                </a:path>
                <a:path w="3937000" h="1969135">
                  <a:moveTo>
                    <a:pt x="2266187" y="492251"/>
                  </a:moveTo>
                  <a:lnTo>
                    <a:pt x="3936492" y="492251"/>
                  </a:lnTo>
                </a:path>
                <a:path w="3937000" h="1969135">
                  <a:moveTo>
                    <a:pt x="0" y="0"/>
                  </a:moveTo>
                  <a:lnTo>
                    <a:pt x="1668779" y="0"/>
                  </a:lnTo>
                </a:path>
                <a:path w="3937000" h="1969135">
                  <a:moveTo>
                    <a:pt x="2266187" y="0"/>
                  </a:moveTo>
                  <a:lnTo>
                    <a:pt x="3936492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139427" y="3671315"/>
              <a:ext cx="597535" cy="2613660"/>
            </a:xfrm>
            <a:custGeom>
              <a:avLst/>
              <a:gdLst/>
              <a:ahLst/>
              <a:cxnLst/>
              <a:rect l="l" t="t" r="r" b="b"/>
              <a:pathLst>
                <a:path w="597534" h="2613660">
                  <a:moveTo>
                    <a:pt x="597407" y="0"/>
                  </a:moveTo>
                  <a:lnTo>
                    <a:pt x="0" y="0"/>
                  </a:lnTo>
                  <a:lnTo>
                    <a:pt x="0" y="2613659"/>
                  </a:lnTo>
                  <a:lnTo>
                    <a:pt x="597407" y="2613659"/>
                  </a:lnTo>
                  <a:lnTo>
                    <a:pt x="597407" y="0"/>
                  </a:lnTo>
                  <a:close/>
                </a:path>
              </a:pathLst>
            </a:custGeom>
            <a:solidFill>
              <a:srgbClr val="6D0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049000" y="5300471"/>
              <a:ext cx="358140" cy="492759"/>
            </a:xfrm>
            <a:custGeom>
              <a:avLst/>
              <a:gdLst/>
              <a:ahLst/>
              <a:cxnLst/>
              <a:rect l="l" t="t" r="r" b="b"/>
              <a:pathLst>
                <a:path w="358140" h="492760">
                  <a:moveTo>
                    <a:pt x="0" y="492251"/>
                  </a:moveTo>
                  <a:lnTo>
                    <a:pt x="358140" y="492251"/>
                  </a:lnTo>
                </a:path>
                <a:path w="358140" h="492760">
                  <a:moveTo>
                    <a:pt x="0" y="0"/>
                  </a:moveTo>
                  <a:lnTo>
                    <a:pt x="358140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453115" y="5123687"/>
              <a:ext cx="596265" cy="1161415"/>
            </a:xfrm>
            <a:custGeom>
              <a:avLst/>
              <a:gdLst/>
              <a:ahLst/>
              <a:cxnLst/>
              <a:rect l="l" t="t" r="r" b="b"/>
              <a:pathLst>
                <a:path w="596265" h="1161414">
                  <a:moveTo>
                    <a:pt x="595883" y="0"/>
                  </a:moveTo>
                  <a:lnTo>
                    <a:pt x="0" y="0"/>
                  </a:lnTo>
                  <a:lnTo>
                    <a:pt x="0" y="1161288"/>
                  </a:lnTo>
                  <a:lnTo>
                    <a:pt x="595883" y="1161288"/>
                  </a:lnTo>
                  <a:lnTo>
                    <a:pt x="595883" y="0"/>
                  </a:lnTo>
                  <a:close/>
                </a:path>
              </a:pathLst>
            </a:custGeom>
            <a:solidFill>
              <a:srgbClr val="6D0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827263" y="3671315"/>
              <a:ext cx="3221990" cy="2613660"/>
            </a:xfrm>
            <a:custGeom>
              <a:avLst/>
              <a:gdLst/>
              <a:ahLst/>
              <a:cxnLst/>
              <a:rect l="l" t="t" r="r" b="b"/>
              <a:pathLst>
                <a:path w="3221990" h="2613660">
                  <a:moveTo>
                    <a:pt x="0" y="1937003"/>
                  </a:moveTo>
                  <a:lnTo>
                    <a:pt x="597407" y="1937003"/>
                  </a:lnTo>
                  <a:lnTo>
                    <a:pt x="597407" y="2613659"/>
                  </a:lnTo>
                  <a:lnTo>
                    <a:pt x="0" y="2613659"/>
                  </a:lnTo>
                  <a:lnTo>
                    <a:pt x="0" y="1937003"/>
                  </a:lnTo>
                  <a:close/>
                </a:path>
                <a:path w="3221990" h="2613660">
                  <a:moveTo>
                    <a:pt x="1312163" y="0"/>
                  </a:moveTo>
                  <a:lnTo>
                    <a:pt x="1909571" y="0"/>
                  </a:lnTo>
                  <a:lnTo>
                    <a:pt x="1909571" y="2613659"/>
                  </a:lnTo>
                  <a:lnTo>
                    <a:pt x="1312163" y="2613659"/>
                  </a:lnTo>
                  <a:lnTo>
                    <a:pt x="1312163" y="0"/>
                  </a:lnTo>
                  <a:close/>
                </a:path>
                <a:path w="3221990" h="2613660">
                  <a:moveTo>
                    <a:pt x="2625852" y="1452371"/>
                  </a:moveTo>
                  <a:lnTo>
                    <a:pt x="3221735" y="1452371"/>
                  </a:lnTo>
                  <a:lnTo>
                    <a:pt x="3221735" y="2613659"/>
                  </a:lnTo>
                  <a:lnTo>
                    <a:pt x="2625852" y="2613659"/>
                  </a:lnTo>
                  <a:lnTo>
                    <a:pt x="2625852" y="1452371"/>
                  </a:lnTo>
                  <a:close/>
                </a:path>
              </a:pathLst>
            </a:custGeom>
            <a:ln w="9525">
              <a:solidFill>
                <a:srgbClr val="6D03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469885" y="6285737"/>
              <a:ext cx="3937000" cy="0"/>
            </a:xfrm>
            <a:custGeom>
              <a:avLst/>
              <a:gdLst/>
              <a:ahLst/>
              <a:cxnLst/>
              <a:rect l="l" t="t" r="r" b="b"/>
              <a:pathLst>
                <a:path w="3937000">
                  <a:moveTo>
                    <a:pt x="0" y="0"/>
                  </a:moveTo>
                  <a:lnTo>
                    <a:pt x="3936492" y="0"/>
                  </a:lnTo>
                </a:path>
              </a:pathLst>
            </a:custGeom>
            <a:ln w="19050">
              <a:solidFill>
                <a:srgbClr val="4615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/>
          <p:nvPr/>
        </p:nvSpPr>
        <p:spPr>
          <a:xfrm>
            <a:off x="7470647" y="3329940"/>
            <a:ext cx="3937000" cy="0"/>
          </a:xfrm>
          <a:custGeom>
            <a:avLst/>
            <a:gdLst/>
            <a:ahLst/>
            <a:cxnLst/>
            <a:rect l="l" t="t" r="r" b="b"/>
            <a:pathLst>
              <a:path w="3937000">
                <a:moveTo>
                  <a:pt x="0" y="0"/>
                </a:moveTo>
                <a:lnTo>
                  <a:pt x="3936492" y="0"/>
                </a:lnTo>
              </a:path>
            </a:pathLst>
          </a:custGeom>
          <a:ln w="9525">
            <a:solidFill>
              <a:srgbClr val="EFCC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296404" y="6196685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46153A"/>
                </a:solidFill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201027" y="5704128"/>
            <a:ext cx="1847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46153A"/>
                </a:solidFill>
                <a:latin typeface="Arial"/>
                <a:cs typeface="Arial"/>
              </a:rPr>
              <a:t>0</a:t>
            </a:r>
            <a:r>
              <a:rPr sz="900" dirty="0">
                <a:solidFill>
                  <a:srgbClr val="46153A"/>
                </a:solidFill>
                <a:latin typeface="Arial"/>
                <a:cs typeface="Arial"/>
              </a:rPr>
              <a:t>.5</a:t>
            </a:r>
            <a:endParaRPr sz="9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296404" y="5211571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46153A"/>
                </a:solidFill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201027" y="4718684"/>
            <a:ext cx="1847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46153A"/>
                </a:solidFill>
                <a:latin typeface="Arial"/>
                <a:cs typeface="Arial"/>
              </a:rPr>
              <a:t>1</a:t>
            </a:r>
            <a:r>
              <a:rPr sz="900" dirty="0">
                <a:solidFill>
                  <a:srgbClr val="46153A"/>
                </a:solidFill>
                <a:latin typeface="Arial"/>
                <a:cs typeface="Arial"/>
              </a:rPr>
              <a:t>.5</a:t>
            </a:r>
            <a:endParaRPr sz="9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296404" y="4226179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46153A"/>
                </a:solidFill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201027" y="3733545"/>
            <a:ext cx="1847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46153A"/>
                </a:solidFill>
                <a:latin typeface="Arial"/>
                <a:cs typeface="Arial"/>
              </a:rPr>
              <a:t>2</a:t>
            </a:r>
            <a:r>
              <a:rPr sz="900" dirty="0">
                <a:solidFill>
                  <a:srgbClr val="46153A"/>
                </a:solidFill>
                <a:latin typeface="Arial"/>
                <a:cs typeface="Arial"/>
              </a:rPr>
              <a:t>.5</a:t>
            </a:r>
            <a:endParaRPr sz="9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296404" y="3241040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46153A"/>
                </a:solidFill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796910" y="6332931"/>
            <a:ext cx="6604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46153A"/>
                </a:solidFill>
                <a:latin typeface="Arial"/>
                <a:cs typeface="Arial"/>
              </a:rPr>
              <a:t>Rēzeknes</a:t>
            </a:r>
            <a:r>
              <a:rPr sz="900" spc="-60" dirty="0">
                <a:solidFill>
                  <a:srgbClr val="46153A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46153A"/>
                </a:solidFill>
                <a:latin typeface="Arial"/>
                <a:cs typeface="Arial"/>
              </a:rPr>
              <a:t>n.</a:t>
            </a:r>
            <a:endParaRPr sz="9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106027" y="6332931"/>
            <a:ext cx="6667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46153A"/>
                </a:solidFill>
                <a:latin typeface="Arial"/>
                <a:cs typeface="Arial"/>
              </a:rPr>
              <a:t>Varakļānu</a:t>
            </a:r>
            <a:r>
              <a:rPr sz="900" spc="-50" dirty="0">
                <a:solidFill>
                  <a:srgbClr val="46153A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46153A"/>
                </a:solidFill>
                <a:latin typeface="Arial"/>
                <a:cs typeface="Arial"/>
              </a:rPr>
              <a:t>n.</a:t>
            </a:r>
            <a:endParaRPr sz="9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440669" y="6332931"/>
            <a:ext cx="6223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46153A"/>
                </a:solidFill>
                <a:latin typeface="Arial"/>
                <a:cs typeface="Arial"/>
              </a:rPr>
              <a:t>Madonas</a:t>
            </a:r>
            <a:r>
              <a:rPr sz="900" spc="-65" dirty="0">
                <a:solidFill>
                  <a:srgbClr val="46153A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46153A"/>
                </a:solidFill>
                <a:latin typeface="Arial"/>
                <a:cs typeface="Arial"/>
              </a:rPr>
              <a:t>n.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235963" y="3372611"/>
            <a:ext cx="2806065" cy="2936875"/>
            <a:chOff x="1235963" y="3372611"/>
            <a:chExt cx="2806065" cy="2936875"/>
          </a:xfrm>
        </p:grpSpPr>
        <p:sp>
          <p:nvSpPr>
            <p:cNvPr id="27" name="object 27"/>
            <p:cNvSpPr/>
            <p:nvPr/>
          </p:nvSpPr>
          <p:spPr>
            <a:xfrm>
              <a:off x="1235963" y="5855207"/>
              <a:ext cx="1190625" cy="0"/>
            </a:xfrm>
            <a:custGeom>
              <a:avLst/>
              <a:gdLst/>
              <a:ahLst/>
              <a:cxnLst/>
              <a:rect l="l" t="t" r="r" b="b"/>
              <a:pathLst>
                <a:path w="1190625">
                  <a:moveTo>
                    <a:pt x="0" y="0"/>
                  </a:moveTo>
                  <a:lnTo>
                    <a:pt x="256032" y="0"/>
                  </a:lnTo>
                </a:path>
                <a:path w="1190625">
                  <a:moveTo>
                    <a:pt x="679704" y="0"/>
                  </a:moveTo>
                  <a:lnTo>
                    <a:pt x="1190244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491995" y="5786627"/>
              <a:ext cx="424180" cy="512445"/>
            </a:xfrm>
            <a:custGeom>
              <a:avLst/>
              <a:gdLst/>
              <a:ahLst/>
              <a:cxnLst/>
              <a:rect l="l" t="t" r="r" b="b"/>
              <a:pathLst>
                <a:path w="424180" h="512445">
                  <a:moveTo>
                    <a:pt x="423672" y="0"/>
                  </a:moveTo>
                  <a:lnTo>
                    <a:pt x="0" y="0"/>
                  </a:lnTo>
                  <a:lnTo>
                    <a:pt x="0" y="512064"/>
                  </a:lnTo>
                  <a:lnTo>
                    <a:pt x="423672" y="512064"/>
                  </a:lnTo>
                  <a:lnTo>
                    <a:pt x="423672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851403" y="5855207"/>
              <a:ext cx="510540" cy="0"/>
            </a:xfrm>
            <a:custGeom>
              <a:avLst/>
              <a:gdLst/>
              <a:ahLst/>
              <a:cxnLst/>
              <a:rect l="l" t="t" r="r" b="b"/>
              <a:pathLst>
                <a:path w="510539">
                  <a:moveTo>
                    <a:pt x="0" y="0"/>
                  </a:moveTo>
                  <a:lnTo>
                    <a:pt x="510540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426208" y="5475731"/>
              <a:ext cx="1361440" cy="823594"/>
            </a:xfrm>
            <a:custGeom>
              <a:avLst/>
              <a:gdLst/>
              <a:ahLst/>
              <a:cxnLst/>
              <a:rect l="l" t="t" r="r" b="b"/>
              <a:pathLst>
                <a:path w="1361439" h="823595">
                  <a:moveTo>
                    <a:pt x="425196" y="0"/>
                  </a:moveTo>
                  <a:lnTo>
                    <a:pt x="0" y="0"/>
                  </a:lnTo>
                  <a:lnTo>
                    <a:pt x="0" y="822960"/>
                  </a:lnTo>
                  <a:lnTo>
                    <a:pt x="425196" y="822972"/>
                  </a:lnTo>
                  <a:lnTo>
                    <a:pt x="425196" y="0"/>
                  </a:lnTo>
                  <a:close/>
                </a:path>
                <a:path w="1361439" h="823595">
                  <a:moveTo>
                    <a:pt x="1360932" y="309372"/>
                  </a:moveTo>
                  <a:lnTo>
                    <a:pt x="935736" y="309372"/>
                  </a:lnTo>
                  <a:lnTo>
                    <a:pt x="935736" y="822960"/>
                  </a:lnTo>
                  <a:lnTo>
                    <a:pt x="1360932" y="822960"/>
                  </a:lnTo>
                  <a:lnTo>
                    <a:pt x="1360932" y="309372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491995" y="5475732"/>
              <a:ext cx="2295525" cy="822960"/>
            </a:xfrm>
            <a:custGeom>
              <a:avLst/>
              <a:gdLst/>
              <a:ahLst/>
              <a:cxnLst/>
              <a:rect l="l" t="t" r="r" b="b"/>
              <a:pathLst>
                <a:path w="2295525" h="822960">
                  <a:moveTo>
                    <a:pt x="0" y="310896"/>
                  </a:moveTo>
                  <a:lnTo>
                    <a:pt x="423672" y="310896"/>
                  </a:lnTo>
                  <a:lnTo>
                    <a:pt x="423672" y="822960"/>
                  </a:lnTo>
                  <a:lnTo>
                    <a:pt x="0" y="822960"/>
                  </a:lnTo>
                  <a:lnTo>
                    <a:pt x="0" y="310896"/>
                  </a:lnTo>
                  <a:close/>
                </a:path>
                <a:path w="2295525" h="822960">
                  <a:moveTo>
                    <a:pt x="934211" y="0"/>
                  </a:moveTo>
                  <a:lnTo>
                    <a:pt x="1359408" y="0"/>
                  </a:lnTo>
                  <a:lnTo>
                    <a:pt x="1359408" y="822960"/>
                  </a:lnTo>
                  <a:lnTo>
                    <a:pt x="934211" y="822960"/>
                  </a:lnTo>
                  <a:lnTo>
                    <a:pt x="934211" y="0"/>
                  </a:lnTo>
                  <a:close/>
                </a:path>
                <a:path w="2295525" h="822960">
                  <a:moveTo>
                    <a:pt x="1869948" y="309372"/>
                  </a:moveTo>
                  <a:lnTo>
                    <a:pt x="2295143" y="309372"/>
                  </a:lnTo>
                  <a:lnTo>
                    <a:pt x="2295143" y="822960"/>
                  </a:lnTo>
                  <a:lnTo>
                    <a:pt x="1869948" y="822960"/>
                  </a:lnTo>
                  <a:lnTo>
                    <a:pt x="1869948" y="309372"/>
                  </a:lnTo>
                  <a:close/>
                </a:path>
              </a:pathLst>
            </a:custGeom>
            <a:ln w="9525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851403" y="5411723"/>
              <a:ext cx="510540" cy="0"/>
            </a:xfrm>
            <a:custGeom>
              <a:avLst/>
              <a:gdLst/>
              <a:ahLst/>
              <a:cxnLst/>
              <a:rect l="l" t="t" r="r" b="b"/>
              <a:pathLst>
                <a:path w="510539">
                  <a:moveTo>
                    <a:pt x="0" y="0"/>
                  </a:moveTo>
                  <a:lnTo>
                    <a:pt x="510540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361943" y="5315711"/>
              <a:ext cx="425450" cy="469900"/>
            </a:xfrm>
            <a:custGeom>
              <a:avLst/>
              <a:gdLst/>
              <a:ahLst/>
              <a:cxnLst/>
              <a:rect l="l" t="t" r="r" b="b"/>
              <a:pathLst>
                <a:path w="425450" h="469900">
                  <a:moveTo>
                    <a:pt x="425196" y="0"/>
                  </a:moveTo>
                  <a:lnTo>
                    <a:pt x="0" y="0"/>
                  </a:lnTo>
                  <a:lnTo>
                    <a:pt x="0" y="469391"/>
                  </a:lnTo>
                  <a:lnTo>
                    <a:pt x="425196" y="469391"/>
                  </a:lnTo>
                  <a:lnTo>
                    <a:pt x="425196" y="0"/>
                  </a:lnTo>
                  <a:close/>
                </a:path>
              </a:pathLst>
            </a:custGeom>
            <a:solidFill>
              <a:srgbClr val="B88D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491996" y="5282183"/>
              <a:ext cx="2295525" cy="504825"/>
            </a:xfrm>
            <a:custGeom>
              <a:avLst/>
              <a:gdLst/>
              <a:ahLst/>
              <a:cxnLst/>
              <a:rect l="l" t="t" r="r" b="b"/>
              <a:pathLst>
                <a:path w="2295525" h="504825">
                  <a:moveTo>
                    <a:pt x="423672" y="492252"/>
                  </a:moveTo>
                  <a:lnTo>
                    <a:pt x="0" y="492252"/>
                  </a:lnTo>
                  <a:lnTo>
                    <a:pt x="0" y="504444"/>
                  </a:lnTo>
                  <a:lnTo>
                    <a:pt x="423672" y="504444"/>
                  </a:lnTo>
                  <a:lnTo>
                    <a:pt x="423672" y="492252"/>
                  </a:lnTo>
                  <a:close/>
                </a:path>
                <a:path w="2295525" h="504825">
                  <a:moveTo>
                    <a:pt x="2295144" y="0"/>
                  </a:moveTo>
                  <a:lnTo>
                    <a:pt x="1869948" y="0"/>
                  </a:lnTo>
                  <a:lnTo>
                    <a:pt x="1869948" y="33528"/>
                  </a:lnTo>
                  <a:lnTo>
                    <a:pt x="2295144" y="33528"/>
                  </a:lnTo>
                  <a:lnTo>
                    <a:pt x="2295144" y="0"/>
                  </a:lnTo>
                  <a:close/>
                </a:path>
              </a:pathLst>
            </a:custGeom>
            <a:solidFill>
              <a:srgbClr val="B817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235963" y="4968239"/>
              <a:ext cx="1190625" cy="443865"/>
            </a:xfrm>
            <a:custGeom>
              <a:avLst/>
              <a:gdLst/>
              <a:ahLst/>
              <a:cxnLst/>
              <a:rect l="l" t="t" r="r" b="b"/>
              <a:pathLst>
                <a:path w="1190625" h="443864">
                  <a:moveTo>
                    <a:pt x="0" y="443484"/>
                  </a:moveTo>
                  <a:lnTo>
                    <a:pt x="256032" y="443484"/>
                  </a:lnTo>
                </a:path>
                <a:path w="1190625" h="443864">
                  <a:moveTo>
                    <a:pt x="679704" y="443484"/>
                  </a:moveTo>
                  <a:lnTo>
                    <a:pt x="1190244" y="443484"/>
                  </a:lnTo>
                </a:path>
                <a:path w="1190625" h="443864">
                  <a:moveTo>
                    <a:pt x="0" y="0"/>
                  </a:moveTo>
                  <a:lnTo>
                    <a:pt x="256032" y="0"/>
                  </a:lnTo>
                </a:path>
                <a:path w="1190625" h="443864">
                  <a:moveTo>
                    <a:pt x="679704" y="0"/>
                  </a:moveTo>
                  <a:lnTo>
                    <a:pt x="1190244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491995" y="4648200"/>
              <a:ext cx="424180" cy="1126490"/>
            </a:xfrm>
            <a:custGeom>
              <a:avLst/>
              <a:gdLst/>
              <a:ahLst/>
              <a:cxnLst/>
              <a:rect l="l" t="t" r="r" b="b"/>
              <a:pathLst>
                <a:path w="424180" h="1126489">
                  <a:moveTo>
                    <a:pt x="423672" y="0"/>
                  </a:moveTo>
                  <a:lnTo>
                    <a:pt x="0" y="0"/>
                  </a:lnTo>
                  <a:lnTo>
                    <a:pt x="0" y="1126236"/>
                  </a:lnTo>
                  <a:lnTo>
                    <a:pt x="423672" y="1126236"/>
                  </a:lnTo>
                  <a:lnTo>
                    <a:pt x="423672" y="0"/>
                  </a:lnTo>
                  <a:close/>
                </a:path>
              </a:pathLst>
            </a:custGeom>
            <a:solidFill>
              <a:srgbClr val="778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915668" y="4524755"/>
              <a:ext cx="1446530" cy="443865"/>
            </a:xfrm>
            <a:custGeom>
              <a:avLst/>
              <a:gdLst/>
              <a:ahLst/>
              <a:cxnLst/>
              <a:rect l="l" t="t" r="r" b="b"/>
              <a:pathLst>
                <a:path w="1446529" h="443864">
                  <a:moveTo>
                    <a:pt x="935736" y="443484"/>
                  </a:moveTo>
                  <a:lnTo>
                    <a:pt x="1446276" y="443484"/>
                  </a:lnTo>
                </a:path>
                <a:path w="1446529" h="443864">
                  <a:moveTo>
                    <a:pt x="0" y="0"/>
                  </a:moveTo>
                  <a:lnTo>
                    <a:pt x="510539" y="0"/>
                  </a:lnTo>
                </a:path>
                <a:path w="1446529" h="443864">
                  <a:moveTo>
                    <a:pt x="935736" y="0"/>
                  </a:moveTo>
                  <a:lnTo>
                    <a:pt x="1446276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235963" y="4081176"/>
              <a:ext cx="1190625" cy="5080"/>
            </a:xfrm>
            <a:custGeom>
              <a:avLst/>
              <a:gdLst/>
              <a:ahLst/>
              <a:cxnLst/>
              <a:rect l="l" t="t" r="r" b="b"/>
              <a:pathLst>
                <a:path w="1190625" h="5079">
                  <a:moveTo>
                    <a:pt x="0" y="4762"/>
                  </a:moveTo>
                  <a:lnTo>
                    <a:pt x="1190244" y="4762"/>
                  </a:lnTo>
                </a:path>
                <a:path w="1190625" h="5079">
                  <a:moveTo>
                    <a:pt x="0" y="0"/>
                  </a:moveTo>
                  <a:lnTo>
                    <a:pt x="1190244" y="0"/>
                  </a:lnTo>
                </a:path>
              </a:pathLst>
            </a:custGeom>
            <a:ln w="317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851403" y="4081271"/>
              <a:ext cx="1190625" cy="0"/>
            </a:xfrm>
            <a:custGeom>
              <a:avLst/>
              <a:gdLst/>
              <a:ahLst/>
              <a:cxnLst/>
              <a:rect l="l" t="t" r="r" b="b"/>
              <a:pathLst>
                <a:path w="1190625">
                  <a:moveTo>
                    <a:pt x="0" y="0"/>
                  </a:moveTo>
                  <a:lnTo>
                    <a:pt x="1190244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426208" y="3695699"/>
              <a:ext cx="1361440" cy="1780539"/>
            </a:xfrm>
            <a:custGeom>
              <a:avLst/>
              <a:gdLst/>
              <a:ahLst/>
              <a:cxnLst/>
              <a:rect l="l" t="t" r="r" b="b"/>
              <a:pathLst>
                <a:path w="1361439" h="1780539">
                  <a:moveTo>
                    <a:pt x="425196" y="0"/>
                  </a:moveTo>
                  <a:lnTo>
                    <a:pt x="0" y="0"/>
                  </a:lnTo>
                  <a:lnTo>
                    <a:pt x="0" y="1780032"/>
                  </a:lnTo>
                  <a:lnTo>
                    <a:pt x="425196" y="1780032"/>
                  </a:lnTo>
                  <a:lnTo>
                    <a:pt x="425196" y="0"/>
                  </a:lnTo>
                  <a:close/>
                </a:path>
                <a:path w="1361439" h="1780539">
                  <a:moveTo>
                    <a:pt x="1360932" y="601980"/>
                  </a:moveTo>
                  <a:lnTo>
                    <a:pt x="935736" y="601980"/>
                  </a:lnTo>
                  <a:lnTo>
                    <a:pt x="935736" y="1586484"/>
                  </a:lnTo>
                  <a:lnTo>
                    <a:pt x="1360932" y="1586484"/>
                  </a:lnTo>
                  <a:lnTo>
                    <a:pt x="1360932" y="601980"/>
                  </a:lnTo>
                  <a:close/>
                </a:path>
              </a:pathLst>
            </a:custGeom>
            <a:solidFill>
              <a:srgbClr val="778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235963" y="4524755"/>
              <a:ext cx="256540" cy="0"/>
            </a:xfrm>
            <a:custGeom>
              <a:avLst/>
              <a:gdLst/>
              <a:ahLst/>
              <a:cxnLst/>
              <a:rect l="l" t="t" r="r" b="b"/>
              <a:pathLst>
                <a:path w="256540">
                  <a:moveTo>
                    <a:pt x="0" y="0"/>
                  </a:moveTo>
                  <a:lnTo>
                    <a:pt x="256032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491995" y="4562855"/>
              <a:ext cx="424180" cy="85725"/>
            </a:xfrm>
            <a:custGeom>
              <a:avLst/>
              <a:gdLst/>
              <a:ahLst/>
              <a:cxnLst/>
              <a:rect l="l" t="t" r="r" b="b"/>
              <a:pathLst>
                <a:path w="424180" h="85725">
                  <a:moveTo>
                    <a:pt x="423672" y="0"/>
                  </a:moveTo>
                  <a:lnTo>
                    <a:pt x="0" y="0"/>
                  </a:lnTo>
                  <a:lnTo>
                    <a:pt x="0" y="85344"/>
                  </a:lnTo>
                  <a:lnTo>
                    <a:pt x="423672" y="85344"/>
                  </a:lnTo>
                  <a:lnTo>
                    <a:pt x="423672" y="0"/>
                  </a:lnTo>
                  <a:close/>
                </a:path>
              </a:pathLst>
            </a:custGeom>
            <a:solidFill>
              <a:srgbClr val="435B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491996" y="4085843"/>
              <a:ext cx="2295525" cy="477520"/>
            </a:xfrm>
            <a:custGeom>
              <a:avLst/>
              <a:gdLst/>
              <a:ahLst/>
              <a:cxnLst/>
              <a:rect l="l" t="t" r="r" b="b"/>
              <a:pathLst>
                <a:path w="2295525" h="477520">
                  <a:moveTo>
                    <a:pt x="423672" y="0"/>
                  </a:moveTo>
                  <a:lnTo>
                    <a:pt x="0" y="0"/>
                  </a:lnTo>
                  <a:lnTo>
                    <a:pt x="0" y="477012"/>
                  </a:lnTo>
                  <a:lnTo>
                    <a:pt x="423672" y="477012"/>
                  </a:lnTo>
                  <a:lnTo>
                    <a:pt x="423672" y="0"/>
                  </a:lnTo>
                  <a:close/>
                </a:path>
                <a:path w="2295525" h="477520">
                  <a:moveTo>
                    <a:pt x="2295144" y="196596"/>
                  </a:moveTo>
                  <a:lnTo>
                    <a:pt x="1869948" y="196596"/>
                  </a:lnTo>
                  <a:lnTo>
                    <a:pt x="1869948" y="211836"/>
                  </a:lnTo>
                  <a:lnTo>
                    <a:pt x="2295144" y="211836"/>
                  </a:lnTo>
                  <a:lnTo>
                    <a:pt x="2295144" y="196596"/>
                  </a:lnTo>
                  <a:close/>
                </a:path>
              </a:pathLst>
            </a:custGeom>
            <a:solidFill>
              <a:srgbClr val="4615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491995" y="4050791"/>
              <a:ext cx="423672" cy="3505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235963" y="3637787"/>
              <a:ext cx="2806065" cy="0"/>
            </a:xfrm>
            <a:custGeom>
              <a:avLst/>
              <a:gdLst/>
              <a:ahLst/>
              <a:cxnLst/>
              <a:rect l="l" t="t" r="r" b="b"/>
              <a:pathLst>
                <a:path w="2806065">
                  <a:moveTo>
                    <a:pt x="0" y="0"/>
                  </a:moveTo>
                  <a:lnTo>
                    <a:pt x="2805684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426208" y="3372611"/>
              <a:ext cx="425196" cy="3230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361943" y="3663695"/>
              <a:ext cx="425195" cy="6187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236725" y="6299454"/>
              <a:ext cx="2804160" cy="0"/>
            </a:xfrm>
            <a:custGeom>
              <a:avLst/>
              <a:gdLst/>
              <a:ahLst/>
              <a:cxnLst/>
              <a:rect l="l" t="t" r="r" b="b"/>
              <a:pathLst>
                <a:path w="2804160">
                  <a:moveTo>
                    <a:pt x="0" y="0"/>
                  </a:moveTo>
                  <a:lnTo>
                    <a:pt x="2804160" y="0"/>
                  </a:lnTo>
                </a:path>
              </a:pathLst>
            </a:custGeom>
            <a:ln w="19050">
              <a:solidFill>
                <a:srgbClr val="4615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/>
          <p:nvPr/>
        </p:nvSpPr>
        <p:spPr>
          <a:xfrm>
            <a:off x="1235963" y="3194304"/>
            <a:ext cx="2806065" cy="0"/>
          </a:xfrm>
          <a:custGeom>
            <a:avLst/>
            <a:gdLst/>
            <a:ahLst/>
            <a:cxnLst/>
            <a:rect l="l" t="t" r="r" b="b"/>
            <a:pathLst>
              <a:path w="2806065">
                <a:moveTo>
                  <a:pt x="0" y="0"/>
                </a:moveTo>
                <a:lnTo>
                  <a:pt x="2805684" y="0"/>
                </a:lnTo>
              </a:path>
            </a:pathLst>
          </a:custGeom>
          <a:ln w="9525">
            <a:solidFill>
              <a:srgbClr val="EFCC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1061719" y="6210096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46153A"/>
                </a:solidFill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998321" y="5766308"/>
            <a:ext cx="1536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46153A"/>
                </a:solidFill>
                <a:latin typeface="Arial"/>
                <a:cs typeface="Arial"/>
              </a:rPr>
              <a:t>50</a:t>
            </a:r>
            <a:endParaRPr sz="9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934618" y="5322570"/>
            <a:ext cx="2159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46153A"/>
                </a:solidFill>
                <a:latin typeface="Arial"/>
                <a:cs typeface="Arial"/>
              </a:rPr>
              <a:t>1</a:t>
            </a:r>
            <a:r>
              <a:rPr sz="900" spc="-15" dirty="0">
                <a:solidFill>
                  <a:srgbClr val="46153A"/>
                </a:solidFill>
                <a:latin typeface="Arial"/>
                <a:cs typeface="Arial"/>
              </a:rPr>
              <a:t>0</a:t>
            </a:r>
            <a:r>
              <a:rPr sz="900" spc="-5" dirty="0">
                <a:solidFill>
                  <a:srgbClr val="46153A"/>
                </a:solidFill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934618" y="4878704"/>
            <a:ext cx="2159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46153A"/>
                </a:solidFill>
                <a:latin typeface="Arial"/>
                <a:cs typeface="Arial"/>
              </a:rPr>
              <a:t>1</a:t>
            </a:r>
            <a:r>
              <a:rPr sz="900" spc="-15" dirty="0">
                <a:solidFill>
                  <a:srgbClr val="46153A"/>
                </a:solidFill>
                <a:latin typeface="Arial"/>
                <a:cs typeface="Arial"/>
              </a:rPr>
              <a:t>5</a:t>
            </a:r>
            <a:r>
              <a:rPr sz="900" spc="-5" dirty="0">
                <a:solidFill>
                  <a:srgbClr val="46153A"/>
                </a:solidFill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934618" y="4435220"/>
            <a:ext cx="2159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46153A"/>
                </a:solidFill>
                <a:latin typeface="Arial"/>
                <a:cs typeface="Arial"/>
              </a:rPr>
              <a:t>2</a:t>
            </a:r>
            <a:r>
              <a:rPr sz="900" spc="-15" dirty="0">
                <a:solidFill>
                  <a:srgbClr val="46153A"/>
                </a:solidFill>
                <a:latin typeface="Arial"/>
                <a:cs typeface="Arial"/>
              </a:rPr>
              <a:t>0</a:t>
            </a:r>
            <a:r>
              <a:rPr sz="900" spc="-5" dirty="0">
                <a:solidFill>
                  <a:srgbClr val="46153A"/>
                </a:solidFill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934618" y="3991482"/>
            <a:ext cx="2159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46153A"/>
                </a:solidFill>
                <a:latin typeface="Arial"/>
                <a:cs typeface="Arial"/>
              </a:rPr>
              <a:t>2</a:t>
            </a:r>
            <a:r>
              <a:rPr sz="900" spc="-15" dirty="0">
                <a:solidFill>
                  <a:srgbClr val="46153A"/>
                </a:solidFill>
                <a:latin typeface="Arial"/>
                <a:cs typeface="Arial"/>
              </a:rPr>
              <a:t>5</a:t>
            </a:r>
            <a:r>
              <a:rPr sz="900" spc="-5" dirty="0">
                <a:solidFill>
                  <a:srgbClr val="46153A"/>
                </a:solidFill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934618" y="3547617"/>
            <a:ext cx="2159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46153A"/>
                </a:solidFill>
                <a:latin typeface="Arial"/>
                <a:cs typeface="Arial"/>
              </a:rPr>
              <a:t>3</a:t>
            </a:r>
            <a:r>
              <a:rPr sz="900" spc="-15" dirty="0">
                <a:solidFill>
                  <a:srgbClr val="46153A"/>
                </a:solidFill>
                <a:latin typeface="Arial"/>
                <a:cs typeface="Arial"/>
              </a:rPr>
              <a:t>0</a:t>
            </a:r>
            <a:r>
              <a:rPr sz="900" spc="-5" dirty="0">
                <a:solidFill>
                  <a:srgbClr val="46153A"/>
                </a:solidFill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934618" y="3103879"/>
            <a:ext cx="2159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46153A"/>
                </a:solidFill>
                <a:latin typeface="Arial"/>
                <a:cs typeface="Arial"/>
              </a:rPr>
              <a:t>3</a:t>
            </a:r>
            <a:r>
              <a:rPr sz="900" spc="-15" dirty="0">
                <a:solidFill>
                  <a:srgbClr val="46153A"/>
                </a:solidFill>
                <a:latin typeface="Arial"/>
                <a:cs typeface="Arial"/>
              </a:rPr>
              <a:t>5</a:t>
            </a:r>
            <a:r>
              <a:rPr sz="900" spc="-5" dirty="0">
                <a:solidFill>
                  <a:srgbClr val="46153A"/>
                </a:solidFill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373505" y="6346342"/>
            <a:ext cx="6604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46153A"/>
                </a:solidFill>
                <a:latin typeface="Arial"/>
                <a:cs typeface="Arial"/>
              </a:rPr>
              <a:t>Rēzeknes</a:t>
            </a:r>
            <a:r>
              <a:rPr sz="900" spc="-60" dirty="0">
                <a:solidFill>
                  <a:srgbClr val="46153A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46153A"/>
                </a:solidFill>
                <a:latin typeface="Arial"/>
                <a:cs typeface="Arial"/>
              </a:rPr>
              <a:t>n.</a:t>
            </a:r>
            <a:endParaRPr sz="9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305557" y="6346342"/>
            <a:ext cx="6667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46153A"/>
                </a:solidFill>
                <a:latin typeface="Arial"/>
                <a:cs typeface="Arial"/>
              </a:rPr>
              <a:t>Varakļānu</a:t>
            </a:r>
            <a:r>
              <a:rPr sz="900" spc="-50" dirty="0">
                <a:solidFill>
                  <a:srgbClr val="46153A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46153A"/>
                </a:solidFill>
                <a:latin typeface="Arial"/>
                <a:cs typeface="Arial"/>
              </a:rPr>
              <a:t>n.</a:t>
            </a:r>
            <a:endParaRPr sz="9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3263265" y="6346342"/>
            <a:ext cx="6223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46153A"/>
                </a:solidFill>
                <a:latin typeface="Arial"/>
                <a:cs typeface="Arial"/>
              </a:rPr>
              <a:t>Madonas</a:t>
            </a:r>
            <a:r>
              <a:rPr sz="900" spc="-65" dirty="0">
                <a:solidFill>
                  <a:srgbClr val="46153A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46153A"/>
                </a:solidFill>
                <a:latin typeface="Arial"/>
                <a:cs typeface="Arial"/>
              </a:rPr>
              <a:t>n.</a:t>
            </a:r>
            <a:endParaRPr sz="900">
              <a:latin typeface="Arial"/>
              <a:cs typeface="Arial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4232147" y="3567684"/>
            <a:ext cx="57912" cy="579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4301744" y="3506851"/>
            <a:ext cx="6477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212D29"/>
                </a:solidFill>
                <a:latin typeface="Arial"/>
                <a:cs typeface="Arial"/>
              </a:rPr>
              <a:t>Pakalpojumi</a:t>
            </a:r>
            <a:endParaRPr sz="900">
              <a:latin typeface="Arial"/>
              <a:cs typeface="Arial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4232147" y="4006596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20">
                <a:moveTo>
                  <a:pt x="57912" y="0"/>
                </a:moveTo>
                <a:lnTo>
                  <a:pt x="0" y="0"/>
                </a:lnTo>
                <a:lnTo>
                  <a:pt x="0" y="57911"/>
                </a:lnTo>
                <a:lnTo>
                  <a:pt x="57912" y="57911"/>
                </a:lnTo>
                <a:lnTo>
                  <a:pt x="57912" y="0"/>
                </a:lnTo>
                <a:close/>
              </a:path>
            </a:pathLst>
          </a:custGeom>
          <a:solidFill>
            <a:srgbClr val="4615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4301744" y="3946397"/>
            <a:ext cx="6515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212D29"/>
                </a:solidFill>
                <a:latin typeface="Arial"/>
                <a:cs typeface="Arial"/>
              </a:rPr>
              <a:t>Mašīnbūve+</a:t>
            </a:r>
            <a:endParaRPr sz="900">
              <a:latin typeface="Arial"/>
              <a:cs typeface="Arial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4232147" y="4447032"/>
            <a:ext cx="58419" cy="56515"/>
          </a:xfrm>
          <a:custGeom>
            <a:avLst/>
            <a:gdLst/>
            <a:ahLst/>
            <a:cxnLst/>
            <a:rect l="l" t="t" r="r" b="b"/>
            <a:pathLst>
              <a:path w="58420" h="56514">
                <a:moveTo>
                  <a:pt x="57912" y="0"/>
                </a:moveTo>
                <a:lnTo>
                  <a:pt x="0" y="0"/>
                </a:lnTo>
                <a:lnTo>
                  <a:pt x="0" y="56388"/>
                </a:lnTo>
                <a:lnTo>
                  <a:pt x="57912" y="56388"/>
                </a:lnTo>
                <a:lnTo>
                  <a:pt x="57912" y="0"/>
                </a:lnTo>
                <a:close/>
              </a:path>
            </a:pathLst>
          </a:custGeom>
          <a:solidFill>
            <a:srgbClr val="435B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4301744" y="4385817"/>
            <a:ext cx="343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12D29"/>
                </a:solidFill>
                <a:latin typeface="Arial"/>
                <a:cs typeface="Arial"/>
              </a:rPr>
              <a:t>Ķī</a:t>
            </a:r>
            <a:r>
              <a:rPr sz="900" spc="-5" dirty="0">
                <a:solidFill>
                  <a:srgbClr val="212D29"/>
                </a:solidFill>
                <a:latin typeface="Arial"/>
                <a:cs typeface="Arial"/>
              </a:rPr>
              <a:t>m</a:t>
            </a:r>
            <a:r>
              <a:rPr sz="900" dirty="0">
                <a:solidFill>
                  <a:srgbClr val="212D29"/>
                </a:solidFill>
                <a:latin typeface="Arial"/>
                <a:cs typeface="Arial"/>
              </a:rPr>
              <a:t>ija</a:t>
            </a:r>
            <a:endParaRPr sz="9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3774440" y="4385817"/>
            <a:ext cx="3054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2100" algn="l"/>
              </a:tabLst>
            </a:pPr>
            <a:r>
              <a:rPr sz="900" u="sng" dirty="0">
                <a:solidFill>
                  <a:srgbClr val="212D29"/>
                </a:solidFill>
                <a:uFill>
                  <a:solidFill>
                    <a:srgbClr val="EFCCE7"/>
                  </a:solidFill>
                </a:uFill>
                <a:latin typeface="Times New Roman"/>
                <a:cs typeface="Times New Roman"/>
              </a:rPr>
              <a:t> 	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4232147" y="4885944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20">
                <a:moveTo>
                  <a:pt x="57912" y="0"/>
                </a:moveTo>
                <a:lnTo>
                  <a:pt x="0" y="0"/>
                </a:lnTo>
                <a:lnTo>
                  <a:pt x="0" y="57911"/>
                </a:lnTo>
                <a:lnTo>
                  <a:pt x="57912" y="57911"/>
                </a:lnTo>
                <a:lnTo>
                  <a:pt x="57912" y="0"/>
                </a:lnTo>
                <a:close/>
              </a:path>
            </a:pathLst>
          </a:custGeom>
          <a:solidFill>
            <a:srgbClr val="778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4301744" y="4825365"/>
            <a:ext cx="6864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212D29"/>
                </a:solidFill>
                <a:latin typeface="Arial"/>
                <a:cs typeface="Arial"/>
              </a:rPr>
              <a:t>Meža</a:t>
            </a:r>
            <a:r>
              <a:rPr sz="900" spc="-55" dirty="0">
                <a:solidFill>
                  <a:srgbClr val="212D29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212D29"/>
                </a:solidFill>
                <a:latin typeface="Arial"/>
                <a:cs typeface="Arial"/>
              </a:rPr>
              <a:t>nozare</a:t>
            </a:r>
            <a:endParaRPr sz="9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3774440" y="4825365"/>
            <a:ext cx="3054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2100" algn="l"/>
              </a:tabLst>
            </a:pPr>
            <a:r>
              <a:rPr sz="900" u="sng" dirty="0">
                <a:solidFill>
                  <a:srgbClr val="212D29"/>
                </a:solidFill>
                <a:uFill>
                  <a:solidFill>
                    <a:srgbClr val="EFCCE7"/>
                  </a:solidFill>
                </a:uFill>
                <a:latin typeface="Times New Roman"/>
                <a:cs typeface="Times New Roman"/>
              </a:rPr>
              <a:t> 	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4232147" y="5324855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20">
                <a:moveTo>
                  <a:pt x="57912" y="0"/>
                </a:moveTo>
                <a:lnTo>
                  <a:pt x="0" y="0"/>
                </a:lnTo>
                <a:lnTo>
                  <a:pt x="0" y="57912"/>
                </a:lnTo>
                <a:lnTo>
                  <a:pt x="57912" y="57912"/>
                </a:lnTo>
                <a:lnTo>
                  <a:pt x="57912" y="0"/>
                </a:lnTo>
                <a:close/>
              </a:path>
            </a:pathLst>
          </a:custGeom>
          <a:solidFill>
            <a:srgbClr val="B817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4301744" y="5264911"/>
            <a:ext cx="9080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212D29"/>
                </a:solidFill>
                <a:latin typeface="Arial"/>
                <a:cs typeface="Arial"/>
              </a:rPr>
              <a:t>Vieglā</a:t>
            </a:r>
            <a:r>
              <a:rPr sz="900" spc="-45" dirty="0">
                <a:solidFill>
                  <a:srgbClr val="212D29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212D29"/>
                </a:solidFill>
                <a:latin typeface="Arial"/>
                <a:cs typeface="Arial"/>
              </a:rPr>
              <a:t>rūpniecība</a:t>
            </a:r>
            <a:endParaRPr sz="90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3774440" y="5264911"/>
            <a:ext cx="3054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2100" algn="l"/>
              </a:tabLst>
            </a:pPr>
            <a:r>
              <a:rPr sz="900" u="sng" dirty="0">
                <a:solidFill>
                  <a:srgbClr val="212D29"/>
                </a:solidFill>
                <a:uFill>
                  <a:solidFill>
                    <a:srgbClr val="EFCCE7"/>
                  </a:solidFill>
                </a:uFill>
                <a:latin typeface="Times New Roman"/>
                <a:cs typeface="Times New Roman"/>
              </a:rPr>
              <a:t> 	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4232147" y="5765291"/>
            <a:ext cx="58419" cy="56515"/>
          </a:xfrm>
          <a:custGeom>
            <a:avLst/>
            <a:gdLst/>
            <a:ahLst/>
            <a:cxnLst/>
            <a:rect l="l" t="t" r="r" b="b"/>
            <a:pathLst>
              <a:path w="58420" h="56514">
                <a:moveTo>
                  <a:pt x="57912" y="0"/>
                </a:moveTo>
                <a:lnTo>
                  <a:pt x="0" y="0"/>
                </a:lnTo>
                <a:lnTo>
                  <a:pt x="0" y="56387"/>
                </a:lnTo>
                <a:lnTo>
                  <a:pt x="57912" y="56387"/>
                </a:lnTo>
                <a:lnTo>
                  <a:pt x="57912" y="0"/>
                </a:lnTo>
                <a:close/>
              </a:path>
            </a:pathLst>
          </a:custGeom>
          <a:solidFill>
            <a:srgbClr val="B88D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4301744" y="5704433"/>
            <a:ext cx="9709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212D29"/>
                </a:solidFill>
                <a:latin typeface="Arial"/>
                <a:cs typeface="Arial"/>
              </a:rPr>
              <a:t>Pārtika </a:t>
            </a:r>
            <a:r>
              <a:rPr sz="900" dirty="0">
                <a:solidFill>
                  <a:srgbClr val="212D29"/>
                </a:solidFill>
                <a:latin typeface="Arial"/>
                <a:cs typeface="Arial"/>
              </a:rPr>
              <a:t>un</a:t>
            </a:r>
            <a:r>
              <a:rPr sz="900" spc="-50" dirty="0">
                <a:solidFill>
                  <a:srgbClr val="212D29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212D29"/>
                </a:solidFill>
                <a:latin typeface="Arial"/>
                <a:cs typeface="Arial"/>
              </a:rPr>
              <a:t>dzērieni</a:t>
            </a:r>
            <a:endParaRPr sz="90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3774440" y="5704433"/>
            <a:ext cx="3054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2100" algn="l"/>
              </a:tabLst>
            </a:pPr>
            <a:r>
              <a:rPr sz="900" u="sng" dirty="0">
                <a:solidFill>
                  <a:srgbClr val="212D29"/>
                </a:solidFill>
                <a:uFill>
                  <a:solidFill>
                    <a:srgbClr val="EFCCE7"/>
                  </a:solidFill>
                </a:uFill>
                <a:latin typeface="Times New Roman"/>
                <a:cs typeface="Times New Roman"/>
              </a:rPr>
              <a:t> 	</a:t>
            </a:r>
            <a:endParaRPr sz="900">
              <a:latin typeface="Times New Roman"/>
              <a:cs typeface="Times New Roman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4227385" y="6199441"/>
            <a:ext cx="67945" cy="67945"/>
            <a:chOff x="4227385" y="6199441"/>
            <a:chExt cx="67945" cy="67945"/>
          </a:xfrm>
        </p:grpSpPr>
        <p:sp>
          <p:nvSpPr>
            <p:cNvPr id="78" name="object 78"/>
            <p:cNvSpPr/>
            <p:nvPr/>
          </p:nvSpPr>
          <p:spPr>
            <a:xfrm>
              <a:off x="4232147" y="6204203"/>
              <a:ext cx="58419" cy="58419"/>
            </a:xfrm>
            <a:custGeom>
              <a:avLst/>
              <a:gdLst/>
              <a:ahLst/>
              <a:cxnLst/>
              <a:rect l="l" t="t" r="r" b="b"/>
              <a:pathLst>
                <a:path w="58420" h="58420">
                  <a:moveTo>
                    <a:pt x="57912" y="0"/>
                  </a:moveTo>
                  <a:lnTo>
                    <a:pt x="0" y="0"/>
                  </a:lnTo>
                  <a:lnTo>
                    <a:pt x="0" y="57912"/>
                  </a:lnTo>
                  <a:lnTo>
                    <a:pt x="57912" y="57912"/>
                  </a:lnTo>
                  <a:lnTo>
                    <a:pt x="57912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232147" y="6204203"/>
              <a:ext cx="58419" cy="58419"/>
            </a:xfrm>
            <a:custGeom>
              <a:avLst/>
              <a:gdLst/>
              <a:ahLst/>
              <a:cxnLst/>
              <a:rect l="l" t="t" r="r" b="b"/>
              <a:pathLst>
                <a:path w="58420" h="58420">
                  <a:moveTo>
                    <a:pt x="0" y="57912"/>
                  </a:moveTo>
                  <a:lnTo>
                    <a:pt x="57912" y="57912"/>
                  </a:lnTo>
                  <a:lnTo>
                    <a:pt x="57912" y="0"/>
                  </a:lnTo>
                  <a:lnTo>
                    <a:pt x="0" y="0"/>
                  </a:lnTo>
                  <a:lnTo>
                    <a:pt x="0" y="57912"/>
                  </a:lnTo>
                  <a:close/>
                </a:path>
              </a:pathLst>
            </a:custGeom>
            <a:ln w="9525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0" name="object 80"/>
          <p:cNvSpPr txBox="1"/>
          <p:nvPr/>
        </p:nvSpPr>
        <p:spPr>
          <a:xfrm>
            <a:off x="4301744" y="6143955"/>
            <a:ext cx="15671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212D29"/>
                </a:solidFill>
                <a:latin typeface="Arial"/>
                <a:cs typeface="Arial"/>
              </a:rPr>
              <a:t>Lauksaimniecība un ieguves</a:t>
            </a:r>
            <a:r>
              <a:rPr sz="900" spc="-40" dirty="0">
                <a:solidFill>
                  <a:srgbClr val="212D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12D29"/>
                </a:solidFill>
                <a:latin typeface="Arial"/>
                <a:cs typeface="Arial"/>
              </a:rPr>
              <a:t>r.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2576195" marR="5080" indent="-2564130">
              <a:lnSpc>
                <a:spcPts val="5470"/>
              </a:lnSpc>
              <a:spcBef>
                <a:spcPts val="525"/>
              </a:spcBef>
            </a:pPr>
            <a:r>
              <a:rPr spc="-5" dirty="0"/>
              <a:t>Nozares mainās ārēji </a:t>
            </a:r>
            <a:r>
              <a:rPr dirty="0"/>
              <a:t>un  </a:t>
            </a:r>
            <a:r>
              <a:rPr spc="-10" dirty="0"/>
              <a:t>iekšēji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0416" y="756615"/>
            <a:ext cx="826325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360F2C"/>
                </a:solidFill>
              </a:rPr>
              <a:t>Kā </a:t>
            </a:r>
            <a:r>
              <a:rPr sz="3200" spc="-5" dirty="0">
                <a:solidFill>
                  <a:srgbClr val="360F2C"/>
                </a:solidFill>
              </a:rPr>
              <a:t>mainās </a:t>
            </a:r>
            <a:r>
              <a:rPr sz="3200" dirty="0">
                <a:solidFill>
                  <a:srgbClr val="360F2C"/>
                </a:solidFill>
              </a:rPr>
              <a:t>nozaru </a:t>
            </a:r>
            <a:r>
              <a:rPr sz="3200" spc="-5" dirty="0">
                <a:solidFill>
                  <a:srgbClr val="360F2C"/>
                </a:solidFill>
              </a:rPr>
              <a:t>struktūra </a:t>
            </a:r>
            <a:r>
              <a:rPr sz="3200" dirty="0">
                <a:solidFill>
                  <a:srgbClr val="360F2C"/>
                </a:solidFill>
              </a:rPr>
              <a:t>– </a:t>
            </a:r>
            <a:r>
              <a:rPr sz="3200" spc="-5" dirty="0">
                <a:solidFill>
                  <a:srgbClr val="360F2C"/>
                </a:solidFill>
              </a:rPr>
              <a:t>meža</a:t>
            </a:r>
            <a:r>
              <a:rPr sz="3200" spc="-125" dirty="0">
                <a:solidFill>
                  <a:srgbClr val="360F2C"/>
                </a:solidFill>
              </a:rPr>
              <a:t> </a:t>
            </a:r>
            <a:r>
              <a:rPr sz="3200" dirty="0">
                <a:solidFill>
                  <a:srgbClr val="360F2C"/>
                </a:solidFill>
              </a:rPr>
              <a:t>nozare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743508" y="1722577"/>
            <a:ext cx="271399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b="1" spc="5" dirty="0">
                <a:solidFill>
                  <a:srgbClr val="DB8892"/>
                </a:solidFill>
                <a:latin typeface="Arial"/>
                <a:cs typeface="Arial"/>
              </a:rPr>
              <a:t>Meža </a:t>
            </a:r>
            <a:r>
              <a:rPr sz="1400" b="1" spc="-5" dirty="0">
                <a:solidFill>
                  <a:srgbClr val="DB8892"/>
                </a:solidFill>
                <a:latin typeface="Arial"/>
                <a:cs typeface="Arial"/>
              </a:rPr>
              <a:t>nozares produktu</a:t>
            </a:r>
            <a:r>
              <a:rPr sz="1400" b="1" spc="-145" dirty="0">
                <a:solidFill>
                  <a:srgbClr val="DB8892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DB8892"/>
                </a:solidFill>
                <a:latin typeface="Arial"/>
                <a:cs typeface="Arial"/>
              </a:rPr>
              <a:t>devuma</a:t>
            </a:r>
            <a:endParaRPr sz="1400">
              <a:latin typeface="Arial"/>
              <a:cs typeface="Arial"/>
            </a:endParaRPr>
          </a:p>
          <a:p>
            <a:pPr marL="5715" algn="ctr">
              <a:lnSpc>
                <a:spcPct val="100000"/>
              </a:lnSpc>
            </a:pPr>
            <a:r>
              <a:rPr sz="1400" b="1" spc="-5" dirty="0">
                <a:solidFill>
                  <a:srgbClr val="DB8892"/>
                </a:solidFill>
                <a:latin typeface="Arial"/>
                <a:cs typeface="Arial"/>
              </a:rPr>
              <a:t>izmaiņas 2014.-2020. gadā,</a:t>
            </a:r>
            <a:r>
              <a:rPr sz="1400" b="1" spc="-110" dirty="0">
                <a:solidFill>
                  <a:srgbClr val="DB8892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DB8892"/>
                </a:solidFill>
                <a:latin typeface="Arial"/>
                <a:cs typeface="Arial"/>
              </a:rPr>
              <a:t>%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68095" y="3162300"/>
            <a:ext cx="2978150" cy="2568575"/>
            <a:chOff x="768095" y="3162300"/>
            <a:chExt cx="2978150" cy="2568575"/>
          </a:xfrm>
        </p:grpSpPr>
        <p:sp>
          <p:nvSpPr>
            <p:cNvPr id="5" name="object 5"/>
            <p:cNvSpPr/>
            <p:nvPr/>
          </p:nvSpPr>
          <p:spPr>
            <a:xfrm>
              <a:off x="768095" y="3259835"/>
              <a:ext cx="2978150" cy="2156460"/>
            </a:xfrm>
            <a:custGeom>
              <a:avLst/>
              <a:gdLst/>
              <a:ahLst/>
              <a:cxnLst/>
              <a:rect l="l" t="t" r="r" b="b"/>
              <a:pathLst>
                <a:path w="2978150" h="2156460">
                  <a:moveTo>
                    <a:pt x="0" y="2156460"/>
                  </a:moveTo>
                  <a:lnTo>
                    <a:pt x="89916" y="2156460"/>
                  </a:lnTo>
                </a:path>
                <a:path w="2978150" h="2156460">
                  <a:moveTo>
                    <a:pt x="240792" y="2156460"/>
                  </a:moveTo>
                  <a:lnTo>
                    <a:pt x="422148" y="2156460"/>
                  </a:lnTo>
                </a:path>
                <a:path w="2978150" h="2156460">
                  <a:moveTo>
                    <a:pt x="0" y="1848612"/>
                  </a:moveTo>
                  <a:lnTo>
                    <a:pt x="89916" y="1848612"/>
                  </a:lnTo>
                </a:path>
                <a:path w="2978150" h="2156460">
                  <a:moveTo>
                    <a:pt x="240792" y="1848612"/>
                  </a:moveTo>
                  <a:lnTo>
                    <a:pt x="422148" y="1848612"/>
                  </a:lnTo>
                </a:path>
                <a:path w="2978150" h="2156460">
                  <a:moveTo>
                    <a:pt x="0" y="1540764"/>
                  </a:moveTo>
                  <a:lnTo>
                    <a:pt x="89916" y="1540764"/>
                  </a:lnTo>
                </a:path>
                <a:path w="2978150" h="2156460">
                  <a:moveTo>
                    <a:pt x="240792" y="1540764"/>
                  </a:moveTo>
                  <a:lnTo>
                    <a:pt x="422148" y="1540764"/>
                  </a:lnTo>
                </a:path>
                <a:path w="2978150" h="2156460">
                  <a:moveTo>
                    <a:pt x="0" y="1232915"/>
                  </a:moveTo>
                  <a:lnTo>
                    <a:pt x="89916" y="1232915"/>
                  </a:lnTo>
                </a:path>
                <a:path w="2978150" h="2156460">
                  <a:moveTo>
                    <a:pt x="240792" y="1232915"/>
                  </a:moveTo>
                  <a:lnTo>
                    <a:pt x="422148" y="1232915"/>
                  </a:lnTo>
                </a:path>
                <a:path w="2978150" h="2156460">
                  <a:moveTo>
                    <a:pt x="0" y="925068"/>
                  </a:moveTo>
                  <a:lnTo>
                    <a:pt x="89916" y="925068"/>
                  </a:lnTo>
                </a:path>
                <a:path w="2978150" h="2156460">
                  <a:moveTo>
                    <a:pt x="240792" y="925068"/>
                  </a:moveTo>
                  <a:lnTo>
                    <a:pt x="422148" y="925068"/>
                  </a:lnTo>
                </a:path>
                <a:path w="2978150" h="2156460">
                  <a:moveTo>
                    <a:pt x="0" y="615695"/>
                  </a:moveTo>
                  <a:lnTo>
                    <a:pt x="89916" y="615695"/>
                  </a:lnTo>
                </a:path>
                <a:path w="2978150" h="2156460">
                  <a:moveTo>
                    <a:pt x="240792" y="615695"/>
                  </a:moveTo>
                  <a:lnTo>
                    <a:pt x="2977896" y="615695"/>
                  </a:lnTo>
                </a:path>
                <a:path w="2978150" h="2156460">
                  <a:moveTo>
                    <a:pt x="0" y="307848"/>
                  </a:moveTo>
                  <a:lnTo>
                    <a:pt x="89916" y="307848"/>
                  </a:lnTo>
                </a:path>
                <a:path w="2978150" h="2156460">
                  <a:moveTo>
                    <a:pt x="240792" y="307848"/>
                  </a:moveTo>
                  <a:lnTo>
                    <a:pt x="2977896" y="307848"/>
                  </a:lnTo>
                </a:path>
                <a:path w="2978150" h="2156460">
                  <a:moveTo>
                    <a:pt x="0" y="0"/>
                  </a:moveTo>
                  <a:lnTo>
                    <a:pt x="89916" y="0"/>
                  </a:lnTo>
                </a:path>
                <a:path w="2978150" h="2156460">
                  <a:moveTo>
                    <a:pt x="240792" y="0"/>
                  </a:moveTo>
                  <a:lnTo>
                    <a:pt x="2977896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58011" y="3162300"/>
              <a:ext cx="151130" cy="2563495"/>
            </a:xfrm>
            <a:custGeom>
              <a:avLst/>
              <a:gdLst/>
              <a:ahLst/>
              <a:cxnLst/>
              <a:rect l="l" t="t" r="r" b="b"/>
              <a:pathLst>
                <a:path w="151130" h="2563495">
                  <a:moveTo>
                    <a:pt x="150875" y="0"/>
                  </a:moveTo>
                  <a:lnTo>
                    <a:pt x="0" y="0"/>
                  </a:lnTo>
                  <a:lnTo>
                    <a:pt x="0" y="2563368"/>
                  </a:lnTo>
                  <a:lnTo>
                    <a:pt x="150875" y="2563368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DB8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39595" y="4184903"/>
              <a:ext cx="2406650" cy="1231900"/>
            </a:xfrm>
            <a:custGeom>
              <a:avLst/>
              <a:gdLst/>
              <a:ahLst/>
              <a:cxnLst/>
              <a:rect l="l" t="t" r="r" b="b"/>
              <a:pathLst>
                <a:path w="2406650" h="1231900">
                  <a:moveTo>
                    <a:pt x="0" y="1231392"/>
                  </a:moveTo>
                  <a:lnTo>
                    <a:pt x="181356" y="1231392"/>
                  </a:lnTo>
                </a:path>
                <a:path w="2406650" h="1231900">
                  <a:moveTo>
                    <a:pt x="0" y="923544"/>
                  </a:moveTo>
                  <a:lnTo>
                    <a:pt x="181356" y="923544"/>
                  </a:lnTo>
                </a:path>
                <a:path w="2406650" h="1231900">
                  <a:moveTo>
                    <a:pt x="0" y="615696"/>
                  </a:moveTo>
                  <a:lnTo>
                    <a:pt x="181356" y="615696"/>
                  </a:lnTo>
                </a:path>
                <a:path w="2406650" h="1231900">
                  <a:moveTo>
                    <a:pt x="0" y="307848"/>
                  </a:moveTo>
                  <a:lnTo>
                    <a:pt x="181356" y="307848"/>
                  </a:lnTo>
                </a:path>
                <a:path w="2406650" h="1231900">
                  <a:moveTo>
                    <a:pt x="0" y="0"/>
                  </a:moveTo>
                  <a:lnTo>
                    <a:pt x="2406395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90244" y="4075175"/>
              <a:ext cx="149860" cy="1651000"/>
            </a:xfrm>
            <a:custGeom>
              <a:avLst/>
              <a:gdLst/>
              <a:ahLst/>
              <a:cxnLst/>
              <a:rect l="l" t="t" r="r" b="b"/>
              <a:pathLst>
                <a:path w="149859" h="1651000">
                  <a:moveTo>
                    <a:pt x="149352" y="0"/>
                  </a:moveTo>
                  <a:lnTo>
                    <a:pt x="0" y="0"/>
                  </a:lnTo>
                  <a:lnTo>
                    <a:pt x="0" y="1650492"/>
                  </a:lnTo>
                  <a:lnTo>
                    <a:pt x="149352" y="1650492"/>
                  </a:lnTo>
                  <a:lnTo>
                    <a:pt x="149352" y="0"/>
                  </a:lnTo>
                  <a:close/>
                </a:path>
              </a:pathLst>
            </a:custGeom>
            <a:solidFill>
              <a:srgbClr val="DB8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70304" y="4492752"/>
              <a:ext cx="2075814" cy="923925"/>
            </a:xfrm>
            <a:custGeom>
              <a:avLst/>
              <a:gdLst/>
              <a:ahLst/>
              <a:cxnLst/>
              <a:rect l="l" t="t" r="r" b="b"/>
              <a:pathLst>
                <a:path w="2075814" h="923925">
                  <a:moveTo>
                    <a:pt x="0" y="923544"/>
                  </a:moveTo>
                  <a:lnTo>
                    <a:pt x="181356" y="923544"/>
                  </a:lnTo>
                </a:path>
                <a:path w="2075814" h="923925">
                  <a:moveTo>
                    <a:pt x="0" y="615696"/>
                  </a:moveTo>
                  <a:lnTo>
                    <a:pt x="181356" y="615696"/>
                  </a:lnTo>
                </a:path>
                <a:path w="2075814" h="923925">
                  <a:moveTo>
                    <a:pt x="0" y="307848"/>
                  </a:moveTo>
                  <a:lnTo>
                    <a:pt x="181356" y="307848"/>
                  </a:lnTo>
                </a:path>
                <a:path w="2075814" h="923925">
                  <a:moveTo>
                    <a:pt x="0" y="0"/>
                  </a:moveTo>
                  <a:lnTo>
                    <a:pt x="2075687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20951" y="4340352"/>
              <a:ext cx="149860" cy="1385570"/>
            </a:xfrm>
            <a:custGeom>
              <a:avLst/>
              <a:gdLst/>
              <a:ahLst/>
              <a:cxnLst/>
              <a:rect l="l" t="t" r="r" b="b"/>
              <a:pathLst>
                <a:path w="149860" h="1385570">
                  <a:moveTo>
                    <a:pt x="149352" y="0"/>
                  </a:moveTo>
                  <a:lnTo>
                    <a:pt x="0" y="0"/>
                  </a:lnTo>
                  <a:lnTo>
                    <a:pt x="0" y="1385316"/>
                  </a:lnTo>
                  <a:lnTo>
                    <a:pt x="149352" y="1385316"/>
                  </a:lnTo>
                  <a:lnTo>
                    <a:pt x="149352" y="0"/>
                  </a:lnTo>
                  <a:close/>
                </a:path>
              </a:pathLst>
            </a:custGeom>
            <a:solidFill>
              <a:srgbClr val="DB8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002535" y="4800600"/>
              <a:ext cx="180340" cy="615950"/>
            </a:xfrm>
            <a:custGeom>
              <a:avLst/>
              <a:gdLst/>
              <a:ahLst/>
              <a:cxnLst/>
              <a:rect l="l" t="t" r="r" b="b"/>
              <a:pathLst>
                <a:path w="180339" h="615950">
                  <a:moveTo>
                    <a:pt x="0" y="615696"/>
                  </a:moveTo>
                  <a:lnTo>
                    <a:pt x="179831" y="615696"/>
                  </a:lnTo>
                </a:path>
                <a:path w="180339" h="615950">
                  <a:moveTo>
                    <a:pt x="0" y="307848"/>
                  </a:moveTo>
                  <a:lnTo>
                    <a:pt x="179831" y="307848"/>
                  </a:lnTo>
                </a:path>
                <a:path w="180339" h="615950">
                  <a:moveTo>
                    <a:pt x="0" y="0"/>
                  </a:moveTo>
                  <a:lnTo>
                    <a:pt x="179831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851659" y="4570475"/>
              <a:ext cx="151130" cy="1155700"/>
            </a:xfrm>
            <a:custGeom>
              <a:avLst/>
              <a:gdLst/>
              <a:ahLst/>
              <a:cxnLst/>
              <a:rect l="l" t="t" r="r" b="b"/>
              <a:pathLst>
                <a:path w="151130" h="1155700">
                  <a:moveTo>
                    <a:pt x="150875" y="0"/>
                  </a:moveTo>
                  <a:lnTo>
                    <a:pt x="0" y="0"/>
                  </a:lnTo>
                  <a:lnTo>
                    <a:pt x="0" y="1155192"/>
                  </a:lnTo>
                  <a:lnTo>
                    <a:pt x="150875" y="1155192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DB8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333243" y="4800600"/>
              <a:ext cx="510540" cy="615950"/>
            </a:xfrm>
            <a:custGeom>
              <a:avLst/>
              <a:gdLst/>
              <a:ahLst/>
              <a:cxnLst/>
              <a:rect l="l" t="t" r="r" b="b"/>
              <a:pathLst>
                <a:path w="510539" h="615950">
                  <a:moveTo>
                    <a:pt x="0" y="615696"/>
                  </a:moveTo>
                  <a:lnTo>
                    <a:pt x="179831" y="615696"/>
                  </a:lnTo>
                </a:path>
                <a:path w="510539" h="615950">
                  <a:moveTo>
                    <a:pt x="330707" y="615696"/>
                  </a:moveTo>
                  <a:lnTo>
                    <a:pt x="510539" y="615696"/>
                  </a:lnTo>
                </a:path>
                <a:path w="510539" h="615950">
                  <a:moveTo>
                    <a:pt x="0" y="307848"/>
                  </a:moveTo>
                  <a:lnTo>
                    <a:pt x="179831" y="307848"/>
                  </a:lnTo>
                </a:path>
                <a:path w="510539" h="615950">
                  <a:moveTo>
                    <a:pt x="330707" y="307848"/>
                  </a:moveTo>
                  <a:lnTo>
                    <a:pt x="510539" y="307848"/>
                  </a:lnTo>
                </a:path>
                <a:path w="510539" h="615950">
                  <a:moveTo>
                    <a:pt x="0" y="0"/>
                  </a:moveTo>
                  <a:lnTo>
                    <a:pt x="179831" y="0"/>
                  </a:lnTo>
                </a:path>
                <a:path w="510539" h="615950">
                  <a:moveTo>
                    <a:pt x="330707" y="0"/>
                  </a:moveTo>
                  <a:lnTo>
                    <a:pt x="510539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513075" y="4632960"/>
              <a:ext cx="151130" cy="1092835"/>
            </a:xfrm>
            <a:custGeom>
              <a:avLst/>
              <a:gdLst/>
              <a:ahLst/>
              <a:cxnLst/>
              <a:rect l="l" t="t" r="r" b="b"/>
              <a:pathLst>
                <a:path w="151130" h="1092835">
                  <a:moveTo>
                    <a:pt x="150875" y="0"/>
                  </a:moveTo>
                  <a:lnTo>
                    <a:pt x="0" y="0"/>
                  </a:lnTo>
                  <a:lnTo>
                    <a:pt x="0" y="1092708"/>
                  </a:lnTo>
                  <a:lnTo>
                    <a:pt x="150875" y="1092708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6D0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513075" y="4632960"/>
              <a:ext cx="151130" cy="1092835"/>
            </a:xfrm>
            <a:custGeom>
              <a:avLst/>
              <a:gdLst/>
              <a:ahLst/>
              <a:cxnLst/>
              <a:rect l="l" t="t" r="r" b="b"/>
              <a:pathLst>
                <a:path w="151130" h="1092835">
                  <a:moveTo>
                    <a:pt x="0" y="1092708"/>
                  </a:moveTo>
                  <a:lnTo>
                    <a:pt x="150875" y="1092708"/>
                  </a:lnTo>
                  <a:lnTo>
                    <a:pt x="150875" y="0"/>
                  </a:lnTo>
                  <a:lnTo>
                    <a:pt x="0" y="0"/>
                  </a:lnTo>
                  <a:lnTo>
                    <a:pt x="0" y="1092708"/>
                  </a:lnTo>
                  <a:close/>
                </a:path>
              </a:pathLst>
            </a:custGeom>
            <a:ln w="9525">
              <a:solidFill>
                <a:srgbClr val="6D03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182368" y="4605527"/>
              <a:ext cx="151130" cy="1120140"/>
            </a:xfrm>
            <a:custGeom>
              <a:avLst/>
              <a:gdLst/>
              <a:ahLst/>
              <a:cxnLst/>
              <a:rect l="l" t="t" r="r" b="b"/>
              <a:pathLst>
                <a:path w="151130" h="1120139">
                  <a:moveTo>
                    <a:pt x="150875" y="0"/>
                  </a:moveTo>
                  <a:lnTo>
                    <a:pt x="0" y="0"/>
                  </a:lnTo>
                  <a:lnTo>
                    <a:pt x="0" y="1120140"/>
                  </a:lnTo>
                  <a:lnTo>
                    <a:pt x="150875" y="1120140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DB8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994660" y="4800600"/>
              <a:ext cx="751840" cy="615950"/>
            </a:xfrm>
            <a:custGeom>
              <a:avLst/>
              <a:gdLst/>
              <a:ahLst/>
              <a:cxnLst/>
              <a:rect l="l" t="t" r="r" b="b"/>
              <a:pathLst>
                <a:path w="751839" h="615950">
                  <a:moveTo>
                    <a:pt x="0" y="615696"/>
                  </a:moveTo>
                  <a:lnTo>
                    <a:pt x="179831" y="615696"/>
                  </a:lnTo>
                </a:path>
                <a:path w="751839" h="615950">
                  <a:moveTo>
                    <a:pt x="0" y="307848"/>
                  </a:moveTo>
                  <a:lnTo>
                    <a:pt x="179831" y="307848"/>
                  </a:lnTo>
                </a:path>
                <a:path w="751839" h="615950">
                  <a:moveTo>
                    <a:pt x="0" y="0"/>
                  </a:moveTo>
                  <a:lnTo>
                    <a:pt x="751331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843784" y="4751832"/>
              <a:ext cx="151130" cy="974090"/>
            </a:xfrm>
            <a:custGeom>
              <a:avLst/>
              <a:gdLst/>
              <a:ahLst/>
              <a:cxnLst/>
              <a:rect l="l" t="t" r="r" b="b"/>
              <a:pathLst>
                <a:path w="151130" h="974089">
                  <a:moveTo>
                    <a:pt x="150876" y="0"/>
                  </a:moveTo>
                  <a:lnTo>
                    <a:pt x="0" y="0"/>
                  </a:lnTo>
                  <a:lnTo>
                    <a:pt x="0" y="973836"/>
                  </a:lnTo>
                  <a:lnTo>
                    <a:pt x="150876" y="973836"/>
                  </a:lnTo>
                  <a:lnTo>
                    <a:pt x="150876" y="0"/>
                  </a:lnTo>
                  <a:close/>
                </a:path>
              </a:pathLst>
            </a:custGeom>
            <a:solidFill>
              <a:srgbClr val="DB8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325368" y="5108448"/>
              <a:ext cx="180340" cy="307975"/>
            </a:xfrm>
            <a:custGeom>
              <a:avLst/>
              <a:gdLst/>
              <a:ahLst/>
              <a:cxnLst/>
              <a:rect l="l" t="t" r="r" b="b"/>
              <a:pathLst>
                <a:path w="180339" h="307975">
                  <a:moveTo>
                    <a:pt x="0" y="307847"/>
                  </a:moveTo>
                  <a:lnTo>
                    <a:pt x="179832" y="307847"/>
                  </a:lnTo>
                </a:path>
                <a:path w="180339" h="307975">
                  <a:moveTo>
                    <a:pt x="0" y="0"/>
                  </a:moveTo>
                  <a:lnTo>
                    <a:pt x="179832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174491" y="4907279"/>
              <a:ext cx="151130" cy="818515"/>
            </a:xfrm>
            <a:custGeom>
              <a:avLst/>
              <a:gdLst/>
              <a:ahLst/>
              <a:cxnLst/>
              <a:rect l="l" t="t" r="r" b="b"/>
              <a:pathLst>
                <a:path w="151129" h="818514">
                  <a:moveTo>
                    <a:pt x="150875" y="0"/>
                  </a:moveTo>
                  <a:lnTo>
                    <a:pt x="0" y="0"/>
                  </a:lnTo>
                  <a:lnTo>
                    <a:pt x="0" y="818388"/>
                  </a:lnTo>
                  <a:lnTo>
                    <a:pt x="150875" y="818388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DB8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656075" y="5108448"/>
              <a:ext cx="90170" cy="307975"/>
            </a:xfrm>
            <a:custGeom>
              <a:avLst/>
              <a:gdLst/>
              <a:ahLst/>
              <a:cxnLst/>
              <a:rect l="l" t="t" r="r" b="b"/>
              <a:pathLst>
                <a:path w="90170" h="307975">
                  <a:moveTo>
                    <a:pt x="0" y="307847"/>
                  </a:moveTo>
                  <a:lnTo>
                    <a:pt x="89915" y="307847"/>
                  </a:lnTo>
                </a:path>
                <a:path w="90170" h="307975">
                  <a:moveTo>
                    <a:pt x="0" y="0"/>
                  </a:moveTo>
                  <a:lnTo>
                    <a:pt x="89915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505200" y="5070348"/>
              <a:ext cx="151130" cy="655320"/>
            </a:xfrm>
            <a:custGeom>
              <a:avLst/>
              <a:gdLst/>
              <a:ahLst/>
              <a:cxnLst/>
              <a:rect l="l" t="t" r="r" b="b"/>
              <a:pathLst>
                <a:path w="151129" h="655320">
                  <a:moveTo>
                    <a:pt x="150875" y="0"/>
                  </a:moveTo>
                  <a:lnTo>
                    <a:pt x="0" y="0"/>
                  </a:lnTo>
                  <a:lnTo>
                    <a:pt x="0" y="655319"/>
                  </a:lnTo>
                  <a:lnTo>
                    <a:pt x="150875" y="655319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DB8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68095" y="5725667"/>
              <a:ext cx="2978150" cy="0"/>
            </a:xfrm>
            <a:custGeom>
              <a:avLst/>
              <a:gdLst/>
              <a:ahLst/>
              <a:cxnLst/>
              <a:rect l="l" t="t" r="r" b="b"/>
              <a:pathLst>
                <a:path w="2978150">
                  <a:moveTo>
                    <a:pt x="0" y="0"/>
                  </a:moveTo>
                  <a:lnTo>
                    <a:pt x="2977896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/>
          <p:nvPr/>
        </p:nvSpPr>
        <p:spPr>
          <a:xfrm>
            <a:off x="768095" y="2951988"/>
            <a:ext cx="2978150" cy="0"/>
          </a:xfrm>
          <a:custGeom>
            <a:avLst/>
            <a:gdLst/>
            <a:ahLst/>
            <a:cxnLst/>
            <a:rect l="l" t="t" r="r" b="b"/>
            <a:pathLst>
              <a:path w="2978150">
                <a:moveTo>
                  <a:pt x="0" y="0"/>
                </a:moveTo>
                <a:lnTo>
                  <a:pt x="2977896" y="0"/>
                </a:lnTo>
              </a:path>
            </a:pathLst>
          </a:custGeom>
          <a:ln w="9525">
            <a:solidFill>
              <a:srgbClr val="EFCC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63092" y="5627014"/>
            <a:ext cx="20827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343333"/>
                </a:solidFill>
                <a:latin typeface="Arial"/>
                <a:cs typeface="Arial"/>
              </a:rPr>
              <a:t>0%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92379" y="5318886"/>
            <a:ext cx="2794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2</a:t>
            </a:r>
            <a:r>
              <a:rPr sz="1000" dirty="0">
                <a:solidFill>
                  <a:srgbClr val="343333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%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92379" y="5010403"/>
            <a:ext cx="2794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4</a:t>
            </a:r>
            <a:r>
              <a:rPr sz="1000" dirty="0">
                <a:solidFill>
                  <a:srgbClr val="343333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%</a:t>
            </a:r>
            <a:endParaRPr sz="10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92379" y="4702302"/>
            <a:ext cx="2794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6</a:t>
            </a:r>
            <a:r>
              <a:rPr sz="1000" dirty="0">
                <a:solidFill>
                  <a:srgbClr val="343333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%</a:t>
            </a:r>
            <a:endParaRPr sz="1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92379" y="4393513"/>
            <a:ext cx="2800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343333"/>
                </a:solidFill>
                <a:latin typeface="Arial"/>
                <a:cs typeface="Arial"/>
              </a:rPr>
              <a:t>8</a:t>
            </a:r>
            <a:r>
              <a:rPr sz="1000" dirty="0">
                <a:solidFill>
                  <a:srgbClr val="343333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%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21665" y="4085590"/>
            <a:ext cx="349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1</a:t>
            </a:r>
            <a:r>
              <a:rPr sz="1000" dirty="0">
                <a:solidFill>
                  <a:srgbClr val="343333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0%</a:t>
            </a:r>
            <a:endParaRPr sz="1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21665" y="3777488"/>
            <a:ext cx="349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1</a:t>
            </a:r>
            <a:r>
              <a:rPr sz="1000" dirty="0">
                <a:solidFill>
                  <a:srgbClr val="343333"/>
                </a:solidFill>
                <a:latin typeface="Arial"/>
                <a:cs typeface="Arial"/>
              </a:rPr>
              <a:t>2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0%</a:t>
            </a:r>
            <a:endParaRPr sz="1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21665" y="3469004"/>
            <a:ext cx="349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1</a:t>
            </a:r>
            <a:r>
              <a:rPr sz="1000" dirty="0">
                <a:solidFill>
                  <a:srgbClr val="343333"/>
                </a:solidFill>
                <a:latin typeface="Arial"/>
                <a:cs typeface="Arial"/>
              </a:rPr>
              <a:t>4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0%</a:t>
            </a:r>
            <a:endParaRPr sz="1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21665" y="3160902"/>
            <a:ext cx="349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1</a:t>
            </a:r>
            <a:r>
              <a:rPr sz="1000" dirty="0">
                <a:solidFill>
                  <a:srgbClr val="343333"/>
                </a:solidFill>
                <a:latin typeface="Arial"/>
                <a:cs typeface="Arial"/>
              </a:rPr>
              <a:t>6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0%</a:t>
            </a:r>
            <a:endParaRPr sz="10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21665" y="2852419"/>
            <a:ext cx="349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1</a:t>
            </a:r>
            <a:r>
              <a:rPr sz="1000" dirty="0">
                <a:solidFill>
                  <a:srgbClr val="343333"/>
                </a:solidFill>
                <a:latin typeface="Arial"/>
                <a:cs typeface="Arial"/>
              </a:rPr>
              <a:t>8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0%</a:t>
            </a:r>
            <a:endParaRPr sz="10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87109" y="5836361"/>
            <a:ext cx="2088476" cy="748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339975" y="5814936"/>
            <a:ext cx="1259586" cy="5543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7" name="object 37"/>
          <p:cNvGrpSpPr/>
          <p:nvPr/>
        </p:nvGrpSpPr>
        <p:grpSpPr>
          <a:xfrm>
            <a:off x="8138159" y="4579810"/>
            <a:ext cx="2459990" cy="1455420"/>
            <a:chOff x="8138159" y="4579810"/>
            <a:chExt cx="2459990" cy="1455420"/>
          </a:xfrm>
        </p:grpSpPr>
        <p:sp>
          <p:nvSpPr>
            <p:cNvPr id="38" name="object 38"/>
            <p:cNvSpPr/>
            <p:nvPr/>
          </p:nvSpPr>
          <p:spPr>
            <a:xfrm>
              <a:off x="8138159" y="4817363"/>
              <a:ext cx="2459990" cy="929640"/>
            </a:xfrm>
            <a:custGeom>
              <a:avLst/>
              <a:gdLst/>
              <a:ahLst/>
              <a:cxnLst/>
              <a:rect l="l" t="t" r="r" b="b"/>
              <a:pathLst>
                <a:path w="2459990" h="929639">
                  <a:moveTo>
                    <a:pt x="0" y="929640"/>
                  </a:moveTo>
                  <a:lnTo>
                    <a:pt x="2459736" y="929640"/>
                  </a:lnTo>
                </a:path>
                <a:path w="2459990" h="929639">
                  <a:moveTo>
                    <a:pt x="0" y="464820"/>
                  </a:moveTo>
                  <a:lnTo>
                    <a:pt x="2459736" y="464820"/>
                  </a:lnTo>
                </a:path>
                <a:path w="2459990" h="929639">
                  <a:moveTo>
                    <a:pt x="0" y="0"/>
                  </a:moveTo>
                  <a:lnTo>
                    <a:pt x="2459736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314181" y="4594097"/>
              <a:ext cx="2108200" cy="699770"/>
            </a:xfrm>
            <a:custGeom>
              <a:avLst/>
              <a:gdLst/>
              <a:ahLst/>
              <a:cxnLst/>
              <a:rect l="l" t="t" r="r" b="b"/>
              <a:pathLst>
                <a:path w="2108200" h="699770">
                  <a:moveTo>
                    <a:pt x="0" y="699515"/>
                  </a:moveTo>
                  <a:lnTo>
                    <a:pt x="350520" y="576071"/>
                  </a:lnTo>
                  <a:lnTo>
                    <a:pt x="702564" y="318515"/>
                  </a:lnTo>
                  <a:lnTo>
                    <a:pt x="1054608" y="216407"/>
                  </a:lnTo>
                  <a:lnTo>
                    <a:pt x="1405127" y="13715"/>
                  </a:lnTo>
                  <a:lnTo>
                    <a:pt x="1757172" y="0"/>
                  </a:lnTo>
                  <a:lnTo>
                    <a:pt x="2107692" y="32003"/>
                  </a:lnTo>
                </a:path>
              </a:pathLst>
            </a:custGeom>
            <a:ln w="28575">
              <a:solidFill>
                <a:srgbClr val="CD54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314181" y="4702301"/>
              <a:ext cx="2108200" cy="780415"/>
            </a:xfrm>
            <a:custGeom>
              <a:avLst/>
              <a:gdLst/>
              <a:ahLst/>
              <a:cxnLst/>
              <a:rect l="l" t="t" r="r" b="b"/>
              <a:pathLst>
                <a:path w="2108200" h="780414">
                  <a:moveTo>
                    <a:pt x="0" y="780288"/>
                  </a:moveTo>
                  <a:lnTo>
                    <a:pt x="350520" y="649224"/>
                  </a:lnTo>
                  <a:lnTo>
                    <a:pt x="702564" y="483108"/>
                  </a:lnTo>
                  <a:lnTo>
                    <a:pt x="1054608" y="335280"/>
                  </a:lnTo>
                  <a:lnTo>
                    <a:pt x="1405127" y="198120"/>
                  </a:lnTo>
                  <a:lnTo>
                    <a:pt x="1757172" y="79248"/>
                  </a:lnTo>
                  <a:lnTo>
                    <a:pt x="2107692" y="0"/>
                  </a:lnTo>
                </a:path>
              </a:pathLst>
            </a:custGeom>
            <a:ln w="28575">
              <a:solidFill>
                <a:srgbClr val="A8B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314181" y="4769357"/>
              <a:ext cx="2108200" cy="429895"/>
            </a:xfrm>
            <a:custGeom>
              <a:avLst/>
              <a:gdLst/>
              <a:ahLst/>
              <a:cxnLst/>
              <a:rect l="l" t="t" r="r" b="b"/>
              <a:pathLst>
                <a:path w="2108200" h="429895">
                  <a:moveTo>
                    <a:pt x="0" y="429768"/>
                  </a:moveTo>
                  <a:lnTo>
                    <a:pt x="350520" y="377952"/>
                  </a:lnTo>
                  <a:lnTo>
                    <a:pt x="702564" y="298704"/>
                  </a:lnTo>
                  <a:lnTo>
                    <a:pt x="1054608" y="196596"/>
                  </a:lnTo>
                  <a:lnTo>
                    <a:pt x="1405127" y="44196"/>
                  </a:lnTo>
                  <a:lnTo>
                    <a:pt x="1757172" y="21336"/>
                  </a:lnTo>
                  <a:lnTo>
                    <a:pt x="2107692" y="0"/>
                  </a:lnTo>
                </a:path>
              </a:pathLst>
            </a:custGeom>
            <a:ln w="28575">
              <a:solidFill>
                <a:srgbClr val="435B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314181" y="5500877"/>
              <a:ext cx="2108200" cy="441959"/>
            </a:xfrm>
            <a:custGeom>
              <a:avLst/>
              <a:gdLst/>
              <a:ahLst/>
              <a:cxnLst/>
              <a:rect l="l" t="t" r="r" b="b"/>
              <a:pathLst>
                <a:path w="2108200" h="441960">
                  <a:moveTo>
                    <a:pt x="0" y="441960"/>
                  </a:moveTo>
                  <a:lnTo>
                    <a:pt x="350520" y="420624"/>
                  </a:lnTo>
                  <a:lnTo>
                    <a:pt x="702564" y="385572"/>
                  </a:lnTo>
                  <a:lnTo>
                    <a:pt x="1054608" y="291084"/>
                  </a:lnTo>
                  <a:lnTo>
                    <a:pt x="1405127" y="135636"/>
                  </a:lnTo>
                  <a:lnTo>
                    <a:pt x="1757172" y="28956"/>
                  </a:lnTo>
                  <a:lnTo>
                    <a:pt x="2107692" y="0"/>
                  </a:lnTo>
                </a:path>
              </a:pathLst>
            </a:custGeom>
            <a:ln w="28575">
              <a:solidFill>
                <a:srgbClr val="C2C2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314181" y="5634989"/>
              <a:ext cx="2108200" cy="321945"/>
            </a:xfrm>
            <a:custGeom>
              <a:avLst/>
              <a:gdLst/>
              <a:ahLst/>
              <a:cxnLst/>
              <a:rect l="l" t="t" r="r" b="b"/>
              <a:pathLst>
                <a:path w="2108200" h="321945">
                  <a:moveTo>
                    <a:pt x="0" y="321564"/>
                  </a:moveTo>
                  <a:lnTo>
                    <a:pt x="350520" y="318516"/>
                  </a:lnTo>
                  <a:lnTo>
                    <a:pt x="702564" y="234696"/>
                  </a:lnTo>
                  <a:lnTo>
                    <a:pt x="1054608" y="82296"/>
                  </a:lnTo>
                  <a:lnTo>
                    <a:pt x="1405127" y="28956"/>
                  </a:lnTo>
                  <a:lnTo>
                    <a:pt x="1757172" y="0"/>
                  </a:lnTo>
                  <a:lnTo>
                    <a:pt x="2107692" y="47244"/>
                  </a:lnTo>
                </a:path>
              </a:pathLst>
            </a:custGeom>
            <a:ln w="28574">
              <a:solidFill>
                <a:srgbClr val="A331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314181" y="5900165"/>
              <a:ext cx="2108200" cy="120650"/>
            </a:xfrm>
            <a:custGeom>
              <a:avLst/>
              <a:gdLst/>
              <a:ahLst/>
              <a:cxnLst/>
              <a:rect l="l" t="t" r="r" b="b"/>
              <a:pathLst>
                <a:path w="2108200" h="120650">
                  <a:moveTo>
                    <a:pt x="0" y="120396"/>
                  </a:moveTo>
                  <a:lnTo>
                    <a:pt x="350520" y="97536"/>
                  </a:lnTo>
                  <a:lnTo>
                    <a:pt x="702564" y="97536"/>
                  </a:lnTo>
                  <a:lnTo>
                    <a:pt x="1054608" y="91440"/>
                  </a:lnTo>
                  <a:lnTo>
                    <a:pt x="1405127" y="74676"/>
                  </a:lnTo>
                  <a:lnTo>
                    <a:pt x="1757172" y="28956"/>
                  </a:lnTo>
                  <a:lnTo>
                    <a:pt x="2107692" y="0"/>
                  </a:lnTo>
                </a:path>
              </a:pathLst>
            </a:custGeom>
            <a:ln w="28575">
              <a:solidFill>
                <a:srgbClr val="3983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5" name="object 45"/>
          <p:cNvGrpSpPr/>
          <p:nvPr/>
        </p:nvGrpSpPr>
        <p:grpSpPr>
          <a:xfrm>
            <a:off x="8138159" y="3066478"/>
            <a:ext cx="2459990" cy="1369695"/>
            <a:chOff x="8138159" y="3066478"/>
            <a:chExt cx="2459990" cy="1369695"/>
          </a:xfrm>
        </p:grpSpPr>
        <p:sp>
          <p:nvSpPr>
            <p:cNvPr id="46" name="object 46"/>
            <p:cNvSpPr/>
            <p:nvPr/>
          </p:nvSpPr>
          <p:spPr>
            <a:xfrm>
              <a:off x="8138159" y="3422904"/>
              <a:ext cx="2459990" cy="929640"/>
            </a:xfrm>
            <a:custGeom>
              <a:avLst/>
              <a:gdLst/>
              <a:ahLst/>
              <a:cxnLst/>
              <a:rect l="l" t="t" r="r" b="b"/>
              <a:pathLst>
                <a:path w="2459990" h="929639">
                  <a:moveTo>
                    <a:pt x="0" y="929640"/>
                  </a:moveTo>
                  <a:lnTo>
                    <a:pt x="2459736" y="929640"/>
                  </a:lnTo>
                </a:path>
                <a:path w="2459990" h="929639">
                  <a:moveTo>
                    <a:pt x="0" y="464820"/>
                  </a:moveTo>
                  <a:lnTo>
                    <a:pt x="2459736" y="464820"/>
                  </a:lnTo>
                </a:path>
                <a:path w="2459990" h="929639">
                  <a:moveTo>
                    <a:pt x="0" y="0"/>
                  </a:moveTo>
                  <a:lnTo>
                    <a:pt x="2459736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314181" y="3080766"/>
              <a:ext cx="2108200" cy="1341120"/>
            </a:xfrm>
            <a:custGeom>
              <a:avLst/>
              <a:gdLst/>
              <a:ahLst/>
              <a:cxnLst/>
              <a:rect l="l" t="t" r="r" b="b"/>
              <a:pathLst>
                <a:path w="2108200" h="1341120">
                  <a:moveTo>
                    <a:pt x="0" y="1341120"/>
                  </a:moveTo>
                  <a:lnTo>
                    <a:pt x="350520" y="1246632"/>
                  </a:lnTo>
                  <a:lnTo>
                    <a:pt x="702564" y="1088136"/>
                  </a:lnTo>
                  <a:lnTo>
                    <a:pt x="1054608" y="877824"/>
                  </a:lnTo>
                  <a:lnTo>
                    <a:pt x="1405127" y="473963"/>
                  </a:lnTo>
                  <a:lnTo>
                    <a:pt x="1757172" y="62484"/>
                  </a:lnTo>
                  <a:lnTo>
                    <a:pt x="2107692" y="0"/>
                  </a:lnTo>
                </a:path>
              </a:pathLst>
            </a:custGeom>
            <a:ln w="28575">
              <a:solidFill>
                <a:srgbClr val="DB88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314181" y="3196590"/>
              <a:ext cx="2108200" cy="1031875"/>
            </a:xfrm>
            <a:custGeom>
              <a:avLst/>
              <a:gdLst/>
              <a:ahLst/>
              <a:cxnLst/>
              <a:rect l="l" t="t" r="r" b="b"/>
              <a:pathLst>
                <a:path w="2108200" h="1031875">
                  <a:moveTo>
                    <a:pt x="0" y="1031748"/>
                  </a:moveTo>
                  <a:lnTo>
                    <a:pt x="350520" y="862584"/>
                  </a:lnTo>
                  <a:lnTo>
                    <a:pt x="702564" y="705612"/>
                  </a:lnTo>
                  <a:lnTo>
                    <a:pt x="1054608" y="560832"/>
                  </a:lnTo>
                  <a:lnTo>
                    <a:pt x="1405127" y="227075"/>
                  </a:lnTo>
                  <a:lnTo>
                    <a:pt x="1757172" y="4572"/>
                  </a:lnTo>
                  <a:lnTo>
                    <a:pt x="2107692" y="0"/>
                  </a:lnTo>
                </a:path>
              </a:pathLst>
            </a:custGeom>
            <a:ln w="28575">
              <a:solidFill>
                <a:srgbClr val="99C5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/>
          <p:nvPr/>
        </p:nvSpPr>
        <p:spPr>
          <a:xfrm>
            <a:off x="8138159" y="2958083"/>
            <a:ext cx="2459990" cy="0"/>
          </a:xfrm>
          <a:custGeom>
            <a:avLst/>
            <a:gdLst/>
            <a:ahLst/>
            <a:cxnLst/>
            <a:rect l="l" t="t" r="r" b="b"/>
            <a:pathLst>
              <a:path w="2459990">
                <a:moveTo>
                  <a:pt x="0" y="0"/>
                </a:moveTo>
                <a:lnTo>
                  <a:pt x="2459736" y="0"/>
                </a:lnTo>
              </a:path>
            </a:pathLst>
          </a:custGeom>
          <a:ln w="9525">
            <a:solidFill>
              <a:srgbClr val="EFCC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138921" y="6211061"/>
            <a:ext cx="2458720" cy="0"/>
          </a:xfrm>
          <a:custGeom>
            <a:avLst/>
            <a:gdLst/>
            <a:ahLst/>
            <a:cxnLst/>
            <a:rect l="l" t="t" r="r" b="b"/>
            <a:pathLst>
              <a:path w="2458720">
                <a:moveTo>
                  <a:pt x="0" y="0"/>
                </a:moveTo>
                <a:lnTo>
                  <a:pt x="2458211" y="0"/>
                </a:lnTo>
              </a:path>
            </a:pathLst>
          </a:custGeom>
          <a:ln w="19050">
            <a:solidFill>
              <a:srgbClr val="4615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7946897" y="6113779"/>
            <a:ext cx="2630805" cy="3289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195"/>
              </a:lnSpc>
              <a:spcBef>
                <a:spcPts val="9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  <a:p>
            <a:pPr marL="226695">
              <a:lnSpc>
                <a:spcPts val="1195"/>
              </a:lnSpc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2014 2015 2016 2017 2018 2019</a:t>
            </a:r>
            <a:r>
              <a:rPr sz="1000" spc="250" dirty="0">
                <a:solidFill>
                  <a:srgbClr val="343333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2020</a:t>
            </a:r>
            <a:endParaRPr sz="10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946897" y="5648655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5</a:t>
            </a:r>
            <a:endParaRPr sz="10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876158" y="5183885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343333"/>
                </a:solidFill>
                <a:latin typeface="Arial"/>
                <a:cs typeface="Arial"/>
              </a:rPr>
              <a:t>10</a:t>
            </a:r>
            <a:endParaRPr sz="10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876158" y="4719065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343333"/>
                </a:solidFill>
                <a:latin typeface="Arial"/>
                <a:cs typeface="Arial"/>
              </a:rPr>
              <a:t>15</a:t>
            </a:r>
            <a:endParaRPr sz="10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7876158" y="4253865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343333"/>
                </a:solidFill>
                <a:latin typeface="Arial"/>
                <a:cs typeface="Arial"/>
              </a:rPr>
              <a:t>20</a:t>
            </a:r>
            <a:endParaRPr sz="10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7876158" y="3789045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343333"/>
                </a:solidFill>
                <a:latin typeface="Arial"/>
                <a:cs typeface="Arial"/>
              </a:rPr>
              <a:t>25</a:t>
            </a:r>
            <a:endParaRPr sz="10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876158" y="3323666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343333"/>
                </a:solidFill>
                <a:latin typeface="Arial"/>
                <a:cs typeface="Arial"/>
              </a:rPr>
              <a:t>30</a:t>
            </a:r>
            <a:endParaRPr sz="10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876158" y="2859150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343333"/>
                </a:solidFill>
                <a:latin typeface="Arial"/>
                <a:cs typeface="Arial"/>
              </a:rPr>
              <a:t>35</a:t>
            </a:r>
            <a:endParaRPr sz="1000">
              <a:latin typeface="Arial"/>
              <a:cs typeface="Arial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10859261" y="3525773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8575">
            <a:solidFill>
              <a:srgbClr val="DB88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11117960" y="3436111"/>
            <a:ext cx="8502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43333"/>
                </a:solidFill>
                <a:latin typeface="Arial"/>
                <a:cs typeface="Arial"/>
              </a:rPr>
              <a:t>Mežsaimniecība</a:t>
            </a:r>
            <a:endParaRPr sz="900">
              <a:latin typeface="Arial"/>
              <a:cs typeface="Arial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10859261" y="3838194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8575">
            <a:solidFill>
              <a:srgbClr val="99C5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11117960" y="3749420"/>
            <a:ext cx="6540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43333"/>
                </a:solidFill>
                <a:latin typeface="Arial"/>
                <a:cs typeface="Arial"/>
              </a:rPr>
              <a:t>Zāģmateriāli</a:t>
            </a:r>
            <a:endParaRPr sz="900">
              <a:latin typeface="Arial"/>
              <a:cs typeface="Arial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10859261" y="4152138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8575">
            <a:solidFill>
              <a:srgbClr val="CD54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11117960" y="4062729"/>
            <a:ext cx="4572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343333"/>
                </a:solidFill>
                <a:latin typeface="Arial"/>
                <a:cs typeface="Arial"/>
              </a:rPr>
              <a:t>M</a:t>
            </a:r>
            <a:r>
              <a:rPr sz="900" dirty="0">
                <a:solidFill>
                  <a:srgbClr val="343333"/>
                </a:solidFill>
                <a:latin typeface="Arial"/>
                <a:cs typeface="Arial"/>
              </a:rPr>
              <a:t>ēbe</a:t>
            </a:r>
            <a:r>
              <a:rPr sz="900" spc="-10" dirty="0">
                <a:solidFill>
                  <a:srgbClr val="343333"/>
                </a:solidFill>
                <a:latin typeface="Arial"/>
                <a:cs typeface="Arial"/>
              </a:rPr>
              <a:t>l</a:t>
            </a:r>
            <a:r>
              <a:rPr sz="900" dirty="0">
                <a:solidFill>
                  <a:srgbClr val="343333"/>
                </a:solidFill>
                <a:latin typeface="Arial"/>
                <a:cs typeface="Arial"/>
              </a:rPr>
              <a:t>es</a:t>
            </a:r>
            <a:endParaRPr sz="900">
              <a:latin typeface="Arial"/>
              <a:cs typeface="Arial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10859261" y="4466082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8575">
            <a:solidFill>
              <a:srgbClr val="A8B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11117960" y="4376166"/>
            <a:ext cx="8064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43333"/>
                </a:solidFill>
                <a:latin typeface="Arial"/>
                <a:cs typeface="Arial"/>
              </a:rPr>
              <a:t>Būvgaldniecība</a:t>
            </a:r>
            <a:endParaRPr sz="900">
              <a:latin typeface="Arial"/>
              <a:cs typeface="Arial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10859261" y="4778502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8575">
            <a:solidFill>
              <a:srgbClr val="435B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11117960" y="4689475"/>
            <a:ext cx="407034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43333"/>
                </a:solidFill>
                <a:latin typeface="Arial"/>
                <a:cs typeface="Arial"/>
              </a:rPr>
              <a:t>Plātnes</a:t>
            </a:r>
            <a:endParaRPr sz="900">
              <a:latin typeface="Arial"/>
              <a:cs typeface="Arial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10859261" y="5092446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8575">
            <a:solidFill>
              <a:srgbClr val="C2C2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11117960" y="5002783"/>
            <a:ext cx="622300" cy="47625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23495">
              <a:lnSpc>
                <a:spcPts val="1030"/>
              </a:lnSpc>
              <a:spcBef>
                <a:spcPts val="175"/>
              </a:spcBef>
            </a:pPr>
            <a:r>
              <a:rPr sz="900" spc="-5" dirty="0">
                <a:solidFill>
                  <a:srgbClr val="343333"/>
                </a:solidFill>
                <a:latin typeface="Arial"/>
                <a:cs typeface="Arial"/>
              </a:rPr>
              <a:t>Paletes,  i</a:t>
            </a:r>
            <a:r>
              <a:rPr sz="900" spc="-15" dirty="0">
                <a:solidFill>
                  <a:srgbClr val="343333"/>
                </a:solidFill>
                <a:latin typeface="Arial"/>
                <a:cs typeface="Arial"/>
              </a:rPr>
              <a:t>e</a:t>
            </a:r>
            <a:r>
              <a:rPr sz="900" spc="-5" dirty="0">
                <a:solidFill>
                  <a:srgbClr val="343333"/>
                </a:solidFill>
                <a:latin typeface="Arial"/>
                <a:cs typeface="Arial"/>
              </a:rPr>
              <a:t>pa</a:t>
            </a:r>
            <a:r>
              <a:rPr sz="900" spc="-10" dirty="0">
                <a:solidFill>
                  <a:srgbClr val="343333"/>
                </a:solidFill>
                <a:latin typeface="Arial"/>
                <a:cs typeface="Arial"/>
              </a:rPr>
              <a:t>k</a:t>
            </a:r>
            <a:r>
              <a:rPr sz="900" spc="-5" dirty="0">
                <a:solidFill>
                  <a:srgbClr val="343333"/>
                </a:solidFill>
                <a:latin typeface="Arial"/>
                <a:cs typeface="Arial"/>
              </a:rPr>
              <a:t>oj</a:t>
            </a:r>
            <a:r>
              <a:rPr sz="900" spc="-15" dirty="0">
                <a:solidFill>
                  <a:srgbClr val="343333"/>
                </a:solidFill>
                <a:latin typeface="Arial"/>
                <a:cs typeface="Arial"/>
              </a:rPr>
              <a:t>u</a:t>
            </a:r>
            <a:r>
              <a:rPr sz="900" spc="5" dirty="0">
                <a:solidFill>
                  <a:srgbClr val="343333"/>
                </a:solidFill>
                <a:latin typeface="Arial"/>
                <a:cs typeface="Arial"/>
              </a:rPr>
              <a:t>m</a:t>
            </a:r>
            <a:r>
              <a:rPr sz="900" dirty="0">
                <a:solidFill>
                  <a:srgbClr val="343333"/>
                </a:solidFill>
                <a:latin typeface="Arial"/>
                <a:cs typeface="Arial"/>
              </a:rPr>
              <a:t>s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900" spc="-5" dirty="0">
                <a:solidFill>
                  <a:srgbClr val="343333"/>
                </a:solidFill>
                <a:latin typeface="Arial"/>
                <a:cs typeface="Arial"/>
              </a:rPr>
              <a:t>Koka</a:t>
            </a:r>
            <a:r>
              <a:rPr sz="900" spc="-80" dirty="0">
                <a:solidFill>
                  <a:srgbClr val="343333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343333"/>
                </a:solidFill>
                <a:latin typeface="Arial"/>
                <a:cs typeface="Arial"/>
              </a:rPr>
              <a:t>mājas</a:t>
            </a:r>
            <a:endParaRPr sz="900">
              <a:latin typeface="Arial"/>
              <a:cs typeface="Arial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10859261" y="5404865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8575">
            <a:solidFill>
              <a:srgbClr val="A331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0859261" y="5718809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8575">
            <a:solidFill>
              <a:srgbClr val="398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11117960" y="5628843"/>
            <a:ext cx="44450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43333"/>
                </a:solidFill>
                <a:latin typeface="Arial"/>
                <a:cs typeface="Arial"/>
              </a:rPr>
              <a:t>Enerģija</a:t>
            </a:r>
            <a:endParaRPr sz="900">
              <a:latin typeface="Arial"/>
              <a:cs typeface="Arial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4573523" y="5692140"/>
            <a:ext cx="2863850" cy="0"/>
          </a:xfrm>
          <a:custGeom>
            <a:avLst/>
            <a:gdLst/>
            <a:ahLst/>
            <a:cxnLst/>
            <a:rect l="l" t="t" r="r" b="b"/>
            <a:pathLst>
              <a:path w="2863850">
                <a:moveTo>
                  <a:pt x="0" y="0"/>
                </a:moveTo>
                <a:lnTo>
                  <a:pt x="2863596" y="0"/>
                </a:lnTo>
              </a:path>
            </a:pathLst>
          </a:custGeom>
          <a:ln w="9525">
            <a:solidFill>
              <a:srgbClr val="EFCC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5" name="object 75"/>
          <p:cNvGrpSpPr/>
          <p:nvPr/>
        </p:nvGrpSpPr>
        <p:grpSpPr>
          <a:xfrm>
            <a:off x="4572761" y="2989897"/>
            <a:ext cx="2865120" cy="2459990"/>
            <a:chOff x="4572761" y="2989897"/>
            <a:chExt cx="2865120" cy="2459990"/>
          </a:xfrm>
        </p:grpSpPr>
        <p:sp>
          <p:nvSpPr>
            <p:cNvPr id="76" name="object 76"/>
            <p:cNvSpPr/>
            <p:nvPr/>
          </p:nvSpPr>
          <p:spPr>
            <a:xfrm>
              <a:off x="4573523" y="4882895"/>
              <a:ext cx="2863850" cy="539750"/>
            </a:xfrm>
            <a:custGeom>
              <a:avLst/>
              <a:gdLst/>
              <a:ahLst/>
              <a:cxnLst/>
              <a:rect l="l" t="t" r="r" b="b"/>
              <a:pathLst>
                <a:path w="2863850" h="539750">
                  <a:moveTo>
                    <a:pt x="0" y="539495"/>
                  </a:moveTo>
                  <a:lnTo>
                    <a:pt x="2602992" y="539495"/>
                  </a:lnTo>
                </a:path>
                <a:path w="2863850" h="539750">
                  <a:moveTo>
                    <a:pt x="2766059" y="539495"/>
                  </a:moveTo>
                  <a:lnTo>
                    <a:pt x="2863596" y="539495"/>
                  </a:lnTo>
                </a:path>
                <a:path w="2863850" h="539750">
                  <a:moveTo>
                    <a:pt x="0" y="269747"/>
                  </a:moveTo>
                  <a:lnTo>
                    <a:pt x="2602992" y="269747"/>
                  </a:lnTo>
                </a:path>
                <a:path w="2863850" h="539750">
                  <a:moveTo>
                    <a:pt x="2766059" y="269747"/>
                  </a:moveTo>
                  <a:lnTo>
                    <a:pt x="2863596" y="269747"/>
                  </a:lnTo>
                </a:path>
                <a:path w="2863850" h="539750">
                  <a:moveTo>
                    <a:pt x="0" y="0"/>
                  </a:moveTo>
                  <a:lnTo>
                    <a:pt x="2602992" y="0"/>
                  </a:lnTo>
                </a:path>
                <a:path w="2863850" h="539750">
                  <a:moveTo>
                    <a:pt x="2766059" y="0"/>
                  </a:moveTo>
                  <a:lnTo>
                    <a:pt x="2863596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573523" y="4610004"/>
              <a:ext cx="2603500" cy="5080"/>
            </a:xfrm>
            <a:custGeom>
              <a:avLst/>
              <a:gdLst/>
              <a:ahLst/>
              <a:cxnLst/>
              <a:rect l="l" t="t" r="r" b="b"/>
              <a:pathLst>
                <a:path w="2603500" h="5079">
                  <a:moveTo>
                    <a:pt x="0" y="0"/>
                  </a:moveTo>
                  <a:lnTo>
                    <a:pt x="2602992" y="0"/>
                  </a:lnTo>
                </a:path>
                <a:path w="2603500" h="5079">
                  <a:moveTo>
                    <a:pt x="0" y="4762"/>
                  </a:moveTo>
                  <a:lnTo>
                    <a:pt x="2602992" y="4762"/>
                  </a:lnTo>
                </a:path>
              </a:pathLst>
            </a:custGeom>
            <a:ln w="3238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573523" y="3262884"/>
              <a:ext cx="2863850" cy="810895"/>
            </a:xfrm>
            <a:custGeom>
              <a:avLst/>
              <a:gdLst/>
              <a:ahLst/>
              <a:cxnLst/>
              <a:rect l="l" t="t" r="r" b="b"/>
              <a:pathLst>
                <a:path w="2863850" h="810895">
                  <a:moveTo>
                    <a:pt x="0" y="810767"/>
                  </a:moveTo>
                  <a:lnTo>
                    <a:pt x="97536" y="810767"/>
                  </a:lnTo>
                </a:path>
                <a:path w="2863850" h="810895">
                  <a:moveTo>
                    <a:pt x="260603" y="810767"/>
                  </a:moveTo>
                  <a:lnTo>
                    <a:pt x="455675" y="810767"/>
                  </a:lnTo>
                </a:path>
                <a:path w="2863850" h="810895">
                  <a:moveTo>
                    <a:pt x="0" y="539495"/>
                  </a:moveTo>
                  <a:lnTo>
                    <a:pt x="97536" y="539495"/>
                  </a:lnTo>
                </a:path>
                <a:path w="2863850" h="810895">
                  <a:moveTo>
                    <a:pt x="260603" y="539495"/>
                  </a:moveTo>
                  <a:lnTo>
                    <a:pt x="455675" y="539495"/>
                  </a:lnTo>
                </a:path>
                <a:path w="2863850" h="810895">
                  <a:moveTo>
                    <a:pt x="0" y="269748"/>
                  </a:moveTo>
                  <a:lnTo>
                    <a:pt x="97536" y="269748"/>
                  </a:lnTo>
                </a:path>
                <a:path w="2863850" h="810895">
                  <a:moveTo>
                    <a:pt x="260603" y="269748"/>
                  </a:moveTo>
                  <a:lnTo>
                    <a:pt x="2863596" y="269748"/>
                  </a:lnTo>
                </a:path>
                <a:path w="2863850" h="810895">
                  <a:moveTo>
                    <a:pt x="0" y="0"/>
                  </a:moveTo>
                  <a:lnTo>
                    <a:pt x="97536" y="0"/>
                  </a:lnTo>
                </a:path>
                <a:path w="2863850" h="810895">
                  <a:moveTo>
                    <a:pt x="260603" y="0"/>
                  </a:moveTo>
                  <a:lnTo>
                    <a:pt x="2863596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573523" y="2991516"/>
              <a:ext cx="2863850" cy="5080"/>
            </a:xfrm>
            <a:custGeom>
              <a:avLst/>
              <a:gdLst/>
              <a:ahLst/>
              <a:cxnLst/>
              <a:rect l="l" t="t" r="r" b="b"/>
              <a:pathLst>
                <a:path w="2863850" h="5080">
                  <a:moveTo>
                    <a:pt x="0" y="4762"/>
                  </a:moveTo>
                  <a:lnTo>
                    <a:pt x="2863596" y="4762"/>
                  </a:lnTo>
                </a:path>
                <a:path w="2863850" h="5080">
                  <a:moveTo>
                    <a:pt x="0" y="0"/>
                  </a:moveTo>
                  <a:lnTo>
                    <a:pt x="2863596" y="0"/>
                  </a:lnTo>
                </a:path>
              </a:pathLst>
            </a:custGeom>
            <a:ln w="3238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671059" y="2994660"/>
              <a:ext cx="163195" cy="1348740"/>
            </a:xfrm>
            <a:custGeom>
              <a:avLst/>
              <a:gdLst/>
              <a:ahLst/>
              <a:cxnLst/>
              <a:rect l="l" t="t" r="r" b="b"/>
              <a:pathLst>
                <a:path w="163195" h="1348739">
                  <a:moveTo>
                    <a:pt x="163067" y="0"/>
                  </a:moveTo>
                  <a:lnTo>
                    <a:pt x="0" y="0"/>
                  </a:lnTo>
                  <a:lnTo>
                    <a:pt x="0" y="1348739"/>
                  </a:lnTo>
                  <a:lnTo>
                    <a:pt x="163067" y="1348739"/>
                  </a:lnTo>
                  <a:lnTo>
                    <a:pt x="163067" y="0"/>
                  </a:lnTo>
                  <a:close/>
                </a:path>
              </a:pathLst>
            </a:custGeom>
            <a:solidFill>
              <a:srgbClr val="B88D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192267" y="3802380"/>
              <a:ext cx="195580" cy="271780"/>
            </a:xfrm>
            <a:custGeom>
              <a:avLst/>
              <a:gdLst/>
              <a:ahLst/>
              <a:cxnLst/>
              <a:rect l="l" t="t" r="r" b="b"/>
              <a:pathLst>
                <a:path w="195579" h="271779">
                  <a:moveTo>
                    <a:pt x="0" y="271272"/>
                  </a:moveTo>
                  <a:lnTo>
                    <a:pt x="195072" y="271272"/>
                  </a:lnTo>
                </a:path>
                <a:path w="195579" h="271779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5029199" y="3595116"/>
              <a:ext cx="163195" cy="748665"/>
            </a:xfrm>
            <a:custGeom>
              <a:avLst/>
              <a:gdLst/>
              <a:ahLst/>
              <a:cxnLst/>
              <a:rect l="l" t="t" r="r" b="b"/>
              <a:pathLst>
                <a:path w="163195" h="748664">
                  <a:moveTo>
                    <a:pt x="163067" y="0"/>
                  </a:moveTo>
                  <a:lnTo>
                    <a:pt x="0" y="0"/>
                  </a:lnTo>
                  <a:lnTo>
                    <a:pt x="0" y="748284"/>
                  </a:lnTo>
                  <a:lnTo>
                    <a:pt x="163067" y="748284"/>
                  </a:lnTo>
                  <a:lnTo>
                    <a:pt x="163067" y="0"/>
                  </a:lnTo>
                  <a:close/>
                </a:path>
              </a:pathLst>
            </a:custGeom>
            <a:solidFill>
              <a:srgbClr val="B88D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5550408" y="4068984"/>
              <a:ext cx="1887220" cy="5080"/>
            </a:xfrm>
            <a:custGeom>
              <a:avLst/>
              <a:gdLst/>
              <a:ahLst/>
              <a:cxnLst/>
              <a:rect l="l" t="t" r="r" b="b"/>
              <a:pathLst>
                <a:path w="1887220" h="5079">
                  <a:moveTo>
                    <a:pt x="0" y="4762"/>
                  </a:moveTo>
                  <a:lnTo>
                    <a:pt x="1886712" y="4762"/>
                  </a:lnTo>
                </a:path>
                <a:path w="1887220" h="5079">
                  <a:moveTo>
                    <a:pt x="0" y="0"/>
                  </a:moveTo>
                  <a:lnTo>
                    <a:pt x="1886712" y="0"/>
                  </a:lnTo>
                </a:path>
              </a:pathLst>
            </a:custGeom>
            <a:ln w="9334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5550408" y="3802380"/>
              <a:ext cx="1887220" cy="0"/>
            </a:xfrm>
            <a:custGeom>
              <a:avLst/>
              <a:gdLst/>
              <a:ahLst/>
              <a:cxnLst/>
              <a:rect l="l" t="t" r="r" b="b"/>
              <a:pathLst>
                <a:path w="1887220">
                  <a:moveTo>
                    <a:pt x="0" y="0"/>
                  </a:moveTo>
                  <a:lnTo>
                    <a:pt x="1886712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5387340" y="3776471"/>
              <a:ext cx="1594485" cy="835660"/>
            </a:xfrm>
            <a:custGeom>
              <a:avLst/>
              <a:gdLst/>
              <a:ahLst/>
              <a:cxnLst/>
              <a:rect l="l" t="t" r="r" b="b"/>
              <a:pathLst>
                <a:path w="1594484" h="835660">
                  <a:moveTo>
                    <a:pt x="163068" y="0"/>
                  </a:moveTo>
                  <a:lnTo>
                    <a:pt x="0" y="0"/>
                  </a:lnTo>
                  <a:lnTo>
                    <a:pt x="0" y="566928"/>
                  </a:lnTo>
                  <a:lnTo>
                    <a:pt x="163068" y="566928"/>
                  </a:lnTo>
                  <a:lnTo>
                    <a:pt x="163068" y="0"/>
                  </a:lnTo>
                  <a:close/>
                </a:path>
                <a:path w="1594484" h="835660">
                  <a:moveTo>
                    <a:pt x="521208" y="292608"/>
                  </a:moveTo>
                  <a:lnTo>
                    <a:pt x="358140" y="292608"/>
                  </a:lnTo>
                  <a:lnTo>
                    <a:pt x="358140" y="566928"/>
                  </a:lnTo>
                  <a:lnTo>
                    <a:pt x="521208" y="566928"/>
                  </a:lnTo>
                  <a:lnTo>
                    <a:pt x="521208" y="292608"/>
                  </a:lnTo>
                  <a:close/>
                </a:path>
                <a:path w="1594484" h="835660">
                  <a:moveTo>
                    <a:pt x="877824" y="364236"/>
                  </a:moveTo>
                  <a:lnTo>
                    <a:pt x="716280" y="364236"/>
                  </a:lnTo>
                  <a:lnTo>
                    <a:pt x="716280" y="566928"/>
                  </a:lnTo>
                  <a:lnTo>
                    <a:pt x="877824" y="566928"/>
                  </a:lnTo>
                  <a:lnTo>
                    <a:pt x="877824" y="364236"/>
                  </a:lnTo>
                  <a:close/>
                </a:path>
                <a:path w="1594484" h="835660">
                  <a:moveTo>
                    <a:pt x="1235964" y="547116"/>
                  </a:moveTo>
                  <a:lnTo>
                    <a:pt x="1074420" y="547116"/>
                  </a:lnTo>
                  <a:lnTo>
                    <a:pt x="1074420" y="566928"/>
                  </a:lnTo>
                  <a:lnTo>
                    <a:pt x="1235964" y="566928"/>
                  </a:lnTo>
                  <a:lnTo>
                    <a:pt x="1235964" y="547116"/>
                  </a:lnTo>
                  <a:close/>
                </a:path>
                <a:path w="1594484" h="835660">
                  <a:moveTo>
                    <a:pt x="1594104" y="566928"/>
                  </a:moveTo>
                  <a:lnTo>
                    <a:pt x="1432560" y="566928"/>
                  </a:lnTo>
                  <a:lnTo>
                    <a:pt x="1432560" y="835152"/>
                  </a:lnTo>
                  <a:lnTo>
                    <a:pt x="1594104" y="835152"/>
                  </a:lnTo>
                  <a:lnTo>
                    <a:pt x="1594104" y="566928"/>
                  </a:lnTo>
                  <a:close/>
                </a:path>
              </a:pathLst>
            </a:custGeom>
            <a:solidFill>
              <a:srgbClr val="B88D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7339583" y="4610004"/>
              <a:ext cx="97790" cy="5080"/>
            </a:xfrm>
            <a:custGeom>
              <a:avLst/>
              <a:gdLst/>
              <a:ahLst/>
              <a:cxnLst/>
              <a:rect l="l" t="t" r="r" b="b"/>
              <a:pathLst>
                <a:path w="97790" h="5079">
                  <a:moveTo>
                    <a:pt x="0" y="0"/>
                  </a:moveTo>
                  <a:lnTo>
                    <a:pt x="97536" y="0"/>
                  </a:lnTo>
                </a:path>
                <a:path w="97790" h="5079">
                  <a:moveTo>
                    <a:pt x="0" y="4762"/>
                  </a:moveTo>
                  <a:lnTo>
                    <a:pt x="97536" y="4762"/>
                  </a:lnTo>
                </a:path>
              </a:pathLst>
            </a:custGeom>
            <a:ln w="3238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7176516" y="4343400"/>
              <a:ext cx="163195" cy="1106805"/>
            </a:xfrm>
            <a:custGeom>
              <a:avLst/>
              <a:gdLst/>
              <a:ahLst/>
              <a:cxnLst/>
              <a:rect l="l" t="t" r="r" b="b"/>
              <a:pathLst>
                <a:path w="163195" h="1106804">
                  <a:moveTo>
                    <a:pt x="163067" y="0"/>
                  </a:moveTo>
                  <a:lnTo>
                    <a:pt x="0" y="0"/>
                  </a:lnTo>
                  <a:lnTo>
                    <a:pt x="0" y="1106424"/>
                  </a:lnTo>
                  <a:lnTo>
                    <a:pt x="163067" y="1106424"/>
                  </a:lnTo>
                  <a:lnTo>
                    <a:pt x="163067" y="0"/>
                  </a:lnTo>
                  <a:close/>
                </a:path>
              </a:pathLst>
            </a:custGeom>
            <a:solidFill>
              <a:srgbClr val="B88D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4572761" y="4342638"/>
              <a:ext cx="2865120" cy="0"/>
            </a:xfrm>
            <a:custGeom>
              <a:avLst/>
              <a:gdLst/>
              <a:ahLst/>
              <a:cxnLst/>
              <a:rect l="l" t="t" r="r" b="b"/>
              <a:pathLst>
                <a:path w="2865120">
                  <a:moveTo>
                    <a:pt x="0" y="0"/>
                  </a:moveTo>
                  <a:lnTo>
                    <a:pt x="2865119" y="0"/>
                  </a:lnTo>
                </a:path>
              </a:pathLst>
            </a:custGeom>
            <a:ln w="19050">
              <a:solidFill>
                <a:srgbClr val="4615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9" name="object 89"/>
          <p:cNvSpPr txBox="1"/>
          <p:nvPr/>
        </p:nvSpPr>
        <p:spPr>
          <a:xfrm>
            <a:off x="4155694" y="5594705"/>
            <a:ext cx="3206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-1</a:t>
            </a:r>
            <a:r>
              <a:rPr sz="1000" spc="-10" dirty="0">
                <a:solidFill>
                  <a:srgbClr val="343333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%</a:t>
            </a:r>
            <a:endParaRPr sz="1000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4226178" y="5324602"/>
            <a:ext cx="2508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-8%</a:t>
            </a:r>
            <a:endParaRPr sz="1000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4226178" y="5054600"/>
            <a:ext cx="2508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-6%</a:t>
            </a:r>
            <a:endParaRPr sz="1000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4226178" y="4784597"/>
            <a:ext cx="2508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-4%</a:t>
            </a:r>
            <a:endParaRPr sz="100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4226178" y="4514469"/>
            <a:ext cx="2508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-2%</a:t>
            </a:r>
            <a:endParaRPr sz="1000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4268470" y="4244466"/>
            <a:ext cx="20827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343333"/>
                </a:solidFill>
                <a:latin typeface="Arial"/>
                <a:cs typeface="Arial"/>
              </a:rPr>
              <a:t>0%</a:t>
            </a:r>
            <a:endParaRPr sz="1000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4268470" y="3974338"/>
            <a:ext cx="20827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343333"/>
                </a:solidFill>
                <a:latin typeface="Arial"/>
                <a:cs typeface="Arial"/>
              </a:rPr>
              <a:t>2%</a:t>
            </a:r>
            <a:endParaRPr sz="1000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4268470" y="3704031"/>
            <a:ext cx="20827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343333"/>
                </a:solidFill>
                <a:latin typeface="Arial"/>
                <a:cs typeface="Arial"/>
              </a:rPr>
              <a:t>4%</a:t>
            </a:r>
            <a:endParaRPr sz="1000"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4268470" y="3434588"/>
            <a:ext cx="20827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343333"/>
                </a:solidFill>
                <a:latin typeface="Arial"/>
                <a:cs typeface="Arial"/>
              </a:rPr>
              <a:t>6%</a:t>
            </a:r>
            <a:endParaRPr sz="100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4268470" y="3164586"/>
            <a:ext cx="20827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343333"/>
                </a:solidFill>
                <a:latin typeface="Arial"/>
                <a:cs typeface="Arial"/>
              </a:rPr>
              <a:t>8%</a:t>
            </a:r>
            <a:endParaRPr sz="1000"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4198111" y="2894456"/>
            <a:ext cx="2794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1</a:t>
            </a:r>
            <a:r>
              <a:rPr sz="1000" dirty="0">
                <a:solidFill>
                  <a:srgbClr val="343333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%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00" name="object 100"/>
          <p:cNvGrpSpPr/>
          <p:nvPr/>
        </p:nvGrpSpPr>
        <p:grpSpPr>
          <a:xfrm>
            <a:off x="4432680" y="5782564"/>
            <a:ext cx="2843530" cy="769620"/>
            <a:chOff x="4432680" y="5782564"/>
            <a:chExt cx="2843530" cy="769620"/>
          </a:xfrm>
        </p:grpSpPr>
        <p:sp>
          <p:nvSpPr>
            <p:cNvPr id="101" name="object 101"/>
            <p:cNvSpPr/>
            <p:nvPr/>
          </p:nvSpPr>
          <p:spPr>
            <a:xfrm>
              <a:off x="4432680" y="5803874"/>
              <a:ext cx="1418463" cy="74813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5891402" y="5782564"/>
              <a:ext cx="1384807" cy="4954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3" name="object 103"/>
          <p:cNvSpPr txBox="1"/>
          <p:nvPr/>
        </p:nvSpPr>
        <p:spPr>
          <a:xfrm>
            <a:off x="4545329" y="1784095"/>
            <a:ext cx="272034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635" marR="5080" indent="-369570">
              <a:lnSpc>
                <a:spcPct val="100000"/>
              </a:lnSpc>
              <a:spcBef>
                <a:spcPts val="105"/>
              </a:spcBef>
            </a:pPr>
            <a:r>
              <a:rPr sz="1400" b="1" spc="5" dirty="0">
                <a:solidFill>
                  <a:srgbClr val="DB8892"/>
                </a:solidFill>
                <a:latin typeface="Arial"/>
                <a:cs typeface="Arial"/>
              </a:rPr>
              <a:t>Meža </a:t>
            </a:r>
            <a:r>
              <a:rPr sz="1400" b="1" dirty="0">
                <a:solidFill>
                  <a:srgbClr val="DB8892"/>
                </a:solidFill>
                <a:latin typeface="Arial"/>
                <a:cs typeface="Arial"/>
              </a:rPr>
              <a:t>nozares produktu</a:t>
            </a:r>
            <a:r>
              <a:rPr sz="1400" b="1" spc="-185" dirty="0">
                <a:solidFill>
                  <a:srgbClr val="DB8892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DB8892"/>
                </a:solidFill>
                <a:latin typeface="Arial"/>
                <a:cs typeface="Arial"/>
              </a:rPr>
              <a:t>devuma  </a:t>
            </a:r>
            <a:r>
              <a:rPr sz="1400" b="1" spc="-5" dirty="0">
                <a:solidFill>
                  <a:srgbClr val="DB8892"/>
                </a:solidFill>
                <a:latin typeface="Arial"/>
                <a:cs typeface="Arial"/>
              </a:rPr>
              <a:t>izmaiņas 2020. gadā.</a:t>
            </a:r>
            <a:r>
              <a:rPr sz="1400" b="1" spc="-110" dirty="0">
                <a:solidFill>
                  <a:srgbClr val="DB8892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DB8892"/>
                </a:solidFill>
                <a:latin typeface="Arial"/>
                <a:cs typeface="Arial"/>
              </a:rPr>
              <a:t>%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5" name="object 10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28</a:t>
            </a:fld>
            <a:endParaRPr spc="-5" dirty="0"/>
          </a:p>
        </p:txBody>
      </p:sp>
      <p:sp>
        <p:nvSpPr>
          <p:cNvPr id="104" name="object 104"/>
          <p:cNvSpPr txBox="1"/>
          <p:nvPr/>
        </p:nvSpPr>
        <p:spPr>
          <a:xfrm>
            <a:off x="8501888" y="1784095"/>
            <a:ext cx="271335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8455" marR="5080" indent="-32639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DB8892"/>
                </a:solidFill>
                <a:latin typeface="Arial"/>
                <a:cs typeface="Arial"/>
              </a:rPr>
              <a:t>Meža </a:t>
            </a:r>
            <a:r>
              <a:rPr sz="1400" b="1" spc="-5" dirty="0">
                <a:solidFill>
                  <a:srgbClr val="DB8892"/>
                </a:solidFill>
                <a:latin typeface="Arial"/>
                <a:cs typeface="Arial"/>
              </a:rPr>
              <a:t>nozares produktu</a:t>
            </a:r>
            <a:r>
              <a:rPr sz="1400" b="1" spc="-135" dirty="0">
                <a:solidFill>
                  <a:srgbClr val="DB8892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DB8892"/>
                </a:solidFill>
                <a:latin typeface="Arial"/>
                <a:cs typeface="Arial"/>
              </a:rPr>
              <a:t>devums  </a:t>
            </a:r>
            <a:r>
              <a:rPr sz="1400" b="1" spc="-5" dirty="0">
                <a:solidFill>
                  <a:srgbClr val="DB8892"/>
                </a:solidFill>
                <a:latin typeface="Arial"/>
                <a:cs typeface="Arial"/>
              </a:rPr>
              <a:t>2014.-2020. gadā,</a:t>
            </a:r>
            <a:r>
              <a:rPr sz="1400" b="1" spc="-80" dirty="0">
                <a:solidFill>
                  <a:srgbClr val="DB8892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DB8892"/>
                </a:solidFill>
                <a:latin typeface="Arial"/>
                <a:cs typeface="Arial"/>
              </a:rPr>
              <a:t>mEUR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7153" y="968502"/>
            <a:ext cx="89122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60F2C"/>
                </a:solidFill>
              </a:rPr>
              <a:t>Inženierijas nozares pērn virzīja </a:t>
            </a:r>
            <a:r>
              <a:rPr sz="2400" spc="-5" dirty="0">
                <a:solidFill>
                  <a:srgbClr val="360F2C"/>
                </a:solidFill>
              </a:rPr>
              <a:t>elektronika un</a:t>
            </a:r>
            <a:r>
              <a:rPr sz="2400" spc="-145" dirty="0">
                <a:solidFill>
                  <a:srgbClr val="360F2C"/>
                </a:solidFill>
              </a:rPr>
              <a:t> </a:t>
            </a:r>
            <a:r>
              <a:rPr sz="2400" spc="-5" dirty="0">
                <a:solidFill>
                  <a:srgbClr val="360F2C"/>
                </a:solidFill>
              </a:rPr>
              <a:t>elektrotehnika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1192479" y="1700022"/>
            <a:ext cx="518541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42315" marR="5080" indent="-73025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DB8892"/>
                </a:solidFill>
                <a:latin typeface="Arial"/>
                <a:cs typeface="Arial"/>
              </a:rPr>
              <a:t>Metālapstrādes, mašīnbūves un elektronikas uzņēmumu algu  </a:t>
            </a:r>
            <a:r>
              <a:rPr sz="1400" b="1" dirty="0">
                <a:solidFill>
                  <a:srgbClr val="DB8892"/>
                </a:solidFill>
                <a:latin typeface="Arial"/>
                <a:cs typeface="Arial"/>
              </a:rPr>
              <a:t>izmaiņas pēdējā </a:t>
            </a:r>
            <a:r>
              <a:rPr sz="1400" b="1" spc="-5" dirty="0">
                <a:solidFill>
                  <a:srgbClr val="DB8892"/>
                </a:solidFill>
                <a:latin typeface="Arial"/>
                <a:cs typeface="Arial"/>
              </a:rPr>
              <a:t>gada </a:t>
            </a:r>
            <a:r>
              <a:rPr sz="1400" b="1" dirty="0">
                <a:solidFill>
                  <a:srgbClr val="DB8892"/>
                </a:solidFill>
                <a:latin typeface="Arial"/>
                <a:cs typeface="Arial"/>
              </a:rPr>
              <a:t>un </a:t>
            </a:r>
            <a:r>
              <a:rPr sz="1400" b="1" spc="-5" dirty="0">
                <a:solidFill>
                  <a:srgbClr val="DB8892"/>
                </a:solidFill>
                <a:latin typeface="Arial"/>
                <a:cs typeface="Arial"/>
              </a:rPr>
              <a:t>sešu gadu </a:t>
            </a:r>
            <a:r>
              <a:rPr sz="1400" b="1" dirty="0">
                <a:solidFill>
                  <a:srgbClr val="DB8892"/>
                </a:solidFill>
                <a:latin typeface="Arial"/>
                <a:cs typeface="Arial"/>
              </a:rPr>
              <a:t>laikā,</a:t>
            </a:r>
            <a:r>
              <a:rPr sz="1400" b="1" spc="-175" dirty="0">
                <a:solidFill>
                  <a:srgbClr val="DB8892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DB8892"/>
                </a:solidFill>
                <a:latin typeface="Arial"/>
                <a:cs typeface="Arial"/>
              </a:rPr>
              <a:t>%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2960" y="5544311"/>
            <a:ext cx="2630805" cy="0"/>
          </a:xfrm>
          <a:custGeom>
            <a:avLst/>
            <a:gdLst/>
            <a:ahLst/>
            <a:cxnLst/>
            <a:rect l="l" t="t" r="r" b="b"/>
            <a:pathLst>
              <a:path w="2630804">
                <a:moveTo>
                  <a:pt x="0" y="0"/>
                </a:moveTo>
                <a:lnTo>
                  <a:pt x="2630424" y="0"/>
                </a:lnTo>
              </a:path>
            </a:pathLst>
          </a:custGeom>
          <a:ln w="9525">
            <a:solidFill>
              <a:srgbClr val="EFCC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822197" y="2852927"/>
            <a:ext cx="2632075" cy="2352040"/>
            <a:chOff x="822197" y="2852927"/>
            <a:chExt cx="2632075" cy="2352040"/>
          </a:xfrm>
        </p:grpSpPr>
        <p:sp>
          <p:nvSpPr>
            <p:cNvPr id="6" name="object 6"/>
            <p:cNvSpPr/>
            <p:nvPr/>
          </p:nvSpPr>
          <p:spPr>
            <a:xfrm>
              <a:off x="822959" y="3054095"/>
              <a:ext cx="2630805" cy="1245235"/>
            </a:xfrm>
            <a:custGeom>
              <a:avLst/>
              <a:gdLst/>
              <a:ahLst/>
              <a:cxnLst/>
              <a:rect l="l" t="t" r="r" b="b"/>
              <a:pathLst>
                <a:path w="2630804" h="1245235">
                  <a:moveTo>
                    <a:pt x="0" y="1245108"/>
                  </a:moveTo>
                  <a:lnTo>
                    <a:pt x="82296" y="1245108"/>
                  </a:lnTo>
                </a:path>
                <a:path w="2630804" h="1245235">
                  <a:moveTo>
                    <a:pt x="245364" y="1245108"/>
                  </a:moveTo>
                  <a:lnTo>
                    <a:pt x="409956" y="1245108"/>
                  </a:lnTo>
                </a:path>
                <a:path w="2630804" h="1245235">
                  <a:moveTo>
                    <a:pt x="0" y="623315"/>
                  </a:moveTo>
                  <a:lnTo>
                    <a:pt x="82296" y="623315"/>
                  </a:lnTo>
                </a:path>
                <a:path w="2630804" h="1245235">
                  <a:moveTo>
                    <a:pt x="245364" y="623315"/>
                  </a:moveTo>
                  <a:lnTo>
                    <a:pt x="2630424" y="623315"/>
                  </a:lnTo>
                </a:path>
                <a:path w="2630804" h="1245235">
                  <a:moveTo>
                    <a:pt x="0" y="0"/>
                  </a:moveTo>
                  <a:lnTo>
                    <a:pt x="82296" y="0"/>
                  </a:lnTo>
                </a:path>
                <a:path w="2630804" h="1245235">
                  <a:moveTo>
                    <a:pt x="245364" y="0"/>
                  </a:moveTo>
                  <a:lnTo>
                    <a:pt x="2630424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05255" y="2852927"/>
              <a:ext cx="163195" cy="2070100"/>
            </a:xfrm>
            <a:custGeom>
              <a:avLst/>
              <a:gdLst/>
              <a:ahLst/>
              <a:cxnLst/>
              <a:rect l="l" t="t" r="r" b="b"/>
              <a:pathLst>
                <a:path w="163194" h="2070100">
                  <a:moveTo>
                    <a:pt x="163068" y="0"/>
                  </a:moveTo>
                  <a:lnTo>
                    <a:pt x="0" y="0"/>
                  </a:lnTo>
                  <a:lnTo>
                    <a:pt x="0" y="2069592"/>
                  </a:lnTo>
                  <a:lnTo>
                    <a:pt x="163068" y="2069592"/>
                  </a:lnTo>
                  <a:lnTo>
                    <a:pt x="163068" y="0"/>
                  </a:lnTo>
                  <a:close/>
                </a:path>
              </a:pathLst>
            </a:custGeom>
            <a:solidFill>
              <a:srgbClr val="6D0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97507" y="4299203"/>
              <a:ext cx="165100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32915" y="3808475"/>
              <a:ext cx="165100" cy="1114425"/>
            </a:xfrm>
            <a:custGeom>
              <a:avLst/>
              <a:gdLst/>
              <a:ahLst/>
              <a:cxnLst/>
              <a:rect l="l" t="t" r="r" b="b"/>
              <a:pathLst>
                <a:path w="165100" h="1114425">
                  <a:moveTo>
                    <a:pt x="164592" y="0"/>
                  </a:moveTo>
                  <a:lnTo>
                    <a:pt x="0" y="0"/>
                  </a:lnTo>
                  <a:lnTo>
                    <a:pt x="0" y="1114044"/>
                  </a:lnTo>
                  <a:lnTo>
                    <a:pt x="164592" y="1114044"/>
                  </a:lnTo>
                  <a:lnTo>
                    <a:pt x="164592" y="0"/>
                  </a:lnTo>
                  <a:close/>
                </a:path>
              </a:pathLst>
            </a:custGeom>
            <a:solidFill>
              <a:srgbClr val="6D0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26691" y="4299203"/>
              <a:ext cx="494030" cy="0"/>
            </a:xfrm>
            <a:custGeom>
              <a:avLst/>
              <a:gdLst/>
              <a:ahLst/>
              <a:cxnLst/>
              <a:rect l="l" t="t" r="r" b="b"/>
              <a:pathLst>
                <a:path w="494030">
                  <a:moveTo>
                    <a:pt x="0" y="0"/>
                  </a:moveTo>
                  <a:lnTo>
                    <a:pt x="164591" y="0"/>
                  </a:lnTo>
                </a:path>
                <a:path w="494030">
                  <a:moveTo>
                    <a:pt x="329183" y="0"/>
                  </a:moveTo>
                  <a:lnTo>
                    <a:pt x="493775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891283" y="4044695"/>
              <a:ext cx="165100" cy="878205"/>
            </a:xfrm>
            <a:custGeom>
              <a:avLst/>
              <a:gdLst/>
              <a:ahLst/>
              <a:cxnLst/>
              <a:rect l="l" t="t" r="r" b="b"/>
              <a:pathLst>
                <a:path w="165100" h="878204">
                  <a:moveTo>
                    <a:pt x="164592" y="0"/>
                  </a:moveTo>
                  <a:lnTo>
                    <a:pt x="0" y="0"/>
                  </a:lnTo>
                  <a:lnTo>
                    <a:pt x="0" y="877823"/>
                  </a:lnTo>
                  <a:lnTo>
                    <a:pt x="164592" y="877823"/>
                  </a:lnTo>
                  <a:lnTo>
                    <a:pt x="164592" y="0"/>
                  </a:lnTo>
                  <a:close/>
                </a:path>
              </a:pathLst>
            </a:custGeom>
            <a:solidFill>
              <a:srgbClr val="B88D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62099" y="3980688"/>
              <a:ext cx="165100" cy="942340"/>
            </a:xfrm>
            <a:custGeom>
              <a:avLst/>
              <a:gdLst/>
              <a:ahLst/>
              <a:cxnLst/>
              <a:rect l="l" t="t" r="r" b="b"/>
              <a:pathLst>
                <a:path w="165100" h="942339">
                  <a:moveTo>
                    <a:pt x="164592" y="0"/>
                  </a:moveTo>
                  <a:lnTo>
                    <a:pt x="0" y="0"/>
                  </a:lnTo>
                  <a:lnTo>
                    <a:pt x="0" y="941832"/>
                  </a:lnTo>
                  <a:lnTo>
                    <a:pt x="164592" y="941832"/>
                  </a:lnTo>
                  <a:lnTo>
                    <a:pt x="164592" y="0"/>
                  </a:lnTo>
                  <a:close/>
                </a:path>
              </a:pathLst>
            </a:custGeom>
            <a:solidFill>
              <a:srgbClr val="6D0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385059" y="4299203"/>
              <a:ext cx="1068705" cy="0"/>
            </a:xfrm>
            <a:custGeom>
              <a:avLst/>
              <a:gdLst/>
              <a:ahLst/>
              <a:cxnLst/>
              <a:rect l="l" t="t" r="r" b="b"/>
              <a:pathLst>
                <a:path w="1068704">
                  <a:moveTo>
                    <a:pt x="0" y="0"/>
                  </a:moveTo>
                  <a:lnTo>
                    <a:pt x="1068324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220468" y="4238243"/>
              <a:ext cx="1150620" cy="966469"/>
            </a:xfrm>
            <a:custGeom>
              <a:avLst/>
              <a:gdLst/>
              <a:ahLst/>
              <a:cxnLst/>
              <a:rect l="l" t="t" r="r" b="b"/>
              <a:pathLst>
                <a:path w="1150620" h="966470">
                  <a:moveTo>
                    <a:pt x="164592" y="0"/>
                  </a:moveTo>
                  <a:lnTo>
                    <a:pt x="0" y="0"/>
                  </a:lnTo>
                  <a:lnTo>
                    <a:pt x="0" y="684276"/>
                  </a:lnTo>
                  <a:lnTo>
                    <a:pt x="164592" y="684276"/>
                  </a:lnTo>
                  <a:lnTo>
                    <a:pt x="164592" y="0"/>
                  </a:lnTo>
                  <a:close/>
                </a:path>
                <a:path w="1150620" h="966470">
                  <a:moveTo>
                    <a:pt x="493776" y="135636"/>
                  </a:moveTo>
                  <a:lnTo>
                    <a:pt x="329184" y="135636"/>
                  </a:lnTo>
                  <a:lnTo>
                    <a:pt x="329184" y="684276"/>
                  </a:lnTo>
                  <a:lnTo>
                    <a:pt x="493776" y="684276"/>
                  </a:lnTo>
                  <a:lnTo>
                    <a:pt x="493776" y="135636"/>
                  </a:lnTo>
                  <a:close/>
                </a:path>
                <a:path w="1150620" h="966470">
                  <a:moveTo>
                    <a:pt x="822960" y="568452"/>
                  </a:moveTo>
                  <a:lnTo>
                    <a:pt x="658368" y="568452"/>
                  </a:lnTo>
                  <a:lnTo>
                    <a:pt x="658368" y="684276"/>
                  </a:lnTo>
                  <a:lnTo>
                    <a:pt x="822960" y="684276"/>
                  </a:lnTo>
                  <a:lnTo>
                    <a:pt x="822960" y="568452"/>
                  </a:lnTo>
                  <a:close/>
                </a:path>
                <a:path w="1150620" h="966470">
                  <a:moveTo>
                    <a:pt x="1150620" y="684276"/>
                  </a:moveTo>
                  <a:lnTo>
                    <a:pt x="986028" y="684276"/>
                  </a:lnTo>
                  <a:lnTo>
                    <a:pt x="986028" y="966228"/>
                  </a:lnTo>
                  <a:lnTo>
                    <a:pt x="1150620" y="966228"/>
                  </a:lnTo>
                  <a:lnTo>
                    <a:pt x="1150620" y="684276"/>
                  </a:lnTo>
                  <a:close/>
                </a:path>
              </a:pathLst>
            </a:custGeom>
            <a:solidFill>
              <a:srgbClr val="6D0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22197" y="4921757"/>
              <a:ext cx="2632075" cy="0"/>
            </a:xfrm>
            <a:custGeom>
              <a:avLst/>
              <a:gdLst/>
              <a:ahLst/>
              <a:cxnLst/>
              <a:rect l="l" t="t" r="r" b="b"/>
              <a:pathLst>
                <a:path w="2632075">
                  <a:moveTo>
                    <a:pt x="0" y="0"/>
                  </a:moveTo>
                  <a:lnTo>
                    <a:pt x="2631948" y="0"/>
                  </a:lnTo>
                </a:path>
              </a:pathLst>
            </a:custGeom>
            <a:ln w="19050">
              <a:solidFill>
                <a:srgbClr val="393A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44500" y="5455411"/>
            <a:ext cx="2921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-5</a:t>
            </a:r>
            <a:r>
              <a:rPr sz="900" spc="-15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%</a:t>
            </a:r>
            <a:endParaRPr sz="9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46303" y="4832730"/>
            <a:ext cx="1917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0%</a:t>
            </a:r>
            <a:endParaRPr sz="9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82600" y="4210050"/>
            <a:ext cx="2540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5</a:t>
            </a:r>
            <a:r>
              <a:rPr sz="900" spc="-15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%</a:t>
            </a:r>
            <a:endParaRPr sz="9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19201" y="3587242"/>
            <a:ext cx="3175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1</a:t>
            </a:r>
            <a:r>
              <a:rPr sz="900" spc="-15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0%</a:t>
            </a:r>
            <a:endParaRPr sz="9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19201" y="2964560"/>
            <a:ext cx="3175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1</a:t>
            </a:r>
            <a:r>
              <a:rPr sz="900" spc="-15" dirty="0">
                <a:solidFill>
                  <a:srgbClr val="393A3B"/>
                </a:solidFill>
                <a:latin typeface="Arial"/>
                <a:cs typeface="Arial"/>
              </a:rPr>
              <a:t>5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0%</a:t>
            </a:r>
            <a:endParaRPr sz="9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63689" y="5634177"/>
            <a:ext cx="2750756" cy="769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079747" y="5716523"/>
            <a:ext cx="2978150" cy="0"/>
          </a:xfrm>
          <a:custGeom>
            <a:avLst/>
            <a:gdLst/>
            <a:ahLst/>
            <a:cxnLst/>
            <a:rect l="l" t="t" r="r" b="b"/>
            <a:pathLst>
              <a:path w="2978150">
                <a:moveTo>
                  <a:pt x="0" y="0"/>
                </a:moveTo>
                <a:lnTo>
                  <a:pt x="2977896" y="0"/>
                </a:lnTo>
              </a:path>
            </a:pathLst>
          </a:custGeom>
          <a:ln w="9525">
            <a:solidFill>
              <a:srgbClr val="EFCC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079747" y="5376671"/>
            <a:ext cx="2978150" cy="0"/>
          </a:xfrm>
          <a:custGeom>
            <a:avLst/>
            <a:gdLst/>
            <a:ahLst/>
            <a:cxnLst/>
            <a:rect l="l" t="t" r="r" b="b"/>
            <a:pathLst>
              <a:path w="2978150">
                <a:moveTo>
                  <a:pt x="0" y="0"/>
                </a:moveTo>
                <a:lnTo>
                  <a:pt x="2977896" y="0"/>
                </a:lnTo>
              </a:path>
            </a:pathLst>
          </a:custGeom>
          <a:ln w="9525">
            <a:solidFill>
              <a:srgbClr val="EFCC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4079747" y="3203448"/>
            <a:ext cx="2978785" cy="2118360"/>
            <a:chOff x="4079747" y="3203448"/>
            <a:chExt cx="2978785" cy="2118360"/>
          </a:xfrm>
        </p:grpSpPr>
        <p:sp>
          <p:nvSpPr>
            <p:cNvPr id="25" name="object 25"/>
            <p:cNvSpPr/>
            <p:nvPr/>
          </p:nvSpPr>
          <p:spPr>
            <a:xfrm>
              <a:off x="4079747" y="5035962"/>
              <a:ext cx="2699385" cy="5080"/>
            </a:xfrm>
            <a:custGeom>
              <a:avLst/>
              <a:gdLst/>
              <a:ahLst/>
              <a:cxnLst/>
              <a:rect l="l" t="t" r="r" b="b"/>
              <a:pathLst>
                <a:path w="2699384" h="5079">
                  <a:moveTo>
                    <a:pt x="0" y="0"/>
                  </a:moveTo>
                  <a:lnTo>
                    <a:pt x="2699004" y="0"/>
                  </a:lnTo>
                </a:path>
                <a:path w="2699384" h="5079">
                  <a:moveTo>
                    <a:pt x="0" y="4762"/>
                  </a:moveTo>
                  <a:lnTo>
                    <a:pt x="2699004" y="4762"/>
                  </a:lnTo>
                </a:path>
              </a:pathLst>
            </a:custGeom>
            <a:ln w="7810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79747" y="4696968"/>
              <a:ext cx="2699385" cy="0"/>
            </a:xfrm>
            <a:custGeom>
              <a:avLst/>
              <a:gdLst/>
              <a:ahLst/>
              <a:cxnLst/>
              <a:rect l="l" t="t" r="r" b="b"/>
              <a:pathLst>
                <a:path w="2699384">
                  <a:moveTo>
                    <a:pt x="0" y="0"/>
                  </a:moveTo>
                  <a:lnTo>
                    <a:pt x="2327148" y="0"/>
                  </a:lnTo>
                </a:path>
                <a:path w="2699384">
                  <a:moveTo>
                    <a:pt x="2513076" y="0"/>
                  </a:moveTo>
                  <a:lnTo>
                    <a:pt x="2699004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079747" y="4351686"/>
              <a:ext cx="2327275" cy="5080"/>
            </a:xfrm>
            <a:custGeom>
              <a:avLst/>
              <a:gdLst/>
              <a:ahLst/>
              <a:cxnLst/>
              <a:rect l="l" t="t" r="r" b="b"/>
              <a:pathLst>
                <a:path w="2327275" h="5079">
                  <a:moveTo>
                    <a:pt x="0" y="0"/>
                  </a:moveTo>
                  <a:lnTo>
                    <a:pt x="2327148" y="0"/>
                  </a:lnTo>
                </a:path>
                <a:path w="2327275" h="5079">
                  <a:moveTo>
                    <a:pt x="0" y="4762"/>
                  </a:moveTo>
                  <a:lnTo>
                    <a:pt x="2327148" y="4762"/>
                  </a:lnTo>
                </a:path>
              </a:pathLst>
            </a:custGeom>
            <a:ln w="317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079747" y="3336036"/>
              <a:ext cx="2327275" cy="680085"/>
            </a:xfrm>
            <a:custGeom>
              <a:avLst/>
              <a:gdLst/>
              <a:ahLst/>
              <a:cxnLst/>
              <a:rect l="l" t="t" r="r" b="b"/>
              <a:pathLst>
                <a:path w="2327275" h="680085">
                  <a:moveTo>
                    <a:pt x="0" y="679703"/>
                  </a:moveTo>
                  <a:lnTo>
                    <a:pt x="1953767" y="679703"/>
                  </a:lnTo>
                </a:path>
                <a:path w="2327275" h="680085">
                  <a:moveTo>
                    <a:pt x="2141219" y="679703"/>
                  </a:moveTo>
                  <a:lnTo>
                    <a:pt x="2327148" y="679703"/>
                  </a:lnTo>
                </a:path>
                <a:path w="2327275" h="680085">
                  <a:moveTo>
                    <a:pt x="0" y="0"/>
                  </a:moveTo>
                  <a:lnTo>
                    <a:pt x="92963" y="0"/>
                  </a:lnTo>
                </a:path>
                <a:path w="2327275" h="680085">
                  <a:moveTo>
                    <a:pt x="278891" y="0"/>
                  </a:moveTo>
                  <a:lnTo>
                    <a:pt x="464819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172711" y="3203448"/>
              <a:ext cx="186055" cy="472440"/>
            </a:xfrm>
            <a:custGeom>
              <a:avLst/>
              <a:gdLst/>
              <a:ahLst/>
              <a:cxnLst/>
              <a:rect l="l" t="t" r="r" b="b"/>
              <a:pathLst>
                <a:path w="186054" h="472439">
                  <a:moveTo>
                    <a:pt x="185927" y="0"/>
                  </a:moveTo>
                  <a:lnTo>
                    <a:pt x="0" y="0"/>
                  </a:lnTo>
                  <a:lnTo>
                    <a:pt x="0" y="472439"/>
                  </a:lnTo>
                  <a:lnTo>
                    <a:pt x="185927" y="472439"/>
                  </a:lnTo>
                  <a:lnTo>
                    <a:pt x="185927" y="0"/>
                  </a:lnTo>
                  <a:close/>
                </a:path>
              </a:pathLst>
            </a:custGeom>
            <a:solidFill>
              <a:srgbClr val="DB8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732019" y="3336036"/>
              <a:ext cx="186055" cy="0"/>
            </a:xfrm>
            <a:custGeom>
              <a:avLst/>
              <a:gdLst/>
              <a:ahLst/>
              <a:cxnLst/>
              <a:rect l="l" t="t" r="r" b="b"/>
              <a:pathLst>
                <a:path w="186054">
                  <a:moveTo>
                    <a:pt x="0" y="0"/>
                  </a:moveTo>
                  <a:lnTo>
                    <a:pt x="185927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544567" y="3223260"/>
              <a:ext cx="187960" cy="452755"/>
            </a:xfrm>
            <a:custGeom>
              <a:avLst/>
              <a:gdLst/>
              <a:ahLst/>
              <a:cxnLst/>
              <a:rect l="l" t="t" r="r" b="b"/>
              <a:pathLst>
                <a:path w="187960" h="452754">
                  <a:moveTo>
                    <a:pt x="187452" y="0"/>
                  </a:moveTo>
                  <a:lnTo>
                    <a:pt x="0" y="0"/>
                  </a:lnTo>
                  <a:lnTo>
                    <a:pt x="0" y="452627"/>
                  </a:lnTo>
                  <a:lnTo>
                    <a:pt x="187452" y="452627"/>
                  </a:lnTo>
                  <a:lnTo>
                    <a:pt x="187452" y="0"/>
                  </a:lnTo>
                  <a:close/>
                </a:path>
              </a:pathLst>
            </a:custGeom>
            <a:solidFill>
              <a:srgbClr val="DB8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103875" y="3336036"/>
              <a:ext cx="1953895" cy="0"/>
            </a:xfrm>
            <a:custGeom>
              <a:avLst/>
              <a:gdLst/>
              <a:ahLst/>
              <a:cxnLst/>
              <a:rect l="l" t="t" r="r" b="b"/>
              <a:pathLst>
                <a:path w="1953895">
                  <a:moveTo>
                    <a:pt x="0" y="0"/>
                  </a:moveTo>
                  <a:lnTo>
                    <a:pt x="1953768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917948" y="3235451"/>
              <a:ext cx="1303020" cy="1117600"/>
            </a:xfrm>
            <a:custGeom>
              <a:avLst/>
              <a:gdLst/>
              <a:ahLst/>
              <a:cxnLst/>
              <a:rect l="l" t="t" r="r" b="b"/>
              <a:pathLst>
                <a:path w="1303020" h="1117600">
                  <a:moveTo>
                    <a:pt x="185928" y="0"/>
                  </a:moveTo>
                  <a:lnTo>
                    <a:pt x="0" y="0"/>
                  </a:lnTo>
                  <a:lnTo>
                    <a:pt x="0" y="440436"/>
                  </a:lnTo>
                  <a:lnTo>
                    <a:pt x="185928" y="440436"/>
                  </a:lnTo>
                  <a:lnTo>
                    <a:pt x="185928" y="0"/>
                  </a:lnTo>
                  <a:close/>
                </a:path>
                <a:path w="1303020" h="1117600">
                  <a:moveTo>
                    <a:pt x="557784" y="317004"/>
                  </a:moveTo>
                  <a:lnTo>
                    <a:pt x="371856" y="317004"/>
                  </a:lnTo>
                  <a:lnTo>
                    <a:pt x="371856" y="440436"/>
                  </a:lnTo>
                  <a:lnTo>
                    <a:pt x="557784" y="440436"/>
                  </a:lnTo>
                  <a:lnTo>
                    <a:pt x="557784" y="317004"/>
                  </a:lnTo>
                  <a:close/>
                </a:path>
                <a:path w="1303020" h="1117600">
                  <a:moveTo>
                    <a:pt x="1303020" y="440436"/>
                  </a:moveTo>
                  <a:lnTo>
                    <a:pt x="1115568" y="440436"/>
                  </a:lnTo>
                  <a:lnTo>
                    <a:pt x="1115568" y="1117092"/>
                  </a:lnTo>
                  <a:lnTo>
                    <a:pt x="1303020" y="1117092"/>
                  </a:lnTo>
                  <a:lnTo>
                    <a:pt x="1303020" y="440436"/>
                  </a:lnTo>
                  <a:close/>
                </a:path>
              </a:pathLst>
            </a:custGeom>
            <a:solidFill>
              <a:srgbClr val="DB8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592823" y="4351686"/>
              <a:ext cx="186055" cy="5080"/>
            </a:xfrm>
            <a:custGeom>
              <a:avLst/>
              <a:gdLst/>
              <a:ahLst/>
              <a:cxnLst/>
              <a:rect l="l" t="t" r="r" b="b"/>
              <a:pathLst>
                <a:path w="186054" h="5079">
                  <a:moveTo>
                    <a:pt x="0" y="0"/>
                  </a:moveTo>
                  <a:lnTo>
                    <a:pt x="185927" y="0"/>
                  </a:lnTo>
                </a:path>
                <a:path w="186054" h="5079">
                  <a:moveTo>
                    <a:pt x="0" y="4762"/>
                  </a:moveTo>
                  <a:lnTo>
                    <a:pt x="185927" y="4762"/>
                  </a:lnTo>
                </a:path>
              </a:pathLst>
            </a:custGeom>
            <a:ln w="317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592823" y="4015740"/>
              <a:ext cx="186055" cy="0"/>
            </a:xfrm>
            <a:custGeom>
              <a:avLst/>
              <a:gdLst/>
              <a:ahLst/>
              <a:cxnLst/>
              <a:rect l="l" t="t" r="r" b="b"/>
              <a:pathLst>
                <a:path w="186054">
                  <a:moveTo>
                    <a:pt x="0" y="0"/>
                  </a:moveTo>
                  <a:lnTo>
                    <a:pt x="185927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406895" y="3675888"/>
              <a:ext cx="186055" cy="1363980"/>
            </a:xfrm>
            <a:custGeom>
              <a:avLst/>
              <a:gdLst/>
              <a:ahLst/>
              <a:cxnLst/>
              <a:rect l="l" t="t" r="r" b="b"/>
              <a:pathLst>
                <a:path w="186054" h="1363979">
                  <a:moveTo>
                    <a:pt x="185927" y="0"/>
                  </a:moveTo>
                  <a:lnTo>
                    <a:pt x="0" y="0"/>
                  </a:lnTo>
                  <a:lnTo>
                    <a:pt x="0" y="1363980"/>
                  </a:lnTo>
                  <a:lnTo>
                    <a:pt x="185927" y="1363980"/>
                  </a:lnTo>
                  <a:lnTo>
                    <a:pt x="185927" y="0"/>
                  </a:lnTo>
                  <a:close/>
                </a:path>
              </a:pathLst>
            </a:custGeom>
            <a:solidFill>
              <a:srgbClr val="DB8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964679" y="5035962"/>
              <a:ext cx="93345" cy="5080"/>
            </a:xfrm>
            <a:custGeom>
              <a:avLst/>
              <a:gdLst/>
              <a:ahLst/>
              <a:cxnLst/>
              <a:rect l="l" t="t" r="r" b="b"/>
              <a:pathLst>
                <a:path w="93345" h="5079">
                  <a:moveTo>
                    <a:pt x="0" y="0"/>
                  </a:moveTo>
                  <a:lnTo>
                    <a:pt x="92964" y="0"/>
                  </a:lnTo>
                </a:path>
                <a:path w="93345" h="5079">
                  <a:moveTo>
                    <a:pt x="0" y="4762"/>
                  </a:moveTo>
                  <a:lnTo>
                    <a:pt x="92964" y="4762"/>
                  </a:lnTo>
                </a:path>
              </a:pathLst>
            </a:custGeom>
            <a:ln w="7810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964679" y="4696968"/>
              <a:ext cx="93345" cy="0"/>
            </a:xfrm>
            <a:custGeom>
              <a:avLst/>
              <a:gdLst/>
              <a:ahLst/>
              <a:cxnLst/>
              <a:rect l="l" t="t" r="r" b="b"/>
              <a:pathLst>
                <a:path w="93345">
                  <a:moveTo>
                    <a:pt x="0" y="0"/>
                  </a:moveTo>
                  <a:lnTo>
                    <a:pt x="92964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964679" y="4351686"/>
              <a:ext cx="93345" cy="5080"/>
            </a:xfrm>
            <a:custGeom>
              <a:avLst/>
              <a:gdLst/>
              <a:ahLst/>
              <a:cxnLst/>
              <a:rect l="l" t="t" r="r" b="b"/>
              <a:pathLst>
                <a:path w="93345" h="5079">
                  <a:moveTo>
                    <a:pt x="0" y="0"/>
                  </a:moveTo>
                  <a:lnTo>
                    <a:pt x="92964" y="0"/>
                  </a:lnTo>
                </a:path>
                <a:path w="93345" h="5079">
                  <a:moveTo>
                    <a:pt x="0" y="4762"/>
                  </a:moveTo>
                  <a:lnTo>
                    <a:pt x="92964" y="4762"/>
                  </a:lnTo>
                </a:path>
              </a:pathLst>
            </a:custGeom>
            <a:ln w="317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964679" y="4015740"/>
              <a:ext cx="93345" cy="0"/>
            </a:xfrm>
            <a:custGeom>
              <a:avLst/>
              <a:gdLst/>
              <a:ahLst/>
              <a:cxnLst/>
              <a:rect l="l" t="t" r="r" b="b"/>
              <a:pathLst>
                <a:path w="93345">
                  <a:moveTo>
                    <a:pt x="0" y="0"/>
                  </a:moveTo>
                  <a:lnTo>
                    <a:pt x="92964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778751" y="3675888"/>
              <a:ext cx="186055" cy="1645920"/>
            </a:xfrm>
            <a:custGeom>
              <a:avLst/>
              <a:gdLst/>
              <a:ahLst/>
              <a:cxnLst/>
              <a:rect l="l" t="t" r="r" b="b"/>
              <a:pathLst>
                <a:path w="186054" h="1645920">
                  <a:moveTo>
                    <a:pt x="185927" y="0"/>
                  </a:moveTo>
                  <a:lnTo>
                    <a:pt x="0" y="0"/>
                  </a:lnTo>
                  <a:lnTo>
                    <a:pt x="0" y="1645920"/>
                  </a:lnTo>
                  <a:lnTo>
                    <a:pt x="185927" y="1645920"/>
                  </a:lnTo>
                  <a:lnTo>
                    <a:pt x="185927" y="0"/>
                  </a:lnTo>
                  <a:close/>
                </a:path>
              </a:pathLst>
            </a:custGeom>
            <a:solidFill>
              <a:srgbClr val="DB8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661659" y="3675888"/>
              <a:ext cx="186055" cy="190500"/>
            </a:xfrm>
            <a:custGeom>
              <a:avLst/>
              <a:gdLst/>
              <a:ahLst/>
              <a:cxnLst/>
              <a:rect l="l" t="t" r="r" b="b"/>
              <a:pathLst>
                <a:path w="186054" h="190500">
                  <a:moveTo>
                    <a:pt x="185927" y="0"/>
                  </a:moveTo>
                  <a:lnTo>
                    <a:pt x="0" y="0"/>
                  </a:lnTo>
                  <a:lnTo>
                    <a:pt x="0" y="190500"/>
                  </a:lnTo>
                  <a:lnTo>
                    <a:pt x="185927" y="190500"/>
                  </a:lnTo>
                  <a:lnTo>
                    <a:pt x="185927" y="0"/>
                  </a:lnTo>
                  <a:close/>
                </a:path>
              </a:pathLst>
            </a:custGeom>
            <a:solidFill>
              <a:srgbClr val="6D0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080509" y="3675126"/>
              <a:ext cx="2978150" cy="0"/>
            </a:xfrm>
            <a:custGeom>
              <a:avLst/>
              <a:gdLst/>
              <a:ahLst/>
              <a:cxnLst/>
              <a:rect l="l" t="t" r="r" b="b"/>
              <a:pathLst>
                <a:path w="2978150">
                  <a:moveTo>
                    <a:pt x="0" y="0"/>
                  </a:moveTo>
                  <a:lnTo>
                    <a:pt x="2977895" y="0"/>
                  </a:lnTo>
                </a:path>
              </a:pathLst>
            </a:custGeom>
            <a:ln w="19050">
              <a:solidFill>
                <a:srgbClr val="393A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/>
          <p:nvPr/>
        </p:nvSpPr>
        <p:spPr>
          <a:xfrm>
            <a:off x="4079747" y="2994660"/>
            <a:ext cx="2978150" cy="0"/>
          </a:xfrm>
          <a:custGeom>
            <a:avLst/>
            <a:gdLst/>
            <a:ahLst/>
            <a:cxnLst/>
            <a:rect l="l" t="t" r="r" b="b"/>
            <a:pathLst>
              <a:path w="2978150">
                <a:moveTo>
                  <a:pt x="0" y="0"/>
                </a:moveTo>
                <a:lnTo>
                  <a:pt x="2977896" y="0"/>
                </a:lnTo>
              </a:path>
            </a:pathLst>
          </a:custGeom>
          <a:ln w="9525">
            <a:solidFill>
              <a:srgbClr val="EFCC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3702558" y="5627928"/>
            <a:ext cx="2921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-3</a:t>
            </a:r>
            <a:r>
              <a:rPr sz="900" spc="-15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%</a:t>
            </a:r>
            <a:endParaRPr sz="9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702558" y="5287517"/>
            <a:ext cx="2921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-2</a:t>
            </a:r>
            <a:r>
              <a:rPr sz="900" spc="-15" dirty="0">
                <a:solidFill>
                  <a:srgbClr val="393A3B"/>
                </a:solidFill>
                <a:latin typeface="Arial"/>
                <a:cs typeface="Arial"/>
              </a:rPr>
              <a:t>5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%</a:t>
            </a:r>
            <a:endParaRPr sz="9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702558" y="4947284"/>
            <a:ext cx="2921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-2</a:t>
            </a:r>
            <a:r>
              <a:rPr sz="900" spc="-15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%</a:t>
            </a:r>
            <a:endParaRPr sz="9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702558" y="4606797"/>
            <a:ext cx="2921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-1</a:t>
            </a:r>
            <a:r>
              <a:rPr sz="900" spc="-15" dirty="0">
                <a:solidFill>
                  <a:srgbClr val="393A3B"/>
                </a:solidFill>
                <a:latin typeface="Arial"/>
                <a:cs typeface="Arial"/>
              </a:rPr>
              <a:t>5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%</a:t>
            </a:r>
            <a:endParaRPr sz="9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702558" y="4266692"/>
            <a:ext cx="2921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-1</a:t>
            </a:r>
            <a:r>
              <a:rPr sz="900" spc="-15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%</a:t>
            </a:r>
            <a:endParaRPr sz="9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766184" y="3926204"/>
            <a:ext cx="2292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-5%</a:t>
            </a:r>
            <a:endParaRPr sz="9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804284" y="3586098"/>
            <a:ext cx="1917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0%</a:t>
            </a:r>
            <a:endParaRPr sz="9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804284" y="3245611"/>
            <a:ext cx="1917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5%</a:t>
            </a:r>
            <a:endParaRPr sz="9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740658" y="2905505"/>
            <a:ext cx="2540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1</a:t>
            </a:r>
            <a:r>
              <a:rPr sz="900" spc="-15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%</a:t>
            </a:r>
            <a:endParaRPr sz="90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3842892" y="5806427"/>
            <a:ext cx="3051937" cy="769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5" name="object 55"/>
          <p:cNvGrpSpPr/>
          <p:nvPr/>
        </p:nvGrpSpPr>
        <p:grpSpPr>
          <a:xfrm>
            <a:off x="7597140" y="5060060"/>
            <a:ext cx="2809240" cy="874394"/>
            <a:chOff x="7597140" y="5060060"/>
            <a:chExt cx="2809240" cy="874394"/>
          </a:xfrm>
        </p:grpSpPr>
        <p:sp>
          <p:nvSpPr>
            <p:cNvPr id="56" name="object 56"/>
            <p:cNvSpPr/>
            <p:nvPr/>
          </p:nvSpPr>
          <p:spPr>
            <a:xfrm>
              <a:off x="7597140" y="5239511"/>
              <a:ext cx="2809240" cy="641985"/>
            </a:xfrm>
            <a:custGeom>
              <a:avLst/>
              <a:gdLst/>
              <a:ahLst/>
              <a:cxnLst/>
              <a:rect l="l" t="t" r="r" b="b"/>
              <a:pathLst>
                <a:path w="2809240" h="641985">
                  <a:moveTo>
                    <a:pt x="0" y="641604"/>
                  </a:moveTo>
                  <a:lnTo>
                    <a:pt x="2808731" y="641604"/>
                  </a:lnTo>
                </a:path>
                <a:path w="2809240" h="641985">
                  <a:moveTo>
                    <a:pt x="0" y="320040"/>
                  </a:moveTo>
                  <a:lnTo>
                    <a:pt x="2808731" y="320040"/>
                  </a:lnTo>
                </a:path>
                <a:path w="2809240" h="641985">
                  <a:moveTo>
                    <a:pt x="0" y="0"/>
                  </a:moveTo>
                  <a:lnTo>
                    <a:pt x="2808731" y="0"/>
                  </a:lnTo>
                </a:path>
              </a:pathLst>
            </a:custGeom>
            <a:ln w="6350">
              <a:solidFill>
                <a:srgbClr val="F5DD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799070" y="5069585"/>
              <a:ext cx="2406650" cy="475615"/>
            </a:xfrm>
            <a:custGeom>
              <a:avLst/>
              <a:gdLst/>
              <a:ahLst/>
              <a:cxnLst/>
              <a:rect l="l" t="t" r="r" b="b"/>
              <a:pathLst>
                <a:path w="2406650" h="475614">
                  <a:moveTo>
                    <a:pt x="0" y="475488"/>
                  </a:moveTo>
                  <a:lnTo>
                    <a:pt x="400811" y="440435"/>
                  </a:lnTo>
                  <a:lnTo>
                    <a:pt x="801624" y="405383"/>
                  </a:lnTo>
                  <a:lnTo>
                    <a:pt x="1202435" y="297179"/>
                  </a:lnTo>
                  <a:lnTo>
                    <a:pt x="1603248" y="109727"/>
                  </a:lnTo>
                  <a:lnTo>
                    <a:pt x="2005583" y="0"/>
                  </a:lnTo>
                  <a:lnTo>
                    <a:pt x="2406396" y="114300"/>
                  </a:lnTo>
                </a:path>
              </a:pathLst>
            </a:custGeom>
            <a:ln w="19050">
              <a:solidFill>
                <a:srgbClr val="360F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799070" y="5168645"/>
              <a:ext cx="2406650" cy="553720"/>
            </a:xfrm>
            <a:custGeom>
              <a:avLst/>
              <a:gdLst/>
              <a:ahLst/>
              <a:cxnLst/>
              <a:rect l="l" t="t" r="r" b="b"/>
              <a:pathLst>
                <a:path w="2406650" h="553720">
                  <a:moveTo>
                    <a:pt x="0" y="445007"/>
                  </a:moveTo>
                  <a:lnTo>
                    <a:pt x="400811" y="553211"/>
                  </a:lnTo>
                  <a:lnTo>
                    <a:pt x="801624" y="428243"/>
                  </a:lnTo>
                  <a:lnTo>
                    <a:pt x="1202435" y="338327"/>
                  </a:lnTo>
                  <a:lnTo>
                    <a:pt x="1603248" y="210311"/>
                  </a:lnTo>
                  <a:lnTo>
                    <a:pt x="2005583" y="64007"/>
                  </a:lnTo>
                  <a:lnTo>
                    <a:pt x="2406396" y="0"/>
                  </a:lnTo>
                </a:path>
              </a:pathLst>
            </a:custGeom>
            <a:ln w="19049">
              <a:solidFill>
                <a:srgbClr val="6DAA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799070" y="5482589"/>
              <a:ext cx="2406650" cy="441959"/>
            </a:xfrm>
            <a:custGeom>
              <a:avLst/>
              <a:gdLst/>
              <a:ahLst/>
              <a:cxnLst/>
              <a:rect l="l" t="t" r="r" b="b"/>
              <a:pathLst>
                <a:path w="2406650" h="441960">
                  <a:moveTo>
                    <a:pt x="0" y="441960"/>
                  </a:moveTo>
                  <a:lnTo>
                    <a:pt x="400811" y="365760"/>
                  </a:lnTo>
                  <a:lnTo>
                    <a:pt x="801624" y="326136"/>
                  </a:lnTo>
                  <a:lnTo>
                    <a:pt x="1202435" y="249936"/>
                  </a:lnTo>
                  <a:lnTo>
                    <a:pt x="1603248" y="140208"/>
                  </a:lnTo>
                  <a:lnTo>
                    <a:pt x="2005583" y="45720"/>
                  </a:lnTo>
                  <a:lnTo>
                    <a:pt x="2406396" y="0"/>
                  </a:lnTo>
                </a:path>
              </a:pathLst>
            </a:custGeom>
            <a:ln w="19050">
              <a:solidFill>
                <a:srgbClr val="EA49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799070" y="5656325"/>
              <a:ext cx="2406650" cy="184785"/>
            </a:xfrm>
            <a:custGeom>
              <a:avLst/>
              <a:gdLst/>
              <a:ahLst/>
              <a:cxnLst/>
              <a:rect l="l" t="t" r="r" b="b"/>
              <a:pathLst>
                <a:path w="2406650" h="184785">
                  <a:moveTo>
                    <a:pt x="0" y="167640"/>
                  </a:moveTo>
                  <a:lnTo>
                    <a:pt x="400811" y="184404"/>
                  </a:lnTo>
                  <a:lnTo>
                    <a:pt x="801624" y="161544"/>
                  </a:lnTo>
                  <a:lnTo>
                    <a:pt x="1202435" y="114300"/>
                  </a:lnTo>
                  <a:lnTo>
                    <a:pt x="1603248" y="115824"/>
                  </a:lnTo>
                  <a:lnTo>
                    <a:pt x="2005583" y="0"/>
                  </a:lnTo>
                  <a:lnTo>
                    <a:pt x="2406396" y="132587"/>
                  </a:lnTo>
                </a:path>
              </a:pathLst>
            </a:custGeom>
            <a:ln w="19050">
              <a:solidFill>
                <a:srgbClr val="778A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799070" y="5575553"/>
              <a:ext cx="2406650" cy="279400"/>
            </a:xfrm>
            <a:custGeom>
              <a:avLst/>
              <a:gdLst/>
              <a:ahLst/>
              <a:cxnLst/>
              <a:rect l="l" t="t" r="r" b="b"/>
              <a:pathLst>
                <a:path w="2406650" h="279400">
                  <a:moveTo>
                    <a:pt x="0" y="278892"/>
                  </a:moveTo>
                  <a:lnTo>
                    <a:pt x="400811" y="263652"/>
                  </a:lnTo>
                  <a:lnTo>
                    <a:pt x="801624" y="245364"/>
                  </a:lnTo>
                  <a:lnTo>
                    <a:pt x="1202435" y="173736"/>
                  </a:lnTo>
                  <a:lnTo>
                    <a:pt x="1603248" y="41148"/>
                  </a:lnTo>
                  <a:lnTo>
                    <a:pt x="2005583" y="0"/>
                  </a:lnTo>
                  <a:lnTo>
                    <a:pt x="2406396" y="126492"/>
                  </a:lnTo>
                </a:path>
              </a:pathLst>
            </a:custGeom>
            <a:ln w="19050">
              <a:solidFill>
                <a:srgbClr val="B88D9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/>
          <p:nvPr/>
        </p:nvSpPr>
        <p:spPr>
          <a:xfrm>
            <a:off x="7597140" y="4917947"/>
            <a:ext cx="2809240" cy="0"/>
          </a:xfrm>
          <a:custGeom>
            <a:avLst/>
            <a:gdLst/>
            <a:ahLst/>
            <a:cxnLst/>
            <a:rect l="l" t="t" r="r" b="b"/>
            <a:pathLst>
              <a:path w="2809240">
                <a:moveTo>
                  <a:pt x="0" y="0"/>
                </a:moveTo>
                <a:lnTo>
                  <a:pt x="2808731" y="0"/>
                </a:lnTo>
              </a:path>
            </a:pathLst>
          </a:custGeom>
          <a:ln w="6350">
            <a:solidFill>
              <a:srgbClr val="F5DD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3" name="object 63"/>
          <p:cNvGrpSpPr/>
          <p:nvPr/>
        </p:nvGrpSpPr>
        <p:grpSpPr>
          <a:xfrm>
            <a:off x="7597140" y="3115436"/>
            <a:ext cx="2809240" cy="1484630"/>
            <a:chOff x="7597140" y="3115436"/>
            <a:chExt cx="2809240" cy="1484630"/>
          </a:xfrm>
        </p:grpSpPr>
        <p:sp>
          <p:nvSpPr>
            <p:cNvPr id="64" name="object 64"/>
            <p:cNvSpPr/>
            <p:nvPr/>
          </p:nvSpPr>
          <p:spPr>
            <a:xfrm>
              <a:off x="7597140" y="3310127"/>
              <a:ext cx="2809240" cy="1286510"/>
            </a:xfrm>
            <a:custGeom>
              <a:avLst/>
              <a:gdLst/>
              <a:ahLst/>
              <a:cxnLst/>
              <a:rect l="l" t="t" r="r" b="b"/>
              <a:pathLst>
                <a:path w="2809240" h="1286510">
                  <a:moveTo>
                    <a:pt x="0" y="1286256"/>
                  </a:moveTo>
                  <a:lnTo>
                    <a:pt x="2808731" y="1286256"/>
                  </a:lnTo>
                </a:path>
                <a:path w="2809240" h="1286510">
                  <a:moveTo>
                    <a:pt x="0" y="964692"/>
                  </a:moveTo>
                  <a:lnTo>
                    <a:pt x="2808731" y="964692"/>
                  </a:lnTo>
                </a:path>
                <a:path w="2809240" h="1286510">
                  <a:moveTo>
                    <a:pt x="0" y="643128"/>
                  </a:moveTo>
                  <a:lnTo>
                    <a:pt x="2808731" y="643128"/>
                  </a:lnTo>
                </a:path>
                <a:path w="2809240" h="1286510">
                  <a:moveTo>
                    <a:pt x="0" y="321564"/>
                  </a:moveTo>
                  <a:lnTo>
                    <a:pt x="2808731" y="321564"/>
                  </a:lnTo>
                </a:path>
                <a:path w="2809240" h="1286510">
                  <a:moveTo>
                    <a:pt x="0" y="0"/>
                  </a:moveTo>
                  <a:lnTo>
                    <a:pt x="2808731" y="0"/>
                  </a:lnTo>
                </a:path>
              </a:pathLst>
            </a:custGeom>
            <a:ln w="6350">
              <a:solidFill>
                <a:srgbClr val="F5DD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7799070" y="3124961"/>
              <a:ext cx="2406650" cy="1438910"/>
            </a:xfrm>
            <a:custGeom>
              <a:avLst/>
              <a:gdLst/>
              <a:ahLst/>
              <a:cxnLst/>
              <a:rect l="l" t="t" r="r" b="b"/>
              <a:pathLst>
                <a:path w="2406650" h="1438910">
                  <a:moveTo>
                    <a:pt x="0" y="1438656"/>
                  </a:moveTo>
                  <a:lnTo>
                    <a:pt x="400811" y="1296924"/>
                  </a:lnTo>
                  <a:lnTo>
                    <a:pt x="801624" y="1100327"/>
                  </a:lnTo>
                  <a:lnTo>
                    <a:pt x="1202435" y="746760"/>
                  </a:lnTo>
                  <a:lnTo>
                    <a:pt x="1603248" y="370332"/>
                  </a:lnTo>
                  <a:lnTo>
                    <a:pt x="2005583" y="54863"/>
                  </a:lnTo>
                  <a:lnTo>
                    <a:pt x="2406396" y="0"/>
                  </a:lnTo>
                </a:path>
              </a:pathLst>
            </a:custGeom>
            <a:ln w="19050">
              <a:solidFill>
                <a:srgbClr val="C2798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/>
          <p:nvPr/>
        </p:nvSpPr>
        <p:spPr>
          <a:xfrm>
            <a:off x="7597140" y="2988564"/>
            <a:ext cx="2809240" cy="0"/>
          </a:xfrm>
          <a:custGeom>
            <a:avLst/>
            <a:gdLst/>
            <a:ahLst/>
            <a:cxnLst/>
            <a:rect l="l" t="t" r="r" b="b"/>
            <a:pathLst>
              <a:path w="2809240">
                <a:moveTo>
                  <a:pt x="0" y="0"/>
                </a:moveTo>
                <a:lnTo>
                  <a:pt x="2808731" y="0"/>
                </a:lnTo>
              </a:path>
            </a:pathLst>
          </a:custGeom>
          <a:ln w="6350">
            <a:solidFill>
              <a:srgbClr val="F5DD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597902" y="6203441"/>
            <a:ext cx="2807335" cy="0"/>
          </a:xfrm>
          <a:custGeom>
            <a:avLst/>
            <a:gdLst/>
            <a:ahLst/>
            <a:cxnLst/>
            <a:rect l="l" t="t" r="r" b="b"/>
            <a:pathLst>
              <a:path w="2807334">
                <a:moveTo>
                  <a:pt x="0" y="0"/>
                </a:moveTo>
                <a:lnTo>
                  <a:pt x="2807207" y="0"/>
                </a:lnTo>
              </a:path>
            </a:pathLst>
          </a:custGeom>
          <a:ln w="19050">
            <a:solidFill>
              <a:srgbClr val="360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799069" y="6028182"/>
            <a:ext cx="2406650" cy="62865"/>
          </a:xfrm>
          <a:custGeom>
            <a:avLst/>
            <a:gdLst/>
            <a:ahLst/>
            <a:cxnLst/>
            <a:rect l="l" t="t" r="r" b="b"/>
            <a:pathLst>
              <a:path w="2406650" h="62864">
                <a:moveTo>
                  <a:pt x="0" y="0"/>
                </a:moveTo>
                <a:lnTo>
                  <a:pt x="400811" y="27432"/>
                </a:lnTo>
                <a:lnTo>
                  <a:pt x="801624" y="62484"/>
                </a:lnTo>
                <a:lnTo>
                  <a:pt x="1202435" y="51816"/>
                </a:lnTo>
                <a:lnTo>
                  <a:pt x="1603248" y="54864"/>
                </a:lnTo>
                <a:lnTo>
                  <a:pt x="2005583" y="47244"/>
                </a:lnTo>
                <a:lnTo>
                  <a:pt x="2406396" y="39624"/>
                </a:lnTo>
              </a:path>
            </a:pathLst>
          </a:custGeom>
          <a:ln w="19049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7424166" y="5792520"/>
            <a:ext cx="2922270" cy="620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60F2C"/>
                </a:solidFill>
                <a:latin typeface="Arial"/>
                <a:cs typeface="Arial"/>
              </a:rPr>
              <a:t>5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50">
              <a:latin typeface="Arial"/>
              <a:cs typeface="Arial"/>
            </a:endParaRPr>
          </a:p>
          <a:p>
            <a:pPr marL="12700">
              <a:lnSpc>
                <a:spcPts val="1075"/>
              </a:lnSpc>
            </a:pPr>
            <a:r>
              <a:rPr sz="900" spc="-5" dirty="0">
                <a:solidFill>
                  <a:srgbClr val="360F2C"/>
                </a:solidFill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  <a:p>
            <a:pPr marL="247650">
              <a:lnSpc>
                <a:spcPts val="1075"/>
              </a:lnSpc>
              <a:tabLst>
                <a:tab pos="648970" algn="l"/>
                <a:tab pos="1050290" algn="l"/>
                <a:tab pos="1450975" algn="l"/>
                <a:tab pos="1852295" algn="l"/>
                <a:tab pos="2253615" algn="l"/>
                <a:tab pos="2654935" algn="l"/>
              </a:tabLst>
            </a:pPr>
            <a:r>
              <a:rPr sz="900" spc="-5" dirty="0">
                <a:solidFill>
                  <a:srgbClr val="360F2C"/>
                </a:solidFill>
                <a:latin typeface="Arial"/>
                <a:cs typeface="Arial"/>
              </a:rPr>
              <a:t>2</a:t>
            </a:r>
            <a:r>
              <a:rPr sz="900" spc="-15" dirty="0">
                <a:solidFill>
                  <a:srgbClr val="360F2C"/>
                </a:solidFill>
                <a:latin typeface="Arial"/>
                <a:cs typeface="Arial"/>
              </a:rPr>
              <a:t>0</a:t>
            </a:r>
            <a:r>
              <a:rPr sz="900" spc="-5" dirty="0">
                <a:solidFill>
                  <a:srgbClr val="360F2C"/>
                </a:solidFill>
                <a:latin typeface="Arial"/>
                <a:cs typeface="Arial"/>
              </a:rPr>
              <a:t>14</a:t>
            </a:r>
            <a:r>
              <a:rPr sz="900" dirty="0">
                <a:solidFill>
                  <a:srgbClr val="360F2C"/>
                </a:solidFill>
                <a:latin typeface="Arial"/>
                <a:cs typeface="Arial"/>
              </a:rPr>
              <a:t>	</a:t>
            </a:r>
            <a:r>
              <a:rPr sz="900" spc="-5" dirty="0">
                <a:solidFill>
                  <a:srgbClr val="360F2C"/>
                </a:solidFill>
                <a:latin typeface="Arial"/>
                <a:cs typeface="Arial"/>
              </a:rPr>
              <a:t>2</a:t>
            </a:r>
            <a:r>
              <a:rPr sz="900" spc="-15" dirty="0">
                <a:solidFill>
                  <a:srgbClr val="360F2C"/>
                </a:solidFill>
                <a:latin typeface="Arial"/>
                <a:cs typeface="Arial"/>
              </a:rPr>
              <a:t>0</a:t>
            </a:r>
            <a:r>
              <a:rPr sz="900" spc="-5" dirty="0">
                <a:solidFill>
                  <a:srgbClr val="360F2C"/>
                </a:solidFill>
                <a:latin typeface="Arial"/>
                <a:cs typeface="Arial"/>
              </a:rPr>
              <a:t>15</a:t>
            </a:r>
            <a:r>
              <a:rPr sz="900" dirty="0">
                <a:solidFill>
                  <a:srgbClr val="360F2C"/>
                </a:solidFill>
                <a:latin typeface="Arial"/>
                <a:cs typeface="Arial"/>
              </a:rPr>
              <a:t>	</a:t>
            </a:r>
            <a:r>
              <a:rPr sz="900" spc="-5" dirty="0">
                <a:solidFill>
                  <a:srgbClr val="360F2C"/>
                </a:solidFill>
                <a:latin typeface="Arial"/>
                <a:cs typeface="Arial"/>
              </a:rPr>
              <a:t>2</a:t>
            </a:r>
            <a:r>
              <a:rPr sz="900" spc="-15" dirty="0">
                <a:solidFill>
                  <a:srgbClr val="360F2C"/>
                </a:solidFill>
                <a:latin typeface="Arial"/>
                <a:cs typeface="Arial"/>
              </a:rPr>
              <a:t>0</a:t>
            </a:r>
            <a:r>
              <a:rPr sz="900" spc="-5" dirty="0">
                <a:solidFill>
                  <a:srgbClr val="360F2C"/>
                </a:solidFill>
                <a:latin typeface="Arial"/>
                <a:cs typeface="Arial"/>
              </a:rPr>
              <a:t>16</a:t>
            </a:r>
            <a:r>
              <a:rPr sz="900" dirty="0">
                <a:solidFill>
                  <a:srgbClr val="360F2C"/>
                </a:solidFill>
                <a:latin typeface="Arial"/>
                <a:cs typeface="Arial"/>
              </a:rPr>
              <a:t>	</a:t>
            </a:r>
            <a:r>
              <a:rPr sz="900" spc="-5" dirty="0">
                <a:solidFill>
                  <a:srgbClr val="360F2C"/>
                </a:solidFill>
                <a:latin typeface="Arial"/>
                <a:cs typeface="Arial"/>
              </a:rPr>
              <a:t>2</a:t>
            </a:r>
            <a:r>
              <a:rPr sz="900" spc="-15" dirty="0">
                <a:solidFill>
                  <a:srgbClr val="360F2C"/>
                </a:solidFill>
                <a:latin typeface="Arial"/>
                <a:cs typeface="Arial"/>
              </a:rPr>
              <a:t>0</a:t>
            </a:r>
            <a:r>
              <a:rPr sz="900" spc="-5" dirty="0">
                <a:solidFill>
                  <a:srgbClr val="360F2C"/>
                </a:solidFill>
                <a:latin typeface="Arial"/>
                <a:cs typeface="Arial"/>
              </a:rPr>
              <a:t>17</a:t>
            </a:r>
            <a:r>
              <a:rPr sz="900" dirty="0">
                <a:solidFill>
                  <a:srgbClr val="360F2C"/>
                </a:solidFill>
                <a:latin typeface="Arial"/>
                <a:cs typeface="Arial"/>
              </a:rPr>
              <a:t>	</a:t>
            </a:r>
            <a:r>
              <a:rPr sz="900" spc="-5" dirty="0">
                <a:solidFill>
                  <a:srgbClr val="360F2C"/>
                </a:solidFill>
                <a:latin typeface="Arial"/>
                <a:cs typeface="Arial"/>
              </a:rPr>
              <a:t>2</a:t>
            </a:r>
            <a:r>
              <a:rPr sz="900" spc="-15" dirty="0">
                <a:solidFill>
                  <a:srgbClr val="360F2C"/>
                </a:solidFill>
                <a:latin typeface="Arial"/>
                <a:cs typeface="Arial"/>
              </a:rPr>
              <a:t>0</a:t>
            </a:r>
            <a:r>
              <a:rPr sz="900" spc="-5" dirty="0">
                <a:solidFill>
                  <a:srgbClr val="360F2C"/>
                </a:solidFill>
                <a:latin typeface="Arial"/>
                <a:cs typeface="Arial"/>
              </a:rPr>
              <a:t>18</a:t>
            </a:r>
            <a:r>
              <a:rPr sz="900" dirty="0">
                <a:solidFill>
                  <a:srgbClr val="360F2C"/>
                </a:solidFill>
                <a:latin typeface="Arial"/>
                <a:cs typeface="Arial"/>
              </a:rPr>
              <a:t>	</a:t>
            </a:r>
            <a:r>
              <a:rPr sz="900" spc="-5" dirty="0">
                <a:solidFill>
                  <a:srgbClr val="360F2C"/>
                </a:solidFill>
                <a:latin typeface="Arial"/>
                <a:cs typeface="Arial"/>
              </a:rPr>
              <a:t>2</a:t>
            </a:r>
            <a:r>
              <a:rPr sz="900" spc="-15" dirty="0">
                <a:solidFill>
                  <a:srgbClr val="360F2C"/>
                </a:solidFill>
                <a:latin typeface="Arial"/>
                <a:cs typeface="Arial"/>
              </a:rPr>
              <a:t>0</a:t>
            </a:r>
            <a:r>
              <a:rPr sz="900" spc="-5" dirty="0">
                <a:solidFill>
                  <a:srgbClr val="360F2C"/>
                </a:solidFill>
                <a:latin typeface="Arial"/>
                <a:cs typeface="Arial"/>
              </a:rPr>
              <a:t>19</a:t>
            </a:r>
            <a:r>
              <a:rPr sz="900" dirty="0">
                <a:solidFill>
                  <a:srgbClr val="360F2C"/>
                </a:solidFill>
                <a:latin typeface="Arial"/>
                <a:cs typeface="Arial"/>
              </a:rPr>
              <a:t>	</a:t>
            </a:r>
            <a:r>
              <a:rPr sz="900" spc="-5" dirty="0">
                <a:solidFill>
                  <a:srgbClr val="360F2C"/>
                </a:solidFill>
                <a:latin typeface="Arial"/>
                <a:cs typeface="Arial"/>
              </a:rPr>
              <a:t>2</a:t>
            </a:r>
            <a:r>
              <a:rPr sz="900" spc="-15" dirty="0">
                <a:solidFill>
                  <a:srgbClr val="360F2C"/>
                </a:solidFill>
                <a:latin typeface="Arial"/>
                <a:cs typeface="Arial"/>
              </a:rPr>
              <a:t>0</a:t>
            </a:r>
            <a:r>
              <a:rPr sz="900" spc="-5" dirty="0">
                <a:solidFill>
                  <a:srgbClr val="360F2C"/>
                </a:solidFill>
                <a:latin typeface="Arial"/>
                <a:cs typeface="Arial"/>
              </a:rPr>
              <a:t>20</a:t>
            </a:r>
            <a:endParaRPr sz="9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7360666" y="5470956"/>
            <a:ext cx="1536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60F2C"/>
                </a:solidFill>
                <a:latin typeface="Arial"/>
                <a:cs typeface="Arial"/>
              </a:rPr>
              <a:t>10</a:t>
            </a:r>
            <a:endParaRPr sz="9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7360666" y="5149341"/>
            <a:ext cx="1536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60F2C"/>
                </a:solidFill>
                <a:latin typeface="Arial"/>
                <a:cs typeface="Arial"/>
              </a:rPr>
              <a:t>15</a:t>
            </a:r>
            <a:endParaRPr sz="9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7360666" y="4828158"/>
            <a:ext cx="1536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60F2C"/>
                </a:solidFill>
                <a:latin typeface="Arial"/>
                <a:cs typeface="Arial"/>
              </a:rPr>
              <a:t>20</a:t>
            </a:r>
            <a:endParaRPr sz="90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7360666" y="4506595"/>
            <a:ext cx="1536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60F2C"/>
                </a:solidFill>
                <a:latin typeface="Arial"/>
                <a:cs typeface="Arial"/>
              </a:rPr>
              <a:t>25</a:t>
            </a:r>
            <a:endParaRPr sz="90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7360666" y="4185284"/>
            <a:ext cx="1536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60F2C"/>
                </a:solidFill>
                <a:latin typeface="Arial"/>
                <a:cs typeface="Arial"/>
              </a:rPr>
              <a:t>30</a:t>
            </a:r>
            <a:endParaRPr sz="90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7360666" y="3863720"/>
            <a:ext cx="1536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60F2C"/>
                </a:solidFill>
                <a:latin typeface="Arial"/>
                <a:cs typeface="Arial"/>
              </a:rPr>
              <a:t>35</a:t>
            </a:r>
            <a:endParaRPr sz="90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7360666" y="3541852"/>
            <a:ext cx="15367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360F2C"/>
                </a:solidFill>
                <a:latin typeface="Arial"/>
                <a:cs typeface="Arial"/>
              </a:rPr>
              <a:t>40</a:t>
            </a:r>
            <a:endParaRPr sz="90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7360666" y="3220973"/>
            <a:ext cx="1536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60F2C"/>
                </a:solidFill>
                <a:latin typeface="Arial"/>
                <a:cs typeface="Arial"/>
              </a:rPr>
              <a:t>45</a:t>
            </a:r>
            <a:endParaRPr sz="90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7360666" y="2899409"/>
            <a:ext cx="1536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60F2C"/>
                </a:solidFill>
                <a:latin typeface="Arial"/>
                <a:cs typeface="Arial"/>
              </a:rPr>
              <a:t>50</a:t>
            </a:r>
            <a:endParaRPr sz="900">
              <a:latin typeface="Arial"/>
              <a:cs typeface="Arial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10636757" y="3537965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19050">
            <a:solidFill>
              <a:srgbClr val="C279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10894821" y="3448558"/>
            <a:ext cx="7505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60F2C"/>
                </a:solidFill>
                <a:latin typeface="Arial"/>
                <a:cs typeface="Arial"/>
              </a:rPr>
              <a:t>Metālapstrāde</a:t>
            </a:r>
            <a:endParaRPr sz="900">
              <a:latin typeface="Arial"/>
              <a:cs typeface="Arial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10636757" y="3883914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19050">
            <a:solidFill>
              <a:srgbClr val="360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10894821" y="3793617"/>
            <a:ext cx="750570" cy="508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55"/>
              </a:lnSpc>
              <a:spcBef>
                <a:spcPts val="100"/>
              </a:spcBef>
            </a:pPr>
            <a:r>
              <a:rPr sz="900" spc="-5" dirty="0">
                <a:solidFill>
                  <a:srgbClr val="360F2C"/>
                </a:solidFill>
                <a:latin typeface="Arial"/>
                <a:cs typeface="Arial"/>
              </a:rPr>
              <a:t>Mašīnas</a:t>
            </a:r>
            <a:r>
              <a:rPr sz="900" spc="-25" dirty="0">
                <a:solidFill>
                  <a:srgbClr val="360F2C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60F2C"/>
                </a:solidFill>
                <a:latin typeface="Arial"/>
                <a:cs typeface="Arial"/>
              </a:rPr>
              <a:t>un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55"/>
              </a:lnSpc>
            </a:pPr>
            <a:r>
              <a:rPr sz="900" spc="-5" dirty="0">
                <a:solidFill>
                  <a:srgbClr val="360F2C"/>
                </a:solidFill>
                <a:latin typeface="Arial"/>
                <a:cs typeface="Arial"/>
              </a:rPr>
              <a:t>iekārtas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900" spc="-5" dirty="0">
                <a:solidFill>
                  <a:srgbClr val="360F2C"/>
                </a:solidFill>
                <a:latin typeface="Arial"/>
                <a:cs typeface="Arial"/>
              </a:rPr>
              <a:t>Elektrotehnika</a:t>
            </a:r>
            <a:endParaRPr sz="900">
              <a:latin typeface="Arial"/>
              <a:cs typeface="Arial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10636757" y="4228338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19050">
            <a:solidFill>
              <a:srgbClr val="6DAA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0636757" y="4572761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19050">
            <a:solidFill>
              <a:srgbClr val="EA49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 txBox="1"/>
          <p:nvPr/>
        </p:nvSpPr>
        <p:spPr>
          <a:xfrm>
            <a:off x="10894821" y="4483989"/>
            <a:ext cx="5905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60F2C"/>
                </a:solidFill>
                <a:latin typeface="Arial"/>
                <a:cs typeface="Arial"/>
              </a:rPr>
              <a:t>Elektronika</a:t>
            </a:r>
            <a:endParaRPr sz="900">
              <a:latin typeface="Arial"/>
              <a:cs typeface="Arial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10636757" y="4918709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19050">
            <a:solidFill>
              <a:srgbClr val="778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 txBox="1"/>
          <p:nvPr/>
        </p:nvSpPr>
        <p:spPr>
          <a:xfrm>
            <a:off x="10894821" y="4829047"/>
            <a:ext cx="826135" cy="508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55"/>
              </a:lnSpc>
              <a:spcBef>
                <a:spcPts val="100"/>
              </a:spcBef>
            </a:pPr>
            <a:r>
              <a:rPr sz="900" spc="-5" dirty="0">
                <a:solidFill>
                  <a:srgbClr val="360F2C"/>
                </a:solidFill>
                <a:latin typeface="Arial"/>
                <a:cs typeface="Arial"/>
              </a:rPr>
              <a:t>Citi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55"/>
              </a:lnSpc>
            </a:pPr>
            <a:r>
              <a:rPr sz="900" spc="-5" dirty="0">
                <a:solidFill>
                  <a:srgbClr val="360F2C"/>
                </a:solidFill>
                <a:latin typeface="Arial"/>
                <a:cs typeface="Arial"/>
              </a:rPr>
              <a:t>transportlīdzekļi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900" dirty="0">
                <a:solidFill>
                  <a:srgbClr val="360F2C"/>
                </a:solidFill>
                <a:latin typeface="Arial"/>
                <a:cs typeface="Arial"/>
              </a:rPr>
              <a:t>Auto</a:t>
            </a:r>
            <a:r>
              <a:rPr sz="900" spc="-20" dirty="0">
                <a:solidFill>
                  <a:srgbClr val="360F2C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360F2C"/>
                </a:solidFill>
                <a:latin typeface="Arial"/>
                <a:cs typeface="Arial"/>
              </a:rPr>
              <a:t>daļas</a:t>
            </a:r>
            <a:endParaRPr sz="900">
              <a:latin typeface="Arial"/>
              <a:cs typeface="Arial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10636757" y="5263134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19050">
            <a:solidFill>
              <a:srgbClr val="B88D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0636757" y="5607558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190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 txBox="1"/>
          <p:nvPr/>
        </p:nvSpPr>
        <p:spPr>
          <a:xfrm>
            <a:off x="10894821" y="5519115"/>
            <a:ext cx="8705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60F2C"/>
                </a:solidFill>
                <a:latin typeface="Arial"/>
                <a:cs typeface="Arial"/>
              </a:rPr>
              <a:t>Metālu</a:t>
            </a:r>
            <a:r>
              <a:rPr sz="900" spc="-45" dirty="0">
                <a:solidFill>
                  <a:srgbClr val="360F2C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360F2C"/>
                </a:solidFill>
                <a:latin typeface="Arial"/>
                <a:cs typeface="Arial"/>
              </a:rPr>
              <a:t>ražošana</a:t>
            </a:r>
            <a:endParaRPr sz="900">
              <a:latin typeface="Arial"/>
              <a:cs typeface="Arial"/>
            </a:endParaRPr>
          </a:p>
        </p:txBody>
      </p:sp>
      <p:sp>
        <p:nvSpPr>
          <p:cNvPr id="92" name="object 9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29</a:t>
            </a:fld>
            <a:endParaRPr spc="-5" dirty="0"/>
          </a:p>
        </p:txBody>
      </p:sp>
      <p:sp>
        <p:nvSpPr>
          <p:cNvPr id="91" name="object 91"/>
          <p:cNvSpPr txBox="1"/>
          <p:nvPr/>
        </p:nvSpPr>
        <p:spPr>
          <a:xfrm>
            <a:off x="7981950" y="1845945"/>
            <a:ext cx="335026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57225" marR="5080" indent="-64516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DB8892"/>
                </a:solidFill>
                <a:latin typeface="Arial"/>
                <a:cs typeface="Arial"/>
              </a:rPr>
              <a:t>Inženierijas uzņēmumu </a:t>
            </a:r>
            <a:r>
              <a:rPr sz="1400" b="1" spc="-10" dirty="0">
                <a:solidFill>
                  <a:srgbClr val="DB8892"/>
                </a:solidFill>
                <a:latin typeface="Arial"/>
                <a:cs typeface="Arial"/>
              </a:rPr>
              <a:t>VSAOI </a:t>
            </a:r>
            <a:r>
              <a:rPr sz="1400" b="1" spc="-5" dirty="0">
                <a:solidFill>
                  <a:srgbClr val="DB8892"/>
                </a:solidFill>
                <a:latin typeface="Arial"/>
                <a:cs typeface="Arial"/>
              </a:rPr>
              <a:t>summas  2014.-2020. gadā,</a:t>
            </a:r>
            <a:r>
              <a:rPr sz="1400" b="1" spc="-70" dirty="0">
                <a:solidFill>
                  <a:srgbClr val="DB8892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DB8892"/>
                </a:solidFill>
                <a:latin typeface="Arial"/>
                <a:cs typeface="Arial"/>
              </a:rPr>
              <a:t>mEUR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0127" y="2697860"/>
            <a:ext cx="7146925" cy="1452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5615"/>
              </a:lnSpc>
              <a:spcBef>
                <a:spcPts val="100"/>
              </a:spcBef>
            </a:pPr>
            <a:r>
              <a:rPr spc="-10" dirty="0">
                <a:solidFill>
                  <a:srgbClr val="22090D"/>
                </a:solidFill>
              </a:rPr>
              <a:t>Reģionu </a:t>
            </a:r>
            <a:r>
              <a:rPr spc="-5" dirty="0">
                <a:solidFill>
                  <a:srgbClr val="22090D"/>
                </a:solidFill>
              </a:rPr>
              <a:t>eksports</a:t>
            </a:r>
            <a:r>
              <a:rPr spc="40" dirty="0">
                <a:solidFill>
                  <a:srgbClr val="22090D"/>
                </a:solidFill>
              </a:rPr>
              <a:t> </a:t>
            </a:r>
            <a:r>
              <a:rPr spc="-5" dirty="0">
                <a:solidFill>
                  <a:srgbClr val="22090D"/>
                </a:solidFill>
              </a:rPr>
              <a:t>vīrusa</a:t>
            </a:r>
          </a:p>
          <a:p>
            <a:pPr marL="1270" algn="ctr">
              <a:lnSpc>
                <a:spcPts val="5615"/>
              </a:lnSpc>
            </a:pPr>
            <a:r>
              <a:rPr spc="-5" dirty="0">
                <a:solidFill>
                  <a:srgbClr val="22090D"/>
                </a:solidFill>
              </a:rPr>
              <a:t>laikos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2964" y="976376"/>
            <a:ext cx="49390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360F2C"/>
                </a:solidFill>
              </a:rPr>
              <a:t>Nozaru struktūras maiņas</a:t>
            </a:r>
            <a:r>
              <a:rPr sz="2400" spc="-25" dirty="0">
                <a:solidFill>
                  <a:srgbClr val="360F2C"/>
                </a:solidFill>
              </a:rPr>
              <a:t> </a:t>
            </a:r>
            <a:r>
              <a:rPr sz="2400" dirty="0">
                <a:solidFill>
                  <a:srgbClr val="360F2C"/>
                </a:solidFill>
              </a:rPr>
              <a:t>piemēri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1026363" y="1859026"/>
            <a:ext cx="420751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0965" marR="5080" indent="-889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DB8892"/>
                </a:solidFill>
                <a:latin typeface="Arial"/>
                <a:cs typeface="Arial"/>
              </a:rPr>
              <a:t>Nozares «citi transportlīdzekļi» </a:t>
            </a:r>
            <a:r>
              <a:rPr sz="1400" b="1" spc="-10" dirty="0">
                <a:solidFill>
                  <a:srgbClr val="DB8892"/>
                </a:solidFill>
                <a:latin typeface="Arial"/>
                <a:cs typeface="Arial"/>
              </a:rPr>
              <a:t>VSAOI </a:t>
            </a:r>
            <a:r>
              <a:rPr sz="1400" b="1" spc="-5" dirty="0">
                <a:solidFill>
                  <a:srgbClr val="DB8892"/>
                </a:solidFill>
                <a:latin typeface="Arial"/>
                <a:cs typeface="Arial"/>
              </a:rPr>
              <a:t>maksājumi  pa produktu grupām kopš 2014. gada, EUR</a:t>
            </a:r>
            <a:r>
              <a:rPr sz="1400" b="1" spc="-140" dirty="0">
                <a:solidFill>
                  <a:srgbClr val="DB8892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DB8892"/>
                </a:solidFill>
                <a:latin typeface="Arial"/>
                <a:cs typeface="Arial"/>
              </a:rPr>
              <a:t>‘000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290827" y="3522154"/>
            <a:ext cx="3070860" cy="2359025"/>
            <a:chOff x="1290827" y="3522154"/>
            <a:chExt cx="3070860" cy="2359025"/>
          </a:xfrm>
        </p:grpSpPr>
        <p:sp>
          <p:nvSpPr>
            <p:cNvPr id="5" name="object 5"/>
            <p:cNvSpPr/>
            <p:nvPr/>
          </p:nvSpPr>
          <p:spPr>
            <a:xfrm>
              <a:off x="1290827" y="4082795"/>
              <a:ext cx="3070860" cy="1559560"/>
            </a:xfrm>
            <a:custGeom>
              <a:avLst/>
              <a:gdLst/>
              <a:ahLst/>
              <a:cxnLst/>
              <a:rect l="l" t="t" r="r" b="b"/>
              <a:pathLst>
                <a:path w="3070860" h="1559560">
                  <a:moveTo>
                    <a:pt x="0" y="1559051"/>
                  </a:moveTo>
                  <a:lnTo>
                    <a:pt x="3070860" y="1559051"/>
                  </a:lnTo>
                </a:path>
                <a:path w="3070860" h="1559560">
                  <a:moveTo>
                    <a:pt x="0" y="1039367"/>
                  </a:moveTo>
                  <a:lnTo>
                    <a:pt x="3070860" y="1039367"/>
                  </a:lnTo>
                </a:path>
                <a:path w="3070860" h="1559560">
                  <a:moveTo>
                    <a:pt x="0" y="519683"/>
                  </a:moveTo>
                  <a:lnTo>
                    <a:pt x="3070860" y="519683"/>
                  </a:lnTo>
                </a:path>
                <a:path w="3070860" h="1559560">
                  <a:moveTo>
                    <a:pt x="0" y="0"/>
                  </a:moveTo>
                  <a:lnTo>
                    <a:pt x="3070860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09521" y="4142993"/>
              <a:ext cx="2632075" cy="1724025"/>
            </a:xfrm>
            <a:custGeom>
              <a:avLst/>
              <a:gdLst/>
              <a:ahLst/>
              <a:cxnLst/>
              <a:rect l="l" t="t" r="r" b="b"/>
              <a:pathLst>
                <a:path w="2632075" h="1724025">
                  <a:moveTo>
                    <a:pt x="0" y="1723643"/>
                  </a:moveTo>
                  <a:lnTo>
                    <a:pt x="438911" y="1467611"/>
                  </a:lnTo>
                  <a:lnTo>
                    <a:pt x="877823" y="1207007"/>
                  </a:lnTo>
                  <a:lnTo>
                    <a:pt x="1316736" y="1028699"/>
                  </a:lnTo>
                  <a:lnTo>
                    <a:pt x="1755648" y="864107"/>
                  </a:lnTo>
                  <a:lnTo>
                    <a:pt x="2194560" y="106679"/>
                  </a:lnTo>
                  <a:lnTo>
                    <a:pt x="2631948" y="0"/>
                  </a:lnTo>
                </a:path>
              </a:pathLst>
            </a:custGeom>
            <a:ln w="28575">
              <a:solidFill>
                <a:srgbClr val="DB88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09521" y="4034789"/>
              <a:ext cx="2632075" cy="1015365"/>
            </a:xfrm>
            <a:custGeom>
              <a:avLst/>
              <a:gdLst/>
              <a:ahLst/>
              <a:cxnLst/>
              <a:rect l="l" t="t" r="r" b="b"/>
              <a:pathLst>
                <a:path w="2632075" h="1015364">
                  <a:moveTo>
                    <a:pt x="0" y="0"/>
                  </a:moveTo>
                  <a:lnTo>
                    <a:pt x="438911" y="656844"/>
                  </a:lnTo>
                  <a:lnTo>
                    <a:pt x="877823" y="1014984"/>
                  </a:lnTo>
                  <a:lnTo>
                    <a:pt x="1316736" y="551688"/>
                  </a:lnTo>
                  <a:lnTo>
                    <a:pt x="1755648" y="371856"/>
                  </a:lnTo>
                  <a:lnTo>
                    <a:pt x="2194560" y="431292"/>
                  </a:lnTo>
                  <a:lnTo>
                    <a:pt x="2631948" y="426720"/>
                  </a:lnTo>
                </a:path>
              </a:pathLst>
            </a:custGeom>
            <a:ln w="28575">
              <a:solidFill>
                <a:srgbClr val="99C5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09521" y="4807457"/>
              <a:ext cx="2632075" cy="617220"/>
            </a:xfrm>
            <a:custGeom>
              <a:avLst/>
              <a:gdLst/>
              <a:ahLst/>
              <a:cxnLst/>
              <a:rect l="l" t="t" r="r" b="b"/>
              <a:pathLst>
                <a:path w="2632075" h="617220">
                  <a:moveTo>
                    <a:pt x="0" y="617220"/>
                  </a:moveTo>
                  <a:lnTo>
                    <a:pt x="438911" y="413004"/>
                  </a:lnTo>
                  <a:lnTo>
                    <a:pt x="877823" y="199644"/>
                  </a:lnTo>
                  <a:lnTo>
                    <a:pt x="1316736" y="0"/>
                  </a:lnTo>
                  <a:lnTo>
                    <a:pt x="1755648" y="135636"/>
                  </a:lnTo>
                  <a:lnTo>
                    <a:pt x="2194560" y="252984"/>
                  </a:lnTo>
                  <a:lnTo>
                    <a:pt x="2631948" y="601980"/>
                  </a:lnTo>
                </a:path>
              </a:pathLst>
            </a:custGeom>
            <a:ln w="28575">
              <a:solidFill>
                <a:srgbClr val="3B506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90827" y="3564635"/>
              <a:ext cx="3070860" cy="0"/>
            </a:xfrm>
            <a:custGeom>
              <a:avLst/>
              <a:gdLst/>
              <a:ahLst/>
              <a:cxnLst/>
              <a:rect l="l" t="t" r="r" b="b"/>
              <a:pathLst>
                <a:path w="3070860">
                  <a:moveTo>
                    <a:pt x="0" y="0"/>
                  </a:moveTo>
                  <a:lnTo>
                    <a:pt x="3070860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09521" y="3536441"/>
              <a:ext cx="2632075" cy="1900555"/>
            </a:xfrm>
            <a:custGeom>
              <a:avLst/>
              <a:gdLst/>
              <a:ahLst/>
              <a:cxnLst/>
              <a:rect l="l" t="t" r="r" b="b"/>
              <a:pathLst>
                <a:path w="2632075" h="1900554">
                  <a:moveTo>
                    <a:pt x="0" y="68580"/>
                  </a:moveTo>
                  <a:lnTo>
                    <a:pt x="438911" y="190500"/>
                  </a:lnTo>
                  <a:lnTo>
                    <a:pt x="877823" y="0"/>
                  </a:lnTo>
                  <a:lnTo>
                    <a:pt x="1316736" y="304800"/>
                  </a:lnTo>
                  <a:lnTo>
                    <a:pt x="1755648" y="1193292"/>
                  </a:lnTo>
                  <a:lnTo>
                    <a:pt x="2194560" y="376428"/>
                  </a:lnTo>
                  <a:lnTo>
                    <a:pt x="2631948" y="1900428"/>
                  </a:lnTo>
                </a:path>
              </a:pathLst>
            </a:custGeom>
            <a:ln w="28575">
              <a:solidFill>
                <a:srgbClr val="A8B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1290827" y="3044951"/>
            <a:ext cx="3070860" cy="0"/>
          </a:xfrm>
          <a:custGeom>
            <a:avLst/>
            <a:gdLst/>
            <a:ahLst/>
            <a:cxnLst/>
            <a:rect l="l" t="t" r="r" b="b"/>
            <a:pathLst>
              <a:path w="3070860">
                <a:moveTo>
                  <a:pt x="0" y="0"/>
                </a:moveTo>
                <a:lnTo>
                  <a:pt x="3070860" y="0"/>
                </a:lnTo>
              </a:path>
            </a:pathLst>
          </a:custGeom>
          <a:ln w="9525">
            <a:solidFill>
              <a:srgbClr val="EFCC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90066" y="6162294"/>
            <a:ext cx="3070860" cy="0"/>
          </a:xfrm>
          <a:custGeom>
            <a:avLst/>
            <a:gdLst/>
            <a:ahLst/>
            <a:cxnLst/>
            <a:rect l="l" t="t" r="r" b="b"/>
            <a:pathLst>
              <a:path w="3070860">
                <a:moveTo>
                  <a:pt x="0" y="0"/>
                </a:moveTo>
                <a:lnTo>
                  <a:pt x="3070860" y="0"/>
                </a:lnTo>
              </a:path>
            </a:pathLst>
          </a:custGeom>
          <a:ln w="19050">
            <a:solidFill>
              <a:srgbClr val="393A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115974" y="6072632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88872" y="5552947"/>
            <a:ext cx="2159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5</a:t>
            </a:r>
            <a:r>
              <a:rPr sz="900" spc="-15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25169" y="5033264"/>
            <a:ext cx="2794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1</a:t>
            </a:r>
            <a:r>
              <a:rPr sz="900" spc="-15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00</a:t>
            </a:r>
            <a:endParaRPr sz="9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25169" y="4513579"/>
            <a:ext cx="2794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1</a:t>
            </a:r>
            <a:r>
              <a:rPr sz="900" spc="-15" dirty="0">
                <a:solidFill>
                  <a:srgbClr val="393A3B"/>
                </a:solidFill>
                <a:latin typeface="Arial"/>
                <a:cs typeface="Arial"/>
              </a:rPr>
              <a:t>5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00</a:t>
            </a:r>
            <a:endParaRPr sz="9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25169" y="3993895"/>
            <a:ext cx="2794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2</a:t>
            </a:r>
            <a:r>
              <a:rPr sz="900" spc="-15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00</a:t>
            </a:r>
            <a:endParaRPr sz="9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25169" y="3474211"/>
            <a:ext cx="2794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2</a:t>
            </a:r>
            <a:r>
              <a:rPr sz="900" spc="-15" dirty="0">
                <a:solidFill>
                  <a:srgbClr val="393A3B"/>
                </a:solidFill>
                <a:latin typeface="Arial"/>
                <a:cs typeface="Arial"/>
              </a:rPr>
              <a:t>5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00</a:t>
            </a:r>
            <a:endParaRPr sz="9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25169" y="2954528"/>
            <a:ext cx="2794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3</a:t>
            </a:r>
            <a:r>
              <a:rPr sz="900" spc="-15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00</a:t>
            </a:r>
            <a:endParaRPr sz="9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70202" y="6208572"/>
            <a:ext cx="29121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50850" algn="l"/>
                <a:tab pos="889635" algn="l"/>
                <a:tab pos="1328420" algn="l"/>
                <a:tab pos="1767205" algn="l"/>
                <a:tab pos="2205990" algn="l"/>
                <a:tab pos="2645410" algn="l"/>
              </a:tabLst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2</a:t>
            </a:r>
            <a:r>
              <a:rPr sz="900" spc="-15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14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	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2</a:t>
            </a:r>
            <a:r>
              <a:rPr sz="900" spc="-15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15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	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2</a:t>
            </a:r>
            <a:r>
              <a:rPr sz="900" spc="-15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16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	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2</a:t>
            </a:r>
            <a:r>
              <a:rPr sz="900" spc="-15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17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	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2</a:t>
            </a:r>
            <a:r>
              <a:rPr sz="900" spc="-15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18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	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2</a:t>
            </a:r>
            <a:r>
              <a:rPr sz="900" spc="-15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19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	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2</a:t>
            </a:r>
            <a:r>
              <a:rPr sz="900" spc="-15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20</a:t>
            </a:r>
            <a:endParaRPr sz="9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424934" y="3893058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8575">
            <a:solidFill>
              <a:srgbClr val="DB88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682109" y="3803395"/>
            <a:ext cx="9080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Droni,</a:t>
            </a:r>
            <a:r>
              <a:rPr sz="900" spc="-45" dirty="0">
                <a:solidFill>
                  <a:srgbClr val="393A3B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lidmašīnas</a:t>
            </a:r>
            <a:endParaRPr sz="9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424934" y="4458461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8575">
            <a:solidFill>
              <a:srgbClr val="99C5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682109" y="4369434"/>
            <a:ext cx="3873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Vilcieni</a:t>
            </a:r>
            <a:endParaRPr sz="9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424934" y="5023865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8575">
            <a:solidFill>
              <a:srgbClr val="3B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682109" y="4935092"/>
            <a:ext cx="7175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Jahtas,</a:t>
            </a:r>
            <a:r>
              <a:rPr sz="900" spc="-45" dirty="0">
                <a:solidFill>
                  <a:srgbClr val="393A3B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laivas</a:t>
            </a:r>
            <a:endParaRPr sz="9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424934" y="5590794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8575">
            <a:solidFill>
              <a:srgbClr val="A8B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682109" y="5501132"/>
            <a:ext cx="2540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Ku</a:t>
            </a:r>
            <a:r>
              <a:rPr sz="900" spc="-10" dirty="0">
                <a:solidFill>
                  <a:srgbClr val="393A3B"/>
                </a:solidFill>
                <a:latin typeface="Arial"/>
                <a:cs typeface="Arial"/>
              </a:rPr>
              <a:t>ģ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i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6958583" y="4611814"/>
            <a:ext cx="3110865" cy="1150620"/>
            <a:chOff x="6958583" y="4611814"/>
            <a:chExt cx="3110865" cy="1150620"/>
          </a:xfrm>
        </p:grpSpPr>
        <p:sp>
          <p:nvSpPr>
            <p:cNvPr id="30" name="object 30"/>
            <p:cNvSpPr/>
            <p:nvPr/>
          </p:nvSpPr>
          <p:spPr>
            <a:xfrm>
              <a:off x="6958583" y="4956048"/>
              <a:ext cx="3110865" cy="649605"/>
            </a:xfrm>
            <a:custGeom>
              <a:avLst/>
              <a:gdLst/>
              <a:ahLst/>
              <a:cxnLst/>
              <a:rect l="l" t="t" r="r" b="b"/>
              <a:pathLst>
                <a:path w="3110865" h="649604">
                  <a:moveTo>
                    <a:pt x="0" y="649223"/>
                  </a:moveTo>
                  <a:lnTo>
                    <a:pt x="3110484" y="649223"/>
                  </a:lnTo>
                </a:path>
                <a:path w="3110865" h="649604">
                  <a:moveTo>
                    <a:pt x="0" y="0"/>
                  </a:moveTo>
                  <a:lnTo>
                    <a:pt x="3110484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180325" y="4626102"/>
              <a:ext cx="2667000" cy="1005840"/>
            </a:xfrm>
            <a:custGeom>
              <a:avLst/>
              <a:gdLst/>
              <a:ahLst/>
              <a:cxnLst/>
              <a:rect l="l" t="t" r="r" b="b"/>
              <a:pathLst>
                <a:path w="2667000" h="1005839">
                  <a:moveTo>
                    <a:pt x="0" y="1005840"/>
                  </a:moveTo>
                  <a:lnTo>
                    <a:pt x="445007" y="879348"/>
                  </a:lnTo>
                  <a:lnTo>
                    <a:pt x="890016" y="611124"/>
                  </a:lnTo>
                  <a:lnTo>
                    <a:pt x="1333500" y="388620"/>
                  </a:lnTo>
                  <a:lnTo>
                    <a:pt x="1778507" y="175260"/>
                  </a:lnTo>
                  <a:lnTo>
                    <a:pt x="2221992" y="0"/>
                  </a:lnTo>
                  <a:lnTo>
                    <a:pt x="2667000" y="120396"/>
                  </a:lnTo>
                </a:path>
              </a:pathLst>
            </a:custGeom>
            <a:ln w="28575">
              <a:solidFill>
                <a:srgbClr val="A8B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180325" y="5432298"/>
              <a:ext cx="2667000" cy="315595"/>
            </a:xfrm>
            <a:custGeom>
              <a:avLst/>
              <a:gdLst/>
              <a:ahLst/>
              <a:cxnLst/>
              <a:rect l="l" t="t" r="r" b="b"/>
              <a:pathLst>
                <a:path w="2667000" h="315595">
                  <a:moveTo>
                    <a:pt x="0" y="288035"/>
                  </a:moveTo>
                  <a:lnTo>
                    <a:pt x="445007" y="288035"/>
                  </a:lnTo>
                  <a:lnTo>
                    <a:pt x="890016" y="315467"/>
                  </a:lnTo>
                  <a:lnTo>
                    <a:pt x="1333500" y="224027"/>
                  </a:lnTo>
                  <a:lnTo>
                    <a:pt x="1778507" y="207263"/>
                  </a:lnTo>
                  <a:lnTo>
                    <a:pt x="2221992" y="99059"/>
                  </a:lnTo>
                  <a:lnTo>
                    <a:pt x="2667000" y="0"/>
                  </a:lnTo>
                </a:path>
              </a:pathLst>
            </a:custGeom>
            <a:ln w="28574">
              <a:solidFill>
                <a:srgbClr val="6DAA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6958583" y="2917126"/>
            <a:ext cx="3110865" cy="1550035"/>
            <a:chOff x="6958583" y="2917126"/>
            <a:chExt cx="3110865" cy="1550035"/>
          </a:xfrm>
        </p:grpSpPr>
        <p:sp>
          <p:nvSpPr>
            <p:cNvPr id="34" name="object 34"/>
            <p:cNvSpPr/>
            <p:nvPr/>
          </p:nvSpPr>
          <p:spPr>
            <a:xfrm>
              <a:off x="6958583" y="3006852"/>
              <a:ext cx="3110865" cy="1300480"/>
            </a:xfrm>
            <a:custGeom>
              <a:avLst/>
              <a:gdLst/>
              <a:ahLst/>
              <a:cxnLst/>
              <a:rect l="l" t="t" r="r" b="b"/>
              <a:pathLst>
                <a:path w="3110865" h="1300479">
                  <a:moveTo>
                    <a:pt x="0" y="1299972"/>
                  </a:moveTo>
                  <a:lnTo>
                    <a:pt x="3110484" y="1299972"/>
                  </a:lnTo>
                </a:path>
                <a:path w="3110865" h="1300479">
                  <a:moveTo>
                    <a:pt x="0" y="650748"/>
                  </a:moveTo>
                  <a:lnTo>
                    <a:pt x="3110484" y="650748"/>
                  </a:lnTo>
                </a:path>
                <a:path w="3110865" h="1300479">
                  <a:moveTo>
                    <a:pt x="0" y="0"/>
                  </a:moveTo>
                  <a:lnTo>
                    <a:pt x="3110484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180325" y="2931414"/>
              <a:ext cx="2667000" cy="762000"/>
            </a:xfrm>
            <a:custGeom>
              <a:avLst/>
              <a:gdLst/>
              <a:ahLst/>
              <a:cxnLst/>
              <a:rect l="l" t="t" r="r" b="b"/>
              <a:pathLst>
                <a:path w="2667000" h="762000">
                  <a:moveTo>
                    <a:pt x="0" y="719328"/>
                  </a:moveTo>
                  <a:lnTo>
                    <a:pt x="445007" y="659891"/>
                  </a:lnTo>
                  <a:lnTo>
                    <a:pt x="890016" y="513588"/>
                  </a:lnTo>
                  <a:lnTo>
                    <a:pt x="1333500" y="280415"/>
                  </a:lnTo>
                  <a:lnTo>
                    <a:pt x="1778507" y="0"/>
                  </a:lnTo>
                  <a:lnTo>
                    <a:pt x="2221992" y="304800"/>
                  </a:lnTo>
                  <a:lnTo>
                    <a:pt x="2667000" y="762000"/>
                  </a:lnTo>
                </a:path>
              </a:pathLst>
            </a:custGeom>
            <a:ln w="28575">
              <a:solidFill>
                <a:srgbClr val="DB88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180325" y="3679698"/>
              <a:ext cx="2667000" cy="611505"/>
            </a:xfrm>
            <a:custGeom>
              <a:avLst/>
              <a:gdLst/>
              <a:ahLst/>
              <a:cxnLst/>
              <a:rect l="l" t="t" r="r" b="b"/>
              <a:pathLst>
                <a:path w="2667000" h="611504">
                  <a:moveTo>
                    <a:pt x="0" y="513588"/>
                  </a:moveTo>
                  <a:lnTo>
                    <a:pt x="445007" y="611124"/>
                  </a:lnTo>
                  <a:lnTo>
                    <a:pt x="890016" y="425195"/>
                  </a:lnTo>
                  <a:lnTo>
                    <a:pt x="1333500" y="265175"/>
                  </a:lnTo>
                  <a:lnTo>
                    <a:pt x="1778507" y="102107"/>
                  </a:lnTo>
                  <a:lnTo>
                    <a:pt x="2221992" y="0"/>
                  </a:lnTo>
                  <a:lnTo>
                    <a:pt x="2667000" y="335279"/>
                  </a:lnTo>
                </a:path>
              </a:pathLst>
            </a:custGeom>
            <a:ln w="2857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180325" y="3723894"/>
              <a:ext cx="2667000" cy="728980"/>
            </a:xfrm>
            <a:custGeom>
              <a:avLst/>
              <a:gdLst/>
              <a:ahLst/>
              <a:cxnLst/>
              <a:rect l="l" t="t" r="r" b="b"/>
              <a:pathLst>
                <a:path w="2667000" h="728979">
                  <a:moveTo>
                    <a:pt x="0" y="85343"/>
                  </a:moveTo>
                  <a:lnTo>
                    <a:pt x="445007" y="507491"/>
                  </a:lnTo>
                  <a:lnTo>
                    <a:pt x="890016" y="473963"/>
                  </a:lnTo>
                  <a:lnTo>
                    <a:pt x="1333500" y="298703"/>
                  </a:lnTo>
                  <a:lnTo>
                    <a:pt x="1778507" y="0"/>
                  </a:lnTo>
                  <a:lnTo>
                    <a:pt x="2221992" y="205739"/>
                  </a:lnTo>
                  <a:lnTo>
                    <a:pt x="2667000" y="728471"/>
                  </a:lnTo>
                </a:path>
              </a:pathLst>
            </a:custGeom>
            <a:ln w="28575">
              <a:solidFill>
                <a:srgbClr val="3B506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/>
          <p:nvPr/>
        </p:nvSpPr>
        <p:spPr>
          <a:xfrm>
            <a:off x="6957821" y="6255258"/>
            <a:ext cx="3112135" cy="0"/>
          </a:xfrm>
          <a:custGeom>
            <a:avLst/>
            <a:gdLst/>
            <a:ahLst/>
            <a:cxnLst/>
            <a:rect l="l" t="t" r="r" b="b"/>
            <a:pathLst>
              <a:path w="3112134">
                <a:moveTo>
                  <a:pt x="0" y="0"/>
                </a:moveTo>
                <a:lnTo>
                  <a:pt x="3112007" y="0"/>
                </a:lnTo>
              </a:path>
            </a:pathLst>
          </a:custGeom>
          <a:ln w="19050">
            <a:solidFill>
              <a:srgbClr val="393A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180326" y="6008370"/>
            <a:ext cx="2667000" cy="129539"/>
          </a:xfrm>
          <a:custGeom>
            <a:avLst/>
            <a:gdLst/>
            <a:ahLst/>
            <a:cxnLst/>
            <a:rect l="l" t="t" r="r" b="b"/>
            <a:pathLst>
              <a:path w="2667000" h="129539">
                <a:moveTo>
                  <a:pt x="0" y="32003"/>
                </a:moveTo>
                <a:lnTo>
                  <a:pt x="445007" y="129539"/>
                </a:lnTo>
                <a:lnTo>
                  <a:pt x="890016" y="109727"/>
                </a:lnTo>
                <a:lnTo>
                  <a:pt x="1333500" y="21335"/>
                </a:lnTo>
                <a:lnTo>
                  <a:pt x="1778507" y="0"/>
                </a:lnTo>
                <a:lnTo>
                  <a:pt x="2221992" y="38099"/>
                </a:lnTo>
                <a:lnTo>
                  <a:pt x="2667000" y="76199"/>
                </a:lnTo>
              </a:path>
            </a:pathLst>
          </a:custGeom>
          <a:ln w="28575">
            <a:solidFill>
              <a:srgbClr val="6D03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6784975" y="6165900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594093" y="5516371"/>
            <a:ext cx="2794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1</a:t>
            </a:r>
            <a:r>
              <a:rPr sz="900" spc="-15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00</a:t>
            </a:r>
            <a:endParaRPr sz="9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594093" y="4866513"/>
            <a:ext cx="2794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2</a:t>
            </a:r>
            <a:r>
              <a:rPr sz="900" spc="-15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00</a:t>
            </a:r>
            <a:endParaRPr sz="9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594093" y="4217034"/>
            <a:ext cx="2794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3</a:t>
            </a:r>
            <a:r>
              <a:rPr sz="900" spc="-15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00</a:t>
            </a:r>
            <a:endParaRPr sz="9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594093" y="3567429"/>
            <a:ext cx="2794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4</a:t>
            </a:r>
            <a:r>
              <a:rPr sz="900" spc="-15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00</a:t>
            </a:r>
            <a:endParaRPr sz="9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594093" y="2917952"/>
            <a:ext cx="2794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5</a:t>
            </a:r>
            <a:r>
              <a:rPr sz="900" spc="-15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00</a:t>
            </a:r>
            <a:endParaRPr sz="9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041895" y="6302146"/>
            <a:ext cx="29464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56565" algn="l"/>
                <a:tab pos="901700" algn="l"/>
                <a:tab pos="1345565" algn="l"/>
                <a:tab pos="1790700" algn="l"/>
                <a:tab pos="2235200" algn="l"/>
                <a:tab pos="2679065" algn="l"/>
              </a:tabLst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2</a:t>
            </a:r>
            <a:r>
              <a:rPr sz="900" spc="-15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14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	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2</a:t>
            </a:r>
            <a:r>
              <a:rPr sz="900" spc="-15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15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	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2</a:t>
            </a:r>
            <a:r>
              <a:rPr sz="900" spc="-15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16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	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2</a:t>
            </a:r>
            <a:r>
              <a:rPr sz="900" spc="-15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17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	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2</a:t>
            </a:r>
            <a:r>
              <a:rPr sz="900" spc="-15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18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	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2</a:t>
            </a:r>
            <a:r>
              <a:rPr sz="900" spc="-15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19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	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2</a:t>
            </a:r>
            <a:r>
              <a:rPr sz="900" spc="-15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20</a:t>
            </a:r>
            <a:endParaRPr sz="90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0325861" y="2925317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8575">
            <a:solidFill>
              <a:srgbClr val="DB88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10583671" y="2835655"/>
            <a:ext cx="7943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Dažādi</a:t>
            </a:r>
            <a:r>
              <a:rPr sz="900" spc="-50" dirty="0">
                <a:solidFill>
                  <a:srgbClr val="393A3B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apģērbi</a:t>
            </a:r>
            <a:endParaRPr sz="90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10325861" y="3475482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85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10583671" y="3385184"/>
            <a:ext cx="7886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Dažādi</a:t>
            </a:r>
            <a:r>
              <a:rPr sz="900" spc="-50" dirty="0">
                <a:solidFill>
                  <a:srgbClr val="393A3B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audumi</a:t>
            </a:r>
            <a:endParaRPr sz="90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10325861" y="4024121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8575">
            <a:solidFill>
              <a:srgbClr val="3B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10583671" y="3935095"/>
            <a:ext cx="6159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Veļa,</a:t>
            </a:r>
            <a:r>
              <a:rPr sz="900" spc="-55" dirty="0">
                <a:solidFill>
                  <a:srgbClr val="393A3B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zeķes</a:t>
            </a:r>
            <a:endParaRPr sz="9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10325861" y="4574285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8575">
            <a:solidFill>
              <a:srgbClr val="A8B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10583671" y="4484623"/>
            <a:ext cx="654050" cy="42545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ts val="1030"/>
              </a:lnSpc>
              <a:spcBef>
                <a:spcPts val="175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Tehniskie,  m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edi</a:t>
            </a:r>
            <a:r>
              <a:rPr sz="900" spc="-10" dirty="0">
                <a:solidFill>
                  <a:srgbClr val="393A3B"/>
                </a:solidFill>
                <a:latin typeface="Arial"/>
                <a:cs typeface="Arial"/>
              </a:rPr>
              <a:t>c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īn</a:t>
            </a:r>
            <a:r>
              <a:rPr sz="900" spc="-10" dirty="0">
                <a:solidFill>
                  <a:srgbClr val="393A3B"/>
                </a:solidFill>
                <a:latin typeface="Arial"/>
                <a:cs typeface="Arial"/>
              </a:rPr>
              <a:t>i</a:t>
            </a:r>
            <a:r>
              <a:rPr sz="900" spc="5" dirty="0">
                <a:solidFill>
                  <a:srgbClr val="393A3B"/>
                </a:solidFill>
                <a:latin typeface="Arial"/>
                <a:cs typeface="Arial"/>
              </a:rPr>
              <a:t>s</a:t>
            </a:r>
            <a:r>
              <a:rPr sz="900" spc="-10" dirty="0">
                <a:solidFill>
                  <a:srgbClr val="393A3B"/>
                </a:solidFill>
                <a:latin typeface="Arial"/>
                <a:cs typeface="Arial"/>
              </a:rPr>
              <a:t>k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ie  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audumi</a:t>
            </a:r>
            <a:endParaRPr sz="90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10325861" y="5122926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8575">
            <a:solidFill>
              <a:srgbClr val="6DAA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10583671" y="5034533"/>
            <a:ext cx="1003300" cy="29400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ts val="1030"/>
              </a:lnSpc>
              <a:spcBef>
                <a:spcPts val="175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Darba,</a:t>
            </a:r>
            <a:r>
              <a:rPr sz="900" spc="-50" dirty="0">
                <a:solidFill>
                  <a:srgbClr val="393A3B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funkcionālie  apģērbi</a:t>
            </a:r>
            <a:endParaRPr sz="900">
              <a:latin typeface="Arial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10325861" y="5673090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8575">
            <a:solidFill>
              <a:srgbClr val="6D03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10583671" y="5584037"/>
            <a:ext cx="3117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Ap</a:t>
            </a:r>
            <a:r>
              <a:rPr sz="900" spc="-15" dirty="0">
                <a:solidFill>
                  <a:srgbClr val="393A3B"/>
                </a:solidFill>
                <a:latin typeface="Arial"/>
                <a:cs typeface="Arial"/>
              </a:rPr>
              <a:t>a</a:t>
            </a:r>
            <a:r>
              <a:rPr sz="900" spc="5" dirty="0">
                <a:solidFill>
                  <a:srgbClr val="393A3B"/>
                </a:solidFill>
                <a:latin typeface="Arial"/>
                <a:cs typeface="Arial"/>
              </a:rPr>
              <a:t>v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i</a:t>
            </a:r>
            <a:endParaRPr sz="900">
              <a:latin typeface="Arial"/>
              <a:cs typeface="Arial"/>
            </a:endParaRPr>
          </a:p>
        </p:txBody>
      </p:sp>
      <p:sp>
        <p:nvSpPr>
          <p:cNvPr id="60" name="object 6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30</a:t>
            </a:fld>
            <a:endParaRPr spc="-5" dirty="0"/>
          </a:p>
        </p:txBody>
      </p:sp>
      <p:sp>
        <p:nvSpPr>
          <p:cNvPr id="59" name="object 59"/>
          <p:cNvSpPr txBox="1"/>
          <p:nvPr/>
        </p:nvSpPr>
        <p:spPr>
          <a:xfrm>
            <a:off x="6740143" y="1859026"/>
            <a:ext cx="424497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8745" marR="5080" indent="-10668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DB8892"/>
                </a:solidFill>
                <a:latin typeface="Arial"/>
                <a:cs typeface="Arial"/>
              </a:rPr>
              <a:t>Vieglās rūpniecības uzņēmumu </a:t>
            </a:r>
            <a:r>
              <a:rPr sz="1400" b="1" spc="-10" dirty="0">
                <a:solidFill>
                  <a:srgbClr val="DB8892"/>
                </a:solidFill>
                <a:latin typeface="Arial"/>
                <a:cs typeface="Arial"/>
              </a:rPr>
              <a:t>VSAOI </a:t>
            </a:r>
            <a:r>
              <a:rPr sz="1400" b="1" spc="-5" dirty="0">
                <a:solidFill>
                  <a:srgbClr val="DB8892"/>
                </a:solidFill>
                <a:latin typeface="Arial"/>
                <a:cs typeface="Arial"/>
              </a:rPr>
              <a:t>maksājumi  pa produktu grupām kopš 2014. gada, EUR</a:t>
            </a:r>
            <a:r>
              <a:rPr sz="1400" b="1" spc="-135" dirty="0">
                <a:solidFill>
                  <a:srgbClr val="DB8892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DB8892"/>
                </a:solidFill>
                <a:latin typeface="Arial"/>
                <a:cs typeface="Arial"/>
              </a:rPr>
              <a:t>‘000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45819" y="1014730"/>
            <a:ext cx="60528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360F2C"/>
                </a:solidFill>
              </a:rPr>
              <a:t>Piemērs </a:t>
            </a:r>
            <a:r>
              <a:rPr sz="3200" dirty="0">
                <a:solidFill>
                  <a:srgbClr val="360F2C"/>
                </a:solidFill>
              </a:rPr>
              <a:t>nozares</a:t>
            </a:r>
            <a:r>
              <a:rPr sz="3200" spc="-60" dirty="0">
                <a:solidFill>
                  <a:srgbClr val="360F2C"/>
                </a:solidFill>
              </a:rPr>
              <a:t> </a:t>
            </a:r>
            <a:r>
              <a:rPr sz="3200" spc="-5" dirty="0">
                <a:solidFill>
                  <a:srgbClr val="360F2C"/>
                </a:solidFill>
              </a:rPr>
              <a:t>daudzveidībai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461261" y="1756410"/>
            <a:ext cx="62376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DB8892"/>
                </a:solidFill>
                <a:latin typeface="Arial"/>
                <a:cs typeface="Arial"/>
              </a:rPr>
              <a:t>Citu </a:t>
            </a:r>
            <a:r>
              <a:rPr sz="1600" b="1" spc="-5" dirty="0">
                <a:solidFill>
                  <a:srgbClr val="DB8892"/>
                </a:solidFill>
                <a:latin typeface="Arial"/>
                <a:cs typeface="Arial"/>
              </a:rPr>
              <a:t>iekārtu un </a:t>
            </a:r>
            <a:r>
              <a:rPr sz="1600" b="1" spc="-10" dirty="0">
                <a:solidFill>
                  <a:srgbClr val="DB8892"/>
                </a:solidFill>
                <a:latin typeface="Arial"/>
                <a:cs typeface="Arial"/>
              </a:rPr>
              <a:t>mašīnu </a:t>
            </a:r>
            <a:r>
              <a:rPr sz="1600" b="1" spc="-5" dirty="0">
                <a:solidFill>
                  <a:srgbClr val="DB8892"/>
                </a:solidFill>
                <a:latin typeface="Arial"/>
                <a:cs typeface="Arial"/>
              </a:rPr>
              <a:t>ražotāji (C28), </a:t>
            </a:r>
            <a:r>
              <a:rPr sz="1600" b="1" spc="-15" dirty="0">
                <a:solidFill>
                  <a:srgbClr val="DB8892"/>
                </a:solidFill>
                <a:latin typeface="Arial"/>
                <a:cs typeface="Arial"/>
              </a:rPr>
              <a:t>devums </a:t>
            </a:r>
            <a:r>
              <a:rPr sz="1600" b="1" spc="-10" dirty="0">
                <a:solidFill>
                  <a:srgbClr val="DB8892"/>
                </a:solidFill>
                <a:latin typeface="Arial"/>
                <a:cs typeface="Arial"/>
              </a:rPr>
              <a:t>nozarē 2020.</a:t>
            </a:r>
            <a:r>
              <a:rPr sz="1600" b="1" spc="260" dirty="0">
                <a:solidFill>
                  <a:srgbClr val="DB8892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DB8892"/>
                </a:solidFill>
                <a:latin typeface="Arial"/>
                <a:cs typeface="Arial"/>
              </a:rPr>
              <a:t>gadā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473261" y="2918460"/>
            <a:ext cx="5752465" cy="3539490"/>
            <a:chOff x="2473261" y="2918460"/>
            <a:chExt cx="5752465" cy="3539490"/>
          </a:xfrm>
        </p:grpSpPr>
        <p:sp>
          <p:nvSpPr>
            <p:cNvPr id="5" name="object 5"/>
            <p:cNvSpPr/>
            <p:nvPr/>
          </p:nvSpPr>
          <p:spPr>
            <a:xfrm>
              <a:off x="6309105" y="2949956"/>
              <a:ext cx="839469" cy="1654810"/>
            </a:xfrm>
            <a:custGeom>
              <a:avLst/>
              <a:gdLst/>
              <a:ahLst/>
              <a:cxnLst/>
              <a:rect l="l" t="t" r="r" b="b"/>
              <a:pathLst>
                <a:path w="839470" h="1654810">
                  <a:moveTo>
                    <a:pt x="0" y="0"/>
                  </a:moveTo>
                  <a:lnTo>
                    <a:pt x="0" y="1654810"/>
                  </a:lnTo>
                  <a:lnTo>
                    <a:pt x="839470" y="228854"/>
                  </a:lnTo>
                  <a:lnTo>
                    <a:pt x="796750" y="204534"/>
                  </a:lnTo>
                  <a:lnTo>
                    <a:pt x="753405" y="181536"/>
                  </a:lnTo>
                  <a:lnTo>
                    <a:pt x="709465" y="159867"/>
                  </a:lnTo>
                  <a:lnTo>
                    <a:pt x="664962" y="139535"/>
                  </a:lnTo>
                  <a:lnTo>
                    <a:pt x="619926" y="120549"/>
                  </a:lnTo>
                  <a:lnTo>
                    <a:pt x="574388" y="102917"/>
                  </a:lnTo>
                  <a:lnTo>
                    <a:pt x="528378" y="86647"/>
                  </a:lnTo>
                  <a:lnTo>
                    <a:pt x="481929" y="71748"/>
                  </a:lnTo>
                  <a:lnTo>
                    <a:pt x="435070" y="58229"/>
                  </a:lnTo>
                  <a:lnTo>
                    <a:pt x="387832" y="46097"/>
                  </a:lnTo>
                  <a:lnTo>
                    <a:pt x="340247" y="35361"/>
                  </a:lnTo>
                  <a:lnTo>
                    <a:pt x="292344" y="26030"/>
                  </a:lnTo>
                  <a:lnTo>
                    <a:pt x="244155" y="18111"/>
                  </a:lnTo>
                  <a:lnTo>
                    <a:pt x="195712" y="11613"/>
                  </a:lnTo>
                  <a:lnTo>
                    <a:pt x="147043" y="6545"/>
                  </a:lnTo>
                  <a:lnTo>
                    <a:pt x="98181" y="2914"/>
                  </a:lnTo>
                  <a:lnTo>
                    <a:pt x="49156" y="7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8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309105" y="2949956"/>
              <a:ext cx="839469" cy="1654810"/>
            </a:xfrm>
            <a:custGeom>
              <a:avLst/>
              <a:gdLst/>
              <a:ahLst/>
              <a:cxnLst/>
              <a:rect l="l" t="t" r="r" b="b"/>
              <a:pathLst>
                <a:path w="839470" h="1654810">
                  <a:moveTo>
                    <a:pt x="0" y="0"/>
                  </a:moveTo>
                  <a:lnTo>
                    <a:pt x="49156" y="730"/>
                  </a:lnTo>
                  <a:lnTo>
                    <a:pt x="98181" y="2914"/>
                  </a:lnTo>
                  <a:lnTo>
                    <a:pt x="147043" y="6545"/>
                  </a:lnTo>
                  <a:lnTo>
                    <a:pt x="195712" y="11613"/>
                  </a:lnTo>
                  <a:lnTo>
                    <a:pt x="244155" y="18111"/>
                  </a:lnTo>
                  <a:lnTo>
                    <a:pt x="292344" y="26030"/>
                  </a:lnTo>
                  <a:lnTo>
                    <a:pt x="340247" y="35361"/>
                  </a:lnTo>
                  <a:lnTo>
                    <a:pt x="387832" y="46097"/>
                  </a:lnTo>
                  <a:lnTo>
                    <a:pt x="435070" y="58229"/>
                  </a:lnTo>
                  <a:lnTo>
                    <a:pt x="481929" y="71748"/>
                  </a:lnTo>
                  <a:lnTo>
                    <a:pt x="528378" y="86647"/>
                  </a:lnTo>
                  <a:lnTo>
                    <a:pt x="574388" y="102917"/>
                  </a:lnTo>
                  <a:lnTo>
                    <a:pt x="619926" y="120549"/>
                  </a:lnTo>
                  <a:lnTo>
                    <a:pt x="664962" y="139535"/>
                  </a:lnTo>
                  <a:lnTo>
                    <a:pt x="709465" y="159867"/>
                  </a:lnTo>
                  <a:lnTo>
                    <a:pt x="753405" y="181536"/>
                  </a:lnTo>
                  <a:lnTo>
                    <a:pt x="796750" y="204534"/>
                  </a:lnTo>
                  <a:lnTo>
                    <a:pt x="839470" y="228854"/>
                  </a:lnTo>
                  <a:lnTo>
                    <a:pt x="0" y="1654810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DB88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309105" y="3178810"/>
              <a:ext cx="1430020" cy="1426210"/>
            </a:xfrm>
            <a:custGeom>
              <a:avLst/>
              <a:gdLst/>
              <a:ahLst/>
              <a:cxnLst/>
              <a:rect l="l" t="t" r="r" b="b"/>
              <a:pathLst>
                <a:path w="1430020" h="1426210">
                  <a:moveTo>
                    <a:pt x="839470" y="0"/>
                  </a:moveTo>
                  <a:lnTo>
                    <a:pt x="0" y="1425956"/>
                  </a:lnTo>
                  <a:lnTo>
                    <a:pt x="1429512" y="592454"/>
                  </a:lnTo>
                  <a:lnTo>
                    <a:pt x="1403698" y="549694"/>
                  </a:lnTo>
                  <a:lnTo>
                    <a:pt x="1376656" y="507804"/>
                  </a:lnTo>
                  <a:lnTo>
                    <a:pt x="1348409" y="466808"/>
                  </a:lnTo>
                  <a:lnTo>
                    <a:pt x="1318979" y="426729"/>
                  </a:lnTo>
                  <a:lnTo>
                    <a:pt x="1288390" y="387591"/>
                  </a:lnTo>
                  <a:lnTo>
                    <a:pt x="1256666" y="349419"/>
                  </a:lnTo>
                  <a:lnTo>
                    <a:pt x="1223830" y="312235"/>
                  </a:lnTo>
                  <a:lnTo>
                    <a:pt x="1189906" y="276064"/>
                  </a:lnTo>
                  <a:lnTo>
                    <a:pt x="1154917" y="240929"/>
                  </a:lnTo>
                  <a:lnTo>
                    <a:pt x="1118885" y="206853"/>
                  </a:lnTo>
                  <a:lnTo>
                    <a:pt x="1081836" y="173862"/>
                  </a:lnTo>
                  <a:lnTo>
                    <a:pt x="1043792" y="141978"/>
                  </a:lnTo>
                  <a:lnTo>
                    <a:pt x="1004777" y="111225"/>
                  </a:lnTo>
                  <a:lnTo>
                    <a:pt x="964813" y="81627"/>
                  </a:lnTo>
                  <a:lnTo>
                    <a:pt x="923925" y="53208"/>
                  </a:lnTo>
                  <a:lnTo>
                    <a:pt x="882136" y="25991"/>
                  </a:lnTo>
                  <a:lnTo>
                    <a:pt x="839470" y="0"/>
                  </a:lnTo>
                  <a:close/>
                </a:path>
              </a:pathLst>
            </a:custGeom>
            <a:solidFill>
              <a:srgbClr val="99C5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309105" y="3178810"/>
              <a:ext cx="1430020" cy="1426210"/>
            </a:xfrm>
            <a:custGeom>
              <a:avLst/>
              <a:gdLst/>
              <a:ahLst/>
              <a:cxnLst/>
              <a:rect l="l" t="t" r="r" b="b"/>
              <a:pathLst>
                <a:path w="1430020" h="1426210">
                  <a:moveTo>
                    <a:pt x="839470" y="0"/>
                  </a:moveTo>
                  <a:lnTo>
                    <a:pt x="882136" y="25991"/>
                  </a:lnTo>
                  <a:lnTo>
                    <a:pt x="923925" y="53208"/>
                  </a:lnTo>
                  <a:lnTo>
                    <a:pt x="964813" y="81627"/>
                  </a:lnTo>
                  <a:lnTo>
                    <a:pt x="1004777" y="111225"/>
                  </a:lnTo>
                  <a:lnTo>
                    <a:pt x="1043792" y="141978"/>
                  </a:lnTo>
                  <a:lnTo>
                    <a:pt x="1081836" y="173862"/>
                  </a:lnTo>
                  <a:lnTo>
                    <a:pt x="1118885" y="206853"/>
                  </a:lnTo>
                  <a:lnTo>
                    <a:pt x="1154917" y="240929"/>
                  </a:lnTo>
                  <a:lnTo>
                    <a:pt x="1189906" y="276064"/>
                  </a:lnTo>
                  <a:lnTo>
                    <a:pt x="1223830" y="312235"/>
                  </a:lnTo>
                  <a:lnTo>
                    <a:pt x="1256666" y="349419"/>
                  </a:lnTo>
                  <a:lnTo>
                    <a:pt x="1288390" y="387591"/>
                  </a:lnTo>
                  <a:lnTo>
                    <a:pt x="1318979" y="426729"/>
                  </a:lnTo>
                  <a:lnTo>
                    <a:pt x="1348409" y="466808"/>
                  </a:lnTo>
                  <a:lnTo>
                    <a:pt x="1376656" y="507804"/>
                  </a:lnTo>
                  <a:lnTo>
                    <a:pt x="1403698" y="549694"/>
                  </a:lnTo>
                  <a:lnTo>
                    <a:pt x="1429512" y="592454"/>
                  </a:lnTo>
                  <a:lnTo>
                    <a:pt x="0" y="1425956"/>
                  </a:lnTo>
                  <a:lnTo>
                    <a:pt x="839470" y="0"/>
                  </a:lnTo>
                  <a:close/>
                </a:path>
              </a:pathLst>
            </a:custGeom>
            <a:ln w="19050">
              <a:solidFill>
                <a:srgbClr val="DB88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309105" y="3771265"/>
              <a:ext cx="1653539" cy="833755"/>
            </a:xfrm>
            <a:custGeom>
              <a:avLst/>
              <a:gdLst/>
              <a:ahLst/>
              <a:cxnLst/>
              <a:rect l="l" t="t" r="r" b="b"/>
              <a:pathLst>
                <a:path w="1653540" h="833754">
                  <a:moveTo>
                    <a:pt x="1429512" y="0"/>
                  </a:moveTo>
                  <a:lnTo>
                    <a:pt x="0" y="833501"/>
                  </a:lnTo>
                  <a:lnTo>
                    <a:pt x="1653159" y="761365"/>
                  </a:lnTo>
                  <a:lnTo>
                    <a:pt x="1650206" y="711160"/>
                  </a:lnTo>
                  <a:lnTo>
                    <a:pt x="1645736" y="661152"/>
                  </a:lnTo>
                  <a:lnTo>
                    <a:pt x="1639760" y="611373"/>
                  </a:lnTo>
                  <a:lnTo>
                    <a:pt x="1632287" y="561855"/>
                  </a:lnTo>
                  <a:lnTo>
                    <a:pt x="1623327" y="512633"/>
                  </a:lnTo>
                  <a:lnTo>
                    <a:pt x="1612890" y="463738"/>
                  </a:lnTo>
                  <a:lnTo>
                    <a:pt x="1600987" y="415203"/>
                  </a:lnTo>
                  <a:lnTo>
                    <a:pt x="1587627" y="367061"/>
                  </a:lnTo>
                  <a:lnTo>
                    <a:pt x="1572820" y="319345"/>
                  </a:lnTo>
                  <a:lnTo>
                    <a:pt x="1556576" y="272087"/>
                  </a:lnTo>
                  <a:lnTo>
                    <a:pt x="1538907" y="225320"/>
                  </a:lnTo>
                  <a:lnTo>
                    <a:pt x="1519820" y="179077"/>
                  </a:lnTo>
                  <a:lnTo>
                    <a:pt x="1499328" y="133391"/>
                  </a:lnTo>
                  <a:lnTo>
                    <a:pt x="1477439" y="88294"/>
                  </a:lnTo>
                  <a:lnTo>
                    <a:pt x="1454163" y="43819"/>
                  </a:lnTo>
                  <a:lnTo>
                    <a:pt x="1429512" y="0"/>
                  </a:lnTo>
                  <a:close/>
                </a:path>
              </a:pathLst>
            </a:custGeom>
            <a:solidFill>
              <a:srgbClr val="3B50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309105" y="3771265"/>
              <a:ext cx="1653539" cy="833755"/>
            </a:xfrm>
            <a:custGeom>
              <a:avLst/>
              <a:gdLst/>
              <a:ahLst/>
              <a:cxnLst/>
              <a:rect l="l" t="t" r="r" b="b"/>
              <a:pathLst>
                <a:path w="1653540" h="833754">
                  <a:moveTo>
                    <a:pt x="1429512" y="0"/>
                  </a:moveTo>
                  <a:lnTo>
                    <a:pt x="1454163" y="43819"/>
                  </a:lnTo>
                  <a:lnTo>
                    <a:pt x="1477439" y="88294"/>
                  </a:lnTo>
                  <a:lnTo>
                    <a:pt x="1499328" y="133391"/>
                  </a:lnTo>
                  <a:lnTo>
                    <a:pt x="1519820" y="179077"/>
                  </a:lnTo>
                  <a:lnTo>
                    <a:pt x="1538907" y="225320"/>
                  </a:lnTo>
                  <a:lnTo>
                    <a:pt x="1556576" y="272087"/>
                  </a:lnTo>
                  <a:lnTo>
                    <a:pt x="1572820" y="319345"/>
                  </a:lnTo>
                  <a:lnTo>
                    <a:pt x="1587627" y="367061"/>
                  </a:lnTo>
                  <a:lnTo>
                    <a:pt x="1600987" y="415203"/>
                  </a:lnTo>
                  <a:lnTo>
                    <a:pt x="1612890" y="463738"/>
                  </a:lnTo>
                  <a:lnTo>
                    <a:pt x="1623327" y="512633"/>
                  </a:lnTo>
                  <a:lnTo>
                    <a:pt x="1632287" y="561855"/>
                  </a:lnTo>
                  <a:lnTo>
                    <a:pt x="1639760" y="611373"/>
                  </a:lnTo>
                  <a:lnTo>
                    <a:pt x="1645736" y="661152"/>
                  </a:lnTo>
                  <a:lnTo>
                    <a:pt x="1650206" y="711160"/>
                  </a:lnTo>
                  <a:lnTo>
                    <a:pt x="1653159" y="761365"/>
                  </a:lnTo>
                  <a:lnTo>
                    <a:pt x="0" y="833501"/>
                  </a:lnTo>
                  <a:lnTo>
                    <a:pt x="1429512" y="0"/>
                  </a:lnTo>
                  <a:close/>
                </a:path>
              </a:pathLst>
            </a:custGeom>
            <a:ln w="19050">
              <a:solidFill>
                <a:srgbClr val="DB88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309105" y="4532630"/>
              <a:ext cx="1654810" cy="712470"/>
            </a:xfrm>
            <a:custGeom>
              <a:avLst/>
              <a:gdLst/>
              <a:ahLst/>
              <a:cxnLst/>
              <a:rect l="l" t="t" r="r" b="b"/>
              <a:pathLst>
                <a:path w="1654809" h="712470">
                  <a:moveTo>
                    <a:pt x="1653159" y="0"/>
                  </a:moveTo>
                  <a:lnTo>
                    <a:pt x="0" y="72136"/>
                  </a:lnTo>
                  <a:lnTo>
                    <a:pt x="1525904" y="712089"/>
                  </a:lnTo>
                  <a:lnTo>
                    <a:pt x="1545369" y="663593"/>
                  </a:lnTo>
                  <a:lnTo>
                    <a:pt x="1563265" y="614580"/>
                  </a:lnTo>
                  <a:lnTo>
                    <a:pt x="1579584" y="565088"/>
                  </a:lnTo>
                  <a:lnTo>
                    <a:pt x="1594320" y="515155"/>
                  </a:lnTo>
                  <a:lnTo>
                    <a:pt x="1607467" y="464819"/>
                  </a:lnTo>
                  <a:lnTo>
                    <a:pt x="1619017" y="414119"/>
                  </a:lnTo>
                  <a:lnTo>
                    <a:pt x="1628965" y="363093"/>
                  </a:lnTo>
                  <a:lnTo>
                    <a:pt x="1637303" y="311779"/>
                  </a:lnTo>
                  <a:lnTo>
                    <a:pt x="1644025" y="260215"/>
                  </a:lnTo>
                  <a:lnTo>
                    <a:pt x="1649124" y="208441"/>
                  </a:lnTo>
                  <a:lnTo>
                    <a:pt x="1652594" y="156494"/>
                  </a:lnTo>
                  <a:lnTo>
                    <a:pt x="1654427" y="104412"/>
                  </a:lnTo>
                  <a:lnTo>
                    <a:pt x="1654618" y="52235"/>
                  </a:lnTo>
                  <a:lnTo>
                    <a:pt x="1653159" y="0"/>
                  </a:lnTo>
                  <a:close/>
                </a:path>
              </a:pathLst>
            </a:custGeom>
            <a:solidFill>
              <a:srgbClr val="A8B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309105" y="4532630"/>
              <a:ext cx="1654810" cy="712470"/>
            </a:xfrm>
            <a:custGeom>
              <a:avLst/>
              <a:gdLst/>
              <a:ahLst/>
              <a:cxnLst/>
              <a:rect l="l" t="t" r="r" b="b"/>
              <a:pathLst>
                <a:path w="1654809" h="712470">
                  <a:moveTo>
                    <a:pt x="1653159" y="0"/>
                  </a:moveTo>
                  <a:lnTo>
                    <a:pt x="1654618" y="52235"/>
                  </a:lnTo>
                  <a:lnTo>
                    <a:pt x="1654427" y="104412"/>
                  </a:lnTo>
                  <a:lnTo>
                    <a:pt x="1652594" y="156494"/>
                  </a:lnTo>
                  <a:lnTo>
                    <a:pt x="1649124" y="208441"/>
                  </a:lnTo>
                  <a:lnTo>
                    <a:pt x="1644025" y="260215"/>
                  </a:lnTo>
                  <a:lnTo>
                    <a:pt x="1637303" y="311779"/>
                  </a:lnTo>
                  <a:lnTo>
                    <a:pt x="1628965" y="363093"/>
                  </a:lnTo>
                  <a:lnTo>
                    <a:pt x="1619017" y="414119"/>
                  </a:lnTo>
                  <a:lnTo>
                    <a:pt x="1607467" y="464819"/>
                  </a:lnTo>
                  <a:lnTo>
                    <a:pt x="1594320" y="515155"/>
                  </a:lnTo>
                  <a:lnTo>
                    <a:pt x="1579584" y="565088"/>
                  </a:lnTo>
                  <a:lnTo>
                    <a:pt x="1563265" y="614580"/>
                  </a:lnTo>
                  <a:lnTo>
                    <a:pt x="1545369" y="663593"/>
                  </a:lnTo>
                  <a:lnTo>
                    <a:pt x="1525904" y="712089"/>
                  </a:lnTo>
                  <a:lnTo>
                    <a:pt x="0" y="72136"/>
                  </a:lnTo>
                  <a:lnTo>
                    <a:pt x="1653159" y="0"/>
                  </a:lnTo>
                  <a:close/>
                </a:path>
              </a:pathLst>
            </a:custGeom>
            <a:ln w="19050">
              <a:solidFill>
                <a:srgbClr val="DB88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309105" y="4604766"/>
              <a:ext cx="1525905" cy="1104900"/>
            </a:xfrm>
            <a:custGeom>
              <a:avLst/>
              <a:gdLst/>
              <a:ahLst/>
              <a:cxnLst/>
              <a:rect l="l" t="t" r="r" b="b"/>
              <a:pathLst>
                <a:path w="1525904" h="1104900">
                  <a:moveTo>
                    <a:pt x="0" y="0"/>
                  </a:moveTo>
                  <a:lnTo>
                    <a:pt x="1232027" y="1104722"/>
                  </a:lnTo>
                  <a:lnTo>
                    <a:pt x="1265029" y="1066746"/>
                  </a:lnTo>
                  <a:lnTo>
                    <a:pt x="1296829" y="1027832"/>
                  </a:lnTo>
                  <a:lnTo>
                    <a:pt x="1327408" y="988007"/>
                  </a:lnTo>
                  <a:lnTo>
                    <a:pt x="1356749" y="947300"/>
                  </a:lnTo>
                  <a:lnTo>
                    <a:pt x="1384832" y="905737"/>
                  </a:lnTo>
                  <a:lnTo>
                    <a:pt x="1411640" y="863347"/>
                  </a:lnTo>
                  <a:lnTo>
                    <a:pt x="1437154" y="820156"/>
                  </a:lnTo>
                  <a:lnTo>
                    <a:pt x="1461355" y="776194"/>
                  </a:lnTo>
                  <a:lnTo>
                    <a:pt x="1484227" y="731488"/>
                  </a:lnTo>
                  <a:lnTo>
                    <a:pt x="1505749" y="686065"/>
                  </a:lnTo>
                  <a:lnTo>
                    <a:pt x="1525904" y="6399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5B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309105" y="4604766"/>
              <a:ext cx="1525905" cy="1104900"/>
            </a:xfrm>
            <a:custGeom>
              <a:avLst/>
              <a:gdLst/>
              <a:ahLst/>
              <a:cxnLst/>
              <a:rect l="l" t="t" r="r" b="b"/>
              <a:pathLst>
                <a:path w="1525904" h="1104900">
                  <a:moveTo>
                    <a:pt x="1525904" y="639952"/>
                  </a:moveTo>
                  <a:lnTo>
                    <a:pt x="1505749" y="686065"/>
                  </a:lnTo>
                  <a:lnTo>
                    <a:pt x="1484227" y="731488"/>
                  </a:lnTo>
                  <a:lnTo>
                    <a:pt x="1461355" y="776194"/>
                  </a:lnTo>
                  <a:lnTo>
                    <a:pt x="1437154" y="820156"/>
                  </a:lnTo>
                  <a:lnTo>
                    <a:pt x="1411640" y="863347"/>
                  </a:lnTo>
                  <a:lnTo>
                    <a:pt x="1384832" y="905737"/>
                  </a:lnTo>
                  <a:lnTo>
                    <a:pt x="1356749" y="947300"/>
                  </a:lnTo>
                  <a:lnTo>
                    <a:pt x="1327408" y="988007"/>
                  </a:lnTo>
                  <a:lnTo>
                    <a:pt x="1296829" y="1027832"/>
                  </a:lnTo>
                  <a:lnTo>
                    <a:pt x="1265029" y="1066746"/>
                  </a:lnTo>
                  <a:lnTo>
                    <a:pt x="1232027" y="1104722"/>
                  </a:lnTo>
                  <a:lnTo>
                    <a:pt x="0" y="0"/>
                  </a:lnTo>
                  <a:lnTo>
                    <a:pt x="1525904" y="639952"/>
                  </a:lnTo>
                  <a:close/>
                </a:path>
              </a:pathLst>
            </a:custGeom>
            <a:ln w="19050">
              <a:solidFill>
                <a:srgbClr val="DB88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309105" y="4604766"/>
              <a:ext cx="1232535" cy="1433830"/>
            </a:xfrm>
            <a:custGeom>
              <a:avLst/>
              <a:gdLst/>
              <a:ahLst/>
              <a:cxnLst/>
              <a:rect l="l" t="t" r="r" b="b"/>
              <a:pathLst>
                <a:path w="1232534" h="1433829">
                  <a:moveTo>
                    <a:pt x="0" y="0"/>
                  </a:moveTo>
                  <a:lnTo>
                    <a:pt x="827024" y="1433233"/>
                  </a:lnTo>
                  <a:lnTo>
                    <a:pt x="872026" y="1406308"/>
                  </a:lnTo>
                  <a:lnTo>
                    <a:pt x="916107" y="1378001"/>
                  </a:lnTo>
                  <a:lnTo>
                    <a:pt x="959238" y="1348335"/>
                  </a:lnTo>
                  <a:lnTo>
                    <a:pt x="1001387" y="1317335"/>
                  </a:lnTo>
                  <a:lnTo>
                    <a:pt x="1042527" y="1285027"/>
                  </a:lnTo>
                  <a:lnTo>
                    <a:pt x="1082626" y="1251434"/>
                  </a:lnTo>
                  <a:lnTo>
                    <a:pt x="1121655" y="1216583"/>
                  </a:lnTo>
                  <a:lnTo>
                    <a:pt x="1159585" y="1180497"/>
                  </a:lnTo>
                  <a:lnTo>
                    <a:pt x="1196385" y="1143202"/>
                  </a:lnTo>
                  <a:lnTo>
                    <a:pt x="1232027" y="11047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66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309105" y="4604766"/>
              <a:ext cx="1232535" cy="1433830"/>
            </a:xfrm>
            <a:custGeom>
              <a:avLst/>
              <a:gdLst/>
              <a:ahLst/>
              <a:cxnLst/>
              <a:rect l="l" t="t" r="r" b="b"/>
              <a:pathLst>
                <a:path w="1232534" h="1433829">
                  <a:moveTo>
                    <a:pt x="1232027" y="1104722"/>
                  </a:moveTo>
                  <a:lnTo>
                    <a:pt x="1196385" y="1143202"/>
                  </a:lnTo>
                  <a:lnTo>
                    <a:pt x="1159585" y="1180497"/>
                  </a:lnTo>
                  <a:lnTo>
                    <a:pt x="1121655" y="1216583"/>
                  </a:lnTo>
                  <a:lnTo>
                    <a:pt x="1082626" y="1251434"/>
                  </a:lnTo>
                  <a:lnTo>
                    <a:pt x="1042527" y="1285027"/>
                  </a:lnTo>
                  <a:lnTo>
                    <a:pt x="1001387" y="1317335"/>
                  </a:lnTo>
                  <a:lnTo>
                    <a:pt x="959238" y="1348335"/>
                  </a:lnTo>
                  <a:lnTo>
                    <a:pt x="916107" y="1378001"/>
                  </a:lnTo>
                  <a:lnTo>
                    <a:pt x="872026" y="1406308"/>
                  </a:lnTo>
                  <a:lnTo>
                    <a:pt x="827024" y="1433233"/>
                  </a:lnTo>
                  <a:lnTo>
                    <a:pt x="0" y="0"/>
                  </a:lnTo>
                  <a:lnTo>
                    <a:pt x="1232027" y="1104722"/>
                  </a:lnTo>
                  <a:close/>
                </a:path>
              </a:pathLst>
            </a:custGeom>
            <a:ln w="19050">
              <a:solidFill>
                <a:srgbClr val="DB88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309105" y="4604766"/>
              <a:ext cx="827405" cy="1558290"/>
            </a:xfrm>
            <a:custGeom>
              <a:avLst/>
              <a:gdLst/>
              <a:ahLst/>
              <a:cxnLst/>
              <a:rect l="l" t="t" r="r" b="b"/>
              <a:pathLst>
                <a:path w="827404" h="1558289">
                  <a:moveTo>
                    <a:pt x="0" y="0"/>
                  </a:moveTo>
                  <a:lnTo>
                    <a:pt x="557657" y="1557959"/>
                  </a:lnTo>
                  <a:lnTo>
                    <a:pt x="604059" y="1540561"/>
                  </a:lnTo>
                  <a:lnTo>
                    <a:pt x="649901" y="1521787"/>
                  </a:lnTo>
                  <a:lnTo>
                    <a:pt x="695150" y="1501654"/>
                  </a:lnTo>
                  <a:lnTo>
                    <a:pt x="739775" y="1480174"/>
                  </a:lnTo>
                  <a:lnTo>
                    <a:pt x="783743" y="1457362"/>
                  </a:lnTo>
                  <a:lnTo>
                    <a:pt x="827024" y="14332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31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309105" y="4604766"/>
              <a:ext cx="827405" cy="1558290"/>
            </a:xfrm>
            <a:custGeom>
              <a:avLst/>
              <a:gdLst/>
              <a:ahLst/>
              <a:cxnLst/>
              <a:rect l="l" t="t" r="r" b="b"/>
              <a:pathLst>
                <a:path w="827404" h="1558289">
                  <a:moveTo>
                    <a:pt x="827024" y="1433233"/>
                  </a:moveTo>
                  <a:lnTo>
                    <a:pt x="783743" y="1457362"/>
                  </a:lnTo>
                  <a:lnTo>
                    <a:pt x="739775" y="1480174"/>
                  </a:lnTo>
                  <a:lnTo>
                    <a:pt x="695150" y="1501654"/>
                  </a:lnTo>
                  <a:lnTo>
                    <a:pt x="649901" y="1521787"/>
                  </a:lnTo>
                  <a:lnTo>
                    <a:pt x="604059" y="1540561"/>
                  </a:lnTo>
                  <a:lnTo>
                    <a:pt x="557657" y="1557959"/>
                  </a:lnTo>
                  <a:lnTo>
                    <a:pt x="0" y="0"/>
                  </a:lnTo>
                  <a:lnTo>
                    <a:pt x="827024" y="1433233"/>
                  </a:lnTo>
                  <a:close/>
                </a:path>
              </a:pathLst>
            </a:custGeom>
            <a:ln w="19050">
              <a:solidFill>
                <a:srgbClr val="DB88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309105" y="4604766"/>
              <a:ext cx="558165" cy="1630680"/>
            </a:xfrm>
            <a:custGeom>
              <a:avLst/>
              <a:gdLst/>
              <a:ahLst/>
              <a:cxnLst/>
              <a:rect l="l" t="t" r="r" b="b"/>
              <a:pathLst>
                <a:path w="558165" h="1630679">
                  <a:moveTo>
                    <a:pt x="0" y="0"/>
                  </a:moveTo>
                  <a:lnTo>
                    <a:pt x="282448" y="1630476"/>
                  </a:lnTo>
                  <a:lnTo>
                    <a:pt x="329159" y="1621693"/>
                  </a:lnTo>
                  <a:lnTo>
                    <a:pt x="375557" y="1611580"/>
                  </a:lnTo>
                  <a:lnTo>
                    <a:pt x="421624" y="1600142"/>
                  </a:lnTo>
                  <a:lnTo>
                    <a:pt x="467341" y="1587388"/>
                  </a:lnTo>
                  <a:lnTo>
                    <a:pt x="512691" y="1573325"/>
                  </a:lnTo>
                  <a:lnTo>
                    <a:pt x="557657" y="1557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83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309105" y="4604766"/>
              <a:ext cx="558165" cy="1630680"/>
            </a:xfrm>
            <a:custGeom>
              <a:avLst/>
              <a:gdLst/>
              <a:ahLst/>
              <a:cxnLst/>
              <a:rect l="l" t="t" r="r" b="b"/>
              <a:pathLst>
                <a:path w="558165" h="1630679">
                  <a:moveTo>
                    <a:pt x="557657" y="1557959"/>
                  </a:moveTo>
                  <a:lnTo>
                    <a:pt x="512691" y="1573325"/>
                  </a:lnTo>
                  <a:lnTo>
                    <a:pt x="467341" y="1587388"/>
                  </a:lnTo>
                  <a:lnTo>
                    <a:pt x="421624" y="1600142"/>
                  </a:lnTo>
                  <a:lnTo>
                    <a:pt x="375557" y="1611580"/>
                  </a:lnTo>
                  <a:lnTo>
                    <a:pt x="329159" y="1621693"/>
                  </a:lnTo>
                  <a:lnTo>
                    <a:pt x="282448" y="1630476"/>
                  </a:lnTo>
                  <a:lnTo>
                    <a:pt x="0" y="0"/>
                  </a:lnTo>
                  <a:lnTo>
                    <a:pt x="557657" y="1557959"/>
                  </a:lnTo>
                  <a:close/>
                </a:path>
              </a:pathLst>
            </a:custGeom>
            <a:ln w="19049">
              <a:solidFill>
                <a:srgbClr val="DB88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309105" y="4604766"/>
              <a:ext cx="282575" cy="1654810"/>
            </a:xfrm>
            <a:custGeom>
              <a:avLst/>
              <a:gdLst/>
              <a:ahLst/>
              <a:cxnLst/>
              <a:rect l="l" t="t" r="r" b="b"/>
              <a:pathLst>
                <a:path w="282575" h="1654810">
                  <a:moveTo>
                    <a:pt x="0" y="0"/>
                  </a:moveTo>
                  <a:lnTo>
                    <a:pt x="1270" y="1654771"/>
                  </a:lnTo>
                  <a:lnTo>
                    <a:pt x="48371" y="1654063"/>
                  </a:lnTo>
                  <a:lnTo>
                    <a:pt x="95419" y="1652015"/>
                  </a:lnTo>
                  <a:lnTo>
                    <a:pt x="142382" y="1648629"/>
                  </a:lnTo>
                  <a:lnTo>
                    <a:pt x="189230" y="1643910"/>
                  </a:lnTo>
                  <a:lnTo>
                    <a:pt x="235928" y="1637858"/>
                  </a:lnTo>
                  <a:lnTo>
                    <a:pt x="282448" y="16304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2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309105" y="4604766"/>
              <a:ext cx="282575" cy="1654810"/>
            </a:xfrm>
            <a:custGeom>
              <a:avLst/>
              <a:gdLst/>
              <a:ahLst/>
              <a:cxnLst/>
              <a:rect l="l" t="t" r="r" b="b"/>
              <a:pathLst>
                <a:path w="282575" h="1654810">
                  <a:moveTo>
                    <a:pt x="282448" y="1630476"/>
                  </a:moveTo>
                  <a:lnTo>
                    <a:pt x="235928" y="1637858"/>
                  </a:lnTo>
                  <a:lnTo>
                    <a:pt x="189230" y="1643910"/>
                  </a:lnTo>
                  <a:lnTo>
                    <a:pt x="142382" y="1648629"/>
                  </a:lnTo>
                  <a:lnTo>
                    <a:pt x="95419" y="1652015"/>
                  </a:lnTo>
                  <a:lnTo>
                    <a:pt x="48371" y="1654063"/>
                  </a:lnTo>
                  <a:lnTo>
                    <a:pt x="1270" y="1654771"/>
                  </a:lnTo>
                  <a:lnTo>
                    <a:pt x="0" y="0"/>
                  </a:lnTo>
                  <a:lnTo>
                    <a:pt x="282448" y="1630476"/>
                  </a:lnTo>
                  <a:close/>
                </a:path>
              </a:pathLst>
            </a:custGeom>
            <a:ln w="19050">
              <a:solidFill>
                <a:srgbClr val="DB88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030340" y="4604766"/>
              <a:ext cx="280035" cy="1654810"/>
            </a:xfrm>
            <a:custGeom>
              <a:avLst/>
              <a:gdLst/>
              <a:ahLst/>
              <a:cxnLst/>
              <a:rect l="l" t="t" r="r" b="b"/>
              <a:pathLst>
                <a:path w="280035" h="1654810">
                  <a:moveTo>
                    <a:pt x="278764" y="0"/>
                  </a:moveTo>
                  <a:lnTo>
                    <a:pt x="0" y="1631124"/>
                  </a:lnTo>
                  <a:lnTo>
                    <a:pt x="46328" y="1638371"/>
                  </a:lnTo>
                  <a:lnTo>
                    <a:pt x="92837" y="1644299"/>
                  </a:lnTo>
                  <a:lnTo>
                    <a:pt x="139493" y="1648906"/>
                  </a:lnTo>
                  <a:lnTo>
                    <a:pt x="186266" y="1652188"/>
                  </a:lnTo>
                  <a:lnTo>
                    <a:pt x="233124" y="1654144"/>
                  </a:lnTo>
                  <a:lnTo>
                    <a:pt x="280035" y="1654771"/>
                  </a:lnTo>
                  <a:lnTo>
                    <a:pt x="278764" y="0"/>
                  </a:lnTo>
                  <a:close/>
                </a:path>
              </a:pathLst>
            </a:custGeom>
            <a:solidFill>
              <a:srgbClr val="6674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030340" y="4604766"/>
              <a:ext cx="280035" cy="1654810"/>
            </a:xfrm>
            <a:custGeom>
              <a:avLst/>
              <a:gdLst/>
              <a:ahLst/>
              <a:cxnLst/>
              <a:rect l="l" t="t" r="r" b="b"/>
              <a:pathLst>
                <a:path w="280035" h="1654810">
                  <a:moveTo>
                    <a:pt x="280035" y="1654771"/>
                  </a:moveTo>
                  <a:lnTo>
                    <a:pt x="233124" y="1654144"/>
                  </a:lnTo>
                  <a:lnTo>
                    <a:pt x="186266" y="1652188"/>
                  </a:lnTo>
                  <a:lnTo>
                    <a:pt x="139493" y="1648906"/>
                  </a:lnTo>
                  <a:lnTo>
                    <a:pt x="92837" y="1644299"/>
                  </a:lnTo>
                  <a:lnTo>
                    <a:pt x="46328" y="1638371"/>
                  </a:lnTo>
                  <a:lnTo>
                    <a:pt x="0" y="1631124"/>
                  </a:lnTo>
                  <a:lnTo>
                    <a:pt x="278764" y="0"/>
                  </a:lnTo>
                  <a:lnTo>
                    <a:pt x="280035" y="1654771"/>
                  </a:lnTo>
                  <a:close/>
                </a:path>
              </a:pathLst>
            </a:custGeom>
            <a:ln w="19050">
              <a:solidFill>
                <a:srgbClr val="DB88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768339" y="4604766"/>
              <a:ext cx="541020" cy="1631314"/>
            </a:xfrm>
            <a:custGeom>
              <a:avLst/>
              <a:gdLst/>
              <a:ahLst/>
              <a:cxnLst/>
              <a:rect l="l" t="t" r="r" b="b"/>
              <a:pathLst>
                <a:path w="541020" h="1631314">
                  <a:moveTo>
                    <a:pt x="540765" y="0"/>
                  </a:moveTo>
                  <a:lnTo>
                    <a:pt x="0" y="1563954"/>
                  </a:lnTo>
                  <a:lnTo>
                    <a:pt x="51473" y="1580803"/>
                  </a:lnTo>
                  <a:lnTo>
                    <a:pt x="103453" y="1595955"/>
                  </a:lnTo>
                  <a:lnTo>
                    <a:pt x="155896" y="1609400"/>
                  </a:lnTo>
                  <a:lnTo>
                    <a:pt x="208759" y="1621127"/>
                  </a:lnTo>
                  <a:lnTo>
                    <a:pt x="262000" y="1631124"/>
                  </a:lnTo>
                  <a:lnTo>
                    <a:pt x="540765" y="0"/>
                  </a:lnTo>
                  <a:close/>
                </a:path>
              </a:pathLst>
            </a:custGeom>
            <a:solidFill>
              <a:srgbClr val="2837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768339" y="4604766"/>
              <a:ext cx="541020" cy="1631314"/>
            </a:xfrm>
            <a:custGeom>
              <a:avLst/>
              <a:gdLst/>
              <a:ahLst/>
              <a:cxnLst/>
              <a:rect l="l" t="t" r="r" b="b"/>
              <a:pathLst>
                <a:path w="541020" h="1631314">
                  <a:moveTo>
                    <a:pt x="262000" y="1631124"/>
                  </a:moveTo>
                  <a:lnTo>
                    <a:pt x="208759" y="1621127"/>
                  </a:lnTo>
                  <a:lnTo>
                    <a:pt x="155896" y="1609400"/>
                  </a:lnTo>
                  <a:lnTo>
                    <a:pt x="103453" y="1595955"/>
                  </a:lnTo>
                  <a:lnTo>
                    <a:pt x="51473" y="1580803"/>
                  </a:lnTo>
                  <a:lnTo>
                    <a:pt x="0" y="1563954"/>
                  </a:lnTo>
                  <a:lnTo>
                    <a:pt x="540765" y="0"/>
                  </a:lnTo>
                  <a:lnTo>
                    <a:pt x="262000" y="1631124"/>
                  </a:lnTo>
                  <a:close/>
                </a:path>
              </a:pathLst>
            </a:custGeom>
            <a:ln w="19050">
              <a:solidFill>
                <a:srgbClr val="DB88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566155" y="4604766"/>
              <a:ext cx="742950" cy="1564005"/>
            </a:xfrm>
            <a:custGeom>
              <a:avLst/>
              <a:gdLst/>
              <a:ahLst/>
              <a:cxnLst/>
              <a:rect l="l" t="t" r="r" b="b"/>
              <a:pathLst>
                <a:path w="742950" h="1564004">
                  <a:moveTo>
                    <a:pt x="742950" y="0"/>
                  </a:moveTo>
                  <a:lnTo>
                    <a:pt x="0" y="1478635"/>
                  </a:lnTo>
                  <a:lnTo>
                    <a:pt x="49450" y="1502471"/>
                  </a:lnTo>
                  <a:lnTo>
                    <a:pt x="99663" y="1524647"/>
                  </a:lnTo>
                  <a:lnTo>
                    <a:pt x="150590" y="1545147"/>
                  </a:lnTo>
                  <a:lnTo>
                    <a:pt x="202184" y="1563954"/>
                  </a:lnTo>
                  <a:lnTo>
                    <a:pt x="742950" y="0"/>
                  </a:lnTo>
                  <a:close/>
                </a:path>
              </a:pathLst>
            </a:custGeom>
            <a:solidFill>
              <a:srgbClr val="3D3C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566155" y="4604766"/>
              <a:ext cx="742950" cy="1564005"/>
            </a:xfrm>
            <a:custGeom>
              <a:avLst/>
              <a:gdLst/>
              <a:ahLst/>
              <a:cxnLst/>
              <a:rect l="l" t="t" r="r" b="b"/>
              <a:pathLst>
                <a:path w="742950" h="1564004">
                  <a:moveTo>
                    <a:pt x="202184" y="1563954"/>
                  </a:moveTo>
                  <a:lnTo>
                    <a:pt x="150590" y="1545147"/>
                  </a:lnTo>
                  <a:lnTo>
                    <a:pt x="99663" y="1524647"/>
                  </a:lnTo>
                  <a:lnTo>
                    <a:pt x="49450" y="1502471"/>
                  </a:lnTo>
                  <a:lnTo>
                    <a:pt x="0" y="1478635"/>
                  </a:lnTo>
                  <a:lnTo>
                    <a:pt x="742950" y="0"/>
                  </a:lnTo>
                  <a:lnTo>
                    <a:pt x="202184" y="1563954"/>
                  </a:lnTo>
                  <a:close/>
                </a:path>
              </a:pathLst>
            </a:custGeom>
            <a:ln w="19050">
              <a:solidFill>
                <a:srgbClr val="DB88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378322" y="4604766"/>
              <a:ext cx="930910" cy="1478915"/>
            </a:xfrm>
            <a:custGeom>
              <a:avLst/>
              <a:gdLst/>
              <a:ahLst/>
              <a:cxnLst/>
              <a:rect l="l" t="t" r="r" b="b"/>
              <a:pathLst>
                <a:path w="930910" h="1478914">
                  <a:moveTo>
                    <a:pt x="930782" y="0"/>
                  </a:moveTo>
                  <a:lnTo>
                    <a:pt x="0" y="1368183"/>
                  </a:lnTo>
                  <a:lnTo>
                    <a:pt x="45547" y="1398109"/>
                  </a:lnTo>
                  <a:lnTo>
                    <a:pt x="92059" y="1426511"/>
                  </a:lnTo>
                  <a:lnTo>
                    <a:pt x="139499" y="1453365"/>
                  </a:lnTo>
                  <a:lnTo>
                    <a:pt x="187832" y="1478648"/>
                  </a:lnTo>
                  <a:lnTo>
                    <a:pt x="930782" y="0"/>
                  </a:lnTo>
                  <a:close/>
                </a:path>
              </a:pathLst>
            </a:custGeom>
            <a:solidFill>
              <a:srgbClr val="E1A0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378322" y="4604766"/>
              <a:ext cx="930910" cy="1478915"/>
            </a:xfrm>
            <a:custGeom>
              <a:avLst/>
              <a:gdLst/>
              <a:ahLst/>
              <a:cxnLst/>
              <a:rect l="l" t="t" r="r" b="b"/>
              <a:pathLst>
                <a:path w="930910" h="1478914">
                  <a:moveTo>
                    <a:pt x="187832" y="1478648"/>
                  </a:moveTo>
                  <a:lnTo>
                    <a:pt x="139499" y="1453365"/>
                  </a:lnTo>
                  <a:lnTo>
                    <a:pt x="92059" y="1426511"/>
                  </a:lnTo>
                  <a:lnTo>
                    <a:pt x="45547" y="1398109"/>
                  </a:lnTo>
                  <a:lnTo>
                    <a:pt x="0" y="1368183"/>
                  </a:lnTo>
                  <a:lnTo>
                    <a:pt x="930782" y="0"/>
                  </a:lnTo>
                  <a:lnTo>
                    <a:pt x="187832" y="1478648"/>
                  </a:lnTo>
                  <a:close/>
                </a:path>
              </a:pathLst>
            </a:custGeom>
            <a:ln w="19050">
              <a:solidFill>
                <a:srgbClr val="DB88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225033" y="4604766"/>
              <a:ext cx="1084580" cy="1368425"/>
            </a:xfrm>
            <a:custGeom>
              <a:avLst/>
              <a:gdLst/>
              <a:ahLst/>
              <a:cxnLst/>
              <a:rect l="l" t="t" r="r" b="b"/>
              <a:pathLst>
                <a:path w="1084579" h="1368425">
                  <a:moveTo>
                    <a:pt x="1084071" y="0"/>
                  </a:moveTo>
                  <a:lnTo>
                    <a:pt x="0" y="1250251"/>
                  </a:lnTo>
                  <a:lnTo>
                    <a:pt x="37024" y="1281406"/>
                  </a:lnTo>
                  <a:lnTo>
                    <a:pt x="74929" y="1311460"/>
                  </a:lnTo>
                  <a:lnTo>
                    <a:pt x="113692" y="1340393"/>
                  </a:lnTo>
                  <a:lnTo>
                    <a:pt x="153288" y="1368183"/>
                  </a:lnTo>
                  <a:lnTo>
                    <a:pt x="1084071" y="0"/>
                  </a:lnTo>
                  <a:close/>
                </a:path>
              </a:pathLst>
            </a:custGeom>
            <a:solidFill>
              <a:srgbClr val="ACD1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225033" y="4604766"/>
              <a:ext cx="1084580" cy="1368425"/>
            </a:xfrm>
            <a:custGeom>
              <a:avLst/>
              <a:gdLst/>
              <a:ahLst/>
              <a:cxnLst/>
              <a:rect l="l" t="t" r="r" b="b"/>
              <a:pathLst>
                <a:path w="1084579" h="1368425">
                  <a:moveTo>
                    <a:pt x="153288" y="1368183"/>
                  </a:moveTo>
                  <a:lnTo>
                    <a:pt x="113692" y="1340393"/>
                  </a:lnTo>
                  <a:lnTo>
                    <a:pt x="74929" y="1311460"/>
                  </a:lnTo>
                  <a:lnTo>
                    <a:pt x="37024" y="1281406"/>
                  </a:lnTo>
                  <a:lnTo>
                    <a:pt x="0" y="1250251"/>
                  </a:lnTo>
                  <a:lnTo>
                    <a:pt x="1084071" y="0"/>
                  </a:lnTo>
                  <a:lnTo>
                    <a:pt x="153288" y="1368183"/>
                  </a:lnTo>
                  <a:close/>
                </a:path>
              </a:pathLst>
            </a:custGeom>
            <a:ln w="19050">
              <a:solidFill>
                <a:srgbClr val="DB88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090922" y="4604766"/>
              <a:ext cx="1218565" cy="1250315"/>
            </a:xfrm>
            <a:custGeom>
              <a:avLst/>
              <a:gdLst/>
              <a:ahLst/>
              <a:cxnLst/>
              <a:rect l="l" t="t" r="r" b="b"/>
              <a:pathLst>
                <a:path w="1218564" h="1250314">
                  <a:moveTo>
                    <a:pt x="1218183" y="0"/>
                  </a:moveTo>
                  <a:lnTo>
                    <a:pt x="0" y="1119949"/>
                  </a:lnTo>
                  <a:lnTo>
                    <a:pt x="32117" y="1153935"/>
                  </a:lnTo>
                  <a:lnTo>
                    <a:pt x="65198" y="1186995"/>
                  </a:lnTo>
                  <a:lnTo>
                    <a:pt x="99208" y="1219108"/>
                  </a:lnTo>
                  <a:lnTo>
                    <a:pt x="134112" y="1250251"/>
                  </a:lnTo>
                  <a:lnTo>
                    <a:pt x="1218183" y="0"/>
                  </a:lnTo>
                  <a:close/>
                </a:path>
              </a:pathLst>
            </a:custGeom>
            <a:solidFill>
              <a:srgbClr val="5573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090922" y="4604766"/>
              <a:ext cx="1218565" cy="1250315"/>
            </a:xfrm>
            <a:custGeom>
              <a:avLst/>
              <a:gdLst/>
              <a:ahLst/>
              <a:cxnLst/>
              <a:rect l="l" t="t" r="r" b="b"/>
              <a:pathLst>
                <a:path w="1218564" h="1250314">
                  <a:moveTo>
                    <a:pt x="134112" y="1250251"/>
                  </a:moveTo>
                  <a:lnTo>
                    <a:pt x="99208" y="1219108"/>
                  </a:lnTo>
                  <a:lnTo>
                    <a:pt x="65198" y="1186995"/>
                  </a:lnTo>
                  <a:lnTo>
                    <a:pt x="32117" y="1153935"/>
                  </a:lnTo>
                  <a:lnTo>
                    <a:pt x="0" y="1119949"/>
                  </a:lnTo>
                  <a:lnTo>
                    <a:pt x="1218183" y="0"/>
                  </a:lnTo>
                  <a:lnTo>
                    <a:pt x="134112" y="1250251"/>
                  </a:lnTo>
                  <a:close/>
                </a:path>
              </a:pathLst>
            </a:custGeom>
            <a:ln w="19050">
              <a:solidFill>
                <a:srgbClr val="DB88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976875" y="4604766"/>
              <a:ext cx="1332230" cy="1120140"/>
            </a:xfrm>
            <a:custGeom>
              <a:avLst/>
              <a:gdLst/>
              <a:ahLst/>
              <a:cxnLst/>
              <a:rect l="l" t="t" r="r" b="b"/>
              <a:pathLst>
                <a:path w="1332229" h="1120139">
                  <a:moveTo>
                    <a:pt x="1332229" y="0"/>
                  </a:moveTo>
                  <a:lnTo>
                    <a:pt x="0" y="981582"/>
                  </a:lnTo>
                  <a:lnTo>
                    <a:pt x="27070" y="1017317"/>
                  </a:lnTo>
                  <a:lnTo>
                    <a:pt x="55118" y="1052304"/>
                  </a:lnTo>
                  <a:lnTo>
                    <a:pt x="84117" y="1086522"/>
                  </a:lnTo>
                  <a:lnTo>
                    <a:pt x="114046" y="1119949"/>
                  </a:lnTo>
                  <a:lnTo>
                    <a:pt x="1332229" y="0"/>
                  </a:lnTo>
                  <a:close/>
                </a:path>
              </a:pathLst>
            </a:custGeom>
            <a:solidFill>
              <a:srgbClr val="B8C4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976875" y="4604766"/>
              <a:ext cx="1332230" cy="1120140"/>
            </a:xfrm>
            <a:custGeom>
              <a:avLst/>
              <a:gdLst/>
              <a:ahLst/>
              <a:cxnLst/>
              <a:rect l="l" t="t" r="r" b="b"/>
              <a:pathLst>
                <a:path w="1332229" h="1120139">
                  <a:moveTo>
                    <a:pt x="114046" y="1119949"/>
                  </a:moveTo>
                  <a:lnTo>
                    <a:pt x="84117" y="1086522"/>
                  </a:lnTo>
                  <a:lnTo>
                    <a:pt x="55118" y="1052304"/>
                  </a:lnTo>
                  <a:lnTo>
                    <a:pt x="27070" y="1017317"/>
                  </a:lnTo>
                  <a:lnTo>
                    <a:pt x="0" y="981582"/>
                  </a:lnTo>
                  <a:lnTo>
                    <a:pt x="1332229" y="0"/>
                  </a:lnTo>
                  <a:lnTo>
                    <a:pt x="114046" y="1119949"/>
                  </a:lnTo>
                  <a:close/>
                </a:path>
              </a:pathLst>
            </a:custGeom>
            <a:ln w="19050">
              <a:solidFill>
                <a:srgbClr val="DB88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879594" y="4604766"/>
              <a:ext cx="1430020" cy="981710"/>
            </a:xfrm>
            <a:custGeom>
              <a:avLst/>
              <a:gdLst/>
              <a:ahLst/>
              <a:cxnLst/>
              <a:rect l="l" t="t" r="r" b="b"/>
              <a:pathLst>
                <a:path w="1430020" h="981710">
                  <a:moveTo>
                    <a:pt x="1429511" y="0"/>
                  </a:moveTo>
                  <a:lnTo>
                    <a:pt x="0" y="833627"/>
                  </a:lnTo>
                  <a:lnTo>
                    <a:pt x="22808" y="871587"/>
                  </a:lnTo>
                  <a:lnTo>
                    <a:pt x="46640" y="908891"/>
                  </a:lnTo>
                  <a:lnTo>
                    <a:pt x="71473" y="945552"/>
                  </a:lnTo>
                  <a:lnTo>
                    <a:pt x="97281" y="981582"/>
                  </a:lnTo>
                  <a:lnTo>
                    <a:pt x="1429511" y="0"/>
                  </a:lnTo>
                  <a:close/>
                </a:path>
              </a:pathLst>
            </a:custGeom>
            <a:solidFill>
              <a:srgbClr val="6084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879594" y="4604766"/>
              <a:ext cx="1430020" cy="981710"/>
            </a:xfrm>
            <a:custGeom>
              <a:avLst/>
              <a:gdLst/>
              <a:ahLst/>
              <a:cxnLst/>
              <a:rect l="l" t="t" r="r" b="b"/>
              <a:pathLst>
                <a:path w="1430020" h="981710">
                  <a:moveTo>
                    <a:pt x="97281" y="981582"/>
                  </a:moveTo>
                  <a:lnTo>
                    <a:pt x="71473" y="945552"/>
                  </a:lnTo>
                  <a:lnTo>
                    <a:pt x="46640" y="908891"/>
                  </a:lnTo>
                  <a:lnTo>
                    <a:pt x="22808" y="871587"/>
                  </a:lnTo>
                  <a:lnTo>
                    <a:pt x="0" y="833627"/>
                  </a:lnTo>
                  <a:lnTo>
                    <a:pt x="1429511" y="0"/>
                  </a:lnTo>
                  <a:lnTo>
                    <a:pt x="97281" y="981582"/>
                  </a:lnTo>
                  <a:close/>
                </a:path>
              </a:pathLst>
            </a:custGeom>
            <a:ln w="19050">
              <a:solidFill>
                <a:srgbClr val="DB88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810759" y="4604766"/>
              <a:ext cx="1498600" cy="833755"/>
            </a:xfrm>
            <a:custGeom>
              <a:avLst/>
              <a:gdLst/>
              <a:ahLst/>
              <a:cxnLst/>
              <a:rect l="l" t="t" r="r" b="b"/>
              <a:pathLst>
                <a:path w="1498600" h="833754">
                  <a:moveTo>
                    <a:pt x="1498345" y="0"/>
                  </a:moveTo>
                  <a:lnTo>
                    <a:pt x="0" y="702309"/>
                  </a:lnTo>
                  <a:lnTo>
                    <a:pt x="16095" y="735740"/>
                  </a:lnTo>
                  <a:lnTo>
                    <a:pt x="32940" y="768778"/>
                  </a:lnTo>
                  <a:lnTo>
                    <a:pt x="50524" y="801411"/>
                  </a:lnTo>
                  <a:lnTo>
                    <a:pt x="68834" y="833627"/>
                  </a:lnTo>
                  <a:lnTo>
                    <a:pt x="1498345" y="0"/>
                  </a:lnTo>
                  <a:close/>
                </a:path>
              </a:pathLst>
            </a:custGeom>
            <a:solidFill>
              <a:srgbClr val="8585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810759" y="4604766"/>
              <a:ext cx="1498600" cy="833755"/>
            </a:xfrm>
            <a:custGeom>
              <a:avLst/>
              <a:gdLst/>
              <a:ahLst/>
              <a:cxnLst/>
              <a:rect l="l" t="t" r="r" b="b"/>
              <a:pathLst>
                <a:path w="1498600" h="833754">
                  <a:moveTo>
                    <a:pt x="68834" y="833627"/>
                  </a:moveTo>
                  <a:lnTo>
                    <a:pt x="50524" y="801411"/>
                  </a:lnTo>
                  <a:lnTo>
                    <a:pt x="32940" y="768778"/>
                  </a:lnTo>
                  <a:lnTo>
                    <a:pt x="16095" y="735740"/>
                  </a:lnTo>
                  <a:lnTo>
                    <a:pt x="0" y="702309"/>
                  </a:lnTo>
                  <a:lnTo>
                    <a:pt x="1498345" y="0"/>
                  </a:lnTo>
                  <a:lnTo>
                    <a:pt x="68834" y="833627"/>
                  </a:lnTo>
                  <a:close/>
                </a:path>
              </a:pathLst>
            </a:custGeom>
            <a:ln w="19050">
              <a:solidFill>
                <a:srgbClr val="DB88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751323" y="4604766"/>
              <a:ext cx="1558290" cy="702310"/>
            </a:xfrm>
            <a:custGeom>
              <a:avLst/>
              <a:gdLst/>
              <a:ahLst/>
              <a:cxnLst/>
              <a:rect l="l" t="t" r="r" b="b"/>
              <a:pathLst>
                <a:path w="1558289" h="702310">
                  <a:moveTo>
                    <a:pt x="1557781" y="0"/>
                  </a:moveTo>
                  <a:lnTo>
                    <a:pt x="0" y="558291"/>
                  </a:lnTo>
                  <a:lnTo>
                    <a:pt x="13573" y="594814"/>
                  </a:lnTo>
                  <a:lnTo>
                    <a:pt x="28003" y="631015"/>
                  </a:lnTo>
                  <a:lnTo>
                    <a:pt x="43291" y="666859"/>
                  </a:lnTo>
                  <a:lnTo>
                    <a:pt x="59436" y="702309"/>
                  </a:lnTo>
                  <a:lnTo>
                    <a:pt x="1557781" y="0"/>
                  </a:lnTo>
                  <a:close/>
                </a:path>
              </a:pathLst>
            </a:custGeom>
            <a:solidFill>
              <a:srgbClr val="C952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751323" y="4604766"/>
              <a:ext cx="1558290" cy="702310"/>
            </a:xfrm>
            <a:custGeom>
              <a:avLst/>
              <a:gdLst/>
              <a:ahLst/>
              <a:cxnLst/>
              <a:rect l="l" t="t" r="r" b="b"/>
              <a:pathLst>
                <a:path w="1558289" h="702310">
                  <a:moveTo>
                    <a:pt x="59436" y="702309"/>
                  </a:moveTo>
                  <a:lnTo>
                    <a:pt x="43291" y="666859"/>
                  </a:lnTo>
                  <a:lnTo>
                    <a:pt x="28003" y="631015"/>
                  </a:lnTo>
                  <a:lnTo>
                    <a:pt x="13573" y="594814"/>
                  </a:lnTo>
                  <a:lnTo>
                    <a:pt x="0" y="558291"/>
                  </a:lnTo>
                  <a:lnTo>
                    <a:pt x="1557781" y="0"/>
                  </a:lnTo>
                  <a:lnTo>
                    <a:pt x="59436" y="702309"/>
                  </a:lnTo>
                  <a:close/>
                </a:path>
              </a:pathLst>
            </a:custGeom>
            <a:ln w="19050">
              <a:solidFill>
                <a:srgbClr val="DB88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706492" y="4604766"/>
              <a:ext cx="1602740" cy="558800"/>
            </a:xfrm>
            <a:custGeom>
              <a:avLst/>
              <a:gdLst/>
              <a:ahLst/>
              <a:cxnLst/>
              <a:rect l="l" t="t" r="r" b="b"/>
              <a:pathLst>
                <a:path w="1602739" h="558800">
                  <a:moveTo>
                    <a:pt x="1602613" y="0"/>
                  </a:moveTo>
                  <a:lnTo>
                    <a:pt x="0" y="412114"/>
                  </a:lnTo>
                  <a:lnTo>
                    <a:pt x="9951" y="449046"/>
                  </a:lnTo>
                  <a:lnTo>
                    <a:pt x="20748" y="485727"/>
                  </a:lnTo>
                  <a:lnTo>
                    <a:pt x="32379" y="522146"/>
                  </a:lnTo>
                  <a:lnTo>
                    <a:pt x="44831" y="558291"/>
                  </a:lnTo>
                  <a:lnTo>
                    <a:pt x="1602613" y="0"/>
                  </a:lnTo>
                  <a:close/>
                </a:path>
              </a:pathLst>
            </a:custGeom>
            <a:solidFill>
              <a:srgbClr val="60A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706492" y="4604766"/>
              <a:ext cx="1602740" cy="558800"/>
            </a:xfrm>
            <a:custGeom>
              <a:avLst/>
              <a:gdLst/>
              <a:ahLst/>
              <a:cxnLst/>
              <a:rect l="l" t="t" r="r" b="b"/>
              <a:pathLst>
                <a:path w="1602739" h="558800">
                  <a:moveTo>
                    <a:pt x="44831" y="558291"/>
                  </a:moveTo>
                  <a:lnTo>
                    <a:pt x="32379" y="522146"/>
                  </a:lnTo>
                  <a:lnTo>
                    <a:pt x="20748" y="485727"/>
                  </a:lnTo>
                  <a:lnTo>
                    <a:pt x="9951" y="449046"/>
                  </a:lnTo>
                  <a:lnTo>
                    <a:pt x="0" y="412114"/>
                  </a:lnTo>
                  <a:lnTo>
                    <a:pt x="1602613" y="0"/>
                  </a:lnTo>
                  <a:lnTo>
                    <a:pt x="44831" y="558291"/>
                  </a:lnTo>
                  <a:close/>
                </a:path>
              </a:pathLst>
            </a:custGeom>
            <a:ln w="19050">
              <a:solidFill>
                <a:srgbClr val="DB88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677917" y="4604766"/>
              <a:ext cx="1631314" cy="412115"/>
            </a:xfrm>
            <a:custGeom>
              <a:avLst/>
              <a:gdLst/>
              <a:ahLst/>
              <a:cxnLst/>
              <a:rect l="l" t="t" r="r" b="b"/>
              <a:pathLst>
                <a:path w="1631314" h="412114">
                  <a:moveTo>
                    <a:pt x="1631188" y="0"/>
                  </a:moveTo>
                  <a:lnTo>
                    <a:pt x="0" y="278510"/>
                  </a:lnTo>
                  <a:lnTo>
                    <a:pt x="6072" y="312156"/>
                  </a:lnTo>
                  <a:lnTo>
                    <a:pt x="12858" y="345646"/>
                  </a:lnTo>
                  <a:lnTo>
                    <a:pt x="20359" y="378969"/>
                  </a:lnTo>
                  <a:lnTo>
                    <a:pt x="28575" y="412114"/>
                  </a:lnTo>
                  <a:lnTo>
                    <a:pt x="1631188" y="0"/>
                  </a:lnTo>
                  <a:close/>
                </a:path>
              </a:pathLst>
            </a:custGeom>
            <a:solidFill>
              <a:srgbClr val="2F4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677917" y="4604766"/>
              <a:ext cx="1631314" cy="412115"/>
            </a:xfrm>
            <a:custGeom>
              <a:avLst/>
              <a:gdLst/>
              <a:ahLst/>
              <a:cxnLst/>
              <a:rect l="l" t="t" r="r" b="b"/>
              <a:pathLst>
                <a:path w="1631314" h="412114">
                  <a:moveTo>
                    <a:pt x="28575" y="412114"/>
                  </a:moveTo>
                  <a:lnTo>
                    <a:pt x="20359" y="378969"/>
                  </a:lnTo>
                  <a:lnTo>
                    <a:pt x="12858" y="345646"/>
                  </a:lnTo>
                  <a:lnTo>
                    <a:pt x="6072" y="312156"/>
                  </a:lnTo>
                  <a:lnTo>
                    <a:pt x="0" y="278510"/>
                  </a:lnTo>
                  <a:lnTo>
                    <a:pt x="1631188" y="0"/>
                  </a:lnTo>
                  <a:lnTo>
                    <a:pt x="28575" y="412114"/>
                  </a:lnTo>
                  <a:close/>
                </a:path>
              </a:pathLst>
            </a:custGeom>
            <a:ln w="19050">
              <a:solidFill>
                <a:srgbClr val="DB88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660519" y="4604766"/>
              <a:ext cx="1649095" cy="278765"/>
            </a:xfrm>
            <a:custGeom>
              <a:avLst/>
              <a:gdLst/>
              <a:ahLst/>
              <a:cxnLst/>
              <a:rect l="l" t="t" r="r" b="b"/>
              <a:pathLst>
                <a:path w="1649095" h="278764">
                  <a:moveTo>
                    <a:pt x="1648586" y="0"/>
                  </a:moveTo>
                  <a:lnTo>
                    <a:pt x="0" y="142874"/>
                  </a:lnTo>
                  <a:lnTo>
                    <a:pt x="3290" y="176926"/>
                  </a:lnTo>
                  <a:lnTo>
                    <a:pt x="7270" y="210883"/>
                  </a:lnTo>
                  <a:lnTo>
                    <a:pt x="11965" y="244744"/>
                  </a:lnTo>
                  <a:lnTo>
                    <a:pt x="17398" y="278510"/>
                  </a:lnTo>
                  <a:lnTo>
                    <a:pt x="1648586" y="0"/>
                  </a:lnTo>
                  <a:close/>
                </a:path>
              </a:pathLst>
            </a:custGeom>
            <a:solidFill>
              <a:srgbClr val="879A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660519" y="4604766"/>
              <a:ext cx="1649095" cy="278765"/>
            </a:xfrm>
            <a:custGeom>
              <a:avLst/>
              <a:gdLst/>
              <a:ahLst/>
              <a:cxnLst/>
              <a:rect l="l" t="t" r="r" b="b"/>
              <a:pathLst>
                <a:path w="1649095" h="278764">
                  <a:moveTo>
                    <a:pt x="17398" y="278510"/>
                  </a:moveTo>
                  <a:lnTo>
                    <a:pt x="11965" y="244744"/>
                  </a:lnTo>
                  <a:lnTo>
                    <a:pt x="7270" y="210883"/>
                  </a:lnTo>
                  <a:lnTo>
                    <a:pt x="3290" y="176926"/>
                  </a:lnTo>
                  <a:lnTo>
                    <a:pt x="0" y="142874"/>
                  </a:lnTo>
                  <a:lnTo>
                    <a:pt x="1648586" y="0"/>
                  </a:lnTo>
                  <a:lnTo>
                    <a:pt x="17398" y="278510"/>
                  </a:lnTo>
                  <a:close/>
                </a:path>
              </a:pathLst>
            </a:custGeom>
            <a:ln w="19050">
              <a:solidFill>
                <a:srgbClr val="DB88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654295" y="4604766"/>
              <a:ext cx="1654810" cy="142875"/>
            </a:xfrm>
            <a:custGeom>
              <a:avLst/>
              <a:gdLst/>
              <a:ahLst/>
              <a:cxnLst/>
              <a:rect l="l" t="t" r="r" b="b"/>
              <a:pathLst>
                <a:path w="1654810" h="142875">
                  <a:moveTo>
                    <a:pt x="1654809" y="0"/>
                  </a:moveTo>
                  <a:lnTo>
                    <a:pt x="0" y="9143"/>
                  </a:lnTo>
                  <a:lnTo>
                    <a:pt x="525" y="42648"/>
                  </a:lnTo>
                  <a:lnTo>
                    <a:pt x="1730" y="76104"/>
                  </a:lnTo>
                  <a:lnTo>
                    <a:pt x="3625" y="109513"/>
                  </a:lnTo>
                  <a:lnTo>
                    <a:pt x="6223" y="142874"/>
                  </a:lnTo>
                  <a:lnTo>
                    <a:pt x="1654809" y="0"/>
                  </a:lnTo>
                  <a:close/>
                </a:path>
              </a:pathLst>
            </a:custGeom>
            <a:solidFill>
              <a:srgbClr val="364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654295" y="4604766"/>
              <a:ext cx="1654810" cy="142875"/>
            </a:xfrm>
            <a:custGeom>
              <a:avLst/>
              <a:gdLst/>
              <a:ahLst/>
              <a:cxnLst/>
              <a:rect l="l" t="t" r="r" b="b"/>
              <a:pathLst>
                <a:path w="1654810" h="142875">
                  <a:moveTo>
                    <a:pt x="6223" y="142874"/>
                  </a:moveTo>
                  <a:lnTo>
                    <a:pt x="3625" y="109513"/>
                  </a:lnTo>
                  <a:lnTo>
                    <a:pt x="1730" y="76104"/>
                  </a:lnTo>
                  <a:lnTo>
                    <a:pt x="525" y="42648"/>
                  </a:lnTo>
                  <a:lnTo>
                    <a:pt x="0" y="9143"/>
                  </a:lnTo>
                  <a:lnTo>
                    <a:pt x="1654809" y="0"/>
                  </a:lnTo>
                  <a:lnTo>
                    <a:pt x="6223" y="142874"/>
                  </a:lnTo>
                  <a:close/>
                </a:path>
              </a:pathLst>
            </a:custGeom>
            <a:ln w="19050">
              <a:solidFill>
                <a:srgbClr val="DB88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654295" y="4488688"/>
              <a:ext cx="1654810" cy="125730"/>
            </a:xfrm>
            <a:custGeom>
              <a:avLst/>
              <a:gdLst/>
              <a:ahLst/>
              <a:cxnLst/>
              <a:rect l="l" t="t" r="r" b="b"/>
              <a:pathLst>
                <a:path w="1654810" h="125729">
                  <a:moveTo>
                    <a:pt x="4063" y="0"/>
                  </a:moveTo>
                  <a:lnTo>
                    <a:pt x="2160" y="31263"/>
                  </a:lnTo>
                  <a:lnTo>
                    <a:pt x="841" y="62563"/>
                  </a:lnTo>
                  <a:lnTo>
                    <a:pt x="117" y="93886"/>
                  </a:lnTo>
                  <a:lnTo>
                    <a:pt x="0" y="125222"/>
                  </a:lnTo>
                  <a:lnTo>
                    <a:pt x="1654809" y="116078"/>
                  </a:lnTo>
                  <a:lnTo>
                    <a:pt x="4063" y="0"/>
                  </a:lnTo>
                  <a:close/>
                </a:path>
              </a:pathLst>
            </a:custGeom>
            <a:solidFill>
              <a:srgbClr val="5252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654295" y="4488688"/>
              <a:ext cx="1654810" cy="125730"/>
            </a:xfrm>
            <a:custGeom>
              <a:avLst/>
              <a:gdLst/>
              <a:ahLst/>
              <a:cxnLst/>
              <a:rect l="l" t="t" r="r" b="b"/>
              <a:pathLst>
                <a:path w="1654810" h="125729">
                  <a:moveTo>
                    <a:pt x="0" y="125222"/>
                  </a:moveTo>
                  <a:lnTo>
                    <a:pt x="117" y="93886"/>
                  </a:lnTo>
                  <a:lnTo>
                    <a:pt x="841" y="62563"/>
                  </a:lnTo>
                  <a:lnTo>
                    <a:pt x="2160" y="31263"/>
                  </a:lnTo>
                  <a:lnTo>
                    <a:pt x="4063" y="0"/>
                  </a:lnTo>
                  <a:lnTo>
                    <a:pt x="1654809" y="116078"/>
                  </a:lnTo>
                  <a:lnTo>
                    <a:pt x="0" y="125222"/>
                  </a:lnTo>
                  <a:close/>
                </a:path>
              </a:pathLst>
            </a:custGeom>
            <a:ln w="19050">
              <a:solidFill>
                <a:srgbClr val="DB88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658359" y="4365244"/>
              <a:ext cx="1651000" cy="240029"/>
            </a:xfrm>
            <a:custGeom>
              <a:avLst/>
              <a:gdLst/>
              <a:ahLst/>
              <a:cxnLst/>
              <a:rect l="l" t="t" r="r" b="b"/>
              <a:pathLst>
                <a:path w="1651000" h="240029">
                  <a:moveTo>
                    <a:pt x="13335" y="0"/>
                  </a:moveTo>
                  <a:lnTo>
                    <a:pt x="9144" y="30789"/>
                  </a:lnTo>
                  <a:lnTo>
                    <a:pt x="5524" y="61626"/>
                  </a:lnTo>
                  <a:lnTo>
                    <a:pt x="2476" y="92511"/>
                  </a:lnTo>
                  <a:lnTo>
                    <a:pt x="0" y="123443"/>
                  </a:lnTo>
                  <a:lnTo>
                    <a:pt x="1650745" y="239521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E9B8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658359" y="4365244"/>
              <a:ext cx="1651000" cy="240029"/>
            </a:xfrm>
            <a:custGeom>
              <a:avLst/>
              <a:gdLst/>
              <a:ahLst/>
              <a:cxnLst/>
              <a:rect l="l" t="t" r="r" b="b"/>
              <a:pathLst>
                <a:path w="1651000" h="240029">
                  <a:moveTo>
                    <a:pt x="0" y="123443"/>
                  </a:moveTo>
                  <a:lnTo>
                    <a:pt x="2476" y="92511"/>
                  </a:lnTo>
                  <a:lnTo>
                    <a:pt x="5524" y="61626"/>
                  </a:lnTo>
                  <a:lnTo>
                    <a:pt x="9144" y="30789"/>
                  </a:lnTo>
                  <a:lnTo>
                    <a:pt x="13335" y="0"/>
                  </a:lnTo>
                  <a:lnTo>
                    <a:pt x="1650745" y="239521"/>
                  </a:lnTo>
                  <a:lnTo>
                    <a:pt x="0" y="123443"/>
                  </a:lnTo>
                  <a:close/>
                </a:path>
              </a:pathLst>
            </a:custGeom>
            <a:ln w="19050">
              <a:solidFill>
                <a:srgbClr val="DB88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671694" y="4247642"/>
              <a:ext cx="1637664" cy="357505"/>
            </a:xfrm>
            <a:custGeom>
              <a:avLst/>
              <a:gdLst/>
              <a:ahLst/>
              <a:cxnLst/>
              <a:rect l="l" t="t" r="r" b="b"/>
              <a:pathLst>
                <a:path w="1637664" h="357504">
                  <a:moveTo>
                    <a:pt x="21589" y="0"/>
                  </a:moveTo>
                  <a:lnTo>
                    <a:pt x="15394" y="29287"/>
                  </a:lnTo>
                  <a:lnTo>
                    <a:pt x="9747" y="58658"/>
                  </a:lnTo>
                  <a:lnTo>
                    <a:pt x="4623" y="88100"/>
                  </a:lnTo>
                  <a:lnTo>
                    <a:pt x="0" y="117601"/>
                  </a:lnTo>
                  <a:lnTo>
                    <a:pt x="1637410" y="357123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C2DD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671694" y="4247642"/>
              <a:ext cx="1637664" cy="357505"/>
            </a:xfrm>
            <a:custGeom>
              <a:avLst/>
              <a:gdLst/>
              <a:ahLst/>
              <a:cxnLst/>
              <a:rect l="l" t="t" r="r" b="b"/>
              <a:pathLst>
                <a:path w="1637664" h="357504">
                  <a:moveTo>
                    <a:pt x="0" y="117601"/>
                  </a:moveTo>
                  <a:lnTo>
                    <a:pt x="4623" y="88100"/>
                  </a:lnTo>
                  <a:lnTo>
                    <a:pt x="9747" y="58658"/>
                  </a:lnTo>
                  <a:lnTo>
                    <a:pt x="15394" y="29287"/>
                  </a:lnTo>
                  <a:lnTo>
                    <a:pt x="21589" y="0"/>
                  </a:lnTo>
                  <a:lnTo>
                    <a:pt x="1637410" y="357123"/>
                  </a:lnTo>
                  <a:lnTo>
                    <a:pt x="0" y="117601"/>
                  </a:lnTo>
                  <a:close/>
                </a:path>
              </a:pathLst>
            </a:custGeom>
            <a:ln w="19050">
              <a:solidFill>
                <a:srgbClr val="DB88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693284" y="4132961"/>
              <a:ext cx="1616075" cy="471805"/>
            </a:xfrm>
            <a:custGeom>
              <a:avLst/>
              <a:gdLst/>
              <a:ahLst/>
              <a:cxnLst/>
              <a:rect l="l" t="t" r="r" b="b"/>
              <a:pathLst>
                <a:path w="1616075" h="471804">
                  <a:moveTo>
                    <a:pt x="29717" y="0"/>
                  </a:moveTo>
                  <a:lnTo>
                    <a:pt x="21502" y="28473"/>
                  </a:lnTo>
                  <a:lnTo>
                    <a:pt x="13811" y="57102"/>
                  </a:lnTo>
                  <a:lnTo>
                    <a:pt x="6643" y="85850"/>
                  </a:lnTo>
                  <a:lnTo>
                    <a:pt x="0" y="114681"/>
                  </a:lnTo>
                  <a:lnTo>
                    <a:pt x="1615820" y="471805"/>
                  </a:lnTo>
                  <a:lnTo>
                    <a:pt x="29717" y="0"/>
                  </a:lnTo>
                  <a:close/>
                </a:path>
              </a:pathLst>
            </a:custGeom>
            <a:solidFill>
              <a:srgbClr val="7B95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693284" y="4132961"/>
              <a:ext cx="1616075" cy="471805"/>
            </a:xfrm>
            <a:custGeom>
              <a:avLst/>
              <a:gdLst/>
              <a:ahLst/>
              <a:cxnLst/>
              <a:rect l="l" t="t" r="r" b="b"/>
              <a:pathLst>
                <a:path w="1616075" h="471804">
                  <a:moveTo>
                    <a:pt x="0" y="114681"/>
                  </a:moveTo>
                  <a:lnTo>
                    <a:pt x="6643" y="85850"/>
                  </a:lnTo>
                  <a:lnTo>
                    <a:pt x="13811" y="57102"/>
                  </a:lnTo>
                  <a:lnTo>
                    <a:pt x="21502" y="28473"/>
                  </a:lnTo>
                  <a:lnTo>
                    <a:pt x="29717" y="0"/>
                  </a:lnTo>
                  <a:lnTo>
                    <a:pt x="1615820" y="471805"/>
                  </a:lnTo>
                  <a:lnTo>
                    <a:pt x="0" y="114681"/>
                  </a:lnTo>
                  <a:close/>
                </a:path>
              </a:pathLst>
            </a:custGeom>
            <a:ln w="19049">
              <a:solidFill>
                <a:srgbClr val="DB88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723002" y="4021582"/>
              <a:ext cx="1586230" cy="583565"/>
            </a:xfrm>
            <a:custGeom>
              <a:avLst/>
              <a:gdLst/>
              <a:ahLst/>
              <a:cxnLst/>
              <a:rect l="l" t="t" r="r" b="b"/>
              <a:pathLst>
                <a:path w="1586229" h="583564">
                  <a:moveTo>
                    <a:pt x="37464" y="0"/>
                  </a:moveTo>
                  <a:lnTo>
                    <a:pt x="27342" y="27600"/>
                  </a:lnTo>
                  <a:lnTo>
                    <a:pt x="17732" y="55356"/>
                  </a:lnTo>
                  <a:lnTo>
                    <a:pt x="8622" y="83278"/>
                  </a:lnTo>
                  <a:lnTo>
                    <a:pt x="0" y="111379"/>
                  </a:lnTo>
                  <a:lnTo>
                    <a:pt x="1586102" y="583184"/>
                  </a:lnTo>
                  <a:lnTo>
                    <a:pt x="37464" y="0"/>
                  </a:lnTo>
                  <a:close/>
                </a:path>
              </a:pathLst>
            </a:custGeom>
            <a:solidFill>
              <a:srgbClr val="CAD2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723002" y="4021582"/>
              <a:ext cx="1586230" cy="583565"/>
            </a:xfrm>
            <a:custGeom>
              <a:avLst/>
              <a:gdLst/>
              <a:ahLst/>
              <a:cxnLst/>
              <a:rect l="l" t="t" r="r" b="b"/>
              <a:pathLst>
                <a:path w="1586229" h="583564">
                  <a:moveTo>
                    <a:pt x="0" y="111379"/>
                  </a:moveTo>
                  <a:lnTo>
                    <a:pt x="8622" y="83278"/>
                  </a:lnTo>
                  <a:lnTo>
                    <a:pt x="17732" y="55356"/>
                  </a:lnTo>
                  <a:lnTo>
                    <a:pt x="27342" y="27600"/>
                  </a:lnTo>
                  <a:lnTo>
                    <a:pt x="37464" y="0"/>
                  </a:lnTo>
                  <a:lnTo>
                    <a:pt x="1586102" y="583184"/>
                  </a:lnTo>
                  <a:lnTo>
                    <a:pt x="0" y="111379"/>
                  </a:lnTo>
                  <a:close/>
                </a:path>
              </a:pathLst>
            </a:custGeom>
            <a:ln w="19050">
              <a:solidFill>
                <a:srgbClr val="DB88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760467" y="3917315"/>
              <a:ext cx="1548765" cy="687705"/>
            </a:xfrm>
            <a:custGeom>
              <a:avLst/>
              <a:gdLst/>
              <a:ahLst/>
              <a:cxnLst/>
              <a:rect l="l" t="t" r="r" b="b"/>
              <a:pathLst>
                <a:path w="1548764" h="687704">
                  <a:moveTo>
                    <a:pt x="43434" y="0"/>
                  </a:moveTo>
                  <a:lnTo>
                    <a:pt x="31878" y="25792"/>
                  </a:lnTo>
                  <a:lnTo>
                    <a:pt x="20812" y="51752"/>
                  </a:lnTo>
                  <a:lnTo>
                    <a:pt x="10197" y="77902"/>
                  </a:lnTo>
                  <a:lnTo>
                    <a:pt x="0" y="104267"/>
                  </a:lnTo>
                  <a:lnTo>
                    <a:pt x="1548638" y="687451"/>
                  </a:lnTo>
                  <a:lnTo>
                    <a:pt x="43434" y="0"/>
                  </a:lnTo>
                  <a:close/>
                </a:path>
              </a:pathLst>
            </a:custGeom>
            <a:solidFill>
              <a:srgbClr val="85A4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760467" y="3917315"/>
              <a:ext cx="1548765" cy="687705"/>
            </a:xfrm>
            <a:custGeom>
              <a:avLst/>
              <a:gdLst/>
              <a:ahLst/>
              <a:cxnLst/>
              <a:rect l="l" t="t" r="r" b="b"/>
              <a:pathLst>
                <a:path w="1548764" h="687704">
                  <a:moveTo>
                    <a:pt x="0" y="104267"/>
                  </a:moveTo>
                  <a:lnTo>
                    <a:pt x="10197" y="77902"/>
                  </a:lnTo>
                  <a:lnTo>
                    <a:pt x="20812" y="51752"/>
                  </a:lnTo>
                  <a:lnTo>
                    <a:pt x="31878" y="25792"/>
                  </a:lnTo>
                  <a:lnTo>
                    <a:pt x="43434" y="0"/>
                  </a:lnTo>
                  <a:lnTo>
                    <a:pt x="1548638" y="687451"/>
                  </a:lnTo>
                  <a:lnTo>
                    <a:pt x="0" y="104267"/>
                  </a:lnTo>
                  <a:close/>
                </a:path>
              </a:pathLst>
            </a:custGeom>
            <a:ln w="19050">
              <a:solidFill>
                <a:srgbClr val="DB88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803901" y="3817620"/>
              <a:ext cx="1505585" cy="787400"/>
            </a:xfrm>
            <a:custGeom>
              <a:avLst/>
              <a:gdLst/>
              <a:ahLst/>
              <a:cxnLst/>
              <a:rect l="l" t="t" r="r" b="b"/>
              <a:pathLst>
                <a:path w="1505585" h="787400">
                  <a:moveTo>
                    <a:pt x="49530" y="0"/>
                  </a:moveTo>
                  <a:lnTo>
                    <a:pt x="36504" y="24596"/>
                  </a:lnTo>
                  <a:lnTo>
                    <a:pt x="23907" y="49418"/>
                  </a:lnTo>
                  <a:lnTo>
                    <a:pt x="11739" y="74455"/>
                  </a:lnTo>
                  <a:lnTo>
                    <a:pt x="0" y="99694"/>
                  </a:lnTo>
                  <a:lnTo>
                    <a:pt x="1505203" y="787145"/>
                  </a:lnTo>
                  <a:lnTo>
                    <a:pt x="49530" y="0"/>
                  </a:lnTo>
                  <a:close/>
                </a:path>
              </a:pathLst>
            </a:custGeom>
            <a:solidFill>
              <a:srgbClr val="A3A2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803901" y="3817620"/>
              <a:ext cx="1505585" cy="787400"/>
            </a:xfrm>
            <a:custGeom>
              <a:avLst/>
              <a:gdLst/>
              <a:ahLst/>
              <a:cxnLst/>
              <a:rect l="l" t="t" r="r" b="b"/>
              <a:pathLst>
                <a:path w="1505585" h="787400">
                  <a:moveTo>
                    <a:pt x="0" y="99694"/>
                  </a:moveTo>
                  <a:lnTo>
                    <a:pt x="11739" y="74455"/>
                  </a:lnTo>
                  <a:lnTo>
                    <a:pt x="23907" y="49418"/>
                  </a:lnTo>
                  <a:lnTo>
                    <a:pt x="36504" y="24596"/>
                  </a:lnTo>
                  <a:lnTo>
                    <a:pt x="49530" y="0"/>
                  </a:lnTo>
                  <a:lnTo>
                    <a:pt x="1505203" y="787145"/>
                  </a:lnTo>
                  <a:lnTo>
                    <a:pt x="0" y="99694"/>
                  </a:lnTo>
                  <a:close/>
                </a:path>
              </a:pathLst>
            </a:custGeom>
            <a:ln w="19050">
              <a:solidFill>
                <a:srgbClr val="DB88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853431" y="3727323"/>
              <a:ext cx="1456055" cy="877569"/>
            </a:xfrm>
            <a:custGeom>
              <a:avLst/>
              <a:gdLst/>
              <a:ahLst/>
              <a:cxnLst/>
              <a:rect l="l" t="t" r="r" b="b"/>
              <a:pathLst>
                <a:path w="1456054" h="877570">
                  <a:moveTo>
                    <a:pt x="52704" y="0"/>
                  </a:moveTo>
                  <a:lnTo>
                    <a:pt x="38987" y="22288"/>
                  </a:lnTo>
                  <a:lnTo>
                    <a:pt x="25638" y="44767"/>
                  </a:lnTo>
                  <a:lnTo>
                    <a:pt x="12646" y="67436"/>
                  </a:lnTo>
                  <a:lnTo>
                    <a:pt x="0" y="90296"/>
                  </a:lnTo>
                  <a:lnTo>
                    <a:pt x="1455673" y="877443"/>
                  </a:lnTo>
                  <a:lnTo>
                    <a:pt x="52704" y="0"/>
                  </a:lnTo>
                  <a:close/>
                </a:path>
              </a:pathLst>
            </a:custGeom>
            <a:solidFill>
              <a:srgbClr val="872A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4853431" y="3727323"/>
              <a:ext cx="1456055" cy="877569"/>
            </a:xfrm>
            <a:custGeom>
              <a:avLst/>
              <a:gdLst/>
              <a:ahLst/>
              <a:cxnLst/>
              <a:rect l="l" t="t" r="r" b="b"/>
              <a:pathLst>
                <a:path w="1456054" h="877570">
                  <a:moveTo>
                    <a:pt x="0" y="90296"/>
                  </a:moveTo>
                  <a:lnTo>
                    <a:pt x="12646" y="67436"/>
                  </a:lnTo>
                  <a:lnTo>
                    <a:pt x="25638" y="44767"/>
                  </a:lnTo>
                  <a:lnTo>
                    <a:pt x="38987" y="22288"/>
                  </a:lnTo>
                  <a:lnTo>
                    <a:pt x="52704" y="0"/>
                  </a:lnTo>
                  <a:lnTo>
                    <a:pt x="1455673" y="877443"/>
                  </a:lnTo>
                  <a:lnTo>
                    <a:pt x="0" y="90296"/>
                  </a:lnTo>
                  <a:close/>
                </a:path>
              </a:pathLst>
            </a:custGeom>
            <a:ln w="19050">
              <a:solidFill>
                <a:srgbClr val="DB88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4906136" y="3650234"/>
              <a:ext cx="1403350" cy="955040"/>
            </a:xfrm>
            <a:custGeom>
              <a:avLst/>
              <a:gdLst/>
              <a:ahLst/>
              <a:cxnLst/>
              <a:rect l="l" t="t" r="r" b="b"/>
              <a:pathLst>
                <a:path w="1403350" h="955039">
                  <a:moveTo>
                    <a:pt x="51180" y="0"/>
                  </a:moveTo>
                  <a:lnTo>
                    <a:pt x="37986" y="18974"/>
                  </a:lnTo>
                  <a:lnTo>
                    <a:pt x="25066" y="38163"/>
                  </a:lnTo>
                  <a:lnTo>
                    <a:pt x="12408" y="57542"/>
                  </a:lnTo>
                  <a:lnTo>
                    <a:pt x="0" y="77089"/>
                  </a:lnTo>
                  <a:lnTo>
                    <a:pt x="1402968" y="954532"/>
                  </a:lnTo>
                  <a:lnTo>
                    <a:pt x="51180" y="0"/>
                  </a:lnTo>
                  <a:close/>
                </a:path>
              </a:pathLst>
            </a:custGeom>
            <a:solidFill>
              <a:srgbClr val="2F6C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4906136" y="3650234"/>
              <a:ext cx="1403350" cy="955040"/>
            </a:xfrm>
            <a:custGeom>
              <a:avLst/>
              <a:gdLst/>
              <a:ahLst/>
              <a:cxnLst/>
              <a:rect l="l" t="t" r="r" b="b"/>
              <a:pathLst>
                <a:path w="1403350" h="955039">
                  <a:moveTo>
                    <a:pt x="0" y="77089"/>
                  </a:moveTo>
                  <a:lnTo>
                    <a:pt x="12408" y="57542"/>
                  </a:lnTo>
                  <a:lnTo>
                    <a:pt x="25066" y="38163"/>
                  </a:lnTo>
                  <a:lnTo>
                    <a:pt x="37986" y="18974"/>
                  </a:lnTo>
                  <a:lnTo>
                    <a:pt x="51180" y="0"/>
                  </a:lnTo>
                  <a:lnTo>
                    <a:pt x="1402968" y="954532"/>
                  </a:lnTo>
                  <a:lnTo>
                    <a:pt x="0" y="77089"/>
                  </a:lnTo>
                  <a:close/>
                </a:path>
              </a:pathLst>
            </a:custGeom>
            <a:ln w="19050">
              <a:solidFill>
                <a:srgbClr val="DB88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4957317" y="3578606"/>
              <a:ext cx="1351915" cy="1026160"/>
            </a:xfrm>
            <a:custGeom>
              <a:avLst/>
              <a:gdLst/>
              <a:ahLst/>
              <a:cxnLst/>
              <a:rect l="l" t="t" r="r" b="b"/>
              <a:pathLst>
                <a:path w="1351914" h="1026160">
                  <a:moveTo>
                    <a:pt x="53594" y="0"/>
                  </a:moveTo>
                  <a:lnTo>
                    <a:pt x="39826" y="17621"/>
                  </a:lnTo>
                  <a:lnTo>
                    <a:pt x="26320" y="35432"/>
                  </a:lnTo>
                  <a:lnTo>
                    <a:pt x="13053" y="53435"/>
                  </a:lnTo>
                  <a:lnTo>
                    <a:pt x="0" y="71628"/>
                  </a:lnTo>
                  <a:lnTo>
                    <a:pt x="1351788" y="1026160"/>
                  </a:lnTo>
                  <a:lnTo>
                    <a:pt x="53594" y="0"/>
                  </a:lnTo>
                  <a:close/>
                </a:path>
              </a:pathLst>
            </a:custGeom>
            <a:solidFill>
              <a:srgbClr val="1E28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957317" y="3578606"/>
              <a:ext cx="1351915" cy="1026160"/>
            </a:xfrm>
            <a:custGeom>
              <a:avLst/>
              <a:gdLst/>
              <a:ahLst/>
              <a:cxnLst/>
              <a:rect l="l" t="t" r="r" b="b"/>
              <a:pathLst>
                <a:path w="1351914" h="1026160">
                  <a:moveTo>
                    <a:pt x="0" y="71628"/>
                  </a:moveTo>
                  <a:lnTo>
                    <a:pt x="13053" y="53435"/>
                  </a:lnTo>
                  <a:lnTo>
                    <a:pt x="26320" y="35432"/>
                  </a:lnTo>
                  <a:lnTo>
                    <a:pt x="39826" y="17621"/>
                  </a:lnTo>
                  <a:lnTo>
                    <a:pt x="53594" y="0"/>
                  </a:lnTo>
                  <a:lnTo>
                    <a:pt x="1351788" y="1026160"/>
                  </a:lnTo>
                  <a:lnTo>
                    <a:pt x="0" y="71628"/>
                  </a:lnTo>
                  <a:close/>
                </a:path>
              </a:pathLst>
            </a:custGeom>
            <a:ln w="19050">
              <a:solidFill>
                <a:srgbClr val="DB88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010911" y="3515106"/>
              <a:ext cx="1298575" cy="1089660"/>
            </a:xfrm>
            <a:custGeom>
              <a:avLst/>
              <a:gdLst/>
              <a:ahLst/>
              <a:cxnLst/>
              <a:rect l="l" t="t" r="r" b="b"/>
              <a:pathLst>
                <a:path w="1298575" h="1089660">
                  <a:moveTo>
                    <a:pt x="52704" y="0"/>
                  </a:moveTo>
                  <a:lnTo>
                    <a:pt x="39254" y="15672"/>
                  </a:lnTo>
                  <a:lnTo>
                    <a:pt x="12878" y="47398"/>
                  </a:lnTo>
                  <a:lnTo>
                    <a:pt x="0" y="63500"/>
                  </a:lnTo>
                  <a:lnTo>
                    <a:pt x="1298193" y="1089660"/>
                  </a:lnTo>
                  <a:lnTo>
                    <a:pt x="52704" y="0"/>
                  </a:lnTo>
                  <a:close/>
                </a:path>
              </a:pathLst>
            </a:custGeom>
            <a:solidFill>
              <a:srgbClr val="5460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010911" y="3515106"/>
              <a:ext cx="1298575" cy="1089660"/>
            </a:xfrm>
            <a:custGeom>
              <a:avLst/>
              <a:gdLst/>
              <a:ahLst/>
              <a:cxnLst/>
              <a:rect l="l" t="t" r="r" b="b"/>
              <a:pathLst>
                <a:path w="1298575" h="1089660">
                  <a:moveTo>
                    <a:pt x="0" y="63500"/>
                  </a:moveTo>
                  <a:lnTo>
                    <a:pt x="12878" y="47398"/>
                  </a:lnTo>
                  <a:lnTo>
                    <a:pt x="25971" y="31464"/>
                  </a:lnTo>
                  <a:lnTo>
                    <a:pt x="39254" y="15672"/>
                  </a:lnTo>
                  <a:lnTo>
                    <a:pt x="52704" y="0"/>
                  </a:lnTo>
                  <a:lnTo>
                    <a:pt x="1298193" y="1089660"/>
                  </a:lnTo>
                  <a:lnTo>
                    <a:pt x="0" y="63500"/>
                  </a:lnTo>
                  <a:close/>
                </a:path>
              </a:pathLst>
            </a:custGeom>
            <a:ln w="19050">
              <a:solidFill>
                <a:srgbClr val="DB88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063616" y="3454781"/>
              <a:ext cx="1245870" cy="1149985"/>
            </a:xfrm>
            <a:custGeom>
              <a:avLst/>
              <a:gdLst/>
              <a:ahLst/>
              <a:cxnLst/>
              <a:rect l="l" t="t" r="r" b="b"/>
              <a:pathLst>
                <a:path w="1245870" h="1149985">
                  <a:moveTo>
                    <a:pt x="55625" y="0"/>
                  </a:moveTo>
                  <a:lnTo>
                    <a:pt x="41433" y="14837"/>
                  </a:lnTo>
                  <a:lnTo>
                    <a:pt x="13620" y="44987"/>
                  </a:lnTo>
                  <a:lnTo>
                    <a:pt x="0" y="60325"/>
                  </a:lnTo>
                  <a:lnTo>
                    <a:pt x="1245489" y="1149985"/>
                  </a:lnTo>
                  <a:lnTo>
                    <a:pt x="55625" y="0"/>
                  </a:lnTo>
                  <a:close/>
                </a:path>
              </a:pathLst>
            </a:custGeom>
            <a:solidFill>
              <a:srgbClr val="212D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5063616" y="3454781"/>
              <a:ext cx="1245870" cy="1149985"/>
            </a:xfrm>
            <a:custGeom>
              <a:avLst/>
              <a:gdLst/>
              <a:ahLst/>
              <a:cxnLst/>
              <a:rect l="l" t="t" r="r" b="b"/>
              <a:pathLst>
                <a:path w="1245870" h="1149985">
                  <a:moveTo>
                    <a:pt x="0" y="60325"/>
                  </a:moveTo>
                  <a:lnTo>
                    <a:pt x="13620" y="44987"/>
                  </a:lnTo>
                  <a:lnTo>
                    <a:pt x="27431" y="29829"/>
                  </a:lnTo>
                  <a:lnTo>
                    <a:pt x="41433" y="14837"/>
                  </a:lnTo>
                  <a:lnTo>
                    <a:pt x="55625" y="0"/>
                  </a:lnTo>
                  <a:lnTo>
                    <a:pt x="1245489" y="1149985"/>
                  </a:lnTo>
                  <a:lnTo>
                    <a:pt x="0" y="60325"/>
                  </a:lnTo>
                  <a:close/>
                </a:path>
              </a:pathLst>
            </a:custGeom>
            <a:ln w="19050">
              <a:solidFill>
                <a:srgbClr val="DB88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5119242" y="3401822"/>
              <a:ext cx="1189990" cy="1203325"/>
            </a:xfrm>
            <a:custGeom>
              <a:avLst/>
              <a:gdLst/>
              <a:ahLst/>
              <a:cxnLst/>
              <a:rect l="l" t="t" r="r" b="b"/>
              <a:pathLst>
                <a:path w="1189989" h="1203325">
                  <a:moveTo>
                    <a:pt x="53467" y="0"/>
                  </a:moveTo>
                  <a:lnTo>
                    <a:pt x="26447" y="26193"/>
                  </a:lnTo>
                  <a:lnTo>
                    <a:pt x="0" y="52958"/>
                  </a:lnTo>
                  <a:lnTo>
                    <a:pt x="1189863" y="1202944"/>
                  </a:lnTo>
                  <a:lnTo>
                    <a:pt x="53467" y="0"/>
                  </a:lnTo>
                  <a:close/>
                </a:path>
              </a:pathLst>
            </a:custGeom>
            <a:solidFill>
              <a:srgbClr val="34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119242" y="3401822"/>
              <a:ext cx="1189990" cy="1203325"/>
            </a:xfrm>
            <a:custGeom>
              <a:avLst/>
              <a:gdLst/>
              <a:ahLst/>
              <a:cxnLst/>
              <a:rect l="l" t="t" r="r" b="b"/>
              <a:pathLst>
                <a:path w="1189989" h="1203325">
                  <a:moveTo>
                    <a:pt x="0" y="52958"/>
                  </a:moveTo>
                  <a:lnTo>
                    <a:pt x="13140" y="39504"/>
                  </a:lnTo>
                  <a:lnTo>
                    <a:pt x="26447" y="26193"/>
                  </a:lnTo>
                  <a:lnTo>
                    <a:pt x="39897" y="13025"/>
                  </a:lnTo>
                  <a:lnTo>
                    <a:pt x="53467" y="0"/>
                  </a:lnTo>
                  <a:lnTo>
                    <a:pt x="1189863" y="1202944"/>
                  </a:lnTo>
                  <a:lnTo>
                    <a:pt x="0" y="52958"/>
                  </a:lnTo>
                  <a:close/>
                </a:path>
              </a:pathLst>
            </a:custGeom>
            <a:ln w="19050">
              <a:solidFill>
                <a:srgbClr val="DB88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5172709" y="3351530"/>
              <a:ext cx="1136650" cy="1253490"/>
            </a:xfrm>
            <a:custGeom>
              <a:avLst/>
              <a:gdLst/>
              <a:ahLst/>
              <a:cxnLst/>
              <a:rect l="l" t="t" r="r" b="b"/>
              <a:pathLst>
                <a:path w="1136650" h="1253489">
                  <a:moveTo>
                    <a:pt x="55752" y="0"/>
                  </a:moveTo>
                  <a:lnTo>
                    <a:pt x="27638" y="24860"/>
                  </a:lnTo>
                  <a:lnTo>
                    <a:pt x="0" y="50292"/>
                  </a:lnTo>
                  <a:lnTo>
                    <a:pt x="1136395" y="1253236"/>
                  </a:lnTo>
                  <a:lnTo>
                    <a:pt x="55752" y="0"/>
                  </a:lnTo>
                  <a:close/>
                </a:path>
              </a:pathLst>
            </a:custGeom>
            <a:solidFill>
              <a:srgbClr val="E6AC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172709" y="3351530"/>
              <a:ext cx="1136650" cy="1253490"/>
            </a:xfrm>
            <a:custGeom>
              <a:avLst/>
              <a:gdLst/>
              <a:ahLst/>
              <a:cxnLst/>
              <a:rect l="l" t="t" r="r" b="b"/>
              <a:pathLst>
                <a:path w="1136650" h="1253489">
                  <a:moveTo>
                    <a:pt x="0" y="50292"/>
                  </a:moveTo>
                  <a:lnTo>
                    <a:pt x="13765" y="37504"/>
                  </a:lnTo>
                  <a:lnTo>
                    <a:pt x="27638" y="24860"/>
                  </a:lnTo>
                  <a:lnTo>
                    <a:pt x="41630" y="12358"/>
                  </a:lnTo>
                  <a:lnTo>
                    <a:pt x="55752" y="0"/>
                  </a:lnTo>
                  <a:lnTo>
                    <a:pt x="1136395" y="1253236"/>
                  </a:lnTo>
                  <a:lnTo>
                    <a:pt x="0" y="50292"/>
                  </a:lnTo>
                  <a:close/>
                </a:path>
              </a:pathLst>
            </a:custGeom>
            <a:ln w="19050">
              <a:solidFill>
                <a:srgbClr val="DB88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228463" y="3304794"/>
              <a:ext cx="1080770" cy="1300480"/>
            </a:xfrm>
            <a:custGeom>
              <a:avLst/>
              <a:gdLst/>
              <a:ahLst/>
              <a:cxnLst/>
              <a:rect l="l" t="t" r="r" b="b"/>
              <a:pathLst>
                <a:path w="1080770" h="1300479">
                  <a:moveTo>
                    <a:pt x="56769" y="0"/>
                  </a:moveTo>
                  <a:lnTo>
                    <a:pt x="28146" y="23034"/>
                  </a:lnTo>
                  <a:lnTo>
                    <a:pt x="0" y="46735"/>
                  </a:lnTo>
                  <a:lnTo>
                    <a:pt x="1080642" y="1299971"/>
                  </a:lnTo>
                  <a:lnTo>
                    <a:pt x="56769" y="0"/>
                  </a:lnTo>
                  <a:close/>
                </a:path>
              </a:pathLst>
            </a:custGeom>
            <a:solidFill>
              <a:srgbClr val="B8D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5228463" y="3304794"/>
              <a:ext cx="1080770" cy="1300480"/>
            </a:xfrm>
            <a:custGeom>
              <a:avLst/>
              <a:gdLst/>
              <a:ahLst/>
              <a:cxnLst/>
              <a:rect l="l" t="t" r="r" b="b"/>
              <a:pathLst>
                <a:path w="1080770" h="1300479">
                  <a:moveTo>
                    <a:pt x="0" y="46735"/>
                  </a:moveTo>
                  <a:lnTo>
                    <a:pt x="14031" y="34807"/>
                  </a:lnTo>
                  <a:lnTo>
                    <a:pt x="28146" y="23034"/>
                  </a:lnTo>
                  <a:lnTo>
                    <a:pt x="42380" y="11428"/>
                  </a:lnTo>
                  <a:lnTo>
                    <a:pt x="56769" y="0"/>
                  </a:lnTo>
                  <a:lnTo>
                    <a:pt x="1080642" y="1299971"/>
                  </a:lnTo>
                  <a:lnTo>
                    <a:pt x="0" y="46735"/>
                  </a:lnTo>
                  <a:close/>
                </a:path>
              </a:pathLst>
            </a:custGeom>
            <a:ln w="19050">
              <a:solidFill>
                <a:srgbClr val="DB88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285231" y="3261233"/>
              <a:ext cx="1024255" cy="1343660"/>
            </a:xfrm>
            <a:custGeom>
              <a:avLst/>
              <a:gdLst/>
              <a:ahLst/>
              <a:cxnLst/>
              <a:rect l="l" t="t" r="r" b="b"/>
              <a:pathLst>
                <a:path w="1024254" h="1343660">
                  <a:moveTo>
                    <a:pt x="57784" y="0"/>
                  </a:moveTo>
                  <a:lnTo>
                    <a:pt x="28654" y="21447"/>
                  </a:lnTo>
                  <a:lnTo>
                    <a:pt x="0" y="43561"/>
                  </a:lnTo>
                  <a:lnTo>
                    <a:pt x="1023873" y="1343533"/>
                  </a:lnTo>
                  <a:lnTo>
                    <a:pt x="57784" y="0"/>
                  </a:lnTo>
                  <a:close/>
                </a:path>
              </a:pathLst>
            </a:custGeom>
            <a:solidFill>
              <a:srgbClr val="6684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5285231" y="3261233"/>
              <a:ext cx="1024255" cy="1343660"/>
            </a:xfrm>
            <a:custGeom>
              <a:avLst/>
              <a:gdLst/>
              <a:ahLst/>
              <a:cxnLst/>
              <a:rect l="l" t="t" r="r" b="b"/>
              <a:pathLst>
                <a:path w="1024254" h="1343660">
                  <a:moveTo>
                    <a:pt x="0" y="43561"/>
                  </a:moveTo>
                  <a:lnTo>
                    <a:pt x="14261" y="32414"/>
                  </a:lnTo>
                  <a:lnTo>
                    <a:pt x="28654" y="21447"/>
                  </a:lnTo>
                  <a:lnTo>
                    <a:pt x="43166" y="10646"/>
                  </a:lnTo>
                  <a:lnTo>
                    <a:pt x="57784" y="0"/>
                  </a:lnTo>
                  <a:lnTo>
                    <a:pt x="1023873" y="1343533"/>
                  </a:lnTo>
                  <a:lnTo>
                    <a:pt x="0" y="43561"/>
                  </a:lnTo>
                  <a:close/>
                </a:path>
              </a:pathLst>
            </a:custGeom>
            <a:ln w="19050">
              <a:solidFill>
                <a:srgbClr val="DB88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5343016" y="2949956"/>
              <a:ext cx="966469" cy="1654810"/>
            </a:xfrm>
            <a:custGeom>
              <a:avLst/>
              <a:gdLst/>
              <a:ahLst/>
              <a:cxnLst/>
              <a:rect l="l" t="t" r="r" b="b"/>
              <a:pathLst>
                <a:path w="966470" h="1654810">
                  <a:moveTo>
                    <a:pt x="966088" y="0"/>
                  </a:moveTo>
                  <a:lnTo>
                    <a:pt x="916623" y="739"/>
                  </a:lnTo>
                  <a:lnTo>
                    <a:pt x="867308" y="2951"/>
                  </a:lnTo>
                  <a:lnTo>
                    <a:pt x="818174" y="6625"/>
                  </a:lnTo>
                  <a:lnTo>
                    <a:pt x="769252" y="11752"/>
                  </a:lnTo>
                  <a:lnTo>
                    <a:pt x="720573" y="18320"/>
                  </a:lnTo>
                  <a:lnTo>
                    <a:pt x="672168" y="26321"/>
                  </a:lnTo>
                  <a:lnTo>
                    <a:pt x="624068" y="35743"/>
                  </a:lnTo>
                  <a:lnTo>
                    <a:pt x="576304" y="46577"/>
                  </a:lnTo>
                  <a:lnTo>
                    <a:pt x="528906" y="58812"/>
                  </a:lnTo>
                  <a:lnTo>
                    <a:pt x="481906" y="72439"/>
                  </a:lnTo>
                  <a:lnTo>
                    <a:pt x="435335" y="87448"/>
                  </a:lnTo>
                  <a:lnTo>
                    <a:pt x="389223" y="103827"/>
                  </a:lnTo>
                  <a:lnTo>
                    <a:pt x="343601" y="121568"/>
                  </a:lnTo>
                  <a:lnTo>
                    <a:pt x="298501" y="140659"/>
                  </a:lnTo>
                  <a:lnTo>
                    <a:pt x="253954" y="161091"/>
                  </a:lnTo>
                  <a:lnTo>
                    <a:pt x="209989" y="182854"/>
                  </a:lnTo>
                  <a:lnTo>
                    <a:pt x="166639" y="205938"/>
                  </a:lnTo>
                  <a:lnTo>
                    <a:pt x="123934" y="230332"/>
                  </a:lnTo>
                  <a:lnTo>
                    <a:pt x="81905" y="256027"/>
                  </a:lnTo>
                  <a:lnTo>
                    <a:pt x="40583" y="283012"/>
                  </a:lnTo>
                  <a:lnTo>
                    <a:pt x="0" y="311277"/>
                  </a:lnTo>
                  <a:lnTo>
                    <a:pt x="966088" y="1654810"/>
                  </a:lnTo>
                  <a:lnTo>
                    <a:pt x="966088" y="0"/>
                  </a:lnTo>
                  <a:close/>
                </a:path>
              </a:pathLst>
            </a:custGeom>
            <a:solidFill>
              <a:srgbClr val="C2CA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5343016" y="2949956"/>
              <a:ext cx="966469" cy="1654810"/>
            </a:xfrm>
            <a:custGeom>
              <a:avLst/>
              <a:gdLst/>
              <a:ahLst/>
              <a:cxnLst/>
              <a:rect l="l" t="t" r="r" b="b"/>
              <a:pathLst>
                <a:path w="966470" h="1654810">
                  <a:moveTo>
                    <a:pt x="0" y="311277"/>
                  </a:moveTo>
                  <a:lnTo>
                    <a:pt x="40583" y="283012"/>
                  </a:lnTo>
                  <a:lnTo>
                    <a:pt x="81905" y="256027"/>
                  </a:lnTo>
                  <a:lnTo>
                    <a:pt x="123934" y="230332"/>
                  </a:lnTo>
                  <a:lnTo>
                    <a:pt x="166639" y="205938"/>
                  </a:lnTo>
                  <a:lnTo>
                    <a:pt x="209989" y="182854"/>
                  </a:lnTo>
                  <a:lnTo>
                    <a:pt x="253954" y="161091"/>
                  </a:lnTo>
                  <a:lnTo>
                    <a:pt x="298501" y="140659"/>
                  </a:lnTo>
                  <a:lnTo>
                    <a:pt x="343601" y="121568"/>
                  </a:lnTo>
                  <a:lnTo>
                    <a:pt x="389223" y="103827"/>
                  </a:lnTo>
                  <a:lnTo>
                    <a:pt x="435335" y="87448"/>
                  </a:lnTo>
                  <a:lnTo>
                    <a:pt x="481906" y="72439"/>
                  </a:lnTo>
                  <a:lnTo>
                    <a:pt x="528906" y="58812"/>
                  </a:lnTo>
                  <a:lnTo>
                    <a:pt x="576304" y="46577"/>
                  </a:lnTo>
                  <a:lnTo>
                    <a:pt x="624068" y="35743"/>
                  </a:lnTo>
                  <a:lnTo>
                    <a:pt x="672168" y="26321"/>
                  </a:lnTo>
                  <a:lnTo>
                    <a:pt x="720573" y="18320"/>
                  </a:lnTo>
                  <a:lnTo>
                    <a:pt x="769252" y="11752"/>
                  </a:lnTo>
                  <a:lnTo>
                    <a:pt x="818174" y="6625"/>
                  </a:lnTo>
                  <a:lnTo>
                    <a:pt x="867308" y="2951"/>
                  </a:lnTo>
                  <a:lnTo>
                    <a:pt x="916623" y="739"/>
                  </a:lnTo>
                  <a:lnTo>
                    <a:pt x="966088" y="0"/>
                  </a:lnTo>
                  <a:lnTo>
                    <a:pt x="966088" y="1654810"/>
                  </a:lnTo>
                  <a:lnTo>
                    <a:pt x="0" y="311277"/>
                  </a:lnTo>
                  <a:close/>
                </a:path>
              </a:pathLst>
            </a:custGeom>
            <a:ln w="19050">
              <a:solidFill>
                <a:srgbClr val="DB88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478023" y="2926080"/>
              <a:ext cx="5742940" cy="3526790"/>
            </a:xfrm>
            <a:custGeom>
              <a:avLst/>
              <a:gdLst/>
              <a:ahLst/>
              <a:cxnLst/>
              <a:rect l="l" t="t" r="r" b="b"/>
              <a:pathLst>
                <a:path w="5742940" h="3526790">
                  <a:moveTo>
                    <a:pt x="4265676" y="82296"/>
                  </a:moveTo>
                  <a:lnTo>
                    <a:pt x="4661916" y="0"/>
                  </a:lnTo>
                  <a:lnTo>
                    <a:pt x="4718304" y="0"/>
                  </a:lnTo>
                </a:path>
                <a:path w="5742940" h="3526790">
                  <a:moveTo>
                    <a:pt x="5003292" y="510540"/>
                  </a:moveTo>
                  <a:lnTo>
                    <a:pt x="5193792" y="419100"/>
                  </a:lnTo>
                  <a:lnTo>
                    <a:pt x="5251704" y="419100"/>
                  </a:lnTo>
                </a:path>
                <a:path w="5742940" h="3526790">
                  <a:moveTo>
                    <a:pt x="5419344" y="1211580"/>
                  </a:moveTo>
                  <a:lnTo>
                    <a:pt x="5492496" y="1278636"/>
                  </a:lnTo>
                  <a:lnTo>
                    <a:pt x="5548883" y="1278636"/>
                  </a:lnTo>
                </a:path>
                <a:path w="5742940" h="3526790">
                  <a:moveTo>
                    <a:pt x="5460492" y="1969008"/>
                  </a:moveTo>
                  <a:lnTo>
                    <a:pt x="5684520" y="1946148"/>
                  </a:lnTo>
                  <a:lnTo>
                    <a:pt x="5742432" y="1946148"/>
                  </a:lnTo>
                </a:path>
                <a:path w="5742940" h="3526790">
                  <a:moveTo>
                    <a:pt x="5228844" y="2563368"/>
                  </a:moveTo>
                  <a:lnTo>
                    <a:pt x="5245608" y="2682240"/>
                  </a:lnTo>
                  <a:lnTo>
                    <a:pt x="5303520" y="2682240"/>
                  </a:lnTo>
                </a:path>
                <a:path w="5742940" h="3526790">
                  <a:moveTo>
                    <a:pt x="4873752" y="2964180"/>
                  </a:moveTo>
                  <a:lnTo>
                    <a:pt x="5000244" y="3125724"/>
                  </a:lnTo>
                  <a:lnTo>
                    <a:pt x="5058156" y="3125724"/>
                  </a:lnTo>
                </a:path>
                <a:path w="5742940" h="3526790">
                  <a:moveTo>
                    <a:pt x="4526280" y="3180588"/>
                  </a:moveTo>
                  <a:lnTo>
                    <a:pt x="5462016" y="3380232"/>
                  </a:lnTo>
                  <a:lnTo>
                    <a:pt x="5518404" y="3380232"/>
                  </a:lnTo>
                </a:path>
                <a:path w="5742940" h="3526790">
                  <a:moveTo>
                    <a:pt x="4251959" y="3278124"/>
                  </a:moveTo>
                  <a:lnTo>
                    <a:pt x="4469892" y="3461004"/>
                  </a:lnTo>
                  <a:lnTo>
                    <a:pt x="4526280" y="3461004"/>
                  </a:lnTo>
                </a:path>
                <a:path w="5742940" h="3526790">
                  <a:moveTo>
                    <a:pt x="3973067" y="3326892"/>
                  </a:moveTo>
                  <a:lnTo>
                    <a:pt x="3976116" y="3526536"/>
                  </a:lnTo>
                </a:path>
                <a:path w="5742940" h="3526790">
                  <a:moveTo>
                    <a:pt x="3691128" y="3326892"/>
                  </a:moveTo>
                  <a:lnTo>
                    <a:pt x="3691128" y="3361944"/>
                  </a:lnTo>
                  <a:lnTo>
                    <a:pt x="3691128" y="3419856"/>
                  </a:lnTo>
                </a:path>
                <a:path w="5742940" h="3526790">
                  <a:moveTo>
                    <a:pt x="3419855" y="3281172"/>
                  </a:moveTo>
                  <a:lnTo>
                    <a:pt x="3419855" y="3364992"/>
                  </a:lnTo>
                  <a:lnTo>
                    <a:pt x="3419855" y="3422904"/>
                  </a:lnTo>
                </a:path>
                <a:path w="5742940" h="3526790">
                  <a:moveTo>
                    <a:pt x="3188208" y="3203448"/>
                  </a:moveTo>
                  <a:lnTo>
                    <a:pt x="3188208" y="3233928"/>
                  </a:lnTo>
                  <a:lnTo>
                    <a:pt x="3188208" y="3291840"/>
                  </a:lnTo>
                </a:path>
                <a:path w="5742940" h="3526790">
                  <a:moveTo>
                    <a:pt x="2993136" y="3105912"/>
                  </a:moveTo>
                  <a:lnTo>
                    <a:pt x="2499360" y="3395472"/>
                  </a:lnTo>
                  <a:lnTo>
                    <a:pt x="2441448" y="3395472"/>
                  </a:lnTo>
                </a:path>
                <a:path w="5742940" h="3526790">
                  <a:moveTo>
                    <a:pt x="2677667" y="2865120"/>
                  </a:moveTo>
                  <a:lnTo>
                    <a:pt x="1620012" y="3101340"/>
                  </a:lnTo>
                  <a:lnTo>
                    <a:pt x="1562100" y="3101340"/>
                  </a:lnTo>
                </a:path>
                <a:path w="5742940" h="3526790">
                  <a:moveTo>
                    <a:pt x="2554224" y="2731008"/>
                  </a:moveTo>
                  <a:lnTo>
                    <a:pt x="1898903" y="2843784"/>
                  </a:lnTo>
                  <a:lnTo>
                    <a:pt x="1840991" y="2843784"/>
                  </a:lnTo>
                </a:path>
                <a:path w="5742940" h="3526790">
                  <a:moveTo>
                    <a:pt x="2365248" y="2447544"/>
                  </a:moveTo>
                  <a:lnTo>
                    <a:pt x="1187196" y="2900172"/>
                  </a:lnTo>
                  <a:lnTo>
                    <a:pt x="1130808" y="2900172"/>
                  </a:lnTo>
                </a:path>
                <a:path w="5742940" h="3526790">
                  <a:moveTo>
                    <a:pt x="2301240" y="2310384"/>
                  </a:moveTo>
                  <a:lnTo>
                    <a:pt x="2275331" y="2417064"/>
                  </a:lnTo>
                  <a:lnTo>
                    <a:pt x="2217420" y="2417064"/>
                  </a:lnTo>
                </a:path>
                <a:path w="5742940" h="3526790">
                  <a:moveTo>
                    <a:pt x="2249424" y="2164080"/>
                  </a:moveTo>
                  <a:lnTo>
                    <a:pt x="57912" y="2951988"/>
                  </a:lnTo>
                  <a:lnTo>
                    <a:pt x="0" y="2951988"/>
                  </a:lnTo>
                </a:path>
                <a:path w="5742940" h="3526790">
                  <a:moveTo>
                    <a:pt x="2177796" y="1754124"/>
                  </a:moveTo>
                  <a:lnTo>
                    <a:pt x="781812" y="2633472"/>
                  </a:lnTo>
                  <a:lnTo>
                    <a:pt x="725424" y="2633472"/>
                  </a:lnTo>
                </a:path>
                <a:path w="5742940" h="3526790">
                  <a:moveTo>
                    <a:pt x="2177796" y="1624584"/>
                  </a:moveTo>
                  <a:lnTo>
                    <a:pt x="1203960" y="2212848"/>
                  </a:lnTo>
                  <a:lnTo>
                    <a:pt x="1147572" y="2212848"/>
                  </a:lnTo>
                </a:path>
                <a:path w="5742940" h="3526790">
                  <a:moveTo>
                    <a:pt x="2185416" y="1501140"/>
                  </a:moveTo>
                  <a:lnTo>
                    <a:pt x="1693164" y="1871472"/>
                  </a:lnTo>
                  <a:lnTo>
                    <a:pt x="1636776" y="1871472"/>
                  </a:lnTo>
                </a:path>
                <a:path w="5742940" h="3526790">
                  <a:moveTo>
                    <a:pt x="2203704" y="1380744"/>
                  </a:moveTo>
                  <a:lnTo>
                    <a:pt x="647700" y="2046732"/>
                  </a:lnTo>
                  <a:lnTo>
                    <a:pt x="589788" y="2046732"/>
                  </a:lnTo>
                </a:path>
                <a:path w="5742940" h="3526790">
                  <a:moveTo>
                    <a:pt x="2229612" y="1263396"/>
                  </a:moveTo>
                  <a:lnTo>
                    <a:pt x="2183891" y="1344168"/>
                  </a:lnTo>
                  <a:lnTo>
                    <a:pt x="2127504" y="1344168"/>
                  </a:lnTo>
                </a:path>
                <a:path w="5742940" h="3526790">
                  <a:moveTo>
                    <a:pt x="2263140" y="1150620"/>
                  </a:moveTo>
                  <a:lnTo>
                    <a:pt x="1530096" y="1502664"/>
                  </a:lnTo>
                  <a:lnTo>
                    <a:pt x="1472184" y="1502664"/>
                  </a:lnTo>
                </a:path>
                <a:path w="5742940" h="3526790">
                  <a:moveTo>
                    <a:pt x="2302764" y="1042416"/>
                  </a:moveTo>
                  <a:lnTo>
                    <a:pt x="615695" y="1376172"/>
                  </a:lnTo>
                  <a:lnTo>
                    <a:pt x="557783" y="1376172"/>
                  </a:lnTo>
                </a:path>
                <a:path w="5742940" h="3526790">
                  <a:moveTo>
                    <a:pt x="2350008" y="940308"/>
                  </a:moveTo>
                  <a:lnTo>
                    <a:pt x="2188464" y="1043940"/>
                  </a:lnTo>
                  <a:lnTo>
                    <a:pt x="2130552" y="1043940"/>
                  </a:lnTo>
                </a:path>
                <a:path w="5742940" h="3526790">
                  <a:moveTo>
                    <a:pt x="2400300" y="845820"/>
                  </a:moveTo>
                  <a:lnTo>
                    <a:pt x="912876" y="1002792"/>
                  </a:lnTo>
                  <a:lnTo>
                    <a:pt x="856488" y="1002792"/>
                  </a:lnTo>
                </a:path>
                <a:path w="5742940" h="3526790">
                  <a:moveTo>
                    <a:pt x="2453640" y="762000"/>
                  </a:moveTo>
                  <a:lnTo>
                    <a:pt x="220980" y="1019556"/>
                  </a:lnTo>
                  <a:lnTo>
                    <a:pt x="164592" y="1019556"/>
                  </a:lnTo>
                </a:path>
              </a:pathLst>
            </a:custGeom>
            <a:ln w="9525">
              <a:solidFill>
                <a:srgbClr val="DC87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3203447" y="3613404"/>
              <a:ext cx="1780539" cy="17145"/>
            </a:xfrm>
            <a:custGeom>
              <a:avLst/>
              <a:gdLst/>
              <a:ahLst/>
              <a:cxnLst/>
              <a:rect l="l" t="t" r="r" b="b"/>
              <a:pathLst>
                <a:path w="1780539" h="17145">
                  <a:moveTo>
                    <a:pt x="-4762" y="8382"/>
                  </a:moveTo>
                  <a:lnTo>
                    <a:pt x="1784794" y="8382"/>
                  </a:lnTo>
                </a:path>
              </a:pathLst>
            </a:custGeom>
            <a:ln w="26288">
              <a:solidFill>
                <a:srgbClr val="DC87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705099" y="2918460"/>
              <a:ext cx="3096895" cy="628015"/>
            </a:xfrm>
            <a:custGeom>
              <a:avLst/>
              <a:gdLst/>
              <a:ahLst/>
              <a:cxnLst/>
              <a:rect l="l" t="t" r="r" b="b"/>
              <a:pathLst>
                <a:path w="3096895" h="628014">
                  <a:moveTo>
                    <a:pt x="2331720" y="627888"/>
                  </a:moveTo>
                  <a:lnTo>
                    <a:pt x="57912" y="551688"/>
                  </a:lnTo>
                  <a:lnTo>
                    <a:pt x="0" y="551688"/>
                  </a:lnTo>
                </a:path>
                <a:path w="3096895" h="628014">
                  <a:moveTo>
                    <a:pt x="2386584" y="565403"/>
                  </a:moveTo>
                  <a:lnTo>
                    <a:pt x="1211579" y="414527"/>
                  </a:lnTo>
                  <a:lnTo>
                    <a:pt x="1155191" y="414527"/>
                  </a:lnTo>
                </a:path>
                <a:path w="3096895" h="628014">
                  <a:moveTo>
                    <a:pt x="2439924" y="509015"/>
                  </a:moveTo>
                  <a:lnTo>
                    <a:pt x="83819" y="67055"/>
                  </a:lnTo>
                  <a:lnTo>
                    <a:pt x="27431" y="67055"/>
                  </a:lnTo>
                </a:path>
                <a:path w="3096895" h="628014">
                  <a:moveTo>
                    <a:pt x="2494788" y="457200"/>
                  </a:moveTo>
                  <a:lnTo>
                    <a:pt x="2429255" y="390143"/>
                  </a:lnTo>
                  <a:lnTo>
                    <a:pt x="2372867" y="390143"/>
                  </a:lnTo>
                </a:path>
                <a:path w="3096895" h="628014">
                  <a:moveTo>
                    <a:pt x="2551176" y="409955"/>
                  </a:moveTo>
                  <a:lnTo>
                    <a:pt x="2407920" y="67055"/>
                  </a:lnTo>
                  <a:lnTo>
                    <a:pt x="2350008" y="67055"/>
                  </a:lnTo>
                </a:path>
                <a:path w="3096895" h="628014">
                  <a:moveTo>
                    <a:pt x="2609088" y="364236"/>
                  </a:moveTo>
                  <a:lnTo>
                    <a:pt x="2609088" y="82295"/>
                  </a:lnTo>
                  <a:lnTo>
                    <a:pt x="2609088" y="24384"/>
                  </a:lnTo>
                </a:path>
                <a:path w="3096895" h="628014">
                  <a:moveTo>
                    <a:pt x="3096767" y="111251"/>
                  </a:moveTo>
                  <a:lnTo>
                    <a:pt x="3096767" y="57912"/>
                  </a:lnTo>
                  <a:lnTo>
                    <a:pt x="3096767" y="0"/>
                  </a:lnTo>
                </a:path>
              </a:pathLst>
            </a:custGeom>
            <a:ln w="9525">
              <a:solidFill>
                <a:srgbClr val="DC87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8" name="object 88"/>
          <p:cNvSpPr txBox="1"/>
          <p:nvPr/>
        </p:nvSpPr>
        <p:spPr>
          <a:xfrm>
            <a:off x="7202805" y="2799079"/>
            <a:ext cx="637540" cy="29527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87960" marR="5080" indent="-175260">
              <a:lnSpc>
                <a:spcPts val="1040"/>
              </a:lnSpc>
              <a:spcBef>
                <a:spcPts val="165"/>
              </a:spcBef>
            </a:pP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Dinair</a:t>
            </a:r>
            <a:r>
              <a:rPr sz="900" spc="-95" dirty="0">
                <a:solidFill>
                  <a:srgbClr val="393A3B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Filton  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8.5%</a:t>
            </a:r>
            <a:endParaRPr sz="900">
              <a:latin typeface="Arial"/>
              <a:cs typeface="Arial"/>
            </a:endParaRPr>
          </a:p>
        </p:txBody>
      </p:sp>
      <p:sp>
        <p:nvSpPr>
          <p:cNvPr id="127" name="object 1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31</a:t>
            </a:fld>
            <a:endParaRPr spc="-5" dirty="0"/>
          </a:p>
        </p:txBody>
      </p:sp>
      <p:sp>
        <p:nvSpPr>
          <p:cNvPr id="89" name="object 89"/>
          <p:cNvSpPr txBox="1"/>
          <p:nvPr/>
        </p:nvSpPr>
        <p:spPr>
          <a:xfrm>
            <a:off x="7734427" y="3218815"/>
            <a:ext cx="376555" cy="29527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58419" marR="5080" indent="-45720">
              <a:lnSpc>
                <a:spcPts val="1040"/>
              </a:lnSpc>
              <a:spcBef>
                <a:spcPts val="165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Bio</a:t>
            </a:r>
            <a:r>
              <a:rPr sz="900" spc="5" dirty="0">
                <a:solidFill>
                  <a:srgbClr val="393A3B"/>
                </a:solidFill>
                <a:latin typeface="Arial"/>
                <a:cs typeface="Arial"/>
              </a:rPr>
              <a:t>s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an  8.1%</a:t>
            </a:r>
            <a:endParaRPr sz="900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8031860" y="4078351"/>
            <a:ext cx="1031240" cy="29527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386080" marR="5080" indent="-373380">
              <a:lnSpc>
                <a:spcPts val="1040"/>
              </a:lnSpc>
              <a:spcBef>
                <a:spcPts val="165"/>
              </a:spcBef>
            </a:pP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Zieglera</a:t>
            </a:r>
            <a:r>
              <a:rPr sz="900" spc="-105" dirty="0">
                <a:solidFill>
                  <a:srgbClr val="393A3B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mašīnbūve  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7.7%</a:t>
            </a:r>
            <a:endParaRPr sz="900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8226297" y="4745482"/>
            <a:ext cx="351155" cy="29527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44450" marR="5080" indent="-32384">
              <a:lnSpc>
                <a:spcPts val="1040"/>
              </a:lnSpc>
              <a:spcBef>
                <a:spcPts val="165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Ca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l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jan  7.0%</a:t>
            </a:r>
            <a:endParaRPr sz="900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7786496" y="5481929"/>
            <a:ext cx="541020" cy="29527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40335" marR="5080" indent="-128270">
              <a:lnSpc>
                <a:spcPts val="1040"/>
              </a:lnSpc>
              <a:spcBef>
                <a:spcPts val="165"/>
              </a:spcBef>
            </a:pPr>
            <a:r>
              <a:rPr sz="900" spc="-10" dirty="0">
                <a:solidFill>
                  <a:srgbClr val="393A3B"/>
                </a:solidFill>
                <a:latin typeface="Arial"/>
                <a:cs typeface="Arial"/>
              </a:rPr>
              <a:t>T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relleborg  5.3%</a:t>
            </a:r>
            <a:endParaRPr sz="90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7540879" y="5925413"/>
            <a:ext cx="1301750" cy="421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777240" algn="ctr">
              <a:lnSpc>
                <a:spcPts val="1065"/>
              </a:lnSpc>
              <a:spcBef>
                <a:spcPts val="100"/>
              </a:spcBef>
            </a:pP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Baltrotors</a:t>
            </a:r>
            <a:endParaRPr sz="900">
              <a:latin typeface="Arial"/>
              <a:cs typeface="Arial"/>
            </a:endParaRPr>
          </a:p>
          <a:p>
            <a:pPr marR="775335" algn="ctr">
              <a:lnSpc>
                <a:spcPts val="1015"/>
              </a:lnSpc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5.0%</a:t>
            </a:r>
            <a:endParaRPr sz="900">
              <a:latin typeface="Arial"/>
              <a:cs typeface="Arial"/>
            </a:endParaRPr>
          </a:p>
          <a:p>
            <a:pPr marL="456565" algn="ctr">
              <a:lnSpc>
                <a:spcPts val="1030"/>
              </a:lnSpc>
            </a:pP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Plockmatic</a:t>
            </a:r>
            <a:r>
              <a:rPr sz="900" spc="-85" dirty="0">
                <a:solidFill>
                  <a:srgbClr val="393A3B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Riga</a:t>
            </a:r>
            <a:endParaRPr sz="900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8276970" y="6315862"/>
            <a:ext cx="2870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2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.9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%</a:t>
            </a:r>
            <a:endParaRPr sz="900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7006208" y="6259474"/>
            <a:ext cx="573405" cy="29527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55575" marR="5080" indent="-143510">
              <a:lnSpc>
                <a:spcPts val="1040"/>
              </a:lnSpc>
              <a:spcBef>
                <a:spcPts val="165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Ko</a:t>
            </a:r>
            <a:r>
              <a:rPr sz="900" spc="5" dirty="0">
                <a:solidFill>
                  <a:srgbClr val="393A3B"/>
                </a:solidFill>
                <a:latin typeface="Arial"/>
                <a:cs typeface="Arial"/>
              </a:rPr>
              <a:t>m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fo</a:t>
            </a:r>
            <a:r>
              <a:rPr sz="900" spc="-10" dirty="0">
                <a:solidFill>
                  <a:srgbClr val="393A3B"/>
                </a:solidFill>
                <a:latin typeface="Arial"/>
                <a:cs typeface="Arial"/>
              </a:rPr>
              <a:t>v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en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t  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2.7%</a:t>
            </a:r>
            <a:endParaRPr sz="900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6460997" y="6355181"/>
            <a:ext cx="387985" cy="29527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62865" marR="5080" indent="-50800">
              <a:lnSpc>
                <a:spcPts val="1040"/>
              </a:lnSpc>
              <a:spcBef>
                <a:spcPts val="165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Peru</a:t>
            </a:r>
            <a:r>
              <a:rPr sz="900" spc="-10" dirty="0">
                <a:solidFill>
                  <a:srgbClr val="393A3B"/>
                </a:solidFill>
                <a:latin typeface="Arial"/>
                <a:cs typeface="Arial"/>
              </a:rPr>
              <a:t>z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a  2.7%</a:t>
            </a:r>
            <a:endParaRPr sz="900"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6088507" y="6487769"/>
            <a:ext cx="2870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2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.7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%</a:t>
            </a:r>
            <a:endParaRPr sz="90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4189348" y="6335064"/>
            <a:ext cx="2265045" cy="294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>
              <a:lnSpc>
                <a:spcPts val="1055"/>
              </a:lnSpc>
              <a:spcBef>
                <a:spcPts val="100"/>
              </a:spcBef>
              <a:tabLst>
                <a:tab pos="889635" algn="l"/>
              </a:tabLst>
            </a:pP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rūpnīca	Company</a:t>
            </a:r>
            <a:r>
              <a:rPr sz="900" spc="-165" dirty="0">
                <a:solidFill>
                  <a:srgbClr val="393A3B"/>
                </a:solidFill>
                <a:latin typeface="Arial"/>
                <a:cs typeface="Arial"/>
              </a:rPr>
              <a:t> </a:t>
            </a:r>
            <a:r>
              <a:rPr sz="1350" spc="-7" baseline="3086" dirty="0">
                <a:solidFill>
                  <a:srgbClr val="393A3B"/>
                </a:solidFill>
                <a:latin typeface="Arial"/>
                <a:cs typeface="Arial"/>
              </a:rPr>
              <a:t>T.I.G.E.R.</a:t>
            </a:r>
            <a:r>
              <a:rPr sz="1350" spc="-7" baseline="-9259" dirty="0">
                <a:solidFill>
                  <a:srgbClr val="393A3B"/>
                </a:solidFill>
                <a:latin typeface="Arial"/>
                <a:cs typeface="Arial"/>
              </a:rPr>
              <a:t>Rikon</a:t>
            </a:r>
            <a:endParaRPr sz="1350" baseline="-9259">
              <a:latin typeface="Arial"/>
              <a:cs typeface="Arial"/>
            </a:endParaRPr>
          </a:p>
          <a:p>
            <a:pPr marL="124460">
              <a:lnSpc>
                <a:spcPts val="1055"/>
              </a:lnSpc>
              <a:tabLst>
                <a:tab pos="1003935" algn="l"/>
                <a:tab pos="1515110" algn="l"/>
              </a:tabLst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2.1%	2.1%	</a:t>
            </a:r>
            <a:r>
              <a:rPr sz="1350" spc="-7" baseline="3086" dirty="0">
                <a:solidFill>
                  <a:srgbClr val="393A3B"/>
                </a:solidFill>
                <a:latin typeface="Arial"/>
                <a:cs typeface="Arial"/>
              </a:rPr>
              <a:t>2.6%</a:t>
            </a:r>
            <a:endParaRPr sz="1350" baseline="3086"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4719573" y="5906515"/>
            <a:ext cx="554990" cy="295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065"/>
              </a:lnSpc>
              <a:spcBef>
                <a:spcPts val="100"/>
              </a:spcBef>
            </a:pP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Scand</a:t>
            </a:r>
            <a:r>
              <a:rPr sz="900" spc="5" dirty="0">
                <a:solidFill>
                  <a:srgbClr val="393A3B"/>
                </a:solidFill>
                <a:latin typeface="Arial"/>
                <a:cs typeface="Arial"/>
              </a:rPr>
              <a:t>i</a:t>
            </a:r>
            <a:r>
              <a:rPr sz="900" spc="-10" dirty="0">
                <a:solidFill>
                  <a:srgbClr val="393A3B"/>
                </a:solidFill>
                <a:latin typeface="Arial"/>
                <a:cs typeface="Arial"/>
              </a:rPr>
              <a:t>v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ac</a:t>
            </a:r>
            <a:endParaRPr sz="900">
              <a:latin typeface="Arial"/>
              <a:cs typeface="Arial"/>
            </a:endParaRPr>
          </a:p>
          <a:p>
            <a:pPr algn="ctr">
              <a:lnSpc>
                <a:spcPts val="1065"/>
              </a:lnSpc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1.9%</a:t>
            </a:r>
            <a:endParaRPr sz="900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3588765" y="5906515"/>
            <a:ext cx="44069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Formiko</a:t>
            </a:r>
            <a:endParaRPr sz="90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3529329" y="6039713"/>
            <a:ext cx="5607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Hydraulics</a:t>
            </a:r>
            <a:endParaRPr sz="900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3641090" y="6201867"/>
            <a:ext cx="207454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350" spc="-7" baseline="15432" dirty="0">
                <a:solidFill>
                  <a:srgbClr val="393A3B"/>
                </a:solidFill>
                <a:latin typeface="Arial"/>
                <a:cs typeface="Arial"/>
              </a:rPr>
              <a:t>1.8% 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Ditton 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pievadķēžu 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Baltic</a:t>
            </a:r>
            <a:r>
              <a:rPr sz="900" spc="-100" dirty="0">
                <a:solidFill>
                  <a:srgbClr val="393A3B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Bearing</a:t>
            </a:r>
            <a:endParaRPr sz="90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4043934" y="5649874"/>
            <a:ext cx="868044" cy="295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">
              <a:lnSpc>
                <a:spcPts val="1060"/>
              </a:lnSpc>
              <a:spcBef>
                <a:spcPts val="100"/>
              </a:spcBef>
              <a:tabLst>
                <a:tab pos="593725" algn="l"/>
              </a:tabLst>
            </a:pPr>
            <a:r>
              <a:rPr sz="900" spc="-10" dirty="0">
                <a:solidFill>
                  <a:srgbClr val="393A3B"/>
                </a:solidFill>
                <a:latin typeface="Arial"/>
                <a:cs typeface="Arial"/>
              </a:rPr>
              <a:t>TT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S	</a:t>
            </a:r>
            <a:r>
              <a:rPr sz="1350" spc="-7" baseline="6172" dirty="0">
                <a:solidFill>
                  <a:srgbClr val="393A3B"/>
                </a:solidFill>
                <a:latin typeface="Arial"/>
                <a:cs typeface="Arial"/>
              </a:rPr>
              <a:t>1</a:t>
            </a:r>
            <a:r>
              <a:rPr sz="1350" baseline="6172" dirty="0">
                <a:solidFill>
                  <a:srgbClr val="393A3B"/>
                </a:solidFill>
                <a:latin typeface="Arial"/>
                <a:cs typeface="Arial"/>
              </a:rPr>
              <a:t>.7</a:t>
            </a:r>
            <a:r>
              <a:rPr sz="1350" spc="-7" baseline="6172" dirty="0">
                <a:solidFill>
                  <a:srgbClr val="393A3B"/>
                </a:solidFill>
                <a:latin typeface="Arial"/>
                <a:cs typeface="Arial"/>
              </a:rPr>
              <a:t>%</a:t>
            </a:r>
            <a:endParaRPr sz="1350" baseline="6172">
              <a:latin typeface="Arial"/>
              <a:cs typeface="Arial"/>
            </a:endParaRPr>
          </a:p>
          <a:p>
            <a:pPr marL="12700">
              <a:lnSpc>
                <a:spcPts val="1060"/>
              </a:lnSpc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1.7%</a:t>
            </a:r>
            <a:endParaRPr sz="90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3986021" y="5220970"/>
            <a:ext cx="919480" cy="44894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219710" marR="222885" indent="-207645">
              <a:lnSpc>
                <a:spcPts val="1040"/>
              </a:lnSpc>
              <a:spcBef>
                <a:spcPts val="165"/>
              </a:spcBef>
            </a:pP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Sk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a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n-</a:t>
            </a:r>
            <a:r>
              <a:rPr sz="900" spc="-10" dirty="0">
                <a:solidFill>
                  <a:srgbClr val="393A3B"/>
                </a:solidFill>
                <a:latin typeface="Arial"/>
                <a:cs typeface="Arial"/>
              </a:rPr>
              <a:t>T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ooling  1.5%</a:t>
            </a:r>
            <a:endParaRPr sz="9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05"/>
              </a:spcBef>
            </a:pPr>
            <a:r>
              <a:rPr sz="900" spc="-10" dirty="0">
                <a:solidFill>
                  <a:srgbClr val="393A3B"/>
                </a:solidFill>
                <a:latin typeface="Arial"/>
                <a:cs typeface="Arial"/>
              </a:rPr>
              <a:t>CHD</a:t>
            </a:r>
            <a:endParaRPr sz="900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2034667" y="5754420"/>
            <a:ext cx="433070" cy="42672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85725" marR="5080" indent="-73660">
              <a:lnSpc>
                <a:spcPct val="96200"/>
              </a:lnSpc>
              <a:spcBef>
                <a:spcPts val="140"/>
              </a:spcBef>
            </a:pPr>
            <a:r>
              <a:rPr sz="900" spc="-10" dirty="0">
                <a:solidFill>
                  <a:srgbClr val="393A3B"/>
                </a:solidFill>
                <a:latin typeface="Arial"/>
                <a:cs typeface="Arial"/>
              </a:rPr>
              <a:t>T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ehni</a:t>
            </a:r>
            <a:r>
              <a:rPr sz="900" spc="5" dirty="0">
                <a:solidFill>
                  <a:srgbClr val="393A3B"/>
                </a:solidFill>
                <a:latin typeface="Arial"/>
                <a:cs typeface="Arial"/>
              </a:rPr>
              <a:t>k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a  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Auce  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1.5%</a:t>
            </a:r>
            <a:endParaRPr sz="900">
              <a:latin typeface="Arial"/>
              <a:cs typeface="Arial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4071873" y="4925695"/>
            <a:ext cx="554990" cy="29527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46685" marR="5080" indent="-134620">
              <a:lnSpc>
                <a:spcPts val="1040"/>
              </a:lnSpc>
              <a:spcBef>
                <a:spcPts val="165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Re</a:t>
            </a:r>
            <a:r>
              <a:rPr sz="900" spc="5" dirty="0">
                <a:solidFill>
                  <a:srgbClr val="393A3B"/>
                </a:solidFill>
                <a:latin typeface="Arial"/>
                <a:cs typeface="Arial"/>
              </a:rPr>
              <a:t>š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et</a:t>
            </a:r>
            <a:r>
              <a:rPr sz="900" spc="5" dirty="0">
                <a:solidFill>
                  <a:srgbClr val="393A3B"/>
                </a:solidFill>
                <a:latin typeface="Arial"/>
                <a:cs typeface="Arial"/>
              </a:rPr>
              <a:t>i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lo</a:t>
            </a:r>
            <a:r>
              <a:rPr sz="900" spc="-10" dirty="0">
                <a:solidFill>
                  <a:srgbClr val="393A3B"/>
                </a:solidFill>
                <a:latin typeface="Arial"/>
                <a:cs typeface="Arial"/>
              </a:rPr>
              <a:t>v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s  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1.3%</a:t>
            </a:r>
            <a:endParaRPr sz="900">
              <a:latin typeface="Arial"/>
              <a:cs typeface="Arial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4320921" y="4668392"/>
            <a:ext cx="325120" cy="29527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30480" marR="5080" indent="-18415">
              <a:lnSpc>
                <a:spcPts val="1040"/>
              </a:lnSpc>
              <a:spcBef>
                <a:spcPts val="165"/>
              </a:spcBef>
            </a:pP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Pre</a:t>
            </a:r>
            <a:r>
              <a:rPr sz="900" spc="5" dirty="0">
                <a:solidFill>
                  <a:srgbClr val="393A3B"/>
                </a:solidFill>
                <a:latin typeface="Arial"/>
                <a:cs typeface="Arial"/>
              </a:rPr>
              <a:t>c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o  1.3%</a:t>
            </a:r>
            <a:endParaRPr sz="900">
              <a:latin typeface="Arial"/>
              <a:cs typeface="Arial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2540254" y="5440171"/>
            <a:ext cx="1055370" cy="56197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94945" marR="404495" indent="-182880">
              <a:lnSpc>
                <a:spcPts val="1040"/>
              </a:lnSpc>
              <a:spcBef>
                <a:spcPts val="165"/>
              </a:spcBef>
            </a:pP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UPB</a:t>
            </a:r>
            <a:r>
              <a:rPr sz="900" spc="-65" dirty="0">
                <a:solidFill>
                  <a:srgbClr val="393A3B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Energy  1.3%</a:t>
            </a:r>
            <a:endParaRPr sz="900">
              <a:latin typeface="Arial"/>
              <a:cs typeface="Arial"/>
            </a:endParaRPr>
          </a:p>
          <a:p>
            <a:pPr marL="518795" marR="5080" indent="-260985">
              <a:lnSpc>
                <a:spcPts val="1040"/>
              </a:lnSpc>
              <a:spcBef>
                <a:spcPts val="2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NK</a:t>
            </a:r>
            <a:r>
              <a:rPr sz="900" spc="-50" dirty="0">
                <a:solidFill>
                  <a:srgbClr val="393A3B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Tehnoloģija  1.4%</a:t>
            </a:r>
            <a:endParaRPr sz="900">
              <a:latin typeface="Arial"/>
              <a:cs typeface="Arial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3415665" y="4677917"/>
            <a:ext cx="6870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Jets</a:t>
            </a:r>
            <a:r>
              <a:rPr sz="900" spc="-80" dirty="0">
                <a:solidFill>
                  <a:srgbClr val="393A3B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Vacuum</a:t>
            </a:r>
            <a:endParaRPr sz="900">
              <a:latin typeface="Arial"/>
              <a:cs typeface="Arial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3615309" y="4810505"/>
            <a:ext cx="2870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1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.2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%</a:t>
            </a:r>
            <a:endParaRPr sz="900">
              <a:latin typeface="Arial"/>
              <a:cs typeface="Arial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2104389" y="4824857"/>
            <a:ext cx="1535430" cy="48196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90"/>
              </a:spcBef>
            </a:pP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HQ 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Chipper</a:t>
            </a:r>
            <a:r>
              <a:rPr sz="900" spc="-30" dirty="0">
                <a:solidFill>
                  <a:srgbClr val="393A3B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Parts</a:t>
            </a:r>
            <a:endParaRPr sz="900">
              <a:latin typeface="Arial"/>
              <a:cs typeface="Arial"/>
            </a:endParaRPr>
          </a:p>
          <a:p>
            <a:pPr marL="358140">
              <a:lnSpc>
                <a:spcPts val="1060"/>
              </a:lnSpc>
              <a:spcBef>
                <a:spcPts val="195"/>
              </a:spcBef>
            </a:pPr>
            <a:r>
              <a:rPr sz="1350" spc="-7" baseline="15432" dirty="0">
                <a:solidFill>
                  <a:srgbClr val="393A3B"/>
                </a:solidFill>
                <a:latin typeface="Arial"/>
                <a:cs typeface="Arial"/>
              </a:rPr>
              <a:t>1.1% 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Industry</a:t>
            </a:r>
            <a:r>
              <a:rPr sz="900" spc="55" dirty="0">
                <a:solidFill>
                  <a:srgbClr val="393A3B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partner</a:t>
            </a:r>
            <a:endParaRPr sz="900">
              <a:latin typeface="Arial"/>
              <a:cs typeface="Arial"/>
            </a:endParaRPr>
          </a:p>
          <a:p>
            <a:pPr marL="964565">
              <a:lnSpc>
                <a:spcPts val="1060"/>
              </a:lnSpc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1.2%</a:t>
            </a:r>
            <a:endParaRPr sz="900">
              <a:latin typeface="Arial"/>
              <a:cs typeface="Arial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4028313" y="4277105"/>
            <a:ext cx="2870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1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.1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%</a:t>
            </a:r>
            <a:endParaRPr sz="900">
              <a:latin typeface="Arial"/>
              <a:cs typeface="Arial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3559809" y="4306316"/>
            <a:ext cx="381635" cy="29527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57785" marR="5080" indent="-45720">
              <a:lnSpc>
                <a:spcPts val="1040"/>
              </a:lnSpc>
              <a:spcBef>
                <a:spcPts val="165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BB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C-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R  1.1%</a:t>
            </a:r>
            <a:endParaRPr sz="900">
              <a:latin typeface="Arial"/>
              <a:cs typeface="Arial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2749423" y="4182617"/>
            <a:ext cx="331470" cy="42672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065" marR="5080" indent="-1270" algn="ctr">
              <a:lnSpc>
                <a:spcPct val="96100"/>
              </a:lnSpc>
              <a:spcBef>
                <a:spcPts val="140"/>
              </a:spcBef>
            </a:pP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Balt  Bra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nd  1.1%</a:t>
            </a:r>
            <a:endParaRPr sz="900">
              <a:latin typeface="Arial"/>
              <a:cs typeface="Arial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3747896" y="3849116"/>
            <a:ext cx="850900" cy="45847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546735" marR="5080" indent="-27940" algn="r">
              <a:lnSpc>
                <a:spcPts val="1040"/>
              </a:lnSpc>
              <a:spcBef>
                <a:spcPts val="165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L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AS-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1  1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.1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%</a:t>
            </a:r>
            <a:endParaRPr sz="900">
              <a:latin typeface="Arial"/>
              <a:cs typeface="Arial"/>
            </a:endParaRPr>
          </a:p>
          <a:p>
            <a:pPr marR="8255" algn="r">
              <a:lnSpc>
                <a:spcPct val="100000"/>
              </a:lnSpc>
              <a:spcBef>
                <a:spcPts val="18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Mustad</a:t>
            </a:r>
            <a:r>
              <a:rPr sz="900" spc="-50" dirty="0">
                <a:solidFill>
                  <a:srgbClr val="393A3B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Autoline</a:t>
            </a:r>
            <a:endParaRPr sz="900">
              <a:latin typeface="Arial"/>
              <a:cs typeface="Arial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3091433" y="3801617"/>
            <a:ext cx="287020" cy="426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755">
              <a:lnSpc>
                <a:spcPts val="106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TS</a:t>
            </a:r>
            <a:endParaRPr sz="900">
              <a:latin typeface="Arial"/>
              <a:cs typeface="Arial"/>
            </a:endParaRPr>
          </a:p>
          <a:p>
            <a:pPr marL="12700" marR="5080" indent="10160">
              <a:lnSpc>
                <a:spcPts val="1030"/>
              </a:lnSpc>
              <a:spcBef>
                <a:spcPts val="55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Rī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ga  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1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.0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%</a:t>
            </a:r>
            <a:endParaRPr sz="900">
              <a:latin typeface="Arial"/>
              <a:cs typeface="Arial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2292223" y="3820414"/>
            <a:ext cx="343535" cy="29527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40005" marR="5080" indent="-27940">
              <a:lnSpc>
                <a:spcPts val="1040"/>
              </a:lnSpc>
              <a:spcBef>
                <a:spcPts val="165"/>
              </a:spcBef>
            </a:pP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Fe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l</a:t>
            </a:r>
            <a:r>
              <a:rPr sz="900" spc="-10" dirty="0">
                <a:solidFill>
                  <a:srgbClr val="393A3B"/>
                </a:solidFill>
                <a:latin typeface="Arial"/>
                <a:cs typeface="Arial"/>
              </a:rPr>
              <a:t>z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e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r  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0.9%</a:t>
            </a:r>
            <a:endParaRPr sz="900">
              <a:latin typeface="Arial"/>
              <a:cs typeface="Arial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2863342" y="3506216"/>
            <a:ext cx="325120" cy="29527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30480" marR="5080" indent="-18415">
              <a:lnSpc>
                <a:spcPts val="1040"/>
              </a:lnSpc>
              <a:spcBef>
                <a:spcPts val="165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Ka</a:t>
            </a:r>
            <a:r>
              <a:rPr sz="900" spc="5" dirty="0">
                <a:solidFill>
                  <a:srgbClr val="393A3B"/>
                </a:solidFill>
                <a:latin typeface="Arial"/>
                <a:cs typeface="Arial"/>
              </a:rPr>
              <a:t>m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ri  0.9%</a:t>
            </a:r>
            <a:endParaRPr sz="900">
              <a:latin typeface="Arial"/>
              <a:cs typeface="Arial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1948433" y="3344036"/>
            <a:ext cx="743585" cy="29527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241300" marR="5080" indent="-228600">
              <a:lnSpc>
                <a:spcPts val="1040"/>
              </a:lnSpc>
              <a:spcBef>
                <a:spcPts val="165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Talsu</a:t>
            </a:r>
            <a:r>
              <a:rPr sz="900" spc="-55" dirty="0">
                <a:solidFill>
                  <a:srgbClr val="393A3B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Tehnika  0.8%</a:t>
            </a:r>
            <a:endParaRPr sz="900">
              <a:latin typeface="Arial"/>
              <a:cs typeface="Arial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3158489" y="3210814"/>
            <a:ext cx="688340" cy="29527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212090" marR="5080" indent="-200025">
              <a:lnSpc>
                <a:spcPts val="1040"/>
              </a:lnSpc>
              <a:spcBef>
                <a:spcPts val="165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Tool</a:t>
            </a:r>
            <a:r>
              <a:rPr sz="900" spc="-75" dirty="0">
                <a:solidFill>
                  <a:srgbClr val="393A3B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Industry  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0.8%</a:t>
            </a:r>
            <a:endParaRPr sz="900">
              <a:latin typeface="Arial"/>
              <a:cs typeface="Arial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1681352" y="2858261"/>
            <a:ext cx="1042669" cy="29527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390525" marR="5080" indent="-378460">
              <a:lnSpc>
                <a:spcPts val="1040"/>
              </a:lnSpc>
              <a:spcBef>
                <a:spcPts val="165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Biotehniskais</a:t>
            </a:r>
            <a:r>
              <a:rPr sz="900" spc="-60" dirty="0">
                <a:solidFill>
                  <a:srgbClr val="393A3B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centrs  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0.7%</a:t>
            </a:r>
            <a:endParaRPr sz="900">
              <a:latin typeface="Arial"/>
              <a:cs typeface="Arial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4777485" y="3048761"/>
            <a:ext cx="287020" cy="29527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 indent="15240">
              <a:lnSpc>
                <a:spcPts val="1040"/>
              </a:lnSpc>
              <a:spcBef>
                <a:spcPts val="165"/>
              </a:spcBef>
            </a:pPr>
            <a:r>
              <a:rPr sz="900" spc="5" dirty="0">
                <a:solidFill>
                  <a:srgbClr val="393A3B"/>
                </a:solidFill>
                <a:latin typeface="Arial"/>
                <a:cs typeface="Arial"/>
              </a:rPr>
              <a:t>J</a:t>
            </a:r>
            <a:r>
              <a:rPr sz="900" spc="-20" dirty="0">
                <a:solidFill>
                  <a:srgbClr val="393A3B"/>
                </a:solidFill>
                <a:latin typeface="Arial"/>
                <a:cs typeface="Arial"/>
              </a:rPr>
              <a:t>M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R  0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.7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%</a:t>
            </a:r>
            <a:endParaRPr sz="900">
              <a:latin typeface="Arial"/>
              <a:cs typeface="Arial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3814698" y="2858261"/>
            <a:ext cx="12287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Aerodium</a:t>
            </a:r>
            <a:r>
              <a:rPr sz="900" spc="-25" dirty="0">
                <a:solidFill>
                  <a:srgbClr val="393A3B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Technologies</a:t>
            </a:r>
            <a:endParaRPr sz="900">
              <a:latin typeface="Arial"/>
              <a:cs typeface="Arial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4285615" y="2990850"/>
            <a:ext cx="2870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.7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%</a:t>
            </a:r>
            <a:endParaRPr sz="900">
              <a:latin typeface="Arial"/>
              <a:cs typeface="Arial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5168010" y="2667761"/>
            <a:ext cx="287020" cy="29527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 indent="2540">
              <a:lnSpc>
                <a:spcPts val="1040"/>
              </a:lnSpc>
              <a:spcBef>
                <a:spcPts val="165"/>
              </a:spcBef>
            </a:pP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F</a:t>
            </a:r>
            <a:r>
              <a:rPr sz="900" spc="-20" dirty="0">
                <a:solidFill>
                  <a:srgbClr val="393A3B"/>
                </a:solidFill>
                <a:latin typeface="Arial"/>
                <a:cs typeface="Arial"/>
              </a:rPr>
              <a:t>M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M  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.7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%</a:t>
            </a:r>
            <a:endParaRPr sz="900">
              <a:latin typeface="Arial"/>
              <a:cs typeface="Arial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5648071" y="2635961"/>
            <a:ext cx="287020" cy="295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25">
              <a:lnSpc>
                <a:spcPts val="1065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CITI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65"/>
              </a:lnSpc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9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.9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%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7991" y="783412"/>
            <a:ext cx="55511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360F2C"/>
                </a:solidFill>
              </a:rPr>
              <a:t>IT nozare </a:t>
            </a:r>
            <a:r>
              <a:rPr sz="3200" spc="-5" dirty="0">
                <a:solidFill>
                  <a:srgbClr val="360F2C"/>
                </a:solidFill>
              </a:rPr>
              <a:t>dodas ārpus</a:t>
            </a:r>
            <a:r>
              <a:rPr sz="3200" spc="-130" dirty="0">
                <a:solidFill>
                  <a:srgbClr val="360F2C"/>
                </a:solidFill>
              </a:rPr>
              <a:t> </a:t>
            </a:r>
            <a:r>
              <a:rPr sz="3200" spc="-5" dirty="0">
                <a:solidFill>
                  <a:srgbClr val="360F2C"/>
                </a:solidFill>
              </a:rPr>
              <a:t>Rīgas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865124" y="1622806"/>
            <a:ext cx="460565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DB8892"/>
                </a:solidFill>
                <a:latin typeface="Arial"/>
                <a:cs typeface="Arial"/>
              </a:rPr>
              <a:t>Programmēšanas uzņēmumu </a:t>
            </a:r>
            <a:r>
              <a:rPr sz="1400" b="1" spc="-10" dirty="0">
                <a:solidFill>
                  <a:srgbClr val="DB8892"/>
                </a:solidFill>
                <a:latin typeface="Arial"/>
                <a:cs typeface="Arial"/>
              </a:rPr>
              <a:t>VSAOI </a:t>
            </a:r>
            <a:r>
              <a:rPr sz="1400" b="1" spc="-5" dirty="0">
                <a:solidFill>
                  <a:srgbClr val="DB8892"/>
                </a:solidFill>
                <a:latin typeface="Arial"/>
                <a:cs typeface="Arial"/>
              </a:rPr>
              <a:t>maksājumi</a:t>
            </a:r>
            <a:r>
              <a:rPr sz="1400" b="1" spc="-45" dirty="0">
                <a:solidFill>
                  <a:srgbClr val="DB8892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DB8892"/>
                </a:solidFill>
                <a:latin typeface="Arial"/>
                <a:cs typeface="Arial"/>
              </a:rPr>
              <a:t>ārpus</a:t>
            </a:r>
            <a:endParaRPr sz="140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</a:pPr>
            <a:r>
              <a:rPr sz="1400" b="1" spc="-5" dirty="0">
                <a:solidFill>
                  <a:srgbClr val="DB8892"/>
                </a:solidFill>
                <a:latin typeface="Arial"/>
                <a:cs typeface="Arial"/>
              </a:rPr>
              <a:t>Rīgas, Ķekavas un </a:t>
            </a:r>
            <a:r>
              <a:rPr sz="1400" b="1" dirty="0">
                <a:solidFill>
                  <a:srgbClr val="DB8892"/>
                </a:solidFill>
                <a:latin typeface="Arial"/>
                <a:cs typeface="Arial"/>
              </a:rPr>
              <a:t>Mārupes,</a:t>
            </a:r>
            <a:r>
              <a:rPr sz="1400" b="1" spc="-120" dirty="0">
                <a:solidFill>
                  <a:srgbClr val="DB8892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DB8892"/>
                </a:solidFill>
                <a:latin typeface="Arial"/>
                <a:cs typeface="Arial"/>
              </a:rPr>
              <a:t>‘000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09472" y="2898838"/>
            <a:ext cx="3701415" cy="3392170"/>
            <a:chOff x="1109472" y="2898838"/>
            <a:chExt cx="3701415" cy="3392170"/>
          </a:xfrm>
        </p:grpSpPr>
        <p:sp>
          <p:nvSpPr>
            <p:cNvPr id="5" name="object 5"/>
            <p:cNvSpPr/>
            <p:nvPr/>
          </p:nvSpPr>
          <p:spPr>
            <a:xfrm>
              <a:off x="1109472" y="2929128"/>
              <a:ext cx="3700779" cy="2682240"/>
            </a:xfrm>
            <a:custGeom>
              <a:avLst/>
              <a:gdLst/>
              <a:ahLst/>
              <a:cxnLst/>
              <a:rect l="l" t="t" r="r" b="b"/>
              <a:pathLst>
                <a:path w="3700779" h="2682240">
                  <a:moveTo>
                    <a:pt x="0" y="2682240"/>
                  </a:moveTo>
                  <a:lnTo>
                    <a:pt x="3700272" y="2682240"/>
                  </a:lnTo>
                </a:path>
                <a:path w="3700779" h="2682240">
                  <a:moveTo>
                    <a:pt x="0" y="2011680"/>
                  </a:moveTo>
                  <a:lnTo>
                    <a:pt x="3700272" y="2011680"/>
                  </a:lnTo>
                </a:path>
                <a:path w="3700779" h="2682240">
                  <a:moveTo>
                    <a:pt x="0" y="1341120"/>
                  </a:moveTo>
                  <a:lnTo>
                    <a:pt x="3700272" y="1341120"/>
                  </a:lnTo>
                </a:path>
                <a:path w="3700779" h="2682240">
                  <a:moveTo>
                    <a:pt x="0" y="670560"/>
                  </a:moveTo>
                  <a:lnTo>
                    <a:pt x="3700272" y="670560"/>
                  </a:lnTo>
                </a:path>
                <a:path w="3700779" h="2682240">
                  <a:moveTo>
                    <a:pt x="0" y="0"/>
                  </a:moveTo>
                  <a:lnTo>
                    <a:pt x="3700272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73886" y="2913126"/>
              <a:ext cx="3171825" cy="3091180"/>
            </a:xfrm>
            <a:custGeom>
              <a:avLst/>
              <a:gdLst/>
              <a:ahLst/>
              <a:cxnLst/>
              <a:rect l="l" t="t" r="r" b="b"/>
              <a:pathLst>
                <a:path w="3171825" h="3091179">
                  <a:moveTo>
                    <a:pt x="0" y="3090672"/>
                  </a:moveTo>
                  <a:lnTo>
                    <a:pt x="528827" y="2848356"/>
                  </a:lnTo>
                  <a:lnTo>
                    <a:pt x="1057656" y="2375916"/>
                  </a:lnTo>
                  <a:lnTo>
                    <a:pt x="1586483" y="1969008"/>
                  </a:lnTo>
                  <a:lnTo>
                    <a:pt x="2115312" y="1252728"/>
                  </a:lnTo>
                  <a:lnTo>
                    <a:pt x="2642616" y="437388"/>
                  </a:lnTo>
                  <a:lnTo>
                    <a:pt x="3171443" y="0"/>
                  </a:lnTo>
                </a:path>
              </a:pathLst>
            </a:custGeom>
            <a:ln w="28575">
              <a:solidFill>
                <a:srgbClr val="6D03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73886" y="3224022"/>
              <a:ext cx="3171825" cy="2903220"/>
            </a:xfrm>
            <a:custGeom>
              <a:avLst/>
              <a:gdLst/>
              <a:ahLst/>
              <a:cxnLst/>
              <a:rect l="l" t="t" r="r" b="b"/>
              <a:pathLst>
                <a:path w="3171825" h="2903220">
                  <a:moveTo>
                    <a:pt x="0" y="2903220"/>
                  </a:moveTo>
                  <a:lnTo>
                    <a:pt x="528827" y="2782824"/>
                  </a:lnTo>
                  <a:lnTo>
                    <a:pt x="1057656" y="2516124"/>
                  </a:lnTo>
                  <a:lnTo>
                    <a:pt x="1586483" y="2193036"/>
                  </a:lnTo>
                  <a:lnTo>
                    <a:pt x="2115312" y="1427988"/>
                  </a:lnTo>
                  <a:lnTo>
                    <a:pt x="2642616" y="888491"/>
                  </a:lnTo>
                  <a:lnTo>
                    <a:pt x="3171443" y="0"/>
                  </a:lnTo>
                </a:path>
              </a:pathLst>
            </a:custGeom>
            <a:ln w="28575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73886" y="3233166"/>
              <a:ext cx="3171825" cy="2207260"/>
            </a:xfrm>
            <a:custGeom>
              <a:avLst/>
              <a:gdLst/>
              <a:ahLst/>
              <a:cxnLst/>
              <a:rect l="l" t="t" r="r" b="b"/>
              <a:pathLst>
                <a:path w="3171825" h="2207260">
                  <a:moveTo>
                    <a:pt x="0" y="2206752"/>
                  </a:moveTo>
                  <a:lnTo>
                    <a:pt x="528827" y="2036064"/>
                  </a:lnTo>
                  <a:lnTo>
                    <a:pt x="1057656" y="1662684"/>
                  </a:lnTo>
                  <a:lnTo>
                    <a:pt x="1586483" y="1226820"/>
                  </a:lnTo>
                  <a:lnTo>
                    <a:pt x="2115312" y="813816"/>
                  </a:lnTo>
                  <a:lnTo>
                    <a:pt x="2642616" y="475488"/>
                  </a:lnTo>
                  <a:lnTo>
                    <a:pt x="3171443" y="0"/>
                  </a:lnTo>
                </a:path>
              </a:pathLst>
            </a:custGeom>
            <a:ln w="28575">
              <a:solidFill>
                <a:srgbClr val="6DAA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73886" y="3051810"/>
              <a:ext cx="3171825" cy="2103120"/>
            </a:xfrm>
            <a:custGeom>
              <a:avLst/>
              <a:gdLst/>
              <a:ahLst/>
              <a:cxnLst/>
              <a:rect l="l" t="t" r="r" b="b"/>
              <a:pathLst>
                <a:path w="3171825" h="2103120">
                  <a:moveTo>
                    <a:pt x="0" y="2103120"/>
                  </a:moveTo>
                  <a:lnTo>
                    <a:pt x="528827" y="1831847"/>
                  </a:lnTo>
                  <a:lnTo>
                    <a:pt x="1057656" y="1356359"/>
                  </a:lnTo>
                  <a:lnTo>
                    <a:pt x="1586483" y="749807"/>
                  </a:lnTo>
                  <a:lnTo>
                    <a:pt x="2115312" y="0"/>
                  </a:lnTo>
                  <a:lnTo>
                    <a:pt x="2642616" y="501395"/>
                  </a:lnTo>
                  <a:lnTo>
                    <a:pt x="3171443" y="332231"/>
                  </a:lnTo>
                </a:path>
              </a:pathLst>
            </a:custGeom>
            <a:ln w="28575">
              <a:solidFill>
                <a:srgbClr val="EA49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73886" y="4251198"/>
              <a:ext cx="3171825" cy="1324610"/>
            </a:xfrm>
            <a:custGeom>
              <a:avLst/>
              <a:gdLst/>
              <a:ahLst/>
              <a:cxnLst/>
              <a:rect l="l" t="t" r="r" b="b"/>
              <a:pathLst>
                <a:path w="3171825" h="1324610">
                  <a:moveTo>
                    <a:pt x="0" y="1324355"/>
                  </a:moveTo>
                  <a:lnTo>
                    <a:pt x="528827" y="1324355"/>
                  </a:lnTo>
                  <a:lnTo>
                    <a:pt x="1057656" y="1283208"/>
                  </a:lnTo>
                  <a:lnTo>
                    <a:pt x="1586483" y="1123188"/>
                  </a:lnTo>
                  <a:lnTo>
                    <a:pt x="2115312" y="955547"/>
                  </a:lnTo>
                  <a:lnTo>
                    <a:pt x="2642616" y="426719"/>
                  </a:lnTo>
                  <a:lnTo>
                    <a:pt x="3171443" y="0"/>
                  </a:lnTo>
                </a:path>
              </a:pathLst>
            </a:custGeom>
            <a:ln w="28574">
              <a:solidFill>
                <a:srgbClr val="778A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73886" y="5386577"/>
              <a:ext cx="3171825" cy="413384"/>
            </a:xfrm>
            <a:custGeom>
              <a:avLst/>
              <a:gdLst/>
              <a:ahLst/>
              <a:cxnLst/>
              <a:rect l="l" t="t" r="r" b="b"/>
              <a:pathLst>
                <a:path w="3171825" h="413385">
                  <a:moveTo>
                    <a:pt x="0" y="263652"/>
                  </a:moveTo>
                  <a:lnTo>
                    <a:pt x="528827" y="353568"/>
                  </a:lnTo>
                  <a:lnTo>
                    <a:pt x="1057656" y="384048"/>
                  </a:lnTo>
                  <a:lnTo>
                    <a:pt x="1586483" y="413004"/>
                  </a:lnTo>
                  <a:lnTo>
                    <a:pt x="2115312" y="397764"/>
                  </a:lnTo>
                  <a:lnTo>
                    <a:pt x="2642616" y="51816"/>
                  </a:lnTo>
                  <a:lnTo>
                    <a:pt x="3171443" y="0"/>
                  </a:lnTo>
                </a:path>
              </a:pathLst>
            </a:custGeom>
            <a:ln w="28575">
              <a:solidFill>
                <a:srgbClr val="B88D9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10234" y="6281166"/>
              <a:ext cx="3700779" cy="0"/>
            </a:xfrm>
            <a:custGeom>
              <a:avLst/>
              <a:gdLst/>
              <a:ahLst/>
              <a:cxnLst/>
              <a:rect l="l" t="t" r="r" b="b"/>
              <a:pathLst>
                <a:path w="3700779">
                  <a:moveTo>
                    <a:pt x="0" y="0"/>
                  </a:moveTo>
                  <a:lnTo>
                    <a:pt x="3700271" y="0"/>
                  </a:lnTo>
                </a:path>
              </a:pathLst>
            </a:custGeom>
            <a:ln w="19050">
              <a:solidFill>
                <a:srgbClr val="1E28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373886" y="5442966"/>
              <a:ext cx="3171825" cy="805180"/>
            </a:xfrm>
            <a:custGeom>
              <a:avLst/>
              <a:gdLst/>
              <a:ahLst/>
              <a:cxnLst/>
              <a:rect l="l" t="t" r="r" b="b"/>
              <a:pathLst>
                <a:path w="3171825" h="805179">
                  <a:moveTo>
                    <a:pt x="0" y="804672"/>
                  </a:moveTo>
                  <a:lnTo>
                    <a:pt x="528827" y="765048"/>
                  </a:lnTo>
                  <a:lnTo>
                    <a:pt x="1057656" y="731520"/>
                  </a:lnTo>
                  <a:lnTo>
                    <a:pt x="1586483" y="714756"/>
                  </a:lnTo>
                  <a:lnTo>
                    <a:pt x="2115312" y="650748"/>
                  </a:lnTo>
                  <a:lnTo>
                    <a:pt x="2642616" y="362712"/>
                  </a:lnTo>
                  <a:lnTo>
                    <a:pt x="3171443" y="0"/>
                  </a:lnTo>
                </a:path>
              </a:pathLst>
            </a:custGeom>
            <a:ln w="28575">
              <a:solidFill>
                <a:srgbClr val="A331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373886" y="5596890"/>
              <a:ext cx="3171825" cy="181610"/>
            </a:xfrm>
            <a:custGeom>
              <a:avLst/>
              <a:gdLst/>
              <a:ahLst/>
              <a:cxnLst/>
              <a:rect l="l" t="t" r="r" b="b"/>
              <a:pathLst>
                <a:path w="3171825" h="181610">
                  <a:moveTo>
                    <a:pt x="0" y="181356"/>
                  </a:moveTo>
                  <a:lnTo>
                    <a:pt x="528827" y="103632"/>
                  </a:lnTo>
                  <a:lnTo>
                    <a:pt x="1057656" y="160020"/>
                  </a:lnTo>
                  <a:lnTo>
                    <a:pt x="1586483" y="96012"/>
                  </a:lnTo>
                  <a:lnTo>
                    <a:pt x="2115312" y="0"/>
                  </a:lnTo>
                  <a:lnTo>
                    <a:pt x="2642616" y="121920"/>
                  </a:lnTo>
                  <a:lnTo>
                    <a:pt x="3171443" y="59436"/>
                  </a:lnTo>
                </a:path>
              </a:pathLst>
            </a:custGeom>
            <a:ln w="28575">
              <a:solidFill>
                <a:srgbClr val="3983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373886" y="5807202"/>
              <a:ext cx="3171825" cy="273050"/>
            </a:xfrm>
            <a:custGeom>
              <a:avLst/>
              <a:gdLst/>
              <a:ahLst/>
              <a:cxnLst/>
              <a:rect l="l" t="t" r="r" b="b"/>
              <a:pathLst>
                <a:path w="3171825" h="273050">
                  <a:moveTo>
                    <a:pt x="0" y="272796"/>
                  </a:moveTo>
                  <a:lnTo>
                    <a:pt x="528827" y="252984"/>
                  </a:lnTo>
                  <a:lnTo>
                    <a:pt x="1057656" y="269748"/>
                  </a:lnTo>
                  <a:lnTo>
                    <a:pt x="1586483" y="243840"/>
                  </a:lnTo>
                  <a:lnTo>
                    <a:pt x="2115312" y="131064"/>
                  </a:lnTo>
                  <a:lnTo>
                    <a:pt x="2642616" y="0"/>
                  </a:lnTo>
                  <a:lnTo>
                    <a:pt x="3171443" y="25908"/>
                  </a:lnTo>
                </a:path>
              </a:pathLst>
            </a:custGeom>
            <a:ln w="28575">
              <a:solidFill>
                <a:srgbClr val="232F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373886" y="5956554"/>
              <a:ext cx="3171825" cy="291465"/>
            </a:xfrm>
            <a:custGeom>
              <a:avLst/>
              <a:gdLst/>
              <a:ahLst/>
              <a:cxnLst/>
              <a:rect l="l" t="t" r="r" b="b"/>
              <a:pathLst>
                <a:path w="3171825" h="291464">
                  <a:moveTo>
                    <a:pt x="0" y="291084"/>
                  </a:moveTo>
                  <a:lnTo>
                    <a:pt x="528827" y="248412"/>
                  </a:lnTo>
                  <a:lnTo>
                    <a:pt x="1057656" y="193548"/>
                  </a:lnTo>
                  <a:lnTo>
                    <a:pt x="1586483" y="175260"/>
                  </a:lnTo>
                  <a:lnTo>
                    <a:pt x="2115312" y="80772"/>
                  </a:lnTo>
                  <a:lnTo>
                    <a:pt x="2642616" y="48768"/>
                  </a:lnTo>
                  <a:lnTo>
                    <a:pt x="3171443" y="0"/>
                  </a:lnTo>
                </a:path>
              </a:pathLst>
            </a:custGeom>
            <a:ln w="28575">
              <a:solidFill>
                <a:srgbClr val="6674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917854" y="6183274"/>
            <a:ext cx="965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212D29"/>
                </a:solidFill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76427" y="5513019"/>
            <a:ext cx="2374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212D29"/>
                </a:solidFill>
                <a:latin typeface="Arial"/>
                <a:cs typeface="Arial"/>
              </a:rPr>
              <a:t>2</a:t>
            </a:r>
            <a:r>
              <a:rPr sz="1000" dirty="0">
                <a:solidFill>
                  <a:srgbClr val="212D29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212D29"/>
                </a:solidFill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76427" y="4842128"/>
            <a:ext cx="2374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212D29"/>
                </a:solidFill>
                <a:latin typeface="Arial"/>
                <a:cs typeface="Arial"/>
              </a:rPr>
              <a:t>4</a:t>
            </a:r>
            <a:r>
              <a:rPr sz="1000" dirty="0">
                <a:solidFill>
                  <a:srgbClr val="212D29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212D29"/>
                </a:solidFill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76427" y="4171569"/>
            <a:ext cx="2374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212D29"/>
                </a:solidFill>
                <a:latin typeface="Arial"/>
                <a:cs typeface="Arial"/>
              </a:rPr>
              <a:t>6</a:t>
            </a:r>
            <a:r>
              <a:rPr sz="1000" dirty="0">
                <a:solidFill>
                  <a:srgbClr val="212D29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212D29"/>
                </a:solidFill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76427" y="3500754"/>
            <a:ext cx="2374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212D29"/>
                </a:solidFill>
                <a:latin typeface="Arial"/>
                <a:cs typeface="Arial"/>
              </a:rPr>
              <a:t>8</a:t>
            </a:r>
            <a:r>
              <a:rPr sz="1000" dirty="0">
                <a:solidFill>
                  <a:srgbClr val="212D29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212D29"/>
                </a:solidFill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05713" y="2830194"/>
            <a:ext cx="30861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212D29"/>
                </a:solidFill>
                <a:latin typeface="Arial"/>
                <a:cs typeface="Arial"/>
              </a:rPr>
              <a:t>1</a:t>
            </a:r>
            <a:r>
              <a:rPr sz="1000" spc="5" dirty="0">
                <a:solidFill>
                  <a:srgbClr val="212D29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212D29"/>
                </a:solidFill>
                <a:latin typeface="Arial"/>
                <a:cs typeface="Arial"/>
              </a:rPr>
              <a:t>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20825" y="6335064"/>
            <a:ext cx="34791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41020" algn="l"/>
                <a:tab pos="1069340" algn="l"/>
                <a:tab pos="1597660" algn="l"/>
                <a:tab pos="2126615" algn="l"/>
                <a:tab pos="2654935" algn="l"/>
                <a:tab pos="3183890" algn="l"/>
              </a:tabLst>
            </a:pPr>
            <a:r>
              <a:rPr sz="1000" spc="-5" dirty="0">
                <a:solidFill>
                  <a:srgbClr val="212D29"/>
                </a:solidFill>
                <a:latin typeface="Arial"/>
                <a:cs typeface="Arial"/>
              </a:rPr>
              <a:t>2</a:t>
            </a:r>
            <a:r>
              <a:rPr sz="1000" dirty="0">
                <a:solidFill>
                  <a:srgbClr val="212D29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212D29"/>
                </a:solidFill>
                <a:latin typeface="Arial"/>
                <a:cs typeface="Arial"/>
              </a:rPr>
              <a:t>14</a:t>
            </a:r>
            <a:r>
              <a:rPr sz="1000" dirty="0">
                <a:solidFill>
                  <a:srgbClr val="212D29"/>
                </a:solidFill>
                <a:latin typeface="Arial"/>
                <a:cs typeface="Arial"/>
              </a:rPr>
              <a:t>	</a:t>
            </a:r>
            <a:r>
              <a:rPr sz="1000" spc="-5" dirty="0">
                <a:solidFill>
                  <a:srgbClr val="212D29"/>
                </a:solidFill>
                <a:latin typeface="Arial"/>
                <a:cs typeface="Arial"/>
              </a:rPr>
              <a:t>2</a:t>
            </a:r>
            <a:r>
              <a:rPr sz="1000" dirty="0">
                <a:solidFill>
                  <a:srgbClr val="212D29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212D29"/>
                </a:solidFill>
                <a:latin typeface="Arial"/>
                <a:cs typeface="Arial"/>
              </a:rPr>
              <a:t>15</a:t>
            </a:r>
            <a:r>
              <a:rPr sz="1000" dirty="0">
                <a:solidFill>
                  <a:srgbClr val="212D29"/>
                </a:solidFill>
                <a:latin typeface="Arial"/>
                <a:cs typeface="Arial"/>
              </a:rPr>
              <a:t>	</a:t>
            </a:r>
            <a:r>
              <a:rPr sz="1000" spc="-5" dirty="0">
                <a:solidFill>
                  <a:srgbClr val="212D29"/>
                </a:solidFill>
                <a:latin typeface="Arial"/>
                <a:cs typeface="Arial"/>
              </a:rPr>
              <a:t>2</a:t>
            </a:r>
            <a:r>
              <a:rPr sz="1000" dirty="0">
                <a:solidFill>
                  <a:srgbClr val="212D29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212D29"/>
                </a:solidFill>
                <a:latin typeface="Arial"/>
                <a:cs typeface="Arial"/>
              </a:rPr>
              <a:t>16</a:t>
            </a:r>
            <a:r>
              <a:rPr sz="1000" dirty="0">
                <a:solidFill>
                  <a:srgbClr val="212D29"/>
                </a:solidFill>
                <a:latin typeface="Arial"/>
                <a:cs typeface="Arial"/>
              </a:rPr>
              <a:t>	</a:t>
            </a:r>
            <a:r>
              <a:rPr sz="1000" spc="-5" dirty="0">
                <a:solidFill>
                  <a:srgbClr val="212D29"/>
                </a:solidFill>
                <a:latin typeface="Arial"/>
                <a:cs typeface="Arial"/>
              </a:rPr>
              <a:t>2</a:t>
            </a:r>
            <a:r>
              <a:rPr sz="1000" spc="5" dirty="0">
                <a:solidFill>
                  <a:srgbClr val="212D29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212D29"/>
                </a:solidFill>
                <a:latin typeface="Arial"/>
                <a:cs typeface="Arial"/>
              </a:rPr>
              <a:t>17</a:t>
            </a:r>
            <a:r>
              <a:rPr sz="1000" dirty="0">
                <a:solidFill>
                  <a:srgbClr val="212D29"/>
                </a:solidFill>
                <a:latin typeface="Arial"/>
                <a:cs typeface="Arial"/>
              </a:rPr>
              <a:t>	</a:t>
            </a:r>
            <a:r>
              <a:rPr sz="1000" spc="-5" dirty="0">
                <a:solidFill>
                  <a:srgbClr val="212D29"/>
                </a:solidFill>
                <a:latin typeface="Arial"/>
                <a:cs typeface="Arial"/>
              </a:rPr>
              <a:t>2</a:t>
            </a:r>
            <a:r>
              <a:rPr sz="1000" dirty="0">
                <a:solidFill>
                  <a:srgbClr val="212D29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212D29"/>
                </a:solidFill>
                <a:latin typeface="Arial"/>
                <a:cs typeface="Arial"/>
              </a:rPr>
              <a:t>18</a:t>
            </a:r>
            <a:r>
              <a:rPr sz="1000" dirty="0">
                <a:solidFill>
                  <a:srgbClr val="212D29"/>
                </a:solidFill>
                <a:latin typeface="Arial"/>
                <a:cs typeface="Arial"/>
              </a:rPr>
              <a:t>	</a:t>
            </a:r>
            <a:r>
              <a:rPr sz="1000" spc="-5" dirty="0">
                <a:solidFill>
                  <a:srgbClr val="212D29"/>
                </a:solidFill>
                <a:latin typeface="Arial"/>
                <a:cs typeface="Arial"/>
              </a:rPr>
              <a:t>2</a:t>
            </a:r>
            <a:r>
              <a:rPr sz="1000" dirty="0">
                <a:solidFill>
                  <a:srgbClr val="212D29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212D29"/>
                </a:solidFill>
                <a:latin typeface="Arial"/>
                <a:cs typeface="Arial"/>
              </a:rPr>
              <a:t>19</a:t>
            </a:r>
            <a:r>
              <a:rPr sz="1000" dirty="0">
                <a:solidFill>
                  <a:srgbClr val="212D29"/>
                </a:solidFill>
                <a:latin typeface="Arial"/>
                <a:cs typeface="Arial"/>
              </a:rPr>
              <a:t>	</a:t>
            </a:r>
            <a:r>
              <a:rPr sz="1000" spc="-5" dirty="0">
                <a:solidFill>
                  <a:srgbClr val="212D29"/>
                </a:solidFill>
                <a:latin typeface="Arial"/>
                <a:cs typeface="Arial"/>
              </a:rPr>
              <a:t>2</a:t>
            </a:r>
            <a:r>
              <a:rPr sz="1000" dirty="0">
                <a:solidFill>
                  <a:srgbClr val="212D29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212D29"/>
                </a:solidFill>
                <a:latin typeface="Arial"/>
                <a:cs typeface="Arial"/>
              </a:rPr>
              <a:t>20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052821" y="3626358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8575">
            <a:solidFill>
              <a:srgbClr val="6D03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310378" y="3527805"/>
            <a:ext cx="52514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212D29"/>
                </a:solidFill>
                <a:latin typeface="Arial"/>
                <a:cs typeface="Arial"/>
              </a:rPr>
              <a:t>V</a:t>
            </a:r>
            <a:r>
              <a:rPr sz="1000" spc="-5" dirty="0">
                <a:solidFill>
                  <a:srgbClr val="212D29"/>
                </a:solidFill>
                <a:latin typeface="Arial"/>
                <a:cs typeface="Arial"/>
              </a:rPr>
              <a:t>a</a:t>
            </a:r>
            <a:r>
              <a:rPr sz="1000" spc="-15" dirty="0">
                <a:solidFill>
                  <a:srgbClr val="212D29"/>
                </a:solidFill>
                <a:latin typeface="Arial"/>
                <a:cs typeface="Arial"/>
              </a:rPr>
              <a:t>l</a:t>
            </a:r>
            <a:r>
              <a:rPr sz="1000" dirty="0">
                <a:solidFill>
                  <a:srgbClr val="212D29"/>
                </a:solidFill>
                <a:latin typeface="Arial"/>
                <a:cs typeface="Arial"/>
              </a:rPr>
              <a:t>m</a:t>
            </a:r>
            <a:r>
              <a:rPr sz="1000" spc="-10" dirty="0">
                <a:solidFill>
                  <a:srgbClr val="212D29"/>
                </a:solidFill>
                <a:latin typeface="Arial"/>
                <a:cs typeface="Arial"/>
              </a:rPr>
              <a:t>i</a:t>
            </a:r>
            <a:r>
              <a:rPr sz="1000" dirty="0">
                <a:solidFill>
                  <a:srgbClr val="212D29"/>
                </a:solidFill>
                <a:latin typeface="Arial"/>
                <a:cs typeface="Arial"/>
              </a:rPr>
              <a:t>e</a:t>
            </a:r>
            <a:r>
              <a:rPr sz="1000" spc="-15" dirty="0">
                <a:solidFill>
                  <a:srgbClr val="212D29"/>
                </a:solidFill>
                <a:latin typeface="Arial"/>
                <a:cs typeface="Arial"/>
              </a:rPr>
              <a:t>r</a:t>
            </a:r>
            <a:r>
              <a:rPr sz="1000" spc="-5" dirty="0">
                <a:solidFill>
                  <a:srgbClr val="212D29"/>
                </a:solidFill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052821" y="3896105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8575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310378" y="3796360"/>
            <a:ext cx="47688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212D29"/>
                </a:solidFill>
                <a:latin typeface="Arial"/>
                <a:cs typeface="Arial"/>
              </a:rPr>
              <a:t>J</a:t>
            </a:r>
            <a:r>
              <a:rPr sz="1000" spc="-10" dirty="0">
                <a:solidFill>
                  <a:srgbClr val="212D29"/>
                </a:solidFill>
                <a:latin typeface="Arial"/>
                <a:cs typeface="Arial"/>
              </a:rPr>
              <a:t>ū</a:t>
            </a:r>
            <a:r>
              <a:rPr sz="1000" spc="-5" dirty="0">
                <a:solidFill>
                  <a:srgbClr val="212D29"/>
                </a:solidFill>
                <a:latin typeface="Arial"/>
                <a:cs typeface="Arial"/>
              </a:rPr>
              <a:t>r</a:t>
            </a:r>
            <a:r>
              <a:rPr sz="1000" spc="-10" dirty="0">
                <a:solidFill>
                  <a:srgbClr val="212D29"/>
                </a:solidFill>
                <a:latin typeface="Arial"/>
                <a:cs typeface="Arial"/>
              </a:rPr>
              <a:t>m</a:t>
            </a:r>
            <a:r>
              <a:rPr sz="1000" dirty="0">
                <a:solidFill>
                  <a:srgbClr val="212D29"/>
                </a:solidFill>
                <a:latin typeface="Arial"/>
                <a:cs typeface="Arial"/>
              </a:rPr>
              <a:t>a</a:t>
            </a:r>
            <a:r>
              <a:rPr sz="1000" spc="-15" dirty="0">
                <a:solidFill>
                  <a:srgbClr val="212D29"/>
                </a:solidFill>
                <a:latin typeface="Arial"/>
                <a:cs typeface="Arial"/>
              </a:rPr>
              <a:t>l</a:t>
            </a:r>
            <a:r>
              <a:rPr sz="1000" spc="-5" dirty="0">
                <a:solidFill>
                  <a:srgbClr val="212D29"/>
                </a:solidFill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052821" y="4164329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8575">
            <a:solidFill>
              <a:srgbClr val="6DAA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5310378" y="4065778"/>
            <a:ext cx="5397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212D29"/>
                </a:solidFill>
                <a:latin typeface="Arial"/>
                <a:cs typeface="Arial"/>
              </a:rPr>
              <a:t>V</a:t>
            </a:r>
            <a:r>
              <a:rPr sz="1000" spc="-5" dirty="0">
                <a:solidFill>
                  <a:srgbClr val="212D29"/>
                </a:solidFill>
                <a:latin typeface="Arial"/>
                <a:cs typeface="Arial"/>
              </a:rPr>
              <a:t>e</a:t>
            </a:r>
            <a:r>
              <a:rPr sz="1000" spc="-10" dirty="0">
                <a:solidFill>
                  <a:srgbClr val="212D29"/>
                </a:solidFill>
                <a:latin typeface="Arial"/>
                <a:cs typeface="Arial"/>
              </a:rPr>
              <a:t>n</a:t>
            </a:r>
            <a:r>
              <a:rPr sz="1000" spc="-5" dirty="0">
                <a:solidFill>
                  <a:srgbClr val="212D29"/>
                </a:solidFill>
                <a:latin typeface="Arial"/>
                <a:cs typeface="Arial"/>
              </a:rPr>
              <a:t>tspi</a:t>
            </a:r>
            <a:r>
              <a:rPr sz="1000" spc="-10" dirty="0">
                <a:solidFill>
                  <a:srgbClr val="212D29"/>
                </a:solidFill>
                <a:latin typeface="Arial"/>
                <a:cs typeface="Arial"/>
              </a:rPr>
              <a:t>l</a:t>
            </a:r>
            <a:r>
              <a:rPr sz="1000" spc="-5" dirty="0">
                <a:solidFill>
                  <a:srgbClr val="212D29"/>
                </a:solidFill>
                <a:latin typeface="Arial"/>
                <a:cs typeface="Arial"/>
              </a:rPr>
              <a:t>s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052821" y="4434078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8575">
            <a:solidFill>
              <a:srgbClr val="EA49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5310378" y="4335017"/>
            <a:ext cx="654050" cy="4464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212D29"/>
                </a:solidFill>
                <a:latin typeface="Arial"/>
                <a:cs typeface="Arial"/>
              </a:rPr>
              <a:t>Daugavpils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19"/>
              </a:spcBef>
            </a:pPr>
            <a:r>
              <a:rPr sz="1000" spc="-5" dirty="0">
                <a:solidFill>
                  <a:srgbClr val="212D29"/>
                </a:solidFill>
                <a:latin typeface="Arial"/>
                <a:cs typeface="Arial"/>
              </a:rPr>
              <a:t>Liepāja</a:t>
            </a:r>
            <a:endParaRPr sz="10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052821" y="4702302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8575">
            <a:solidFill>
              <a:srgbClr val="778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052821" y="4972050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8575">
            <a:solidFill>
              <a:srgbClr val="B88D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310378" y="4872990"/>
            <a:ext cx="46291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212D29"/>
                </a:solidFill>
                <a:latin typeface="Arial"/>
                <a:cs typeface="Arial"/>
              </a:rPr>
              <a:t>J</a:t>
            </a:r>
            <a:r>
              <a:rPr sz="1000" spc="-5" dirty="0">
                <a:solidFill>
                  <a:srgbClr val="212D29"/>
                </a:solidFill>
                <a:latin typeface="Arial"/>
                <a:cs typeface="Arial"/>
              </a:rPr>
              <a:t>elg</a:t>
            </a:r>
            <a:r>
              <a:rPr sz="1000" spc="-10" dirty="0">
                <a:solidFill>
                  <a:srgbClr val="212D29"/>
                </a:solidFill>
                <a:latin typeface="Arial"/>
                <a:cs typeface="Arial"/>
              </a:rPr>
              <a:t>a</a:t>
            </a:r>
            <a:r>
              <a:rPr sz="1000" dirty="0">
                <a:solidFill>
                  <a:srgbClr val="212D29"/>
                </a:solidFill>
                <a:latin typeface="Arial"/>
                <a:cs typeface="Arial"/>
              </a:rPr>
              <a:t>v</a:t>
            </a:r>
            <a:r>
              <a:rPr sz="1000" spc="-5" dirty="0">
                <a:solidFill>
                  <a:srgbClr val="212D29"/>
                </a:solidFill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052821" y="5240273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8575">
            <a:solidFill>
              <a:srgbClr val="A331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5310378" y="5142102"/>
            <a:ext cx="6108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212D29"/>
                </a:solidFill>
                <a:latin typeface="Arial"/>
                <a:cs typeface="Arial"/>
              </a:rPr>
              <a:t>Salapils</a:t>
            </a:r>
            <a:r>
              <a:rPr sz="1000" spc="-55" dirty="0">
                <a:solidFill>
                  <a:srgbClr val="212D29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12D29"/>
                </a:solidFill>
                <a:latin typeface="Arial"/>
                <a:cs typeface="Arial"/>
              </a:rPr>
              <a:t>n.</a:t>
            </a:r>
            <a:endParaRPr sz="10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5052821" y="5510021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8575">
            <a:solidFill>
              <a:srgbClr val="398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5310378" y="5411215"/>
            <a:ext cx="51180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212D29"/>
                </a:solidFill>
                <a:latin typeface="Arial"/>
                <a:cs typeface="Arial"/>
              </a:rPr>
              <a:t>Ogres</a:t>
            </a:r>
            <a:r>
              <a:rPr sz="1000" spc="-55" dirty="0">
                <a:solidFill>
                  <a:srgbClr val="212D29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12D29"/>
                </a:solidFill>
                <a:latin typeface="Arial"/>
                <a:cs typeface="Arial"/>
              </a:rPr>
              <a:t>n.</a:t>
            </a:r>
            <a:endParaRPr sz="10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052821" y="5778246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8575">
            <a:solidFill>
              <a:srgbClr val="232F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5310378" y="5680354"/>
            <a:ext cx="5975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212D29"/>
                </a:solidFill>
                <a:latin typeface="Arial"/>
                <a:cs typeface="Arial"/>
              </a:rPr>
              <a:t>Stopiņu</a:t>
            </a:r>
            <a:r>
              <a:rPr sz="1000" spc="-50" dirty="0">
                <a:solidFill>
                  <a:srgbClr val="212D29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12D29"/>
                </a:solidFill>
                <a:latin typeface="Arial"/>
                <a:cs typeface="Arial"/>
              </a:rPr>
              <a:t>n.</a:t>
            </a:r>
            <a:endParaRPr sz="10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5052821" y="6047994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8575">
            <a:solidFill>
              <a:srgbClr val="6674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5310378" y="5949188"/>
            <a:ext cx="5270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212D29"/>
                </a:solidFill>
                <a:latin typeface="Arial"/>
                <a:cs typeface="Arial"/>
              </a:rPr>
              <a:t>R</a:t>
            </a:r>
            <a:r>
              <a:rPr sz="1000" dirty="0">
                <a:solidFill>
                  <a:srgbClr val="212D29"/>
                </a:solidFill>
                <a:latin typeface="Arial"/>
                <a:cs typeface="Arial"/>
              </a:rPr>
              <a:t>ē</a:t>
            </a:r>
            <a:r>
              <a:rPr sz="1000" spc="-15" dirty="0">
                <a:solidFill>
                  <a:srgbClr val="212D29"/>
                </a:solidFill>
                <a:latin typeface="Arial"/>
                <a:cs typeface="Arial"/>
              </a:rPr>
              <a:t>z</a:t>
            </a:r>
            <a:r>
              <a:rPr sz="1000" dirty="0">
                <a:solidFill>
                  <a:srgbClr val="212D29"/>
                </a:solidFill>
                <a:latin typeface="Arial"/>
                <a:cs typeface="Arial"/>
              </a:rPr>
              <a:t>e</a:t>
            </a:r>
            <a:r>
              <a:rPr sz="1000" spc="-15" dirty="0">
                <a:solidFill>
                  <a:srgbClr val="212D29"/>
                </a:solidFill>
                <a:latin typeface="Arial"/>
                <a:cs typeface="Arial"/>
              </a:rPr>
              <a:t>k</a:t>
            </a:r>
            <a:r>
              <a:rPr sz="1000" dirty="0">
                <a:solidFill>
                  <a:srgbClr val="212D29"/>
                </a:solidFill>
                <a:latin typeface="Arial"/>
                <a:cs typeface="Arial"/>
              </a:rPr>
              <a:t>n</a:t>
            </a:r>
            <a:r>
              <a:rPr sz="1000" spc="-5" dirty="0">
                <a:solidFill>
                  <a:srgbClr val="212D29"/>
                </a:solidFill>
                <a:latin typeface="Arial"/>
                <a:cs typeface="Arial"/>
              </a:rPr>
              <a:t>e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7098792" y="2984055"/>
            <a:ext cx="3141980" cy="3303904"/>
            <a:chOff x="7098792" y="2984055"/>
            <a:chExt cx="3141980" cy="3303904"/>
          </a:xfrm>
        </p:grpSpPr>
        <p:sp>
          <p:nvSpPr>
            <p:cNvPr id="44" name="object 44"/>
            <p:cNvSpPr/>
            <p:nvPr/>
          </p:nvSpPr>
          <p:spPr>
            <a:xfrm>
              <a:off x="7098792" y="3299459"/>
              <a:ext cx="3141345" cy="2603500"/>
            </a:xfrm>
            <a:custGeom>
              <a:avLst/>
              <a:gdLst/>
              <a:ahLst/>
              <a:cxnLst/>
              <a:rect l="l" t="t" r="r" b="b"/>
              <a:pathLst>
                <a:path w="3141345" h="2603500">
                  <a:moveTo>
                    <a:pt x="0" y="2602991"/>
                  </a:moveTo>
                  <a:lnTo>
                    <a:pt x="3140963" y="2602991"/>
                  </a:lnTo>
                </a:path>
                <a:path w="3141345" h="2603500">
                  <a:moveTo>
                    <a:pt x="0" y="2231136"/>
                  </a:moveTo>
                  <a:lnTo>
                    <a:pt x="3140963" y="2231136"/>
                  </a:lnTo>
                </a:path>
                <a:path w="3141345" h="2603500">
                  <a:moveTo>
                    <a:pt x="0" y="1859279"/>
                  </a:moveTo>
                  <a:lnTo>
                    <a:pt x="3140963" y="1859279"/>
                  </a:lnTo>
                </a:path>
                <a:path w="3141345" h="2603500">
                  <a:moveTo>
                    <a:pt x="0" y="1487423"/>
                  </a:moveTo>
                  <a:lnTo>
                    <a:pt x="3140963" y="1487423"/>
                  </a:lnTo>
                </a:path>
                <a:path w="3141345" h="2603500">
                  <a:moveTo>
                    <a:pt x="0" y="1115567"/>
                  </a:moveTo>
                  <a:lnTo>
                    <a:pt x="3140963" y="1115567"/>
                  </a:lnTo>
                </a:path>
                <a:path w="3141345" h="2603500">
                  <a:moveTo>
                    <a:pt x="0" y="743712"/>
                  </a:moveTo>
                  <a:lnTo>
                    <a:pt x="3140963" y="743712"/>
                  </a:lnTo>
                </a:path>
                <a:path w="3141345" h="2603500">
                  <a:moveTo>
                    <a:pt x="0" y="371856"/>
                  </a:moveTo>
                  <a:lnTo>
                    <a:pt x="3140963" y="371856"/>
                  </a:lnTo>
                </a:path>
                <a:path w="3141345" h="2603500">
                  <a:moveTo>
                    <a:pt x="0" y="0"/>
                  </a:moveTo>
                  <a:lnTo>
                    <a:pt x="3140963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296150" y="3001517"/>
              <a:ext cx="2748280" cy="3013075"/>
            </a:xfrm>
            <a:custGeom>
              <a:avLst/>
              <a:gdLst/>
              <a:ahLst/>
              <a:cxnLst/>
              <a:rect l="l" t="t" r="r" b="b"/>
              <a:pathLst>
                <a:path w="2748279" h="3013075">
                  <a:moveTo>
                    <a:pt x="0" y="3012948"/>
                  </a:moveTo>
                  <a:lnTo>
                    <a:pt x="391668" y="2881884"/>
                  </a:lnTo>
                  <a:lnTo>
                    <a:pt x="784859" y="2548128"/>
                  </a:lnTo>
                  <a:lnTo>
                    <a:pt x="1178052" y="2231136"/>
                  </a:lnTo>
                  <a:lnTo>
                    <a:pt x="1569720" y="2101596"/>
                  </a:lnTo>
                  <a:lnTo>
                    <a:pt x="1962911" y="1469136"/>
                  </a:lnTo>
                  <a:lnTo>
                    <a:pt x="2354579" y="743712"/>
                  </a:lnTo>
                  <a:lnTo>
                    <a:pt x="2747772" y="0"/>
                  </a:lnTo>
                </a:path>
              </a:pathLst>
            </a:custGeom>
            <a:ln w="34924">
              <a:solidFill>
                <a:srgbClr val="6DAAD2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296150" y="5400294"/>
              <a:ext cx="2748280" cy="800100"/>
            </a:xfrm>
            <a:custGeom>
              <a:avLst/>
              <a:gdLst/>
              <a:ahLst/>
              <a:cxnLst/>
              <a:rect l="l" t="t" r="r" b="b"/>
              <a:pathLst>
                <a:path w="2748279" h="800100">
                  <a:moveTo>
                    <a:pt x="0" y="800099"/>
                  </a:moveTo>
                  <a:lnTo>
                    <a:pt x="391668" y="707135"/>
                  </a:lnTo>
                  <a:lnTo>
                    <a:pt x="784859" y="539495"/>
                  </a:lnTo>
                  <a:lnTo>
                    <a:pt x="1178052" y="315467"/>
                  </a:lnTo>
                  <a:lnTo>
                    <a:pt x="1569720" y="185927"/>
                  </a:lnTo>
                  <a:lnTo>
                    <a:pt x="1962911" y="0"/>
                  </a:lnTo>
                  <a:lnTo>
                    <a:pt x="2354579" y="0"/>
                  </a:lnTo>
                  <a:lnTo>
                    <a:pt x="2747772" y="0"/>
                  </a:lnTo>
                </a:path>
              </a:pathLst>
            </a:custGeom>
            <a:ln w="28575">
              <a:solidFill>
                <a:srgbClr val="99C5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865870" y="5883401"/>
              <a:ext cx="1178560" cy="186055"/>
            </a:xfrm>
            <a:custGeom>
              <a:avLst/>
              <a:gdLst/>
              <a:ahLst/>
              <a:cxnLst/>
              <a:rect l="l" t="t" r="r" b="b"/>
              <a:pathLst>
                <a:path w="1178559" h="186054">
                  <a:moveTo>
                    <a:pt x="0" y="185928"/>
                  </a:moveTo>
                  <a:lnTo>
                    <a:pt x="393191" y="131064"/>
                  </a:lnTo>
                  <a:lnTo>
                    <a:pt x="784859" y="0"/>
                  </a:lnTo>
                  <a:lnTo>
                    <a:pt x="1178052" y="0"/>
                  </a:lnTo>
                </a:path>
              </a:pathLst>
            </a:custGeom>
            <a:ln w="28575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865870" y="5994653"/>
              <a:ext cx="1178560" cy="205740"/>
            </a:xfrm>
            <a:custGeom>
              <a:avLst/>
              <a:gdLst/>
              <a:ahLst/>
              <a:cxnLst/>
              <a:rect l="l" t="t" r="r" b="b"/>
              <a:pathLst>
                <a:path w="1178559" h="205739">
                  <a:moveTo>
                    <a:pt x="0" y="205740"/>
                  </a:moveTo>
                  <a:lnTo>
                    <a:pt x="393191" y="56388"/>
                  </a:lnTo>
                  <a:lnTo>
                    <a:pt x="784859" y="0"/>
                  </a:lnTo>
                  <a:lnTo>
                    <a:pt x="1178052" y="0"/>
                  </a:lnTo>
                </a:path>
              </a:pathLst>
            </a:custGeom>
            <a:ln w="28575">
              <a:solidFill>
                <a:srgbClr val="EA49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9650730" y="6087617"/>
              <a:ext cx="393700" cy="0"/>
            </a:xfrm>
            <a:custGeom>
              <a:avLst/>
              <a:gdLst/>
              <a:ahLst/>
              <a:cxnLst/>
              <a:rect l="l" t="t" r="r" b="b"/>
              <a:pathLst>
                <a:path w="393700">
                  <a:moveTo>
                    <a:pt x="0" y="0"/>
                  </a:moveTo>
                  <a:lnTo>
                    <a:pt x="393192" y="0"/>
                  </a:lnTo>
                </a:path>
              </a:pathLst>
            </a:custGeom>
            <a:ln w="28575">
              <a:solidFill>
                <a:srgbClr val="778A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099554" y="6273546"/>
              <a:ext cx="3141345" cy="0"/>
            </a:xfrm>
            <a:custGeom>
              <a:avLst/>
              <a:gdLst/>
              <a:ahLst/>
              <a:cxnLst/>
              <a:rect l="l" t="t" r="r" b="b"/>
              <a:pathLst>
                <a:path w="3141345">
                  <a:moveTo>
                    <a:pt x="0" y="0"/>
                  </a:moveTo>
                  <a:lnTo>
                    <a:pt x="3140964" y="0"/>
                  </a:lnTo>
                </a:path>
              </a:pathLst>
            </a:custGeom>
            <a:ln w="19050">
              <a:solidFill>
                <a:srgbClr val="393A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474202" y="6087617"/>
              <a:ext cx="1569720" cy="186055"/>
            </a:xfrm>
            <a:custGeom>
              <a:avLst/>
              <a:gdLst/>
              <a:ahLst/>
              <a:cxnLst/>
              <a:rect l="l" t="t" r="r" b="b"/>
              <a:pathLst>
                <a:path w="1569720" h="186054">
                  <a:moveTo>
                    <a:pt x="0" y="167639"/>
                  </a:moveTo>
                  <a:lnTo>
                    <a:pt x="391668" y="185927"/>
                  </a:lnTo>
                  <a:lnTo>
                    <a:pt x="784859" y="185927"/>
                  </a:lnTo>
                  <a:lnTo>
                    <a:pt x="1176527" y="74675"/>
                  </a:lnTo>
                  <a:lnTo>
                    <a:pt x="1569720" y="0"/>
                  </a:lnTo>
                </a:path>
              </a:pathLst>
            </a:custGeom>
            <a:ln w="28575">
              <a:solidFill>
                <a:srgbClr val="B88D9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/>
          <p:nvPr/>
        </p:nvSpPr>
        <p:spPr>
          <a:xfrm>
            <a:off x="7098792" y="2927604"/>
            <a:ext cx="3141345" cy="0"/>
          </a:xfrm>
          <a:custGeom>
            <a:avLst/>
            <a:gdLst/>
            <a:ahLst/>
            <a:cxnLst/>
            <a:rect l="l" t="t" r="r" b="b"/>
            <a:pathLst>
              <a:path w="3141345">
                <a:moveTo>
                  <a:pt x="0" y="0"/>
                </a:moveTo>
                <a:lnTo>
                  <a:pt x="3140963" y="0"/>
                </a:lnTo>
              </a:path>
            </a:pathLst>
          </a:custGeom>
          <a:ln w="9525">
            <a:solidFill>
              <a:srgbClr val="EFCC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6926071" y="6185103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862318" y="5813247"/>
            <a:ext cx="1536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20</a:t>
            </a:r>
            <a:endParaRPr sz="9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862318" y="5441060"/>
            <a:ext cx="1536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40</a:t>
            </a:r>
            <a:endParaRPr sz="9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862318" y="5069204"/>
            <a:ext cx="1536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60</a:t>
            </a:r>
            <a:endParaRPr sz="9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862318" y="4697348"/>
            <a:ext cx="1536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80</a:t>
            </a:r>
            <a:endParaRPr sz="9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798691" y="4325239"/>
            <a:ext cx="2159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1</a:t>
            </a:r>
            <a:r>
              <a:rPr sz="900" spc="-15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798691" y="3953382"/>
            <a:ext cx="2159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1</a:t>
            </a:r>
            <a:r>
              <a:rPr sz="900" spc="-15" dirty="0">
                <a:solidFill>
                  <a:srgbClr val="393A3B"/>
                </a:solidFill>
                <a:latin typeface="Arial"/>
                <a:cs typeface="Arial"/>
              </a:rPr>
              <a:t>2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798691" y="3581527"/>
            <a:ext cx="2159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1</a:t>
            </a:r>
            <a:r>
              <a:rPr sz="900" spc="-15" dirty="0">
                <a:solidFill>
                  <a:srgbClr val="393A3B"/>
                </a:solidFill>
                <a:latin typeface="Arial"/>
                <a:cs typeface="Arial"/>
              </a:rPr>
              <a:t>4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798691" y="3209290"/>
            <a:ext cx="2159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1</a:t>
            </a:r>
            <a:r>
              <a:rPr sz="900" spc="-15" dirty="0">
                <a:solidFill>
                  <a:srgbClr val="393A3B"/>
                </a:solidFill>
                <a:latin typeface="Arial"/>
                <a:cs typeface="Arial"/>
              </a:rPr>
              <a:t>6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6798691" y="2837434"/>
            <a:ext cx="2159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1</a:t>
            </a:r>
            <a:r>
              <a:rPr sz="900" spc="-15" dirty="0">
                <a:solidFill>
                  <a:srgbClr val="393A3B"/>
                </a:solidFill>
                <a:latin typeface="Arial"/>
                <a:cs typeface="Arial"/>
              </a:rPr>
              <a:t>8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7157084" y="6321348"/>
            <a:ext cx="30276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5130" algn="l"/>
                <a:tab pos="797560" algn="l"/>
                <a:tab pos="1189990" algn="l"/>
                <a:tab pos="1582420" algn="l"/>
                <a:tab pos="1975485" algn="l"/>
                <a:tab pos="2367915" algn="l"/>
                <a:tab pos="2760345" algn="l"/>
              </a:tabLst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2</a:t>
            </a:r>
            <a:r>
              <a:rPr sz="900" spc="-15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14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	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2</a:t>
            </a:r>
            <a:r>
              <a:rPr sz="900" spc="-15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15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	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2</a:t>
            </a:r>
            <a:r>
              <a:rPr sz="900" spc="-15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16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	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2</a:t>
            </a:r>
            <a:r>
              <a:rPr sz="900" spc="-15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17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	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2</a:t>
            </a:r>
            <a:r>
              <a:rPr sz="900" spc="-15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18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	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2</a:t>
            </a:r>
            <a:r>
              <a:rPr sz="900" spc="-15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19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	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2</a:t>
            </a:r>
            <a:r>
              <a:rPr sz="900" spc="-15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20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	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2</a:t>
            </a:r>
            <a:r>
              <a:rPr sz="900" spc="-15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21</a:t>
            </a:r>
            <a:endParaRPr sz="900">
              <a:latin typeface="Arial"/>
              <a:cs typeface="Arial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10377678" y="3707129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>
                <a:moveTo>
                  <a:pt x="0" y="0"/>
                </a:moveTo>
                <a:lnTo>
                  <a:pt x="320040" y="0"/>
                </a:lnTo>
              </a:path>
            </a:pathLst>
          </a:custGeom>
          <a:ln w="34925">
            <a:solidFill>
              <a:srgbClr val="6DAAD2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10722102" y="3617214"/>
            <a:ext cx="2679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Rī</a:t>
            </a:r>
            <a:r>
              <a:rPr sz="900" spc="5" dirty="0">
                <a:solidFill>
                  <a:srgbClr val="393A3B"/>
                </a:solidFill>
                <a:latin typeface="Arial"/>
                <a:cs typeface="Arial"/>
              </a:rPr>
              <a:t>g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a</a:t>
            </a:r>
            <a:endParaRPr sz="900">
              <a:latin typeface="Arial"/>
              <a:cs typeface="Arial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10377678" y="4136897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>
                <a:moveTo>
                  <a:pt x="0" y="0"/>
                </a:moveTo>
                <a:lnTo>
                  <a:pt x="320040" y="0"/>
                </a:lnTo>
              </a:path>
            </a:pathLst>
          </a:custGeom>
          <a:ln w="28575">
            <a:solidFill>
              <a:srgbClr val="99C5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10722102" y="4048125"/>
            <a:ext cx="489584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Ventspils</a:t>
            </a:r>
            <a:endParaRPr sz="900">
              <a:latin typeface="Arial"/>
              <a:cs typeface="Arial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10377678" y="4568190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>
                <a:moveTo>
                  <a:pt x="0" y="0"/>
                </a:moveTo>
                <a:lnTo>
                  <a:pt x="320040" y="0"/>
                </a:lnTo>
              </a:path>
            </a:pathLst>
          </a:custGeom>
          <a:ln w="28575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10722102" y="4478782"/>
            <a:ext cx="3937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L</a:t>
            </a:r>
            <a:r>
              <a:rPr sz="900" spc="-10" dirty="0">
                <a:solidFill>
                  <a:srgbClr val="393A3B"/>
                </a:solidFill>
                <a:latin typeface="Arial"/>
                <a:cs typeface="Arial"/>
              </a:rPr>
              <a:t>i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epā</a:t>
            </a:r>
            <a:r>
              <a:rPr sz="900" spc="-10" dirty="0">
                <a:solidFill>
                  <a:srgbClr val="393A3B"/>
                </a:solidFill>
                <a:latin typeface="Arial"/>
                <a:cs typeface="Arial"/>
              </a:rPr>
              <a:t>j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a</a:t>
            </a:r>
            <a:endParaRPr sz="900">
              <a:latin typeface="Arial"/>
              <a:cs typeface="Arial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10377678" y="4999482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>
                <a:moveTo>
                  <a:pt x="0" y="0"/>
                </a:moveTo>
                <a:lnTo>
                  <a:pt x="320040" y="0"/>
                </a:lnTo>
              </a:path>
            </a:pathLst>
          </a:custGeom>
          <a:ln w="28575">
            <a:solidFill>
              <a:srgbClr val="EA49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10722102" y="4909820"/>
            <a:ext cx="591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Daugavpils</a:t>
            </a:r>
            <a:endParaRPr sz="900">
              <a:latin typeface="Arial"/>
              <a:cs typeface="Arial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10377678" y="5429250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>
                <a:moveTo>
                  <a:pt x="0" y="0"/>
                </a:moveTo>
                <a:lnTo>
                  <a:pt x="320040" y="0"/>
                </a:lnTo>
              </a:path>
            </a:pathLst>
          </a:custGeom>
          <a:ln w="28575">
            <a:solidFill>
              <a:srgbClr val="778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10722102" y="5340172"/>
            <a:ext cx="476884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Valmiera</a:t>
            </a:r>
            <a:endParaRPr sz="900">
              <a:latin typeface="Arial"/>
              <a:cs typeface="Arial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10377678" y="5860541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>
                <a:moveTo>
                  <a:pt x="0" y="0"/>
                </a:moveTo>
                <a:lnTo>
                  <a:pt x="320040" y="0"/>
                </a:lnTo>
              </a:path>
            </a:pathLst>
          </a:custGeom>
          <a:ln w="28575">
            <a:solidFill>
              <a:srgbClr val="B88D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10722102" y="5771489"/>
            <a:ext cx="419734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Jelgava</a:t>
            </a:r>
            <a:endParaRPr sz="900">
              <a:latin typeface="Arial"/>
              <a:cs typeface="Arial"/>
            </a:endParaRPr>
          </a:p>
        </p:txBody>
      </p:sp>
      <p:sp>
        <p:nvSpPr>
          <p:cNvPr id="77" name="object 7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32</a:t>
            </a:fld>
            <a:endParaRPr spc="-5" dirty="0"/>
          </a:p>
        </p:txBody>
      </p:sp>
      <p:sp>
        <p:nvSpPr>
          <p:cNvPr id="76" name="object 76"/>
          <p:cNvSpPr txBox="1"/>
          <p:nvPr/>
        </p:nvSpPr>
        <p:spPr>
          <a:xfrm>
            <a:off x="7126351" y="1807540"/>
            <a:ext cx="4606290" cy="454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b="1" i="1" spc="-10" dirty="0">
                <a:solidFill>
                  <a:srgbClr val="DB8892"/>
                </a:solidFill>
                <a:latin typeface="Arial"/>
                <a:cs typeface="Arial"/>
              </a:rPr>
              <a:t>Testdevlab </a:t>
            </a:r>
            <a:r>
              <a:rPr sz="1400" b="1" spc="-5" dirty="0">
                <a:solidFill>
                  <a:srgbClr val="DB8892"/>
                </a:solidFill>
                <a:latin typeface="Arial"/>
                <a:cs typeface="Arial"/>
              </a:rPr>
              <a:t>darbinieku skaits dažādās Latvijas</a:t>
            </a:r>
            <a:r>
              <a:rPr sz="1400" b="1" spc="-135" dirty="0">
                <a:solidFill>
                  <a:srgbClr val="DB8892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DB8892"/>
                </a:solidFill>
                <a:latin typeface="Arial"/>
                <a:cs typeface="Arial"/>
              </a:rPr>
              <a:t>pilsētās</a:t>
            </a:r>
            <a:endParaRPr sz="14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  <a:spcBef>
                <a:spcPts val="5"/>
              </a:spcBef>
            </a:pPr>
            <a:r>
              <a:rPr sz="1400" b="1" spc="-5" dirty="0">
                <a:solidFill>
                  <a:srgbClr val="DB8892"/>
                </a:solidFill>
                <a:latin typeface="Arial"/>
                <a:cs typeface="Arial"/>
              </a:rPr>
              <a:t>kopš 2014.</a:t>
            </a:r>
            <a:r>
              <a:rPr sz="1400" b="1" spc="-50" dirty="0">
                <a:solidFill>
                  <a:srgbClr val="DB8892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DB8892"/>
                </a:solidFill>
                <a:latin typeface="Arial"/>
                <a:cs typeface="Arial"/>
              </a:rPr>
              <a:t>gada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7704" y="2604896"/>
            <a:ext cx="6315710" cy="1630680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27000" marR="5080" indent="-114300">
              <a:lnSpc>
                <a:spcPts val="6160"/>
              </a:lnSpc>
              <a:spcBef>
                <a:spcPts val="570"/>
              </a:spcBef>
              <a:tabLst>
                <a:tab pos="3289300" algn="l"/>
              </a:tabLst>
            </a:pPr>
            <a:r>
              <a:rPr sz="5400" spc="-5" dirty="0"/>
              <a:t>Meža </a:t>
            </a:r>
            <a:r>
              <a:rPr sz="5400" dirty="0"/>
              <a:t>nozare un</a:t>
            </a:r>
            <a:r>
              <a:rPr sz="5400" spc="-90" dirty="0"/>
              <a:t> </a:t>
            </a:r>
            <a:r>
              <a:rPr sz="5400" spc="-5" dirty="0"/>
              <a:t>tās  struktūra	</a:t>
            </a:r>
            <a:r>
              <a:rPr sz="5400" spc="-10" dirty="0"/>
              <a:t>reģionos</a:t>
            </a:r>
            <a:endParaRPr sz="54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1991" y="927608"/>
            <a:ext cx="8228330" cy="85725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3190"/>
              </a:lnSpc>
              <a:spcBef>
                <a:spcPts val="340"/>
              </a:spcBef>
            </a:pPr>
            <a:r>
              <a:rPr sz="2800" spc="-5" dirty="0">
                <a:solidFill>
                  <a:srgbClr val="360F2C"/>
                </a:solidFill>
              </a:rPr>
              <a:t>Līdz ar Pierīgas daļēju «aneksiju» </a:t>
            </a:r>
            <a:r>
              <a:rPr sz="2800" spc="-10" dirty="0">
                <a:solidFill>
                  <a:srgbClr val="360F2C"/>
                </a:solidFill>
              </a:rPr>
              <a:t>Rīga </a:t>
            </a:r>
            <a:r>
              <a:rPr sz="2800" spc="-5" dirty="0">
                <a:solidFill>
                  <a:srgbClr val="360F2C"/>
                </a:solidFill>
              </a:rPr>
              <a:t>ir kļuvusi  par lielāko </a:t>
            </a:r>
            <a:r>
              <a:rPr sz="2800" spc="-10" dirty="0">
                <a:solidFill>
                  <a:srgbClr val="360F2C"/>
                </a:solidFill>
              </a:rPr>
              <a:t>meža </a:t>
            </a:r>
            <a:r>
              <a:rPr sz="2800" spc="-5" dirty="0">
                <a:solidFill>
                  <a:srgbClr val="360F2C"/>
                </a:solidFill>
              </a:rPr>
              <a:t>nozares</a:t>
            </a:r>
            <a:r>
              <a:rPr sz="2800" spc="40" dirty="0">
                <a:solidFill>
                  <a:srgbClr val="360F2C"/>
                </a:solidFill>
              </a:rPr>
              <a:t> </a:t>
            </a:r>
            <a:r>
              <a:rPr sz="2800" spc="-5" dirty="0">
                <a:solidFill>
                  <a:srgbClr val="360F2C"/>
                </a:solidFill>
              </a:rPr>
              <a:t>reģionu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951991" y="2098294"/>
            <a:ext cx="927544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DB8892"/>
                </a:solidFill>
                <a:latin typeface="Arial"/>
                <a:cs typeface="Arial"/>
              </a:rPr>
              <a:t>Meža </a:t>
            </a:r>
            <a:r>
              <a:rPr sz="1400" b="1" spc="-5" dirty="0">
                <a:solidFill>
                  <a:srgbClr val="DB8892"/>
                </a:solidFill>
                <a:latin typeface="Arial"/>
                <a:cs typeface="Arial"/>
              </a:rPr>
              <a:t>nozares uzņēmumu </a:t>
            </a:r>
            <a:r>
              <a:rPr sz="1400" b="1" spc="-10" dirty="0">
                <a:solidFill>
                  <a:srgbClr val="DB8892"/>
                </a:solidFill>
                <a:latin typeface="Arial"/>
                <a:cs typeface="Arial"/>
              </a:rPr>
              <a:t>VSAOI </a:t>
            </a:r>
            <a:r>
              <a:rPr sz="1400" b="1" spc="-5" dirty="0">
                <a:solidFill>
                  <a:srgbClr val="DB8892"/>
                </a:solidFill>
                <a:latin typeface="Arial"/>
                <a:cs typeface="Arial"/>
              </a:rPr>
              <a:t>maksājumi </a:t>
            </a:r>
            <a:r>
              <a:rPr sz="1400" b="1" dirty="0">
                <a:solidFill>
                  <a:srgbClr val="DB8892"/>
                </a:solidFill>
                <a:latin typeface="Arial"/>
                <a:cs typeface="Arial"/>
              </a:rPr>
              <a:t>mEUR </a:t>
            </a:r>
            <a:r>
              <a:rPr sz="1400" b="1" spc="-5" dirty="0">
                <a:solidFill>
                  <a:srgbClr val="DB8892"/>
                </a:solidFill>
                <a:latin typeface="Arial"/>
                <a:cs typeface="Arial"/>
              </a:rPr>
              <a:t>pa produktu grupām Rīgas reģionā pirms un pēc</a:t>
            </a:r>
            <a:r>
              <a:rPr sz="1400" b="1" spc="-110" dirty="0">
                <a:solidFill>
                  <a:srgbClr val="DB8892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DB8892"/>
                </a:solidFill>
                <a:latin typeface="Arial"/>
                <a:cs typeface="Arial"/>
              </a:rPr>
              <a:t>reformas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43939" y="4713732"/>
            <a:ext cx="2934970" cy="1605915"/>
            <a:chOff x="1043939" y="4713732"/>
            <a:chExt cx="2934970" cy="1605915"/>
          </a:xfrm>
        </p:grpSpPr>
        <p:sp>
          <p:nvSpPr>
            <p:cNvPr id="5" name="object 5"/>
            <p:cNvSpPr/>
            <p:nvPr/>
          </p:nvSpPr>
          <p:spPr>
            <a:xfrm>
              <a:off x="1043939" y="5940552"/>
              <a:ext cx="2933700" cy="0"/>
            </a:xfrm>
            <a:custGeom>
              <a:avLst/>
              <a:gdLst/>
              <a:ahLst/>
              <a:cxnLst/>
              <a:rect l="l" t="t" r="r" b="b"/>
              <a:pathLst>
                <a:path w="2933700">
                  <a:moveTo>
                    <a:pt x="0" y="0"/>
                  </a:moveTo>
                  <a:lnTo>
                    <a:pt x="2933700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43939" y="5737860"/>
              <a:ext cx="2933700" cy="573405"/>
            </a:xfrm>
            <a:custGeom>
              <a:avLst/>
              <a:gdLst/>
              <a:ahLst/>
              <a:cxnLst/>
              <a:rect l="l" t="t" r="r" b="b"/>
              <a:pathLst>
                <a:path w="2933700" h="573404">
                  <a:moveTo>
                    <a:pt x="2933700" y="0"/>
                  </a:moveTo>
                  <a:lnTo>
                    <a:pt x="2446020" y="22859"/>
                  </a:lnTo>
                  <a:lnTo>
                    <a:pt x="1956815" y="62483"/>
                  </a:lnTo>
                  <a:lnTo>
                    <a:pt x="1467611" y="109727"/>
                  </a:lnTo>
                  <a:lnTo>
                    <a:pt x="978408" y="146303"/>
                  </a:lnTo>
                  <a:lnTo>
                    <a:pt x="489203" y="173735"/>
                  </a:lnTo>
                  <a:lnTo>
                    <a:pt x="0" y="179831"/>
                  </a:lnTo>
                  <a:lnTo>
                    <a:pt x="0" y="573023"/>
                  </a:lnTo>
                  <a:lnTo>
                    <a:pt x="2933700" y="573023"/>
                  </a:lnTo>
                  <a:lnTo>
                    <a:pt x="2933700" y="0"/>
                  </a:lnTo>
                  <a:close/>
                </a:path>
              </a:pathLst>
            </a:custGeom>
            <a:solidFill>
              <a:srgbClr val="DB8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43939" y="5678424"/>
              <a:ext cx="2933700" cy="239395"/>
            </a:xfrm>
            <a:custGeom>
              <a:avLst/>
              <a:gdLst/>
              <a:ahLst/>
              <a:cxnLst/>
              <a:rect l="l" t="t" r="r" b="b"/>
              <a:pathLst>
                <a:path w="2933700" h="239395">
                  <a:moveTo>
                    <a:pt x="2933700" y="0"/>
                  </a:moveTo>
                  <a:lnTo>
                    <a:pt x="2446020" y="22859"/>
                  </a:lnTo>
                  <a:lnTo>
                    <a:pt x="1956815" y="65531"/>
                  </a:lnTo>
                  <a:lnTo>
                    <a:pt x="1467611" y="124967"/>
                  </a:lnTo>
                  <a:lnTo>
                    <a:pt x="978408" y="161544"/>
                  </a:lnTo>
                  <a:lnTo>
                    <a:pt x="489203" y="193547"/>
                  </a:lnTo>
                  <a:lnTo>
                    <a:pt x="0" y="204215"/>
                  </a:lnTo>
                  <a:lnTo>
                    <a:pt x="0" y="239267"/>
                  </a:lnTo>
                  <a:lnTo>
                    <a:pt x="489203" y="233172"/>
                  </a:lnTo>
                  <a:lnTo>
                    <a:pt x="978408" y="205739"/>
                  </a:lnTo>
                  <a:lnTo>
                    <a:pt x="1467611" y="169163"/>
                  </a:lnTo>
                  <a:lnTo>
                    <a:pt x="1956815" y="121919"/>
                  </a:lnTo>
                  <a:lnTo>
                    <a:pt x="2446020" y="82295"/>
                  </a:lnTo>
                  <a:lnTo>
                    <a:pt x="2933700" y="59435"/>
                  </a:lnTo>
                  <a:lnTo>
                    <a:pt x="2933700" y="0"/>
                  </a:lnTo>
                  <a:close/>
                </a:path>
              </a:pathLst>
            </a:custGeom>
            <a:solidFill>
              <a:srgbClr val="99C5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43939" y="5663184"/>
              <a:ext cx="2933700" cy="219710"/>
            </a:xfrm>
            <a:custGeom>
              <a:avLst/>
              <a:gdLst/>
              <a:ahLst/>
              <a:cxnLst/>
              <a:rect l="l" t="t" r="r" b="b"/>
              <a:pathLst>
                <a:path w="2933700" h="219710">
                  <a:moveTo>
                    <a:pt x="2446020" y="0"/>
                  </a:moveTo>
                  <a:lnTo>
                    <a:pt x="1956815" y="30479"/>
                  </a:lnTo>
                  <a:lnTo>
                    <a:pt x="1467611" y="121919"/>
                  </a:lnTo>
                  <a:lnTo>
                    <a:pt x="978408" y="170687"/>
                  </a:lnTo>
                  <a:lnTo>
                    <a:pt x="489203" y="207263"/>
                  </a:lnTo>
                  <a:lnTo>
                    <a:pt x="0" y="217931"/>
                  </a:lnTo>
                  <a:lnTo>
                    <a:pt x="0" y="219455"/>
                  </a:lnTo>
                  <a:lnTo>
                    <a:pt x="489203" y="208787"/>
                  </a:lnTo>
                  <a:lnTo>
                    <a:pt x="978408" y="176783"/>
                  </a:lnTo>
                  <a:lnTo>
                    <a:pt x="1467611" y="140207"/>
                  </a:lnTo>
                  <a:lnTo>
                    <a:pt x="1956815" y="80771"/>
                  </a:lnTo>
                  <a:lnTo>
                    <a:pt x="2446020" y="38099"/>
                  </a:lnTo>
                  <a:lnTo>
                    <a:pt x="2933700" y="15239"/>
                  </a:lnTo>
                  <a:lnTo>
                    <a:pt x="2933700" y="12191"/>
                  </a:lnTo>
                  <a:lnTo>
                    <a:pt x="2446020" y="0"/>
                  </a:lnTo>
                  <a:close/>
                </a:path>
              </a:pathLst>
            </a:custGeom>
            <a:solidFill>
              <a:srgbClr val="3B50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43939" y="5570220"/>
              <a:ext cx="2933700" cy="0"/>
            </a:xfrm>
            <a:custGeom>
              <a:avLst/>
              <a:gdLst/>
              <a:ahLst/>
              <a:cxnLst/>
              <a:rect l="l" t="t" r="r" b="b"/>
              <a:pathLst>
                <a:path w="2933700">
                  <a:moveTo>
                    <a:pt x="0" y="0"/>
                  </a:moveTo>
                  <a:lnTo>
                    <a:pt x="2933700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43939" y="5617464"/>
              <a:ext cx="2933700" cy="264160"/>
            </a:xfrm>
            <a:custGeom>
              <a:avLst/>
              <a:gdLst/>
              <a:ahLst/>
              <a:cxnLst/>
              <a:rect l="l" t="t" r="r" b="b"/>
              <a:pathLst>
                <a:path w="2933700" h="264160">
                  <a:moveTo>
                    <a:pt x="2446020" y="0"/>
                  </a:moveTo>
                  <a:lnTo>
                    <a:pt x="1956815" y="36576"/>
                  </a:lnTo>
                  <a:lnTo>
                    <a:pt x="1467611" y="131064"/>
                  </a:lnTo>
                  <a:lnTo>
                    <a:pt x="978408" y="181356"/>
                  </a:lnTo>
                  <a:lnTo>
                    <a:pt x="489203" y="217932"/>
                  </a:lnTo>
                  <a:lnTo>
                    <a:pt x="0" y="228600"/>
                  </a:lnTo>
                  <a:lnTo>
                    <a:pt x="0" y="263652"/>
                  </a:lnTo>
                  <a:lnTo>
                    <a:pt x="489203" y="252984"/>
                  </a:lnTo>
                  <a:lnTo>
                    <a:pt x="978408" y="216408"/>
                  </a:lnTo>
                  <a:lnTo>
                    <a:pt x="1467611" y="167640"/>
                  </a:lnTo>
                  <a:lnTo>
                    <a:pt x="1956815" y="76200"/>
                  </a:lnTo>
                  <a:lnTo>
                    <a:pt x="2446020" y="45720"/>
                  </a:lnTo>
                  <a:lnTo>
                    <a:pt x="2933700" y="57912"/>
                  </a:lnTo>
                  <a:lnTo>
                    <a:pt x="2933700" y="19812"/>
                  </a:lnTo>
                  <a:lnTo>
                    <a:pt x="2446020" y="0"/>
                  </a:lnTo>
                  <a:close/>
                </a:path>
              </a:pathLst>
            </a:custGeom>
            <a:solidFill>
              <a:srgbClr val="A8B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489960" y="5617464"/>
              <a:ext cx="487680" cy="20320"/>
            </a:xfrm>
            <a:custGeom>
              <a:avLst/>
              <a:gdLst/>
              <a:ahLst/>
              <a:cxnLst/>
              <a:rect l="l" t="t" r="r" b="b"/>
              <a:pathLst>
                <a:path w="487679" h="20320">
                  <a:moveTo>
                    <a:pt x="0" y="0"/>
                  </a:moveTo>
                  <a:lnTo>
                    <a:pt x="487679" y="19812"/>
                  </a:lnTo>
                  <a:lnTo>
                    <a:pt x="487679" y="15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5B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000755" y="5615940"/>
              <a:ext cx="977265" cy="38100"/>
            </a:xfrm>
            <a:custGeom>
              <a:avLst/>
              <a:gdLst/>
              <a:ahLst/>
              <a:cxnLst/>
              <a:rect l="l" t="t" r="r" b="b"/>
              <a:pathLst>
                <a:path w="977264" h="38100">
                  <a:moveTo>
                    <a:pt x="489204" y="0"/>
                  </a:moveTo>
                  <a:lnTo>
                    <a:pt x="0" y="38100"/>
                  </a:lnTo>
                  <a:lnTo>
                    <a:pt x="489204" y="1524"/>
                  </a:lnTo>
                  <a:lnTo>
                    <a:pt x="550163" y="1524"/>
                  </a:lnTo>
                  <a:lnTo>
                    <a:pt x="489204" y="0"/>
                  </a:lnTo>
                  <a:close/>
                </a:path>
                <a:path w="977264" h="38100">
                  <a:moveTo>
                    <a:pt x="550163" y="1524"/>
                  </a:moveTo>
                  <a:lnTo>
                    <a:pt x="489204" y="1524"/>
                  </a:lnTo>
                  <a:lnTo>
                    <a:pt x="976883" y="16764"/>
                  </a:lnTo>
                  <a:lnTo>
                    <a:pt x="976883" y="12192"/>
                  </a:lnTo>
                  <a:lnTo>
                    <a:pt x="550163" y="1524"/>
                  </a:lnTo>
                  <a:close/>
                </a:path>
              </a:pathLst>
            </a:custGeom>
            <a:solidFill>
              <a:srgbClr val="6766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43939" y="4829556"/>
              <a:ext cx="2933700" cy="370840"/>
            </a:xfrm>
            <a:custGeom>
              <a:avLst/>
              <a:gdLst/>
              <a:ahLst/>
              <a:cxnLst/>
              <a:rect l="l" t="t" r="r" b="b"/>
              <a:pathLst>
                <a:path w="2933700" h="370839">
                  <a:moveTo>
                    <a:pt x="0" y="370332"/>
                  </a:moveTo>
                  <a:lnTo>
                    <a:pt x="2933700" y="370332"/>
                  </a:lnTo>
                </a:path>
                <a:path w="2933700" h="370839">
                  <a:moveTo>
                    <a:pt x="0" y="0"/>
                  </a:moveTo>
                  <a:lnTo>
                    <a:pt x="2933700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43939" y="4718304"/>
              <a:ext cx="2933700" cy="1127760"/>
            </a:xfrm>
            <a:custGeom>
              <a:avLst/>
              <a:gdLst/>
              <a:ahLst/>
              <a:cxnLst/>
              <a:rect l="l" t="t" r="r" b="b"/>
              <a:pathLst>
                <a:path w="2933700" h="1127760">
                  <a:moveTo>
                    <a:pt x="2446020" y="0"/>
                  </a:moveTo>
                  <a:lnTo>
                    <a:pt x="1956815" y="44196"/>
                  </a:lnTo>
                  <a:lnTo>
                    <a:pt x="1467611" y="205740"/>
                  </a:lnTo>
                  <a:lnTo>
                    <a:pt x="978408" y="304800"/>
                  </a:lnTo>
                  <a:lnTo>
                    <a:pt x="489203" y="390144"/>
                  </a:lnTo>
                  <a:lnTo>
                    <a:pt x="0" y="426720"/>
                  </a:lnTo>
                  <a:lnTo>
                    <a:pt x="0" y="1127760"/>
                  </a:lnTo>
                  <a:lnTo>
                    <a:pt x="489203" y="1117092"/>
                  </a:lnTo>
                  <a:lnTo>
                    <a:pt x="978408" y="1080516"/>
                  </a:lnTo>
                  <a:lnTo>
                    <a:pt x="1467611" y="1030224"/>
                  </a:lnTo>
                  <a:lnTo>
                    <a:pt x="1956815" y="935736"/>
                  </a:lnTo>
                  <a:lnTo>
                    <a:pt x="2446020" y="897636"/>
                  </a:lnTo>
                  <a:lnTo>
                    <a:pt x="2933700" y="909828"/>
                  </a:lnTo>
                  <a:lnTo>
                    <a:pt x="2933700" y="24384"/>
                  </a:lnTo>
                  <a:lnTo>
                    <a:pt x="2446020" y="0"/>
                  </a:lnTo>
                  <a:close/>
                </a:path>
              </a:pathLst>
            </a:custGeom>
            <a:solidFill>
              <a:srgbClr val="A331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43939" y="4713732"/>
              <a:ext cx="2933700" cy="431800"/>
            </a:xfrm>
            <a:custGeom>
              <a:avLst/>
              <a:gdLst/>
              <a:ahLst/>
              <a:cxnLst/>
              <a:rect l="l" t="t" r="r" b="b"/>
              <a:pathLst>
                <a:path w="2933700" h="431800">
                  <a:moveTo>
                    <a:pt x="2446020" y="0"/>
                  </a:moveTo>
                  <a:lnTo>
                    <a:pt x="1956815" y="44196"/>
                  </a:lnTo>
                  <a:lnTo>
                    <a:pt x="1467611" y="207264"/>
                  </a:lnTo>
                  <a:lnTo>
                    <a:pt x="978408" y="306324"/>
                  </a:lnTo>
                  <a:lnTo>
                    <a:pt x="489203" y="390144"/>
                  </a:lnTo>
                  <a:lnTo>
                    <a:pt x="0" y="428244"/>
                  </a:lnTo>
                  <a:lnTo>
                    <a:pt x="0" y="431292"/>
                  </a:lnTo>
                  <a:lnTo>
                    <a:pt x="489203" y="394716"/>
                  </a:lnTo>
                  <a:lnTo>
                    <a:pt x="978408" y="309372"/>
                  </a:lnTo>
                  <a:lnTo>
                    <a:pt x="1467611" y="210312"/>
                  </a:lnTo>
                  <a:lnTo>
                    <a:pt x="1956815" y="48768"/>
                  </a:lnTo>
                  <a:lnTo>
                    <a:pt x="2446020" y="4572"/>
                  </a:lnTo>
                  <a:lnTo>
                    <a:pt x="2933700" y="28956"/>
                  </a:lnTo>
                  <a:lnTo>
                    <a:pt x="2933700" y="27432"/>
                  </a:lnTo>
                  <a:lnTo>
                    <a:pt x="2446020" y="0"/>
                  </a:lnTo>
                  <a:close/>
                </a:path>
              </a:pathLst>
            </a:custGeom>
            <a:solidFill>
              <a:srgbClr val="3983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44701" y="6310122"/>
              <a:ext cx="2933700" cy="0"/>
            </a:xfrm>
            <a:custGeom>
              <a:avLst/>
              <a:gdLst/>
              <a:ahLst/>
              <a:cxnLst/>
              <a:rect l="l" t="t" r="r" b="b"/>
              <a:pathLst>
                <a:path w="2933700">
                  <a:moveTo>
                    <a:pt x="0" y="0"/>
                  </a:moveTo>
                  <a:lnTo>
                    <a:pt x="2933700" y="0"/>
                  </a:lnTo>
                </a:path>
              </a:pathLst>
            </a:custGeom>
            <a:ln w="19050">
              <a:solidFill>
                <a:srgbClr val="212D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869696" y="6221679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69696" y="5851347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5</a:t>
            </a:r>
            <a:endParaRPr sz="9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06297" y="5480710"/>
            <a:ext cx="1536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10</a:t>
            </a:r>
            <a:endParaRPr sz="9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06297" y="5110353"/>
            <a:ext cx="1536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15</a:t>
            </a:r>
            <a:endParaRPr sz="9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06297" y="4739767"/>
            <a:ext cx="1536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20</a:t>
            </a:r>
            <a:endParaRPr sz="9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04443" y="6357924"/>
            <a:ext cx="2794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2</a:t>
            </a:r>
            <a:r>
              <a:rPr sz="900" spc="-15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14</a:t>
            </a:r>
            <a:endParaRPr sz="9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393697" y="6357924"/>
            <a:ext cx="2794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2</a:t>
            </a:r>
            <a:r>
              <a:rPr sz="900" spc="-15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15</a:t>
            </a:r>
            <a:endParaRPr sz="9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882520" y="6357924"/>
            <a:ext cx="2794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2</a:t>
            </a:r>
            <a:r>
              <a:rPr sz="900" spc="-15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16</a:t>
            </a:r>
            <a:endParaRPr sz="9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371725" y="6357924"/>
            <a:ext cx="2794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2</a:t>
            </a:r>
            <a:r>
              <a:rPr sz="900" spc="-15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17</a:t>
            </a:r>
            <a:endParaRPr sz="9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860929" y="6357924"/>
            <a:ext cx="2794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2</a:t>
            </a:r>
            <a:r>
              <a:rPr sz="900" spc="-15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18</a:t>
            </a:r>
            <a:endParaRPr sz="9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349878" y="6357924"/>
            <a:ext cx="2794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2</a:t>
            </a:r>
            <a:r>
              <a:rPr sz="900" spc="-15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19</a:t>
            </a:r>
            <a:endParaRPr sz="9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839083" y="6357924"/>
            <a:ext cx="2794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2</a:t>
            </a:r>
            <a:r>
              <a:rPr sz="900" spc="-15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20</a:t>
            </a:r>
            <a:endParaRPr sz="9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201667" y="4706111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20">
                <a:moveTo>
                  <a:pt x="57912" y="0"/>
                </a:moveTo>
                <a:lnTo>
                  <a:pt x="0" y="0"/>
                </a:lnTo>
                <a:lnTo>
                  <a:pt x="0" y="57912"/>
                </a:lnTo>
                <a:lnTo>
                  <a:pt x="57912" y="57912"/>
                </a:lnTo>
                <a:lnTo>
                  <a:pt x="57912" y="0"/>
                </a:lnTo>
                <a:close/>
              </a:path>
            </a:pathLst>
          </a:custGeom>
          <a:solidFill>
            <a:srgbClr val="3983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4271264" y="4645532"/>
            <a:ext cx="850265" cy="1766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Enerģija</a:t>
            </a:r>
            <a:endParaRPr sz="900">
              <a:latin typeface="Arial"/>
              <a:cs typeface="Arial"/>
            </a:endParaRPr>
          </a:p>
          <a:p>
            <a:pPr marL="12700" marR="398145">
              <a:lnSpc>
                <a:spcPct val="167000"/>
              </a:lnSpc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Plātnes  </a:t>
            </a:r>
            <a:r>
              <a:rPr sz="900" spc="-10" dirty="0">
                <a:solidFill>
                  <a:srgbClr val="393A3B"/>
                </a:solidFill>
                <a:latin typeface="Arial"/>
                <a:cs typeface="Arial"/>
              </a:rPr>
              <a:t>M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ēbe</a:t>
            </a:r>
            <a:r>
              <a:rPr sz="900" spc="-10" dirty="0">
                <a:solidFill>
                  <a:srgbClr val="393A3B"/>
                </a:solidFill>
                <a:latin typeface="Arial"/>
                <a:cs typeface="Arial"/>
              </a:rPr>
              <a:t>l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es  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Mājas</a:t>
            </a:r>
            <a:endParaRPr sz="900">
              <a:latin typeface="Arial"/>
              <a:cs typeface="Arial"/>
            </a:endParaRPr>
          </a:p>
          <a:p>
            <a:pPr marL="12700" marR="48895">
              <a:lnSpc>
                <a:spcPts val="1800"/>
              </a:lnSpc>
              <a:spcBef>
                <a:spcPts val="180"/>
              </a:spcBef>
            </a:pP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Bū</a:t>
            </a:r>
            <a:r>
              <a:rPr sz="900" spc="-10" dirty="0">
                <a:solidFill>
                  <a:srgbClr val="393A3B"/>
                </a:solidFill>
                <a:latin typeface="Arial"/>
                <a:cs typeface="Arial"/>
              </a:rPr>
              <a:t>v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ga</a:t>
            </a:r>
            <a:r>
              <a:rPr sz="900" spc="-10" dirty="0">
                <a:solidFill>
                  <a:srgbClr val="393A3B"/>
                </a:solidFill>
                <a:latin typeface="Arial"/>
                <a:cs typeface="Arial"/>
              </a:rPr>
              <a:t>l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dn</a:t>
            </a:r>
            <a:r>
              <a:rPr sz="900" spc="-10" dirty="0">
                <a:solidFill>
                  <a:srgbClr val="393A3B"/>
                </a:solidFill>
                <a:latin typeface="Arial"/>
                <a:cs typeface="Arial"/>
              </a:rPr>
              <a:t>i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e</a:t>
            </a:r>
            <a:r>
              <a:rPr sz="900" spc="5" dirty="0">
                <a:solidFill>
                  <a:srgbClr val="393A3B"/>
                </a:solidFill>
                <a:latin typeface="Arial"/>
                <a:cs typeface="Arial"/>
              </a:rPr>
              <a:t>c</a:t>
            </a:r>
            <a:r>
              <a:rPr sz="900" spc="-10" dirty="0">
                <a:solidFill>
                  <a:srgbClr val="393A3B"/>
                </a:solidFill>
                <a:latin typeface="Arial"/>
                <a:cs typeface="Arial"/>
              </a:rPr>
              <a:t>ī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ba  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Paletes</a:t>
            </a:r>
            <a:endParaRPr sz="900">
              <a:latin typeface="Arial"/>
              <a:cs typeface="Arial"/>
            </a:endParaRPr>
          </a:p>
          <a:p>
            <a:pPr marL="12700" marR="5080">
              <a:lnSpc>
                <a:spcPts val="1800"/>
              </a:lnSpc>
              <a:spcBef>
                <a:spcPts val="1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Zāģētavas  </a:t>
            </a:r>
            <a:r>
              <a:rPr sz="900" spc="-10" dirty="0">
                <a:solidFill>
                  <a:srgbClr val="393A3B"/>
                </a:solidFill>
                <a:latin typeface="Arial"/>
                <a:cs typeface="Arial"/>
              </a:rPr>
              <a:t>M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e</a:t>
            </a:r>
            <a:r>
              <a:rPr sz="900" spc="5" dirty="0">
                <a:solidFill>
                  <a:srgbClr val="393A3B"/>
                </a:solidFill>
                <a:latin typeface="Arial"/>
                <a:cs typeface="Arial"/>
              </a:rPr>
              <a:t>ž</a:t>
            </a:r>
            <a:r>
              <a:rPr sz="900" spc="-10" dirty="0">
                <a:solidFill>
                  <a:srgbClr val="393A3B"/>
                </a:solidFill>
                <a:latin typeface="Arial"/>
                <a:cs typeface="Arial"/>
              </a:rPr>
              <a:t>s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ai</a:t>
            </a:r>
            <a:r>
              <a:rPr sz="900" spc="-10" dirty="0">
                <a:solidFill>
                  <a:srgbClr val="393A3B"/>
                </a:solidFill>
                <a:latin typeface="Arial"/>
                <a:cs typeface="Arial"/>
              </a:rPr>
              <a:t>m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n</a:t>
            </a:r>
            <a:r>
              <a:rPr sz="900" spc="-10" dirty="0">
                <a:solidFill>
                  <a:srgbClr val="393A3B"/>
                </a:solidFill>
                <a:latin typeface="Arial"/>
                <a:cs typeface="Arial"/>
              </a:rPr>
              <a:t>i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e</a:t>
            </a:r>
            <a:r>
              <a:rPr sz="900" spc="5" dirty="0">
                <a:solidFill>
                  <a:srgbClr val="393A3B"/>
                </a:solidFill>
                <a:latin typeface="Arial"/>
                <a:cs typeface="Arial"/>
              </a:rPr>
              <a:t>c</a:t>
            </a:r>
            <a:r>
              <a:rPr sz="900" spc="-10" dirty="0">
                <a:solidFill>
                  <a:srgbClr val="393A3B"/>
                </a:solidFill>
                <a:latin typeface="Arial"/>
                <a:cs typeface="Arial"/>
              </a:rPr>
              <a:t>ī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ba</a:t>
            </a:r>
            <a:endParaRPr sz="9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201667" y="4934711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20">
                <a:moveTo>
                  <a:pt x="57912" y="0"/>
                </a:moveTo>
                <a:lnTo>
                  <a:pt x="0" y="0"/>
                </a:lnTo>
                <a:lnTo>
                  <a:pt x="0" y="57912"/>
                </a:lnTo>
                <a:lnTo>
                  <a:pt x="57912" y="57912"/>
                </a:lnTo>
                <a:lnTo>
                  <a:pt x="57912" y="0"/>
                </a:lnTo>
                <a:close/>
              </a:path>
            </a:pathLst>
          </a:custGeom>
          <a:solidFill>
            <a:srgbClr val="A33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6150355" y="4645532"/>
            <a:ext cx="3443604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30270" algn="l"/>
              </a:tabLst>
            </a:pPr>
            <a:r>
              <a:rPr sz="900" u="sng" dirty="0">
                <a:solidFill>
                  <a:srgbClr val="393A3B"/>
                </a:solidFill>
                <a:uFill>
                  <a:solidFill>
                    <a:srgbClr val="EFCCE7"/>
                  </a:solidFill>
                </a:uFill>
                <a:latin typeface="Times New Roman"/>
                <a:cs typeface="Times New Roman"/>
              </a:rPr>
              <a:t> 	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201667" y="5164835"/>
            <a:ext cx="58419" cy="56515"/>
          </a:xfrm>
          <a:custGeom>
            <a:avLst/>
            <a:gdLst/>
            <a:ahLst/>
            <a:cxnLst/>
            <a:rect l="l" t="t" r="r" b="b"/>
            <a:pathLst>
              <a:path w="58420" h="56514">
                <a:moveTo>
                  <a:pt x="57912" y="0"/>
                </a:moveTo>
                <a:lnTo>
                  <a:pt x="0" y="0"/>
                </a:lnTo>
                <a:lnTo>
                  <a:pt x="0" y="56387"/>
                </a:lnTo>
                <a:lnTo>
                  <a:pt x="57912" y="56387"/>
                </a:lnTo>
                <a:lnTo>
                  <a:pt x="57912" y="0"/>
                </a:lnTo>
                <a:close/>
              </a:path>
            </a:pathLst>
          </a:custGeom>
          <a:solidFill>
            <a:srgbClr val="6766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201667" y="5393435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20">
                <a:moveTo>
                  <a:pt x="57912" y="0"/>
                </a:moveTo>
                <a:lnTo>
                  <a:pt x="0" y="0"/>
                </a:lnTo>
                <a:lnTo>
                  <a:pt x="0" y="57911"/>
                </a:lnTo>
                <a:lnTo>
                  <a:pt x="57912" y="57911"/>
                </a:lnTo>
                <a:lnTo>
                  <a:pt x="57912" y="0"/>
                </a:lnTo>
                <a:close/>
              </a:path>
            </a:pathLst>
          </a:custGeom>
          <a:solidFill>
            <a:srgbClr val="435B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201667" y="5622035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20">
                <a:moveTo>
                  <a:pt x="57912" y="0"/>
                </a:moveTo>
                <a:lnTo>
                  <a:pt x="0" y="0"/>
                </a:lnTo>
                <a:lnTo>
                  <a:pt x="0" y="57911"/>
                </a:lnTo>
                <a:lnTo>
                  <a:pt x="57912" y="57911"/>
                </a:lnTo>
                <a:lnTo>
                  <a:pt x="57912" y="0"/>
                </a:lnTo>
                <a:close/>
              </a:path>
            </a:pathLst>
          </a:custGeom>
          <a:solidFill>
            <a:srgbClr val="A8B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201667" y="5850635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20">
                <a:moveTo>
                  <a:pt x="57912" y="0"/>
                </a:moveTo>
                <a:lnTo>
                  <a:pt x="0" y="0"/>
                </a:lnTo>
                <a:lnTo>
                  <a:pt x="0" y="57911"/>
                </a:lnTo>
                <a:lnTo>
                  <a:pt x="57912" y="57911"/>
                </a:lnTo>
                <a:lnTo>
                  <a:pt x="57912" y="0"/>
                </a:lnTo>
                <a:close/>
              </a:path>
            </a:pathLst>
          </a:custGeom>
          <a:solidFill>
            <a:srgbClr val="3B50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201667" y="6080759"/>
            <a:ext cx="58419" cy="56515"/>
          </a:xfrm>
          <a:custGeom>
            <a:avLst/>
            <a:gdLst/>
            <a:ahLst/>
            <a:cxnLst/>
            <a:rect l="l" t="t" r="r" b="b"/>
            <a:pathLst>
              <a:path w="58420" h="56514">
                <a:moveTo>
                  <a:pt x="57912" y="0"/>
                </a:moveTo>
                <a:lnTo>
                  <a:pt x="0" y="0"/>
                </a:lnTo>
                <a:lnTo>
                  <a:pt x="0" y="56387"/>
                </a:lnTo>
                <a:lnTo>
                  <a:pt x="57912" y="56387"/>
                </a:lnTo>
                <a:lnTo>
                  <a:pt x="57912" y="0"/>
                </a:lnTo>
                <a:close/>
              </a:path>
            </a:pathLst>
          </a:custGeom>
          <a:solidFill>
            <a:srgbClr val="99C5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201667" y="6309359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20">
                <a:moveTo>
                  <a:pt x="57912" y="0"/>
                </a:moveTo>
                <a:lnTo>
                  <a:pt x="0" y="0"/>
                </a:lnTo>
                <a:lnTo>
                  <a:pt x="0" y="57911"/>
                </a:lnTo>
                <a:lnTo>
                  <a:pt x="57912" y="57911"/>
                </a:lnTo>
                <a:lnTo>
                  <a:pt x="57912" y="0"/>
                </a:lnTo>
                <a:close/>
              </a:path>
            </a:pathLst>
          </a:custGeom>
          <a:solidFill>
            <a:srgbClr val="DB889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9" name="object 39"/>
          <p:cNvGrpSpPr/>
          <p:nvPr/>
        </p:nvGrpSpPr>
        <p:grpSpPr>
          <a:xfrm>
            <a:off x="6163055" y="2895409"/>
            <a:ext cx="3393440" cy="3425825"/>
            <a:chOff x="6163055" y="2895409"/>
            <a:chExt cx="3393440" cy="3425825"/>
          </a:xfrm>
        </p:grpSpPr>
        <p:sp>
          <p:nvSpPr>
            <p:cNvPr id="40" name="object 40"/>
            <p:cNvSpPr/>
            <p:nvPr/>
          </p:nvSpPr>
          <p:spPr>
            <a:xfrm>
              <a:off x="6163055" y="5932932"/>
              <a:ext cx="3392804" cy="0"/>
            </a:xfrm>
            <a:custGeom>
              <a:avLst/>
              <a:gdLst/>
              <a:ahLst/>
              <a:cxnLst/>
              <a:rect l="l" t="t" r="r" b="b"/>
              <a:pathLst>
                <a:path w="3392804">
                  <a:moveTo>
                    <a:pt x="0" y="0"/>
                  </a:moveTo>
                  <a:lnTo>
                    <a:pt x="3392424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163055" y="5608320"/>
              <a:ext cx="3392804" cy="704215"/>
            </a:xfrm>
            <a:custGeom>
              <a:avLst/>
              <a:gdLst/>
              <a:ahLst/>
              <a:cxnLst/>
              <a:rect l="l" t="t" r="r" b="b"/>
              <a:pathLst>
                <a:path w="3392804" h="704214">
                  <a:moveTo>
                    <a:pt x="3392424" y="0"/>
                  </a:moveTo>
                  <a:lnTo>
                    <a:pt x="2827020" y="30479"/>
                  </a:lnTo>
                  <a:lnTo>
                    <a:pt x="2261616" y="76199"/>
                  </a:lnTo>
                  <a:lnTo>
                    <a:pt x="1696212" y="141731"/>
                  </a:lnTo>
                  <a:lnTo>
                    <a:pt x="1130808" y="185927"/>
                  </a:lnTo>
                  <a:lnTo>
                    <a:pt x="565403" y="217931"/>
                  </a:lnTo>
                  <a:lnTo>
                    <a:pt x="0" y="230123"/>
                  </a:lnTo>
                  <a:lnTo>
                    <a:pt x="0" y="704087"/>
                  </a:lnTo>
                  <a:lnTo>
                    <a:pt x="3392424" y="704087"/>
                  </a:lnTo>
                  <a:lnTo>
                    <a:pt x="3392424" y="0"/>
                  </a:lnTo>
                  <a:close/>
                </a:path>
              </a:pathLst>
            </a:custGeom>
            <a:solidFill>
              <a:srgbClr val="DB8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163055" y="5175504"/>
              <a:ext cx="3392804" cy="378460"/>
            </a:xfrm>
            <a:custGeom>
              <a:avLst/>
              <a:gdLst/>
              <a:ahLst/>
              <a:cxnLst/>
              <a:rect l="l" t="t" r="r" b="b"/>
              <a:pathLst>
                <a:path w="3392804" h="378460">
                  <a:moveTo>
                    <a:pt x="0" y="377952"/>
                  </a:moveTo>
                  <a:lnTo>
                    <a:pt x="3392424" y="377952"/>
                  </a:lnTo>
                </a:path>
                <a:path w="3392804" h="378460">
                  <a:moveTo>
                    <a:pt x="0" y="0"/>
                  </a:moveTo>
                  <a:lnTo>
                    <a:pt x="3392424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163055" y="5108448"/>
              <a:ext cx="3392804" cy="730250"/>
            </a:xfrm>
            <a:custGeom>
              <a:avLst/>
              <a:gdLst/>
              <a:ahLst/>
              <a:cxnLst/>
              <a:rect l="l" t="t" r="r" b="b"/>
              <a:pathLst>
                <a:path w="3392804" h="730250">
                  <a:moveTo>
                    <a:pt x="3392424" y="0"/>
                  </a:moveTo>
                  <a:lnTo>
                    <a:pt x="2827020" y="41147"/>
                  </a:lnTo>
                  <a:lnTo>
                    <a:pt x="2261616" y="134111"/>
                  </a:lnTo>
                  <a:lnTo>
                    <a:pt x="1696212" y="245363"/>
                  </a:lnTo>
                  <a:lnTo>
                    <a:pt x="565403" y="355091"/>
                  </a:lnTo>
                  <a:lnTo>
                    <a:pt x="0" y="399288"/>
                  </a:lnTo>
                  <a:lnTo>
                    <a:pt x="0" y="729995"/>
                  </a:lnTo>
                  <a:lnTo>
                    <a:pt x="565403" y="717804"/>
                  </a:lnTo>
                  <a:lnTo>
                    <a:pt x="1130808" y="685799"/>
                  </a:lnTo>
                  <a:lnTo>
                    <a:pt x="1696212" y="641604"/>
                  </a:lnTo>
                  <a:lnTo>
                    <a:pt x="2261616" y="576071"/>
                  </a:lnTo>
                  <a:lnTo>
                    <a:pt x="2827020" y="530351"/>
                  </a:lnTo>
                  <a:lnTo>
                    <a:pt x="3392424" y="499871"/>
                  </a:lnTo>
                  <a:lnTo>
                    <a:pt x="3392424" y="0"/>
                  </a:lnTo>
                  <a:close/>
                </a:path>
              </a:pathLst>
            </a:custGeom>
            <a:solidFill>
              <a:srgbClr val="99C5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163055" y="4869179"/>
              <a:ext cx="3392804" cy="638810"/>
            </a:xfrm>
            <a:custGeom>
              <a:avLst/>
              <a:gdLst/>
              <a:ahLst/>
              <a:cxnLst/>
              <a:rect l="l" t="t" r="r" b="b"/>
              <a:pathLst>
                <a:path w="3392804" h="638810">
                  <a:moveTo>
                    <a:pt x="3392424" y="0"/>
                  </a:moveTo>
                  <a:lnTo>
                    <a:pt x="2827020" y="54864"/>
                  </a:lnTo>
                  <a:lnTo>
                    <a:pt x="2261616" y="196596"/>
                  </a:lnTo>
                  <a:lnTo>
                    <a:pt x="1696212" y="382524"/>
                  </a:lnTo>
                  <a:lnTo>
                    <a:pt x="1130808" y="472440"/>
                  </a:lnTo>
                  <a:lnTo>
                    <a:pt x="565403" y="531876"/>
                  </a:lnTo>
                  <a:lnTo>
                    <a:pt x="0" y="583692"/>
                  </a:lnTo>
                  <a:lnTo>
                    <a:pt x="0" y="638556"/>
                  </a:lnTo>
                  <a:lnTo>
                    <a:pt x="565403" y="594360"/>
                  </a:lnTo>
                  <a:lnTo>
                    <a:pt x="1696212" y="484632"/>
                  </a:lnTo>
                  <a:lnTo>
                    <a:pt x="2261616" y="373380"/>
                  </a:lnTo>
                  <a:lnTo>
                    <a:pt x="2827020" y="280416"/>
                  </a:lnTo>
                  <a:lnTo>
                    <a:pt x="3392424" y="239268"/>
                  </a:lnTo>
                  <a:lnTo>
                    <a:pt x="3392424" y="0"/>
                  </a:lnTo>
                  <a:close/>
                </a:path>
              </a:pathLst>
            </a:custGeom>
            <a:solidFill>
              <a:srgbClr val="3B50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163055" y="4701539"/>
              <a:ext cx="3392804" cy="751840"/>
            </a:xfrm>
            <a:custGeom>
              <a:avLst/>
              <a:gdLst/>
              <a:ahLst/>
              <a:cxnLst/>
              <a:rect l="l" t="t" r="r" b="b"/>
              <a:pathLst>
                <a:path w="3392804" h="751839">
                  <a:moveTo>
                    <a:pt x="3392424" y="0"/>
                  </a:moveTo>
                  <a:lnTo>
                    <a:pt x="2827020" y="35052"/>
                  </a:lnTo>
                  <a:lnTo>
                    <a:pt x="2261616" y="190500"/>
                  </a:lnTo>
                  <a:lnTo>
                    <a:pt x="1696212" y="399288"/>
                  </a:lnTo>
                  <a:lnTo>
                    <a:pt x="1130808" y="512064"/>
                  </a:lnTo>
                  <a:lnTo>
                    <a:pt x="565403" y="573024"/>
                  </a:lnTo>
                  <a:lnTo>
                    <a:pt x="0" y="643128"/>
                  </a:lnTo>
                  <a:lnTo>
                    <a:pt x="0" y="751332"/>
                  </a:lnTo>
                  <a:lnTo>
                    <a:pt x="565403" y="699516"/>
                  </a:lnTo>
                  <a:lnTo>
                    <a:pt x="1130808" y="640080"/>
                  </a:lnTo>
                  <a:lnTo>
                    <a:pt x="1696212" y="550164"/>
                  </a:lnTo>
                  <a:lnTo>
                    <a:pt x="2261616" y="364236"/>
                  </a:lnTo>
                  <a:lnTo>
                    <a:pt x="2827020" y="222504"/>
                  </a:lnTo>
                  <a:lnTo>
                    <a:pt x="3392424" y="167640"/>
                  </a:lnTo>
                  <a:lnTo>
                    <a:pt x="3392424" y="0"/>
                  </a:lnTo>
                  <a:close/>
                </a:path>
              </a:pathLst>
            </a:custGeom>
            <a:solidFill>
              <a:srgbClr val="A8B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163055" y="4587239"/>
              <a:ext cx="3392804" cy="757555"/>
            </a:xfrm>
            <a:custGeom>
              <a:avLst/>
              <a:gdLst/>
              <a:ahLst/>
              <a:cxnLst/>
              <a:rect l="l" t="t" r="r" b="b"/>
              <a:pathLst>
                <a:path w="3392804" h="757554">
                  <a:moveTo>
                    <a:pt x="2827020" y="0"/>
                  </a:moveTo>
                  <a:lnTo>
                    <a:pt x="2261616" y="175260"/>
                  </a:lnTo>
                  <a:lnTo>
                    <a:pt x="1696212" y="411480"/>
                  </a:lnTo>
                  <a:lnTo>
                    <a:pt x="1130808" y="548640"/>
                  </a:lnTo>
                  <a:lnTo>
                    <a:pt x="565403" y="627888"/>
                  </a:lnTo>
                  <a:lnTo>
                    <a:pt x="0" y="697992"/>
                  </a:lnTo>
                  <a:lnTo>
                    <a:pt x="0" y="757428"/>
                  </a:lnTo>
                  <a:lnTo>
                    <a:pt x="565403" y="687324"/>
                  </a:lnTo>
                  <a:lnTo>
                    <a:pt x="1130808" y="626364"/>
                  </a:lnTo>
                  <a:lnTo>
                    <a:pt x="1696212" y="513588"/>
                  </a:lnTo>
                  <a:lnTo>
                    <a:pt x="2261616" y="304800"/>
                  </a:lnTo>
                  <a:lnTo>
                    <a:pt x="2827020" y="149352"/>
                  </a:lnTo>
                  <a:lnTo>
                    <a:pt x="3392424" y="114300"/>
                  </a:lnTo>
                  <a:lnTo>
                    <a:pt x="3392424" y="4572"/>
                  </a:lnTo>
                  <a:lnTo>
                    <a:pt x="2827020" y="0"/>
                  </a:lnTo>
                  <a:close/>
                </a:path>
              </a:pathLst>
            </a:custGeom>
            <a:solidFill>
              <a:srgbClr val="435B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163055" y="4037075"/>
              <a:ext cx="3392804" cy="379730"/>
            </a:xfrm>
            <a:custGeom>
              <a:avLst/>
              <a:gdLst/>
              <a:ahLst/>
              <a:cxnLst/>
              <a:rect l="l" t="t" r="r" b="b"/>
              <a:pathLst>
                <a:path w="3392804" h="379729">
                  <a:moveTo>
                    <a:pt x="0" y="379475"/>
                  </a:moveTo>
                  <a:lnTo>
                    <a:pt x="3392424" y="379475"/>
                  </a:lnTo>
                </a:path>
                <a:path w="3392804" h="379729">
                  <a:moveTo>
                    <a:pt x="0" y="0"/>
                  </a:moveTo>
                  <a:lnTo>
                    <a:pt x="3392424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163055" y="3895344"/>
              <a:ext cx="3392804" cy="1390015"/>
            </a:xfrm>
            <a:custGeom>
              <a:avLst/>
              <a:gdLst/>
              <a:ahLst/>
              <a:cxnLst/>
              <a:rect l="l" t="t" r="r" b="b"/>
              <a:pathLst>
                <a:path w="3392804" h="1390014">
                  <a:moveTo>
                    <a:pt x="2827020" y="0"/>
                  </a:moveTo>
                  <a:lnTo>
                    <a:pt x="2261616" y="173735"/>
                  </a:lnTo>
                  <a:lnTo>
                    <a:pt x="1696212" y="490727"/>
                  </a:lnTo>
                  <a:lnTo>
                    <a:pt x="1130808" y="678179"/>
                  </a:lnTo>
                  <a:lnTo>
                    <a:pt x="565403" y="896111"/>
                  </a:lnTo>
                  <a:lnTo>
                    <a:pt x="0" y="1019555"/>
                  </a:lnTo>
                  <a:lnTo>
                    <a:pt x="0" y="1389887"/>
                  </a:lnTo>
                  <a:lnTo>
                    <a:pt x="565403" y="1319783"/>
                  </a:lnTo>
                  <a:lnTo>
                    <a:pt x="1130808" y="1240535"/>
                  </a:lnTo>
                  <a:lnTo>
                    <a:pt x="1696212" y="1103375"/>
                  </a:lnTo>
                  <a:lnTo>
                    <a:pt x="2261616" y="867155"/>
                  </a:lnTo>
                  <a:lnTo>
                    <a:pt x="2827020" y="691895"/>
                  </a:lnTo>
                  <a:lnTo>
                    <a:pt x="3392424" y="696467"/>
                  </a:lnTo>
                  <a:lnTo>
                    <a:pt x="3392424" y="28955"/>
                  </a:lnTo>
                  <a:lnTo>
                    <a:pt x="2827020" y="0"/>
                  </a:lnTo>
                  <a:close/>
                </a:path>
              </a:pathLst>
            </a:custGeom>
            <a:solidFill>
              <a:srgbClr val="6766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163055" y="3279647"/>
              <a:ext cx="3392804" cy="379730"/>
            </a:xfrm>
            <a:custGeom>
              <a:avLst/>
              <a:gdLst/>
              <a:ahLst/>
              <a:cxnLst/>
              <a:rect l="l" t="t" r="r" b="b"/>
              <a:pathLst>
                <a:path w="3392804" h="379729">
                  <a:moveTo>
                    <a:pt x="0" y="379475"/>
                  </a:moveTo>
                  <a:lnTo>
                    <a:pt x="3392424" y="379475"/>
                  </a:lnTo>
                </a:path>
                <a:path w="3392804" h="379729">
                  <a:moveTo>
                    <a:pt x="0" y="0"/>
                  </a:moveTo>
                  <a:lnTo>
                    <a:pt x="3392424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163055" y="2974848"/>
              <a:ext cx="3392804" cy="1940560"/>
            </a:xfrm>
            <a:custGeom>
              <a:avLst/>
              <a:gdLst/>
              <a:ahLst/>
              <a:cxnLst/>
              <a:rect l="l" t="t" r="r" b="b"/>
              <a:pathLst>
                <a:path w="3392804" h="1940560">
                  <a:moveTo>
                    <a:pt x="2827020" y="0"/>
                  </a:moveTo>
                  <a:lnTo>
                    <a:pt x="2261616" y="181355"/>
                  </a:lnTo>
                  <a:lnTo>
                    <a:pt x="1696212" y="566927"/>
                  </a:lnTo>
                  <a:lnTo>
                    <a:pt x="1130808" y="806195"/>
                  </a:lnTo>
                  <a:lnTo>
                    <a:pt x="565403" y="1072895"/>
                  </a:lnTo>
                  <a:lnTo>
                    <a:pt x="0" y="1220724"/>
                  </a:lnTo>
                  <a:lnTo>
                    <a:pt x="0" y="1940052"/>
                  </a:lnTo>
                  <a:lnTo>
                    <a:pt x="565403" y="1816608"/>
                  </a:lnTo>
                  <a:lnTo>
                    <a:pt x="1130808" y="1598676"/>
                  </a:lnTo>
                  <a:lnTo>
                    <a:pt x="1696212" y="1411224"/>
                  </a:lnTo>
                  <a:lnTo>
                    <a:pt x="2261616" y="1094232"/>
                  </a:lnTo>
                  <a:lnTo>
                    <a:pt x="2827020" y="920495"/>
                  </a:lnTo>
                  <a:lnTo>
                    <a:pt x="3392424" y="949451"/>
                  </a:lnTo>
                  <a:lnTo>
                    <a:pt x="3392424" y="42672"/>
                  </a:lnTo>
                  <a:lnTo>
                    <a:pt x="2827020" y="0"/>
                  </a:lnTo>
                  <a:close/>
                </a:path>
              </a:pathLst>
            </a:custGeom>
            <a:solidFill>
              <a:srgbClr val="A331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163055" y="2900172"/>
              <a:ext cx="3392804" cy="0"/>
            </a:xfrm>
            <a:custGeom>
              <a:avLst/>
              <a:gdLst/>
              <a:ahLst/>
              <a:cxnLst/>
              <a:rect l="l" t="t" r="r" b="b"/>
              <a:pathLst>
                <a:path w="3392804">
                  <a:moveTo>
                    <a:pt x="0" y="0"/>
                  </a:moveTo>
                  <a:lnTo>
                    <a:pt x="3392424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163055" y="2932176"/>
              <a:ext cx="3392804" cy="1263650"/>
            </a:xfrm>
            <a:custGeom>
              <a:avLst/>
              <a:gdLst/>
              <a:ahLst/>
              <a:cxnLst/>
              <a:rect l="l" t="t" r="r" b="b"/>
              <a:pathLst>
                <a:path w="3392804" h="1263650">
                  <a:moveTo>
                    <a:pt x="2827020" y="0"/>
                  </a:moveTo>
                  <a:lnTo>
                    <a:pt x="2261616" y="185927"/>
                  </a:lnTo>
                  <a:lnTo>
                    <a:pt x="1696212" y="577596"/>
                  </a:lnTo>
                  <a:lnTo>
                    <a:pt x="1130808" y="813816"/>
                  </a:lnTo>
                  <a:lnTo>
                    <a:pt x="565403" y="1080516"/>
                  </a:lnTo>
                  <a:lnTo>
                    <a:pt x="0" y="1234440"/>
                  </a:lnTo>
                  <a:lnTo>
                    <a:pt x="0" y="1263396"/>
                  </a:lnTo>
                  <a:lnTo>
                    <a:pt x="565403" y="1115568"/>
                  </a:lnTo>
                  <a:lnTo>
                    <a:pt x="1130808" y="848868"/>
                  </a:lnTo>
                  <a:lnTo>
                    <a:pt x="1696212" y="609600"/>
                  </a:lnTo>
                  <a:lnTo>
                    <a:pt x="2261616" y="224027"/>
                  </a:lnTo>
                  <a:lnTo>
                    <a:pt x="2827020" y="42672"/>
                  </a:lnTo>
                  <a:lnTo>
                    <a:pt x="3392424" y="85344"/>
                  </a:lnTo>
                  <a:lnTo>
                    <a:pt x="3392424" y="38100"/>
                  </a:lnTo>
                  <a:lnTo>
                    <a:pt x="2827020" y="0"/>
                  </a:lnTo>
                  <a:close/>
                </a:path>
              </a:pathLst>
            </a:custGeom>
            <a:solidFill>
              <a:srgbClr val="3983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163817" y="6311645"/>
              <a:ext cx="3392804" cy="0"/>
            </a:xfrm>
            <a:custGeom>
              <a:avLst/>
              <a:gdLst/>
              <a:ahLst/>
              <a:cxnLst/>
              <a:rect l="l" t="t" r="r" b="b"/>
              <a:pathLst>
                <a:path w="3392804">
                  <a:moveTo>
                    <a:pt x="0" y="0"/>
                  </a:moveTo>
                  <a:lnTo>
                    <a:pt x="3392424" y="0"/>
                  </a:lnTo>
                </a:path>
              </a:pathLst>
            </a:custGeom>
            <a:ln w="19050">
              <a:solidFill>
                <a:srgbClr val="360F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5989701" y="6222898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989701" y="5843727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5</a:t>
            </a:r>
            <a:endParaRPr sz="9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926073" y="5464861"/>
            <a:ext cx="1536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10</a:t>
            </a:r>
            <a:endParaRPr sz="9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926073" y="5085715"/>
            <a:ext cx="1536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15</a:t>
            </a:r>
            <a:endParaRPr sz="9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926073" y="4706492"/>
            <a:ext cx="1536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20</a:t>
            </a:r>
            <a:endParaRPr sz="9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926073" y="4327397"/>
            <a:ext cx="1536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25</a:t>
            </a:r>
            <a:endParaRPr sz="9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926073" y="3948176"/>
            <a:ext cx="1536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30</a:t>
            </a:r>
            <a:endParaRPr sz="9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926073" y="2811017"/>
            <a:ext cx="153670" cy="920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45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40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35</a:t>
            </a:r>
            <a:endParaRPr sz="9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6024498" y="6359144"/>
            <a:ext cx="2794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2</a:t>
            </a:r>
            <a:r>
              <a:rPr sz="900" spc="-15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14</a:t>
            </a:r>
            <a:endParaRPr sz="9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6589903" y="6359144"/>
            <a:ext cx="2794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2</a:t>
            </a:r>
            <a:r>
              <a:rPr sz="900" spc="-15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15</a:t>
            </a:r>
            <a:endParaRPr sz="9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7155306" y="6359144"/>
            <a:ext cx="2794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2</a:t>
            </a:r>
            <a:r>
              <a:rPr sz="900" spc="-15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16</a:t>
            </a:r>
            <a:endParaRPr sz="9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7720965" y="6359144"/>
            <a:ext cx="2794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2</a:t>
            </a:r>
            <a:r>
              <a:rPr sz="900" spc="-15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17</a:t>
            </a:r>
            <a:endParaRPr sz="9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8286368" y="6359144"/>
            <a:ext cx="2794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2</a:t>
            </a:r>
            <a:r>
              <a:rPr sz="900" spc="-15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18</a:t>
            </a:r>
            <a:endParaRPr sz="9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8851772" y="6359144"/>
            <a:ext cx="2794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2</a:t>
            </a:r>
            <a:r>
              <a:rPr sz="900" spc="-15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19</a:t>
            </a:r>
            <a:endParaRPr sz="9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9417557" y="6359144"/>
            <a:ext cx="2794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2</a:t>
            </a:r>
            <a:r>
              <a:rPr sz="900" spc="-15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20</a:t>
            </a:r>
            <a:endParaRPr sz="900">
              <a:latin typeface="Arial"/>
              <a:cs typeface="Arial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9802368" y="3950208"/>
            <a:ext cx="58419" cy="56515"/>
          </a:xfrm>
          <a:custGeom>
            <a:avLst/>
            <a:gdLst/>
            <a:ahLst/>
            <a:cxnLst/>
            <a:rect l="l" t="t" r="r" b="b"/>
            <a:pathLst>
              <a:path w="58420" h="56514">
                <a:moveTo>
                  <a:pt x="57911" y="0"/>
                </a:moveTo>
                <a:lnTo>
                  <a:pt x="0" y="0"/>
                </a:lnTo>
                <a:lnTo>
                  <a:pt x="0" y="56388"/>
                </a:lnTo>
                <a:lnTo>
                  <a:pt x="57911" y="56388"/>
                </a:lnTo>
                <a:lnTo>
                  <a:pt x="57911" y="0"/>
                </a:lnTo>
                <a:close/>
              </a:path>
            </a:pathLst>
          </a:custGeom>
          <a:solidFill>
            <a:srgbClr val="3983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9872853" y="3888740"/>
            <a:ext cx="850265" cy="1736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Enerģija</a:t>
            </a:r>
            <a:endParaRPr sz="900">
              <a:latin typeface="Arial"/>
              <a:cs typeface="Arial"/>
            </a:endParaRPr>
          </a:p>
          <a:p>
            <a:pPr marL="12700" marR="398145">
              <a:lnSpc>
                <a:spcPts val="1770"/>
              </a:lnSpc>
              <a:spcBef>
                <a:spcPts val="17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Plātnes  </a:t>
            </a:r>
            <a:r>
              <a:rPr sz="900" spc="-10" dirty="0">
                <a:solidFill>
                  <a:srgbClr val="393A3B"/>
                </a:solidFill>
                <a:latin typeface="Arial"/>
                <a:cs typeface="Arial"/>
              </a:rPr>
              <a:t>M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ēbe</a:t>
            </a:r>
            <a:r>
              <a:rPr sz="900" spc="-10" dirty="0">
                <a:solidFill>
                  <a:srgbClr val="393A3B"/>
                </a:solidFill>
                <a:latin typeface="Arial"/>
                <a:cs typeface="Arial"/>
              </a:rPr>
              <a:t>l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es  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Mājas</a:t>
            </a:r>
            <a:endParaRPr sz="900">
              <a:latin typeface="Arial"/>
              <a:cs typeface="Arial"/>
            </a:endParaRPr>
          </a:p>
          <a:p>
            <a:pPr marL="12700" marR="48895">
              <a:lnSpc>
                <a:spcPts val="1770"/>
              </a:lnSpc>
              <a:spcBef>
                <a:spcPts val="5"/>
              </a:spcBef>
            </a:pP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Bū</a:t>
            </a:r>
            <a:r>
              <a:rPr sz="900" spc="-10" dirty="0">
                <a:solidFill>
                  <a:srgbClr val="393A3B"/>
                </a:solidFill>
                <a:latin typeface="Arial"/>
                <a:cs typeface="Arial"/>
              </a:rPr>
              <a:t>v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ga</a:t>
            </a:r>
            <a:r>
              <a:rPr sz="900" spc="-10" dirty="0">
                <a:solidFill>
                  <a:srgbClr val="393A3B"/>
                </a:solidFill>
                <a:latin typeface="Arial"/>
                <a:cs typeface="Arial"/>
              </a:rPr>
              <a:t>l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dn</a:t>
            </a:r>
            <a:r>
              <a:rPr sz="900" spc="-10" dirty="0">
                <a:solidFill>
                  <a:srgbClr val="393A3B"/>
                </a:solidFill>
                <a:latin typeface="Arial"/>
                <a:cs typeface="Arial"/>
              </a:rPr>
              <a:t>i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e</a:t>
            </a:r>
            <a:r>
              <a:rPr sz="900" spc="5" dirty="0">
                <a:solidFill>
                  <a:srgbClr val="393A3B"/>
                </a:solidFill>
                <a:latin typeface="Arial"/>
                <a:cs typeface="Arial"/>
              </a:rPr>
              <a:t>c</a:t>
            </a:r>
            <a:r>
              <a:rPr sz="900" spc="-10" dirty="0">
                <a:solidFill>
                  <a:srgbClr val="393A3B"/>
                </a:solidFill>
                <a:latin typeface="Arial"/>
                <a:cs typeface="Arial"/>
              </a:rPr>
              <a:t>ī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ba  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Paletes</a:t>
            </a:r>
            <a:endParaRPr sz="900">
              <a:latin typeface="Arial"/>
              <a:cs typeface="Arial"/>
            </a:endParaRPr>
          </a:p>
          <a:p>
            <a:pPr marL="12700" marR="5080">
              <a:lnSpc>
                <a:spcPts val="1770"/>
              </a:lnSpc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Zāģētavas  </a:t>
            </a:r>
            <a:r>
              <a:rPr sz="900" spc="-10" dirty="0">
                <a:solidFill>
                  <a:srgbClr val="393A3B"/>
                </a:solidFill>
                <a:latin typeface="Arial"/>
                <a:cs typeface="Arial"/>
              </a:rPr>
              <a:t>M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e</a:t>
            </a:r>
            <a:r>
              <a:rPr sz="900" spc="5" dirty="0">
                <a:solidFill>
                  <a:srgbClr val="393A3B"/>
                </a:solidFill>
                <a:latin typeface="Arial"/>
                <a:cs typeface="Arial"/>
              </a:rPr>
              <a:t>ž</a:t>
            </a:r>
            <a:r>
              <a:rPr sz="900" spc="-10" dirty="0">
                <a:solidFill>
                  <a:srgbClr val="393A3B"/>
                </a:solidFill>
                <a:latin typeface="Arial"/>
                <a:cs typeface="Arial"/>
              </a:rPr>
              <a:t>s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ai</a:t>
            </a:r>
            <a:r>
              <a:rPr sz="900" spc="-10" dirty="0">
                <a:solidFill>
                  <a:srgbClr val="393A3B"/>
                </a:solidFill>
                <a:latin typeface="Arial"/>
                <a:cs typeface="Arial"/>
              </a:rPr>
              <a:t>m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n</a:t>
            </a:r>
            <a:r>
              <a:rPr sz="900" spc="-10" dirty="0">
                <a:solidFill>
                  <a:srgbClr val="393A3B"/>
                </a:solidFill>
                <a:latin typeface="Arial"/>
                <a:cs typeface="Arial"/>
              </a:rPr>
              <a:t>i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e</a:t>
            </a:r>
            <a:r>
              <a:rPr sz="900" spc="5" dirty="0">
                <a:solidFill>
                  <a:srgbClr val="393A3B"/>
                </a:solidFill>
                <a:latin typeface="Arial"/>
                <a:cs typeface="Arial"/>
              </a:rPr>
              <a:t>c</a:t>
            </a:r>
            <a:r>
              <a:rPr sz="900" spc="-10" dirty="0">
                <a:solidFill>
                  <a:srgbClr val="393A3B"/>
                </a:solidFill>
                <a:latin typeface="Arial"/>
                <a:cs typeface="Arial"/>
              </a:rPr>
              <a:t>ī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ba</a:t>
            </a:r>
            <a:endParaRPr sz="900">
              <a:latin typeface="Arial"/>
              <a:cs typeface="Arial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9802368" y="4174235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20">
                <a:moveTo>
                  <a:pt x="57911" y="0"/>
                </a:moveTo>
                <a:lnTo>
                  <a:pt x="0" y="0"/>
                </a:lnTo>
                <a:lnTo>
                  <a:pt x="0" y="57912"/>
                </a:lnTo>
                <a:lnTo>
                  <a:pt x="57911" y="57912"/>
                </a:lnTo>
                <a:lnTo>
                  <a:pt x="57911" y="0"/>
                </a:lnTo>
                <a:close/>
              </a:path>
            </a:pathLst>
          </a:custGeom>
          <a:solidFill>
            <a:srgbClr val="A33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9802368" y="4398264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20">
                <a:moveTo>
                  <a:pt x="57911" y="0"/>
                </a:moveTo>
                <a:lnTo>
                  <a:pt x="0" y="0"/>
                </a:lnTo>
                <a:lnTo>
                  <a:pt x="0" y="57912"/>
                </a:lnTo>
                <a:lnTo>
                  <a:pt x="57911" y="57912"/>
                </a:lnTo>
                <a:lnTo>
                  <a:pt x="57911" y="0"/>
                </a:lnTo>
                <a:close/>
              </a:path>
            </a:pathLst>
          </a:custGeom>
          <a:solidFill>
            <a:srgbClr val="6766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9802368" y="4623815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20">
                <a:moveTo>
                  <a:pt x="57911" y="0"/>
                </a:moveTo>
                <a:lnTo>
                  <a:pt x="0" y="0"/>
                </a:lnTo>
                <a:lnTo>
                  <a:pt x="0" y="57912"/>
                </a:lnTo>
                <a:lnTo>
                  <a:pt x="57911" y="57912"/>
                </a:lnTo>
                <a:lnTo>
                  <a:pt x="57911" y="0"/>
                </a:lnTo>
                <a:close/>
              </a:path>
            </a:pathLst>
          </a:custGeom>
          <a:solidFill>
            <a:srgbClr val="435B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9802368" y="4847844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20">
                <a:moveTo>
                  <a:pt x="57911" y="0"/>
                </a:moveTo>
                <a:lnTo>
                  <a:pt x="0" y="0"/>
                </a:lnTo>
                <a:lnTo>
                  <a:pt x="0" y="57911"/>
                </a:lnTo>
                <a:lnTo>
                  <a:pt x="57911" y="57911"/>
                </a:lnTo>
                <a:lnTo>
                  <a:pt x="57911" y="0"/>
                </a:lnTo>
                <a:close/>
              </a:path>
            </a:pathLst>
          </a:custGeom>
          <a:solidFill>
            <a:srgbClr val="A8B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9802368" y="5073396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20">
                <a:moveTo>
                  <a:pt x="57911" y="0"/>
                </a:moveTo>
                <a:lnTo>
                  <a:pt x="0" y="0"/>
                </a:lnTo>
                <a:lnTo>
                  <a:pt x="0" y="57911"/>
                </a:lnTo>
                <a:lnTo>
                  <a:pt x="57911" y="57911"/>
                </a:lnTo>
                <a:lnTo>
                  <a:pt x="57911" y="0"/>
                </a:lnTo>
                <a:close/>
              </a:path>
            </a:pathLst>
          </a:custGeom>
          <a:solidFill>
            <a:srgbClr val="3B50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9802368" y="5297423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20">
                <a:moveTo>
                  <a:pt x="57911" y="0"/>
                </a:moveTo>
                <a:lnTo>
                  <a:pt x="0" y="0"/>
                </a:lnTo>
                <a:lnTo>
                  <a:pt x="0" y="57912"/>
                </a:lnTo>
                <a:lnTo>
                  <a:pt x="57911" y="57912"/>
                </a:lnTo>
                <a:lnTo>
                  <a:pt x="57911" y="0"/>
                </a:lnTo>
                <a:close/>
              </a:path>
            </a:pathLst>
          </a:custGeom>
          <a:solidFill>
            <a:srgbClr val="99C5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9802368" y="5522976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20">
                <a:moveTo>
                  <a:pt x="57911" y="0"/>
                </a:moveTo>
                <a:lnTo>
                  <a:pt x="0" y="0"/>
                </a:lnTo>
                <a:lnTo>
                  <a:pt x="0" y="57912"/>
                </a:lnTo>
                <a:lnTo>
                  <a:pt x="57911" y="57912"/>
                </a:lnTo>
                <a:lnTo>
                  <a:pt x="57911" y="0"/>
                </a:lnTo>
                <a:close/>
              </a:path>
            </a:pathLst>
          </a:custGeom>
          <a:solidFill>
            <a:srgbClr val="DB88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34</a:t>
            </a:fld>
            <a:endParaRPr spc="-5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615" y="1122934"/>
            <a:ext cx="97402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360F2C"/>
                </a:solidFill>
              </a:rPr>
              <a:t>Vidzeme </a:t>
            </a:r>
            <a:r>
              <a:rPr sz="2400" dirty="0">
                <a:solidFill>
                  <a:srgbClr val="360F2C"/>
                </a:solidFill>
              </a:rPr>
              <a:t>– nozares produktu </a:t>
            </a:r>
            <a:r>
              <a:rPr sz="2400" spc="-5" dirty="0">
                <a:solidFill>
                  <a:srgbClr val="360F2C"/>
                </a:solidFill>
              </a:rPr>
              <a:t>struktūra </a:t>
            </a:r>
            <a:r>
              <a:rPr sz="2400" dirty="0">
                <a:solidFill>
                  <a:srgbClr val="360F2C"/>
                </a:solidFill>
              </a:rPr>
              <a:t>ir labvēlīga </a:t>
            </a:r>
            <a:r>
              <a:rPr sz="2400" spc="-5" dirty="0">
                <a:solidFill>
                  <a:srgbClr val="360F2C"/>
                </a:solidFill>
              </a:rPr>
              <a:t>straujai</a:t>
            </a:r>
            <a:r>
              <a:rPr sz="2400" spc="-85" dirty="0">
                <a:solidFill>
                  <a:srgbClr val="360F2C"/>
                </a:solidFill>
              </a:rPr>
              <a:t> </a:t>
            </a:r>
            <a:r>
              <a:rPr sz="2400" spc="-5" dirty="0">
                <a:solidFill>
                  <a:srgbClr val="360F2C"/>
                </a:solidFill>
              </a:rPr>
              <a:t>attīstībai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860856" y="2011807"/>
            <a:ext cx="883094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DB8892"/>
                </a:solidFill>
                <a:latin typeface="Arial"/>
                <a:cs typeface="Arial"/>
              </a:rPr>
              <a:t>Meža </a:t>
            </a:r>
            <a:r>
              <a:rPr sz="1400" b="1" spc="-5" dirty="0">
                <a:solidFill>
                  <a:srgbClr val="DB8892"/>
                </a:solidFill>
                <a:latin typeface="Arial"/>
                <a:cs typeface="Arial"/>
              </a:rPr>
              <a:t>nozares uzņēmumu </a:t>
            </a:r>
            <a:r>
              <a:rPr sz="1400" b="1" spc="-10" dirty="0">
                <a:solidFill>
                  <a:srgbClr val="DB8892"/>
                </a:solidFill>
                <a:latin typeface="Arial"/>
                <a:cs typeface="Arial"/>
              </a:rPr>
              <a:t>VSAOI </a:t>
            </a:r>
            <a:r>
              <a:rPr sz="1400" b="1" spc="-5" dirty="0">
                <a:solidFill>
                  <a:srgbClr val="DB8892"/>
                </a:solidFill>
                <a:latin typeface="Arial"/>
                <a:cs typeface="Arial"/>
              </a:rPr>
              <a:t>maksājumi </a:t>
            </a:r>
            <a:r>
              <a:rPr sz="1400" b="1" dirty="0">
                <a:solidFill>
                  <a:srgbClr val="DB8892"/>
                </a:solidFill>
                <a:latin typeface="Arial"/>
                <a:cs typeface="Arial"/>
              </a:rPr>
              <a:t>mEUR pa produktu grupām </a:t>
            </a:r>
            <a:r>
              <a:rPr sz="1400" b="1" spc="-5" dirty="0">
                <a:solidFill>
                  <a:srgbClr val="DB8892"/>
                </a:solidFill>
                <a:latin typeface="Arial"/>
                <a:cs typeface="Arial"/>
              </a:rPr>
              <a:t>Vidzemē </a:t>
            </a:r>
            <a:r>
              <a:rPr sz="1400" b="1" dirty="0">
                <a:solidFill>
                  <a:srgbClr val="DB8892"/>
                </a:solidFill>
                <a:latin typeface="Arial"/>
                <a:cs typeface="Arial"/>
              </a:rPr>
              <a:t>pirms un pēc</a:t>
            </a:r>
            <a:r>
              <a:rPr sz="1400" b="1" spc="-114" dirty="0">
                <a:solidFill>
                  <a:srgbClr val="DB8892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DB8892"/>
                </a:solidFill>
                <a:latin typeface="Arial"/>
                <a:cs typeface="Arial"/>
              </a:rPr>
              <a:t>reformas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65860" y="3971544"/>
            <a:ext cx="3068320" cy="2239010"/>
            <a:chOff x="1165860" y="3971544"/>
            <a:chExt cx="3068320" cy="2239010"/>
          </a:xfrm>
        </p:grpSpPr>
        <p:sp>
          <p:nvSpPr>
            <p:cNvPr id="5" name="object 5"/>
            <p:cNvSpPr/>
            <p:nvPr/>
          </p:nvSpPr>
          <p:spPr>
            <a:xfrm>
              <a:off x="1165860" y="5820155"/>
              <a:ext cx="3068320" cy="0"/>
            </a:xfrm>
            <a:custGeom>
              <a:avLst/>
              <a:gdLst/>
              <a:ahLst/>
              <a:cxnLst/>
              <a:rect l="l" t="t" r="r" b="b"/>
              <a:pathLst>
                <a:path w="3068320">
                  <a:moveTo>
                    <a:pt x="0" y="0"/>
                  </a:moveTo>
                  <a:lnTo>
                    <a:pt x="3067812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65860" y="5667755"/>
              <a:ext cx="3068320" cy="538480"/>
            </a:xfrm>
            <a:custGeom>
              <a:avLst/>
              <a:gdLst/>
              <a:ahLst/>
              <a:cxnLst/>
              <a:rect l="l" t="t" r="r" b="b"/>
              <a:pathLst>
                <a:path w="3068320" h="538479">
                  <a:moveTo>
                    <a:pt x="2557272" y="0"/>
                  </a:moveTo>
                  <a:lnTo>
                    <a:pt x="2045208" y="80772"/>
                  </a:lnTo>
                  <a:lnTo>
                    <a:pt x="1534667" y="150876"/>
                  </a:lnTo>
                  <a:lnTo>
                    <a:pt x="1022604" y="182880"/>
                  </a:lnTo>
                  <a:lnTo>
                    <a:pt x="510540" y="213360"/>
                  </a:lnTo>
                  <a:lnTo>
                    <a:pt x="0" y="220980"/>
                  </a:lnTo>
                  <a:lnTo>
                    <a:pt x="0" y="537972"/>
                  </a:lnTo>
                  <a:lnTo>
                    <a:pt x="3067812" y="537972"/>
                  </a:lnTo>
                  <a:lnTo>
                    <a:pt x="3067812" y="3048"/>
                  </a:lnTo>
                  <a:lnTo>
                    <a:pt x="2557272" y="0"/>
                  </a:lnTo>
                  <a:close/>
                </a:path>
              </a:pathLst>
            </a:custGeom>
            <a:solidFill>
              <a:srgbClr val="DB8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65860" y="5433060"/>
              <a:ext cx="3068320" cy="0"/>
            </a:xfrm>
            <a:custGeom>
              <a:avLst/>
              <a:gdLst/>
              <a:ahLst/>
              <a:cxnLst/>
              <a:rect l="l" t="t" r="r" b="b"/>
              <a:pathLst>
                <a:path w="3068320">
                  <a:moveTo>
                    <a:pt x="0" y="0"/>
                  </a:moveTo>
                  <a:lnTo>
                    <a:pt x="3067812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65860" y="5117591"/>
              <a:ext cx="3068320" cy="771525"/>
            </a:xfrm>
            <a:custGeom>
              <a:avLst/>
              <a:gdLst/>
              <a:ahLst/>
              <a:cxnLst/>
              <a:rect l="l" t="t" r="r" b="b"/>
              <a:pathLst>
                <a:path w="3068320" h="771525">
                  <a:moveTo>
                    <a:pt x="3067812" y="0"/>
                  </a:moveTo>
                  <a:lnTo>
                    <a:pt x="2557272" y="7619"/>
                  </a:lnTo>
                  <a:lnTo>
                    <a:pt x="2045208" y="115823"/>
                  </a:lnTo>
                  <a:lnTo>
                    <a:pt x="1534667" y="265175"/>
                  </a:lnTo>
                  <a:lnTo>
                    <a:pt x="1022604" y="329183"/>
                  </a:lnTo>
                  <a:lnTo>
                    <a:pt x="510540" y="373379"/>
                  </a:lnTo>
                  <a:lnTo>
                    <a:pt x="0" y="413003"/>
                  </a:lnTo>
                  <a:lnTo>
                    <a:pt x="0" y="771143"/>
                  </a:lnTo>
                  <a:lnTo>
                    <a:pt x="510540" y="763523"/>
                  </a:lnTo>
                  <a:lnTo>
                    <a:pt x="1022604" y="733043"/>
                  </a:lnTo>
                  <a:lnTo>
                    <a:pt x="1534667" y="701039"/>
                  </a:lnTo>
                  <a:lnTo>
                    <a:pt x="2045208" y="630935"/>
                  </a:lnTo>
                  <a:lnTo>
                    <a:pt x="2557272" y="550163"/>
                  </a:lnTo>
                  <a:lnTo>
                    <a:pt x="3067812" y="553211"/>
                  </a:lnTo>
                  <a:lnTo>
                    <a:pt x="3067812" y="0"/>
                  </a:lnTo>
                  <a:close/>
                </a:path>
              </a:pathLst>
            </a:custGeom>
            <a:solidFill>
              <a:srgbClr val="99C5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65860" y="5047488"/>
              <a:ext cx="3068320" cy="0"/>
            </a:xfrm>
            <a:custGeom>
              <a:avLst/>
              <a:gdLst/>
              <a:ahLst/>
              <a:cxnLst/>
              <a:rect l="l" t="t" r="r" b="b"/>
              <a:pathLst>
                <a:path w="3068320">
                  <a:moveTo>
                    <a:pt x="0" y="0"/>
                  </a:moveTo>
                  <a:lnTo>
                    <a:pt x="3067812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65860" y="5067300"/>
              <a:ext cx="3068320" cy="463550"/>
            </a:xfrm>
            <a:custGeom>
              <a:avLst/>
              <a:gdLst/>
              <a:ahLst/>
              <a:cxnLst/>
              <a:rect l="l" t="t" r="r" b="b"/>
              <a:pathLst>
                <a:path w="3068320" h="463550">
                  <a:moveTo>
                    <a:pt x="3067812" y="0"/>
                  </a:moveTo>
                  <a:lnTo>
                    <a:pt x="2557272" y="4572"/>
                  </a:lnTo>
                  <a:lnTo>
                    <a:pt x="2045208" y="120395"/>
                  </a:lnTo>
                  <a:lnTo>
                    <a:pt x="1534667" y="283463"/>
                  </a:lnTo>
                  <a:lnTo>
                    <a:pt x="1022604" y="355091"/>
                  </a:lnTo>
                  <a:lnTo>
                    <a:pt x="510540" y="406908"/>
                  </a:lnTo>
                  <a:lnTo>
                    <a:pt x="0" y="446531"/>
                  </a:lnTo>
                  <a:lnTo>
                    <a:pt x="0" y="463296"/>
                  </a:lnTo>
                  <a:lnTo>
                    <a:pt x="510540" y="423672"/>
                  </a:lnTo>
                  <a:lnTo>
                    <a:pt x="1022604" y="379475"/>
                  </a:lnTo>
                  <a:lnTo>
                    <a:pt x="1534667" y="315468"/>
                  </a:lnTo>
                  <a:lnTo>
                    <a:pt x="2045208" y="166115"/>
                  </a:lnTo>
                  <a:lnTo>
                    <a:pt x="2557272" y="57912"/>
                  </a:lnTo>
                  <a:lnTo>
                    <a:pt x="3067812" y="50292"/>
                  </a:lnTo>
                  <a:lnTo>
                    <a:pt x="3067812" y="0"/>
                  </a:lnTo>
                  <a:close/>
                </a:path>
              </a:pathLst>
            </a:custGeom>
            <a:solidFill>
              <a:srgbClr val="3B50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65860" y="4660392"/>
              <a:ext cx="3068320" cy="0"/>
            </a:xfrm>
            <a:custGeom>
              <a:avLst/>
              <a:gdLst/>
              <a:ahLst/>
              <a:cxnLst/>
              <a:rect l="l" t="t" r="r" b="b"/>
              <a:pathLst>
                <a:path w="3068320">
                  <a:moveTo>
                    <a:pt x="0" y="0"/>
                  </a:moveTo>
                  <a:lnTo>
                    <a:pt x="3067812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65860" y="4497324"/>
              <a:ext cx="3068320" cy="1016635"/>
            </a:xfrm>
            <a:custGeom>
              <a:avLst/>
              <a:gdLst/>
              <a:ahLst/>
              <a:cxnLst/>
              <a:rect l="l" t="t" r="r" b="b"/>
              <a:pathLst>
                <a:path w="3068320" h="1016635">
                  <a:moveTo>
                    <a:pt x="3067812" y="0"/>
                  </a:moveTo>
                  <a:lnTo>
                    <a:pt x="2557272" y="30480"/>
                  </a:lnTo>
                  <a:lnTo>
                    <a:pt x="2045208" y="192024"/>
                  </a:lnTo>
                  <a:lnTo>
                    <a:pt x="1534667" y="399288"/>
                  </a:lnTo>
                  <a:lnTo>
                    <a:pt x="1022604" y="542544"/>
                  </a:lnTo>
                  <a:lnTo>
                    <a:pt x="510540" y="667512"/>
                  </a:lnTo>
                  <a:lnTo>
                    <a:pt x="0" y="725424"/>
                  </a:lnTo>
                  <a:lnTo>
                    <a:pt x="0" y="1016507"/>
                  </a:lnTo>
                  <a:lnTo>
                    <a:pt x="510540" y="976884"/>
                  </a:lnTo>
                  <a:lnTo>
                    <a:pt x="1022604" y="925067"/>
                  </a:lnTo>
                  <a:lnTo>
                    <a:pt x="1534667" y="853439"/>
                  </a:lnTo>
                  <a:lnTo>
                    <a:pt x="2045208" y="690371"/>
                  </a:lnTo>
                  <a:lnTo>
                    <a:pt x="2557272" y="574548"/>
                  </a:lnTo>
                  <a:lnTo>
                    <a:pt x="3067812" y="569976"/>
                  </a:lnTo>
                  <a:lnTo>
                    <a:pt x="3067812" y="0"/>
                  </a:lnTo>
                  <a:close/>
                </a:path>
              </a:pathLst>
            </a:custGeom>
            <a:solidFill>
              <a:srgbClr val="A8B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65860" y="4375404"/>
              <a:ext cx="3068320" cy="847725"/>
            </a:xfrm>
            <a:custGeom>
              <a:avLst/>
              <a:gdLst/>
              <a:ahLst/>
              <a:cxnLst/>
              <a:rect l="l" t="t" r="r" b="b"/>
              <a:pathLst>
                <a:path w="3068320" h="847725">
                  <a:moveTo>
                    <a:pt x="3067812" y="0"/>
                  </a:moveTo>
                  <a:lnTo>
                    <a:pt x="2557272" y="50292"/>
                  </a:lnTo>
                  <a:lnTo>
                    <a:pt x="2045208" y="227076"/>
                  </a:lnTo>
                  <a:lnTo>
                    <a:pt x="1534667" y="454152"/>
                  </a:lnTo>
                  <a:lnTo>
                    <a:pt x="1022604" y="617220"/>
                  </a:lnTo>
                  <a:lnTo>
                    <a:pt x="510540" y="754380"/>
                  </a:lnTo>
                  <a:lnTo>
                    <a:pt x="0" y="819912"/>
                  </a:lnTo>
                  <a:lnTo>
                    <a:pt x="0" y="847344"/>
                  </a:lnTo>
                  <a:lnTo>
                    <a:pt x="510540" y="789432"/>
                  </a:lnTo>
                  <a:lnTo>
                    <a:pt x="1022604" y="664464"/>
                  </a:lnTo>
                  <a:lnTo>
                    <a:pt x="1534667" y="521208"/>
                  </a:lnTo>
                  <a:lnTo>
                    <a:pt x="2045208" y="313944"/>
                  </a:lnTo>
                  <a:lnTo>
                    <a:pt x="2557272" y="152400"/>
                  </a:lnTo>
                  <a:lnTo>
                    <a:pt x="3067812" y="121920"/>
                  </a:lnTo>
                  <a:lnTo>
                    <a:pt x="3067812" y="0"/>
                  </a:lnTo>
                  <a:close/>
                </a:path>
              </a:pathLst>
            </a:custGeom>
            <a:solidFill>
              <a:srgbClr val="435B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65860" y="4273296"/>
              <a:ext cx="3068320" cy="0"/>
            </a:xfrm>
            <a:custGeom>
              <a:avLst/>
              <a:gdLst/>
              <a:ahLst/>
              <a:cxnLst/>
              <a:rect l="l" t="t" r="r" b="b"/>
              <a:pathLst>
                <a:path w="3068320">
                  <a:moveTo>
                    <a:pt x="0" y="0"/>
                  </a:moveTo>
                  <a:lnTo>
                    <a:pt x="3067812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65860" y="4049268"/>
              <a:ext cx="3068320" cy="1146175"/>
            </a:xfrm>
            <a:custGeom>
              <a:avLst/>
              <a:gdLst/>
              <a:ahLst/>
              <a:cxnLst/>
              <a:rect l="l" t="t" r="r" b="b"/>
              <a:pathLst>
                <a:path w="3068320" h="1146175">
                  <a:moveTo>
                    <a:pt x="3067812" y="0"/>
                  </a:moveTo>
                  <a:lnTo>
                    <a:pt x="2557272" y="48767"/>
                  </a:lnTo>
                  <a:lnTo>
                    <a:pt x="2045208" y="222503"/>
                  </a:lnTo>
                  <a:lnTo>
                    <a:pt x="1534667" y="477011"/>
                  </a:lnTo>
                  <a:lnTo>
                    <a:pt x="1022604" y="661415"/>
                  </a:lnTo>
                  <a:lnTo>
                    <a:pt x="510540" y="826007"/>
                  </a:lnTo>
                  <a:lnTo>
                    <a:pt x="0" y="903731"/>
                  </a:lnTo>
                  <a:lnTo>
                    <a:pt x="0" y="1146047"/>
                  </a:lnTo>
                  <a:lnTo>
                    <a:pt x="510540" y="1080515"/>
                  </a:lnTo>
                  <a:lnTo>
                    <a:pt x="1022604" y="943355"/>
                  </a:lnTo>
                  <a:lnTo>
                    <a:pt x="1534667" y="780287"/>
                  </a:lnTo>
                  <a:lnTo>
                    <a:pt x="2045208" y="553211"/>
                  </a:lnTo>
                  <a:lnTo>
                    <a:pt x="2557272" y="376427"/>
                  </a:lnTo>
                  <a:lnTo>
                    <a:pt x="3067812" y="326135"/>
                  </a:lnTo>
                  <a:lnTo>
                    <a:pt x="3067812" y="0"/>
                  </a:lnTo>
                  <a:close/>
                </a:path>
              </a:pathLst>
            </a:custGeom>
            <a:solidFill>
              <a:srgbClr val="6766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676400" y="4020312"/>
              <a:ext cx="2557780" cy="855344"/>
            </a:xfrm>
            <a:custGeom>
              <a:avLst/>
              <a:gdLst/>
              <a:ahLst/>
              <a:cxnLst/>
              <a:rect l="l" t="t" r="r" b="b"/>
              <a:pathLst>
                <a:path w="2557779" h="855345">
                  <a:moveTo>
                    <a:pt x="2557272" y="0"/>
                  </a:moveTo>
                  <a:lnTo>
                    <a:pt x="2046732" y="44195"/>
                  </a:lnTo>
                  <a:lnTo>
                    <a:pt x="1534668" y="234695"/>
                  </a:lnTo>
                  <a:lnTo>
                    <a:pt x="1024127" y="495300"/>
                  </a:lnTo>
                  <a:lnTo>
                    <a:pt x="512063" y="685800"/>
                  </a:lnTo>
                  <a:lnTo>
                    <a:pt x="0" y="854963"/>
                  </a:lnTo>
                  <a:lnTo>
                    <a:pt x="512063" y="690371"/>
                  </a:lnTo>
                  <a:lnTo>
                    <a:pt x="1024127" y="505968"/>
                  </a:lnTo>
                  <a:lnTo>
                    <a:pt x="1534668" y="251460"/>
                  </a:lnTo>
                  <a:lnTo>
                    <a:pt x="2046732" y="77724"/>
                  </a:lnTo>
                  <a:lnTo>
                    <a:pt x="2557272" y="28956"/>
                  </a:lnTo>
                  <a:lnTo>
                    <a:pt x="2557272" y="0"/>
                  </a:lnTo>
                  <a:close/>
                </a:path>
              </a:pathLst>
            </a:custGeom>
            <a:solidFill>
              <a:srgbClr val="A331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65860" y="3971544"/>
              <a:ext cx="3068320" cy="981710"/>
            </a:xfrm>
            <a:custGeom>
              <a:avLst/>
              <a:gdLst/>
              <a:ahLst/>
              <a:cxnLst/>
              <a:rect l="l" t="t" r="r" b="b"/>
              <a:pathLst>
                <a:path w="3068320" h="981710">
                  <a:moveTo>
                    <a:pt x="3067812" y="0"/>
                  </a:moveTo>
                  <a:lnTo>
                    <a:pt x="2557272" y="47243"/>
                  </a:lnTo>
                  <a:lnTo>
                    <a:pt x="2045208" y="248411"/>
                  </a:lnTo>
                  <a:lnTo>
                    <a:pt x="1534667" y="512063"/>
                  </a:lnTo>
                  <a:lnTo>
                    <a:pt x="1022604" y="694943"/>
                  </a:lnTo>
                  <a:lnTo>
                    <a:pt x="510540" y="862583"/>
                  </a:lnTo>
                  <a:lnTo>
                    <a:pt x="0" y="944879"/>
                  </a:lnTo>
                  <a:lnTo>
                    <a:pt x="0" y="981455"/>
                  </a:lnTo>
                  <a:lnTo>
                    <a:pt x="510540" y="903731"/>
                  </a:lnTo>
                  <a:lnTo>
                    <a:pt x="1022604" y="734567"/>
                  </a:lnTo>
                  <a:lnTo>
                    <a:pt x="1534667" y="544067"/>
                  </a:lnTo>
                  <a:lnTo>
                    <a:pt x="2045208" y="283463"/>
                  </a:lnTo>
                  <a:lnTo>
                    <a:pt x="2557272" y="92963"/>
                  </a:lnTo>
                  <a:lnTo>
                    <a:pt x="3067812" y="48767"/>
                  </a:lnTo>
                  <a:lnTo>
                    <a:pt x="3067812" y="0"/>
                  </a:lnTo>
                  <a:close/>
                </a:path>
              </a:pathLst>
            </a:custGeom>
            <a:solidFill>
              <a:srgbClr val="3983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65860" y="6205727"/>
              <a:ext cx="3068320" cy="0"/>
            </a:xfrm>
            <a:custGeom>
              <a:avLst/>
              <a:gdLst/>
              <a:ahLst/>
              <a:cxnLst/>
              <a:rect l="l" t="t" r="r" b="b"/>
              <a:pathLst>
                <a:path w="3068320">
                  <a:moveTo>
                    <a:pt x="0" y="0"/>
                  </a:moveTo>
                  <a:lnTo>
                    <a:pt x="3067812" y="0"/>
                  </a:lnTo>
                </a:path>
              </a:pathLst>
            </a:custGeom>
            <a:ln w="9525">
              <a:solidFill>
                <a:srgbClr val="1E28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1165860" y="3887723"/>
            <a:ext cx="3068320" cy="0"/>
          </a:xfrm>
          <a:custGeom>
            <a:avLst/>
            <a:gdLst/>
            <a:ahLst/>
            <a:cxnLst/>
            <a:rect l="l" t="t" r="r" b="b"/>
            <a:pathLst>
              <a:path w="3068320">
                <a:moveTo>
                  <a:pt x="0" y="0"/>
                </a:moveTo>
                <a:lnTo>
                  <a:pt x="3067812" y="0"/>
                </a:lnTo>
              </a:path>
            </a:pathLst>
          </a:custGeom>
          <a:ln w="9525">
            <a:solidFill>
              <a:srgbClr val="EFCC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65860" y="3500628"/>
            <a:ext cx="3068320" cy="0"/>
          </a:xfrm>
          <a:custGeom>
            <a:avLst/>
            <a:gdLst/>
            <a:ahLst/>
            <a:cxnLst/>
            <a:rect l="l" t="t" r="r" b="b"/>
            <a:pathLst>
              <a:path w="3068320">
                <a:moveTo>
                  <a:pt x="0" y="0"/>
                </a:moveTo>
                <a:lnTo>
                  <a:pt x="3067812" y="0"/>
                </a:lnTo>
              </a:path>
            </a:pathLst>
          </a:custGeom>
          <a:ln w="9525">
            <a:solidFill>
              <a:srgbClr val="EFCC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991006" y="6117132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91006" y="5730036"/>
            <a:ext cx="8953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5</a:t>
            </a:r>
            <a:endParaRPr sz="9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27608" y="5343905"/>
            <a:ext cx="1536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10</a:t>
            </a:r>
            <a:endParaRPr sz="9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27608" y="4957317"/>
            <a:ext cx="1536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15</a:t>
            </a:r>
            <a:endParaRPr sz="9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27608" y="4570857"/>
            <a:ext cx="1536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20</a:t>
            </a:r>
            <a:endParaRPr sz="9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27608" y="4184395"/>
            <a:ext cx="1536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25</a:t>
            </a:r>
            <a:endParaRPr sz="9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27608" y="3797934"/>
            <a:ext cx="1536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30</a:t>
            </a:r>
            <a:endParaRPr sz="9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27608" y="3411473"/>
            <a:ext cx="1536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35</a:t>
            </a:r>
            <a:endParaRPr sz="9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25753" y="6253073"/>
            <a:ext cx="2794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2</a:t>
            </a:r>
            <a:r>
              <a:rPr sz="900" spc="-15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14</a:t>
            </a:r>
            <a:endParaRPr sz="9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537461" y="6253073"/>
            <a:ext cx="2794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2</a:t>
            </a:r>
            <a:r>
              <a:rPr sz="900" spc="-15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15</a:t>
            </a:r>
            <a:endParaRPr sz="9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049017" y="6253073"/>
            <a:ext cx="2794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2</a:t>
            </a:r>
            <a:r>
              <a:rPr sz="900" spc="-15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16</a:t>
            </a:r>
            <a:endParaRPr sz="9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560447" y="6253073"/>
            <a:ext cx="2794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2</a:t>
            </a:r>
            <a:r>
              <a:rPr sz="900" spc="-15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17</a:t>
            </a:r>
            <a:endParaRPr sz="9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071876" y="6253073"/>
            <a:ext cx="2794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2</a:t>
            </a:r>
            <a:r>
              <a:rPr sz="900" spc="-15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18</a:t>
            </a:r>
            <a:endParaRPr sz="9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583304" y="6253073"/>
            <a:ext cx="2794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2</a:t>
            </a:r>
            <a:r>
              <a:rPr sz="900" spc="-15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19</a:t>
            </a:r>
            <a:endParaRPr sz="9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095115" y="6253073"/>
            <a:ext cx="2794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2</a:t>
            </a:r>
            <a:r>
              <a:rPr sz="900" spc="-15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20</a:t>
            </a:r>
            <a:endParaRPr sz="9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450079" y="4430267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4" h="56514">
                <a:moveTo>
                  <a:pt x="56387" y="0"/>
                </a:moveTo>
                <a:lnTo>
                  <a:pt x="0" y="0"/>
                </a:lnTo>
                <a:lnTo>
                  <a:pt x="0" y="56387"/>
                </a:lnTo>
                <a:lnTo>
                  <a:pt x="56387" y="56387"/>
                </a:lnTo>
                <a:lnTo>
                  <a:pt x="56387" y="0"/>
                </a:lnTo>
                <a:close/>
              </a:path>
            </a:pathLst>
          </a:custGeom>
          <a:solidFill>
            <a:srgbClr val="3983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4519040" y="4288790"/>
            <a:ext cx="850265" cy="17646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98145">
              <a:lnSpc>
                <a:spcPct val="1585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Enerģija  Plātnes  </a:t>
            </a:r>
            <a:r>
              <a:rPr sz="900" spc="-10" dirty="0">
                <a:solidFill>
                  <a:srgbClr val="393A3B"/>
                </a:solidFill>
                <a:latin typeface="Arial"/>
                <a:cs typeface="Arial"/>
              </a:rPr>
              <a:t>M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ēbe</a:t>
            </a:r>
            <a:r>
              <a:rPr sz="900" spc="-10" dirty="0">
                <a:solidFill>
                  <a:srgbClr val="393A3B"/>
                </a:solidFill>
                <a:latin typeface="Arial"/>
                <a:cs typeface="Arial"/>
              </a:rPr>
              <a:t>l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es  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Mājas</a:t>
            </a:r>
            <a:endParaRPr sz="900">
              <a:latin typeface="Arial"/>
              <a:cs typeface="Arial"/>
            </a:endParaRPr>
          </a:p>
          <a:p>
            <a:pPr marL="12700" marR="48895">
              <a:lnSpc>
                <a:spcPct val="158400"/>
              </a:lnSpc>
            </a:pP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Bū</a:t>
            </a:r>
            <a:r>
              <a:rPr sz="900" spc="-10" dirty="0">
                <a:solidFill>
                  <a:srgbClr val="393A3B"/>
                </a:solidFill>
                <a:latin typeface="Arial"/>
                <a:cs typeface="Arial"/>
              </a:rPr>
              <a:t>v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ga</a:t>
            </a:r>
            <a:r>
              <a:rPr sz="900" spc="-10" dirty="0">
                <a:solidFill>
                  <a:srgbClr val="393A3B"/>
                </a:solidFill>
                <a:latin typeface="Arial"/>
                <a:cs typeface="Arial"/>
              </a:rPr>
              <a:t>l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dn</a:t>
            </a:r>
            <a:r>
              <a:rPr sz="900" spc="-10" dirty="0">
                <a:solidFill>
                  <a:srgbClr val="393A3B"/>
                </a:solidFill>
                <a:latin typeface="Arial"/>
                <a:cs typeface="Arial"/>
              </a:rPr>
              <a:t>i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e</a:t>
            </a:r>
            <a:r>
              <a:rPr sz="900" spc="5" dirty="0">
                <a:solidFill>
                  <a:srgbClr val="393A3B"/>
                </a:solidFill>
                <a:latin typeface="Arial"/>
                <a:cs typeface="Arial"/>
              </a:rPr>
              <a:t>c</a:t>
            </a:r>
            <a:r>
              <a:rPr sz="900" spc="-10" dirty="0">
                <a:solidFill>
                  <a:srgbClr val="393A3B"/>
                </a:solidFill>
                <a:latin typeface="Arial"/>
                <a:cs typeface="Arial"/>
              </a:rPr>
              <a:t>ī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ba  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Paletes</a:t>
            </a:r>
            <a:endParaRPr sz="900">
              <a:latin typeface="Arial"/>
              <a:cs typeface="Arial"/>
            </a:endParaRPr>
          </a:p>
          <a:p>
            <a:pPr marL="12700" marR="5080">
              <a:lnSpc>
                <a:spcPct val="158400"/>
              </a:lnSpc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Zāģētavas  </a:t>
            </a:r>
            <a:r>
              <a:rPr sz="900" spc="-10" dirty="0">
                <a:solidFill>
                  <a:srgbClr val="393A3B"/>
                </a:solidFill>
                <a:latin typeface="Arial"/>
                <a:cs typeface="Arial"/>
              </a:rPr>
              <a:t>M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e</a:t>
            </a:r>
            <a:r>
              <a:rPr sz="900" spc="5" dirty="0">
                <a:solidFill>
                  <a:srgbClr val="393A3B"/>
                </a:solidFill>
                <a:latin typeface="Arial"/>
                <a:cs typeface="Arial"/>
              </a:rPr>
              <a:t>ž</a:t>
            </a:r>
            <a:r>
              <a:rPr sz="900" spc="-10" dirty="0">
                <a:solidFill>
                  <a:srgbClr val="393A3B"/>
                </a:solidFill>
                <a:latin typeface="Arial"/>
                <a:cs typeface="Arial"/>
              </a:rPr>
              <a:t>s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ai</a:t>
            </a:r>
            <a:r>
              <a:rPr sz="900" spc="-10" dirty="0">
                <a:solidFill>
                  <a:srgbClr val="393A3B"/>
                </a:solidFill>
                <a:latin typeface="Arial"/>
                <a:cs typeface="Arial"/>
              </a:rPr>
              <a:t>m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n</a:t>
            </a:r>
            <a:r>
              <a:rPr sz="900" spc="-10" dirty="0">
                <a:solidFill>
                  <a:srgbClr val="393A3B"/>
                </a:solidFill>
                <a:latin typeface="Arial"/>
                <a:cs typeface="Arial"/>
              </a:rPr>
              <a:t>i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e</a:t>
            </a:r>
            <a:r>
              <a:rPr sz="900" spc="5" dirty="0">
                <a:solidFill>
                  <a:srgbClr val="393A3B"/>
                </a:solidFill>
                <a:latin typeface="Arial"/>
                <a:cs typeface="Arial"/>
              </a:rPr>
              <a:t>c</a:t>
            </a:r>
            <a:r>
              <a:rPr sz="900" spc="-10" dirty="0">
                <a:solidFill>
                  <a:srgbClr val="393A3B"/>
                </a:solidFill>
                <a:latin typeface="Arial"/>
                <a:cs typeface="Arial"/>
              </a:rPr>
              <a:t>ī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ba</a:t>
            </a:r>
            <a:endParaRPr sz="9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450079" y="4646676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4" h="58420">
                <a:moveTo>
                  <a:pt x="56387" y="0"/>
                </a:moveTo>
                <a:lnTo>
                  <a:pt x="0" y="0"/>
                </a:lnTo>
                <a:lnTo>
                  <a:pt x="0" y="57912"/>
                </a:lnTo>
                <a:lnTo>
                  <a:pt x="56387" y="57912"/>
                </a:lnTo>
                <a:lnTo>
                  <a:pt x="56387" y="0"/>
                </a:lnTo>
                <a:close/>
              </a:path>
            </a:pathLst>
          </a:custGeom>
          <a:solidFill>
            <a:srgbClr val="A33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450079" y="4864608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4" h="56514">
                <a:moveTo>
                  <a:pt x="56387" y="0"/>
                </a:moveTo>
                <a:lnTo>
                  <a:pt x="0" y="0"/>
                </a:lnTo>
                <a:lnTo>
                  <a:pt x="0" y="56388"/>
                </a:lnTo>
                <a:lnTo>
                  <a:pt x="56387" y="56388"/>
                </a:lnTo>
                <a:lnTo>
                  <a:pt x="56387" y="0"/>
                </a:lnTo>
                <a:close/>
              </a:path>
            </a:pathLst>
          </a:custGeom>
          <a:solidFill>
            <a:srgbClr val="6766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450079" y="5081015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4" h="58420">
                <a:moveTo>
                  <a:pt x="56387" y="0"/>
                </a:moveTo>
                <a:lnTo>
                  <a:pt x="0" y="0"/>
                </a:lnTo>
                <a:lnTo>
                  <a:pt x="0" y="57912"/>
                </a:lnTo>
                <a:lnTo>
                  <a:pt x="56387" y="57912"/>
                </a:lnTo>
                <a:lnTo>
                  <a:pt x="56387" y="0"/>
                </a:lnTo>
                <a:close/>
              </a:path>
            </a:pathLst>
          </a:custGeom>
          <a:solidFill>
            <a:srgbClr val="435B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450079" y="5298947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4" h="58420">
                <a:moveTo>
                  <a:pt x="56387" y="0"/>
                </a:moveTo>
                <a:lnTo>
                  <a:pt x="0" y="0"/>
                </a:lnTo>
                <a:lnTo>
                  <a:pt x="0" y="57911"/>
                </a:lnTo>
                <a:lnTo>
                  <a:pt x="56387" y="57911"/>
                </a:lnTo>
                <a:lnTo>
                  <a:pt x="56387" y="0"/>
                </a:lnTo>
                <a:close/>
              </a:path>
            </a:pathLst>
          </a:custGeom>
          <a:solidFill>
            <a:srgbClr val="A8B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450079" y="5515355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4" h="58420">
                <a:moveTo>
                  <a:pt x="56387" y="0"/>
                </a:moveTo>
                <a:lnTo>
                  <a:pt x="0" y="0"/>
                </a:lnTo>
                <a:lnTo>
                  <a:pt x="0" y="57912"/>
                </a:lnTo>
                <a:lnTo>
                  <a:pt x="56387" y="57912"/>
                </a:lnTo>
                <a:lnTo>
                  <a:pt x="56387" y="0"/>
                </a:lnTo>
                <a:close/>
              </a:path>
            </a:pathLst>
          </a:custGeom>
          <a:solidFill>
            <a:srgbClr val="3B50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450079" y="5733288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4" h="58420">
                <a:moveTo>
                  <a:pt x="56387" y="0"/>
                </a:moveTo>
                <a:lnTo>
                  <a:pt x="0" y="0"/>
                </a:lnTo>
                <a:lnTo>
                  <a:pt x="0" y="57912"/>
                </a:lnTo>
                <a:lnTo>
                  <a:pt x="56387" y="57912"/>
                </a:lnTo>
                <a:lnTo>
                  <a:pt x="56387" y="0"/>
                </a:lnTo>
                <a:close/>
              </a:path>
            </a:pathLst>
          </a:custGeom>
          <a:solidFill>
            <a:srgbClr val="99C5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450079" y="5951220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4" h="56514">
                <a:moveTo>
                  <a:pt x="56387" y="0"/>
                </a:moveTo>
                <a:lnTo>
                  <a:pt x="0" y="0"/>
                </a:lnTo>
                <a:lnTo>
                  <a:pt x="0" y="56387"/>
                </a:lnTo>
                <a:lnTo>
                  <a:pt x="56387" y="56387"/>
                </a:lnTo>
                <a:lnTo>
                  <a:pt x="56387" y="0"/>
                </a:lnTo>
                <a:close/>
              </a:path>
            </a:pathLst>
          </a:custGeom>
          <a:solidFill>
            <a:srgbClr val="DB88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6391147" y="5673038"/>
            <a:ext cx="37636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50310" algn="l"/>
              </a:tabLst>
            </a:pPr>
            <a:r>
              <a:rPr sz="900" u="sng" dirty="0">
                <a:solidFill>
                  <a:srgbClr val="393A3B"/>
                </a:solidFill>
                <a:uFill>
                  <a:solidFill>
                    <a:srgbClr val="EFCCE7"/>
                  </a:solidFill>
                </a:uFill>
                <a:latin typeface="Times New Roman"/>
                <a:cs typeface="Times New Roman"/>
              </a:rPr>
              <a:t> 	</a:t>
            </a:r>
            <a:endParaRPr sz="900">
              <a:latin typeface="Times New Roman"/>
              <a:cs typeface="Times New Roman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6403847" y="3622547"/>
            <a:ext cx="3712845" cy="2679065"/>
            <a:chOff x="6403847" y="3622547"/>
            <a:chExt cx="3712845" cy="2679065"/>
          </a:xfrm>
        </p:grpSpPr>
        <p:sp>
          <p:nvSpPr>
            <p:cNvPr id="47" name="object 47"/>
            <p:cNvSpPr/>
            <p:nvPr/>
          </p:nvSpPr>
          <p:spPr>
            <a:xfrm>
              <a:off x="6403847" y="5113019"/>
              <a:ext cx="3712845" cy="393700"/>
            </a:xfrm>
            <a:custGeom>
              <a:avLst/>
              <a:gdLst/>
              <a:ahLst/>
              <a:cxnLst/>
              <a:rect l="l" t="t" r="r" b="b"/>
              <a:pathLst>
                <a:path w="3712845" h="393700">
                  <a:moveTo>
                    <a:pt x="0" y="393191"/>
                  </a:moveTo>
                  <a:lnTo>
                    <a:pt x="3712463" y="393191"/>
                  </a:lnTo>
                </a:path>
                <a:path w="3712845" h="393700">
                  <a:moveTo>
                    <a:pt x="0" y="0"/>
                  </a:moveTo>
                  <a:lnTo>
                    <a:pt x="3712463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403847" y="5600699"/>
              <a:ext cx="3712845" cy="690880"/>
            </a:xfrm>
            <a:custGeom>
              <a:avLst/>
              <a:gdLst/>
              <a:ahLst/>
              <a:cxnLst/>
              <a:rect l="l" t="t" r="r" b="b"/>
              <a:pathLst>
                <a:path w="3712845" h="690879">
                  <a:moveTo>
                    <a:pt x="3093720" y="0"/>
                  </a:moveTo>
                  <a:lnTo>
                    <a:pt x="2474976" y="80772"/>
                  </a:lnTo>
                  <a:lnTo>
                    <a:pt x="1856231" y="153924"/>
                  </a:lnTo>
                  <a:lnTo>
                    <a:pt x="1237487" y="185928"/>
                  </a:lnTo>
                  <a:lnTo>
                    <a:pt x="618744" y="219456"/>
                  </a:lnTo>
                  <a:lnTo>
                    <a:pt x="0" y="225552"/>
                  </a:lnTo>
                  <a:lnTo>
                    <a:pt x="0" y="690372"/>
                  </a:lnTo>
                  <a:lnTo>
                    <a:pt x="3712463" y="690372"/>
                  </a:lnTo>
                  <a:lnTo>
                    <a:pt x="3712463" y="3047"/>
                  </a:lnTo>
                  <a:lnTo>
                    <a:pt x="3093720" y="0"/>
                  </a:lnTo>
                  <a:close/>
                </a:path>
              </a:pathLst>
            </a:custGeom>
            <a:solidFill>
              <a:srgbClr val="DB8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403847" y="4890515"/>
              <a:ext cx="3712845" cy="935990"/>
            </a:xfrm>
            <a:custGeom>
              <a:avLst/>
              <a:gdLst/>
              <a:ahLst/>
              <a:cxnLst/>
              <a:rect l="l" t="t" r="r" b="b"/>
              <a:pathLst>
                <a:path w="3712845" h="935989">
                  <a:moveTo>
                    <a:pt x="3712463" y="0"/>
                  </a:moveTo>
                  <a:lnTo>
                    <a:pt x="3093720" y="4571"/>
                  </a:lnTo>
                  <a:lnTo>
                    <a:pt x="2474976" y="129539"/>
                  </a:lnTo>
                  <a:lnTo>
                    <a:pt x="1856231" y="298703"/>
                  </a:lnTo>
                  <a:lnTo>
                    <a:pt x="1237487" y="379475"/>
                  </a:lnTo>
                  <a:lnTo>
                    <a:pt x="618744" y="438911"/>
                  </a:lnTo>
                  <a:lnTo>
                    <a:pt x="0" y="478535"/>
                  </a:lnTo>
                  <a:lnTo>
                    <a:pt x="0" y="935735"/>
                  </a:lnTo>
                  <a:lnTo>
                    <a:pt x="618744" y="929639"/>
                  </a:lnTo>
                  <a:lnTo>
                    <a:pt x="1237487" y="896111"/>
                  </a:lnTo>
                  <a:lnTo>
                    <a:pt x="1856231" y="864107"/>
                  </a:lnTo>
                  <a:lnTo>
                    <a:pt x="2474976" y="790955"/>
                  </a:lnTo>
                  <a:lnTo>
                    <a:pt x="3093720" y="710183"/>
                  </a:lnTo>
                  <a:lnTo>
                    <a:pt x="3712463" y="713231"/>
                  </a:lnTo>
                  <a:lnTo>
                    <a:pt x="3712463" y="0"/>
                  </a:lnTo>
                  <a:close/>
                </a:path>
              </a:pathLst>
            </a:custGeom>
            <a:solidFill>
              <a:srgbClr val="99C5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403847" y="4828031"/>
              <a:ext cx="3712845" cy="541020"/>
            </a:xfrm>
            <a:custGeom>
              <a:avLst/>
              <a:gdLst/>
              <a:ahLst/>
              <a:cxnLst/>
              <a:rect l="l" t="t" r="r" b="b"/>
              <a:pathLst>
                <a:path w="3712845" h="541020">
                  <a:moveTo>
                    <a:pt x="3712463" y="0"/>
                  </a:moveTo>
                  <a:lnTo>
                    <a:pt x="3093720" y="0"/>
                  </a:lnTo>
                  <a:lnTo>
                    <a:pt x="2474976" y="134112"/>
                  </a:lnTo>
                  <a:lnTo>
                    <a:pt x="1856231" y="318516"/>
                  </a:lnTo>
                  <a:lnTo>
                    <a:pt x="1237487" y="405384"/>
                  </a:lnTo>
                  <a:lnTo>
                    <a:pt x="618744" y="472440"/>
                  </a:lnTo>
                  <a:lnTo>
                    <a:pt x="0" y="513588"/>
                  </a:lnTo>
                  <a:lnTo>
                    <a:pt x="0" y="541020"/>
                  </a:lnTo>
                  <a:lnTo>
                    <a:pt x="618744" y="501396"/>
                  </a:lnTo>
                  <a:lnTo>
                    <a:pt x="1237487" y="441960"/>
                  </a:lnTo>
                  <a:lnTo>
                    <a:pt x="1856231" y="361188"/>
                  </a:lnTo>
                  <a:lnTo>
                    <a:pt x="2474976" y="192024"/>
                  </a:lnTo>
                  <a:lnTo>
                    <a:pt x="3093720" y="67056"/>
                  </a:lnTo>
                  <a:lnTo>
                    <a:pt x="3712463" y="62484"/>
                  </a:lnTo>
                  <a:lnTo>
                    <a:pt x="3712463" y="0"/>
                  </a:lnTo>
                  <a:close/>
                </a:path>
              </a:pathLst>
            </a:custGeom>
            <a:solidFill>
              <a:srgbClr val="3B50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403847" y="4328159"/>
              <a:ext cx="3712845" cy="391795"/>
            </a:xfrm>
            <a:custGeom>
              <a:avLst/>
              <a:gdLst/>
              <a:ahLst/>
              <a:cxnLst/>
              <a:rect l="l" t="t" r="r" b="b"/>
              <a:pathLst>
                <a:path w="3712845" h="391795">
                  <a:moveTo>
                    <a:pt x="0" y="391667"/>
                  </a:moveTo>
                  <a:lnTo>
                    <a:pt x="3712463" y="391667"/>
                  </a:lnTo>
                </a:path>
                <a:path w="3712845" h="391795">
                  <a:moveTo>
                    <a:pt x="0" y="0"/>
                  </a:moveTo>
                  <a:lnTo>
                    <a:pt x="3712463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403847" y="4197095"/>
              <a:ext cx="3712845" cy="1144905"/>
            </a:xfrm>
            <a:custGeom>
              <a:avLst/>
              <a:gdLst/>
              <a:ahLst/>
              <a:cxnLst/>
              <a:rect l="l" t="t" r="r" b="b"/>
              <a:pathLst>
                <a:path w="3712845" h="1144904">
                  <a:moveTo>
                    <a:pt x="3712463" y="0"/>
                  </a:moveTo>
                  <a:lnTo>
                    <a:pt x="3093720" y="18287"/>
                  </a:lnTo>
                  <a:lnTo>
                    <a:pt x="2474976" y="199643"/>
                  </a:lnTo>
                  <a:lnTo>
                    <a:pt x="1856231" y="429767"/>
                  </a:lnTo>
                  <a:lnTo>
                    <a:pt x="1237487" y="591311"/>
                  </a:lnTo>
                  <a:lnTo>
                    <a:pt x="618744" y="742187"/>
                  </a:lnTo>
                  <a:lnTo>
                    <a:pt x="0" y="801623"/>
                  </a:lnTo>
                  <a:lnTo>
                    <a:pt x="0" y="1144523"/>
                  </a:lnTo>
                  <a:lnTo>
                    <a:pt x="618744" y="1103375"/>
                  </a:lnTo>
                  <a:lnTo>
                    <a:pt x="1237487" y="1036319"/>
                  </a:lnTo>
                  <a:lnTo>
                    <a:pt x="1856231" y="949451"/>
                  </a:lnTo>
                  <a:lnTo>
                    <a:pt x="2474976" y="765047"/>
                  </a:lnTo>
                  <a:lnTo>
                    <a:pt x="3093720" y="630935"/>
                  </a:lnTo>
                  <a:lnTo>
                    <a:pt x="3712463" y="630935"/>
                  </a:lnTo>
                  <a:lnTo>
                    <a:pt x="3712463" y="0"/>
                  </a:lnTo>
                  <a:close/>
                </a:path>
              </a:pathLst>
            </a:custGeom>
            <a:solidFill>
              <a:srgbClr val="A8B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403847" y="4038599"/>
              <a:ext cx="3712845" cy="960119"/>
            </a:xfrm>
            <a:custGeom>
              <a:avLst/>
              <a:gdLst/>
              <a:ahLst/>
              <a:cxnLst/>
              <a:rect l="l" t="t" r="r" b="b"/>
              <a:pathLst>
                <a:path w="3712845" h="960120">
                  <a:moveTo>
                    <a:pt x="3712463" y="0"/>
                  </a:moveTo>
                  <a:lnTo>
                    <a:pt x="3093720" y="41148"/>
                  </a:lnTo>
                  <a:lnTo>
                    <a:pt x="2474976" y="237744"/>
                  </a:lnTo>
                  <a:lnTo>
                    <a:pt x="1856231" y="480060"/>
                  </a:lnTo>
                  <a:lnTo>
                    <a:pt x="1237487" y="678180"/>
                  </a:lnTo>
                  <a:lnTo>
                    <a:pt x="618744" y="848868"/>
                  </a:lnTo>
                  <a:lnTo>
                    <a:pt x="0" y="918972"/>
                  </a:lnTo>
                  <a:lnTo>
                    <a:pt x="0" y="960119"/>
                  </a:lnTo>
                  <a:lnTo>
                    <a:pt x="618744" y="900683"/>
                  </a:lnTo>
                  <a:lnTo>
                    <a:pt x="1237487" y="749807"/>
                  </a:lnTo>
                  <a:lnTo>
                    <a:pt x="1856231" y="588263"/>
                  </a:lnTo>
                  <a:lnTo>
                    <a:pt x="2474976" y="358139"/>
                  </a:lnTo>
                  <a:lnTo>
                    <a:pt x="3093720" y="176783"/>
                  </a:lnTo>
                  <a:lnTo>
                    <a:pt x="3712463" y="158495"/>
                  </a:lnTo>
                  <a:lnTo>
                    <a:pt x="3712463" y="0"/>
                  </a:lnTo>
                  <a:close/>
                </a:path>
              </a:pathLst>
            </a:custGeom>
            <a:solidFill>
              <a:srgbClr val="435B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403847" y="3934967"/>
              <a:ext cx="3712845" cy="0"/>
            </a:xfrm>
            <a:custGeom>
              <a:avLst/>
              <a:gdLst/>
              <a:ahLst/>
              <a:cxnLst/>
              <a:rect l="l" t="t" r="r" b="b"/>
              <a:pathLst>
                <a:path w="3712845">
                  <a:moveTo>
                    <a:pt x="0" y="0"/>
                  </a:moveTo>
                  <a:lnTo>
                    <a:pt x="3712463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403847" y="3703319"/>
              <a:ext cx="3712845" cy="1254760"/>
            </a:xfrm>
            <a:custGeom>
              <a:avLst/>
              <a:gdLst/>
              <a:ahLst/>
              <a:cxnLst/>
              <a:rect l="l" t="t" r="r" b="b"/>
              <a:pathLst>
                <a:path w="3712845" h="1254760">
                  <a:moveTo>
                    <a:pt x="3712463" y="0"/>
                  </a:moveTo>
                  <a:lnTo>
                    <a:pt x="3093720" y="36575"/>
                  </a:lnTo>
                  <a:lnTo>
                    <a:pt x="2474976" y="230123"/>
                  </a:lnTo>
                  <a:lnTo>
                    <a:pt x="1856231" y="504443"/>
                  </a:lnTo>
                  <a:lnTo>
                    <a:pt x="1237487" y="729995"/>
                  </a:lnTo>
                  <a:lnTo>
                    <a:pt x="618744" y="935735"/>
                  </a:lnTo>
                  <a:lnTo>
                    <a:pt x="0" y="1024127"/>
                  </a:lnTo>
                  <a:lnTo>
                    <a:pt x="0" y="1254252"/>
                  </a:lnTo>
                  <a:lnTo>
                    <a:pt x="618744" y="1184147"/>
                  </a:lnTo>
                  <a:lnTo>
                    <a:pt x="1237487" y="1013459"/>
                  </a:lnTo>
                  <a:lnTo>
                    <a:pt x="1856231" y="815339"/>
                  </a:lnTo>
                  <a:lnTo>
                    <a:pt x="2474976" y="573023"/>
                  </a:lnTo>
                  <a:lnTo>
                    <a:pt x="3093720" y="376427"/>
                  </a:lnTo>
                  <a:lnTo>
                    <a:pt x="3712463" y="335279"/>
                  </a:lnTo>
                  <a:lnTo>
                    <a:pt x="3712463" y="0"/>
                  </a:lnTo>
                  <a:close/>
                </a:path>
              </a:pathLst>
            </a:custGeom>
            <a:solidFill>
              <a:srgbClr val="6766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7022591" y="3672839"/>
              <a:ext cx="3093720" cy="966469"/>
            </a:xfrm>
            <a:custGeom>
              <a:avLst/>
              <a:gdLst/>
              <a:ahLst/>
              <a:cxnLst/>
              <a:rect l="l" t="t" r="r" b="b"/>
              <a:pathLst>
                <a:path w="3093720" h="966470">
                  <a:moveTo>
                    <a:pt x="3093719" y="0"/>
                  </a:moveTo>
                  <a:lnTo>
                    <a:pt x="2474976" y="33528"/>
                  </a:lnTo>
                  <a:lnTo>
                    <a:pt x="1856231" y="242316"/>
                  </a:lnTo>
                  <a:lnTo>
                    <a:pt x="1237487" y="524256"/>
                  </a:lnTo>
                  <a:lnTo>
                    <a:pt x="618743" y="755904"/>
                  </a:lnTo>
                  <a:lnTo>
                    <a:pt x="0" y="966216"/>
                  </a:lnTo>
                  <a:lnTo>
                    <a:pt x="618743" y="760476"/>
                  </a:lnTo>
                  <a:lnTo>
                    <a:pt x="1237487" y="534924"/>
                  </a:lnTo>
                  <a:lnTo>
                    <a:pt x="1856231" y="260604"/>
                  </a:lnTo>
                  <a:lnTo>
                    <a:pt x="2474976" y="67056"/>
                  </a:lnTo>
                  <a:lnTo>
                    <a:pt x="3093719" y="30480"/>
                  </a:lnTo>
                  <a:lnTo>
                    <a:pt x="3093719" y="0"/>
                  </a:lnTo>
                  <a:close/>
                </a:path>
              </a:pathLst>
            </a:custGeom>
            <a:solidFill>
              <a:srgbClr val="A331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403847" y="3622547"/>
              <a:ext cx="3712845" cy="1104900"/>
            </a:xfrm>
            <a:custGeom>
              <a:avLst/>
              <a:gdLst/>
              <a:ahLst/>
              <a:cxnLst/>
              <a:rect l="l" t="t" r="r" b="b"/>
              <a:pathLst>
                <a:path w="3712845" h="1104900">
                  <a:moveTo>
                    <a:pt x="3712463" y="0"/>
                  </a:moveTo>
                  <a:lnTo>
                    <a:pt x="3093720" y="36575"/>
                  </a:lnTo>
                  <a:lnTo>
                    <a:pt x="2474976" y="256031"/>
                  </a:lnTo>
                  <a:lnTo>
                    <a:pt x="1856231" y="541019"/>
                  </a:lnTo>
                  <a:lnTo>
                    <a:pt x="1237487" y="766571"/>
                  </a:lnTo>
                  <a:lnTo>
                    <a:pt x="618744" y="973835"/>
                  </a:lnTo>
                  <a:lnTo>
                    <a:pt x="0" y="1068324"/>
                  </a:lnTo>
                  <a:lnTo>
                    <a:pt x="0" y="1104900"/>
                  </a:lnTo>
                  <a:lnTo>
                    <a:pt x="618744" y="1016507"/>
                  </a:lnTo>
                  <a:lnTo>
                    <a:pt x="1237487" y="806195"/>
                  </a:lnTo>
                  <a:lnTo>
                    <a:pt x="1856231" y="574547"/>
                  </a:lnTo>
                  <a:lnTo>
                    <a:pt x="2474976" y="292607"/>
                  </a:lnTo>
                  <a:lnTo>
                    <a:pt x="3093720" y="83819"/>
                  </a:lnTo>
                  <a:lnTo>
                    <a:pt x="3712463" y="50291"/>
                  </a:lnTo>
                  <a:lnTo>
                    <a:pt x="3712463" y="0"/>
                  </a:lnTo>
                  <a:close/>
                </a:path>
              </a:pathLst>
            </a:custGeom>
            <a:solidFill>
              <a:srgbClr val="3983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404609" y="6291833"/>
              <a:ext cx="3710940" cy="0"/>
            </a:xfrm>
            <a:custGeom>
              <a:avLst/>
              <a:gdLst/>
              <a:ahLst/>
              <a:cxnLst/>
              <a:rect l="l" t="t" r="r" b="b"/>
              <a:pathLst>
                <a:path w="3710940">
                  <a:moveTo>
                    <a:pt x="0" y="0"/>
                  </a:moveTo>
                  <a:lnTo>
                    <a:pt x="3710940" y="0"/>
                  </a:lnTo>
                </a:path>
              </a:pathLst>
            </a:custGeom>
            <a:ln w="19050">
              <a:solidFill>
                <a:srgbClr val="393A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/>
          <p:nvPr/>
        </p:nvSpPr>
        <p:spPr>
          <a:xfrm>
            <a:off x="6403847" y="3541776"/>
            <a:ext cx="3712845" cy="0"/>
          </a:xfrm>
          <a:custGeom>
            <a:avLst/>
            <a:gdLst/>
            <a:ahLst/>
            <a:cxnLst/>
            <a:rect l="l" t="t" r="r" b="b"/>
            <a:pathLst>
              <a:path w="3712845">
                <a:moveTo>
                  <a:pt x="0" y="0"/>
                </a:moveTo>
                <a:lnTo>
                  <a:pt x="3712463" y="0"/>
                </a:lnTo>
              </a:path>
            </a:pathLst>
          </a:custGeom>
          <a:ln w="9525">
            <a:solidFill>
              <a:srgbClr val="EFCC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6230239" y="6202781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1E2833"/>
                </a:solidFill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230239" y="5809894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1E2833"/>
                </a:solidFill>
                <a:latin typeface="Arial"/>
                <a:cs typeface="Arial"/>
              </a:rPr>
              <a:t>5</a:t>
            </a:r>
            <a:endParaRPr sz="9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6166865" y="5417058"/>
            <a:ext cx="1536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1E2833"/>
                </a:solidFill>
                <a:latin typeface="Arial"/>
                <a:cs typeface="Arial"/>
              </a:rPr>
              <a:t>10</a:t>
            </a:r>
            <a:endParaRPr sz="9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6166865" y="5024120"/>
            <a:ext cx="1536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1E2833"/>
                </a:solidFill>
                <a:latin typeface="Arial"/>
                <a:cs typeface="Arial"/>
              </a:rPr>
              <a:t>15</a:t>
            </a:r>
            <a:endParaRPr sz="9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6166865" y="4631182"/>
            <a:ext cx="1536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1E2833"/>
                </a:solidFill>
                <a:latin typeface="Arial"/>
                <a:cs typeface="Arial"/>
              </a:rPr>
              <a:t>20</a:t>
            </a:r>
            <a:endParaRPr sz="9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6166865" y="4238370"/>
            <a:ext cx="1536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1E2833"/>
                </a:solidFill>
                <a:latin typeface="Arial"/>
                <a:cs typeface="Arial"/>
              </a:rPr>
              <a:t>25</a:t>
            </a:r>
            <a:endParaRPr sz="9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6166865" y="3845432"/>
            <a:ext cx="1536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1E2833"/>
                </a:solidFill>
                <a:latin typeface="Arial"/>
                <a:cs typeface="Arial"/>
              </a:rPr>
              <a:t>30</a:t>
            </a:r>
            <a:endParaRPr sz="9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6166865" y="3451936"/>
            <a:ext cx="15367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1E2833"/>
                </a:solidFill>
                <a:latin typeface="Arial"/>
                <a:cs typeface="Arial"/>
              </a:rPr>
              <a:t>35</a:t>
            </a:r>
            <a:endParaRPr sz="9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6264909" y="6338417"/>
            <a:ext cx="27940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1E2833"/>
                </a:solidFill>
                <a:latin typeface="Arial"/>
                <a:cs typeface="Arial"/>
              </a:rPr>
              <a:t>2</a:t>
            </a:r>
            <a:r>
              <a:rPr sz="900" spc="-10" dirty="0">
                <a:solidFill>
                  <a:srgbClr val="1E2833"/>
                </a:solidFill>
                <a:latin typeface="Arial"/>
                <a:cs typeface="Arial"/>
              </a:rPr>
              <a:t>0</a:t>
            </a:r>
            <a:r>
              <a:rPr sz="900" dirty="0">
                <a:solidFill>
                  <a:srgbClr val="1E2833"/>
                </a:solidFill>
                <a:latin typeface="Arial"/>
                <a:cs typeface="Arial"/>
              </a:rPr>
              <a:t>14</a:t>
            </a:r>
            <a:endParaRPr sz="9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6883654" y="6338417"/>
            <a:ext cx="27940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1E2833"/>
                </a:solidFill>
                <a:latin typeface="Arial"/>
                <a:cs typeface="Arial"/>
              </a:rPr>
              <a:t>2</a:t>
            </a:r>
            <a:r>
              <a:rPr sz="900" spc="-10" dirty="0">
                <a:solidFill>
                  <a:srgbClr val="1E2833"/>
                </a:solidFill>
                <a:latin typeface="Arial"/>
                <a:cs typeface="Arial"/>
              </a:rPr>
              <a:t>0</a:t>
            </a:r>
            <a:r>
              <a:rPr sz="900" dirty="0">
                <a:solidFill>
                  <a:srgbClr val="1E2833"/>
                </a:solidFill>
                <a:latin typeface="Arial"/>
                <a:cs typeface="Arial"/>
              </a:rPr>
              <a:t>15</a:t>
            </a:r>
            <a:endParaRPr sz="9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7502397" y="6338417"/>
            <a:ext cx="27940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1E2833"/>
                </a:solidFill>
                <a:latin typeface="Arial"/>
                <a:cs typeface="Arial"/>
              </a:rPr>
              <a:t>2</a:t>
            </a:r>
            <a:r>
              <a:rPr sz="900" spc="-10" dirty="0">
                <a:solidFill>
                  <a:srgbClr val="1E2833"/>
                </a:solidFill>
                <a:latin typeface="Arial"/>
                <a:cs typeface="Arial"/>
              </a:rPr>
              <a:t>0</a:t>
            </a:r>
            <a:r>
              <a:rPr sz="900" dirty="0">
                <a:solidFill>
                  <a:srgbClr val="1E2833"/>
                </a:solidFill>
                <a:latin typeface="Arial"/>
                <a:cs typeface="Arial"/>
              </a:rPr>
              <a:t>16</a:t>
            </a:r>
            <a:endParaRPr sz="9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8121142" y="6338417"/>
            <a:ext cx="27940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1E2833"/>
                </a:solidFill>
                <a:latin typeface="Arial"/>
                <a:cs typeface="Arial"/>
              </a:rPr>
              <a:t>2</a:t>
            </a:r>
            <a:r>
              <a:rPr sz="900" spc="-10" dirty="0">
                <a:solidFill>
                  <a:srgbClr val="1E2833"/>
                </a:solidFill>
                <a:latin typeface="Arial"/>
                <a:cs typeface="Arial"/>
              </a:rPr>
              <a:t>0</a:t>
            </a:r>
            <a:r>
              <a:rPr sz="900" dirty="0">
                <a:solidFill>
                  <a:srgbClr val="1E2833"/>
                </a:solidFill>
                <a:latin typeface="Arial"/>
                <a:cs typeface="Arial"/>
              </a:rPr>
              <a:t>17</a:t>
            </a:r>
            <a:endParaRPr sz="9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8739885" y="6338417"/>
            <a:ext cx="27940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1E2833"/>
                </a:solidFill>
                <a:latin typeface="Arial"/>
                <a:cs typeface="Arial"/>
              </a:rPr>
              <a:t>2</a:t>
            </a:r>
            <a:r>
              <a:rPr sz="900" spc="-10" dirty="0">
                <a:solidFill>
                  <a:srgbClr val="1E2833"/>
                </a:solidFill>
                <a:latin typeface="Arial"/>
                <a:cs typeface="Arial"/>
              </a:rPr>
              <a:t>0</a:t>
            </a:r>
            <a:r>
              <a:rPr sz="900" dirty="0">
                <a:solidFill>
                  <a:srgbClr val="1E2833"/>
                </a:solidFill>
                <a:latin typeface="Arial"/>
                <a:cs typeface="Arial"/>
              </a:rPr>
              <a:t>18</a:t>
            </a:r>
            <a:endParaRPr sz="90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9358630" y="6338417"/>
            <a:ext cx="27940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1E2833"/>
                </a:solidFill>
                <a:latin typeface="Arial"/>
                <a:cs typeface="Arial"/>
              </a:rPr>
              <a:t>2</a:t>
            </a:r>
            <a:r>
              <a:rPr sz="900" spc="-10" dirty="0">
                <a:solidFill>
                  <a:srgbClr val="1E2833"/>
                </a:solidFill>
                <a:latin typeface="Arial"/>
                <a:cs typeface="Arial"/>
              </a:rPr>
              <a:t>0</a:t>
            </a:r>
            <a:r>
              <a:rPr sz="900" dirty="0">
                <a:solidFill>
                  <a:srgbClr val="1E2833"/>
                </a:solidFill>
                <a:latin typeface="Arial"/>
                <a:cs typeface="Arial"/>
              </a:rPr>
              <a:t>19</a:t>
            </a:r>
            <a:endParaRPr sz="90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9977373" y="6338417"/>
            <a:ext cx="27940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1E2833"/>
                </a:solidFill>
                <a:latin typeface="Arial"/>
                <a:cs typeface="Arial"/>
              </a:rPr>
              <a:t>2</a:t>
            </a:r>
            <a:r>
              <a:rPr sz="900" spc="-10" dirty="0">
                <a:solidFill>
                  <a:srgbClr val="1E2833"/>
                </a:solidFill>
                <a:latin typeface="Arial"/>
                <a:cs typeface="Arial"/>
              </a:rPr>
              <a:t>0</a:t>
            </a:r>
            <a:r>
              <a:rPr sz="900" dirty="0">
                <a:solidFill>
                  <a:srgbClr val="1E2833"/>
                </a:solidFill>
                <a:latin typeface="Arial"/>
                <a:cs typeface="Arial"/>
              </a:rPr>
              <a:t>20</a:t>
            </a:r>
            <a:endParaRPr sz="900">
              <a:latin typeface="Arial"/>
              <a:cs typeface="Arial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10439400" y="4248911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20">
                <a:moveTo>
                  <a:pt x="57911" y="0"/>
                </a:moveTo>
                <a:lnTo>
                  <a:pt x="0" y="0"/>
                </a:lnTo>
                <a:lnTo>
                  <a:pt x="0" y="57912"/>
                </a:lnTo>
                <a:lnTo>
                  <a:pt x="57911" y="57912"/>
                </a:lnTo>
                <a:lnTo>
                  <a:pt x="57911" y="0"/>
                </a:lnTo>
                <a:close/>
              </a:path>
            </a:pathLst>
          </a:custGeom>
          <a:solidFill>
            <a:srgbClr val="3983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10510266" y="4122547"/>
            <a:ext cx="850900" cy="164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98145">
              <a:lnSpc>
                <a:spcPct val="147800"/>
              </a:lnSpc>
              <a:spcBef>
                <a:spcPts val="100"/>
              </a:spcBef>
            </a:pPr>
            <a:r>
              <a:rPr sz="900" spc="-5" dirty="0">
                <a:solidFill>
                  <a:srgbClr val="1E2833"/>
                </a:solidFill>
                <a:latin typeface="Arial"/>
                <a:cs typeface="Arial"/>
              </a:rPr>
              <a:t>Enerģija  Plātnes  </a:t>
            </a:r>
            <a:r>
              <a:rPr sz="900" spc="-10" dirty="0">
                <a:solidFill>
                  <a:srgbClr val="1E2833"/>
                </a:solidFill>
                <a:latin typeface="Arial"/>
                <a:cs typeface="Arial"/>
              </a:rPr>
              <a:t>M</a:t>
            </a:r>
            <a:r>
              <a:rPr sz="900" dirty="0">
                <a:solidFill>
                  <a:srgbClr val="1E2833"/>
                </a:solidFill>
                <a:latin typeface="Arial"/>
                <a:cs typeface="Arial"/>
              </a:rPr>
              <a:t>ēbe</a:t>
            </a:r>
            <a:r>
              <a:rPr sz="900" spc="-10" dirty="0">
                <a:solidFill>
                  <a:srgbClr val="1E2833"/>
                </a:solidFill>
                <a:latin typeface="Arial"/>
                <a:cs typeface="Arial"/>
              </a:rPr>
              <a:t>l</a:t>
            </a:r>
            <a:r>
              <a:rPr sz="900" dirty="0">
                <a:solidFill>
                  <a:srgbClr val="1E2833"/>
                </a:solidFill>
                <a:latin typeface="Arial"/>
                <a:cs typeface="Arial"/>
              </a:rPr>
              <a:t>es  </a:t>
            </a:r>
            <a:r>
              <a:rPr sz="900" spc="-5" dirty="0">
                <a:solidFill>
                  <a:srgbClr val="1E2833"/>
                </a:solidFill>
                <a:latin typeface="Arial"/>
                <a:cs typeface="Arial"/>
              </a:rPr>
              <a:t>Mājas</a:t>
            </a:r>
            <a:endParaRPr sz="900">
              <a:latin typeface="Arial"/>
              <a:cs typeface="Arial"/>
            </a:endParaRPr>
          </a:p>
          <a:p>
            <a:pPr marL="12700" marR="49530">
              <a:lnSpc>
                <a:spcPts val="1600"/>
              </a:lnSpc>
              <a:spcBef>
                <a:spcPts val="130"/>
              </a:spcBef>
            </a:pPr>
            <a:r>
              <a:rPr sz="900" dirty="0">
                <a:solidFill>
                  <a:srgbClr val="1E2833"/>
                </a:solidFill>
                <a:latin typeface="Arial"/>
                <a:cs typeface="Arial"/>
              </a:rPr>
              <a:t>Bū</a:t>
            </a:r>
            <a:r>
              <a:rPr sz="900" spc="-10" dirty="0">
                <a:solidFill>
                  <a:srgbClr val="1E2833"/>
                </a:solidFill>
                <a:latin typeface="Arial"/>
                <a:cs typeface="Arial"/>
              </a:rPr>
              <a:t>v</a:t>
            </a:r>
            <a:r>
              <a:rPr sz="900" dirty="0">
                <a:solidFill>
                  <a:srgbClr val="1E2833"/>
                </a:solidFill>
                <a:latin typeface="Arial"/>
                <a:cs typeface="Arial"/>
              </a:rPr>
              <a:t>ga</a:t>
            </a:r>
            <a:r>
              <a:rPr sz="900" spc="-10" dirty="0">
                <a:solidFill>
                  <a:srgbClr val="1E2833"/>
                </a:solidFill>
                <a:latin typeface="Arial"/>
                <a:cs typeface="Arial"/>
              </a:rPr>
              <a:t>l</a:t>
            </a:r>
            <a:r>
              <a:rPr sz="900" dirty="0">
                <a:solidFill>
                  <a:srgbClr val="1E2833"/>
                </a:solidFill>
                <a:latin typeface="Arial"/>
                <a:cs typeface="Arial"/>
              </a:rPr>
              <a:t>dn</a:t>
            </a:r>
            <a:r>
              <a:rPr sz="900" spc="-10" dirty="0">
                <a:solidFill>
                  <a:srgbClr val="1E2833"/>
                </a:solidFill>
                <a:latin typeface="Arial"/>
                <a:cs typeface="Arial"/>
              </a:rPr>
              <a:t>i</a:t>
            </a:r>
            <a:r>
              <a:rPr sz="900" dirty="0">
                <a:solidFill>
                  <a:srgbClr val="1E2833"/>
                </a:solidFill>
                <a:latin typeface="Arial"/>
                <a:cs typeface="Arial"/>
              </a:rPr>
              <a:t>e</a:t>
            </a:r>
            <a:r>
              <a:rPr sz="900" spc="5" dirty="0">
                <a:solidFill>
                  <a:srgbClr val="1E2833"/>
                </a:solidFill>
                <a:latin typeface="Arial"/>
                <a:cs typeface="Arial"/>
              </a:rPr>
              <a:t>c</a:t>
            </a:r>
            <a:r>
              <a:rPr sz="900" spc="-10" dirty="0">
                <a:solidFill>
                  <a:srgbClr val="1E2833"/>
                </a:solidFill>
                <a:latin typeface="Arial"/>
                <a:cs typeface="Arial"/>
              </a:rPr>
              <a:t>ī</a:t>
            </a:r>
            <a:r>
              <a:rPr sz="900" dirty="0">
                <a:solidFill>
                  <a:srgbClr val="1E2833"/>
                </a:solidFill>
                <a:latin typeface="Arial"/>
                <a:cs typeface="Arial"/>
              </a:rPr>
              <a:t>ba  </a:t>
            </a:r>
            <a:r>
              <a:rPr sz="900" spc="-5" dirty="0">
                <a:solidFill>
                  <a:srgbClr val="1E2833"/>
                </a:solidFill>
                <a:latin typeface="Arial"/>
                <a:cs typeface="Arial"/>
              </a:rPr>
              <a:t>Paletes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900" spc="-5" dirty="0">
                <a:solidFill>
                  <a:srgbClr val="1E2833"/>
                </a:solidFill>
                <a:latin typeface="Arial"/>
                <a:cs typeface="Arial"/>
              </a:rPr>
              <a:t>Zāģētavas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900" spc="-5" dirty="0">
                <a:solidFill>
                  <a:srgbClr val="1E2833"/>
                </a:solidFill>
                <a:latin typeface="Arial"/>
                <a:cs typeface="Arial"/>
              </a:rPr>
              <a:t>Mežsaimniecība</a:t>
            </a:r>
            <a:endParaRPr sz="900">
              <a:latin typeface="Arial"/>
              <a:cs typeface="Arial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10439400" y="4451603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20">
                <a:moveTo>
                  <a:pt x="57911" y="0"/>
                </a:moveTo>
                <a:lnTo>
                  <a:pt x="0" y="0"/>
                </a:lnTo>
                <a:lnTo>
                  <a:pt x="0" y="57912"/>
                </a:lnTo>
                <a:lnTo>
                  <a:pt x="57911" y="57912"/>
                </a:lnTo>
                <a:lnTo>
                  <a:pt x="57911" y="0"/>
                </a:lnTo>
                <a:close/>
              </a:path>
            </a:pathLst>
          </a:custGeom>
          <a:solidFill>
            <a:srgbClr val="A33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0439400" y="4654296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20">
                <a:moveTo>
                  <a:pt x="57911" y="0"/>
                </a:moveTo>
                <a:lnTo>
                  <a:pt x="0" y="0"/>
                </a:lnTo>
                <a:lnTo>
                  <a:pt x="0" y="57911"/>
                </a:lnTo>
                <a:lnTo>
                  <a:pt x="57911" y="57911"/>
                </a:lnTo>
                <a:lnTo>
                  <a:pt x="57911" y="0"/>
                </a:lnTo>
                <a:close/>
              </a:path>
            </a:pathLst>
          </a:custGeom>
          <a:solidFill>
            <a:srgbClr val="6766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0439400" y="4856988"/>
            <a:ext cx="58419" cy="56515"/>
          </a:xfrm>
          <a:custGeom>
            <a:avLst/>
            <a:gdLst/>
            <a:ahLst/>
            <a:cxnLst/>
            <a:rect l="l" t="t" r="r" b="b"/>
            <a:pathLst>
              <a:path w="58420" h="56514">
                <a:moveTo>
                  <a:pt x="57911" y="0"/>
                </a:moveTo>
                <a:lnTo>
                  <a:pt x="0" y="0"/>
                </a:lnTo>
                <a:lnTo>
                  <a:pt x="0" y="56387"/>
                </a:lnTo>
                <a:lnTo>
                  <a:pt x="57911" y="56387"/>
                </a:lnTo>
                <a:lnTo>
                  <a:pt x="57911" y="0"/>
                </a:lnTo>
                <a:close/>
              </a:path>
            </a:pathLst>
          </a:custGeom>
          <a:solidFill>
            <a:srgbClr val="435B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0439400" y="5059679"/>
            <a:ext cx="58419" cy="56515"/>
          </a:xfrm>
          <a:custGeom>
            <a:avLst/>
            <a:gdLst/>
            <a:ahLst/>
            <a:cxnLst/>
            <a:rect l="l" t="t" r="r" b="b"/>
            <a:pathLst>
              <a:path w="58420" h="56514">
                <a:moveTo>
                  <a:pt x="57911" y="0"/>
                </a:moveTo>
                <a:lnTo>
                  <a:pt x="0" y="0"/>
                </a:lnTo>
                <a:lnTo>
                  <a:pt x="0" y="56388"/>
                </a:lnTo>
                <a:lnTo>
                  <a:pt x="57911" y="56388"/>
                </a:lnTo>
                <a:lnTo>
                  <a:pt x="57911" y="0"/>
                </a:lnTo>
                <a:close/>
              </a:path>
            </a:pathLst>
          </a:custGeom>
          <a:solidFill>
            <a:srgbClr val="A8B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0439400" y="5262371"/>
            <a:ext cx="58419" cy="56515"/>
          </a:xfrm>
          <a:custGeom>
            <a:avLst/>
            <a:gdLst/>
            <a:ahLst/>
            <a:cxnLst/>
            <a:rect l="l" t="t" r="r" b="b"/>
            <a:pathLst>
              <a:path w="58420" h="56514">
                <a:moveTo>
                  <a:pt x="57911" y="0"/>
                </a:moveTo>
                <a:lnTo>
                  <a:pt x="0" y="0"/>
                </a:lnTo>
                <a:lnTo>
                  <a:pt x="0" y="56387"/>
                </a:lnTo>
                <a:lnTo>
                  <a:pt x="57911" y="56387"/>
                </a:lnTo>
                <a:lnTo>
                  <a:pt x="57911" y="0"/>
                </a:lnTo>
                <a:close/>
              </a:path>
            </a:pathLst>
          </a:custGeom>
          <a:solidFill>
            <a:srgbClr val="3B50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0439400" y="5463540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20">
                <a:moveTo>
                  <a:pt x="57911" y="0"/>
                </a:moveTo>
                <a:lnTo>
                  <a:pt x="0" y="0"/>
                </a:lnTo>
                <a:lnTo>
                  <a:pt x="0" y="57912"/>
                </a:lnTo>
                <a:lnTo>
                  <a:pt x="57911" y="57912"/>
                </a:lnTo>
                <a:lnTo>
                  <a:pt x="57911" y="0"/>
                </a:lnTo>
                <a:close/>
              </a:path>
            </a:pathLst>
          </a:custGeom>
          <a:solidFill>
            <a:srgbClr val="99C5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0439400" y="5666232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20">
                <a:moveTo>
                  <a:pt x="57911" y="0"/>
                </a:moveTo>
                <a:lnTo>
                  <a:pt x="0" y="0"/>
                </a:lnTo>
                <a:lnTo>
                  <a:pt x="0" y="57912"/>
                </a:lnTo>
                <a:lnTo>
                  <a:pt x="57911" y="57912"/>
                </a:lnTo>
                <a:lnTo>
                  <a:pt x="57911" y="0"/>
                </a:lnTo>
                <a:close/>
              </a:path>
            </a:pathLst>
          </a:custGeom>
          <a:solidFill>
            <a:srgbClr val="DB88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35</a:t>
            </a:fld>
            <a:endParaRPr spc="-5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5395" y="1032509"/>
            <a:ext cx="902906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360F2C"/>
                </a:solidFill>
              </a:rPr>
              <a:t>Kurzeme – </a:t>
            </a:r>
            <a:r>
              <a:rPr sz="3200" spc="-5" dirty="0">
                <a:solidFill>
                  <a:srgbClr val="360F2C"/>
                </a:solidFill>
              </a:rPr>
              <a:t>liela resursu </a:t>
            </a:r>
            <a:r>
              <a:rPr sz="3200" dirty="0">
                <a:solidFill>
                  <a:srgbClr val="360F2C"/>
                </a:solidFill>
              </a:rPr>
              <a:t>un pirmapstrādes</a:t>
            </a:r>
            <a:r>
              <a:rPr sz="3200" spc="-135" dirty="0">
                <a:solidFill>
                  <a:srgbClr val="360F2C"/>
                </a:solidFill>
              </a:rPr>
              <a:t> </a:t>
            </a:r>
            <a:r>
              <a:rPr sz="3200" spc="-5" dirty="0">
                <a:solidFill>
                  <a:srgbClr val="360F2C"/>
                </a:solidFill>
              </a:rPr>
              <a:t>daļa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755395" y="1898142"/>
            <a:ext cx="101847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DB8892"/>
                </a:solidFill>
                <a:latin typeface="Arial"/>
                <a:cs typeface="Arial"/>
              </a:rPr>
              <a:t>Meža </a:t>
            </a:r>
            <a:r>
              <a:rPr sz="1600" b="1" spc="-10" dirty="0">
                <a:solidFill>
                  <a:srgbClr val="DB8892"/>
                </a:solidFill>
                <a:latin typeface="Arial"/>
                <a:cs typeface="Arial"/>
              </a:rPr>
              <a:t>nozares </a:t>
            </a:r>
            <a:r>
              <a:rPr sz="1600" b="1" spc="-5" dirty="0">
                <a:solidFill>
                  <a:srgbClr val="DB8892"/>
                </a:solidFill>
                <a:latin typeface="Arial"/>
                <a:cs typeface="Arial"/>
              </a:rPr>
              <a:t>uzņēmumu </a:t>
            </a:r>
            <a:r>
              <a:rPr sz="1600" b="1" spc="-15" dirty="0">
                <a:solidFill>
                  <a:srgbClr val="DB8892"/>
                </a:solidFill>
                <a:latin typeface="Arial"/>
                <a:cs typeface="Arial"/>
              </a:rPr>
              <a:t>VSAOI </a:t>
            </a:r>
            <a:r>
              <a:rPr sz="1600" b="1" spc="-10" dirty="0">
                <a:solidFill>
                  <a:srgbClr val="DB8892"/>
                </a:solidFill>
                <a:latin typeface="Arial"/>
                <a:cs typeface="Arial"/>
              </a:rPr>
              <a:t>maksājumi </a:t>
            </a:r>
            <a:r>
              <a:rPr sz="1600" b="1" spc="-5" dirty="0">
                <a:solidFill>
                  <a:srgbClr val="DB8892"/>
                </a:solidFill>
                <a:latin typeface="Arial"/>
                <a:cs typeface="Arial"/>
              </a:rPr>
              <a:t>m EUR pa produktu grupām </a:t>
            </a:r>
            <a:r>
              <a:rPr sz="1600" b="1" spc="-10" dirty="0">
                <a:solidFill>
                  <a:srgbClr val="DB8892"/>
                </a:solidFill>
                <a:latin typeface="Arial"/>
                <a:cs typeface="Arial"/>
              </a:rPr>
              <a:t>Kurzemē </a:t>
            </a:r>
            <a:r>
              <a:rPr sz="1600" b="1" spc="-5" dirty="0">
                <a:solidFill>
                  <a:srgbClr val="DB8892"/>
                </a:solidFill>
                <a:latin typeface="Arial"/>
                <a:cs typeface="Arial"/>
              </a:rPr>
              <a:t>pirms un pēc</a:t>
            </a:r>
            <a:r>
              <a:rPr sz="1600" b="1" spc="345" dirty="0">
                <a:solidFill>
                  <a:srgbClr val="DB8892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DB8892"/>
                </a:solidFill>
                <a:latin typeface="Arial"/>
                <a:cs typeface="Arial"/>
              </a:rPr>
              <a:t>reformas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244346" y="3546347"/>
            <a:ext cx="2842260" cy="2723515"/>
            <a:chOff x="1244346" y="3546347"/>
            <a:chExt cx="2842260" cy="2723515"/>
          </a:xfrm>
        </p:grpSpPr>
        <p:sp>
          <p:nvSpPr>
            <p:cNvPr id="5" name="object 5"/>
            <p:cNvSpPr/>
            <p:nvPr/>
          </p:nvSpPr>
          <p:spPr>
            <a:xfrm>
              <a:off x="1245108" y="5617463"/>
              <a:ext cx="2840990" cy="0"/>
            </a:xfrm>
            <a:custGeom>
              <a:avLst/>
              <a:gdLst/>
              <a:ahLst/>
              <a:cxnLst/>
              <a:rect l="l" t="t" r="r" b="b"/>
              <a:pathLst>
                <a:path w="2840990">
                  <a:moveTo>
                    <a:pt x="0" y="0"/>
                  </a:moveTo>
                  <a:lnTo>
                    <a:pt x="2840736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45108" y="5134355"/>
              <a:ext cx="2840990" cy="1126490"/>
            </a:xfrm>
            <a:custGeom>
              <a:avLst/>
              <a:gdLst/>
              <a:ahLst/>
              <a:cxnLst/>
              <a:rect l="l" t="t" r="r" b="b"/>
              <a:pathLst>
                <a:path w="2840990" h="1126489">
                  <a:moveTo>
                    <a:pt x="2840736" y="0"/>
                  </a:moveTo>
                  <a:lnTo>
                    <a:pt x="2368295" y="76200"/>
                  </a:lnTo>
                  <a:lnTo>
                    <a:pt x="1894331" y="309372"/>
                  </a:lnTo>
                  <a:lnTo>
                    <a:pt x="1420367" y="473964"/>
                  </a:lnTo>
                  <a:lnTo>
                    <a:pt x="946404" y="560832"/>
                  </a:lnTo>
                  <a:lnTo>
                    <a:pt x="472440" y="612648"/>
                  </a:lnTo>
                  <a:lnTo>
                    <a:pt x="0" y="681228"/>
                  </a:lnTo>
                  <a:lnTo>
                    <a:pt x="0" y="1126236"/>
                  </a:lnTo>
                  <a:lnTo>
                    <a:pt x="2840736" y="1126236"/>
                  </a:lnTo>
                  <a:lnTo>
                    <a:pt x="2840736" y="0"/>
                  </a:lnTo>
                  <a:close/>
                </a:path>
              </a:pathLst>
            </a:custGeom>
            <a:solidFill>
              <a:srgbClr val="DB8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45108" y="4331207"/>
              <a:ext cx="2840990" cy="643255"/>
            </a:xfrm>
            <a:custGeom>
              <a:avLst/>
              <a:gdLst/>
              <a:ahLst/>
              <a:cxnLst/>
              <a:rect l="l" t="t" r="r" b="b"/>
              <a:pathLst>
                <a:path w="2840990" h="643254">
                  <a:moveTo>
                    <a:pt x="0" y="643128"/>
                  </a:moveTo>
                  <a:lnTo>
                    <a:pt x="2840736" y="643128"/>
                  </a:lnTo>
                </a:path>
                <a:path w="2840990" h="643254">
                  <a:moveTo>
                    <a:pt x="0" y="0"/>
                  </a:moveTo>
                  <a:lnTo>
                    <a:pt x="2840736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45108" y="4242815"/>
              <a:ext cx="2840990" cy="1572895"/>
            </a:xfrm>
            <a:custGeom>
              <a:avLst/>
              <a:gdLst/>
              <a:ahLst/>
              <a:cxnLst/>
              <a:rect l="l" t="t" r="r" b="b"/>
              <a:pathLst>
                <a:path w="2840990" h="1572895">
                  <a:moveTo>
                    <a:pt x="2840736" y="0"/>
                  </a:moveTo>
                  <a:lnTo>
                    <a:pt x="2368295" y="59435"/>
                  </a:lnTo>
                  <a:lnTo>
                    <a:pt x="1894331" y="359663"/>
                  </a:lnTo>
                  <a:lnTo>
                    <a:pt x="1420367" y="620267"/>
                  </a:lnTo>
                  <a:lnTo>
                    <a:pt x="946404" y="761999"/>
                  </a:lnTo>
                  <a:lnTo>
                    <a:pt x="472440" y="865631"/>
                  </a:lnTo>
                  <a:lnTo>
                    <a:pt x="0" y="958595"/>
                  </a:lnTo>
                  <a:lnTo>
                    <a:pt x="0" y="1572767"/>
                  </a:lnTo>
                  <a:lnTo>
                    <a:pt x="472440" y="1504187"/>
                  </a:lnTo>
                  <a:lnTo>
                    <a:pt x="946404" y="1452371"/>
                  </a:lnTo>
                  <a:lnTo>
                    <a:pt x="1420367" y="1365503"/>
                  </a:lnTo>
                  <a:lnTo>
                    <a:pt x="1894331" y="1200911"/>
                  </a:lnTo>
                  <a:lnTo>
                    <a:pt x="2368295" y="967739"/>
                  </a:lnTo>
                  <a:lnTo>
                    <a:pt x="2840736" y="891539"/>
                  </a:lnTo>
                  <a:lnTo>
                    <a:pt x="2840736" y="0"/>
                  </a:lnTo>
                  <a:close/>
                </a:path>
              </a:pathLst>
            </a:custGeom>
            <a:solidFill>
              <a:srgbClr val="99C5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45108" y="4128515"/>
              <a:ext cx="2840990" cy="1073150"/>
            </a:xfrm>
            <a:custGeom>
              <a:avLst/>
              <a:gdLst/>
              <a:ahLst/>
              <a:cxnLst/>
              <a:rect l="l" t="t" r="r" b="b"/>
              <a:pathLst>
                <a:path w="2840990" h="1073150">
                  <a:moveTo>
                    <a:pt x="2840736" y="0"/>
                  </a:moveTo>
                  <a:lnTo>
                    <a:pt x="2368295" y="76199"/>
                  </a:lnTo>
                  <a:lnTo>
                    <a:pt x="1894331" y="396239"/>
                  </a:lnTo>
                  <a:lnTo>
                    <a:pt x="1420367" y="662939"/>
                  </a:lnTo>
                  <a:lnTo>
                    <a:pt x="946404" y="819911"/>
                  </a:lnTo>
                  <a:lnTo>
                    <a:pt x="472440" y="932687"/>
                  </a:lnTo>
                  <a:lnTo>
                    <a:pt x="0" y="1034795"/>
                  </a:lnTo>
                  <a:lnTo>
                    <a:pt x="0" y="1072895"/>
                  </a:lnTo>
                  <a:lnTo>
                    <a:pt x="472440" y="979931"/>
                  </a:lnTo>
                  <a:lnTo>
                    <a:pt x="946404" y="876299"/>
                  </a:lnTo>
                  <a:lnTo>
                    <a:pt x="1420367" y="734567"/>
                  </a:lnTo>
                  <a:lnTo>
                    <a:pt x="1894331" y="473963"/>
                  </a:lnTo>
                  <a:lnTo>
                    <a:pt x="2368295" y="173735"/>
                  </a:lnTo>
                  <a:lnTo>
                    <a:pt x="2840736" y="114299"/>
                  </a:lnTo>
                  <a:lnTo>
                    <a:pt x="2840736" y="0"/>
                  </a:lnTo>
                  <a:close/>
                </a:path>
              </a:pathLst>
            </a:custGeom>
            <a:solidFill>
              <a:srgbClr val="3B50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45108" y="4003547"/>
              <a:ext cx="2840990" cy="1160145"/>
            </a:xfrm>
            <a:custGeom>
              <a:avLst/>
              <a:gdLst/>
              <a:ahLst/>
              <a:cxnLst/>
              <a:rect l="l" t="t" r="r" b="b"/>
              <a:pathLst>
                <a:path w="2840990" h="1160145">
                  <a:moveTo>
                    <a:pt x="2840736" y="0"/>
                  </a:moveTo>
                  <a:lnTo>
                    <a:pt x="2368295" y="88391"/>
                  </a:lnTo>
                  <a:lnTo>
                    <a:pt x="1894331" y="429768"/>
                  </a:lnTo>
                  <a:lnTo>
                    <a:pt x="1420367" y="702563"/>
                  </a:lnTo>
                  <a:lnTo>
                    <a:pt x="946404" y="864107"/>
                  </a:lnTo>
                  <a:lnTo>
                    <a:pt x="472440" y="998219"/>
                  </a:lnTo>
                  <a:lnTo>
                    <a:pt x="0" y="1117091"/>
                  </a:lnTo>
                  <a:lnTo>
                    <a:pt x="0" y="1159764"/>
                  </a:lnTo>
                  <a:lnTo>
                    <a:pt x="472440" y="1057656"/>
                  </a:lnTo>
                  <a:lnTo>
                    <a:pt x="946404" y="944879"/>
                  </a:lnTo>
                  <a:lnTo>
                    <a:pt x="1420367" y="787907"/>
                  </a:lnTo>
                  <a:lnTo>
                    <a:pt x="1894331" y="521207"/>
                  </a:lnTo>
                  <a:lnTo>
                    <a:pt x="2368295" y="201168"/>
                  </a:lnTo>
                  <a:lnTo>
                    <a:pt x="2840736" y="124968"/>
                  </a:lnTo>
                  <a:lnTo>
                    <a:pt x="2840736" y="0"/>
                  </a:lnTo>
                  <a:close/>
                </a:path>
              </a:pathLst>
            </a:custGeom>
            <a:solidFill>
              <a:srgbClr val="A8B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45108" y="3977639"/>
              <a:ext cx="2840990" cy="1143000"/>
            </a:xfrm>
            <a:custGeom>
              <a:avLst/>
              <a:gdLst/>
              <a:ahLst/>
              <a:cxnLst/>
              <a:rect l="l" t="t" r="r" b="b"/>
              <a:pathLst>
                <a:path w="2840990" h="1143000">
                  <a:moveTo>
                    <a:pt x="2840736" y="0"/>
                  </a:moveTo>
                  <a:lnTo>
                    <a:pt x="2368295" y="89916"/>
                  </a:lnTo>
                  <a:lnTo>
                    <a:pt x="1894331" y="434340"/>
                  </a:lnTo>
                  <a:lnTo>
                    <a:pt x="1420367" y="710184"/>
                  </a:lnTo>
                  <a:lnTo>
                    <a:pt x="946404" y="876300"/>
                  </a:lnTo>
                  <a:lnTo>
                    <a:pt x="472440" y="1013460"/>
                  </a:lnTo>
                  <a:lnTo>
                    <a:pt x="0" y="1133856"/>
                  </a:lnTo>
                  <a:lnTo>
                    <a:pt x="0" y="1143000"/>
                  </a:lnTo>
                  <a:lnTo>
                    <a:pt x="472440" y="1024128"/>
                  </a:lnTo>
                  <a:lnTo>
                    <a:pt x="946404" y="890016"/>
                  </a:lnTo>
                  <a:lnTo>
                    <a:pt x="1420367" y="728472"/>
                  </a:lnTo>
                  <a:lnTo>
                    <a:pt x="1894331" y="455676"/>
                  </a:lnTo>
                  <a:lnTo>
                    <a:pt x="2368295" y="114300"/>
                  </a:lnTo>
                  <a:lnTo>
                    <a:pt x="2840736" y="25908"/>
                  </a:lnTo>
                  <a:lnTo>
                    <a:pt x="2840736" y="0"/>
                  </a:lnTo>
                  <a:close/>
                </a:path>
              </a:pathLst>
            </a:custGeom>
            <a:solidFill>
              <a:srgbClr val="435B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245108" y="3770375"/>
              <a:ext cx="2840990" cy="1341120"/>
            </a:xfrm>
            <a:custGeom>
              <a:avLst/>
              <a:gdLst/>
              <a:ahLst/>
              <a:cxnLst/>
              <a:rect l="l" t="t" r="r" b="b"/>
              <a:pathLst>
                <a:path w="2840990" h="1341120">
                  <a:moveTo>
                    <a:pt x="2840736" y="0"/>
                  </a:moveTo>
                  <a:lnTo>
                    <a:pt x="2368295" y="92963"/>
                  </a:lnTo>
                  <a:lnTo>
                    <a:pt x="1894331" y="452628"/>
                  </a:lnTo>
                  <a:lnTo>
                    <a:pt x="1420367" y="762000"/>
                  </a:lnTo>
                  <a:lnTo>
                    <a:pt x="946404" y="931163"/>
                  </a:lnTo>
                  <a:lnTo>
                    <a:pt x="472440" y="1092708"/>
                  </a:lnTo>
                  <a:lnTo>
                    <a:pt x="0" y="1228344"/>
                  </a:lnTo>
                  <a:lnTo>
                    <a:pt x="0" y="1341120"/>
                  </a:lnTo>
                  <a:lnTo>
                    <a:pt x="472440" y="1220724"/>
                  </a:lnTo>
                  <a:lnTo>
                    <a:pt x="946404" y="1083564"/>
                  </a:lnTo>
                  <a:lnTo>
                    <a:pt x="1420367" y="917448"/>
                  </a:lnTo>
                  <a:lnTo>
                    <a:pt x="1894331" y="641604"/>
                  </a:lnTo>
                  <a:lnTo>
                    <a:pt x="2368295" y="297180"/>
                  </a:lnTo>
                  <a:lnTo>
                    <a:pt x="2840736" y="207263"/>
                  </a:lnTo>
                  <a:lnTo>
                    <a:pt x="2840736" y="0"/>
                  </a:lnTo>
                  <a:close/>
                </a:path>
              </a:pathLst>
            </a:custGeom>
            <a:solidFill>
              <a:srgbClr val="6766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245108" y="3689603"/>
              <a:ext cx="2840990" cy="0"/>
            </a:xfrm>
            <a:custGeom>
              <a:avLst/>
              <a:gdLst/>
              <a:ahLst/>
              <a:cxnLst/>
              <a:rect l="l" t="t" r="r" b="b"/>
              <a:pathLst>
                <a:path w="2840990">
                  <a:moveTo>
                    <a:pt x="0" y="0"/>
                  </a:moveTo>
                  <a:lnTo>
                    <a:pt x="2840736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45108" y="3624071"/>
              <a:ext cx="2840990" cy="1374775"/>
            </a:xfrm>
            <a:custGeom>
              <a:avLst/>
              <a:gdLst/>
              <a:ahLst/>
              <a:cxnLst/>
              <a:rect l="l" t="t" r="r" b="b"/>
              <a:pathLst>
                <a:path w="2840990" h="1374775">
                  <a:moveTo>
                    <a:pt x="2840736" y="0"/>
                  </a:moveTo>
                  <a:lnTo>
                    <a:pt x="2368295" y="121919"/>
                  </a:lnTo>
                  <a:lnTo>
                    <a:pt x="1894331" y="469391"/>
                  </a:lnTo>
                  <a:lnTo>
                    <a:pt x="1420367" y="836676"/>
                  </a:lnTo>
                  <a:lnTo>
                    <a:pt x="946404" y="1036319"/>
                  </a:lnTo>
                  <a:lnTo>
                    <a:pt x="472440" y="1205483"/>
                  </a:lnTo>
                  <a:lnTo>
                    <a:pt x="0" y="1351788"/>
                  </a:lnTo>
                  <a:lnTo>
                    <a:pt x="0" y="1374647"/>
                  </a:lnTo>
                  <a:lnTo>
                    <a:pt x="472440" y="1239011"/>
                  </a:lnTo>
                  <a:lnTo>
                    <a:pt x="946404" y="1077467"/>
                  </a:lnTo>
                  <a:lnTo>
                    <a:pt x="1420367" y="908303"/>
                  </a:lnTo>
                  <a:lnTo>
                    <a:pt x="1894331" y="598932"/>
                  </a:lnTo>
                  <a:lnTo>
                    <a:pt x="2368295" y="239267"/>
                  </a:lnTo>
                  <a:lnTo>
                    <a:pt x="2840736" y="146303"/>
                  </a:lnTo>
                  <a:lnTo>
                    <a:pt x="2840736" y="0"/>
                  </a:lnTo>
                  <a:close/>
                </a:path>
              </a:pathLst>
            </a:custGeom>
            <a:solidFill>
              <a:srgbClr val="A331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45108" y="3546347"/>
              <a:ext cx="2840990" cy="1430020"/>
            </a:xfrm>
            <a:custGeom>
              <a:avLst/>
              <a:gdLst/>
              <a:ahLst/>
              <a:cxnLst/>
              <a:rect l="l" t="t" r="r" b="b"/>
              <a:pathLst>
                <a:path w="2840990" h="1430020">
                  <a:moveTo>
                    <a:pt x="2840736" y="0"/>
                  </a:moveTo>
                  <a:lnTo>
                    <a:pt x="2368295" y="134112"/>
                  </a:lnTo>
                  <a:lnTo>
                    <a:pt x="1894331" y="489203"/>
                  </a:lnTo>
                  <a:lnTo>
                    <a:pt x="1420367" y="861059"/>
                  </a:lnTo>
                  <a:lnTo>
                    <a:pt x="946404" y="1069847"/>
                  </a:lnTo>
                  <a:lnTo>
                    <a:pt x="472440" y="1235964"/>
                  </a:lnTo>
                  <a:lnTo>
                    <a:pt x="0" y="1377695"/>
                  </a:lnTo>
                  <a:lnTo>
                    <a:pt x="0" y="1429512"/>
                  </a:lnTo>
                  <a:lnTo>
                    <a:pt x="472440" y="1283208"/>
                  </a:lnTo>
                  <a:lnTo>
                    <a:pt x="946404" y="1114044"/>
                  </a:lnTo>
                  <a:lnTo>
                    <a:pt x="1420367" y="914400"/>
                  </a:lnTo>
                  <a:lnTo>
                    <a:pt x="1894331" y="547115"/>
                  </a:lnTo>
                  <a:lnTo>
                    <a:pt x="2368295" y="199644"/>
                  </a:lnTo>
                  <a:lnTo>
                    <a:pt x="2840736" y="77724"/>
                  </a:lnTo>
                  <a:lnTo>
                    <a:pt x="2840736" y="0"/>
                  </a:lnTo>
                  <a:close/>
                </a:path>
              </a:pathLst>
            </a:custGeom>
            <a:solidFill>
              <a:srgbClr val="3983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44346" y="6259829"/>
              <a:ext cx="2842260" cy="0"/>
            </a:xfrm>
            <a:custGeom>
              <a:avLst/>
              <a:gdLst/>
              <a:ahLst/>
              <a:cxnLst/>
              <a:rect l="l" t="t" r="r" b="b"/>
              <a:pathLst>
                <a:path w="2842260">
                  <a:moveTo>
                    <a:pt x="0" y="0"/>
                  </a:moveTo>
                  <a:lnTo>
                    <a:pt x="2842259" y="0"/>
                  </a:lnTo>
                </a:path>
              </a:pathLst>
            </a:custGeom>
            <a:ln w="19050">
              <a:solidFill>
                <a:srgbClr val="360F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069949" y="6171082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69949" y="5528259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5</a:t>
            </a:r>
            <a:endParaRPr sz="9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06246" y="4885435"/>
            <a:ext cx="1536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10</a:t>
            </a:r>
            <a:endParaRPr sz="9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06246" y="4242561"/>
            <a:ext cx="1536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15</a:t>
            </a:r>
            <a:endParaRPr sz="9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06246" y="3599129"/>
            <a:ext cx="15367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20</a:t>
            </a:r>
            <a:endParaRPr sz="9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04696" y="6307328"/>
            <a:ext cx="31216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5775" algn="l"/>
                <a:tab pos="959485" algn="l"/>
                <a:tab pos="1433830" algn="l"/>
                <a:tab pos="1907539" algn="l"/>
                <a:tab pos="2381250" algn="l"/>
                <a:tab pos="2854325" algn="l"/>
              </a:tabLst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2</a:t>
            </a:r>
            <a:r>
              <a:rPr sz="900" spc="-15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14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	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2</a:t>
            </a:r>
            <a:r>
              <a:rPr sz="900" spc="-15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15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	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2</a:t>
            </a:r>
            <a:r>
              <a:rPr sz="900" spc="-15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16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	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2</a:t>
            </a:r>
            <a:r>
              <a:rPr sz="900" spc="-15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17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	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2</a:t>
            </a:r>
            <a:r>
              <a:rPr sz="900" spc="-15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18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	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2</a:t>
            </a:r>
            <a:r>
              <a:rPr sz="900" spc="-15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19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	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2</a:t>
            </a:r>
            <a:r>
              <a:rPr sz="900" spc="-15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20</a:t>
            </a:r>
            <a:endParaRPr sz="9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332732" y="4139184"/>
            <a:ext cx="58419" cy="56515"/>
          </a:xfrm>
          <a:custGeom>
            <a:avLst/>
            <a:gdLst/>
            <a:ahLst/>
            <a:cxnLst/>
            <a:rect l="l" t="t" r="r" b="b"/>
            <a:pathLst>
              <a:path w="58420" h="56514">
                <a:moveTo>
                  <a:pt x="57912" y="0"/>
                </a:moveTo>
                <a:lnTo>
                  <a:pt x="0" y="0"/>
                </a:lnTo>
                <a:lnTo>
                  <a:pt x="0" y="56387"/>
                </a:lnTo>
                <a:lnTo>
                  <a:pt x="57912" y="56387"/>
                </a:lnTo>
                <a:lnTo>
                  <a:pt x="57912" y="0"/>
                </a:lnTo>
                <a:close/>
              </a:path>
            </a:pathLst>
          </a:custGeom>
          <a:solidFill>
            <a:srgbClr val="3983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402328" y="4077411"/>
            <a:ext cx="44450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Enerģija</a:t>
            </a:r>
            <a:endParaRPr sz="9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332732" y="4408932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20">
                <a:moveTo>
                  <a:pt x="57912" y="0"/>
                </a:moveTo>
                <a:lnTo>
                  <a:pt x="0" y="0"/>
                </a:lnTo>
                <a:lnTo>
                  <a:pt x="0" y="57912"/>
                </a:lnTo>
                <a:lnTo>
                  <a:pt x="57912" y="57912"/>
                </a:lnTo>
                <a:lnTo>
                  <a:pt x="57912" y="0"/>
                </a:lnTo>
                <a:close/>
              </a:path>
            </a:pathLst>
          </a:custGeom>
          <a:solidFill>
            <a:srgbClr val="A33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402328" y="4348048"/>
            <a:ext cx="407034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Pl</a:t>
            </a:r>
            <a:r>
              <a:rPr sz="900" spc="-10" dirty="0">
                <a:solidFill>
                  <a:srgbClr val="393A3B"/>
                </a:solidFill>
                <a:latin typeface="Arial"/>
                <a:cs typeface="Arial"/>
              </a:rPr>
              <a:t>ā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tn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es</a:t>
            </a:r>
            <a:endParaRPr sz="9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332732" y="4680203"/>
            <a:ext cx="58419" cy="56515"/>
          </a:xfrm>
          <a:custGeom>
            <a:avLst/>
            <a:gdLst/>
            <a:ahLst/>
            <a:cxnLst/>
            <a:rect l="l" t="t" r="r" b="b"/>
            <a:pathLst>
              <a:path w="58420" h="56514">
                <a:moveTo>
                  <a:pt x="57912" y="0"/>
                </a:moveTo>
                <a:lnTo>
                  <a:pt x="0" y="0"/>
                </a:lnTo>
                <a:lnTo>
                  <a:pt x="0" y="56388"/>
                </a:lnTo>
                <a:lnTo>
                  <a:pt x="57912" y="56388"/>
                </a:lnTo>
                <a:lnTo>
                  <a:pt x="57912" y="0"/>
                </a:lnTo>
                <a:close/>
              </a:path>
            </a:pathLst>
          </a:custGeom>
          <a:solidFill>
            <a:srgbClr val="6766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402328" y="4619370"/>
            <a:ext cx="4572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393A3B"/>
                </a:solidFill>
                <a:latin typeface="Arial"/>
                <a:cs typeface="Arial"/>
              </a:rPr>
              <a:t>M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ēbe</a:t>
            </a:r>
            <a:r>
              <a:rPr sz="900" spc="-10" dirty="0">
                <a:solidFill>
                  <a:srgbClr val="393A3B"/>
                </a:solidFill>
                <a:latin typeface="Arial"/>
                <a:cs typeface="Arial"/>
              </a:rPr>
              <a:t>l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es</a:t>
            </a:r>
            <a:endParaRPr sz="9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332732" y="4949952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20">
                <a:moveTo>
                  <a:pt x="57912" y="0"/>
                </a:moveTo>
                <a:lnTo>
                  <a:pt x="0" y="0"/>
                </a:lnTo>
                <a:lnTo>
                  <a:pt x="0" y="57912"/>
                </a:lnTo>
                <a:lnTo>
                  <a:pt x="57912" y="57912"/>
                </a:lnTo>
                <a:lnTo>
                  <a:pt x="57912" y="0"/>
                </a:lnTo>
                <a:close/>
              </a:path>
            </a:pathLst>
          </a:custGeom>
          <a:solidFill>
            <a:srgbClr val="435B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4402328" y="4890007"/>
            <a:ext cx="3308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393A3B"/>
                </a:solidFill>
                <a:latin typeface="Arial"/>
                <a:cs typeface="Arial"/>
              </a:rPr>
              <a:t>M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ājas</a:t>
            </a:r>
            <a:endParaRPr sz="9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332732" y="5221223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20">
                <a:moveTo>
                  <a:pt x="57912" y="0"/>
                </a:moveTo>
                <a:lnTo>
                  <a:pt x="0" y="0"/>
                </a:lnTo>
                <a:lnTo>
                  <a:pt x="0" y="57912"/>
                </a:lnTo>
                <a:lnTo>
                  <a:pt x="57912" y="57912"/>
                </a:lnTo>
                <a:lnTo>
                  <a:pt x="57912" y="0"/>
                </a:lnTo>
                <a:close/>
              </a:path>
            </a:pathLst>
          </a:custGeom>
          <a:solidFill>
            <a:srgbClr val="A8B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4402328" y="5160645"/>
            <a:ext cx="8064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Būvgaldniecība</a:t>
            </a:r>
            <a:endParaRPr sz="9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332732" y="5490971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20">
                <a:moveTo>
                  <a:pt x="57912" y="0"/>
                </a:moveTo>
                <a:lnTo>
                  <a:pt x="0" y="0"/>
                </a:lnTo>
                <a:lnTo>
                  <a:pt x="0" y="57911"/>
                </a:lnTo>
                <a:lnTo>
                  <a:pt x="57912" y="57911"/>
                </a:lnTo>
                <a:lnTo>
                  <a:pt x="57912" y="0"/>
                </a:lnTo>
                <a:close/>
              </a:path>
            </a:pathLst>
          </a:custGeom>
          <a:solidFill>
            <a:srgbClr val="3B50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4402328" y="5431282"/>
            <a:ext cx="407034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Paletes</a:t>
            </a:r>
            <a:endParaRPr sz="9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332732" y="5762244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20">
                <a:moveTo>
                  <a:pt x="57912" y="0"/>
                </a:moveTo>
                <a:lnTo>
                  <a:pt x="0" y="0"/>
                </a:lnTo>
                <a:lnTo>
                  <a:pt x="0" y="57911"/>
                </a:lnTo>
                <a:lnTo>
                  <a:pt x="57912" y="57911"/>
                </a:lnTo>
                <a:lnTo>
                  <a:pt x="57912" y="0"/>
                </a:lnTo>
                <a:close/>
              </a:path>
            </a:pathLst>
          </a:custGeom>
          <a:solidFill>
            <a:srgbClr val="99C5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4402328" y="5701995"/>
            <a:ext cx="5594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Zāģētavas</a:t>
            </a:r>
            <a:endParaRPr sz="9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332732" y="6033515"/>
            <a:ext cx="58419" cy="56515"/>
          </a:xfrm>
          <a:custGeom>
            <a:avLst/>
            <a:gdLst/>
            <a:ahLst/>
            <a:cxnLst/>
            <a:rect l="l" t="t" r="r" b="b"/>
            <a:pathLst>
              <a:path w="58420" h="56514">
                <a:moveTo>
                  <a:pt x="57912" y="0"/>
                </a:moveTo>
                <a:lnTo>
                  <a:pt x="0" y="0"/>
                </a:lnTo>
                <a:lnTo>
                  <a:pt x="0" y="56388"/>
                </a:lnTo>
                <a:lnTo>
                  <a:pt x="57912" y="56388"/>
                </a:lnTo>
                <a:lnTo>
                  <a:pt x="57912" y="0"/>
                </a:lnTo>
                <a:close/>
              </a:path>
            </a:pathLst>
          </a:custGeom>
          <a:solidFill>
            <a:srgbClr val="DB88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4402328" y="5972657"/>
            <a:ext cx="8502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Mežsaimniecība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6403847" y="3037332"/>
            <a:ext cx="3381375" cy="3253740"/>
            <a:chOff x="6403847" y="3037332"/>
            <a:chExt cx="3381375" cy="3253740"/>
          </a:xfrm>
        </p:grpSpPr>
        <p:sp>
          <p:nvSpPr>
            <p:cNvPr id="40" name="object 40"/>
            <p:cNvSpPr/>
            <p:nvPr/>
          </p:nvSpPr>
          <p:spPr>
            <a:xfrm>
              <a:off x="6403847" y="4956048"/>
              <a:ext cx="3380740" cy="662940"/>
            </a:xfrm>
            <a:custGeom>
              <a:avLst/>
              <a:gdLst/>
              <a:ahLst/>
              <a:cxnLst/>
              <a:rect l="l" t="t" r="r" b="b"/>
              <a:pathLst>
                <a:path w="3380740" h="662939">
                  <a:moveTo>
                    <a:pt x="0" y="662939"/>
                  </a:moveTo>
                  <a:lnTo>
                    <a:pt x="3380231" y="662939"/>
                  </a:lnTo>
                </a:path>
                <a:path w="3380740" h="662939">
                  <a:moveTo>
                    <a:pt x="0" y="0"/>
                  </a:moveTo>
                  <a:lnTo>
                    <a:pt x="3380231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403847" y="4986527"/>
              <a:ext cx="3380740" cy="1294130"/>
            </a:xfrm>
            <a:custGeom>
              <a:avLst/>
              <a:gdLst/>
              <a:ahLst/>
              <a:cxnLst/>
              <a:rect l="l" t="t" r="r" b="b"/>
              <a:pathLst>
                <a:path w="3380740" h="1294129">
                  <a:moveTo>
                    <a:pt x="3380231" y="0"/>
                  </a:moveTo>
                  <a:lnTo>
                    <a:pt x="2817876" y="82296"/>
                  </a:lnTo>
                  <a:lnTo>
                    <a:pt x="2253996" y="345948"/>
                  </a:lnTo>
                  <a:lnTo>
                    <a:pt x="1690116" y="553212"/>
                  </a:lnTo>
                  <a:lnTo>
                    <a:pt x="1126235" y="655320"/>
                  </a:lnTo>
                  <a:lnTo>
                    <a:pt x="563879" y="722376"/>
                  </a:lnTo>
                  <a:lnTo>
                    <a:pt x="0" y="795528"/>
                  </a:lnTo>
                  <a:lnTo>
                    <a:pt x="0" y="1293876"/>
                  </a:lnTo>
                  <a:lnTo>
                    <a:pt x="3380231" y="1293876"/>
                  </a:lnTo>
                  <a:lnTo>
                    <a:pt x="3380231" y="0"/>
                  </a:lnTo>
                  <a:close/>
                </a:path>
              </a:pathLst>
            </a:custGeom>
            <a:solidFill>
              <a:srgbClr val="DB8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403847" y="4293108"/>
              <a:ext cx="3380740" cy="0"/>
            </a:xfrm>
            <a:custGeom>
              <a:avLst/>
              <a:gdLst/>
              <a:ahLst/>
              <a:cxnLst/>
              <a:rect l="l" t="t" r="r" b="b"/>
              <a:pathLst>
                <a:path w="3380740">
                  <a:moveTo>
                    <a:pt x="0" y="0"/>
                  </a:moveTo>
                  <a:lnTo>
                    <a:pt x="3380231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403847" y="3994404"/>
              <a:ext cx="3380740" cy="1788160"/>
            </a:xfrm>
            <a:custGeom>
              <a:avLst/>
              <a:gdLst/>
              <a:ahLst/>
              <a:cxnLst/>
              <a:rect l="l" t="t" r="r" b="b"/>
              <a:pathLst>
                <a:path w="3380740" h="1788160">
                  <a:moveTo>
                    <a:pt x="3380231" y="0"/>
                  </a:moveTo>
                  <a:lnTo>
                    <a:pt x="2817876" y="57912"/>
                  </a:lnTo>
                  <a:lnTo>
                    <a:pt x="2253996" y="408432"/>
                  </a:lnTo>
                  <a:lnTo>
                    <a:pt x="1690116" y="725424"/>
                  </a:lnTo>
                  <a:lnTo>
                    <a:pt x="1126235" y="880872"/>
                  </a:lnTo>
                  <a:lnTo>
                    <a:pt x="563879" y="1005840"/>
                  </a:lnTo>
                  <a:lnTo>
                    <a:pt x="0" y="1114044"/>
                  </a:lnTo>
                  <a:lnTo>
                    <a:pt x="0" y="1787652"/>
                  </a:lnTo>
                  <a:lnTo>
                    <a:pt x="563879" y="1714500"/>
                  </a:lnTo>
                  <a:lnTo>
                    <a:pt x="1126235" y="1647444"/>
                  </a:lnTo>
                  <a:lnTo>
                    <a:pt x="1690116" y="1545336"/>
                  </a:lnTo>
                  <a:lnTo>
                    <a:pt x="2253996" y="1338072"/>
                  </a:lnTo>
                  <a:lnTo>
                    <a:pt x="2817876" y="1074420"/>
                  </a:lnTo>
                  <a:lnTo>
                    <a:pt x="3380231" y="992124"/>
                  </a:lnTo>
                  <a:lnTo>
                    <a:pt x="3380231" y="0"/>
                  </a:lnTo>
                  <a:close/>
                </a:path>
              </a:pathLst>
            </a:custGeom>
            <a:solidFill>
              <a:srgbClr val="99C5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403847" y="3872484"/>
              <a:ext cx="3380740" cy="1236345"/>
            </a:xfrm>
            <a:custGeom>
              <a:avLst/>
              <a:gdLst/>
              <a:ahLst/>
              <a:cxnLst/>
              <a:rect l="l" t="t" r="r" b="b"/>
              <a:pathLst>
                <a:path w="3380740" h="1236345">
                  <a:moveTo>
                    <a:pt x="3380231" y="0"/>
                  </a:moveTo>
                  <a:lnTo>
                    <a:pt x="2817876" y="73152"/>
                  </a:lnTo>
                  <a:lnTo>
                    <a:pt x="2253996" y="445008"/>
                  </a:lnTo>
                  <a:lnTo>
                    <a:pt x="1690116" y="771144"/>
                  </a:lnTo>
                  <a:lnTo>
                    <a:pt x="1126235" y="943356"/>
                  </a:lnTo>
                  <a:lnTo>
                    <a:pt x="563879" y="1078992"/>
                  </a:lnTo>
                  <a:lnTo>
                    <a:pt x="0" y="1194816"/>
                  </a:lnTo>
                  <a:lnTo>
                    <a:pt x="0" y="1235964"/>
                  </a:lnTo>
                  <a:lnTo>
                    <a:pt x="563879" y="1127760"/>
                  </a:lnTo>
                  <a:lnTo>
                    <a:pt x="1126235" y="1002792"/>
                  </a:lnTo>
                  <a:lnTo>
                    <a:pt x="1690116" y="847344"/>
                  </a:lnTo>
                  <a:lnTo>
                    <a:pt x="2253996" y="530352"/>
                  </a:lnTo>
                  <a:lnTo>
                    <a:pt x="2817876" y="179832"/>
                  </a:lnTo>
                  <a:lnTo>
                    <a:pt x="3380231" y="121920"/>
                  </a:lnTo>
                  <a:lnTo>
                    <a:pt x="3380231" y="0"/>
                  </a:lnTo>
                  <a:close/>
                </a:path>
              </a:pathLst>
            </a:custGeom>
            <a:solidFill>
              <a:srgbClr val="3B50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403847" y="3704844"/>
              <a:ext cx="3380740" cy="1362710"/>
            </a:xfrm>
            <a:custGeom>
              <a:avLst/>
              <a:gdLst/>
              <a:ahLst/>
              <a:cxnLst/>
              <a:rect l="l" t="t" r="r" b="b"/>
              <a:pathLst>
                <a:path w="3380740" h="1362710">
                  <a:moveTo>
                    <a:pt x="3380231" y="0"/>
                  </a:moveTo>
                  <a:lnTo>
                    <a:pt x="2817876" y="94487"/>
                  </a:lnTo>
                  <a:lnTo>
                    <a:pt x="2253996" y="496823"/>
                  </a:lnTo>
                  <a:lnTo>
                    <a:pt x="1690116" y="832103"/>
                  </a:lnTo>
                  <a:lnTo>
                    <a:pt x="1126235" y="1010411"/>
                  </a:lnTo>
                  <a:lnTo>
                    <a:pt x="563879" y="1176527"/>
                  </a:lnTo>
                  <a:lnTo>
                    <a:pt x="0" y="1316735"/>
                  </a:lnTo>
                  <a:lnTo>
                    <a:pt x="0" y="1362455"/>
                  </a:lnTo>
                  <a:lnTo>
                    <a:pt x="563879" y="1246631"/>
                  </a:lnTo>
                  <a:lnTo>
                    <a:pt x="1126235" y="1110995"/>
                  </a:lnTo>
                  <a:lnTo>
                    <a:pt x="1690116" y="938783"/>
                  </a:lnTo>
                  <a:lnTo>
                    <a:pt x="2253996" y="612647"/>
                  </a:lnTo>
                  <a:lnTo>
                    <a:pt x="2817876" y="240791"/>
                  </a:lnTo>
                  <a:lnTo>
                    <a:pt x="3380231" y="167639"/>
                  </a:lnTo>
                  <a:lnTo>
                    <a:pt x="3380231" y="0"/>
                  </a:lnTo>
                  <a:close/>
                </a:path>
              </a:pathLst>
            </a:custGeom>
            <a:solidFill>
              <a:srgbClr val="A8B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403847" y="3631692"/>
              <a:ext cx="3380740" cy="0"/>
            </a:xfrm>
            <a:custGeom>
              <a:avLst/>
              <a:gdLst/>
              <a:ahLst/>
              <a:cxnLst/>
              <a:rect l="l" t="t" r="r" b="b"/>
              <a:pathLst>
                <a:path w="3380740">
                  <a:moveTo>
                    <a:pt x="0" y="0"/>
                  </a:moveTo>
                  <a:lnTo>
                    <a:pt x="3380231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403847" y="3604260"/>
              <a:ext cx="3380740" cy="1417320"/>
            </a:xfrm>
            <a:custGeom>
              <a:avLst/>
              <a:gdLst/>
              <a:ahLst/>
              <a:cxnLst/>
              <a:rect l="l" t="t" r="r" b="b"/>
              <a:pathLst>
                <a:path w="3380740" h="1417320">
                  <a:moveTo>
                    <a:pt x="3380231" y="0"/>
                  </a:moveTo>
                  <a:lnTo>
                    <a:pt x="2817876" y="83819"/>
                  </a:lnTo>
                  <a:lnTo>
                    <a:pt x="2253996" y="475488"/>
                  </a:lnTo>
                  <a:lnTo>
                    <a:pt x="1690116" y="853439"/>
                  </a:lnTo>
                  <a:lnTo>
                    <a:pt x="1126235" y="1042415"/>
                  </a:lnTo>
                  <a:lnTo>
                    <a:pt x="563879" y="1214627"/>
                  </a:lnTo>
                  <a:lnTo>
                    <a:pt x="0" y="1367027"/>
                  </a:lnTo>
                  <a:lnTo>
                    <a:pt x="0" y="1417320"/>
                  </a:lnTo>
                  <a:lnTo>
                    <a:pt x="563879" y="1277112"/>
                  </a:lnTo>
                  <a:lnTo>
                    <a:pt x="1126235" y="1110995"/>
                  </a:lnTo>
                  <a:lnTo>
                    <a:pt x="1690116" y="932688"/>
                  </a:lnTo>
                  <a:lnTo>
                    <a:pt x="2253996" y="597407"/>
                  </a:lnTo>
                  <a:lnTo>
                    <a:pt x="2817876" y="195071"/>
                  </a:lnTo>
                  <a:lnTo>
                    <a:pt x="3380231" y="100583"/>
                  </a:lnTo>
                  <a:lnTo>
                    <a:pt x="3380231" y="0"/>
                  </a:lnTo>
                  <a:close/>
                </a:path>
              </a:pathLst>
            </a:custGeom>
            <a:solidFill>
              <a:srgbClr val="435B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403847" y="3267456"/>
              <a:ext cx="3380740" cy="1704339"/>
            </a:xfrm>
            <a:custGeom>
              <a:avLst/>
              <a:gdLst/>
              <a:ahLst/>
              <a:cxnLst/>
              <a:rect l="l" t="t" r="r" b="b"/>
              <a:pathLst>
                <a:path w="3380740" h="1704339">
                  <a:moveTo>
                    <a:pt x="3380231" y="0"/>
                  </a:moveTo>
                  <a:lnTo>
                    <a:pt x="2817876" y="76200"/>
                  </a:lnTo>
                  <a:lnTo>
                    <a:pt x="2253996" y="493776"/>
                  </a:lnTo>
                  <a:lnTo>
                    <a:pt x="1690116" y="934212"/>
                  </a:lnTo>
                  <a:lnTo>
                    <a:pt x="1126235" y="1124712"/>
                  </a:lnTo>
                  <a:lnTo>
                    <a:pt x="563879" y="1348740"/>
                  </a:lnTo>
                  <a:lnTo>
                    <a:pt x="0" y="1536192"/>
                  </a:lnTo>
                  <a:lnTo>
                    <a:pt x="0" y="1703832"/>
                  </a:lnTo>
                  <a:lnTo>
                    <a:pt x="563879" y="1551432"/>
                  </a:lnTo>
                  <a:lnTo>
                    <a:pt x="1126235" y="1379220"/>
                  </a:lnTo>
                  <a:lnTo>
                    <a:pt x="1690116" y="1190244"/>
                  </a:lnTo>
                  <a:lnTo>
                    <a:pt x="2253996" y="812292"/>
                  </a:lnTo>
                  <a:lnTo>
                    <a:pt x="2817876" y="420624"/>
                  </a:lnTo>
                  <a:lnTo>
                    <a:pt x="3380231" y="336804"/>
                  </a:lnTo>
                  <a:lnTo>
                    <a:pt x="3380231" y="0"/>
                  </a:lnTo>
                  <a:close/>
                </a:path>
              </a:pathLst>
            </a:custGeom>
            <a:solidFill>
              <a:srgbClr val="6766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403847" y="3118104"/>
              <a:ext cx="3380740" cy="1685925"/>
            </a:xfrm>
            <a:custGeom>
              <a:avLst/>
              <a:gdLst/>
              <a:ahLst/>
              <a:cxnLst/>
              <a:rect l="l" t="t" r="r" b="b"/>
              <a:pathLst>
                <a:path w="3380740" h="1685925">
                  <a:moveTo>
                    <a:pt x="3380231" y="0"/>
                  </a:moveTo>
                  <a:lnTo>
                    <a:pt x="2817876" y="105156"/>
                  </a:lnTo>
                  <a:lnTo>
                    <a:pt x="2253996" y="507492"/>
                  </a:lnTo>
                  <a:lnTo>
                    <a:pt x="1690116" y="1008888"/>
                  </a:lnTo>
                  <a:lnTo>
                    <a:pt x="1126235" y="1232916"/>
                  </a:lnTo>
                  <a:lnTo>
                    <a:pt x="563879" y="1463040"/>
                  </a:lnTo>
                  <a:lnTo>
                    <a:pt x="0" y="1664208"/>
                  </a:lnTo>
                  <a:lnTo>
                    <a:pt x="0" y="1685544"/>
                  </a:lnTo>
                  <a:lnTo>
                    <a:pt x="563879" y="1498092"/>
                  </a:lnTo>
                  <a:lnTo>
                    <a:pt x="1126235" y="1274064"/>
                  </a:lnTo>
                  <a:lnTo>
                    <a:pt x="1690116" y="1083564"/>
                  </a:lnTo>
                  <a:lnTo>
                    <a:pt x="2253996" y="643128"/>
                  </a:lnTo>
                  <a:lnTo>
                    <a:pt x="2817876" y="225551"/>
                  </a:lnTo>
                  <a:lnTo>
                    <a:pt x="3380231" y="149351"/>
                  </a:lnTo>
                  <a:lnTo>
                    <a:pt x="3380231" y="0"/>
                  </a:lnTo>
                  <a:close/>
                </a:path>
              </a:pathLst>
            </a:custGeom>
            <a:solidFill>
              <a:srgbClr val="A331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403847" y="3037332"/>
              <a:ext cx="3380740" cy="1744980"/>
            </a:xfrm>
            <a:custGeom>
              <a:avLst/>
              <a:gdLst/>
              <a:ahLst/>
              <a:cxnLst/>
              <a:rect l="l" t="t" r="r" b="b"/>
              <a:pathLst>
                <a:path w="3380740" h="1744979">
                  <a:moveTo>
                    <a:pt x="3380231" y="0"/>
                  </a:moveTo>
                  <a:lnTo>
                    <a:pt x="2817876" y="118871"/>
                  </a:lnTo>
                  <a:lnTo>
                    <a:pt x="2253996" y="528827"/>
                  </a:lnTo>
                  <a:lnTo>
                    <a:pt x="1690116" y="1034795"/>
                  </a:lnTo>
                  <a:lnTo>
                    <a:pt x="1126235" y="1266443"/>
                  </a:lnTo>
                  <a:lnTo>
                    <a:pt x="563879" y="1496567"/>
                  </a:lnTo>
                  <a:lnTo>
                    <a:pt x="0" y="1690115"/>
                  </a:lnTo>
                  <a:lnTo>
                    <a:pt x="0" y="1744979"/>
                  </a:lnTo>
                  <a:lnTo>
                    <a:pt x="563879" y="1543811"/>
                  </a:lnTo>
                  <a:lnTo>
                    <a:pt x="1126235" y="1313687"/>
                  </a:lnTo>
                  <a:lnTo>
                    <a:pt x="1690116" y="1089659"/>
                  </a:lnTo>
                  <a:lnTo>
                    <a:pt x="2253996" y="588263"/>
                  </a:lnTo>
                  <a:lnTo>
                    <a:pt x="2817876" y="185927"/>
                  </a:lnTo>
                  <a:lnTo>
                    <a:pt x="3380231" y="80771"/>
                  </a:lnTo>
                  <a:lnTo>
                    <a:pt x="3380231" y="0"/>
                  </a:lnTo>
                  <a:close/>
                </a:path>
              </a:pathLst>
            </a:custGeom>
            <a:solidFill>
              <a:srgbClr val="3983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404609" y="6281166"/>
              <a:ext cx="3380740" cy="0"/>
            </a:xfrm>
            <a:custGeom>
              <a:avLst/>
              <a:gdLst/>
              <a:ahLst/>
              <a:cxnLst/>
              <a:rect l="l" t="t" r="r" b="b"/>
              <a:pathLst>
                <a:path w="3380740">
                  <a:moveTo>
                    <a:pt x="0" y="0"/>
                  </a:moveTo>
                  <a:lnTo>
                    <a:pt x="3380232" y="0"/>
                  </a:lnTo>
                </a:path>
              </a:pathLst>
            </a:custGeom>
            <a:ln w="19050">
              <a:solidFill>
                <a:srgbClr val="4615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/>
          <p:nvPr/>
        </p:nvSpPr>
        <p:spPr>
          <a:xfrm>
            <a:off x="6403847" y="2968751"/>
            <a:ext cx="3380740" cy="0"/>
          </a:xfrm>
          <a:custGeom>
            <a:avLst/>
            <a:gdLst/>
            <a:ahLst/>
            <a:cxnLst/>
            <a:rect l="l" t="t" r="r" b="b"/>
            <a:pathLst>
              <a:path w="3380740">
                <a:moveTo>
                  <a:pt x="0" y="0"/>
                </a:moveTo>
                <a:lnTo>
                  <a:pt x="3380231" y="0"/>
                </a:lnTo>
              </a:path>
            </a:pathLst>
          </a:custGeom>
          <a:ln w="9525">
            <a:solidFill>
              <a:srgbClr val="EFCC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6230239" y="6191808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230239" y="5529173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5</a:t>
            </a:r>
            <a:endParaRPr sz="9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166865" y="4866513"/>
            <a:ext cx="1536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10</a:t>
            </a:r>
            <a:endParaRPr sz="9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166865" y="4204207"/>
            <a:ext cx="1536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15</a:t>
            </a:r>
            <a:endParaRPr sz="9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166865" y="3541521"/>
            <a:ext cx="1536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20</a:t>
            </a:r>
            <a:endParaRPr sz="9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166865" y="2878963"/>
            <a:ext cx="1536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25</a:t>
            </a:r>
            <a:endParaRPr sz="9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264909" y="6328054"/>
            <a:ext cx="2794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2</a:t>
            </a:r>
            <a:r>
              <a:rPr sz="900" spc="-15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14</a:t>
            </a:r>
            <a:endParaRPr sz="9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828535" y="6328054"/>
            <a:ext cx="2794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2</a:t>
            </a:r>
            <a:r>
              <a:rPr sz="900" spc="-15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15</a:t>
            </a:r>
            <a:endParaRPr sz="9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7392161" y="6328054"/>
            <a:ext cx="2794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2</a:t>
            </a:r>
            <a:r>
              <a:rPr sz="900" spc="-15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16</a:t>
            </a:r>
            <a:endParaRPr sz="9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7955406" y="6328054"/>
            <a:ext cx="2794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2</a:t>
            </a:r>
            <a:r>
              <a:rPr sz="900" spc="-15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17</a:t>
            </a:r>
            <a:endParaRPr sz="9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8518906" y="6328054"/>
            <a:ext cx="2794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2</a:t>
            </a:r>
            <a:r>
              <a:rPr sz="900" spc="-15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18</a:t>
            </a:r>
            <a:endParaRPr sz="9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9082531" y="6328054"/>
            <a:ext cx="2794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2</a:t>
            </a:r>
            <a:r>
              <a:rPr sz="900" spc="-15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19</a:t>
            </a:r>
            <a:endParaRPr sz="9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9645777" y="6328054"/>
            <a:ext cx="2794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2</a:t>
            </a:r>
            <a:r>
              <a:rPr sz="900" spc="-15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20</a:t>
            </a:r>
            <a:endParaRPr sz="900">
              <a:latin typeface="Arial"/>
              <a:cs typeface="Arial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10099547" y="3732276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20">
                <a:moveTo>
                  <a:pt x="57911" y="0"/>
                </a:moveTo>
                <a:lnTo>
                  <a:pt x="0" y="0"/>
                </a:lnTo>
                <a:lnTo>
                  <a:pt x="0" y="57912"/>
                </a:lnTo>
                <a:lnTo>
                  <a:pt x="57911" y="57912"/>
                </a:lnTo>
                <a:lnTo>
                  <a:pt x="57911" y="0"/>
                </a:lnTo>
                <a:close/>
              </a:path>
            </a:pathLst>
          </a:custGeom>
          <a:solidFill>
            <a:srgbClr val="3983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10170032" y="3672078"/>
            <a:ext cx="4438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En</a:t>
            </a:r>
            <a:r>
              <a:rPr sz="900" spc="-10" dirty="0">
                <a:solidFill>
                  <a:srgbClr val="393A3B"/>
                </a:solidFill>
                <a:latin typeface="Arial"/>
                <a:cs typeface="Arial"/>
              </a:rPr>
              <a:t>e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rģi</a:t>
            </a:r>
            <a:r>
              <a:rPr sz="900" spc="-10" dirty="0">
                <a:solidFill>
                  <a:srgbClr val="393A3B"/>
                </a:solidFill>
                <a:latin typeface="Arial"/>
                <a:cs typeface="Arial"/>
              </a:rPr>
              <a:t>j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a</a:t>
            </a:r>
            <a:endParaRPr sz="900">
              <a:latin typeface="Arial"/>
              <a:cs typeface="Arial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10099547" y="4015740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20">
                <a:moveTo>
                  <a:pt x="57911" y="0"/>
                </a:moveTo>
                <a:lnTo>
                  <a:pt x="0" y="0"/>
                </a:lnTo>
                <a:lnTo>
                  <a:pt x="0" y="57912"/>
                </a:lnTo>
                <a:lnTo>
                  <a:pt x="57911" y="57912"/>
                </a:lnTo>
                <a:lnTo>
                  <a:pt x="57911" y="0"/>
                </a:lnTo>
                <a:close/>
              </a:path>
            </a:pathLst>
          </a:custGeom>
          <a:solidFill>
            <a:srgbClr val="A33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10170032" y="3955160"/>
            <a:ext cx="407034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Plātnes</a:t>
            </a:r>
            <a:endParaRPr sz="900">
              <a:latin typeface="Arial"/>
              <a:cs typeface="Arial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10099547" y="4299203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20">
                <a:moveTo>
                  <a:pt x="57911" y="0"/>
                </a:moveTo>
                <a:lnTo>
                  <a:pt x="0" y="0"/>
                </a:lnTo>
                <a:lnTo>
                  <a:pt x="0" y="57912"/>
                </a:lnTo>
                <a:lnTo>
                  <a:pt x="57911" y="57912"/>
                </a:lnTo>
                <a:lnTo>
                  <a:pt x="57911" y="0"/>
                </a:lnTo>
                <a:close/>
              </a:path>
            </a:pathLst>
          </a:custGeom>
          <a:solidFill>
            <a:srgbClr val="6766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10170032" y="4238625"/>
            <a:ext cx="4572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393A3B"/>
                </a:solidFill>
                <a:latin typeface="Arial"/>
                <a:cs typeface="Arial"/>
              </a:rPr>
              <a:t>M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ēbe</a:t>
            </a:r>
            <a:r>
              <a:rPr sz="900" spc="-10" dirty="0">
                <a:solidFill>
                  <a:srgbClr val="393A3B"/>
                </a:solidFill>
                <a:latin typeface="Arial"/>
                <a:cs typeface="Arial"/>
              </a:rPr>
              <a:t>l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es</a:t>
            </a:r>
            <a:endParaRPr sz="900">
              <a:latin typeface="Arial"/>
              <a:cs typeface="Arial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10099547" y="4582667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20">
                <a:moveTo>
                  <a:pt x="57911" y="0"/>
                </a:moveTo>
                <a:lnTo>
                  <a:pt x="0" y="0"/>
                </a:lnTo>
                <a:lnTo>
                  <a:pt x="0" y="57911"/>
                </a:lnTo>
                <a:lnTo>
                  <a:pt x="57911" y="57911"/>
                </a:lnTo>
                <a:lnTo>
                  <a:pt x="57911" y="0"/>
                </a:lnTo>
                <a:close/>
              </a:path>
            </a:pathLst>
          </a:custGeom>
          <a:solidFill>
            <a:srgbClr val="435B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10170032" y="4521834"/>
            <a:ext cx="3308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393A3B"/>
                </a:solidFill>
                <a:latin typeface="Arial"/>
                <a:cs typeface="Arial"/>
              </a:rPr>
              <a:t>M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ājas</a:t>
            </a:r>
            <a:endParaRPr sz="900">
              <a:latin typeface="Arial"/>
              <a:cs typeface="Arial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10099547" y="4866132"/>
            <a:ext cx="58419" cy="56515"/>
          </a:xfrm>
          <a:custGeom>
            <a:avLst/>
            <a:gdLst/>
            <a:ahLst/>
            <a:cxnLst/>
            <a:rect l="l" t="t" r="r" b="b"/>
            <a:pathLst>
              <a:path w="58420" h="56514">
                <a:moveTo>
                  <a:pt x="57911" y="0"/>
                </a:moveTo>
                <a:lnTo>
                  <a:pt x="0" y="0"/>
                </a:lnTo>
                <a:lnTo>
                  <a:pt x="0" y="56388"/>
                </a:lnTo>
                <a:lnTo>
                  <a:pt x="57911" y="56388"/>
                </a:lnTo>
                <a:lnTo>
                  <a:pt x="57911" y="0"/>
                </a:lnTo>
                <a:close/>
              </a:path>
            </a:pathLst>
          </a:custGeom>
          <a:solidFill>
            <a:srgbClr val="A8B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10170032" y="4804917"/>
            <a:ext cx="8064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Būvgaldniecība</a:t>
            </a:r>
            <a:endParaRPr sz="900">
              <a:latin typeface="Arial"/>
              <a:cs typeface="Arial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10099547" y="5148071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20">
                <a:moveTo>
                  <a:pt x="57911" y="0"/>
                </a:moveTo>
                <a:lnTo>
                  <a:pt x="0" y="0"/>
                </a:lnTo>
                <a:lnTo>
                  <a:pt x="0" y="57911"/>
                </a:lnTo>
                <a:lnTo>
                  <a:pt x="57911" y="57911"/>
                </a:lnTo>
                <a:lnTo>
                  <a:pt x="57911" y="0"/>
                </a:lnTo>
                <a:close/>
              </a:path>
            </a:pathLst>
          </a:custGeom>
          <a:solidFill>
            <a:srgbClr val="3B50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10170032" y="5088128"/>
            <a:ext cx="407034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Paletes</a:t>
            </a:r>
            <a:endParaRPr sz="900">
              <a:latin typeface="Arial"/>
              <a:cs typeface="Arial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10099547" y="5431535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20">
                <a:moveTo>
                  <a:pt x="57911" y="0"/>
                </a:moveTo>
                <a:lnTo>
                  <a:pt x="0" y="0"/>
                </a:lnTo>
                <a:lnTo>
                  <a:pt x="0" y="57911"/>
                </a:lnTo>
                <a:lnTo>
                  <a:pt x="57911" y="57911"/>
                </a:lnTo>
                <a:lnTo>
                  <a:pt x="57911" y="0"/>
                </a:lnTo>
                <a:close/>
              </a:path>
            </a:pathLst>
          </a:custGeom>
          <a:solidFill>
            <a:srgbClr val="99C5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10170032" y="5371338"/>
            <a:ext cx="5594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Zāģētavas</a:t>
            </a:r>
            <a:endParaRPr sz="900">
              <a:latin typeface="Arial"/>
              <a:cs typeface="Arial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10099547" y="5715000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20">
                <a:moveTo>
                  <a:pt x="57911" y="0"/>
                </a:moveTo>
                <a:lnTo>
                  <a:pt x="0" y="0"/>
                </a:lnTo>
                <a:lnTo>
                  <a:pt x="0" y="57912"/>
                </a:lnTo>
                <a:lnTo>
                  <a:pt x="57911" y="57912"/>
                </a:lnTo>
                <a:lnTo>
                  <a:pt x="57911" y="0"/>
                </a:lnTo>
                <a:close/>
              </a:path>
            </a:pathLst>
          </a:custGeom>
          <a:solidFill>
            <a:srgbClr val="DB88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10170032" y="5654750"/>
            <a:ext cx="8502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Mežsaimniecība</a:t>
            </a:r>
            <a:endParaRPr sz="900">
              <a:latin typeface="Arial"/>
              <a:cs typeface="Arial"/>
            </a:endParaRPr>
          </a:p>
        </p:txBody>
      </p:sp>
      <p:sp>
        <p:nvSpPr>
          <p:cNvPr id="82" name="object 8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36</a:t>
            </a:fld>
            <a:endParaRPr spc="-5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5395" y="1089406"/>
            <a:ext cx="75799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360F2C"/>
                </a:solidFill>
              </a:rPr>
              <a:t>Zemgale </a:t>
            </a:r>
            <a:r>
              <a:rPr sz="3200" dirty="0">
                <a:solidFill>
                  <a:srgbClr val="360F2C"/>
                </a:solidFill>
              </a:rPr>
              <a:t>un </a:t>
            </a:r>
            <a:r>
              <a:rPr sz="3200" spc="-5" dirty="0">
                <a:solidFill>
                  <a:srgbClr val="360F2C"/>
                </a:solidFill>
              </a:rPr>
              <a:t>Latgale </a:t>
            </a:r>
            <a:r>
              <a:rPr sz="3200" dirty="0">
                <a:solidFill>
                  <a:srgbClr val="360F2C"/>
                </a:solidFill>
              </a:rPr>
              <a:t>paliek </a:t>
            </a:r>
            <a:r>
              <a:rPr sz="3200" spc="-10" dirty="0">
                <a:solidFill>
                  <a:srgbClr val="360F2C"/>
                </a:solidFill>
              </a:rPr>
              <a:t>savās</a:t>
            </a:r>
            <a:r>
              <a:rPr sz="3200" spc="-100" dirty="0">
                <a:solidFill>
                  <a:srgbClr val="360F2C"/>
                </a:solidFill>
              </a:rPr>
              <a:t> </a:t>
            </a:r>
            <a:r>
              <a:rPr sz="3200" spc="-5" dirty="0">
                <a:solidFill>
                  <a:srgbClr val="360F2C"/>
                </a:solidFill>
              </a:rPr>
              <a:t>vietās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2184654" y="2994405"/>
            <a:ext cx="6445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DB8892"/>
                </a:solidFill>
                <a:latin typeface="Arial"/>
                <a:cs typeface="Arial"/>
              </a:rPr>
              <a:t>Zemgale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4176" y="1921255"/>
            <a:ext cx="91281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DB8892"/>
                </a:solidFill>
                <a:latin typeface="Arial"/>
                <a:cs typeface="Arial"/>
              </a:rPr>
              <a:t>Meža </a:t>
            </a:r>
            <a:r>
              <a:rPr sz="1600" b="1" spc="-10" dirty="0">
                <a:solidFill>
                  <a:srgbClr val="DB8892"/>
                </a:solidFill>
                <a:latin typeface="Arial"/>
                <a:cs typeface="Arial"/>
              </a:rPr>
              <a:t>nozares </a:t>
            </a:r>
            <a:r>
              <a:rPr sz="1600" b="1" spc="-5" dirty="0">
                <a:solidFill>
                  <a:srgbClr val="DB8892"/>
                </a:solidFill>
                <a:latin typeface="Arial"/>
                <a:cs typeface="Arial"/>
              </a:rPr>
              <a:t>uzņēmumu </a:t>
            </a:r>
            <a:r>
              <a:rPr sz="1600" b="1" spc="-15" dirty="0">
                <a:solidFill>
                  <a:srgbClr val="DB8892"/>
                </a:solidFill>
                <a:latin typeface="Arial"/>
                <a:cs typeface="Arial"/>
              </a:rPr>
              <a:t>VSAOI </a:t>
            </a:r>
            <a:r>
              <a:rPr sz="1600" b="1" spc="-10" dirty="0">
                <a:solidFill>
                  <a:srgbClr val="DB8892"/>
                </a:solidFill>
                <a:latin typeface="Arial"/>
                <a:cs typeface="Arial"/>
              </a:rPr>
              <a:t>maksājumi </a:t>
            </a:r>
            <a:r>
              <a:rPr sz="1600" b="1" spc="-5" dirty="0">
                <a:solidFill>
                  <a:srgbClr val="DB8892"/>
                </a:solidFill>
                <a:latin typeface="Arial"/>
                <a:cs typeface="Arial"/>
              </a:rPr>
              <a:t>pa produktu grupām Zemgalē un </a:t>
            </a:r>
            <a:r>
              <a:rPr sz="1600" b="1" spc="-10" dirty="0">
                <a:solidFill>
                  <a:srgbClr val="DB8892"/>
                </a:solidFill>
                <a:latin typeface="Arial"/>
                <a:cs typeface="Arial"/>
              </a:rPr>
              <a:t>Kurzemē,</a:t>
            </a:r>
            <a:r>
              <a:rPr sz="1600" b="1" spc="325" dirty="0">
                <a:solidFill>
                  <a:srgbClr val="DB8892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DB8892"/>
                </a:solidFill>
                <a:latin typeface="Arial"/>
                <a:cs typeface="Arial"/>
              </a:rPr>
              <a:t>mEUR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362700" y="3948684"/>
            <a:ext cx="3411220" cy="2466975"/>
            <a:chOff x="6362700" y="3948684"/>
            <a:chExt cx="3411220" cy="2466975"/>
          </a:xfrm>
        </p:grpSpPr>
        <p:sp>
          <p:nvSpPr>
            <p:cNvPr id="6" name="object 6"/>
            <p:cNvSpPr/>
            <p:nvPr/>
          </p:nvSpPr>
          <p:spPr>
            <a:xfrm>
              <a:off x="6362700" y="5774436"/>
              <a:ext cx="3411220" cy="315595"/>
            </a:xfrm>
            <a:custGeom>
              <a:avLst/>
              <a:gdLst/>
              <a:ahLst/>
              <a:cxnLst/>
              <a:rect l="l" t="t" r="r" b="b"/>
              <a:pathLst>
                <a:path w="3411220" h="315595">
                  <a:moveTo>
                    <a:pt x="0" y="315467"/>
                  </a:moveTo>
                  <a:lnTo>
                    <a:pt x="3410711" y="315467"/>
                  </a:lnTo>
                </a:path>
                <a:path w="3411220" h="315595">
                  <a:moveTo>
                    <a:pt x="0" y="0"/>
                  </a:moveTo>
                  <a:lnTo>
                    <a:pt x="3410711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362700" y="5731764"/>
              <a:ext cx="3411220" cy="675640"/>
            </a:xfrm>
            <a:custGeom>
              <a:avLst/>
              <a:gdLst/>
              <a:ahLst/>
              <a:cxnLst/>
              <a:rect l="l" t="t" r="r" b="b"/>
              <a:pathLst>
                <a:path w="3411220" h="675639">
                  <a:moveTo>
                    <a:pt x="2842259" y="0"/>
                  </a:moveTo>
                  <a:lnTo>
                    <a:pt x="2273807" y="73152"/>
                  </a:lnTo>
                  <a:lnTo>
                    <a:pt x="1705355" y="153924"/>
                  </a:lnTo>
                  <a:lnTo>
                    <a:pt x="1136903" y="210312"/>
                  </a:lnTo>
                  <a:lnTo>
                    <a:pt x="568451" y="231648"/>
                  </a:lnTo>
                  <a:lnTo>
                    <a:pt x="0" y="248412"/>
                  </a:lnTo>
                  <a:lnTo>
                    <a:pt x="0" y="675132"/>
                  </a:lnTo>
                  <a:lnTo>
                    <a:pt x="3410711" y="675132"/>
                  </a:lnTo>
                  <a:lnTo>
                    <a:pt x="3410711" y="1524"/>
                  </a:lnTo>
                  <a:lnTo>
                    <a:pt x="2842259" y="0"/>
                  </a:lnTo>
                  <a:close/>
                </a:path>
              </a:pathLst>
            </a:custGeom>
            <a:solidFill>
              <a:srgbClr val="DB8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362700" y="5458968"/>
              <a:ext cx="3411220" cy="0"/>
            </a:xfrm>
            <a:custGeom>
              <a:avLst/>
              <a:gdLst/>
              <a:ahLst/>
              <a:cxnLst/>
              <a:rect l="l" t="t" r="r" b="b"/>
              <a:pathLst>
                <a:path w="3411220">
                  <a:moveTo>
                    <a:pt x="0" y="0"/>
                  </a:moveTo>
                  <a:lnTo>
                    <a:pt x="3410711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362700" y="5378196"/>
              <a:ext cx="3411220" cy="601980"/>
            </a:xfrm>
            <a:custGeom>
              <a:avLst/>
              <a:gdLst/>
              <a:ahLst/>
              <a:cxnLst/>
              <a:rect l="l" t="t" r="r" b="b"/>
              <a:pathLst>
                <a:path w="3411220" h="601979">
                  <a:moveTo>
                    <a:pt x="2842259" y="0"/>
                  </a:moveTo>
                  <a:lnTo>
                    <a:pt x="2273807" y="45719"/>
                  </a:lnTo>
                  <a:lnTo>
                    <a:pt x="1705355" y="123443"/>
                  </a:lnTo>
                  <a:lnTo>
                    <a:pt x="1136903" y="199643"/>
                  </a:lnTo>
                  <a:lnTo>
                    <a:pt x="0" y="309371"/>
                  </a:lnTo>
                  <a:lnTo>
                    <a:pt x="0" y="601979"/>
                  </a:lnTo>
                  <a:lnTo>
                    <a:pt x="568451" y="585215"/>
                  </a:lnTo>
                  <a:lnTo>
                    <a:pt x="1136903" y="563879"/>
                  </a:lnTo>
                  <a:lnTo>
                    <a:pt x="1705355" y="507491"/>
                  </a:lnTo>
                  <a:lnTo>
                    <a:pt x="2273807" y="426719"/>
                  </a:lnTo>
                  <a:lnTo>
                    <a:pt x="2842259" y="353567"/>
                  </a:lnTo>
                  <a:lnTo>
                    <a:pt x="3410711" y="355091"/>
                  </a:lnTo>
                  <a:lnTo>
                    <a:pt x="3410711" y="18287"/>
                  </a:lnTo>
                  <a:lnTo>
                    <a:pt x="2842259" y="0"/>
                  </a:lnTo>
                  <a:close/>
                </a:path>
              </a:pathLst>
            </a:custGeom>
            <a:solidFill>
              <a:srgbClr val="99C5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362700" y="5141976"/>
              <a:ext cx="3411220" cy="0"/>
            </a:xfrm>
            <a:custGeom>
              <a:avLst/>
              <a:gdLst/>
              <a:ahLst/>
              <a:cxnLst/>
              <a:rect l="l" t="t" r="r" b="b"/>
              <a:pathLst>
                <a:path w="3411220">
                  <a:moveTo>
                    <a:pt x="0" y="0"/>
                  </a:moveTo>
                  <a:lnTo>
                    <a:pt x="3410711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362700" y="4940808"/>
              <a:ext cx="3411220" cy="746760"/>
            </a:xfrm>
            <a:custGeom>
              <a:avLst/>
              <a:gdLst/>
              <a:ahLst/>
              <a:cxnLst/>
              <a:rect l="l" t="t" r="r" b="b"/>
              <a:pathLst>
                <a:path w="3411220" h="746760">
                  <a:moveTo>
                    <a:pt x="2842259" y="0"/>
                  </a:moveTo>
                  <a:lnTo>
                    <a:pt x="2273807" y="62484"/>
                  </a:lnTo>
                  <a:lnTo>
                    <a:pt x="1705355" y="211836"/>
                  </a:lnTo>
                  <a:lnTo>
                    <a:pt x="1136903" y="367284"/>
                  </a:lnTo>
                  <a:lnTo>
                    <a:pt x="568451" y="446532"/>
                  </a:lnTo>
                  <a:lnTo>
                    <a:pt x="0" y="481584"/>
                  </a:lnTo>
                  <a:lnTo>
                    <a:pt x="0" y="746760"/>
                  </a:lnTo>
                  <a:lnTo>
                    <a:pt x="1136903" y="637032"/>
                  </a:lnTo>
                  <a:lnTo>
                    <a:pt x="1705355" y="560832"/>
                  </a:lnTo>
                  <a:lnTo>
                    <a:pt x="2273807" y="483108"/>
                  </a:lnTo>
                  <a:lnTo>
                    <a:pt x="2842259" y="437388"/>
                  </a:lnTo>
                  <a:lnTo>
                    <a:pt x="3410711" y="455676"/>
                  </a:lnTo>
                  <a:lnTo>
                    <a:pt x="3410711" y="56388"/>
                  </a:lnTo>
                  <a:lnTo>
                    <a:pt x="2842259" y="0"/>
                  </a:lnTo>
                  <a:close/>
                </a:path>
              </a:pathLst>
            </a:custGeom>
            <a:solidFill>
              <a:srgbClr val="3B50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362700" y="4919472"/>
              <a:ext cx="3411220" cy="502920"/>
            </a:xfrm>
            <a:custGeom>
              <a:avLst/>
              <a:gdLst/>
              <a:ahLst/>
              <a:cxnLst/>
              <a:rect l="l" t="t" r="r" b="b"/>
              <a:pathLst>
                <a:path w="3411220" h="502920">
                  <a:moveTo>
                    <a:pt x="2842259" y="0"/>
                  </a:moveTo>
                  <a:lnTo>
                    <a:pt x="2273807" y="48767"/>
                  </a:lnTo>
                  <a:lnTo>
                    <a:pt x="1705355" y="208787"/>
                  </a:lnTo>
                  <a:lnTo>
                    <a:pt x="1136903" y="376427"/>
                  </a:lnTo>
                  <a:lnTo>
                    <a:pt x="568451" y="457199"/>
                  </a:lnTo>
                  <a:lnTo>
                    <a:pt x="0" y="492251"/>
                  </a:lnTo>
                  <a:lnTo>
                    <a:pt x="0" y="502919"/>
                  </a:lnTo>
                  <a:lnTo>
                    <a:pt x="568451" y="467867"/>
                  </a:lnTo>
                  <a:lnTo>
                    <a:pt x="1136903" y="388619"/>
                  </a:lnTo>
                  <a:lnTo>
                    <a:pt x="1705355" y="233171"/>
                  </a:lnTo>
                  <a:lnTo>
                    <a:pt x="2273807" y="83819"/>
                  </a:lnTo>
                  <a:lnTo>
                    <a:pt x="2842259" y="21335"/>
                  </a:lnTo>
                  <a:lnTo>
                    <a:pt x="3410711" y="77723"/>
                  </a:lnTo>
                  <a:lnTo>
                    <a:pt x="3410711" y="62483"/>
                  </a:lnTo>
                  <a:lnTo>
                    <a:pt x="2842259" y="0"/>
                  </a:lnTo>
                  <a:close/>
                </a:path>
              </a:pathLst>
            </a:custGeom>
            <a:solidFill>
              <a:srgbClr val="A8B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362700" y="4826508"/>
              <a:ext cx="3411220" cy="0"/>
            </a:xfrm>
            <a:custGeom>
              <a:avLst/>
              <a:gdLst/>
              <a:ahLst/>
              <a:cxnLst/>
              <a:rect l="l" t="t" r="r" b="b"/>
              <a:pathLst>
                <a:path w="3411220">
                  <a:moveTo>
                    <a:pt x="0" y="0"/>
                  </a:moveTo>
                  <a:lnTo>
                    <a:pt x="3410711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362700" y="4867656"/>
              <a:ext cx="3411220" cy="544195"/>
            </a:xfrm>
            <a:custGeom>
              <a:avLst/>
              <a:gdLst/>
              <a:ahLst/>
              <a:cxnLst/>
              <a:rect l="l" t="t" r="r" b="b"/>
              <a:pathLst>
                <a:path w="3411220" h="544195">
                  <a:moveTo>
                    <a:pt x="2842259" y="0"/>
                  </a:moveTo>
                  <a:lnTo>
                    <a:pt x="2273807" y="50292"/>
                  </a:lnTo>
                  <a:lnTo>
                    <a:pt x="1136903" y="382524"/>
                  </a:lnTo>
                  <a:lnTo>
                    <a:pt x="568451" y="466344"/>
                  </a:lnTo>
                  <a:lnTo>
                    <a:pt x="0" y="505968"/>
                  </a:lnTo>
                  <a:lnTo>
                    <a:pt x="0" y="544068"/>
                  </a:lnTo>
                  <a:lnTo>
                    <a:pt x="568451" y="509016"/>
                  </a:lnTo>
                  <a:lnTo>
                    <a:pt x="1136903" y="428244"/>
                  </a:lnTo>
                  <a:lnTo>
                    <a:pt x="1705355" y="260604"/>
                  </a:lnTo>
                  <a:lnTo>
                    <a:pt x="2273807" y="100584"/>
                  </a:lnTo>
                  <a:lnTo>
                    <a:pt x="2842259" y="51816"/>
                  </a:lnTo>
                  <a:lnTo>
                    <a:pt x="3410711" y="114300"/>
                  </a:lnTo>
                  <a:lnTo>
                    <a:pt x="3410711" y="77724"/>
                  </a:lnTo>
                  <a:lnTo>
                    <a:pt x="2842259" y="0"/>
                  </a:lnTo>
                  <a:close/>
                </a:path>
              </a:pathLst>
            </a:custGeom>
            <a:solidFill>
              <a:srgbClr val="435B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362700" y="4783836"/>
              <a:ext cx="3411220" cy="589915"/>
            </a:xfrm>
            <a:custGeom>
              <a:avLst/>
              <a:gdLst/>
              <a:ahLst/>
              <a:cxnLst/>
              <a:rect l="l" t="t" r="r" b="b"/>
              <a:pathLst>
                <a:path w="3411220" h="589914">
                  <a:moveTo>
                    <a:pt x="2842259" y="0"/>
                  </a:moveTo>
                  <a:lnTo>
                    <a:pt x="2273807" y="45719"/>
                  </a:lnTo>
                  <a:lnTo>
                    <a:pt x="1705355" y="236219"/>
                  </a:lnTo>
                  <a:lnTo>
                    <a:pt x="1136903" y="403859"/>
                  </a:lnTo>
                  <a:lnTo>
                    <a:pt x="568451" y="498347"/>
                  </a:lnTo>
                  <a:lnTo>
                    <a:pt x="0" y="548639"/>
                  </a:lnTo>
                  <a:lnTo>
                    <a:pt x="0" y="589788"/>
                  </a:lnTo>
                  <a:lnTo>
                    <a:pt x="568451" y="550163"/>
                  </a:lnTo>
                  <a:lnTo>
                    <a:pt x="1136903" y="466344"/>
                  </a:lnTo>
                  <a:lnTo>
                    <a:pt x="2273807" y="134112"/>
                  </a:lnTo>
                  <a:lnTo>
                    <a:pt x="2842259" y="83819"/>
                  </a:lnTo>
                  <a:lnTo>
                    <a:pt x="3410711" y="161544"/>
                  </a:lnTo>
                  <a:lnTo>
                    <a:pt x="3410711" y="59436"/>
                  </a:lnTo>
                  <a:lnTo>
                    <a:pt x="2842259" y="0"/>
                  </a:lnTo>
                  <a:close/>
                </a:path>
              </a:pathLst>
            </a:custGeom>
            <a:solidFill>
              <a:srgbClr val="6766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362700" y="4194048"/>
              <a:ext cx="3411220" cy="315595"/>
            </a:xfrm>
            <a:custGeom>
              <a:avLst/>
              <a:gdLst/>
              <a:ahLst/>
              <a:cxnLst/>
              <a:rect l="l" t="t" r="r" b="b"/>
              <a:pathLst>
                <a:path w="3411220" h="315595">
                  <a:moveTo>
                    <a:pt x="0" y="315468"/>
                  </a:moveTo>
                  <a:lnTo>
                    <a:pt x="3410711" y="315468"/>
                  </a:lnTo>
                </a:path>
                <a:path w="3411220" h="315595">
                  <a:moveTo>
                    <a:pt x="0" y="0"/>
                  </a:moveTo>
                  <a:lnTo>
                    <a:pt x="3410711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362700" y="4226052"/>
              <a:ext cx="3411220" cy="1106805"/>
            </a:xfrm>
            <a:custGeom>
              <a:avLst/>
              <a:gdLst/>
              <a:ahLst/>
              <a:cxnLst/>
              <a:rect l="l" t="t" r="r" b="b"/>
              <a:pathLst>
                <a:path w="3411220" h="1106804">
                  <a:moveTo>
                    <a:pt x="2842259" y="0"/>
                  </a:moveTo>
                  <a:lnTo>
                    <a:pt x="2273807" y="51816"/>
                  </a:lnTo>
                  <a:lnTo>
                    <a:pt x="1705355" y="292608"/>
                  </a:lnTo>
                  <a:lnTo>
                    <a:pt x="1136903" y="502920"/>
                  </a:lnTo>
                  <a:lnTo>
                    <a:pt x="568451" y="621792"/>
                  </a:lnTo>
                  <a:lnTo>
                    <a:pt x="0" y="714756"/>
                  </a:lnTo>
                  <a:lnTo>
                    <a:pt x="0" y="1106424"/>
                  </a:lnTo>
                  <a:lnTo>
                    <a:pt x="568451" y="1056132"/>
                  </a:lnTo>
                  <a:lnTo>
                    <a:pt x="1136903" y="961644"/>
                  </a:lnTo>
                  <a:lnTo>
                    <a:pt x="1705355" y="794004"/>
                  </a:lnTo>
                  <a:lnTo>
                    <a:pt x="2273807" y="603504"/>
                  </a:lnTo>
                  <a:lnTo>
                    <a:pt x="2842259" y="557784"/>
                  </a:lnTo>
                  <a:lnTo>
                    <a:pt x="3410711" y="617220"/>
                  </a:lnTo>
                  <a:lnTo>
                    <a:pt x="3410711" y="65531"/>
                  </a:lnTo>
                  <a:lnTo>
                    <a:pt x="2842259" y="0"/>
                  </a:lnTo>
                  <a:close/>
                </a:path>
              </a:pathLst>
            </a:custGeom>
            <a:solidFill>
              <a:srgbClr val="A331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362700" y="3948684"/>
              <a:ext cx="3411220" cy="992505"/>
            </a:xfrm>
            <a:custGeom>
              <a:avLst/>
              <a:gdLst/>
              <a:ahLst/>
              <a:cxnLst/>
              <a:rect l="l" t="t" r="r" b="b"/>
              <a:pathLst>
                <a:path w="3411220" h="992504">
                  <a:moveTo>
                    <a:pt x="2842259" y="0"/>
                  </a:moveTo>
                  <a:lnTo>
                    <a:pt x="2273807" y="91440"/>
                  </a:lnTo>
                  <a:lnTo>
                    <a:pt x="1705355" y="336804"/>
                  </a:lnTo>
                  <a:lnTo>
                    <a:pt x="1136903" y="595884"/>
                  </a:lnTo>
                  <a:lnTo>
                    <a:pt x="568451" y="733044"/>
                  </a:lnTo>
                  <a:lnTo>
                    <a:pt x="0" y="858012"/>
                  </a:lnTo>
                  <a:lnTo>
                    <a:pt x="0" y="992124"/>
                  </a:lnTo>
                  <a:lnTo>
                    <a:pt x="568451" y="899160"/>
                  </a:lnTo>
                  <a:lnTo>
                    <a:pt x="1136903" y="780288"/>
                  </a:lnTo>
                  <a:lnTo>
                    <a:pt x="1705355" y="569976"/>
                  </a:lnTo>
                  <a:lnTo>
                    <a:pt x="2273807" y="329184"/>
                  </a:lnTo>
                  <a:lnTo>
                    <a:pt x="2842259" y="277368"/>
                  </a:lnTo>
                  <a:lnTo>
                    <a:pt x="3410711" y="342900"/>
                  </a:lnTo>
                  <a:lnTo>
                    <a:pt x="3410711" y="45720"/>
                  </a:lnTo>
                  <a:lnTo>
                    <a:pt x="2842259" y="0"/>
                  </a:lnTo>
                  <a:close/>
                </a:path>
              </a:pathLst>
            </a:custGeom>
            <a:solidFill>
              <a:srgbClr val="3983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363461" y="6406134"/>
              <a:ext cx="3409315" cy="0"/>
            </a:xfrm>
            <a:custGeom>
              <a:avLst/>
              <a:gdLst/>
              <a:ahLst/>
              <a:cxnLst/>
              <a:rect l="l" t="t" r="r" b="b"/>
              <a:pathLst>
                <a:path w="3409315">
                  <a:moveTo>
                    <a:pt x="0" y="0"/>
                  </a:moveTo>
                  <a:lnTo>
                    <a:pt x="3409188" y="0"/>
                  </a:lnTo>
                </a:path>
              </a:pathLst>
            </a:custGeom>
            <a:ln w="19050">
              <a:solidFill>
                <a:srgbClr val="393A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/>
          <p:nvPr/>
        </p:nvSpPr>
        <p:spPr>
          <a:xfrm>
            <a:off x="6362700" y="3878579"/>
            <a:ext cx="3411220" cy="0"/>
          </a:xfrm>
          <a:custGeom>
            <a:avLst/>
            <a:gdLst/>
            <a:ahLst/>
            <a:cxnLst/>
            <a:rect l="l" t="t" r="r" b="b"/>
            <a:pathLst>
              <a:path w="3411220">
                <a:moveTo>
                  <a:pt x="0" y="0"/>
                </a:moveTo>
                <a:lnTo>
                  <a:pt x="3410711" y="0"/>
                </a:lnTo>
              </a:path>
            </a:pathLst>
          </a:custGeom>
          <a:ln w="9525">
            <a:solidFill>
              <a:srgbClr val="EFCC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189090" y="6317691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189090" y="6001613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189090" y="5685535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189090" y="5369178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189090" y="5053076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4</a:t>
            </a:r>
            <a:endParaRPr sz="9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189090" y="4736972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5</a:t>
            </a:r>
            <a:endParaRPr sz="9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189090" y="4420311"/>
            <a:ext cx="8953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6</a:t>
            </a:r>
            <a:endParaRPr sz="9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189090" y="4104513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7</a:t>
            </a:r>
            <a:endParaRPr sz="9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189090" y="3788409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8</a:t>
            </a:r>
            <a:endParaRPr sz="9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223761" y="6453936"/>
            <a:ext cx="2794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2</a:t>
            </a:r>
            <a:r>
              <a:rPr sz="900" spc="-15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14</a:t>
            </a:r>
            <a:endParaRPr sz="9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792214" y="6453936"/>
            <a:ext cx="2794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2</a:t>
            </a:r>
            <a:r>
              <a:rPr sz="900" spc="-15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15</a:t>
            </a:r>
            <a:endParaRPr sz="9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360666" y="6453936"/>
            <a:ext cx="2794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2</a:t>
            </a:r>
            <a:r>
              <a:rPr sz="900" spc="-15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16</a:t>
            </a:r>
            <a:endParaRPr sz="9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929118" y="6453936"/>
            <a:ext cx="2794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2</a:t>
            </a:r>
            <a:r>
              <a:rPr sz="900" spc="-15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17</a:t>
            </a:r>
            <a:endParaRPr sz="9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497316" y="6453936"/>
            <a:ext cx="2794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2</a:t>
            </a:r>
            <a:r>
              <a:rPr sz="900" spc="-15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18</a:t>
            </a:r>
            <a:endParaRPr sz="9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065768" y="6453936"/>
            <a:ext cx="2794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2</a:t>
            </a:r>
            <a:r>
              <a:rPr sz="900" spc="-15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19</a:t>
            </a:r>
            <a:endParaRPr sz="9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634219" y="6453936"/>
            <a:ext cx="2794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2</a:t>
            </a:r>
            <a:r>
              <a:rPr sz="900" spc="-15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20</a:t>
            </a:r>
            <a:endParaRPr sz="9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0096500" y="4474464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20">
                <a:moveTo>
                  <a:pt x="57911" y="0"/>
                </a:moveTo>
                <a:lnTo>
                  <a:pt x="0" y="0"/>
                </a:lnTo>
                <a:lnTo>
                  <a:pt x="0" y="57912"/>
                </a:lnTo>
                <a:lnTo>
                  <a:pt x="57911" y="57912"/>
                </a:lnTo>
                <a:lnTo>
                  <a:pt x="57911" y="0"/>
                </a:lnTo>
                <a:close/>
              </a:path>
            </a:pathLst>
          </a:custGeom>
          <a:solidFill>
            <a:srgbClr val="3983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10166984" y="4348098"/>
            <a:ext cx="850265" cy="164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98145">
              <a:lnSpc>
                <a:spcPct val="1477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Enerģija  Plātnes  </a:t>
            </a:r>
            <a:r>
              <a:rPr sz="900" spc="-10" dirty="0">
                <a:solidFill>
                  <a:srgbClr val="393A3B"/>
                </a:solidFill>
                <a:latin typeface="Arial"/>
                <a:cs typeface="Arial"/>
              </a:rPr>
              <a:t>M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ēbe</a:t>
            </a:r>
            <a:r>
              <a:rPr sz="900" spc="-10" dirty="0">
                <a:solidFill>
                  <a:srgbClr val="393A3B"/>
                </a:solidFill>
                <a:latin typeface="Arial"/>
                <a:cs typeface="Arial"/>
              </a:rPr>
              <a:t>l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es  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Mājas</a:t>
            </a:r>
            <a:endParaRPr sz="900">
              <a:latin typeface="Arial"/>
              <a:cs typeface="Arial"/>
            </a:endParaRPr>
          </a:p>
          <a:p>
            <a:pPr marL="12700" marR="48895">
              <a:lnSpc>
                <a:spcPct val="147800"/>
              </a:lnSpc>
            </a:pP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Bū</a:t>
            </a:r>
            <a:r>
              <a:rPr sz="900" spc="-10" dirty="0">
                <a:solidFill>
                  <a:srgbClr val="393A3B"/>
                </a:solidFill>
                <a:latin typeface="Arial"/>
                <a:cs typeface="Arial"/>
              </a:rPr>
              <a:t>v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ga</a:t>
            </a:r>
            <a:r>
              <a:rPr sz="900" spc="-10" dirty="0">
                <a:solidFill>
                  <a:srgbClr val="393A3B"/>
                </a:solidFill>
                <a:latin typeface="Arial"/>
                <a:cs typeface="Arial"/>
              </a:rPr>
              <a:t>l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dn</a:t>
            </a:r>
            <a:r>
              <a:rPr sz="900" spc="-10" dirty="0">
                <a:solidFill>
                  <a:srgbClr val="393A3B"/>
                </a:solidFill>
                <a:latin typeface="Arial"/>
                <a:cs typeface="Arial"/>
              </a:rPr>
              <a:t>i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e</a:t>
            </a:r>
            <a:r>
              <a:rPr sz="900" spc="5" dirty="0">
                <a:solidFill>
                  <a:srgbClr val="393A3B"/>
                </a:solidFill>
                <a:latin typeface="Arial"/>
                <a:cs typeface="Arial"/>
              </a:rPr>
              <a:t>c</a:t>
            </a:r>
            <a:r>
              <a:rPr sz="900" spc="-10" dirty="0">
                <a:solidFill>
                  <a:srgbClr val="393A3B"/>
                </a:solidFill>
                <a:latin typeface="Arial"/>
                <a:cs typeface="Arial"/>
              </a:rPr>
              <a:t>ī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ba  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Paletes</a:t>
            </a:r>
            <a:endParaRPr sz="900">
              <a:latin typeface="Arial"/>
              <a:cs typeface="Arial"/>
            </a:endParaRPr>
          </a:p>
          <a:p>
            <a:pPr marL="12700" marR="5080">
              <a:lnSpc>
                <a:spcPct val="147600"/>
              </a:lnSpc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Zāģētavas  </a:t>
            </a:r>
            <a:r>
              <a:rPr sz="900" spc="-10" dirty="0">
                <a:solidFill>
                  <a:srgbClr val="393A3B"/>
                </a:solidFill>
                <a:latin typeface="Arial"/>
                <a:cs typeface="Arial"/>
              </a:rPr>
              <a:t>M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e</a:t>
            </a:r>
            <a:r>
              <a:rPr sz="900" spc="5" dirty="0">
                <a:solidFill>
                  <a:srgbClr val="393A3B"/>
                </a:solidFill>
                <a:latin typeface="Arial"/>
                <a:cs typeface="Arial"/>
              </a:rPr>
              <a:t>ž</a:t>
            </a:r>
            <a:r>
              <a:rPr sz="900" spc="-10" dirty="0">
                <a:solidFill>
                  <a:srgbClr val="393A3B"/>
                </a:solidFill>
                <a:latin typeface="Arial"/>
                <a:cs typeface="Arial"/>
              </a:rPr>
              <a:t>s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ai</a:t>
            </a:r>
            <a:r>
              <a:rPr sz="900" spc="-10" dirty="0">
                <a:solidFill>
                  <a:srgbClr val="393A3B"/>
                </a:solidFill>
                <a:latin typeface="Arial"/>
                <a:cs typeface="Arial"/>
              </a:rPr>
              <a:t>m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n</a:t>
            </a:r>
            <a:r>
              <a:rPr sz="900" spc="-10" dirty="0">
                <a:solidFill>
                  <a:srgbClr val="393A3B"/>
                </a:solidFill>
                <a:latin typeface="Arial"/>
                <a:cs typeface="Arial"/>
              </a:rPr>
              <a:t>i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e</a:t>
            </a:r>
            <a:r>
              <a:rPr sz="900" spc="5" dirty="0">
                <a:solidFill>
                  <a:srgbClr val="393A3B"/>
                </a:solidFill>
                <a:latin typeface="Arial"/>
                <a:cs typeface="Arial"/>
              </a:rPr>
              <a:t>c</a:t>
            </a:r>
            <a:r>
              <a:rPr sz="900" spc="-10" dirty="0">
                <a:solidFill>
                  <a:srgbClr val="393A3B"/>
                </a:solidFill>
                <a:latin typeface="Arial"/>
                <a:cs typeface="Arial"/>
              </a:rPr>
              <a:t>ī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ba</a:t>
            </a:r>
            <a:endParaRPr sz="9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0096500" y="4677155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20">
                <a:moveTo>
                  <a:pt x="57911" y="0"/>
                </a:moveTo>
                <a:lnTo>
                  <a:pt x="0" y="0"/>
                </a:lnTo>
                <a:lnTo>
                  <a:pt x="0" y="57912"/>
                </a:lnTo>
                <a:lnTo>
                  <a:pt x="57911" y="57912"/>
                </a:lnTo>
                <a:lnTo>
                  <a:pt x="57911" y="0"/>
                </a:lnTo>
                <a:close/>
              </a:path>
            </a:pathLst>
          </a:custGeom>
          <a:solidFill>
            <a:srgbClr val="A33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096500" y="4879847"/>
            <a:ext cx="58419" cy="56515"/>
          </a:xfrm>
          <a:custGeom>
            <a:avLst/>
            <a:gdLst/>
            <a:ahLst/>
            <a:cxnLst/>
            <a:rect l="l" t="t" r="r" b="b"/>
            <a:pathLst>
              <a:path w="58420" h="56514">
                <a:moveTo>
                  <a:pt x="57911" y="0"/>
                </a:moveTo>
                <a:lnTo>
                  <a:pt x="0" y="0"/>
                </a:lnTo>
                <a:lnTo>
                  <a:pt x="0" y="56387"/>
                </a:lnTo>
                <a:lnTo>
                  <a:pt x="57911" y="56387"/>
                </a:lnTo>
                <a:lnTo>
                  <a:pt x="57911" y="0"/>
                </a:lnTo>
                <a:close/>
              </a:path>
            </a:pathLst>
          </a:custGeom>
          <a:solidFill>
            <a:srgbClr val="6766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0096500" y="5082540"/>
            <a:ext cx="58419" cy="56515"/>
          </a:xfrm>
          <a:custGeom>
            <a:avLst/>
            <a:gdLst/>
            <a:ahLst/>
            <a:cxnLst/>
            <a:rect l="l" t="t" r="r" b="b"/>
            <a:pathLst>
              <a:path w="58420" h="56514">
                <a:moveTo>
                  <a:pt x="57911" y="0"/>
                </a:moveTo>
                <a:lnTo>
                  <a:pt x="0" y="0"/>
                </a:lnTo>
                <a:lnTo>
                  <a:pt x="0" y="56387"/>
                </a:lnTo>
                <a:lnTo>
                  <a:pt x="57911" y="56387"/>
                </a:lnTo>
                <a:lnTo>
                  <a:pt x="57911" y="0"/>
                </a:lnTo>
                <a:close/>
              </a:path>
            </a:pathLst>
          </a:custGeom>
          <a:solidFill>
            <a:srgbClr val="435B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096500" y="5285232"/>
            <a:ext cx="58419" cy="56515"/>
          </a:xfrm>
          <a:custGeom>
            <a:avLst/>
            <a:gdLst/>
            <a:ahLst/>
            <a:cxnLst/>
            <a:rect l="l" t="t" r="r" b="b"/>
            <a:pathLst>
              <a:path w="58420" h="56514">
                <a:moveTo>
                  <a:pt x="57911" y="0"/>
                </a:moveTo>
                <a:lnTo>
                  <a:pt x="0" y="0"/>
                </a:lnTo>
                <a:lnTo>
                  <a:pt x="0" y="56388"/>
                </a:lnTo>
                <a:lnTo>
                  <a:pt x="57911" y="56388"/>
                </a:lnTo>
                <a:lnTo>
                  <a:pt x="57911" y="0"/>
                </a:lnTo>
                <a:close/>
              </a:path>
            </a:pathLst>
          </a:custGeom>
          <a:solidFill>
            <a:srgbClr val="A8B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0096500" y="5487923"/>
            <a:ext cx="58419" cy="56515"/>
          </a:xfrm>
          <a:custGeom>
            <a:avLst/>
            <a:gdLst/>
            <a:ahLst/>
            <a:cxnLst/>
            <a:rect l="l" t="t" r="r" b="b"/>
            <a:pathLst>
              <a:path w="58420" h="56514">
                <a:moveTo>
                  <a:pt x="57911" y="0"/>
                </a:moveTo>
                <a:lnTo>
                  <a:pt x="0" y="0"/>
                </a:lnTo>
                <a:lnTo>
                  <a:pt x="0" y="56387"/>
                </a:lnTo>
                <a:lnTo>
                  <a:pt x="57911" y="56387"/>
                </a:lnTo>
                <a:lnTo>
                  <a:pt x="57911" y="0"/>
                </a:lnTo>
                <a:close/>
              </a:path>
            </a:pathLst>
          </a:custGeom>
          <a:solidFill>
            <a:srgbClr val="3B50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0096500" y="5689091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20">
                <a:moveTo>
                  <a:pt x="57911" y="0"/>
                </a:moveTo>
                <a:lnTo>
                  <a:pt x="0" y="0"/>
                </a:lnTo>
                <a:lnTo>
                  <a:pt x="0" y="57912"/>
                </a:lnTo>
                <a:lnTo>
                  <a:pt x="57911" y="57912"/>
                </a:lnTo>
                <a:lnTo>
                  <a:pt x="57911" y="0"/>
                </a:lnTo>
                <a:close/>
              </a:path>
            </a:pathLst>
          </a:custGeom>
          <a:solidFill>
            <a:srgbClr val="99C5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096500" y="5891784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20">
                <a:moveTo>
                  <a:pt x="57911" y="0"/>
                </a:moveTo>
                <a:lnTo>
                  <a:pt x="0" y="0"/>
                </a:lnTo>
                <a:lnTo>
                  <a:pt x="0" y="57911"/>
                </a:lnTo>
                <a:lnTo>
                  <a:pt x="57911" y="57911"/>
                </a:lnTo>
                <a:lnTo>
                  <a:pt x="57911" y="0"/>
                </a:lnTo>
                <a:close/>
              </a:path>
            </a:pathLst>
          </a:custGeom>
          <a:solidFill>
            <a:srgbClr val="DB889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6" name="object 46"/>
          <p:cNvGrpSpPr/>
          <p:nvPr/>
        </p:nvGrpSpPr>
        <p:grpSpPr>
          <a:xfrm>
            <a:off x="1074419" y="3843528"/>
            <a:ext cx="3061970" cy="2465705"/>
            <a:chOff x="1074419" y="3843528"/>
            <a:chExt cx="3061970" cy="2465705"/>
          </a:xfrm>
        </p:grpSpPr>
        <p:sp>
          <p:nvSpPr>
            <p:cNvPr id="47" name="object 47"/>
            <p:cNvSpPr/>
            <p:nvPr/>
          </p:nvSpPr>
          <p:spPr>
            <a:xfrm>
              <a:off x="1074419" y="5149596"/>
              <a:ext cx="3061970" cy="574675"/>
            </a:xfrm>
            <a:custGeom>
              <a:avLst/>
              <a:gdLst/>
              <a:ahLst/>
              <a:cxnLst/>
              <a:rect l="l" t="t" r="r" b="b"/>
              <a:pathLst>
                <a:path w="3061970" h="574675">
                  <a:moveTo>
                    <a:pt x="0" y="574547"/>
                  </a:moveTo>
                  <a:lnTo>
                    <a:pt x="3061716" y="574547"/>
                  </a:lnTo>
                </a:path>
                <a:path w="3061970" h="574675">
                  <a:moveTo>
                    <a:pt x="0" y="0"/>
                  </a:moveTo>
                  <a:lnTo>
                    <a:pt x="3061716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074419" y="5847588"/>
              <a:ext cx="3061970" cy="451484"/>
            </a:xfrm>
            <a:custGeom>
              <a:avLst/>
              <a:gdLst/>
              <a:ahLst/>
              <a:cxnLst/>
              <a:rect l="l" t="t" r="r" b="b"/>
              <a:pathLst>
                <a:path w="3061970" h="451485">
                  <a:moveTo>
                    <a:pt x="3061716" y="0"/>
                  </a:moveTo>
                  <a:lnTo>
                    <a:pt x="2551176" y="6096"/>
                  </a:lnTo>
                  <a:lnTo>
                    <a:pt x="2040636" y="35052"/>
                  </a:lnTo>
                  <a:lnTo>
                    <a:pt x="1531620" y="82296"/>
                  </a:lnTo>
                  <a:lnTo>
                    <a:pt x="1021080" y="100584"/>
                  </a:lnTo>
                  <a:lnTo>
                    <a:pt x="510540" y="117348"/>
                  </a:lnTo>
                  <a:lnTo>
                    <a:pt x="0" y="129540"/>
                  </a:lnTo>
                  <a:lnTo>
                    <a:pt x="0" y="451104"/>
                  </a:lnTo>
                  <a:lnTo>
                    <a:pt x="3061716" y="451104"/>
                  </a:lnTo>
                  <a:lnTo>
                    <a:pt x="3061716" y="0"/>
                  </a:lnTo>
                  <a:close/>
                </a:path>
              </a:pathLst>
            </a:custGeom>
            <a:solidFill>
              <a:srgbClr val="DB8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074419" y="4978908"/>
              <a:ext cx="3061970" cy="998219"/>
            </a:xfrm>
            <a:custGeom>
              <a:avLst/>
              <a:gdLst/>
              <a:ahLst/>
              <a:cxnLst/>
              <a:rect l="l" t="t" r="r" b="b"/>
              <a:pathLst>
                <a:path w="3061970" h="998220">
                  <a:moveTo>
                    <a:pt x="3061716" y="0"/>
                  </a:moveTo>
                  <a:lnTo>
                    <a:pt x="2551176" y="12192"/>
                  </a:lnTo>
                  <a:lnTo>
                    <a:pt x="2040636" y="106680"/>
                  </a:lnTo>
                  <a:lnTo>
                    <a:pt x="1531620" y="259080"/>
                  </a:lnTo>
                  <a:lnTo>
                    <a:pt x="1021080" y="301752"/>
                  </a:lnTo>
                  <a:lnTo>
                    <a:pt x="510540" y="379476"/>
                  </a:lnTo>
                  <a:lnTo>
                    <a:pt x="0" y="454152"/>
                  </a:lnTo>
                  <a:lnTo>
                    <a:pt x="0" y="998220"/>
                  </a:lnTo>
                  <a:lnTo>
                    <a:pt x="510540" y="986028"/>
                  </a:lnTo>
                  <a:lnTo>
                    <a:pt x="1021080" y="969264"/>
                  </a:lnTo>
                  <a:lnTo>
                    <a:pt x="1531620" y="950976"/>
                  </a:lnTo>
                  <a:lnTo>
                    <a:pt x="2040636" y="903732"/>
                  </a:lnTo>
                  <a:lnTo>
                    <a:pt x="2551176" y="874776"/>
                  </a:lnTo>
                  <a:lnTo>
                    <a:pt x="3061716" y="868680"/>
                  </a:lnTo>
                  <a:lnTo>
                    <a:pt x="3061716" y="0"/>
                  </a:lnTo>
                  <a:close/>
                </a:path>
              </a:pathLst>
            </a:custGeom>
            <a:solidFill>
              <a:srgbClr val="99C5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074419" y="4823460"/>
              <a:ext cx="3061970" cy="609600"/>
            </a:xfrm>
            <a:custGeom>
              <a:avLst/>
              <a:gdLst/>
              <a:ahLst/>
              <a:cxnLst/>
              <a:rect l="l" t="t" r="r" b="b"/>
              <a:pathLst>
                <a:path w="3061970" h="609600">
                  <a:moveTo>
                    <a:pt x="3061716" y="0"/>
                  </a:moveTo>
                  <a:lnTo>
                    <a:pt x="2551176" y="28956"/>
                  </a:lnTo>
                  <a:lnTo>
                    <a:pt x="2040636" y="140207"/>
                  </a:lnTo>
                  <a:lnTo>
                    <a:pt x="1531620" y="312419"/>
                  </a:lnTo>
                  <a:lnTo>
                    <a:pt x="1021080" y="367283"/>
                  </a:lnTo>
                  <a:lnTo>
                    <a:pt x="510540" y="448055"/>
                  </a:lnTo>
                  <a:lnTo>
                    <a:pt x="0" y="536447"/>
                  </a:lnTo>
                  <a:lnTo>
                    <a:pt x="0" y="609599"/>
                  </a:lnTo>
                  <a:lnTo>
                    <a:pt x="510540" y="534923"/>
                  </a:lnTo>
                  <a:lnTo>
                    <a:pt x="1021080" y="457199"/>
                  </a:lnTo>
                  <a:lnTo>
                    <a:pt x="1531620" y="414527"/>
                  </a:lnTo>
                  <a:lnTo>
                    <a:pt x="2040636" y="262127"/>
                  </a:lnTo>
                  <a:lnTo>
                    <a:pt x="2551176" y="167639"/>
                  </a:lnTo>
                  <a:lnTo>
                    <a:pt x="3061716" y="155447"/>
                  </a:lnTo>
                  <a:lnTo>
                    <a:pt x="3061716" y="0"/>
                  </a:lnTo>
                  <a:close/>
                </a:path>
              </a:pathLst>
            </a:custGeom>
            <a:solidFill>
              <a:srgbClr val="3B50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074419" y="4575048"/>
              <a:ext cx="3061970" cy="0"/>
            </a:xfrm>
            <a:custGeom>
              <a:avLst/>
              <a:gdLst/>
              <a:ahLst/>
              <a:cxnLst/>
              <a:rect l="l" t="t" r="r" b="b"/>
              <a:pathLst>
                <a:path w="3061970">
                  <a:moveTo>
                    <a:pt x="0" y="0"/>
                  </a:moveTo>
                  <a:lnTo>
                    <a:pt x="3061716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074419" y="4245864"/>
              <a:ext cx="3061970" cy="1114425"/>
            </a:xfrm>
            <a:custGeom>
              <a:avLst/>
              <a:gdLst/>
              <a:ahLst/>
              <a:cxnLst/>
              <a:rect l="l" t="t" r="r" b="b"/>
              <a:pathLst>
                <a:path w="3061970" h="1114425">
                  <a:moveTo>
                    <a:pt x="3061716" y="0"/>
                  </a:moveTo>
                  <a:lnTo>
                    <a:pt x="2551176" y="80772"/>
                  </a:lnTo>
                  <a:lnTo>
                    <a:pt x="2040636" y="237744"/>
                  </a:lnTo>
                  <a:lnTo>
                    <a:pt x="1531620" y="454152"/>
                  </a:lnTo>
                  <a:lnTo>
                    <a:pt x="1021080" y="550163"/>
                  </a:lnTo>
                  <a:lnTo>
                    <a:pt x="510540" y="696468"/>
                  </a:lnTo>
                  <a:lnTo>
                    <a:pt x="0" y="877824"/>
                  </a:lnTo>
                  <a:lnTo>
                    <a:pt x="0" y="1114044"/>
                  </a:lnTo>
                  <a:lnTo>
                    <a:pt x="510540" y="1025652"/>
                  </a:lnTo>
                  <a:lnTo>
                    <a:pt x="1021080" y="944880"/>
                  </a:lnTo>
                  <a:lnTo>
                    <a:pt x="1531620" y="890016"/>
                  </a:lnTo>
                  <a:lnTo>
                    <a:pt x="2040636" y="717804"/>
                  </a:lnTo>
                  <a:lnTo>
                    <a:pt x="2551176" y="606552"/>
                  </a:lnTo>
                  <a:lnTo>
                    <a:pt x="3061716" y="577596"/>
                  </a:lnTo>
                  <a:lnTo>
                    <a:pt x="3061716" y="0"/>
                  </a:lnTo>
                  <a:close/>
                </a:path>
              </a:pathLst>
            </a:custGeom>
            <a:solidFill>
              <a:srgbClr val="A8B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074419" y="4072128"/>
              <a:ext cx="3061970" cy="1051560"/>
            </a:xfrm>
            <a:custGeom>
              <a:avLst/>
              <a:gdLst/>
              <a:ahLst/>
              <a:cxnLst/>
              <a:rect l="l" t="t" r="r" b="b"/>
              <a:pathLst>
                <a:path w="3061970" h="1051560">
                  <a:moveTo>
                    <a:pt x="3061716" y="0"/>
                  </a:moveTo>
                  <a:lnTo>
                    <a:pt x="2551176" y="70104"/>
                  </a:lnTo>
                  <a:lnTo>
                    <a:pt x="2040636" y="214884"/>
                  </a:lnTo>
                  <a:lnTo>
                    <a:pt x="1531620" y="400812"/>
                  </a:lnTo>
                  <a:lnTo>
                    <a:pt x="1021080" y="592836"/>
                  </a:lnTo>
                  <a:lnTo>
                    <a:pt x="510540" y="780288"/>
                  </a:lnTo>
                  <a:lnTo>
                    <a:pt x="0" y="938784"/>
                  </a:lnTo>
                  <a:lnTo>
                    <a:pt x="0" y="1051560"/>
                  </a:lnTo>
                  <a:lnTo>
                    <a:pt x="510540" y="870204"/>
                  </a:lnTo>
                  <a:lnTo>
                    <a:pt x="1021080" y="723900"/>
                  </a:lnTo>
                  <a:lnTo>
                    <a:pt x="1531620" y="627888"/>
                  </a:lnTo>
                  <a:lnTo>
                    <a:pt x="2040636" y="411480"/>
                  </a:lnTo>
                  <a:lnTo>
                    <a:pt x="2551176" y="254508"/>
                  </a:lnTo>
                  <a:lnTo>
                    <a:pt x="3061716" y="173736"/>
                  </a:lnTo>
                  <a:lnTo>
                    <a:pt x="3061716" y="0"/>
                  </a:lnTo>
                  <a:close/>
                </a:path>
              </a:pathLst>
            </a:custGeom>
            <a:solidFill>
              <a:srgbClr val="435B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074419" y="4000500"/>
              <a:ext cx="3061970" cy="0"/>
            </a:xfrm>
            <a:custGeom>
              <a:avLst/>
              <a:gdLst/>
              <a:ahLst/>
              <a:cxnLst/>
              <a:rect l="l" t="t" r="r" b="b"/>
              <a:pathLst>
                <a:path w="3061970">
                  <a:moveTo>
                    <a:pt x="0" y="0"/>
                  </a:moveTo>
                  <a:lnTo>
                    <a:pt x="3061716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074419" y="3942588"/>
              <a:ext cx="3061970" cy="1068705"/>
            </a:xfrm>
            <a:custGeom>
              <a:avLst/>
              <a:gdLst/>
              <a:ahLst/>
              <a:cxnLst/>
              <a:rect l="l" t="t" r="r" b="b"/>
              <a:pathLst>
                <a:path w="3061970" h="1068704">
                  <a:moveTo>
                    <a:pt x="3061716" y="0"/>
                  </a:moveTo>
                  <a:lnTo>
                    <a:pt x="2551176" y="71628"/>
                  </a:lnTo>
                  <a:lnTo>
                    <a:pt x="2040636" y="224028"/>
                  </a:lnTo>
                  <a:lnTo>
                    <a:pt x="1531620" y="428244"/>
                  </a:lnTo>
                  <a:lnTo>
                    <a:pt x="1021080" y="623316"/>
                  </a:lnTo>
                  <a:lnTo>
                    <a:pt x="510540" y="819912"/>
                  </a:lnTo>
                  <a:lnTo>
                    <a:pt x="0" y="989076"/>
                  </a:lnTo>
                  <a:lnTo>
                    <a:pt x="0" y="1068324"/>
                  </a:lnTo>
                  <a:lnTo>
                    <a:pt x="510540" y="909828"/>
                  </a:lnTo>
                  <a:lnTo>
                    <a:pt x="1021080" y="722376"/>
                  </a:lnTo>
                  <a:lnTo>
                    <a:pt x="1531620" y="530351"/>
                  </a:lnTo>
                  <a:lnTo>
                    <a:pt x="2040636" y="344424"/>
                  </a:lnTo>
                  <a:lnTo>
                    <a:pt x="2551176" y="199644"/>
                  </a:lnTo>
                  <a:lnTo>
                    <a:pt x="3061716" y="129539"/>
                  </a:lnTo>
                  <a:lnTo>
                    <a:pt x="3061716" y="0"/>
                  </a:lnTo>
                  <a:close/>
                </a:path>
              </a:pathLst>
            </a:custGeom>
            <a:solidFill>
              <a:srgbClr val="6766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606039" y="3907536"/>
              <a:ext cx="1530350" cy="463550"/>
            </a:xfrm>
            <a:custGeom>
              <a:avLst/>
              <a:gdLst/>
              <a:ahLst/>
              <a:cxnLst/>
              <a:rect l="l" t="t" r="r" b="b"/>
              <a:pathLst>
                <a:path w="1530350" h="463550">
                  <a:moveTo>
                    <a:pt x="1530096" y="0"/>
                  </a:moveTo>
                  <a:lnTo>
                    <a:pt x="1019556" y="102107"/>
                  </a:lnTo>
                  <a:lnTo>
                    <a:pt x="509016" y="257556"/>
                  </a:lnTo>
                  <a:lnTo>
                    <a:pt x="0" y="463295"/>
                  </a:lnTo>
                  <a:lnTo>
                    <a:pt x="509016" y="259080"/>
                  </a:lnTo>
                  <a:lnTo>
                    <a:pt x="1019556" y="106680"/>
                  </a:lnTo>
                  <a:lnTo>
                    <a:pt x="1530096" y="35051"/>
                  </a:lnTo>
                  <a:lnTo>
                    <a:pt x="1530096" y="0"/>
                  </a:lnTo>
                  <a:close/>
                </a:path>
              </a:pathLst>
            </a:custGeom>
            <a:solidFill>
              <a:srgbClr val="A331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074419" y="3843528"/>
              <a:ext cx="3061970" cy="1088390"/>
            </a:xfrm>
            <a:custGeom>
              <a:avLst/>
              <a:gdLst/>
              <a:ahLst/>
              <a:cxnLst/>
              <a:rect l="l" t="t" r="r" b="b"/>
              <a:pathLst>
                <a:path w="3061970" h="1088389">
                  <a:moveTo>
                    <a:pt x="3061716" y="0"/>
                  </a:moveTo>
                  <a:lnTo>
                    <a:pt x="2551176" y="108204"/>
                  </a:lnTo>
                  <a:lnTo>
                    <a:pt x="2040636" y="278892"/>
                  </a:lnTo>
                  <a:lnTo>
                    <a:pt x="1531620" y="487680"/>
                  </a:lnTo>
                  <a:lnTo>
                    <a:pt x="1021080" y="678180"/>
                  </a:lnTo>
                  <a:lnTo>
                    <a:pt x="510540" y="873252"/>
                  </a:lnTo>
                  <a:lnTo>
                    <a:pt x="0" y="1050036"/>
                  </a:lnTo>
                  <a:lnTo>
                    <a:pt x="0" y="1088136"/>
                  </a:lnTo>
                  <a:lnTo>
                    <a:pt x="510540" y="918972"/>
                  </a:lnTo>
                  <a:lnTo>
                    <a:pt x="1021080" y="722376"/>
                  </a:lnTo>
                  <a:lnTo>
                    <a:pt x="1531620" y="527304"/>
                  </a:lnTo>
                  <a:lnTo>
                    <a:pt x="2040636" y="321564"/>
                  </a:lnTo>
                  <a:lnTo>
                    <a:pt x="2551176" y="166116"/>
                  </a:lnTo>
                  <a:lnTo>
                    <a:pt x="3061716" y="64008"/>
                  </a:lnTo>
                  <a:lnTo>
                    <a:pt x="3061716" y="0"/>
                  </a:lnTo>
                  <a:close/>
                </a:path>
              </a:pathLst>
            </a:custGeom>
            <a:solidFill>
              <a:srgbClr val="3983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075181" y="6299454"/>
              <a:ext cx="3060700" cy="0"/>
            </a:xfrm>
            <a:custGeom>
              <a:avLst/>
              <a:gdLst/>
              <a:ahLst/>
              <a:cxnLst/>
              <a:rect l="l" t="t" r="r" b="b"/>
              <a:pathLst>
                <a:path w="3060700">
                  <a:moveTo>
                    <a:pt x="0" y="0"/>
                  </a:moveTo>
                  <a:lnTo>
                    <a:pt x="3060192" y="0"/>
                  </a:lnTo>
                </a:path>
              </a:pathLst>
            </a:custGeom>
            <a:ln w="19050">
              <a:solidFill>
                <a:srgbClr val="393A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900175" y="6209791"/>
            <a:ext cx="8953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900175" y="5634939"/>
            <a:ext cx="8953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5</a:t>
            </a:r>
            <a:endParaRPr sz="9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836777" y="5060695"/>
            <a:ext cx="1536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10</a:t>
            </a:r>
            <a:endParaRPr sz="9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836777" y="4485894"/>
            <a:ext cx="1536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15</a:t>
            </a:r>
            <a:endParaRPr sz="9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836777" y="3910965"/>
            <a:ext cx="1536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20</a:t>
            </a:r>
            <a:endParaRPr sz="9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934923" y="6346342"/>
            <a:ext cx="2794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2</a:t>
            </a:r>
            <a:r>
              <a:rPr sz="900" spc="-15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14</a:t>
            </a:r>
            <a:endParaRPr sz="9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445513" y="6346342"/>
            <a:ext cx="2794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2</a:t>
            </a:r>
            <a:r>
              <a:rPr sz="900" spc="-15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15</a:t>
            </a:r>
            <a:endParaRPr sz="9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955673" y="6346342"/>
            <a:ext cx="2794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2</a:t>
            </a:r>
            <a:r>
              <a:rPr sz="900" spc="-15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16</a:t>
            </a:r>
            <a:endParaRPr sz="9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2465958" y="6346342"/>
            <a:ext cx="2794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2</a:t>
            </a:r>
            <a:r>
              <a:rPr sz="900" spc="-15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17</a:t>
            </a:r>
            <a:endParaRPr sz="9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2976117" y="6346342"/>
            <a:ext cx="2794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2</a:t>
            </a:r>
            <a:r>
              <a:rPr sz="900" spc="-15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18</a:t>
            </a:r>
            <a:endParaRPr sz="9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3486403" y="6346342"/>
            <a:ext cx="2794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2</a:t>
            </a:r>
            <a:r>
              <a:rPr sz="900" spc="-15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19</a:t>
            </a:r>
            <a:endParaRPr sz="9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3996690" y="6346342"/>
            <a:ext cx="2794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2</a:t>
            </a:r>
            <a:r>
              <a:rPr sz="900" spc="-15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20</a:t>
            </a:r>
            <a:endParaRPr sz="900">
              <a:latin typeface="Arial"/>
              <a:cs typeface="Arial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4460747" y="4366259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4" h="58420">
                <a:moveTo>
                  <a:pt x="56387" y="0"/>
                </a:moveTo>
                <a:lnTo>
                  <a:pt x="0" y="0"/>
                </a:lnTo>
                <a:lnTo>
                  <a:pt x="0" y="57912"/>
                </a:lnTo>
                <a:lnTo>
                  <a:pt x="56387" y="57912"/>
                </a:lnTo>
                <a:lnTo>
                  <a:pt x="56387" y="0"/>
                </a:lnTo>
                <a:close/>
              </a:path>
            </a:pathLst>
          </a:custGeom>
          <a:solidFill>
            <a:srgbClr val="3983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4529454" y="4241038"/>
            <a:ext cx="850265" cy="16465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98145">
              <a:lnSpc>
                <a:spcPct val="147700"/>
              </a:lnSpc>
              <a:spcBef>
                <a:spcPts val="95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Enerģija  Plātnes  </a:t>
            </a:r>
            <a:r>
              <a:rPr sz="900" spc="-10" dirty="0">
                <a:solidFill>
                  <a:srgbClr val="393A3B"/>
                </a:solidFill>
                <a:latin typeface="Arial"/>
                <a:cs typeface="Arial"/>
              </a:rPr>
              <a:t>M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ēbe</a:t>
            </a:r>
            <a:r>
              <a:rPr sz="900" spc="-10" dirty="0">
                <a:solidFill>
                  <a:srgbClr val="393A3B"/>
                </a:solidFill>
                <a:latin typeface="Arial"/>
                <a:cs typeface="Arial"/>
              </a:rPr>
              <a:t>l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es  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Mājas</a:t>
            </a:r>
            <a:endParaRPr sz="900">
              <a:latin typeface="Arial"/>
              <a:cs typeface="Arial"/>
            </a:endParaRPr>
          </a:p>
          <a:p>
            <a:pPr marL="12700" marR="48895">
              <a:lnSpc>
                <a:spcPct val="147500"/>
              </a:lnSpc>
              <a:spcBef>
                <a:spcPts val="5"/>
              </a:spcBef>
            </a:pP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Bū</a:t>
            </a:r>
            <a:r>
              <a:rPr sz="900" spc="-10" dirty="0">
                <a:solidFill>
                  <a:srgbClr val="393A3B"/>
                </a:solidFill>
                <a:latin typeface="Arial"/>
                <a:cs typeface="Arial"/>
              </a:rPr>
              <a:t>v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ga</a:t>
            </a:r>
            <a:r>
              <a:rPr sz="900" spc="-10" dirty="0">
                <a:solidFill>
                  <a:srgbClr val="393A3B"/>
                </a:solidFill>
                <a:latin typeface="Arial"/>
                <a:cs typeface="Arial"/>
              </a:rPr>
              <a:t>l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dn</a:t>
            </a:r>
            <a:r>
              <a:rPr sz="900" spc="-10" dirty="0">
                <a:solidFill>
                  <a:srgbClr val="393A3B"/>
                </a:solidFill>
                <a:latin typeface="Arial"/>
                <a:cs typeface="Arial"/>
              </a:rPr>
              <a:t>i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e</a:t>
            </a:r>
            <a:r>
              <a:rPr sz="900" spc="5" dirty="0">
                <a:solidFill>
                  <a:srgbClr val="393A3B"/>
                </a:solidFill>
                <a:latin typeface="Arial"/>
                <a:cs typeface="Arial"/>
              </a:rPr>
              <a:t>c</a:t>
            </a:r>
            <a:r>
              <a:rPr sz="900" spc="-10" dirty="0">
                <a:solidFill>
                  <a:srgbClr val="393A3B"/>
                </a:solidFill>
                <a:latin typeface="Arial"/>
                <a:cs typeface="Arial"/>
              </a:rPr>
              <a:t>ī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ba  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Paletes</a:t>
            </a:r>
            <a:endParaRPr sz="900">
              <a:latin typeface="Arial"/>
              <a:cs typeface="Arial"/>
            </a:endParaRPr>
          </a:p>
          <a:p>
            <a:pPr marL="12700" marR="5080">
              <a:lnSpc>
                <a:spcPct val="147800"/>
              </a:lnSpc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Zāģētavas  </a:t>
            </a:r>
            <a:r>
              <a:rPr sz="900" spc="-10" dirty="0">
                <a:solidFill>
                  <a:srgbClr val="393A3B"/>
                </a:solidFill>
                <a:latin typeface="Arial"/>
                <a:cs typeface="Arial"/>
              </a:rPr>
              <a:t>M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e</a:t>
            </a:r>
            <a:r>
              <a:rPr sz="900" spc="5" dirty="0">
                <a:solidFill>
                  <a:srgbClr val="393A3B"/>
                </a:solidFill>
                <a:latin typeface="Arial"/>
                <a:cs typeface="Arial"/>
              </a:rPr>
              <a:t>ž</a:t>
            </a:r>
            <a:r>
              <a:rPr sz="900" spc="-10" dirty="0">
                <a:solidFill>
                  <a:srgbClr val="393A3B"/>
                </a:solidFill>
                <a:latin typeface="Arial"/>
                <a:cs typeface="Arial"/>
              </a:rPr>
              <a:t>s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ai</a:t>
            </a:r>
            <a:r>
              <a:rPr sz="900" spc="-10" dirty="0">
                <a:solidFill>
                  <a:srgbClr val="393A3B"/>
                </a:solidFill>
                <a:latin typeface="Arial"/>
                <a:cs typeface="Arial"/>
              </a:rPr>
              <a:t>m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n</a:t>
            </a:r>
            <a:r>
              <a:rPr sz="900" spc="-10" dirty="0">
                <a:solidFill>
                  <a:srgbClr val="393A3B"/>
                </a:solidFill>
                <a:latin typeface="Arial"/>
                <a:cs typeface="Arial"/>
              </a:rPr>
              <a:t>i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e</a:t>
            </a:r>
            <a:r>
              <a:rPr sz="900" spc="5" dirty="0">
                <a:solidFill>
                  <a:srgbClr val="393A3B"/>
                </a:solidFill>
                <a:latin typeface="Arial"/>
                <a:cs typeface="Arial"/>
              </a:rPr>
              <a:t>c</a:t>
            </a:r>
            <a:r>
              <a:rPr sz="900" spc="-10" dirty="0">
                <a:solidFill>
                  <a:srgbClr val="393A3B"/>
                </a:solidFill>
                <a:latin typeface="Arial"/>
                <a:cs typeface="Arial"/>
              </a:rPr>
              <a:t>ī</a:t>
            </a:r>
            <a:r>
              <a:rPr sz="900" dirty="0">
                <a:solidFill>
                  <a:srgbClr val="393A3B"/>
                </a:solidFill>
                <a:latin typeface="Arial"/>
                <a:cs typeface="Arial"/>
              </a:rPr>
              <a:t>ba</a:t>
            </a:r>
            <a:endParaRPr sz="900">
              <a:latin typeface="Arial"/>
              <a:cs typeface="Arial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4460747" y="4568952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4" h="58420">
                <a:moveTo>
                  <a:pt x="56387" y="0"/>
                </a:moveTo>
                <a:lnTo>
                  <a:pt x="0" y="0"/>
                </a:lnTo>
                <a:lnTo>
                  <a:pt x="0" y="57912"/>
                </a:lnTo>
                <a:lnTo>
                  <a:pt x="56387" y="57912"/>
                </a:lnTo>
                <a:lnTo>
                  <a:pt x="56387" y="0"/>
                </a:lnTo>
                <a:close/>
              </a:path>
            </a:pathLst>
          </a:custGeom>
          <a:solidFill>
            <a:srgbClr val="A33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460747" y="4771644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4" h="58420">
                <a:moveTo>
                  <a:pt x="56387" y="0"/>
                </a:moveTo>
                <a:lnTo>
                  <a:pt x="0" y="0"/>
                </a:lnTo>
                <a:lnTo>
                  <a:pt x="0" y="57911"/>
                </a:lnTo>
                <a:lnTo>
                  <a:pt x="56387" y="57911"/>
                </a:lnTo>
                <a:lnTo>
                  <a:pt x="56387" y="0"/>
                </a:lnTo>
                <a:close/>
              </a:path>
            </a:pathLst>
          </a:custGeom>
          <a:solidFill>
            <a:srgbClr val="6766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460747" y="4974335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4" h="58420">
                <a:moveTo>
                  <a:pt x="56387" y="0"/>
                </a:moveTo>
                <a:lnTo>
                  <a:pt x="0" y="0"/>
                </a:lnTo>
                <a:lnTo>
                  <a:pt x="0" y="57912"/>
                </a:lnTo>
                <a:lnTo>
                  <a:pt x="56387" y="57912"/>
                </a:lnTo>
                <a:lnTo>
                  <a:pt x="56387" y="0"/>
                </a:lnTo>
                <a:close/>
              </a:path>
            </a:pathLst>
          </a:custGeom>
          <a:solidFill>
            <a:srgbClr val="435B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460747" y="5177028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4" h="58420">
                <a:moveTo>
                  <a:pt x="56387" y="0"/>
                </a:moveTo>
                <a:lnTo>
                  <a:pt x="0" y="0"/>
                </a:lnTo>
                <a:lnTo>
                  <a:pt x="0" y="57912"/>
                </a:lnTo>
                <a:lnTo>
                  <a:pt x="56387" y="57912"/>
                </a:lnTo>
                <a:lnTo>
                  <a:pt x="56387" y="0"/>
                </a:lnTo>
                <a:close/>
              </a:path>
            </a:pathLst>
          </a:custGeom>
          <a:solidFill>
            <a:srgbClr val="A8B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460747" y="5379720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4" h="58420">
                <a:moveTo>
                  <a:pt x="56387" y="0"/>
                </a:moveTo>
                <a:lnTo>
                  <a:pt x="0" y="0"/>
                </a:lnTo>
                <a:lnTo>
                  <a:pt x="0" y="57911"/>
                </a:lnTo>
                <a:lnTo>
                  <a:pt x="56387" y="57911"/>
                </a:lnTo>
                <a:lnTo>
                  <a:pt x="56387" y="0"/>
                </a:lnTo>
                <a:close/>
              </a:path>
            </a:pathLst>
          </a:custGeom>
          <a:solidFill>
            <a:srgbClr val="3B50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460747" y="5582411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4" h="58420">
                <a:moveTo>
                  <a:pt x="56387" y="0"/>
                </a:moveTo>
                <a:lnTo>
                  <a:pt x="0" y="0"/>
                </a:lnTo>
                <a:lnTo>
                  <a:pt x="0" y="57912"/>
                </a:lnTo>
                <a:lnTo>
                  <a:pt x="56387" y="57912"/>
                </a:lnTo>
                <a:lnTo>
                  <a:pt x="56387" y="0"/>
                </a:lnTo>
                <a:close/>
              </a:path>
            </a:pathLst>
          </a:custGeom>
          <a:solidFill>
            <a:srgbClr val="99C5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460747" y="5785103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4" h="58420">
                <a:moveTo>
                  <a:pt x="56387" y="0"/>
                </a:moveTo>
                <a:lnTo>
                  <a:pt x="0" y="0"/>
                </a:lnTo>
                <a:lnTo>
                  <a:pt x="0" y="57912"/>
                </a:lnTo>
                <a:lnTo>
                  <a:pt x="56387" y="57912"/>
                </a:lnTo>
                <a:lnTo>
                  <a:pt x="56387" y="0"/>
                </a:lnTo>
                <a:close/>
              </a:path>
            </a:pathLst>
          </a:custGeom>
          <a:solidFill>
            <a:srgbClr val="DB88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7947786" y="2967609"/>
            <a:ext cx="5594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DB8892"/>
                </a:solidFill>
                <a:latin typeface="Arial"/>
                <a:cs typeface="Arial"/>
              </a:rPr>
              <a:t>Latgale</a:t>
            </a:r>
            <a:endParaRPr sz="1200">
              <a:latin typeface="Arial"/>
              <a:cs typeface="Arial"/>
            </a:endParaRPr>
          </a:p>
        </p:txBody>
      </p:sp>
      <p:sp>
        <p:nvSpPr>
          <p:cNvPr id="81" name="object 8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37</a:t>
            </a:fld>
            <a:endParaRPr spc="-5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8892" y="2995929"/>
            <a:ext cx="558863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/>
              <a:t>Kas vēl </a:t>
            </a:r>
            <a:r>
              <a:rPr sz="5400" dirty="0"/>
              <a:t>ir</a:t>
            </a:r>
            <a:r>
              <a:rPr sz="5400" spc="-75" dirty="0"/>
              <a:t> </a:t>
            </a:r>
            <a:r>
              <a:rPr sz="5400" spc="-5" dirty="0"/>
              <a:t>jāzina?</a:t>
            </a:r>
            <a:endParaRPr sz="54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8839" y="855726"/>
            <a:ext cx="48323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360F2C"/>
                </a:solidFill>
              </a:rPr>
              <a:t>Secinājumi </a:t>
            </a:r>
            <a:r>
              <a:rPr sz="3200" dirty="0">
                <a:solidFill>
                  <a:srgbClr val="360F2C"/>
                </a:solidFill>
              </a:rPr>
              <a:t>un</a:t>
            </a:r>
            <a:r>
              <a:rPr sz="3200" spc="-60" dirty="0">
                <a:solidFill>
                  <a:srgbClr val="360F2C"/>
                </a:solidFill>
              </a:rPr>
              <a:t> </a:t>
            </a:r>
            <a:r>
              <a:rPr sz="3200" spc="-5" dirty="0">
                <a:solidFill>
                  <a:srgbClr val="360F2C"/>
                </a:solidFill>
              </a:rPr>
              <a:t>pārdomas</a:t>
            </a:r>
            <a:endParaRPr sz="32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39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1239113" y="2054199"/>
            <a:ext cx="9665970" cy="33483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2110" marR="101600" indent="-360045" algn="just">
              <a:lnSpc>
                <a:spcPct val="110000"/>
              </a:lnSpc>
              <a:spcBef>
                <a:spcPts val="100"/>
              </a:spcBef>
              <a:buClr>
                <a:srgbClr val="DB8892"/>
              </a:buClr>
              <a:buFont typeface="Wingdings"/>
              <a:buChar char=""/>
              <a:tabLst>
                <a:tab pos="372745" algn="l"/>
              </a:tabLst>
            </a:pPr>
            <a:r>
              <a:rPr sz="2000" spc="-5" dirty="0">
                <a:solidFill>
                  <a:srgbClr val="360F2C"/>
                </a:solidFill>
                <a:latin typeface="Arial"/>
                <a:cs typeface="Arial"/>
              </a:rPr>
              <a:t>Līdzīgi </a:t>
            </a:r>
            <a:r>
              <a:rPr sz="2000" dirty="0">
                <a:solidFill>
                  <a:srgbClr val="360F2C"/>
                </a:solidFill>
                <a:latin typeface="Arial"/>
                <a:cs typeface="Arial"/>
              </a:rPr>
              <a:t>kā </a:t>
            </a:r>
            <a:r>
              <a:rPr sz="2000" spc="-5" dirty="0">
                <a:solidFill>
                  <a:srgbClr val="360F2C"/>
                </a:solidFill>
                <a:latin typeface="Arial"/>
                <a:cs typeface="Arial"/>
              </a:rPr>
              <a:t>ekonomika </a:t>
            </a:r>
            <a:r>
              <a:rPr sz="2000" dirty="0">
                <a:solidFill>
                  <a:srgbClr val="360F2C"/>
                </a:solidFill>
                <a:latin typeface="Arial"/>
                <a:cs typeface="Arial"/>
              </a:rPr>
              <a:t>kopumā, </a:t>
            </a:r>
            <a:r>
              <a:rPr sz="2000" spc="-5" dirty="0">
                <a:solidFill>
                  <a:srgbClr val="360F2C"/>
                </a:solidFill>
                <a:latin typeface="Arial"/>
                <a:cs typeface="Arial"/>
              </a:rPr>
              <a:t>arī </a:t>
            </a:r>
            <a:r>
              <a:rPr sz="2000" dirty="0">
                <a:solidFill>
                  <a:srgbClr val="360F2C"/>
                </a:solidFill>
                <a:latin typeface="Arial"/>
                <a:cs typeface="Arial"/>
              </a:rPr>
              <a:t>eksporta </a:t>
            </a:r>
            <a:r>
              <a:rPr sz="2000" spc="-5" dirty="0">
                <a:solidFill>
                  <a:srgbClr val="360F2C"/>
                </a:solidFill>
                <a:latin typeface="Arial"/>
                <a:cs typeface="Arial"/>
              </a:rPr>
              <a:t>uzņēmumu algu </a:t>
            </a:r>
            <a:r>
              <a:rPr sz="2000" dirty="0">
                <a:solidFill>
                  <a:srgbClr val="360F2C"/>
                </a:solidFill>
                <a:latin typeface="Arial"/>
                <a:cs typeface="Arial"/>
              </a:rPr>
              <a:t>fondu </a:t>
            </a:r>
            <a:r>
              <a:rPr sz="2000" spc="-5" dirty="0">
                <a:solidFill>
                  <a:srgbClr val="360F2C"/>
                </a:solidFill>
                <a:latin typeface="Arial"/>
                <a:cs typeface="Arial"/>
              </a:rPr>
              <a:t>atspoguļojošās  </a:t>
            </a:r>
            <a:r>
              <a:rPr sz="2000" dirty="0">
                <a:solidFill>
                  <a:srgbClr val="360F2C"/>
                </a:solidFill>
                <a:latin typeface="Arial"/>
                <a:cs typeface="Arial"/>
              </a:rPr>
              <a:t>VSAOI iemaksas pērn samazinājās, taču var teikt, ka eksporta nozares </a:t>
            </a:r>
            <a:r>
              <a:rPr sz="2000" spc="-5" dirty="0">
                <a:solidFill>
                  <a:srgbClr val="360F2C"/>
                </a:solidFill>
                <a:latin typeface="Arial"/>
                <a:cs typeface="Arial"/>
              </a:rPr>
              <a:t>ir </a:t>
            </a:r>
            <a:r>
              <a:rPr sz="2000" dirty="0">
                <a:solidFill>
                  <a:srgbClr val="360F2C"/>
                </a:solidFill>
                <a:latin typeface="Arial"/>
                <a:cs typeface="Arial"/>
              </a:rPr>
              <a:t>samērā  </a:t>
            </a:r>
            <a:r>
              <a:rPr sz="2000" spc="-5" dirty="0">
                <a:solidFill>
                  <a:srgbClr val="360F2C"/>
                </a:solidFill>
                <a:latin typeface="Arial"/>
                <a:cs typeface="Arial"/>
              </a:rPr>
              <a:t>sekmīgi </a:t>
            </a:r>
            <a:r>
              <a:rPr sz="2000" dirty="0">
                <a:solidFill>
                  <a:srgbClr val="360F2C"/>
                </a:solidFill>
                <a:latin typeface="Arial"/>
                <a:cs typeface="Arial"/>
              </a:rPr>
              <a:t>pārdzīvojušas</a:t>
            </a:r>
            <a:r>
              <a:rPr sz="2000" spc="-50" dirty="0">
                <a:solidFill>
                  <a:srgbClr val="360F2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60F2C"/>
                </a:solidFill>
                <a:latin typeface="Arial"/>
                <a:cs typeface="Arial"/>
              </a:rPr>
              <a:t>krīzi</a:t>
            </a:r>
            <a:endParaRPr sz="2000">
              <a:latin typeface="Arial"/>
              <a:cs typeface="Arial"/>
            </a:endParaRPr>
          </a:p>
          <a:p>
            <a:pPr marL="372110" indent="-360045" algn="just">
              <a:lnSpc>
                <a:spcPct val="100000"/>
              </a:lnSpc>
              <a:spcBef>
                <a:spcPts val="840"/>
              </a:spcBef>
              <a:buClr>
                <a:srgbClr val="DB8892"/>
              </a:buClr>
              <a:buFont typeface="Wingdings"/>
              <a:buChar char=""/>
              <a:tabLst>
                <a:tab pos="372745" algn="l"/>
              </a:tabLst>
            </a:pPr>
            <a:r>
              <a:rPr sz="2000" dirty="0">
                <a:solidFill>
                  <a:srgbClr val="360F2C"/>
                </a:solidFill>
                <a:latin typeface="Arial"/>
                <a:cs typeface="Arial"/>
              </a:rPr>
              <a:t>Nozaru struktūra pērn </a:t>
            </a:r>
            <a:r>
              <a:rPr sz="2000" spc="-5" dirty="0">
                <a:solidFill>
                  <a:srgbClr val="360F2C"/>
                </a:solidFill>
                <a:latin typeface="Arial"/>
                <a:cs typeface="Arial"/>
              </a:rPr>
              <a:t>deva priekšrocības Rīgai, bet kaitēja</a:t>
            </a:r>
            <a:r>
              <a:rPr sz="2000" spc="-155" dirty="0">
                <a:solidFill>
                  <a:srgbClr val="360F2C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60F2C"/>
                </a:solidFill>
                <a:latin typeface="Arial"/>
                <a:cs typeface="Arial"/>
              </a:rPr>
              <a:t>Pierīgai</a:t>
            </a:r>
            <a:endParaRPr sz="2000">
              <a:latin typeface="Arial"/>
              <a:cs typeface="Arial"/>
            </a:endParaRPr>
          </a:p>
          <a:p>
            <a:pPr marL="372110" marR="558165" indent="-360045" algn="just">
              <a:lnSpc>
                <a:spcPct val="110000"/>
              </a:lnSpc>
              <a:spcBef>
                <a:spcPts val="600"/>
              </a:spcBef>
              <a:buClr>
                <a:srgbClr val="DB8892"/>
              </a:buClr>
              <a:buFont typeface="Wingdings"/>
              <a:buChar char=""/>
              <a:tabLst>
                <a:tab pos="372745" algn="l"/>
              </a:tabLst>
            </a:pPr>
            <a:r>
              <a:rPr sz="2000" dirty="0">
                <a:solidFill>
                  <a:srgbClr val="360F2C"/>
                </a:solidFill>
                <a:latin typeface="Arial"/>
                <a:cs typeface="Arial"/>
              </a:rPr>
              <a:t>Aizvadītais gads </a:t>
            </a:r>
            <a:r>
              <a:rPr sz="2000" spc="-5" dirty="0">
                <a:solidFill>
                  <a:srgbClr val="360F2C"/>
                </a:solidFill>
                <a:latin typeface="Arial"/>
                <a:cs typeface="Arial"/>
              </a:rPr>
              <a:t>bija sekmīgs </a:t>
            </a:r>
            <a:r>
              <a:rPr sz="2000" dirty="0">
                <a:solidFill>
                  <a:srgbClr val="360F2C"/>
                </a:solidFill>
                <a:latin typeface="Arial"/>
                <a:cs typeface="Arial"/>
              </a:rPr>
              <a:t>augsto tehnoloģiju rūpniecībai, kā arī </a:t>
            </a:r>
            <a:r>
              <a:rPr sz="2000" spc="-5" dirty="0">
                <a:solidFill>
                  <a:srgbClr val="360F2C"/>
                </a:solidFill>
                <a:latin typeface="Arial"/>
                <a:cs typeface="Arial"/>
              </a:rPr>
              <a:t>t.s. «balto  apkaklīšu»</a:t>
            </a:r>
            <a:r>
              <a:rPr sz="2000" spc="-30" dirty="0">
                <a:solidFill>
                  <a:srgbClr val="360F2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60F2C"/>
                </a:solidFill>
                <a:latin typeface="Arial"/>
                <a:cs typeface="Arial"/>
              </a:rPr>
              <a:t>pakalpojumiem</a:t>
            </a:r>
            <a:endParaRPr sz="2000">
              <a:latin typeface="Arial"/>
              <a:cs typeface="Arial"/>
            </a:endParaRPr>
          </a:p>
          <a:p>
            <a:pPr marL="372110" indent="-360045" algn="just">
              <a:lnSpc>
                <a:spcPct val="100000"/>
              </a:lnSpc>
              <a:spcBef>
                <a:spcPts val="840"/>
              </a:spcBef>
              <a:buClr>
                <a:srgbClr val="DB8892"/>
              </a:buClr>
              <a:buFont typeface="Wingdings"/>
              <a:buChar char=""/>
              <a:tabLst>
                <a:tab pos="372745" algn="l"/>
              </a:tabLst>
            </a:pPr>
            <a:r>
              <a:rPr sz="2000" dirty="0">
                <a:solidFill>
                  <a:srgbClr val="360F2C"/>
                </a:solidFill>
                <a:latin typeface="Arial"/>
                <a:cs typeface="Arial"/>
              </a:rPr>
              <a:t>Reģionos ārpus </a:t>
            </a:r>
            <a:r>
              <a:rPr sz="2000" spc="-5" dirty="0">
                <a:solidFill>
                  <a:srgbClr val="360F2C"/>
                </a:solidFill>
                <a:latin typeface="Arial"/>
                <a:cs typeface="Arial"/>
              </a:rPr>
              <a:t>Rīgas galvenais attīstības virzītājs ir </a:t>
            </a:r>
            <a:r>
              <a:rPr sz="2000" dirty="0">
                <a:solidFill>
                  <a:srgbClr val="360F2C"/>
                </a:solidFill>
                <a:latin typeface="Arial"/>
                <a:cs typeface="Arial"/>
              </a:rPr>
              <a:t>un vēl </a:t>
            </a:r>
            <a:r>
              <a:rPr sz="2000" spc="-5" dirty="0">
                <a:solidFill>
                  <a:srgbClr val="360F2C"/>
                </a:solidFill>
                <a:latin typeface="Arial"/>
                <a:cs typeface="Arial"/>
              </a:rPr>
              <a:t>ilgi </a:t>
            </a:r>
            <a:r>
              <a:rPr sz="2000" dirty="0">
                <a:solidFill>
                  <a:srgbClr val="360F2C"/>
                </a:solidFill>
                <a:latin typeface="Arial"/>
                <a:cs typeface="Arial"/>
              </a:rPr>
              <a:t>būs</a:t>
            </a:r>
            <a:r>
              <a:rPr sz="2000" spc="-45" dirty="0">
                <a:solidFill>
                  <a:srgbClr val="360F2C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60F2C"/>
                </a:solidFill>
                <a:latin typeface="Arial"/>
                <a:cs typeface="Arial"/>
              </a:rPr>
              <a:t>rūpniecība</a:t>
            </a:r>
            <a:endParaRPr sz="2000">
              <a:latin typeface="Arial"/>
              <a:cs typeface="Arial"/>
            </a:endParaRPr>
          </a:p>
          <a:p>
            <a:pPr marL="372110" marR="5080" indent="-360045" algn="just">
              <a:lnSpc>
                <a:spcPct val="110000"/>
              </a:lnSpc>
              <a:spcBef>
                <a:spcPts val="600"/>
              </a:spcBef>
              <a:buClr>
                <a:srgbClr val="DB8892"/>
              </a:buClr>
              <a:buFont typeface="Wingdings"/>
              <a:buChar char=""/>
              <a:tabLst>
                <a:tab pos="372745" algn="l"/>
              </a:tabLst>
            </a:pPr>
            <a:r>
              <a:rPr sz="2000" dirty="0">
                <a:solidFill>
                  <a:srgbClr val="360F2C"/>
                </a:solidFill>
                <a:latin typeface="Arial"/>
                <a:cs typeface="Arial"/>
              </a:rPr>
              <a:t>Augstu ienākumu </a:t>
            </a:r>
            <a:r>
              <a:rPr sz="2000" spc="-5" dirty="0">
                <a:solidFill>
                  <a:srgbClr val="360F2C"/>
                </a:solidFill>
                <a:latin typeface="Arial"/>
                <a:cs typeface="Arial"/>
              </a:rPr>
              <a:t>līmeni </a:t>
            </a:r>
            <a:r>
              <a:rPr sz="2000" dirty="0">
                <a:solidFill>
                  <a:srgbClr val="360F2C"/>
                </a:solidFill>
                <a:latin typeface="Arial"/>
                <a:cs typeface="Arial"/>
              </a:rPr>
              <a:t>var sniegt </a:t>
            </a:r>
            <a:r>
              <a:rPr sz="2000" spc="-5" dirty="0">
                <a:solidFill>
                  <a:srgbClr val="360F2C"/>
                </a:solidFill>
                <a:latin typeface="Arial"/>
                <a:cs typeface="Arial"/>
              </a:rPr>
              <a:t>ļoti </a:t>
            </a:r>
            <a:r>
              <a:rPr sz="2000" dirty="0">
                <a:solidFill>
                  <a:srgbClr val="360F2C"/>
                </a:solidFill>
                <a:latin typeface="Arial"/>
                <a:cs typeface="Arial"/>
              </a:rPr>
              <a:t>dažādu produktu ražošana, tāpēc</a:t>
            </a:r>
            <a:r>
              <a:rPr sz="2000" spc="-200" dirty="0">
                <a:solidFill>
                  <a:srgbClr val="360F2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60F2C"/>
                </a:solidFill>
                <a:latin typeface="Arial"/>
                <a:cs typeface="Arial"/>
              </a:rPr>
              <a:t>vajadzētu  </a:t>
            </a:r>
            <a:r>
              <a:rPr sz="2000" spc="-5" dirty="0">
                <a:solidFill>
                  <a:srgbClr val="360F2C"/>
                </a:solidFill>
                <a:latin typeface="Arial"/>
                <a:cs typeface="Arial"/>
              </a:rPr>
              <a:t>izvairīties no </a:t>
            </a:r>
            <a:r>
              <a:rPr sz="2000" dirty="0">
                <a:solidFill>
                  <a:srgbClr val="360F2C"/>
                </a:solidFill>
                <a:latin typeface="Arial"/>
                <a:cs typeface="Arial"/>
              </a:rPr>
              <a:t>jēdzieniem - «augstas» </a:t>
            </a:r>
            <a:r>
              <a:rPr sz="2000" spc="-5" dirty="0">
                <a:solidFill>
                  <a:srgbClr val="360F2C"/>
                </a:solidFill>
                <a:latin typeface="Arial"/>
                <a:cs typeface="Arial"/>
              </a:rPr>
              <a:t>un </a:t>
            </a:r>
            <a:r>
              <a:rPr sz="2000" dirty="0">
                <a:solidFill>
                  <a:srgbClr val="360F2C"/>
                </a:solidFill>
                <a:latin typeface="Arial"/>
                <a:cs typeface="Arial"/>
              </a:rPr>
              <a:t>«zemas» </a:t>
            </a:r>
            <a:r>
              <a:rPr sz="2000" spc="-5" dirty="0">
                <a:solidFill>
                  <a:srgbClr val="360F2C"/>
                </a:solidFill>
                <a:latin typeface="Arial"/>
                <a:cs typeface="Arial"/>
              </a:rPr>
              <a:t>pievienotās vērtības</a:t>
            </a:r>
            <a:r>
              <a:rPr sz="2000" spc="-150" dirty="0">
                <a:solidFill>
                  <a:srgbClr val="360F2C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60F2C"/>
                </a:solidFill>
                <a:latin typeface="Arial"/>
                <a:cs typeface="Arial"/>
              </a:rPr>
              <a:t>nozares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62358" y="6565189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DB8892"/>
                </a:solidFill>
                <a:latin typeface="Arial"/>
                <a:cs typeface="Arial"/>
              </a:rPr>
              <a:t>4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68678" y="438403"/>
            <a:ext cx="6843395" cy="977265"/>
          </a:xfrm>
          <a:prstGeom prst="rect">
            <a:avLst/>
          </a:prstGeom>
        </p:spPr>
        <p:txBody>
          <a:bodyPr vert="horz" wrap="square" lIns="0" tIns="48894" rIns="0" bIns="0" rtlCol="0">
            <a:spAutoFit/>
          </a:bodyPr>
          <a:lstStyle/>
          <a:p>
            <a:pPr marL="12700" marR="5080">
              <a:lnSpc>
                <a:spcPts val="3650"/>
              </a:lnSpc>
              <a:spcBef>
                <a:spcPts val="384"/>
              </a:spcBef>
            </a:pPr>
            <a:r>
              <a:rPr sz="3200" spc="-5" dirty="0">
                <a:solidFill>
                  <a:srgbClr val="360F2C"/>
                </a:solidFill>
              </a:rPr>
              <a:t>Rīgai </a:t>
            </a:r>
            <a:r>
              <a:rPr sz="3200" dirty="0">
                <a:solidFill>
                  <a:srgbClr val="360F2C"/>
                </a:solidFill>
              </a:rPr>
              <a:t>pērn palīdzēja gan preču,</a:t>
            </a:r>
            <a:r>
              <a:rPr sz="3200" spc="-135" dirty="0">
                <a:solidFill>
                  <a:srgbClr val="360F2C"/>
                </a:solidFill>
              </a:rPr>
              <a:t> </a:t>
            </a:r>
            <a:r>
              <a:rPr sz="3200" dirty="0">
                <a:solidFill>
                  <a:srgbClr val="360F2C"/>
                </a:solidFill>
              </a:rPr>
              <a:t>gan  pakalpojumu nozaru</a:t>
            </a:r>
            <a:r>
              <a:rPr sz="3200" spc="-60" dirty="0">
                <a:solidFill>
                  <a:srgbClr val="360F2C"/>
                </a:solidFill>
              </a:rPr>
              <a:t> </a:t>
            </a:r>
            <a:r>
              <a:rPr sz="3200" spc="-5" dirty="0">
                <a:solidFill>
                  <a:srgbClr val="360F2C"/>
                </a:solidFill>
              </a:rPr>
              <a:t>struktūra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1368678" y="1678304"/>
            <a:ext cx="667258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DB8892"/>
                </a:solidFill>
                <a:latin typeface="Arial"/>
                <a:cs typeface="Arial"/>
              </a:rPr>
              <a:t>Eksporta </a:t>
            </a:r>
            <a:r>
              <a:rPr sz="1600" b="1" spc="-10" dirty="0">
                <a:solidFill>
                  <a:srgbClr val="DB8892"/>
                </a:solidFill>
                <a:latin typeface="Arial"/>
                <a:cs typeface="Arial"/>
              </a:rPr>
              <a:t>nozaru </a:t>
            </a:r>
            <a:r>
              <a:rPr sz="1600" b="1" spc="-5" dirty="0">
                <a:solidFill>
                  <a:srgbClr val="DB8892"/>
                </a:solidFill>
                <a:latin typeface="Arial"/>
                <a:cs typeface="Arial"/>
              </a:rPr>
              <a:t>uzņēmumu </a:t>
            </a:r>
            <a:r>
              <a:rPr sz="1600" b="1" spc="-10" dirty="0">
                <a:solidFill>
                  <a:srgbClr val="DB8892"/>
                </a:solidFill>
                <a:latin typeface="Arial"/>
                <a:cs typeface="Arial"/>
              </a:rPr>
              <a:t>algu </a:t>
            </a:r>
            <a:r>
              <a:rPr sz="1600" b="1" spc="-5" dirty="0">
                <a:solidFill>
                  <a:srgbClr val="DB8892"/>
                </a:solidFill>
                <a:latin typeface="Arial"/>
                <a:cs typeface="Arial"/>
              </a:rPr>
              <a:t>izmaiņas </a:t>
            </a:r>
            <a:r>
              <a:rPr sz="1600" b="1" spc="-10" dirty="0">
                <a:solidFill>
                  <a:srgbClr val="DB8892"/>
                </a:solidFill>
                <a:latin typeface="Arial"/>
                <a:cs typeface="Arial"/>
              </a:rPr>
              <a:t>2020. </a:t>
            </a:r>
            <a:r>
              <a:rPr sz="1600" b="1" spc="-5" dirty="0">
                <a:solidFill>
                  <a:srgbClr val="DB8892"/>
                </a:solidFill>
                <a:latin typeface="Arial"/>
                <a:cs typeface="Arial"/>
              </a:rPr>
              <a:t>gadā </a:t>
            </a:r>
            <a:r>
              <a:rPr sz="1600" b="1" spc="-10" dirty="0">
                <a:solidFill>
                  <a:srgbClr val="DB8892"/>
                </a:solidFill>
                <a:latin typeface="Arial"/>
                <a:cs typeface="Arial"/>
              </a:rPr>
              <a:t>reģionos </a:t>
            </a:r>
            <a:r>
              <a:rPr sz="1600" b="1" spc="-5" dirty="0">
                <a:solidFill>
                  <a:srgbClr val="DB8892"/>
                </a:solidFill>
                <a:latin typeface="Arial"/>
                <a:cs typeface="Arial"/>
              </a:rPr>
              <a:t>(kādi  tie bija līdz </a:t>
            </a:r>
            <a:r>
              <a:rPr sz="1600" b="1" spc="-10" dirty="0">
                <a:solidFill>
                  <a:srgbClr val="DB8892"/>
                </a:solidFill>
                <a:latin typeface="Arial"/>
                <a:cs typeface="Arial"/>
              </a:rPr>
              <a:t>01.07.2021 </a:t>
            </a:r>
            <a:r>
              <a:rPr sz="1600" b="1" spc="-5" dirty="0">
                <a:solidFill>
                  <a:srgbClr val="DB8892"/>
                </a:solidFill>
                <a:latin typeface="Arial"/>
                <a:cs typeface="Arial"/>
              </a:rPr>
              <a:t>jeb </a:t>
            </a:r>
            <a:r>
              <a:rPr sz="1600" b="1" spc="-10" dirty="0">
                <a:solidFill>
                  <a:srgbClr val="DB8892"/>
                </a:solidFill>
                <a:latin typeface="Arial"/>
                <a:cs typeface="Arial"/>
              </a:rPr>
              <a:t>“vecajos”</a:t>
            </a:r>
            <a:r>
              <a:rPr sz="1600" b="1" spc="150" dirty="0">
                <a:solidFill>
                  <a:srgbClr val="DB8892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DB8892"/>
                </a:solidFill>
                <a:latin typeface="Arial"/>
                <a:cs typeface="Arial"/>
              </a:rPr>
              <a:t>reģionos)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23744" y="6039611"/>
            <a:ext cx="6859905" cy="0"/>
          </a:xfrm>
          <a:custGeom>
            <a:avLst/>
            <a:gdLst/>
            <a:ahLst/>
            <a:cxnLst/>
            <a:rect l="l" t="t" r="r" b="b"/>
            <a:pathLst>
              <a:path w="6859905">
                <a:moveTo>
                  <a:pt x="0" y="0"/>
                </a:moveTo>
                <a:lnTo>
                  <a:pt x="6859524" y="0"/>
                </a:lnTo>
              </a:path>
            </a:pathLst>
          </a:custGeom>
          <a:ln w="9525">
            <a:solidFill>
              <a:srgbClr val="EFCC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2523744" y="2993135"/>
            <a:ext cx="6859905" cy="2795270"/>
            <a:chOff x="2523744" y="2993135"/>
            <a:chExt cx="6859905" cy="2795270"/>
          </a:xfrm>
        </p:grpSpPr>
        <p:sp>
          <p:nvSpPr>
            <p:cNvPr id="7" name="object 7"/>
            <p:cNvSpPr/>
            <p:nvPr/>
          </p:nvSpPr>
          <p:spPr>
            <a:xfrm>
              <a:off x="2523744" y="3785615"/>
              <a:ext cx="6859905" cy="1691639"/>
            </a:xfrm>
            <a:custGeom>
              <a:avLst/>
              <a:gdLst/>
              <a:ahLst/>
              <a:cxnLst/>
              <a:rect l="l" t="t" r="r" b="b"/>
              <a:pathLst>
                <a:path w="6859905" h="1691639">
                  <a:moveTo>
                    <a:pt x="0" y="1691639"/>
                  </a:moveTo>
                  <a:lnTo>
                    <a:pt x="1469135" y="1691639"/>
                  </a:lnTo>
                </a:path>
                <a:path w="6859905" h="1691639">
                  <a:moveTo>
                    <a:pt x="1703832" y="1691639"/>
                  </a:moveTo>
                  <a:lnTo>
                    <a:pt x="6859524" y="1691639"/>
                  </a:lnTo>
                </a:path>
                <a:path w="6859905" h="1691639">
                  <a:moveTo>
                    <a:pt x="0" y="1127759"/>
                  </a:moveTo>
                  <a:lnTo>
                    <a:pt x="1469135" y="1127759"/>
                  </a:lnTo>
                </a:path>
                <a:path w="6859905" h="1691639">
                  <a:moveTo>
                    <a:pt x="1703832" y="1127759"/>
                  </a:moveTo>
                  <a:lnTo>
                    <a:pt x="6859524" y="1127759"/>
                  </a:lnTo>
                </a:path>
                <a:path w="6859905" h="1691639">
                  <a:moveTo>
                    <a:pt x="0" y="563879"/>
                  </a:moveTo>
                  <a:lnTo>
                    <a:pt x="1469135" y="563879"/>
                  </a:lnTo>
                </a:path>
                <a:path w="6859905" h="1691639">
                  <a:moveTo>
                    <a:pt x="1703832" y="563879"/>
                  </a:moveTo>
                  <a:lnTo>
                    <a:pt x="2449068" y="563879"/>
                  </a:lnTo>
                </a:path>
                <a:path w="6859905" h="1691639">
                  <a:moveTo>
                    <a:pt x="0" y="0"/>
                  </a:moveTo>
                  <a:lnTo>
                    <a:pt x="1469135" y="0"/>
                  </a:lnTo>
                </a:path>
                <a:path w="6859905" h="1691639">
                  <a:moveTo>
                    <a:pt x="1703832" y="0"/>
                  </a:moveTo>
                  <a:lnTo>
                    <a:pt x="2449068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759708" y="3223259"/>
              <a:ext cx="233679" cy="215265"/>
            </a:xfrm>
            <a:custGeom>
              <a:avLst/>
              <a:gdLst/>
              <a:ahLst/>
              <a:cxnLst/>
              <a:rect l="l" t="t" r="r" b="b"/>
              <a:pathLst>
                <a:path w="233679" h="215264">
                  <a:moveTo>
                    <a:pt x="233171" y="0"/>
                  </a:moveTo>
                  <a:lnTo>
                    <a:pt x="0" y="0"/>
                  </a:lnTo>
                  <a:lnTo>
                    <a:pt x="0" y="214884"/>
                  </a:lnTo>
                  <a:lnTo>
                    <a:pt x="233171" y="214884"/>
                  </a:lnTo>
                  <a:lnTo>
                    <a:pt x="233171" y="0"/>
                  </a:lnTo>
                  <a:close/>
                </a:path>
              </a:pathLst>
            </a:custGeom>
            <a:solidFill>
              <a:srgbClr val="6D0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992880" y="3223259"/>
              <a:ext cx="234950" cy="2565400"/>
            </a:xfrm>
            <a:custGeom>
              <a:avLst/>
              <a:gdLst/>
              <a:ahLst/>
              <a:cxnLst/>
              <a:rect l="l" t="t" r="r" b="b"/>
              <a:pathLst>
                <a:path w="234950" h="2565400">
                  <a:moveTo>
                    <a:pt x="234696" y="0"/>
                  </a:moveTo>
                  <a:lnTo>
                    <a:pt x="0" y="0"/>
                  </a:lnTo>
                  <a:lnTo>
                    <a:pt x="0" y="2564891"/>
                  </a:lnTo>
                  <a:lnTo>
                    <a:pt x="234696" y="2564891"/>
                  </a:lnTo>
                  <a:lnTo>
                    <a:pt x="234696" y="0"/>
                  </a:lnTo>
                  <a:close/>
                </a:path>
              </a:pathLst>
            </a:custGeom>
            <a:solidFill>
              <a:srgbClr val="EA49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207508" y="3785615"/>
              <a:ext cx="4175760" cy="563880"/>
            </a:xfrm>
            <a:custGeom>
              <a:avLst/>
              <a:gdLst/>
              <a:ahLst/>
              <a:cxnLst/>
              <a:rect l="l" t="t" r="r" b="b"/>
              <a:pathLst>
                <a:path w="4175759" h="563879">
                  <a:moveTo>
                    <a:pt x="0" y="563879"/>
                  </a:moveTo>
                  <a:lnTo>
                    <a:pt x="4175760" y="563879"/>
                  </a:lnTo>
                </a:path>
                <a:path w="4175759" h="563879">
                  <a:moveTo>
                    <a:pt x="0" y="0"/>
                  </a:moveTo>
                  <a:lnTo>
                    <a:pt x="746759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739639" y="3154679"/>
              <a:ext cx="233679" cy="68580"/>
            </a:xfrm>
            <a:custGeom>
              <a:avLst/>
              <a:gdLst/>
              <a:ahLst/>
              <a:cxnLst/>
              <a:rect l="l" t="t" r="r" b="b"/>
              <a:pathLst>
                <a:path w="233679" h="68580">
                  <a:moveTo>
                    <a:pt x="233172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233172" y="68580"/>
                  </a:lnTo>
                  <a:lnTo>
                    <a:pt x="233172" y="0"/>
                  </a:lnTo>
                  <a:close/>
                </a:path>
              </a:pathLst>
            </a:custGeom>
            <a:solidFill>
              <a:srgbClr val="6D0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972811" y="3223259"/>
              <a:ext cx="234950" cy="1658620"/>
            </a:xfrm>
            <a:custGeom>
              <a:avLst/>
              <a:gdLst/>
              <a:ahLst/>
              <a:cxnLst/>
              <a:rect l="l" t="t" r="r" b="b"/>
              <a:pathLst>
                <a:path w="234950" h="1658620">
                  <a:moveTo>
                    <a:pt x="234696" y="0"/>
                  </a:moveTo>
                  <a:lnTo>
                    <a:pt x="0" y="0"/>
                  </a:lnTo>
                  <a:lnTo>
                    <a:pt x="0" y="1658112"/>
                  </a:lnTo>
                  <a:lnTo>
                    <a:pt x="234696" y="1658112"/>
                  </a:lnTo>
                  <a:lnTo>
                    <a:pt x="234696" y="0"/>
                  </a:lnTo>
                  <a:close/>
                </a:path>
              </a:pathLst>
            </a:custGeom>
            <a:solidFill>
              <a:srgbClr val="EA49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187440" y="3785615"/>
              <a:ext cx="1727200" cy="0"/>
            </a:xfrm>
            <a:custGeom>
              <a:avLst/>
              <a:gdLst/>
              <a:ahLst/>
              <a:cxnLst/>
              <a:rect l="l" t="t" r="r" b="b"/>
              <a:pathLst>
                <a:path w="1727200">
                  <a:moveTo>
                    <a:pt x="0" y="0"/>
                  </a:moveTo>
                  <a:lnTo>
                    <a:pt x="1726691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719572" y="3223259"/>
              <a:ext cx="234950" cy="38100"/>
            </a:xfrm>
            <a:custGeom>
              <a:avLst/>
              <a:gdLst/>
              <a:ahLst/>
              <a:cxnLst/>
              <a:rect l="l" t="t" r="r" b="b"/>
              <a:pathLst>
                <a:path w="234950" h="38100">
                  <a:moveTo>
                    <a:pt x="234695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234695" y="38100"/>
                  </a:lnTo>
                  <a:lnTo>
                    <a:pt x="234695" y="0"/>
                  </a:lnTo>
                  <a:close/>
                </a:path>
              </a:pathLst>
            </a:custGeom>
            <a:solidFill>
              <a:srgbClr val="6D0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954267" y="3223259"/>
              <a:ext cx="233679" cy="600710"/>
            </a:xfrm>
            <a:custGeom>
              <a:avLst/>
              <a:gdLst/>
              <a:ahLst/>
              <a:cxnLst/>
              <a:rect l="l" t="t" r="r" b="b"/>
              <a:pathLst>
                <a:path w="233679" h="600710">
                  <a:moveTo>
                    <a:pt x="233172" y="0"/>
                  </a:moveTo>
                  <a:lnTo>
                    <a:pt x="0" y="0"/>
                  </a:lnTo>
                  <a:lnTo>
                    <a:pt x="0" y="600456"/>
                  </a:lnTo>
                  <a:lnTo>
                    <a:pt x="233172" y="600456"/>
                  </a:lnTo>
                  <a:lnTo>
                    <a:pt x="233172" y="0"/>
                  </a:lnTo>
                  <a:close/>
                </a:path>
              </a:pathLst>
            </a:custGeom>
            <a:solidFill>
              <a:srgbClr val="EA49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699503" y="3223259"/>
              <a:ext cx="234950" cy="129539"/>
            </a:xfrm>
            <a:custGeom>
              <a:avLst/>
              <a:gdLst/>
              <a:ahLst/>
              <a:cxnLst/>
              <a:rect l="l" t="t" r="r" b="b"/>
              <a:pathLst>
                <a:path w="234950" h="129539">
                  <a:moveTo>
                    <a:pt x="234696" y="0"/>
                  </a:moveTo>
                  <a:lnTo>
                    <a:pt x="0" y="0"/>
                  </a:lnTo>
                  <a:lnTo>
                    <a:pt x="0" y="129539"/>
                  </a:lnTo>
                  <a:lnTo>
                    <a:pt x="234696" y="129539"/>
                  </a:lnTo>
                  <a:lnTo>
                    <a:pt x="234696" y="0"/>
                  </a:lnTo>
                  <a:close/>
                </a:path>
              </a:pathLst>
            </a:custGeom>
            <a:solidFill>
              <a:srgbClr val="6D0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934200" y="3223259"/>
              <a:ext cx="233679" cy="215265"/>
            </a:xfrm>
            <a:custGeom>
              <a:avLst/>
              <a:gdLst/>
              <a:ahLst/>
              <a:cxnLst/>
              <a:rect l="l" t="t" r="r" b="b"/>
              <a:pathLst>
                <a:path w="233679" h="215264">
                  <a:moveTo>
                    <a:pt x="233172" y="0"/>
                  </a:moveTo>
                  <a:lnTo>
                    <a:pt x="0" y="0"/>
                  </a:lnTo>
                  <a:lnTo>
                    <a:pt x="0" y="214884"/>
                  </a:lnTo>
                  <a:lnTo>
                    <a:pt x="233172" y="214884"/>
                  </a:lnTo>
                  <a:lnTo>
                    <a:pt x="233172" y="0"/>
                  </a:lnTo>
                  <a:close/>
                </a:path>
              </a:pathLst>
            </a:custGeom>
            <a:solidFill>
              <a:srgbClr val="EA49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147303" y="3785615"/>
              <a:ext cx="746760" cy="0"/>
            </a:xfrm>
            <a:custGeom>
              <a:avLst/>
              <a:gdLst/>
              <a:ahLst/>
              <a:cxnLst/>
              <a:rect l="l" t="t" r="r" b="b"/>
              <a:pathLst>
                <a:path w="746759">
                  <a:moveTo>
                    <a:pt x="0" y="0"/>
                  </a:moveTo>
                  <a:lnTo>
                    <a:pt x="746760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679435" y="3089147"/>
              <a:ext cx="234950" cy="134620"/>
            </a:xfrm>
            <a:custGeom>
              <a:avLst/>
              <a:gdLst/>
              <a:ahLst/>
              <a:cxnLst/>
              <a:rect l="l" t="t" r="r" b="b"/>
              <a:pathLst>
                <a:path w="234950" h="134619">
                  <a:moveTo>
                    <a:pt x="234696" y="0"/>
                  </a:moveTo>
                  <a:lnTo>
                    <a:pt x="0" y="0"/>
                  </a:lnTo>
                  <a:lnTo>
                    <a:pt x="0" y="134112"/>
                  </a:lnTo>
                  <a:lnTo>
                    <a:pt x="234696" y="134112"/>
                  </a:lnTo>
                  <a:lnTo>
                    <a:pt x="234696" y="0"/>
                  </a:lnTo>
                  <a:close/>
                </a:path>
              </a:pathLst>
            </a:custGeom>
            <a:solidFill>
              <a:srgbClr val="6D0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914132" y="3223259"/>
              <a:ext cx="233679" cy="1010919"/>
            </a:xfrm>
            <a:custGeom>
              <a:avLst/>
              <a:gdLst/>
              <a:ahLst/>
              <a:cxnLst/>
              <a:rect l="l" t="t" r="r" b="b"/>
              <a:pathLst>
                <a:path w="233679" h="1010920">
                  <a:moveTo>
                    <a:pt x="233172" y="0"/>
                  </a:moveTo>
                  <a:lnTo>
                    <a:pt x="0" y="0"/>
                  </a:lnTo>
                  <a:lnTo>
                    <a:pt x="0" y="1010412"/>
                  </a:lnTo>
                  <a:lnTo>
                    <a:pt x="233172" y="1010412"/>
                  </a:lnTo>
                  <a:lnTo>
                    <a:pt x="233172" y="0"/>
                  </a:lnTo>
                  <a:close/>
                </a:path>
              </a:pathLst>
            </a:custGeom>
            <a:solidFill>
              <a:srgbClr val="EA49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127236" y="3785615"/>
              <a:ext cx="256540" cy="0"/>
            </a:xfrm>
            <a:custGeom>
              <a:avLst/>
              <a:gdLst/>
              <a:ahLst/>
              <a:cxnLst/>
              <a:rect l="l" t="t" r="r" b="b"/>
              <a:pathLst>
                <a:path w="256540">
                  <a:moveTo>
                    <a:pt x="0" y="0"/>
                  </a:moveTo>
                  <a:lnTo>
                    <a:pt x="256032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659367" y="3217163"/>
              <a:ext cx="234950" cy="6350"/>
            </a:xfrm>
            <a:custGeom>
              <a:avLst/>
              <a:gdLst/>
              <a:ahLst/>
              <a:cxnLst/>
              <a:rect l="l" t="t" r="r" b="b"/>
              <a:pathLst>
                <a:path w="234950" h="6350">
                  <a:moveTo>
                    <a:pt x="234696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234696" y="6096"/>
                  </a:lnTo>
                  <a:lnTo>
                    <a:pt x="234696" y="0"/>
                  </a:lnTo>
                  <a:close/>
                </a:path>
              </a:pathLst>
            </a:custGeom>
            <a:solidFill>
              <a:srgbClr val="6D0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894064" y="3223259"/>
              <a:ext cx="233679" cy="582295"/>
            </a:xfrm>
            <a:custGeom>
              <a:avLst/>
              <a:gdLst/>
              <a:ahLst/>
              <a:cxnLst/>
              <a:rect l="l" t="t" r="r" b="b"/>
              <a:pathLst>
                <a:path w="233679" h="582295">
                  <a:moveTo>
                    <a:pt x="233171" y="0"/>
                  </a:moveTo>
                  <a:lnTo>
                    <a:pt x="0" y="0"/>
                  </a:lnTo>
                  <a:lnTo>
                    <a:pt x="0" y="582167"/>
                  </a:lnTo>
                  <a:lnTo>
                    <a:pt x="233171" y="582167"/>
                  </a:lnTo>
                  <a:lnTo>
                    <a:pt x="233171" y="0"/>
                  </a:lnTo>
                  <a:close/>
                </a:path>
              </a:pathLst>
            </a:custGeom>
            <a:solidFill>
              <a:srgbClr val="EA49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779776" y="2993135"/>
              <a:ext cx="233679" cy="230504"/>
            </a:xfrm>
            <a:custGeom>
              <a:avLst/>
              <a:gdLst/>
              <a:ahLst/>
              <a:cxnLst/>
              <a:rect l="l" t="t" r="r" b="b"/>
              <a:pathLst>
                <a:path w="233680" h="230505">
                  <a:moveTo>
                    <a:pt x="233172" y="0"/>
                  </a:moveTo>
                  <a:lnTo>
                    <a:pt x="0" y="0"/>
                  </a:lnTo>
                  <a:lnTo>
                    <a:pt x="0" y="230124"/>
                  </a:lnTo>
                  <a:lnTo>
                    <a:pt x="233172" y="230124"/>
                  </a:lnTo>
                  <a:lnTo>
                    <a:pt x="233172" y="0"/>
                  </a:lnTo>
                  <a:close/>
                </a:path>
              </a:pathLst>
            </a:custGeom>
            <a:solidFill>
              <a:srgbClr val="6D0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012948" y="3223259"/>
              <a:ext cx="234950" cy="99060"/>
            </a:xfrm>
            <a:custGeom>
              <a:avLst/>
              <a:gdLst/>
              <a:ahLst/>
              <a:cxnLst/>
              <a:rect l="l" t="t" r="r" b="b"/>
              <a:pathLst>
                <a:path w="234950" h="99060">
                  <a:moveTo>
                    <a:pt x="234695" y="0"/>
                  </a:moveTo>
                  <a:lnTo>
                    <a:pt x="0" y="0"/>
                  </a:lnTo>
                  <a:lnTo>
                    <a:pt x="0" y="99060"/>
                  </a:lnTo>
                  <a:lnTo>
                    <a:pt x="234695" y="99060"/>
                  </a:lnTo>
                  <a:lnTo>
                    <a:pt x="234695" y="0"/>
                  </a:lnTo>
                  <a:close/>
                </a:path>
              </a:pathLst>
            </a:custGeom>
            <a:solidFill>
              <a:srgbClr val="EA49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523744" y="3223259"/>
              <a:ext cx="6859905" cy="0"/>
            </a:xfrm>
            <a:custGeom>
              <a:avLst/>
              <a:gdLst/>
              <a:ahLst/>
              <a:cxnLst/>
              <a:rect l="l" t="t" r="r" b="b"/>
              <a:pathLst>
                <a:path w="6859905">
                  <a:moveTo>
                    <a:pt x="0" y="0"/>
                  </a:moveTo>
                  <a:lnTo>
                    <a:pt x="6859524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013710" y="3216401"/>
              <a:ext cx="5880100" cy="988060"/>
            </a:xfrm>
            <a:custGeom>
              <a:avLst/>
              <a:gdLst/>
              <a:ahLst/>
              <a:cxnLst/>
              <a:rect l="l" t="t" r="r" b="b"/>
              <a:pathLst>
                <a:path w="5880100" h="988060">
                  <a:moveTo>
                    <a:pt x="0" y="0"/>
                  </a:moveTo>
                  <a:lnTo>
                    <a:pt x="979931" y="987552"/>
                  </a:lnTo>
                  <a:lnTo>
                    <a:pt x="1959864" y="207263"/>
                  </a:lnTo>
                  <a:lnTo>
                    <a:pt x="2939795" y="222503"/>
                  </a:lnTo>
                  <a:lnTo>
                    <a:pt x="3919728" y="152400"/>
                  </a:lnTo>
                  <a:lnTo>
                    <a:pt x="4899660" y="350520"/>
                  </a:lnTo>
                  <a:lnTo>
                    <a:pt x="5879592" y="268224"/>
                  </a:lnTo>
                </a:path>
              </a:pathLst>
            </a:custGeom>
            <a:ln w="28575">
              <a:solidFill>
                <a:srgbClr val="6DAA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/>
          <p:nvPr/>
        </p:nvSpPr>
        <p:spPr>
          <a:xfrm>
            <a:off x="2523744" y="2659379"/>
            <a:ext cx="6859905" cy="0"/>
          </a:xfrm>
          <a:custGeom>
            <a:avLst/>
            <a:gdLst/>
            <a:ahLst/>
            <a:cxnLst/>
            <a:rect l="l" t="t" r="r" b="b"/>
            <a:pathLst>
              <a:path w="6859905">
                <a:moveTo>
                  <a:pt x="0" y="0"/>
                </a:moveTo>
                <a:lnTo>
                  <a:pt x="6859524" y="0"/>
                </a:lnTo>
              </a:path>
            </a:pathLst>
          </a:custGeom>
          <a:ln w="9525">
            <a:solidFill>
              <a:srgbClr val="EFCC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105405" y="5942177"/>
            <a:ext cx="3206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93A3B"/>
                </a:solidFill>
                <a:latin typeface="Arial"/>
                <a:cs typeface="Arial"/>
              </a:rPr>
              <a:t>-2</a:t>
            </a:r>
            <a:r>
              <a:rPr sz="1000" spc="-10" dirty="0">
                <a:solidFill>
                  <a:srgbClr val="393A3B"/>
                </a:solidFill>
                <a:latin typeface="Arial"/>
                <a:cs typeface="Arial"/>
              </a:rPr>
              <a:t>5</a:t>
            </a:r>
            <a:r>
              <a:rPr sz="1000" spc="-5" dirty="0">
                <a:solidFill>
                  <a:srgbClr val="393A3B"/>
                </a:solidFill>
                <a:latin typeface="Arial"/>
                <a:cs typeface="Arial"/>
              </a:rPr>
              <a:t>%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105405" y="5378018"/>
            <a:ext cx="32131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93A3B"/>
                </a:solidFill>
                <a:latin typeface="Arial"/>
                <a:cs typeface="Arial"/>
              </a:rPr>
              <a:t>-</a:t>
            </a:r>
            <a:r>
              <a:rPr sz="1000" spc="-10" dirty="0">
                <a:solidFill>
                  <a:srgbClr val="393A3B"/>
                </a:solidFill>
                <a:latin typeface="Arial"/>
                <a:cs typeface="Arial"/>
              </a:rPr>
              <a:t>20</a:t>
            </a:r>
            <a:r>
              <a:rPr sz="1000" spc="-5" dirty="0">
                <a:solidFill>
                  <a:srgbClr val="393A3B"/>
                </a:solidFill>
                <a:latin typeface="Arial"/>
                <a:cs typeface="Arial"/>
              </a:rPr>
              <a:t>%</a:t>
            </a:r>
            <a:endParaRPr sz="1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105405" y="4814697"/>
            <a:ext cx="3206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93A3B"/>
                </a:solidFill>
                <a:latin typeface="Arial"/>
                <a:cs typeface="Arial"/>
              </a:rPr>
              <a:t>-1</a:t>
            </a:r>
            <a:r>
              <a:rPr sz="1000" spc="-10" dirty="0">
                <a:solidFill>
                  <a:srgbClr val="393A3B"/>
                </a:solidFill>
                <a:latin typeface="Arial"/>
                <a:cs typeface="Arial"/>
              </a:rPr>
              <a:t>5</a:t>
            </a:r>
            <a:r>
              <a:rPr sz="1000" spc="-5" dirty="0">
                <a:solidFill>
                  <a:srgbClr val="393A3B"/>
                </a:solidFill>
                <a:latin typeface="Arial"/>
                <a:cs typeface="Arial"/>
              </a:rPr>
              <a:t>%</a:t>
            </a:r>
            <a:endParaRPr sz="1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105405" y="4251197"/>
            <a:ext cx="3206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93A3B"/>
                </a:solidFill>
                <a:latin typeface="Arial"/>
                <a:cs typeface="Arial"/>
              </a:rPr>
              <a:t>-1</a:t>
            </a:r>
            <a:r>
              <a:rPr sz="1000" spc="-10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393A3B"/>
                </a:solidFill>
                <a:latin typeface="Arial"/>
                <a:cs typeface="Arial"/>
              </a:rPr>
              <a:t>%</a:t>
            </a:r>
            <a:endParaRPr sz="1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176017" y="3687572"/>
            <a:ext cx="2508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93A3B"/>
                </a:solidFill>
                <a:latin typeface="Arial"/>
                <a:cs typeface="Arial"/>
              </a:rPr>
              <a:t>-5%</a:t>
            </a:r>
            <a:endParaRPr sz="10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218435" y="3123945"/>
            <a:ext cx="20827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393A3B"/>
                </a:solidFill>
                <a:latin typeface="Arial"/>
                <a:cs typeface="Arial"/>
              </a:rPr>
              <a:t>0%</a:t>
            </a:r>
            <a:endParaRPr sz="10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218435" y="2560066"/>
            <a:ext cx="20827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393A3B"/>
                </a:solidFill>
                <a:latin typeface="Arial"/>
                <a:cs typeface="Arial"/>
              </a:rPr>
              <a:t>5%</a:t>
            </a:r>
            <a:endParaRPr sz="10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867025" y="6093358"/>
            <a:ext cx="29400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393A3B"/>
                </a:solidFill>
                <a:latin typeface="Arial"/>
                <a:cs typeface="Arial"/>
              </a:rPr>
              <a:t>Rī</a:t>
            </a:r>
            <a:r>
              <a:rPr sz="1000" dirty="0">
                <a:solidFill>
                  <a:srgbClr val="393A3B"/>
                </a:solidFill>
                <a:latin typeface="Arial"/>
                <a:cs typeface="Arial"/>
              </a:rPr>
              <a:t>g</a:t>
            </a:r>
            <a:r>
              <a:rPr sz="1000" spc="-5" dirty="0">
                <a:solidFill>
                  <a:srgbClr val="393A3B"/>
                </a:solidFill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780282" y="6093358"/>
            <a:ext cx="4279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393A3B"/>
                </a:solidFill>
                <a:latin typeface="Arial"/>
                <a:cs typeface="Arial"/>
              </a:rPr>
              <a:t>P</a:t>
            </a:r>
            <a:r>
              <a:rPr sz="1000" spc="-15" dirty="0">
                <a:solidFill>
                  <a:srgbClr val="393A3B"/>
                </a:solidFill>
                <a:latin typeface="Arial"/>
                <a:cs typeface="Arial"/>
              </a:rPr>
              <a:t>i</a:t>
            </a:r>
            <a:r>
              <a:rPr sz="1000" spc="-10" dirty="0">
                <a:solidFill>
                  <a:srgbClr val="393A3B"/>
                </a:solidFill>
                <a:latin typeface="Arial"/>
                <a:cs typeface="Arial"/>
              </a:rPr>
              <a:t>erī</a:t>
            </a:r>
            <a:r>
              <a:rPr sz="1000" spc="5" dirty="0">
                <a:solidFill>
                  <a:srgbClr val="393A3B"/>
                </a:solidFill>
                <a:latin typeface="Arial"/>
                <a:cs typeface="Arial"/>
              </a:rPr>
              <a:t>g</a:t>
            </a:r>
            <a:r>
              <a:rPr sz="1000" spc="-5" dirty="0">
                <a:solidFill>
                  <a:srgbClr val="393A3B"/>
                </a:solidFill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714494" y="6093358"/>
            <a:ext cx="5194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393A3B"/>
                </a:solidFill>
                <a:latin typeface="Arial"/>
                <a:cs typeface="Arial"/>
              </a:rPr>
              <a:t>V</a:t>
            </a:r>
            <a:r>
              <a:rPr sz="1000" spc="-10" dirty="0">
                <a:solidFill>
                  <a:srgbClr val="393A3B"/>
                </a:solidFill>
                <a:latin typeface="Arial"/>
                <a:cs typeface="Arial"/>
              </a:rPr>
              <a:t>i</a:t>
            </a:r>
            <a:r>
              <a:rPr sz="1000" spc="-5" dirty="0">
                <a:solidFill>
                  <a:srgbClr val="393A3B"/>
                </a:solidFill>
                <a:latin typeface="Arial"/>
                <a:cs typeface="Arial"/>
              </a:rPr>
              <a:t>dze</a:t>
            </a:r>
            <a:r>
              <a:rPr sz="1000" dirty="0">
                <a:solidFill>
                  <a:srgbClr val="393A3B"/>
                </a:solidFill>
                <a:latin typeface="Arial"/>
                <a:cs typeface="Arial"/>
              </a:rPr>
              <a:t>m</a:t>
            </a:r>
            <a:r>
              <a:rPr sz="1000" spc="-5" dirty="0">
                <a:solidFill>
                  <a:srgbClr val="393A3B"/>
                </a:solidFill>
                <a:latin typeface="Arial"/>
                <a:cs typeface="Arial"/>
              </a:rPr>
              <a:t>e</a:t>
            </a:r>
            <a:endParaRPr sz="10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687695" y="6093358"/>
            <a:ext cx="5334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393A3B"/>
                </a:solidFill>
                <a:latin typeface="Arial"/>
                <a:cs typeface="Arial"/>
              </a:rPr>
              <a:t>K</a:t>
            </a:r>
            <a:r>
              <a:rPr sz="1000" spc="-5" dirty="0">
                <a:solidFill>
                  <a:srgbClr val="393A3B"/>
                </a:solidFill>
                <a:latin typeface="Arial"/>
                <a:cs typeface="Arial"/>
              </a:rPr>
              <a:t>ur</a:t>
            </a:r>
            <a:r>
              <a:rPr sz="1000" spc="-10" dirty="0">
                <a:solidFill>
                  <a:srgbClr val="393A3B"/>
                </a:solidFill>
                <a:latin typeface="Arial"/>
                <a:cs typeface="Arial"/>
              </a:rPr>
              <a:t>z</a:t>
            </a:r>
            <a:r>
              <a:rPr sz="1000" dirty="0">
                <a:solidFill>
                  <a:srgbClr val="393A3B"/>
                </a:solidFill>
                <a:latin typeface="Arial"/>
                <a:cs typeface="Arial"/>
              </a:rPr>
              <a:t>e</a:t>
            </a:r>
            <a:r>
              <a:rPr sz="1000" spc="-5" dirty="0">
                <a:solidFill>
                  <a:srgbClr val="393A3B"/>
                </a:solidFill>
                <a:latin typeface="Arial"/>
                <a:cs typeface="Arial"/>
              </a:rPr>
              <a:t>me</a:t>
            </a:r>
            <a:endParaRPr sz="10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674866" y="6093358"/>
            <a:ext cx="5194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93A3B"/>
                </a:solidFill>
                <a:latin typeface="Arial"/>
                <a:cs typeface="Arial"/>
              </a:rPr>
              <a:t>Ze</a:t>
            </a:r>
            <a:r>
              <a:rPr sz="1000" dirty="0">
                <a:solidFill>
                  <a:srgbClr val="393A3B"/>
                </a:solidFill>
                <a:latin typeface="Arial"/>
                <a:cs typeface="Arial"/>
              </a:rPr>
              <a:t>m</a:t>
            </a:r>
            <a:r>
              <a:rPr sz="1000" spc="-5" dirty="0">
                <a:solidFill>
                  <a:srgbClr val="393A3B"/>
                </a:solidFill>
                <a:latin typeface="Arial"/>
                <a:cs typeface="Arial"/>
              </a:rPr>
              <a:t>g</a:t>
            </a:r>
            <a:r>
              <a:rPr sz="1000" spc="-10" dirty="0">
                <a:solidFill>
                  <a:srgbClr val="393A3B"/>
                </a:solidFill>
                <a:latin typeface="Arial"/>
                <a:cs typeface="Arial"/>
              </a:rPr>
              <a:t>a</a:t>
            </a:r>
            <a:r>
              <a:rPr sz="1000" dirty="0">
                <a:solidFill>
                  <a:srgbClr val="393A3B"/>
                </a:solidFill>
                <a:latin typeface="Arial"/>
                <a:cs typeface="Arial"/>
              </a:rPr>
              <a:t>l</a:t>
            </a:r>
            <a:r>
              <a:rPr sz="1000" spc="-5" dirty="0">
                <a:solidFill>
                  <a:srgbClr val="393A3B"/>
                </a:solidFill>
                <a:latin typeface="Arial"/>
                <a:cs typeface="Arial"/>
              </a:rPr>
              <a:t>e</a:t>
            </a:r>
            <a:endParaRPr sz="10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693532" y="6093358"/>
            <a:ext cx="44195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93A3B"/>
                </a:solidFill>
                <a:latin typeface="Arial"/>
                <a:cs typeface="Arial"/>
              </a:rPr>
              <a:t>L</a:t>
            </a:r>
            <a:r>
              <a:rPr sz="1000" dirty="0">
                <a:solidFill>
                  <a:srgbClr val="393A3B"/>
                </a:solidFill>
                <a:latin typeface="Arial"/>
                <a:cs typeface="Arial"/>
              </a:rPr>
              <a:t>a</a:t>
            </a:r>
            <a:r>
              <a:rPr sz="1000" spc="-5" dirty="0">
                <a:solidFill>
                  <a:srgbClr val="393A3B"/>
                </a:solidFill>
                <a:latin typeface="Arial"/>
                <a:cs typeface="Arial"/>
              </a:rPr>
              <a:t>tg</a:t>
            </a:r>
            <a:r>
              <a:rPr sz="1000" dirty="0">
                <a:solidFill>
                  <a:srgbClr val="393A3B"/>
                </a:solidFill>
                <a:latin typeface="Arial"/>
                <a:cs typeface="Arial"/>
              </a:rPr>
              <a:t>a</a:t>
            </a:r>
            <a:r>
              <a:rPr sz="1000" spc="-10" dirty="0">
                <a:solidFill>
                  <a:srgbClr val="393A3B"/>
                </a:solidFill>
                <a:latin typeface="Arial"/>
                <a:cs typeface="Arial"/>
              </a:rPr>
              <a:t>l</a:t>
            </a:r>
            <a:r>
              <a:rPr sz="1000" spc="-5" dirty="0">
                <a:solidFill>
                  <a:srgbClr val="393A3B"/>
                </a:solidFill>
                <a:latin typeface="Arial"/>
                <a:cs typeface="Arial"/>
              </a:rPr>
              <a:t>e</a:t>
            </a:r>
            <a:endParaRPr sz="10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631428" y="6093358"/>
            <a:ext cx="52578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93A3B"/>
                </a:solidFill>
                <a:latin typeface="Arial"/>
                <a:cs typeface="Arial"/>
              </a:rPr>
              <a:t>L</a:t>
            </a:r>
            <a:r>
              <a:rPr sz="1000" dirty="0">
                <a:solidFill>
                  <a:srgbClr val="393A3B"/>
                </a:solidFill>
                <a:latin typeface="Arial"/>
                <a:cs typeface="Arial"/>
              </a:rPr>
              <a:t>A</a:t>
            </a:r>
            <a:r>
              <a:rPr sz="1000" spc="-5" dirty="0">
                <a:solidFill>
                  <a:srgbClr val="393A3B"/>
                </a:solidFill>
                <a:latin typeface="Arial"/>
                <a:cs typeface="Arial"/>
              </a:rPr>
              <a:t>T</a:t>
            </a:r>
            <a:r>
              <a:rPr sz="1000" spc="-10" dirty="0">
                <a:solidFill>
                  <a:srgbClr val="393A3B"/>
                </a:solidFill>
                <a:latin typeface="Arial"/>
                <a:cs typeface="Arial"/>
              </a:rPr>
              <a:t>V</a:t>
            </a:r>
            <a:r>
              <a:rPr sz="1000" spc="5" dirty="0">
                <a:solidFill>
                  <a:srgbClr val="393A3B"/>
                </a:solidFill>
                <a:latin typeface="Arial"/>
                <a:cs typeface="Arial"/>
              </a:rPr>
              <a:t>I</a:t>
            </a:r>
            <a:r>
              <a:rPr sz="1000" spc="-15" dirty="0">
                <a:solidFill>
                  <a:srgbClr val="393A3B"/>
                </a:solidFill>
                <a:latin typeface="Arial"/>
                <a:cs typeface="Arial"/>
              </a:rPr>
              <a:t>J</a:t>
            </a:r>
            <a:r>
              <a:rPr sz="1000" spc="-5" dirty="0">
                <a:solidFill>
                  <a:srgbClr val="393A3B"/>
                </a:solidFill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4914900" y="6551676"/>
            <a:ext cx="243840" cy="64135"/>
          </a:xfrm>
          <a:custGeom>
            <a:avLst/>
            <a:gdLst/>
            <a:ahLst/>
            <a:cxnLst/>
            <a:rect l="l" t="t" r="r" b="b"/>
            <a:pathLst>
              <a:path w="243839" h="64134">
                <a:moveTo>
                  <a:pt x="243839" y="0"/>
                </a:moveTo>
                <a:lnTo>
                  <a:pt x="0" y="0"/>
                </a:lnTo>
                <a:lnTo>
                  <a:pt x="0" y="64008"/>
                </a:lnTo>
                <a:lnTo>
                  <a:pt x="243839" y="64008"/>
                </a:lnTo>
                <a:lnTo>
                  <a:pt x="243839" y="0"/>
                </a:lnTo>
                <a:close/>
              </a:path>
            </a:pathLst>
          </a:custGeom>
          <a:solidFill>
            <a:srgbClr val="6D03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5172836" y="6485026"/>
            <a:ext cx="42100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393A3B"/>
                </a:solidFill>
                <a:latin typeface="Arial"/>
                <a:cs typeface="Arial"/>
              </a:rPr>
              <a:t>P</a:t>
            </a:r>
            <a:r>
              <a:rPr sz="1000" spc="-15" dirty="0">
                <a:solidFill>
                  <a:srgbClr val="393A3B"/>
                </a:solidFill>
                <a:latin typeface="Arial"/>
                <a:cs typeface="Arial"/>
              </a:rPr>
              <a:t>r</a:t>
            </a:r>
            <a:r>
              <a:rPr sz="1000" dirty="0">
                <a:solidFill>
                  <a:srgbClr val="393A3B"/>
                </a:solidFill>
                <a:latin typeface="Arial"/>
                <a:cs typeface="Arial"/>
              </a:rPr>
              <a:t>e</a:t>
            </a:r>
            <a:r>
              <a:rPr sz="1000" spc="-15" dirty="0">
                <a:solidFill>
                  <a:srgbClr val="393A3B"/>
                </a:solidFill>
                <a:latin typeface="Arial"/>
                <a:cs typeface="Arial"/>
              </a:rPr>
              <a:t>c</a:t>
            </a:r>
            <a:r>
              <a:rPr sz="1000" dirty="0">
                <a:solidFill>
                  <a:srgbClr val="393A3B"/>
                </a:solidFill>
                <a:latin typeface="Arial"/>
                <a:cs typeface="Arial"/>
              </a:rPr>
              <a:t>e</a:t>
            </a:r>
            <a:r>
              <a:rPr sz="1000" spc="-5" dirty="0">
                <a:solidFill>
                  <a:srgbClr val="393A3B"/>
                </a:solidFill>
                <a:latin typeface="Arial"/>
                <a:cs typeface="Arial"/>
              </a:rPr>
              <a:t>s</a:t>
            </a:r>
            <a:endParaRPr sz="10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5733288" y="6551676"/>
            <a:ext cx="243840" cy="64135"/>
          </a:xfrm>
          <a:custGeom>
            <a:avLst/>
            <a:gdLst/>
            <a:ahLst/>
            <a:cxnLst/>
            <a:rect l="l" t="t" r="r" b="b"/>
            <a:pathLst>
              <a:path w="243839" h="64134">
                <a:moveTo>
                  <a:pt x="243839" y="0"/>
                </a:moveTo>
                <a:lnTo>
                  <a:pt x="0" y="0"/>
                </a:lnTo>
                <a:lnTo>
                  <a:pt x="0" y="64008"/>
                </a:lnTo>
                <a:lnTo>
                  <a:pt x="243839" y="64008"/>
                </a:lnTo>
                <a:lnTo>
                  <a:pt x="243839" y="0"/>
                </a:lnTo>
                <a:close/>
              </a:path>
            </a:pathLst>
          </a:custGeom>
          <a:solidFill>
            <a:srgbClr val="EA49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5990590" y="6485026"/>
            <a:ext cx="71628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93A3B"/>
                </a:solidFill>
                <a:latin typeface="Arial"/>
                <a:cs typeface="Arial"/>
              </a:rPr>
              <a:t>Pakalpojumi</a:t>
            </a:r>
            <a:endParaRPr sz="100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6846569" y="6582918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8575">
            <a:solidFill>
              <a:srgbClr val="6DAA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7105015" y="6485026"/>
            <a:ext cx="37846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393A3B"/>
                </a:solidFill>
                <a:latin typeface="Arial"/>
                <a:cs typeface="Arial"/>
              </a:rPr>
              <a:t>K</a:t>
            </a:r>
            <a:r>
              <a:rPr sz="1000" spc="-15" dirty="0">
                <a:solidFill>
                  <a:srgbClr val="393A3B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393A3B"/>
                </a:solidFill>
                <a:latin typeface="Arial"/>
                <a:cs typeface="Arial"/>
              </a:rPr>
              <a:t>P</a:t>
            </a:r>
            <a:r>
              <a:rPr sz="1000" spc="-5" dirty="0">
                <a:solidFill>
                  <a:srgbClr val="393A3B"/>
                </a:solidFill>
                <a:latin typeface="Arial"/>
                <a:cs typeface="Arial"/>
              </a:rPr>
              <a:t>Ā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5395" y="748029"/>
            <a:ext cx="10051415" cy="85725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3190"/>
              </a:lnSpc>
              <a:spcBef>
                <a:spcPts val="340"/>
              </a:spcBef>
            </a:pPr>
            <a:r>
              <a:rPr sz="2800" spc="-5" dirty="0">
                <a:solidFill>
                  <a:srgbClr val="360F2C"/>
                </a:solidFill>
              </a:rPr>
              <a:t>Pārskats par pētījumā izmantotās pieejas priekšrocībām un  trūkumiem</a:t>
            </a:r>
            <a:endParaRPr sz="28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40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1082751" y="2096516"/>
            <a:ext cx="13557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DB8892"/>
                </a:solidFill>
                <a:latin typeface="Arial"/>
                <a:cs typeface="Arial"/>
              </a:rPr>
              <a:t>Priekšrocības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4176" y="2841193"/>
            <a:ext cx="4187190" cy="2084070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 marL="372110" marR="108585" indent="-360045">
              <a:lnSpc>
                <a:spcPct val="90100"/>
              </a:lnSpc>
              <a:spcBef>
                <a:spcPts val="244"/>
              </a:spcBef>
              <a:buClr>
                <a:srgbClr val="DB8892"/>
              </a:buClr>
              <a:buFont typeface="Wingdings"/>
              <a:buChar char=""/>
              <a:tabLst>
                <a:tab pos="372110" algn="l"/>
                <a:tab pos="372745" algn="l"/>
              </a:tabLst>
            </a:pPr>
            <a:r>
              <a:rPr sz="1200" dirty="0">
                <a:solidFill>
                  <a:srgbClr val="360F2C"/>
                </a:solidFill>
                <a:latin typeface="Arial"/>
                <a:cs typeface="Arial"/>
              </a:rPr>
              <a:t>Iespēja </a:t>
            </a:r>
            <a:r>
              <a:rPr sz="1200" spc="-5" dirty="0">
                <a:solidFill>
                  <a:srgbClr val="360F2C"/>
                </a:solidFill>
                <a:latin typeface="Arial"/>
                <a:cs typeface="Arial"/>
              </a:rPr>
              <a:t>iegūt priekšstatu </a:t>
            </a:r>
            <a:r>
              <a:rPr sz="1200" dirty="0">
                <a:solidFill>
                  <a:srgbClr val="360F2C"/>
                </a:solidFill>
                <a:latin typeface="Arial"/>
                <a:cs typeface="Arial"/>
              </a:rPr>
              <a:t>par </a:t>
            </a:r>
            <a:r>
              <a:rPr sz="1200" spc="-5" dirty="0">
                <a:solidFill>
                  <a:srgbClr val="360F2C"/>
                </a:solidFill>
                <a:latin typeface="Arial"/>
                <a:cs typeface="Arial"/>
              </a:rPr>
              <a:t>nozaru </a:t>
            </a:r>
            <a:r>
              <a:rPr sz="1200" dirty="0">
                <a:solidFill>
                  <a:srgbClr val="360F2C"/>
                </a:solidFill>
                <a:latin typeface="Arial"/>
                <a:cs typeface="Arial"/>
              </a:rPr>
              <a:t>sekmēm par  </a:t>
            </a:r>
            <a:r>
              <a:rPr sz="1200" spc="-5" dirty="0">
                <a:solidFill>
                  <a:srgbClr val="360F2C"/>
                </a:solidFill>
                <a:latin typeface="Arial"/>
                <a:cs typeface="Arial"/>
              </a:rPr>
              <a:t>neseniem periodiem, </a:t>
            </a:r>
            <a:r>
              <a:rPr sz="1200" dirty="0">
                <a:solidFill>
                  <a:srgbClr val="360F2C"/>
                </a:solidFill>
                <a:latin typeface="Arial"/>
                <a:cs typeface="Arial"/>
              </a:rPr>
              <a:t>tai </a:t>
            </a:r>
            <a:r>
              <a:rPr sz="1200" spc="-5" dirty="0">
                <a:solidFill>
                  <a:srgbClr val="360F2C"/>
                </a:solidFill>
                <a:latin typeface="Arial"/>
                <a:cs typeface="Arial"/>
              </a:rPr>
              <a:t>skaitā apakšnozaru dalījumos,  </a:t>
            </a:r>
            <a:r>
              <a:rPr sz="1200" dirty="0">
                <a:solidFill>
                  <a:srgbClr val="360F2C"/>
                </a:solidFill>
                <a:latin typeface="Arial"/>
                <a:cs typeface="Arial"/>
              </a:rPr>
              <a:t>kas statistikā nav </a:t>
            </a:r>
            <a:r>
              <a:rPr sz="1200" spc="-5" dirty="0">
                <a:solidFill>
                  <a:srgbClr val="360F2C"/>
                </a:solidFill>
                <a:latin typeface="Arial"/>
                <a:cs typeface="Arial"/>
              </a:rPr>
              <a:t>pieejami </a:t>
            </a:r>
            <a:r>
              <a:rPr sz="1200" dirty="0">
                <a:solidFill>
                  <a:srgbClr val="360F2C"/>
                </a:solidFill>
                <a:latin typeface="Arial"/>
                <a:cs typeface="Arial"/>
              </a:rPr>
              <a:t>pat pēc </a:t>
            </a:r>
            <a:r>
              <a:rPr sz="1200" spc="-5" dirty="0">
                <a:solidFill>
                  <a:srgbClr val="360F2C"/>
                </a:solidFill>
                <a:latin typeface="Arial"/>
                <a:cs typeface="Arial"/>
              </a:rPr>
              <a:t>ilgāka</a:t>
            </a:r>
            <a:r>
              <a:rPr sz="1200" spc="-130" dirty="0">
                <a:solidFill>
                  <a:srgbClr val="360F2C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360F2C"/>
                </a:solidFill>
                <a:latin typeface="Arial"/>
                <a:cs typeface="Arial"/>
              </a:rPr>
              <a:t>laika.</a:t>
            </a:r>
            <a:endParaRPr sz="1200">
              <a:latin typeface="Arial"/>
              <a:cs typeface="Arial"/>
            </a:endParaRPr>
          </a:p>
          <a:p>
            <a:pPr marL="372110" marR="97790" indent="-360045">
              <a:lnSpc>
                <a:spcPts val="1300"/>
              </a:lnSpc>
              <a:spcBef>
                <a:spcPts val="615"/>
              </a:spcBef>
              <a:buClr>
                <a:srgbClr val="DB8892"/>
              </a:buClr>
              <a:buFont typeface="Wingdings"/>
              <a:buChar char=""/>
              <a:tabLst>
                <a:tab pos="372110" algn="l"/>
                <a:tab pos="372745" algn="l"/>
              </a:tabLst>
            </a:pPr>
            <a:r>
              <a:rPr sz="1200" dirty="0">
                <a:solidFill>
                  <a:srgbClr val="360F2C"/>
                </a:solidFill>
                <a:latin typeface="Arial"/>
                <a:cs typeface="Arial"/>
              </a:rPr>
              <a:t>Iespēja </a:t>
            </a:r>
            <a:r>
              <a:rPr sz="1200" spc="-5" dirty="0">
                <a:solidFill>
                  <a:srgbClr val="360F2C"/>
                </a:solidFill>
                <a:latin typeface="Arial"/>
                <a:cs typeface="Arial"/>
              </a:rPr>
              <a:t>uzzināt, </a:t>
            </a:r>
            <a:r>
              <a:rPr sz="1200" dirty="0">
                <a:solidFill>
                  <a:srgbClr val="360F2C"/>
                </a:solidFill>
                <a:latin typeface="Arial"/>
                <a:cs typeface="Arial"/>
              </a:rPr>
              <a:t>kā klājas </a:t>
            </a:r>
            <a:r>
              <a:rPr sz="1200" spc="-5" dirty="0">
                <a:solidFill>
                  <a:srgbClr val="360F2C"/>
                </a:solidFill>
                <a:latin typeface="Arial"/>
                <a:cs typeface="Arial"/>
              </a:rPr>
              <a:t>eksportējošiem uzņēmumiem  reģionos, novados </a:t>
            </a:r>
            <a:r>
              <a:rPr sz="1200" dirty="0">
                <a:solidFill>
                  <a:srgbClr val="360F2C"/>
                </a:solidFill>
                <a:latin typeface="Arial"/>
                <a:cs typeface="Arial"/>
              </a:rPr>
              <a:t>un </a:t>
            </a:r>
            <a:r>
              <a:rPr sz="1200" spc="-5" dirty="0">
                <a:solidFill>
                  <a:srgbClr val="360F2C"/>
                </a:solidFill>
                <a:latin typeface="Arial"/>
                <a:cs typeface="Arial"/>
              </a:rPr>
              <a:t>nepieciešamības gadījumā vēl  mazākās</a:t>
            </a:r>
            <a:r>
              <a:rPr sz="1200" spc="-30" dirty="0">
                <a:solidFill>
                  <a:srgbClr val="360F2C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360F2C"/>
                </a:solidFill>
                <a:latin typeface="Arial"/>
                <a:cs typeface="Arial"/>
              </a:rPr>
              <a:t>teritorijās.</a:t>
            </a:r>
            <a:endParaRPr sz="1200">
              <a:latin typeface="Arial"/>
              <a:cs typeface="Arial"/>
            </a:endParaRPr>
          </a:p>
          <a:p>
            <a:pPr marL="372110" marR="5080" indent="-360045">
              <a:lnSpc>
                <a:spcPts val="1300"/>
              </a:lnSpc>
              <a:spcBef>
                <a:spcPts val="585"/>
              </a:spcBef>
              <a:buClr>
                <a:srgbClr val="DB8892"/>
              </a:buClr>
              <a:buFont typeface="Wingdings"/>
              <a:buChar char=""/>
              <a:tabLst>
                <a:tab pos="372110" algn="l"/>
                <a:tab pos="372745" algn="l"/>
              </a:tabLst>
            </a:pPr>
            <a:r>
              <a:rPr sz="1200" dirty="0">
                <a:solidFill>
                  <a:srgbClr val="360F2C"/>
                </a:solidFill>
                <a:latin typeface="Arial"/>
                <a:cs typeface="Arial"/>
              </a:rPr>
              <a:t>Eksporta </a:t>
            </a:r>
            <a:r>
              <a:rPr sz="1200" spc="-5" dirty="0">
                <a:solidFill>
                  <a:srgbClr val="360F2C"/>
                </a:solidFill>
                <a:latin typeface="Arial"/>
                <a:cs typeface="Arial"/>
              </a:rPr>
              <a:t>uzņēmumu izmaksātās algas </a:t>
            </a:r>
            <a:r>
              <a:rPr sz="1200" spc="-10" dirty="0">
                <a:solidFill>
                  <a:srgbClr val="360F2C"/>
                </a:solidFill>
                <a:latin typeface="Arial"/>
                <a:cs typeface="Arial"/>
              </a:rPr>
              <a:t>var </a:t>
            </a:r>
            <a:r>
              <a:rPr sz="1200" dirty="0">
                <a:solidFill>
                  <a:srgbClr val="360F2C"/>
                </a:solidFill>
                <a:latin typeface="Arial"/>
                <a:cs typeface="Arial"/>
              </a:rPr>
              <a:t>būt </a:t>
            </a:r>
            <a:r>
              <a:rPr sz="1200" spc="-10" dirty="0">
                <a:solidFill>
                  <a:srgbClr val="360F2C"/>
                </a:solidFill>
                <a:latin typeface="Arial"/>
                <a:cs typeface="Arial"/>
              </a:rPr>
              <a:t>precīzāks  </a:t>
            </a:r>
            <a:r>
              <a:rPr sz="1200" spc="-5" dirty="0">
                <a:solidFill>
                  <a:srgbClr val="360F2C"/>
                </a:solidFill>
                <a:latin typeface="Arial"/>
                <a:cs typeface="Arial"/>
              </a:rPr>
              <a:t>indikators ietekmei </a:t>
            </a:r>
            <a:r>
              <a:rPr sz="1200" dirty="0">
                <a:solidFill>
                  <a:srgbClr val="360F2C"/>
                </a:solidFill>
                <a:latin typeface="Arial"/>
                <a:cs typeface="Arial"/>
              </a:rPr>
              <a:t>uz </a:t>
            </a:r>
            <a:r>
              <a:rPr sz="1200" spc="-5" dirty="0">
                <a:solidFill>
                  <a:srgbClr val="360F2C"/>
                </a:solidFill>
                <a:latin typeface="Arial"/>
                <a:cs typeface="Arial"/>
              </a:rPr>
              <a:t>dažādu apdzīvoto vietu labklājību  </a:t>
            </a:r>
            <a:r>
              <a:rPr sz="1200" dirty="0">
                <a:solidFill>
                  <a:srgbClr val="360F2C"/>
                </a:solidFill>
                <a:latin typeface="Arial"/>
                <a:cs typeface="Arial"/>
              </a:rPr>
              <a:t>nekā </a:t>
            </a:r>
            <a:r>
              <a:rPr sz="1200" spc="-5" dirty="0">
                <a:solidFill>
                  <a:srgbClr val="360F2C"/>
                </a:solidFill>
                <a:latin typeface="Arial"/>
                <a:cs typeface="Arial"/>
              </a:rPr>
              <a:t>apgrozījums vai </a:t>
            </a:r>
            <a:r>
              <a:rPr sz="1200" dirty="0">
                <a:solidFill>
                  <a:srgbClr val="360F2C"/>
                </a:solidFill>
                <a:latin typeface="Arial"/>
                <a:cs typeface="Arial"/>
              </a:rPr>
              <a:t>pat </a:t>
            </a:r>
            <a:r>
              <a:rPr sz="1200" spc="-5" dirty="0">
                <a:solidFill>
                  <a:srgbClr val="360F2C"/>
                </a:solidFill>
                <a:latin typeface="Arial"/>
                <a:cs typeface="Arial"/>
              </a:rPr>
              <a:t>pievienotā</a:t>
            </a:r>
            <a:r>
              <a:rPr sz="1200" spc="-85" dirty="0">
                <a:solidFill>
                  <a:srgbClr val="360F2C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360F2C"/>
                </a:solidFill>
                <a:latin typeface="Arial"/>
                <a:cs typeface="Arial"/>
              </a:rPr>
              <a:t>vērtība.</a:t>
            </a:r>
            <a:endParaRPr sz="1200">
              <a:latin typeface="Arial"/>
              <a:cs typeface="Arial"/>
            </a:endParaRPr>
          </a:p>
          <a:p>
            <a:pPr marL="372110" marR="109855" indent="-360045">
              <a:lnSpc>
                <a:spcPts val="1300"/>
              </a:lnSpc>
              <a:spcBef>
                <a:spcPts val="590"/>
              </a:spcBef>
              <a:buClr>
                <a:srgbClr val="DB8892"/>
              </a:buClr>
              <a:buFont typeface="Wingdings"/>
              <a:buChar char=""/>
              <a:tabLst>
                <a:tab pos="372110" algn="l"/>
                <a:tab pos="372745" algn="l"/>
              </a:tabLst>
            </a:pPr>
            <a:r>
              <a:rPr sz="1200" spc="-5" dirty="0">
                <a:solidFill>
                  <a:srgbClr val="360F2C"/>
                </a:solidFill>
                <a:latin typeface="Arial"/>
                <a:cs typeface="Arial"/>
              </a:rPr>
              <a:t>Pētījuma lielākā pievienotā vērtība ir iespēja izprast, </a:t>
            </a:r>
            <a:r>
              <a:rPr sz="1200" dirty="0">
                <a:solidFill>
                  <a:srgbClr val="360F2C"/>
                </a:solidFill>
                <a:latin typeface="Arial"/>
                <a:cs typeface="Arial"/>
              </a:rPr>
              <a:t>kā  eksporta </a:t>
            </a:r>
            <a:r>
              <a:rPr sz="1200" spc="-5" dirty="0">
                <a:solidFill>
                  <a:srgbClr val="360F2C"/>
                </a:solidFill>
                <a:latin typeface="Arial"/>
                <a:cs typeface="Arial"/>
              </a:rPr>
              <a:t>nozares veido ienākumus </a:t>
            </a:r>
            <a:r>
              <a:rPr sz="1200" dirty="0">
                <a:solidFill>
                  <a:srgbClr val="360F2C"/>
                </a:solidFill>
                <a:latin typeface="Arial"/>
                <a:cs typeface="Arial"/>
              </a:rPr>
              <a:t>ārpus</a:t>
            </a:r>
            <a:r>
              <a:rPr sz="1200" spc="-125" dirty="0">
                <a:solidFill>
                  <a:srgbClr val="360F2C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360F2C"/>
                </a:solidFill>
                <a:latin typeface="Arial"/>
                <a:cs typeface="Arial"/>
              </a:rPr>
              <a:t>Rīgas.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97929" y="2762250"/>
            <a:ext cx="4481195" cy="217170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372110" marR="40640" indent="-360045">
              <a:lnSpc>
                <a:spcPts val="1300"/>
              </a:lnSpc>
              <a:spcBef>
                <a:spcPts val="260"/>
              </a:spcBef>
              <a:buClr>
                <a:srgbClr val="DB8892"/>
              </a:buClr>
              <a:buFont typeface="Wingdings"/>
              <a:buChar char=""/>
              <a:tabLst>
                <a:tab pos="372110" algn="l"/>
                <a:tab pos="372745" algn="l"/>
              </a:tabLst>
            </a:pPr>
            <a:r>
              <a:rPr sz="1200" spc="-5" dirty="0">
                <a:solidFill>
                  <a:srgbClr val="360F2C"/>
                </a:solidFill>
                <a:latin typeface="Arial"/>
                <a:cs typeface="Arial"/>
              </a:rPr>
              <a:t>Pētījumā ir izmantoti vienkāršots pieņēmums attiecībā </a:t>
            </a:r>
            <a:r>
              <a:rPr sz="1200" dirty="0">
                <a:solidFill>
                  <a:srgbClr val="360F2C"/>
                </a:solidFill>
                <a:latin typeface="Arial"/>
                <a:cs typeface="Arial"/>
              </a:rPr>
              <a:t>uz  </a:t>
            </a:r>
            <a:r>
              <a:rPr sz="1200" spc="-5" dirty="0">
                <a:solidFill>
                  <a:srgbClr val="360F2C"/>
                </a:solidFill>
                <a:latin typeface="Arial"/>
                <a:cs typeface="Arial"/>
              </a:rPr>
              <a:t>lielāko daļu nozaru </a:t>
            </a:r>
            <a:r>
              <a:rPr sz="1200" dirty="0">
                <a:solidFill>
                  <a:srgbClr val="360F2C"/>
                </a:solidFill>
                <a:latin typeface="Arial"/>
                <a:cs typeface="Arial"/>
              </a:rPr>
              <a:t>- </a:t>
            </a:r>
            <a:r>
              <a:rPr sz="1200" spc="-10" dirty="0">
                <a:solidFill>
                  <a:srgbClr val="360F2C"/>
                </a:solidFill>
                <a:latin typeface="Arial"/>
                <a:cs typeface="Arial"/>
              </a:rPr>
              <a:t>viss </a:t>
            </a:r>
            <a:r>
              <a:rPr sz="1200" spc="-5" dirty="0">
                <a:solidFill>
                  <a:srgbClr val="360F2C"/>
                </a:solidFill>
                <a:latin typeface="Arial"/>
                <a:cs typeface="Arial"/>
              </a:rPr>
              <a:t>attiecīgajā pašvaldībā saražotais ir  </a:t>
            </a:r>
            <a:r>
              <a:rPr sz="1200" dirty="0">
                <a:solidFill>
                  <a:srgbClr val="360F2C"/>
                </a:solidFill>
                <a:latin typeface="Arial"/>
                <a:cs typeface="Arial"/>
              </a:rPr>
              <a:t>eksports. </a:t>
            </a:r>
            <a:r>
              <a:rPr sz="1200" spc="-45" dirty="0">
                <a:solidFill>
                  <a:srgbClr val="360F2C"/>
                </a:solidFill>
                <a:latin typeface="Arial"/>
                <a:cs typeface="Arial"/>
              </a:rPr>
              <a:t>Tas </a:t>
            </a:r>
            <a:r>
              <a:rPr sz="1200" spc="-5" dirty="0">
                <a:solidFill>
                  <a:srgbClr val="360F2C"/>
                </a:solidFill>
                <a:latin typeface="Arial"/>
                <a:cs typeface="Arial"/>
              </a:rPr>
              <a:t>ir ļoti tuvu patiesībai lielākajā daļā pilsētu </a:t>
            </a:r>
            <a:r>
              <a:rPr sz="1200" dirty="0">
                <a:solidFill>
                  <a:srgbClr val="360F2C"/>
                </a:solidFill>
                <a:latin typeface="Arial"/>
                <a:cs typeface="Arial"/>
              </a:rPr>
              <a:t>un  </a:t>
            </a:r>
            <a:r>
              <a:rPr sz="1200" spc="-5" dirty="0">
                <a:solidFill>
                  <a:srgbClr val="360F2C"/>
                </a:solidFill>
                <a:latin typeface="Arial"/>
                <a:cs typeface="Arial"/>
              </a:rPr>
              <a:t>novadu, </a:t>
            </a:r>
            <a:r>
              <a:rPr sz="1200" dirty="0">
                <a:solidFill>
                  <a:srgbClr val="360F2C"/>
                </a:solidFill>
                <a:latin typeface="Arial"/>
                <a:cs typeface="Arial"/>
              </a:rPr>
              <a:t>taču </a:t>
            </a:r>
            <a:r>
              <a:rPr sz="1200" spc="-10" dirty="0">
                <a:solidFill>
                  <a:srgbClr val="360F2C"/>
                </a:solidFill>
                <a:latin typeface="Arial"/>
                <a:cs typeface="Arial"/>
              </a:rPr>
              <a:t>Rīgā </a:t>
            </a:r>
            <a:r>
              <a:rPr sz="1200" spc="-5" dirty="0">
                <a:solidFill>
                  <a:srgbClr val="360F2C"/>
                </a:solidFill>
                <a:latin typeface="Arial"/>
                <a:cs typeface="Arial"/>
              </a:rPr>
              <a:t>dažās nozarēs ir ievērojams vietējā tirgus  īpatsvars, jo īpaši vairākos </a:t>
            </a:r>
            <a:r>
              <a:rPr sz="1200" dirty="0">
                <a:solidFill>
                  <a:srgbClr val="360F2C"/>
                </a:solidFill>
                <a:latin typeface="Arial"/>
                <a:cs typeface="Arial"/>
              </a:rPr>
              <a:t>pārtikas </a:t>
            </a:r>
            <a:r>
              <a:rPr sz="1200" spc="-5" dirty="0">
                <a:solidFill>
                  <a:srgbClr val="360F2C"/>
                </a:solidFill>
                <a:latin typeface="Arial"/>
                <a:cs typeface="Arial"/>
              </a:rPr>
              <a:t>pārstrādes</a:t>
            </a:r>
            <a:r>
              <a:rPr sz="1200" spc="-40" dirty="0">
                <a:solidFill>
                  <a:srgbClr val="360F2C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360F2C"/>
                </a:solidFill>
                <a:latin typeface="Arial"/>
                <a:cs typeface="Arial"/>
              </a:rPr>
              <a:t>uzņēmumos.</a:t>
            </a:r>
            <a:endParaRPr sz="1200">
              <a:latin typeface="Arial"/>
              <a:cs typeface="Arial"/>
            </a:endParaRPr>
          </a:p>
          <a:p>
            <a:pPr marL="372110" marR="5080" indent="-360045">
              <a:lnSpc>
                <a:spcPts val="1300"/>
              </a:lnSpc>
              <a:spcBef>
                <a:spcPts val="580"/>
              </a:spcBef>
              <a:buClr>
                <a:srgbClr val="DB8892"/>
              </a:buClr>
              <a:buFont typeface="Wingdings"/>
              <a:buChar char=""/>
              <a:tabLst>
                <a:tab pos="372110" algn="l"/>
                <a:tab pos="372745" algn="l"/>
              </a:tabLst>
            </a:pPr>
            <a:r>
              <a:rPr sz="1200" dirty="0">
                <a:solidFill>
                  <a:srgbClr val="360F2C"/>
                </a:solidFill>
                <a:latin typeface="Arial"/>
                <a:cs typeface="Arial"/>
              </a:rPr>
              <a:t>IT </a:t>
            </a:r>
            <a:r>
              <a:rPr sz="1200" spc="-5" dirty="0">
                <a:solidFill>
                  <a:srgbClr val="360F2C"/>
                </a:solidFill>
                <a:latin typeface="Arial"/>
                <a:cs typeface="Arial"/>
              </a:rPr>
              <a:t>pakalpojumu </a:t>
            </a:r>
            <a:r>
              <a:rPr sz="1200" dirty="0">
                <a:solidFill>
                  <a:srgbClr val="360F2C"/>
                </a:solidFill>
                <a:latin typeface="Arial"/>
                <a:cs typeface="Arial"/>
              </a:rPr>
              <a:t>un </a:t>
            </a:r>
            <a:r>
              <a:rPr sz="1200" spc="-5" dirty="0">
                <a:solidFill>
                  <a:srgbClr val="360F2C"/>
                </a:solidFill>
                <a:latin typeface="Arial"/>
                <a:cs typeface="Arial"/>
              </a:rPr>
              <a:t>biznesa ārpakalpojumu nozarēs </a:t>
            </a:r>
            <a:r>
              <a:rPr sz="1200" spc="-10" dirty="0">
                <a:solidFill>
                  <a:srgbClr val="360F2C"/>
                </a:solidFill>
                <a:latin typeface="Arial"/>
                <a:cs typeface="Arial"/>
              </a:rPr>
              <a:t>Rīgā  </a:t>
            </a:r>
            <a:r>
              <a:rPr sz="1200" spc="-5" dirty="0">
                <a:solidFill>
                  <a:srgbClr val="360F2C"/>
                </a:solidFill>
                <a:latin typeface="Arial"/>
                <a:cs typeface="Arial"/>
              </a:rPr>
              <a:t>uzņēmumi ir rūpīgi atlasīti, </a:t>
            </a:r>
            <a:r>
              <a:rPr sz="1200" dirty="0">
                <a:solidFill>
                  <a:srgbClr val="360F2C"/>
                </a:solidFill>
                <a:latin typeface="Arial"/>
                <a:cs typeface="Arial"/>
              </a:rPr>
              <a:t>datos </a:t>
            </a:r>
            <a:r>
              <a:rPr sz="1200" spc="-5" dirty="0">
                <a:solidFill>
                  <a:srgbClr val="360F2C"/>
                </a:solidFill>
                <a:latin typeface="Arial"/>
                <a:cs typeface="Arial"/>
              </a:rPr>
              <a:t>iekļaujot </a:t>
            </a:r>
            <a:r>
              <a:rPr sz="1200" dirty="0">
                <a:solidFill>
                  <a:srgbClr val="360F2C"/>
                </a:solidFill>
                <a:latin typeface="Arial"/>
                <a:cs typeface="Arial"/>
              </a:rPr>
              <a:t>tos, kuru </a:t>
            </a:r>
            <a:r>
              <a:rPr sz="1200" spc="-5" dirty="0">
                <a:solidFill>
                  <a:srgbClr val="360F2C"/>
                </a:solidFill>
                <a:latin typeface="Arial"/>
                <a:cs typeface="Arial"/>
              </a:rPr>
              <a:t>darbība ir  izteikti orientēta </a:t>
            </a:r>
            <a:r>
              <a:rPr sz="1200" dirty="0">
                <a:solidFill>
                  <a:srgbClr val="360F2C"/>
                </a:solidFill>
                <a:latin typeface="Arial"/>
                <a:cs typeface="Arial"/>
              </a:rPr>
              <a:t>uz eksportu. </a:t>
            </a:r>
            <a:r>
              <a:rPr sz="1200" spc="-35" dirty="0">
                <a:solidFill>
                  <a:srgbClr val="360F2C"/>
                </a:solidFill>
                <a:latin typeface="Arial"/>
                <a:cs typeface="Arial"/>
              </a:rPr>
              <a:t>Taču </a:t>
            </a:r>
            <a:r>
              <a:rPr sz="1200" dirty="0">
                <a:solidFill>
                  <a:srgbClr val="360F2C"/>
                </a:solidFill>
                <a:latin typeface="Arial"/>
                <a:cs typeface="Arial"/>
              </a:rPr>
              <a:t>tas </a:t>
            </a:r>
            <a:r>
              <a:rPr sz="1200" spc="-5" dirty="0">
                <a:solidFill>
                  <a:srgbClr val="360F2C"/>
                </a:solidFill>
                <a:latin typeface="Arial"/>
                <a:cs typeface="Arial"/>
              </a:rPr>
              <a:t>nozīmē, </a:t>
            </a:r>
            <a:r>
              <a:rPr sz="1200" dirty="0">
                <a:solidFill>
                  <a:srgbClr val="360F2C"/>
                </a:solidFill>
                <a:latin typeface="Arial"/>
                <a:cs typeface="Arial"/>
              </a:rPr>
              <a:t>ka </a:t>
            </a:r>
            <a:r>
              <a:rPr sz="1200" spc="-5" dirty="0">
                <a:solidFill>
                  <a:srgbClr val="360F2C"/>
                </a:solidFill>
                <a:latin typeface="Arial"/>
                <a:cs typeface="Arial"/>
              </a:rPr>
              <a:t>liela daļa  </a:t>
            </a:r>
            <a:r>
              <a:rPr sz="1200" dirty="0">
                <a:solidFill>
                  <a:srgbClr val="360F2C"/>
                </a:solidFill>
                <a:latin typeface="Arial"/>
                <a:cs typeface="Arial"/>
              </a:rPr>
              <a:t>eksporta </a:t>
            </a:r>
            <a:r>
              <a:rPr sz="1200" spc="-5" dirty="0">
                <a:solidFill>
                  <a:srgbClr val="360F2C"/>
                </a:solidFill>
                <a:latin typeface="Arial"/>
                <a:cs typeface="Arial"/>
              </a:rPr>
              <a:t>aktivitātes </a:t>
            </a:r>
            <a:r>
              <a:rPr sz="1200" dirty="0">
                <a:solidFill>
                  <a:srgbClr val="360F2C"/>
                </a:solidFill>
                <a:latin typeface="Arial"/>
                <a:cs typeface="Arial"/>
              </a:rPr>
              <a:t>netiek ņemta </a:t>
            </a:r>
            <a:r>
              <a:rPr sz="1200" spc="-5" dirty="0">
                <a:solidFill>
                  <a:srgbClr val="360F2C"/>
                </a:solidFill>
                <a:latin typeface="Arial"/>
                <a:cs typeface="Arial"/>
              </a:rPr>
              <a:t>vērā. </a:t>
            </a:r>
            <a:r>
              <a:rPr sz="1200" dirty="0">
                <a:solidFill>
                  <a:srgbClr val="360F2C"/>
                </a:solidFill>
                <a:latin typeface="Arial"/>
                <a:cs typeface="Arial"/>
              </a:rPr>
              <a:t>Sakaru </a:t>
            </a:r>
            <a:r>
              <a:rPr sz="1200" spc="-5" dirty="0">
                <a:solidFill>
                  <a:srgbClr val="360F2C"/>
                </a:solidFill>
                <a:latin typeface="Arial"/>
                <a:cs typeface="Arial"/>
              </a:rPr>
              <a:t>pakalpojumu  </a:t>
            </a:r>
            <a:r>
              <a:rPr sz="1200" dirty="0">
                <a:solidFill>
                  <a:srgbClr val="360F2C"/>
                </a:solidFill>
                <a:latin typeface="Arial"/>
                <a:cs typeface="Arial"/>
              </a:rPr>
              <a:t>eksports </a:t>
            </a:r>
            <a:r>
              <a:rPr sz="1200" spc="-5" dirty="0">
                <a:solidFill>
                  <a:srgbClr val="360F2C"/>
                </a:solidFill>
                <a:latin typeface="Arial"/>
                <a:cs typeface="Arial"/>
              </a:rPr>
              <a:t>šeit neparādās</a:t>
            </a:r>
            <a:r>
              <a:rPr sz="1200" spc="-65" dirty="0">
                <a:solidFill>
                  <a:srgbClr val="360F2C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360F2C"/>
                </a:solidFill>
                <a:latin typeface="Arial"/>
                <a:cs typeface="Arial"/>
              </a:rPr>
              <a:t>vispār.</a:t>
            </a:r>
            <a:endParaRPr sz="1200">
              <a:latin typeface="Arial"/>
              <a:cs typeface="Arial"/>
            </a:endParaRPr>
          </a:p>
          <a:p>
            <a:pPr marL="372110" indent="-360045">
              <a:lnSpc>
                <a:spcPts val="1370"/>
              </a:lnSpc>
              <a:spcBef>
                <a:spcPts val="420"/>
              </a:spcBef>
              <a:buClr>
                <a:srgbClr val="DB8892"/>
              </a:buClr>
              <a:buFont typeface="Wingdings"/>
              <a:buChar char=""/>
              <a:tabLst>
                <a:tab pos="372110" algn="l"/>
                <a:tab pos="372745" algn="l"/>
              </a:tabLst>
            </a:pPr>
            <a:r>
              <a:rPr sz="1200" dirty="0">
                <a:solidFill>
                  <a:srgbClr val="360F2C"/>
                </a:solidFill>
                <a:latin typeface="Arial"/>
                <a:cs typeface="Arial"/>
              </a:rPr>
              <a:t>Tāpēc </a:t>
            </a:r>
            <a:r>
              <a:rPr sz="1200" spc="-10" dirty="0">
                <a:solidFill>
                  <a:srgbClr val="360F2C"/>
                </a:solidFill>
                <a:latin typeface="Arial"/>
                <a:cs typeface="Arial"/>
              </a:rPr>
              <a:t>Rīgas </a:t>
            </a:r>
            <a:r>
              <a:rPr sz="1200" dirty="0">
                <a:solidFill>
                  <a:srgbClr val="360F2C"/>
                </a:solidFill>
                <a:latin typeface="Arial"/>
                <a:cs typeface="Arial"/>
              </a:rPr>
              <a:t>eksports </a:t>
            </a:r>
            <a:r>
              <a:rPr sz="1200" spc="-5" dirty="0">
                <a:solidFill>
                  <a:srgbClr val="360F2C"/>
                </a:solidFill>
                <a:latin typeface="Arial"/>
                <a:cs typeface="Arial"/>
              </a:rPr>
              <a:t>ir gan pārspīlēts, gan nenovērtēts,</a:t>
            </a:r>
            <a:r>
              <a:rPr sz="1200" spc="-80" dirty="0">
                <a:solidFill>
                  <a:srgbClr val="360F2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60F2C"/>
                </a:solidFill>
                <a:latin typeface="Arial"/>
                <a:cs typeface="Arial"/>
              </a:rPr>
              <a:t>bet</a:t>
            </a:r>
            <a:endParaRPr sz="1200">
              <a:latin typeface="Arial"/>
              <a:cs typeface="Arial"/>
            </a:endParaRPr>
          </a:p>
          <a:p>
            <a:pPr marL="372110">
              <a:lnSpc>
                <a:spcPts val="1370"/>
              </a:lnSpc>
            </a:pPr>
            <a:r>
              <a:rPr sz="1200" dirty="0">
                <a:solidFill>
                  <a:srgbClr val="360F2C"/>
                </a:solidFill>
                <a:latin typeface="Arial"/>
                <a:cs typeface="Arial"/>
              </a:rPr>
              <a:t>kopumā </a:t>
            </a:r>
            <a:r>
              <a:rPr sz="1200" spc="-5" dirty="0">
                <a:solidFill>
                  <a:srgbClr val="360F2C"/>
                </a:solidFill>
                <a:latin typeface="Arial"/>
                <a:cs typeface="Arial"/>
              </a:rPr>
              <a:t>noteikti</a:t>
            </a:r>
            <a:r>
              <a:rPr sz="1200" spc="-75" dirty="0">
                <a:solidFill>
                  <a:srgbClr val="360F2C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360F2C"/>
                </a:solidFill>
                <a:latin typeface="Arial"/>
                <a:cs typeface="Arial"/>
              </a:rPr>
              <a:t>nenovērtēts.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94169" y="2027936"/>
            <a:ext cx="8134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95" dirty="0">
                <a:solidFill>
                  <a:srgbClr val="DB8892"/>
                </a:solidFill>
                <a:latin typeface="Arial"/>
                <a:cs typeface="Arial"/>
              </a:rPr>
              <a:t>T</a:t>
            </a:r>
            <a:r>
              <a:rPr sz="1600" b="1" spc="-10" dirty="0">
                <a:solidFill>
                  <a:srgbClr val="DB8892"/>
                </a:solidFill>
                <a:latin typeface="Arial"/>
                <a:cs typeface="Arial"/>
              </a:rPr>
              <a:t>rūkum</a:t>
            </a:r>
            <a:r>
              <a:rPr sz="1600" b="1" spc="-5" dirty="0">
                <a:solidFill>
                  <a:srgbClr val="DB8892"/>
                </a:solidFill>
                <a:latin typeface="Arial"/>
                <a:cs typeface="Arial"/>
              </a:rPr>
              <a:t>i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5395" y="1032509"/>
            <a:ext cx="695198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360F2C"/>
                </a:solidFill>
              </a:rPr>
              <a:t>Pētījumā aptverto </a:t>
            </a:r>
            <a:r>
              <a:rPr sz="3200" dirty="0">
                <a:solidFill>
                  <a:srgbClr val="360F2C"/>
                </a:solidFill>
              </a:rPr>
              <a:t>uzņēmumu</a:t>
            </a:r>
            <a:r>
              <a:rPr sz="3200" spc="-125" dirty="0">
                <a:solidFill>
                  <a:srgbClr val="360F2C"/>
                </a:solidFill>
              </a:rPr>
              <a:t> </a:t>
            </a:r>
            <a:r>
              <a:rPr sz="3200" spc="-5" dirty="0">
                <a:solidFill>
                  <a:srgbClr val="360F2C"/>
                </a:solidFill>
              </a:rPr>
              <a:t>skaits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755395" y="1730120"/>
            <a:ext cx="10643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DB8892"/>
                </a:solidFill>
                <a:latin typeface="Arial"/>
                <a:cs typeface="Arial"/>
              </a:rPr>
              <a:t>Piebilde – lauksaimniecības </a:t>
            </a:r>
            <a:r>
              <a:rPr sz="1600" b="1" spc="-15" dirty="0">
                <a:solidFill>
                  <a:srgbClr val="DB8892"/>
                </a:solidFill>
                <a:latin typeface="Arial"/>
                <a:cs typeface="Arial"/>
              </a:rPr>
              <a:t>devums </a:t>
            </a:r>
            <a:r>
              <a:rPr sz="1600" b="1" spc="-10" dirty="0">
                <a:solidFill>
                  <a:srgbClr val="DB8892"/>
                </a:solidFill>
                <a:latin typeface="Arial"/>
                <a:cs typeface="Arial"/>
              </a:rPr>
              <a:t>galvenokārt aprēķināts </a:t>
            </a:r>
            <a:r>
              <a:rPr sz="1600" b="1" spc="-5" dirty="0">
                <a:solidFill>
                  <a:srgbClr val="DB8892"/>
                </a:solidFill>
                <a:latin typeface="Arial"/>
                <a:cs typeface="Arial"/>
              </a:rPr>
              <a:t>netieši, balstoties uz zemes </a:t>
            </a:r>
            <a:r>
              <a:rPr sz="1600" b="1" spc="-10" dirty="0">
                <a:solidFill>
                  <a:srgbClr val="DB8892"/>
                </a:solidFill>
                <a:latin typeface="Arial"/>
                <a:cs typeface="Arial"/>
              </a:rPr>
              <a:t>izmantošanas</a:t>
            </a:r>
            <a:r>
              <a:rPr sz="1600" b="1" spc="65" dirty="0">
                <a:solidFill>
                  <a:srgbClr val="DB8892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DB8892"/>
                </a:solidFill>
                <a:latin typeface="Arial"/>
                <a:cs typeface="Arial"/>
              </a:rPr>
              <a:t>datiem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816161" y="2726435"/>
            <a:ext cx="6972934" cy="3790315"/>
            <a:chOff x="2816161" y="2726435"/>
            <a:chExt cx="6972934" cy="3790315"/>
          </a:xfrm>
        </p:grpSpPr>
        <p:sp>
          <p:nvSpPr>
            <p:cNvPr id="5" name="object 5"/>
            <p:cNvSpPr/>
            <p:nvPr/>
          </p:nvSpPr>
          <p:spPr>
            <a:xfrm>
              <a:off x="3918203" y="2726435"/>
              <a:ext cx="5486400" cy="3790315"/>
            </a:xfrm>
            <a:custGeom>
              <a:avLst/>
              <a:gdLst/>
              <a:ahLst/>
              <a:cxnLst/>
              <a:rect l="l" t="t" r="r" b="b"/>
              <a:pathLst>
                <a:path w="5486400" h="3790315">
                  <a:moveTo>
                    <a:pt x="0" y="1024127"/>
                  </a:moveTo>
                  <a:lnTo>
                    <a:pt x="0" y="3790188"/>
                  </a:lnTo>
                </a:path>
                <a:path w="5486400" h="3790315">
                  <a:moveTo>
                    <a:pt x="0" y="844296"/>
                  </a:moveTo>
                  <a:lnTo>
                    <a:pt x="0" y="960119"/>
                  </a:lnTo>
                </a:path>
                <a:path w="5486400" h="3790315">
                  <a:moveTo>
                    <a:pt x="0" y="664463"/>
                  </a:moveTo>
                  <a:lnTo>
                    <a:pt x="0" y="780288"/>
                  </a:lnTo>
                </a:path>
                <a:path w="5486400" h="3790315">
                  <a:moveTo>
                    <a:pt x="0" y="483108"/>
                  </a:moveTo>
                  <a:lnTo>
                    <a:pt x="0" y="600455"/>
                  </a:lnTo>
                </a:path>
                <a:path w="5486400" h="3790315">
                  <a:moveTo>
                    <a:pt x="0" y="303275"/>
                  </a:moveTo>
                  <a:lnTo>
                    <a:pt x="0" y="419100"/>
                  </a:lnTo>
                </a:path>
                <a:path w="5486400" h="3790315">
                  <a:moveTo>
                    <a:pt x="0" y="121919"/>
                  </a:moveTo>
                  <a:lnTo>
                    <a:pt x="0" y="239267"/>
                  </a:lnTo>
                </a:path>
                <a:path w="5486400" h="3790315">
                  <a:moveTo>
                    <a:pt x="0" y="0"/>
                  </a:moveTo>
                  <a:lnTo>
                    <a:pt x="0" y="57912"/>
                  </a:lnTo>
                </a:path>
                <a:path w="5486400" h="3790315">
                  <a:moveTo>
                    <a:pt x="1097280" y="121919"/>
                  </a:moveTo>
                  <a:lnTo>
                    <a:pt x="1097280" y="239267"/>
                  </a:lnTo>
                </a:path>
                <a:path w="5486400" h="3790315">
                  <a:moveTo>
                    <a:pt x="1097280" y="0"/>
                  </a:moveTo>
                  <a:lnTo>
                    <a:pt x="1097280" y="57912"/>
                  </a:lnTo>
                </a:path>
                <a:path w="5486400" h="3790315">
                  <a:moveTo>
                    <a:pt x="2194560" y="121919"/>
                  </a:moveTo>
                  <a:lnTo>
                    <a:pt x="2194560" y="239267"/>
                  </a:lnTo>
                </a:path>
                <a:path w="5486400" h="3790315">
                  <a:moveTo>
                    <a:pt x="2194560" y="0"/>
                  </a:moveTo>
                  <a:lnTo>
                    <a:pt x="2194560" y="57912"/>
                  </a:lnTo>
                </a:path>
                <a:path w="5486400" h="3790315">
                  <a:moveTo>
                    <a:pt x="3291840" y="121919"/>
                  </a:moveTo>
                  <a:lnTo>
                    <a:pt x="3291840" y="3790188"/>
                  </a:lnTo>
                </a:path>
                <a:path w="5486400" h="3790315">
                  <a:moveTo>
                    <a:pt x="3291840" y="0"/>
                  </a:moveTo>
                  <a:lnTo>
                    <a:pt x="3291840" y="57912"/>
                  </a:lnTo>
                </a:path>
                <a:path w="5486400" h="3790315">
                  <a:moveTo>
                    <a:pt x="4389120" y="121919"/>
                  </a:moveTo>
                  <a:lnTo>
                    <a:pt x="4389120" y="3790188"/>
                  </a:lnTo>
                </a:path>
                <a:path w="5486400" h="3790315">
                  <a:moveTo>
                    <a:pt x="4389120" y="0"/>
                  </a:moveTo>
                  <a:lnTo>
                    <a:pt x="4389120" y="57912"/>
                  </a:lnTo>
                </a:path>
                <a:path w="5486400" h="3790315">
                  <a:moveTo>
                    <a:pt x="5486400" y="121919"/>
                  </a:moveTo>
                  <a:lnTo>
                    <a:pt x="5486400" y="3790188"/>
                  </a:lnTo>
                </a:path>
                <a:path w="5486400" h="3790315">
                  <a:moveTo>
                    <a:pt x="5486400" y="0"/>
                  </a:moveTo>
                  <a:lnTo>
                    <a:pt x="5486400" y="57912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20923" y="2784347"/>
              <a:ext cx="6967855" cy="64135"/>
            </a:xfrm>
            <a:custGeom>
              <a:avLst/>
              <a:gdLst/>
              <a:ahLst/>
              <a:cxnLst/>
              <a:rect l="l" t="t" r="r" b="b"/>
              <a:pathLst>
                <a:path w="6967855" h="64135">
                  <a:moveTo>
                    <a:pt x="6967728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6967728" y="64007"/>
                  </a:lnTo>
                  <a:lnTo>
                    <a:pt x="6967728" y="0"/>
                  </a:lnTo>
                  <a:close/>
                </a:path>
              </a:pathLst>
            </a:custGeom>
            <a:solidFill>
              <a:srgbClr val="DB8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015483" y="3029711"/>
              <a:ext cx="1097280" cy="3487420"/>
            </a:xfrm>
            <a:custGeom>
              <a:avLst/>
              <a:gdLst/>
              <a:ahLst/>
              <a:cxnLst/>
              <a:rect l="l" t="t" r="r" b="b"/>
              <a:pathLst>
                <a:path w="1097279" h="3487420">
                  <a:moveTo>
                    <a:pt x="0" y="0"/>
                  </a:moveTo>
                  <a:lnTo>
                    <a:pt x="0" y="115824"/>
                  </a:lnTo>
                </a:path>
                <a:path w="1097279" h="3487420">
                  <a:moveTo>
                    <a:pt x="1097279" y="0"/>
                  </a:moveTo>
                  <a:lnTo>
                    <a:pt x="1097279" y="3486912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20923" y="2965703"/>
              <a:ext cx="3895725" cy="64135"/>
            </a:xfrm>
            <a:custGeom>
              <a:avLst/>
              <a:gdLst/>
              <a:ahLst/>
              <a:cxnLst/>
              <a:rect l="l" t="t" r="r" b="b"/>
              <a:pathLst>
                <a:path w="3895725" h="64135">
                  <a:moveTo>
                    <a:pt x="3895344" y="0"/>
                  </a:moveTo>
                  <a:lnTo>
                    <a:pt x="0" y="0"/>
                  </a:lnTo>
                  <a:lnTo>
                    <a:pt x="0" y="64008"/>
                  </a:lnTo>
                  <a:lnTo>
                    <a:pt x="3895344" y="64008"/>
                  </a:lnTo>
                  <a:lnTo>
                    <a:pt x="3895344" y="0"/>
                  </a:lnTo>
                  <a:close/>
                </a:path>
              </a:pathLst>
            </a:custGeom>
            <a:solidFill>
              <a:srgbClr val="DB8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015483" y="3209543"/>
              <a:ext cx="0" cy="3307079"/>
            </a:xfrm>
            <a:custGeom>
              <a:avLst/>
              <a:gdLst/>
              <a:ahLst/>
              <a:cxnLst/>
              <a:rect l="l" t="t" r="r" b="b"/>
              <a:pathLst>
                <a:path h="3307079">
                  <a:moveTo>
                    <a:pt x="0" y="0"/>
                  </a:moveTo>
                  <a:lnTo>
                    <a:pt x="0" y="3307079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820924" y="3145535"/>
              <a:ext cx="2555875" cy="3312160"/>
            </a:xfrm>
            <a:custGeom>
              <a:avLst/>
              <a:gdLst/>
              <a:ahLst/>
              <a:cxnLst/>
              <a:rect l="l" t="t" r="r" b="b"/>
              <a:pathLst>
                <a:path w="2555875" h="3312160">
                  <a:moveTo>
                    <a:pt x="33528" y="3247644"/>
                  </a:moveTo>
                  <a:lnTo>
                    <a:pt x="0" y="3247644"/>
                  </a:lnTo>
                  <a:lnTo>
                    <a:pt x="0" y="3311652"/>
                  </a:lnTo>
                  <a:lnTo>
                    <a:pt x="33528" y="3311652"/>
                  </a:lnTo>
                  <a:lnTo>
                    <a:pt x="33528" y="3247644"/>
                  </a:lnTo>
                  <a:close/>
                </a:path>
                <a:path w="2555875" h="3312160">
                  <a:moveTo>
                    <a:pt x="109728" y="3067812"/>
                  </a:moveTo>
                  <a:lnTo>
                    <a:pt x="0" y="3067812"/>
                  </a:lnTo>
                  <a:lnTo>
                    <a:pt x="0" y="3131820"/>
                  </a:lnTo>
                  <a:lnTo>
                    <a:pt x="109728" y="3131820"/>
                  </a:lnTo>
                  <a:lnTo>
                    <a:pt x="109728" y="3067812"/>
                  </a:lnTo>
                  <a:close/>
                </a:path>
                <a:path w="2555875" h="3312160">
                  <a:moveTo>
                    <a:pt x="208788" y="2887980"/>
                  </a:moveTo>
                  <a:lnTo>
                    <a:pt x="0" y="2887980"/>
                  </a:lnTo>
                  <a:lnTo>
                    <a:pt x="0" y="2951988"/>
                  </a:lnTo>
                  <a:lnTo>
                    <a:pt x="208788" y="2951988"/>
                  </a:lnTo>
                  <a:lnTo>
                    <a:pt x="208788" y="2887980"/>
                  </a:lnTo>
                  <a:close/>
                </a:path>
                <a:path w="2555875" h="3312160">
                  <a:moveTo>
                    <a:pt x="208788" y="2706624"/>
                  </a:moveTo>
                  <a:lnTo>
                    <a:pt x="0" y="2706624"/>
                  </a:lnTo>
                  <a:lnTo>
                    <a:pt x="0" y="2770632"/>
                  </a:lnTo>
                  <a:lnTo>
                    <a:pt x="208788" y="2770632"/>
                  </a:lnTo>
                  <a:lnTo>
                    <a:pt x="208788" y="2706624"/>
                  </a:lnTo>
                  <a:close/>
                </a:path>
                <a:path w="2555875" h="3312160">
                  <a:moveTo>
                    <a:pt x="284988" y="2526792"/>
                  </a:moveTo>
                  <a:lnTo>
                    <a:pt x="0" y="2526792"/>
                  </a:lnTo>
                  <a:lnTo>
                    <a:pt x="0" y="2590800"/>
                  </a:lnTo>
                  <a:lnTo>
                    <a:pt x="284988" y="2590800"/>
                  </a:lnTo>
                  <a:lnTo>
                    <a:pt x="284988" y="2526792"/>
                  </a:lnTo>
                  <a:close/>
                </a:path>
                <a:path w="2555875" h="3312160">
                  <a:moveTo>
                    <a:pt x="417576" y="2345436"/>
                  </a:moveTo>
                  <a:lnTo>
                    <a:pt x="0" y="2345436"/>
                  </a:lnTo>
                  <a:lnTo>
                    <a:pt x="0" y="2409444"/>
                  </a:lnTo>
                  <a:lnTo>
                    <a:pt x="417576" y="2409444"/>
                  </a:lnTo>
                  <a:lnTo>
                    <a:pt x="417576" y="2345436"/>
                  </a:lnTo>
                  <a:close/>
                </a:path>
                <a:path w="2555875" h="3312160">
                  <a:moveTo>
                    <a:pt x="460248" y="2165604"/>
                  </a:moveTo>
                  <a:lnTo>
                    <a:pt x="0" y="2165604"/>
                  </a:lnTo>
                  <a:lnTo>
                    <a:pt x="0" y="2229612"/>
                  </a:lnTo>
                  <a:lnTo>
                    <a:pt x="460248" y="2229612"/>
                  </a:lnTo>
                  <a:lnTo>
                    <a:pt x="460248" y="2165604"/>
                  </a:lnTo>
                  <a:close/>
                </a:path>
                <a:path w="2555875" h="3312160">
                  <a:moveTo>
                    <a:pt x="472440" y="1985772"/>
                  </a:moveTo>
                  <a:lnTo>
                    <a:pt x="0" y="1985772"/>
                  </a:lnTo>
                  <a:lnTo>
                    <a:pt x="0" y="2049792"/>
                  </a:lnTo>
                  <a:lnTo>
                    <a:pt x="472440" y="2049792"/>
                  </a:lnTo>
                  <a:lnTo>
                    <a:pt x="472440" y="1985772"/>
                  </a:lnTo>
                  <a:close/>
                </a:path>
                <a:path w="2555875" h="3312160">
                  <a:moveTo>
                    <a:pt x="483108" y="1804416"/>
                  </a:moveTo>
                  <a:lnTo>
                    <a:pt x="0" y="1804416"/>
                  </a:lnTo>
                  <a:lnTo>
                    <a:pt x="0" y="1868424"/>
                  </a:lnTo>
                  <a:lnTo>
                    <a:pt x="483108" y="1868424"/>
                  </a:lnTo>
                  <a:lnTo>
                    <a:pt x="483108" y="1804416"/>
                  </a:lnTo>
                  <a:close/>
                </a:path>
                <a:path w="2555875" h="3312160">
                  <a:moveTo>
                    <a:pt x="679704" y="1624584"/>
                  </a:moveTo>
                  <a:lnTo>
                    <a:pt x="0" y="1624584"/>
                  </a:lnTo>
                  <a:lnTo>
                    <a:pt x="0" y="1688592"/>
                  </a:lnTo>
                  <a:lnTo>
                    <a:pt x="679704" y="1688592"/>
                  </a:lnTo>
                  <a:lnTo>
                    <a:pt x="679704" y="1624584"/>
                  </a:lnTo>
                  <a:close/>
                </a:path>
                <a:path w="2555875" h="3312160">
                  <a:moveTo>
                    <a:pt x="691896" y="1443228"/>
                  </a:moveTo>
                  <a:lnTo>
                    <a:pt x="0" y="1443228"/>
                  </a:lnTo>
                  <a:lnTo>
                    <a:pt x="0" y="1507236"/>
                  </a:lnTo>
                  <a:lnTo>
                    <a:pt x="691896" y="1507236"/>
                  </a:lnTo>
                  <a:lnTo>
                    <a:pt x="691896" y="1443228"/>
                  </a:lnTo>
                  <a:close/>
                </a:path>
                <a:path w="2555875" h="3312160">
                  <a:moveTo>
                    <a:pt x="778764" y="1263396"/>
                  </a:moveTo>
                  <a:lnTo>
                    <a:pt x="0" y="1263396"/>
                  </a:lnTo>
                  <a:lnTo>
                    <a:pt x="0" y="1327404"/>
                  </a:lnTo>
                  <a:lnTo>
                    <a:pt x="778764" y="1327404"/>
                  </a:lnTo>
                  <a:lnTo>
                    <a:pt x="778764" y="1263396"/>
                  </a:lnTo>
                  <a:close/>
                </a:path>
                <a:path w="2555875" h="3312160">
                  <a:moveTo>
                    <a:pt x="778764" y="1083564"/>
                  </a:moveTo>
                  <a:lnTo>
                    <a:pt x="0" y="1083564"/>
                  </a:lnTo>
                  <a:lnTo>
                    <a:pt x="0" y="1147572"/>
                  </a:lnTo>
                  <a:lnTo>
                    <a:pt x="778764" y="1147572"/>
                  </a:lnTo>
                  <a:lnTo>
                    <a:pt x="778764" y="1083564"/>
                  </a:lnTo>
                  <a:close/>
                </a:path>
                <a:path w="2555875" h="3312160">
                  <a:moveTo>
                    <a:pt x="789432" y="902208"/>
                  </a:moveTo>
                  <a:lnTo>
                    <a:pt x="0" y="902208"/>
                  </a:lnTo>
                  <a:lnTo>
                    <a:pt x="0" y="966216"/>
                  </a:lnTo>
                  <a:lnTo>
                    <a:pt x="789432" y="966216"/>
                  </a:lnTo>
                  <a:lnTo>
                    <a:pt x="789432" y="902208"/>
                  </a:lnTo>
                  <a:close/>
                </a:path>
                <a:path w="2555875" h="3312160">
                  <a:moveTo>
                    <a:pt x="1042416" y="722376"/>
                  </a:moveTo>
                  <a:lnTo>
                    <a:pt x="0" y="722376"/>
                  </a:lnTo>
                  <a:lnTo>
                    <a:pt x="0" y="786384"/>
                  </a:lnTo>
                  <a:lnTo>
                    <a:pt x="1042416" y="786384"/>
                  </a:lnTo>
                  <a:lnTo>
                    <a:pt x="1042416" y="722376"/>
                  </a:lnTo>
                  <a:close/>
                </a:path>
                <a:path w="2555875" h="3312160">
                  <a:moveTo>
                    <a:pt x="1283208" y="541020"/>
                  </a:moveTo>
                  <a:lnTo>
                    <a:pt x="0" y="541020"/>
                  </a:lnTo>
                  <a:lnTo>
                    <a:pt x="0" y="605028"/>
                  </a:lnTo>
                  <a:lnTo>
                    <a:pt x="1283208" y="605028"/>
                  </a:lnTo>
                  <a:lnTo>
                    <a:pt x="1283208" y="541020"/>
                  </a:lnTo>
                  <a:close/>
                </a:path>
                <a:path w="2555875" h="3312160">
                  <a:moveTo>
                    <a:pt x="1447800" y="361188"/>
                  </a:moveTo>
                  <a:lnTo>
                    <a:pt x="0" y="361188"/>
                  </a:lnTo>
                  <a:lnTo>
                    <a:pt x="0" y="425208"/>
                  </a:lnTo>
                  <a:lnTo>
                    <a:pt x="1447800" y="425208"/>
                  </a:lnTo>
                  <a:lnTo>
                    <a:pt x="1447800" y="361188"/>
                  </a:lnTo>
                  <a:close/>
                </a:path>
                <a:path w="2555875" h="3312160">
                  <a:moveTo>
                    <a:pt x="1470660" y="181356"/>
                  </a:moveTo>
                  <a:lnTo>
                    <a:pt x="0" y="181356"/>
                  </a:lnTo>
                  <a:lnTo>
                    <a:pt x="0" y="245364"/>
                  </a:lnTo>
                  <a:lnTo>
                    <a:pt x="1470660" y="245364"/>
                  </a:lnTo>
                  <a:lnTo>
                    <a:pt x="1470660" y="181356"/>
                  </a:lnTo>
                  <a:close/>
                </a:path>
                <a:path w="2555875" h="3312160">
                  <a:moveTo>
                    <a:pt x="2555748" y="0"/>
                  </a:moveTo>
                  <a:lnTo>
                    <a:pt x="0" y="0"/>
                  </a:lnTo>
                  <a:lnTo>
                    <a:pt x="0" y="64008"/>
                  </a:lnTo>
                  <a:lnTo>
                    <a:pt x="2555748" y="64008"/>
                  </a:lnTo>
                  <a:lnTo>
                    <a:pt x="2555748" y="0"/>
                  </a:lnTo>
                  <a:close/>
                </a:path>
              </a:pathLst>
            </a:custGeom>
            <a:solidFill>
              <a:srgbClr val="DB8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820923" y="2726435"/>
              <a:ext cx="0" cy="3790315"/>
            </a:xfrm>
            <a:custGeom>
              <a:avLst/>
              <a:gdLst/>
              <a:ahLst/>
              <a:cxnLst/>
              <a:rect l="l" t="t" r="r" b="b"/>
              <a:pathLst>
                <a:path h="3790315">
                  <a:moveTo>
                    <a:pt x="0" y="0"/>
                  </a:moveTo>
                  <a:lnTo>
                    <a:pt x="0" y="3790188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10501883" y="2726435"/>
            <a:ext cx="0" cy="3790315"/>
          </a:xfrm>
          <a:custGeom>
            <a:avLst/>
            <a:gdLst/>
            <a:ahLst/>
            <a:cxnLst/>
            <a:rect l="l" t="t" r="r" b="b"/>
            <a:pathLst>
              <a:path h="3790315">
                <a:moveTo>
                  <a:pt x="0" y="0"/>
                </a:moveTo>
                <a:lnTo>
                  <a:pt x="0" y="3790188"/>
                </a:lnTo>
              </a:path>
            </a:pathLst>
          </a:custGeom>
          <a:ln w="9525">
            <a:solidFill>
              <a:srgbClr val="EFCC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776854" y="2500629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41</a:t>
            </a:fld>
            <a:endParaRPr spc="-5" dirty="0"/>
          </a:p>
        </p:txBody>
      </p:sp>
      <p:sp>
        <p:nvSpPr>
          <p:cNvPr id="14" name="object 14"/>
          <p:cNvSpPr txBox="1"/>
          <p:nvPr/>
        </p:nvSpPr>
        <p:spPr>
          <a:xfrm>
            <a:off x="3810761" y="2500629"/>
            <a:ext cx="2159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1</a:t>
            </a:r>
            <a:r>
              <a:rPr sz="900" spc="-15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908041" y="2500629"/>
            <a:ext cx="2159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2</a:t>
            </a:r>
            <a:r>
              <a:rPr sz="900" spc="-15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005321" y="2500629"/>
            <a:ext cx="2159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3</a:t>
            </a:r>
            <a:r>
              <a:rPr sz="900" spc="-15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102602" y="2500629"/>
            <a:ext cx="2159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4</a:t>
            </a:r>
            <a:r>
              <a:rPr sz="900" spc="-15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200135" y="2500629"/>
            <a:ext cx="2159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5</a:t>
            </a:r>
            <a:r>
              <a:rPr sz="900" spc="-15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297416" y="2500629"/>
            <a:ext cx="2159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6</a:t>
            </a:r>
            <a:r>
              <a:rPr sz="900" spc="-15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394695" y="2500629"/>
            <a:ext cx="2159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7</a:t>
            </a:r>
            <a:r>
              <a:rPr sz="900" spc="-15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r>
              <a:rPr sz="900" spc="-5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61415" y="2689877"/>
            <a:ext cx="1663064" cy="3815079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315"/>
              </a:spcBef>
            </a:pPr>
            <a:r>
              <a:rPr sz="1000" spc="-5" dirty="0">
                <a:solidFill>
                  <a:srgbClr val="393A3B"/>
                </a:solidFill>
                <a:latin typeface="Arial"/>
                <a:cs typeface="Arial"/>
              </a:rPr>
              <a:t>Meža</a:t>
            </a:r>
            <a:r>
              <a:rPr sz="1000" spc="-90" dirty="0">
                <a:solidFill>
                  <a:srgbClr val="393A3B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393A3B"/>
                </a:solidFill>
                <a:latin typeface="Arial"/>
                <a:cs typeface="Arial"/>
              </a:rPr>
              <a:t>nozare</a:t>
            </a:r>
            <a:endParaRPr sz="1000">
              <a:latin typeface="Arial"/>
              <a:cs typeface="Arial"/>
            </a:endParaRPr>
          </a:p>
          <a:p>
            <a:pPr marR="6350" algn="r">
              <a:lnSpc>
                <a:spcPct val="100000"/>
              </a:lnSpc>
              <a:spcBef>
                <a:spcPts val="220"/>
              </a:spcBef>
            </a:pPr>
            <a:r>
              <a:rPr sz="1000" spc="-5" dirty="0">
                <a:solidFill>
                  <a:srgbClr val="393A3B"/>
                </a:solidFill>
                <a:latin typeface="Arial"/>
                <a:cs typeface="Arial"/>
              </a:rPr>
              <a:t>Metālapstrāde </a:t>
            </a:r>
            <a:r>
              <a:rPr sz="1000" dirty="0">
                <a:solidFill>
                  <a:srgbClr val="393A3B"/>
                </a:solidFill>
                <a:latin typeface="Arial"/>
                <a:cs typeface="Arial"/>
              </a:rPr>
              <a:t>un</a:t>
            </a:r>
            <a:r>
              <a:rPr sz="1000" spc="-40" dirty="0">
                <a:solidFill>
                  <a:srgbClr val="393A3B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393A3B"/>
                </a:solidFill>
                <a:latin typeface="Arial"/>
                <a:cs typeface="Arial"/>
              </a:rPr>
              <a:t>mašīnbūve</a:t>
            </a:r>
            <a:endParaRPr sz="1000">
              <a:latin typeface="Arial"/>
              <a:cs typeface="Arial"/>
            </a:endParaRPr>
          </a:p>
          <a:p>
            <a:pPr marL="668655" marR="5080" indent="586105" algn="r">
              <a:lnSpc>
                <a:spcPct val="118300"/>
              </a:lnSpc>
              <a:spcBef>
                <a:spcPts val="5"/>
              </a:spcBef>
            </a:pPr>
            <a:r>
              <a:rPr sz="1000" dirty="0">
                <a:solidFill>
                  <a:srgbClr val="393A3B"/>
                </a:solidFill>
                <a:latin typeface="Arial"/>
                <a:cs typeface="Arial"/>
              </a:rPr>
              <a:t>P</a:t>
            </a:r>
            <a:r>
              <a:rPr sz="1000" spc="-10" dirty="0">
                <a:solidFill>
                  <a:srgbClr val="393A3B"/>
                </a:solidFill>
                <a:latin typeface="Arial"/>
                <a:cs typeface="Arial"/>
              </a:rPr>
              <a:t>ārti</a:t>
            </a:r>
            <a:r>
              <a:rPr sz="1000" dirty="0">
                <a:solidFill>
                  <a:srgbClr val="393A3B"/>
                </a:solidFill>
                <a:latin typeface="Arial"/>
                <a:cs typeface="Arial"/>
              </a:rPr>
              <a:t>k</a:t>
            </a:r>
            <a:r>
              <a:rPr sz="1000" spc="-5" dirty="0">
                <a:solidFill>
                  <a:srgbClr val="393A3B"/>
                </a:solidFill>
                <a:latin typeface="Arial"/>
                <a:cs typeface="Arial"/>
              </a:rPr>
              <a:t>a  Vieglā</a:t>
            </a:r>
            <a:r>
              <a:rPr sz="1000" spc="-75" dirty="0">
                <a:solidFill>
                  <a:srgbClr val="393A3B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393A3B"/>
                </a:solidFill>
                <a:latin typeface="Arial"/>
                <a:cs typeface="Arial"/>
              </a:rPr>
              <a:t>rūpniecība</a:t>
            </a:r>
            <a:endParaRPr sz="10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220"/>
              </a:spcBef>
            </a:pPr>
            <a:r>
              <a:rPr sz="1000" spc="-5" dirty="0">
                <a:solidFill>
                  <a:srgbClr val="393A3B"/>
                </a:solidFill>
                <a:latin typeface="Arial"/>
                <a:cs typeface="Arial"/>
              </a:rPr>
              <a:t>IT </a:t>
            </a:r>
            <a:r>
              <a:rPr sz="1000" dirty="0">
                <a:solidFill>
                  <a:srgbClr val="393A3B"/>
                </a:solidFill>
                <a:latin typeface="Arial"/>
                <a:cs typeface="Arial"/>
              </a:rPr>
              <a:t>un </a:t>
            </a:r>
            <a:r>
              <a:rPr sz="1000" spc="-5" dirty="0">
                <a:solidFill>
                  <a:srgbClr val="393A3B"/>
                </a:solidFill>
                <a:latin typeface="Arial"/>
                <a:cs typeface="Arial"/>
              </a:rPr>
              <a:t>info</a:t>
            </a:r>
            <a:r>
              <a:rPr sz="1000" spc="-40" dirty="0">
                <a:solidFill>
                  <a:srgbClr val="393A3B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393A3B"/>
                </a:solidFill>
                <a:latin typeface="Arial"/>
                <a:cs typeface="Arial"/>
              </a:rPr>
              <a:t>pakalpojumi</a:t>
            </a:r>
            <a:endParaRPr sz="1000">
              <a:latin typeface="Arial"/>
              <a:cs typeface="Arial"/>
            </a:endParaRPr>
          </a:p>
          <a:p>
            <a:pPr marL="1198880" marR="5080" indent="-155575" algn="r">
              <a:lnSpc>
                <a:spcPct val="118400"/>
              </a:lnSpc>
            </a:pPr>
            <a:r>
              <a:rPr sz="1000" spc="-5" dirty="0">
                <a:solidFill>
                  <a:srgbClr val="393A3B"/>
                </a:solidFill>
                <a:latin typeface="Arial"/>
                <a:cs typeface="Arial"/>
              </a:rPr>
              <a:t>Tra</a:t>
            </a:r>
            <a:r>
              <a:rPr sz="1000" spc="-10" dirty="0">
                <a:solidFill>
                  <a:srgbClr val="393A3B"/>
                </a:solidFill>
                <a:latin typeface="Arial"/>
                <a:cs typeface="Arial"/>
              </a:rPr>
              <a:t>n</a:t>
            </a:r>
            <a:r>
              <a:rPr sz="1000" dirty="0">
                <a:solidFill>
                  <a:srgbClr val="393A3B"/>
                </a:solidFill>
                <a:latin typeface="Arial"/>
                <a:cs typeface="Arial"/>
              </a:rPr>
              <a:t>s</a:t>
            </a:r>
            <a:r>
              <a:rPr sz="1000" spc="-5" dirty="0">
                <a:solidFill>
                  <a:srgbClr val="393A3B"/>
                </a:solidFill>
                <a:latin typeface="Arial"/>
                <a:cs typeface="Arial"/>
              </a:rPr>
              <a:t>p</a:t>
            </a:r>
            <a:r>
              <a:rPr sz="1000" dirty="0">
                <a:solidFill>
                  <a:srgbClr val="393A3B"/>
                </a:solidFill>
                <a:latin typeface="Arial"/>
                <a:cs typeface="Arial"/>
              </a:rPr>
              <a:t>o</a:t>
            </a:r>
            <a:r>
              <a:rPr sz="1000" spc="-15" dirty="0">
                <a:solidFill>
                  <a:srgbClr val="393A3B"/>
                </a:solidFill>
                <a:latin typeface="Arial"/>
                <a:cs typeface="Arial"/>
              </a:rPr>
              <a:t>r</a:t>
            </a:r>
            <a:r>
              <a:rPr sz="1000" spc="5" dirty="0">
                <a:solidFill>
                  <a:srgbClr val="393A3B"/>
                </a:solidFill>
                <a:latin typeface="Arial"/>
                <a:cs typeface="Arial"/>
              </a:rPr>
              <a:t>t</a:t>
            </a:r>
            <a:r>
              <a:rPr sz="1000" spc="-5" dirty="0">
                <a:solidFill>
                  <a:srgbClr val="393A3B"/>
                </a:solidFill>
                <a:latin typeface="Arial"/>
                <a:cs typeface="Arial"/>
              </a:rPr>
              <a:t>s  T</a:t>
            </a:r>
            <a:r>
              <a:rPr sz="1000" spc="-10" dirty="0">
                <a:solidFill>
                  <a:srgbClr val="393A3B"/>
                </a:solidFill>
                <a:latin typeface="Arial"/>
                <a:cs typeface="Arial"/>
              </a:rPr>
              <a:t>ūr</a:t>
            </a:r>
            <a:r>
              <a:rPr sz="1000" dirty="0">
                <a:solidFill>
                  <a:srgbClr val="393A3B"/>
                </a:solidFill>
                <a:latin typeface="Arial"/>
                <a:cs typeface="Arial"/>
              </a:rPr>
              <a:t>i</a:t>
            </a:r>
            <a:r>
              <a:rPr sz="1000" spc="-15" dirty="0">
                <a:solidFill>
                  <a:srgbClr val="393A3B"/>
                </a:solidFill>
                <a:latin typeface="Arial"/>
                <a:cs typeface="Arial"/>
              </a:rPr>
              <a:t>s</a:t>
            </a:r>
            <a:r>
              <a:rPr sz="1000" dirty="0">
                <a:solidFill>
                  <a:srgbClr val="393A3B"/>
                </a:solidFill>
                <a:latin typeface="Arial"/>
                <a:cs typeface="Arial"/>
              </a:rPr>
              <a:t>m</a:t>
            </a:r>
            <a:r>
              <a:rPr sz="1000" spc="-5" dirty="0">
                <a:solidFill>
                  <a:srgbClr val="393A3B"/>
                </a:solidFill>
                <a:latin typeface="Arial"/>
                <a:cs typeface="Arial"/>
              </a:rPr>
              <a:t>s</a:t>
            </a:r>
            <a:endParaRPr sz="1000">
              <a:latin typeface="Arial"/>
              <a:cs typeface="Arial"/>
            </a:endParaRPr>
          </a:p>
          <a:p>
            <a:pPr marL="471170" marR="5715" indent="-219075" algn="just">
              <a:lnSpc>
                <a:spcPct val="118400"/>
              </a:lnSpc>
            </a:pPr>
            <a:r>
              <a:rPr sz="1000" spc="-5" dirty="0">
                <a:solidFill>
                  <a:srgbClr val="393A3B"/>
                </a:solidFill>
                <a:latin typeface="Arial"/>
                <a:cs typeface="Arial"/>
              </a:rPr>
              <a:t>Lauk - un zivsaimniecība  Poligrāfija un </a:t>
            </a:r>
            <a:r>
              <a:rPr sz="1000" spc="-10" dirty="0">
                <a:solidFill>
                  <a:srgbClr val="393A3B"/>
                </a:solidFill>
                <a:latin typeface="Arial"/>
                <a:cs typeface="Arial"/>
              </a:rPr>
              <a:t>papīrs  </a:t>
            </a:r>
            <a:r>
              <a:rPr sz="1000" spc="-5" dirty="0">
                <a:solidFill>
                  <a:srgbClr val="393A3B"/>
                </a:solidFill>
                <a:latin typeface="Arial"/>
                <a:cs typeface="Arial"/>
              </a:rPr>
              <a:t>Biznesa pakalpojumi  Plastmasa </a:t>
            </a:r>
            <a:r>
              <a:rPr sz="1000" dirty="0">
                <a:solidFill>
                  <a:srgbClr val="393A3B"/>
                </a:solidFill>
                <a:latin typeface="Arial"/>
                <a:cs typeface="Arial"/>
              </a:rPr>
              <a:t>un</a:t>
            </a:r>
            <a:r>
              <a:rPr sz="1000" spc="-65" dirty="0">
                <a:solidFill>
                  <a:srgbClr val="393A3B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393A3B"/>
                </a:solidFill>
                <a:latin typeface="Arial"/>
                <a:cs typeface="Arial"/>
              </a:rPr>
              <a:t>gumija</a:t>
            </a:r>
            <a:endParaRPr sz="1000">
              <a:latin typeface="Arial"/>
              <a:cs typeface="Arial"/>
            </a:endParaRPr>
          </a:p>
          <a:p>
            <a:pPr marL="1021715" marR="5080" indent="275590" algn="r">
              <a:lnSpc>
                <a:spcPct val="118400"/>
              </a:lnSpc>
            </a:pPr>
            <a:r>
              <a:rPr sz="1000" dirty="0">
                <a:solidFill>
                  <a:srgbClr val="393A3B"/>
                </a:solidFill>
                <a:latin typeface="Arial"/>
                <a:cs typeface="Arial"/>
              </a:rPr>
              <a:t>Ķ</a:t>
            </a:r>
            <a:r>
              <a:rPr sz="1000" spc="-5" dirty="0">
                <a:solidFill>
                  <a:srgbClr val="393A3B"/>
                </a:solidFill>
                <a:latin typeface="Arial"/>
                <a:cs typeface="Arial"/>
              </a:rPr>
              <a:t>īmi</a:t>
            </a:r>
            <a:r>
              <a:rPr sz="1000" spc="-15" dirty="0">
                <a:solidFill>
                  <a:srgbClr val="393A3B"/>
                </a:solidFill>
                <a:latin typeface="Arial"/>
                <a:cs typeface="Arial"/>
              </a:rPr>
              <a:t>j</a:t>
            </a:r>
            <a:r>
              <a:rPr sz="1000" spc="-5" dirty="0">
                <a:solidFill>
                  <a:srgbClr val="393A3B"/>
                </a:solidFill>
                <a:latin typeface="Arial"/>
                <a:cs typeface="Arial"/>
              </a:rPr>
              <a:t>a  Mi</a:t>
            </a:r>
            <a:r>
              <a:rPr sz="1000" spc="-10" dirty="0">
                <a:solidFill>
                  <a:srgbClr val="393A3B"/>
                </a:solidFill>
                <a:latin typeface="Arial"/>
                <a:cs typeface="Arial"/>
              </a:rPr>
              <a:t>n</a:t>
            </a:r>
            <a:r>
              <a:rPr sz="1000" dirty="0">
                <a:solidFill>
                  <a:srgbClr val="393A3B"/>
                </a:solidFill>
                <a:latin typeface="Arial"/>
                <a:cs typeface="Arial"/>
              </a:rPr>
              <a:t>e</a:t>
            </a:r>
            <a:r>
              <a:rPr sz="1000" spc="-15" dirty="0">
                <a:solidFill>
                  <a:srgbClr val="393A3B"/>
                </a:solidFill>
                <a:latin typeface="Arial"/>
                <a:cs typeface="Arial"/>
              </a:rPr>
              <a:t>r</a:t>
            </a:r>
            <a:r>
              <a:rPr sz="1000" dirty="0">
                <a:solidFill>
                  <a:srgbClr val="393A3B"/>
                </a:solidFill>
                <a:latin typeface="Arial"/>
                <a:cs typeface="Arial"/>
              </a:rPr>
              <a:t>ā</a:t>
            </a:r>
            <a:r>
              <a:rPr sz="1000" spc="-15" dirty="0">
                <a:solidFill>
                  <a:srgbClr val="393A3B"/>
                </a:solidFill>
                <a:latin typeface="Arial"/>
                <a:cs typeface="Arial"/>
              </a:rPr>
              <a:t>l</a:t>
            </a:r>
            <a:r>
              <a:rPr sz="1000" spc="-5" dirty="0">
                <a:solidFill>
                  <a:srgbClr val="393A3B"/>
                </a:solidFill>
                <a:latin typeface="Arial"/>
                <a:cs typeface="Arial"/>
              </a:rPr>
              <a:t>i  I</a:t>
            </a:r>
            <a:r>
              <a:rPr sz="1000" dirty="0">
                <a:solidFill>
                  <a:srgbClr val="393A3B"/>
                </a:solidFill>
                <a:latin typeface="Arial"/>
                <a:cs typeface="Arial"/>
              </a:rPr>
              <a:t>e</a:t>
            </a:r>
            <a:r>
              <a:rPr sz="1000" spc="-5" dirty="0">
                <a:solidFill>
                  <a:srgbClr val="393A3B"/>
                </a:solidFill>
                <a:latin typeface="Arial"/>
                <a:cs typeface="Arial"/>
              </a:rPr>
              <a:t>g</a:t>
            </a:r>
            <a:r>
              <a:rPr sz="1000" spc="-10" dirty="0">
                <a:solidFill>
                  <a:srgbClr val="393A3B"/>
                </a:solidFill>
                <a:latin typeface="Arial"/>
                <a:cs typeface="Arial"/>
              </a:rPr>
              <a:t>u</a:t>
            </a:r>
            <a:r>
              <a:rPr sz="1000" dirty="0">
                <a:solidFill>
                  <a:srgbClr val="393A3B"/>
                </a:solidFill>
                <a:latin typeface="Arial"/>
                <a:cs typeface="Arial"/>
              </a:rPr>
              <a:t>v</a:t>
            </a:r>
            <a:r>
              <a:rPr sz="1000" spc="-5" dirty="0">
                <a:solidFill>
                  <a:srgbClr val="393A3B"/>
                </a:solidFill>
                <a:latin typeface="Arial"/>
                <a:cs typeface="Arial"/>
              </a:rPr>
              <a:t>e  M</a:t>
            </a:r>
            <a:r>
              <a:rPr sz="1000" dirty="0">
                <a:solidFill>
                  <a:srgbClr val="393A3B"/>
                </a:solidFill>
                <a:latin typeface="Arial"/>
                <a:cs typeface="Arial"/>
              </a:rPr>
              <a:t>e</a:t>
            </a:r>
            <a:r>
              <a:rPr sz="1000" spc="-10" dirty="0">
                <a:solidFill>
                  <a:srgbClr val="393A3B"/>
                </a:solidFill>
                <a:latin typeface="Arial"/>
                <a:cs typeface="Arial"/>
              </a:rPr>
              <a:t>d</a:t>
            </a:r>
            <a:r>
              <a:rPr sz="1000" spc="-5" dirty="0">
                <a:solidFill>
                  <a:srgbClr val="393A3B"/>
                </a:solidFill>
                <a:latin typeface="Arial"/>
                <a:cs typeface="Arial"/>
              </a:rPr>
              <a:t>i</a:t>
            </a:r>
            <a:r>
              <a:rPr sz="1000" spc="-15" dirty="0">
                <a:solidFill>
                  <a:srgbClr val="393A3B"/>
                </a:solidFill>
                <a:latin typeface="Arial"/>
                <a:cs typeface="Arial"/>
              </a:rPr>
              <a:t>c</a:t>
            </a:r>
            <a:r>
              <a:rPr sz="1000" spc="-5" dirty="0">
                <a:solidFill>
                  <a:srgbClr val="393A3B"/>
                </a:solidFill>
                <a:latin typeface="Arial"/>
                <a:cs typeface="Arial"/>
              </a:rPr>
              <a:t>ī</a:t>
            </a:r>
            <a:r>
              <a:rPr sz="1000" dirty="0">
                <a:solidFill>
                  <a:srgbClr val="393A3B"/>
                </a:solidFill>
                <a:latin typeface="Arial"/>
                <a:cs typeface="Arial"/>
              </a:rPr>
              <a:t>n</a:t>
            </a:r>
            <a:r>
              <a:rPr sz="1000" spc="-5" dirty="0">
                <a:solidFill>
                  <a:srgbClr val="393A3B"/>
                </a:solidFill>
                <a:latin typeface="Arial"/>
                <a:cs typeface="Arial"/>
              </a:rPr>
              <a:t>a  </a:t>
            </a:r>
            <a:r>
              <a:rPr sz="1000" dirty="0">
                <a:solidFill>
                  <a:srgbClr val="393A3B"/>
                </a:solidFill>
                <a:latin typeface="Arial"/>
                <a:cs typeface="Arial"/>
              </a:rPr>
              <a:t>E</a:t>
            </a:r>
            <a:r>
              <a:rPr sz="1000" spc="-10" dirty="0">
                <a:solidFill>
                  <a:srgbClr val="393A3B"/>
                </a:solidFill>
                <a:latin typeface="Arial"/>
                <a:cs typeface="Arial"/>
              </a:rPr>
              <a:t>l</a:t>
            </a:r>
            <a:r>
              <a:rPr sz="1000" spc="-5" dirty="0">
                <a:solidFill>
                  <a:srgbClr val="393A3B"/>
                </a:solidFill>
                <a:latin typeface="Arial"/>
                <a:cs typeface="Arial"/>
              </a:rPr>
              <a:t>ektro</a:t>
            </a:r>
            <a:r>
              <a:rPr sz="1000" dirty="0">
                <a:solidFill>
                  <a:srgbClr val="393A3B"/>
                </a:solidFill>
                <a:latin typeface="Arial"/>
                <a:cs typeface="Arial"/>
              </a:rPr>
              <a:t>n</a:t>
            </a:r>
            <a:r>
              <a:rPr sz="1000" spc="-10" dirty="0">
                <a:solidFill>
                  <a:srgbClr val="393A3B"/>
                </a:solidFill>
                <a:latin typeface="Arial"/>
                <a:cs typeface="Arial"/>
              </a:rPr>
              <a:t>i</a:t>
            </a:r>
            <a:r>
              <a:rPr sz="1000" dirty="0">
                <a:solidFill>
                  <a:srgbClr val="393A3B"/>
                </a:solidFill>
                <a:latin typeface="Arial"/>
                <a:cs typeface="Arial"/>
              </a:rPr>
              <a:t>k</a:t>
            </a:r>
            <a:r>
              <a:rPr sz="1000" spc="-5" dirty="0">
                <a:solidFill>
                  <a:srgbClr val="393A3B"/>
                </a:solidFill>
                <a:latin typeface="Arial"/>
                <a:cs typeface="Arial"/>
              </a:rPr>
              <a:t>a  </a:t>
            </a:r>
            <a:r>
              <a:rPr sz="1000" spc="-10" dirty="0">
                <a:solidFill>
                  <a:srgbClr val="393A3B"/>
                </a:solidFill>
                <a:latin typeface="Arial"/>
                <a:cs typeface="Arial"/>
              </a:rPr>
              <a:t>D</a:t>
            </a:r>
            <a:r>
              <a:rPr sz="1000" dirty="0">
                <a:solidFill>
                  <a:srgbClr val="393A3B"/>
                </a:solidFill>
                <a:latin typeface="Arial"/>
                <a:cs typeface="Arial"/>
              </a:rPr>
              <a:t>z</a:t>
            </a:r>
            <a:r>
              <a:rPr sz="1000" spc="-10" dirty="0">
                <a:solidFill>
                  <a:srgbClr val="393A3B"/>
                </a:solidFill>
                <a:latin typeface="Arial"/>
                <a:cs typeface="Arial"/>
              </a:rPr>
              <a:t>ēri</a:t>
            </a:r>
            <a:r>
              <a:rPr sz="1000" dirty="0">
                <a:solidFill>
                  <a:srgbClr val="393A3B"/>
                </a:solidFill>
                <a:latin typeface="Arial"/>
                <a:cs typeface="Arial"/>
              </a:rPr>
              <a:t>e</a:t>
            </a:r>
            <a:r>
              <a:rPr sz="1000" spc="-10" dirty="0">
                <a:solidFill>
                  <a:srgbClr val="393A3B"/>
                </a:solidFill>
                <a:latin typeface="Arial"/>
                <a:cs typeface="Arial"/>
              </a:rPr>
              <a:t>ni</a:t>
            </a:r>
            <a:endParaRPr sz="10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225"/>
              </a:spcBef>
            </a:pPr>
            <a:r>
              <a:rPr sz="1000" spc="-5" dirty="0">
                <a:solidFill>
                  <a:srgbClr val="393A3B"/>
                </a:solidFill>
                <a:latin typeface="Arial"/>
                <a:cs typeface="Arial"/>
              </a:rPr>
              <a:t>Farm</a:t>
            </a:r>
            <a:r>
              <a:rPr sz="1000" dirty="0">
                <a:solidFill>
                  <a:srgbClr val="393A3B"/>
                </a:solidFill>
                <a:latin typeface="Arial"/>
                <a:cs typeface="Arial"/>
              </a:rPr>
              <a:t>ā</a:t>
            </a:r>
            <a:r>
              <a:rPr sz="1000" spc="-15" dirty="0">
                <a:solidFill>
                  <a:srgbClr val="393A3B"/>
                </a:solidFill>
                <a:latin typeface="Arial"/>
                <a:cs typeface="Arial"/>
              </a:rPr>
              <a:t>c</a:t>
            </a:r>
            <a:r>
              <a:rPr sz="1000" spc="-5" dirty="0">
                <a:solidFill>
                  <a:srgbClr val="393A3B"/>
                </a:solidFill>
                <a:latin typeface="Arial"/>
                <a:cs typeface="Arial"/>
              </a:rPr>
              <a:t>i</a:t>
            </a:r>
            <a:r>
              <a:rPr sz="1000" spc="-15" dirty="0">
                <a:solidFill>
                  <a:srgbClr val="393A3B"/>
                </a:solidFill>
                <a:latin typeface="Arial"/>
                <a:cs typeface="Arial"/>
              </a:rPr>
              <a:t>j</a:t>
            </a:r>
            <a:r>
              <a:rPr sz="1000" spc="-5" dirty="0">
                <a:solidFill>
                  <a:srgbClr val="393A3B"/>
                </a:solidFill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220"/>
              </a:spcBef>
            </a:pPr>
            <a:r>
              <a:rPr sz="1000" spc="-5" dirty="0">
                <a:solidFill>
                  <a:srgbClr val="393A3B"/>
                </a:solidFill>
                <a:latin typeface="Arial"/>
                <a:cs typeface="Arial"/>
              </a:rPr>
              <a:t>Cita</a:t>
            </a:r>
            <a:r>
              <a:rPr sz="1000" spc="-80" dirty="0">
                <a:solidFill>
                  <a:srgbClr val="393A3B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393A3B"/>
                </a:solidFill>
                <a:latin typeface="Arial"/>
                <a:cs typeface="Arial"/>
              </a:rPr>
              <a:t>ražošana</a:t>
            </a:r>
            <a:endParaRPr sz="1000">
              <a:latin typeface="Arial"/>
              <a:cs typeface="Arial"/>
            </a:endParaRPr>
          </a:p>
          <a:p>
            <a:pPr marL="873760" marR="5080" indent="260985" algn="r">
              <a:lnSpc>
                <a:spcPct val="118400"/>
              </a:lnSpc>
            </a:pPr>
            <a:r>
              <a:rPr sz="1000" spc="-5" dirty="0">
                <a:solidFill>
                  <a:srgbClr val="393A3B"/>
                </a:solidFill>
                <a:latin typeface="Arial"/>
                <a:cs typeface="Arial"/>
              </a:rPr>
              <a:t>F</a:t>
            </a:r>
            <a:r>
              <a:rPr sz="1000" spc="-10" dirty="0">
                <a:solidFill>
                  <a:srgbClr val="393A3B"/>
                </a:solidFill>
                <a:latin typeface="Arial"/>
                <a:cs typeface="Arial"/>
              </a:rPr>
              <a:t>i</a:t>
            </a:r>
            <a:r>
              <a:rPr sz="1000" dirty="0">
                <a:solidFill>
                  <a:srgbClr val="393A3B"/>
                </a:solidFill>
                <a:latin typeface="Arial"/>
                <a:cs typeface="Arial"/>
              </a:rPr>
              <a:t>n</a:t>
            </a:r>
            <a:r>
              <a:rPr sz="1000" spc="-5" dirty="0">
                <a:solidFill>
                  <a:srgbClr val="393A3B"/>
                </a:solidFill>
                <a:latin typeface="Arial"/>
                <a:cs typeface="Arial"/>
              </a:rPr>
              <a:t>a</a:t>
            </a:r>
            <a:r>
              <a:rPr sz="1000" spc="-10" dirty="0">
                <a:solidFill>
                  <a:srgbClr val="393A3B"/>
                </a:solidFill>
                <a:latin typeface="Arial"/>
                <a:cs typeface="Arial"/>
              </a:rPr>
              <a:t>n</a:t>
            </a:r>
            <a:r>
              <a:rPr sz="1000" dirty="0">
                <a:solidFill>
                  <a:srgbClr val="393A3B"/>
                </a:solidFill>
                <a:latin typeface="Arial"/>
                <a:cs typeface="Arial"/>
              </a:rPr>
              <a:t>s</a:t>
            </a:r>
            <a:r>
              <a:rPr sz="1000" spc="-5" dirty="0">
                <a:solidFill>
                  <a:srgbClr val="393A3B"/>
                </a:solidFill>
                <a:latin typeface="Arial"/>
                <a:cs typeface="Arial"/>
              </a:rPr>
              <a:t>es  Citas</a:t>
            </a:r>
            <a:r>
              <a:rPr sz="1000" spc="-65" dirty="0">
                <a:solidFill>
                  <a:srgbClr val="393A3B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393A3B"/>
                </a:solidFill>
                <a:latin typeface="Arial"/>
                <a:cs typeface="Arial"/>
              </a:rPr>
              <a:t>nozares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4176" y="4141419"/>
            <a:ext cx="3684904" cy="16313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6320"/>
              </a:lnSpc>
              <a:spcBef>
                <a:spcPts val="100"/>
              </a:spcBef>
            </a:pPr>
            <a:r>
              <a:rPr sz="5400" b="1" dirty="0">
                <a:solidFill>
                  <a:srgbClr val="FFFFFF"/>
                </a:solidFill>
                <a:latin typeface="Arial"/>
                <a:cs typeface="Arial"/>
              </a:rPr>
              <a:t>Paldies</a:t>
            </a:r>
            <a:r>
              <a:rPr sz="54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400" b="1" dirty="0">
                <a:solidFill>
                  <a:srgbClr val="FFFFFF"/>
                </a:solidFill>
                <a:latin typeface="Arial"/>
                <a:cs typeface="Arial"/>
              </a:rPr>
              <a:t>par</a:t>
            </a:r>
            <a:endParaRPr sz="5400">
              <a:latin typeface="Arial"/>
              <a:cs typeface="Arial"/>
            </a:endParaRPr>
          </a:p>
          <a:p>
            <a:pPr marL="12700">
              <a:lnSpc>
                <a:spcPts val="6320"/>
              </a:lnSpc>
            </a:pPr>
            <a:r>
              <a:rPr sz="5400" b="1" dirty="0">
                <a:solidFill>
                  <a:srgbClr val="FFFFFF"/>
                </a:solidFill>
                <a:latin typeface="Arial"/>
                <a:cs typeface="Arial"/>
              </a:rPr>
              <a:t>uzmanību!</a:t>
            </a:r>
            <a:endParaRPr sz="5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890259" y="0"/>
            <a:ext cx="630174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62358" y="6565189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DB8892"/>
                </a:solidFill>
                <a:latin typeface="Arial"/>
                <a:cs typeface="Arial"/>
              </a:rPr>
              <a:t>5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60856" y="680669"/>
            <a:ext cx="814578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360F2C"/>
                </a:solidFill>
              </a:rPr>
              <a:t>Rīgas labais sniegums </a:t>
            </a:r>
            <a:r>
              <a:rPr sz="3200" dirty="0">
                <a:solidFill>
                  <a:srgbClr val="360F2C"/>
                </a:solidFill>
              </a:rPr>
              <a:t>ir </a:t>
            </a:r>
            <a:r>
              <a:rPr sz="3200" spc="-5" dirty="0">
                <a:solidFill>
                  <a:srgbClr val="360F2C"/>
                </a:solidFill>
              </a:rPr>
              <a:t>diezgan</a:t>
            </a:r>
            <a:r>
              <a:rPr sz="3200" spc="-110" dirty="0">
                <a:solidFill>
                  <a:srgbClr val="360F2C"/>
                </a:solidFill>
              </a:rPr>
              <a:t> </a:t>
            </a:r>
            <a:r>
              <a:rPr sz="3200" dirty="0">
                <a:solidFill>
                  <a:srgbClr val="360F2C"/>
                </a:solidFill>
              </a:rPr>
              <a:t>noturīgs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1120851" y="1887423"/>
            <a:ext cx="345186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DB8892"/>
                </a:solidFill>
                <a:latin typeface="Arial"/>
                <a:cs typeface="Arial"/>
              </a:rPr>
              <a:t>Ienākumu </a:t>
            </a:r>
            <a:r>
              <a:rPr sz="1400" b="1" dirty="0">
                <a:solidFill>
                  <a:srgbClr val="DB8892"/>
                </a:solidFill>
                <a:latin typeface="Arial"/>
                <a:cs typeface="Arial"/>
              </a:rPr>
              <a:t>izmaiņu </a:t>
            </a:r>
            <a:r>
              <a:rPr sz="1400" b="1" spc="-5" dirty="0">
                <a:solidFill>
                  <a:srgbClr val="DB8892"/>
                </a:solidFill>
                <a:latin typeface="Arial"/>
                <a:cs typeface="Arial"/>
              </a:rPr>
              <a:t>starpība attiecībā</a:t>
            </a:r>
            <a:r>
              <a:rPr sz="1400" b="1" spc="-175" dirty="0">
                <a:solidFill>
                  <a:srgbClr val="DB8892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DB8892"/>
                </a:solidFill>
                <a:latin typeface="Arial"/>
                <a:cs typeface="Arial"/>
              </a:rPr>
              <a:t>pret</a:t>
            </a:r>
            <a:endParaRPr sz="1400">
              <a:latin typeface="Arial"/>
              <a:cs typeface="Arial"/>
            </a:endParaRPr>
          </a:p>
          <a:p>
            <a:pPr marL="86995">
              <a:lnSpc>
                <a:spcPct val="100000"/>
              </a:lnSpc>
            </a:pPr>
            <a:r>
              <a:rPr sz="1400" b="1" spc="-5" dirty="0">
                <a:solidFill>
                  <a:srgbClr val="DB8892"/>
                </a:solidFill>
                <a:latin typeface="Arial"/>
                <a:cs typeface="Arial"/>
              </a:rPr>
              <a:t>Latvijas vidējo, pp, «vecajos»</a:t>
            </a:r>
            <a:r>
              <a:rPr sz="1400" b="1" spc="-140" dirty="0">
                <a:solidFill>
                  <a:srgbClr val="DB8892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DB8892"/>
                </a:solidFill>
                <a:latin typeface="Arial"/>
                <a:cs typeface="Arial"/>
              </a:rPr>
              <a:t>reģionos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75450" y="1887423"/>
            <a:ext cx="477012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DB8892"/>
                </a:solidFill>
                <a:latin typeface="Arial"/>
                <a:cs typeface="Arial"/>
              </a:rPr>
              <a:t>Ienākumu </a:t>
            </a:r>
            <a:r>
              <a:rPr sz="1400" b="1" dirty="0">
                <a:solidFill>
                  <a:srgbClr val="DB8892"/>
                </a:solidFill>
                <a:latin typeface="Arial"/>
                <a:cs typeface="Arial"/>
              </a:rPr>
              <a:t>izmaiņu </a:t>
            </a:r>
            <a:r>
              <a:rPr sz="1400" b="1" spc="-5" dirty="0">
                <a:solidFill>
                  <a:srgbClr val="DB8892"/>
                </a:solidFill>
                <a:latin typeface="Arial"/>
                <a:cs typeface="Arial"/>
              </a:rPr>
              <a:t>starpība attiecībā pret Latvijas</a:t>
            </a:r>
            <a:r>
              <a:rPr sz="1400" b="1" spc="-185" dirty="0">
                <a:solidFill>
                  <a:srgbClr val="DB8892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DB8892"/>
                </a:solidFill>
                <a:latin typeface="Arial"/>
                <a:cs typeface="Arial"/>
              </a:rPr>
              <a:t>vidējo,</a:t>
            </a:r>
            <a:endParaRPr sz="1400">
              <a:latin typeface="Arial"/>
              <a:cs typeface="Arial"/>
            </a:endParaRPr>
          </a:p>
          <a:p>
            <a:pPr marL="3175" algn="ctr">
              <a:lnSpc>
                <a:spcPct val="100000"/>
              </a:lnSpc>
            </a:pPr>
            <a:r>
              <a:rPr sz="1400" b="1" spc="-5" dirty="0">
                <a:solidFill>
                  <a:srgbClr val="DB8892"/>
                </a:solidFill>
                <a:latin typeface="Arial"/>
                <a:cs typeface="Arial"/>
              </a:rPr>
              <a:t>pp, «jaunajos»</a:t>
            </a:r>
            <a:r>
              <a:rPr sz="1400" b="1" spc="-60" dirty="0">
                <a:solidFill>
                  <a:srgbClr val="DB8892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DB8892"/>
                </a:solidFill>
                <a:latin typeface="Arial"/>
                <a:cs typeface="Arial"/>
              </a:rPr>
              <a:t>reģionos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101840" y="3215830"/>
            <a:ext cx="3538854" cy="2962910"/>
            <a:chOff x="7101840" y="3215830"/>
            <a:chExt cx="3538854" cy="2962910"/>
          </a:xfrm>
        </p:grpSpPr>
        <p:sp>
          <p:nvSpPr>
            <p:cNvPr id="7" name="object 7"/>
            <p:cNvSpPr/>
            <p:nvPr/>
          </p:nvSpPr>
          <p:spPr>
            <a:xfrm>
              <a:off x="7101840" y="4581143"/>
              <a:ext cx="3538854" cy="1592580"/>
            </a:xfrm>
            <a:custGeom>
              <a:avLst/>
              <a:gdLst/>
              <a:ahLst/>
              <a:cxnLst/>
              <a:rect l="l" t="t" r="r" b="b"/>
              <a:pathLst>
                <a:path w="3538854" h="1592579">
                  <a:moveTo>
                    <a:pt x="0" y="1592579"/>
                  </a:moveTo>
                  <a:lnTo>
                    <a:pt x="3538728" y="1592579"/>
                  </a:lnTo>
                </a:path>
                <a:path w="3538854" h="1592579">
                  <a:moveTo>
                    <a:pt x="0" y="1062227"/>
                  </a:moveTo>
                  <a:lnTo>
                    <a:pt x="3538728" y="1062227"/>
                  </a:lnTo>
                </a:path>
                <a:path w="3538854" h="1592579">
                  <a:moveTo>
                    <a:pt x="0" y="530351"/>
                  </a:moveTo>
                  <a:lnTo>
                    <a:pt x="3538728" y="530351"/>
                  </a:lnTo>
                </a:path>
                <a:path w="3538854" h="1592579">
                  <a:moveTo>
                    <a:pt x="0" y="0"/>
                  </a:moveTo>
                  <a:lnTo>
                    <a:pt x="3538728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102602" y="4050029"/>
              <a:ext cx="3537585" cy="0"/>
            </a:xfrm>
            <a:custGeom>
              <a:avLst/>
              <a:gdLst/>
              <a:ahLst/>
              <a:cxnLst/>
              <a:rect l="l" t="t" r="r" b="b"/>
              <a:pathLst>
                <a:path w="3537584">
                  <a:moveTo>
                    <a:pt x="0" y="0"/>
                  </a:moveTo>
                  <a:lnTo>
                    <a:pt x="3537204" y="0"/>
                  </a:lnTo>
                </a:path>
              </a:pathLst>
            </a:custGeom>
            <a:ln w="19050">
              <a:solidFill>
                <a:srgbClr val="4615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396734" y="3617213"/>
              <a:ext cx="2948940" cy="1271270"/>
            </a:xfrm>
            <a:custGeom>
              <a:avLst/>
              <a:gdLst/>
              <a:ahLst/>
              <a:cxnLst/>
              <a:rect l="l" t="t" r="r" b="b"/>
              <a:pathLst>
                <a:path w="2948940" h="1271270">
                  <a:moveTo>
                    <a:pt x="0" y="0"/>
                  </a:moveTo>
                  <a:lnTo>
                    <a:pt x="589788" y="1271016"/>
                  </a:lnTo>
                  <a:lnTo>
                    <a:pt x="1179576" y="1193292"/>
                  </a:lnTo>
                  <a:lnTo>
                    <a:pt x="1769364" y="1042416"/>
                  </a:lnTo>
                  <a:lnTo>
                    <a:pt x="2359152" y="417575"/>
                  </a:lnTo>
                  <a:lnTo>
                    <a:pt x="2948940" y="160019"/>
                  </a:lnTo>
                </a:path>
              </a:pathLst>
            </a:custGeom>
            <a:ln w="28575">
              <a:solidFill>
                <a:srgbClr val="B88D9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101840" y="3518915"/>
              <a:ext cx="3538854" cy="0"/>
            </a:xfrm>
            <a:custGeom>
              <a:avLst/>
              <a:gdLst/>
              <a:ahLst/>
              <a:cxnLst/>
              <a:rect l="l" t="t" r="r" b="b"/>
              <a:pathLst>
                <a:path w="3538854">
                  <a:moveTo>
                    <a:pt x="0" y="0"/>
                  </a:moveTo>
                  <a:lnTo>
                    <a:pt x="3538728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396734" y="3446525"/>
              <a:ext cx="2948940" cy="1132840"/>
            </a:xfrm>
            <a:custGeom>
              <a:avLst/>
              <a:gdLst/>
              <a:ahLst/>
              <a:cxnLst/>
              <a:rect l="l" t="t" r="r" b="b"/>
              <a:pathLst>
                <a:path w="2948940" h="1132839">
                  <a:moveTo>
                    <a:pt x="0" y="687324"/>
                  </a:moveTo>
                  <a:lnTo>
                    <a:pt x="589788" y="0"/>
                  </a:lnTo>
                  <a:lnTo>
                    <a:pt x="1179576" y="1132332"/>
                  </a:lnTo>
                  <a:lnTo>
                    <a:pt x="1769364" y="216407"/>
                  </a:lnTo>
                  <a:lnTo>
                    <a:pt x="2359152" y="438912"/>
                  </a:lnTo>
                  <a:lnTo>
                    <a:pt x="2948940" y="347472"/>
                  </a:lnTo>
                </a:path>
              </a:pathLst>
            </a:custGeom>
            <a:ln w="28575">
              <a:solidFill>
                <a:srgbClr val="778A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396734" y="3563873"/>
              <a:ext cx="2948940" cy="1784985"/>
            </a:xfrm>
            <a:custGeom>
              <a:avLst/>
              <a:gdLst/>
              <a:ahLst/>
              <a:cxnLst/>
              <a:rect l="l" t="t" r="r" b="b"/>
              <a:pathLst>
                <a:path w="2948940" h="1784985">
                  <a:moveTo>
                    <a:pt x="0" y="1056132"/>
                  </a:moveTo>
                  <a:lnTo>
                    <a:pt x="589788" y="1784603"/>
                  </a:lnTo>
                  <a:lnTo>
                    <a:pt x="1179576" y="848868"/>
                  </a:lnTo>
                  <a:lnTo>
                    <a:pt x="1769364" y="460248"/>
                  </a:lnTo>
                  <a:lnTo>
                    <a:pt x="2359152" y="0"/>
                  </a:lnTo>
                  <a:lnTo>
                    <a:pt x="2948940" y="304800"/>
                  </a:lnTo>
                </a:path>
              </a:pathLst>
            </a:custGeom>
            <a:ln w="28575">
              <a:solidFill>
                <a:srgbClr val="6D03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396734" y="3230117"/>
              <a:ext cx="2948940" cy="943610"/>
            </a:xfrm>
            <a:custGeom>
              <a:avLst/>
              <a:gdLst/>
              <a:ahLst/>
              <a:cxnLst/>
              <a:rect l="l" t="t" r="r" b="b"/>
              <a:pathLst>
                <a:path w="2948940" h="943610">
                  <a:moveTo>
                    <a:pt x="0" y="630936"/>
                  </a:moveTo>
                  <a:lnTo>
                    <a:pt x="589788" y="0"/>
                  </a:lnTo>
                  <a:lnTo>
                    <a:pt x="1179576" y="324612"/>
                  </a:lnTo>
                  <a:lnTo>
                    <a:pt x="1769364" y="778764"/>
                  </a:lnTo>
                  <a:lnTo>
                    <a:pt x="2359152" y="943356"/>
                  </a:lnTo>
                  <a:lnTo>
                    <a:pt x="2948940" y="938784"/>
                  </a:lnTo>
                </a:path>
              </a:pathLst>
            </a:custGeom>
            <a:ln w="28574">
              <a:solidFill>
                <a:srgbClr val="6DAA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396734" y="4039361"/>
              <a:ext cx="2948940" cy="2082164"/>
            </a:xfrm>
            <a:custGeom>
              <a:avLst/>
              <a:gdLst/>
              <a:ahLst/>
              <a:cxnLst/>
              <a:rect l="l" t="t" r="r" b="b"/>
              <a:pathLst>
                <a:path w="2948940" h="2082164">
                  <a:moveTo>
                    <a:pt x="0" y="509015"/>
                  </a:moveTo>
                  <a:lnTo>
                    <a:pt x="589788" y="2081783"/>
                  </a:lnTo>
                  <a:lnTo>
                    <a:pt x="1179576" y="958595"/>
                  </a:lnTo>
                  <a:lnTo>
                    <a:pt x="1769364" y="0"/>
                  </a:lnTo>
                  <a:lnTo>
                    <a:pt x="2359152" y="237744"/>
                  </a:lnTo>
                  <a:lnTo>
                    <a:pt x="2948940" y="166115"/>
                  </a:lnTo>
                </a:path>
              </a:pathLst>
            </a:custGeom>
            <a:ln w="28575">
              <a:solidFill>
                <a:srgbClr val="EA49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/>
          <p:nvPr/>
        </p:nvSpPr>
        <p:spPr>
          <a:xfrm>
            <a:off x="7101840" y="2988564"/>
            <a:ext cx="3538854" cy="0"/>
          </a:xfrm>
          <a:custGeom>
            <a:avLst/>
            <a:gdLst/>
            <a:ahLst/>
            <a:cxnLst/>
            <a:rect l="l" t="t" r="r" b="b"/>
            <a:pathLst>
              <a:path w="3538854">
                <a:moveTo>
                  <a:pt x="0" y="0"/>
                </a:moveTo>
                <a:lnTo>
                  <a:pt x="3538728" y="0"/>
                </a:lnTo>
              </a:path>
            </a:pathLst>
          </a:custGeom>
          <a:ln w="9525">
            <a:solidFill>
              <a:srgbClr val="EFCC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648957" y="6075679"/>
            <a:ext cx="35750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46153A"/>
                </a:solidFill>
                <a:latin typeface="Arial"/>
                <a:cs typeface="Arial"/>
              </a:rPr>
              <a:t>-8.</a:t>
            </a:r>
            <a:r>
              <a:rPr sz="1000" dirty="0">
                <a:solidFill>
                  <a:srgbClr val="46153A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46153A"/>
                </a:solidFill>
                <a:latin typeface="Arial"/>
                <a:cs typeface="Arial"/>
              </a:rPr>
              <a:t>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648957" y="5544718"/>
            <a:ext cx="35750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46153A"/>
                </a:solidFill>
                <a:latin typeface="Arial"/>
                <a:cs typeface="Arial"/>
              </a:rPr>
              <a:t>-6.</a:t>
            </a:r>
            <a:r>
              <a:rPr sz="1000" dirty="0">
                <a:solidFill>
                  <a:srgbClr val="46153A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46153A"/>
                </a:solidFill>
                <a:latin typeface="Arial"/>
                <a:cs typeface="Arial"/>
              </a:rPr>
              <a:t>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648957" y="5013452"/>
            <a:ext cx="35750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46153A"/>
                </a:solidFill>
                <a:latin typeface="Arial"/>
                <a:cs typeface="Arial"/>
              </a:rPr>
              <a:t>-4.</a:t>
            </a:r>
            <a:r>
              <a:rPr sz="1000" dirty="0">
                <a:solidFill>
                  <a:srgbClr val="46153A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46153A"/>
                </a:solidFill>
                <a:latin typeface="Arial"/>
                <a:cs typeface="Arial"/>
              </a:rPr>
              <a:t>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648957" y="4482465"/>
            <a:ext cx="35750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46153A"/>
                </a:solidFill>
                <a:latin typeface="Arial"/>
                <a:cs typeface="Arial"/>
              </a:rPr>
              <a:t>-2.</a:t>
            </a:r>
            <a:r>
              <a:rPr sz="1000" dirty="0">
                <a:solidFill>
                  <a:srgbClr val="46153A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46153A"/>
                </a:solidFill>
                <a:latin typeface="Arial"/>
                <a:cs typeface="Arial"/>
              </a:rPr>
              <a:t>%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691376" y="3951478"/>
            <a:ext cx="31496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46153A"/>
                </a:solidFill>
                <a:latin typeface="Arial"/>
                <a:cs typeface="Arial"/>
              </a:rPr>
              <a:t>0</a:t>
            </a:r>
            <a:r>
              <a:rPr sz="1000" dirty="0">
                <a:solidFill>
                  <a:srgbClr val="46153A"/>
                </a:solidFill>
                <a:latin typeface="Arial"/>
                <a:cs typeface="Arial"/>
              </a:rPr>
              <a:t>.</a:t>
            </a:r>
            <a:r>
              <a:rPr sz="1000" spc="-5" dirty="0">
                <a:solidFill>
                  <a:srgbClr val="46153A"/>
                </a:solidFill>
                <a:latin typeface="Arial"/>
                <a:cs typeface="Arial"/>
              </a:rPr>
              <a:t>0%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691376" y="3420617"/>
            <a:ext cx="31496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46153A"/>
                </a:solidFill>
                <a:latin typeface="Arial"/>
                <a:cs typeface="Arial"/>
              </a:rPr>
              <a:t>2</a:t>
            </a:r>
            <a:r>
              <a:rPr sz="1000" dirty="0">
                <a:solidFill>
                  <a:srgbClr val="46153A"/>
                </a:solidFill>
                <a:latin typeface="Arial"/>
                <a:cs typeface="Arial"/>
              </a:rPr>
              <a:t>.</a:t>
            </a:r>
            <a:r>
              <a:rPr sz="1000" spc="-5" dirty="0">
                <a:solidFill>
                  <a:srgbClr val="46153A"/>
                </a:solidFill>
                <a:latin typeface="Arial"/>
                <a:cs typeface="Arial"/>
              </a:rPr>
              <a:t>0%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691376" y="2889630"/>
            <a:ext cx="31496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46153A"/>
                </a:solidFill>
                <a:latin typeface="Arial"/>
                <a:cs typeface="Arial"/>
              </a:rPr>
              <a:t>4</a:t>
            </a:r>
            <a:r>
              <a:rPr sz="1000" dirty="0">
                <a:solidFill>
                  <a:srgbClr val="46153A"/>
                </a:solidFill>
                <a:latin typeface="Arial"/>
                <a:cs typeface="Arial"/>
              </a:rPr>
              <a:t>.</a:t>
            </a:r>
            <a:r>
              <a:rPr sz="1000" spc="-5" dirty="0">
                <a:solidFill>
                  <a:srgbClr val="46153A"/>
                </a:solidFill>
                <a:latin typeface="Arial"/>
                <a:cs typeface="Arial"/>
              </a:rPr>
              <a:t>0%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243953" y="6226555"/>
            <a:ext cx="3079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46153A"/>
                </a:solidFill>
                <a:latin typeface="Arial"/>
                <a:cs typeface="Arial"/>
              </a:rPr>
              <a:t>2</a:t>
            </a:r>
            <a:r>
              <a:rPr sz="1000" dirty="0">
                <a:solidFill>
                  <a:srgbClr val="46153A"/>
                </a:solidFill>
                <a:latin typeface="Arial"/>
                <a:cs typeface="Arial"/>
              </a:rPr>
              <a:t>0</a:t>
            </a:r>
            <a:r>
              <a:rPr sz="1000" spc="-10" dirty="0">
                <a:solidFill>
                  <a:srgbClr val="46153A"/>
                </a:solidFill>
                <a:latin typeface="Arial"/>
                <a:cs typeface="Arial"/>
              </a:rPr>
              <a:t>1</a:t>
            </a:r>
            <a:r>
              <a:rPr sz="1000" spc="-5" dirty="0">
                <a:solidFill>
                  <a:srgbClr val="46153A"/>
                </a:solidFill>
                <a:latin typeface="Arial"/>
                <a:cs typeface="Arial"/>
              </a:rPr>
              <a:t>5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833741" y="6226555"/>
            <a:ext cx="3079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46153A"/>
                </a:solidFill>
                <a:latin typeface="Arial"/>
                <a:cs typeface="Arial"/>
              </a:rPr>
              <a:t>2</a:t>
            </a:r>
            <a:r>
              <a:rPr sz="1000" dirty="0">
                <a:solidFill>
                  <a:srgbClr val="46153A"/>
                </a:solidFill>
                <a:latin typeface="Arial"/>
                <a:cs typeface="Arial"/>
              </a:rPr>
              <a:t>0</a:t>
            </a:r>
            <a:r>
              <a:rPr sz="1000" spc="-10" dirty="0">
                <a:solidFill>
                  <a:srgbClr val="46153A"/>
                </a:solidFill>
                <a:latin typeface="Arial"/>
                <a:cs typeface="Arial"/>
              </a:rPr>
              <a:t>1</a:t>
            </a:r>
            <a:r>
              <a:rPr sz="1000" spc="-5" dirty="0">
                <a:solidFill>
                  <a:srgbClr val="46153A"/>
                </a:solidFill>
                <a:latin typeface="Arial"/>
                <a:cs typeface="Arial"/>
              </a:rPr>
              <a:t>6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423275" y="6226555"/>
            <a:ext cx="3079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46153A"/>
                </a:solidFill>
                <a:latin typeface="Arial"/>
                <a:cs typeface="Arial"/>
              </a:rPr>
              <a:t>2</a:t>
            </a:r>
            <a:r>
              <a:rPr sz="1000" spc="5" dirty="0">
                <a:solidFill>
                  <a:srgbClr val="46153A"/>
                </a:solidFill>
                <a:latin typeface="Arial"/>
                <a:cs typeface="Arial"/>
              </a:rPr>
              <a:t>0</a:t>
            </a:r>
            <a:r>
              <a:rPr sz="1000" spc="-10" dirty="0">
                <a:solidFill>
                  <a:srgbClr val="46153A"/>
                </a:solidFill>
                <a:latin typeface="Arial"/>
                <a:cs typeface="Arial"/>
              </a:rPr>
              <a:t>1</a:t>
            </a:r>
            <a:r>
              <a:rPr sz="1000" spc="-5" dirty="0">
                <a:solidFill>
                  <a:srgbClr val="46153A"/>
                </a:solidFill>
                <a:latin typeface="Arial"/>
                <a:cs typeface="Arial"/>
              </a:rPr>
              <a:t>7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013063" y="6226555"/>
            <a:ext cx="3079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46153A"/>
                </a:solidFill>
                <a:latin typeface="Arial"/>
                <a:cs typeface="Arial"/>
              </a:rPr>
              <a:t>2</a:t>
            </a:r>
            <a:r>
              <a:rPr sz="1000" spc="5" dirty="0">
                <a:solidFill>
                  <a:srgbClr val="46153A"/>
                </a:solidFill>
                <a:latin typeface="Arial"/>
                <a:cs typeface="Arial"/>
              </a:rPr>
              <a:t>0</a:t>
            </a:r>
            <a:r>
              <a:rPr sz="1000" spc="-10" dirty="0">
                <a:solidFill>
                  <a:srgbClr val="46153A"/>
                </a:solidFill>
                <a:latin typeface="Arial"/>
                <a:cs typeface="Arial"/>
              </a:rPr>
              <a:t>1</a:t>
            </a:r>
            <a:r>
              <a:rPr sz="1000" spc="-5" dirty="0">
                <a:solidFill>
                  <a:srgbClr val="46153A"/>
                </a:solidFill>
                <a:latin typeface="Arial"/>
                <a:cs typeface="Arial"/>
              </a:rPr>
              <a:t>8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602851" y="6226555"/>
            <a:ext cx="3079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46153A"/>
                </a:solidFill>
                <a:latin typeface="Arial"/>
                <a:cs typeface="Arial"/>
              </a:rPr>
              <a:t>2</a:t>
            </a:r>
            <a:r>
              <a:rPr sz="1000" spc="5" dirty="0">
                <a:solidFill>
                  <a:srgbClr val="46153A"/>
                </a:solidFill>
                <a:latin typeface="Arial"/>
                <a:cs typeface="Arial"/>
              </a:rPr>
              <a:t>0</a:t>
            </a:r>
            <a:r>
              <a:rPr sz="1000" spc="-10" dirty="0">
                <a:solidFill>
                  <a:srgbClr val="46153A"/>
                </a:solidFill>
                <a:latin typeface="Arial"/>
                <a:cs typeface="Arial"/>
              </a:rPr>
              <a:t>1</a:t>
            </a:r>
            <a:r>
              <a:rPr sz="1000" spc="-5" dirty="0">
                <a:solidFill>
                  <a:srgbClr val="46153A"/>
                </a:solidFill>
                <a:latin typeface="Arial"/>
                <a:cs typeface="Arial"/>
              </a:rPr>
              <a:t>9</a:t>
            </a:r>
            <a:endParaRPr sz="10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192639" y="6226555"/>
            <a:ext cx="3079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46153A"/>
                </a:solidFill>
                <a:latin typeface="Arial"/>
                <a:cs typeface="Arial"/>
              </a:rPr>
              <a:t>2</a:t>
            </a:r>
            <a:r>
              <a:rPr sz="1000" dirty="0">
                <a:solidFill>
                  <a:srgbClr val="46153A"/>
                </a:solidFill>
                <a:latin typeface="Arial"/>
                <a:cs typeface="Arial"/>
              </a:rPr>
              <a:t>0</a:t>
            </a:r>
            <a:r>
              <a:rPr sz="1000" spc="-10" dirty="0">
                <a:solidFill>
                  <a:srgbClr val="46153A"/>
                </a:solidFill>
                <a:latin typeface="Arial"/>
                <a:cs typeface="Arial"/>
              </a:rPr>
              <a:t>2</a:t>
            </a:r>
            <a:r>
              <a:rPr sz="1000" spc="-5" dirty="0">
                <a:solidFill>
                  <a:srgbClr val="46153A"/>
                </a:solidFill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0818114" y="3963161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8575">
            <a:solidFill>
              <a:srgbClr val="B88D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1077193" y="3864609"/>
            <a:ext cx="5194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46153A"/>
                </a:solidFill>
                <a:latin typeface="Arial"/>
                <a:cs typeface="Arial"/>
              </a:rPr>
              <a:t>Ze</a:t>
            </a:r>
            <a:r>
              <a:rPr sz="1000" dirty="0">
                <a:solidFill>
                  <a:srgbClr val="46153A"/>
                </a:solidFill>
                <a:latin typeface="Arial"/>
                <a:cs typeface="Arial"/>
              </a:rPr>
              <a:t>m</a:t>
            </a:r>
            <a:r>
              <a:rPr sz="1000" spc="-5" dirty="0">
                <a:solidFill>
                  <a:srgbClr val="46153A"/>
                </a:solidFill>
                <a:latin typeface="Arial"/>
                <a:cs typeface="Arial"/>
              </a:rPr>
              <a:t>g</a:t>
            </a:r>
            <a:r>
              <a:rPr sz="1000" spc="-10" dirty="0">
                <a:solidFill>
                  <a:srgbClr val="46153A"/>
                </a:solidFill>
                <a:latin typeface="Arial"/>
                <a:cs typeface="Arial"/>
              </a:rPr>
              <a:t>a</a:t>
            </a:r>
            <a:r>
              <a:rPr sz="1000" dirty="0">
                <a:solidFill>
                  <a:srgbClr val="46153A"/>
                </a:solidFill>
                <a:latin typeface="Arial"/>
                <a:cs typeface="Arial"/>
              </a:rPr>
              <a:t>l</a:t>
            </a:r>
            <a:r>
              <a:rPr sz="1000" spc="-5" dirty="0">
                <a:solidFill>
                  <a:srgbClr val="46153A"/>
                </a:solidFill>
                <a:latin typeface="Arial"/>
                <a:cs typeface="Arial"/>
              </a:rPr>
              <a:t>e</a:t>
            </a:r>
            <a:endParaRPr sz="10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0818114" y="4339590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8575">
            <a:solidFill>
              <a:srgbClr val="778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1077193" y="4240479"/>
            <a:ext cx="5194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46153A"/>
                </a:solidFill>
                <a:latin typeface="Arial"/>
                <a:cs typeface="Arial"/>
              </a:rPr>
              <a:t>V</a:t>
            </a:r>
            <a:r>
              <a:rPr sz="1000" spc="-15" dirty="0">
                <a:solidFill>
                  <a:srgbClr val="46153A"/>
                </a:solidFill>
                <a:latin typeface="Arial"/>
                <a:cs typeface="Arial"/>
              </a:rPr>
              <a:t>i</a:t>
            </a:r>
            <a:r>
              <a:rPr sz="1000" spc="-10" dirty="0">
                <a:solidFill>
                  <a:srgbClr val="46153A"/>
                </a:solidFill>
                <a:latin typeface="Arial"/>
                <a:cs typeface="Arial"/>
              </a:rPr>
              <a:t>d</a:t>
            </a:r>
            <a:r>
              <a:rPr sz="1000" spc="-5" dirty="0">
                <a:solidFill>
                  <a:srgbClr val="46153A"/>
                </a:solidFill>
                <a:latin typeface="Arial"/>
                <a:cs typeface="Arial"/>
              </a:rPr>
              <a:t>z</a:t>
            </a:r>
            <a:r>
              <a:rPr sz="1000" spc="-10" dirty="0">
                <a:solidFill>
                  <a:srgbClr val="46153A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46153A"/>
                </a:solidFill>
                <a:latin typeface="Arial"/>
                <a:cs typeface="Arial"/>
              </a:rPr>
              <a:t>m</a:t>
            </a:r>
            <a:r>
              <a:rPr sz="1000" spc="-5" dirty="0">
                <a:solidFill>
                  <a:srgbClr val="46153A"/>
                </a:solidFill>
                <a:latin typeface="Arial"/>
                <a:cs typeface="Arial"/>
              </a:rPr>
              <a:t>e</a:t>
            </a:r>
            <a:endParaRPr sz="10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0818114" y="4716017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8575">
            <a:solidFill>
              <a:srgbClr val="6D03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1077193" y="4617211"/>
            <a:ext cx="5334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46153A"/>
                </a:solidFill>
                <a:latin typeface="Arial"/>
                <a:cs typeface="Arial"/>
              </a:rPr>
              <a:t>K</a:t>
            </a:r>
            <a:r>
              <a:rPr sz="1000" spc="-5" dirty="0">
                <a:solidFill>
                  <a:srgbClr val="46153A"/>
                </a:solidFill>
                <a:latin typeface="Arial"/>
                <a:cs typeface="Arial"/>
              </a:rPr>
              <a:t>ur</a:t>
            </a:r>
            <a:r>
              <a:rPr sz="1000" spc="-10" dirty="0">
                <a:solidFill>
                  <a:srgbClr val="46153A"/>
                </a:solidFill>
                <a:latin typeface="Arial"/>
                <a:cs typeface="Arial"/>
              </a:rPr>
              <a:t>z</a:t>
            </a:r>
            <a:r>
              <a:rPr sz="1000" dirty="0">
                <a:solidFill>
                  <a:srgbClr val="46153A"/>
                </a:solidFill>
                <a:latin typeface="Arial"/>
                <a:cs typeface="Arial"/>
              </a:rPr>
              <a:t>e</a:t>
            </a:r>
            <a:r>
              <a:rPr sz="1000" spc="-5" dirty="0">
                <a:solidFill>
                  <a:srgbClr val="46153A"/>
                </a:solidFill>
                <a:latin typeface="Arial"/>
                <a:cs typeface="Arial"/>
              </a:rPr>
              <a:t>me</a:t>
            </a:r>
            <a:endParaRPr sz="10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0818114" y="5092446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8575">
            <a:solidFill>
              <a:srgbClr val="6DAA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11077193" y="4993640"/>
            <a:ext cx="29400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46153A"/>
                </a:solidFill>
                <a:latin typeface="Arial"/>
                <a:cs typeface="Arial"/>
              </a:rPr>
              <a:t>Rī</a:t>
            </a:r>
            <a:r>
              <a:rPr sz="1000" dirty="0">
                <a:solidFill>
                  <a:srgbClr val="46153A"/>
                </a:solidFill>
                <a:latin typeface="Arial"/>
                <a:cs typeface="Arial"/>
              </a:rPr>
              <a:t>g</a:t>
            </a:r>
            <a:r>
              <a:rPr sz="1000" spc="-5" dirty="0">
                <a:solidFill>
                  <a:srgbClr val="46153A"/>
                </a:solidFill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0818114" y="5468873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8575">
            <a:solidFill>
              <a:srgbClr val="EA49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11077193" y="5370067"/>
            <a:ext cx="44195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46153A"/>
                </a:solidFill>
                <a:latin typeface="Arial"/>
                <a:cs typeface="Arial"/>
              </a:rPr>
              <a:t>L</a:t>
            </a:r>
            <a:r>
              <a:rPr sz="1000" dirty="0">
                <a:solidFill>
                  <a:srgbClr val="46153A"/>
                </a:solidFill>
                <a:latin typeface="Arial"/>
                <a:cs typeface="Arial"/>
              </a:rPr>
              <a:t>a</a:t>
            </a:r>
            <a:r>
              <a:rPr sz="1000" spc="-5" dirty="0">
                <a:solidFill>
                  <a:srgbClr val="46153A"/>
                </a:solidFill>
                <a:latin typeface="Arial"/>
                <a:cs typeface="Arial"/>
              </a:rPr>
              <a:t>tg</a:t>
            </a:r>
            <a:r>
              <a:rPr sz="1000" dirty="0">
                <a:solidFill>
                  <a:srgbClr val="46153A"/>
                </a:solidFill>
                <a:latin typeface="Arial"/>
                <a:cs typeface="Arial"/>
              </a:rPr>
              <a:t>a</a:t>
            </a:r>
            <a:r>
              <a:rPr sz="1000" spc="-10" dirty="0">
                <a:solidFill>
                  <a:srgbClr val="46153A"/>
                </a:solidFill>
                <a:latin typeface="Arial"/>
                <a:cs typeface="Arial"/>
              </a:rPr>
              <a:t>l</a:t>
            </a:r>
            <a:r>
              <a:rPr sz="1000" spc="-5" dirty="0">
                <a:solidFill>
                  <a:srgbClr val="46153A"/>
                </a:solidFill>
                <a:latin typeface="Arial"/>
                <a:cs typeface="Arial"/>
              </a:rPr>
              <a:t>e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864108" y="3115246"/>
            <a:ext cx="3903345" cy="3098800"/>
            <a:chOff x="864108" y="3115246"/>
            <a:chExt cx="3903345" cy="3098800"/>
          </a:xfrm>
        </p:grpSpPr>
        <p:sp>
          <p:nvSpPr>
            <p:cNvPr id="40" name="object 40"/>
            <p:cNvSpPr/>
            <p:nvPr/>
          </p:nvSpPr>
          <p:spPr>
            <a:xfrm>
              <a:off x="864108" y="3496055"/>
              <a:ext cx="3903345" cy="2712720"/>
            </a:xfrm>
            <a:custGeom>
              <a:avLst/>
              <a:gdLst/>
              <a:ahLst/>
              <a:cxnLst/>
              <a:rect l="l" t="t" r="r" b="b"/>
              <a:pathLst>
                <a:path w="3903345" h="2712720">
                  <a:moveTo>
                    <a:pt x="0" y="2712720"/>
                  </a:moveTo>
                  <a:lnTo>
                    <a:pt x="3902964" y="2712720"/>
                  </a:lnTo>
                </a:path>
                <a:path w="3903345" h="2712720">
                  <a:moveTo>
                    <a:pt x="0" y="2170176"/>
                  </a:moveTo>
                  <a:lnTo>
                    <a:pt x="3902964" y="2170176"/>
                  </a:lnTo>
                </a:path>
                <a:path w="3903345" h="2712720">
                  <a:moveTo>
                    <a:pt x="0" y="1627632"/>
                  </a:moveTo>
                  <a:lnTo>
                    <a:pt x="3902964" y="1627632"/>
                  </a:lnTo>
                </a:path>
                <a:path w="3903345" h="2712720">
                  <a:moveTo>
                    <a:pt x="0" y="1085088"/>
                  </a:moveTo>
                  <a:lnTo>
                    <a:pt x="3902964" y="1085088"/>
                  </a:lnTo>
                </a:path>
                <a:path w="3903345" h="2712720">
                  <a:moveTo>
                    <a:pt x="0" y="0"/>
                  </a:moveTo>
                  <a:lnTo>
                    <a:pt x="3902964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64870" y="4037837"/>
              <a:ext cx="3901440" cy="0"/>
            </a:xfrm>
            <a:custGeom>
              <a:avLst/>
              <a:gdLst/>
              <a:ahLst/>
              <a:cxnLst/>
              <a:rect l="l" t="t" r="r" b="b"/>
              <a:pathLst>
                <a:path w="3901440">
                  <a:moveTo>
                    <a:pt x="0" y="0"/>
                  </a:moveTo>
                  <a:lnTo>
                    <a:pt x="3901440" y="0"/>
                  </a:lnTo>
                </a:path>
              </a:pathLst>
            </a:custGeom>
            <a:ln w="19050">
              <a:solidFill>
                <a:srgbClr val="1E28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189482" y="3353561"/>
              <a:ext cx="3252470" cy="1076325"/>
            </a:xfrm>
            <a:custGeom>
              <a:avLst/>
              <a:gdLst/>
              <a:ahLst/>
              <a:cxnLst/>
              <a:rect l="l" t="t" r="r" b="b"/>
              <a:pathLst>
                <a:path w="3252470" h="1076325">
                  <a:moveTo>
                    <a:pt x="0" y="393192"/>
                  </a:moveTo>
                  <a:lnTo>
                    <a:pt x="650748" y="0"/>
                  </a:lnTo>
                  <a:lnTo>
                    <a:pt x="1301495" y="201167"/>
                  </a:lnTo>
                  <a:lnTo>
                    <a:pt x="1950720" y="630936"/>
                  </a:lnTo>
                  <a:lnTo>
                    <a:pt x="2601468" y="1075944"/>
                  </a:lnTo>
                  <a:lnTo>
                    <a:pt x="3252216" y="39624"/>
                  </a:lnTo>
                </a:path>
              </a:pathLst>
            </a:custGeom>
            <a:ln w="28574">
              <a:solidFill>
                <a:srgbClr val="6DAA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189482" y="3617213"/>
              <a:ext cx="3252470" cy="1312545"/>
            </a:xfrm>
            <a:custGeom>
              <a:avLst/>
              <a:gdLst/>
              <a:ahLst/>
              <a:cxnLst/>
              <a:rect l="l" t="t" r="r" b="b"/>
              <a:pathLst>
                <a:path w="3252470" h="1312545">
                  <a:moveTo>
                    <a:pt x="0" y="0"/>
                  </a:moveTo>
                  <a:lnTo>
                    <a:pt x="650748" y="1312164"/>
                  </a:lnTo>
                  <a:lnTo>
                    <a:pt x="1301495" y="1196340"/>
                  </a:lnTo>
                  <a:lnTo>
                    <a:pt x="1950720" y="1071372"/>
                  </a:lnTo>
                  <a:lnTo>
                    <a:pt x="2601468" y="394716"/>
                  </a:lnTo>
                  <a:lnTo>
                    <a:pt x="3252216" y="141731"/>
                  </a:lnTo>
                </a:path>
              </a:pathLst>
            </a:custGeom>
            <a:ln w="28575">
              <a:solidFill>
                <a:srgbClr val="B88D9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189482" y="3499865"/>
              <a:ext cx="3252470" cy="1918970"/>
            </a:xfrm>
            <a:custGeom>
              <a:avLst/>
              <a:gdLst/>
              <a:ahLst/>
              <a:cxnLst/>
              <a:rect l="l" t="t" r="r" b="b"/>
              <a:pathLst>
                <a:path w="3252470" h="1918970">
                  <a:moveTo>
                    <a:pt x="0" y="1255776"/>
                  </a:moveTo>
                  <a:lnTo>
                    <a:pt x="650748" y="1918716"/>
                  </a:lnTo>
                  <a:lnTo>
                    <a:pt x="1301495" y="899160"/>
                  </a:lnTo>
                  <a:lnTo>
                    <a:pt x="1950720" y="603504"/>
                  </a:lnTo>
                  <a:lnTo>
                    <a:pt x="2601468" y="0"/>
                  </a:lnTo>
                  <a:lnTo>
                    <a:pt x="3252216" y="425196"/>
                  </a:lnTo>
                </a:path>
              </a:pathLst>
            </a:custGeom>
            <a:ln w="28575">
              <a:solidFill>
                <a:srgbClr val="6D03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189482" y="3231641"/>
              <a:ext cx="3252470" cy="1569720"/>
            </a:xfrm>
            <a:custGeom>
              <a:avLst/>
              <a:gdLst/>
              <a:ahLst/>
              <a:cxnLst/>
              <a:rect l="l" t="t" r="r" b="b"/>
              <a:pathLst>
                <a:path w="3252470" h="1569720">
                  <a:moveTo>
                    <a:pt x="0" y="568452"/>
                  </a:moveTo>
                  <a:lnTo>
                    <a:pt x="650748" y="0"/>
                  </a:lnTo>
                  <a:lnTo>
                    <a:pt x="1301495" y="1569720"/>
                  </a:lnTo>
                  <a:lnTo>
                    <a:pt x="1950720" y="182880"/>
                  </a:lnTo>
                  <a:lnTo>
                    <a:pt x="2601468" y="559308"/>
                  </a:lnTo>
                  <a:lnTo>
                    <a:pt x="3252216" y="697992"/>
                  </a:lnTo>
                </a:path>
              </a:pathLst>
            </a:custGeom>
            <a:ln w="28575">
              <a:solidFill>
                <a:srgbClr val="A8B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189482" y="4062222"/>
              <a:ext cx="3252470" cy="2105025"/>
            </a:xfrm>
            <a:custGeom>
              <a:avLst/>
              <a:gdLst/>
              <a:ahLst/>
              <a:cxnLst/>
              <a:rect l="l" t="t" r="r" b="b"/>
              <a:pathLst>
                <a:path w="3252470" h="2105025">
                  <a:moveTo>
                    <a:pt x="0" y="505967"/>
                  </a:moveTo>
                  <a:lnTo>
                    <a:pt x="650748" y="2104643"/>
                  </a:lnTo>
                  <a:lnTo>
                    <a:pt x="1301495" y="908303"/>
                  </a:lnTo>
                  <a:lnTo>
                    <a:pt x="1950720" y="0"/>
                  </a:lnTo>
                  <a:lnTo>
                    <a:pt x="2601468" y="178307"/>
                  </a:lnTo>
                  <a:lnTo>
                    <a:pt x="3252216" y="172211"/>
                  </a:lnTo>
                </a:path>
              </a:pathLst>
            </a:custGeom>
            <a:ln w="28575">
              <a:solidFill>
                <a:srgbClr val="EA49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189482" y="3129533"/>
              <a:ext cx="3252470" cy="2647315"/>
            </a:xfrm>
            <a:custGeom>
              <a:avLst/>
              <a:gdLst/>
              <a:ahLst/>
              <a:cxnLst/>
              <a:rect l="l" t="t" r="r" b="b"/>
              <a:pathLst>
                <a:path w="3252470" h="2647315">
                  <a:moveTo>
                    <a:pt x="0" y="1097279"/>
                  </a:moveTo>
                  <a:lnTo>
                    <a:pt x="650748" y="0"/>
                  </a:lnTo>
                  <a:lnTo>
                    <a:pt x="1301495" y="466343"/>
                  </a:lnTo>
                  <a:lnTo>
                    <a:pt x="1950720" y="874776"/>
                  </a:lnTo>
                  <a:lnTo>
                    <a:pt x="2601468" y="358139"/>
                  </a:lnTo>
                  <a:lnTo>
                    <a:pt x="3252216" y="2647188"/>
                  </a:lnTo>
                </a:path>
              </a:pathLst>
            </a:custGeom>
            <a:ln w="28575">
              <a:solidFill>
                <a:srgbClr val="6DAAD2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/>
          <p:nvPr/>
        </p:nvSpPr>
        <p:spPr>
          <a:xfrm>
            <a:off x="864108" y="2951988"/>
            <a:ext cx="3903345" cy="0"/>
          </a:xfrm>
          <a:custGeom>
            <a:avLst/>
            <a:gdLst/>
            <a:ahLst/>
            <a:cxnLst/>
            <a:rect l="l" t="t" r="r" b="b"/>
            <a:pathLst>
              <a:path w="3903345">
                <a:moveTo>
                  <a:pt x="0" y="0"/>
                </a:moveTo>
                <a:lnTo>
                  <a:pt x="3902964" y="0"/>
                </a:lnTo>
              </a:path>
            </a:pathLst>
          </a:custGeom>
          <a:ln w="9525">
            <a:solidFill>
              <a:srgbClr val="EFCC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516737" y="6110732"/>
            <a:ext cx="25146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93A3B"/>
                </a:solidFill>
                <a:latin typeface="Arial"/>
                <a:cs typeface="Arial"/>
              </a:rPr>
              <a:t>-</a:t>
            </a:r>
            <a:r>
              <a:rPr sz="1000" spc="-10" dirty="0">
                <a:solidFill>
                  <a:srgbClr val="393A3B"/>
                </a:solidFill>
                <a:latin typeface="Arial"/>
                <a:cs typeface="Arial"/>
              </a:rPr>
              <a:t>8</a:t>
            </a:r>
            <a:r>
              <a:rPr sz="1000" spc="-5" dirty="0">
                <a:solidFill>
                  <a:srgbClr val="393A3B"/>
                </a:solidFill>
                <a:latin typeface="Arial"/>
                <a:cs typeface="Arial"/>
              </a:rPr>
              <a:t>%</a:t>
            </a:r>
            <a:endParaRPr sz="10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16737" y="5568188"/>
            <a:ext cx="2508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93A3B"/>
                </a:solidFill>
                <a:latin typeface="Arial"/>
                <a:cs typeface="Arial"/>
              </a:rPr>
              <a:t>-6%</a:t>
            </a:r>
            <a:endParaRPr sz="10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16737" y="5025390"/>
            <a:ext cx="2508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93A3B"/>
                </a:solidFill>
                <a:latin typeface="Arial"/>
                <a:cs typeface="Arial"/>
              </a:rPr>
              <a:t>-4%</a:t>
            </a:r>
            <a:endParaRPr sz="10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16737" y="4482465"/>
            <a:ext cx="2508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93A3B"/>
                </a:solidFill>
                <a:latin typeface="Arial"/>
                <a:cs typeface="Arial"/>
              </a:rPr>
              <a:t>-2%</a:t>
            </a:r>
            <a:endParaRPr sz="10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59104" y="3939666"/>
            <a:ext cx="20827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393A3B"/>
                </a:solidFill>
                <a:latin typeface="Arial"/>
                <a:cs typeface="Arial"/>
              </a:rPr>
              <a:t>0%</a:t>
            </a:r>
            <a:endParaRPr sz="10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59104" y="3396742"/>
            <a:ext cx="20827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393A3B"/>
                </a:solidFill>
                <a:latin typeface="Arial"/>
                <a:cs typeface="Arial"/>
              </a:rPr>
              <a:t>2%</a:t>
            </a:r>
            <a:endParaRPr sz="10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59104" y="2853943"/>
            <a:ext cx="20827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393A3B"/>
                </a:solidFill>
                <a:latin typeface="Arial"/>
                <a:cs typeface="Arial"/>
              </a:rPr>
              <a:t>4%</a:t>
            </a:r>
            <a:endParaRPr sz="10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035811" y="6262522"/>
            <a:ext cx="3079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93A3B"/>
                </a:solidFill>
                <a:latin typeface="Arial"/>
                <a:cs typeface="Arial"/>
              </a:rPr>
              <a:t>2</a:t>
            </a:r>
            <a:r>
              <a:rPr sz="1000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393A3B"/>
                </a:solidFill>
                <a:latin typeface="Arial"/>
                <a:cs typeface="Arial"/>
              </a:rPr>
              <a:t>15</a:t>
            </a:r>
            <a:endParaRPr sz="10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686305" y="6262522"/>
            <a:ext cx="3079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93A3B"/>
                </a:solidFill>
                <a:latin typeface="Arial"/>
                <a:cs typeface="Arial"/>
              </a:rPr>
              <a:t>2</a:t>
            </a:r>
            <a:r>
              <a:rPr sz="1000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393A3B"/>
                </a:solidFill>
                <a:latin typeface="Arial"/>
                <a:cs typeface="Arial"/>
              </a:rPr>
              <a:t>16</a:t>
            </a:r>
            <a:endParaRPr sz="10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336673" y="6262522"/>
            <a:ext cx="3079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93A3B"/>
                </a:solidFill>
                <a:latin typeface="Arial"/>
                <a:cs typeface="Arial"/>
              </a:rPr>
              <a:t>2</a:t>
            </a:r>
            <a:r>
              <a:rPr sz="1000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393A3B"/>
                </a:solidFill>
                <a:latin typeface="Arial"/>
                <a:cs typeface="Arial"/>
              </a:rPr>
              <a:t>17</a:t>
            </a:r>
            <a:endParaRPr sz="10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987167" y="6262522"/>
            <a:ext cx="3079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93A3B"/>
                </a:solidFill>
                <a:latin typeface="Arial"/>
                <a:cs typeface="Arial"/>
              </a:rPr>
              <a:t>2</a:t>
            </a:r>
            <a:r>
              <a:rPr sz="1000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393A3B"/>
                </a:solidFill>
                <a:latin typeface="Arial"/>
                <a:cs typeface="Arial"/>
              </a:rPr>
              <a:t>18</a:t>
            </a:r>
            <a:endParaRPr sz="10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3637534" y="6262522"/>
            <a:ext cx="3079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93A3B"/>
                </a:solidFill>
                <a:latin typeface="Arial"/>
                <a:cs typeface="Arial"/>
              </a:rPr>
              <a:t>2</a:t>
            </a:r>
            <a:r>
              <a:rPr sz="1000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393A3B"/>
                </a:solidFill>
                <a:latin typeface="Arial"/>
                <a:cs typeface="Arial"/>
              </a:rPr>
              <a:t>19</a:t>
            </a:r>
            <a:endParaRPr sz="10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288028" y="6262522"/>
            <a:ext cx="3079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93A3B"/>
                </a:solidFill>
                <a:latin typeface="Arial"/>
                <a:cs typeface="Arial"/>
              </a:rPr>
              <a:t>2</a:t>
            </a:r>
            <a:r>
              <a:rPr sz="1000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393A3B"/>
                </a:solidFill>
                <a:latin typeface="Arial"/>
                <a:cs typeface="Arial"/>
              </a:rPr>
              <a:t>20</a:t>
            </a:r>
            <a:endParaRPr sz="100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4973573" y="3862578"/>
            <a:ext cx="320040" cy="0"/>
          </a:xfrm>
          <a:custGeom>
            <a:avLst/>
            <a:gdLst/>
            <a:ahLst/>
            <a:cxnLst/>
            <a:rect l="l" t="t" r="r" b="b"/>
            <a:pathLst>
              <a:path w="320039">
                <a:moveTo>
                  <a:pt x="0" y="0"/>
                </a:moveTo>
                <a:lnTo>
                  <a:pt x="320039" y="0"/>
                </a:lnTo>
              </a:path>
            </a:pathLst>
          </a:custGeom>
          <a:ln w="28575">
            <a:solidFill>
              <a:srgbClr val="6DAA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5316982" y="3764026"/>
            <a:ext cx="29400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393A3B"/>
                </a:solidFill>
                <a:latin typeface="Arial"/>
                <a:cs typeface="Arial"/>
              </a:rPr>
              <a:t>Rī</a:t>
            </a:r>
            <a:r>
              <a:rPr sz="1000" dirty="0">
                <a:solidFill>
                  <a:srgbClr val="393A3B"/>
                </a:solidFill>
                <a:latin typeface="Arial"/>
                <a:cs typeface="Arial"/>
              </a:rPr>
              <a:t>g</a:t>
            </a:r>
            <a:r>
              <a:rPr sz="1000" spc="-5" dirty="0">
                <a:solidFill>
                  <a:srgbClr val="393A3B"/>
                </a:solidFill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4973573" y="4222241"/>
            <a:ext cx="320040" cy="0"/>
          </a:xfrm>
          <a:custGeom>
            <a:avLst/>
            <a:gdLst/>
            <a:ahLst/>
            <a:cxnLst/>
            <a:rect l="l" t="t" r="r" b="b"/>
            <a:pathLst>
              <a:path w="320039">
                <a:moveTo>
                  <a:pt x="0" y="0"/>
                </a:moveTo>
                <a:lnTo>
                  <a:pt x="320039" y="0"/>
                </a:lnTo>
              </a:path>
            </a:pathLst>
          </a:custGeom>
          <a:ln w="28575">
            <a:solidFill>
              <a:srgbClr val="B88D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5316982" y="4123690"/>
            <a:ext cx="5194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93A3B"/>
                </a:solidFill>
                <a:latin typeface="Arial"/>
                <a:cs typeface="Arial"/>
              </a:rPr>
              <a:t>Ze</a:t>
            </a:r>
            <a:r>
              <a:rPr sz="1000" dirty="0">
                <a:solidFill>
                  <a:srgbClr val="393A3B"/>
                </a:solidFill>
                <a:latin typeface="Arial"/>
                <a:cs typeface="Arial"/>
              </a:rPr>
              <a:t>m</a:t>
            </a:r>
            <a:r>
              <a:rPr sz="1000" spc="-5" dirty="0">
                <a:solidFill>
                  <a:srgbClr val="393A3B"/>
                </a:solidFill>
                <a:latin typeface="Arial"/>
                <a:cs typeface="Arial"/>
              </a:rPr>
              <a:t>g</a:t>
            </a:r>
            <a:r>
              <a:rPr sz="1000" spc="-10" dirty="0">
                <a:solidFill>
                  <a:srgbClr val="393A3B"/>
                </a:solidFill>
                <a:latin typeface="Arial"/>
                <a:cs typeface="Arial"/>
              </a:rPr>
              <a:t>a</a:t>
            </a:r>
            <a:r>
              <a:rPr sz="1000" dirty="0">
                <a:solidFill>
                  <a:srgbClr val="393A3B"/>
                </a:solidFill>
                <a:latin typeface="Arial"/>
                <a:cs typeface="Arial"/>
              </a:rPr>
              <a:t>l</a:t>
            </a:r>
            <a:r>
              <a:rPr sz="1000" spc="-5" dirty="0">
                <a:solidFill>
                  <a:srgbClr val="393A3B"/>
                </a:solidFill>
                <a:latin typeface="Arial"/>
                <a:cs typeface="Arial"/>
              </a:rPr>
              <a:t>e</a:t>
            </a:r>
            <a:endParaRPr sz="1000">
              <a:latin typeface="Arial"/>
              <a:cs typeface="Arial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4973573" y="4581905"/>
            <a:ext cx="320040" cy="0"/>
          </a:xfrm>
          <a:custGeom>
            <a:avLst/>
            <a:gdLst/>
            <a:ahLst/>
            <a:cxnLst/>
            <a:rect l="l" t="t" r="r" b="b"/>
            <a:pathLst>
              <a:path w="320039">
                <a:moveTo>
                  <a:pt x="0" y="0"/>
                </a:moveTo>
                <a:lnTo>
                  <a:pt x="320039" y="0"/>
                </a:lnTo>
              </a:path>
            </a:pathLst>
          </a:custGeom>
          <a:ln w="28575">
            <a:solidFill>
              <a:srgbClr val="6D03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5316982" y="4483734"/>
            <a:ext cx="5334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393A3B"/>
                </a:solidFill>
                <a:latin typeface="Arial"/>
                <a:cs typeface="Arial"/>
              </a:rPr>
              <a:t>K</a:t>
            </a:r>
            <a:r>
              <a:rPr sz="1000" spc="-5" dirty="0">
                <a:solidFill>
                  <a:srgbClr val="393A3B"/>
                </a:solidFill>
                <a:latin typeface="Arial"/>
                <a:cs typeface="Arial"/>
              </a:rPr>
              <a:t>ur</a:t>
            </a:r>
            <a:r>
              <a:rPr sz="1000" spc="-10" dirty="0">
                <a:solidFill>
                  <a:srgbClr val="393A3B"/>
                </a:solidFill>
                <a:latin typeface="Arial"/>
                <a:cs typeface="Arial"/>
              </a:rPr>
              <a:t>z</a:t>
            </a:r>
            <a:r>
              <a:rPr sz="1000" dirty="0">
                <a:solidFill>
                  <a:srgbClr val="393A3B"/>
                </a:solidFill>
                <a:latin typeface="Arial"/>
                <a:cs typeface="Arial"/>
              </a:rPr>
              <a:t>e</a:t>
            </a:r>
            <a:r>
              <a:rPr sz="1000" spc="-5" dirty="0">
                <a:solidFill>
                  <a:srgbClr val="393A3B"/>
                </a:solidFill>
                <a:latin typeface="Arial"/>
                <a:cs typeface="Arial"/>
              </a:rPr>
              <a:t>me</a:t>
            </a:r>
            <a:endParaRPr sz="1000">
              <a:latin typeface="Arial"/>
              <a:cs typeface="Arial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4973573" y="4941570"/>
            <a:ext cx="320040" cy="0"/>
          </a:xfrm>
          <a:custGeom>
            <a:avLst/>
            <a:gdLst/>
            <a:ahLst/>
            <a:cxnLst/>
            <a:rect l="l" t="t" r="r" b="b"/>
            <a:pathLst>
              <a:path w="320039">
                <a:moveTo>
                  <a:pt x="0" y="0"/>
                </a:moveTo>
                <a:lnTo>
                  <a:pt x="320039" y="0"/>
                </a:lnTo>
              </a:path>
            </a:pathLst>
          </a:custGeom>
          <a:ln w="28575">
            <a:solidFill>
              <a:srgbClr val="A8B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5316982" y="4843398"/>
            <a:ext cx="5194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393A3B"/>
                </a:solidFill>
                <a:latin typeface="Arial"/>
                <a:cs typeface="Arial"/>
              </a:rPr>
              <a:t>V</a:t>
            </a:r>
            <a:r>
              <a:rPr sz="1000" spc="-10" dirty="0">
                <a:solidFill>
                  <a:srgbClr val="393A3B"/>
                </a:solidFill>
                <a:latin typeface="Arial"/>
                <a:cs typeface="Arial"/>
              </a:rPr>
              <a:t>i</a:t>
            </a:r>
            <a:r>
              <a:rPr sz="1000" spc="-5" dirty="0">
                <a:solidFill>
                  <a:srgbClr val="393A3B"/>
                </a:solidFill>
                <a:latin typeface="Arial"/>
                <a:cs typeface="Arial"/>
              </a:rPr>
              <a:t>dze</a:t>
            </a:r>
            <a:r>
              <a:rPr sz="1000" dirty="0">
                <a:solidFill>
                  <a:srgbClr val="393A3B"/>
                </a:solidFill>
                <a:latin typeface="Arial"/>
                <a:cs typeface="Arial"/>
              </a:rPr>
              <a:t>m</a:t>
            </a:r>
            <a:r>
              <a:rPr sz="1000" spc="-5" dirty="0">
                <a:solidFill>
                  <a:srgbClr val="393A3B"/>
                </a:solidFill>
                <a:latin typeface="Arial"/>
                <a:cs typeface="Arial"/>
              </a:rPr>
              <a:t>e</a:t>
            </a:r>
            <a:endParaRPr sz="1000">
              <a:latin typeface="Arial"/>
              <a:cs typeface="Arial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4973573" y="5301234"/>
            <a:ext cx="320040" cy="0"/>
          </a:xfrm>
          <a:custGeom>
            <a:avLst/>
            <a:gdLst/>
            <a:ahLst/>
            <a:cxnLst/>
            <a:rect l="l" t="t" r="r" b="b"/>
            <a:pathLst>
              <a:path w="320039">
                <a:moveTo>
                  <a:pt x="0" y="0"/>
                </a:moveTo>
                <a:lnTo>
                  <a:pt x="320039" y="0"/>
                </a:lnTo>
              </a:path>
            </a:pathLst>
          </a:custGeom>
          <a:ln w="28575">
            <a:solidFill>
              <a:srgbClr val="EA49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5316982" y="5203316"/>
            <a:ext cx="44195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93A3B"/>
                </a:solidFill>
                <a:latin typeface="Arial"/>
                <a:cs typeface="Arial"/>
              </a:rPr>
              <a:t>L</a:t>
            </a:r>
            <a:r>
              <a:rPr sz="1000" dirty="0">
                <a:solidFill>
                  <a:srgbClr val="393A3B"/>
                </a:solidFill>
                <a:latin typeface="Arial"/>
                <a:cs typeface="Arial"/>
              </a:rPr>
              <a:t>a</a:t>
            </a:r>
            <a:r>
              <a:rPr sz="1000" spc="-5" dirty="0">
                <a:solidFill>
                  <a:srgbClr val="393A3B"/>
                </a:solidFill>
                <a:latin typeface="Arial"/>
                <a:cs typeface="Arial"/>
              </a:rPr>
              <a:t>tg</a:t>
            </a:r>
            <a:r>
              <a:rPr sz="1000" dirty="0">
                <a:solidFill>
                  <a:srgbClr val="393A3B"/>
                </a:solidFill>
                <a:latin typeface="Arial"/>
                <a:cs typeface="Arial"/>
              </a:rPr>
              <a:t>a</a:t>
            </a:r>
            <a:r>
              <a:rPr sz="1000" spc="-10" dirty="0">
                <a:solidFill>
                  <a:srgbClr val="393A3B"/>
                </a:solidFill>
                <a:latin typeface="Arial"/>
                <a:cs typeface="Arial"/>
              </a:rPr>
              <a:t>l</a:t>
            </a:r>
            <a:r>
              <a:rPr sz="1000" spc="-5" dirty="0">
                <a:solidFill>
                  <a:srgbClr val="393A3B"/>
                </a:solidFill>
                <a:latin typeface="Arial"/>
                <a:cs typeface="Arial"/>
              </a:rPr>
              <a:t>e</a:t>
            </a:r>
            <a:endParaRPr sz="1000">
              <a:latin typeface="Arial"/>
              <a:cs typeface="Arial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4973573" y="5660897"/>
            <a:ext cx="320040" cy="0"/>
          </a:xfrm>
          <a:custGeom>
            <a:avLst/>
            <a:gdLst/>
            <a:ahLst/>
            <a:cxnLst/>
            <a:rect l="l" t="t" r="r" b="b"/>
            <a:pathLst>
              <a:path w="320039">
                <a:moveTo>
                  <a:pt x="0" y="0"/>
                </a:moveTo>
                <a:lnTo>
                  <a:pt x="320039" y="0"/>
                </a:lnTo>
              </a:path>
            </a:pathLst>
          </a:custGeom>
          <a:ln w="28575">
            <a:solidFill>
              <a:srgbClr val="6DAAD2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5316982" y="5563006"/>
            <a:ext cx="4279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393A3B"/>
                </a:solidFill>
                <a:latin typeface="Arial"/>
                <a:cs typeface="Arial"/>
              </a:rPr>
              <a:t>P</a:t>
            </a:r>
            <a:r>
              <a:rPr sz="1000" spc="-15" dirty="0">
                <a:solidFill>
                  <a:srgbClr val="393A3B"/>
                </a:solidFill>
                <a:latin typeface="Arial"/>
                <a:cs typeface="Arial"/>
              </a:rPr>
              <a:t>i</a:t>
            </a:r>
            <a:r>
              <a:rPr sz="1000" spc="-10" dirty="0">
                <a:solidFill>
                  <a:srgbClr val="393A3B"/>
                </a:solidFill>
                <a:latin typeface="Arial"/>
                <a:cs typeface="Arial"/>
              </a:rPr>
              <a:t>erī</a:t>
            </a:r>
            <a:r>
              <a:rPr sz="1000" spc="5" dirty="0">
                <a:solidFill>
                  <a:srgbClr val="393A3B"/>
                </a:solidFill>
                <a:latin typeface="Arial"/>
                <a:cs typeface="Arial"/>
              </a:rPr>
              <a:t>g</a:t>
            </a:r>
            <a:r>
              <a:rPr sz="1000" spc="-5" dirty="0">
                <a:solidFill>
                  <a:srgbClr val="393A3B"/>
                </a:solidFill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62358" y="6565189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DB8892"/>
                </a:solidFill>
                <a:latin typeface="Arial"/>
                <a:cs typeface="Arial"/>
              </a:rPr>
              <a:t>6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43432" y="1088897"/>
            <a:ext cx="977836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360F2C"/>
                </a:solidFill>
              </a:rPr>
              <a:t>Jaunās reģionu robežas </a:t>
            </a:r>
            <a:r>
              <a:rPr sz="3200" dirty="0">
                <a:solidFill>
                  <a:srgbClr val="360F2C"/>
                </a:solidFill>
              </a:rPr>
              <a:t>nostiprina </a:t>
            </a:r>
            <a:r>
              <a:rPr sz="3200" spc="-5" dirty="0">
                <a:solidFill>
                  <a:srgbClr val="360F2C"/>
                </a:solidFill>
              </a:rPr>
              <a:t>Rīgas</a:t>
            </a:r>
            <a:r>
              <a:rPr sz="3200" spc="-90" dirty="0">
                <a:solidFill>
                  <a:srgbClr val="360F2C"/>
                </a:solidFill>
              </a:rPr>
              <a:t> </a:t>
            </a:r>
            <a:r>
              <a:rPr sz="3200" spc="-5" dirty="0">
                <a:solidFill>
                  <a:srgbClr val="360F2C"/>
                </a:solidFill>
              </a:rPr>
              <a:t>varenību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1207719" y="2080006"/>
            <a:ext cx="4062729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DB8892"/>
                </a:solidFill>
                <a:latin typeface="Arial"/>
                <a:cs typeface="Arial"/>
              </a:rPr>
              <a:t>Pētījumā </a:t>
            </a:r>
            <a:r>
              <a:rPr sz="1400" b="1" spc="-5" dirty="0">
                <a:solidFill>
                  <a:srgbClr val="DB8892"/>
                </a:solidFill>
                <a:latin typeface="Arial"/>
                <a:cs typeface="Arial"/>
              </a:rPr>
              <a:t>aptverto uzņēmumu samaksāto</a:t>
            </a:r>
            <a:r>
              <a:rPr sz="1400" b="1" spc="-145" dirty="0">
                <a:solidFill>
                  <a:srgbClr val="DB8892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DB8892"/>
                </a:solidFill>
                <a:latin typeface="Arial"/>
                <a:cs typeface="Arial"/>
              </a:rPr>
              <a:t>VSAOI</a:t>
            </a:r>
            <a:endParaRPr sz="1400">
              <a:latin typeface="Arial"/>
              <a:cs typeface="Arial"/>
            </a:endParaRPr>
          </a:p>
          <a:p>
            <a:pPr marL="105410">
              <a:lnSpc>
                <a:spcPct val="100000"/>
              </a:lnSpc>
            </a:pPr>
            <a:r>
              <a:rPr sz="1400" b="1" spc="-5" dirty="0">
                <a:solidFill>
                  <a:srgbClr val="DB8892"/>
                </a:solidFill>
                <a:latin typeface="Arial"/>
                <a:cs typeface="Arial"/>
              </a:rPr>
              <a:t>summa «vecajos» reģionos 2020.gadā,</a:t>
            </a:r>
            <a:r>
              <a:rPr sz="1400" b="1" spc="-135" dirty="0">
                <a:solidFill>
                  <a:srgbClr val="DB8892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DB8892"/>
                </a:solidFill>
                <a:latin typeface="Arial"/>
                <a:cs typeface="Arial"/>
              </a:rPr>
              <a:t>mEUR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768845" y="3377184"/>
            <a:ext cx="4224655" cy="2788920"/>
            <a:chOff x="6768845" y="3377184"/>
            <a:chExt cx="4224655" cy="2788920"/>
          </a:xfrm>
        </p:grpSpPr>
        <p:sp>
          <p:nvSpPr>
            <p:cNvPr id="6" name="object 6"/>
            <p:cNvSpPr/>
            <p:nvPr/>
          </p:nvSpPr>
          <p:spPr>
            <a:xfrm>
              <a:off x="6769607" y="5291328"/>
              <a:ext cx="4223385" cy="577850"/>
            </a:xfrm>
            <a:custGeom>
              <a:avLst/>
              <a:gdLst/>
              <a:ahLst/>
              <a:cxnLst/>
              <a:rect l="l" t="t" r="r" b="b"/>
              <a:pathLst>
                <a:path w="4223384" h="577850">
                  <a:moveTo>
                    <a:pt x="0" y="577596"/>
                  </a:moveTo>
                  <a:lnTo>
                    <a:pt x="230124" y="577596"/>
                  </a:lnTo>
                </a:path>
                <a:path w="4223384" h="577850">
                  <a:moveTo>
                    <a:pt x="614172" y="577596"/>
                  </a:moveTo>
                  <a:lnTo>
                    <a:pt x="1074420" y="577596"/>
                  </a:lnTo>
                </a:path>
                <a:path w="4223384" h="577850">
                  <a:moveTo>
                    <a:pt x="0" y="288036"/>
                  </a:moveTo>
                  <a:lnTo>
                    <a:pt x="230124" y="288036"/>
                  </a:lnTo>
                </a:path>
                <a:path w="4223384" h="577850">
                  <a:moveTo>
                    <a:pt x="614172" y="288036"/>
                  </a:moveTo>
                  <a:lnTo>
                    <a:pt x="1920240" y="288036"/>
                  </a:lnTo>
                </a:path>
                <a:path w="4223384" h="577850">
                  <a:moveTo>
                    <a:pt x="0" y="0"/>
                  </a:moveTo>
                  <a:lnTo>
                    <a:pt x="230124" y="0"/>
                  </a:lnTo>
                </a:path>
                <a:path w="4223384" h="577850">
                  <a:moveTo>
                    <a:pt x="614172" y="0"/>
                  </a:moveTo>
                  <a:lnTo>
                    <a:pt x="4223004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999731" y="5061204"/>
              <a:ext cx="384175" cy="1096010"/>
            </a:xfrm>
            <a:custGeom>
              <a:avLst/>
              <a:gdLst/>
              <a:ahLst/>
              <a:cxnLst/>
              <a:rect l="l" t="t" r="r" b="b"/>
              <a:pathLst>
                <a:path w="384175" h="1096010">
                  <a:moveTo>
                    <a:pt x="384048" y="0"/>
                  </a:moveTo>
                  <a:lnTo>
                    <a:pt x="0" y="0"/>
                  </a:lnTo>
                  <a:lnTo>
                    <a:pt x="0" y="1095756"/>
                  </a:lnTo>
                  <a:lnTo>
                    <a:pt x="384048" y="1095756"/>
                  </a:lnTo>
                  <a:lnTo>
                    <a:pt x="384048" y="0"/>
                  </a:lnTo>
                  <a:close/>
                </a:path>
              </a:pathLst>
            </a:custGeom>
            <a:solidFill>
              <a:srgbClr val="6D0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228075" y="5868924"/>
              <a:ext cx="462280" cy="0"/>
            </a:xfrm>
            <a:custGeom>
              <a:avLst/>
              <a:gdLst/>
              <a:ahLst/>
              <a:cxnLst/>
              <a:rect l="l" t="t" r="r" b="b"/>
              <a:pathLst>
                <a:path w="462279">
                  <a:moveTo>
                    <a:pt x="0" y="0"/>
                  </a:moveTo>
                  <a:lnTo>
                    <a:pt x="461772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844027" y="5740908"/>
              <a:ext cx="384175" cy="416559"/>
            </a:xfrm>
            <a:custGeom>
              <a:avLst/>
              <a:gdLst/>
              <a:ahLst/>
              <a:cxnLst/>
              <a:rect l="l" t="t" r="r" b="b"/>
              <a:pathLst>
                <a:path w="384175" h="416560">
                  <a:moveTo>
                    <a:pt x="384048" y="0"/>
                  </a:moveTo>
                  <a:lnTo>
                    <a:pt x="0" y="0"/>
                  </a:lnTo>
                  <a:lnTo>
                    <a:pt x="0" y="416051"/>
                  </a:lnTo>
                  <a:lnTo>
                    <a:pt x="384048" y="416051"/>
                  </a:lnTo>
                  <a:lnTo>
                    <a:pt x="384048" y="0"/>
                  </a:lnTo>
                  <a:close/>
                </a:path>
              </a:pathLst>
            </a:custGeom>
            <a:solidFill>
              <a:srgbClr val="6D0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072371" y="5579364"/>
              <a:ext cx="1920239" cy="289560"/>
            </a:xfrm>
            <a:custGeom>
              <a:avLst/>
              <a:gdLst/>
              <a:ahLst/>
              <a:cxnLst/>
              <a:rect l="l" t="t" r="r" b="b"/>
              <a:pathLst>
                <a:path w="1920240" h="289560">
                  <a:moveTo>
                    <a:pt x="0" y="289560"/>
                  </a:moveTo>
                  <a:lnTo>
                    <a:pt x="461772" y="289560"/>
                  </a:lnTo>
                </a:path>
                <a:path w="1920240" h="289560">
                  <a:moveTo>
                    <a:pt x="0" y="0"/>
                  </a:moveTo>
                  <a:lnTo>
                    <a:pt x="1920239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689847" y="5612892"/>
              <a:ext cx="382905" cy="544195"/>
            </a:xfrm>
            <a:custGeom>
              <a:avLst/>
              <a:gdLst/>
              <a:ahLst/>
              <a:cxnLst/>
              <a:rect l="l" t="t" r="r" b="b"/>
              <a:pathLst>
                <a:path w="382904" h="544195">
                  <a:moveTo>
                    <a:pt x="382524" y="0"/>
                  </a:moveTo>
                  <a:lnTo>
                    <a:pt x="0" y="0"/>
                  </a:lnTo>
                  <a:lnTo>
                    <a:pt x="0" y="544068"/>
                  </a:lnTo>
                  <a:lnTo>
                    <a:pt x="382524" y="544068"/>
                  </a:lnTo>
                  <a:lnTo>
                    <a:pt x="382524" y="0"/>
                  </a:lnTo>
                  <a:close/>
                </a:path>
              </a:pathLst>
            </a:custGeom>
            <a:solidFill>
              <a:srgbClr val="6D0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918191" y="5868924"/>
              <a:ext cx="460375" cy="0"/>
            </a:xfrm>
            <a:custGeom>
              <a:avLst/>
              <a:gdLst/>
              <a:ahLst/>
              <a:cxnLst/>
              <a:rect l="l" t="t" r="r" b="b"/>
              <a:pathLst>
                <a:path w="460375">
                  <a:moveTo>
                    <a:pt x="0" y="0"/>
                  </a:moveTo>
                  <a:lnTo>
                    <a:pt x="460248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534143" y="5731764"/>
              <a:ext cx="384175" cy="425450"/>
            </a:xfrm>
            <a:custGeom>
              <a:avLst/>
              <a:gdLst/>
              <a:ahLst/>
              <a:cxnLst/>
              <a:rect l="l" t="t" r="r" b="b"/>
              <a:pathLst>
                <a:path w="384175" h="425450">
                  <a:moveTo>
                    <a:pt x="384048" y="0"/>
                  </a:moveTo>
                  <a:lnTo>
                    <a:pt x="0" y="0"/>
                  </a:lnTo>
                  <a:lnTo>
                    <a:pt x="0" y="425196"/>
                  </a:lnTo>
                  <a:lnTo>
                    <a:pt x="384048" y="425196"/>
                  </a:lnTo>
                  <a:lnTo>
                    <a:pt x="384048" y="0"/>
                  </a:lnTo>
                  <a:close/>
                </a:path>
              </a:pathLst>
            </a:custGeom>
            <a:solidFill>
              <a:srgbClr val="6D0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762487" y="5868924"/>
              <a:ext cx="230504" cy="0"/>
            </a:xfrm>
            <a:custGeom>
              <a:avLst/>
              <a:gdLst/>
              <a:ahLst/>
              <a:cxnLst/>
              <a:rect l="l" t="t" r="r" b="b"/>
              <a:pathLst>
                <a:path w="230504">
                  <a:moveTo>
                    <a:pt x="0" y="0"/>
                  </a:moveTo>
                  <a:lnTo>
                    <a:pt x="230123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378439" y="5896356"/>
              <a:ext cx="384175" cy="260985"/>
            </a:xfrm>
            <a:custGeom>
              <a:avLst/>
              <a:gdLst/>
              <a:ahLst/>
              <a:cxnLst/>
              <a:rect l="l" t="t" r="r" b="b"/>
              <a:pathLst>
                <a:path w="384175" h="260985">
                  <a:moveTo>
                    <a:pt x="384048" y="0"/>
                  </a:moveTo>
                  <a:lnTo>
                    <a:pt x="0" y="0"/>
                  </a:lnTo>
                  <a:lnTo>
                    <a:pt x="0" y="260604"/>
                  </a:lnTo>
                  <a:lnTo>
                    <a:pt x="384048" y="260604"/>
                  </a:lnTo>
                  <a:lnTo>
                    <a:pt x="384048" y="0"/>
                  </a:lnTo>
                  <a:close/>
                </a:path>
              </a:pathLst>
            </a:custGeom>
            <a:solidFill>
              <a:srgbClr val="6D0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769607" y="3561588"/>
              <a:ext cx="4223385" cy="1442085"/>
            </a:xfrm>
            <a:custGeom>
              <a:avLst/>
              <a:gdLst/>
              <a:ahLst/>
              <a:cxnLst/>
              <a:rect l="l" t="t" r="r" b="b"/>
              <a:pathLst>
                <a:path w="4223384" h="1442085">
                  <a:moveTo>
                    <a:pt x="0" y="1441704"/>
                  </a:moveTo>
                  <a:lnTo>
                    <a:pt x="230124" y="1441704"/>
                  </a:lnTo>
                </a:path>
                <a:path w="4223384" h="1442085">
                  <a:moveTo>
                    <a:pt x="614172" y="1441704"/>
                  </a:moveTo>
                  <a:lnTo>
                    <a:pt x="4223004" y="1441704"/>
                  </a:lnTo>
                </a:path>
                <a:path w="4223384" h="1442085">
                  <a:moveTo>
                    <a:pt x="0" y="1153668"/>
                  </a:moveTo>
                  <a:lnTo>
                    <a:pt x="230124" y="1153668"/>
                  </a:lnTo>
                </a:path>
                <a:path w="4223384" h="1442085">
                  <a:moveTo>
                    <a:pt x="614172" y="1153668"/>
                  </a:moveTo>
                  <a:lnTo>
                    <a:pt x="4223004" y="1153668"/>
                  </a:lnTo>
                </a:path>
                <a:path w="4223384" h="1442085">
                  <a:moveTo>
                    <a:pt x="0" y="864107"/>
                  </a:moveTo>
                  <a:lnTo>
                    <a:pt x="230124" y="864107"/>
                  </a:lnTo>
                </a:path>
                <a:path w="4223384" h="1442085">
                  <a:moveTo>
                    <a:pt x="614172" y="864107"/>
                  </a:moveTo>
                  <a:lnTo>
                    <a:pt x="4223004" y="864107"/>
                  </a:lnTo>
                </a:path>
                <a:path w="4223384" h="1442085">
                  <a:moveTo>
                    <a:pt x="0" y="576072"/>
                  </a:moveTo>
                  <a:lnTo>
                    <a:pt x="230124" y="576072"/>
                  </a:lnTo>
                </a:path>
                <a:path w="4223384" h="1442085">
                  <a:moveTo>
                    <a:pt x="614172" y="576072"/>
                  </a:moveTo>
                  <a:lnTo>
                    <a:pt x="4223004" y="576072"/>
                  </a:lnTo>
                </a:path>
                <a:path w="4223384" h="1442085">
                  <a:moveTo>
                    <a:pt x="0" y="288036"/>
                  </a:moveTo>
                  <a:lnTo>
                    <a:pt x="230124" y="288036"/>
                  </a:lnTo>
                </a:path>
                <a:path w="4223384" h="1442085">
                  <a:moveTo>
                    <a:pt x="614172" y="288036"/>
                  </a:moveTo>
                  <a:lnTo>
                    <a:pt x="4223004" y="288036"/>
                  </a:lnTo>
                </a:path>
                <a:path w="4223384" h="1442085">
                  <a:moveTo>
                    <a:pt x="0" y="0"/>
                  </a:moveTo>
                  <a:lnTo>
                    <a:pt x="230124" y="0"/>
                  </a:lnTo>
                </a:path>
                <a:path w="4223384" h="1442085">
                  <a:moveTo>
                    <a:pt x="614172" y="0"/>
                  </a:moveTo>
                  <a:lnTo>
                    <a:pt x="4223004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999732" y="3377184"/>
              <a:ext cx="3763010" cy="2519680"/>
            </a:xfrm>
            <a:custGeom>
              <a:avLst/>
              <a:gdLst/>
              <a:ahLst/>
              <a:cxnLst/>
              <a:rect l="l" t="t" r="r" b="b"/>
              <a:pathLst>
                <a:path w="3763009" h="2519679">
                  <a:moveTo>
                    <a:pt x="384048" y="0"/>
                  </a:moveTo>
                  <a:lnTo>
                    <a:pt x="0" y="0"/>
                  </a:lnTo>
                  <a:lnTo>
                    <a:pt x="0" y="1684020"/>
                  </a:lnTo>
                  <a:lnTo>
                    <a:pt x="384048" y="1684020"/>
                  </a:lnTo>
                  <a:lnTo>
                    <a:pt x="384048" y="0"/>
                  </a:lnTo>
                  <a:close/>
                </a:path>
                <a:path w="3763009" h="2519679">
                  <a:moveTo>
                    <a:pt x="1228344" y="2292096"/>
                  </a:moveTo>
                  <a:lnTo>
                    <a:pt x="844296" y="2292096"/>
                  </a:lnTo>
                  <a:lnTo>
                    <a:pt x="844296" y="2363724"/>
                  </a:lnTo>
                  <a:lnTo>
                    <a:pt x="1228344" y="2363724"/>
                  </a:lnTo>
                  <a:lnTo>
                    <a:pt x="1228344" y="2292096"/>
                  </a:lnTo>
                  <a:close/>
                </a:path>
                <a:path w="3763009" h="2519679">
                  <a:moveTo>
                    <a:pt x="2072640" y="2023872"/>
                  </a:moveTo>
                  <a:lnTo>
                    <a:pt x="1690116" y="2023872"/>
                  </a:lnTo>
                  <a:lnTo>
                    <a:pt x="1690116" y="2235708"/>
                  </a:lnTo>
                  <a:lnTo>
                    <a:pt x="2072640" y="2235708"/>
                  </a:lnTo>
                  <a:lnTo>
                    <a:pt x="2072640" y="2023872"/>
                  </a:lnTo>
                  <a:close/>
                </a:path>
                <a:path w="3763009" h="2519679">
                  <a:moveTo>
                    <a:pt x="2918460" y="2258568"/>
                  </a:moveTo>
                  <a:lnTo>
                    <a:pt x="2534412" y="2258568"/>
                  </a:lnTo>
                  <a:lnTo>
                    <a:pt x="2534412" y="2354580"/>
                  </a:lnTo>
                  <a:lnTo>
                    <a:pt x="2918460" y="2354580"/>
                  </a:lnTo>
                  <a:lnTo>
                    <a:pt x="2918460" y="2258568"/>
                  </a:lnTo>
                  <a:close/>
                </a:path>
                <a:path w="3763009" h="2519679">
                  <a:moveTo>
                    <a:pt x="3762756" y="2348484"/>
                  </a:moveTo>
                  <a:lnTo>
                    <a:pt x="3378708" y="2348484"/>
                  </a:lnTo>
                  <a:lnTo>
                    <a:pt x="3378708" y="2519172"/>
                  </a:lnTo>
                  <a:lnTo>
                    <a:pt x="3762756" y="2519172"/>
                  </a:lnTo>
                  <a:lnTo>
                    <a:pt x="3762756" y="2348484"/>
                  </a:lnTo>
                  <a:close/>
                </a:path>
              </a:pathLst>
            </a:custGeom>
            <a:solidFill>
              <a:srgbClr val="EA49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768845" y="6156198"/>
              <a:ext cx="4224655" cy="0"/>
            </a:xfrm>
            <a:custGeom>
              <a:avLst/>
              <a:gdLst/>
              <a:ahLst/>
              <a:cxnLst/>
              <a:rect l="l" t="t" r="r" b="b"/>
              <a:pathLst>
                <a:path w="4224655">
                  <a:moveTo>
                    <a:pt x="0" y="0"/>
                  </a:moveTo>
                  <a:lnTo>
                    <a:pt x="4224528" y="0"/>
                  </a:lnTo>
                </a:path>
              </a:pathLst>
            </a:custGeom>
            <a:ln w="19050">
              <a:solidFill>
                <a:srgbClr val="360F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6769607" y="3272028"/>
            <a:ext cx="4223385" cy="0"/>
          </a:xfrm>
          <a:custGeom>
            <a:avLst/>
            <a:gdLst/>
            <a:ahLst/>
            <a:cxnLst/>
            <a:rect l="l" t="t" r="r" b="b"/>
            <a:pathLst>
              <a:path w="4223384">
                <a:moveTo>
                  <a:pt x="0" y="0"/>
                </a:moveTo>
                <a:lnTo>
                  <a:pt x="4223004" y="0"/>
                </a:lnTo>
              </a:path>
            </a:pathLst>
          </a:custGeom>
          <a:ln w="9525">
            <a:solidFill>
              <a:srgbClr val="EFCC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577710" y="6058915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46153A"/>
                </a:solidFill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506971" y="5770270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46153A"/>
                </a:solidFill>
                <a:latin typeface="Arial"/>
                <a:cs typeface="Arial"/>
              </a:rPr>
              <a:t>50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436233" y="5481929"/>
            <a:ext cx="2374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46153A"/>
                </a:solidFill>
                <a:latin typeface="Arial"/>
                <a:cs typeface="Arial"/>
              </a:rPr>
              <a:t>1</a:t>
            </a:r>
            <a:r>
              <a:rPr sz="1000" dirty="0">
                <a:solidFill>
                  <a:srgbClr val="46153A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46153A"/>
                </a:solidFill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436233" y="5193283"/>
            <a:ext cx="2374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46153A"/>
                </a:solidFill>
                <a:latin typeface="Arial"/>
                <a:cs typeface="Arial"/>
              </a:rPr>
              <a:t>1</a:t>
            </a:r>
            <a:r>
              <a:rPr sz="1000" dirty="0">
                <a:solidFill>
                  <a:srgbClr val="46153A"/>
                </a:solidFill>
                <a:latin typeface="Arial"/>
                <a:cs typeface="Arial"/>
              </a:rPr>
              <a:t>5</a:t>
            </a:r>
            <a:r>
              <a:rPr sz="1000" spc="-5" dirty="0">
                <a:solidFill>
                  <a:srgbClr val="46153A"/>
                </a:solidFill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436233" y="4904994"/>
            <a:ext cx="2374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46153A"/>
                </a:solidFill>
                <a:latin typeface="Arial"/>
                <a:cs typeface="Arial"/>
              </a:rPr>
              <a:t>2</a:t>
            </a:r>
            <a:r>
              <a:rPr sz="1000" dirty="0">
                <a:solidFill>
                  <a:srgbClr val="46153A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46153A"/>
                </a:solidFill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436233" y="4616322"/>
            <a:ext cx="2374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46153A"/>
                </a:solidFill>
                <a:latin typeface="Arial"/>
                <a:cs typeface="Arial"/>
              </a:rPr>
              <a:t>2</a:t>
            </a:r>
            <a:r>
              <a:rPr sz="1000" dirty="0">
                <a:solidFill>
                  <a:srgbClr val="46153A"/>
                </a:solidFill>
                <a:latin typeface="Arial"/>
                <a:cs typeface="Arial"/>
              </a:rPr>
              <a:t>5</a:t>
            </a:r>
            <a:r>
              <a:rPr sz="1000" spc="-5" dirty="0">
                <a:solidFill>
                  <a:srgbClr val="46153A"/>
                </a:solidFill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436233" y="4327905"/>
            <a:ext cx="2374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46153A"/>
                </a:solidFill>
                <a:latin typeface="Arial"/>
                <a:cs typeface="Arial"/>
              </a:rPr>
              <a:t>3</a:t>
            </a:r>
            <a:r>
              <a:rPr sz="1000" dirty="0">
                <a:solidFill>
                  <a:srgbClr val="46153A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46153A"/>
                </a:solidFill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436233" y="4039361"/>
            <a:ext cx="2374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46153A"/>
                </a:solidFill>
                <a:latin typeface="Arial"/>
                <a:cs typeface="Arial"/>
              </a:rPr>
              <a:t>3</a:t>
            </a:r>
            <a:r>
              <a:rPr sz="1000" dirty="0">
                <a:solidFill>
                  <a:srgbClr val="46153A"/>
                </a:solidFill>
                <a:latin typeface="Arial"/>
                <a:cs typeface="Arial"/>
              </a:rPr>
              <a:t>5</a:t>
            </a:r>
            <a:r>
              <a:rPr sz="1000" spc="-5" dirty="0">
                <a:solidFill>
                  <a:srgbClr val="46153A"/>
                </a:solidFill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436233" y="3750945"/>
            <a:ext cx="2374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46153A"/>
                </a:solidFill>
                <a:latin typeface="Arial"/>
                <a:cs typeface="Arial"/>
              </a:rPr>
              <a:t>4</a:t>
            </a:r>
            <a:r>
              <a:rPr sz="1000" dirty="0">
                <a:solidFill>
                  <a:srgbClr val="46153A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46153A"/>
                </a:solidFill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436233" y="3462273"/>
            <a:ext cx="2374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46153A"/>
                </a:solidFill>
                <a:latin typeface="Arial"/>
                <a:cs typeface="Arial"/>
              </a:rPr>
              <a:t>4</a:t>
            </a:r>
            <a:r>
              <a:rPr sz="1000" dirty="0">
                <a:solidFill>
                  <a:srgbClr val="46153A"/>
                </a:solidFill>
                <a:latin typeface="Arial"/>
                <a:cs typeface="Arial"/>
              </a:rPr>
              <a:t>5</a:t>
            </a:r>
            <a:r>
              <a:rPr sz="1000" spc="-5" dirty="0">
                <a:solidFill>
                  <a:srgbClr val="46153A"/>
                </a:solidFill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436233" y="3173983"/>
            <a:ext cx="2374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46153A"/>
                </a:solidFill>
                <a:latin typeface="Arial"/>
                <a:cs typeface="Arial"/>
              </a:rPr>
              <a:t>5</a:t>
            </a:r>
            <a:r>
              <a:rPr sz="1000" dirty="0">
                <a:solidFill>
                  <a:srgbClr val="46153A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46153A"/>
                </a:solidFill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045832" y="6209791"/>
            <a:ext cx="29400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46153A"/>
                </a:solidFill>
                <a:latin typeface="Arial"/>
                <a:cs typeface="Arial"/>
              </a:rPr>
              <a:t>Rī</a:t>
            </a:r>
            <a:r>
              <a:rPr sz="1000" dirty="0">
                <a:solidFill>
                  <a:srgbClr val="46153A"/>
                </a:solidFill>
                <a:latin typeface="Arial"/>
                <a:cs typeface="Arial"/>
              </a:rPr>
              <a:t>g</a:t>
            </a:r>
            <a:r>
              <a:rPr sz="1000" spc="-5" dirty="0">
                <a:solidFill>
                  <a:srgbClr val="46153A"/>
                </a:solidFill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0351134" y="6209791"/>
            <a:ext cx="44195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46153A"/>
                </a:solidFill>
                <a:latin typeface="Arial"/>
                <a:cs typeface="Arial"/>
              </a:rPr>
              <a:t>L</a:t>
            </a:r>
            <a:r>
              <a:rPr sz="1000" dirty="0">
                <a:solidFill>
                  <a:srgbClr val="46153A"/>
                </a:solidFill>
                <a:latin typeface="Arial"/>
                <a:cs typeface="Arial"/>
              </a:rPr>
              <a:t>a</a:t>
            </a:r>
            <a:r>
              <a:rPr sz="1000" spc="-5" dirty="0">
                <a:solidFill>
                  <a:srgbClr val="46153A"/>
                </a:solidFill>
                <a:latin typeface="Arial"/>
                <a:cs typeface="Arial"/>
              </a:rPr>
              <a:t>t</a:t>
            </a:r>
            <a:r>
              <a:rPr sz="1000" spc="-10" dirty="0">
                <a:solidFill>
                  <a:srgbClr val="46153A"/>
                </a:solidFill>
                <a:latin typeface="Arial"/>
                <a:cs typeface="Arial"/>
              </a:rPr>
              <a:t>g</a:t>
            </a:r>
            <a:r>
              <a:rPr sz="1000" dirty="0">
                <a:solidFill>
                  <a:srgbClr val="46153A"/>
                </a:solidFill>
                <a:latin typeface="Arial"/>
                <a:cs typeface="Arial"/>
              </a:rPr>
              <a:t>a</a:t>
            </a:r>
            <a:r>
              <a:rPr sz="1000" spc="-15" dirty="0">
                <a:solidFill>
                  <a:srgbClr val="46153A"/>
                </a:solidFill>
                <a:latin typeface="Arial"/>
                <a:cs typeface="Arial"/>
              </a:rPr>
              <a:t>l</a:t>
            </a:r>
            <a:r>
              <a:rPr sz="1000" spc="-5" dirty="0">
                <a:solidFill>
                  <a:srgbClr val="46153A"/>
                </a:solidFill>
                <a:latin typeface="Arial"/>
                <a:cs typeface="Arial"/>
              </a:rPr>
              <a:t>e</a:t>
            </a:r>
            <a:endParaRPr sz="10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8071104" y="6534911"/>
            <a:ext cx="62865" cy="64135"/>
          </a:xfrm>
          <a:custGeom>
            <a:avLst/>
            <a:gdLst/>
            <a:ahLst/>
            <a:cxnLst/>
            <a:rect l="l" t="t" r="r" b="b"/>
            <a:pathLst>
              <a:path w="62865" h="64134">
                <a:moveTo>
                  <a:pt x="62483" y="0"/>
                </a:moveTo>
                <a:lnTo>
                  <a:pt x="0" y="0"/>
                </a:lnTo>
                <a:lnTo>
                  <a:pt x="0" y="64008"/>
                </a:lnTo>
                <a:lnTo>
                  <a:pt x="62483" y="64008"/>
                </a:lnTo>
                <a:lnTo>
                  <a:pt x="62483" y="0"/>
                </a:lnTo>
                <a:close/>
              </a:path>
            </a:pathLst>
          </a:custGeom>
          <a:solidFill>
            <a:srgbClr val="6D03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7777733" y="6209791"/>
            <a:ext cx="793115" cy="4362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46153A"/>
                </a:solidFill>
                <a:latin typeface="Arial"/>
                <a:cs typeface="Arial"/>
              </a:rPr>
              <a:t>Vidzeme</a:t>
            </a:r>
            <a:endParaRPr sz="1000">
              <a:latin typeface="Arial"/>
              <a:cs typeface="Arial"/>
            </a:endParaRPr>
          </a:p>
          <a:p>
            <a:pPr marL="384810">
              <a:lnSpc>
                <a:spcPct val="100000"/>
              </a:lnSpc>
              <a:spcBef>
                <a:spcPts val="835"/>
              </a:spcBef>
            </a:pPr>
            <a:r>
              <a:rPr sz="1000" dirty="0">
                <a:solidFill>
                  <a:srgbClr val="46153A"/>
                </a:solidFill>
                <a:latin typeface="Arial"/>
                <a:cs typeface="Arial"/>
              </a:rPr>
              <a:t>P</a:t>
            </a:r>
            <a:r>
              <a:rPr sz="1000" spc="-15" dirty="0">
                <a:solidFill>
                  <a:srgbClr val="46153A"/>
                </a:solidFill>
                <a:latin typeface="Arial"/>
                <a:cs typeface="Arial"/>
              </a:rPr>
              <a:t>r</a:t>
            </a:r>
            <a:r>
              <a:rPr sz="1000" dirty="0">
                <a:solidFill>
                  <a:srgbClr val="46153A"/>
                </a:solidFill>
                <a:latin typeface="Arial"/>
                <a:cs typeface="Arial"/>
              </a:rPr>
              <a:t>e</a:t>
            </a:r>
            <a:r>
              <a:rPr sz="1000" spc="-15" dirty="0">
                <a:solidFill>
                  <a:srgbClr val="46153A"/>
                </a:solidFill>
                <a:latin typeface="Arial"/>
                <a:cs typeface="Arial"/>
              </a:rPr>
              <a:t>c</a:t>
            </a:r>
            <a:r>
              <a:rPr sz="1000" dirty="0">
                <a:solidFill>
                  <a:srgbClr val="46153A"/>
                </a:solidFill>
                <a:latin typeface="Arial"/>
                <a:cs typeface="Arial"/>
              </a:rPr>
              <a:t>e</a:t>
            </a:r>
            <a:r>
              <a:rPr sz="1000" spc="-5" dirty="0">
                <a:solidFill>
                  <a:srgbClr val="46153A"/>
                </a:solidFill>
                <a:latin typeface="Arial"/>
                <a:cs typeface="Arial"/>
              </a:rPr>
              <a:t>s</a:t>
            </a:r>
            <a:endParaRPr sz="10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8901683" y="6534911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4">
                <a:moveTo>
                  <a:pt x="64007" y="0"/>
                </a:moveTo>
                <a:lnTo>
                  <a:pt x="0" y="0"/>
                </a:lnTo>
                <a:lnTo>
                  <a:pt x="0" y="64008"/>
                </a:lnTo>
                <a:lnTo>
                  <a:pt x="64007" y="64008"/>
                </a:lnTo>
                <a:lnTo>
                  <a:pt x="64007" y="0"/>
                </a:lnTo>
                <a:close/>
              </a:path>
            </a:pathLst>
          </a:custGeom>
          <a:solidFill>
            <a:srgbClr val="EA49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8615553" y="6209791"/>
            <a:ext cx="1371600" cy="4362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64235" algn="l"/>
              </a:tabLst>
            </a:pPr>
            <a:r>
              <a:rPr sz="1000" spc="-5" dirty="0">
                <a:solidFill>
                  <a:srgbClr val="46153A"/>
                </a:solidFill>
                <a:latin typeface="Arial"/>
                <a:cs typeface="Arial"/>
              </a:rPr>
              <a:t>Kurzeme	Zemgale</a:t>
            </a:r>
            <a:endParaRPr sz="1000">
              <a:latin typeface="Arial"/>
              <a:cs typeface="Arial"/>
            </a:endParaRPr>
          </a:p>
          <a:p>
            <a:pPr marL="377825">
              <a:lnSpc>
                <a:spcPct val="100000"/>
              </a:lnSpc>
              <a:spcBef>
                <a:spcPts val="835"/>
              </a:spcBef>
            </a:pPr>
            <a:r>
              <a:rPr sz="1000" spc="-5" dirty="0">
                <a:solidFill>
                  <a:srgbClr val="46153A"/>
                </a:solidFill>
                <a:latin typeface="Arial"/>
                <a:cs typeface="Arial"/>
              </a:rPr>
              <a:t>Pakalpojumi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1278636" y="3337559"/>
            <a:ext cx="4144645" cy="2820670"/>
            <a:chOff x="1278636" y="3337559"/>
            <a:chExt cx="4144645" cy="2820670"/>
          </a:xfrm>
        </p:grpSpPr>
        <p:sp>
          <p:nvSpPr>
            <p:cNvPr id="38" name="object 38"/>
            <p:cNvSpPr/>
            <p:nvPr/>
          </p:nvSpPr>
          <p:spPr>
            <a:xfrm>
              <a:off x="1278636" y="5407151"/>
              <a:ext cx="879475" cy="372110"/>
            </a:xfrm>
            <a:custGeom>
              <a:avLst/>
              <a:gdLst/>
              <a:ahLst/>
              <a:cxnLst/>
              <a:rect l="l" t="t" r="r" b="b"/>
              <a:pathLst>
                <a:path w="879475" h="372110">
                  <a:moveTo>
                    <a:pt x="0" y="371856"/>
                  </a:moveTo>
                  <a:lnTo>
                    <a:pt x="188975" y="371856"/>
                  </a:lnTo>
                </a:path>
                <a:path w="879475" h="372110">
                  <a:moveTo>
                    <a:pt x="502919" y="371856"/>
                  </a:moveTo>
                  <a:lnTo>
                    <a:pt x="879347" y="371856"/>
                  </a:lnTo>
                </a:path>
                <a:path w="879475" h="372110">
                  <a:moveTo>
                    <a:pt x="0" y="0"/>
                  </a:moveTo>
                  <a:lnTo>
                    <a:pt x="188975" y="0"/>
                  </a:lnTo>
                </a:path>
                <a:path w="879475" h="372110">
                  <a:moveTo>
                    <a:pt x="502919" y="0"/>
                  </a:moveTo>
                  <a:lnTo>
                    <a:pt x="879347" y="0"/>
                  </a:lnTo>
                </a:path>
              </a:pathLst>
            </a:custGeom>
            <a:ln w="6350">
              <a:solidFill>
                <a:srgbClr val="F5DD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467612" y="5234939"/>
              <a:ext cx="314325" cy="914400"/>
            </a:xfrm>
            <a:custGeom>
              <a:avLst/>
              <a:gdLst/>
              <a:ahLst/>
              <a:cxnLst/>
              <a:rect l="l" t="t" r="r" b="b"/>
              <a:pathLst>
                <a:path w="314325" h="914400">
                  <a:moveTo>
                    <a:pt x="313944" y="0"/>
                  </a:moveTo>
                  <a:lnTo>
                    <a:pt x="0" y="0"/>
                  </a:lnTo>
                  <a:lnTo>
                    <a:pt x="0" y="914400"/>
                  </a:lnTo>
                  <a:lnTo>
                    <a:pt x="313944" y="914400"/>
                  </a:lnTo>
                  <a:lnTo>
                    <a:pt x="313944" y="0"/>
                  </a:lnTo>
                  <a:close/>
                </a:path>
              </a:pathLst>
            </a:custGeom>
            <a:solidFill>
              <a:srgbClr val="6D0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471927" y="5407151"/>
              <a:ext cx="1066800" cy="372110"/>
            </a:xfrm>
            <a:custGeom>
              <a:avLst/>
              <a:gdLst/>
              <a:ahLst/>
              <a:cxnLst/>
              <a:rect l="l" t="t" r="r" b="b"/>
              <a:pathLst>
                <a:path w="1066800" h="372110">
                  <a:moveTo>
                    <a:pt x="0" y="371856"/>
                  </a:moveTo>
                  <a:lnTo>
                    <a:pt x="376428" y="371856"/>
                  </a:lnTo>
                </a:path>
                <a:path w="1066800" h="372110">
                  <a:moveTo>
                    <a:pt x="0" y="0"/>
                  </a:moveTo>
                  <a:lnTo>
                    <a:pt x="1066800" y="0"/>
                  </a:lnTo>
                </a:path>
              </a:pathLst>
            </a:custGeom>
            <a:ln w="6350">
              <a:solidFill>
                <a:srgbClr val="F5DD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157983" y="5364479"/>
              <a:ext cx="314325" cy="784860"/>
            </a:xfrm>
            <a:custGeom>
              <a:avLst/>
              <a:gdLst/>
              <a:ahLst/>
              <a:cxnLst/>
              <a:rect l="l" t="t" r="r" b="b"/>
              <a:pathLst>
                <a:path w="314325" h="784860">
                  <a:moveTo>
                    <a:pt x="313944" y="0"/>
                  </a:moveTo>
                  <a:lnTo>
                    <a:pt x="0" y="0"/>
                  </a:lnTo>
                  <a:lnTo>
                    <a:pt x="0" y="784860"/>
                  </a:lnTo>
                  <a:lnTo>
                    <a:pt x="313944" y="784860"/>
                  </a:lnTo>
                  <a:lnTo>
                    <a:pt x="313944" y="0"/>
                  </a:lnTo>
                  <a:close/>
                </a:path>
              </a:pathLst>
            </a:custGeom>
            <a:solidFill>
              <a:srgbClr val="6D0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162300" y="5779007"/>
              <a:ext cx="376555" cy="0"/>
            </a:xfrm>
            <a:custGeom>
              <a:avLst/>
              <a:gdLst/>
              <a:ahLst/>
              <a:cxnLst/>
              <a:rect l="l" t="t" r="r" b="b"/>
              <a:pathLst>
                <a:path w="376554">
                  <a:moveTo>
                    <a:pt x="0" y="0"/>
                  </a:moveTo>
                  <a:lnTo>
                    <a:pt x="376427" y="0"/>
                  </a:lnTo>
                </a:path>
              </a:pathLst>
            </a:custGeom>
            <a:ln w="6350">
              <a:solidFill>
                <a:srgbClr val="F5DD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848355" y="5713475"/>
              <a:ext cx="314325" cy="436245"/>
            </a:xfrm>
            <a:custGeom>
              <a:avLst/>
              <a:gdLst/>
              <a:ahLst/>
              <a:cxnLst/>
              <a:rect l="l" t="t" r="r" b="b"/>
              <a:pathLst>
                <a:path w="314325" h="436245">
                  <a:moveTo>
                    <a:pt x="313944" y="0"/>
                  </a:moveTo>
                  <a:lnTo>
                    <a:pt x="0" y="0"/>
                  </a:lnTo>
                  <a:lnTo>
                    <a:pt x="0" y="435864"/>
                  </a:lnTo>
                  <a:lnTo>
                    <a:pt x="313944" y="435864"/>
                  </a:lnTo>
                  <a:lnTo>
                    <a:pt x="313944" y="0"/>
                  </a:lnTo>
                  <a:close/>
                </a:path>
              </a:pathLst>
            </a:custGeom>
            <a:solidFill>
              <a:srgbClr val="6D0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852671" y="5779007"/>
              <a:ext cx="378460" cy="0"/>
            </a:xfrm>
            <a:custGeom>
              <a:avLst/>
              <a:gdLst/>
              <a:ahLst/>
              <a:cxnLst/>
              <a:rect l="l" t="t" r="r" b="b"/>
              <a:pathLst>
                <a:path w="378460">
                  <a:moveTo>
                    <a:pt x="0" y="0"/>
                  </a:moveTo>
                  <a:lnTo>
                    <a:pt x="377951" y="0"/>
                  </a:lnTo>
                </a:path>
              </a:pathLst>
            </a:custGeom>
            <a:ln w="6350">
              <a:solidFill>
                <a:srgbClr val="F5DD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538728" y="5550407"/>
              <a:ext cx="314325" cy="599440"/>
            </a:xfrm>
            <a:custGeom>
              <a:avLst/>
              <a:gdLst/>
              <a:ahLst/>
              <a:cxnLst/>
              <a:rect l="l" t="t" r="r" b="b"/>
              <a:pathLst>
                <a:path w="314325" h="599439">
                  <a:moveTo>
                    <a:pt x="313944" y="0"/>
                  </a:moveTo>
                  <a:lnTo>
                    <a:pt x="0" y="0"/>
                  </a:lnTo>
                  <a:lnTo>
                    <a:pt x="0" y="598931"/>
                  </a:lnTo>
                  <a:lnTo>
                    <a:pt x="313944" y="598931"/>
                  </a:lnTo>
                  <a:lnTo>
                    <a:pt x="313944" y="0"/>
                  </a:lnTo>
                  <a:close/>
                </a:path>
              </a:pathLst>
            </a:custGeom>
            <a:solidFill>
              <a:srgbClr val="6D0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544568" y="5779007"/>
              <a:ext cx="376555" cy="0"/>
            </a:xfrm>
            <a:custGeom>
              <a:avLst/>
              <a:gdLst/>
              <a:ahLst/>
              <a:cxnLst/>
              <a:rect l="l" t="t" r="r" b="b"/>
              <a:pathLst>
                <a:path w="376554">
                  <a:moveTo>
                    <a:pt x="0" y="0"/>
                  </a:moveTo>
                  <a:lnTo>
                    <a:pt x="376428" y="0"/>
                  </a:lnTo>
                </a:path>
              </a:pathLst>
            </a:custGeom>
            <a:ln w="6350">
              <a:solidFill>
                <a:srgbClr val="F5DD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230624" y="5602223"/>
              <a:ext cx="314325" cy="547370"/>
            </a:xfrm>
            <a:custGeom>
              <a:avLst/>
              <a:gdLst/>
              <a:ahLst/>
              <a:cxnLst/>
              <a:rect l="l" t="t" r="r" b="b"/>
              <a:pathLst>
                <a:path w="314325" h="547370">
                  <a:moveTo>
                    <a:pt x="313943" y="0"/>
                  </a:moveTo>
                  <a:lnTo>
                    <a:pt x="0" y="0"/>
                  </a:lnTo>
                  <a:lnTo>
                    <a:pt x="0" y="547116"/>
                  </a:lnTo>
                  <a:lnTo>
                    <a:pt x="313943" y="547116"/>
                  </a:lnTo>
                  <a:lnTo>
                    <a:pt x="313943" y="0"/>
                  </a:lnTo>
                  <a:close/>
                </a:path>
              </a:pathLst>
            </a:custGeom>
            <a:solidFill>
              <a:srgbClr val="6D0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234939" y="5779007"/>
              <a:ext cx="187960" cy="0"/>
            </a:xfrm>
            <a:custGeom>
              <a:avLst/>
              <a:gdLst/>
              <a:ahLst/>
              <a:cxnLst/>
              <a:rect l="l" t="t" r="r" b="b"/>
              <a:pathLst>
                <a:path w="187960">
                  <a:moveTo>
                    <a:pt x="0" y="0"/>
                  </a:moveTo>
                  <a:lnTo>
                    <a:pt x="187451" y="0"/>
                  </a:lnTo>
                </a:path>
              </a:pathLst>
            </a:custGeom>
            <a:ln w="6350">
              <a:solidFill>
                <a:srgbClr val="F5DD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920995" y="5807963"/>
              <a:ext cx="314325" cy="341630"/>
            </a:xfrm>
            <a:custGeom>
              <a:avLst/>
              <a:gdLst/>
              <a:ahLst/>
              <a:cxnLst/>
              <a:rect l="l" t="t" r="r" b="b"/>
              <a:pathLst>
                <a:path w="314325" h="341629">
                  <a:moveTo>
                    <a:pt x="313943" y="0"/>
                  </a:moveTo>
                  <a:lnTo>
                    <a:pt x="0" y="0"/>
                  </a:lnTo>
                  <a:lnTo>
                    <a:pt x="0" y="341376"/>
                  </a:lnTo>
                  <a:lnTo>
                    <a:pt x="313943" y="341376"/>
                  </a:lnTo>
                  <a:lnTo>
                    <a:pt x="313943" y="0"/>
                  </a:lnTo>
                  <a:close/>
                </a:path>
              </a:pathLst>
            </a:custGeom>
            <a:solidFill>
              <a:srgbClr val="6D0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278636" y="3553967"/>
              <a:ext cx="4144010" cy="1483360"/>
            </a:xfrm>
            <a:custGeom>
              <a:avLst/>
              <a:gdLst/>
              <a:ahLst/>
              <a:cxnLst/>
              <a:rect l="l" t="t" r="r" b="b"/>
              <a:pathLst>
                <a:path w="4144010" h="1483360">
                  <a:moveTo>
                    <a:pt x="0" y="1482852"/>
                  </a:moveTo>
                  <a:lnTo>
                    <a:pt x="188975" y="1482852"/>
                  </a:lnTo>
                </a:path>
                <a:path w="4144010" h="1483360">
                  <a:moveTo>
                    <a:pt x="502919" y="1482852"/>
                  </a:moveTo>
                  <a:lnTo>
                    <a:pt x="4143755" y="1482852"/>
                  </a:lnTo>
                </a:path>
                <a:path w="4144010" h="1483360">
                  <a:moveTo>
                    <a:pt x="0" y="1112520"/>
                  </a:moveTo>
                  <a:lnTo>
                    <a:pt x="188975" y="1112520"/>
                  </a:lnTo>
                </a:path>
                <a:path w="4144010" h="1483360">
                  <a:moveTo>
                    <a:pt x="502919" y="1112520"/>
                  </a:moveTo>
                  <a:lnTo>
                    <a:pt x="4143755" y="1112520"/>
                  </a:lnTo>
                </a:path>
                <a:path w="4144010" h="1483360">
                  <a:moveTo>
                    <a:pt x="0" y="740664"/>
                  </a:moveTo>
                  <a:lnTo>
                    <a:pt x="188975" y="740664"/>
                  </a:lnTo>
                </a:path>
                <a:path w="4144010" h="1483360">
                  <a:moveTo>
                    <a:pt x="502919" y="740664"/>
                  </a:moveTo>
                  <a:lnTo>
                    <a:pt x="4143755" y="740664"/>
                  </a:lnTo>
                </a:path>
                <a:path w="4144010" h="1483360">
                  <a:moveTo>
                    <a:pt x="0" y="370332"/>
                  </a:moveTo>
                  <a:lnTo>
                    <a:pt x="188975" y="370332"/>
                  </a:lnTo>
                </a:path>
                <a:path w="4144010" h="1483360">
                  <a:moveTo>
                    <a:pt x="502919" y="370332"/>
                  </a:moveTo>
                  <a:lnTo>
                    <a:pt x="4143755" y="370332"/>
                  </a:lnTo>
                </a:path>
                <a:path w="4144010" h="1483360">
                  <a:moveTo>
                    <a:pt x="0" y="0"/>
                  </a:moveTo>
                  <a:lnTo>
                    <a:pt x="188975" y="0"/>
                  </a:lnTo>
                </a:path>
                <a:path w="4144010" h="1483360">
                  <a:moveTo>
                    <a:pt x="502919" y="0"/>
                  </a:moveTo>
                  <a:lnTo>
                    <a:pt x="4143755" y="0"/>
                  </a:lnTo>
                </a:path>
              </a:pathLst>
            </a:custGeom>
            <a:ln w="6350">
              <a:solidFill>
                <a:srgbClr val="F5DD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467612" y="3337559"/>
              <a:ext cx="1694814" cy="2376170"/>
            </a:xfrm>
            <a:custGeom>
              <a:avLst/>
              <a:gdLst/>
              <a:ahLst/>
              <a:cxnLst/>
              <a:rect l="l" t="t" r="r" b="b"/>
              <a:pathLst>
                <a:path w="1694814" h="2376170">
                  <a:moveTo>
                    <a:pt x="313944" y="0"/>
                  </a:moveTo>
                  <a:lnTo>
                    <a:pt x="0" y="0"/>
                  </a:lnTo>
                  <a:lnTo>
                    <a:pt x="0" y="1897380"/>
                  </a:lnTo>
                  <a:lnTo>
                    <a:pt x="313944" y="1897380"/>
                  </a:lnTo>
                  <a:lnTo>
                    <a:pt x="313944" y="0"/>
                  </a:lnTo>
                  <a:close/>
                </a:path>
                <a:path w="1694814" h="2376170">
                  <a:moveTo>
                    <a:pt x="1004316" y="1725168"/>
                  </a:moveTo>
                  <a:lnTo>
                    <a:pt x="690372" y="1725168"/>
                  </a:lnTo>
                  <a:lnTo>
                    <a:pt x="690372" y="2026920"/>
                  </a:lnTo>
                  <a:lnTo>
                    <a:pt x="1004316" y="2026920"/>
                  </a:lnTo>
                  <a:lnTo>
                    <a:pt x="1004316" y="1725168"/>
                  </a:lnTo>
                  <a:close/>
                </a:path>
                <a:path w="1694814" h="2376170">
                  <a:moveTo>
                    <a:pt x="1694688" y="2302764"/>
                  </a:moveTo>
                  <a:lnTo>
                    <a:pt x="1380744" y="2302764"/>
                  </a:lnTo>
                  <a:lnTo>
                    <a:pt x="1380744" y="2375916"/>
                  </a:lnTo>
                  <a:lnTo>
                    <a:pt x="1694688" y="2375916"/>
                  </a:lnTo>
                  <a:lnTo>
                    <a:pt x="1694688" y="2302764"/>
                  </a:lnTo>
                  <a:close/>
                </a:path>
              </a:pathLst>
            </a:custGeom>
            <a:solidFill>
              <a:srgbClr val="EA49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852671" y="5407151"/>
              <a:ext cx="1569720" cy="0"/>
            </a:xfrm>
            <a:custGeom>
              <a:avLst/>
              <a:gdLst/>
              <a:ahLst/>
              <a:cxnLst/>
              <a:rect l="l" t="t" r="r" b="b"/>
              <a:pathLst>
                <a:path w="1569720">
                  <a:moveTo>
                    <a:pt x="0" y="0"/>
                  </a:moveTo>
                  <a:lnTo>
                    <a:pt x="1569719" y="0"/>
                  </a:lnTo>
                </a:path>
              </a:pathLst>
            </a:custGeom>
            <a:ln w="6350">
              <a:solidFill>
                <a:srgbClr val="F5DD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538728" y="5288279"/>
              <a:ext cx="1696720" cy="520065"/>
            </a:xfrm>
            <a:custGeom>
              <a:avLst/>
              <a:gdLst/>
              <a:ahLst/>
              <a:cxnLst/>
              <a:rect l="l" t="t" r="r" b="b"/>
              <a:pathLst>
                <a:path w="1696720" h="520064">
                  <a:moveTo>
                    <a:pt x="313944" y="0"/>
                  </a:moveTo>
                  <a:lnTo>
                    <a:pt x="0" y="0"/>
                  </a:lnTo>
                  <a:lnTo>
                    <a:pt x="0" y="262128"/>
                  </a:lnTo>
                  <a:lnTo>
                    <a:pt x="313944" y="262128"/>
                  </a:lnTo>
                  <a:lnTo>
                    <a:pt x="313944" y="0"/>
                  </a:lnTo>
                  <a:close/>
                </a:path>
                <a:path w="1696720" h="520064">
                  <a:moveTo>
                    <a:pt x="1005840" y="192024"/>
                  </a:moveTo>
                  <a:lnTo>
                    <a:pt x="691896" y="192024"/>
                  </a:lnTo>
                  <a:lnTo>
                    <a:pt x="691896" y="313944"/>
                  </a:lnTo>
                  <a:lnTo>
                    <a:pt x="1005840" y="313944"/>
                  </a:lnTo>
                  <a:lnTo>
                    <a:pt x="1005840" y="192024"/>
                  </a:lnTo>
                  <a:close/>
                </a:path>
                <a:path w="1696720" h="520064">
                  <a:moveTo>
                    <a:pt x="1696212" y="300228"/>
                  </a:moveTo>
                  <a:lnTo>
                    <a:pt x="1382268" y="300228"/>
                  </a:lnTo>
                  <a:lnTo>
                    <a:pt x="1382268" y="519684"/>
                  </a:lnTo>
                  <a:lnTo>
                    <a:pt x="1696212" y="519684"/>
                  </a:lnTo>
                  <a:lnTo>
                    <a:pt x="1696212" y="300228"/>
                  </a:lnTo>
                  <a:close/>
                </a:path>
              </a:pathLst>
            </a:custGeom>
            <a:solidFill>
              <a:srgbClr val="EA49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279398" y="6148577"/>
              <a:ext cx="4144010" cy="0"/>
            </a:xfrm>
            <a:custGeom>
              <a:avLst/>
              <a:gdLst/>
              <a:ahLst/>
              <a:cxnLst/>
              <a:rect l="l" t="t" r="r" b="b"/>
              <a:pathLst>
                <a:path w="4144010">
                  <a:moveTo>
                    <a:pt x="0" y="0"/>
                  </a:moveTo>
                  <a:lnTo>
                    <a:pt x="4143755" y="0"/>
                  </a:lnTo>
                </a:path>
              </a:pathLst>
            </a:custGeom>
            <a:ln w="19050">
              <a:solidFill>
                <a:srgbClr val="360F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/>
          <p:nvPr/>
        </p:nvSpPr>
        <p:spPr>
          <a:xfrm>
            <a:off x="1278636" y="3182111"/>
            <a:ext cx="4144010" cy="0"/>
          </a:xfrm>
          <a:custGeom>
            <a:avLst/>
            <a:gdLst/>
            <a:ahLst/>
            <a:cxnLst/>
            <a:rect l="l" t="t" r="r" b="b"/>
            <a:pathLst>
              <a:path w="4144010">
                <a:moveTo>
                  <a:pt x="0" y="0"/>
                </a:moveTo>
                <a:lnTo>
                  <a:pt x="4143755" y="0"/>
                </a:lnTo>
              </a:path>
            </a:pathLst>
          </a:custGeom>
          <a:ln w="6350">
            <a:solidFill>
              <a:srgbClr val="F5DD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1086713" y="6051296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46153A"/>
                </a:solidFill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016000" y="5680354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46153A"/>
                </a:solidFill>
                <a:latin typeface="Arial"/>
                <a:cs typeface="Arial"/>
              </a:rPr>
              <a:t>50</a:t>
            </a:r>
            <a:endParaRPr sz="10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945286" y="5309361"/>
            <a:ext cx="2374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46153A"/>
                </a:solidFill>
                <a:latin typeface="Arial"/>
                <a:cs typeface="Arial"/>
              </a:rPr>
              <a:t>1</a:t>
            </a:r>
            <a:r>
              <a:rPr sz="1000" dirty="0">
                <a:solidFill>
                  <a:srgbClr val="46153A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46153A"/>
                </a:solidFill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945286" y="4938522"/>
            <a:ext cx="2374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46153A"/>
                </a:solidFill>
                <a:latin typeface="Arial"/>
                <a:cs typeface="Arial"/>
              </a:rPr>
              <a:t>1</a:t>
            </a:r>
            <a:r>
              <a:rPr sz="1000" dirty="0">
                <a:solidFill>
                  <a:srgbClr val="46153A"/>
                </a:solidFill>
                <a:latin typeface="Arial"/>
                <a:cs typeface="Arial"/>
              </a:rPr>
              <a:t>5</a:t>
            </a:r>
            <a:r>
              <a:rPr sz="1000" spc="-5" dirty="0">
                <a:solidFill>
                  <a:srgbClr val="46153A"/>
                </a:solidFill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945286" y="4567554"/>
            <a:ext cx="2374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46153A"/>
                </a:solidFill>
                <a:latin typeface="Arial"/>
                <a:cs typeface="Arial"/>
              </a:rPr>
              <a:t>2</a:t>
            </a:r>
            <a:r>
              <a:rPr sz="1000" dirty="0">
                <a:solidFill>
                  <a:srgbClr val="46153A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46153A"/>
                </a:solidFill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945286" y="4196588"/>
            <a:ext cx="2374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46153A"/>
                </a:solidFill>
                <a:latin typeface="Arial"/>
                <a:cs typeface="Arial"/>
              </a:rPr>
              <a:t>2</a:t>
            </a:r>
            <a:r>
              <a:rPr sz="1000" dirty="0">
                <a:solidFill>
                  <a:srgbClr val="46153A"/>
                </a:solidFill>
                <a:latin typeface="Arial"/>
                <a:cs typeface="Arial"/>
              </a:rPr>
              <a:t>5</a:t>
            </a:r>
            <a:r>
              <a:rPr sz="1000" spc="-5" dirty="0">
                <a:solidFill>
                  <a:srgbClr val="46153A"/>
                </a:solidFill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945286" y="3825621"/>
            <a:ext cx="2374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46153A"/>
                </a:solidFill>
                <a:latin typeface="Arial"/>
                <a:cs typeface="Arial"/>
              </a:rPr>
              <a:t>3</a:t>
            </a:r>
            <a:r>
              <a:rPr sz="1000" dirty="0">
                <a:solidFill>
                  <a:srgbClr val="46153A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46153A"/>
                </a:solidFill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945286" y="3454654"/>
            <a:ext cx="2374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46153A"/>
                </a:solidFill>
                <a:latin typeface="Arial"/>
                <a:cs typeface="Arial"/>
              </a:rPr>
              <a:t>3</a:t>
            </a:r>
            <a:r>
              <a:rPr sz="1000" dirty="0">
                <a:solidFill>
                  <a:srgbClr val="46153A"/>
                </a:solidFill>
                <a:latin typeface="Arial"/>
                <a:cs typeface="Arial"/>
              </a:rPr>
              <a:t>5</a:t>
            </a:r>
            <a:r>
              <a:rPr sz="1000" spc="-5" dirty="0">
                <a:solidFill>
                  <a:srgbClr val="46153A"/>
                </a:solidFill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945286" y="3083813"/>
            <a:ext cx="2374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46153A"/>
                </a:solidFill>
                <a:latin typeface="Arial"/>
                <a:cs typeface="Arial"/>
              </a:rPr>
              <a:t>4</a:t>
            </a:r>
            <a:r>
              <a:rPr sz="1000" dirty="0">
                <a:solidFill>
                  <a:srgbClr val="46153A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46153A"/>
                </a:solidFill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477772" y="6202781"/>
            <a:ext cx="29400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46153A"/>
                </a:solidFill>
                <a:latin typeface="Arial"/>
                <a:cs typeface="Arial"/>
              </a:rPr>
              <a:t>Rī</a:t>
            </a:r>
            <a:r>
              <a:rPr sz="1000" dirty="0">
                <a:solidFill>
                  <a:srgbClr val="46153A"/>
                </a:solidFill>
                <a:latin typeface="Arial"/>
                <a:cs typeface="Arial"/>
              </a:rPr>
              <a:t>g</a:t>
            </a:r>
            <a:r>
              <a:rPr sz="1000" spc="-5" dirty="0">
                <a:solidFill>
                  <a:srgbClr val="46153A"/>
                </a:solidFill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2101342" y="6202781"/>
            <a:ext cx="11645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57225" algn="l"/>
              </a:tabLst>
            </a:pPr>
            <a:r>
              <a:rPr sz="1000" spc="-5" dirty="0">
                <a:solidFill>
                  <a:srgbClr val="46153A"/>
                </a:solidFill>
                <a:latin typeface="Arial"/>
                <a:cs typeface="Arial"/>
              </a:rPr>
              <a:t>Pierīga	Vidzeme</a:t>
            </a:r>
            <a:endParaRPr sz="10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4857115" y="6202781"/>
            <a:ext cx="4425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46153A"/>
                </a:solidFill>
                <a:latin typeface="Arial"/>
                <a:cs typeface="Arial"/>
              </a:rPr>
              <a:t>Latgale</a:t>
            </a:r>
            <a:endParaRPr sz="1000">
              <a:latin typeface="Arial"/>
              <a:cs typeface="Arial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2132076" y="6548628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4" h="62865">
                <a:moveTo>
                  <a:pt x="62483" y="0"/>
                </a:moveTo>
                <a:lnTo>
                  <a:pt x="0" y="0"/>
                </a:lnTo>
                <a:lnTo>
                  <a:pt x="0" y="62484"/>
                </a:lnTo>
                <a:lnTo>
                  <a:pt x="62483" y="62484"/>
                </a:lnTo>
                <a:lnTo>
                  <a:pt x="62483" y="0"/>
                </a:lnTo>
                <a:close/>
              </a:path>
            </a:pathLst>
          </a:custGeom>
          <a:solidFill>
            <a:srgbClr val="6D03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2209926" y="6481978"/>
            <a:ext cx="42100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46153A"/>
                </a:solidFill>
                <a:latin typeface="Arial"/>
                <a:cs typeface="Arial"/>
              </a:rPr>
              <a:t>P</a:t>
            </a:r>
            <a:r>
              <a:rPr sz="1000" spc="-15" dirty="0">
                <a:solidFill>
                  <a:srgbClr val="46153A"/>
                </a:solidFill>
                <a:latin typeface="Arial"/>
                <a:cs typeface="Arial"/>
              </a:rPr>
              <a:t>r</a:t>
            </a:r>
            <a:r>
              <a:rPr sz="1000" dirty="0">
                <a:solidFill>
                  <a:srgbClr val="46153A"/>
                </a:solidFill>
                <a:latin typeface="Arial"/>
                <a:cs typeface="Arial"/>
              </a:rPr>
              <a:t>e</a:t>
            </a:r>
            <a:r>
              <a:rPr sz="1000" spc="-15" dirty="0">
                <a:solidFill>
                  <a:srgbClr val="46153A"/>
                </a:solidFill>
                <a:latin typeface="Arial"/>
                <a:cs typeface="Arial"/>
              </a:rPr>
              <a:t>c</a:t>
            </a:r>
            <a:r>
              <a:rPr sz="1000" dirty="0">
                <a:solidFill>
                  <a:srgbClr val="46153A"/>
                </a:solidFill>
                <a:latin typeface="Arial"/>
                <a:cs typeface="Arial"/>
              </a:rPr>
              <a:t>e</a:t>
            </a:r>
            <a:r>
              <a:rPr sz="1000" spc="-5" dirty="0">
                <a:solidFill>
                  <a:srgbClr val="46153A"/>
                </a:solidFill>
                <a:latin typeface="Arial"/>
                <a:cs typeface="Arial"/>
              </a:rPr>
              <a:t>s</a:t>
            </a:r>
            <a:endParaRPr sz="1000">
              <a:latin typeface="Arial"/>
              <a:cs typeface="Arial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3468623" y="6548628"/>
            <a:ext cx="64135" cy="62865"/>
          </a:xfrm>
          <a:custGeom>
            <a:avLst/>
            <a:gdLst/>
            <a:ahLst/>
            <a:cxnLst/>
            <a:rect l="l" t="t" r="r" b="b"/>
            <a:pathLst>
              <a:path w="64135" h="62865">
                <a:moveTo>
                  <a:pt x="64008" y="0"/>
                </a:moveTo>
                <a:lnTo>
                  <a:pt x="0" y="0"/>
                </a:lnTo>
                <a:lnTo>
                  <a:pt x="0" y="62484"/>
                </a:lnTo>
                <a:lnTo>
                  <a:pt x="64008" y="62484"/>
                </a:lnTo>
                <a:lnTo>
                  <a:pt x="64008" y="0"/>
                </a:lnTo>
                <a:close/>
              </a:path>
            </a:pathLst>
          </a:custGeom>
          <a:solidFill>
            <a:srgbClr val="EA49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3430015" y="6202781"/>
            <a:ext cx="1217295" cy="456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09930" algn="l"/>
              </a:tabLst>
            </a:pPr>
            <a:r>
              <a:rPr sz="1000" spc="-5" dirty="0">
                <a:solidFill>
                  <a:srgbClr val="46153A"/>
                </a:solidFill>
                <a:latin typeface="Arial"/>
                <a:cs typeface="Arial"/>
              </a:rPr>
              <a:t>Kurzeme	Zemgale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850">
              <a:latin typeface="Arial"/>
              <a:cs typeface="Arial"/>
            </a:endParaRPr>
          </a:p>
          <a:p>
            <a:pPr marL="129539">
              <a:lnSpc>
                <a:spcPct val="100000"/>
              </a:lnSpc>
            </a:pPr>
            <a:r>
              <a:rPr sz="1000" spc="-5" dirty="0">
                <a:solidFill>
                  <a:srgbClr val="46153A"/>
                </a:solidFill>
                <a:latin typeface="Arial"/>
                <a:cs typeface="Arial"/>
              </a:rPr>
              <a:t>Pakalpojumi</a:t>
            </a:r>
            <a:endParaRPr sz="10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6709664" y="2101088"/>
            <a:ext cx="4062729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DB8892"/>
                </a:solidFill>
                <a:latin typeface="Arial"/>
                <a:cs typeface="Arial"/>
              </a:rPr>
              <a:t>Pētījumā </a:t>
            </a:r>
            <a:r>
              <a:rPr sz="1400" b="1" spc="-5" dirty="0">
                <a:solidFill>
                  <a:srgbClr val="DB8892"/>
                </a:solidFill>
                <a:latin typeface="Arial"/>
                <a:cs typeface="Arial"/>
              </a:rPr>
              <a:t>aptverto uzņēmumu samaksāto</a:t>
            </a:r>
            <a:r>
              <a:rPr sz="1400" b="1" spc="-145" dirty="0">
                <a:solidFill>
                  <a:srgbClr val="DB8892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DB8892"/>
                </a:solidFill>
                <a:latin typeface="Arial"/>
                <a:cs typeface="Arial"/>
              </a:rPr>
              <a:t>VSAOI</a:t>
            </a:r>
            <a:endParaRPr sz="1400">
              <a:latin typeface="Arial"/>
              <a:cs typeface="Arial"/>
            </a:endParaRPr>
          </a:p>
          <a:p>
            <a:pPr marL="71755">
              <a:lnSpc>
                <a:spcPct val="100000"/>
              </a:lnSpc>
            </a:pPr>
            <a:r>
              <a:rPr sz="1400" b="1" spc="-5" dirty="0">
                <a:solidFill>
                  <a:srgbClr val="DB8892"/>
                </a:solidFill>
                <a:latin typeface="Arial"/>
                <a:cs typeface="Arial"/>
              </a:rPr>
              <a:t>summa «jaunajos» reģionos 2020.gadā,</a:t>
            </a:r>
            <a:r>
              <a:rPr sz="1400" b="1" spc="-130" dirty="0">
                <a:solidFill>
                  <a:srgbClr val="DB8892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DB8892"/>
                </a:solidFill>
                <a:latin typeface="Arial"/>
                <a:cs typeface="Arial"/>
              </a:rPr>
              <a:t>mEUR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4496" y="1260093"/>
            <a:ext cx="94145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360F2C"/>
                </a:solidFill>
              </a:rPr>
              <a:t>Ienākumu līmeņa atšķirības reģionos paliek ļoti</a:t>
            </a:r>
            <a:r>
              <a:rPr sz="2800" spc="114" dirty="0">
                <a:solidFill>
                  <a:srgbClr val="360F2C"/>
                </a:solidFill>
              </a:rPr>
              <a:t> </a:t>
            </a:r>
            <a:r>
              <a:rPr sz="2800" spc="-5" dirty="0">
                <a:solidFill>
                  <a:srgbClr val="360F2C"/>
                </a:solidFill>
              </a:rPr>
              <a:t>līdzīgas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1397253" y="2102866"/>
            <a:ext cx="394335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33144" marR="5080" indent="-1021080">
              <a:lnSpc>
                <a:spcPct val="100000"/>
              </a:lnSpc>
              <a:spcBef>
                <a:spcPts val="105"/>
              </a:spcBef>
            </a:pPr>
            <a:r>
              <a:rPr sz="1400" b="1" spc="-15" dirty="0">
                <a:solidFill>
                  <a:srgbClr val="DB8892"/>
                </a:solidFill>
                <a:latin typeface="Arial"/>
                <a:cs typeface="Arial"/>
              </a:rPr>
              <a:t>«Veco" </a:t>
            </a:r>
            <a:r>
              <a:rPr sz="1400" b="1" spc="-5" dirty="0">
                <a:solidFill>
                  <a:srgbClr val="DB8892"/>
                </a:solidFill>
                <a:latin typeface="Arial"/>
                <a:cs typeface="Arial"/>
              </a:rPr>
              <a:t>reģionu eksporta uzņēmumu </a:t>
            </a:r>
            <a:r>
              <a:rPr sz="1400" b="1" spc="-10" dirty="0">
                <a:solidFill>
                  <a:srgbClr val="DB8892"/>
                </a:solidFill>
                <a:latin typeface="Arial"/>
                <a:cs typeface="Arial"/>
              </a:rPr>
              <a:t>VSAOI </a:t>
            </a:r>
            <a:r>
              <a:rPr sz="1400" b="1" spc="-5" dirty="0">
                <a:solidFill>
                  <a:srgbClr val="DB8892"/>
                </a:solidFill>
                <a:latin typeface="Arial"/>
                <a:cs typeface="Arial"/>
              </a:rPr>
              <a:t>uz  iedzīvotāju, 2020,</a:t>
            </a:r>
            <a:r>
              <a:rPr sz="1400" b="1" spc="-75" dirty="0">
                <a:solidFill>
                  <a:srgbClr val="DB8892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DB8892"/>
                </a:solidFill>
                <a:latin typeface="Arial"/>
                <a:cs typeface="Arial"/>
              </a:rPr>
              <a:t>EUR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146035" y="3717035"/>
            <a:ext cx="3967479" cy="2431415"/>
            <a:chOff x="7146035" y="3717035"/>
            <a:chExt cx="3967479" cy="2431415"/>
          </a:xfrm>
        </p:grpSpPr>
        <p:sp>
          <p:nvSpPr>
            <p:cNvPr id="5" name="object 5"/>
            <p:cNvSpPr/>
            <p:nvPr/>
          </p:nvSpPr>
          <p:spPr>
            <a:xfrm>
              <a:off x="7146035" y="5305043"/>
              <a:ext cx="1009015" cy="419100"/>
            </a:xfrm>
            <a:custGeom>
              <a:avLst/>
              <a:gdLst/>
              <a:ahLst/>
              <a:cxnLst/>
              <a:rect l="l" t="t" r="r" b="b"/>
              <a:pathLst>
                <a:path w="1009015" h="419100">
                  <a:moveTo>
                    <a:pt x="0" y="419099"/>
                  </a:moveTo>
                  <a:lnTo>
                    <a:pt x="216408" y="419099"/>
                  </a:lnTo>
                </a:path>
                <a:path w="1009015" h="419100">
                  <a:moveTo>
                    <a:pt x="576072" y="419099"/>
                  </a:moveTo>
                  <a:lnTo>
                    <a:pt x="1008888" y="419099"/>
                  </a:lnTo>
                </a:path>
                <a:path w="1009015" h="419100">
                  <a:moveTo>
                    <a:pt x="0" y="0"/>
                  </a:moveTo>
                  <a:lnTo>
                    <a:pt x="216408" y="0"/>
                  </a:lnTo>
                </a:path>
                <a:path w="1009015" h="419100">
                  <a:moveTo>
                    <a:pt x="576072" y="0"/>
                  </a:moveTo>
                  <a:lnTo>
                    <a:pt x="1008888" y="0"/>
                  </a:lnTo>
                </a:path>
              </a:pathLst>
            </a:custGeom>
            <a:ln w="6350">
              <a:solidFill>
                <a:srgbClr val="9089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62443" y="5187695"/>
              <a:ext cx="360045" cy="957580"/>
            </a:xfrm>
            <a:custGeom>
              <a:avLst/>
              <a:gdLst/>
              <a:ahLst/>
              <a:cxnLst/>
              <a:rect l="l" t="t" r="r" b="b"/>
              <a:pathLst>
                <a:path w="360045" h="957579">
                  <a:moveTo>
                    <a:pt x="359663" y="0"/>
                  </a:moveTo>
                  <a:lnTo>
                    <a:pt x="0" y="0"/>
                  </a:lnTo>
                  <a:lnTo>
                    <a:pt x="0" y="957071"/>
                  </a:lnTo>
                  <a:lnTo>
                    <a:pt x="359663" y="957071"/>
                  </a:lnTo>
                  <a:lnTo>
                    <a:pt x="359663" y="0"/>
                  </a:lnTo>
                  <a:close/>
                </a:path>
              </a:pathLst>
            </a:custGeom>
            <a:solidFill>
              <a:srgbClr val="6D0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516111" y="5305043"/>
              <a:ext cx="433070" cy="419100"/>
            </a:xfrm>
            <a:custGeom>
              <a:avLst/>
              <a:gdLst/>
              <a:ahLst/>
              <a:cxnLst/>
              <a:rect l="l" t="t" r="r" b="b"/>
              <a:pathLst>
                <a:path w="433070" h="419100">
                  <a:moveTo>
                    <a:pt x="0" y="419099"/>
                  </a:moveTo>
                  <a:lnTo>
                    <a:pt x="432816" y="419099"/>
                  </a:lnTo>
                </a:path>
                <a:path w="433070" h="419100">
                  <a:moveTo>
                    <a:pt x="0" y="0"/>
                  </a:moveTo>
                  <a:lnTo>
                    <a:pt x="432816" y="0"/>
                  </a:lnTo>
                </a:path>
              </a:pathLst>
            </a:custGeom>
            <a:ln w="6350">
              <a:solidFill>
                <a:srgbClr val="9089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154923" y="5026151"/>
              <a:ext cx="361315" cy="1118870"/>
            </a:xfrm>
            <a:custGeom>
              <a:avLst/>
              <a:gdLst/>
              <a:ahLst/>
              <a:cxnLst/>
              <a:rect l="l" t="t" r="r" b="b"/>
              <a:pathLst>
                <a:path w="361315" h="1118870">
                  <a:moveTo>
                    <a:pt x="361187" y="0"/>
                  </a:moveTo>
                  <a:lnTo>
                    <a:pt x="0" y="0"/>
                  </a:lnTo>
                  <a:lnTo>
                    <a:pt x="0" y="1118616"/>
                  </a:lnTo>
                  <a:lnTo>
                    <a:pt x="361187" y="1118616"/>
                  </a:lnTo>
                  <a:lnTo>
                    <a:pt x="361187" y="0"/>
                  </a:lnTo>
                  <a:close/>
                </a:path>
              </a:pathLst>
            </a:custGeom>
            <a:solidFill>
              <a:srgbClr val="6D0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516111" y="4884419"/>
              <a:ext cx="1225550" cy="840105"/>
            </a:xfrm>
            <a:custGeom>
              <a:avLst/>
              <a:gdLst/>
              <a:ahLst/>
              <a:cxnLst/>
              <a:rect l="l" t="t" r="r" b="b"/>
              <a:pathLst>
                <a:path w="1225550" h="840104">
                  <a:moveTo>
                    <a:pt x="792480" y="839723"/>
                  </a:moveTo>
                  <a:lnTo>
                    <a:pt x="1225296" y="839723"/>
                  </a:lnTo>
                </a:path>
                <a:path w="1225550" h="840104">
                  <a:moveTo>
                    <a:pt x="792480" y="420623"/>
                  </a:moveTo>
                  <a:lnTo>
                    <a:pt x="1225296" y="420623"/>
                  </a:lnTo>
                </a:path>
                <a:path w="1225550" h="840104">
                  <a:moveTo>
                    <a:pt x="0" y="0"/>
                  </a:moveTo>
                  <a:lnTo>
                    <a:pt x="432816" y="0"/>
                  </a:lnTo>
                </a:path>
                <a:path w="1225550" h="840104">
                  <a:moveTo>
                    <a:pt x="792480" y="0"/>
                  </a:moveTo>
                  <a:lnTo>
                    <a:pt x="1225296" y="0"/>
                  </a:lnTo>
                </a:path>
              </a:pathLst>
            </a:custGeom>
            <a:ln w="6350">
              <a:solidFill>
                <a:srgbClr val="9089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948927" y="4709159"/>
              <a:ext cx="360045" cy="1435735"/>
            </a:xfrm>
            <a:custGeom>
              <a:avLst/>
              <a:gdLst/>
              <a:ahLst/>
              <a:cxnLst/>
              <a:rect l="l" t="t" r="r" b="b"/>
              <a:pathLst>
                <a:path w="360045" h="1435735">
                  <a:moveTo>
                    <a:pt x="359664" y="0"/>
                  </a:moveTo>
                  <a:lnTo>
                    <a:pt x="0" y="0"/>
                  </a:lnTo>
                  <a:lnTo>
                    <a:pt x="0" y="1435608"/>
                  </a:lnTo>
                  <a:lnTo>
                    <a:pt x="359664" y="1435608"/>
                  </a:lnTo>
                  <a:lnTo>
                    <a:pt x="359664" y="0"/>
                  </a:lnTo>
                  <a:close/>
                </a:path>
              </a:pathLst>
            </a:custGeom>
            <a:solidFill>
              <a:srgbClr val="6D0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02595" y="4884419"/>
              <a:ext cx="1010919" cy="840105"/>
            </a:xfrm>
            <a:custGeom>
              <a:avLst/>
              <a:gdLst/>
              <a:ahLst/>
              <a:cxnLst/>
              <a:rect l="l" t="t" r="r" b="b"/>
              <a:pathLst>
                <a:path w="1010920" h="840104">
                  <a:moveTo>
                    <a:pt x="0" y="839723"/>
                  </a:moveTo>
                  <a:lnTo>
                    <a:pt x="432815" y="839723"/>
                  </a:lnTo>
                </a:path>
                <a:path w="1010920" h="840104">
                  <a:moveTo>
                    <a:pt x="0" y="420623"/>
                  </a:moveTo>
                  <a:lnTo>
                    <a:pt x="432815" y="420623"/>
                  </a:lnTo>
                </a:path>
                <a:path w="1010920" h="840104">
                  <a:moveTo>
                    <a:pt x="0" y="0"/>
                  </a:moveTo>
                  <a:lnTo>
                    <a:pt x="1010411" y="0"/>
                  </a:lnTo>
                </a:path>
              </a:pathLst>
            </a:custGeom>
            <a:ln w="6350">
              <a:solidFill>
                <a:srgbClr val="9089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741407" y="4796027"/>
              <a:ext cx="361315" cy="1348740"/>
            </a:xfrm>
            <a:custGeom>
              <a:avLst/>
              <a:gdLst/>
              <a:ahLst/>
              <a:cxnLst/>
              <a:rect l="l" t="t" r="r" b="b"/>
              <a:pathLst>
                <a:path w="361315" h="1348739">
                  <a:moveTo>
                    <a:pt x="361188" y="0"/>
                  </a:moveTo>
                  <a:lnTo>
                    <a:pt x="0" y="0"/>
                  </a:lnTo>
                  <a:lnTo>
                    <a:pt x="0" y="1348740"/>
                  </a:lnTo>
                  <a:lnTo>
                    <a:pt x="361188" y="1348740"/>
                  </a:lnTo>
                  <a:lnTo>
                    <a:pt x="361188" y="0"/>
                  </a:lnTo>
                  <a:close/>
                </a:path>
              </a:pathLst>
            </a:custGeom>
            <a:solidFill>
              <a:srgbClr val="6D0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896600" y="5724143"/>
              <a:ext cx="216535" cy="0"/>
            </a:xfrm>
            <a:custGeom>
              <a:avLst/>
              <a:gdLst/>
              <a:ahLst/>
              <a:cxnLst/>
              <a:rect l="l" t="t" r="r" b="b"/>
              <a:pathLst>
                <a:path w="216534">
                  <a:moveTo>
                    <a:pt x="0" y="0"/>
                  </a:moveTo>
                  <a:lnTo>
                    <a:pt x="216407" y="0"/>
                  </a:lnTo>
                </a:path>
              </a:pathLst>
            </a:custGeom>
            <a:ln w="6350">
              <a:solidFill>
                <a:srgbClr val="9089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535411" y="5407151"/>
              <a:ext cx="361315" cy="737870"/>
            </a:xfrm>
            <a:custGeom>
              <a:avLst/>
              <a:gdLst/>
              <a:ahLst/>
              <a:cxnLst/>
              <a:rect l="l" t="t" r="r" b="b"/>
              <a:pathLst>
                <a:path w="361315" h="737870">
                  <a:moveTo>
                    <a:pt x="361188" y="0"/>
                  </a:moveTo>
                  <a:lnTo>
                    <a:pt x="0" y="0"/>
                  </a:lnTo>
                  <a:lnTo>
                    <a:pt x="0" y="737616"/>
                  </a:lnTo>
                  <a:lnTo>
                    <a:pt x="361188" y="737616"/>
                  </a:lnTo>
                  <a:lnTo>
                    <a:pt x="361188" y="0"/>
                  </a:lnTo>
                  <a:close/>
                </a:path>
              </a:pathLst>
            </a:custGeom>
            <a:solidFill>
              <a:srgbClr val="6D0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146035" y="4043171"/>
              <a:ext cx="3967479" cy="841375"/>
            </a:xfrm>
            <a:custGeom>
              <a:avLst/>
              <a:gdLst/>
              <a:ahLst/>
              <a:cxnLst/>
              <a:rect l="l" t="t" r="r" b="b"/>
              <a:pathLst>
                <a:path w="3967479" h="841375">
                  <a:moveTo>
                    <a:pt x="0" y="841247"/>
                  </a:moveTo>
                  <a:lnTo>
                    <a:pt x="216408" y="841247"/>
                  </a:lnTo>
                </a:path>
                <a:path w="3967479" h="841375">
                  <a:moveTo>
                    <a:pt x="576072" y="841247"/>
                  </a:moveTo>
                  <a:lnTo>
                    <a:pt x="1008888" y="841247"/>
                  </a:lnTo>
                </a:path>
                <a:path w="3967479" h="841375">
                  <a:moveTo>
                    <a:pt x="0" y="420623"/>
                  </a:moveTo>
                  <a:lnTo>
                    <a:pt x="216408" y="420623"/>
                  </a:lnTo>
                </a:path>
                <a:path w="3967479" h="841375">
                  <a:moveTo>
                    <a:pt x="576072" y="420623"/>
                  </a:moveTo>
                  <a:lnTo>
                    <a:pt x="1802892" y="420623"/>
                  </a:lnTo>
                </a:path>
                <a:path w="3967479" h="841375">
                  <a:moveTo>
                    <a:pt x="0" y="0"/>
                  </a:moveTo>
                  <a:lnTo>
                    <a:pt x="216408" y="0"/>
                  </a:lnTo>
                </a:path>
                <a:path w="3967479" h="841375">
                  <a:moveTo>
                    <a:pt x="576072" y="0"/>
                  </a:moveTo>
                  <a:lnTo>
                    <a:pt x="3966972" y="0"/>
                  </a:lnTo>
                </a:path>
              </a:pathLst>
            </a:custGeom>
            <a:ln w="6350">
              <a:solidFill>
                <a:srgbClr val="9089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362444" y="3717035"/>
              <a:ext cx="1153795" cy="1470660"/>
            </a:xfrm>
            <a:custGeom>
              <a:avLst/>
              <a:gdLst/>
              <a:ahLst/>
              <a:cxnLst/>
              <a:rect l="l" t="t" r="r" b="b"/>
              <a:pathLst>
                <a:path w="1153795" h="1470660">
                  <a:moveTo>
                    <a:pt x="359664" y="0"/>
                  </a:moveTo>
                  <a:lnTo>
                    <a:pt x="0" y="0"/>
                  </a:lnTo>
                  <a:lnTo>
                    <a:pt x="0" y="1470660"/>
                  </a:lnTo>
                  <a:lnTo>
                    <a:pt x="359664" y="1470660"/>
                  </a:lnTo>
                  <a:lnTo>
                    <a:pt x="359664" y="0"/>
                  </a:lnTo>
                  <a:close/>
                </a:path>
                <a:path w="1153795" h="1470660">
                  <a:moveTo>
                    <a:pt x="1153668" y="1118616"/>
                  </a:moveTo>
                  <a:lnTo>
                    <a:pt x="792480" y="1118616"/>
                  </a:lnTo>
                  <a:lnTo>
                    <a:pt x="792480" y="1309116"/>
                  </a:lnTo>
                  <a:lnTo>
                    <a:pt x="1153668" y="1309116"/>
                  </a:lnTo>
                  <a:lnTo>
                    <a:pt x="1153668" y="1118616"/>
                  </a:lnTo>
                  <a:close/>
                </a:path>
              </a:pathLst>
            </a:custGeom>
            <a:solidFill>
              <a:srgbClr val="EA49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308591" y="4463795"/>
              <a:ext cx="1804670" cy="0"/>
            </a:xfrm>
            <a:custGeom>
              <a:avLst/>
              <a:gdLst/>
              <a:ahLst/>
              <a:cxnLst/>
              <a:rect l="l" t="t" r="r" b="b"/>
              <a:pathLst>
                <a:path w="1804670">
                  <a:moveTo>
                    <a:pt x="0" y="0"/>
                  </a:moveTo>
                  <a:lnTo>
                    <a:pt x="1804415" y="0"/>
                  </a:lnTo>
                </a:path>
              </a:pathLst>
            </a:custGeom>
            <a:ln w="6350">
              <a:solidFill>
                <a:srgbClr val="9089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948928" y="4149851"/>
              <a:ext cx="1153795" cy="646430"/>
            </a:xfrm>
            <a:custGeom>
              <a:avLst/>
              <a:gdLst/>
              <a:ahLst/>
              <a:cxnLst/>
              <a:rect l="l" t="t" r="r" b="b"/>
              <a:pathLst>
                <a:path w="1153795" h="646429">
                  <a:moveTo>
                    <a:pt x="359664" y="0"/>
                  </a:moveTo>
                  <a:lnTo>
                    <a:pt x="0" y="0"/>
                  </a:lnTo>
                  <a:lnTo>
                    <a:pt x="0" y="559308"/>
                  </a:lnTo>
                  <a:lnTo>
                    <a:pt x="359664" y="559308"/>
                  </a:lnTo>
                  <a:lnTo>
                    <a:pt x="359664" y="0"/>
                  </a:lnTo>
                  <a:close/>
                </a:path>
                <a:path w="1153795" h="646429">
                  <a:moveTo>
                    <a:pt x="1153668" y="342900"/>
                  </a:moveTo>
                  <a:lnTo>
                    <a:pt x="792480" y="342900"/>
                  </a:lnTo>
                  <a:lnTo>
                    <a:pt x="792480" y="646176"/>
                  </a:lnTo>
                  <a:lnTo>
                    <a:pt x="1153668" y="646176"/>
                  </a:lnTo>
                  <a:lnTo>
                    <a:pt x="1153668" y="342900"/>
                  </a:lnTo>
                  <a:close/>
                </a:path>
              </a:pathLst>
            </a:custGeom>
            <a:solidFill>
              <a:srgbClr val="EA49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896600" y="5305043"/>
              <a:ext cx="216535" cy="0"/>
            </a:xfrm>
            <a:custGeom>
              <a:avLst/>
              <a:gdLst/>
              <a:ahLst/>
              <a:cxnLst/>
              <a:rect l="l" t="t" r="r" b="b"/>
              <a:pathLst>
                <a:path w="216534">
                  <a:moveTo>
                    <a:pt x="0" y="0"/>
                  </a:moveTo>
                  <a:lnTo>
                    <a:pt x="216407" y="0"/>
                  </a:lnTo>
                </a:path>
              </a:pathLst>
            </a:custGeom>
            <a:ln w="6350">
              <a:solidFill>
                <a:srgbClr val="9089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535411" y="4924043"/>
              <a:ext cx="361315" cy="483234"/>
            </a:xfrm>
            <a:custGeom>
              <a:avLst/>
              <a:gdLst/>
              <a:ahLst/>
              <a:cxnLst/>
              <a:rect l="l" t="t" r="r" b="b"/>
              <a:pathLst>
                <a:path w="361315" h="483235">
                  <a:moveTo>
                    <a:pt x="361188" y="0"/>
                  </a:moveTo>
                  <a:lnTo>
                    <a:pt x="0" y="0"/>
                  </a:lnTo>
                  <a:lnTo>
                    <a:pt x="0" y="483107"/>
                  </a:lnTo>
                  <a:lnTo>
                    <a:pt x="361188" y="483107"/>
                  </a:lnTo>
                  <a:lnTo>
                    <a:pt x="361188" y="0"/>
                  </a:lnTo>
                  <a:close/>
                </a:path>
              </a:pathLst>
            </a:custGeom>
            <a:solidFill>
              <a:srgbClr val="EA49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146035" y="6144767"/>
              <a:ext cx="3967479" cy="0"/>
            </a:xfrm>
            <a:custGeom>
              <a:avLst/>
              <a:gdLst/>
              <a:ahLst/>
              <a:cxnLst/>
              <a:rect l="l" t="t" r="r" b="b"/>
              <a:pathLst>
                <a:path w="3967479">
                  <a:moveTo>
                    <a:pt x="0" y="0"/>
                  </a:moveTo>
                  <a:lnTo>
                    <a:pt x="3966972" y="0"/>
                  </a:lnTo>
                </a:path>
              </a:pathLst>
            </a:custGeom>
            <a:ln w="6350">
              <a:solidFill>
                <a:srgbClr val="360F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/>
          <p:nvPr/>
        </p:nvSpPr>
        <p:spPr>
          <a:xfrm>
            <a:off x="7146035" y="3624071"/>
            <a:ext cx="3967479" cy="0"/>
          </a:xfrm>
          <a:custGeom>
            <a:avLst/>
            <a:gdLst/>
            <a:ahLst/>
            <a:cxnLst/>
            <a:rect l="l" t="t" r="r" b="b"/>
            <a:pathLst>
              <a:path w="3967479">
                <a:moveTo>
                  <a:pt x="0" y="0"/>
                </a:moveTo>
                <a:lnTo>
                  <a:pt x="3966972" y="0"/>
                </a:lnTo>
              </a:path>
            </a:pathLst>
          </a:custGeom>
          <a:ln w="6350">
            <a:solidFill>
              <a:srgbClr val="9089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954139" y="6047028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46153A"/>
                </a:solidFill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813042" y="5626709"/>
            <a:ext cx="2374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46153A"/>
                </a:solidFill>
                <a:latin typeface="Arial"/>
                <a:cs typeface="Arial"/>
              </a:rPr>
              <a:t>1</a:t>
            </a:r>
            <a:r>
              <a:rPr sz="1000" dirty="0">
                <a:solidFill>
                  <a:srgbClr val="46153A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46153A"/>
                </a:solidFill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813042" y="5206365"/>
            <a:ext cx="2374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46153A"/>
                </a:solidFill>
                <a:latin typeface="Arial"/>
                <a:cs typeface="Arial"/>
              </a:rPr>
              <a:t>2</a:t>
            </a:r>
            <a:r>
              <a:rPr sz="1000" dirty="0">
                <a:solidFill>
                  <a:srgbClr val="46153A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46153A"/>
                </a:solidFill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813042" y="4785436"/>
            <a:ext cx="2381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46153A"/>
                </a:solidFill>
                <a:latin typeface="Arial"/>
                <a:cs typeface="Arial"/>
              </a:rPr>
              <a:t>3</a:t>
            </a:r>
            <a:r>
              <a:rPr sz="1000" dirty="0">
                <a:solidFill>
                  <a:srgbClr val="46153A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46153A"/>
                </a:solidFill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813042" y="4365497"/>
            <a:ext cx="2374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46153A"/>
                </a:solidFill>
                <a:latin typeface="Arial"/>
                <a:cs typeface="Arial"/>
              </a:rPr>
              <a:t>4</a:t>
            </a:r>
            <a:r>
              <a:rPr sz="1000" dirty="0">
                <a:solidFill>
                  <a:srgbClr val="46153A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46153A"/>
                </a:solidFill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813042" y="3945128"/>
            <a:ext cx="2374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46153A"/>
                </a:solidFill>
                <a:latin typeface="Arial"/>
                <a:cs typeface="Arial"/>
              </a:rPr>
              <a:t>5</a:t>
            </a:r>
            <a:r>
              <a:rPr sz="1000" dirty="0">
                <a:solidFill>
                  <a:srgbClr val="46153A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46153A"/>
                </a:solidFill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813042" y="3524758"/>
            <a:ext cx="2374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46153A"/>
                </a:solidFill>
                <a:latin typeface="Arial"/>
                <a:cs typeface="Arial"/>
              </a:rPr>
              <a:t>6</a:t>
            </a:r>
            <a:r>
              <a:rPr sz="1000" dirty="0">
                <a:solidFill>
                  <a:srgbClr val="46153A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46153A"/>
                </a:solidFill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396733" y="6198514"/>
            <a:ext cx="29400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360F2C"/>
                </a:solidFill>
                <a:latin typeface="Arial"/>
                <a:cs typeface="Arial"/>
              </a:rPr>
              <a:t>Rī</a:t>
            </a:r>
            <a:r>
              <a:rPr sz="1000" dirty="0">
                <a:solidFill>
                  <a:srgbClr val="360F2C"/>
                </a:solidFill>
                <a:latin typeface="Arial"/>
                <a:cs typeface="Arial"/>
              </a:rPr>
              <a:t>g</a:t>
            </a:r>
            <a:r>
              <a:rPr sz="1000" spc="-5" dirty="0">
                <a:solidFill>
                  <a:srgbClr val="360F2C"/>
                </a:solidFill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076945" y="6198514"/>
            <a:ext cx="13195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98830" algn="l"/>
              </a:tabLst>
            </a:pPr>
            <a:r>
              <a:rPr sz="1000" dirty="0">
                <a:solidFill>
                  <a:srgbClr val="360F2C"/>
                </a:solidFill>
                <a:latin typeface="Arial"/>
                <a:cs typeface="Arial"/>
              </a:rPr>
              <a:t>V</a:t>
            </a:r>
            <a:r>
              <a:rPr sz="1000" spc="-10" dirty="0">
                <a:solidFill>
                  <a:srgbClr val="360F2C"/>
                </a:solidFill>
                <a:latin typeface="Arial"/>
                <a:cs typeface="Arial"/>
              </a:rPr>
              <a:t>i</a:t>
            </a:r>
            <a:r>
              <a:rPr sz="1000" spc="-5" dirty="0">
                <a:solidFill>
                  <a:srgbClr val="360F2C"/>
                </a:solidFill>
                <a:latin typeface="Arial"/>
                <a:cs typeface="Arial"/>
              </a:rPr>
              <a:t>dze</a:t>
            </a:r>
            <a:r>
              <a:rPr sz="1000" spc="5" dirty="0">
                <a:solidFill>
                  <a:srgbClr val="360F2C"/>
                </a:solidFill>
                <a:latin typeface="Arial"/>
                <a:cs typeface="Arial"/>
              </a:rPr>
              <a:t>m</a:t>
            </a:r>
            <a:r>
              <a:rPr sz="1000" spc="-5" dirty="0">
                <a:solidFill>
                  <a:srgbClr val="360F2C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360F2C"/>
                </a:solidFill>
                <a:latin typeface="Arial"/>
                <a:cs typeface="Arial"/>
              </a:rPr>
              <a:t>	K</a:t>
            </a:r>
            <a:r>
              <a:rPr sz="1000" spc="-5" dirty="0">
                <a:solidFill>
                  <a:srgbClr val="360F2C"/>
                </a:solidFill>
                <a:latin typeface="Arial"/>
                <a:cs typeface="Arial"/>
              </a:rPr>
              <a:t>ur</a:t>
            </a:r>
            <a:r>
              <a:rPr sz="1000" spc="-10" dirty="0">
                <a:solidFill>
                  <a:srgbClr val="360F2C"/>
                </a:solidFill>
                <a:latin typeface="Arial"/>
                <a:cs typeface="Arial"/>
              </a:rPr>
              <a:t>z</a:t>
            </a:r>
            <a:r>
              <a:rPr sz="1000" dirty="0">
                <a:solidFill>
                  <a:srgbClr val="360F2C"/>
                </a:solidFill>
                <a:latin typeface="Arial"/>
                <a:cs typeface="Arial"/>
              </a:rPr>
              <a:t>e</a:t>
            </a:r>
            <a:r>
              <a:rPr sz="1000" spc="-5" dirty="0">
                <a:solidFill>
                  <a:srgbClr val="360F2C"/>
                </a:solidFill>
                <a:latin typeface="Arial"/>
                <a:cs typeface="Arial"/>
              </a:rPr>
              <a:t>me</a:t>
            </a:r>
            <a:endParaRPr sz="1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664065" y="6198514"/>
            <a:ext cx="5194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60F2C"/>
                </a:solidFill>
                <a:latin typeface="Arial"/>
                <a:cs typeface="Arial"/>
              </a:rPr>
              <a:t>Ze</a:t>
            </a:r>
            <a:r>
              <a:rPr sz="1000" dirty="0">
                <a:solidFill>
                  <a:srgbClr val="360F2C"/>
                </a:solidFill>
                <a:latin typeface="Arial"/>
                <a:cs typeface="Arial"/>
              </a:rPr>
              <a:t>m</a:t>
            </a:r>
            <a:r>
              <a:rPr sz="1000" spc="-5" dirty="0">
                <a:solidFill>
                  <a:srgbClr val="360F2C"/>
                </a:solidFill>
                <a:latin typeface="Arial"/>
                <a:cs typeface="Arial"/>
              </a:rPr>
              <a:t>g</a:t>
            </a:r>
            <a:r>
              <a:rPr sz="1000" spc="-10" dirty="0">
                <a:solidFill>
                  <a:srgbClr val="360F2C"/>
                </a:solidFill>
                <a:latin typeface="Arial"/>
                <a:cs typeface="Arial"/>
              </a:rPr>
              <a:t>a</a:t>
            </a:r>
            <a:r>
              <a:rPr sz="1000" dirty="0">
                <a:solidFill>
                  <a:srgbClr val="360F2C"/>
                </a:solidFill>
                <a:latin typeface="Arial"/>
                <a:cs typeface="Arial"/>
              </a:rPr>
              <a:t>l</a:t>
            </a:r>
            <a:r>
              <a:rPr sz="1000" spc="-5" dirty="0">
                <a:solidFill>
                  <a:srgbClr val="360F2C"/>
                </a:solidFill>
                <a:latin typeface="Arial"/>
                <a:cs typeface="Arial"/>
              </a:rPr>
              <a:t>e</a:t>
            </a:r>
            <a:endParaRPr sz="1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496168" y="6198514"/>
            <a:ext cx="44195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60F2C"/>
                </a:solidFill>
                <a:latin typeface="Arial"/>
                <a:cs typeface="Arial"/>
              </a:rPr>
              <a:t>L</a:t>
            </a:r>
            <a:r>
              <a:rPr sz="1000" dirty="0">
                <a:solidFill>
                  <a:srgbClr val="360F2C"/>
                </a:solidFill>
                <a:latin typeface="Arial"/>
                <a:cs typeface="Arial"/>
              </a:rPr>
              <a:t>a</a:t>
            </a:r>
            <a:r>
              <a:rPr sz="1000" spc="-5" dirty="0">
                <a:solidFill>
                  <a:srgbClr val="360F2C"/>
                </a:solidFill>
                <a:latin typeface="Arial"/>
                <a:cs typeface="Arial"/>
              </a:rPr>
              <a:t>tg</a:t>
            </a:r>
            <a:r>
              <a:rPr sz="1000" dirty="0">
                <a:solidFill>
                  <a:srgbClr val="360F2C"/>
                </a:solidFill>
                <a:latin typeface="Arial"/>
                <a:cs typeface="Arial"/>
              </a:rPr>
              <a:t>a</a:t>
            </a:r>
            <a:r>
              <a:rPr sz="1000" spc="-10" dirty="0">
                <a:solidFill>
                  <a:srgbClr val="360F2C"/>
                </a:solidFill>
                <a:latin typeface="Arial"/>
                <a:cs typeface="Arial"/>
              </a:rPr>
              <a:t>l</a:t>
            </a:r>
            <a:r>
              <a:rPr sz="1000" spc="-5" dirty="0">
                <a:solidFill>
                  <a:srgbClr val="360F2C"/>
                </a:solidFill>
                <a:latin typeface="Arial"/>
                <a:cs typeface="Arial"/>
              </a:rPr>
              <a:t>e</a:t>
            </a:r>
            <a:endParaRPr sz="10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8317992" y="6507480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4">
                <a:moveTo>
                  <a:pt x="64007" y="0"/>
                </a:moveTo>
                <a:lnTo>
                  <a:pt x="0" y="0"/>
                </a:lnTo>
                <a:lnTo>
                  <a:pt x="0" y="64008"/>
                </a:lnTo>
                <a:lnTo>
                  <a:pt x="64007" y="64008"/>
                </a:lnTo>
                <a:lnTo>
                  <a:pt x="64007" y="0"/>
                </a:lnTo>
                <a:close/>
              </a:path>
            </a:pathLst>
          </a:custGeom>
          <a:solidFill>
            <a:srgbClr val="6D03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929116" y="6507480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4">
                <a:moveTo>
                  <a:pt x="64007" y="0"/>
                </a:moveTo>
                <a:lnTo>
                  <a:pt x="0" y="0"/>
                </a:lnTo>
                <a:lnTo>
                  <a:pt x="0" y="64008"/>
                </a:lnTo>
                <a:lnTo>
                  <a:pt x="64007" y="64008"/>
                </a:lnTo>
                <a:lnTo>
                  <a:pt x="64007" y="0"/>
                </a:lnTo>
                <a:close/>
              </a:path>
            </a:pathLst>
          </a:custGeom>
          <a:solidFill>
            <a:srgbClr val="EA49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8396731" y="6441135"/>
            <a:ext cx="132905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24840" algn="l"/>
              </a:tabLst>
            </a:pPr>
            <a:r>
              <a:rPr sz="1000" spc="-5" dirty="0">
                <a:solidFill>
                  <a:srgbClr val="46153A"/>
                </a:solidFill>
                <a:latin typeface="Arial"/>
                <a:cs typeface="Arial"/>
              </a:rPr>
              <a:t>Preces	Pakalpojumi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1443227" y="3264408"/>
            <a:ext cx="3801110" cy="2797175"/>
            <a:chOff x="1443227" y="3264408"/>
            <a:chExt cx="3801110" cy="2797175"/>
          </a:xfrm>
        </p:grpSpPr>
        <p:sp>
          <p:nvSpPr>
            <p:cNvPr id="38" name="object 38"/>
            <p:cNvSpPr/>
            <p:nvPr/>
          </p:nvSpPr>
          <p:spPr>
            <a:xfrm>
              <a:off x="1443227" y="5141976"/>
              <a:ext cx="806450" cy="459105"/>
            </a:xfrm>
            <a:custGeom>
              <a:avLst/>
              <a:gdLst/>
              <a:ahLst/>
              <a:cxnLst/>
              <a:rect l="l" t="t" r="r" b="b"/>
              <a:pathLst>
                <a:path w="806450" h="459104">
                  <a:moveTo>
                    <a:pt x="0" y="458724"/>
                  </a:moveTo>
                  <a:lnTo>
                    <a:pt x="172212" y="458724"/>
                  </a:lnTo>
                </a:path>
                <a:path w="806450" h="459104">
                  <a:moveTo>
                    <a:pt x="460247" y="458724"/>
                  </a:moveTo>
                  <a:lnTo>
                    <a:pt x="806196" y="458724"/>
                  </a:lnTo>
                </a:path>
                <a:path w="806450" h="459104">
                  <a:moveTo>
                    <a:pt x="0" y="0"/>
                  </a:moveTo>
                  <a:lnTo>
                    <a:pt x="172212" y="0"/>
                  </a:lnTo>
                </a:path>
                <a:path w="806450" h="459104">
                  <a:moveTo>
                    <a:pt x="460247" y="0"/>
                  </a:moveTo>
                  <a:lnTo>
                    <a:pt x="806196" y="0"/>
                  </a:lnTo>
                </a:path>
              </a:pathLst>
            </a:custGeom>
            <a:ln w="6350">
              <a:solidFill>
                <a:srgbClr val="9089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615439" y="5149596"/>
              <a:ext cx="288290" cy="908685"/>
            </a:xfrm>
            <a:custGeom>
              <a:avLst/>
              <a:gdLst/>
              <a:ahLst/>
              <a:cxnLst/>
              <a:rect l="l" t="t" r="r" b="b"/>
              <a:pathLst>
                <a:path w="288289" h="908685">
                  <a:moveTo>
                    <a:pt x="288035" y="0"/>
                  </a:moveTo>
                  <a:lnTo>
                    <a:pt x="0" y="0"/>
                  </a:lnTo>
                  <a:lnTo>
                    <a:pt x="0" y="908303"/>
                  </a:lnTo>
                  <a:lnTo>
                    <a:pt x="288035" y="908303"/>
                  </a:lnTo>
                  <a:lnTo>
                    <a:pt x="288035" y="0"/>
                  </a:lnTo>
                  <a:close/>
                </a:path>
              </a:pathLst>
            </a:custGeom>
            <a:solidFill>
              <a:srgbClr val="6D0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537460" y="5141976"/>
              <a:ext cx="346075" cy="459105"/>
            </a:xfrm>
            <a:custGeom>
              <a:avLst/>
              <a:gdLst/>
              <a:ahLst/>
              <a:cxnLst/>
              <a:rect l="l" t="t" r="r" b="b"/>
              <a:pathLst>
                <a:path w="346075" h="459104">
                  <a:moveTo>
                    <a:pt x="0" y="458724"/>
                  </a:moveTo>
                  <a:lnTo>
                    <a:pt x="345947" y="458724"/>
                  </a:lnTo>
                </a:path>
                <a:path w="346075" h="459104">
                  <a:moveTo>
                    <a:pt x="0" y="0"/>
                  </a:moveTo>
                  <a:lnTo>
                    <a:pt x="345947" y="0"/>
                  </a:lnTo>
                </a:path>
              </a:pathLst>
            </a:custGeom>
            <a:ln w="6350">
              <a:solidFill>
                <a:srgbClr val="9089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249423" y="4767072"/>
              <a:ext cx="288290" cy="1290955"/>
            </a:xfrm>
            <a:custGeom>
              <a:avLst/>
              <a:gdLst/>
              <a:ahLst/>
              <a:cxnLst/>
              <a:rect l="l" t="t" r="r" b="b"/>
              <a:pathLst>
                <a:path w="288289" h="1290954">
                  <a:moveTo>
                    <a:pt x="288036" y="0"/>
                  </a:moveTo>
                  <a:lnTo>
                    <a:pt x="0" y="0"/>
                  </a:lnTo>
                  <a:lnTo>
                    <a:pt x="0" y="1290827"/>
                  </a:lnTo>
                  <a:lnTo>
                    <a:pt x="288036" y="1290827"/>
                  </a:lnTo>
                  <a:lnTo>
                    <a:pt x="288036" y="0"/>
                  </a:lnTo>
                  <a:close/>
                </a:path>
              </a:pathLst>
            </a:custGeom>
            <a:solidFill>
              <a:srgbClr val="6D0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537460" y="4684776"/>
              <a:ext cx="978535" cy="916305"/>
            </a:xfrm>
            <a:custGeom>
              <a:avLst/>
              <a:gdLst/>
              <a:ahLst/>
              <a:cxnLst/>
              <a:rect l="l" t="t" r="r" b="b"/>
              <a:pathLst>
                <a:path w="978535" h="916304">
                  <a:moveTo>
                    <a:pt x="633983" y="915924"/>
                  </a:moveTo>
                  <a:lnTo>
                    <a:pt x="978407" y="915924"/>
                  </a:lnTo>
                </a:path>
                <a:path w="978535" h="916304">
                  <a:moveTo>
                    <a:pt x="633983" y="457200"/>
                  </a:moveTo>
                  <a:lnTo>
                    <a:pt x="978407" y="457200"/>
                  </a:lnTo>
                </a:path>
                <a:path w="978535" h="916304">
                  <a:moveTo>
                    <a:pt x="0" y="0"/>
                  </a:moveTo>
                  <a:lnTo>
                    <a:pt x="345947" y="0"/>
                  </a:lnTo>
                </a:path>
                <a:path w="978535" h="916304">
                  <a:moveTo>
                    <a:pt x="633983" y="0"/>
                  </a:moveTo>
                  <a:lnTo>
                    <a:pt x="978407" y="0"/>
                  </a:lnTo>
                </a:path>
              </a:pathLst>
            </a:custGeom>
            <a:ln w="6350">
              <a:solidFill>
                <a:srgbClr val="9089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883408" y="4565904"/>
              <a:ext cx="288290" cy="1492250"/>
            </a:xfrm>
            <a:custGeom>
              <a:avLst/>
              <a:gdLst/>
              <a:ahLst/>
              <a:cxnLst/>
              <a:rect l="l" t="t" r="r" b="b"/>
              <a:pathLst>
                <a:path w="288289" h="1492250">
                  <a:moveTo>
                    <a:pt x="288036" y="0"/>
                  </a:moveTo>
                  <a:lnTo>
                    <a:pt x="0" y="0"/>
                  </a:lnTo>
                  <a:lnTo>
                    <a:pt x="0" y="1491996"/>
                  </a:lnTo>
                  <a:lnTo>
                    <a:pt x="288036" y="1491996"/>
                  </a:lnTo>
                  <a:lnTo>
                    <a:pt x="288036" y="0"/>
                  </a:lnTo>
                  <a:close/>
                </a:path>
              </a:pathLst>
            </a:custGeom>
            <a:solidFill>
              <a:srgbClr val="6D0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803904" y="4684776"/>
              <a:ext cx="346075" cy="916305"/>
            </a:xfrm>
            <a:custGeom>
              <a:avLst/>
              <a:gdLst/>
              <a:ahLst/>
              <a:cxnLst/>
              <a:rect l="l" t="t" r="r" b="b"/>
              <a:pathLst>
                <a:path w="346075" h="916304">
                  <a:moveTo>
                    <a:pt x="0" y="915924"/>
                  </a:moveTo>
                  <a:lnTo>
                    <a:pt x="345948" y="915924"/>
                  </a:lnTo>
                </a:path>
                <a:path w="346075" h="916304">
                  <a:moveTo>
                    <a:pt x="0" y="457200"/>
                  </a:moveTo>
                  <a:lnTo>
                    <a:pt x="345948" y="457200"/>
                  </a:lnTo>
                </a:path>
                <a:path w="346075" h="916304">
                  <a:moveTo>
                    <a:pt x="0" y="0"/>
                  </a:moveTo>
                  <a:lnTo>
                    <a:pt x="345948" y="0"/>
                  </a:lnTo>
                </a:path>
              </a:pathLst>
            </a:custGeom>
            <a:ln w="6350">
              <a:solidFill>
                <a:srgbClr val="9089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515867" y="4518660"/>
              <a:ext cx="288290" cy="1539240"/>
            </a:xfrm>
            <a:custGeom>
              <a:avLst/>
              <a:gdLst/>
              <a:ahLst/>
              <a:cxnLst/>
              <a:rect l="l" t="t" r="r" b="b"/>
              <a:pathLst>
                <a:path w="288289" h="1539239">
                  <a:moveTo>
                    <a:pt x="288036" y="0"/>
                  </a:moveTo>
                  <a:lnTo>
                    <a:pt x="0" y="0"/>
                  </a:lnTo>
                  <a:lnTo>
                    <a:pt x="0" y="1539239"/>
                  </a:lnTo>
                  <a:lnTo>
                    <a:pt x="288036" y="1539239"/>
                  </a:lnTo>
                  <a:lnTo>
                    <a:pt x="288036" y="0"/>
                  </a:lnTo>
                  <a:close/>
                </a:path>
              </a:pathLst>
            </a:custGeom>
            <a:solidFill>
              <a:srgbClr val="6D0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437888" y="4684776"/>
              <a:ext cx="806450" cy="916305"/>
            </a:xfrm>
            <a:custGeom>
              <a:avLst/>
              <a:gdLst/>
              <a:ahLst/>
              <a:cxnLst/>
              <a:rect l="l" t="t" r="r" b="b"/>
              <a:pathLst>
                <a:path w="806450" h="916304">
                  <a:moveTo>
                    <a:pt x="0" y="915924"/>
                  </a:moveTo>
                  <a:lnTo>
                    <a:pt x="345948" y="915924"/>
                  </a:lnTo>
                </a:path>
                <a:path w="806450" h="916304">
                  <a:moveTo>
                    <a:pt x="0" y="457200"/>
                  </a:moveTo>
                  <a:lnTo>
                    <a:pt x="345948" y="457200"/>
                  </a:lnTo>
                </a:path>
                <a:path w="806450" h="916304">
                  <a:moveTo>
                    <a:pt x="0" y="0"/>
                  </a:moveTo>
                  <a:lnTo>
                    <a:pt x="806196" y="0"/>
                  </a:lnTo>
                </a:path>
              </a:pathLst>
            </a:custGeom>
            <a:ln w="6350">
              <a:solidFill>
                <a:srgbClr val="9089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149851" y="4588764"/>
              <a:ext cx="288290" cy="1469390"/>
            </a:xfrm>
            <a:custGeom>
              <a:avLst/>
              <a:gdLst/>
              <a:ahLst/>
              <a:cxnLst/>
              <a:rect l="l" t="t" r="r" b="b"/>
              <a:pathLst>
                <a:path w="288289" h="1469389">
                  <a:moveTo>
                    <a:pt x="288036" y="0"/>
                  </a:moveTo>
                  <a:lnTo>
                    <a:pt x="0" y="0"/>
                  </a:lnTo>
                  <a:lnTo>
                    <a:pt x="0" y="1469136"/>
                  </a:lnTo>
                  <a:lnTo>
                    <a:pt x="288036" y="1469136"/>
                  </a:lnTo>
                  <a:lnTo>
                    <a:pt x="288036" y="0"/>
                  </a:lnTo>
                  <a:close/>
                </a:path>
              </a:pathLst>
            </a:custGeom>
            <a:solidFill>
              <a:srgbClr val="6D0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071872" y="5600700"/>
              <a:ext cx="172720" cy="0"/>
            </a:xfrm>
            <a:custGeom>
              <a:avLst/>
              <a:gdLst/>
              <a:ahLst/>
              <a:cxnLst/>
              <a:rect l="l" t="t" r="r" b="b"/>
              <a:pathLst>
                <a:path w="172720">
                  <a:moveTo>
                    <a:pt x="0" y="0"/>
                  </a:moveTo>
                  <a:lnTo>
                    <a:pt x="172212" y="0"/>
                  </a:lnTo>
                </a:path>
              </a:pathLst>
            </a:custGeom>
            <a:ln w="6350">
              <a:solidFill>
                <a:srgbClr val="9089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783836" y="5247132"/>
              <a:ext cx="288290" cy="810895"/>
            </a:xfrm>
            <a:custGeom>
              <a:avLst/>
              <a:gdLst/>
              <a:ahLst/>
              <a:cxnLst/>
              <a:rect l="l" t="t" r="r" b="b"/>
              <a:pathLst>
                <a:path w="288289" h="810895">
                  <a:moveTo>
                    <a:pt x="288036" y="0"/>
                  </a:moveTo>
                  <a:lnTo>
                    <a:pt x="0" y="0"/>
                  </a:lnTo>
                  <a:lnTo>
                    <a:pt x="0" y="810768"/>
                  </a:lnTo>
                  <a:lnTo>
                    <a:pt x="288036" y="810768"/>
                  </a:lnTo>
                  <a:lnTo>
                    <a:pt x="288036" y="0"/>
                  </a:lnTo>
                  <a:close/>
                </a:path>
              </a:pathLst>
            </a:custGeom>
            <a:solidFill>
              <a:srgbClr val="6D0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443227" y="3311652"/>
              <a:ext cx="3801110" cy="1373505"/>
            </a:xfrm>
            <a:custGeom>
              <a:avLst/>
              <a:gdLst/>
              <a:ahLst/>
              <a:cxnLst/>
              <a:rect l="l" t="t" r="r" b="b"/>
              <a:pathLst>
                <a:path w="3801110" h="1373504">
                  <a:moveTo>
                    <a:pt x="0" y="1373124"/>
                  </a:moveTo>
                  <a:lnTo>
                    <a:pt x="172212" y="1373124"/>
                  </a:lnTo>
                </a:path>
                <a:path w="3801110" h="1373504">
                  <a:moveTo>
                    <a:pt x="460247" y="1373124"/>
                  </a:moveTo>
                  <a:lnTo>
                    <a:pt x="806196" y="1373124"/>
                  </a:lnTo>
                </a:path>
                <a:path w="3801110" h="1373504">
                  <a:moveTo>
                    <a:pt x="0" y="915924"/>
                  </a:moveTo>
                  <a:lnTo>
                    <a:pt x="172212" y="915924"/>
                  </a:lnTo>
                </a:path>
                <a:path w="3801110" h="1373504">
                  <a:moveTo>
                    <a:pt x="460247" y="915924"/>
                  </a:moveTo>
                  <a:lnTo>
                    <a:pt x="2072639" y="915924"/>
                  </a:lnTo>
                </a:path>
                <a:path w="3801110" h="1373504">
                  <a:moveTo>
                    <a:pt x="0" y="457200"/>
                  </a:moveTo>
                  <a:lnTo>
                    <a:pt x="172212" y="457200"/>
                  </a:lnTo>
                </a:path>
                <a:path w="3801110" h="1373504">
                  <a:moveTo>
                    <a:pt x="460247" y="457200"/>
                  </a:moveTo>
                  <a:lnTo>
                    <a:pt x="3800856" y="457200"/>
                  </a:lnTo>
                </a:path>
                <a:path w="3801110" h="1373504">
                  <a:moveTo>
                    <a:pt x="0" y="0"/>
                  </a:moveTo>
                  <a:lnTo>
                    <a:pt x="172212" y="0"/>
                  </a:lnTo>
                </a:path>
                <a:path w="3801110" h="1373504">
                  <a:moveTo>
                    <a:pt x="460247" y="0"/>
                  </a:moveTo>
                  <a:lnTo>
                    <a:pt x="3800856" y="0"/>
                  </a:lnTo>
                </a:path>
              </a:pathLst>
            </a:custGeom>
            <a:ln w="6350">
              <a:solidFill>
                <a:srgbClr val="9089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615440" y="3264407"/>
              <a:ext cx="1556385" cy="1885314"/>
            </a:xfrm>
            <a:custGeom>
              <a:avLst/>
              <a:gdLst/>
              <a:ahLst/>
              <a:cxnLst/>
              <a:rect l="l" t="t" r="r" b="b"/>
              <a:pathLst>
                <a:path w="1556385" h="1885314">
                  <a:moveTo>
                    <a:pt x="288036" y="0"/>
                  </a:moveTo>
                  <a:lnTo>
                    <a:pt x="0" y="0"/>
                  </a:lnTo>
                  <a:lnTo>
                    <a:pt x="0" y="1885188"/>
                  </a:lnTo>
                  <a:lnTo>
                    <a:pt x="288036" y="1885188"/>
                  </a:lnTo>
                  <a:lnTo>
                    <a:pt x="288036" y="0"/>
                  </a:lnTo>
                  <a:close/>
                </a:path>
                <a:path w="1556385" h="1885314">
                  <a:moveTo>
                    <a:pt x="922020" y="1008888"/>
                  </a:moveTo>
                  <a:lnTo>
                    <a:pt x="633984" y="1008888"/>
                  </a:lnTo>
                  <a:lnTo>
                    <a:pt x="633984" y="1502664"/>
                  </a:lnTo>
                  <a:lnTo>
                    <a:pt x="922020" y="1502664"/>
                  </a:lnTo>
                  <a:lnTo>
                    <a:pt x="922020" y="1008888"/>
                  </a:lnTo>
                  <a:close/>
                </a:path>
                <a:path w="1556385" h="1885314">
                  <a:moveTo>
                    <a:pt x="1556004" y="1051560"/>
                  </a:moveTo>
                  <a:lnTo>
                    <a:pt x="1267968" y="1051560"/>
                  </a:lnTo>
                  <a:lnTo>
                    <a:pt x="1267968" y="1301496"/>
                  </a:lnTo>
                  <a:lnTo>
                    <a:pt x="1556004" y="1301496"/>
                  </a:lnTo>
                  <a:lnTo>
                    <a:pt x="1556004" y="1051560"/>
                  </a:lnTo>
                  <a:close/>
                </a:path>
              </a:pathLst>
            </a:custGeom>
            <a:solidFill>
              <a:srgbClr val="EA49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803904" y="4227576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79">
                  <a:moveTo>
                    <a:pt x="0" y="0"/>
                  </a:moveTo>
                  <a:lnTo>
                    <a:pt x="1440180" y="0"/>
                  </a:lnTo>
                </a:path>
              </a:pathLst>
            </a:custGeom>
            <a:ln w="6350">
              <a:solidFill>
                <a:srgbClr val="9089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515868" y="3846575"/>
              <a:ext cx="922019" cy="742315"/>
            </a:xfrm>
            <a:custGeom>
              <a:avLst/>
              <a:gdLst/>
              <a:ahLst/>
              <a:cxnLst/>
              <a:rect l="l" t="t" r="r" b="b"/>
              <a:pathLst>
                <a:path w="922020" h="742314">
                  <a:moveTo>
                    <a:pt x="288036" y="0"/>
                  </a:moveTo>
                  <a:lnTo>
                    <a:pt x="0" y="0"/>
                  </a:lnTo>
                  <a:lnTo>
                    <a:pt x="0" y="672084"/>
                  </a:lnTo>
                  <a:lnTo>
                    <a:pt x="288036" y="672084"/>
                  </a:lnTo>
                  <a:lnTo>
                    <a:pt x="288036" y="0"/>
                  </a:lnTo>
                  <a:close/>
                </a:path>
                <a:path w="922020" h="742314">
                  <a:moveTo>
                    <a:pt x="922020" y="413004"/>
                  </a:moveTo>
                  <a:lnTo>
                    <a:pt x="633984" y="413004"/>
                  </a:lnTo>
                  <a:lnTo>
                    <a:pt x="633984" y="742188"/>
                  </a:lnTo>
                  <a:lnTo>
                    <a:pt x="922020" y="742188"/>
                  </a:lnTo>
                  <a:lnTo>
                    <a:pt x="922020" y="413004"/>
                  </a:lnTo>
                  <a:close/>
                </a:path>
              </a:pathLst>
            </a:custGeom>
            <a:solidFill>
              <a:srgbClr val="EA49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071872" y="5141976"/>
              <a:ext cx="172720" cy="0"/>
            </a:xfrm>
            <a:custGeom>
              <a:avLst/>
              <a:gdLst/>
              <a:ahLst/>
              <a:cxnLst/>
              <a:rect l="l" t="t" r="r" b="b"/>
              <a:pathLst>
                <a:path w="172720">
                  <a:moveTo>
                    <a:pt x="0" y="0"/>
                  </a:moveTo>
                  <a:lnTo>
                    <a:pt x="172212" y="0"/>
                  </a:lnTo>
                </a:path>
              </a:pathLst>
            </a:custGeom>
            <a:ln w="6350">
              <a:solidFill>
                <a:srgbClr val="9089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783836" y="4727448"/>
              <a:ext cx="288290" cy="520065"/>
            </a:xfrm>
            <a:custGeom>
              <a:avLst/>
              <a:gdLst/>
              <a:ahLst/>
              <a:cxnLst/>
              <a:rect l="l" t="t" r="r" b="b"/>
              <a:pathLst>
                <a:path w="288289" h="520064">
                  <a:moveTo>
                    <a:pt x="288036" y="0"/>
                  </a:moveTo>
                  <a:lnTo>
                    <a:pt x="0" y="0"/>
                  </a:lnTo>
                  <a:lnTo>
                    <a:pt x="0" y="519683"/>
                  </a:lnTo>
                  <a:lnTo>
                    <a:pt x="288036" y="519683"/>
                  </a:lnTo>
                  <a:lnTo>
                    <a:pt x="288036" y="0"/>
                  </a:lnTo>
                  <a:close/>
                </a:path>
              </a:pathLst>
            </a:custGeom>
            <a:solidFill>
              <a:srgbClr val="EA49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443227" y="6057900"/>
              <a:ext cx="3801110" cy="0"/>
            </a:xfrm>
            <a:custGeom>
              <a:avLst/>
              <a:gdLst/>
              <a:ahLst/>
              <a:cxnLst/>
              <a:rect l="l" t="t" r="r" b="b"/>
              <a:pathLst>
                <a:path w="3801110">
                  <a:moveTo>
                    <a:pt x="0" y="0"/>
                  </a:moveTo>
                  <a:lnTo>
                    <a:pt x="3800856" y="0"/>
                  </a:lnTo>
                </a:path>
              </a:pathLst>
            </a:custGeom>
            <a:ln w="6350">
              <a:solidFill>
                <a:srgbClr val="360F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1250696" y="5959855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46153A"/>
                </a:solidFill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109573" y="5502046"/>
            <a:ext cx="2374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46153A"/>
                </a:solidFill>
                <a:latin typeface="Arial"/>
                <a:cs typeface="Arial"/>
              </a:rPr>
              <a:t>1</a:t>
            </a:r>
            <a:r>
              <a:rPr sz="1000" dirty="0">
                <a:solidFill>
                  <a:srgbClr val="46153A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46153A"/>
                </a:solidFill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109573" y="5044185"/>
            <a:ext cx="2374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46153A"/>
                </a:solidFill>
                <a:latin typeface="Arial"/>
                <a:cs typeface="Arial"/>
              </a:rPr>
              <a:t>2</a:t>
            </a:r>
            <a:r>
              <a:rPr sz="1000" dirty="0">
                <a:solidFill>
                  <a:srgbClr val="46153A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46153A"/>
                </a:solidFill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109573" y="4586478"/>
            <a:ext cx="2374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46153A"/>
                </a:solidFill>
                <a:latin typeface="Arial"/>
                <a:cs typeface="Arial"/>
              </a:rPr>
              <a:t>3</a:t>
            </a:r>
            <a:r>
              <a:rPr sz="1000" dirty="0">
                <a:solidFill>
                  <a:srgbClr val="46153A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46153A"/>
                </a:solidFill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109573" y="4128642"/>
            <a:ext cx="2374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46153A"/>
                </a:solidFill>
                <a:latin typeface="Arial"/>
                <a:cs typeface="Arial"/>
              </a:rPr>
              <a:t>4</a:t>
            </a:r>
            <a:r>
              <a:rPr sz="1000" dirty="0">
                <a:solidFill>
                  <a:srgbClr val="46153A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46153A"/>
                </a:solidFill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109573" y="3670503"/>
            <a:ext cx="2381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46153A"/>
                </a:solidFill>
                <a:latin typeface="Arial"/>
                <a:cs typeface="Arial"/>
              </a:rPr>
              <a:t>5</a:t>
            </a:r>
            <a:r>
              <a:rPr sz="1000" dirty="0">
                <a:solidFill>
                  <a:srgbClr val="46153A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46153A"/>
                </a:solidFill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109573" y="3213354"/>
            <a:ext cx="2374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46153A"/>
                </a:solidFill>
                <a:latin typeface="Arial"/>
                <a:cs typeface="Arial"/>
              </a:rPr>
              <a:t>6</a:t>
            </a:r>
            <a:r>
              <a:rPr sz="1000" dirty="0">
                <a:solidFill>
                  <a:srgbClr val="46153A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46153A"/>
                </a:solidFill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613408" y="6110732"/>
            <a:ext cx="29400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360F2C"/>
                </a:solidFill>
                <a:latin typeface="Arial"/>
                <a:cs typeface="Arial"/>
              </a:rPr>
              <a:t>Rī</a:t>
            </a:r>
            <a:r>
              <a:rPr sz="1000" dirty="0">
                <a:solidFill>
                  <a:srgbClr val="360F2C"/>
                </a:solidFill>
                <a:latin typeface="Arial"/>
                <a:cs typeface="Arial"/>
              </a:rPr>
              <a:t>g</a:t>
            </a:r>
            <a:r>
              <a:rPr sz="1000" spc="-5" dirty="0">
                <a:solidFill>
                  <a:srgbClr val="360F2C"/>
                </a:solidFill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180082" y="6110732"/>
            <a:ext cx="4279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360F2C"/>
                </a:solidFill>
                <a:latin typeface="Arial"/>
                <a:cs typeface="Arial"/>
              </a:rPr>
              <a:t>P</a:t>
            </a:r>
            <a:r>
              <a:rPr sz="1000" spc="-15" dirty="0">
                <a:solidFill>
                  <a:srgbClr val="360F2C"/>
                </a:solidFill>
                <a:latin typeface="Arial"/>
                <a:cs typeface="Arial"/>
              </a:rPr>
              <a:t>i</a:t>
            </a:r>
            <a:r>
              <a:rPr sz="1000" spc="-10" dirty="0">
                <a:solidFill>
                  <a:srgbClr val="360F2C"/>
                </a:solidFill>
                <a:latin typeface="Arial"/>
                <a:cs typeface="Arial"/>
              </a:rPr>
              <a:t>e</a:t>
            </a:r>
            <a:r>
              <a:rPr sz="1000" spc="-5" dirty="0">
                <a:solidFill>
                  <a:srgbClr val="360F2C"/>
                </a:solidFill>
                <a:latin typeface="Arial"/>
                <a:cs typeface="Arial"/>
              </a:rPr>
              <a:t>rī</a:t>
            </a:r>
            <a:r>
              <a:rPr sz="1000" dirty="0">
                <a:solidFill>
                  <a:srgbClr val="360F2C"/>
                </a:solidFill>
                <a:latin typeface="Arial"/>
                <a:cs typeface="Arial"/>
              </a:rPr>
              <a:t>g</a:t>
            </a:r>
            <a:r>
              <a:rPr sz="1000" spc="-5" dirty="0">
                <a:solidFill>
                  <a:srgbClr val="360F2C"/>
                </a:solidFill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4707382" y="6110732"/>
            <a:ext cx="44195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360F2C"/>
                </a:solidFill>
                <a:latin typeface="Arial"/>
                <a:cs typeface="Arial"/>
              </a:rPr>
              <a:t>L</a:t>
            </a:r>
            <a:r>
              <a:rPr sz="1000" dirty="0">
                <a:solidFill>
                  <a:srgbClr val="360F2C"/>
                </a:solidFill>
                <a:latin typeface="Arial"/>
                <a:cs typeface="Arial"/>
              </a:rPr>
              <a:t>a</a:t>
            </a:r>
            <a:r>
              <a:rPr sz="1000" spc="-5" dirty="0">
                <a:solidFill>
                  <a:srgbClr val="360F2C"/>
                </a:solidFill>
                <a:latin typeface="Arial"/>
                <a:cs typeface="Arial"/>
              </a:rPr>
              <a:t>t</a:t>
            </a:r>
            <a:r>
              <a:rPr sz="1000" spc="-10" dirty="0">
                <a:solidFill>
                  <a:srgbClr val="360F2C"/>
                </a:solidFill>
                <a:latin typeface="Arial"/>
                <a:cs typeface="Arial"/>
              </a:rPr>
              <a:t>g</a:t>
            </a:r>
            <a:r>
              <a:rPr sz="1000" dirty="0">
                <a:solidFill>
                  <a:srgbClr val="360F2C"/>
                </a:solidFill>
                <a:latin typeface="Arial"/>
                <a:cs typeface="Arial"/>
              </a:rPr>
              <a:t>a</a:t>
            </a:r>
            <a:r>
              <a:rPr sz="1000" spc="-15" dirty="0">
                <a:solidFill>
                  <a:srgbClr val="360F2C"/>
                </a:solidFill>
                <a:latin typeface="Arial"/>
                <a:cs typeface="Arial"/>
              </a:rPr>
              <a:t>l</a:t>
            </a:r>
            <a:r>
              <a:rPr sz="1000" spc="-5" dirty="0">
                <a:solidFill>
                  <a:srgbClr val="360F2C"/>
                </a:solidFill>
                <a:latin typeface="Arial"/>
                <a:cs typeface="Arial"/>
              </a:rPr>
              <a:t>e</a:t>
            </a:r>
            <a:endParaRPr sz="1000">
              <a:latin typeface="Arial"/>
              <a:cs typeface="Arial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2537460" y="6435852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5" h="64135">
                <a:moveTo>
                  <a:pt x="64007" y="0"/>
                </a:moveTo>
                <a:lnTo>
                  <a:pt x="0" y="0"/>
                </a:lnTo>
                <a:lnTo>
                  <a:pt x="0" y="64008"/>
                </a:lnTo>
                <a:lnTo>
                  <a:pt x="64007" y="64008"/>
                </a:lnTo>
                <a:lnTo>
                  <a:pt x="64007" y="0"/>
                </a:lnTo>
                <a:close/>
              </a:path>
            </a:pathLst>
          </a:custGeom>
          <a:solidFill>
            <a:srgbClr val="6D03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150107" y="6435852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5" h="64135">
                <a:moveTo>
                  <a:pt x="64007" y="0"/>
                </a:moveTo>
                <a:lnTo>
                  <a:pt x="0" y="0"/>
                </a:lnTo>
                <a:lnTo>
                  <a:pt x="0" y="64008"/>
                </a:lnTo>
                <a:lnTo>
                  <a:pt x="64007" y="64008"/>
                </a:lnTo>
                <a:lnTo>
                  <a:pt x="64007" y="0"/>
                </a:lnTo>
                <a:close/>
              </a:path>
            </a:pathLst>
          </a:custGeom>
          <a:solidFill>
            <a:srgbClr val="EA49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2616454" y="6110732"/>
            <a:ext cx="1938020" cy="436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3830">
              <a:lnSpc>
                <a:spcPct val="100000"/>
              </a:lnSpc>
              <a:spcBef>
                <a:spcPts val="95"/>
              </a:spcBef>
              <a:tabLst>
                <a:tab pos="789940" algn="l"/>
                <a:tab pos="1430655" algn="l"/>
              </a:tabLst>
            </a:pPr>
            <a:r>
              <a:rPr sz="1000" spc="-5" dirty="0">
                <a:solidFill>
                  <a:srgbClr val="360F2C"/>
                </a:solidFill>
                <a:latin typeface="Arial"/>
                <a:cs typeface="Arial"/>
              </a:rPr>
              <a:t>Vidzeme	Kurzeme	Zemgale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  <a:tabLst>
                <a:tab pos="624840" algn="l"/>
              </a:tabLst>
            </a:pPr>
            <a:r>
              <a:rPr sz="1000" spc="-5" dirty="0">
                <a:solidFill>
                  <a:srgbClr val="46153A"/>
                </a:solidFill>
                <a:latin typeface="Arial"/>
                <a:cs typeface="Arial"/>
              </a:rPr>
              <a:t>Preces	Pakalpojumi</a:t>
            </a:r>
            <a:endParaRPr sz="10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1736958" y="6577170"/>
            <a:ext cx="14668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z="1000" spc="-5" dirty="0">
                <a:solidFill>
                  <a:srgbClr val="DB8892"/>
                </a:solidFill>
                <a:latin typeface="Arial"/>
                <a:cs typeface="Arial"/>
              </a:rPr>
              <a:t>7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7006590" y="2138299"/>
            <a:ext cx="404876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85850" marR="5080" indent="-107315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DB8892"/>
                </a:solidFill>
                <a:latin typeface="Arial"/>
                <a:cs typeface="Arial"/>
              </a:rPr>
              <a:t>«Jauno" reģionu eksporta uzņēmumu </a:t>
            </a:r>
            <a:r>
              <a:rPr sz="1400" b="1" spc="-10" dirty="0">
                <a:solidFill>
                  <a:srgbClr val="DB8892"/>
                </a:solidFill>
                <a:latin typeface="Arial"/>
                <a:cs typeface="Arial"/>
              </a:rPr>
              <a:t>VSAOI </a:t>
            </a:r>
            <a:r>
              <a:rPr sz="1400" b="1" spc="-5" dirty="0">
                <a:solidFill>
                  <a:srgbClr val="DB8892"/>
                </a:solidFill>
                <a:latin typeface="Arial"/>
                <a:cs typeface="Arial"/>
              </a:rPr>
              <a:t>uz  iedzīvotāju, 2020,</a:t>
            </a:r>
            <a:r>
              <a:rPr sz="1400" b="1" spc="-75" dirty="0">
                <a:solidFill>
                  <a:srgbClr val="DB8892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DB8892"/>
                </a:solidFill>
                <a:latin typeface="Arial"/>
                <a:cs typeface="Arial"/>
              </a:rPr>
              <a:t>EUR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3879" y="841324"/>
            <a:ext cx="90957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360F2C"/>
                </a:solidFill>
              </a:rPr>
              <a:t>Reģioni, kas vairāk eksportē, </a:t>
            </a:r>
            <a:r>
              <a:rPr sz="3200" dirty="0">
                <a:solidFill>
                  <a:srgbClr val="360F2C"/>
                </a:solidFill>
              </a:rPr>
              <a:t>ir </a:t>
            </a:r>
            <a:r>
              <a:rPr sz="3200" spc="-5" dirty="0">
                <a:solidFill>
                  <a:srgbClr val="360F2C"/>
                </a:solidFill>
              </a:rPr>
              <a:t>(kļūst)</a:t>
            </a:r>
            <a:r>
              <a:rPr sz="3200" spc="-75" dirty="0">
                <a:solidFill>
                  <a:srgbClr val="360F2C"/>
                </a:solidFill>
              </a:rPr>
              <a:t> </a:t>
            </a:r>
            <a:r>
              <a:rPr sz="3200" dirty="0">
                <a:solidFill>
                  <a:srgbClr val="360F2C"/>
                </a:solidFill>
              </a:rPr>
              <a:t>bagātāki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6635242" y="1849882"/>
            <a:ext cx="46672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6435" marR="5080" indent="-67437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DB8892"/>
                </a:solidFill>
                <a:latin typeface="Arial"/>
                <a:cs typeface="Arial"/>
              </a:rPr>
              <a:t>Eksporta </a:t>
            </a:r>
            <a:r>
              <a:rPr sz="1200" b="1" dirty="0">
                <a:solidFill>
                  <a:srgbClr val="DB8892"/>
                </a:solidFill>
                <a:latin typeface="Arial"/>
                <a:cs typeface="Arial"/>
              </a:rPr>
              <a:t>nozaru </a:t>
            </a:r>
            <a:r>
              <a:rPr sz="1200" b="1" spc="-10" dirty="0">
                <a:solidFill>
                  <a:srgbClr val="DB8892"/>
                </a:solidFill>
                <a:latin typeface="Arial"/>
                <a:cs typeface="Arial"/>
              </a:rPr>
              <a:t>VSAOI </a:t>
            </a:r>
            <a:r>
              <a:rPr sz="1200" b="1" dirty="0">
                <a:solidFill>
                  <a:srgbClr val="DB8892"/>
                </a:solidFill>
                <a:latin typeface="Arial"/>
                <a:cs typeface="Arial"/>
              </a:rPr>
              <a:t>un IKP izmaiņas </a:t>
            </a:r>
            <a:r>
              <a:rPr sz="1200" b="1" spc="-5" dirty="0">
                <a:solidFill>
                  <a:srgbClr val="DB8892"/>
                </a:solidFill>
                <a:latin typeface="Arial"/>
                <a:cs typeface="Arial"/>
              </a:rPr>
              <a:t>reģionos attiecībā </a:t>
            </a:r>
            <a:r>
              <a:rPr sz="1200" b="1" dirty="0">
                <a:solidFill>
                  <a:srgbClr val="DB8892"/>
                </a:solidFill>
                <a:latin typeface="Arial"/>
                <a:cs typeface="Arial"/>
              </a:rPr>
              <a:t>pret  </a:t>
            </a:r>
            <a:r>
              <a:rPr sz="1200" b="1" spc="-5" dirty="0">
                <a:solidFill>
                  <a:srgbClr val="DB8892"/>
                </a:solidFill>
                <a:latin typeface="Arial"/>
                <a:cs typeface="Arial"/>
              </a:rPr>
              <a:t>vidējo </a:t>
            </a:r>
            <a:r>
              <a:rPr sz="1200" b="1" dirty="0">
                <a:solidFill>
                  <a:srgbClr val="DB8892"/>
                </a:solidFill>
                <a:latin typeface="Arial"/>
                <a:cs typeface="Arial"/>
              </a:rPr>
              <a:t>pieaugumu </a:t>
            </a:r>
            <a:r>
              <a:rPr sz="1200" b="1" spc="-5" dirty="0">
                <a:solidFill>
                  <a:srgbClr val="DB8892"/>
                </a:solidFill>
                <a:latin typeface="Arial"/>
                <a:cs typeface="Arial"/>
              </a:rPr>
              <a:t>valstī 2014. -2018. </a:t>
            </a:r>
            <a:r>
              <a:rPr sz="1200" b="1" dirty="0">
                <a:solidFill>
                  <a:srgbClr val="DB8892"/>
                </a:solidFill>
                <a:latin typeface="Arial"/>
                <a:cs typeface="Arial"/>
              </a:rPr>
              <a:t>gadā,</a:t>
            </a:r>
            <a:r>
              <a:rPr sz="1200" b="1" spc="5" dirty="0">
                <a:solidFill>
                  <a:srgbClr val="DB8892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DB8892"/>
                </a:solidFill>
                <a:latin typeface="Arial"/>
                <a:cs typeface="Arial"/>
              </a:rPr>
              <a:t>pp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2563" y="1825878"/>
            <a:ext cx="44329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9605" marR="5080" indent="-63754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DB8892"/>
                </a:solidFill>
                <a:latin typeface="Arial"/>
                <a:cs typeface="Arial"/>
              </a:rPr>
              <a:t>Eksporta </a:t>
            </a:r>
            <a:r>
              <a:rPr sz="1200" b="1" dirty="0">
                <a:solidFill>
                  <a:srgbClr val="DB8892"/>
                </a:solidFill>
                <a:latin typeface="Arial"/>
                <a:cs typeface="Arial"/>
              </a:rPr>
              <a:t>nozaru </a:t>
            </a:r>
            <a:r>
              <a:rPr sz="1200" b="1" spc="-10" dirty="0">
                <a:solidFill>
                  <a:srgbClr val="DB8892"/>
                </a:solidFill>
                <a:latin typeface="Arial"/>
                <a:cs typeface="Arial"/>
              </a:rPr>
              <a:t>VSAOI </a:t>
            </a:r>
            <a:r>
              <a:rPr sz="1200" b="1" dirty="0">
                <a:solidFill>
                  <a:srgbClr val="DB8892"/>
                </a:solidFill>
                <a:latin typeface="Arial"/>
                <a:cs typeface="Arial"/>
              </a:rPr>
              <a:t>un IKP uz </a:t>
            </a:r>
            <a:r>
              <a:rPr sz="1200" b="1" spc="-5" dirty="0">
                <a:solidFill>
                  <a:srgbClr val="DB8892"/>
                </a:solidFill>
                <a:latin typeface="Arial"/>
                <a:cs typeface="Arial"/>
              </a:rPr>
              <a:t>vienu iedzīvotāju reģionos  attiecībā </a:t>
            </a:r>
            <a:r>
              <a:rPr sz="1200" b="1" dirty="0">
                <a:solidFill>
                  <a:srgbClr val="DB8892"/>
                </a:solidFill>
                <a:latin typeface="Arial"/>
                <a:cs typeface="Arial"/>
              </a:rPr>
              <a:t>pret </a:t>
            </a:r>
            <a:r>
              <a:rPr sz="1200" b="1" spc="-5" dirty="0">
                <a:solidFill>
                  <a:srgbClr val="DB8892"/>
                </a:solidFill>
                <a:latin typeface="Arial"/>
                <a:cs typeface="Arial"/>
              </a:rPr>
              <a:t>Latvijas vidējo </a:t>
            </a:r>
            <a:r>
              <a:rPr sz="1200" b="1" dirty="0">
                <a:solidFill>
                  <a:srgbClr val="DB8892"/>
                </a:solidFill>
                <a:latin typeface="Arial"/>
                <a:cs typeface="Arial"/>
              </a:rPr>
              <a:t>2018. gadā,</a:t>
            </a:r>
            <a:r>
              <a:rPr sz="1200" b="1" spc="-10" dirty="0">
                <a:solidFill>
                  <a:srgbClr val="DB8892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DB8892"/>
                </a:solidFill>
                <a:latin typeface="Arial"/>
                <a:cs typeface="Arial"/>
              </a:rPr>
              <a:t>pp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95400" y="5806440"/>
            <a:ext cx="4267200" cy="0"/>
          </a:xfrm>
          <a:custGeom>
            <a:avLst/>
            <a:gdLst/>
            <a:ahLst/>
            <a:cxnLst/>
            <a:rect l="l" t="t" r="r" b="b"/>
            <a:pathLst>
              <a:path w="4267200">
                <a:moveTo>
                  <a:pt x="0" y="0"/>
                </a:moveTo>
                <a:lnTo>
                  <a:pt x="4267200" y="0"/>
                </a:lnTo>
              </a:path>
            </a:pathLst>
          </a:custGeom>
          <a:ln w="9525">
            <a:solidFill>
              <a:srgbClr val="EFCC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294638" y="3020567"/>
            <a:ext cx="4268470" cy="2646045"/>
            <a:chOff x="1294638" y="3020567"/>
            <a:chExt cx="4268470" cy="2646045"/>
          </a:xfrm>
        </p:grpSpPr>
        <p:sp>
          <p:nvSpPr>
            <p:cNvPr id="7" name="object 7"/>
            <p:cNvSpPr/>
            <p:nvPr/>
          </p:nvSpPr>
          <p:spPr>
            <a:xfrm>
              <a:off x="1295400" y="4953000"/>
              <a:ext cx="3939540" cy="426720"/>
            </a:xfrm>
            <a:custGeom>
              <a:avLst/>
              <a:gdLst/>
              <a:ahLst/>
              <a:cxnLst/>
              <a:rect l="l" t="t" r="r" b="b"/>
              <a:pathLst>
                <a:path w="3939540" h="426720">
                  <a:moveTo>
                    <a:pt x="0" y="426719"/>
                  </a:moveTo>
                  <a:lnTo>
                    <a:pt x="3227832" y="426719"/>
                  </a:lnTo>
                </a:path>
                <a:path w="3939540" h="426720">
                  <a:moveTo>
                    <a:pt x="3433572" y="426719"/>
                  </a:moveTo>
                  <a:lnTo>
                    <a:pt x="3939540" y="426719"/>
                  </a:lnTo>
                </a:path>
                <a:path w="3939540" h="426720">
                  <a:moveTo>
                    <a:pt x="0" y="0"/>
                  </a:moveTo>
                  <a:lnTo>
                    <a:pt x="1094232" y="0"/>
                  </a:lnTo>
                </a:path>
                <a:path w="3939540" h="426720">
                  <a:moveTo>
                    <a:pt x="1298448" y="0"/>
                  </a:moveTo>
                  <a:lnTo>
                    <a:pt x="1805939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40736" y="4526279"/>
              <a:ext cx="204470" cy="387350"/>
            </a:xfrm>
            <a:custGeom>
              <a:avLst/>
              <a:gdLst/>
              <a:ahLst/>
              <a:cxnLst/>
              <a:rect l="l" t="t" r="r" b="b"/>
              <a:pathLst>
                <a:path w="204469" h="387350">
                  <a:moveTo>
                    <a:pt x="204215" y="0"/>
                  </a:moveTo>
                  <a:lnTo>
                    <a:pt x="0" y="0"/>
                  </a:lnTo>
                  <a:lnTo>
                    <a:pt x="0" y="387096"/>
                  </a:lnTo>
                  <a:lnTo>
                    <a:pt x="204215" y="387096"/>
                  </a:lnTo>
                  <a:lnTo>
                    <a:pt x="204215" y="0"/>
                  </a:lnTo>
                  <a:close/>
                </a:path>
              </a:pathLst>
            </a:custGeom>
            <a:solidFill>
              <a:srgbClr val="6D0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95400" y="4099559"/>
              <a:ext cx="382905" cy="0"/>
            </a:xfrm>
            <a:custGeom>
              <a:avLst/>
              <a:gdLst/>
              <a:ahLst/>
              <a:cxnLst/>
              <a:rect l="l" t="t" r="r" b="b"/>
              <a:pathLst>
                <a:path w="382905">
                  <a:moveTo>
                    <a:pt x="0" y="0"/>
                  </a:moveTo>
                  <a:lnTo>
                    <a:pt x="121919" y="0"/>
                  </a:lnTo>
                </a:path>
                <a:path w="382905">
                  <a:moveTo>
                    <a:pt x="327659" y="0"/>
                  </a:moveTo>
                  <a:lnTo>
                    <a:pt x="382524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17320" y="3890771"/>
              <a:ext cx="205740" cy="635635"/>
            </a:xfrm>
            <a:custGeom>
              <a:avLst/>
              <a:gdLst/>
              <a:ahLst/>
              <a:cxnLst/>
              <a:rect l="l" t="t" r="r" b="b"/>
              <a:pathLst>
                <a:path w="205740" h="635635">
                  <a:moveTo>
                    <a:pt x="205740" y="0"/>
                  </a:moveTo>
                  <a:lnTo>
                    <a:pt x="0" y="0"/>
                  </a:lnTo>
                  <a:lnTo>
                    <a:pt x="0" y="635507"/>
                  </a:lnTo>
                  <a:lnTo>
                    <a:pt x="205740" y="635507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6D0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95400" y="3246119"/>
              <a:ext cx="4267200" cy="853440"/>
            </a:xfrm>
            <a:custGeom>
              <a:avLst/>
              <a:gdLst/>
              <a:ahLst/>
              <a:cxnLst/>
              <a:rect l="l" t="t" r="r" b="b"/>
              <a:pathLst>
                <a:path w="4267200" h="853439">
                  <a:moveTo>
                    <a:pt x="588263" y="853439"/>
                  </a:moveTo>
                  <a:lnTo>
                    <a:pt x="4267200" y="853439"/>
                  </a:lnTo>
                </a:path>
                <a:path w="4267200" h="853439">
                  <a:moveTo>
                    <a:pt x="0" y="426719"/>
                  </a:moveTo>
                  <a:lnTo>
                    <a:pt x="382524" y="426719"/>
                  </a:lnTo>
                </a:path>
                <a:path w="4267200" h="853439">
                  <a:moveTo>
                    <a:pt x="588263" y="426719"/>
                  </a:moveTo>
                  <a:lnTo>
                    <a:pt x="4267200" y="426719"/>
                  </a:lnTo>
                </a:path>
                <a:path w="4267200" h="853439">
                  <a:moveTo>
                    <a:pt x="0" y="0"/>
                  </a:moveTo>
                  <a:lnTo>
                    <a:pt x="382524" y="0"/>
                  </a:lnTo>
                </a:path>
                <a:path w="4267200" h="853439">
                  <a:moveTo>
                    <a:pt x="588263" y="0"/>
                  </a:moveTo>
                  <a:lnTo>
                    <a:pt x="4267200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77924" y="3020567"/>
              <a:ext cx="916305" cy="1949450"/>
            </a:xfrm>
            <a:custGeom>
              <a:avLst/>
              <a:gdLst/>
              <a:ahLst/>
              <a:cxnLst/>
              <a:rect l="l" t="t" r="r" b="b"/>
              <a:pathLst>
                <a:path w="916305" h="1949450">
                  <a:moveTo>
                    <a:pt x="205740" y="0"/>
                  </a:moveTo>
                  <a:lnTo>
                    <a:pt x="0" y="0"/>
                  </a:lnTo>
                  <a:lnTo>
                    <a:pt x="0" y="1505712"/>
                  </a:lnTo>
                  <a:lnTo>
                    <a:pt x="205740" y="1505712"/>
                  </a:lnTo>
                  <a:lnTo>
                    <a:pt x="205740" y="0"/>
                  </a:lnTo>
                  <a:close/>
                </a:path>
                <a:path w="916305" h="1949450">
                  <a:moveTo>
                    <a:pt x="915924" y="1505712"/>
                  </a:moveTo>
                  <a:lnTo>
                    <a:pt x="711708" y="1505712"/>
                  </a:lnTo>
                  <a:lnTo>
                    <a:pt x="711708" y="1949196"/>
                  </a:lnTo>
                  <a:lnTo>
                    <a:pt x="915924" y="1949196"/>
                  </a:lnTo>
                  <a:lnTo>
                    <a:pt x="915924" y="1505712"/>
                  </a:lnTo>
                  <a:close/>
                </a:path>
              </a:pathLst>
            </a:custGeom>
            <a:solidFill>
              <a:srgbClr val="B88D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305555" y="4953000"/>
              <a:ext cx="506095" cy="0"/>
            </a:xfrm>
            <a:custGeom>
              <a:avLst/>
              <a:gdLst/>
              <a:ahLst/>
              <a:cxnLst/>
              <a:rect l="l" t="t" r="r" b="b"/>
              <a:pathLst>
                <a:path w="506095">
                  <a:moveTo>
                    <a:pt x="0" y="0"/>
                  </a:moveTo>
                  <a:lnTo>
                    <a:pt x="505968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101339" y="4526279"/>
              <a:ext cx="204470" cy="730250"/>
            </a:xfrm>
            <a:custGeom>
              <a:avLst/>
              <a:gdLst/>
              <a:ahLst/>
              <a:cxnLst/>
              <a:rect l="l" t="t" r="r" b="b"/>
              <a:pathLst>
                <a:path w="204470" h="730250">
                  <a:moveTo>
                    <a:pt x="204215" y="0"/>
                  </a:moveTo>
                  <a:lnTo>
                    <a:pt x="0" y="0"/>
                  </a:lnTo>
                  <a:lnTo>
                    <a:pt x="0" y="729996"/>
                  </a:lnTo>
                  <a:lnTo>
                    <a:pt x="204215" y="729996"/>
                  </a:lnTo>
                  <a:lnTo>
                    <a:pt x="204215" y="0"/>
                  </a:lnTo>
                  <a:close/>
                </a:path>
              </a:pathLst>
            </a:custGeom>
            <a:solidFill>
              <a:srgbClr val="B88D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017264" y="4953000"/>
              <a:ext cx="506095" cy="0"/>
            </a:xfrm>
            <a:custGeom>
              <a:avLst/>
              <a:gdLst/>
              <a:ahLst/>
              <a:cxnLst/>
              <a:rect l="l" t="t" r="r" b="b"/>
              <a:pathLst>
                <a:path w="506095">
                  <a:moveTo>
                    <a:pt x="0" y="0"/>
                  </a:moveTo>
                  <a:lnTo>
                    <a:pt x="505968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811523" y="4526279"/>
              <a:ext cx="205740" cy="638810"/>
            </a:xfrm>
            <a:custGeom>
              <a:avLst/>
              <a:gdLst/>
              <a:ahLst/>
              <a:cxnLst/>
              <a:rect l="l" t="t" r="r" b="b"/>
              <a:pathLst>
                <a:path w="205739" h="638810">
                  <a:moveTo>
                    <a:pt x="205739" y="0"/>
                  </a:moveTo>
                  <a:lnTo>
                    <a:pt x="0" y="0"/>
                  </a:lnTo>
                  <a:lnTo>
                    <a:pt x="0" y="638556"/>
                  </a:lnTo>
                  <a:lnTo>
                    <a:pt x="205739" y="638556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B88D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728972" y="4953000"/>
              <a:ext cx="506095" cy="0"/>
            </a:xfrm>
            <a:custGeom>
              <a:avLst/>
              <a:gdLst/>
              <a:ahLst/>
              <a:cxnLst/>
              <a:rect l="l" t="t" r="r" b="b"/>
              <a:pathLst>
                <a:path w="506095">
                  <a:moveTo>
                    <a:pt x="0" y="0"/>
                  </a:moveTo>
                  <a:lnTo>
                    <a:pt x="245363" y="0"/>
                  </a:lnTo>
                </a:path>
                <a:path w="506095">
                  <a:moveTo>
                    <a:pt x="449579" y="0"/>
                  </a:moveTo>
                  <a:lnTo>
                    <a:pt x="505967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974335" y="4526279"/>
              <a:ext cx="204470" cy="779145"/>
            </a:xfrm>
            <a:custGeom>
              <a:avLst/>
              <a:gdLst/>
              <a:ahLst/>
              <a:cxnLst/>
              <a:rect l="l" t="t" r="r" b="b"/>
              <a:pathLst>
                <a:path w="204470" h="779145">
                  <a:moveTo>
                    <a:pt x="204215" y="0"/>
                  </a:moveTo>
                  <a:lnTo>
                    <a:pt x="0" y="0"/>
                  </a:lnTo>
                  <a:lnTo>
                    <a:pt x="0" y="778764"/>
                  </a:lnTo>
                  <a:lnTo>
                    <a:pt x="204215" y="778764"/>
                  </a:lnTo>
                  <a:lnTo>
                    <a:pt x="204215" y="0"/>
                  </a:lnTo>
                  <a:close/>
                </a:path>
              </a:pathLst>
            </a:custGeom>
            <a:solidFill>
              <a:srgbClr val="6D0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523232" y="4526279"/>
              <a:ext cx="205740" cy="901065"/>
            </a:xfrm>
            <a:custGeom>
              <a:avLst/>
              <a:gdLst/>
              <a:ahLst/>
              <a:cxnLst/>
              <a:rect l="l" t="t" r="r" b="b"/>
              <a:pathLst>
                <a:path w="205739" h="901064">
                  <a:moveTo>
                    <a:pt x="205739" y="0"/>
                  </a:moveTo>
                  <a:lnTo>
                    <a:pt x="0" y="0"/>
                  </a:lnTo>
                  <a:lnTo>
                    <a:pt x="0" y="900684"/>
                  </a:lnTo>
                  <a:lnTo>
                    <a:pt x="205739" y="900684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B88D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439155" y="4953000"/>
              <a:ext cx="123825" cy="426720"/>
            </a:xfrm>
            <a:custGeom>
              <a:avLst/>
              <a:gdLst/>
              <a:ahLst/>
              <a:cxnLst/>
              <a:rect l="l" t="t" r="r" b="b"/>
              <a:pathLst>
                <a:path w="123825" h="426720">
                  <a:moveTo>
                    <a:pt x="0" y="426719"/>
                  </a:moveTo>
                  <a:lnTo>
                    <a:pt x="123444" y="426719"/>
                  </a:lnTo>
                </a:path>
                <a:path w="123825" h="426720">
                  <a:moveTo>
                    <a:pt x="0" y="0"/>
                  </a:moveTo>
                  <a:lnTo>
                    <a:pt x="123444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234940" y="4526279"/>
              <a:ext cx="204470" cy="1140460"/>
            </a:xfrm>
            <a:custGeom>
              <a:avLst/>
              <a:gdLst/>
              <a:ahLst/>
              <a:cxnLst/>
              <a:rect l="l" t="t" r="r" b="b"/>
              <a:pathLst>
                <a:path w="204470" h="1140460">
                  <a:moveTo>
                    <a:pt x="204215" y="0"/>
                  </a:moveTo>
                  <a:lnTo>
                    <a:pt x="0" y="0"/>
                  </a:lnTo>
                  <a:lnTo>
                    <a:pt x="0" y="1139952"/>
                  </a:lnTo>
                  <a:lnTo>
                    <a:pt x="204215" y="1139952"/>
                  </a:lnTo>
                  <a:lnTo>
                    <a:pt x="204215" y="0"/>
                  </a:lnTo>
                  <a:close/>
                </a:path>
              </a:pathLst>
            </a:custGeom>
            <a:solidFill>
              <a:srgbClr val="B88D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129028" y="4471415"/>
              <a:ext cx="2339340" cy="381000"/>
            </a:xfrm>
            <a:custGeom>
              <a:avLst/>
              <a:gdLst/>
              <a:ahLst/>
              <a:cxnLst/>
              <a:rect l="l" t="t" r="r" b="b"/>
              <a:pathLst>
                <a:path w="2339340" h="381000">
                  <a:moveTo>
                    <a:pt x="205740" y="54864"/>
                  </a:moveTo>
                  <a:lnTo>
                    <a:pt x="0" y="54864"/>
                  </a:lnTo>
                  <a:lnTo>
                    <a:pt x="0" y="231648"/>
                  </a:lnTo>
                  <a:lnTo>
                    <a:pt x="205740" y="231648"/>
                  </a:lnTo>
                  <a:lnTo>
                    <a:pt x="205740" y="54864"/>
                  </a:lnTo>
                  <a:close/>
                </a:path>
                <a:path w="2339340" h="381000">
                  <a:moveTo>
                    <a:pt x="1627632" y="0"/>
                  </a:moveTo>
                  <a:lnTo>
                    <a:pt x="1423416" y="0"/>
                  </a:lnTo>
                  <a:lnTo>
                    <a:pt x="1423416" y="54864"/>
                  </a:lnTo>
                  <a:lnTo>
                    <a:pt x="1627632" y="54864"/>
                  </a:lnTo>
                  <a:lnTo>
                    <a:pt x="1627632" y="0"/>
                  </a:lnTo>
                  <a:close/>
                </a:path>
                <a:path w="2339340" h="381000">
                  <a:moveTo>
                    <a:pt x="2339340" y="54864"/>
                  </a:moveTo>
                  <a:lnTo>
                    <a:pt x="2133600" y="54864"/>
                  </a:lnTo>
                  <a:lnTo>
                    <a:pt x="2133600" y="381000"/>
                  </a:lnTo>
                  <a:lnTo>
                    <a:pt x="2339340" y="381000"/>
                  </a:lnTo>
                  <a:lnTo>
                    <a:pt x="2339340" y="54864"/>
                  </a:lnTo>
                  <a:close/>
                </a:path>
              </a:pathLst>
            </a:custGeom>
            <a:solidFill>
              <a:srgbClr val="6D0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294638" y="4527041"/>
              <a:ext cx="4267200" cy="0"/>
            </a:xfrm>
            <a:custGeom>
              <a:avLst/>
              <a:gdLst/>
              <a:ahLst/>
              <a:cxnLst/>
              <a:rect l="l" t="t" r="r" b="b"/>
              <a:pathLst>
                <a:path w="4267200">
                  <a:moveTo>
                    <a:pt x="0" y="0"/>
                  </a:moveTo>
                  <a:lnTo>
                    <a:pt x="4267200" y="0"/>
                  </a:lnTo>
                </a:path>
              </a:pathLst>
            </a:custGeom>
            <a:ln w="19050">
              <a:solidFill>
                <a:srgbClr val="212D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/>
          <p:nvPr/>
        </p:nvSpPr>
        <p:spPr>
          <a:xfrm>
            <a:off x="1295400" y="2820923"/>
            <a:ext cx="4267200" cy="0"/>
          </a:xfrm>
          <a:custGeom>
            <a:avLst/>
            <a:gdLst/>
            <a:ahLst/>
            <a:cxnLst/>
            <a:rect l="l" t="t" r="r" b="b"/>
            <a:pathLst>
              <a:path w="4267200">
                <a:moveTo>
                  <a:pt x="0" y="0"/>
                </a:moveTo>
                <a:lnTo>
                  <a:pt x="4267200" y="0"/>
                </a:lnTo>
              </a:path>
            </a:pathLst>
          </a:custGeom>
          <a:ln w="9525">
            <a:solidFill>
              <a:srgbClr val="EFCC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989787" y="5708396"/>
            <a:ext cx="20891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46153A"/>
                </a:solidFill>
                <a:latin typeface="Arial"/>
                <a:cs typeface="Arial"/>
              </a:rPr>
              <a:t>-60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89787" y="5281676"/>
            <a:ext cx="20891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46153A"/>
                </a:solidFill>
                <a:latin typeface="Arial"/>
                <a:cs typeface="Arial"/>
              </a:rPr>
              <a:t>-40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89787" y="4854955"/>
            <a:ext cx="20891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46153A"/>
                </a:solidFill>
                <a:latin typeface="Arial"/>
                <a:cs typeface="Arial"/>
              </a:rPr>
              <a:t>-20</a:t>
            </a:r>
            <a:endParaRPr sz="10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102563" y="4428235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46153A"/>
                </a:solidFill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31849" y="4001515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46153A"/>
                </a:solidFill>
                <a:latin typeface="Arial"/>
                <a:cs typeface="Arial"/>
              </a:rPr>
              <a:t>20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031849" y="3574796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46153A"/>
                </a:solidFill>
                <a:latin typeface="Arial"/>
                <a:cs typeface="Arial"/>
              </a:rPr>
              <a:t>40</a:t>
            </a:r>
            <a:endParaRPr sz="1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031849" y="3148075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46153A"/>
                </a:solidFill>
                <a:latin typeface="Arial"/>
                <a:cs typeface="Arial"/>
              </a:rPr>
              <a:t>60</a:t>
            </a:r>
            <a:endParaRPr sz="1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031849" y="2721355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46153A"/>
                </a:solidFill>
                <a:latin typeface="Arial"/>
                <a:cs typeface="Arial"/>
              </a:rPr>
              <a:t>80</a:t>
            </a:r>
            <a:endParaRPr sz="1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503933" y="5859881"/>
            <a:ext cx="29400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46153A"/>
                </a:solidFill>
                <a:latin typeface="Arial"/>
                <a:cs typeface="Arial"/>
              </a:rPr>
              <a:t>Rī</a:t>
            </a:r>
            <a:r>
              <a:rPr sz="1000" dirty="0">
                <a:solidFill>
                  <a:srgbClr val="46153A"/>
                </a:solidFill>
                <a:latin typeface="Arial"/>
                <a:cs typeface="Arial"/>
              </a:rPr>
              <a:t>g</a:t>
            </a:r>
            <a:r>
              <a:rPr sz="1000" spc="-5" dirty="0">
                <a:solidFill>
                  <a:srgbClr val="46153A"/>
                </a:solidFill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148332" y="5859881"/>
            <a:ext cx="4279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46153A"/>
                </a:solidFill>
                <a:latin typeface="Arial"/>
                <a:cs typeface="Arial"/>
              </a:rPr>
              <a:t>P</a:t>
            </a:r>
            <a:r>
              <a:rPr sz="1000" spc="-15" dirty="0">
                <a:solidFill>
                  <a:srgbClr val="46153A"/>
                </a:solidFill>
                <a:latin typeface="Arial"/>
                <a:cs typeface="Arial"/>
              </a:rPr>
              <a:t>i</a:t>
            </a:r>
            <a:r>
              <a:rPr sz="1000" spc="-10" dirty="0">
                <a:solidFill>
                  <a:srgbClr val="46153A"/>
                </a:solidFill>
                <a:latin typeface="Arial"/>
                <a:cs typeface="Arial"/>
              </a:rPr>
              <a:t>erī</a:t>
            </a:r>
            <a:r>
              <a:rPr sz="1000" spc="5" dirty="0">
                <a:solidFill>
                  <a:srgbClr val="46153A"/>
                </a:solidFill>
                <a:latin typeface="Arial"/>
                <a:cs typeface="Arial"/>
              </a:rPr>
              <a:t>g</a:t>
            </a:r>
            <a:r>
              <a:rPr sz="1000" spc="-5" dirty="0">
                <a:solidFill>
                  <a:srgbClr val="46153A"/>
                </a:solidFill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813685" y="5859881"/>
            <a:ext cx="5194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46153A"/>
                </a:solidFill>
                <a:latin typeface="Arial"/>
                <a:cs typeface="Arial"/>
              </a:rPr>
              <a:t>V</a:t>
            </a:r>
            <a:r>
              <a:rPr sz="1000" spc="-10" dirty="0">
                <a:solidFill>
                  <a:srgbClr val="46153A"/>
                </a:solidFill>
                <a:latin typeface="Arial"/>
                <a:cs typeface="Arial"/>
              </a:rPr>
              <a:t>i</a:t>
            </a:r>
            <a:r>
              <a:rPr sz="1000" spc="-5" dirty="0">
                <a:solidFill>
                  <a:srgbClr val="46153A"/>
                </a:solidFill>
                <a:latin typeface="Arial"/>
                <a:cs typeface="Arial"/>
              </a:rPr>
              <a:t>dze</a:t>
            </a:r>
            <a:r>
              <a:rPr sz="1000" dirty="0">
                <a:solidFill>
                  <a:srgbClr val="46153A"/>
                </a:solidFill>
                <a:latin typeface="Arial"/>
                <a:cs typeface="Arial"/>
              </a:rPr>
              <a:t>m</a:t>
            </a:r>
            <a:r>
              <a:rPr sz="1000" spc="-5" dirty="0">
                <a:solidFill>
                  <a:srgbClr val="46153A"/>
                </a:solidFill>
                <a:latin typeface="Arial"/>
                <a:cs typeface="Arial"/>
              </a:rPr>
              <a:t>e</a:t>
            </a:r>
            <a:endParaRPr sz="10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518153" y="5859881"/>
            <a:ext cx="5334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46153A"/>
                </a:solidFill>
                <a:latin typeface="Arial"/>
                <a:cs typeface="Arial"/>
              </a:rPr>
              <a:t>K</a:t>
            </a:r>
            <a:r>
              <a:rPr sz="1000" spc="-5" dirty="0">
                <a:solidFill>
                  <a:srgbClr val="46153A"/>
                </a:solidFill>
                <a:latin typeface="Arial"/>
                <a:cs typeface="Arial"/>
              </a:rPr>
              <a:t>ur</a:t>
            </a:r>
            <a:r>
              <a:rPr sz="1000" spc="-10" dirty="0">
                <a:solidFill>
                  <a:srgbClr val="46153A"/>
                </a:solidFill>
                <a:latin typeface="Arial"/>
                <a:cs typeface="Arial"/>
              </a:rPr>
              <a:t>z</a:t>
            </a:r>
            <a:r>
              <a:rPr sz="1000" dirty="0">
                <a:solidFill>
                  <a:srgbClr val="46153A"/>
                </a:solidFill>
                <a:latin typeface="Arial"/>
                <a:cs typeface="Arial"/>
              </a:rPr>
              <a:t>e</a:t>
            </a:r>
            <a:r>
              <a:rPr sz="1000" spc="-5" dirty="0">
                <a:solidFill>
                  <a:srgbClr val="46153A"/>
                </a:solidFill>
                <a:latin typeface="Arial"/>
                <a:cs typeface="Arial"/>
              </a:rPr>
              <a:t>me</a:t>
            </a:r>
            <a:endParaRPr sz="10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236465" y="5859881"/>
            <a:ext cx="5194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46153A"/>
                </a:solidFill>
                <a:latin typeface="Arial"/>
                <a:cs typeface="Arial"/>
              </a:rPr>
              <a:t>Ze</a:t>
            </a:r>
            <a:r>
              <a:rPr sz="1000" dirty="0">
                <a:solidFill>
                  <a:srgbClr val="46153A"/>
                </a:solidFill>
                <a:latin typeface="Arial"/>
                <a:cs typeface="Arial"/>
              </a:rPr>
              <a:t>m</a:t>
            </a:r>
            <a:r>
              <a:rPr sz="1000" spc="-5" dirty="0">
                <a:solidFill>
                  <a:srgbClr val="46153A"/>
                </a:solidFill>
                <a:latin typeface="Arial"/>
                <a:cs typeface="Arial"/>
              </a:rPr>
              <a:t>g</a:t>
            </a:r>
            <a:r>
              <a:rPr sz="1000" spc="-10" dirty="0">
                <a:solidFill>
                  <a:srgbClr val="46153A"/>
                </a:solidFill>
                <a:latin typeface="Arial"/>
                <a:cs typeface="Arial"/>
              </a:rPr>
              <a:t>a</a:t>
            </a:r>
            <a:r>
              <a:rPr sz="1000" dirty="0">
                <a:solidFill>
                  <a:srgbClr val="46153A"/>
                </a:solidFill>
                <a:latin typeface="Arial"/>
                <a:cs typeface="Arial"/>
              </a:rPr>
              <a:t>l</a:t>
            </a:r>
            <a:r>
              <a:rPr sz="1000" spc="-5" dirty="0">
                <a:solidFill>
                  <a:srgbClr val="46153A"/>
                </a:solidFill>
                <a:latin typeface="Arial"/>
                <a:cs typeface="Arial"/>
              </a:rPr>
              <a:t>e</a:t>
            </a:r>
            <a:endParaRPr sz="10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986654" y="5859881"/>
            <a:ext cx="44195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46153A"/>
                </a:solidFill>
                <a:latin typeface="Arial"/>
                <a:cs typeface="Arial"/>
              </a:rPr>
              <a:t>L</a:t>
            </a:r>
            <a:r>
              <a:rPr sz="1000" dirty="0">
                <a:solidFill>
                  <a:srgbClr val="46153A"/>
                </a:solidFill>
                <a:latin typeface="Arial"/>
                <a:cs typeface="Arial"/>
              </a:rPr>
              <a:t>a</a:t>
            </a:r>
            <a:r>
              <a:rPr sz="1000" spc="-5" dirty="0">
                <a:solidFill>
                  <a:srgbClr val="46153A"/>
                </a:solidFill>
                <a:latin typeface="Arial"/>
                <a:cs typeface="Arial"/>
              </a:rPr>
              <a:t>tg</a:t>
            </a:r>
            <a:r>
              <a:rPr sz="1000" dirty="0">
                <a:solidFill>
                  <a:srgbClr val="46153A"/>
                </a:solidFill>
                <a:latin typeface="Arial"/>
                <a:cs typeface="Arial"/>
              </a:rPr>
              <a:t>a</a:t>
            </a:r>
            <a:r>
              <a:rPr sz="1000" spc="-10" dirty="0">
                <a:solidFill>
                  <a:srgbClr val="46153A"/>
                </a:solidFill>
                <a:latin typeface="Arial"/>
                <a:cs typeface="Arial"/>
              </a:rPr>
              <a:t>l</a:t>
            </a:r>
            <a:r>
              <a:rPr sz="1000" spc="-5" dirty="0">
                <a:solidFill>
                  <a:srgbClr val="46153A"/>
                </a:solidFill>
                <a:latin typeface="Arial"/>
                <a:cs typeface="Arial"/>
              </a:rPr>
              <a:t>e</a:t>
            </a:r>
            <a:endParaRPr sz="10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2516123" y="6373367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5" h="64135">
                <a:moveTo>
                  <a:pt x="64007" y="0"/>
                </a:moveTo>
                <a:lnTo>
                  <a:pt x="0" y="0"/>
                </a:lnTo>
                <a:lnTo>
                  <a:pt x="0" y="64007"/>
                </a:lnTo>
                <a:lnTo>
                  <a:pt x="64007" y="64007"/>
                </a:lnTo>
                <a:lnTo>
                  <a:pt x="64007" y="0"/>
                </a:lnTo>
                <a:close/>
              </a:path>
            </a:pathLst>
          </a:custGeom>
          <a:solidFill>
            <a:srgbClr val="6D03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788664" y="6373367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5" h="64135">
                <a:moveTo>
                  <a:pt x="64008" y="0"/>
                </a:moveTo>
                <a:lnTo>
                  <a:pt x="0" y="0"/>
                </a:lnTo>
                <a:lnTo>
                  <a:pt x="0" y="64007"/>
                </a:lnTo>
                <a:lnTo>
                  <a:pt x="64008" y="64007"/>
                </a:lnTo>
                <a:lnTo>
                  <a:pt x="64008" y="0"/>
                </a:lnTo>
                <a:close/>
              </a:path>
            </a:pathLst>
          </a:custGeom>
          <a:solidFill>
            <a:srgbClr val="B88D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2595117" y="6306413"/>
            <a:ext cx="150368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285240" algn="l"/>
              </a:tabLst>
            </a:pPr>
            <a:r>
              <a:rPr sz="1000" dirty="0">
                <a:solidFill>
                  <a:srgbClr val="46153A"/>
                </a:solidFill>
                <a:latin typeface="Arial"/>
                <a:cs typeface="Arial"/>
              </a:rPr>
              <a:t>E</a:t>
            </a:r>
            <a:r>
              <a:rPr sz="1000" spc="-15" dirty="0">
                <a:solidFill>
                  <a:srgbClr val="46153A"/>
                </a:solidFill>
                <a:latin typeface="Arial"/>
                <a:cs typeface="Arial"/>
              </a:rPr>
              <a:t>k</a:t>
            </a:r>
            <a:r>
              <a:rPr sz="1000" spc="-5" dirty="0">
                <a:solidFill>
                  <a:srgbClr val="46153A"/>
                </a:solidFill>
                <a:latin typeface="Arial"/>
                <a:cs typeface="Arial"/>
              </a:rPr>
              <a:t>s</a:t>
            </a:r>
            <a:r>
              <a:rPr sz="1000" spc="-10" dirty="0">
                <a:solidFill>
                  <a:srgbClr val="46153A"/>
                </a:solidFill>
                <a:latin typeface="Arial"/>
                <a:cs typeface="Arial"/>
              </a:rPr>
              <a:t>p</a:t>
            </a:r>
            <a:r>
              <a:rPr sz="1000" dirty="0">
                <a:solidFill>
                  <a:srgbClr val="46153A"/>
                </a:solidFill>
                <a:latin typeface="Arial"/>
                <a:cs typeface="Arial"/>
              </a:rPr>
              <a:t>o</a:t>
            </a:r>
            <a:r>
              <a:rPr sz="1000" spc="-15" dirty="0">
                <a:solidFill>
                  <a:srgbClr val="46153A"/>
                </a:solidFill>
                <a:latin typeface="Arial"/>
                <a:cs typeface="Arial"/>
              </a:rPr>
              <a:t>r</a:t>
            </a:r>
            <a:r>
              <a:rPr sz="1000" dirty="0">
                <a:solidFill>
                  <a:srgbClr val="46153A"/>
                </a:solidFill>
                <a:latin typeface="Arial"/>
                <a:cs typeface="Arial"/>
              </a:rPr>
              <a:t>t</a:t>
            </a:r>
            <a:r>
              <a:rPr sz="1000" spc="-5" dirty="0">
                <a:solidFill>
                  <a:srgbClr val="46153A"/>
                </a:solidFill>
                <a:latin typeface="Arial"/>
                <a:cs typeface="Arial"/>
              </a:rPr>
              <a:t>a i</a:t>
            </a:r>
            <a:r>
              <a:rPr sz="1000" spc="-10" dirty="0">
                <a:solidFill>
                  <a:srgbClr val="46153A"/>
                </a:solidFill>
                <a:latin typeface="Arial"/>
                <a:cs typeface="Arial"/>
              </a:rPr>
              <a:t>en</a:t>
            </a:r>
            <a:r>
              <a:rPr sz="1000" dirty="0">
                <a:solidFill>
                  <a:srgbClr val="46153A"/>
                </a:solidFill>
                <a:latin typeface="Arial"/>
                <a:cs typeface="Arial"/>
              </a:rPr>
              <a:t>ā</a:t>
            </a:r>
            <a:r>
              <a:rPr sz="1000" spc="-15" dirty="0">
                <a:solidFill>
                  <a:srgbClr val="46153A"/>
                </a:solidFill>
                <a:latin typeface="Arial"/>
                <a:cs typeface="Arial"/>
              </a:rPr>
              <a:t>k</a:t>
            </a:r>
            <a:r>
              <a:rPr sz="1000" dirty="0">
                <a:solidFill>
                  <a:srgbClr val="46153A"/>
                </a:solidFill>
                <a:latin typeface="Arial"/>
                <a:cs typeface="Arial"/>
              </a:rPr>
              <a:t>u</a:t>
            </a:r>
            <a:r>
              <a:rPr sz="1000" spc="-5" dirty="0">
                <a:solidFill>
                  <a:srgbClr val="46153A"/>
                </a:solidFill>
                <a:latin typeface="Arial"/>
                <a:cs typeface="Arial"/>
              </a:rPr>
              <a:t>mi</a:t>
            </a:r>
            <a:r>
              <a:rPr sz="1000" dirty="0">
                <a:solidFill>
                  <a:srgbClr val="46153A"/>
                </a:solidFill>
                <a:latin typeface="Arial"/>
                <a:cs typeface="Arial"/>
              </a:rPr>
              <a:t>	</a:t>
            </a:r>
            <a:r>
              <a:rPr sz="1000" spc="-5" dirty="0">
                <a:solidFill>
                  <a:srgbClr val="46153A"/>
                </a:solidFill>
                <a:latin typeface="Arial"/>
                <a:cs typeface="Arial"/>
              </a:rPr>
              <a:t>IKP</a:t>
            </a:r>
            <a:endParaRPr sz="10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6748271" y="5882640"/>
            <a:ext cx="4421505" cy="0"/>
          </a:xfrm>
          <a:custGeom>
            <a:avLst/>
            <a:gdLst/>
            <a:ahLst/>
            <a:cxnLst/>
            <a:rect l="l" t="t" r="r" b="b"/>
            <a:pathLst>
              <a:path w="4421505">
                <a:moveTo>
                  <a:pt x="0" y="0"/>
                </a:moveTo>
                <a:lnTo>
                  <a:pt x="4421124" y="0"/>
                </a:lnTo>
              </a:path>
            </a:pathLst>
          </a:custGeom>
          <a:ln w="9525">
            <a:solidFill>
              <a:srgbClr val="EFCC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3" name="object 43"/>
          <p:cNvGrpSpPr/>
          <p:nvPr/>
        </p:nvGrpSpPr>
        <p:grpSpPr>
          <a:xfrm>
            <a:off x="6747509" y="3110483"/>
            <a:ext cx="4422775" cy="2516505"/>
            <a:chOff x="6747509" y="3110483"/>
            <a:chExt cx="4422775" cy="2516505"/>
          </a:xfrm>
        </p:grpSpPr>
        <p:sp>
          <p:nvSpPr>
            <p:cNvPr id="44" name="object 44"/>
            <p:cNvSpPr/>
            <p:nvPr/>
          </p:nvSpPr>
          <p:spPr>
            <a:xfrm>
              <a:off x="6748271" y="4379975"/>
              <a:ext cx="4081779" cy="1003300"/>
            </a:xfrm>
            <a:custGeom>
              <a:avLst/>
              <a:gdLst/>
              <a:ahLst/>
              <a:cxnLst/>
              <a:rect l="l" t="t" r="r" b="b"/>
              <a:pathLst>
                <a:path w="4081779" h="1003300">
                  <a:moveTo>
                    <a:pt x="0" y="1002792"/>
                  </a:moveTo>
                  <a:lnTo>
                    <a:pt x="3811524" y="1002792"/>
                  </a:lnTo>
                </a:path>
                <a:path w="4081779" h="1003300">
                  <a:moveTo>
                    <a:pt x="4023359" y="1002792"/>
                  </a:moveTo>
                  <a:lnTo>
                    <a:pt x="4081272" y="1002792"/>
                  </a:lnTo>
                </a:path>
                <a:path w="4081779" h="1003300">
                  <a:moveTo>
                    <a:pt x="3557016" y="501396"/>
                  </a:moveTo>
                  <a:lnTo>
                    <a:pt x="3811524" y="501396"/>
                  </a:lnTo>
                </a:path>
                <a:path w="4081779" h="1003300">
                  <a:moveTo>
                    <a:pt x="4023359" y="501396"/>
                  </a:moveTo>
                  <a:lnTo>
                    <a:pt x="4081272" y="501396"/>
                  </a:lnTo>
                </a:path>
                <a:path w="4081779" h="1003300">
                  <a:moveTo>
                    <a:pt x="3557016" y="0"/>
                  </a:moveTo>
                  <a:lnTo>
                    <a:pt x="3811524" y="0"/>
                  </a:lnTo>
                </a:path>
                <a:path w="4081779" h="1003300">
                  <a:moveTo>
                    <a:pt x="4023359" y="0"/>
                  </a:moveTo>
                  <a:lnTo>
                    <a:pt x="4081272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0559795" y="3880103"/>
              <a:ext cx="212090" cy="1746885"/>
            </a:xfrm>
            <a:custGeom>
              <a:avLst/>
              <a:gdLst/>
              <a:ahLst/>
              <a:cxnLst/>
              <a:rect l="l" t="t" r="r" b="b"/>
              <a:pathLst>
                <a:path w="212090" h="1746885">
                  <a:moveTo>
                    <a:pt x="211835" y="0"/>
                  </a:moveTo>
                  <a:lnTo>
                    <a:pt x="0" y="0"/>
                  </a:lnTo>
                  <a:lnTo>
                    <a:pt x="0" y="1746504"/>
                  </a:lnTo>
                  <a:lnTo>
                    <a:pt x="211835" y="1746504"/>
                  </a:lnTo>
                  <a:lnTo>
                    <a:pt x="211835" y="0"/>
                  </a:lnTo>
                  <a:close/>
                </a:path>
              </a:pathLst>
            </a:custGeom>
            <a:solidFill>
              <a:srgbClr val="6D0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748271" y="4379975"/>
              <a:ext cx="3343910" cy="501650"/>
            </a:xfrm>
            <a:custGeom>
              <a:avLst/>
              <a:gdLst/>
              <a:ahLst/>
              <a:cxnLst/>
              <a:rect l="l" t="t" r="r" b="b"/>
              <a:pathLst>
                <a:path w="3343909" h="501650">
                  <a:moveTo>
                    <a:pt x="0" y="501396"/>
                  </a:moveTo>
                  <a:lnTo>
                    <a:pt x="2337816" y="501396"/>
                  </a:lnTo>
                </a:path>
                <a:path w="3343909" h="501650">
                  <a:moveTo>
                    <a:pt x="2549652" y="501396"/>
                  </a:moveTo>
                  <a:lnTo>
                    <a:pt x="3343655" y="501396"/>
                  </a:lnTo>
                </a:path>
                <a:path w="3343909" h="501650">
                  <a:moveTo>
                    <a:pt x="2083307" y="0"/>
                  </a:moveTo>
                  <a:lnTo>
                    <a:pt x="2337816" y="0"/>
                  </a:lnTo>
                </a:path>
                <a:path w="3343909" h="501650">
                  <a:moveTo>
                    <a:pt x="2549652" y="0"/>
                  </a:moveTo>
                  <a:lnTo>
                    <a:pt x="2607563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9086087" y="3880103"/>
              <a:ext cx="212090" cy="1240790"/>
            </a:xfrm>
            <a:custGeom>
              <a:avLst/>
              <a:gdLst/>
              <a:ahLst/>
              <a:cxnLst/>
              <a:rect l="l" t="t" r="r" b="b"/>
              <a:pathLst>
                <a:path w="212090" h="1240789">
                  <a:moveTo>
                    <a:pt x="211835" y="0"/>
                  </a:moveTo>
                  <a:lnTo>
                    <a:pt x="0" y="0"/>
                  </a:lnTo>
                  <a:lnTo>
                    <a:pt x="0" y="1240536"/>
                  </a:lnTo>
                  <a:lnTo>
                    <a:pt x="211835" y="1240536"/>
                  </a:lnTo>
                  <a:lnTo>
                    <a:pt x="211835" y="0"/>
                  </a:lnTo>
                  <a:close/>
                </a:path>
              </a:pathLst>
            </a:custGeom>
            <a:solidFill>
              <a:srgbClr val="6D0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9567671" y="4379975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254507" y="0"/>
                  </a:lnTo>
                </a:path>
                <a:path w="524509">
                  <a:moveTo>
                    <a:pt x="467868" y="0"/>
                  </a:moveTo>
                  <a:lnTo>
                    <a:pt x="524255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9822179" y="3880103"/>
              <a:ext cx="213360" cy="908685"/>
            </a:xfrm>
            <a:custGeom>
              <a:avLst/>
              <a:gdLst/>
              <a:ahLst/>
              <a:cxnLst/>
              <a:rect l="l" t="t" r="r" b="b"/>
              <a:pathLst>
                <a:path w="213359" h="908685">
                  <a:moveTo>
                    <a:pt x="213360" y="0"/>
                  </a:moveTo>
                  <a:lnTo>
                    <a:pt x="0" y="0"/>
                  </a:lnTo>
                  <a:lnTo>
                    <a:pt x="0" y="908304"/>
                  </a:lnTo>
                  <a:lnTo>
                    <a:pt x="213360" y="908304"/>
                  </a:lnTo>
                  <a:lnTo>
                    <a:pt x="213360" y="0"/>
                  </a:lnTo>
                  <a:close/>
                </a:path>
              </a:pathLst>
            </a:custGeom>
            <a:solidFill>
              <a:srgbClr val="6D0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748271" y="3378707"/>
              <a:ext cx="396240" cy="0"/>
            </a:xfrm>
            <a:custGeom>
              <a:avLst/>
              <a:gdLst/>
              <a:ahLst/>
              <a:cxnLst/>
              <a:rect l="l" t="t" r="r" b="b"/>
              <a:pathLst>
                <a:path w="396240">
                  <a:moveTo>
                    <a:pt x="0" y="0"/>
                  </a:moveTo>
                  <a:lnTo>
                    <a:pt x="126492" y="0"/>
                  </a:lnTo>
                </a:path>
                <a:path w="396240">
                  <a:moveTo>
                    <a:pt x="339851" y="0"/>
                  </a:moveTo>
                  <a:lnTo>
                    <a:pt x="396239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874763" y="3110483"/>
              <a:ext cx="213360" cy="769620"/>
            </a:xfrm>
            <a:custGeom>
              <a:avLst/>
              <a:gdLst/>
              <a:ahLst/>
              <a:cxnLst/>
              <a:rect l="l" t="t" r="r" b="b"/>
              <a:pathLst>
                <a:path w="213359" h="769620">
                  <a:moveTo>
                    <a:pt x="213359" y="0"/>
                  </a:moveTo>
                  <a:lnTo>
                    <a:pt x="0" y="0"/>
                  </a:lnTo>
                  <a:lnTo>
                    <a:pt x="0" y="769619"/>
                  </a:lnTo>
                  <a:lnTo>
                    <a:pt x="213359" y="769619"/>
                  </a:lnTo>
                  <a:lnTo>
                    <a:pt x="213359" y="0"/>
                  </a:lnTo>
                  <a:close/>
                </a:path>
              </a:pathLst>
            </a:custGeom>
            <a:solidFill>
              <a:srgbClr val="6D0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357871" y="3378707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254507" y="0"/>
                  </a:lnTo>
                </a:path>
                <a:path w="524509">
                  <a:moveTo>
                    <a:pt x="466344" y="0"/>
                  </a:moveTo>
                  <a:lnTo>
                    <a:pt x="524255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612379" y="3288791"/>
              <a:ext cx="212090" cy="591820"/>
            </a:xfrm>
            <a:custGeom>
              <a:avLst/>
              <a:gdLst/>
              <a:ahLst/>
              <a:cxnLst/>
              <a:rect l="l" t="t" r="r" b="b"/>
              <a:pathLst>
                <a:path w="212090" h="591820">
                  <a:moveTo>
                    <a:pt x="211836" y="0"/>
                  </a:moveTo>
                  <a:lnTo>
                    <a:pt x="0" y="0"/>
                  </a:lnTo>
                  <a:lnTo>
                    <a:pt x="0" y="591312"/>
                  </a:lnTo>
                  <a:lnTo>
                    <a:pt x="211836" y="591312"/>
                  </a:lnTo>
                  <a:lnTo>
                    <a:pt x="211836" y="0"/>
                  </a:lnTo>
                  <a:close/>
                </a:path>
              </a:pathLst>
            </a:custGeom>
            <a:solidFill>
              <a:srgbClr val="6D0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144511" y="3343655"/>
              <a:ext cx="213360" cy="536575"/>
            </a:xfrm>
            <a:custGeom>
              <a:avLst/>
              <a:gdLst/>
              <a:ahLst/>
              <a:cxnLst/>
              <a:rect l="l" t="t" r="r" b="b"/>
              <a:pathLst>
                <a:path w="213359" h="536575">
                  <a:moveTo>
                    <a:pt x="213360" y="0"/>
                  </a:moveTo>
                  <a:lnTo>
                    <a:pt x="0" y="0"/>
                  </a:lnTo>
                  <a:lnTo>
                    <a:pt x="0" y="536448"/>
                  </a:lnTo>
                  <a:lnTo>
                    <a:pt x="213360" y="536448"/>
                  </a:lnTo>
                  <a:lnTo>
                    <a:pt x="213360" y="0"/>
                  </a:lnTo>
                  <a:close/>
                </a:path>
              </a:pathLst>
            </a:custGeom>
            <a:solidFill>
              <a:srgbClr val="B88D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093963" y="3378707"/>
              <a:ext cx="3075940" cy="0"/>
            </a:xfrm>
            <a:custGeom>
              <a:avLst/>
              <a:gdLst/>
              <a:ahLst/>
              <a:cxnLst/>
              <a:rect l="l" t="t" r="r" b="b"/>
              <a:pathLst>
                <a:path w="3075940">
                  <a:moveTo>
                    <a:pt x="0" y="0"/>
                  </a:moveTo>
                  <a:lnTo>
                    <a:pt x="3075431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7882127" y="3293363"/>
              <a:ext cx="212090" cy="586740"/>
            </a:xfrm>
            <a:custGeom>
              <a:avLst/>
              <a:gdLst/>
              <a:ahLst/>
              <a:cxnLst/>
              <a:rect l="l" t="t" r="r" b="b"/>
              <a:pathLst>
                <a:path w="212090" h="586739">
                  <a:moveTo>
                    <a:pt x="211836" y="0"/>
                  </a:moveTo>
                  <a:lnTo>
                    <a:pt x="0" y="0"/>
                  </a:lnTo>
                  <a:lnTo>
                    <a:pt x="0" y="586740"/>
                  </a:lnTo>
                  <a:lnTo>
                    <a:pt x="211836" y="586740"/>
                  </a:lnTo>
                  <a:lnTo>
                    <a:pt x="211836" y="0"/>
                  </a:lnTo>
                  <a:close/>
                </a:path>
              </a:pathLst>
            </a:custGeom>
            <a:solidFill>
              <a:srgbClr val="B88D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748271" y="4379975"/>
              <a:ext cx="1870075" cy="0"/>
            </a:xfrm>
            <a:custGeom>
              <a:avLst/>
              <a:gdLst/>
              <a:ahLst/>
              <a:cxnLst/>
              <a:rect l="l" t="t" r="r" b="b"/>
              <a:pathLst>
                <a:path w="1870075">
                  <a:moveTo>
                    <a:pt x="0" y="0"/>
                  </a:moveTo>
                  <a:lnTo>
                    <a:pt x="1869948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8618220" y="3880103"/>
              <a:ext cx="1687195" cy="1270000"/>
            </a:xfrm>
            <a:custGeom>
              <a:avLst/>
              <a:gdLst/>
              <a:ahLst/>
              <a:cxnLst/>
              <a:rect l="l" t="t" r="r" b="b"/>
              <a:pathLst>
                <a:path w="1687195" h="1270000">
                  <a:moveTo>
                    <a:pt x="213360" y="0"/>
                  </a:moveTo>
                  <a:lnTo>
                    <a:pt x="0" y="0"/>
                  </a:lnTo>
                  <a:lnTo>
                    <a:pt x="0" y="961644"/>
                  </a:lnTo>
                  <a:lnTo>
                    <a:pt x="213360" y="961644"/>
                  </a:lnTo>
                  <a:lnTo>
                    <a:pt x="213360" y="0"/>
                  </a:lnTo>
                  <a:close/>
                </a:path>
                <a:path w="1687195" h="1270000">
                  <a:moveTo>
                    <a:pt x="949452" y="0"/>
                  </a:moveTo>
                  <a:lnTo>
                    <a:pt x="737616" y="0"/>
                  </a:lnTo>
                  <a:lnTo>
                    <a:pt x="737616" y="903732"/>
                  </a:lnTo>
                  <a:lnTo>
                    <a:pt x="949452" y="903732"/>
                  </a:lnTo>
                  <a:lnTo>
                    <a:pt x="949452" y="0"/>
                  </a:lnTo>
                  <a:close/>
                </a:path>
                <a:path w="1687195" h="1270000">
                  <a:moveTo>
                    <a:pt x="1687068" y="0"/>
                  </a:moveTo>
                  <a:lnTo>
                    <a:pt x="1473708" y="0"/>
                  </a:lnTo>
                  <a:lnTo>
                    <a:pt x="1473708" y="1269492"/>
                  </a:lnTo>
                  <a:lnTo>
                    <a:pt x="1687068" y="1269492"/>
                  </a:lnTo>
                  <a:lnTo>
                    <a:pt x="1687068" y="0"/>
                  </a:lnTo>
                  <a:close/>
                </a:path>
              </a:pathLst>
            </a:custGeom>
            <a:solidFill>
              <a:srgbClr val="B88D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1041379" y="4379975"/>
              <a:ext cx="128270" cy="1003300"/>
            </a:xfrm>
            <a:custGeom>
              <a:avLst/>
              <a:gdLst/>
              <a:ahLst/>
              <a:cxnLst/>
              <a:rect l="l" t="t" r="r" b="b"/>
              <a:pathLst>
                <a:path w="128270" h="1003300">
                  <a:moveTo>
                    <a:pt x="0" y="1002792"/>
                  </a:moveTo>
                  <a:lnTo>
                    <a:pt x="128016" y="1002792"/>
                  </a:lnTo>
                </a:path>
                <a:path w="128270" h="1003300">
                  <a:moveTo>
                    <a:pt x="0" y="501396"/>
                  </a:moveTo>
                  <a:lnTo>
                    <a:pt x="128016" y="501396"/>
                  </a:lnTo>
                </a:path>
                <a:path w="128270" h="1003300">
                  <a:moveTo>
                    <a:pt x="0" y="0"/>
                  </a:moveTo>
                  <a:lnTo>
                    <a:pt x="128016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0829544" y="3880103"/>
              <a:ext cx="212090" cy="1667510"/>
            </a:xfrm>
            <a:custGeom>
              <a:avLst/>
              <a:gdLst/>
              <a:ahLst/>
              <a:cxnLst/>
              <a:rect l="l" t="t" r="r" b="b"/>
              <a:pathLst>
                <a:path w="212090" h="1667510">
                  <a:moveTo>
                    <a:pt x="211835" y="0"/>
                  </a:moveTo>
                  <a:lnTo>
                    <a:pt x="0" y="0"/>
                  </a:lnTo>
                  <a:lnTo>
                    <a:pt x="0" y="1667256"/>
                  </a:lnTo>
                  <a:lnTo>
                    <a:pt x="211835" y="1667256"/>
                  </a:lnTo>
                  <a:lnTo>
                    <a:pt x="211835" y="0"/>
                  </a:lnTo>
                  <a:close/>
                </a:path>
              </a:pathLst>
            </a:custGeom>
            <a:solidFill>
              <a:srgbClr val="B88D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8348471" y="3436619"/>
              <a:ext cx="213360" cy="443865"/>
            </a:xfrm>
            <a:custGeom>
              <a:avLst/>
              <a:gdLst/>
              <a:ahLst/>
              <a:cxnLst/>
              <a:rect l="l" t="t" r="r" b="b"/>
              <a:pathLst>
                <a:path w="213359" h="443864">
                  <a:moveTo>
                    <a:pt x="213359" y="0"/>
                  </a:moveTo>
                  <a:lnTo>
                    <a:pt x="0" y="0"/>
                  </a:lnTo>
                  <a:lnTo>
                    <a:pt x="0" y="443483"/>
                  </a:lnTo>
                  <a:lnTo>
                    <a:pt x="213359" y="443483"/>
                  </a:lnTo>
                  <a:lnTo>
                    <a:pt x="213359" y="0"/>
                  </a:lnTo>
                  <a:close/>
                </a:path>
              </a:pathLst>
            </a:custGeom>
            <a:solidFill>
              <a:srgbClr val="6D0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747509" y="3879341"/>
              <a:ext cx="4422775" cy="0"/>
            </a:xfrm>
            <a:custGeom>
              <a:avLst/>
              <a:gdLst/>
              <a:ahLst/>
              <a:cxnLst/>
              <a:rect l="l" t="t" r="r" b="b"/>
              <a:pathLst>
                <a:path w="4422775">
                  <a:moveTo>
                    <a:pt x="0" y="0"/>
                  </a:moveTo>
                  <a:lnTo>
                    <a:pt x="4422648" y="0"/>
                  </a:lnTo>
                </a:path>
              </a:pathLst>
            </a:custGeom>
            <a:ln w="19050">
              <a:solidFill>
                <a:srgbClr val="1E28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/>
          <p:nvPr/>
        </p:nvSpPr>
        <p:spPr>
          <a:xfrm>
            <a:off x="6748271" y="2878835"/>
            <a:ext cx="4421505" cy="0"/>
          </a:xfrm>
          <a:custGeom>
            <a:avLst/>
            <a:gdLst/>
            <a:ahLst/>
            <a:cxnLst/>
            <a:rect l="l" t="t" r="r" b="b"/>
            <a:pathLst>
              <a:path w="4421505">
                <a:moveTo>
                  <a:pt x="0" y="0"/>
                </a:moveTo>
                <a:lnTo>
                  <a:pt x="4421124" y="0"/>
                </a:lnTo>
              </a:path>
            </a:pathLst>
          </a:custGeom>
          <a:ln w="9525">
            <a:solidFill>
              <a:srgbClr val="EFCC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6472173" y="5793740"/>
            <a:ext cx="1911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43333"/>
                </a:solidFill>
                <a:latin typeface="Arial"/>
                <a:cs typeface="Arial"/>
              </a:rPr>
              <a:t>-20</a:t>
            </a:r>
            <a:endParaRPr sz="9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6472173" y="5292978"/>
            <a:ext cx="1911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43333"/>
                </a:solidFill>
                <a:latin typeface="Arial"/>
                <a:cs typeface="Arial"/>
              </a:rPr>
              <a:t>-15</a:t>
            </a:r>
            <a:endParaRPr sz="9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6472173" y="4792217"/>
            <a:ext cx="1911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43333"/>
                </a:solidFill>
                <a:latin typeface="Arial"/>
                <a:cs typeface="Arial"/>
              </a:rPr>
              <a:t>-10</a:t>
            </a:r>
            <a:endParaRPr sz="9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6535928" y="4291329"/>
            <a:ext cx="1276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43333"/>
                </a:solidFill>
                <a:latin typeface="Arial"/>
                <a:cs typeface="Arial"/>
              </a:rPr>
              <a:t>-5</a:t>
            </a:r>
            <a:endParaRPr sz="9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6574028" y="3790569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43333"/>
                </a:solidFill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6574028" y="3289808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43333"/>
                </a:solidFill>
                <a:latin typeface="Arial"/>
                <a:cs typeface="Arial"/>
              </a:rPr>
              <a:t>5</a:t>
            </a:r>
            <a:endParaRPr sz="9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6510273" y="2788361"/>
            <a:ext cx="15367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343333"/>
                </a:solidFill>
                <a:latin typeface="Arial"/>
                <a:cs typeface="Arial"/>
              </a:rPr>
              <a:t>10</a:t>
            </a:r>
            <a:endParaRPr sz="9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6970268" y="5936081"/>
            <a:ext cx="29400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343333"/>
                </a:solidFill>
                <a:latin typeface="Arial"/>
                <a:cs typeface="Arial"/>
              </a:rPr>
              <a:t>Rī</a:t>
            </a:r>
            <a:r>
              <a:rPr sz="1000" dirty="0">
                <a:solidFill>
                  <a:srgbClr val="343333"/>
                </a:solidFill>
                <a:latin typeface="Arial"/>
                <a:cs typeface="Arial"/>
              </a:rPr>
              <a:t>g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7640193" y="5936081"/>
            <a:ext cx="121094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03580" algn="l"/>
              </a:tabLst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Pierīga	Vidzeme</a:t>
            </a:r>
            <a:endParaRPr sz="100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9061450" y="5936081"/>
            <a:ext cx="12636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56285" algn="l"/>
              </a:tabLst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Kurzeme	Zemgale</a:t>
            </a:r>
            <a:endParaRPr sz="100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10581513" y="5936081"/>
            <a:ext cx="44195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L</a:t>
            </a:r>
            <a:r>
              <a:rPr sz="1000" dirty="0">
                <a:solidFill>
                  <a:srgbClr val="343333"/>
                </a:solidFill>
                <a:latin typeface="Arial"/>
                <a:cs typeface="Arial"/>
              </a:rPr>
              <a:t>a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tg</a:t>
            </a:r>
            <a:r>
              <a:rPr sz="1000" dirty="0">
                <a:solidFill>
                  <a:srgbClr val="343333"/>
                </a:solidFill>
                <a:latin typeface="Arial"/>
                <a:cs typeface="Arial"/>
              </a:rPr>
              <a:t>a</a:t>
            </a:r>
            <a:r>
              <a:rPr sz="1000" spc="-10" dirty="0">
                <a:solidFill>
                  <a:srgbClr val="343333"/>
                </a:solidFill>
                <a:latin typeface="Arial"/>
                <a:cs typeface="Arial"/>
              </a:rPr>
              <a:t>l</a:t>
            </a:r>
            <a:r>
              <a:rPr sz="1000" spc="-5" dirty="0">
                <a:solidFill>
                  <a:srgbClr val="343333"/>
                </a:solidFill>
                <a:latin typeface="Arial"/>
                <a:cs typeface="Arial"/>
              </a:rPr>
              <a:t>e</a:t>
            </a:r>
            <a:endParaRPr sz="1000">
              <a:latin typeface="Arial"/>
              <a:cs typeface="Arial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8113776" y="6217920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4007" y="0"/>
                </a:moveTo>
                <a:lnTo>
                  <a:pt x="0" y="0"/>
                </a:lnTo>
                <a:lnTo>
                  <a:pt x="0" y="64007"/>
                </a:lnTo>
                <a:lnTo>
                  <a:pt x="64007" y="64007"/>
                </a:lnTo>
                <a:lnTo>
                  <a:pt x="64007" y="0"/>
                </a:lnTo>
                <a:close/>
              </a:path>
            </a:pathLst>
          </a:custGeom>
          <a:solidFill>
            <a:srgbClr val="6D03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9386316" y="6217920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4007" y="0"/>
                </a:moveTo>
                <a:lnTo>
                  <a:pt x="0" y="0"/>
                </a:lnTo>
                <a:lnTo>
                  <a:pt x="0" y="64007"/>
                </a:lnTo>
                <a:lnTo>
                  <a:pt x="64007" y="64007"/>
                </a:lnTo>
                <a:lnTo>
                  <a:pt x="64007" y="0"/>
                </a:lnTo>
                <a:close/>
              </a:path>
            </a:pathLst>
          </a:custGeom>
          <a:solidFill>
            <a:srgbClr val="B88D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8192769" y="6151575"/>
            <a:ext cx="150304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285240" algn="l"/>
              </a:tabLst>
            </a:pPr>
            <a:r>
              <a:rPr sz="1000" dirty="0">
                <a:solidFill>
                  <a:srgbClr val="46153A"/>
                </a:solidFill>
                <a:latin typeface="Arial"/>
                <a:cs typeface="Arial"/>
              </a:rPr>
              <a:t>E</a:t>
            </a:r>
            <a:r>
              <a:rPr sz="1000" spc="-15" dirty="0">
                <a:solidFill>
                  <a:srgbClr val="46153A"/>
                </a:solidFill>
                <a:latin typeface="Arial"/>
                <a:cs typeface="Arial"/>
              </a:rPr>
              <a:t>k</a:t>
            </a:r>
            <a:r>
              <a:rPr sz="1000" dirty="0">
                <a:solidFill>
                  <a:srgbClr val="46153A"/>
                </a:solidFill>
                <a:latin typeface="Arial"/>
                <a:cs typeface="Arial"/>
              </a:rPr>
              <a:t>s</a:t>
            </a:r>
            <a:r>
              <a:rPr sz="1000" spc="-10" dirty="0">
                <a:solidFill>
                  <a:srgbClr val="46153A"/>
                </a:solidFill>
                <a:latin typeface="Arial"/>
                <a:cs typeface="Arial"/>
              </a:rPr>
              <a:t>p</a:t>
            </a:r>
            <a:r>
              <a:rPr sz="1000" dirty="0">
                <a:solidFill>
                  <a:srgbClr val="46153A"/>
                </a:solidFill>
                <a:latin typeface="Arial"/>
                <a:cs typeface="Arial"/>
              </a:rPr>
              <a:t>o</a:t>
            </a:r>
            <a:r>
              <a:rPr sz="1000" spc="-15" dirty="0">
                <a:solidFill>
                  <a:srgbClr val="46153A"/>
                </a:solidFill>
                <a:latin typeface="Arial"/>
                <a:cs typeface="Arial"/>
              </a:rPr>
              <a:t>r</a:t>
            </a:r>
            <a:r>
              <a:rPr sz="1000" spc="5" dirty="0">
                <a:solidFill>
                  <a:srgbClr val="46153A"/>
                </a:solidFill>
                <a:latin typeface="Arial"/>
                <a:cs typeface="Arial"/>
              </a:rPr>
              <a:t>t</a:t>
            </a:r>
            <a:r>
              <a:rPr sz="1000" spc="-5" dirty="0">
                <a:solidFill>
                  <a:srgbClr val="46153A"/>
                </a:solidFill>
                <a:latin typeface="Arial"/>
                <a:cs typeface="Arial"/>
              </a:rPr>
              <a:t>a i</a:t>
            </a:r>
            <a:r>
              <a:rPr sz="1000" spc="-10" dirty="0">
                <a:solidFill>
                  <a:srgbClr val="46153A"/>
                </a:solidFill>
                <a:latin typeface="Arial"/>
                <a:cs typeface="Arial"/>
              </a:rPr>
              <a:t>en</a:t>
            </a:r>
            <a:r>
              <a:rPr sz="1000" dirty="0">
                <a:solidFill>
                  <a:srgbClr val="46153A"/>
                </a:solidFill>
                <a:latin typeface="Arial"/>
                <a:cs typeface="Arial"/>
              </a:rPr>
              <a:t>ā</a:t>
            </a:r>
            <a:r>
              <a:rPr sz="1000" spc="-15" dirty="0">
                <a:solidFill>
                  <a:srgbClr val="46153A"/>
                </a:solidFill>
                <a:latin typeface="Arial"/>
                <a:cs typeface="Arial"/>
              </a:rPr>
              <a:t>k</a:t>
            </a:r>
            <a:r>
              <a:rPr sz="1000" dirty="0">
                <a:solidFill>
                  <a:srgbClr val="46153A"/>
                </a:solidFill>
                <a:latin typeface="Arial"/>
                <a:cs typeface="Arial"/>
              </a:rPr>
              <a:t>u</a:t>
            </a:r>
            <a:r>
              <a:rPr sz="1000" spc="-5" dirty="0">
                <a:solidFill>
                  <a:srgbClr val="46153A"/>
                </a:solidFill>
                <a:latin typeface="Arial"/>
                <a:cs typeface="Arial"/>
              </a:rPr>
              <a:t>mi</a:t>
            </a:r>
            <a:r>
              <a:rPr sz="1000" dirty="0">
                <a:solidFill>
                  <a:srgbClr val="46153A"/>
                </a:solidFill>
                <a:latin typeface="Arial"/>
                <a:cs typeface="Arial"/>
              </a:rPr>
              <a:t>	</a:t>
            </a:r>
            <a:r>
              <a:rPr sz="1000" spc="-5" dirty="0">
                <a:solidFill>
                  <a:srgbClr val="46153A"/>
                </a:solidFill>
                <a:latin typeface="Arial"/>
                <a:cs typeface="Arial"/>
              </a:rPr>
              <a:t>I</a:t>
            </a:r>
            <a:r>
              <a:rPr sz="1000" dirty="0">
                <a:solidFill>
                  <a:srgbClr val="46153A"/>
                </a:solidFill>
                <a:latin typeface="Arial"/>
                <a:cs typeface="Arial"/>
              </a:rPr>
              <a:t>K</a:t>
            </a:r>
            <a:r>
              <a:rPr sz="1000" spc="-5" dirty="0">
                <a:solidFill>
                  <a:srgbClr val="46153A"/>
                </a:solidFill>
                <a:latin typeface="Arial"/>
                <a:cs typeface="Arial"/>
              </a:rPr>
              <a:t>P</a:t>
            </a:r>
            <a:endParaRPr sz="100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11736958" y="6577170"/>
            <a:ext cx="14668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z="1000" spc="-5" dirty="0">
                <a:solidFill>
                  <a:srgbClr val="DB8892"/>
                </a:solidFill>
                <a:latin typeface="Arial"/>
                <a:cs typeface="Arial"/>
              </a:rPr>
              <a:t>8</a:t>
            </a:fld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62358" y="6565189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DB8892"/>
                </a:solidFill>
                <a:latin typeface="Arial"/>
                <a:cs typeface="Arial"/>
              </a:rPr>
              <a:t>9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79575" y="894410"/>
            <a:ext cx="61925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360F2C"/>
                </a:solidFill>
              </a:rPr>
              <a:t>Pērn labi klājās tehnoloģiju</a:t>
            </a:r>
            <a:r>
              <a:rPr sz="2800" spc="25" dirty="0">
                <a:solidFill>
                  <a:srgbClr val="360F2C"/>
                </a:solidFill>
              </a:rPr>
              <a:t> </a:t>
            </a:r>
            <a:r>
              <a:rPr sz="2800" spc="-5" dirty="0">
                <a:solidFill>
                  <a:srgbClr val="360F2C"/>
                </a:solidFill>
              </a:rPr>
              <a:t>nozarēm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1679575" y="1802383"/>
            <a:ext cx="43942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DB8892"/>
                </a:solidFill>
                <a:latin typeface="Arial"/>
                <a:cs typeface="Arial"/>
              </a:rPr>
              <a:t>Eksporta </a:t>
            </a:r>
            <a:r>
              <a:rPr sz="1600" b="1" spc="-10" dirty="0">
                <a:solidFill>
                  <a:srgbClr val="DB8892"/>
                </a:solidFill>
                <a:latin typeface="Arial"/>
                <a:cs typeface="Arial"/>
              </a:rPr>
              <a:t>nozaru algu </a:t>
            </a:r>
            <a:r>
              <a:rPr sz="1600" b="1" spc="-5" dirty="0">
                <a:solidFill>
                  <a:srgbClr val="DB8892"/>
                </a:solidFill>
                <a:latin typeface="Arial"/>
                <a:cs typeface="Arial"/>
              </a:rPr>
              <a:t>izmaiņas </a:t>
            </a:r>
            <a:r>
              <a:rPr sz="1600" b="1" spc="-10" dirty="0">
                <a:solidFill>
                  <a:srgbClr val="DB8892"/>
                </a:solidFill>
                <a:latin typeface="Arial"/>
                <a:cs typeface="Arial"/>
              </a:rPr>
              <a:t>2020. gadā,</a:t>
            </a:r>
            <a:r>
              <a:rPr sz="1600" b="1" spc="110" dirty="0">
                <a:solidFill>
                  <a:srgbClr val="DB8892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DB8892"/>
                </a:solidFill>
                <a:latin typeface="Arial"/>
                <a:cs typeface="Arial"/>
              </a:rPr>
              <a:t>%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34895" y="6603492"/>
            <a:ext cx="8321040" cy="0"/>
          </a:xfrm>
          <a:custGeom>
            <a:avLst/>
            <a:gdLst/>
            <a:ahLst/>
            <a:cxnLst/>
            <a:rect l="l" t="t" r="r" b="b"/>
            <a:pathLst>
              <a:path w="8321040">
                <a:moveTo>
                  <a:pt x="0" y="0"/>
                </a:moveTo>
                <a:lnTo>
                  <a:pt x="8321039" y="0"/>
                </a:lnTo>
              </a:path>
            </a:pathLst>
          </a:custGeom>
          <a:ln w="9525">
            <a:solidFill>
              <a:srgbClr val="EFCC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834895" y="3566159"/>
            <a:ext cx="8321040" cy="2897505"/>
            <a:chOff x="1834895" y="3566159"/>
            <a:chExt cx="8321040" cy="2897505"/>
          </a:xfrm>
        </p:grpSpPr>
        <p:sp>
          <p:nvSpPr>
            <p:cNvPr id="7" name="object 7"/>
            <p:cNvSpPr/>
            <p:nvPr/>
          </p:nvSpPr>
          <p:spPr>
            <a:xfrm>
              <a:off x="1834895" y="3849623"/>
              <a:ext cx="8321040" cy="2295525"/>
            </a:xfrm>
            <a:custGeom>
              <a:avLst/>
              <a:gdLst/>
              <a:ahLst/>
              <a:cxnLst/>
              <a:rect l="l" t="t" r="r" b="b"/>
              <a:pathLst>
                <a:path w="8321040" h="2295525">
                  <a:moveTo>
                    <a:pt x="0" y="2295144"/>
                  </a:moveTo>
                  <a:lnTo>
                    <a:pt x="7965948" y="2295144"/>
                  </a:lnTo>
                </a:path>
                <a:path w="8321040" h="2295525">
                  <a:moveTo>
                    <a:pt x="8188452" y="2295144"/>
                  </a:moveTo>
                  <a:lnTo>
                    <a:pt x="8321039" y="2295144"/>
                  </a:lnTo>
                </a:path>
                <a:path w="8321040" h="2295525">
                  <a:moveTo>
                    <a:pt x="0" y="1836420"/>
                  </a:moveTo>
                  <a:lnTo>
                    <a:pt x="7965948" y="1836420"/>
                  </a:lnTo>
                </a:path>
                <a:path w="8321040" h="2295525">
                  <a:moveTo>
                    <a:pt x="0" y="1377695"/>
                  </a:moveTo>
                  <a:lnTo>
                    <a:pt x="7476744" y="1377695"/>
                  </a:lnTo>
                </a:path>
                <a:path w="8321040" h="2295525">
                  <a:moveTo>
                    <a:pt x="7699248" y="1377695"/>
                  </a:moveTo>
                  <a:lnTo>
                    <a:pt x="7965948" y="1377695"/>
                  </a:lnTo>
                </a:path>
                <a:path w="8321040" h="2295525">
                  <a:moveTo>
                    <a:pt x="0" y="918971"/>
                  </a:moveTo>
                  <a:lnTo>
                    <a:pt x="6986015" y="918971"/>
                  </a:lnTo>
                </a:path>
                <a:path w="8321040" h="2295525">
                  <a:moveTo>
                    <a:pt x="7208520" y="918971"/>
                  </a:moveTo>
                  <a:lnTo>
                    <a:pt x="7476744" y="918971"/>
                  </a:lnTo>
                </a:path>
                <a:path w="8321040" h="2295525">
                  <a:moveTo>
                    <a:pt x="0" y="0"/>
                  </a:moveTo>
                  <a:lnTo>
                    <a:pt x="132587" y="0"/>
                  </a:lnTo>
                </a:path>
                <a:path w="8321040" h="2295525">
                  <a:moveTo>
                    <a:pt x="355092" y="0"/>
                  </a:moveTo>
                  <a:lnTo>
                    <a:pt x="621792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967483" y="3566159"/>
              <a:ext cx="222885" cy="742315"/>
            </a:xfrm>
            <a:custGeom>
              <a:avLst/>
              <a:gdLst/>
              <a:ahLst/>
              <a:cxnLst/>
              <a:rect l="l" t="t" r="r" b="b"/>
              <a:pathLst>
                <a:path w="222885" h="742314">
                  <a:moveTo>
                    <a:pt x="222504" y="0"/>
                  </a:moveTo>
                  <a:lnTo>
                    <a:pt x="0" y="0"/>
                  </a:lnTo>
                  <a:lnTo>
                    <a:pt x="0" y="742188"/>
                  </a:lnTo>
                  <a:lnTo>
                    <a:pt x="222504" y="742188"/>
                  </a:lnTo>
                  <a:lnTo>
                    <a:pt x="222504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680715" y="3849623"/>
              <a:ext cx="266700" cy="0"/>
            </a:xfrm>
            <a:custGeom>
              <a:avLst/>
              <a:gdLst/>
              <a:ahLst/>
              <a:cxnLst/>
              <a:rect l="l" t="t" r="r" b="b"/>
              <a:pathLst>
                <a:path w="266700">
                  <a:moveTo>
                    <a:pt x="0" y="0"/>
                  </a:moveTo>
                  <a:lnTo>
                    <a:pt x="266700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456687" y="3651503"/>
              <a:ext cx="224154" cy="657225"/>
            </a:xfrm>
            <a:custGeom>
              <a:avLst/>
              <a:gdLst/>
              <a:ahLst/>
              <a:cxnLst/>
              <a:rect l="l" t="t" r="r" b="b"/>
              <a:pathLst>
                <a:path w="224155" h="657225">
                  <a:moveTo>
                    <a:pt x="224028" y="0"/>
                  </a:moveTo>
                  <a:lnTo>
                    <a:pt x="0" y="0"/>
                  </a:lnTo>
                  <a:lnTo>
                    <a:pt x="0" y="656844"/>
                  </a:lnTo>
                  <a:lnTo>
                    <a:pt x="224028" y="656844"/>
                  </a:lnTo>
                  <a:lnTo>
                    <a:pt x="224028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169919" y="3849623"/>
              <a:ext cx="6986270" cy="0"/>
            </a:xfrm>
            <a:custGeom>
              <a:avLst/>
              <a:gdLst/>
              <a:ahLst/>
              <a:cxnLst/>
              <a:rect l="l" t="t" r="r" b="b"/>
              <a:pathLst>
                <a:path w="6986270">
                  <a:moveTo>
                    <a:pt x="0" y="0"/>
                  </a:moveTo>
                  <a:lnTo>
                    <a:pt x="6986015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947416" y="3718559"/>
              <a:ext cx="6096000" cy="1126490"/>
            </a:xfrm>
            <a:custGeom>
              <a:avLst/>
              <a:gdLst/>
              <a:ahLst/>
              <a:cxnLst/>
              <a:rect l="l" t="t" r="r" b="b"/>
              <a:pathLst>
                <a:path w="6096000" h="1126489">
                  <a:moveTo>
                    <a:pt x="222504" y="0"/>
                  </a:moveTo>
                  <a:lnTo>
                    <a:pt x="0" y="0"/>
                  </a:lnTo>
                  <a:lnTo>
                    <a:pt x="0" y="589788"/>
                  </a:lnTo>
                  <a:lnTo>
                    <a:pt x="222504" y="589788"/>
                  </a:lnTo>
                  <a:lnTo>
                    <a:pt x="222504" y="0"/>
                  </a:lnTo>
                  <a:close/>
                </a:path>
                <a:path w="6096000" h="1126489">
                  <a:moveTo>
                    <a:pt x="711708" y="274320"/>
                  </a:moveTo>
                  <a:lnTo>
                    <a:pt x="489204" y="274320"/>
                  </a:lnTo>
                  <a:lnTo>
                    <a:pt x="489204" y="589788"/>
                  </a:lnTo>
                  <a:lnTo>
                    <a:pt x="711708" y="589788"/>
                  </a:lnTo>
                  <a:lnTo>
                    <a:pt x="711708" y="274320"/>
                  </a:lnTo>
                  <a:close/>
                </a:path>
                <a:path w="6096000" h="1126489">
                  <a:moveTo>
                    <a:pt x="1200912" y="324612"/>
                  </a:moveTo>
                  <a:lnTo>
                    <a:pt x="978408" y="324612"/>
                  </a:lnTo>
                  <a:lnTo>
                    <a:pt x="978408" y="589788"/>
                  </a:lnTo>
                  <a:lnTo>
                    <a:pt x="1200912" y="589788"/>
                  </a:lnTo>
                  <a:lnTo>
                    <a:pt x="1200912" y="324612"/>
                  </a:lnTo>
                  <a:close/>
                </a:path>
                <a:path w="6096000" h="1126489">
                  <a:moveTo>
                    <a:pt x="1690116" y="335280"/>
                  </a:moveTo>
                  <a:lnTo>
                    <a:pt x="1467612" y="335280"/>
                  </a:lnTo>
                  <a:lnTo>
                    <a:pt x="1467612" y="589788"/>
                  </a:lnTo>
                  <a:lnTo>
                    <a:pt x="1690116" y="589788"/>
                  </a:lnTo>
                  <a:lnTo>
                    <a:pt x="1690116" y="335280"/>
                  </a:lnTo>
                  <a:close/>
                </a:path>
                <a:path w="6096000" h="1126489">
                  <a:moveTo>
                    <a:pt x="2180844" y="345948"/>
                  </a:moveTo>
                  <a:lnTo>
                    <a:pt x="1958340" y="345948"/>
                  </a:lnTo>
                  <a:lnTo>
                    <a:pt x="1958340" y="589788"/>
                  </a:lnTo>
                  <a:lnTo>
                    <a:pt x="2180844" y="589788"/>
                  </a:lnTo>
                  <a:lnTo>
                    <a:pt x="2180844" y="345948"/>
                  </a:lnTo>
                  <a:close/>
                </a:path>
                <a:path w="6096000" h="1126489">
                  <a:moveTo>
                    <a:pt x="2670048" y="400812"/>
                  </a:moveTo>
                  <a:lnTo>
                    <a:pt x="2447544" y="400812"/>
                  </a:lnTo>
                  <a:lnTo>
                    <a:pt x="2447544" y="589788"/>
                  </a:lnTo>
                  <a:lnTo>
                    <a:pt x="2670048" y="589788"/>
                  </a:lnTo>
                  <a:lnTo>
                    <a:pt x="2670048" y="400812"/>
                  </a:lnTo>
                  <a:close/>
                </a:path>
                <a:path w="6096000" h="1126489">
                  <a:moveTo>
                    <a:pt x="3159252" y="518160"/>
                  </a:moveTo>
                  <a:lnTo>
                    <a:pt x="2936748" y="518160"/>
                  </a:lnTo>
                  <a:lnTo>
                    <a:pt x="2936748" y="589788"/>
                  </a:lnTo>
                  <a:lnTo>
                    <a:pt x="3159252" y="589788"/>
                  </a:lnTo>
                  <a:lnTo>
                    <a:pt x="3159252" y="518160"/>
                  </a:lnTo>
                  <a:close/>
                </a:path>
                <a:path w="6096000" h="1126489">
                  <a:moveTo>
                    <a:pt x="3648456" y="557784"/>
                  </a:moveTo>
                  <a:lnTo>
                    <a:pt x="3425952" y="557784"/>
                  </a:lnTo>
                  <a:lnTo>
                    <a:pt x="3425952" y="589788"/>
                  </a:lnTo>
                  <a:lnTo>
                    <a:pt x="3648456" y="589788"/>
                  </a:lnTo>
                  <a:lnTo>
                    <a:pt x="3648456" y="557784"/>
                  </a:lnTo>
                  <a:close/>
                </a:path>
                <a:path w="6096000" h="1126489">
                  <a:moveTo>
                    <a:pt x="4139184" y="568452"/>
                  </a:moveTo>
                  <a:lnTo>
                    <a:pt x="3915156" y="568452"/>
                  </a:lnTo>
                  <a:lnTo>
                    <a:pt x="3915156" y="589788"/>
                  </a:lnTo>
                  <a:lnTo>
                    <a:pt x="4139184" y="589788"/>
                  </a:lnTo>
                  <a:lnTo>
                    <a:pt x="4139184" y="568452"/>
                  </a:lnTo>
                  <a:close/>
                </a:path>
                <a:path w="6096000" h="1126489">
                  <a:moveTo>
                    <a:pt x="4628388" y="589788"/>
                  </a:moveTo>
                  <a:lnTo>
                    <a:pt x="4405884" y="589788"/>
                  </a:lnTo>
                  <a:lnTo>
                    <a:pt x="4405884" y="621792"/>
                  </a:lnTo>
                  <a:lnTo>
                    <a:pt x="4628388" y="621792"/>
                  </a:lnTo>
                  <a:lnTo>
                    <a:pt x="4628388" y="589788"/>
                  </a:lnTo>
                  <a:close/>
                </a:path>
                <a:path w="6096000" h="1126489">
                  <a:moveTo>
                    <a:pt x="5117592" y="589788"/>
                  </a:moveTo>
                  <a:lnTo>
                    <a:pt x="4895088" y="589788"/>
                  </a:lnTo>
                  <a:lnTo>
                    <a:pt x="4895088" y="771144"/>
                  </a:lnTo>
                  <a:lnTo>
                    <a:pt x="5117592" y="771144"/>
                  </a:lnTo>
                  <a:lnTo>
                    <a:pt x="5117592" y="589788"/>
                  </a:lnTo>
                  <a:close/>
                </a:path>
                <a:path w="6096000" h="1126489">
                  <a:moveTo>
                    <a:pt x="5606796" y="589788"/>
                  </a:moveTo>
                  <a:lnTo>
                    <a:pt x="5384292" y="589788"/>
                  </a:lnTo>
                  <a:lnTo>
                    <a:pt x="5384292" y="824484"/>
                  </a:lnTo>
                  <a:lnTo>
                    <a:pt x="5606796" y="824484"/>
                  </a:lnTo>
                  <a:lnTo>
                    <a:pt x="5606796" y="589788"/>
                  </a:lnTo>
                  <a:close/>
                </a:path>
                <a:path w="6096000" h="1126489">
                  <a:moveTo>
                    <a:pt x="6096000" y="589788"/>
                  </a:moveTo>
                  <a:lnTo>
                    <a:pt x="5873496" y="589788"/>
                  </a:lnTo>
                  <a:lnTo>
                    <a:pt x="5873496" y="1126236"/>
                  </a:lnTo>
                  <a:lnTo>
                    <a:pt x="6096000" y="1126236"/>
                  </a:lnTo>
                  <a:lnTo>
                    <a:pt x="6096000" y="589788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534143" y="4768595"/>
              <a:ext cx="266700" cy="0"/>
            </a:xfrm>
            <a:custGeom>
              <a:avLst/>
              <a:gdLst/>
              <a:ahLst/>
              <a:cxnLst/>
              <a:rect l="l" t="t" r="r" b="b"/>
              <a:pathLst>
                <a:path w="266700">
                  <a:moveTo>
                    <a:pt x="0" y="0"/>
                  </a:moveTo>
                  <a:lnTo>
                    <a:pt x="266700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311639" y="4308347"/>
              <a:ext cx="222885" cy="1361440"/>
            </a:xfrm>
            <a:custGeom>
              <a:avLst/>
              <a:gdLst/>
              <a:ahLst/>
              <a:cxnLst/>
              <a:rect l="l" t="t" r="r" b="b"/>
              <a:pathLst>
                <a:path w="222884" h="1361439">
                  <a:moveTo>
                    <a:pt x="222503" y="0"/>
                  </a:moveTo>
                  <a:lnTo>
                    <a:pt x="0" y="0"/>
                  </a:lnTo>
                  <a:lnTo>
                    <a:pt x="0" y="1360932"/>
                  </a:lnTo>
                  <a:lnTo>
                    <a:pt x="222503" y="1360932"/>
                  </a:lnTo>
                  <a:lnTo>
                    <a:pt x="222503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023348" y="4768595"/>
              <a:ext cx="132715" cy="917575"/>
            </a:xfrm>
            <a:custGeom>
              <a:avLst/>
              <a:gdLst/>
              <a:ahLst/>
              <a:cxnLst/>
              <a:rect l="l" t="t" r="r" b="b"/>
              <a:pathLst>
                <a:path w="132715" h="917575">
                  <a:moveTo>
                    <a:pt x="0" y="917447"/>
                  </a:moveTo>
                  <a:lnTo>
                    <a:pt x="132587" y="917447"/>
                  </a:lnTo>
                </a:path>
                <a:path w="132715" h="917575">
                  <a:moveTo>
                    <a:pt x="0" y="458723"/>
                  </a:moveTo>
                  <a:lnTo>
                    <a:pt x="132587" y="458723"/>
                  </a:lnTo>
                </a:path>
                <a:path w="132715" h="917575">
                  <a:moveTo>
                    <a:pt x="0" y="0"/>
                  </a:moveTo>
                  <a:lnTo>
                    <a:pt x="132587" y="0"/>
                  </a:lnTo>
                </a:path>
              </a:pathLst>
            </a:custGeom>
            <a:ln w="9525">
              <a:solidFill>
                <a:srgbClr val="EFC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800843" y="4308347"/>
              <a:ext cx="222885" cy="2155190"/>
            </a:xfrm>
            <a:custGeom>
              <a:avLst/>
              <a:gdLst/>
              <a:ahLst/>
              <a:cxnLst/>
              <a:rect l="l" t="t" r="r" b="b"/>
              <a:pathLst>
                <a:path w="222884" h="2155190">
                  <a:moveTo>
                    <a:pt x="222503" y="0"/>
                  </a:moveTo>
                  <a:lnTo>
                    <a:pt x="0" y="0"/>
                  </a:lnTo>
                  <a:lnTo>
                    <a:pt x="0" y="2154936"/>
                  </a:lnTo>
                  <a:lnTo>
                    <a:pt x="222503" y="2154936"/>
                  </a:lnTo>
                  <a:lnTo>
                    <a:pt x="222503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834895" y="4308347"/>
              <a:ext cx="8321040" cy="0"/>
            </a:xfrm>
            <a:custGeom>
              <a:avLst/>
              <a:gdLst/>
              <a:ahLst/>
              <a:cxnLst/>
              <a:rect l="l" t="t" r="r" b="b"/>
              <a:pathLst>
                <a:path w="8321040">
                  <a:moveTo>
                    <a:pt x="0" y="0"/>
                  </a:moveTo>
                  <a:lnTo>
                    <a:pt x="8321039" y="0"/>
                  </a:lnTo>
                </a:path>
              </a:pathLst>
            </a:custGeom>
            <a:ln w="15875">
              <a:solidFill>
                <a:srgbClr val="4615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416177" y="6505752"/>
            <a:ext cx="3206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93A3B"/>
                </a:solidFill>
                <a:latin typeface="Arial"/>
                <a:cs typeface="Arial"/>
              </a:rPr>
              <a:t>-5</a:t>
            </a:r>
            <a:r>
              <a:rPr sz="1000" spc="-10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393A3B"/>
                </a:solidFill>
                <a:latin typeface="Arial"/>
                <a:cs typeface="Arial"/>
              </a:rPr>
              <a:t>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416177" y="3751579"/>
            <a:ext cx="321945" cy="24726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461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93A3B"/>
                </a:solidFill>
                <a:latin typeface="Arial"/>
                <a:cs typeface="Arial"/>
              </a:rPr>
              <a:t>1</a:t>
            </a:r>
            <a:r>
              <a:rPr sz="1000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393A3B"/>
                </a:solidFill>
                <a:latin typeface="Arial"/>
                <a:cs typeface="Arial"/>
              </a:rPr>
              <a:t>%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 marL="125095">
              <a:lnSpc>
                <a:spcPct val="100000"/>
              </a:lnSpc>
            </a:pPr>
            <a:r>
              <a:rPr sz="1000" spc="-10" dirty="0">
                <a:solidFill>
                  <a:srgbClr val="393A3B"/>
                </a:solidFill>
                <a:latin typeface="Arial"/>
                <a:cs typeface="Arial"/>
              </a:rPr>
              <a:t>0%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393A3B"/>
                </a:solidFill>
                <a:latin typeface="Arial"/>
                <a:cs typeface="Arial"/>
              </a:rPr>
              <a:t>-1</a:t>
            </a:r>
            <a:r>
              <a:rPr sz="1000" spc="-10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393A3B"/>
                </a:solidFill>
                <a:latin typeface="Arial"/>
                <a:cs typeface="Arial"/>
              </a:rPr>
              <a:t>%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393A3B"/>
                </a:solidFill>
                <a:latin typeface="Arial"/>
                <a:cs typeface="Arial"/>
              </a:rPr>
              <a:t>-2</a:t>
            </a:r>
            <a:r>
              <a:rPr sz="1000" spc="-10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393A3B"/>
                </a:solidFill>
                <a:latin typeface="Arial"/>
                <a:cs typeface="Arial"/>
              </a:rPr>
              <a:t>%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393A3B"/>
                </a:solidFill>
                <a:latin typeface="Arial"/>
                <a:cs typeface="Arial"/>
              </a:rPr>
              <a:t>-3</a:t>
            </a:r>
            <a:r>
              <a:rPr sz="1000" spc="-10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393A3B"/>
                </a:solidFill>
                <a:latin typeface="Arial"/>
                <a:cs typeface="Arial"/>
              </a:rPr>
              <a:t>%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393A3B"/>
                </a:solidFill>
                <a:latin typeface="Arial"/>
                <a:cs typeface="Arial"/>
              </a:rPr>
              <a:t>-4</a:t>
            </a:r>
            <a:r>
              <a:rPr sz="1000" spc="-10" dirty="0">
                <a:solidFill>
                  <a:srgbClr val="393A3B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393A3B"/>
                </a:solidFill>
                <a:latin typeface="Arial"/>
                <a:cs typeface="Arial"/>
              </a:rPr>
              <a:t>%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052320" y="3149980"/>
            <a:ext cx="302895" cy="278765"/>
          </a:xfrm>
          <a:custGeom>
            <a:avLst/>
            <a:gdLst/>
            <a:ahLst/>
            <a:cxnLst/>
            <a:rect l="l" t="t" r="r" b="b"/>
            <a:pathLst>
              <a:path w="302894" h="278764">
                <a:moveTo>
                  <a:pt x="109839" y="266319"/>
                </a:moveTo>
                <a:lnTo>
                  <a:pt x="101854" y="266319"/>
                </a:lnTo>
                <a:lnTo>
                  <a:pt x="104521" y="269875"/>
                </a:lnTo>
                <a:lnTo>
                  <a:pt x="105029" y="273685"/>
                </a:lnTo>
                <a:lnTo>
                  <a:pt x="103505" y="277495"/>
                </a:lnTo>
                <a:lnTo>
                  <a:pt x="109474" y="278765"/>
                </a:lnTo>
                <a:lnTo>
                  <a:pt x="111125" y="274955"/>
                </a:lnTo>
                <a:lnTo>
                  <a:pt x="111506" y="271526"/>
                </a:lnTo>
                <a:lnTo>
                  <a:pt x="109839" y="266319"/>
                </a:lnTo>
                <a:close/>
              </a:path>
              <a:path w="302894" h="278764">
                <a:moveTo>
                  <a:pt x="8509" y="203708"/>
                </a:moveTo>
                <a:lnTo>
                  <a:pt x="0" y="212090"/>
                </a:lnTo>
                <a:lnTo>
                  <a:pt x="64007" y="276098"/>
                </a:lnTo>
                <a:lnTo>
                  <a:pt x="72517" y="267716"/>
                </a:lnTo>
                <a:lnTo>
                  <a:pt x="50292" y="245491"/>
                </a:lnTo>
                <a:lnTo>
                  <a:pt x="50415" y="235458"/>
                </a:lnTo>
                <a:lnTo>
                  <a:pt x="40259" y="235458"/>
                </a:lnTo>
                <a:lnTo>
                  <a:pt x="8509" y="203708"/>
                </a:lnTo>
                <a:close/>
              </a:path>
              <a:path w="302894" h="278764">
                <a:moveTo>
                  <a:pt x="99060" y="253746"/>
                </a:moveTo>
                <a:lnTo>
                  <a:pt x="89916" y="262890"/>
                </a:lnTo>
                <a:lnTo>
                  <a:pt x="97662" y="270510"/>
                </a:lnTo>
                <a:lnTo>
                  <a:pt x="101854" y="266319"/>
                </a:lnTo>
                <a:lnTo>
                  <a:pt x="109839" y="266319"/>
                </a:lnTo>
                <a:lnTo>
                  <a:pt x="109474" y="265176"/>
                </a:lnTo>
                <a:lnTo>
                  <a:pt x="107442" y="262001"/>
                </a:lnTo>
                <a:lnTo>
                  <a:pt x="104267" y="258826"/>
                </a:lnTo>
                <a:lnTo>
                  <a:pt x="99060" y="253746"/>
                </a:lnTo>
                <a:close/>
              </a:path>
              <a:path w="302894" h="278764">
                <a:moveTo>
                  <a:pt x="51816" y="160401"/>
                </a:moveTo>
                <a:lnTo>
                  <a:pt x="40259" y="171831"/>
                </a:lnTo>
                <a:lnTo>
                  <a:pt x="40259" y="235458"/>
                </a:lnTo>
                <a:lnTo>
                  <a:pt x="50415" y="235458"/>
                </a:lnTo>
                <a:lnTo>
                  <a:pt x="50546" y="224790"/>
                </a:lnTo>
                <a:lnTo>
                  <a:pt x="115443" y="224790"/>
                </a:lnTo>
                <a:lnTo>
                  <a:pt x="116967" y="223266"/>
                </a:lnTo>
                <a:lnTo>
                  <a:pt x="50800" y="213106"/>
                </a:lnTo>
                <a:lnTo>
                  <a:pt x="51816" y="160401"/>
                </a:lnTo>
                <a:close/>
              </a:path>
              <a:path w="302894" h="278764">
                <a:moveTo>
                  <a:pt x="115443" y="224790"/>
                </a:moveTo>
                <a:lnTo>
                  <a:pt x="50546" y="224790"/>
                </a:lnTo>
                <a:lnTo>
                  <a:pt x="105791" y="234442"/>
                </a:lnTo>
                <a:lnTo>
                  <a:pt x="115443" y="224790"/>
                </a:lnTo>
                <a:close/>
              </a:path>
              <a:path w="302894" h="278764">
                <a:moveTo>
                  <a:pt x="88011" y="159512"/>
                </a:moveTo>
                <a:lnTo>
                  <a:pt x="80137" y="167259"/>
                </a:lnTo>
                <a:lnTo>
                  <a:pt x="126492" y="213741"/>
                </a:lnTo>
                <a:lnTo>
                  <a:pt x="134366" y="205867"/>
                </a:lnTo>
                <a:lnTo>
                  <a:pt x="88011" y="159512"/>
                </a:lnTo>
                <a:close/>
              </a:path>
              <a:path w="302894" h="278764">
                <a:moveTo>
                  <a:pt x="109219" y="138303"/>
                </a:moveTo>
                <a:lnTo>
                  <a:pt x="102107" y="145288"/>
                </a:lnTo>
                <a:lnTo>
                  <a:pt x="148462" y="191643"/>
                </a:lnTo>
                <a:lnTo>
                  <a:pt x="156337" y="183769"/>
                </a:lnTo>
                <a:lnTo>
                  <a:pt x="128143" y="155575"/>
                </a:lnTo>
                <a:lnTo>
                  <a:pt x="125222" y="151892"/>
                </a:lnTo>
                <a:lnTo>
                  <a:pt x="123825" y="148717"/>
                </a:lnTo>
                <a:lnTo>
                  <a:pt x="122428" y="145669"/>
                </a:lnTo>
                <a:lnTo>
                  <a:pt x="122353" y="144780"/>
                </a:lnTo>
                <a:lnTo>
                  <a:pt x="115697" y="144780"/>
                </a:lnTo>
                <a:lnTo>
                  <a:pt x="109219" y="138303"/>
                </a:lnTo>
                <a:close/>
              </a:path>
              <a:path w="302894" h="278764">
                <a:moveTo>
                  <a:pt x="84074" y="136017"/>
                </a:moveTo>
                <a:lnTo>
                  <a:pt x="56768" y="163322"/>
                </a:lnTo>
                <a:lnTo>
                  <a:pt x="63246" y="169799"/>
                </a:lnTo>
                <a:lnTo>
                  <a:pt x="90550" y="142494"/>
                </a:lnTo>
                <a:lnTo>
                  <a:pt x="84074" y="136017"/>
                </a:lnTo>
                <a:close/>
              </a:path>
              <a:path w="302894" h="278764">
                <a:moveTo>
                  <a:pt x="155145" y="127508"/>
                </a:moveTo>
                <a:lnTo>
                  <a:pt x="133096" y="127508"/>
                </a:lnTo>
                <a:lnTo>
                  <a:pt x="139192" y="128524"/>
                </a:lnTo>
                <a:lnTo>
                  <a:pt x="142494" y="130429"/>
                </a:lnTo>
                <a:lnTo>
                  <a:pt x="145923" y="133985"/>
                </a:lnTo>
                <a:lnTo>
                  <a:pt x="176022" y="164084"/>
                </a:lnTo>
                <a:lnTo>
                  <a:pt x="183896" y="156210"/>
                </a:lnTo>
                <a:lnTo>
                  <a:pt x="156972" y="129286"/>
                </a:lnTo>
                <a:lnTo>
                  <a:pt x="155145" y="127508"/>
                </a:lnTo>
                <a:close/>
              </a:path>
              <a:path w="302894" h="278764">
                <a:moveTo>
                  <a:pt x="136398" y="116078"/>
                </a:moveTo>
                <a:lnTo>
                  <a:pt x="114807" y="141097"/>
                </a:lnTo>
                <a:lnTo>
                  <a:pt x="115697" y="144780"/>
                </a:lnTo>
                <a:lnTo>
                  <a:pt x="122353" y="144780"/>
                </a:lnTo>
                <a:lnTo>
                  <a:pt x="122174" y="142621"/>
                </a:lnTo>
                <a:lnTo>
                  <a:pt x="122809" y="139573"/>
                </a:lnTo>
                <a:lnTo>
                  <a:pt x="123571" y="136525"/>
                </a:lnTo>
                <a:lnTo>
                  <a:pt x="124968" y="133858"/>
                </a:lnTo>
                <a:lnTo>
                  <a:pt x="127254" y="131699"/>
                </a:lnTo>
                <a:lnTo>
                  <a:pt x="130175" y="128778"/>
                </a:lnTo>
                <a:lnTo>
                  <a:pt x="133096" y="127508"/>
                </a:lnTo>
                <a:lnTo>
                  <a:pt x="155145" y="127508"/>
                </a:lnTo>
                <a:lnTo>
                  <a:pt x="152146" y="124587"/>
                </a:lnTo>
                <a:lnTo>
                  <a:pt x="149860" y="120015"/>
                </a:lnTo>
                <a:lnTo>
                  <a:pt x="149860" y="118110"/>
                </a:lnTo>
                <a:lnTo>
                  <a:pt x="143382" y="118110"/>
                </a:lnTo>
                <a:lnTo>
                  <a:pt x="139954" y="116459"/>
                </a:lnTo>
                <a:lnTo>
                  <a:pt x="136398" y="116078"/>
                </a:lnTo>
                <a:close/>
              </a:path>
              <a:path w="302894" h="278764">
                <a:moveTo>
                  <a:pt x="182880" y="100330"/>
                </a:moveTo>
                <a:lnTo>
                  <a:pt x="162813" y="100330"/>
                </a:lnTo>
                <a:lnTo>
                  <a:pt x="164846" y="100584"/>
                </a:lnTo>
                <a:lnTo>
                  <a:pt x="166750" y="101346"/>
                </a:lnTo>
                <a:lnTo>
                  <a:pt x="168656" y="102235"/>
                </a:lnTo>
                <a:lnTo>
                  <a:pt x="171196" y="104267"/>
                </a:lnTo>
                <a:lnTo>
                  <a:pt x="203581" y="136652"/>
                </a:lnTo>
                <a:lnTo>
                  <a:pt x="211328" y="128778"/>
                </a:lnTo>
                <a:lnTo>
                  <a:pt x="182880" y="100330"/>
                </a:lnTo>
                <a:close/>
              </a:path>
              <a:path w="302894" h="278764">
                <a:moveTo>
                  <a:pt x="204724" y="42672"/>
                </a:moveTo>
                <a:lnTo>
                  <a:pt x="196977" y="50546"/>
                </a:lnTo>
                <a:lnTo>
                  <a:pt x="249936" y="103505"/>
                </a:lnTo>
                <a:lnTo>
                  <a:pt x="252222" y="106553"/>
                </a:lnTo>
                <a:lnTo>
                  <a:pt x="252572" y="109093"/>
                </a:lnTo>
                <a:lnTo>
                  <a:pt x="252639" y="110490"/>
                </a:lnTo>
                <a:lnTo>
                  <a:pt x="252094" y="112014"/>
                </a:lnTo>
                <a:lnTo>
                  <a:pt x="250444" y="113538"/>
                </a:lnTo>
                <a:lnTo>
                  <a:pt x="249555" y="114427"/>
                </a:lnTo>
                <a:lnTo>
                  <a:pt x="248157" y="115443"/>
                </a:lnTo>
                <a:lnTo>
                  <a:pt x="246125" y="116713"/>
                </a:lnTo>
                <a:lnTo>
                  <a:pt x="251332" y="124841"/>
                </a:lnTo>
                <a:lnTo>
                  <a:pt x="253873" y="123444"/>
                </a:lnTo>
                <a:lnTo>
                  <a:pt x="256159" y="121666"/>
                </a:lnTo>
                <a:lnTo>
                  <a:pt x="262763" y="115062"/>
                </a:lnTo>
                <a:lnTo>
                  <a:pt x="264413" y="110490"/>
                </a:lnTo>
                <a:lnTo>
                  <a:pt x="262636" y="101981"/>
                </a:lnTo>
                <a:lnTo>
                  <a:pt x="259461" y="97282"/>
                </a:lnTo>
                <a:lnTo>
                  <a:pt x="204724" y="42672"/>
                </a:lnTo>
                <a:close/>
              </a:path>
              <a:path w="302894" h="278764">
                <a:moveTo>
                  <a:pt x="164084" y="88900"/>
                </a:moveTo>
                <a:lnTo>
                  <a:pt x="159004" y="88900"/>
                </a:lnTo>
                <a:lnTo>
                  <a:pt x="154178" y="91059"/>
                </a:lnTo>
                <a:lnTo>
                  <a:pt x="149606" y="95758"/>
                </a:lnTo>
                <a:lnTo>
                  <a:pt x="143763" y="101600"/>
                </a:lnTo>
                <a:lnTo>
                  <a:pt x="141605" y="109093"/>
                </a:lnTo>
                <a:lnTo>
                  <a:pt x="143382" y="118110"/>
                </a:lnTo>
                <a:lnTo>
                  <a:pt x="149860" y="118110"/>
                </a:lnTo>
                <a:lnTo>
                  <a:pt x="149732" y="111379"/>
                </a:lnTo>
                <a:lnTo>
                  <a:pt x="151384" y="107569"/>
                </a:lnTo>
                <a:lnTo>
                  <a:pt x="156463" y="102489"/>
                </a:lnTo>
                <a:lnTo>
                  <a:pt x="158496" y="101346"/>
                </a:lnTo>
                <a:lnTo>
                  <a:pt x="162813" y="100330"/>
                </a:lnTo>
                <a:lnTo>
                  <a:pt x="182880" y="100330"/>
                </a:lnTo>
                <a:lnTo>
                  <a:pt x="174244" y="91694"/>
                </a:lnTo>
                <a:lnTo>
                  <a:pt x="169037" y="89027"/>
                </a:lnTo>
                <a:lnTo>
                  <a:pt x="164084" y="88900"/>
                </a:lnTo>
                <a:close/>
              </a:path>
              <a:path w="302894" h="278764">
                <a:moveTo>
                  <a:pt x="184404" y="62992"/>
                </a:moveTo>
                <a:lnTo>
                  <a:pt x="176530" y="70866"/>
                </a:lnTo>
                <a:lnTo>
                  <a:pt x="222885" y="117221"/>
                </a:lnTo>
                <a:lnTo>
                  <a:pt x="230759" y="109347"/>
                </a:lnTo>
                <a:lnTo>
                  <a:pt x="184404" y="62992"/>
                </a:lnTo>
                <a:close/>
              </a:path>
              <a:path w="302894" h="278764">
                <a:moveTo>
                  <a:pt x="272033" y="11557"/>
                </a:moveTo>
                <a:lnTo>
                  <a:pt x="254762" y="11557"/>
                </a:lnTo>
                <a:lnTo>
                  <a:pt x="257682" y="13081"/>
                </a:lnTo>
                <a:lnTo>
                  <a:pt x="261874" y="17272"/>
                </a:lnTo>
                <a:lnTo>
                  <a:pt x="262890" y="18415"/>
                </a:lnTo>
                <a:lnTo>
                  <a:pt x="260985" y="22479"/>
                </a:lnTo>
                <a:lnTo>
                  <a:pt x="257175" y="28067"/>
                </a:lnTo>
                <a:lnTo>
                  <a:pt x="251587" y="35179"/>
                </a:lnTo>
                <a:lnTo>
                  <a:pt x="248919" y="38608"/>
                </a:lnTo>
                <a:lnTo>
                  <a:pt x="242194" y="54483"/>
                </a:lnTo>
                <a:lnTo>
                  <a:pt x="242316" y="57150"/>
                </a:lnTo>
                <a:lnTo>
                  <a:pt x="243271" y="60325"/>
                </a:lnTo>
                <a:lnTo>
                  <a:pt x="243967" y="62992"/>
                </a:lnTo>
                <a:lnTo>
                  <a:pt x="245618" y="65659"/>
                </a:lnTo>
                <a:lnTo>
                  <a:pt x="247904" y="67818"/>
                </a:lnTo>
                <a:lnTo>
                  <a:pt x="251713" y="71755"/>
                </a:lnTo>
                <a:lnTo>
                  <a:pt x="256286" y="73533"/>
                </a:lnTo>
                <a:lnTo>
                  <a:pt x="266700" y="73025"/>
                </a:lnTo>
                <a:lnTo>
                  <a:pt x="271906" y="70358"/>
                </a:lnTo>
                <a:lnTo>
                  <a:pt x="279908" y="62357"/>
                </a:lnTo>
                <a:lnTo>
                  <a:pt x="260604" y="62357"/>
                </a:lnTo>
                <a:lnTo>
                  <a:pt x="258063" y="61341"/>
                </a:lnTo>
                <a:lnTo>
                  <a:pt x="254635" y="57912"/>
                </a:lnTo>
                <a:lnTo>
                  <a:pt x="253746" y="56261"/>
                </a:lnTo>
                <a:lnTo>
                  <a:pt x="253111" y="53213"/>
                </a:lnTo>
                <a:lnTo>
                  <a:pt x="253161" y="50546"/>
                </a:lnTo>
                <a:lnTo>
                  <a:pt x="254635" y="46863"/>
                </a:lnTo>
                <a:lnTo>
                  <a:pt x="256412" y="44069"/>
                </a:lnTo>
                <a:lnTo>
                  <a:pt x="259206" y="40386"/>
                </a:lnTo>
                <a:lnTo>
                  <a:pt x="264032" y="33782"/>
                </a:lnTo>
                <a:lnTo>
                  <a:pt x="267335" y="28575"/>
                </a:lnTo>
                <a:lnTo>
                  <a:pt x="269113" y="24511"/>
                </a:lnTo>
                <a:lnTo>
                  <a:pt x="284917" y="24511"/>
                </a:lnTo>
                <a:lnTo>
                  <a:pt x="280924" y="20447"/>
                </a:lnTo>
                <a:lnTo>
                  <a:pt x="272033" y="11557"/>
                </a:lnTo>
                <a:close/>
              </a:path>
              <a:path w="302894" h="278764">
                <a:moveTo>
                  <a:pt x="284917" y="24511"/>
                </a:moveTo>
                <a:lnTo>
                  <a:pt x="269113" y="24511"/>
                </a:lnTo>
                <a:lnTo>
                  <a:pt x="271906" y="27432"/>
                </a:lnTo>
                <a:lnTo>
                  <a:pt x="275463" y="30861"/>
                </a:lnTo>
                <a:lnTo>
                  <a:pt x="277622" y="33909"/>
                </a:lnTo>
                <a:lnTo>
                  <a:pt x="278511" y="36576"/>
                </a:lnTo>
                <a:lnTo>
                  <a:pt x="279781" y="40005"/>
                </a:lnTo>
                <a:lnTo>
                  <a:pt x="279781" y="43561"/>
                </a:lnTo>
                <a:lnTo>
                  <a:pt x="263652" y="62103"/>
                </a:lnTo>
                <a:lnTo>
                  <a:pt x="260604" y="62357"/>
                </a:lnTo>
                <a:lnTo>
                  <a:pt x="279908" y="62357"/>
                </a:lnTo>
                <a:lnTo>
                  <a:pt x="282448" y="58801"/>
                </a:lnTo>
                <a:lnTo>
                  <a:pt x="285750" y="51435"/>
                </a:lnTo>
                <a:lnTo>
                  <a:pt x="286893" y="46863"/>
                </a:lnTo>
                <a:lnTo>
                  <a:pt x="287274" y="41402"/>
                </a:lnTo>
                <a:lnTo>
                  <a:pt x="298766" y="41402"/>
                </a:lnTo>
                <a:lnTo>
                  <a:pt x="302768" y="37338"/>
                </a:lnTo>
                <a:lnTo>
                  <a:pt x="299974" y="36576"/>
                </a:lnTo>
                <a:lnTo>
                  <a:pt x="297561" y="35433"/>
                </a:lnTo>
                <a:lnTo>
                  <a:pt x="295275" y="33782"/>
                </a:lnTo>
                <a:lnTo>
                  <a:pt x="292988" y="32258"/>
                </a:lnTo>
                <a:lnTo>
                  <a:pt x="288163" y="27813"/>
                </a:lnTo>
                <a:lnTo>
                  <a:pt x="284917" y="24511"/>
                </a:lnTo>
                <a:close/>
              </a:path>
              <a:path w="302894" h="278764">
                <a:moveTo>
                  <a:pt x="166750" y="45339"/>
                </a:moveTo>
                <a:lnTo>
                  <a:pt x="158877" y="53213"/>
                </a:lnTo>
                <a:lnTo>
                  <a:pt x="167894" y="62230"/>
                </a:lnTo>
                <a:lnTo>
                  <a:pt x="175768" y="54483"/>
                </a:lnTo>
                <a:lnTo>
                  <a:pt x="166750" y="45339"/>
                </a:lnTo>
                <a:close/>
              </a:path>
              <a:path w="302894" h="278764">
                <a:moveTo>
                  <a:pt x="252349" y="0"/>
                </a:moveTo>
                <a:lnTo>
                  <a:pt x="249428" y="635"/>
                </a:lnTo>
                <a:lnTo>
                  <a:pt x="242569" y="3683"/>
                </a:lnTo>
                <a:lnTo>
                  <a:pt x="238887" y="6477"/>
                </a:lnTo>
                <a:lnTo>
                  <a:pt x="234950" y="10414"/>
                </a:lnTo>
                <a:lnTo>
                  <a:pt x="230886" y="14351"/>
                </a:lnTo>
                <a:lnTo>
                  <a:pt x="227965" y="18415"/>
                </a:lnTo>
                <a:lnTo>
                  <a:pt x="226060" y="22606"/>
                </a:lnTo>
                <a:lnTo>
                  <a:pt x="224155" y="26670"/>
                </a:lnTo>
                <a:lnTo>
                  <a:pt x="223393" y="30607"/>
                </a:lnTo>
                <a:lnTo>
                  <a:pt x="224155" y="37846"/>
                </a:lnTo>
                <a:lnTo>
                  <a:pt x="225679" y="41656"/>
                </a:lnTo>
                <a:lnTo>
                  <a:pt x="228219" y="45593"/>
                </a:lnTo>
                <a:lnTo>
                  <a:pt x="236981" y="38989"/>
                </a:lnTo>
                <a:lnTo>
                  <a:pt x="234569" y="34798"/>
                </a:lnTo>
                <a:lnTo>
                  <a:pt x="233553" y="31242"/>
                </a:lnTo>
                <a:lnTo>
                  <a:pt x="251968" y="11811"/>
                </a:lnTo>
                <a:lnTo>
                  <a:pt x="254762" y="11557"/>
                </a:lnTo>
                <a:lnTo>
                  <a:pt x="272033" y="11557"/>
                </a:lnTo>
                <a:lnTo>
                  <a:pt x="270382" y="9906"/>
                </a:lnTo>
                <a:lnTo>
                  <a:pt x="257556" y="508"/>
                </a:lnTo>
                <a:lnTo>
                  <a:pt x="252349" y="0"/>
                </a:lnTo>
                <a:close/>
              </a:path>
              <a:path w="302894" h="278764">
                <a:moveTo>
                  <a:pt x="298766" y="41402"/>
                </a:moveTo>
                <a:lnTo>
                  <a:pt x="287274" y="41402"/>
                </a:lnTo>
                <a:lnTo>
                  <a:pt x="289687" y="43434"/>
                </a:lnTo>
                <a:lnTo>
                  <a:pt x="292100" y="44831"/>
                </a:lnTo>
                <a:lnTo>
                  <a:pt x="294640" y="45593"/>
                </a:lnTo>
                <a:lnTo>
                  <a:pt x="298766" y="41402"/>
                </a:lnTo>
                <a:close/>
              </a:path>
              <a:path w="302894" h="278764">
                <a:moveTo>
                  <a:pt x="187071" y="25019"/>
                </a:moveTo>
                <a:lnTo>
                  <a:pt x="179324" y="32893"/>
                </a:lnTo>
                <a:lnTo>
                  <a:pt x="188341" y="42037"/>
                </a:lnTo>
                <a:lnTo>
                  <a:pt x="196215" y="34163"/>
                </a:lnTo>
                <a:lnTo>
                  <a:pt x="187071" y="25019"/>
                </a:lnTo>
                <a:close/>
              </a:path>
            </a:pathLst>
          </a:custGeom>
          <a:solidFill>
            <a:srgbClr val="393A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542667" y="3005962"/>
            <a:ext cx="906780" cy="420370"/>
          </a:xfrm>
          <a:custGeom>
            <a:avLst/>
            <a:gdLst/>
            <a:ahLst/>
            <a:cxnLst/>
            <a:rect l="l" t="t" r="r" b="b"/>
            <a:pathLst>
              <a:path w="906779" h="420370">
                <a:moveTo>
                  <a:pt x="73406" y="351790"/>
                </a:moveTo>
                <a:lnTo>
                  <a:pt x="65913" y="344170"/>
                </a:lnTo>
                <a:lnTo>
                  <a:pt x="35814" y="374269"/>
                </a:lnTo>
                <a:lnTo>
                  <a:pt x="16002" y="354457"/>
                </a:lnTo>
                <a:lnTo>
                  <a:pt x="50800" y="319659"/>
                </a:lnTo>
                <a:lnTo>
                  <a:pt x="43180" y="312166"/>
                </a:lnTo>
                <a:lnTo>
                  <a:pt x="0" y="355346"/>
                </a:lnTo>
                <a:lnTo>
                  <a:pt x="64008" y="419354"/>
                </a:lnTo>
                <a:lnTo>
                  <a:pt x="72517" y="410845"/>
                </a:lnTo>
                <a:lnTo>
                  <a:pt x="43434" y="381762"/>
                </a:lnTo>
                <a:lnTo>
                  <a:pt x="50914" y="374269"/>
                </a:lnTo>
                <a:lnTo>
                  <a:pt x="73406" y="351790"/>
                </a:lnTo>
                <a:close/>
              </a:path>
              <a:path w="906779" h="420370">
                <a:moveTo>
                  <a:pt x="157607" y="326390"/>
                </a:moveTo>
                <a:lnTo>
                  <a:pt x="154813" y="325120"/>
                </a:lnTo>
                <a:lnTo>
                  <a:pt x="152273" y="323850"/>
                </a:lnTo>
                <a:lnTo>
                  <a:pt x="147701" y="321310"/>
                </a:lnTo>
                <a:lnTo>
                  <a:pt x="143002" y="316230"/>
                </a:lnTo>
                <a:lnTo>
                  <a:pt x="140055" y="313690"/>
                </a:lnTo>
                <a:lnTo>
                  <a:pt x="135636" y="309880"/>
                </a:lnTo>
                <a:lnTo>
                  <a:pt x="134620" y="308775"/>
                </a:lnTo>
                <a:lnTo>
                  <a:pt x="134620" y="332740"/>
                </a:lnTo>
                <a:lnTo>
                  <a:pt x="132588" y="340360"/>
                </a:lnTo>
                <a:lnTo>
                  <a:pt x="130556" y="342900"/>
                </a:lnTo>
                <a:lnTo>
                  <a:pt x="124460" y="349250"/>
                </a:lnTo>
                <a:lnTo>
                  <a:pt x="118364" y="351790"/>
                </a:lnTo>
                <a:lnTo>
                  <a:pt x="115443" y="351790"/>
                </a:lnTo>
                <a:lnTo>
                  <a:pt x="112903" y="350520"/>
                </a:lnTo>
                <a:lnTo>
                  <a:pt x="110744" y="347980"/>
                </a:lnTo>
                <a:lnTo>
                  <a:pt x="109474" y="346710"/>
                </a:lnTo>
                <a:lnTo>
                  <a:pt x="108585" y="345440"/>
                </a:lnTo>
                <a:lnTo>
                  <a:pt x="108204" y="342900"/>
                </a:lnTo>
                <a:lnTo>
                  <a:pt x="107823" y="341630"/>
                </a:lnTo>
                <a:lnTo>
                  <a:pt x="118872" y="322580"/>
                </a:lnTo>
                <a:lnTo>
                  <a:pt x="122174" y="317500"/>
                </a:lnTo>
                <a:lnTo>
                  <a:pt x="134620" y="332740"/>
                </a:lnTo>
                <a:lnTo>
                  <a:pt x="134620" y="308775"/>
                </a:lnTo>
                <a:lnTo>
                  <a:pt x="127533" y="300990"/>
                </a:lnTo>
                <a:lnTo>
                  <a:pt x="125222" y="298450"/>
                </a:lnTo>
                <a:lnTo>
                  <a:pt x="121666" y="295910"/>
                </a:lnTo>
                <a:lnTo>
                  <a:pt x="119126" y="293370"/>
                </a:lnTo>
                <a:lnTo>
                  <a:pt x="117475" y="292100"/>
                </a:lnTo>
                <a:lnTo>
                  <a:pt x="114935" y="290830"/>
                </a:lnTo>
                <a:lnTo>
                  <a:pt x="112268" y="289560"/>
                </a:lnTo>
                <a:lnTo>
                  <a:pt x="104140" y="289560"/>
                </a:lnTo>
                <a:lnTo>
                  <a:pt x="100711" y="290830"/>
                </a:lnTo>
                <a:lnTo>
                  <a:pt x="97409" y="292100"/>
                </a:lnTo>
                <a:lnTo>
                  <a:pt x="93726" y="295910"/>
                </a:lnTo>
                <a:lnTo>
                  <a:pt x="89662" y="299720"/>
                </a:lnTo>
                <a:lnTo>
                  <a:pt x="78105" y="320040"/>
                </a:lnTo>
                <a:lnTo>
                  <a:pt x="78613" y="322580"/>
                </a:lnTo>
                <a:lnTo>
                  <a:pt x="78994" y="326390"/>
                </a:lnTo>
                <a:lnTo>
                  <a:pt x="80518" y="330200"/>
                </a:lnTo>
                <a:lnTo>
                  <a:pt x="83058" y="335280"/>
                </a:lnTo>
                <a:lnTo>
                  <a:pt x="91821" y="327660"/>
                </a:lnTo>
                <a:lnTo>
                  <a:pt x="89408" y="323850"/>
                </a:lnTo>
                <a:lnTo>
                  <a:pt x="88392" y="320040"/>
                </a:lnTo>
                <a:lnTo>
                  <a:pt x="88900" y="317500"/>
                </a:lnTo>
                <a:lnTo>
                  <a:pt x="89281" y="313690"/>
                </a:lnTo>
                <a:lnTo>
                  <a:pt x="91440" y="311150"/>
                </a:lnTo>
                <a:lnTo>
                  <a:pt x="99060" y="303530"/>
                </a:lnTo>
                <a:lnTo>
                  <a:pt x="102870" y="300990"/>
                </a:lnTo>
                <a:lnTo>
                  <a:pt x="109474" y="300990"/>
                </a:lnTo>
                <a:lnTo>
                  <a:pt x="112522" y="302260"/>
                </a:lnTo>
                <a:lnTo>
                  <a:pt x="115697" y="304800"/>
                </a:lnTo>
                <a:lnTo>
                  <a:pt x="115951" y="306070"/>
                </a:lnTo>
                <a:lnTo>
                  <a:pt x="116713" y="306070"/>
                </a:lnTo>
                <a:lnTo>
                  <a:pt x="117729" y="307340"/>
                </a:lnTo>
                <a:lnTo>
                  <a:pt x="115697" y="311150"/>
                </a:lnTo>
                <a:lnTo>
                  <a:pt x="112014" y="317500"/>
                </a:lnTo>
                <a:lnTo>
                  <a:pt x="106426" y="323850"/>
                </a:lnTo>
                <a:lnTo>
                  <a:pt x="103632" y="327660"/>
                </a:lnTo>
                <a:lnTo>
                  <a:pt x="101727" y="330200"/>
                </a:lnTo>
                <a:lnTo>
                  <a:pt x="100584" y="332740"/>
                </a:lnTo>
                <a:lnTo>
                  <a:pt x="99060" y="335280"/>
                </a:lnTo>
                <a:lnTo>
                  <a:pt x="98044" y="337820"/>
                </a:lnTo>
                <a:lnTo>
                  <a:pt x="97028" y="342900"/>
                </a:lnTo>
                <a:lnTo>
                  <a:pt x="97155" y="346710"/>
                </a:lnTo>
                <a:lnTo>
                  <a:pt x="110998" y="361950"/>
                </a:lnTo>
                <a:lnTo>
                  <a:pt x="121539" y="361950"/>
                </a:lnTo>
                <a:lnTo>
                  <a:pt x="126619" y="359410"/>
                </a:lnTo>
                <a:lnTo>
                  <a:pt x="131826" y="354330"/>
                </a:lnTo>
                <a:lnTo>
                  <a:pt x="134874" y="351790"/>
                </a:lnTo>
                <a:lnTo>
                  <a:pt x="137287" y="347980"/>
                </a:lnTo>
                <a:lnTo>
                  <a:pt x="140589" y="340360"/>
                </a:lnTo>
                <a:lnTo>
                  <a:pt x="141605" y="335280"/>
                </a:lnTo>
                <a:lnTo>
                  <a:pt x="142113" y="330200"/>
                </a:lnTo>
                <a:lnTo>
                  <a:pt x="144526" y="332740"/>
                </a:lnTo>
                <a:lnTo>
                  <a:pt x="149352" y="335280"/>
                </a:lnTo>
                <a:lnTo>
                  <a:pt x="154063" y="330200"/>
                </a:lnTo>
                <a:lnTo>
                  <a:pt x="157607" y="326390"/>
                </a:lnTo>
                <a:close/>
              </a:path>
              <a:path w="906779" h="420370">
                <a:moveTo>
                  <a:pt x="174879" y="308610"/>
                </a:moveTo>
                <a:lnTo>
                  <a:pt x="147320" y="281940"/>
                </a:lnTo>
                <a:lnTo>
                  <a:pt x="144653" y="278130"/>
                </a:lnTo>
                <a:lnTo>
                  <a:pt x="141478" y="271780"/>
                </a:lnTo>
                <a:lnTo>
                  <a:pt x="141224" y="270510"/>
                </a:lnTo>
                <a:lnTo>
                  <a:pt x="140970" y="269240"/>
                </a:lnTo>
                <a:lnTo>
                  <a:pt x="151892" y="256540"/>
                </a:lnTo>
                <a:lnTo>
                  <a:pt x="147320" y="246380"/>
                </a:lnTo>
                <a:lnTo>
                  <a:pt x="132715" y="261620"/>
                </a:lnTo>
                <a:lnTo>
                  <a:pt x="133223" y="265430"/>
                </a:lnTo>
                <a:lnTo>
                  <a:pt x="134747" y="270510"/>
                </a:lnTo>
                <a:lnTo>
                  <a:pt x="127762" y="262890"/>
                </a:lnTo>
                <a:lnTo>
                  <a:pt x="120650" y="270510"/>
                </a:lnTo>
                <a:lnTo>
                  <a:pt x="167005" y="317500"/>
                </a:lnTo>
                <a:lnTo>
                  <a:pt x="174879" y="308610"/>
                </a:lnTo>
                <a:close/>
              </a:path>
              <a:path w="906779" h="420370">
                <a:moveTo>
                  <a:pt x="251333" y="125730"/>
                </a:moveTo>
                <a:lnTo>
                  <a:pt x="244856" y="119380"/>
                </a:lnTo>
                <a:lnTo>
                  <a:pt x="217678" y="146050"/>
                </a:lnTo>
                <a:lnTo>
                  <a:pt x="224155" y="152400"/>
                </a:lnTo>
                <a:lnTo>
                  <a:pt x="251333" y="125730"/>
                </a:lnTo>
                <a:close/>
              </a:path>
              <a:path w="906779" h="420370">
                <a:moveTo>
                  <a:pt x="260096" y="223520"/>
                </a:moveTo>
                <a:lnTo>
                  <a:pt x="232143" y="195580"/>
                </a:lnTo>
                <a:lnTo>
                  <a:pt x="228346" y="191770"/>
                </a:lnTo>
                <a:lnTo>
                  <a:pt x="223012" y="186690"/>
                </a:lnTo>
                <a:lnTo>
                  <a:pt x="217805" y="184150"/>
                </a:lnTo>
                <a:lnTo>
                  <a:pt x="207772" y="184150"/>
                </a:lnTo>
                <a:lnTo>
                  <a:pt x="202946" y="186690"/>
                </a:lnTo>
                <a:lnTo>
                  <a:pt x="198374" y="190500"/>
                </a:lnTo>
                <a:lnTo>
                  <a:pt x="192532" y="196850"/>
                </a:lnTo>
                <a:lnTo>
                  <a:pt x="190373" y="204470"/>
                </a:lnTo>
                <a:lnTo>
                  <a:pt x="192151" y="213360"/>
                </a:lnTo>
                <a:lnTo>
                  <a:pt x="188722" y="212090"/>
                </a:lnTo>
                <a:lnTo>
                  <a:pt x="185166" y="210820"/>
                </a:lnTo>
                <a:lnTo>
                  <a:pt x="181483" y="212090"/>
                </a:lnTo>
                <a:lnTo>
                  <a:pt x="177927" y="212090"/>
                </a:lnTo>
                <a:lnTo>
                  <a:pt x="174371" y="214630"/>
                </a:lnTo>
                <a:lnTo>
                  <a:pt x="170942" y="218440"/>
                </a:lnTo>
                <a:lnTo>
                  <a:pt x="167894" y="220980"/>
                </a:lnTo>
                <a:lnTo>
                  <a:pt x="165735" y="224790"/>
                </a:lnTo>
                <a:lnTo>
                  <a:pt x="163703" y="232410"/>
                </a:lnTo>
                <a:lnTo>
                  <a:pt x="163576" y="236220"/>
                </a:lnTo>
                <a:lnTo>
                  <a:pt x="164465" y="240030"/>
                </a:lnTo>
                <a:lnTo>
                  <a:pt x="157988" y="233680"/>
                </a:lnTo>
                <a:lnTo>
                  <a:pt x="150876" y="240030"/>
                </a:lnTo>
                <a:lnTo>
                  <a:pt x="197231" y="287020"/>
                </a:lnTo>
                <a:lnTo>
                  <a:pt x="205105" y="279400"/>
                </a:lnTo>
                <a:lnTo>
                  <a:pt x="181102" y="255270"/>
                </a:lnTo>
                <a:lnTo>
                  <a:pt x="176911" y="250190"/>
                </a:lnTo>
                <a:lnTo>
                  <a:pt x="173990" y="246380"/>
                </a:lnTo>
                <a:lnTo>
                  <a:pt x="171196" y="241300"/>
                </a:lnTo>
                <a:lnTo>
                  <a:pt x="171107" y="240030"/>
                </a:lnTo>
                <a:lnTo>
                  <a:pt x="170942" y="237490"/>
                </a:lnTo>
                <a:lnTo>
                  <a:pt x="171577" y="234950"/>
                </a:lnTo>
                <a:lnTo>
                  <a:pt x="172339" y="231140"/>
                </a:lnTo>
                <a:lnTo>
                  <a:pt x="173736" y="228600"/>
                </a:lnTo>
                <a:lnTo>
                  <a:pt x="176022" y="227330"/>
                </a:lnTo>
                <a:lnTo>
                  <a:pt x="178943" y="223520"/>
                </a:lnTo>
                <a:lnTo>
                  <a:pt x="181864" y="222250"/>
                </a:lnTo>
                <a:lnTo>
                  <a:pt x="184912" y="223520"/>
                </a:lnTo>
                <a:lnTo>
                  <a:pt x="187960" y="223520"/>
                </a:lnTo>
                <a:lnTo>
                  <a:pt x="191262" y="226060"/>
                </a:lnTo>
                <a:lnTo>
                  <a:pt x="194691" y="228600"/>
                </a:lnTo>
                <a:lnTo>
                  <a:pt x="224790" y="259080"/>
                </a:lnTo>
                <a:lnTo>
                  <a:pt x="232664" y="251460"/>
                </a:lnTo>
                <a:lnTo>
                  <a:pt x="203454" y="222250"/>
                </a:lnTo>
                <a:lnTo>
                  <a:pt x="200914" y="219710"/>
                </a:lnTo>
                <a:lnTo>
                  <a:pt x="198628" y="214630"/>
                </a:lnTo>
                <a:lnTo>
                  <a:pt x="198628" y="213360"/>
                </a:lnTo>
                <a:lnTo>
                  <a:pt x="198501" y="205740"/>
                </a:lnTo>
                <a:lnTo>
                  <a:pt x="209423" y="195580"/>
                </a:lnTo>
                <a:lnTo>
                  <a:pt x="213614" y="195580"/>
                </a:lnTo>
                <a:lnTo>
                  <a:pt x="217424" y="196850"/>
                </a:lnTo>
                <a:lnTo>
                  <a:pt x="219964" y="199390"/>
                </a:lnTo>
                <a:lnTo>
                  <a:pt x="252349" y="231140"/>
                </a:lnTo>
                <a:lnTo>
                  <a:pt x="260096" y="223520"/>
                </a:lnTo>
                <a:close/>
              </a:path>
              <a:path w="906779" h="420370">
                <a:moveTo>
                  <a:pt x="311658" y="172720"/>
                </a:moveTo>
                <a:lnTo>
                  <a:pt x="308864" y="171450"/>
                </a:lnTo>
                <a:lnTo>
                  <a:pt x="306451" y="170180"/>
                </a:lnTo>
                <a:lnTo>
                  <a:pt x="301879" y="167640"/>
                </a:lnTo>
                <a:lnTo>
                  <a:pt x="297053" y="162560"/>
                </a:lnTo>
                <a:lnTo>
                  <a:pt x="294551" y="160020"/>
                </a:lnTo>
                <a:lnTo>
                  <a:pt x="288671" y="154038"/>
                </a:lnTo>
                <a:lnTo>
                  <a:pt x="288671" y="175260"/>
                </a:lnTo>
                <a:lnTo>
                  <a:pt x="288671" y="177800"/>
                </a:lnTo>
                <a:lnTo>
                  <a:pt x="286639" y="185420"/>
                </a:lnTo>
                <a:lnTo>
                  <a:pt x="284607" y="189230"/>
                </a:lnTo>
                <a:lnTo>
                  <a:pt x="278511" y="195580"/>
                </a:lnTo>
                <a:lnTo>
                  <a:pt x="275463" y="196850"/>
                </a:lnTo>
                <a:lnTo>
                  <a:pt x="266954" y="196850"/>
                </a:lnTo>
                <a:lnTo>
                  <a:pt x="264922" y="194310"/>
                </a:lnTo>
                <a:lnTo>
                  <a:pt x="263525" y="193040"/>
                </a:lnTo>
                <a:lnTo>
                  <a:pt x="262636" y="191770"/>
                </a:lnTo>
                <a:lnTo>
                  <a:pt x="262255" y="189230"/>
                </a:lnTo>
                <a:lnTo>
                  <a:pt x="261874" y="187960"/>
                </a:lnTo>
                <a:lnTo>
                  <a:pt x="273050" y="168910"/>
                </a:lnTo>
                <a:lnTo>
                  <a:pt x="276225" y="163830"/>
                </a:lnTo>
                <a:lnTo>
                  <a:pt x="278003" y="160020"/>
                </a:lnTo>
                <a:lnTo>
                  <a:pt x="280797" y="162560"/>
                </a:lnTo>
                <a:lnTo>
                  <a:pt x="284353" y="166370"/>
                </a:lnTo>
                <a:lnTo>
                  <a:pt x="286512" y="168910"/>
                </a:lnTo>
                <a:lnTo>
                  <a:pt x="287401" y="171450"/>
                </a:lnTo>
                <a:lnTo>
                  <a:pt x="288671" y="175260"/>
                </a:lnTo>
                <a:lnTo>
                  <a:pt x="288671" y="154038"/>
                </a:lnTo>
                <a:lnTo>
                  <a:pt x="280822" y="146050"/>
                </a:lnTo>
                <a:lnTo>
                  <a:pt x="275844" y="140970"/>
                </a:lnTo>
                <a:lnTo>
                  <a:pt x="273177" y="139700"/>
                </a:lnTo>
                <a:lnTo>
                  <a:pt x="271653" y="138430"/>
                </a:lnTo>
                <a:lnTo>
                  <a:pt x="268986" y="135890"/>
                </a:lnTo>
                <a:lnTo>
                  <a:pt x="266446" y="135890"/>
                </a:lnTo>
                <a:lnTo>
                  <a:pt x="261239" y="134620"/>
                </a:lnTo>
                <a:lnTo>
                  <a:pt x="258318" y="135890"/>
                </a:lnTo>
                <a:lnTo>
                  <a:pt x="251460" y="138430"/>
                </a:lnTo>
                <a:lnTo>
                  <a:pt x="232283" y="165100"/>
                </a:lnTo>
                <a:lnTo>
                  <a:pt x="233045" y="172720"/>
                </a:lnTo>
                <a:lnTo>
                  <a:pt x="234569" y="176530"/>
                </a:lnTo>
                <a:lnTo>
                  <a:pt x="237236" y="180340"/>
                </a:lnTo>
                <a:lnTo>
                  <a:pt x="245872" y="173990"/>
                </a:lnTo>
                <a:lnTo>
                  <a:pt x="243459" y="170180"/>
                </a:lnTo>
                <a:lnTo>
                  <a:pt x="242443" y="166370"/>
                </a:lnTo>
                <a:lnTo>
                  <a:pt x="243459" y="160020"/>
                </a:lnTo>
                <a:lnTo>
                  <a:pt x="245491" y="156210"/>
                </a:lnTo>
                <a:lnTo>
                  <a:pt x="253111" y="148590"/>
                </a:lnTo>
                <a:lnTo>
                  <a:pt x="257048" y="147320"/>
                </a:lnTo>
                <a:lnTo>
                  <a:pt x="260858" y="146050"/>
                </a:lnTo>
                <a:lnTo>
                  <a:pt x="263652" y="146050"/>
                </a:lnTo>
                <a:lnTo>
                  <a:pt x="266573" y="148590"/>
                </a:lnTo>
                <a:lnTo>
                  <a:pt x="269748" y="151130"/>
                </a:lnTo>
                <a:lnTo>
                  <a:pt x="270129" y="151130"/>
                </a:lnTo>
                <a:lnTo>
                  <a:pt x="270764" y="152400"/>
                </a:lnTo>
                <a:lnTo>
                  <a:pt x="271780" y="153670"/>
                </a:lnTo>
                <a:lnTo>
                  <a:pt x="269875" y="157480"/>
                </a:lnTo>
                <a:lnTo>
                  <a:pt x="266065" y="162560"/>
                </a:lnTo>
                <a:lnTo>
                  <a:pt x="260477" y="170180"/>
                </a:lnTo>
                <a:lnTo>
                  <a:pt x="257810" y="173990"/>
                </a:lnTo>
                <a:lnTo>
                  <a:pt x="255778" y="176530"/>
                </a:lnTo>
                <a:lnTo>
                  <a:pt x="254635" y="177800"/>
                </a:lnTo>
                <a:lnTo>
                  <a:pt x="253111" y="180340"/>
                </a:lnTo>
                <a:lnTo>
                  <a:pt x="252095" y="184150"/>
                </a:lnTo>
                <a:lnTo>
                  <a:pt x="251079" y="189230"/>
                </a:lnTo>
                <a:lnTo>
                  <a:pt x="251206" y="191770"/>
                </a:lnTo>
                <a:lnTo>
                  <a:pt x="265176" y="208280"/>
                </a:lnTo>
                <a:lnTo>
                  <a:pt x="275590" y="208280"/>
                </a:lnTo>
                <a:lnTo>
                  <a:pt x="280797" y="205740"/>
                </a:lnTo>
                <a:lnTo>
                  <a:pt x="285877" y="200660"/>
                </a:lnTo>
                <a:lnTo>
                  <a:pt x="288925" y="196850"/>
                </a:lnTo>
                <a:lnTo>
                  <a:pt x="291338" y="194310"/>
                </a:lnTo>
                <a:lnTo>
                  <a:pt x="294640" y="186690"/>
                </a:lnTo>
                <a:lnTo>
                  <a:pt x="295783" y="181610"/>
                </a:lnTo>
                <a:lnTo>
                  <a:pt x="296164" y="176530"/>
                </a:lnTo>
                <a:lnTo>
                  <a:pt x="298577" y="177800"/>
                </a:lnTo>
                <a:lnTo>
                  <a:pt x="300990" y="180340"/>
                </a:lnTo>
                <a:lnTo>
                  <a:pt x="303530" y="180340"/>
                </a:lnTo>
                <a:lnTo>
                  <a:pt x="307594" y="176530"/>
                </a:lnTo>
                <a:lnTo>
                  <a:pt x="311658" y="172720"/>
                </a:lnTo>
                <a:close/>
              </a:path>
              <a:path w="906779" h="420370">
                <a:moveTo>
                  <a:pt x="319405" y="54610"/>
                </a:moveTo>
                <a:lnTo>
                  <a:pt x="310388" y="45720"/>
                </a:lnTo>
                <a:lnTo>
                  <a:pt x="302514" y="53340"/>
                </a:lnTo>
                <a:lnTo>
                  <a:pt x="311531" y="62230"/>
                </a:lnTo>
                <a:lnTo>
                  <a:pt x="319405" y="54610"/>
                </a:lnTo>
                <a:close/>
              </a:path>
              <a:path w="906779" h="420370">
                <a:moveTo>
                  <a:pt x="339852" y="34290"/>
                </a:moveTo>
                <a:lnTo>
                  <a:pt x="330708" y="25400"/>
                </a:lnTo>
                <a:lnTo>
                  <a:pt x="322834" y="33020"/>
                </a:lnTo>
                <a:lnTo>
                  <a:pt x="331978" y="41910"/>
                </a:lnTo>
                <a:lnTo>
                  <a:pt x="339852" y="34290"/>
                </a:lnTo>
                <a:close/>
              </a:path>
              <a:path w="906779" h="420370">
                <a:moveTo>
                  <a:pt x="350774" y="120650"/>
                </a:moveTo>
                <a:lnTo>
                  <a:pt x="348742" y="114300"/>
                </a:lnTo>
                <a:lnTo>
                  <a:pt x="344297" y="107950"/>
                </a:lnTo>
                <a:lnTo>
                  <a:pt x="335534" y="114300"/>
                </a:lnTo>
                <a:lnTo>
                  <a:pt x="338963" y="119380"/>
                </a:lnTo>
                <a:lnTo>
                  <a:pt x="340487" y="123190"/>
                </a:lnTo>
                <a:lnTo>
                  <a:pt x="340233" y="130810"/>
                </a:lnTo>
                <a:lnTo>
                  <a:pt x="338582" y="134620"/>
                </a:lnTo>
                <a:lnTo>
                  <a:pt x="331597" y="142240"/>
                </a:lnTo>
                <a:lnTo>
                  <a:pt x="327152" y="143510"/>
                </a:lnTo>
                <a:lnTo>
                  <a:pt x="321945" y="142240"/>
                </a:lnTo>
                <a:lnTo>
                  <a:pt x="316738" y="142240"/>
                </a:lnTo>
                <a:lnTo>
                  <a:pt x="310896" y="138430"/>
                </a:lnTo>
                <a:lnTo>
                  <a:pt x="298577" y="127000"/>
                </a:lnTo>
                <a:lnTo>
                  <a:pt x="295275" y="120650"/>
                </a:lnTo>
                <a:lnTo>
                  <a:pt x="295021" y="115570"/>
                </a:lnTo>
                <a:lnTo>
                  <a:pt x="294640" y="110490"/>
                </a:lnTo>
                <a:lnTo>
                  <a:pt x="296418" y="105410"/>
                </a:lnTo>
                <a:lnTo>
                  <a:pt x="303022" y="99060"/>
                </a:lnTo>
                <a:lnTo>
                  <a:pt x="305943" y="97790"/>
                </a:lnTo>
                <a:lnTo>
                  <a:pt x="316484" y="97790"/>
                </a:lnTo>
                <a:lnTo>
                  <a:pt x="320294" y="100330"/>
                </a:lnTo>
                <a:lnTo>
                  <a:pt x="322135" y="97790"/>
                </a:lnTo>
                <a:lnTo>
                  <a:pt x="326771" y="91440"/>
                </a:lnTo>
                <a:lnTo>
                  <a:pt x="321183" y="87630"/>
                </a:lnTo>
                <a:lnTo>
                  <a:pt x="315468" y="86360"/>
                </a:lnTo>
                <a:lnTo>
                  <a:pt x="309753" y="87630"/>
                </a:lnTo>
                <a:lnTo>
                  <a:pt x="304038" y="87630"/>
                </a:lnTo>
                <a:lnTo>
                  <a:pt x="298577" y="90170"/>
                </a:lnTo>
                <a:lnTo>
                  <a:pt x="293624" y="95250"/>
                </a:lnTo>
                <a:lnTo>
                  <a:pt x="289560" y="99060"/>
                </a:lnTo>
                <a:lnTo>
                  <a:pt x="286893" y="104140"/>
                </a:lnTo>
                <a:lnTo>
                  <a:pt x="283845" y="114300"/>
                </a:lnTo>
                <a:lnTo>
                  <a:pt x="284099" y="120650"/>
                </a:lnTo>
                <a:lnTo>
                  <a:pt x="286258" y="125730"/>
                </a:lnTo>
                <a:lnTo>
                  <a:pt x="288290" y="130810"/>
                </a:lnTo>
                <a:lnTo>
                  <a:pt x="320548" y="153670"/>
                </a:lnTo>
                <a:lnTo>
                  <a:pt x="328549" y="153670"/>
                </a:lnTo>
                <a:lnTo>
                  <a:pt x="335661" y="151130"/>
                </a:lnTo>
                <a:lnTo>
                  <a:pt x="342506" y="143510"/>
                </a:lnTo>
                <a:lnTo>
                  <a:pt x="347091" y="138430"/>
                </a:lnTo>
                <a:lnTo>
                  <a:pt x="349885" y="133350"/>
                </a:lnTo>
                <a:lnTo>
                  <a:pt x="350266" y="127000"/>
                </a:lnTo>
                <a:lnTo>
                  <a:pt x="350774" y="120650"/>
                </a:lnTo>
                <a:close/>
              </a:path>
              <a:path w="906779" h="420370">
                <a:moveTo>
                  <a:pt x="374396" y="109220"/>
                </a:moveTo>
                <a:lnTo>
                  <a:pt x="328041" y="63500"/>
                </a:lnTo>
                <a:lnTo>
                  <a:pt x="320167" y="71120"/>
                </a:lnTo>
                <a:lnTo>
                  <a:pt x="366522" y="116840"/>
                </a:lnTo>
                <a:lnTo>
                  <a:pt x="374396" y="109220"/>
                </a:lnTo>
                <a:close/>
              </a:path>
              <a:path w="906779" h="420370">
                <a:moveTo>
                  <a:pt x="408051" y="110490"/>
                </a:moveTo>
                <a:lnTo>
                  <a:pt x="406273" y="101600"/>
                </a:lnTo>
                <a:lnTo>
                  <a:pt x="402971" y="97790"/>
                </a:lnTo>
                <a:lnTo>
                  <a:pt x="348361" y="43180"/>
                </a:lnTo>
                <a:lnTo>
                  <a:pt x="340487" y="50800"/>
                </a:lnTo>
                <a:lnTo>
                  <a:pt x="389255" y="99060"/>
                </a:lnTo>
                <a:lnTo>
                  <a:pt x="393446" y="104140"/>
                </a:lnTo>
                <a:lnTo>
                  <a:pt x="395732" y="106680"/>
                </a:lnTo>
                <a:lnTo>
                  <a:pt x="395986" y="107950"/>
                </a:lnTo>
                <a:lnTo>
                  <a:pt x="396367" y="110490"/>
                </a:lnTo>
                <a:lnTo>
                  <a:pt x="395605" y="111760"/>
                </a:lnTo>
                <a:lnTo>
                  <a:pt x="393192" y="114300"/>
                </a:lnTo>
                <a:lnTo>
                  <a:pt x="389763" y="116840"/>
                </a:lnTo>
                <a:lnTo>
                  <a:pt x="394970" y="125730"/>
                </a:lnTo>
                <a:lnTo>
                  <a:pt x="397510" y="123190"/>
                </a:lnTo>
                <a:lnTo>
                  <a:pt x="399796" y="121920"/>
                </a:lnTo>
                <a:lnTo>
                  <a:pt x="401955" y="119380"/>
                </a:lnTo>
                <a:lnTo>
                  <a:pt x="406273" y="115570"/>
                </a:lnTo>
                <a:lnTo>
                  <a:pt x="408051" y="110490"/>
                </a:lnTo>
                <a:close/>
              </a:path>
              <a:path w="906779" h="420370">
                <a:moveTo>
                  <a:pt x="446405" y="38100"/>
                </a:moveTo>
                <a:lnTo>
                  <a:pt x="443611" y="36830"/>
                </a:lnTo>
                <a:lnTo>
                  <a:pt x="441071" y="35560"/>
                </a:lnTo>
                <a:lnTo>
                  <a:pt x="436499" y="33020"/>
                </a:lnTo>
                <a:lnTo>
                  <a:pt x="431800" y="27940"/>
                </a:lnTo>
                <a:lnTo>
                  <a:pt x="428117" y="24130"/>
                </a:lnTo>
                <a:lnTo>
                  <a:pt x="424434" y="20320"/>
                </a:lnTo>
                <a:lnTo>
                  <a:pt x="423418" y="19342"/>
                </a:lnTo>
                <a:lnTo>
                  <a:pt x="423418" y="43180"/>
                </a:lnTo>
                <a:lnTo>
                  <a:pt x="421386" y="50800"/>
                </a:lnTo>
                <a:lnTo>
                  <a:pt x="419354" y="54610"/>
                </a:lnTo>
                <a:lnTo>
                  <a:pt x="413258" y="60960"/>
                </a:lnTo>
                <a:lnTo>
                  <a:pt x="410210" y="62230"/>
                </a:lnTo>
                <a:lnTo>
                  <a:pt x="401701" y="62230"/>
                </a:lnTo>
                <a:lnTo>
                  <a:pt x="398272" y="58420"/>
                </a:lnTo>
                <a:lnTo>
                  <a:pt x="397383" y="55880"/>
                </a:lnTo>
                <a:lnTo>
                  <a:pt x="396621" y="53340"/>
                </a:lnTo>
                <a:lnTo>
                  <a:pt x="396748" y="50800"/>
                </a:lnTo>
                <a:lnTo>
                  <a:pt x="398272" y="46990"/>
                </a:lnTo>
                <a:lnTo>
                  <a:pt x="400050" y="44450"/>
                </a:lnTo>
                <a:lnTo>
                  <a:pt x="402844" y="40640"/>
                </a:lnTo>
                <a:lnTo>
                  <a:pt x="407670" y="34290"/>
                </a:lnTo>
                <a:lnTo>
                  <a:pt x="410972" y="29210"/>
                </a:lnTo>
                <a:lnTo>
                  <a:pt x="423418" y="43180"/>
                </a:lnTo>
                <a:lnTo>
                  <a:pt x="423418" y="19342"/>
                </a:lnTo>
                <a:lnTo>
                  <a:pt x="415315" y="11430"/>
                </a:lnTo>
                <a:lnTo>
                  <a:pt x="414020" y="10160"/>
                </a:lnTo>
                <a:lnTo>
                  <a:pt x="410464" y="6350"/>
                </a:lnTo>
                <a:lnTo>
                  <a:pt x="407924" y="5080"/>
                </a:lnTo>
                <a:lnTo>
                  <a:pt x="406400" y="3810"/>
                </a:lnTo>
                <a:lnTo>
                  <a:pt x="403733" y="1270"/>
                </a:lnTo>
                <a:lnTo>
                  <a:pt x="401066" y="1270"/>
                </a:lnTo>
                <a:lnTo>
                  <a:pt x="395986" y="0"/>
                </a:lnTo>
                <a:lnTo>
                  <a:pt x="392938" y="1270"/>
                </a:lnTo>
                <a:lnTo>
                  <a:pt x="389509" y="2540"/>
                </a:lnTo>
                <a:lnTo>
                  <a:pt x="366903" y="30480"/>
                </a:lnTo>
                <a:lnTo>
                  <a:pt x="367411" y="34290"/>
                </a:lnTo>
                <a:lnTo>
                  <a:pt x="367792" y="38100"/>
                </a:lnTo>
                <a:lnTo>
                  <a:pt x="369316" y="41910"/>
                </a:lnTo>
                <a:lnTo>
                  <a:pt x="371856" y="45720"/>
                </a:lnTo>
                <a:lnTo>
                  <a:pt x="380619" y="39370"/>
                </a:lnTo>
                <a:lnTo>
                  <a:pt x="378206" y="35560"/>
                </a:lnTo>
                <a:lnTo>
                  <a:pt x="377190" y="31750"/>
                </a:lnTo>
                <a:lnTo>
                  <a:pt x="395478" y="11430"/>
                </a:lnTo>
                <a:lnTo>
                  <a:pt x="398272" y="11430"/>
                </a:lnTo>
                <a:lnTo>
                  <a:pt x="401320" y="12700"/>
                </a:lnTo>
                <a:lnTo>
                  <a:pt x="404495" y="16510"/>
                </a:lnTo>
                <a:lnTo>
                  <a:pt x="404749" y="16510"/>
                </a:lnTo>
                <a:lnTo>
                  <a:pt x="405511" y="17780"/>
                </a:lnTo>
                <a:lnTo>
                  <a:pt x="406527" y="19050"/>
                </a:lnTo>
                <a:lnTo>
                  <a:pt x="404622" y="22860"/>
                </a:lnTo>
                <a:lnTo>
                  <a:pt x="400812" y="27940"/>
                </a:lnTo>
                <a:lnTo>
                  <a:pt x="392430" y="39370"/>
                </a:lnTo>
                <a:lnTo>
                  <a:pt x="390525" y="41910"/>
                </a:lnTo>
                <a:lnTo>
                  <a:pt x="387858" y="45720"/>
                </a:lnTo>
                <a:lnTo>
                  <a:pt x="386842" y="49530"/>
                </a:lnTo>
                <a:lnTo>
                  <a:pt x="385826" y="54610"/>
                </a:lnTo>
                <a:lnTo>
                  <a:pt x="385953" y="57150"/>
                </a:lnTo>
                <a:lnTo>
                  <a:pt x="386715" y="59690"/>
                </a:lnTo>
                <a:lnTo>
                  <a:pt x="387604" y="63500"/>
                </a:lnTo>
                <a:lnTo>
                  <a:pt x="389128" y="66040"/>
                </a:lnTo>
                <a:lnTo>
                  <a:pt x="391414" y="68580"/>
                </a:lnTo>
                <a:lnTo>
                  <a:pt x="395351" y="72390"/>
                </a:lnTo>
                <a:lnTo>
                  <a:pt x="399923" y="73660"/>
                </a:lnTo>
                <a:lnTo>
                  <a:pt x="410337" y="73660"/>
                </a:lnTo>
                <a:lnTo>
                  <a:pt x="415417" y="71120"/>
                </a:lnTo>
                <a:lnTo>
                  <a:pt x="420624" y="66040"/>
                </a:lnTo>
                <a:lnTo>
                  <a:pt x="423672" y="62230"/>
                </a:lnTo>
                <a:lnTo>
                  <a:pt x="426085" y="59690"/>
                </a:lnTo>
                <a:lnTo>
                  <a:pt x="429387" y="52070"/>
                </a:lnTo>
                <a:lnTo>
                  <a:pt x="430403" y="46990"/>
                </a:lnTo>
                <a:lnTo>
                  <a:pt x="430911" y="41910"/>
                </a:lnTo>
                <a:lnTo>
                  <a:pt x="438150" y="45720"/>
                </a:lnTo>
                <a:lnTo>
                  <a:pt x="442277" y="41910"/>
                </a:lnTo>
                <a:lnTo>
                  <a:pt x="446405" y="38100"/>
                </a:lnTo>
                <a:close/>
              </a:path>
              <a:path w="906779" h="420370">
                <a:moveTo>
                  <a:pt x="613918" y="359156"/>
                </a:moveTo>
                <a:lnTo>
                  <a:pt x="569112" y="314706"/>
                </a:lnTo>
                <a:lnTo>
                  <a:pt x="549910" y="295656"/>
                </a:lnTo>
                <a:lnTo>
                  <a:pt x="538480" y="307086"/>
                </a:lnTo>
                <a:lnTo>
                  <a:pt x="567690" y="366776"/>
                </a:lnTo>
                <a:lnTo>
                  <a:pt x="570738" y="373126"/>
                </a:lnTo>
                <a:lnTo>
                  <a:pt x="574548" y="380746"/>
                </a:lnTo>
                <a:lnTo>
                  <a:pt x="567690" y="376936"/>
                </a:lnTo>
                <a:lnTo>
                  <a:pt x="529513" y="357886"/>
                </a:lnTo>
                <a:lnTo>
                  <a:pt x="501523" y="343916"/>
                </a:lnTo>
                <a:lnTo>
                  <a:pt x="488823" y="356616"/>
                </a:lnTo>
                <a:lnTo>
                  <a:pt x="552831" y="420116"/>
                </a:lnTo>
                <a:lnTo>
                  <a:pt x="561086" y="412496"/>
                </a:lnTo>
                <a:lnTo>
                  <a:pt x="506476" y="357886"/>
                </a:lnTo>
                <a:lnTo>
                  <a:pt x="579501" y="394716"/>
                </a:lnTo>
                <a:lnTo>
                  <a:pt x="587248" y="385826"/>
                </a:lnTo>
                <a:lnTo>
                  <a:pt x="584733" y="380746"/>
                </a:lnTo>
                <a:lnTo>
                  <a:pt x="552196" y="314706"/>
                </a:lnTo>
                <a:lnTo>
                  <a:pt x="605790" y="368046"/>
                </a:lnTo>
                <a:lnTo>
                  <a:pt x="613918" y="359156"/>
                </a:lnTo>
                <a:close/>
              </a:path>
              <a:path w="906779" h="420370">
                <a:moveTo>
                  <a:pt x="657225" y="305816"/>
                </a:moveTo>
                <a:lnTo>
                  <a:pt x="655828" y="299466"/>
                </a:lnTo>
                <a:lnTo>
                  <a:pt x="652399" y="293116"/>
                </a:lnTo>
                <a:lnTo>
                  <a:pt x="643255" y="300736"/>
                </a:lnTo>
                <a:lnTo>
                  <a:pt x="645414" y="304546"/>
                </a:lnTo>
                <a:lnTo>
                  <a:pt x="646176" y="309626"/>
                </a:lnTo>
                <a:lnTo>
                  <a:pt x="645160" y="315976"/>
                </a:lnTo>
                <a:lnTo>
                  <a:pt x="643509" y="319786"/>
                </a:lnTo>
                <a:lnTo>
                  <a:pt x="640588" y="322326"/>
                </a:lnTo>
                <a:lnTo>
                  <a:pt x="636651" y="326136"/>
                </a:lnTo>
                <a:lnTo>
                  <a:pt x="632079" y="327406"/>
                </a:lnTo>
                <a:lnTo>
                  <a:pt x="621538" y="327406"/>
                </a:lnTo>
                <a:lnTo>
                  <a:pt x="616204" y="324866"/>
                </a:lnTo>
                <a:lnTo>
                  <a:pt x="610743" y="321056"/>
                </a:lnTo>
                <a:lnTo>
                  <a:pt x="618159" y="313436"/>
                </a:lnTo>
                <a:lnTo>
                  <a:pt x="645414" y="285496"/>
                </a:lnTo>
                <a:lnTo>
                  <a:pt x="644525" y="285496"/>
                </a:lnTo>
                <a:lnTo>
                  <a:pt x="643382" y="284226"/>
                </a:lnTo>
                <a:lnTo>
                  <a:pt x="640461" y="281686"/>
                </a:lnTo>
                <a:lnTo>
                  <a:pt x="637540" y="279146"/>
                </a:lnTo>
                <a:lnTo>
                  <a:pt x="631647" y="275336"/>
                </a:lnTo>
                <a:lnTo>
                  <a:pt x="630682" y="274929"/>
                </a:lnTo>
                <a:lnTo>
                  <a:pt x="630682" y="288036"/>
                </a:lnTo>
                <a:lnTo>
                  <a:pt x="604774" y="313436"/>
                </a:lnTo>
                <a:lnTo>
                  <a:pt x="600964" y="309626"/>
                </a:lnTo>
                <a:lnTo>
                  <a:pt x="599059" y="304546"/>
                </a:lnTo>
                <a:lnTo>
                  <a:pt x="599186" y="294386"/>
                </a:lnTo>
                <a:lnTo>
                  <a:pt x="600964" y="290576"/>
                </a:lnTo>
                <a:lnTo>
                  <a:pt x="604647" y="286766"/>
                </a:lnTo>
                <a:lnTo>
                  <a:pt x="608584" y="282956"/>
                </a:lnTo>
                <a:lnTo>
                  <a:pt x="613410" y="281686"/>
                </a:lnTo>
                <a:lnTo>
                  <a:pt x="622554" y="281686"/>
                </a:lnTo>
                <a:lnTo>
                  <a:pt x="626364" y="284226"/>
                </a:lnTo>
                <a:lnTo>
                  <a:pt x="630682" y="288036"/>
                </a:lnTo>
                <a:lnTo>
                  <a:pt x="630682" y="274929"/>
                </a:lnTo>
                <a:lnTo>
                  <a:pt x="625678" y="272796"/>
                </a:lnTo>
                <a:lnTo>
                  <a:pt x="619633" y="271526"/>
                </a:lnTo>
                <a:lnTo>
                  <a:pt x="611505" y="271526"/>
                </a:lnTo>
                <a:lnTo>
                  <a:pt x="604266" y="274066"/>
                </a:lnTo>
                <a:lnTo>
                  <a:pt x="591693" y="286766"/>
                </a:lnTo>
                <a:lnTo>
                  <a:pt x="588645" y="294386"/>
                </a:lnTo>
                <a:lnTo>
                  <a:pt x="588899" y="303276"/>
                </a:lnTo>
                <a:lnTo>
                  <a:pt x="618528" y="337566"/>
                </a:lnTo>
                <a:lnTo>
                  <a:pt x="624586" y="338836"/>
                </a:lnTo>
                <a:lnTo>
                  <a:pt x="632714" y="338836"/>
                </a:lnTo>
                <a:lnTo>
                  <a:pt x="640207" y="335026"/>
                </a:lnTo>
                <a:lnTo>
                  <a:pt x="648296" y="327406"/>
                </a:lnTo>
                <a:lnTo>
                  <a:pt x="652399" y="323596"/>
                </a:lnTo>
                <a:lnTo>
                  <a:pt x="655447" y="317246"/>
                </a:lnTo>
                <a:lnTo>
                  <a:pt x="657225" y="305816"/>
                </a:lnTo>
                <a:close/>
              </a:path>
              <a:path w="906779" h="420370">
                <a:moveTo>
                  <a:pt x="679577" y="183896"/>
                </a:moveTo>
                <a:lnTo>
                  <a:pt x="670560" y="175006"/>
                </a:lnTo>
                <a:lnTo>
                  <a:pt x="662686" y="182626"/>
                </a:lnTo>
                <a:lnTo>
                  <a:pt x="671703" y="191516"/>
                </a:lnTo>
                <a:lnTo>
                  <a:pt x="679577" y="183896"/>
                </a:lnTo>
                <a:close/>
              </a:path>
              <a:path w="906779" h="420370">
                <a:moveTo>
                  <a:pt x="714502" y="258826"/>
                </a:moveTo>
                <a:lnTo>
                  <a:pt x="694563" y="239052"/>
                </a:lnTo>
                <a:lnTo>
                  <a:pt x="694563" y="265176"/>
                </a:lnTo>
                <a:lnTo>
                  <a:pt x="693039" y="270256"/>
                </a:lnTo>
                <a:lnTo>
                  <a:pt x="686181" y="276606"/>
                </a:lnTo>
                <a:lnTo>
                  <a:pt x="681736" y="277876"/>
                </a:lnTo>
                <a:lnTo>
                  <a:pt x="670814" y="277876"/>
                </a:lnTo>
                <a:lnTo>
                  <a:pt x="665099" y="274066"/>
                </a:lnTo>
                <a:lnTo>
                  <a:pt x="659257" y="267716"/>
                </a:lnTo>
                <a:lnTo>
                  <a:pt x="653034" y="261366"/>
                </a:lnTo>
                <a:lnTo>
                  <a:pt x="649732" y="256286"/>
                </a:lnTo>
                <a:lnTo>
                  <a:pt x="648716" y="246126"/>
                </a:lnTo>
                <a:lnTo>
                  <a:pt x="650240" y="241046"/>
                </a:lnTo>
                <a:lnTo>
                  <a:pt x="653669" y="238506"/>
                </a:lnTo>
                <a:lnTo>
                  <a:pt x="657352" y="234696"/>
                </a:lnTo>
                <a:lnTo>
                  <a:pt x="661797" y="233426"/>
                </a:lnTo>
                <a:lnTo>
                  <a:pt x="672592" y="233426"/>
                </a:lnTo>
                <a:lnTo>
                  <a:pt x="694055" y="260096"/>
                </a:lnTo>
                <a:lnTo>
                  <a:pt x="694563" y="265176"/>
                </a:lnTo>
                <a:lnTo>
                  <a:pt x="694563" y="239052"/>
                </a:lnTo>
                <a:lnTo>
                  <a:pt x="688898" y="233426"/>
                </a:lnTo>
                <a:lnTo>
                  <a:pt x="650494" y="195326"/>
                </a:lnTo>
                <a:lnTo>
                  <a:pt x="642620" y="202946"/>
                </a:lnTo>
                <a:lnTo>
                  <a:pt x="665607" y="225806"/>
                </a:lnTo>
                <a:lnTo>
                  <a:pt x="659003" y="225806"/>
                </a:lnTo>
                <a:lnTo>
                  <a:pt x="638048" y="251206"/>
                </a:lnTo>
                <a:lnTo>
                  <a:pt x="638683" y="256286"/>
                </a:lnTo>
                <a:lnTo>
                  <a:pt x="666242" y="286766"/>
                </a:lnTo>
                <a:lnTo>
                  <a:pt x="671703" y="288036"/>
                </a:lnTo>
                <a:lnTo>
                  <a:pt x="676910" y="288036"/>
                </a:lnTo>
                <a:lnTo>
                  <a:pt x="687197" y="286766"/>
                </a:lnTo>
                <a:lnTo>
                  <a:pt x="691642" y="284226"/>
                </a:lnTo>
                <a:lnTo>
                  <a:pt x="697509" y="277876"/>
                </a:lnTo>
                <a:lnTo>
                  <a:pt x="701040" y="274066"/>
                </a:lnTo>
                <a:lnTo>
                  <a:pt x="703072" y="267716"/>
                </a:lnTo>
                <a:lnTo>
                  <a:pt x="701421" y="260096"/>
                </a:lnTo>
                <a:lnTo>
                  <a:pt x="707263" y="266446"/>
                </a:lnTo>
                <a:lnTo>
                  <a:pt x="713295" y="260096"/>
                </a:lnTo>
                <a:lnTo>
                  <a:pt x="714502" y="258826"/>
                </a:lnTo>
                <a:close/>
              </a:path>
              <a:path w="906779" h="420370">
                <a:moveTo>
                  <a:pt x="734568" y="238506"/>
                </a:moveTo>
                <a:lnTo>
                  <a:pt x="688213" y="192786"/>
                </a:lnTo>
                <a:lnTo>
                  <a:pt x="680339" y="200406"/>
                </a:lnTo>
                <a:lnTo>
                  <a:pt x="726694" y="247396"/>
                </a:lnTo>
                <a:lnTo>
                  <a:pt x="734568" y="238506"/>
                </a:lnTo>
                <a:close/>
              </a:path>
              <a:path w="906779" h="420370">
                <a:moveTo>
                  <a:pt x="758050" y="108966"/>
                </a:moveTo>
                <a:lnTo>
                  <a:pt x="751700" y="101346"/>
                </a:lnTo>
                <a:lnTo>
                  <a:pt x="724408" y="129286"/>
                </a:lnTo>
                <a:lnTo>
                  <a:pt x="730885" y="135636"/>
                </a:lnTo>
                <a:lnTo>
                  <a:pt x="758050" y="108966"/>
                </a:lnTo>
                <a:close/>
              </a:path>
              <a:path w="906779" h="420370">
                <a:moveTo>
                  <a:pt x="775716" y="185166"/>
                </a:moveTo>
                <a:lnTo>
                  <a:pt x="773684" y="178816"/>
                </a:lnTo>
                <a:lnTo>
                  <a:pt x="769226" y="172466"/>
                </a:lnTo>
                <a:lnTo>
                  <a:pt x="760463" y="178816"/>
                </a:lnTo>
                <a:lnTo>
                  <a:pt x="763778" y="183896"/>
                </a:lnTo>
                <a:lnTo>
                  <a:pt x="765429" y="187706"/>
                </a:lnTo>
                <a:lnTo>
                  <a:pt x="751967" y="208026"/>
                </a:lnTo>
                <a:lnTo>
                  <a:pt x="746760" y="208026"/>
                </a:lnTo>
                <a:lnTo>
                  <a:pt x="719455" y="175006"/>
                </a:lnTo>
                <a:lnTo>
                  <a:pt x="721233" y="169926"/>
                </a:lnTo>
                <a:lnTo>
                  <a:pt x="725297" y="166116"/>
                </a:lnTo>
                <a:lnTo>
                  <a:pt x="727824" y="163576"/>
                </a:lnTo>
                <a:lnTo>
                  <a:pt x="730885" y="162306"/>
                </a:lnTo>
                <a:lnTo>
                  <a:pt x="741286" y="162306"/>
                </a:lnTo>
                <a:lnTo>
                  <a:pt x="745236" y="164846"/>
                </a:lnTo>
                <a:lnTo>
                  <a:pt x="747077" y="162306"/>
                </a:lnTo>
                <a:lnTo>
                  <a:pt x="751700" y="155956"/>
                </a:lnTo>
                <a:lnTo>
                  <a:pt x="746112" y="152146"/>
                </a:lnTo>
                <a:lnTo>
                  <a:pt x="740410" y="150876"/>
                </a:lnTo>
                <a:lnTo>
                  <a:pt x="734695" y="152146"/>
                </a:lnTo>
                <a:lnTo>
                  <a:pt x="728853" y="152146"/>
                </a:lnTo>
                <a:lnTo>
                  <a:pt x="723519" y="154686"/>
                </a:lnTo>
                <a:lnTo>
                  <a:pt x="714502" y="164846"/>
                </a:lnTo>
                <a:lnTo>
                  <a:pt x="711708" y="168656"/>
                </a:lnTo>
                <a:lnTo>
                  <a:pt x="708660" y="178816"/>
                </a:lnTo>
                <a:lnTo>
                  <a:pt x="709041" y="185166"/>
                </a:lnTo>
                <a:lnTo>
                  <a:pt x="739381" y="216916"/>
                </a:lnTo>
                <a:lnTo>
                  <a:pt x="745350" y="218186"/>
                </a:lnTo>
                <a:lnTo>
                  <a:pt x="753351" y="218186"/>
                </a:lnTo>
                <a:lnTo>
                  <a:pt x="760603" y="215646"/>
                </a:lnTo>
                <a:lnTo>
                  <a:pt x="768223" y="208026"/>
                </a:lnTo>
                <a:lnTo>
                  <a:pt x="772033" y="204216"/>
                </a:lnTo>
                <a:lnTo>
                  <a:pt x="774687" y="197866"/>
                </a:lnTo>
                <a:lnTo>
                  <a:pt x="775716" y="185166"/>
                </a:lnTo>
                <a:close/>
              </a:path>
              <a:path w="906779" h="420370">
                <a:moveTo>
                  <a:pt x="802005" y="171196"/>
                </a:moveTo>
                <a:lnTo>
                  <a:pt x="755523" y="125476"/>
                </a:lnTo>
                <a:lnTo>
                  <a:pt x="747763" y="133096"/>
                </a:lnTo>
                <a:lnTo>
                  <a:pt x="794131" y="178816"/>
                </a:lnTo>
                <a:lnTo>
                  <a:pt x="802005" y="171196"/>
                </a:lnTo>
                <a:close/>
              </a:path>
              <a:path w="906779" h="420370">
                <a:moveTo>
                  <a:pt x="853821" y="120396"/>
                </a:moveTo>
                <a:lnTo>
                  <a:pt x="826630" y="92456"/>
                </a:lnTo>
                <a:lnTo>
                  <a:pt x="821690" y="87376"/>
                </a:lnTo>
                <a:lnTo>
                  <a:pt x="819023" y="84836"/>
                </a:lnTo>
                <a:lnTo>
                  <a:pt x="817245" y="83566"/>
                </a:lnTo>
                <a:lnTo>
                  <a:pt x="814578" y="82296"/>
                </a:lnTo>
                <a:lnTo>
                  <a:pt x="811784" y="81026"/>
                </a:lnTo>
                <a:lnTo>
                  <a:pt x="806196" y="79756"/>
                </a:lnTo>
                <a:lnTo>
                  <a:pt x="803148" y="81026"/>
                </a:lnTo>
                <a:lnTo>
                  <a:pt x="799719" y="82296"/>
                </a:lnTo>
                <a:lnTo>
                  <a:pt x="796417" y="83566"/>
                </a:lnTo>
                <a:lnTo>
                  <a:pt x="793369" y="84836"/>
                </a:lnTo>
                <a:lnTo>
                  <a:pt x="784098" y="94996"/>
                </a:lnTo>
                <a:lnTo>
                  <a:pt x="781685" y="102616"/>
                </a:lnTo>
                <a:lnTo>
                  <a:pt x="783450" y="110236"/>
                </a:lnTo>
                <a:lnTo>
                  <a:pt x="776859" y="103886"/>
                </a:lnTo>
                <a:lnTo>
                  <a:pt x="769747" y="111506"/>
                </a:lnTo>
                <a:lnTo>
                  <a:pt x="816102" y="157226"/>
                </a:lnTo>
                <a:lnTo>
                  <a:pt x="823976" y="149606"/>
                </a:lnTo>
                <a:lnTo>
                  <a:pt x="798703" y="124206"/>
                </a:lnTo>
                <a:lnTo>
                  <a:pt x="792734" y="117856"/>
                </a:lnTo>
                <a:lnTo>
                  <a:pt x="789940" y="112776"/>
                </a:lnTo>
                <a:lnTo>
                  <a:pt x="790105" y="110236"/>
                </a:lnTo>
                <a:lnTo>
                  <a:pt x="790575" y="103886"/>
                </a:lnTo>
                <a:lnTo>
                  <a:pt x="792353" y="100076"/>
                </a:lnTo>
                <a:lnTo>
                  <a:pt x="797814" y="94996"/>
                </a:lnTo>
                <a:lnTo>
                  <a:pt x="800100" y="93726"/>
                </a:lnTo>
                <a:lnTo>
                  <a:pt x="802640" y="92456"/>
                </a:lnTo>
                <a:lnTo>
                  <a:pt x="807466" y="92456"/>
                </a:lnTo>
                <a:lnTo>
                  <a:pt x="809625" y="93726"/>
                </a:lnTo>
                <a:lnTo>
                  <a:pt x="811911" y="93726"/>
                </a:lnTo>
                <a:lnTo>
                  <a:pt x="814578" y="96266"/>
                </a:lnTo>
                <a:lnTo>
                  <a:pt x="817753" y="100076"/>
                </a:lnTo>
                <a:lnTo>
                  <a:pt x="845947" y="128016"/>
                </a:lnTo>
                <a:lnTo>
                  <a:pt x="853821" y="120396"/>
                </a:lnTo>
                <a:close/>
              </a:path>
              <a:path w="906779" h="420370">
                <a:moveTo>
                  <a:pt x="906780" y="67056"/>
                </a:moveTo>
                <a:lnTo>
                  <a:pt x="904113" y="65786"/>
                </a:lnTo>
                <a:lnTo>
                  <a:pt x="901573" y="64516"/>
                </a:lnTo>
                <a:lnTo>
                  <a:pt x="897001" y="61976"/>
                </a:lnTo>
                <a:lnTo>
                  <a:pt x="889762" y="54356"/>
                </a:lnTo>
                <a:lnTo>
                  <a:pt x="884936" y="49276"/>
                </a:lnTo>
                <a:lnTo>
                  <a:pt x="883920" y="48298"/>
                </a:lnTo>
                <a:lnTo>
                  <a:pt x="883920" y="73406"/>
                </a:lnTo>
                <a:lnTo>
                  <a:pt x="882777" y="77216"/>
                </a:lnTo>
                <a:lnTo>
                  <a:pt x="881761" y="79756"/>
                </a:lnTo>
                <a:lnTo>
                  <a:pt x="879729" y="83566"/>
                </a:lnTo>
                <a:lnTo>
                  <a:pt x="873633" y="89916"/>
                </a:lnTo>
                <a:lnTo>
                  <a:pt x="870712" y="91186"/>
                </a:lnTo>
                <a:lnTo>
                  <a:pt x="862203" y="91186"/>
                </a:lnTo>
                <a:lnTo>
                  <a:pt x="860044" y="88646"/>
                </a:lnTo>
                <a:lnTo>
                  <a:pt x="858647" y="87376"/>
                </a:lnTo>
                <a:lnTo>
                  <a:pt x="857758" y="86106"/>
                </a:lnTo>
                <a:lnTo>
                  <a:pt x="857377" y="83566"/>
                </a:lnTo>
                <a:lnTo>
                  <a:pt x="856996" y="82296"/>
                </a:lnTo>
                <a:lnTo>
                  <a:pt x="857250" y="79756"/>
                </a:lnTo>
                <a:lnTo>
                  <a:pt x="858774" y="75946"/>
                </a:lnTo>
                <a:lnTo>
                  <a:pt x="860425" y="73406"/>
                </a:lnTo>
                <a:lnTo>
                  <a:pt x="868172" y="63246"/>
                </a:lnTo>
                <a:lnTo>
                  <a:pt x="871474" y="58166"/>
                </a:lnTo>
                <a:lnTo>
                  <a:pt x="883920" y="73406"/>
                </a:lnTo>
                <a:lnTo>
                  <a:pt x="883920" y="48298"/>
                </a:lnTo>
                <a:lnTo>
                  <a:pt x="875703" y="40386"/>
                </a:lnTo>
                <a:lnTo>
                  <a:pt x="874395" y="39116"/>
                </a:lnTo>
                <a:lnTo>
                  <a:pt x="870966" y="35306"/>
                </a:lnTo>
                <a:lnTo>
                  <a:pt x="868426" y="34036"/>
                </a:lnTo>
                <a:lnTo>
                  <a:pt x="866775" y="32766"/>
                </a:lnTo>
                <a:lnTo>
                  <a:pt x="864108" y="30226"/>
                </a:lnTo>
                <a:lnTo>
                  <a:pt x="861568" y="30226"/>
                </a:lnTo>
                <a:lnTo>
                  <a:pt x="856361" y="28956"/>
                </a:lnTo>
                <a:lnTo>
                  <a:pt x="853440" y="30226"/>
                </a:lnTo>
                <a:lnTo>
                  <a:pt x="846582" y="32766"/>
                </a:lnTo>
                <a:lnTo>
                  <a:pt x="827532" y="60706"/>
                </a:lnTo>
                <a:lnTo>
                  <a:pt x="828167" y="67056"/>
                </a:lnTo>
                <a:lnTo>
                  <a:pt x="829691" y="70866"/>
                </a:lnTo>
                <a:lnTo>
                  <a:pt x="832358" y="74676"/>
                </a:lnTo>
                <a:lnTo>
                  <a:pt x="841121" y="68326"/>
                </a:lnTo>
                <a:lnTo>
                  <a:pt x="838581" y="64516"/>
                </a:lnTo>
                <a:lnTo>
                  <a:pt x="837565" y="60706"/>
                </a:lnTo>
                <a:lnTo>
                  <a:pt x="838581" y="54356"/>
                </a:lnTo>
                <a:lnTo>
                  <a:pt x="840613" y="50546"/>
                </a:lnTo>
                <a:lnTo>
                  <a:pt x="848233" y="42926"/>
                </a:lnTo>
                <a:lnTo>
                  <a:pt x="852170" y="41656"/>
                </a:lnTo>
                <a:lnTo>
                  <a:pt x="855980" y="41656"/>
                </a:lnTo>
                <a:lnTo>
                  <a:pt x="858774" y="40386"/>
                </a:lnTo>
                <a:lnTo>
                  <a:pt x="861695" y="42926"/>
                </a:lnTo>
                <a:lnTo>
                  <a:pt x="864997" y="45466"/>
                </a:lnTo>
                <a:lnTo>
                  <a:pt x="865251" y="45466"/>
                </a:lnTo>
                <a:lnTo>
                  <a:pt x="865886" y="46736"/>
                </a:lnTo>
                <a:lnTo>
                  <a:pt x="866902" y="48006"/>
                </a:lnTo>
                <a:lnTo>
                  <a:pt x="864997" y="51816"/>
                </a:lnTo>
                <a:lnTo>
                  <a:pt x="861187" y="56896"/>
                </a:lnTo>
                <a:lnTo>
                  <a:pt x="855599" y="64516"/>
                </a:lnTo>
                <a:lnTo>
                  <a:pt x="852932" y="68326"/>
                </a:lnTo>
                <a:lnTo>
                  <a:pt x="851027" y="70866"/>
                </a:lnTo>
                <a:lnTo>
                  <a:pt x="849884" y="72136"/>
                </a:lnTo>
                <a:lnTo>
                  <a:pt x="847344" y="78486"/>
                </a:lnTo>
                <a:lnTo>
                  <a:pt x="846709" y="81026"/>
                </a:lnTo>
                <a:lnTo>
                  <a:pt x="846201" y="83566"/>
                </a:lnTo>
                <a:lnTo>
                  <a:pt x="846328" y="86106"/>
                </a:lnTo>
                <a:lnTo>
                  <a:pt x="848106" y="92456"/>
                </a:lnTo>
                <a:lnTo>
                  <a:pt x="849630" y="94996"/>
                </a:lnTo>
                <a:lnTo>
                  <a:pt x="855726" y="101346"/>
                </a:lnTo>
                <a:lnTo>
                  <a:pt x="860298" y="102616"/>
                </a:lnTo>
                <a:lnTo>
                  <a:pt x="870712" y="102616"/>
                </a:lnTo>
                <a:lnTo>
                  <a:pt x="875919" y="100076"/>
                </a:lnTo>
                <a:lnTo>
                  <a:pt x="884047" y="91186"/>
                </a:lnTo>
                <a:lnTo>
                  <a:pt x="886460" y="88646"/>
                </a:lnTo>
                <a:lnTo>
                  <a:pt x="888111" y="84836"/>
                </a:lnTo>
                <a:lnTo>
                  <a:pt x="889889" y="81026"/>
                </a:lnTo>
                <a:lnTo>
                  <a:pt x="890905" y="75946"/>
                </a:lnTo>
                <a:lnTo>
                  <a:pt x="891286" y="70866"/>
                </a:lnTo>
                <a:lnTo>
                  <a:pt x="893699" y="73406"/>
                </a:lnTo>
                <a:lnTo>
                  <a:pt x="896239" y="74676"/>
                </a:lnTo>
                <a:lnTo>
                  <a:pt x="898652" y="74676"/>
                </a:lnTo>
                <a:lnTo>
                  <a:pt x="902716" y="70866"/>
                </a:lnTo>
                <a:lnTo>
                  <a:pt x="906780" y="67056"/>
                </a:lnTo>
                <a:close/>
              </a:path>
            </a:pathLst>
          </a:custGeom>
          <a:solidFill>
            <a:srgbClr val="393A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521455" y="2900298"/>
            <a:ext cx="1311529" cy="5257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991353" y="3291078"/>
            <a:ext cx="112141" cy="1332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480939" y="3131311"/>
            <a:ext cx="312420" cy="293370"/>
          </a:xfrm>
          <a:custGeom>
            <a:avLst/>
            <a:gdLst/>
            <a:ahLst/>
            <a:cxnLst/>
            <a:rect l="l" t="t" r="r" b="b"/>
            <a:pathLst>
              <a:path w="312420" h="293370">
                <a:moveTo>
                  <a:pt x="8509" y="220472"/>
                </a:moveTo>
                <a:lnTo>
                  <a:pt x="0" y="228980"/>
                </a:lnTo>
                <a:lnTo>
                  <a:pt x="64008" y="292988"/>
                </a:lnTo>
                <a:lnTo>
                  <a:pt x="72516" y="284607"/>
                </a:lnTo>
                <a:lnTo>
                  <a:pt x="8509" y="220472"/>
                </a:lnTo>
                <a:close/>
              </a:path>
              <a:path w="312420" h="293370">
                <a:moveTo>
                  <a:pt x="71374" y="195072"/>
                </a:moveTo>
                <a:lnTo>
                  <a:pt x="64135" y="197992"/>
                </a:lnTo>
                <a:lnTo>
                  <a:pt x="51562" y="210565"/>
                </a:lnTo>
                <a:lnTo>
                  <a:pt x="48513" y="217932"/>
                </a:lnTo>
                <a:lnTo>
                  <a:pt x="48768" y="226313"/>
                </a:lnTo>
                <a:lnTo>
                  <a:pt x="72469" y="259048"/>
                </a:lnTo>
                <a:lnTo>
                  <a:pt x="92583" y="262382"/>
                </a:lnTo>
                <a:lnTo>
                  <a:pt x="100075" y="259079"/>
                </a:lnTo>
                <a:lnTo>
                  <a:pt x="107696" y="251460"/>
                </a:lnTo>
                <a:lnTo>
                  <a:pt x="91948" y="251460"/>
                </a:lnTo>
                <a:lnTo>
                  <a:pt x="81407" y="251205"/>
                </a:lnTo>
                <a:lnTo>
                  <a:pt x="76073" y="248792"/>
                </a:lnTo>
                <a:lnTo>
                  <a:pt x="70612" y="243966"/>
                </a:lnTo>
                <a:lnTo>
                  <a:pt x="77495" y="237109"/>
                </a:lnTo>
                <a:lnTo>
                  <a:pt x="64643" y="237109"/>
                </a:lnTo>
                <a:lnTo>
                  <a:pt x="60833" y="232790"/>
                </a:lnTo>
                <a:lnTo>
                  <a:pt x="59033" y="228473"/>
                </a:lnTo>
                <a:lnTo>
                  <a:pt x="59055" y="218439"/>
                </a:lnTo>
                <a:lnTo>
                  <a:pt x="60960" y="214249"/>
                </a:lnTo>
                <a:lnTo>
                  <a:pt x="64515" y="210565"/>
                </a:lnTo>
                <a:lnTo>
                  <a:pt x="68452" y="206628"/>
                </a:lnTo>
                <a:lnTo>
                  <a:pt x="73278" y="204850"/>
                </a:lnTo>
                <a:lnTo>
                  <a:pt x="100459" y="204850"/>
                </a:lnTo>
                <a:lnTo>
                  <a:pt x="97414" y="202219"/>
                </a:lnTo>
                <a:lnTo>
                  <a:pt x="91519" y="198532"/>
                </a:lnTo>
                <a:lnTo>
                  <a:pt x="85552" y="196226"/>
                </a:lnTo>
                <a:lnTo>
                  <a:pt x="79501" y="195325"/>
                </a:lnTo>
                <a:lnTo>
                  <a:pt x="71374" y="195072"/>
                </a:lnTo>
                <a:close/>
              </a:path>
              <a:path w="312420" h="293370">
                <a:moveTo>
                  <a:pt x="112268" y="216915"/>
                </a:moveTo>
                <a:lnTo>
                  <a:pt x="103124" y="224027"/>
                </a:lnTo>
                <a:lnTo>
                  <a:pt x="105283" y="228473"/>
                </a:lnTo>
                <a:lnTo>
                  <a:pt x="106043" y="232531"/>
                </a:lnTo>
                <a:lnTo>
                  <a:pt x="91948" y="251460"/>
                </a:lnTo>
                <a:lnTo>
                  <a:pt x="107696" y="251460"/>
                </a:lnTo>
                <a:lnTo>
                  <a:pt x="112268" y="246887"/>
                </a:lnTo>
                <a:lnTo>
                  <a:pt x="115315" y="241173"/>
                </a:lnTo>
                <a:lnTo>
                  <a:pt x="116871" y="230504"/>
                </a:lnTo>
                <a:lnTo>
                  <a:pt x="116919" y="228218"/>
                </a:lnTo>
                <a:lnTo>
                  <a:pt x="115697" y="222885"/>
                </a:lnTo>
                <a:lnTo>
                  <a:pt x="112268" y="216915"/>
                </a:lnTo>
                <a:close/>
              </a:path>
              <a:path w="312420" h="293370">
                <a:moveTo>
                  <a:pt x="100459" y="204850"/>
                </a:moveTo>
                <a:lnTo>
                  <a:pt x="73278" y="204850"/>
                </a:lnTo>
                <a:lnTo>
                  <a:pt x="78739" y="205359"/>
                </a:lnTo>
                <a:lnTo>
                  <a:pt x="82423" y="205739"/>
                </a:lnTo>
                <a:lnTo>
                  <a:pt x="86233" y="207645"/>
                </a:lnTo>
                <a:lnTo>
                  <a:pt x="90550" y="211200"/>
                </a:lnTo>
                <a:lnTo>
                  <a:pt x="64643" y="237109"/>
                </a:lnTo>
                <a:lnTo>
                  <a:pt x="77495" y="237109"/>
                </a:lnTo>
                <a:lnTo>
                  <a:pt x="105283" y="209423"/>
                </a:lnTo>
                <a:lnTo>
                  <a:pt x="104394" y="208407"/>
                </a:lnTo>
                <a:lnTo>
                  <a:pt x="103632" y="207772"/>
                </a:lnTo>
                <a:lnTo>
                  <a:pt x="103250" y="207263"/>
                </a:lnTo>
                <a:lnTo>
                  <a:pt x="100459" y="204850"/>
                </a:lnTo>
                <a:close/>
              </a:path>
              <a:path w="312420" h="293370">
                <a:moveTo>
                  <a:pt x="148209" y="218821"/>
                </a:moveTo>
                <a:lnTo>
                  <a:pt x="139446" y="225298"/>
                </a:lnTo>
                <a:lnTo>
                  <a:pt x="144272" y="230504"/>
                </a:lnTo>
                <a:lnTo>
                  <a:pt x="149733" y="232537"/>
                </a:lnTo>
                <a:lnTo>
                  <a:pt x="161416" y="230759"/>
                </a:lnTo>
                <a:lnTo>
                  <a:pt x="167132" y="227457"/>
                </a:lnTo>
                <a:lnTo>
                  <a:pt x="172974" y="221741"/>
                </a:lnTo>
                <a:lnTo>
                  <a:pt x="153415" y="221741"/>
                </a:lnTo>
                <a:lnTo>
                  <a:pt x="150875" y="220852"/>
                </a:lnTo>
                <a:lnTo>
                  <a:pt x="148209" y="218821"/>
                </a:lnTo>
                <a:close/>
              </a:path>
              <a:path w="312420" h="293370">
                <a:moveTo>
                  <a:pt x="176541" y="184150"/>
                </a:moveTo>
                <a:lnTo>
                  <a:pt x="160782" y="184150"/>
                </a:lnTo>
                <a:lnTo>
                  <a:pt x="165988" y="189229"/>
                </a:lnTo>
                <a:lnTo>
                  <a:pt x="169163" y="192786"/>
                </a:lnTo>
                <a:lnTo>
                  <a:pt x="170659" y="195325"/>
                </a:lnTo>
                <a:lnTo>
                  <a:pt x="172212" y="198120"/>
                </a:lnTo>
                <a:lnTo>
                  <a:pt x="172886" y="201040"/>
                </a:lnTo>
                <a:lnTo>
                  <a:pt x="172855" y="202219"/>
                </a:lnTo>
                <a:lnTo>
                  <a:pt x="153415" y="221741"/>
                </a:lnTo>
                <a:lnTo>
                  <a:pt x="172974" y="221741"/>
                </a:lnTo>
                <a:lnTo>
                  <a:pt x="177419" y="217297"/>
                </a:lnTo>
                <a:lnTo>
                  <a:pt x="180466" y="212471"/>
                </a:lnTo>
                <a:lnTo>
                  <a:pt x="183187" y="202946"/>
                </a:lnTo>
                <a:lnTo>
                  <a:pt x="183261" y="197865"/>
                </a:lnTo>
                <a:lnTo>
                  <a:pt x="180212" y="188975"/>
                </a:lnTo>
                <a:lnTo>
                  <a:pt x="176541" y="184150"/>
                </a:lnTo>
                <a:close/>
              </a:path>
              <a:path w="312420" h="293370">
                <a:moveTo>
                  <a:pt x="118872" y="147700"/>
                </a:moveTo>
                <a:lnTo>
                  <a:pt x="112140" y="150113"/>
                </a:lnTo>
                <a:lnTo>
                  <a:pt x="106680" y="155575"/>
                </a:lnTo>
                <a:lnTo>
                  <a:pt x="102488" y="159638"/>
                </a:lnTo>
                <a:lnTo>
                  <a:pt x="99949" y="164211"/>
                </a:lnTo>
                <a:lnTo>
                  <a:pt x="97916" y="174371"/>
                </a:lnTo>
                <a:lnTo>
                  <a:pt x="98551" y="179577"/>
                </a:lnTo>
                <a:lnTo>
                  <a:pt x="124206" y="209803"/>
                </a:lnTo>
                <a:lnTo>
                  <a:pt x="140462" y="211962"/>
                </a:lnTo>
                <a:lnTo>
                  <a:pt x="147700" y="209423"/>
                </a:lnTo>
                <a:lnTo>
                  <a:pt x="154050" y="202946"/>
                </a:lnTo>
                <a:lnTo>
                  <a:pt x="155956" y="201040"/>
                </a:lnTo>
                <a:lnTo>
                  <a:pt x="140208" y="201040"/>
                </a:lnTo>
                <a:lnTo>
                  <a:pt x="129794" y="200278"/>
                </a:lnTo>
                <a:lnTo>
                  <a:pt x="108712" y="169290"/>
                </a:lnTo>
                <a:lnTo>
                  <a:pt x="110236" y="164973"/>
                </a:lnTo>
                <a:lnTo>
                  <a:pt x="113664" y="161416"/>
                </a:lnTo>
                <a:lnTo>
                  <a:pt x="117221" y="157861"/>
                </a:lnTo>
                <a:lnTo>
                  <a:pt x="121793" y="156337"/>
                </a:lnTo>
                <a:lnTo>
                  <a:pt x="149032" y="156337"/>
                </a:lnTo>
                <a:lnTo>
                  <a:pt x="141310" y="148589"/>
                </a:lnTo>
                <a:lnTo>
                  <a:pt x="126873" y="148589"/>
                </a:lnTo>
                <a:lnTo>
                  <a:pt x="118872" y="147700"/>
                </a:lnTo>
                <a:close/>
              </a:path>
              <a:path w="312420" h="293370">
                <a:moveTo>
                  <a:pt x="149032" y="156337"/>
                </a:moveTo>
                <a:lnTo>
                  <a:pt x="121793" y="156337"/>
                </a:lnTo>
                <a:lnTo>
                  <a:pt x="132587" y="157099"/>
                </a:lnTo>
                <a:lnTo>
                  <a:pt x="138049" y="160020"/>
                </a:lnTo>
                <a:lnTo>
                  <a:pt x="149733" y="171703"/>
                </a:lnTo>
                <a:lnTo>
                  <a:pt x="152781" y="177291"/>
                </a:lnTo>
                <a:lnTo>
                  <a:pt x="153543" y="187705"/>
                </a:lnTo>
                <a:lnTo>
                  <a:pt x="151891" y="192150"/>
                </a:lnTo>
                <a:lnTo>
                  <a:pt x="148209" y="195707"/>
                </a:lnTo>
                <a:lnTo>
                  <a:pt x="144652" y="199389"/>
                </a:lnTo>
                <a:lnTo>
                  <a:pt x="140208" y="201040"/>
                </a:lnTo>
                <a:lnTo>
                  <a:pt x="155956" y="201040"/>
                </a:lnTo>
                <a:lnTo>
                  <a:pt x="159131" y="197865"/>
                </a:lnTo>
                <a:lnTo>
                  <a:pt x="161416" y="191515"/>
                </a:lnTo>
                <a:lnTo>
                  <a:pt x="160782" y="184150"/>
                </a:lnTo>
                <a:lnTo>
                  <a:pt x="176541" y="184150"/>
                </a:lnTo>
                <a:lnTo>
                  <a:pt x="175768" y="183134"/>
                </a:lnTo>
                <a:lnTo>
                  <a:pt x="149032" y="156337"/>
                </a:lnTo>
                <a:close/>
              </a:path>
              <a:path w="312420" h="293370">
                <a:moveTo>
                  <a:pt x="147827" y="116459"/>
                </a:moveTo>
                <a:lnTo>
                  <a:pt x="172085" y="156337"/>
                </a:lnTo>
                <a:lnTo>
                  <a:pt x="184785" y="163195"/>
                </a:lnTo>
                <a:lnTo>
                  <a:pt x="187578" y="163702"/>
                </a:lnTo>
                <a:lnTo>
                  <a:pt x="190626" y="163195"/>
                </a:lnTo>
                <a:lnTo>
                  <a:pt x="197485" y="160654"/>
                </a:lnTo>
                <a:lnTo>
                  <a:pt x="200533" y="158623"/>
                </a:lnTo>
                <a:lnTo>
                  <a:pt x="207009" y="152146"/>
                </a:lnTo>
                <a:lnTo>
                  <a:pt x="187578" y="152146"/>
                </a:lnTo>
                <a:lnTo>
                  <a:pt x="184912" y="151511"/>
                </a:lnTo>
                <a:lnTo>
                  <a:pt x="182372" y="149987"/>
                </a:lnTo>
                <a:lnTo>
                  <a:pt x="180594" y="148843"/>
                </a:lnTo>
                <a:lnTo>
                  <a:pt x="177673" y="146176"/>
                </a:lnTo>
                <a:lnTo>
                  <a:pt x="147827" y="116459"/>
                </a:lnTo>
                <a:close/>
              </a:path>
              <a:path w="312420" h="293370">
                <a:moveTo>
                  <a:pt x="177673" y="86613"/>
                </a:moveTo>
                <a:lnTo>
                  <a:pt x="169799" y="94487"/>
                </a:lnTo>
                <a:lnTo>
                  <a:pt x="198500" y="123316"/>
                </a:lnTo>
                <a:lnTo>
                  <a:pt x="201168" y="126746"/>
                </a:lnTo>
                <a:lnTo>
                  <a:pt x="202437" y="129666"/>
                </a:lnTo>
                <a:lnTo>
                  <a:pt x="203581" y="132714"/>
                </a:lnTo>
                <a:lnTo>
                  <a:pt x="203835" y="135762"/>
                </a:lnTo>
                <a:lnTo>
                  <a:pt x="202057" y="142366"/>
                </a:lnTo>
                <a:lnTo>
                  <a:pt x="200406" y="145161"/>
                </a:lnTo>
                <a:lnTo>
                  <a:pt x="195707" y="149860"/>
                </a:lnTo>
                <a:lnTo>
                  <a:pt x="193166" y="151257"/>
                </a:lnTo>
                <a:lnTo>
                  <a:pt x="190373" y="151637"/>
                </a:lnTo>
                <a:lnTo>
                  <a:pt x="187578" y="152146"/>
                </a:lnTo>
                <a:lnTo>
                  <a:pt x="207009" y="152146"/>
                </a:lnTo>
                <a:lnTo>
                  <a:pt x="209550" y="149605"/>
                </a:lnTo>
                <a:lnTo>
                  <a:pt x="211836" y="142112"/>
                </a:lnTo>
                <a:lnTo>
                  <a:pt x="210185" y="133223"/>
                </a:lnTo>
                <a:lnTo>
                  <a:pt x="223898" y="133223"/>
                </a:lnTo>
                <a:lnTo>
                  <a:pt x="224027" y="133096"/>
                </a:lnTo>
                <a:lnTo>
                  <a:pt x="177673" y="86613"/>
                </a:lnTo>
                <a:close/>
              </a:path>
              <a:path w="312420" h="293370">
                <a:moveTo>
                  <a:pt x="128524" y="135762"/>
                </a:moveTo>
                <a:lnTo>
                  <a:pt x="121285" y="143001"/>
                </a:lnTo>
                <a:lnTo>
                  <a:pt x="126873" y="148589"/>
                </a:lnTo>
                <a:lnTo>
                  <a:pt x="141310" y="148589"/>
                </a:lnTo>
                <a:lnTo>
                  <a:pt x="128524" y="135762"/>
                </a:lnTo>
                <a:close/>
              </a:path>
              <a:path w="312420" h="293370">
                <a:moveTo>
                  <a:pt x="223898" y="133223"/>
                </a:moveTo>
                <a:lnTo>
                  <a:pt x="210185" y="133223"/>
                </a:lnTo>
                <a:lnTo>
                  <a:pt x="216915" y="140080"/>
                </a:lnTo>
                <a:lnTo>
                  <a:pt x="223898" y="133223"/>
                </a:lnTo>
                <a:close/>
              </a:path>
              <a:path w="312420" h="293370">
                <a:moveTo>
                  <a:pt x="193294" y="70992"/>
                </a:moveTo>
                <a:lnTo>
                  <a:pt x="185038" y="79248"/>
                </a:lnTo>
                <a:lnTo>
                  <a:pt x="249047" y="107950"/>
                </a:lnTo>
                <a:lnTo>
                  <a:pt x="256412" y="100711"/>
                </a:lnTo>
                <a:lnTo>
                  <a:pt x="253896" y="95123"/>
                </a:lnTo>
                <a:lnTo>
                  <a:pt x="243332" y="95123"/>
                </a:lnTo>
                <a:lnTo>
                  <a:pt x="239268" y="92837"/>
                </a:lnTo>
                <a:lnTo>
                  <a:pt x="235076" y="90677"/>
                </a:lnTo>
                <a:lnTo>
                  <a:pt x="193294" y="70992"/>
                </a:lnTo>
                <a:close/>
              </a:path>
              <a:path w="312420" h="293370">
                <a:moveTo>
                  <a:pt x="227584" y="36702"/>
                </a:moveTo>
                <a:lnTo>
                  <a:pt x="219456" y="44830"/>
                </a:lnTo>
                <a:lnTo>
                  <a:pt x="237489" y="83438"/>
                </a:lnTo>
                <a:lnTo>
                  <a:pt x="239649" y="88137"/>
                </a:lnTo>
                <a:lnTo>
                  <a:pt x="241553" y="92075"/>
                </a:lnTo>
                <a:lnTo>
                  <a:pt x="243332" y="95123"/>
                </a:lnTo>
                <a:lnTo>
                  <a:pt x="253896" y="95123"/>
                </a:lnTo>
                <a:lnTo>
                  <a:pt x="227584" y="36702"/>
                </a:lnTo>
                <a:close/>
              </a:path>
              <a:path w="312420" h="293370">
                <a:moveTo>
                  <a:pt x="266446" y="0"/>
                </a:moveTo>
                <a:lnTo>
                  <a:pt x="259207" y="2921"/>
                </a:lnTo>
                <a:lnTo>
                  <a:pt x="252984" y="9143"/>
                </a:lnTo>
                <a:lnTo>
                  <a:pt x="246634" y="15621"/>
                </a:lnTo>
                <a:lnTo>
                  <a:pt x="243586" y="22987"/>
                </a:lnTo>
                <a:lnTo>
                  <a:pt x="243839" y="31241"/>
                </a:lnTo>
                <a:lnTo>
                  <a:pt x="267541" y="64039"/>
                </a:lnTo>
                <a:lnTo>
                  <a:pt x="287655" y="67310"/>
                </a:lnTo>
                <a:lnTo>
                  <a:pt x="295148" y="64008"/>
                </a:lnTo>
                <a:lnTo>
                  <a:pt x="301878" y="57150"/>
                </a:lnTo>
                <a:lnTo>
                  <a:pt x="302659" y="56387"/>
                </a:lnTo>
                <a:lnTo>
                  <a:pt x="281686" y="56387"/>
                </a:lnTo>
                <a:lnTo>
                  <a:pt x="276478" y="56261"/>
                </a:lnTo>
                <a:lnTo>
                  <a:pt x="271145" y="53721"/>
                </a:lnTo>
                <a:lnTo>
                  <a:pt x="265684" y="48895"/>
                </a:lnTo>
                <a:lnTo>
                  <a:pt x="272567" y="42037"/>
                </a:lnTo>
                <a:lnTo>
                  <a:pt x="259714" y="42037"/>
                </a:lnTo>
                <a:lnTo>
                  <a:pt x="255905" y="37718"/>
                </a:lnTo>
                <a:lnTo>
                  <a:pt x="254105" y="33400"/>
                </a:lnTo>
                <a:lnTo>
                  <a:pt x="254126" y="23367"/>
                </a:lnTo>
                <a:lnTo>
                  <a:pt x="255905" y="19176"/>
                </a:lnTo>
                <a:lnTo>
                  <a:pt x="263525" y="11557"/>
                </a:lnTo>
                <a:lnTo>
                  <a:pt x="268350" y="9778"/>
                </a:lnTo>
                <a:lnTo>
                  <a:pt x="295429" y="9778"/>
                </a:lnTo>
                <a:lnTo>
                  <a:pt x="292433" y="7165"/>
                </a:lnTo>
                <a:lnTo>
                  <a:pt x="286575" y="3508"/>
                </a:lnTo>
                <a:lnTo>
                  <a:pt x="280622" y="1208"/>
                </a:lnTo>
                <a:lnTo>
                  <a:pt x="274574" y="253"/>
                </a:lnTo>
                <a:lnTo>
                  <a:pt x="266446" y="0"/>
                </a:lnTo>
                <a:close/>
              </a:path>
              <a:path w="312420" h="293370">
                <a:moveTo>
                  <a:pt x="307339" y="21843"/>
                </a:moveTo>
                <a:lnTo>
                  <a:pt x="298196" y="28955"/>
                </a:lnTo>
                <a:lnTo>
                  <a:pt x="300355" y="33400"/>
                </a:lnTo>
                <a:lnTo>
                  <a:pt x="300974" y="36702"/>
                </a:lnTo>
                <a:lnTo>
                  <a:pt x="287020" y="56387"/>
                </a:lnTo>
                <a:lnTo>
                  <a:pt x="302659" y="56387"/>
                </a:lnTo>
                <a:lnTo>
                  <a:pt x="307339" y="51815"/>
                </a:lnTo>
                <a:lnTo>
                  <a:pt x="310388" y="46100"/>
                </a:lnTo>
                <a:lnTo>
                  <a:pt x="312165" y="33909"/>
                </a:lnTo>
                <a:lnTo>
                  <a:pt x="310769" y="27812"/>
                </a:lnTo>
                <a:lnTo>
                  <a:pt x="307339" y="21843"/>
                </a:lnTo>
                <a:close/>
              </a:path>
              <a:path w="312420" h="293370">
                <a:moveTo>
                  <a:pt x="295429" y="9778"/>
                </a:moveTo>
                <a:lnTo>
                  <a:pt x="268350" y="9778"/>
                </a:lnTo>
                <a:lnTo>
                  <a:pt x="273812" y="10287"/>
                </a:lnTo>
                <a:lnTo>
                  <a:pt x="277368" y="10667"/>
                </a:lnTo>
                <a:lnTo>
                  <a:pt x="281305" y="12573"/>
                </a:lnTo>
                <a:lnTo>
                  <a:pt x="285623" y="16128"/>
                </a:lnTo>
                <a:lnTo>
                  <a:pt x="259714" y="42037"/>
                </a:lnTo>
                <a:lnTo>
                  <a:pt x="272567" y="42037"/>
                </a:lnTo>
                <a:lnTo>
                  <a:pt x="300355" y="14350"/>
                </a:lnTo>
                <a:lnTo>
                  <a:pt x="299465" y="13335"/>
                </a:lnTo>
                <a:lnTo>
                  <a:pt x="298703" y="12700"/>
                </a:lnTo>
                <a:lnTo>
                  <a:pt x="298196" y="12191"/>
                </a:lnTo>
                <a:lnTo>
                  <a:pt x="295429" y="9778"/>
                </a:lnTo>
                <a:close/>
              </a:path>
            </a:pathLst>
          </a:custGeom>
          <a:solidFill>
            <a:srgbClr val="393A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969000" y="2605785"/>
            <a:ext cx="1344168" cy="8202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437628" y="2567051"/>
            <a:ext cx="1359280" cy="8590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899779" y="2705226"/>
            <a:ext cx="1351026" cy="70421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3067</Words>
  <Application>Microsoft Office PowerPoint</Application>
  <PresentationFormat>Widescreen</PresentationFormat>
  <Paragraphs>1077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Calibri</vt:lpstr>
      <vt:lpstr>Carlito</vt:lpstr>
      <vt:lpstr>Times New Roman</vt:lpstr>
      <vt:lpstr>Wingdings</vt:lpstr>
      <vt:lpstr>Office Theme</vt:lpstr>
      <vt:lpstr>PowerPoint Presentation</vt:lpstr>
      <vt:lpstr>Kas, kā un kāpēc</vt:lpstr>
      <vt:lpstr>Reģionu eksports vīrusa laikos</vt:lpstr>
      <vt:lpstr>Rīgai pērn palīdzēja gan preču, gan  pakalpojumu nozaru struktūra</vt:lpstr>
      <vt:lpstr>Rīgas labais sniegums ir diezgan noturīgs</vt:lpstr>
      <vt:lpstr>Jaunās reģionu robežas nostiprina Rīgas varenību</vt:lpstr>
      <vt:lpstr>Ienākumu līmeņa atšķirības reģionos paliek ļoti līdzīgas</vt:lpstr>
      <vt:lpstr>Reģioni, kas vairāk eksportē, ir (kļūst) bagātāki</vt:lpstr>
      <vt:lpstr>Pērn labi klājās tehnoloģiju nozarēm</vt:lpstr>
      <vt:lpstr>Kas reģionus pērn cēla, kas gremdēja (1)</vt:lpstr>
      <vt:lpstr>Kas reģionus pērn cēla, kas gremdēja (2)</vt:lpstr>
      <vt:lpstr>Rīga un Vidzeme specializējas, pārējie diversificējas</vt:lpstr>
      <vt:lpstr>Pētījumā aptverto nozaru kopējais devums un dinamika</vt:lpstr>
      <vt:lpstr>Latvijas ekonomika uz  jauno novadu kartes</vt:lpstr>
      <vt:lpstr>Aizvadītais gads bija ļoti raibs</vt:lpstr>
      <vt:lpstr>Ilgākā laikā visi uz augšu, bet dažādā ātrumā</vt:lpstr>
      <vt:lpstr>Tāda, lūk, ir jauno novadu eksporta aktivitātes karte</vt:lpstr>
      <vt:lpstr>Ir novadi - zvaigznes visos reģionos</vt:lpstr>
      <vt:lpstr>Pilsētu un novadu eksporta jaudas proporcijas 2020.gadā</vt:lpstr>
      <vt:lpstr>Katram novadam ir sava ekonomikas «personība»</vt:lpstr>
      <vt:lpstr>Reģionu ekonomiku personības</vt:lpstr>
      <vt:lpstr>Veiksmīga un diversificēta novada piemērs - Saldus</vt:lpstr>
      <vt:lpstr>Veiksmīga un diversificēta novada piemērs - Dobele</vt:lpstr>
      <vt:lpstr>Veiksmīga un specializēta novada piemērs - Smiltene</vt:lpstr>
      <vt:lpstr>Investīciju piesaiste Liepājā dod rezultātus</vt:lpstr>
      <vt:lpstr>Varakļāni – Vidzeme vai Latgale?</vt:lpstr>
      <vt:lpstr>Nozares mainās ārēji un  iekšēji</vt:lpstr>
      <vt:lpstr>Kā mainās nozaru struktūra – meža nozare</vt:lpstr>
      <vt:lpstr>Inženierijas nozares pērn virzīja elektronika un elektrotehnika</vt:lpstr>
      <vt:lpstr>Nozaru struktūras maiņas piemēri</vt:lpstr>
      <vt:lpstr>Piemērs nozares daudzveidībai</vt:lpstr>
      <vt:lpstr>IT nozare dodas ārpus Rīgas</vt:lpstr>
      <vt:lpstr>Meža nozare un tās  struktūra reģionos</vt:lpstr>
      <vt:lpstr>Līdz ar Pierīgas daļēju «aneksiju» Rīga ir kļuvusi  par lielāko meža nozares reģionu</vt:lpstr>
      <vt:lpstr>Vidzeme – nozares produktu struktūra ir labvēlīga straujai attīstībai</vt:lpstr>
      <vt:lpstr>Kurzeme – liela resursu un pirmapstrādes daļa</vt:lpstr>
      <vt:lpstr>Zemgale un Latgale paliek savās vietās</vt:lpstr>
      <vt:lpstr>Kas vēl ir jāzina?</vt:lpstr>
      <vt:lpstr>Secinājumi un pārdomas</vt:lpstr>
      <vt:lpstr>Pārskats par pētījumā izmantotās pieejas priekšrocībām un  trūkumiem</vt:lpstr>
      <vt:lpstr>Pētījumā aptverto uzņēmumu skaits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Taavi</dc:creator>
  <cp:lastModifiedBy>Lita Trakina</cp:lastModifiedBy>
  <cp:revision>1</cp:revision>
  <dcterms:created xsi:type="dcterms:W3CDTF">2021-09-29T14:04:46Z</dcterms:created>
  <dcterms:modified xsi:type="dcterms:W3CDTF">2021-11-11T11:57:24Z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2021-08-17T00:00:00Z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2021-09-29T00:00:00Z</vt:filetime>
  </property>
</Properties>
</file>