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79" autoAdjust="0"/>
  </p:normalViewPr>
  <p:slideViewPr>
    <p:cSldViewPr>
      <p:cViewPr varScale="1">
        <p:scale>
          <a:sx n="68" d="100"/>
          <a:sy n="68" d="100"/>
        </p:scale>
        <p:origin x="144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2C0DAB2-4A48-432B-AC8D-80EB79993587}" type="datetimeFigureOut">
              <a:rPr lang="en-US" smtClean="0"/>
              <a:t>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2A63B-0809-4105-A2BD-73BABE5CEE2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2C0DAB2-4A48-432B-AC8D-80EB79993587}" type="datetimeFigureOut">
              <a:rPr lang="en-US" smtClean="0"/>
              <a:t>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2A63B-0809-4105-A2BD-73BABE5CEE2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2C0DAB2-4A48-432B-AC8D-80EB79993587}" type="datetimeFigureOut">
              <a:rPr lang="en-US" smtClean="0"/>
              <a:t>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2A63B-0809-4105-A2BD-73BABE5CEE2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2C0DAB2-4A48-432B-AC8D-80EB79993587}" type="datetimeFigureOut">
              <a:rPr lang="en-US" smtClean="0"/>
              <a:t>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2A63B-0809-4105-A2BD-73BABE5CEE2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C0DAB2-4A48-432B-AC8D-80EB79993587}" type="datetimeFigureOut">
              <a:rPr lang="en-US" smtClean="0"/>
              <a:t>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2A63B-0809-4105-A2BD-73BABE5CEE2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2C0DAB2-4A48-432B-AC8D-80EB79993587}" type="datetimeFigureOut">
              <a:rPr lang="en-US" smtClean="0"/>
              <a:t>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2A63B-0809-4105-A2BD-73BABE5CEE2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2C0DAB2-4A48-432B-AC8D-80EB79993587}" type="datetimeFigureOut">
              <a:rPr lang="en-US" smtClean="0"/>
              <a:t>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12A63B-0809-4105-A2BD-73BABE5CEE2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2C0DAB2-4A48-432B-AC8D-80EB79993587}" type="datetimeFigureOut">
              <a:rPr lang="en-US" smtClean="0"/>
              <a:t>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12A63B-0809-4105-A2BD-73BABE5CEE2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C0DAB2-4A48-432B-AC8D-80EB79993587}" type="datetimeFigureOut">
              <a:rPr lang="en-US" smtClean="0"/>
              <a:t>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12A63B-0809-4105-A2BD-73BABE5CEE2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2C0DAB2-4A48-432B-AC8D-80EB79993587}" type="datetimeFigureOut">
              <a:rPr lang="en-US" smtClean="0"/>
              <a:t>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2A63B-0809-4105-A2BD-73BABE5CEE2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2C0DAB2-4A48-432B-AC8D-80EB79993587}" type="datetimeFigureOut">
              <a:rPr lang="en-US" smtClean="0"/>
              <a:t>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2A63B-0809-4105-A2BD-73BABE5CEE2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C0DAB2-4A48-432B-AC8D-80EB79993587}" type="datetimeFigureOut">
              <a:rPr lang="en-US" smtClean="0"/>
              <a:t>1/6/2022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12A63B-0809-4105-A2BD-73BABE5CEE2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vid.gov.lv/lv/informacija-par-darba-vietam-2020gada-atbilstosi-profesiju-klasifikatora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lv-LV" dirty="0"/>
              <a:t>LIKTA rekomendācijas IKT iepirkumu veicējiem.</a:t>
            </a:r>
            <a:endParaRPr lang="en-US" dirty="0"/>
          </a:p>
        </p:txBody>
      </p:sp>
      <p:sp>
        <p:nvSpPr>
          <p:cNvPr id="3" name="Subtitle 2"/>
          <p:cNvSpPr>
            <a:spLocks noGrp="1"/>
          </p:cNvSpPr>
          <p:nvPr>
            <p:ph type="subTitle" idx="1"/>
          </p:nvPr>
        </p:nvSpPr>
        <p:spPr/>
        <p:txBody>
          <a:bodyPr/>
          <a:lstStyle/>
          <a:p>
            <a:endParaRPr lang="lv-LV" dirty="0"/>
          </a:p>
          <a:p>
            <a:r>
              <a:rPr lang="lv-LV" sz="1800" dirty="0"/>
              <a:t>Ainars </a:t>
            </a:r>
            <a:r>
              <a:rPr lang="lv-LV" sz="1800" dirty="0" err="1"/>
              <a:t>Biders</a:t>
            </a:r>
            <a:endParaRPr lang="en-US" sz="1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a:t>Prasību specifika uzturēšanas iepirkumā</a:t>
            </a:r>
            <a:endParaRPr lang="en-US" dirty="0"/>
          </a:p>
        </p:txBody>
      </p:sp>
      <p:sp>
        <p:nvSpPr>
          <p:cNvPr id="3" name="Content Placeholder 2"/>
          <p:cNvSpPr>
            <a:spLocks noGrp="1"/>
          </p:cNvSpPr>
          <p:nvPr>
            <p:ph idx="1"/>
          </p:nvPr>
        </p:nvSpPr>
        <p:spPr/>
        <p:txBody>
          <a:bodyPr>
            <a:normAutofit fontScale="92500" lnSpcReduction="20000"/>
          </a:bodyPr>
          <a:lstStyle/>
          <a:p>
            <a:r>
              <a:rPr lang="lv-LV" dirty="0"/>
              <a:t>Kompetence izmantotajās tehnoloģijās (t.sk. jaunākās versijās);</a:t>
            </a:r>
          </a:p>
          <a:p>
            <a:r>
              <a:rPr lang="lv-LV" dirty="0"/>
              <a:t>Pieredze atbilstoša veida sistēmu uzturēšanā;</a:t>
            </a:r>
          </a:p>
          <a:p>
            <a:r>
              <a:rPr lang="lv-LV" dirty="0"/>
              <a:t>Drošības līmenis;</a:t>
            </a:r>
          </a:p>
          <a:p>
            <a:r>
              <a:rPr lang="lv-LV" dirty="0"/>
              <a:t>Veiktspējas līmenis (piemēram, RAC)</a:t>
            </a:r>
          </a:p>
          <a:p>
            <a:endParaRPr lang="lv-LV" dirty="0"/>
          </a:p>
          <a:p>
            <a:pPr>
              <a:buNone/>
            </a:pPr>
            <a:r>
              <a:rPr lang="lv-LV" b="1" dirty="0">
                <a:solidFill>
                  <a:srgbClr val="FF0000"/>
                </a:solidFill>
              </a:rPr>
              <a:t>! </a:t>
            </a:r>
            <a:r>
              <a:rPr lang="lv-LV" dirty="0">
                <a:solidFill>
                  <a:srgbClr val="FF0000"/>
                </a:solidFill>
              </a:rPr>
              <a:t>Uzturēšanas līgums, kurš paredz izstrādāt sistēmas papildinājumus atbilstoši atsevišķiem pasūtījumiem, ir uzskatāms par </a:t>
            </a:r>
            <a:r>
              <a:rPr lang="lv-LV" b="1" u="sng" dirty="0">
                <a:solidFill>
                  <a:srgbClr val="FF0000"/>
                </a:solidFill>
              </a:rPr>
              <a:t>vispārīgo vienošanos</a:t>
            </a:r>
            <a:r>
              <a:rPr lang="lv-LV" dirty="0">
                <a:solidFill>
                  <a:srgbClr val="FF0000"/>
                </a:solidFill>
              </a:rPr>
              <a:t>.</a:t>
            </a:r>
            <a:endParaRPr lang="en-US" dirty="0">
              <a:solidFill>
                <a:srgbClr val="FF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a:t>Eiropas Savienības sabiedriskā licence.</a:t>
            </a:r>
            <a:endParaRPr lang="en-US" dirty="0"/>
          </a:p>
        </p:txBody>
      </p:sp>
      <p:sp>
        <p:nvSpPr>
          <p:cNvPr id="3" name="Content Placeholder 2"/>
          <p:cNvSpPr>
            <a:spLocks noGrp="1"/>
          </p:cNvSpPr>
          <p:nvPr>
            <p:ph idx="1"/>
          </p:nvPr>
        </p:nvSpPr>
        <p:spPr/>
        <p:txBody>
          <a:bodyPr>
            <a:normAutofit fontScale="62500" lnSpcReduction="20000"/>
          </a:bodyPr>
          <a:lstStyle/>
          <a:p>
            <a:pPr>
              <a:buNone/>
            </a:pPr>
            <a:r>
              <a:rPr lang="lv-LV" u="sng" dirty="0"/>
              <a:t>Līguma klauzula: </a:t>
            </a:r>
            <a:r>
              <a:rPr lang="lv-LV" dirty="0"/>
              <a:t>“Izpildītājs licencē Pasūtītājam izstrādāto programmatūru saskaņā ar Eiropas Savienības sabiedriskās licences 1.1.redakcijas noteikumiem (https://joinup.ec.europa.eu/sites/default/files/custom-page/attachment/eupl1.1.-licence-lv_0.pdf).”</a:t>
            </a:r>
            <a:endParaRPr lang="en-US" dirty="0"/>
          </a:p>
          <a:p>
            <a:endParaRPr lang="en-US" dirty="0"/>
          </a:p>
          <a:p>
            <a:pPr lvl="0">
              <a:buNone/>
            </a:pPr>
            <a:r>
              <a:rPr lang="lv-LV" dirty="0"/>
              <a:t>Licences piešķirto tiesību apjoms:</a:t>
            </a:r>
            <a:endParaRPr lang="en-US" dirty="0"/>
          </a:p>
          <a:p>
            <a:r>
              <a:rPr lang="lv-LV" dirty="0"/>
              <a:t>izmantot Darbu jebkādos apstākļos un bez ierobežojumiem, </a:t>
            </a:r>
            <a:endParaRPr lang="en-US" dirty="0"/>
          </a:p>
          <a:p>
            <a:r>
              <a:rPr lang="lv-LV" dirty="0"/>
              <a:t>reproducēt Darbu,</a:t>
            </a:r>
            <a:endParaRPr lang="en-US" dirty="0"/>
          </a:p>
          <a:p>
            <a:r>
              <a:rPr lang="lv-LV" dirty="0"/>
              <a:t>pārveidot Oriģināldarbu un radīt Atvasinātus darbus, izmantojot Darbu, </a:t>
            </a:r>
            <a:endParaRPr lang="en-US" dirty="0"/>
          </a:p>
          <a:p>
            <a:r>
              <a:rPr lang="lv-LV" dirty="0"/>
              <a:t>darīt pieejamu sabiedrībai, tostarp publiskot vai izlikt apskatei, Darbu vai tā kopijas un attiecīgā gadījumā Darbu izpildīt publiski, – izplatīt Darbu vai tā kopijas, – patapināt un iznomāt Darbu vai tā kopijas, </a:t>
            </a:r>
            <a:endParaRPr lang="en-US" dirty="0"/>
          </a:p>
          <a:p>
            <a:r>
              <a:rPr lang="lv-LV" dirty="0"/>
              <a:t>nodot licenci Darba vai tā kopiju izmantošanai </a:t>
            </a:r>
            <a:r>
              <a:rPr lang="lv-LV" dirty="0" err="1"/>
              <a:t>trešām</a:t>
            </a:r>
            <a:r>
              <a:rPr lang="lv-LV" dirty="0"/>
              <a:t> personām.</a:t>
            </a:r>
            <a:endParaRPr lang="en-US" dirty="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a:t>Eiropas Savienības sabiedriskā licence.</a:t>
            </a:r>
            <a:endParaRPr lang="en-US" dirty="0"/>
          </a:p>
        </p:txBody>
      </p:sp>
      <p:sp>
        <p:nvSpPr>
          <p:cNvPr id="3" name="Content Placeholder 2"/>
          <p:cNvSpPr>
            <a:spLocks noGrp="1"/>
          </p:cNvSpPr>
          <p:nvPr>
            <p:ph idx="1"/>
          </p:nvPr>
        </p:nvSpPr>
        <p:spPr/>
        <p:txBody>
          <a:bodyPr>
            <a:normAutofit fontScale="55000" lnSpcReduction="20000"/>
          </a:bodyPr>
          <a:lstStyle/>
          <a:p>
            <a:pPr>
              <a:buNone/>
            </a:pPr>
            <a:r>
              <a:rPr lang="lv-LV" dirty="0"/>
              <a:t>Atšķirība no pašlaik prasītās autora mantisko tiesību nodošanas (ekskluzīvas licences)</a:t>
            </a:r>
            <a:endParaRPr lang="en-US" dirty="0"/>
          </a:p>
          <a:p>
            <a:pPr lvl="0"/>
            <a:r>
              <a:rPr lang="lv-LV" dirty="0"/>
              <a:t>Izpildītājs saglabā tiesības attīstīt darbu vai atsevišķas tās komponentes. Ekskluzīvas licences gadījumā šādas tiesības izpildītājam nav.</a:t>
            </a:r>
            <a:endParaRPr lang="en-US" dirty="0"/>
          </a:p>
          <a:p>
            <a:pPr lvl="0"/>
            <a:r>
              <a:rPr lang="lv-LV" dirty="0"/>
              <a:t>Pasūtītāja tiesību apjoms nav šaurāks, kā ekskluzīvas licences gadījumā, izņemot tiesības gūt komerciālu labumu, bet publiskā sektora uzdevums nav programmatūras licenču pārdošana.</a:t>
            </a:r>
            <a:endParaRPr lang="en-US" dirty="0"/>
          </a:p>
          <a:p>
            <a:pPr lvl="0"/>
            <a:r>
              <a:rPr lang="lv-LV" dirty="0"/>
              <a:t>EUPL licences līgums ir 7 teksta lapas, noteikti vienkāršāk ir iekļaut atsauci, nevis veidot savu licences līguma versiju, kurā pie tam, iespējams kļūdīties. Piemēram, Autortiesību likuma 41.panta otrajā daļā norādīts: </a:t>
            </a:r>
            <a:r>
              <a:rPr lang="lv-LV" i="1" dirty="0"/>
              <a:t>Licences līgumā var paredzēt, ka licencē tiek piešķirtas tiesības darbu izmantot vienā vai vairākos norādītajos veidos, kā arī tiesības nodot licenci trešajām personām (</a:t>
            </a:r>
            <a:r>
              <a:rPr lang="lv-LV" i="1" dirty="0" err="1"/>
              <a:t>sublicence</a:t>
            </a:r>
            <a:r>
              <a:rPr lang="lv-LV" i="1" dirty="0"/>
              <a:t>). Attiecīgās tiesības var nodot pilnībā vai daļēji. </a:t>
            </a:r>
            <a:r>
              <a:rPr lang="lv-LV" i="1" u="sng" dirty="0"/>
              <a:t>Ja līgumā tādu norādījumu nav, darba izmantotāja tiesības tiek ierobežotas ar tām darbībām, kas izriet no līguma un ir nepieciešamas līguma mērķa sasniegšanai . </a:t>
            </a:r>
            <a:r>
              <a:rPr lang="lv-LV" dirty="0"/>
              <a:t>44.panta otrā daļa nosaka: </a:t>
            </a:r>
            <a:r>
              <a:rPr lang="lv-LV" i="1" dirty="0"/>
              <a:t>Ja noslēgtais licences līgums vai izsniegtā licence nav ierobežoti laika ziņā, autors vai cits autortiesību subjekts </a:t>
            </a:r>
            <a:r>
              <a:rPr lang="lv-LV" i="1" u="sng" dirty="0"/>
              <a:t>var izbeigt licences līgumu vai atsaukt licenci, sešus mēnešus iepriekš paziņojot uzteikumu.</a:t>
            </a:r>
            <a:endParaRPr lang="en-US" i="1" u="sng" dirty="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lv-LV" b="1" dirty="0"/>
            </a:br>
            <a:r>
              <a:rPr lang="lv-LV" b="1" dirty="0"/>
              <a:t>LIKTA iesaiste iepirkumu sistēmas attīstībā</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pPr>
              <a:buNone/>
            </a:pPr>
            <a:r>
              <a:rPr lang="lv-LV" dirty="0"/>
              <a:t>LIKTA IT projektu pārvaldības un labās iepirkumu prakses darba grupa aktīvi piedalās rekomendāciju un ieteikumu sagatavošanai KT iepirkumu jomā kopš 2012.gada:</a:t>
            </a:r>
            <a:endParaRPr lang="en-US" dirty="0"/>
          </a:p>
          <a:p>
            <a:pPr lvl="0"/>
            <a:r>
              <a:rPr lang="lv-LV" dirty="0"/>
              <a:t>2012.gads. Izstrādātas Labās prakses vadlīnijas iepirkumiem IT jomā</a:t>
            </a:r>
            <a:endParaRPr lang="en-US" dirty="0"/>
          </a:p>
          <a:p>
            <a:pPr lvl="0"/>
            <a:r>
              <a:rPr lang="lv-LV" dirty="0"/>
              <a:t>2014.gads. Labās prakses vadlīnijas iepirkumiem IT jomā atjaunota versija,  papildināta ar rekomendācijām iepirkuma metodes izvēlē, ka arī spējās izstrādes metodikas iekļaušanai publiskajos iepirkumos.</a:t>
            </a:r>
            <a:endParaRPr lang="en-US" dirty="0"/>
          </a:p>
          <a:p>
            <a:pPr lvl="0"/>
            <a:r>
              <a:rPr lang="lv-LV" dirty="0"/>
              <a:t>2017. gads. IKT nozares rekomendācijas saimnieciski izdevīgākā piedāvājuma vērtēšanas kritērijiem iepirkumiem IT jomā</a:t>
            </a:r>
            <a:endParaRPr lang="en-US" dirty="0"/>
          </a:p>
          <a:p>
            <a:pPr lvl="0"/>
            <a:r>
              <a:rPr lang="lv-LV" dirty="0"/>
              <a:t>2020.gads. LIKTA IT projektu pārvaldības un labās iepirkumu prakses darba grupa piedalījās publisko iepirkumu vadlīniju informācijas un komunikāciju tehnoloģiju jomā izstrādē VARAM vadītajā darba grupā.</a:t>
            </a:r>
            <a:endParaRPr lang="en-US" dirty="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b="1" dirty="0"/>
              <a:t>Iepirkuma līguma izvēle.</a:t>
            </a:r>
            <a:br>
              <a:rPr lang="en-US" dirty="0"/>
            </a:br>
            <a:r>
              <a:rPr lang="lv-LV" dirty="0"/>
              <a:t>Fiksētas cenas līgums</a:t>
            </a:r>
            <a:endParaRPr lang="en-US" dirty="0"/>
          </a:p>
        </p:txBody>
      </p:sp>
      <p:sp>
        <p:nvSpPr>
          <p:cNvPr id="3" name="Content Placeholder 2"/>
          <p:cNvSpPr>
            <a:spLocks noGrp="1"/>
          </p:cNvSpPr>
          <p:nvPr>
            <p:ph idx="1"/>
          </p:nvPr>
        </p:nvSpPr>
        <p:spPr/>
        <p:txBody>
          <a:bodyPr>
            <a:normAutofit fontScale="77500" lnSpcReduction="20000"/>
          </a:bodyPr>
          <a:lstStyle/>
          <a:p>
            <a:r>
              <a:rPr lang="lv-LV" dirty="0"/>
              <a:t>Ieguvumi: </a:t>
            </a:r>
          </a:p>
          <a:p>
            <a:pPr lvl="1"/>
            <a:r>
              <a:rPr lang="lv-LV" dirty="0"/>
              <a:t>Vienkāršāka vērtēšana.</a:t>
            </a:r>
          </a:p>
          <a:p>
            <a:pPr lvl="1"/>
            <a:r>
              <a:rPr lang="lv-LV" dirty="0"/>
              <a:t>Vienkāršā līguma pārvaldība </a:t>
            </a:r>
            <a:r>
              <a:rPr lang="lv-LV" dirty="0">
                <a:solidFill>
                  <a:srgbClr val="FF0000"/>
                </a:solidFill>
              </a:rPr>
              <a:t>(kamēr viss ir labi, bet tas nav ilgi).</a:t>
            </a:r>
          </a:p>
          <a:p>
            <a:r>
              <a:rPr lang="lv-LV" dirty="0"/>
              <a:t>Riski:</a:t>
            </a:r>
          </a:p>
          <a:p>
            <a:pPr lvl="1"/>
            <a:r>
              <a:rPr lang="lv-LV" dirty="0"/>
              <a:t>Sagaidāmi daudzi pretendentu jautājumi, lai precīzi varētu novērtēt darba apjomu.</a:t>
            </a:r>
            <a:endParaRPr lang="en-US" dirty="0"/>
          </a:p>
          <a:p>
            <a:pPr lvl="1"/>
            <a:r>
              <a:rPr lang="lv-LV" dirty="0"/>
              <a:t>Iespējami manipulatīvi piedāvājumi (piemērs - iepirkuma dokumentācijā ir detalizēti biznesa procesu apraksti, savukārt tehniskā specifikācija satur vispārējās prasības sistēmai, tomēr nekur nav skaidri pateikts, ka piedāvājumā jāieceno biznesa procesu realizācija. Rezultāts – nepamatoti lēts piedāvājums). </a:t>
            </a:r>
            <a:endParaRPr lang="en-US" dirty="0"/>
          </a:p>
          <a:p>
            <a:pPr lvl="1"/>
            <a:r>
              <a:rPr lang="lv-LV" dirty="0"/>
              <a:t>Jebkura neprecizitāte tiks tulkota par labu pretendentam.</a:t>
            </a:r>
            <a:endParaRPr lang="en-US" dirty="0"/>
          </a:p>
          <a:p>
            <a:pPr lvl="1"/>
            <a:r>
              <a:rPr lang="lv-LV" dirty="0"/>
              <a:t>Iespējams, visām prasībām trūkst līdzekļu.</a:t>
            </a:r>
            <a:endParaRPr lang="en-US" dirty="0"/>
          </a:p>
          <a:p>
            <a:r>
              <a:rPr lang="lv-LV" dirty="0"/>
              <a:t>Rekomendācija: apspriede ar tirgus dalībniekiem.</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301006"/>
          </a:xfrm>
        </p:spPr>
        <p:txBody>
          <a:bodyPr>
            <a:normAutofit fontScale="90000"/>
          </a:bodyPr>
          <a:lstStyle/>
          <a:p>
            <a:r>
              <a:rPr lang="lv-LV" dirty="0"/>
              <a:t>Iepirkuma līguma izvēle</a:t>
            </a:r>
            <a:br>
              <a:rPr lang="lv-LV" dirty="0"/>
            </a:br>
            <a:r>
              <a:rPr lang="lv-LV" sz="3100" dirty="0"/>
              <a:t>Darbietilpības (sistēmas izstrādes elementu) novērtējuma metodikas izmantošana.</a:t>
            </a:r>
            <a:endParaRPr lang="en-US" sz="3100" dirty="0"/>
          </a:p>
        </p:txBody>
      </p:sp>
      <p:sp>
        <p:nvSpPr>
          <p:cNvPr id="3" name="Content Placeholder 2"/>
          <p:cNvSpPr>
            <a:spLocks noGrp="1"/>
          </p:cNvSpPr>
          <p:nvPr>
            <p:ph idx="1"/>
          </p:nvPr>
        </p:nvSpPr>
        <p:spPr/>
        <p:txBody>
          <a:bodyPr>
            <a:normAutofit fontScale="77500" lnSpcReduction="20000"/>
          </a:bodyPr>
          <a:lstStyle/>
          <a:p>
            <a:r>
              <a:rPr lang="lv-LV" dirty="0"/>
              <a:t>Galvenie secinājumi, vērtējot izpildītos līgumus:</a:t>
            </a:r>
            <a:endParaRPr lang="en-US" dirty="0"/>
          </a:p>
          <a:p>
            <a:pPr lvl="1"/>
            <a:r>
              <a:rPr lang="lv-LV" dirty="0"/>
              <a:t>Metodika labi darbojas gadījumos, kad darba uzdevums ir definēts mērķu līmenī.</a:t>
            </a:r>
            <a:endParaRPr lang="en-US" dirty="0"/>
          </a:p>
          <a:p>
            <a:pPr lvl="1"/>
            <a:r>
              <a:rPr lang="lv-LV" dirty="0"/>
              <a:t>Metodika ir noderīga, lai vispirms sasniegtu būtiskākos rezultātus.</a:t>
            </a:r>
            <a:endParaRPr lang="en-US" dirty="0"/>
          </a:p>
          <a:p>
            <a:pPr lvl="1"/>
            <a:r>
              <a:rPr lang="lv-LV" dirty="0"/>
              <a:t>Metodika ir pietiekami objektīva, bet tas darbojas abpusēji – tā satur risku nepareizi aprēķināta finansējuma gadījumā.</a:t>
            </a:r>
            <a:endParaRPr lang="en-US" dirty="0"/>
          </a:p>
          <a:p>
            <a:r>
              <a:rPr lang="lv-LV" dirty="0"/>
              <a:t>Vajās puses:</a:t>
            </a:r>
            <a:endParaRPr lang="en-US" dirty="0"/>
          </a:p>
          <a:p>
            <a:pPr lvl="1"/>
            <a:r>
              <a:rPr lang="lv-LV" dirty="0"/>
              <a:t>Sarežģīta izmantošana, Pasūtītāja pusē nepieciešama kompetence, lai novērtētu nepieciešamās izstrādes</a:t>
            </a:r>
            <a:endParaRPr lang="en-US" dirty="0"/>
          </a:p>
          <a:p>
            <a:pPr lvl="1"/>
            <a:r>
              <a:rPr lang="lv-LV" dirty="0"/>
              <a:t>Neprecīzi piemērojot metodiku, finanses aiziet „pašplūsmā”.</a:t>
            </a:r>
            <a:endParaRPr lang="en-US" dirty="0"/>
          </a:p>
          <a:p>
            <a:pPr lvl="1"/>
            <a:r>
              <a:rPr lang="lv-LV" dirty="0"/>
              <a:t>Bez stingras prioritāšu kontroles augsts risks, ka pirmie uzdevumi tiek realizēti „</a:t>
            </a:r>
            <a:r>
              <a:rPr lang="lv-LV" i="1" dirty="0" err="1"/>
              <a:t>over</a:t>
            </a:r>
            <a:r>
              <a:rPr lang="lv-LV" i="1" dirty="0"/>
              <a:t> </a:t>
            </a:r>
            <a:r>
              <a:rPr lang="lv-LV" i="1" dirty="0" err="1"/>
              <a:t>feature</a:t>
            </a:r>
            <a:r>
              <a:rPr lang="lv-LV" dirty="0"/>
              <a:t>”, bet pēdējiem naudas nepietiek.</a:t>
            </a:r>
            <a:endParaRPr lang="en-US" dirty="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301006"/>
          </a:xfrm>
        </p:spPr>
        <p:txBody>
          <a:bodyPr>
            <a:normAutofit fontScale="90000"/>
          </a:bodyPr>
          <a:lstStyle/>
          <a:p>
            <a:r>
              <a:rPr lang="lv-LV" dirty="0"/>
              <a:t>Iepirkuma līguma izvēle</a:t>
            </a:r>
            <a:br>
              <a:rPr lang="lv-LV" dirty="0"/>
            </a:br>
            <a:r>
              <a:rPr lang="lv-LV" sz="3100" dirty="0"/>
              <a:t>Darbietilpības (sistēmas izstrādes elementu) novērtējuma metodikas izmantošana.</a:t>
            </a:r>
            <a:endParaRPr lang="en-US" sz="3100" dirty="0"/>
          </a:p>
        </p:txBody>
      </p:sp>
      <p:sp>
        <p:nvSpPr>
          <p:cNvPr id="3" name="Content Placeholder 2"/>
          <p:cNvSpPr>
            <a:spLocks noGrp="1"/>
          </p:cNvSpPr>
          <p:nvPr>
            <p:ph idx="1"/>
          </p:nvPr>
        </p:nvSpPr>
        <p:spPr/>
        <p:txBody>
          <a:bodyPr>
            <a:normAutofit fontScale="70000" lnSpcReduction="20000"/>
          </a:bodyPr>
          <a:lstStyle/>
          <a:p>
            <a:pPr lvl="0"/>
            <a:r>
              <a:rPr lang="lv-LV" dirty="0"/>
              <a:t>Optimāls risinājums būtu šādas metodikas </a:t>
            </a:r>
            <a:r>
              <a:rPr lang="lv-LV" dirty="0" err="1"/>
              <a:t>kalibrācija</a:t>
            </a:r>
            <a:r>
              <a:rPr lang="lv-LV" dirty="0"/>
              <a:t>, tomēr publiskā iepirkuma ietvaros iespējama vienīgi cenas indeksācija. </a:t>
            </a:r>
            <a:endParaRPr lang="en-US" dirty="0"/>
          </a:p>
          <a:p>
            <a:pPr>
              <a:buNone/>
            </a:pPr>
            <a:r>
              <a:rPr lang="lv-LV" u="sng" dirty="0"/>
              <a:t>Piemērs: </a:t>
            </a:r>
            <a:endParaRPr lang="en-US" u="sng" dirty="0"/>
          </a:p>
          <a:p>
            <a:pPr>
              <a:buNone/>
            </a:pPr>
            <a:r>
              <a:rPr lang="lv-LV" dirty="0"/>
              <a:t>„Puses var vienoties par Izpildītāja stundas likmes palielinājumu, ja vidējā stundas tarifa likme  25. profesiju grupā „Informācijas un komunikācijas tehnoloģiju jomas vecākie speciālisti” no Līguma noslēgšanas brīža ir mainījusies vairāk, kā par 10% (Līguma noslēgšanas brīdī – 19,68 EUR, </a:t>
            </a:r>
            <a:r>
              <a:rPr lang="lv-LV" u="sng" dirty="0">
                <a:hlinkClick r:id="rId2"/>
              </a:rPr>
              <a:t>https://www.vid.gov.lv/lv/informacija-par-darba-vietam-2020gada-atbilstosi-profesiju-klasifikatoram</a:t>
            </a:r>
            <a:r>
              <a:rPr lang="lv-LV" dirty="0"/>
              <a:t>). Šādā gadījumā stundas likme tiek palielināta proporcionāli vidējās stundas likmes pieaugumam. Šāda Līguma cenas pārskatīšana var notikt ne ātrāk, kā pēc viena gada, skaitot no Līguma noslēgšanas dienas”.</a:t>
            </a:r>
            <a:endParaRPr lang="en-US" dirty="0"/>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b="1" dirty="0"/>
              <a:t>Atlases prasības sarežģītas sistēmas izstrādes gadījumā</a:t>
            </a:r>
            <a:br>
              <a:rPr lang="en-US" dirty="0"/>
            </a:br>
            <a:endParaRPr lang="en-US" dirty="0"/>
          </a:p>
        </p:txBody>
      </p:sp>
      <p:sp>
        <p:nvSpPr>
          <p:cNvPr id="3" name="Content Placeholder 2"/>
          <p:cNvSpPr>
            <a:spLocks noGrp="1"/>
          </p:cNvSpPr>
          <p:nvPr>
            <p:ph idx="1"/>
          </p:nvPr>
        </p:nvSpPr>
        <p:spPr/>
        <p:txBody>
          <a:bodyPr>
            <a:normAutofit fontScale="85000" lnSpcReduction="10000"/>
          </a:bodyPr>
          <a:lstStyle/>
          <a:p>
            <a:r>
              <a:rPr lang="lv-LV" dirty="0"/>
              <a:t>Nosakot prasības pieredzi, kuras aptver visus izstrādājamās vai uzturamās sistēmas aspektus, pie tam apvienojumā ar finanšu apjomu konkrētās sistēmas izstrādei, pēc būtības veidojas vairāku prasību apvienojums, kurš nav attaisnojams, jo nenorāda minimālo kompetenci, kāda nepieciešama, lai izpildītu darbus. </a:t>
            </a:r>
            <a:endParaRPr lang="en-US" dirty="0"/>
          </a:p>
          <a:p>
            <a:r>
              <a:rPr lang="lv-LV" dirty="0"/>
              <a:t>Izeja ir sadalīt prasību kopumu atsevišķās prasībās, kur katra no tām nosedz Pasūtītājam nepieciešamo specifisko kompetenci. Šādu pieeju savā 2021.gada 18.oktobra spriedumā lietā SKA-215/2021 </a:t>
            </a:r>
            <a:endParaRPr lang="en-US" dirty="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b="1" dirty="0"/>
              <a:t>Atlases prasības sarežģītas sistēmas izstrādes gadījumā</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lv-LV" dirty="0"/>
              <a:t>[14] Pieteicēja kasācijas sūdzībā </a:t>
            </a:r>
            <a:r>
              <a:rPr lang="lv-LV" dirty="0" err="1"/>
              <a:t>citstarp</a:t>
            </a:r>
            <a:r>
              <a:rPr lang="lv-LV" dirty="0"/>
              <a:t> argumentē, ka apstrīdētās nolikuma prasības ir nepamatotas, jo tās ir savstarpēji saistītas. Šajā ziņā pieteicējai var piekrist, ka būtiski ir novērtēt arī to, vai visu konkursā izvirzīto atlases prasību kopums nav veidots tādējādi, ka tās var izpildīt tikai viens konkrēts piegādātājs. Taču izskatāmās lietas apstākļi pamatu šādām bažām neuzrāda. Kā tika noskaidrots, pasūtītāja izvirzītās prasības, lai arī atsevišķos aspektos paģērē zināmā mērā specifisku pieredzi, tomēr ir gana elastīgas, neprasot katra pieredzes apliecināšanai norādītā pakalpojuma atsevišķu atbilstību visām konkrētā nolikuma punktā izvirzītajām prasībām (piemēram, 3.3.1.punkts) un pieļaujot arī pieredzi noteiktu programmatūru apkalpošanā apliecināt ar zināšanām par pasūtītāja informācijas sistēmā izmantoto versiju (piemēram, 3.3.2.5.punkts). Tādējādi nav saskatāms, ka konkrētā nolikuma prasības būtu konkurenci izslēdzošas.</a:t>
            </a:r>
            <a:endParaRPr lang="en-US" dirty="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b="1" dirty="0"/>
              <a:t>Līdzīgas pieredzes jēdziens</a:t>
            </a:r>
            <a:endParaRPr lang="en-US" dirty="0"/>
          </a:p>
        </p:txBody>
      </p:sp>
      <p:sp>
        <p:nvSpPr>
          <p:cNvPr id="3" name="Content Placeholder 2"/>
          <p:cNvSpPr>
            <a:spLocks noGrp="1"/>
          </p:cNvSpPr>
          <p:nvPr>
            <p:ph idx="1"/>
          </p:nvPr>
        </p:nvSpPr>
        <p:spPr/>
        <p:txBody>
          <a:bodyPr>
            <a:normAutofit fontScale="32500" lnSpcReduction="20000"/>
          </a:bodyPr>
          <a:lstStyle/>
          <a:p>
            <a:pPr>
              <a:buNone/>
            </a:pPr>
            <a:r>
              <a:rPr lang="lv-LV" sz="4600" dirty="0"/>
              <a:t>Dažāda veida sistēmām nav normatīvi noteikta iedalījuma, tomēr parasti izdala šādus sistēmu veidus:</a:t>
            </a:r>
            <a:endParaRPr lang="en-US" sz="4600" dirty="0"/>
          </a:p>
          <a:p>
            <a:pPr lvl="0"/>
            <a:r>
              <a:rPr lang="lv-LV" sz="4900" dirty="0"/>
              <a:t>Finanšu un personāla pārvaldības sistēmas;</a:t>
            </a:r>
            <a:endParaRPr lang="en-US" sz="4900" dirty="0"/>
          </a:p>
          <a:p>
            <a:pPr lvl="0"/>
            <a:r>
              <a:rPr lang="lv-LV" sz="4900" dirty="0"/>
              <a:t>Dokumentu vadības sistēmas;</a:t>
            </a:r>
            <a:endParaRPr lang="en-US" sz="4900" dirty="0"/>
          </a:p>
          <a:p>
            <a:pPr lvl="0"/>
            <a:r>
              <a:rPr lang="lv-LV" sz="4900" dirty="0"/>
              <a:t>Klientu attiecību pārvaldības sistēmas;</a:t>
            </a:r>
            <a:endParaRPr lang="en-US" sz="4900" dirty="0"/>
          </a:p>
          <a:p>
            <a:pPr lvl="0"/>
            <a:r>
              <a:rPr lang="lv-LV" sz="4900" dirty="0"/>
              <a:t>Reģistri, kas uzkrāj datus par personām vai reģistrējamiem objektiem;</a:t>
            </a:r>
            <a:endParaRPr lang="en-US" sz="4900" dirty="0"/>
          </a:p>
          <a:p>
            <a:pPr lvl="0"/>
            <a:r>
              <a:rPr lang="lv-LV" sz="4900" dirty="0"/>
              <a:t>Digitālā satura (kino, foto, </a:t>
            </a:r>
            <a:r>
              <a:rPr lang="lv-LV" sz="4900" dirty="0" err="1"/>
              <a:t>fono</a:t>
            </a:r>
            <a:r>
              <a:rPr lang="lv-LV" sz="4900" dirty="0"/>
              <a:t>) apstrādes sistēmas;</a:t>
            </a:r>
            <a:endParaRPr lang="en-US" sz="4900" dirty="0"/>
          </a:p>
          <a:p>
            <a:pPr lvl="0"/>
            <a:r>
              <a:rPr lang="lv-LV" sz="4900" dirty="0"/>
              <a:t>Arhīva informācijas sistēmas;</a:t>
            </a:r>
            <a:endParaRPr lang="en-US" sz="4900" dirty="0"/>
          </a:p>
          <a:p>
            <a:pPr lvl="0"/>
            <a:r>
              <a:rPr lang="lv-LV" sz="4900" dirty="0"/>
              <a:t>E-veikali un citas darījumu apstrādes sistēmas; </a:t>
            </a:r>
            <a:endParaRPr lang="en-US" sz="4900" dirty="0"/>
          </a:p>
          <a:p>
            <a:pPr lvl="0"/>
            <a:r>
              <a:rPr lang="lv-LV" sz="4900" dirty="0"/>
              <a:t>Finanšu transakciju apstrādes sistēmas;</a:t>
            </a:r>
            <a:endParaRPr lang="en-US" sz="4900" dirty="0"/>
          </a:p>
          <a:p>
            <a:pPr lvl="0"/>
            <a:r>
              <a:rPr lang="lv-LV" sz="4900" dirty="0"/>
              <a:t>Ģeotelpisko datu apstrādes sistēmas;</a:t>
            </a:r>
            <a:endParaRPr lang="en-US" sz="4900" dirty="0"/>
          </a:p>
          <a:p>
            <a:pPr lvl="0"/>
            <a:r>
              <a:rPr lang="lv-LV" sz="4900" dirty="0"/>
              <a:t>Datu noliktavu sistēmas;</a:t>
            </a:r>
            <a:endParaRPr lang="en-US" sz="4900" dirty="0"/>
          </a:p>
          <a:p>
            <a:pPr lvl="0"/>
            <a:r>
              <a:rPr lang="lv-LV" sz="4900" dirty="0"/>
              <a:t>Teksta atpazīšanas sistēmas (OCR);</a:t>
            </a:r>
            <a:endParaRPr lang="en-US" sz="4900" dirty="0"/>
          </a:p>
          <a:p>
            <a:pPr lvl="0"/>
            <a:r>
              <a:rPr lang="lv-LV" sz="4900" dirty="0"/>
              <a:t>Digitālie asistenti;</a:t>
            </a:r>
            <a:endParaRPr lang="en-US" sz="4900" dirty="0"/>
          </a:p>
          <a:p>
            <a:pPr lvl="0"/>
            <a:r>
              <a:rPr lang="lv-LV" sz="4900" dirty="0"/>
              <a:t>E-pasta sistēmas;</a:t>
            </a:r>
            <a:endParaRPr lang="en-US" sz="4900" dirty="0"/>
          </a:p>
          <a:p>
            <a:pPr lvl="0"/>
            <a:r>
              <a:rPr lang="lv-LV" sz="4900" dirty="0"/>
              <a:t>Integrācijas platformas;</a:t>
            </a:r>
            <a:endParaRPr lang="en-US" sz="4900" dirty="0"/>
          </a:p>
          <a:p>
            <a:pPr lvl="0"/>
            <a:r>
              <a:rPr lang="lv-LV" sz="4900" dirty="0"/>
              <a:t>Audita pierakstu uzkrāšanas un apstrādes rīki/drošības notikumu ievākšanas un analīzes sistēmas (SIEM);</a:t>
            </a:r>
            <a:endParaRPr lang="en-US" sz="4900" dirty="0"/>
          </a:p>
          <a:p>
            <a:pPr lvl="0"/>
            <a:r>
              <a:rPr lang="lv-LV" sz="4900" dirty="0"/>
              <a:t>Monitoringa sistēmas.</a:t>
            </a:r>
            <a:endParaRPr lang="en-US" sz="4900"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Prasību</a:t>
            </a:r>
            <a:r>
              <a:rPr lang="en-US" dirty="0"/>
              <a:t> </a:t>
            </a:r>
            <a:r>
              <a:rPr lang="en-US" dirty="0" err="1"/>
              <a:t>specifika</a:t>
            </a:r>
            <a:r>
              <a:rPr lang="en-US" dirty="0"/>
              <a:t> </a:t>
            </a:r>
            <a:r>
              <a:rPr lang="en-US" dirty="0" err="1"/>
              <a:t>jaunu</a:t>
            </a:r>
            <a:r>
              <a:rPr lang="en-US" dirty="0"/>
              <a:t> </a:t>
            </a:r>
            <a:r>
              <a:rPr lang="en-US" dirty="0" err="1"/>
              <a:t>sistēmu</a:t>
            </a:r>
            <a:r>
              <a:rPr lang="en-US" dirty="0"/>
              <a:t> </a:t>
            </a:r>
            <a:r>
              <a:rPr lang="en-US" dirty="0" err="1"/>
              <a:t>izstrādes</a:t>
            </a:r>
            <a:r>
              <a:rPr lang="en-US" dirty="0"/>
              <a:t> </a:t>
            </a:r>
            <a:r>
              <a:rPr lang="en-US" dirty="0" err="1"/>
              <a:t>iepirkumā</a:t>
            </a:r>
            <a:endParaRPr lang="en-US" dirty="0"/>
          </a:p>
        </p:txBody>
      </p:sp>
      <p:sp>
        <p:nvSpPr>
          <p:cNvPr id="3" name="Content Placeholder 2"/>
          <p:cNvSpPr>
            <a:spLocks noGrp="1"/>
          </p:cNvSpPr>
          <p:nvPr>
            <p:ph idx="1"/>
          </p:nvPr>
        </p:nvSpPr>
        <p:spPr/>
        <p:txBody>
          <a:bodyPr/>
          <a:lstStyle/>
          <a:p>
            <a:r>
              <a:rPr lang="lv-LV" dirty="0"/>
              <a:t>Pieredze atbilstoša veida sistēmu izstrādē;</a:t>
            </a:r>
          </a:p>
          <a:p>
            <a:r>
              <a:rPr lang="lv-LV" dirty="0"/>
              <a:t>Tehnoloģiskā kompetence pretendenta piedāvātajās tehnoloģijās;</a:t>
            </a:r>
          </a:p>
          <a:p>
            <a:r>
              <a:rPr lang="lv-LV" dirty="0"/>
              <a:t>Prasības projekta vadītājam (</a:t>
            </a:r>
            <a:r>
              <a:rPr lang="lv-LV" i="1" dirty="0" err="1"/>
              <a:t>Scrum</a:t>
            </a:r>
            <a:r>
              <a:rPr lang="lv-LV" i="1" dirty="0"/>
              <a:t> </a:t>
            </a:r>
            <a:r>
              <a:rPr lang="lv-LV" i="1" dirty="0" err="1"/>
              <a:t>Master</a:t>
            </a:r>
            <a:r>
              <a:rPr lang="lv-LV" dirty="0"/>
              <a:t>)</a:t>
            </a:r>
          </a:p>
          <a:p>
            <a:r>
              <a:rPr lang="lv-LV" dirty="0"/>
              <a:t>Prasības biznesa analītiķim un sistēmanalītiķim</a:t>
            </a:r>
          </a:p>
          <a:p>
            <a:r>
              <a:rPr lang="lv-LV" dirty="0"/>
              <a:t>Prasības izstrādes komandai – kopējas</a:t>
            </a:r>
          </a:p>
          <a:p>
            <a:r>
              <a:rPr lang="lv-LV" dirty="0"/>
              <a:t>Pieredzes pierādīšanas termiņš: 2015.....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1151</TotalTime>
  <Words>1225</Words>
  <Application>Microsoft Office PowerPoint</Application>
  <PresentationFormat>On-screen Show (4:3)</PresentationFormat>
  <Paragraphs>83</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LIKTA rekomendācijas IKT iepirkumu veicējiem.</vt:lpstr>
      <vt:lpstr> LIKTA iesaiste iepirkumu sistēmas attīstībā </vt:lpstr>
      <vt:lpstr>Iepirkuma līguma izvēle. Fiksētas cenas līgums</vt:lpstr>
      <vt:lpstr>Iepirkuma līguma izvēle Darbietilpības (sistēmas izstrādes elementu) novērtējuma metodikas izmantošana.</vt:lpstr>
      <vt:lpstr>Iepirkuma līguma izvēle Darbietilpības (sistēmas izstrādes elementu) novērtējuma metodikas izmantošana.</vt:lpstr>
      <vt:lpstr>Atlases prasības sarežģītas sistēmas izstrādes gadījumā </vt:lpstr>
      <vt:lpstr>Atlases prasības sarežģītas sistēmas izstrādes gadījumā</vt:lpstr>
      <vt:lpstr>Līdzīgas pieredzes jēdziens</vt:lpstr>
      <vt:lpstr>Prasību specifika jaunu sistēmu izstrādes iepirkumā</vt:lpstr>
      <vt:lpstr>Prasību specifika uzturēšanas iepirkumā</vt:lpstr>
      <vt:lpstr>Eiropas Savienības sabiedriskā licence.</vt:lpstr>
      <vt:lpstr>Eiropas Savienības sabiedriskā licence.</vt:lpstr>
    </vt:vector>
  </TitlesOfParts>
  <Company>RePack by SPecialiST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LIKTA rekomendācijas IKT iepirkumu veicējiem.</dc:title>
  <dc:creator>user</dc:creator>
  <cp:lastModifiedBy>Lita Trakina</cp:lastModifiedBy>
  <cp:revision>4</cp:revision>
  <dcterms:created xsi:type="dcterms:W3CDTF">2021-12-01T18:52:50Z</dcterms:created>
  <dcterms:modified xsi:type="dcterms:W3CDTF">2022-01-06T09:10:49Z</dcterms:modified>
</cp:coreProperties>
</file>