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342" r:id="rId3"/>
    <p:sldId id="343" r:id="rId4"/>
    <p:sldId id="344" r:id="rId5"/>
    <p:sldId id="345" r:id="rId6"/>
    <p:sldId id="357" r:id="rId7"/>
    <p:sldId id="346" r:id="rId8"/>
    <p:sldId id="347" r:id="rId9"/>
    <p:sldId id="356" r:id="rId10"/>
    <p:sldId id="348" r:id="rId11"/>
    <p:sldId id="349" r:id="rId12"/>
    <p:sldId id="354" r:id="rId13"/>
    <p:sldId id="355" r:id="rId14"/>
    <p:sldId id="350" r:id="rId15"/>
    <p:sldId id="351" r:id="rId16"/>
    <p:sldId id="352" r:id="rId17"/>
    <p:sldId id="353" r:id="rId18"/>
    <p:sldId id="358" r:id="rId19"/>
    <p:sldId id="325" r:id="rId20"/>
    <p:sldId id="359" r:id="rId21"/>
  </p:sldIdLst>
  <p:sldSz cx="9144000" cy="5143500" type="screen16x9"/>
  <p:notesSz cx="6797675" cy="9872663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1406" userDrawn="1">
          <p15:clr>
            <a:srgbClr val="A4A3A4"/>
          </p15:clr>
        </p15:guide>
        <p15:guide id="3" pos="2980" userDrawn="1">
          <p15:clr>
            <a:srgbClr val="A4A3A4"/>
          </p15:clr>
        </p15:guide>
        <p15:guide id="4" pos="3515" userDrawn="1">
          <p15:clr>
            <a:srgbClr val="A4A3A4"/>
          </p15:clr>
        </p15:guide>
        <p15:guide id="5" orient="horz" pos="24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īga Zvilna - Karlsone" initials="LigaZK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02A"/>
    <a:srgbClr val="02400C"/>
    <a:srgbClr val="EAECAD"/>
    <a:srgbClr val="ECEBC9"/>
    <a:srgbClr val="006600"/>
    <a:srgbClr val="BED096"/>
    <a:srgbClr val="CCDFEE"/>
    <a:srgbClr val="B2D9D1"/>
    <a:srgbClr val="FFD6B0"/>
    <a:srgbClr val="0585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1D8081-282D-4202-B437-1D74F56BEFEE}" v="1" dt="2022-01-13T05:59:33.584"/>
    <p1510:client id="{49CE1486-7EB5-459D-B4A6-706F475375D5}" v="1" dt="2022-01-13T05:52:31.040"/>
    <p1510:client id="{CDE86534-E58C-4D06-A4C5-4E132809B7CF}" v="320" dt="2022-01-13T07:52:03.781"/>
    <p1510:client id="{FAFC5A7D-BC57-476F-BADF-171F12AFE3B9}" v="2" dt="2022-01-12T16:52:24.321"/>
    <p1510:client id="{FDA6D49A-B96D-4678-A850-ED53D9C36A07}" v="293" dt="2022-01-13T09:19:33.53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1406"/>
        <p:guide pos="2980"/>
        <p:guide pos="3515"/>
        <p:guide orient="horz" pos="24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029563B-6C67-4A42-AD32-ED39BA29F858}" type="datetimeFigureOut">
              <a:rPr lang="lv-LV"/>
              <a:pPr>
                <a:defRPr/>
              </a:pPr>
              <a:t>28.01.2022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6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38629678-AC69-4ED3-886F-C8EB16C26C40}" type="slidenum">
              <a:rPr lang="lv-LV" altLang="en-US"/>
              <a:pPr/>
              <a:t>‹#›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11028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2485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11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532432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4258159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9421820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21024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293942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16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458153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5894377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7942008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lv-LV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8025923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lv-LV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20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9935900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2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839747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3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71410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4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570733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5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3106530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7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408272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8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6442761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9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2525779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7950" y="739775"/>
            <a:ext cx="6581775" cy="37036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sz="1100" u="none" noProof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29678-AC69-4ED3-886F-C8EB16C26C40}" type="slidenum">
              <a:rPr lang="lv-LV" altLang="en-US" smtClean="0"/>
              <a:pPr/>
              <a:t>10</a:t>
            </a:fld>
            <a:endParaRPr lang="lv-LV" altLang="en-US"/>
          </a:p>
        </p:txBody>
      </p:sp>
    </p:spTree>
    <p:extLst>
      <p:ext uri="{BB962C8B-B14F-4D97-AF65-F5344CB8AC3E}">
        <p14:creationId xmlns:p14="http://schemas.microsoft.com/office/powerpoint/2010/main" val="1402404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977E38A-715C-B34B-87DA-D3A120CBB98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63926" y="1"/>
            <a:ext cx="3016151" cy="3353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966097"/>
            <a:ext cx="9144000" cy="18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3543300"/>
            <a:ext cx="7772400" cy="777479"/>
          </a:xfrm>
          <a:prstGeom prst="rect">
            <a:avLst/>
          </a:prstGeom>
        </p:spPr>
        <p:txBody>
          <a:bodyPr lIns="70468" tIns="35234" rIns="70468" bIns="35234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2822968"/>
            <a:ext cx="7772400" cy="720332"/>
          </a:xfrm>
        </p:spPr>
        <p:txBody>
          <a:bodyPr anchor="t">
            <a:normAutofit/>
          </a:bodyPr>
          <a:lstStyle>
            <a:lvl1pPr algn="ctr">
              <a:defRPr sz="24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737368"/>
            <a:ext cx="77724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2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5" y="285750"/>
            <a:ext cx="6346825" cy="777482"/>
          </a:xfrm>
        </p:spPr>
        <p:txBody>
          <a:bodyPr lIns="0" anchor="ctr" anchorCtr="0">
            <a:normAutofit/>
          </a:bodyPr>
          <a:lstStyle>
            <a:lvl1pPr algn="l"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0225" y="1329929"/>
            <a:ext cx="6346825" cy="3264701"/>
          </a:xfrm>
        </p:spPr>
        <p:txBody>
          <a:bodyPr lIns="0">
            <a:normAutofit/>
          </a:bodyPr>
          <a:lstStyle>
            <a:lvl1pPr marL="0" indent="0">
              <a:buNone/>
              <a:defRPr sz="16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893FE97-76C3-E443-81E1-7029DBC135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649" y="1"/>
            <a:ext cx="1320403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10103AEC-5320-014A-B86E-128FE39408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00225" y="4767263"/>
            <a:ext cx="1233577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/>
              <a:t>14.07.2020.</a:t>
            </a:r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E6339663-EBB3-A941-B2EF-82DCD691D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90457" y="4767263"/>
            <a:ext cx="2818373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lv-LV"/>
              <a:t>Informatīvais ziņojums «Par Pašvaldību likuma izstrādi»</a:t>
            </a:r>
            <a:endParaRPr lang="en-US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B9704C77-B256-764E-8D09-6A987274F1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784CBE0-EAF0-45B2-9340-215116F37C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3200"/>
            <a:ext cx="6096000" cy="1038221"/>
          </a:xfrm>
        </p:spPr>
        <p:txBody>
          <a:bodyPr anchor="t">
            <a:normAutofit/>
          </a:bodyPr>
          <a:lstStyle>
            <a:lvl1pPr algn="l">
              <a:defRPr sz="18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285750"/>
            <a:ext cx="6096000" cy="2457450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52341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7046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5702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40936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6170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11404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663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81872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3763CFB-7B27-5F4A-A8C5-8E748EC1C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39976" y="4767263"/>
            <a:ext cx="1233577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/>
              <a:t>14.07.2020.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C5EBCE2-B7C9-8C46-BBBD-D38DB7305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35570" y="4767263"/>
            <a:ext cx="3804249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lv-LV"/>
              <a:t>Informatīvais ziņojums «Par Pašvaldību likuma izstrādi»</a:t>
            </a: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DC53DC3-7E0C-E944-BFCC-877AB493D3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784CBE0-EAF0-45B2-9340-215116F37C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28601"/>
            <a:ext cx="6096000" cy="8000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314450"/>
            <a:ext cx="2895600" cy="3280174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314450"/>
            <a:ext cx="2971800" cy="3280180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F2C05193-9175-4153-8B74-48AF78CD1D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228601"/>
            <a:ext cx="6096000" cy="8000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90205"/>
            <a:ext cx="2895600" cy="2804419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90205"/>
            <a:ext cx="2971800" cy="2804425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389460"/>
            <a:ext cx="2895600" cy="401240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388965"/>
            <a:ext cx="2971800" cy="401240"/>
          </a:xfrm>
        </p:spPr>
        <p:txBody>
          <a:bodyPr>
            <a:normAutofit/>
          </a:bodyPr>
          <a:lstStyle>
            <a:lvl1pPr marL="0" indent="0">
              <a:buNone/>
              <a:def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47434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65FE3D2B-917D-4A6E-8F9C-1DB92F877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228601"/>
            <a:ext cx="6096000" cy="800099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5F433D7B-CC46-4931-B920-7FA2FE8AFA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104DD0FC-4040-4C4A-B251-0691131DF4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864" y="0"/>
            <a:ext cx="1760537" cy="146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4732"/>
            <a:ext cx="2751026" cy="871538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04791"/>
            <a:ext cx="3269672" cy="4389846"/>
          </a:xfrm>
        </p:spPr>
        <p:txBody>
          <a:bodyPr>
            <a:normAutofit/>
          </a:bodyPr>
          <a:lstStyle>
            <a:lvl1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425"/>
            </a:lvl6pPr>
            <a:lvl7pPr>
              <a:defRPr sz="1425"/>
            </a:lvl7pPr>
            <a:lvl8pPr>
              <a:defRPr sz="1425"/>
            </a:lvl8pPr>
            <a:lvl9pPr>
              <a:defRPr sz="14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076340"/>
            <a:ext cx="2751026" cy="3518297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352341" indent="0">
              <a:buNone/>
              <a:defRPr sz="900"/>
            </a:lvl2pPr>
            <a:lvl3pPr marL="704681" indent="0">
              <a:buNone/>
              <a:defRPr sz="750"/>
            </a:lvl3pPr>
            <a:lvl4pPr marL="1057024" indent="0">
              <a:buNone/>
              <a:defRPr sz="750"/>
            </a:lvl4pPr>
            <a:lvl5pPr marL="1409364" indent="0">
              <a:buNone/>
              <a:defRPr sz="750"/>
            </a:lvl5pPr>
            <a:lvl6pPr marL="1761705" indent="0">
              <a:buNone/>
              <a:defRPr sz="750"/>
            </a:lvl6pPr>
            <a:lvl7pPr marL="2114047" indent="0">
              <a:buNone/>
              <a:defRPr sz="750"/>
            </a:lvl7pPr>
            <a:lvl8pPr marL="2466386" indent="0">
              <a:buNone/>
              <a:defRPr sz="750"/>
            </a:lvl8pPr>
            <a:lvl9pPr marL="281872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4743450"/>
            <a:ext cx="1981200" cy="2286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4743450"/>
            <a:ext cx="3657600" cy="2286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4743450"/>
            <a:ext cx="304800" cy="228600"/>
          </a:xfrm>
          <a:prstGeom prst="rect">
            <a:avLst/>
          </a:prstGeo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6B2AAA1A-C081-48E9-BD60-A71629E4ED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966097"/>
            <a:ext cx="9144000" cy="184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82875" y="0"/>
            <a:ext cx="37782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3543300"/>
            <a:ext cx="7772400" cy="685800"/>
          </a:xfrm>
        </p:spPr>
        <p:txBody>
          <a:bodyPr>
            <a:normAutofit/>
          </a:bodyPr>
          <a:lstStyle>
            <a:lvl1pPr marL="0" indent="0" algn="ctr">
              <a:buNone/>
              <a:defRPr sz="10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4320778"/>
            <a:ext cx="7772400" cy="479822"/>
          </a:xfrm>
        </p:spPr>
        <p:txBody>
          <a:bodyPr>
            <a:normAutofit/>
          </a:bodyPr>
          <a:lstStyle>
            <a:lvl1pPr marL="0" indent="0" algn="ctr">
              <a:buNone/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0225" y="4767263"/>
            <a:ext cx="1233577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/>
              <a:t>14.07.2020.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0457" y="4767263"/>
            <a:ext cx="2818373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defTabSz="704681" eaLnBrk="1" fontAlgn="auto" hangingPunct="1">
              <a:spcBef>
                <a:spcPts val="0"/>
              </a:spcBef>
              <a:spcAft>
                <a:spcPts val="0"/>
              </a:spcAft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lv-LV"/>
              <a:t>Informatīvais ziņojums «Par Pašvaldību likuma izstrādi»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75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784CBE0-EAF0-45B2-9340-215116F37C4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</p:sldLayoutIdLst>
  <p:hf hdr="0"/>
  <p:txStyles>
    <p:titleStyle>
      <a:lvl1pPr algn="ctr" defTabSz="703660" rtl="0" eaLnBrk="0" fontAlgn="base" hangingPunct="0">
        <a:spcBef>
          <a:spcPct val="0"/>
        </a:spcBef>
        <a:spcAft>
          <a:spcPct val="0"/>
        </a:spcAft>
        <a:defRPr sz="337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703660" rtl="0" eaLnBrk="0" fontAlgn="base" hangingPunct="0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2pPr>
      <a:lvl3pPr algn="ctr" defTabSz="703660" rtl="0" eaLnBrk="0" fontAlgn="base" hangingPunct="0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3pPr>
      <a:lvl4pPr algn="ctr" defTabSz="703660" rtl="0" eaLnBrk="0" fontAlgn="base" hangingPunct="0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4pPr>
      <a:lvl5pPr algn="ctr" defTabSz="703660" rtl="0" eaLnBrk="0" fontAlgn="base" hangingPunct="0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5pPr>
      <a:lvl6pPr marL="3429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6pPr>
      <a:lvl7pPr marL="6858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7pPr>
      <a:lvl8pPr marL="10287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8pPr>
      <a:lvl9pPr marL="1371600" algn="ctr" defTabSz="703660" rtl="0" eaLnBrk="1" fontAlgn="base" hangingPunct="1">
        <a:spcBef>
          <a:spcPct val="0"/>
        </a:spcBef>
        <a:spcAft>
          <a:spcPct val="0"/>
        </a:spcAft>
        <a:defRPr sz="3375">
          <a:solidFill>
            <a:schemeClr val="tx1"/>
          </a:solidFill>
          <a:latin typeface="Times New Roman" pitchFamily="18" charset="0"/>
        </a:defRPr>
      </a:lvl9pPr>
    </p:titleStyle>
    <p:bodyStyle>
      <a:lvl1pPr marL="263129" indent="-263129" algn="l" defTabSz="70366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75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19075" algn="l" defTabSz="70366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175" kern="1200">
          <a:solidFill>
            <a:schemeClr val="tx1"/>
          </a:solidFill>
          <a:latin typeface="+mn-lt"/>
          <a:ea typeface="+mn-ea"/>
          <a:cs typeface="+mn-cs"/>
        </a:defRPr>
      </a:lvl2pPr>
      <a:lvl3pPr marL="879872" indent="-175022" algn="l" defTabSz="70366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3pPr>
      <a:lvl4pPr marL="1232297" indent="-175022" algn="l" defTabSz="70366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584722" indent="-175022" algn="l" defTabSz="70366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25" kern="1200">
          <a:solidFill>
            <a:schemeClr val="tx1"/>
          </a:solidFill>
          <a:latin typeface="+mn-lt"/>
          <a:ea typeface="+mn-ea"/>
          <a:cs typeface="+mn-cs"/>
        </a:defRPr>
      </a:lvl5pPr>
      <a:lvl6pPr marL="1937876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6pPr>
      <a:lvl7pPr marL="2290217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7pPr>
      <a:lvl8pPr marL="2642559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8pPr>
      <a:lvl9pPr marL="2994898" indent="-176170" algn="l" defTabSz="704681" rtl="0" eaLnBrk="1" latinLnBrk="0" hangingPunct="1">
        <a:spcBef>
          <a:spcPct val="20000"/>
        </a:spcBef>
        <a:buFont typeface="Arial" pitchFamily="34" charset="0"/>
        <a:buChar char="•"/>
        <a:defRPr sz="14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52341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704681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57024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409364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761705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2114047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466386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818729" algn="l" defTabSz="704681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13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5800" y="2822967"/>
            <a:ext cx="7772400" cy="1083207"/>
          </a:xfrm>
        </p:spPr>
        <p:txBody>
          <a:bodyPr>
            <a:noAutofit/>
          </a:bodyPr>
          <a:lstStyle/>
          <a:p>
            <a:r>
              <a:rPr lang="lv-LV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Pašvaldības nolikums</a:t>
            </a:r>
            <a:br>
              <a:rPr lang="lv-LV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lv-LV" sz="2000" b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Likumā «Par pašvaldībām» reglamentētie pamatelementi un biežāk pieļautās kļūdas nolikuma izstrādē</a:t>
            </a:r>
            <a:endParaRPr lang="lv-LV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4080268"/>
            <a:ext cx="7772400" cy="685800"/>
          </a:xfrm>
        </p:spPr>
        <p:txBody>
          <a:bodyPr>
            <a:normAutofit/>
          </a:bodyPr>
          <a:lstStyle/>
          <a:p>
            <a:r>
              <a:rPr lang="lv-LV">
                <a:solidFill>
                  <a:schemeClr val="bg1">
                    <a:lumMod val="50000"/>
                  </a:schemeClr>
                </a:solidFill>
              </a:rPr>
              <a:t>2022. gada 13. janvārī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Domes priekšsēdētājs un viņa vietnieks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500">
                <a:cs typeface="+mn-lt"/>
              </a:rPr>
              <a:t>Domes </a:t>
            </a:r>
            <a:r>
              <a:rPr lang="en-US" sz="1500" err="1">
                <a:cs typeface="+mn-lt"/>
              </a:rPr>
              <a:t>priekšsēdētājs</a:t>
            </a:r>
            <a:r>
              <a:rPr lang="en-US" sz="1500">
                <a:cs typeface="+mn-lt"/>
              </a:rPr>
              <a:t> un </a:t>
            </a:r>
            <a:r>
              <a:rPr lang="lv-LV" sz="1500">
                <a:cs typeface="+mn-lt"/>
              </a:rPr>
              <a:t>viņa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vietnieks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pilnvaras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iegūst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ar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ievēlēšanas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brīdi</a:t>
            </a:r>
            <a:endParaRPr lang="en-US" sz="1500">
              <a:cs typeface="+mn-lt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500">
                <a:cs typeface="+mn-lt"/>
              </a:rPr>
              <a:t>Domes </a:t>
            </a:r>
            <a:r>
              <a:rPr lang="en-US" sz="1500" err="1">
                <a:cs typeface="+mn-lt"/>
              </a:rPr>
              <a:t>priekšsēdētāj</a:t>
            </a:r>
            <a:r>
              <a:rPr lang="lv-LV" sz="1500">
                <a:cs typeface="+mn-lt"/>
              </a:rPr>
              <a:t>s veic </a:t>
            </a:r>
            <a:r>
              <a:rPr lang="en-US" sz="1500" err="1">
                <a:cs typeface="+mn-lt"/>
              </a:rPr>
              <a:t>likuma</a:t>
            </a:r>
            <a:r>
              <a:rPr lang="en-US" sz="1500">
                <a:cs typeface="+mn-lt"/>
              </a:rPr>
              <a:t> </a:t>
            </a:r>
            <a:r>
              <a:rPr lang="lv-LV" sz="1500">
                <a:cs typeface="+mn-lt"/>
              </a:rPr>
              <a:t>«</a:t>
            </a:r>
            <a:r>
              <a:rPr lang="en-US" sz="1500">
                <a:cs typeface="+mn-lt"/>
              </a:rPr>
              <a:t>Par </a:t>
            </a:r>
            <a:r>
              <a:rPr lang="en-US" sz="1500" err="1">
                <a:cs typeface="+mn-lt"/>
              </a:rPr>
              <a:t>pašvaldībām</a:t>
            </a:r>
            <a:r>
              <a:rPr lang="lv-LV" sz="1500">
                <a:cs typeface="+mn-lt"/>
              </a:rPr>
              <a:t>»</a:t>
            </a:r>
            <a:r>
              <a:rPr lang="en-US" sz="1500">
                <a:cs typeface="+mn-lt"/>
              </a:rPr>
              <a:t> 62.</a:t>
            </a:r>
            <a:r>
              <a:rPr lang="lv-LV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pantā</a:t>
            </a:r>
            <a:r>
              <a:rPr lang="en-US" sz="1500">
                <a:cs typeface="+mn-lt"/>
              </a:rPr>
              <a:t> </a:t>
            </a:r>
            <a:r>
              <a:rPr lang="lv-LV" sz="1500">
                <a:cs typeface="+mn-lt"/>
              </a:rPr>
              <a:t>noteiktos pienākumus un citus pienākumus, kas paredzēti likumos, Ministru kabineta lēmumos, attiecīgās pašvaldības nolikumā un domes lēmumos 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+mn-lt"/>
              </a:rPr>
              <a:t>A</a:t>
            </a:r>
            <a:r>
              <a:rPr lang="en-US" sz="1500" err="1">
                <a:cs typeface="+mn-lt"/>
              </a:rPr>
              <a:t>tvaļinājuma</a:t>
            </a:r>
            <a:r>
              <a:rPr lang="en-US" sz="1500">
                <a:cs typeface="+mn-lt"/>
              </a:rPr>
              <a:t> un </a:t>
            </a:r>
            <a:r>
              <a:rPr lang="en-US" sz="1500" err="1">
                <a:cs typeface="+mn-lt"/>
              </a:rPr>
              <a:t>komandējuma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piešķiršana</a:t>
            </a:r>
            <a:r>
              <a:rPr lang="lv-LV" sz="1500">
                <a:cs typeface="+mn-lt"/>
              </a:rPr>
              <a:t> do</a:t>
            </a:r>
            <a:r>
              <a:rPr lang="en-US" sz="1500" err="1">
                <a:cs typeface="+mn-lt"/>
              </a:rPr>
              <a:t>mes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priekšsēdētāja</a:t>
            </a:r>
            <a:r>
              <a:rPr lang="lv-LV" sz="1500">
                <a:cs typeface="+mn-lt"/>
              </a:rPr>
              <a:t>m</a:t>
            </a:r>
            <a:endParaRPr lang="en-US" sz="1500">
              <a:solidFill>
                <a:srgbClr val="FF0000"/>
              </a:solidFill>
              <a:cs typeface="Times New Roman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404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Domes priekšsēdētājs un viņa vietnieks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+mn-lt"/>
              </a:rPr>
              <a:t>D</a:t>
            </a:r>
            <a:r>
              <a:rPr lang="en-US" sz="1500" err="1">
                <a:cs typeface="+mn-lt"/>
              </a:rPr>
              <a:t>omes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priekšsēdētājam</a:t>
            </a:r>
            <a:r>
              <a:rPr lang="en-US" sz="1500">
                <a:cs typeface="+mn-lt"/>
              </a:rPr>
              <a:t> </a:t>
            </a:r>
            <a:r>
              <a:rPr lang="lv-LV" sz="1500">
                <a:cs typeface="+mn-lt"/>
              </a:rPr>
              <a:t>nav tiesību </a:t>
            </a:r>
            <a:r>
              <a:rPr lang="en-US" sz="1500" err="1">
                <a:cs typeface="+mn-lt"/>
              </a:rPr>
              <a:t>koordinēt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centrālās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administrācijas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struktūrvienību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darbu</a:t>
            </a:r>
            <a:endParaRPr lang="en-US" sz="1500"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500">
                <a:cs typeface="Times New Roman"/>
              </a:rPr>
              <a:t>Domes </a:t>
            </a:r>
            <a:r>
              <a:rPr lang="en-US" sz="1500" err="1">
                <a:cs typeface="Times New Roman"/>
              </a:rPr>
              <a:t>priekšsēdētāja</a:t>
            </a:r>
            <a:r>
              <a:rPr lang="en-US" sz="1500">
                <a:cs typeface="Times New Roman"/>
              </a:rPr>
              <a:t> p</a:t>
            </a:r>
            <a:r>
              <a:rPr lang="lv-LV" sz="1500" err="1">
                <a:cs typeface="Times New Roman"/>
              </a:rPr>
              <a:t>adotībā</a:t>
            </a:r>
            <a:r>
              <a:rPr lang="en-US" sz="1500">
                <a:cs typeface="Times New Roman"/>
              </a:rPr>
              <a:t> </a:t>
            </a:r>
            <a:r>
              <a:rPr lang="en-US" sz="1500" err="1">
                <a:cs typeface="Times New Roman"/>
              </a:rPr>
              <a:t>neatr</a:t>
            </a:r>
            <a:r>
              <a:rPr lang="lv-LV" sz="1500">
                <a:cs typeface="Times New Roman"/>
              </a:rPr>
              <a:t>oda</a:t>
            </a:r>
            <a:r>
              <a:rPr lang="en-US" sz="1500">
                <a:cs typeface="Times New Roman"/>
              </a:rPr>
              <a:t>s pašvaldības </a:t>
            </a:r>
            <a:r>
              <a:rPr lang="en-US" sz="1500" err="1">
                <a:cs typeface="Times New Roman"/>
              </a:rPr>
              <a:t>iestādes</a:t>
            </a:r>
            <a:r>
              <a:rPr lang="lv-LV" sz="1500">
                <a:cs typeface="Times New Roman"/>
              </a:rPr>
              <a:t>, kā arī domes priekšsēdētājs nepieņem lēmumus par pašvaldības iestāžu vadītāju pieņemšanu darbā un atbrīvošanu no darba</a:t>
            </a:r>
            <a:endParaRPr lang="en-US" sz="1500">
              <a:cs typeface="Times New Roman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500">
                <a:cs typeface="+mn-lt"/>
              </a:rPr>
              <a:t>Domes </a:t>
            </a:r>
            <a:r>
              <a:rPr lang="en-US" sz="1500" err="1">
                <a:cs typeface="+mn-lt"/>
              </a:rPr>
              <a:t>priekšsēdētājs</a:t>
            </a:r>
            <a:r>
              <a:rPr lang="en-US" sz="1500">
                <a:cs typeface="+mn-lt"/>
              </a:rPr>
              <a:t> </a:t>
            </a:r>
            <a:r>
              <a:rPr lang="lv-LV" sz="1500">
                <a:cs typeface="+mn-lt"/>
              </a:rPr>
              <a:t>nesaskaņo </a:t>
            </a:r>
            <a:r>
              <a:rPr lang="en-US" sz="1500" err="1">
                <a:cs typeface="+mn-lt"/>
              </a:rPr>
              <a:t>lēmumus</a:t>
            </a:r>
            <a:r>
              <a:rPr lang="en-US" sz="1500">
                <a:cs typeface="+mn-lt"/>
              </a:rPr>
              <a:t> par pašvaldības </a:t>
            </a:r>
            <a:r>
              <a:rPr lang="en-US" sz="1500" err="1">
                <a:cs typeface="+mn-lt"/>
              </a:rPr>
              <a:t>administrācijas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darbinieku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pieņemšanu</a:t>
            </a:r>
            <a:r>
              <a:rPr lang="en-US" sz="1500">
                <a:cs typeface="+mn-lt"/>
              </a:rPr>
              <a:t> </a:t>
            </a:r>
            <a:r>
              <a:rPr lang="lv-LV" sz="1500">
                <a:cs typeface="+mn-lt"/>
              </a:rPr>
              <a:t>darbā </a:t>
            </a:r>
            <a:r>
              <a:rPr lang="en-US" sz="1500" err="1">
                <a:cs typeface="+mn-lt"/>
              </a:rPr>
              <a:t>vai</a:t>
            </a:r>
            <a:r>
              <a:rPr lang="en-US" sz="1500">
                <a:cs typeface="+mn-lt"/>
              </a:rPr>
              <a:t> </a:t>
            </a:r>
            <a:r>
              <a:rPr lang="en-US" sz="1500" err="1">
                <a:cs typeface="+mn-lt"/>
              </a:rPr>
              <a:t>atbrīvošanu</a:t>
            </a:r>
            <a:r>
              <a:rPr lang="en-US" sz="1500">
                <a:cs typeface="+mn-lt"/>
              </a:rPr>
              <a:t> no </a:t>
            </a:r>
            <a:r>
              <a:rPr lang="en-US" sz="1500" err="1">
                <a:cs typeface="+mn-lt"/>
              </a:rPr>
              <a:t>darba</a:t>
            </a:r>
            <a:endParaRPr lang="lv-LV" sz="1500">
              <a:cs typeface="+mn-lt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en-US" sz="1500">
                <a:cs typeface="Calibri"/>
              </a:rPr>
              <a:t>Domes </a:t>
            </a:r>
            <a:r>
              <a:rPr lang="en-US" sz="1500" err="1">
                <a:cs typeface="Calibri"/>
              </a:rPr>
              <a:t>priekš</a:t>
            </a:r>
            <a:r>
              <a:rPr lang="lv-LV" sz="1500" err="1">
                <a:cs typeface="Calibri"/>
              </a:rPr>
              <a:t>sē</a:t>
            </a:r>
            <a:r>
              <a:rPr lang="en-US" sz="1500" err="1">
                <a:cs typeface="Calibri"/>
              </a:rPr>
              <a:t>dētāja</a:t>
            </a:r>
            <a:r>
              <a:rPr lang="en-US" sz="1500">
                <a:cs typeface="Calibri"/>
              </a:rPr>
              <a:t> </a:t>
            </a:r>
            <a:r>
              <a:rPr lang="en-US" sz="1500" err="1">
                <a:cs typeface="Calibri"/>
              </a:rPr>
              <a:t>vietnieka</a:t>
            </a:r>
            <a:r>
              <a:rPr lang="en-US" sz="1500">
                <a:cs typeface="Calibri"/>
              </a:rPr>
              <a:t> </a:t>
            </a:r>
            <a:r>
              <a:rPr lang="en-US" sz="1500" err="1">
                <a:cs typeface="Calibri"/>
              </a:rPr>
              <a:t>pienākum</a:t>
            </a:r>
            <a:r>
              <a:rPr lang="lv-LV" sz="1500" err="1">
                <a:cs typeface="Calibri"/>
              </a:rPr>
              <a:t>us</a:t>
            </a:r>
            <a:r>
              <a:rPr lang="en-US" sz="1500">
                <a:cs typeface="Calibri"/>
              </a:rPr>
              <a:t> </a:t>
            </a:r>
            <a:r>
              <a:rPr lang="en-US" sz="1500" err="1">
                <a:cs typeface="Calibri"/>
              </a:rPr>
              <a:t>nosa</a:t>
            </a:r>
            <a:r>
              <a:rPr lang="lv-LV" sz="1500">
                <a:cs typeface="Calibri"/>
              </a:rPr>
              <a:t>ka</a:t>
            </a:r>
            <a:r>
              <a:rPr lang="en-US" sz="1500">
                <a:cs typeface="Calibri"/>
              </a:rPr>
              <a:t> </a:t>
            </a:r>
            <a:r>
              <a:rPr lang="en-US" sz="1500" err="1">
                <a:cs typeface="Calibri"/>
              </a:rPr>
              <a:t>nolikumā</a:t>
            </a:r>
            <a:r>
              <a:rPr lang="lv-LV" sz="1500">
                <a:cs typeface="Calibri"/>
              </a:rPr>
              <a:t>,</a:t>
            </a:r>
            <a:r>
              <a:rPr lang="en-US" sz="1500">
                <a:cs typeface="Calibri"/>
              </a:rPr>
              <a:t> </a:t>
            </a:r>
            <a:r>
              <a:rPr lang="en-US" sz="1500" err="1">
                <a:cs typeface="Calibri"/>
              </a:rPr>
              <a:t>nevis</a:t>
            </a:r>
            <a:r>
              <a:rPr lang="en-US" sz="1500">
                <a:cs typeface="Calibri"/>
              </a:rPr>
              <a:t>  domes </a:t>
            </a:r>
            <a:r>
              <a:rPr lang="en-US" sz="1500" err="1">
                <a:cs typeface="Calibri"/>
              </a:rPr>
              <a:t>priekš</a:t>
            </a:r>
            <a:r>
              <a:rPr lang="lv-LV" sz="1500" err="1">
                <a:cs typeface="Calibri"/>
              </a:rPr>
              <a:t>sē</a:t>
            </a:r>
            <a:r>
              <a:rPr lang="en-US" sz="1500" err="1">
                <a:cs typeface="Calibri"/>
              </a:rPr>
              <a:t>dētāja</a:t>
            </a:r>
            <a:r>
              <a:rPr lang="en-US" sz="1500">
                <a:cs typeface="Calibri"/>
              </a:rPr>
              <a:t> </a:t>
            </a:r>
            <a:r>
              <a:rPr lang="en-US" sz="1500" err="1">
                <a:cs typeface="Calibri"/>
              </a:rPr>
              <a:t>rīkojumā</a:t>
            </a:r>
            <a:r>
              <a:rPr lang="en-US" sz="1500">
                <a:cs typeface="Calibri"/>
              </a:rPr>
              <a:t> 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26156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Domes komitejas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Komitejas veic likuma «Par pašvaldībām» 50. pantā un nolikumā noteiktus uzdevumus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Nolikumā:</a:t>
            </a: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paredz kārtību, kādā domes lēmumu projektus izskata domes komitejās;</a:t>
            </a: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paredz iespēju komitejas sēdes norisē izmantot videokonferenci, nosaka kārtību, kādā komitejas loceklis, klāt neesot, reģistrējas dalībai komitejas sēdē;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nosaka kārtību, kādā domes deputāti tiek informēti par komiteju sēžu laiku, vietu, darba kārtību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4260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Domes komitejas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 noteiktajā kārtībā kontrolē pašvaldības iestāžu darbu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Komitejas priekšsēdētājs  komitejas darbu vada patstāvīgi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Komitejas priekšsēdētāju, izņemot finanšu komitejas priekšsēdētāju, no saviem locekļiem ievēlē, kā arī atbrīvo no pienākumu pildīšanas attiecīgā komiteja</a:t>
            </a:r>
            <a:endParaRPr lang="lv-LV" sz="1500">
              <a:cs typeface="Calibri" panose="020F0502020204030204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79262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Izpilddirektors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Veic likuma «Par pašvaldībām» 69. pantā</a:t>
            </a:r>
            <a:r>
              <a:rPr lang="lv-LV" sz="1500">
                <a:ea typeface="+mn-lt"/>
                <a:cs typeface="+mn-lt"/>
              </a:rPr>
              <a:t> minētus pienākumus un citus pienākumus, kas paredzēti pašvaldības nolikumā un domes lēmumos un kas nav pretrunā ar likumu un Ministru kabineta noteikumu prasībām</a:t>
            </a:r>
            <a:endParaRPr lang="lv-LV" sz="1500"/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 noteiktajā kārtībā atbildīgs par pašvaldības iestāžu un pašvaldības kapitālsabiedrību darbu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Calibri"/>
              </a:rPr>
              <a:t>Dod rīkojumus pašvaldības iestāžu vadītājiem 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Organizē domes izdoto saistošo noteikumu un citu normatīvo aktu izpildi</a:t>
            </a:r>
            <a:endParaRPr lang="lv-LV" sz="1500"/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3431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Izpilddirektors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ea typeface="+mn-lt"/>
                <a:cs typeface="+mn-lt"/>
              </a:rPr>
              <a:t>Izpilddirektors nav pakļauts domes priekšsēdētājam vai viņa vietniekam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ea typeface="+mn-lt"/>
                <a:cs typeface="+mn-lt"/>
              </a:rPr>
              <a:t>Izpilddirektors var būt pašvaldības centrālās administrācijas vadītājs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1019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Pagasta un pilsētas pārvalde,</a:t>
            </a:r>
            <a:br>
              <a:rPr lang="lv-LV" sz="2000" b="1" cap="all"/>
            </a:br>
            <a:r>
              <a:rPr lang="lv-LV" sz="2000" b="1" cap="all"/>
              <a:t>apvienības pārvalde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 nosaka pārvaldes vadītāja uzdevumus un padotību, ievērojot likumā «Par pašvaldībām» paredzētās funkcijas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 var paredzēt, ka pārvaldes vadītājs pieņem darbā un atbrīvo no darba pārvaldes darbiniekus (ja pārvalde ir iestāde)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Pārvaldes vadītāja kompetenci nosaka pārvaldes nolikumā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Dome var izveidot apvienības pārvaldi, ja nolikumā noteiktais teritoriālais dalījums ietver teritoriālā iedalījuma vienību apvienību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Apvienības pārvaldes vadītāja funkcijas un uzdevumi ir analoģiski pagasta vai pilsētas pārvaldes un vadītāja funkcijām un uzdevumiem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4940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Pagasta un pilsētas pārvalde,</a:t>
            </a:r>
            <a:br>
              <a:rPr lang="lv-LV" sz="2000" b="1" cap="all"/>
            </a:br>
            <a:r>
              <a:rPr lang="lv-LV" sz="2000" b="1" cap="all"/>
              <a:t>apvienības pārvalde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Nav pieļaujama kompetences paplašināšana ārpus likumā noteiktās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Katrā teritoriālā iedalījuma vienībā, kas ir apvienības sastāvā, neveido pārvaldi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Pārvaldes </a:t>
            </a:r>
            <a:r>
              <a:rPr lang="lv-LV" sz="1500" b="1">
                <a:ea typeface="+mn-lt"/>
                <a:cs typeface="+mn-lt"/>
              </a:rPr>
              <a:t> </a:t>
            </a:r>
            <a:r>
              <a:rPr lang="lv-LV" sz="1500">
                <a:ea typeface="+mn-lt"/>
                <a:cs typeface="+mn-lt"/>
              </a:rPr>
              <a:t>var veidot arī kā pašvaldības iestādes (piemēram, Centrālās administrācijas) struktūrvienības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9595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Sabiedrības iesaiste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 lnSpcReduction="10000"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 nosaka:</a:t>
            </a:r>
          </a:p>
          <a:p>
            <a:pPr marL="857250" lvl="1" indent="-285750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kārtību, kādā personas var iepazīties ar domes pieņemtajiem lēmumiem, noslēgtajiem līgumiem un domes sēžu protokoliem; 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marL="857250" lvl="1" indent="-285750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apmeklētāju pieņemšanu un iesniegumu izskatīšanas kārtību;</a:t>
            </a:r>
          </a:p>
          <a:p>
            <a:pPr marL="857250" lvl="1" indent="-285750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kārtību, kādā tīmekļvietnē publicē saistošo noteikumu projektus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Atsevišķu pašvaldības funkciju pildīšanai vai pašvaldības administratīvās teritorijas pārvaldīšanai domes no domes deputātiem un attiecīgās pašvaldības iedzīvotājiem var izveidot valdes, komisijas vai darba grupas</a:t>
            </a:r>
            <a:endParaRPr lang="da" sz="1500">
              <a:ea typeface="+mn-lt"/>
              <a:cs typeface="+mn-lt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74894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7350" y="2571750"/>
            <a:ext cx="5829300" cy="685800"/>
          </a:xfrm>
        </p:spPr>
        <p:txBody>
          <a:bodyPr>
            <a:normAutofit fontScale="92500" lnSpcReduction="20000"/>
          </a:bodyPr>
          <a:lstStyle/>
          <a:p>
            <a:endParaRPr lang="lv-LV"/>
          </a:p>
          <a:p>
            <a:endParaRPr lang="lv-LV"/>
          </a:p>
          <a:p>
            <a:r>
              <a:rPr lang="lv-LV" sz="2100" b="1">
                <a:solidFill>
                  <a:schemeClr val="tx2">
                    <a:lumMod val="50000"/>
                  </a:schemeClr>
                </a:solidFill>
              </a:rPr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3476528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cap="all"/>
              <a:t>Darba kārtība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58483"/>
            <a:ext cx="6775450" cy="3438930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Pašvaldības nolikums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Pašvaldības teritoriālais dalījums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Pašvaldības struktūra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Domes darba organizēšana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Domes priekšsēdētājs un viņa vietnieks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Domes komitejas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Izpilddirektors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Pagasta un pilsētas pārvalde, apvienības pārvalde</a:t>
            </a:r>
          </a:p>
          <a:p>
            <a:pPr marL="285750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lv-LV"/>
              <a:t>Sabiedrības iesaiste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81215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57350" y="2571750"/>
            <a:ext cx="5829300" cy="685800"/>
          </a:xfrm>
        </p:spPr>
        <p:txBody>
          <a:bodyPr>
            <a:normAutofit fontScale="92500" lnSpcReduction="20000"/>
          </a:bodyPr>
          <a:lstStyle/>
          <a:p>
            <a:endParaRPr lang="lv-LV"/>
          </a:p>
          <a:p>
            <a:endParaRPr lang="lv-LV"/>
          </a:p>
          <a:p>
            <a:r>
              <a:rPr lang="lv-LV" sz="2100" b="1">
                <a:solidFill>
                  <a:schemeClr val="tx2">
                    <a:lumMod val="50000"/>
                  </a:schemeClr>
                </a:solidFill>
              </a:rPr>
              <a:t>Jautājumi un atbildes</a:t>
            </a:r>
          </a:p>
        </p:txBody>
      </p:sp>
    </p:spTree>
    <p:extLst>
      <p:ext uri="{BB962C8B-B14F-4D97-AF65-F5344CB8AC3E}">
        <p14:creationId xmlns:p14="http://schemas.microsoft.com/office/powerpoint/2010/main" val="392023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NOLIKUMS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/>
              <a:t>Nolikums ir saistošie noteikumi, kas nosaka pašvaldības darba organizācijas pamatprincipus un pamatjautājumus </a:t>
            </a:r>
            <a:endParaRPr lang="lv-LV"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/>
              <a:t>Nolikumā obligāti ietveramais regulējums noteikts likuma «Par pašvaldībām» 24. panta otrajā daļā</a:t>
            </a:r>
            <a:endParaRPr lang="lv-LV"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ea typeface="+mn-lt"/>
                <a:cs typeface="+mn-lt"/>
              </a:rPr>
              <a:t>Nolikumā pēc nepieciešamības var noregulēt citus likumā «Par pašvaldībām» neietvertus pašvaldības darba organizācijas jautājumus, </a:t>
            </a:r>
            <a:r>
              <a:rPr lang="lv-LV">
                <a:cs typeface="Calibri"/>
              </a:rPr>
              <a:t>pielāgojot pašvaldības individuālajām īpatnībām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/>
              <a:t>Nolikums stājas spēkā nākamajā dienā pēc parakstīšanas, ja tajā nav ietverts cits spēkā stāšanās laiks, un ir brīvi pieejams domes ēkā un pārvaldēs, kā arī publicēts tīmekļvietnē</a:t>
            </a:r>
            <a:endParaRPr lang="lv-LV"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/>
              <a:t>Triju dienu laikā pēc parakstīšanas nolikumu </a:t>
            </a:r>
            <a:r>
              <a:rPr lang="lv-LV" err="1"/>
              <a:t>nosūta</a:t>
            </a:r>
            <a:r>
              <a:rPr lang="lv-LV"/>
              <a:t> ministrijai, kas pēc analoģijas ar citiem saistošajiem noteikumiem sniedz</a:t>
            </a:r>
            <a:r>
              <a:rPr lang="lv-LV">
                <a:cs typeface="Calibri"/>
              </a:rPr>
              <a:t> atzinumu </a:t>
            </a:r>
            <a:endParaRPr lang="lv-LV">
              <a:solidFill>
                <a:srgbClr val="000000"/>
              </a:solidFill>
              <a:ea typeface="+mn-lt"/>
              <a:cs typeface="+mn-lt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95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NOLIKUMS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  <a:extLst>
              <a:ext uri="{C807C97D-BFC1-408E-A445-0C87EB9F89A2}">
                <ask:lineSketchStyleProps xmlns:ask="http://schemas.microsoft.com/office/drawing/2018/sketchyshapes" sd="3702922435">
                  <a:custGeom>
                    <a:avLst/>
                    <a:gdLst>
                      <a:gd name="connsiteX0" fmla="*/ 0 w 6775450"/>
                      <a:gd name="connsiteY0" fmla="*/ 0 h 3264701"/>
                      <a:gd name="connsiteX1" fmla="*/ 700130 w 6775450"/>
                      <a:gd name="connsiteY1" fmla="*/ 0 h 3264701"/>
                      <a:gd name="connsiteX2" fmla="*/ 1196996 w 6775450"/>
                      <a:gd name="connsiteY2" fmla="*/ 0 h 3264701"/>
                      <a:gd name="connsiteX3" fmla="*/ 1761617 w 6775450"/>
                      <a:gd name="connsiteY3" fmla="*/ 0 h 3264701"/>
                      <a:gd name="connsiteX4" fmla="*/ 2258483 w 6775450"/>
                      <a:gd name="connsiteY4" fmla="*/ 0 h 3264701"/>
                      <a:gd name="connsiteX5" fmla="*/ 2958613 w 6775450"/>
                      <a:gd name="connsiteY5" fmla="*/ 0 h 3264701"/>
                      <a:gd name="connsiteX6" fmla="*/ 3658743 w 6775450"/>
                      <a:gd name="connsiteY6" fmla="*/ 0 h 3264701"/>
                      <a:gd name="connsiteX7" fmla="*/ 4020100 w 6775450"/>
                      <a:gd name="connsiteY7" fmla="*/ 0 h 3264701"/>
                      <a:gd name="connsiteX8" fmla="*/ 4381458 w 6775450"/>
                      <a:gd name="connsiteY8" fmla="*/ 0 h 3264701"/>
                      <a:gd name="connsiteX9" fmla="*/ 4946079 w 6775450"/>
                      <a:gd name="connsiteY9" fmla="*/ 0 h 3264701"/>
                      <a:gd name="connsiteX10" fmla="*/ 5375190 w 6775450"/>
                      <a:gd name="connsiteY10" fmla="*/ 0 h 3264701"/>
                      <a:gd name="connsiteX11" fmla="*/ 5872057 w 6775450"/>
                      <a:gd name="connsiteY11" fmla="*/ 0 h 3264701"/>
                      <a:gd name="connsiteX12" fmla="*/ 6775450 w 6775450"/>
                      <a:gd name="connsiteY12" fmla="*/ 0 h 3264701"/>
                      <a:gd name="connsiteX13" fmla="*/ 6775450 w 6775450"/>
                      <a:gd name="connsiteY13" fmla="*/ 544117 h 3264701"/>
                      <a:gd name="connsiteX14" fmla="*/ 6775450 w 6775450"/>
                      <a:gd name="connsiteY14" fmla="*/ 1055587 h 3264701"/>
                      <a:gd name="connsiteX15" fmla="*/ 6775450 w 6775450"/>
                      <a:gd name="connsiteY15" fmla="*/ 1599703 h 3264701"/>
                      <a:gd name="connsiteX16" fmla="*/ 6775450 w 6775450"/>
                      <a:gd name="connsiteY16" fmla="*/ 2176467 h 3264701"/>
                      <a:gd name="connsiteX17" fmla="*/ 6775450 w 6775450"/>
                      <a:gd name="connsiteY17" fmla="*/ 2622643 h 3264701"/>
                      <a:gd name="connsiteX18" fmla="*/ 6775450 w 6775450"/>
                      <a:gd name="connsiteY18" fmla="*/ 3264701 h 3264701"/>
                      <a:gd name="connsiteX19" fmla="*/ 6346338 w 6775450"/>
                      <a:gd name="connsiteY19" fmla="*/ 3264701 h 3264701"/>
                      <a:gd name="connsiteX20" fmla="*/ 5646208 w 6775450"/>
                      <a:gd name="connsiteY20" fmla="*/ 3264701 h 3264701"/>
                      <a:gd name="connsiteX21" fmla="*/ 5284851 w 6775450"/>
                      <a:gd name="connsiteY21" fmla="*/ 3264701 h 3264701"/>
                      <a:gd name="connsiteX22" fmla="*/ 4652476 w 6775450"/>
                      <a:gd name="connsiteY22" fmla="*/ 3264701 h 3264701"/>
                      <a:gd name="connsiteX23" fmla="*/ 3952346 w 6775450"/>
                      <a:gd name="connsiteY23" fmla="*/ 3264701 h 3264701"/>
                      <a:gd name="connsiteX24" fmla="*/ 3523234 w 6775450"/>
                      <a:gd name="connsiteY24" fmla="*/ 3264701 h 3264701"/>
                      <a:gd name="connsiteX25" fmla="*/ 3026368 w 6775450"/>
                      <a:gd name="connsiteY25" fmla="*/ 3264701 h 3264701"/>
                      <a:gd name="connsiteX26" fmla="*/ 2665010 w 6775450"/>
                      <a:gd name="connsiteY26" fmla="*/ 3264701 h 3264701"/>
                      <a:gd name="connsiteX27" fmla="*/ 2235898 w 6775450"/>
                      <a:gd name="connsiteY27" fmla="*/ 3264701 h 3264701"/>
                      <a:gd name="connsiteX28" fmla="*/ 1874541 w 6775450"/>
                      <a:gd name="connsiteY28" fmla="*/ 3264701 h 3264701"/>
                      <a:gd name="connsiteX29" fmla="*/ 1309920 w 6775450"/>
                      <a:gd name="connsiteY29" fmla="*/ 3264701 h 3264701"/>
                      <a:gd name="connsiteX30" fmla="*/ 745299 w 6775450"/>
                      <a:gd name="connsiteY30" fmla="*/ 3264701 h 3264701"/>
                      <a:gd name="connsiteX31" fmla="*/ 0 w 6775450"/>
                      <a:gd name="connsiteY31" fmla="*/ 3264701 h 3264701"/>
                      <a:gd name="connsiteX32" fmla="*/ 0 w 6775450"/>
                      <a:gd name="connsiteY32" fmla="*/ 2720584 h 3264701"/>
                      <a:gd name="connsiteX33" fmla="*/ 0 w 6775450"/>
                      <a:gd name="connsiteY33" fmla="*/ 2176467 h 3264701"/>
                      <a:gd name="connsiteX34" fmla="*/ 0 w 6775450"/>
                      <a:gd name="connsiteY34" fmla="*/ 1664998 h 3264701"/>
                      <a:gd name="connsiteX35" fmla="*/ 0 w 6775450"/>
                      <a:gd name="connsiteY35" fmla="*/ 1186175 h 3264701"/>
                      <a:gd name="connsiteX36" fmla="*/ 0 w 6775450"/>
                      <a:gd name="connsiteY36" fmla="*/ 609411 h 3264701"/>
                      <a:gd name="connsiteX37" fmla="*/ 0 w 6775450"/>
                      <a:gd name="connsiteY37" fmla="*/ 0 h 32647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</a:cxnLst>
                    <a:rect l="l" t="t" r="r" b="b"/>
                    <a:pathLst>
                      <a:path w="6775450" h="3264701" extrusionOk="0">
                        <a:moveTo>
                          <a:pt x="0" y="0"/>
                        </a:moveTo>
                        <a:cubicBezTo>
                          <a:pt x="212696" y="-9507"/>
                          <a:pt x="377018" y="75548"/>
                          <a:pt x="700130" y="0"/>
                        </a:cubicBezTo>
                        <a:cubicBezTo>
                          <a:pt x="1023242" y="-75548"/>
                          <a:pt x="1027731" y="30407"/>
                          <a:pt x="1196996" y="0"/>
                        </a:cubicBezTo>
                        <a:cubicBezTo>
                          <a:pt x="1366261" y="-30407"/>
                          <a:pt x="1576385" y="53494"/>
                          <a:pt x="1761617" y="0"/>
                        </a:cubicBezTo>
                        <a:cubicBezTo>
                          <a:pt x="1946849" y="-53494"/>
                          <a:pt x="2145815" y="46808"/>
                          <a:pt x="2258483" y="0"/>
                        </a:cubicBezTo>
                        <a:cubicBezTo>
                          <a:pt x="2371151" y="-46808"/>
                          <a:pt x="2616817" y="47330"/>
                          <a:pt x="2958613" y="0"/>
                        </a:cubicBezTo>
                        <a:cubicBezTo>
                          <a:pt x="3300409" y="-47330"/>
                          <a:pt x="3458183" y="78388"/>
                          <a:pt x="3658743" y="0"/>
                        </a:cubicBezTo>
                        <a:cubicBezTo>
                          <a:pt x="3859303" y="-78388"/>
                          <a:pt x="3914074" y="30706"/>
                          <a:pt x="4020100" y="0"/>
                        </a:cubicBezTo>
                        <a:cubicBezTo>
                          <a:pt x="4126126" y="-30706"/>
                          <a:pt x="4222107" y="40760"/>
                          <a:pt x="4381458" y="0"/>
                        </a:cubicBezTo>
                        <a:cubicBezTo>
                          <a:pt x="4540809" y="-40760"/>
                          <a:pt x="4703014" y="3491"/>
                          <a:pt x="4946079" y="0"/>
                        </a:cubicBezTo>
                        <a:cubicBezTo>
                          <a:pt x="5189144" y="-3491"/>
                          <a:pt x="5216615" y="38426"/>
                          <a:pt x="5375190" y="0"/>
                        </a:cubicBezTo>
                        <a:cubicBezTo>
                          <a:pt x="5533765" y="-38426"/>
                          <a:pt x="5765374" y="11384"/>
                          <a:pt x="5872057" y="0"/>
                        </a:cubicBezTo>
                        <a:cubicBezTo>
                          <a:pt x="5978740" y="-11384"/>
                          <a:pt x="6527115" y="105551"/>
                          <a:pt x="6775450" y="0"/>
                        </a:cubicBezTo>
                        <a:cubicBezTo>
                          <a:pt x="6791847" y="174936"/>
                          <a:pt x="6750939" y="288874"/>
                          <a:pt x="6775450" y="544117"/>
                        </a:cubicBezTo>
                        <a:cubicBezTo>
                          <a:pt x="6799961" y="799360"/>
                          <a:pt x="6752090" y="845015"/>
                          <a:pt x="6775450" y="1055587"/>
                        </a:cubicBezTo>
                        <a:cubicBezTo>
                          <a:pt x="6798810" y="1266159"/>
                          <a:pt x="6755662" y="1471138"/>
                          <a:pt x="6775450" y="1599703"/>
                        </a:cubicBezTo>
                        <a:cubicBezTo>
                          <a:pt x="6795238" y="1728268"/>
                          <a:pt x="6763116" y="1933313"/>
                          <a:pt x="6775450" y="2176467"/>
                        </a:cubicBezTo>
                        <a:cubicBezTo>
                          <a:pt x="6787784" y="2419621"/>
                          <a:pt x="6746976" y="2509718"/>
                          <a:pt x="6775450" y="2622643"/>
                        </a:cubicBezTo>
                        <a:cubicBezTo>
                          <a:pt x="6803924" y="2735568"/>
                          <a:pt x="6719031" y="2983258"/>
                          <a:pt x="6775450" y="3264701"/>
                        </a:cubicBezTo>
                        <a:cubicBezTo>
                          <a:pt x="6629772" y="3293280"/>
                          <a:pt x="6525873" y="3249970"/>
                          <a:pt x="6346338" y="3264701"/>
                        </a:cubicBezTo>
                        <a:cubicBezTo>
                          <a:pt x="6166803" y="3279432"/>
                          <a:pt x="5845714" y="3216334"/>
                          <a:pt x="5646208" y="3264701"/>
                        </a:cubicBezTo>
                        <a:cubicBezTo>
                          <a:pt x="5446702" y="3313068"/>
                          <a:pt x="5413678" y="3250979"/>
                          <a:pt x="5284851" y="3264701"/>
                        </a:cubicBezTo>
                        <a:cubicBezTo>
                          <a:pt x="5156024" y="3278423"/>
                          <a:pt x="4912294" y="3244518"/>
                          <a:pt x="4652476" y="3264701"/>
                        </a:cubicBezTo>
                        <a:cubicBezTo>
                          <a:pt x="4392658" y="3284884"/>
                          <a:pt x="4287386" y="3262072"/>
                          <a:pt x="3952346" y="3264701"/>
                        </a:cubicBezTo>
                        <a:cubicBezTo>
                          <a:pt x="3617306" y="3267330"/>
                          <a:pt x="3729047" y="3255566"/>
                          <a:pt x="3523234" y="3264701"/>
                        </a:cubicBezTo>
                        <a:cubicBezTo>
                          <a:pt x="3317421" y="3273836"/>
                          <a:pt x="3183977" y="3248591"/>
                          <a:pt x="3026368" y="3264701"/>
                        </a:cubicBezTo>
                        <a:cubicBezTo>
                          <a:pt x="2868759" y="3280811"/>
                          <a:pt x="2742874" y="3263334"/>
                          <a:pt x="2665010" y="3264701"/>
                        </a:cubicBezTo>
                        <a:cubicBezTo>
                          <a:pt x="2587146" y="3266068"/>
                          <a:pt x="2344622" y="3249629"/>
                          <a:pt x="2235898" y="3264701"/>
                        </a:cubicBezTo>
                        <a:cubicBezTo>
                          <a:pt x="2127174" y="3279773"/>
                          <a:pt x="2047827" y="3226795"/>
                          <a:pt x="1874541" y="3264701"/>
                        </a:cubicBezTo>
                        <a:cubicBezTo>
                          <a:pt x="1701255" y="3302607"/>
                          <a:pt x="1585407" y="3197427"/>
                          <a:pt x="1309920" y="3264701"/>
                        </a:cubicBezTo>
                        <a:cubicBezTo>
                          <a:pt x="1034433" y="3331975"/>
                          <a:pt x="1019879" y="3223801"/>
                          <a:pt x="745299" y="3264701"/>
                        </a:cubicBezTo>
                        <a:cubicBezTo>
                          <a:pt x="470719" y="3305601"/>
                          <a:pt x="298868" y="3229270"/>
                          <a:pt x="0" y="3264701"/>
                        </a:cubicBezTo>
                        <a:cubicBezTo>
                          <a:pt x="-62364" y="3123792"/>
                          <a:pt x="52703" y="2898853"/>
                          <a:pt x="0" y="2720584"/>
                        </a:cubicBezTo>
                        <a:cubicBezTo>
                          <a:pt x="-52703" y="2542315"/>
                          <a:pt x="23160" y="2315604"/>
                          <a:pt x="0" y="2176467"/>
                        </a:cubicBezTo>
                        <a:cubicBezTo>
                          <a:pt x="-23160" y="2037330"/>
                          <a:pt x="6117" y="1907898"/>
                          <a:pt x="0" y="1664998"/>
                        </a:cubicBezTo>
                        <a:cubicBezTo>
                          <a:pt x="-6117" y="1422098"/>
                          <a:pt x="2963" y="1389277"/>
                          <a:pt x="0" y="1186175"/>
                        </a:cubicBezTo>
                        <a:cubicBezTo>
                          <a:pt x="-2963" y="983073"/>
                          <a:pt x="30767" y="860655"/>
                          <a:pt x="0" y="609411"/>
                        </a:cubicBezTo>
                        <a:cubicBezTo>
                          <a:pt x="-30767" y="358167"/>
                          <a:pt x="71353" y="14717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Ja nolikums ir stājies spēkā, precizējumi tajā veicami ar pašvaldības nolikuma grozījumiem, nevis ar domes lēmumu par saistošo noteikumu precizēšanu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Nolikuma izdošanas tiesiskais pamatojums ir likuma “Par pašvaldībām” 21. panta pirmās daļas 1. punkts un 24. pants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Noslēguma jautājumos neietver normas, kas darbojas pastāvīgi. Noslēguma jautājumos nosaka pārejas kārtību no pastāvošā tiesiskā regulējuma uz jauno tiesisko regulējumu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Pašvaldība ir tiesīga noteikt tikai vēlāku nolikuma spēkā stāšanās laiku, nevis ātrāku par likumā noteikto</a:t>
            </a:r>
            <a:endParaRPr lang="lv-LV" sz="1500">
              <a:cs typeface="Calibri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8276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TERITORIĀLAIS DALĪJUMS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Novada teritoriju iedala šādās vienībās: </a:t>
            </a:r>
            <a:r>
              <a:rPr lang="lv-LV" sz="1500" b="1"/>
              <a:t>pilsētās, pagastos</a:t>
            </a:r>
            <a:endParaRPr lang="lv-LV" sz="1500"/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Novadu teritoriālā iedalījuma vienības ir noteiktas ATAVL pielikumā</a:t>
            </a:r>
            <a:endParaRPr lang="lv-LV" sz="1500">
              <a:cs typeface="Calibri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Calibri"/>
              </a:rPr>
              <a:t>Novada</a:t>
            </a:r>
            <a:r>
              <a:rPr lang="lv-LV" sz="1500"/>
              <a:t> dome </a:t>
            </a:r>
            <a:r>
              <a:rPr lang="lv-LV" sz="1500" b="1"/>
              <a:t>var pašvaldības nolikumā noteikt </a:t>
            </a:r>
            <a:r>
              <a:rPr lang="lv-LV" sz="1500"/>
              <a:t>novada teritoriālo dalījumu, kas sastāv no vairākiem pagastiem vai no pagastiem un pilsētas, apzīmējot šādu teritoriālo iedalījumu ar attiecīgu vietvārdu un vārdu </a:t>
            </a:r>
            <a:r>
              <a:rPr lang="lv-LV" sz="1500" b="1"/>
              <a:t>«apvienība»</a:t>
            </a:r>
            <a:endParaRPr lang="lv-LV" sz="1500">
              <a:cs typeface="Calibri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11794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8A3F6-45D2-468E-BE9F-46121DECE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1329929"/>
            <a:ext cx="6813550" cy="3264701"/>
          </a:xfrm>
          <a:ln w="12700">
            <a:solidFill>
              <a:srgbClr val="29702A"/>
            </a:solidFill>
            <a:prstDash val="sysDash"/>
          </a:ln>
        </p:spPr>
        <p:txBody>
          <a:bodyPr/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Nosakot nolikumā apvienības, nepieciešams norādīt šajā apvienībā teritoriālās vienības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Apvienība ir teritoriālā dalījuma vienība, nevis pārvaldes forma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endParaRPr lang="lv-LV" sz="15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A9286-395C-45EC-B341-004B027ED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4CBE0-EAF0-45B2-9340-215116F37C49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C965605-FE46-4EC4-8927-94B0B5EB0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225" y="285750"/>
            <a:ext cx="6346825" cy="777875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TERITORIĀLAIS DALĪJUMS</a:t>
            </a:r>
            <a:endParaRPr lang="lv-LV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7CFFE0-7F10-4D10-9592-570953C435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343" y="2275687"/>
            <a:ext cx="5561156" cy="2155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13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STRUKTŪRA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63233"/>
            <a:ext cx="6775450" cy="3531398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cs typeface="+mn-lt"/>
              </a:rPr>
              <a:t>Nolikumā nosaka:</a:t>
            </a: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 sz="1600" b="1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pašvaldības administrācijas struktūru un pašvaldības kapitālsabiedrības, biedrības un nodibinājumus vai dalību tajās </a:t>
            </a:r>
            <a:r>
              <a:rPr lang="lv-LV" sz="1600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(nolikumam ieteicams </a:t>
            </a:r>
            <a:r>
              <a:rPr lang="lv-LV" sz="1600">
                <a:latin typeface="Verdana" panose="020B0604030504040204" pitchFamily="34" charset="0"/>
                <a:ea typeface="Verdana" panose="020B0604030504040204" pitchFamily="34" charset="0"/>
              </a:rPr>
              <a:t>pievienot pašvaldības struktūras shematisku attēlojumu)</a:t>
            </a:r>
            <a:r>
              <a:rPr lang="lv-LV" sz="1600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;</a:t>
            </a: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 sz="1600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institūcijas, kuras </a:t>
            </a:r>
            <a:r>
              <a:rPr lang="lv-LV" sz="1600" b="1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pašvaldība ir izveidojusi kopā ar citām pašvaldībām</a:t>
            </a:r>
            <a:r>
              <a:rPr lang="lv-LV" sz="1600">
                <a:latin typeface="Verdana" panose="020B0604030504040204" pitchFamily="34" charset="0"/>
                <a:ea typeface="Verdana" panose="020B0604030504040204" pitchFamily="34" charset="0"/>
                <a:cs typeface="+mn-lt"/>
              </a:rPr>
              <a:t>, tai skaitā ATAVL paredzētās sadarbības institūcijas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cs typeface="+mn-lt"/>
              </a:rPr>
              <a:t>Pašvaldības </a:t>
            </a:r>
            <a:r>
              <a:rPr lang="lv-LV" b="1">
                <a:cs typeface="+mn-lt"/>
              </a:rPr>
              <a:t>dome </a:t>
            </a:r>
            <a:r>
              <a:rPr lang="lv-LV">
                <a:cs typeface="+mn-lt"/>
              </a:rPr>
              <a:t>kā politisks orgāns </a:t>
            </a:r>
            <a:r>
              <a:rPr lang="lv-LV" b="1">
                <a:cs typeface="+mn-lt"/>
              </a:rPr>
              <a:t>ir nošķirama no </a:t>
            </a:r>
            <a:r>
              <a:rPr lang="lv-LV">
                <a:cs typeface="+mn-lt"/>
              </a:rPr>
              <a:t>profesionālas </a:t>
            </a:r>
            <a:r>
              <a:rPr lang="lv-LV" b="1">
                <a:cs typeface="+mn-lt"/>
              </a:rPr>
              <a:t>centrālās administrācijas </a:t>
            </a:r>
            <a:r>
              <a:rPr lang="lv-LV">
                <a:cs typeface="+mn-lt"/>
              </a:rPr>
              <a:t>kā institūcijas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cs typeface="+mn-lt"/>
              </a:rPr>
              <a:t>Dome var īstenot pašvaldības administrācijas darbības tiesiskuma un lietderības kontroli 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b="1">
                <a:cs typeface="+mn-lt"/>
              </a:rPr>
              <a:t>Pašvaldības centrālā administrācija</a:t>
            </a:r>
            <a:r>
              <a:rPr lang="lv-LV">
                <a:cs typeface="+mn-lt"/>
              </a:rPr>
              <a:t> ir iestāde, kas nodrošina domes darba organizatorisku un tehnisku apkalpošanu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>
                <a:cs typeface="+mn-lt"/>
              </a:rPr>
              <a:t>Centrālās administrācijas darbu amatu savienošanas kārtībā vada pašvaldības izpilddirektors vai atsevišķs iestādes vadītājs</a:t>
            </a: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2381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/>
              <a:t>PAŠVALDĪBAS STRUKTŪRA</a:t>
            </a: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  <a:ln w="12700">
            <a:solidFill>
              <a:srgbClr val="29702A"/>
            </a:solidFill>
            <a:prstDash val="sysDash"/>
          </a:ln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Calibri"/>
              </a:rPr>
              <a:t>Pašvaldības centrālā administrācija nav domes priekšsēdētāja padotībā </a:t>
            </a:r>
            <a:endParaRPr lang="lv-LV" sz="1500">
              <a:ea typeface="+mn-lt"/>
              <a:cs typeface="+mn-lt"/>
            </a:endParaRP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Pašvaldības iestādes nav domes priekšsēdētāja vai viņa vietnieka padotībā</a:t>
            </a:r>
            <a:endParaRPr lang="lv-LV" sz="1500"/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Normatīvie akti neparedz bijušo pašvaldību administratīvajos centros izveidot administrācijas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Pašvaldībā vienlaikus nevar pastāvēt vairāki sociālie dienesti, pašvaldības policijas, bāriņtiesas u. c.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Calibri"/>
              </a:rPr>
              <a:t>Vēlēšanu komisija iekļaujama izveidoto iestāžu sarakstā 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ea typeface="+mn-lt"/>
                <a:cs typeface="+mn-lt"/>
              </a:rPr>
              <a:t>Vārds «pašvaldība» un «dome» (nominatīvā) nav izmantojams centrālās administrācijas un citu iestāžu nosaukumu veidošanā</a:t>
            </a:r>
            <a:endParaRPr lang="lv-LV" sz="1500">
              <a:cs typeface="Calibri"/>
            </a:endParaRPr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7406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372349" cy="777482"/>
          </a:xfrm>
        </p:spPr>
        <p:txBody>
          <a:bodyPr>
            <a:noAutofit/>
          </a:bodyPr>
          <a:lstStyle/>
          <a:p>
            <a:pPr algn="ctr"/>
            <a:r>
              <a:rPr lang="lv-LV" sz="2000" b="1" cap="all"/>
              <a:t>Domes darba organizēšana</a:t>
            </a:r>
            <a:endParaRPr lang="lv-LV" cap="al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08830" y="4767263"/>
            <a:ext cx="577970" cy="273844"/>
          </a:xfrm>
        </p:spPr>
        <p:txBody>
          <a:bodyPr/>
          <a:lstStyle/>
          <a:p>
            <a:fld id="{6FAE4D6A-332D-4311-878C-39ECA537B944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406670C-8B71-4A88-9A7D-E6F24B30B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29929"/>
            <a:ext cx="6775450" cy="3264701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/>
              <a:t>Nolikumā:</a:t>
            </a: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 nosaka kārtību, kādā domes deputātiem paziņo par kārtējās sēdes norises laiku, vietu un darba kārtību;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reglamentē domes lēmumu projektu iesniegšanu;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paredz iespēju domes sēdes norisē izmantot videokonferenci, nosaka kārtību, kādā deputāts, klāt neesot, reģistrējas dalībai domes sēdē;</a:t>
            </a:r>
            <a:endParaRPr lang="lv-LV">
              <a:latin typeface="Verdana" panose="020B0604030504040204" pitchFamily="34" charset="0"/>
              <a:ea typeface="Verdana" panose="020B0604030504040204" pitchFamily="34" charset="0"/>
              <a:cs typeface="Calibri"/>
            </a:endParaRPr>
          </a:p>
          <a:p>
            <a:pPr lvl="1">
              <a:spcAft>
                <a:spcPts val="500"/>
              </a:spcAft>
              <a:buFont typeface="Wingdings" panose="05000000000000000000" pitchFamily="2" charset="2"/>
              <a:buChar char="Ø"/>
            </a:pPr>
            <a:r>
              <a:rPr lang="lv-LV">
                <a:latin typeface="Verdana" panose="020B0604030504040204" pitchFamily="34" charset="0"/>
                <a:ea typeface="Verdana" panose="020B0604030504040204" pitchFamily="34" charset="0"/>
              </a:rPr>
              <a:t>nosaka domes darba organizatorisko un tehnisko apkalpošanu</a:t>
            </a:r>
          </a:p>
          <a:p>
            <a:pPr marL="285750" indent="-28575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lv-LV" sz="1500">
                <a:cs typeface="Calibri"/>
              </a:rPr>
              <a:t>Domes sēdes vada domes priekšsēdētājs</a:t>
            </a:r>
            <a:endParaRPr lang="lv-LV" sz="1500"/>
          </a:p>
          <a:p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03195843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1080</Words>
  <Application>Microsoft Office PowerPoint</Application>
  <PresentationFormat>On-screen Show (16:9)</PresentationFormat>
  <Paragraphs>141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Verdana</vt:lpstr>
      <vt:lpstr>Wingdings</vt:lpstr>
      <vt:lpstr>89_Prezentacija_templateLV</vt:lpstr>
      <vt:lpstr>Pašvaldības nolikums Likumā «Par pašvaldībām» reglamentētie pamatelementi un biežāk pieļautās kļūdas nolikuma izstrādē</vt:lpstr>
      <vt:lpstr>Darba kārtība</vt:lpstr>
      <vt:lpstr>PAŠVALDĪBAS NOLIKUMS</vt:lpstr>
      <vt:lpstr>PAŠVALDĪBAS NOLIKUMS</vt:lpstr>
      <vt:lpstr>PAŠVALDĪBAS TERITORIĀLAIS DALĪJUMS</vt:lpstr>
      <vt:lpstr>PAŠVALDĪBAS TERITORIĀLAIS DALĪJUMS</vt:lpstr>
      <vt:lpstr>PAŠVALDĪBAS STRUKTŪRA</vt:lpstr>
      <vt:lpstr>PAŠVALDĪBAS STRUKTŪRA</vt:lpstr>
      <vt:lpstr>Domes darba organizēšana</vt:lpstr>
      <vt:lpstr>Domes priekšsēdētājs un viņa vietnieks</vt:lpstr>
      <vt:lpstr>Domes priekšsēdētājs un viņa vietnieks</vt:lpstr>
      <vt:lpstr>Domes komitejas</vt:lpstr>
      <vt:lpstr>Domes komitejas</vt:lpstr>
      <vt:lpstr>Izpilddirektors</vt:lpstr>
      <vt:lpstr>Izpilddirektors</vt:lpstr>
      <vt:lpstr>Pagasta un pilsētas pārvalde, apvienības pārvalde</vt:lpstr>
      <vt:lpstr>Pagasta un pilsētas pārvalde, apvienības pārvalde</vt:lpstr>
      <vt:lpstr>Sabiedrības iesaiste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Informatīvais ziņojums «Par Pašvaldību likuma izstrādi»</dc:title>
  <dc:creator>indulis tilgass</dc:creator>
  <cp:lastModifiedBy>Lita Trakina</cp:lastModifiedBy>
  <cp:revision>2</cp:revision>
  <dcterms:created xsi:type="dcterms:W3CDTF">2020-07-06T11:02:11Z</dcterms:created>
  <dcterms:modified xsi:type="dcterms:W3CDTF">2022-01-28T08:37:05Z</dcterms:modified>
</cp:coreProperties>
</file>