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16"/>
  </p:notesMasterIdLst>
  <p:sldIdLst>
    <p:sldId id="294" r:id="rId4"/>
    <p:sldId id="338" r:id="rId5"/>
    <p:sldId id="342" r:id="rId6"/>
    <p:sldId id="341" r:id="rId7"/>
    <p:sldId id="344" r:id="rId8"/>
    <p:sldId id="345" r:id="rId9"/>
    <p:sldId id="348" r:id="rId10"/>
    <p:sldId id="349" r:id="rId11"/>
    <p:sldId id="347" r:id="rId12"/>
    <p:sldId id="346" r:id="rId13"/>
    <p:sldId id="350" r:id="rId14"/>
    <p:sldId id="305" r:id="rId15"/>
  </p:sldIdLst>
  <p:sldSz cx="9144000" cy="6858000" type="screen4x3"/>
  <p:notesSz cx="6858000" cy="9947275"/>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382EF-F4F1-46C5-B2A3-9341067C6703}" v="82" dt="2022-01-12T12:09:54.3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8" autoAdjust="0"/>
    <p:restoredTop sz="94629" autoAdjust="0"/>
  </p:normalViewPr>
  <p:slideViewPr>
    <p:cSldViewPr snapToGrid="0" snapToObjects="1">
      <p:cViewPr varScale="1">
        <p:scale>
          <a:sx n="68" d="100"/>
          <a:sy n="68" d="100"/>
        </p:scale>
        <p:origin x="141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67F81A-56B0-4D21-9873-20AA59AAEA77}"/>
              </a:ext>
            </a:extLst>
          </p:cNvPr>
          <p:cNvSpPr>
            <a:spLocks noGrp="1"/>
          </p:cNvSpPr>
          <p:nvPr>
            <p:ph type="hdr" sz="quarter"/>
          </p:nvPr>
        </p:nvSpPr>
        <p:spPr>
          <a:xfrm>
            <a:off x="0" y="0"/>
            <a:ext cx="2971800" cy="496888"/>
          </a:xfrm>
          <a:prstGeom prst="rect">
            <a:avLst/>
          </a:prstGeom>
        </p:spPr>
        <p:txBody>
          <a:bodyPr vert="horz" lIns="91989" tIns="45994" rIns="91989" bIns="45994" rtlCol="0"/>
          <a:lstStyle>
            <a:lvl1pPr algn="l" defTabSz="945212"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626DA66A-2E40-48E6-BC1C-7F7D6ACF186E}"/>
              </a:ext>
            </a:extLst>
          </p:cNvPr>
          <p:cNvSpPr>
            <a:spLocks noGrp="1"/>
          </p:cNvSpPr>
          <p:nvPr>
            <p:ph type="dt" idx="1"/>
          </p:nvPr>
        </p:nvSpPr>
        <p:spPr>
          <a:xfrm>
            <a:off x="3884613" y="0"/>
            <a:ext cx="2971800" cy="496888"/>
          </a:xfrm>
          <a:prstGeom prst="rect">
            <a:avLst/>
          </a:prstGeom>
        </p:spPr>
        <p:txBody>
          <a:bodyPr vert="horz" lIns="91989" tIns="45994" rIns="91989" bIns="45994" rtlCol="0"/>
          <a:lstStyle>
            <a:lvl1pPr algn="r" defTabSz="945212" eaLnBrk="1" fontAlgn="auto" hangingPunct="1">
              <a:spcBef>
                <a:spcPts val="0"/>
              </a:spcBef>
              <a:spcAft>
                <a:spcPts val="0"/>
              </a:spcAft>
              <a:defRPr sz="1200">
                <a:latin typeface="+mn-lt"/>
                <a:cs typeface="+mn-cs"/>
              </a:defRPr>
            </a:lvl1pPr>
          </a:lstStyle>
          <a:p>
            <a:pPr>
              <a:defRPr/>
            </a:pPr>
            <a:fld id="{4E18DCCF-4FBB-403E-992A-6400AB08413C}" type="datetimeFigureOut">
              <a:rPr lang="lv-LV"/>
              <a:pPr>
                <a:defRPr/>
              </a:pPr>
              <a:t>28.01.2022</a:t>
            </a:fld>
            <a:endParaRPr lang="lv-LV"/>
          </a:p>
        </p:txBody>
      </p:sp>
      <p:sp>
        <p:nvSpPr>
          <p:cNvPr id="4" name="Slide Image Placeholder 3">
            <a:extLst>
              <a:ext uri="{FF2B5EF4-FFF2-40B4-BE49-F238E27FC236}">
                <a16:creationId xmlns:a16="http://schemas.microsoft.com/office/drawing/2014/main" id="{CE34EBB5-54FE-4D76-9514-E2599FD088DF}"/>
              </a:ext>
            </a:extLst>
          </p:cNvPr>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989" tIns="45994" rIns="91989" bIns="45994" rtlCol="0" anchor="ctr"/>
          <a:lstStyle/>
          <a:p>
            <a:pPr lvl="0"/>
            <a:endParaRPr lang="lv-LV" noProof="0"/>
          </a:p>
        </p:txBody>
      </p:sp>
      <p:sp>
        <p:nvSpPr>
          <p:cNvPr id="5" name="Notes Placeholder 4">
            <a:extLst>
              <a:ext uri="{FF2B5EF4-FFF2-40B4-BE49-F238E27FC236}">
                <a16:creationId xmlns:a16="http://schemas.microsoft.com/office/drawing/2014/main" id="{67549EFA-B25E-438E-AF2C-05077AFE11E1}"/>
              </a:ext>
            </a:extLst>
          </p:cNvPr>
          <p:cNvSpPr>
            <a:spLocks noGrp="1"/>
          </p:cNvSpPr>
          <p:nvPr>
            <p:ph type="body" sz="quarter" idx="3"/>
          </p:nvPr>
        </p:nvSpPr>
        <p:spPr>
          <a:xfrm>
            <a:off x="685800" y="4724400"/>
            <a:ext cx="5486400" cy="4476750"/>
          </a:xfrm>
          <a:prstGeom prst="rect">
            <a:avLst/>
          </a:prstGeom>
        </p:spPr>
        <p:txBody>
          <a:bodyPr vert="horz" lIns="91989" tIns="45994" rIns="91989" bIns="4599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D850B81C-DA1A-4D13-BA40-685D4587C2C4}"/>
              </a:ext>
            </a:extLst>
          </p:cNvPr>
          <p:cNvSpPr>
            <a:spLocks noGrp="1"/>
          </p:cNvSpPr>
          <p:nvPr>
            <p:ph type="ftr" sz="quarter" idx="4"/>
          </p:nvPr>
        </p:nvSpPr>
        <p:spPr>
          <a:xfrm>
            <a:off x="0" y="9448800"/>
            <a:ext cx="2971800" cy="496888"/>
          </a:xfrm>
          <a:prstGeom prst="rect">
            <a:avLst/>
          </a:prstGeom>
        </p:spPr>
        <p:txBody>
          <a:bodyPr vert="horz" lIns="91989" tIns="45994" rIns="91989" bIns="45994" rtlCol="0" anchor="b"/>
          <a:lstStyle>
            <a:lvl1pPr algn="l" defTabSz="945212"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AD35826F-2342-412B-AD96-374BE45B69C0}"/>
              </a:ext>
            </a:extLst>
          </p:cNvPr>
          <p:cNvSpPr>
            <a:spLocks noGrp="1"/>
          </p:cNvSpPr>
          <p:nvPr>
            <p:ph type="sldNum" sz="quarter" idx="5"/>
          </p:nvPr>
        </p:nvSpPr>
        <p:spPr>
          <a:xfrm>
            <a:off x="3884613" y="9448800"/>
            <a:ext cx="2971800" cy="496888"/>
          </a:xfrm>
          <a:prstGeom prst="rect">
            <a:avLst/>
          </a:prstGeom>
        </p:spPr>
        <p:txBody>
          <a:bodyPr vert="horz" wrap="square" lIns="91989" tIns="45994" rIns="91989" bIns="4599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04999D2-7B51-4456-9776-2ED101D764B6}"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92A2E75B-1826-4242-947F-87109AFFAEF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CFEC8BFA-A6A9-4CCD-8AC9-4F87D915907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32BD28C7-C12D-43B6-9BCC-9771E866AA15}"/>
              </a:ext>
            </a:extLst>
          </p:cNvPr>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90579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79F74669-7274-4E95-B6B4-424B257675E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7C12A666-D97B-4401-B253-6268353E723D}"/>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40D03869-64B0-4EFE-B0DC-AC9DA10D5656}" type="slidenum">
              <a:rPr lang="en-US" altLang="en-US"/>
              <a:pPr>
                <a:defRPr/>
              </a:pPr>
              <a:t>‹#›</a:t>
            </a:fld>
            <a:endParaRPr lang="en-US" altLang="en-US"/>
          </a:p>
        </p:txBody>
      </p:sp>
    </p:spTree>
    <p:extLst>
      <p:ext uri="{BB962C8B-B14F-4D97-AF65-F5344CB8AC3E}">
        <p14:creationId xmlns:p14="http://schemas.microsoft.com/office/powerpoint/2010/main" val="289918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446761A8-329C-48EF-9293-C57B8BDE0CA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a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7B4EF663-3A28-4B84-BAE6-944C53337AEC}"/>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00098C5-0EE9-40A7-9B38-FDCB8F8786EA}" type="slidenum">
              <a:rPr lang="en-US" altLang="en-US"/>
              <a:pPr>
                <a:defRPr/>
              </a:pPr>
              <a:t>‹#›</a:t>
            </a:fld>
            <a:endParaRPr lang="en-US" altLang="en-US"/>
          </a:p>
        </p:txBody>
      </p:sp>
    </p:spTree>
    <p:extLst>
      <p:ext uri="{BB962C8B-B14F-4D97-AF65-F5344CB8AC3E}">
        <p14:creationId xmlns:p14="http://schemas.microsoft.com/office/powerpoint/2010/main" val="922728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433732B-B901-44B7-8146-FE5665D01E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3A2E34DC-3B11-4AA7-AE14-F18035860053}"/>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E8574B0-D966-4BAC-A089-35EF5E676A53}" type="slidenum">
              <a:rPr lang="en-US" altLang="en-US"/>
              <a:pPr>
                <a:defRPr/>
              </a:pPr>
              <a:t>‹#›</a:t>
            </a:fld>
            <a:endParaRPr lang="en-US" altLang="en-US"/>
          </a:p>
        </p:txBody>
      </p:sp>
    </p:spTree>
    <p:extLst>
      <p:ext uri="{BB962C8B-B14F-4D97-AF65-F5344CB8AC3E}">
        <p14:creationId xmlns:p14="http://schemas.microsoft.com/office/powerpoint/2010/main" val="109648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a:extLst>
              <a:ext uri="{FF2B5EF4-FFF2-40B4-BE49-F238E27FC236}">
                <a16:creationId xmlns:a16="http://schemas.microsoft.com/office/drawing/2014/main" id="{10F5320E-709E-495D-9D0A-CDE45837089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9DE7D448-DC6F-4D50-ACB9-130B23426F0B}"/>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72B335DF-E882-45A0-B716-1EE6219D8205}" type="slidenum">
              <a:rPr lang="en-US" altLang="en-US"/>
              <a:pPr>
                <a:defRPr/>
              </a:pPr>
              <a:t>‹#›</a:t>
            </a:fld>
            <a:endParaRPr lang="en-US" altLang="en-US"/>
          </a:p>
        </p:txBody>
      </p:sp>
    </p:spTree>
    <p:extLst>
      <p:ext uri="{BB962C8B-B14F-4D97-AF65-F5344CB8AC3E}">
        <p14:creationId xmlns:p14="http://schemas.microsoft.com/office/powerpoint/2010/main" val="387041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A01BB820-9979-4DA1-BA59-1FFBC3ADF1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985F580F-84CC-469F-A077-8CDC198A94E2}"/>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9497F003-0669-4101-BFA9-6A54FA93AECB}" type="slidenum">
              <a:rPr lang="en-US" altLang="en-US"/>
              <a:pPr>
                <a:defRPr/>
              </a:pPr>
              <a:t>‹#›</a:t>
            </a:fld>
            <a:endParaRPr lang="en-US" altLang="en-US"/>
          </a:p>
        </p:txBody>
      </p:sp>
    </p:spTree>
    <p:extLst>
      <p:ext uri="{BB962C8B-B14F-4D97-AF65-F5344CB8AC3E}">
        <p14:creationId xmlns:p14="http://schemas.microsoft.com/office/powerpoint/2010/main" val="310211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7FAFA85-0836-4386-83DF-8402EBA9DF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DBBE0F0F-9EB4-4FD9-8080-8D491ABE06F6}"/>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725BECD5-6286-4DD5-97B1-7D74D83F7162}" type="slidenum">
              <a:rPr lang="en-US" altLang="en-US"/>
              <a:pPr>
                <a:defRPr/>
              </a:pPr>
              <a:t>‹#›</a:t>
            </a:fld>
            <a:endParaRPr lang="en-US" altLang="en-US"/>
          </a:p>
        </p:txBody>
      </p:sp>
    </p:spTree>
    <p:extLst>
      <p:ext uri="{BB962C8B-B14F-4D97-AF65-F5344CB8AC3E}">
        <p14:creationId xmlns:p14="http://schemas.microsoft.com/office/powerpoint/2010/main" val="397333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B5B29A2-1859-41AA-9C97-63058314774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3E38D6B1-693B-46D1-B899-10AD056466C7}"/>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D25F1D27-D0E1-49AA-9963-1953D0E111D8}" type="slidenum">
              <a:rPr lang="en-US" altLang="en-US"/>
              <a:pPr>
                <a:defRPr/>
              </a:pPr>
              <a:t>‹#›</a:t>
            </a:fld>
            <a:endParaRPr lang="en-US" altLang="en-US"/>
          </a:p>
        </p:txBody>
      </p:sp>
    </p:spTree>
    <p:extLst>
      <p:ext uri="{BB962C8B-B14F-4D97-AF65-F5344CB8AC3E}">
        <p14:creationId xmlns:p14="http://schemas.microsoft.com/office/powerpoint/2010/main" val="215914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B2205CFD-28B9-4C65-8BAC-37BD57D2D2E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7E94F0FD-D281-41C1-BDF4-C857A3B4556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88577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14A23D4-BBED-46CD-A583-57E3A728896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06190F4A-1495-4CFA-9BF8-B25264085C0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CEA7F20F-320B-4DCB-835D-93BEF262F415}"/>
              </a:ext>
            </a:extLst>
          </p:cNvPr>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B640E37A-7DAA-4838-968D-4F7E83B987FF}" type="datetime1">
              <a:rPr lang="en-US"/>
              <a:pPr>
                <a:defRPr/>
              </a:pPr>
              <a:t>1/28/2022</a:t>
            </a:fld>
            <a:endParaRPr lang="en-US"/>
          </a:p>
        </p:txBody>
      </p:sp>
      <p:sp>
        <p:nvSpPr>
          <p:cNvPr id="5" name="Footer Placeholder 4">
            <a:extLst>
              <a:ext uri="{FF2B5EF4-FFF2-40B4-BE49-F238E27FC236}">
                <a16:creationId xmlns:a16="http://schemas.microsoft.com/office/drawing/2014/main" id="{D6DB0C73-BEF0-4C2C-9F71-C4211B256B66}"/>
              </a:ext>
            </a:extLst>
          </p:cNvPr>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51A2813-CEBA-426D-BF85-5EE335AD3607}"/>
              </a:ext>
            </a:extLst>
          </p:cNvPr>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4EBC5802-B7EB-4FFF-A132-789BA677427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ur.gov.lv/lv/registre/organizaciju/publiska-persona-vai-iesta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Virsraksts 6">
            <a:extLst>
              <a:ext uri="{FF2B5EF4-FFF2-40B4-BE49-F238E27FC236}">
                <a16:creationId xmlns:a16="http://schemas.microsoft.com/office/drawing/2014/main" id="{93CA4A02-39E1-4901-8B81-19501B9301F0}"/>
              </a:ext>
            </a:extLst>
          </p:cNvPr>
          <p:cNvSpPr>
            <a:spLocks noGrp="1"/>
          </p:cNvSpPr>
          <p:nvPr>
            <p:ph type="title"/>
          </p:nvPr>
        </p:nvSpPr>
        <p:spPr>
          <a:xfrm>
            <a:off x="685800" y="3429000"/>
            <a:ext cx="7772400" cy="960438"/>
          </a:xfrm>
        </p:spPr>
        <p:txBody>
          <a:bodyPr/>
          <a:lstStyle/>
          <a:p>
            <a:r>
              <a:rPr lang="lv-LV" altLang="lv-LV" sz="2000" dirty="0">
                <a:solidFill>
                  <a:srgbClr val="993366"/>
                </a:solidFill>
                <a:latin typeface="Times New Roman" panose="02020603050405020304" pitchFamily="18" charset="0"/>
              </a:rPr>
              <a:t>Publisko personu un iestāžu saraksts</a:t>
            </a:r>
            <a:endParaRPr lang="lv-LV" altLang="lv-LV" sz="2600" dirty="0">
              <a:solidFill>
                <a:srgbClr val="660033"/>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atura vietturis 2">
            <a:extLst>
              <a:ext uri="{FF2B5EF4-FFF2-40B4-BE49-F238E27FC236}">
                <a16:creationId xmlns:a16="http://schemas.microsoft.com/office/drawing/2014/main" id="{DF0BC11C-3CA1-4DC8-A99B-6470FBDEB627}"/>
              </a:ext>
            </a:extLst>
          </p:cNvPr>
          <p:cNvSpPr>
            <a:spLocks noGrp="1"/>
          </p:cNvSpPr>
          <p:nvPr>
            <p:ph idx="1"/>
          </p:nvPr>
        </p:nvSpPr>
        <p:spPr>
          <a:xfrm>
            <a:off x="272472" y="1752600"/>
            <a:ext cx="2775528" cy="4876800"/>
          </a:xfrm>
        </p:spPr>
        <p:txBody>
          <a:bodyPr/>
          <a:lstStyle/>
          <a:p>
            <a:r>
              <a:rPr lang="lv-LV" altLang="lv-LV" dirty="0"/>
              <a:t>Izveidoti ierobežojumi nosaukuma laukā pret lielo burtu lietošanu. Nav iespējams visu nosaukumu ievadīt ar lielajiem burtiem, bet, ja iestādes nosaukumā viens no vārdiem būtu jānorāda ar lielajiem burtiem, sistēma to pieļautu.</a:t>
            </a:r>
          </a:p>
        </p:txBody>
      </p:sp>
      <p:sp>
        <p:nvSpPr>
          <p:cNvPr id="20486" name="Slaida numura vietturis 5">
            <a:extLst>
              <a:ext uri="{FF2B5EF4-FFF2-40B4-BE49-F238E27FC236}">
                <a16:creationId xmlns:a16="http://schemas.microsoft.com/office/drawing/2014/main" id="{CBCAB643-8D69-4028-9A03-4AC1C6DF4E48}"/>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CF8E58E-7803-46E2-9DD8-B2AD77F83712}" type="slidenum">
              <a:rPr lang="en-US" altLang="en-US" smtClean="0"/>
              <a:pPr/>
              <a:t>10</a:t>
            </a:fld>
            <a:endParaRPr lang="en-US" altLang="en-US"/>
          </a:p>
        </p:txBody>
      </p:sp>
      <p:pic>
        <p:nvPicPr>
          <p:cNvPr id="3" name="Attēls 2" descr="Attēls, kurā ir teksts&#10;&#10;Apraksts ģenerēts automātiski">
            <a:extLst>
              <a:ext uri="{FF2B5EF4-FFF2-40B4-BE49-F238E27FC236}">
                <a16:creationId xmlns:a16="http://schemas.microsoft.com/office/drawing/2014/main" id="{FEA6F29C-AAD0-4668-B998-00099D0469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6340" y="1127194"/>
            <a:ext cx="5229955" cy="20672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Attēls 4" descr="Attēls, kurā ir teksts&#10;&#10;Apraksts ģenerēts automātiski">
            <a:extLst>
              <a:ext uri="{FF2B5EF4-FFF2-40B4-BE49-F238E27FC236}">
                <a16:creationId xmlns:a16="http://schemas.microsoft.com/office/drawing/2014/main" id="{E7024CA6-1F9C-475E-92CC-0AF84A5DA5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6340" y="3619420"/>
            <a:ext cx="5258534" cy="1143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Attēls 6">
            <a:extLst>
              <a:ext uri="{FF2B5EF4-FFF2-40B4-BE49-F238E27FC236}">
                <a16:creationId xmlns:a16="http://schemas.microsoft.com/office/drawing/2014/main" id="{A916AFFF-BCAE-4308-B907-58281A6697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6340" y="5187593"/>
            <a:ext cx="5268060" cy="9716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1996EAC0-F968-4C8B-B3B3-68BB24686415}"/>
              </a:ext>
            </a:extLst>
          </p:cNvPr>
          <p:cNvSpPr>
            <a:spLocks noGrp="1"/>
          </p:cNvSpPr>
          <p:nvPr>
            <p:ph idx="1"/>
          </p:nvPr>
        </p:nvSpPr>
        <p:spPr>
          <a:xfrm>
            <a:off x="2290617" y="720436"/>
            <a:ext cx="6243783" cy="1032164"/>
          </a:xfrm>
        </p:spPr>
        <p:txBody>
          <a:bodyPr>
            <a:normAutofit/>
          </a:bodyPr>
          <a:lstStyle/>
          <a:p>
            <a:r>
              <a:rPr lang="lv-LV" sz="2400" dirty="0"/>
              <a:t>Kļūdu paziņojumi ir sadalīti un katrs rādās tikai attiecīgajā situācijā.</a:t>
            </a:r>
          </a:p>
        </p:txBody>
      </p:sp>
      <p:sp>
        <p:nvSpPr>
          <p:cNvPr id="6" name="Slaida numura vietturis 5">
            <a:extLst>
              <a:ext uri="{FF2B5EF4-FFF2-40B4-BE49-F238E27FC236}">
                <a16:creationId xmlns:a16="http://schemas.microsoft.com/office/drawing/2014/main" id="{93DCC4DF-24D5-435B-A97C-A3086414A27E}"/>
              </a:ext>
            </a:extLst>
          </p:cNvPr>
          <p:cNvSpPr>
            <a:spLocks noGrp="1"/>
          </p:cNvSpPr>
          <p:nvPr>
            <p:ph type="sldNum" sz="quarter" idx="13"/>
          </p:nvPr>
        </p:nvSpPr>
        <p:spPr/>
        <p:txBody>
          <a:bodyPr/>
          <a:lstStyle/>
          <a:p>
            <a:pPr>
              <a:defRPr/>
            </a:pPr>
            <a:fld id="{40D03869-64B0-4EFE-B0DC-AC9DA10D5656}" type="slidenum">
              <a:rPr lang="en-US" altLang="en-US" smtClean="0"/>
              <a:pPr>
                <a:defRPr/>
              </a:pPr>
              <a:t>11</a:t>
            </a:fld>
            <a:endParaRPr lang="en-US" altLang="en-US"/>
          </a:p>
        </p:txBody>
      </p:sp>
      <p:pic>
        <p:nvPicPr>
          <p:cNvPr id="8" name="Attēls 7" descr="Attēls, kurā ir teksts&#10;&#10;Apraksts ģenerēts automātiski">
            <a:extLst>
              <a:ext uri="{FF2B5EF4-FFF2-40B4-BE49-F238E27FC236}">
                <a16:creationId xmlns:a16="http://schemas.microsoft.com/office/drawing/2014/main" id="{FF6FC2A9-5BEF-497C-8047-94BA9ADD2B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3206" y="2589043"/>
            <a:ext cx="5277587" cy="22577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26614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ksta vietturis 1">
            <a:extLst>
              <a:ext uri="{FF2B5EF4-FFF2-40B4-BE49-F238E27FC236}">
                <a16:creationId xmlns:a16="http://schemas.microsoft.com/office/drawing/2014/main" id="{471CCE4A-D766-4DEE-9018-13FE7FB9A9C0}"/>
              </a:ext>
            </a:extLst>
          </p:cNvPr>
          <p:cNvSpPr>
            <a:spLocks noGrp="1"/>
          </p:cNvSpPr>
          <p:nvPr>
            <p:ph type="body" sz="quarter" idx="10"/>
          </p:nvPr>
        </p:nvSpPr>
        <p:spPr>
          <a:xfrm>
            <a:off x="685800" y="3503613"/>
            <a:ext cx="7772400" cy="2135187"/>
          </a:xfrm>
        </p:spPr>
        <p:txBody>
          <a:bodyPr/>
          <a:lstStyle/>
          <a:p>
            <a:r>
              <a:rPr lang="lv-LV" altLang="lv-LV" sz="2800">
                <a:solidFill>
                  <a:srgbClr val="660033"/>
                </a:solidFill>
                <a:latin typeface="Times New Roman" panose="02020603050405020304" pitchFamily="18" charset="0"/>
                <a:cs typeface="Times New Roman" panose="02020603050405020304" pitchFamily="18" charset="0"/>
              </a:rPr>
              <a:t>Paldies par uzmanību!</a:t>
            </a:r>
          </a:p>
          <a:p>
            <a:endParaRPr lang="lv-LV" altLang="lv-LV">
              <a:cs typeface="Times New Roman" panose="02020603050405020304" pitchFamily="18" charset="0"/>
            </a:endParaRPr>
          </a:p>
        </p:txBody>
      </p:sp>
      <p:sp>
        <p:nvSpPr>
          <p:cNvPr id="3" name="Teksta vietturis 4">
            <a:extLst>
              <a:ext uri="{FF2B5EF4-FFF2-40B4-BE49-F238E27FC236}">
                <a16:creationId xmlns:a16="http://schemas.microsoft.com/office/drawing/2014/main" id="{194B960B-E799-4F17-8857-49D607D904F5}"/>
              </a:ext>
            </a:extLst>
          </p:cNvPr>
          <p:cNvSpPr txBox="1">
            <a:spLocks/>
          </p:cNvSpPr>
          <p:nvPr/>
        </p:nvSpPr>
        <p:spPr>
          <a:xfrm>
            <a:off x="3084513" y="4251325"/>
            <a:ext cx="2817812" cy="398463"/>
          </a:xfrm>
          <a:prstGeom prst="rect">
            <a:avLst/>
          </a:prstGeom>
        </p:spPr>
        <p:txBody>
          <a:bodyPr/>
          <a:lst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0" indent="0">
              <a:buFont typeface="Arial" panose="020B0604020202020204" pitchFamily="34" charset="0"/>
              <a:buNone/>
              <a:defRPr/>
            </a:pPr>
            <a:r>
              <a:rPr lang="lv-LV" sz="1400" dirty="0"/>
              <a:t>Prezentāciju gatavoja: Kristena </a:t>
            </a:r>
            <a:r>
              <a:rPr lang="lv-LV" sz="1400" dirty="0" err="1"/>
              <a:t>Beča</a:t>
            </a:r>
            <a:endParaRPr lang="lv-LV" sz="1400" dirty="0"/>
          </a:p>
          <a:p>
            <a:pPr>
              <a:defRPr/>
            </a:pPr>
            <a:endParaRPr lang="lv-LV"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Virsraksts 1">
            <a:extLst>
              <a:ext uri="{FF2B5EF4-FFF2-40B4-BE49-F238E27FC236}">
                <a16:creationId xmlns:a16="http://schemas.microsoft.com/office/drawing/2014/main" id="{2A85A8F7-3163-45BD-895E-49DBA2D2DBED}"/>
              </a:ext>
            </a:extLst>
          </p:cNvPr>
          <p:cNvSpPr>
            <a:spLocks noGrp="1"/>
          </p:cNvSpPr>
          <p:nvPr>
            <p:ph type="title"/>
          </p:nvPr>
        </p:nvSpPr>
        <p:spPr>
          <a:xfrm>
            <a:off x="2101273" y="411016"/>
            <a:ext cx="6585527" cy="1170709"/>
          </a:xfrm>
        </p:spPr>
        <p:txBody>
          <a:bodyPr>
            <a:noAutofit/>
          </a:bodyPr>
          <a:lstStyle/>
          <a:p>
            <a:r>
              <a:rPr lang="lv-LV" altLang="lv-LV" sz="2200" dirty="0"/>
              <a:t>Ir iespējams ievadīt reorganizāciju un norādīt nākotnes spēkā stāšanās datumu. </a:t>
            </a:r>
          </a:p>
        </p:txBody>
      </p:sp>
      <p:sp>
        <p:nvSpPr>
          <p:cNvPr id="14339" name="Satura vietturis 2">
            <a:extLst>
              <a:ext uri="{FF2B5EF4-FFF2-40B4-BE49-F238E27FC236}">
                <a16:creationId xmlns:a16="http://schemas.microsoft.com/office/drawing/2014/main" id="{750958EA-968B-4ED3-A336-72495C76F914}"/>
              </a:ext>
            </a:extLst>
          </p:cNvPr>
          <p:cNvSpPr>
            <a:spLocks noGrp="1"/>
          </p:cNvSpPr>
          <p:nvPr>
            <p:ph idx="1"/>
          </p:nvPr>
        </p:nvSpPr>
        <p:spPr>
          <a:xfrm>
            <a:off x="399473" y="1835727"/>
            <a:ext cx="3181927" cy="4373563"/>
          </a:xfrm>
        </p:spPr>
        <p:txBody>
          <a:bodyPr>
            <a:normAutofit/>
          </a:bodyPr>
          <a:lstStyle/>
          <a:p>
            <a:r>
              <a:rPr lang="lv-LV" altLang="lv-LV" sz="1600" dirty="0"/>
              <a:t>Ja ir vēlams, ka reorganizācija stājās spēkā ar nākotnes datumu, tad attiecīgais datums jānorāda reorganizācijas laukā "Reorganizācijas datums".</a:t>
            </a:r>
          </a:p>
        </p:txBody>
      </p:sp>
      <p:sp>
        <p:nvSpPr>
          <p:cNvPr id="14342" name="Slaida numura vietturis 5">
            <a:extLst>
              <a:ext uri="{FF2B5EF4-FFF2-40B4-BE49-F238E27FC236}">
                <a16:creationId xmlns:a16="http://schemas.microsoft.com/office/drawing/2014/main" id="{18A49FBC-9B33-441D-9732-12B9DEC09FD0}"/>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608CAEC-ED38-4ADF-B3EC-BA558DFFF439}" type="slidenum">
              <a:rPr lang="en-US" altLang="en-US" smtClean="0"/>
              <a:pPr/>
              <a:t>2</a:t>
            </a:fld>
            <a:endParaRPr lang="en-US" altLang="en-US"/>
          </a:p>
        </p:txBody>
      </p:sp>
      <p:pic>
        <p:nvPicPr>
          <p:cNvPr id="13" name="Attēls 12" descr="Attēls, kurā ir teksts&#10;&#10;Apraksts ģenerēts automātiski">
            <a:extLst>
              <a:ext uri="{FF2B5EF4-FFF2-40B4-BE49-F238E27FC236}">
                <a16:creationId xmlns:a16="http://schemas.microsoft.com/office/drawing/2014/main" id="{91F50B1B-7A8C-4443-B5A2-B15C885FE8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7065" y="1479651"/>
            <a:ext cx="3904762" cy="50857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atura vietturis 2">
            <a:extLst>
              <a:ext uri="{FF2B5EF4-FFF2-40B4-BE49-F238E27FC236}">
                <a16:creationId xmlns:a16="http://schemas.microsoft.com/office/drawing/2014/main" id="{78051EB0-1B77-4166-9602-92AA2B13BFCE}"/>
              </a:ext>
            </a:extLst>
          </p:cNvPr>
          <p:cNvSpPr>
            <a:spLocks noGrp="1"/>
          </p:cNvSpPr>
          <p:nvPr>
            <p:ph idx="1"/>
          </p:nvPr>
        </p:nvSpPr>
        <p:spPr>
          <a:xfrm>
            <a:off x="420254" y="1854200"/>
            <a:ext cx="3957782" cy="4373563"/>
          </a:xfrm>
        </p:spPr>
        <p:txBody>
          <a:bodyPr/>
          <a:lstStyle/>
          <a:p>
            <a:r>
              <a:rPr lang="lv-LV" altLang="lv-LV" dirty="0"/>
              <a:t>Reorganizācijas sadaļā pazīmei "Šīs reorganizācijas rezultātā iestāde tiek likvidēta" ir mainīts dizains uz ko izteiksmīgāku. Pazīme pēc noklusējuma ir atķeksēta.</a:t>
            </a:r>
          </a:p>
        </p:txBody>
      </p:sp>
      <p:sp>
        <p:nvSpPr>
          <p:cNvPr id="16390" name="Slaida numura vietturis 5">
            <a:extLst>
              <a:ext uri="{FF2B5EF4-FFF2-40B4-BE49-F238E27FC236}">
                <a16:creationId xmlns:a16="http://schemas.microsoft.com/office/drawing/2014/main" id="{40159EB5-530E-4187-B3E5-D0DF31FAB739}"/>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99BF6E9-36E7-4AA8-A663-2624F487DC40}" type="slidenum">
              <a:rPr lang="en-US" altLang="en-US" smtClean="0"/>
              <a:pPr/>
              <a:t>3</a:t>
            </a:fld>
            <a:endParaRPr lang="en-US" altLang="en-US"/>
          </a:p>
        </p:txBody>
      </p:sp>
      <p:pic>
        <p:nvPicPr>
          <p:cNvPr id="3" name="Attēls 2" descr="Attēls, kurā ir teksts&#10;&#10;Apraksts ģenerēts automātiski">
            <a:extLst>
              <a:ext uri="{FF2B5EF4-FFF2-40B4-BE49-F238E27FC236}">
                <a16:creationId xmlns:a16="http://schemas.microsoft.com/office/drawing/2014/main" id="{9E16AD78-0961-42C7-A990-61A411FFA5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7556" y="1925838"/>
            <a:ext cx="3876190" cy="32095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Virsraksts 1">
            <a:extLst>
              <a:ext uri="{FF2B5EF4-FFF2-40B4-BE49-F238E27FC236}">
                <a16:creationId xmlns:a16="http://schemas.microsoft.com/office/drawing/2014/main" id="{EFE7C23B-76A3-4D77-8638-AE60A6F790EB}"/>
              </a:ext>
            </a:extLst>
          </p:cNvPr>
          <p:cNvSpPr>
            <a:spLocks noGrp="1"/>
          </p:cNvSpPr>
          <p:nvPr>
            <p:ph type="title"/>
          </p:nvPr>
        </p:nvSpPr>
        <p:spPr>
          <a:xfrm>
            <a:off x="2133600" y="381000"/>
            <a:ext cx="6553200" cy="1036638"/>
          </a:xfrm>
        </p:spPr>
        <p:txBody>
          <a:bodyPr>
            <a:normAutofit/>
          </a:bodyPr>
          <a:lstStyle/>
          <a:p>
            <a:r>
              <a:rPr lang="lv-LV" altLang="lv-LV" sz="2200" dirty="0"/>
              <a:t>Ir iespējams ievadīt likvidāciju, un norādīt nākotnes spēkā stāšanās datumu.</a:t>
            </a:r>
          </a:p>
        </p:txBody>
      </p:sp>
      <p:sp>
        <p:nvSpPr>
          <p:cNvPr id="15366" name="Slaida numura vietturis 5">
            <a:extLst>
              <a:ext uri="{FF2B5EF4-FFF2-40B4-BE49-F238E27FC236}">
                <a16:creationId xmlns:a16="http://schemas.microsoft.com/office/drawing/2014/main" id="{BC94232C-F33F-48B6-937A-344D096EBEE0}"/>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9F489EC-15DC-4156-BEAF-9A74A8531AD4}" type="slidenum">
              <a:rPr lang="en-US" altLang="en-US" smtClean="0"/>
              <a:pPr/>
              <a:t>4</a:t>
            </a:fld>
            <a:endParaRPr lang="en-US" altLang="en-US"/>
          </a:p>
        </p:txBody>
      </p:sp>
      <p:sp>
        <p:nvSpPr>
          <p:cNvPr id="7" name="Satura vietturis 2">
            <a:extLst>
              <a:ext uri="{FF2B5EF4-FFF2-40B4-BE49-F238E27FC236}">
                <a16:creationId xmlns:a16="http://schemas.microsoft.com/office/drawing/2014/main" id="{8C33AA45-3829-43B8-BB61-0D9D9A968BD1}"/>
              </a:ext>
            </a:extLst>
          </p:cNvPr>
          <p:cNvSpPr txBox="1">
            <a:spLocks/>
          </p:cNvSpPr>
          <p:nvPr/>
        </p:nvSpPr>
        <p:spPr bwMode="auto">
          <a:xfrm>
            <a:off x="399473" y="1835727"/>
            <a:ext cx="3181927"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r>
              <a:rPr lang="lv-LV" altLang="lv-LV" sz="1600" dirty="0"/>
              <a:t>Ja ir vēlams, ka likvidācija stājās spēkā ar nākotnes datumu, tad attiecīgais datums jānorāda likvidācijas laukā "Likvidācijas datums".</a:t>
            </a:r>
          </a:p>
        </p:txBody>
      </p:sp>
      <p:pic>
        <p:nvPicPr>
          <p:cNvPr id="4" name="Attēls 3">
            <a:extLst>
              <a:ext uri="{FF2B5EF4-FFF2-40B4-BE49-F238E27FC236}">
                <a16:creationId xmlns:a16="http://schemas.microsoft.com/office/drawing/2014/main" id="{8F0E94A9-8913-45E7-B5FE-09C926C53B4A}"/>
              </a:ext>
            </a:extLst>
          </p:cNvPr>
          <p:cNvPicPr>
            <a:picLocks noChangeAspect="1"/>
          </p:cNvPicPr>
          <p:nvPr/>
        </p:nvPicPr>
        <p:blipFill rotWithShape="1">
          <a:blip r:embed="rId2">
            <a:extLst>
              <a:ext uri="{28A0092B-C50C-407E-A947-70E740481C1C}">
                <a14:useLocalDpi xmlns:a14="http://schemas.microsoft.com/office/drawing/2010/main" val="0"/>
              </a:ext>
            </a:extLst>
          </a:blip>
          <a:srcRect b="24969"/>
          <a:stretch/>
        </p:blipFill>
        <p:spPr>
          <a:xfrm>
            <a:off x="3797815" y="1571490"/>
            <a:ext cx="4361905" cy="49020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atura vietturis 2">
            <a:extLst>
              <a:ext uri="{FF2B5EF4-FFF2-40B4-BE49-F238E27FC236}">
                <a16:creationId xmlns:a16="http://schemas.microsoft.com/office/drawing/2014/main" id="{A0A52E3D-5F7E-4ADE-99C8-B99384A67EC9}"/>
              </a:ext>
            </a:extLst>
          </p:cNvPr>
          <p:cNvSpPr>
            <a:spLocks noGrp="1"/>
          </p:cNvSpPr>
          <p:nvPr>
            <p:ph idx="1"/>
          </p:nvPr>
        </p:nvSpPr>
        <p:spPr>
          <a:xfrm>
            <a:off x="2438400" y="385618"/>
            <a:ext cx="6096000" cy="1073727"/>
          </a:xfrm>
        </p:spPr>
        <p:txBody>
          <a:bodyPr/>
          <a:lstStyle/>
          <a:p>
            <a:r>
              <a:rPr lang="lv-LV" altLang="lv-LV" dirty="0"/>
              <a:t>Lai nosaukumā izmantotu vārdu "pašvaldība", iestādes veidam jābūt "Atvasināta publiska persona (pašvaldība)".</a:t>
            </a:r>
          </a:p>
        </p:txBody>
      </p:sp>
      <p:sp>
        <p:nvSpPr>
          <p:cNvPr id="18438" name="Slaida numura vietturis 5">
            <a:extLst>
              <a:ext uri="{FF2B5EF4-FFF2-40B4-BE49-F238E27FC236}">
                <a16:creationId xmlns:a16="http://schemas.microsoft.com/office/drawing/2014/main" id="{95E633FB-9C9E-49D6-8125-2D7FBD2D1E58}"/>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C4CB76-72E9-49C5-ACDE-966BF4E4A1C8}" type="slidenum">
              <a:rPr lang="en-US" altLang="en-US" smtClean="0"/>
              <a:pPr/>
              <a:t>5</a:t>
            </a:fld>
            <a:endParaRPr lang="en-US" altLang="en-US"/>
          </a:p>
        </p:txBody>
      </p:sp>
      <p:pic>
        <p:nvPicPr>
          <p:cNvPr id="3" name="Attēls 2" descr="Attēls, kurā ir teksts&#10;&#10;Apraksts ģenerēts automātiski">
            <a:extLst>
              <a:ext uri="{FF2B5EF4-FFF2-40B4-BE49-F238E27FC236}">
                <a16:creationId xmlns:a16="http://schemas.microsoft.com/office/drawing/2014/main" id="{2D3BA83B-0417-4798-9394-20D810A1A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024" y="1958109"/>
            <a:ext cx="5201376" cy="29626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Satura vietturis 2">
            <a:extLst>
              <a:ext uri="{FF2B5EF4-FFF2-40B4-BE49-F238E27FC236}">
                <a16:creationId xmlns:a16="http://schemas.microsoft.com/office/drawing/2014/main" id="{9A5C51B3-93FA-4B30-9861-FDDD209C1235}"/>
              </a:ext>
            </a:extLst>
          </p:cNvPr>
          <p:cNvSpPr txBox="1">
            <a:spLocks/>
          </p:cNvSpPr>
          <p:nvPr/>
        </p:nvSpPr>
        <p:spPr bwMode="auto">
          <a:xfrm>
            <a:off x="399474" y="1958109"/>
            <a:ext cx="2661730" cy="4251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r>
              <a:rPr lang="lv-LV" altLang="lv-LV" sz="1600" dirty="0"/>
              <a:t>Ir pievienots jauns iestādes veids "Atvasināta publiska persona (pašvaldība)".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Virsraksts 1">
            <a:extLst>
              <a:ext uri="{FF2B5EF4-FFF2-40B4-BE49-F238E27FC236}">
                <a16:creationId xmlns:a16="http://schemas.microsoft.com/office/drawing/2014/main" id="{837CF587-8CA4-4A6C-9ADE-7B01992D635F}"/>
              </a:ext>
            </a:extLst>
          </p:cNvPr>
          <p:cNvSpPr>
            <a:spLocks noGrp="1"/>
          </p:cNvSpPr>
          <p:nvPr>
            <p:ph type="title"/>
          </p:nvPr>
        </p:nvSpPr>
        <p:spPr>
          <a:xfrm>
            <a:off x="2590800" y="701963"/>
            <a:ext cx="6096000" cy="891165"/>
          </a:xfrm>
        </p:spPr>
        <p:txBody>
          <a:bodyPr>
            <a:normAutofit fontScale="90000"/>
          </a:bodyPr>
          <a:lstStyle/>
          <a:p>
            <a:r>
              <a:rPr lang="lv-LV" altLang="lv-LV" dirty="0"/>
              <a:t>Nosaukumā nevar norādīt vārdu "dome".</a:t>
            </a:r>
            <a:br>
              <a:rPr lang="lv-LV" altLang="lv-LV" dirty="0"/>
            </a:br>
            <a:endParaRPr lang="lv-LV" altLang="lv-LV" dirty="0"/>
          </a:p>
        </p:txBody>
      </p:sp>
      <p:sp>
        <p:nvSpPr>
          <p:cNvPr id="19462" name="Slaida numura vietturis 5">
            <a:extLst>
              <a:ext uri="{FF2B5EF4-FFF2-40B4-BE49-F238E27FC236}">
                <a16:creationId xmlns:a16="http://schemas.microsoft.com/office/drawing/2014/main" id="{C3728A82-5683-4D62-ACE4-95C8283DDDB4}"/>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F3267D-6F87-42FF-BE28-418D9FB40C24}" type="slidenum">
              <a:rPr lang="en-US" altLang="en-US" smtClean="0"/>
              <a:pPr/>
              <a:t>6</a:t>
            </a:fld>
            <a:endParaRPr lang="en-US" altLang="en-US"/>
          </a:p>
        </p:txBody>
      </p:sp>
      <p:pic>
        <p:nvPicPr>
          <p:cNvPr id="4" name="Attēls 3" descr="Attēls, kurā ir teksts&#10;&#10;Apraksts ģenerēts automātiski">
            <a:extLst>
              <a:ext uri="{FF2B5EF4-FFF2-40B4-BE49-F238E27FC236}">
                <a16:creationId xmlns:a16="http://schemas.microsoft.com/office/drawing/2014/main" id="{CC9644B5-C14D-4CD4-ACE3-36D6B59662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9391" y="2466840"/>
            <a:ext cx="5325218" cy="19243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Virsraksts 1">
            <a:extLst>
              <a:ext uri="{FF2B5EF4-FFF2-40B4-BE49-F238E27FC236}">
                <a16:creationId xmlns:a16="http://schemas.microsoft.com/office/drawing/2014/main" id="{7C787DE5-6338-45C4-8C6D-91F52BFFDB22}"/>
              </a:ext>
            </a:extLst>
          </p:cNvPr>
          <p:cNvSpPr>
            <a:spLocks noGrp="1"/>
          </p:cNvSpPr>
          <p:nvPr>
            <p:ph type="title"/>
          </p:nvPr>
        </p:nvSpPr>
        <p:spPr>
          <a:xfrm>
            <a:off x="2590800" y="381000"/>
            <a:ext cx="6096000" cy="1036638"/>
          </a:xfrm>
        </p:spPr>
        <p:txBody>
          <a:bodyPr/>
          <a:lstStyle/>
          <a:p>
            <a:r>
              <a:rPr lang="lv-LV" altLang="lv-LV" dirty="0"/>
              <a:t>Turpmāk nevajadzētu veidoties iestāžu dubultniekiem.</a:t>
            </a:r>
          </a:p>
        </p:txBody>
      </p:sp>
      <p:sp>
        <p:nvSpPr>
          <p:cNvPr id="17411" name="Satura vietturis 2">
            <a:extLst>
              <a:ext uri="{FF2B5EF4-FFF2-40B4-BE49-F238E27FC236}">
                <a16:creationId xmlns:a16="http://schemas.microsoft.com/office/drawing/2014/main" id="{99B6E916-CCA4-4E7E-A551-F4718FA34D92}"/>
              </a:ext>
            </a:extLst>
          </p:cNvPr>
          <p:cNvSpPr>
            <a:spLocks noGrp="1"/>
          </p:cNvSpPr>
          <p:nvPr>
            <p:ph idx="1"/>
          </p:nvPr>
        </p:nvSpPr>
        <p:spPr>
          <a:xfrm>
            <a:off x="290945" y="1930256"/>
            <a:ext cx="8548255" cy="1036638"/>
          </a:xfrm>
        </p:spPr>
        <p:txBody>
          <a:bodyPr/>
          <a:lstStyle/>
          <a:p>
            <a:r>
              <a:rPr lang="lv-LV" altLang="lv-LV" dirty="0"/>
              <a:t>Vadot iestādes nosaukumu notiek pārbaude, lai pārliecinātos, ka subjekts ar šādu nosaukumu jau neeksistē.</a:t>
            </a:r>
          </a:p>
        </p:txBody>
      </p:sp>
      <p:sp>
        <p:nvSpPr>
          <p:cNvPr id="17414" name="Slaida numura vietturis 5">
            <a:extLst>
              <a:ext uri="{FF2B5EF4-FFF2-40B4-BE49-F238E27FC236}">
                <a16:creationId xmlns:a16="http://schemas.microsoft.com/office/drawing/2014/main" id="{C4FC0003-0C04-4B31-8904-BE121C941D06}"/>
              </a:ext>
            </a:extLst>
          </p:cNvPr>
          <p:cNvSpPr>
            <a:spLocks noGrp="1" noChangeArrowheads="1"/>
          </p:cNvSpPr>
          <p:nvPr>
            <p:ph type="sldNum" sz="quarter" idx="13"/>
          </p:nvPr>
        </p:nvSpPr>
        <p:spPr bwMode="auto">
          <a:xfrm>
            <a:off x="8488363" y="6324600"/>
            <a:ext cx="350837"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A4B576B-51EC-47E2-A11C-2B8EE025ACF6}" type="slidenum">
              <a:rPr lang="en-US" altLang="en-US" smtClean="0"/>
              <a:pPr/>
              <a:t>7</a:t>
            </a:fld>
            <a:endParaRPr lang="en-US" altLang="en-US"/>
          </a:p>
        </p:txBody>
      </p:sp>
      <p:pic>
        <p:nvPicPr>
          <p:cNvPr id="3" name="Attēls 2" descr="Attēls, kurā ir teksts&#10;&#10;Apraksts ģenerēts automātiski">
            <a:extLst>
              <a:ext uri="{FF2B5EF4-FFF2-40B4-BE49-F238E27FC236}">
                <a16:creationId xmlns:a16="http://schemas.microsoft.com/office/drawing/2014/main" id="{27AE0182-22AA-468F-A7F9-DCEBFBE434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7784" y="2853812"/>
            <a:ext cx="6668431" cy="32008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8927E05B-3FB9-4054-BA9D-8CC40214D48F}"/>
              </a:ext>
            </a:extLst>
          </p:cNvPr>
          <p:cNvSpPr>
            <a:spLocks noGrp="1"/>
          </p:cNvSpPr>
          <p:nvPr>
            <p:ph idx="1"/>
          </p:nvPr>
        </p:nvSpPr>
        <p:spPr>
          <a:xfrm>
            <a:off x="2105891" y="320964"/>
            <a:ext cx="6603999" cy="1424710"/>
          </a:xfrm>
        </p:spPr>
        <p:txBody>
          <a:bodyPr>
            <a:normAutofit/>
          </a:bodyPr>
          <a:lstStyle/>
          <a:p>
            <a:r>
              <a:rPr lang="lv-LV" sz="1800" dirty="0"/>
              <a:t>Ja tiek atrasts subjekts ar tādu pašu nosaukumu, sistēma piedāvās apskatīt šī subjekta publisko profilu, lai būtu iespējams pārliecināties, ka iestāde tiešām ir tā pati.</a:t>
            </a:r>
          </a:p>
        </p:txBody>
      </p:sp>
      <p:sp>
        <p:nvSpPr>
          <p:cNvPr id="6" name="Slaida numura vietturis 5">
            <a:extLst>
              <a:ext uri="{FF2B5EF4-FFF2-40B4-BE49-F238E27FC236}">
                <a16:creationId xmlns:a16="http://schemas.microsoft.com/office/drawing/2014/main" id="{6DFDE483-3194-4E54-8BDA-BA99E0948D0D}"/>
              </a:ext>
            </a:extLst>
          </p:cNvPr>
          <p:cNvSpPr>
            <a:spLocks noGrp="1"/>
          </p:cNvSpPr>
          <p:nvPr>
            <p:ph type="sldNum" sz="quarter" idx="13"/>
          </p:nvPr>
        </p:nvSpPr>
        <p:spPr/>
        <p:txBody>
          <a:bodyPr/>
          <a:lstStyle/>
          <a:p>
            <a:pPr>
              <a:defRPr/>
            </a:pPr>
            <a:fld id="{40D03869-64B0-4EFE-B0DC-AC9DA10D5656}" type="slidenum">
              <a:rPr lang="en-US" altLang="en-US" smtClean="0"/>
              <a:pPr>
                <a:defRPr/>
              </a:pPr>
              <a:t>8</a:t>
            </a:fld>
            <a:endParaRPr lang="en-US" altLang="en-US"/>
          </a:p>
        </p:txBody>
      </p:sp>
      <p:pic>
        <p:nvPicPr>
          <p:cNvPr id="8" name="Attēls 7" descr="Attēls, kurā ir teksts&#10;&#10;Apraksts ģenerēts automātiski">
            <a:extLst>
              <a:ext uri="{FF2B5EF4-FFF2-40B4-BE49-F238E27FC236}">
                <a16:creationId xmlns:a16="http://schemas.microsoft.com/office/drawing/2014/main" id="{205C3234-08F2-4FC7-9FA0-C0DA7DA4C2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896" y="1939107"/>
            <a:ext cx="5736208" cy="45979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13578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atura vietturis 2">
            <a:extLst>
              <a:ext uri="{FF2B5EF4-FFF2-40B4-BE49-F238E27FC236}">
                <a16:creationId xmlns:a16="http://schemas.microsoft.com/office/drawing/2014/main" id="{1F4AB0D8-0534-486B-9AA7-7339595BC0B7}"/>
              </a:ext>
            </a:extLst>
          </p:cNvPr>
          <p:cNvSpPr>
            <a:spLocks noGrp="1"/>
          </p:cNvSpPr>
          <p:nvPr>
            <p:ph idx="1"/>
          </p:nvPr>
        </p:nvSpPr>
        <p:spPr>
          <a:xfrm>
            <a:off x="411017" y="1872672"/>
            <a:ext cx="8141855" cy="4373563"/>
          </a:xfrm>
        </p:spPr>
        <p:txBody>
          <a:bodyPr>
            <a:normAutofit/>
          </a:bodyPr>
          <a:lstStyle/>
          <a:p>
            <a:r>
              <a:rPr lang="lv-LV" altLang="lv-LV" dirty="0"/>
              <a:t>Padotības iestādes savu veidu var izvēlēties no samazinātāka izvēļu kataloga, ja ir ievadīta augstāka iestāde. </a:t>
            </a:r>
            <a:r>
              <a:rPr lang="lv-LV" altLang="lv-LV"/>
              <a:t>Kā arī, </a:t>
            </a:r>
            <a:r>
              <a:rPr lang="lv-LV" altLang="lv-LV" dirty="0"/>
              <a:t>ja ir </a:t>
            </a:r>
            <a:r>
              <a:rPr lang="lv-LV" altLang="lv-LV"/>
              <a:t>norādīts veids, </a:t>
            </a:r>
            <a:r>
              <a:rPr lang="lv-LV" altLang="lv-LV" dirty="0"/>
              <a:t>ir ierobežots </a:t>
            </a:r>
            <a:r>
              <a:rPr lang="lv-LV" altLang="lv-LV"/>
              <a:t>skaits iestāžu, </a:t>
            </a:r>
            <a:r>
              <a:rPr lang="lv-LV" altLang="lv-LV" dirty="0"/>
              <a:t>kuras var norādīt sev par augstāko iestādi. Detalizētākā informācija atrodama šeit, </a:t>
            </a:r>
            <a:r>
              <a:rPr lang="lv-LV" altLang="lv-LV" dirty="0">
                <a:hlinkClick r:id="rId2"/>
              </a:rPr>
              <a:t>https://www.ur.gov.lv/lv/registre/organizaciju/publiska-persona-vai-iestade/</a:t>
            </a:r>
            <a:r>
              <a:rPr lang="lv-LV" altLang="lv-LV" dirty="0"/>
              <a:t> zem virsraksta "Sarakstā iekļaujamie subjekti".</a:t>
            </a:r>
          </a:p>
        </p:txBody>
      </p:sp>
      <p:sp>
        <p:nvSpPr>
          <p:cNvPr id="21510" name="Slaida numura vietturis 5">
            <a:extLst>
              <a:ext uri="{FF2B5EF4-FFF2-40B4-BE49-F238E27FC236}">
                <a16:creationId xmlns:a16="http://schemas.microsoft.com/office/drawing/2014/main" id="{8D3A21DC-DB9D-4AD7-A70A-1D14400C8370}"/>
              </a:ext>
            </a:extLst>
          </p:cNvPr>
          <p:cNvSpPr>
            <a:spLocks noGrp="1" noChangeArrowheads="1"/>
          </p:cNvSpPr>
          <p:nvPr>
            <p:ph type="sldNum" sz="quarter" idx="13"/>
          </p:nvPr>
        </p:nvSpPr>
        <p:spPr bwMode="auto">
          <a:xfrm>
            <a:off x="8377238" y="6324600"/>
            <a:ext cx="461962"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0F54BE7-F51F-4B00-AB0A-4CC9CA40F86E}"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nchor="ctr"/>
      <a:lstStyle>
        <a:defPPr algn="ctr">
          <a:defRPr sz="1200" dirty="0">
            <a:cs typeface="Times New Roman" panose="02020603050405020304" pitchFamily="18" charset="0"/>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0209C4EA093848489A6E4FE69FC11D0E" ma:contentTypeVersion="0" ma:contentTypeDescription="Izveidot jaunu dokumentu." ma:contentTypeScope="" ma:versionID="dcab7862754d22282e29d807c56e19bf">
  <xsd:schema xmlns:xsd="http://www.w3.org/2001/XMLSchema" xmlns:xs="http://www.w3.org/2001/XMLSchema" xmlns:p="http://schemas.microsoft.com/office/2006/metadata/properties" targetNamespace="http://schemas.microsoft.com/office/2006/metadata/properties" ma:root="true" ma:fieldsID="ef6bef76b1948cc14eb045bdecfa38a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05BCA7-9D54-4B0D-A910-896B3B3921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E0BA8B-2D71-4D30-8570-AD7651EE09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4903</TotalTime>
  <Words>319</Words>
  <Application>Microsoft Office PowerPoint</Application>
  <PresentationFormat>On-screen Show (4:3)</PresentationFormat>
  <Paragraphs>27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Verdana</vt:lpstr>
      <vt:lpstr>89_Prezentacija_templateLV</vt:lpstr>
      <vt:lpstr>Publisko personu un iestāžu saraksts</vt:lpstr>
      <vt:lpstr>Ir iespējams ievadīt reorganizāciju un norādīt nākotnes spēkā stāšanās datumu. </vt:lpstr>
      <vt:lpstr>PowerPoint Presentation</vt:lpstr>
      <vt:lpstr>Ir iespējams ievadīt likvidāciju, un norādīt nākotnes spēkā stāšanās datumu.</vt:lpstr>
      <vt:lpstr>PowerPoint Presentation</vt:lpstr>
      <vt:lpstr>Nosaukumā nevar norādīt vārdu "dome". </vt:lpstr>
      <vt:lpstr>Turpmāk nevajadzētu veidoties iestāžu dubultniekiem.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Lita Trakina</cp:lastModifiedBy>
  <cp:revision>225</cp:revision>
  <cp:lastPrinted>2015-08-25T06:43:33Z</cp:lastPrinted>
  <dcterms:created xsi:type="dcterms:W3CDTF">2014-11-20T14:46:47Z</dcterms:created>
  <dcterms:modified xsi:type="dcterms:W3CDTF">2022-01-28T08:37:36Z</dcterms:modified>
</cp:coreProperties>
</file>