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341" r:id="rId3"/>
    <p:sldId id="256" r:id="rId4"/>
    <p:sldId id="347" r:id="rId5"/>
    <p:sldId id="346" r:id="rId6"/>
    <p:sldId id="301" r:id="rId7"/>
    <p:sldId id="313" r:id="rId8"/>
    <p:sldId id="299" r:id="rId9"/>
    <p:sldId id="312" r:id="rId10"/>
    <p:sldId id="314" r:id="rId11"/>
    <p:sldId id="307" r:id="rId12"/>
    <p:sldId id="308" r:id="rId13"/>
    <p:sldId id="311" r:id="rId14"/>
    <p:sldId id="315" r:id="rId15"/>
    <p:sldId id="318" r:id="rId16"/>
    <p:sldId id="316" r:id="rId17"/>
    <p:sldId id="321" r:id="rId18"/>
    <p:sldId id="338" r:id="rId19"/>
    <p:sldId id="339" r:id="rId20"/>
    <p:sldId id="340" r:id="rId21"/>
    <p:sldId id="317" r:id="rId22"/>
    <p:sldId id="324" r:id="rId23"/>
    <p:sldId id="325" r:id="rId24"/>
    <p:sldId id="327" r:id="rId25"/>
    <p:sldId id="328" r:id="rId26"/>
    <p:sldId id="343" r:id="rId27"/>
    <p:sldId id="344" r:id="rId28"/>
    <p:sldId id="345" r:id="rId29"/>
    <p:sldId id="266" r:id="rId30"/>
    <p:sldId id="257" r:id="rId31"/>
    <p:sldId id="267" r:id="rId32"/>
    <p:sldId id="259" r:id="rId33"/>
    <p:sldId id="331" r:id="rId34"/>
    <p:sldId id="348" r:id="rId35"/>
    <p:sldId id="349" r:id="rId36"/>
    <p:sldId id="332" r:id="rId37"/>
    <p:sldId id="333" r:id="rId38"/>
    <p:sldId id="334" r:id="rId39"/>
    <p:sldId id="273" r:id="rId40"/>
    <p:sldId id="293" r:id="rId41"/>
    <p:sldId id="294" r:id="rId42"/>
    <p:sldId id="296" r:id="rId43"/>
    <p:sldId id="350" r:id="rId44"/>
    <p:sldId id="351" r:id="rId45"/>
    <p:sldId id="352" r:id="rId46"/>
    <p:sldId id="336" r:id="rId47"/>
    <p:sldId id="337" r:id="rId48"/>
    <p:sldId id="353" r:id="rId4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AE19E88-2B24-4E32-B5D1-2913AE8A90A8}">
          <p14:sldIdLst>
            <p14:sldId id="291"/>
            <p14:sldId id="341"/>
            <p14:sldId id="256"/>
            <p14:sldId id="347"/>
            <p14:sldId id="346"/>
          </p14:sldIdLst>
        </p14:section>
        <p14:section name="IIA uzdevumi" id="{5101D360-D4A1-46FA-B625-D38AA87EB5E5}">
          <p14:sldIdLst>
            <p14:sldId id="301"/>
            <p14:sldId id="313"/>
            <p14:sldId id="299"/>
            <p14:sldId id="312"/>
            <p14:sldId id="314"/>
            <p14:sldId id="307"/>
            <p14:sldId id="308"/>
            <p14:sldId id="311"/>
            <p14:sldId id="315"/>
            <p14:sldId id="318"/>
            <p14:sldId id="316"/>
            <p14:sldId id="321"/>
            <p14:sldId id="338"/>
            <p14:sldId id="339"/>
            <p14:sldId id="340"/>
            <p14:sldId id="317"/>
            <p14:sldId id="324"/>
            <p14:sldId id="325"/>
            <p14:sldId id="327"/>
            <p14:sldId id="328"/>
            <p14:sldId id="343"/>
            <p14:sldId id="344"/>
            <p14:sldId id="345"/>
          </p14:sldIdLst>
        </p14:section>
        <p14:section name="IIA izstrādes forma un tās saturs" id="{A05F4E54-A799-4496-8CCA-923D60F8D3DF}">
          <p14:sldIdLst>
            <p14:sldId id="266"/>
            <p14:sldId id="257"/>
            <p14:sldId id="267"/>
            <p14:sldId id="259"/>
            <p14:sldId id="331"/>
            <p14:sldId id="348"/>
            <p14:sldId id="349"/>
            <p14:sldId id="332"/>
            <p14:sldId id="333"/>
            <p14:sldId id="334"/>
            <p14:sldId id="273"/>
            <p14:sldId id="293"/>
            <p14:sldId id="294"/>
            <p14:sldId id="296"/>
            <p14:sldId id="350"/>
            <p14:sldId id="351"/>
            <p14:sldId id="352"/>
            <p14:sldId id="336"/>
            <p14:sldId id="337"/>
            <p14:sldId id="35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ita Kundrate" initials="AK" lastIdx="1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60" autoAdjust="0"/>
    <p:restoredTop sz="94660"/>
  </p:normalViewPr>
  <p:slideViewPr>
    <p:cSldViewPr snapToGrid="0">
      <p:cViewPr varScale="1">
        <p:scale>
          <a:sx n="72" d="100"/>
          <a:sy n="72" d="100"/>
        </p:scale>
        <p:origin x="74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DAD887-6016-474B-8DF3-84A8BF9145A0}" type="doc">
      <dgm:prSet loTypeId="urn:microsoft.com/office/officeart/2005/8/layout/chevron1" loCatId="process" qsTypeId="urn:microsoft.com/office/officeart/2005/8/quickstyle/simple1" qsCatId="simple" csTypeId="urn:microsoft.com/office/officeart/2005/8/colors/colorful5" csCatId="colorful" phldr="1"/>
      <dgm:spPr/>
    </dgm:pt>
    <dgm:pt modelId="{5DE91361-6829-4F63-A3D1-2858C7023E1C}">
      <dgm:prSet phldrT="[Text]"/>
      <dgm:spPr/>
      <dgm:t>
        <a:bodyPr/>
        <a:lstStyle/>
        <a:p>
          <a:r>
            <a:rPr lang="lv-LV" dirty="0"/>
            <a:t>Projekta iznākumu un ietekmes definēšana</a:t>
          </a:r>
        </a:p>
      </dgm:t>
    </dgm:pt>
    <dgm:pt modelId="{5B015947-28AF-4916-BEA8-226BA27753B5}" type="parTrans" cxnId="{EF9D726C-E9BE-44F6-A3FF-F479CAD3F13F}">
      <dgm:prSet/>
      <dgm:spPr/>
      <dgm:t>
        <a:bodyPr/>
        <a:lstStyle/>
        <a:p>
          <a:endParaRPr lang="lv-LV"/>
        </a:p>
      </dgm:t>
    </dgm:pt>
    <dgm:pt modelId="{248402C4-CE11-4D9C-B18F-B6A6F6C7472A}" type="sibTrans" cxnId="{EF9D726C-E9BE-44F6-A3FF-F479CAD3F13F}">
      <dgm:prSet/>
      <dgm:spPr/>
      <dgm:t>
        <a:bodyPr/>
        <a:lstStyle/>
        <a:p>
          <a:endParaRPr lang="lv-LV"/>
        </a:p>
      </dgm:t>
    </dgm:pt>
    <dgm:pt modelId="{8A611262-ED76-4EF9-8995-62D214CBA6B9}">
      <dgm:prSet phldrT="[Text]"/>
      <dgm:spPr/>
      <dgm:t>
        <a:bodyPr/>
        <a:lstStyle/>
        <a:p>
          <a:r>
            <a:rPr lang="lv-LV" dirty="0"/>
            <a:t>Projekta identificēšana</a:t>
          </a:r>
        </a:p>
      </dgm:t>
    </dgm:pt>
    <dgm:pt modelId="{40F1EC64-A24E-4636-A075-85341872420F}" type="parTrans" cxnId="{BA430957-4B21-49E4-A165-93808FADF557}">
      <dgm:prSet/>
      <dgm:spPr/>
      <dgm:t>
        <a:bodyPr/>
        <a:lstStyle/>
        <a:p>
          <a:endParaRPr lang="lv-LV"/>
        </a:p>
      </dgm:t>
    </dgm:pt>
    <dgm:pt modelId="{67CF2059-65FA-4511-8E6F-99F35B1DF9FE}" type="sibTrans" cxnId="{BA430957-4B21-49E4-A165-93808FADF557}">
      <dgm:prSet/>
      <dgm:spPr/>
      <dgm:t>
        <a:bodyPr/>
        <a:lstStyle/>
        <a:p>
          <a:endParaRPr lang="lv-LV"/>
        </a:p>
      </dgm:t>
    </dgm:pt>
    <dgm:pt modelId="{A425817F-C21A-43EA-B9CC-49D6E19DBC92}">
      <dgm:prSet phldrT="[Text]"/>
      <dgm:spPr/>
      <dgm:t>
        <a:bodyPr/>
        <a:lstStyle/>
        <a:p>
          <a:r>
            <a:rPr lang="lv-LV" dirty="0"/>
            <a:t>Projekta īstenošanas alternatīvu apzināšana</a:t>
          </a:r>
        </a:p>
      </dgm:t>
    </dgm:pt>
    <dgm:pt modelId="{77100DF9-11FB-40D6-A33A-9B03B8C0079C}" type="parTrans" cxnId="{C51E492B-9CA5-4F26-94E9-54E3E8174770}">
      <dgm:prSet/>
      <dgm:spPr/>
      <dgm:t>
        <a:bodyPr/>
        <a:lstStyle/>
        <a:p>
          <a:endParaRPr lang="lv-LV"/>
        </a:p>
      </dgm:t>
    </dgm:pt>
    <dgm:pt modelId="{6E32C1B8-5B9F-4341-8230-93C91D433531}" type="sibTrans" cxnId="{C51E492B-9CA5-4F26-94E9-54E3E8174770}">
      <dgm:prSet/>
      <dgm:spPr/>
      <dgm:t>
        <a:bodyPr/>
        <a:lstStyle/>
        <a:p>
          <a:endParaRPr lang="lv-LV"/>
        </a:p>
      </dgm:t>
    </dgm:pt>
    <dgm:pt modelId="{28F3AD4A-32F6-4F21-BEC6-6FFA72AE9E30}" type="pres">
      <dgm:prSet presAssocID="{57DAD887-6016-474B-8DF3-84A8BF9145A0}" presName="Name0" presStyleCnt="0">
        <dgm:presLayoutVars>
          <dgm:dir/>
          <dgm:animLvl val="lvl"/>
          <dgm:resizeHandles val="exact"/>
        </dgm:presLayoutVars>
      </dgm:prSet>
      <dgm:spPr/>
    </dgm:pt>
    <dgm:pt modelId="{5C11B35E-8547-4E24-BFA4-16A84A2407ED}" type="pres">
      <dgm:prSet presAssocID="{5DE91361-6829-4F63-A3D1-2858C7023E1C}" presName="parTxOnly" presStyleLbl="node1" presStyleIdx="0" presStyleCnt="3">
        <dgm:presLayoutVars>
          <dgm:chMax val="0"/>
          <dgm:chPref val="0"/>
          <dgm:bulletEnabled val="1"/>
        </dgm:presLayoutVars>
      </dgm:prSet>
      <dgm:spPr/>
    </dgm:pt>
    <dgm:pt modelId="{FFC2633A-62CA-46FA-9A38-1B04A72329A0}" type="pres">
      <dgm:prSet presAssocID="{248402C4-CE11-4D9C-B18F-B6A6F6C7472A}" presName="parTxOnlySpace" presStyleCnt="0"/>
      <dgm:spPr/>
    </dgm:pt>
    <dgm:pt modelId="{7EC4B8E9-9C75-42DE-8D00-320358D3D426}" type="pres">
      <dgm:prSet presAssocID="{8A611262-ED76-4EF9-8995-62D214CBA6B9}" presName="parTxOnly" presStyleLbl="node1" presStyleIdx="1" presStyleCnt="3">
        <dgm:presLayoutVars>
          <dgm:chMax val="0"/>
          <dgm:chPref val="0"/>
          <dgm:bulletEnabled val="1"/>
        </dgm:presLayoutVars>
      </dgm:prSet>
      <dgm:spPr/>
    </dgm:pt>
    <dgm:pt modelId="{6D2716C3-156C-4924-BE74-7CAA73212EAC}" type="pres">
      <dgm:prSet presAssocID="{67CF2059-65FA-4511-8E6F-99F35B1DF9FE}" presName="parTxOnlySpace" presStyleCnt="0"/>
      <dgm:spPr/>
    </dgm:pt>
    <dgm:pt modelId="{AC68F7C1-1E91-4BF7-B043-320B399A127C}" type="pres">
      <dgm:prSet presAssocID="{A425817F-C21A-43EA-B9CC-49D6E19DBC92}" presName="parTxOnly" presStyleLbl="node1" presStyleIdx="2" presStyleCnt="3">
        <dgm:presLayoutVars>
          <dgm:chMax val="0"/>
          <dgm:chPref val="0"/>
          <dgm:bulletEnabled val="1"/>
        </dgm:presLayoutVars>
      </dgm:prSet>
      <dgm:spPr/>
    </dgm:pt>
  </dgm:ptLst>
  <dgm:cxnLst>
    <dgm:cxn modelId="{C51E492B-9CA5-4F26-94E9-54E3E8174770}" srcId="{57DAD887-6016-474B-8DF3-84A8BF9145A0}" destId="{A425817F-C21A-43EA-B9CC-49D6E19DBC92}" srcOrd="2" destOrd="0" parTransId="{77100DF9-11FB-40D6-A33A-9B03B8C0079C}" sibTransId="{6E32C1B8-5B9F-4341-8230-93C91D433531}"/>
    <dgm:cxn modelId="{BF43DF35-37A1-4F0B-8477-6CDDCBDAEF6B}" type="presOf" srcId="{5DE91361-6829-4F63-A3D1-2858C7023E1C}" destId="{5C11B35E-8547-4E24-BFA4-16A84A2407ED}" srcOrd="0" destOrd="0" presId="urn:microsoft.com/office/officeart/2005/8/layout/chevron1"/>
    <dgm:cxn modelId="{EF9D726C-E9BE-44F6-A3FF-F479CAD3F13F}" srcId="{57DAD887-6016-474B-8DF3-84A8BF9145A0}" destId="{5DE91361-6829-4F63-A3D1-2858C7023E1C}" srcOrd="0" destOrd="0" parTransId="{5B015947-28AF-4916-BEA8-226BA27753B5}" sibTransId="{248402C4-CE11-4D9C-B18F-B6A6F6C7472A}"/>
    <dgm:cxn modelId="{BA430957-4B21-49E4-A165-93808FADF557}" srcId="{57DAD887-6016-474B-8DF3-84A8BF9145A0}" destId="{8A611262-ED76-4EF9-8995-62D214CBA6B9}" srcOrd="1" destOrd="0" parTransId="{40F1EC64-A24E-4636-A075-85341872420F}" sibTransId="{67CF2059-65FA-4511-8E6F-99F35B1DF9FE}"/>
    <dgm:cxn modelId="{325BCADC-FE48-4A8C-B66D-8CACB4AA0579}" type="presOf" srcId="{8A611262-ED76-4EF9-8995-62D214CBA6B9}" destId="{7EC4B8E9-9C75-42DE-8D00-320358D3D426}" srcOrd="0" destOrd="0" presId="urn:microsoft.com/office/officeart/2005/8/layout/chevron1"/>
    <dgm:cxn modelId="{A29A85F7-7627-4EE0-9FE0-C08701D3E173}" type="presOf" srcId="{57DAD887-6016-474B-8DF3-84A8BF9145A0}" destId="{28F3AD4A-32F6-4F21-BEC6-6FFA72AE9E30}" srcOrd="0" destOrd="0" presId="urn:microsoft.com/office/officeart/2005/8/layout/chevron1"/>
    <dgm:cxn modelId="{E85213FA-5A20-44B0-90FF-87A37D9E4C3C}" type="presOf" srcId="{A425817F-C21A-43EA-B9CC-49D6E19DBC92}" destId="{AC68F7C1-1E91-4BF7-B043-320B399A127C}" srcOrd="0" destOrd="0" presId="urn:microsoft.com/office/officeart/2005/8/layout/chevron1"/>
    <dgm:cxn modelId="{3A502A74-0535-4D4A-87CF-7A93A6D39406}" type="presParOf" srcId="{28F3AD4A-32F6-4F21-BEC6-6FFA72AE9E30}" destId="{5C11B35E-8547-4E24-BFA4-16A84A2407ED}" srcOrd="0" destOrd="0" presId="urn:microsoft.com/office/officeart/2005/8/layout/chevron1"/>
    <dgm:cxn modelId="{CEBB7DA5-95A8-4AE3-B1C9-BB1CBC8C9B57}" type="presParOf" srcId="{28F3AD4A-32F6-4F21-BEC6-6FFA72AE9E30}" destId="{FFC2633A-62CA-46FA-9A38-1B04A72329A0}" srcOrd="1" destOrd="0" presId="urn:microsoft.com/office/officeart/2005/8/layout/chevron1"/>
    <dgm:cxn modelId="{B1F8FEE9-5BD9-4502-83EE-2617B68E90EC}" type="presParOf" srcId="{28F3AD4A-32F6-4F21-BEC6-6FFA72AE9E30}" destId="{7EC4B8E9-9C75-42DE-8D00-320358D3D426}" srcOrd="2" destOrd="0" presId="urn:microsoft.com/office/officeart/2005/8/layout/chevron1"/>
    <dgm:cxn modelId="{317E989E-B262-4D38-9E72-2DB9251619E8}" type="presParOf" srcId="{28F3AD4A-32F6-4F21-BEC6-6FFA72AE9E30}" destId="{6D2716C3-156C-4924-BE74-7CAA73212EAC}" srcOrd="3" destOrd="0" presId="urn:microsoft.com/office/officeart/2005/8/layout/chevron1"/>
    <dgm:cxn modelId="{D6D123CF-F13E-4E5F-98F7-2AD48BBC9B13}" type="presParOf" srcId="{28F3AD4A-32F6-4F21-BEC6-6FFA72AE9E30}" destId="{AC68F7C1-1E91-4BF7-B043-320B399A127C}"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11B35E-8547-4E24-BFA4-16A84A2407ED}">
      <dsp:nvSpPr>
        <dsp:cNvPr id="0" name=""/>
        <dsp:cNvSpPr/>
      </dsp:nvSpPr>
      <dsp:spPr>
        <a:xfrm>
          <a:off x="2686" y="1995493"/>
          <a:ext cx="3272866" cy="1309146"/>
        </a:xfrm>
        <a:prstGeom prst="chevron">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29337" rIns="29337" bIns="29337" numCol="1" spcCol="1270" anchor="ctr" anchorCtr="0">
          <a:noAutofit/>
        </a:bodyPr>
        <a:lstStyle/>
        <a:p>
          <a:pPr marL="0" lvl="0" indent="0" algn="ctr" defTabSz="977900">
            <a:lnSpc>
              <a:spcPct val="90000"/>
            </a:lnSpc>
            <a:spcBef>
              <a:spcPct val="0"/>
            </a:spcBef>
            <a:spcAft>
              <a:spcPct val="35000"/>
            </a:spcAft>
            <a:buNone/>
          </a:pPr>
          <a:r>
            <a:rPr lang="lv-LV" sz="2200" kern="1200" dirty="0"/>
            <a:t>Projekta iznākumu un ietekmes definēšana</a:t>
          </a:r>
        </a:p>
      </dsp:txBody>
      <dsp:txXfrm>
        <a:off x="657259" y="1995493"/>
        <a:ext cx="1963720" cy="1309146"/>
      </dsp:txXfrm>
    </dsp:sp>
    <dsp:sp modelId="{7EC4B8E9-9C75-42DE-8D00-320358D3D426}">
      <dsp:nvSpPr>
        <dsp:cNvPr id="0" name=""/>
        <dsp:cNvSpPr/>
      </dsp:nvSpPr>
      <dsp:spPr>
        <a:xfrm>
          <a:off x="2948266" y="1995493"/>
          <a:ext cx="3272866" cy="1309146"/>
        </a:xfrm>
        <a:prstGeom prst="chevron">
          <a:avLst/>
        </a:prstGeom>
        <a:solidFill>
          <a:schemeClr val="accent5">
            <a:hueOff val="5437504"/>
            <a:satOff val="-31742"/>
            <a:lumOff val="-254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29337" rIns="29337" bIns="29337" numCol="1" spcCol="1270" anchor="ctr" anchorCtr="0">
          <a:noAutofit/>
        </a:bodyPr>
        <a:lstStyle/>
        <a:p>
          <a:pPr marL="0" lvl="0" indent="0" algn="ctr" defTabSz="977900">
            <a:lnSpc>
              <a:spcPct val="90000"/>
            </a:lnSpc>
            <a:spcBef>
              <a:spcPct val="0"/>
            </a:spcBef>
            <a:spcAft>
              <a:spcPct val="35000"/>
            </a:spcAft>
            <a:buNone/>
          </a:pPr>
          <a:r>
            <a:rPr lang="lv-LV" sz="2200" kern="1200" dirty="0"/>
            <a:t>Projekta identificēšana</a:t>
          </a:r>
        </a:p>
      </dsp:txBody>
      <dsp:txXfrm>
        <a:off x="3602839" y="1995493"/>
        <a:ext cx="1963720" cy="1309146"/>
      </dsp:txXfrm>
    </dsp:sp>
    <dsp:sp modelId="{AC68F7C1-1E91-4BF7-B043-320B399A127C}">
      <dsp:nvSpPr>
        <dsp:cNvPr id="0" name=""/>
        <dsp:cNvSpPr/>
      </dsp:nvSpPr>
      <dsp:spPr>
        <a:xfrm>
          <a:off x="5893846" y="1995493"/>
          <a:ext cx="3272866" cy="1309146"/>
        </a:xfrm>
        <a:prstGeom prst="chevron">
          <a:avLst/>
        </a:prstGeom>
        <a:solidFill>
          <a:schemeClr val="accent5">
            <a:hueOff val="10875008"/>
            <a:satOff val="-63485"/>
            <a:lumOff val="-50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011" tIns="29337" rIns="29337" bIns="29337" numCol="1" spcCol="1270" anchor="ctr" anchorCtr="0">
          <a:noAutofit/>
        </a:bodyPr>
        <a:lstStyle/>
        <a:p>
          <a:pPr marL="0" lvl="0" indent="0" algn="ctr" defTabSz="977900">
            <a:lnSpc>
              <a:spcPct val="90000"/>
            </a:lnSpc>
            <a:spcBef>
              <a:spcPct val="0"/>
            </a:spcBef>
            <a:spcAft>
              <a:spcPct val="35000"/>
            </a:spcAft>
            <a:buNone/>
          </a:pPr>
          <a:r>
            <a:rPr lang="lv-LV" sz="2200" kern="1200" dirty="0"/>
            <a:t>Projekta īstenošanas alternatīvu apzināšana</a:t>
          </a:r>
        </a:p>
      </dsp:txBody>
      <dsp:txXfrm>
        <a:off x="6548419" y="1995493"/>
        <a:ext cx="1963720" cy="130914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7BCBBD4-CA83-43A6-B3C0-E3BE4BA5EF0E}" type="datetimeFigureOut">
              <a:rPr lang="lv-LV" smtClean="0"/>
              <a:pPr/>
              <a:t>08.02.2022</a:t>
            </a:fld>
            <a:endParaRPr lang="lv-LV"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lv-LV"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82C5CC2-3D87-4444-A375-02DB29ED0FF8}" type="slidenum">
              <a:rPr lang="lv-LV" smtClean="0"/>
              <a:pPr/>
              <a:t>‹#›</a:t>
            </a:fld>
            <a:endParaRPr lang="lv-LV"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562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2702933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290413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209942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dirty="0"/>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82C5CC2-3D87-4444-A375-02DB29ED0FF8}" type="slidenum">
              <a:rPr lang="lv-LV" smtClean="0"/>
              <a:pPr/>
              <a:t>‹#›</a:t>
            </a:fld>
            <a:endParaRPr lang="lv-LV"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928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3907891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8" name="Footer Placeholder 7"/>
          <p:cNvSpPr>
            <a:spLocks noGrp="1"/>
          </p:cNvSpPr>
          <p:nvPr>
            <p:ph type="ftr" sz="quarter" idx="11"/>
          </p:nvPr>
        </p:nvSpPr>
        <p:spPr/>
        <p:txBody>
          <a:bodyPr/>
          <a:lstStyle/>
          <a:p>
            <a:endParaRPr lang="lv-LV" dirty="0"/>
          </a:p>
        </p:txBody>
      </p:sp>
      <p:sp>
        <p:nvSpPr>
          <p:cNvPr id="9" name="Slide Number Placeholder 8"/>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2298643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4" name="Footer Placeholder 3"/>
          <p:cNvSpPr>
            <a:spLocks noGrp="1"/>
          </p:cNvSpPr>
          <p:nvPr>
            <p:ph type="ftr" sz="quarter" idx="11"/>
          </p:nvPr>
        </p:nvSpPr>
        <p:spPr/>
        <p:txBody>
          <a:bodyPr/>
          <a:lstStyle/>
          <a:p>
            <a:endParaRPr lang="lv-LV" dirty="0"/>
          </a:p>
        </p:txBody>
      </p:sp>
      <p:sp>
        <p:nvSpPr>
          <p:cNvPr id="5" name="Slide Number Placeholder 4"/>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1922166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424263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1619047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BCBBD4-CA83-43A6-B3C0-E3BE4BA5EF0E}" type="datetimeFigureOut">
              <a:rPr lang="lv-LV" smtClean="0"/>
              <a:pPr/>
              <a:t>08.02.2022</a:t>
            </a:fld>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160956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7BCBBD4-CA83-43A6-B3C0-E3BE4BA5EF0E}" type="datetimeFigureOut">
              <a:rPr lang="lv-LV" smtClean="0"/>
              <a:pPr/>
              <a:t>08.02.2022</a:t>
            </a:fld>
            <a:endParaRPr lang="lv-LV"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lv-LV"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82C5CC2-3D87-4444-A375-02DB29ED0FF8}" type="slidenum">
              <a:rPr lang="lv-LV" smtClean="0"/>
              <a:pPr/>
              <a:t>‹#›</a:t>
            </a:fld>
            <a:endParaRPr lang="lv-LV" dirty="0"/>
          </a:p>
        </p:txBody>
      </p:sp>
    </p:spTree>
    <p:extLst>
      <p:ext uri="{BB962C8B-B14F-4D97-AF65-F5344CB8AC3E}">
        <p14:creationId xmlns:p14="http://schemas.microsoft.com/office/powerpoint/2010/main" val="27220988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ec.europa.eu/regional_policy/sources/docgener/studies/pdf/cba_guide.pdf" TargetMode="External"/><Relationship Id="rId2" Type="http://schemas.openxmlformats.org/officeDocument/2006/relationships/hyperlink" Target="http://likumi.lv/doc.php?id=271368" TargetMode="External"/><Relationship Id="rId1" Type="http://schemas.openxmlformats.org/officeDocument/2006/relationships/slideLayout" Target="../slideLayouts/slideLayout2.xml"/><Relationship Id="rId5" Type="http://schemas.openxmlformats.org/officeDocument/2006/relationships/hyperlink" Target="http://likumi.lv/ta/id/278254" TargetMode="External"/><Relationship Id="rId4" Type="http://schemas.openxmlformats.org/officeDocument/2006/relationships/hyperlink" Target="http://likumi.lv/ta/id/277959"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mailto:laura.ausmane@cfla.gov.lv" TargetMode="External"/><Relationship Id="rId2" Type="http://schemas.openxmlformats.org/officeDocument/2006/relationships/hyperlink" Target="mailto:janis.perkons@cfla.gov.l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ikumi.lv/wwwraksti/2015/003/784/P1.XLS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96333" y="766003"/>
            <a:ext cx="11599334" cy="1127191"/>
          </a:xfrm>
        </p:spPr>
        <p:txBody>
          <a:bodyPr>
            <a:noAutofit/>
          </a:bodyPr>
          <a:lstStyle/>
          <a:p>
            <a:r>
              <a:rPr lang="lv-LV" sz="3000" dirty="0"/>
              <a:t>IZMAKSU UN IEGUVUMU ANALĪZES</a:t>
            </a:r>
            <a:br>
              <a:rPr lang="lv-LV" sz="3000" dirty="0"/>
            </a:br>
            <a:r>
              <a:rPr lang="lv-LV" sz="3000" dirty="0"/>
              <a:t>SAGATAVOŠANAS METODIKA</a:t>
            </a:r>
            <a:endParaRPr lang="lv-LV" sz="3000" b="1" dirty="0"/>
          </a:p>
        </p:txBody>
      </p:sp>
      <p:sp>
        <p:nvSpPr>
          <p:cNvPr id="5" name="Subtitle 4"/>
          <p:cNvSpPr>
            <a:spLocks noGrp="1"/>
          </p:cNvSpPr>
          <p:nvPr>
            <p:ph type="subTitle" idx="1"/>
          </p:nvPr>
        </p:nvSpPr>
        <p:spPr>
          <a:xfrm>
            <a:off x="1181100" y="2403231"/>
            <a:ext cx="9829800" cy="2709682"/>
          </a:xfrm>
        </p:spPr>
        <p:txBody>
          <a:bodyPr>
            <a:noAutofit/>
          </a:bodyPr>
          <a:lstStyle/>
          <a:p>
            <a:pPr algn="just"/>
            <a:r>
              <a:rPr lang="lv-LV" sz="1800" dirty="0">
                <a:latin typeface="Calibri" panose="020F0502020204030204" pitchFamily="34" charset="0"/>
              </a:rPr>
              <a:t>Darbības programmas «Izaugsme un nodarbinātība» 5.6.2. specifiskā atbalsta mērķa «Teritoriju revitalizācija, reģenerējot degradētās teritorijas atbilstoši pašvaldību integrētajām attīstības programmām» un 13.1.3. specifiskā atbalsta mērķa «Atveseļošanas pasākumi vides un reģionālās attīstības jomā» 13.1.3.3. pasākuma «Teritoriju revitalizācija uzņēmējdarbības veicināšanai pašvaldībās» projektiem</a:t>
            </a:r>
          </a:p>
          <a:p>
            <a:pPr algn="just"/>
            <a:r>
              <a:rPr lang="lv-LV" sz="1800" dirty="0">
                <a:latin typeface="Calibri" panose="020F0502020204030204" pitchFamily="34" charset="0"/>
              </a:rPr>
              <a:t>Darbības programmas «Izaugsme un nodarbinātība» specifiskā atbalsta mērķa 3.3.1. «Palielināt privāto investīciju apjomu reģionos, veicot ieguldījumus uzņēmējdarbības attīstībai atbilstoši pašvaldību attīstības programmās noteiktajai teritoriju ekonomiskajai specializācijai un balstoties uz vietējo uzņēmēju vajadzībām» projektiem</a:t>
            </a:r>
          </a:p>
          <a:p>
            <a:pPr algn="just"/>
            <a:endParaRPr lang="lv-LV" sz="1800" dirty="0">
              <a:latin typeface="Calibri" panose="020F0502020204030204" pitchFamily="34" charset="0"/>
            </a:endParaRPr>
          </a:p>
          <a:p>
            <a:endParaRPr lang="lv-LV" sz="1800" dirty="0">
              <a:latin typeface="Calibri" panose="020F0502020204030204" pitchFamily="34" charset="0"/>
            </a:endParaRPr>
          </a:p>
          <a:p>
            <a:r>
              <a:rPr lang="lv-LV" sz="1800" dirty="0">
                <a:latin typeface="Calibri" panose="020F0502020204030204" pitchFamily="34" charset="0"/>
              </a:rPr>
              <a:t>2022</a:t>
            </a:r>
            <a:endParaRPr lang="lv-LV" sz="1800" b="1" dirty="0">
              <a:latin typeface="Calibri" panose="020F0502020204030204" pitchFamily="34" charset="0"/>
            </a:endParaRPr>
          </a:p>
        </p:txBody>
      </p:sp>
    </p:spTree>
    <p:extLst>
      <p:ext uri="{BB962C8B-B14F-4D97-AF65-F5344CB8AC3E}">
        <p14:creationId xmlns:p14="http://schemas.microsoft.com/office/powerpoint/2010/main" val="2324353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PROJEKTA IEVIEŠANAS ALTERNATĪVU ANALĪZE</a:t>
            </a:r>
          </a:p>
        </p:txBody>
      </p:sp>
      <p:sp>
        <p:nvSpPr>
          <p:cNvPr id="9" name="TextBox 8"/>
          <p:cNvSpPr txBox="1"/>
          <p:nvPr/>
        </p:nvSpPr>
        <p:spPr>
          <a:xfrm>
            <a:off x="338667" y="643468"/>
            <a:ext cx="11133666" cy="2665345"/>
          </a:xfrm>
          <a:prstGeom prst="rect">
            <a:avLst/>
          </a:prstGeom>
          <a:noFill/>
        </p:spPr>
        <p:txBody>
          <a:bodyPr wrap="square" rtlCol="0">
            <a:spAutoFit/>
          </a:bodyPr>
          <a:lstStyle/>
          <a:p>
            <a:r>
              <a:rPr lang="lv-LV" sz="1600" dirty="0"/>
              <a:t>Projekta ieviešanas alternatīvu analīze nepieciešama, lai izvēlētos optimālāko un efektīvāko plānotā projekta, kas paredz identificētās vajadzības vai problēmas risināšanu, ieviešanas scenāriju.</a:t>
            </a:r>
          </a:p>
          <a:p>
            <a:endParaRPr lang="lv-LV" sz="1600" dirty="0"/>
          </a:p>
          <a:p>
            <a:endParaRPr lang="lv-LV" sz="1600" dirty="0"/>
          </a:p>
          <a:p>
            <a:endParaRPr lang="lv-LV" sz="1600" dirty="0"/>
          </a:p>
          <a:p>
            <a:r>
              <a:rPr lang="lv-LV" sz="1600" dirty="0"/>
              <a:t>Šis IIA posms sastāv no trim soļiem:</a:t>
            </a:r>
          </a:p>
          <a:p>
            <a:pPr marL="285750" indent="-285750">
              <a:buFont typeface="Arial" panose="020B0604020202020204" pitchFamily="34" charset="0"/>
              <a:buChar char="•"/>
            </a:pPr>
            <a:endParaRPr lang="lv-LV" sz="1600" b="1" dirty="0"/>
          </a:p>
          <a:p>
            <a:endParaRPr lang="lv-LV" sz="1600" b="1" dirty="0"/>
          </a:p>
          <a:p>
            <a:endParaRPr lang="lv-LV" sz="1400" dirty="0"/>
          </a:p>
          <a:p>
            <a:pPr algn="just">
              <a:lnSpc>
                <a:spcPct val="80000"/>
              </a:lnSpc>
            </a:pPr>
            <a:endParaRPr lang="lv-LV" sz="1400" dirty="0"/>
          </a:p>
          <a:p>
            <a:r>
              <a:rPr lang="lv-LV" sz="1400" dirty="0"/>
              <a:t> </a:t>
            </a:r>
          </a:p>
        </p:txBody>
      </p:sp>
      <p:graphicFrame>
        <p:nvGraphicFramePr>
          <p:cNvPr id="2" name="Diagram 1"/>
          <p:cNvGraphicFramePr/>
          <p:nvPr>
            <p:extLst>
              <p:ext uri="{D42A27DB-BD31-4B8C-83A1-F6EECF244321}">
                <p14:modId xmlns:p14="http://schemas.microsoft.com/office/powerpoint/2010/main" val="2062162153"/>
              </p:ext>
            </p:extLst>
          </p:nvPr>
        </p:nvGraphicFramePr>
        <p:xfrm>
          <a:off x="592667" y="445030"/>
          <a:ext cx="9169400" cy="53001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9846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Projekta identifikācija un</a:t>
            </a:r>
            <a:r>
              <a:rPr lang="lv-LV" sz="2400" b="1" dirty="0"/>
              <a:t> PROJEKTA IEVIEŠANAS ALTERNATĪVAS</a:t>
            </a:r>
            <a:endParaRPr lang="lv-LV" sz="2400" dirty="0"/>
          </a:p>
        </p:txBody>
      </p:sp>
      <p:sp>
        <p:nvSpPr>
          <p:cNvPr id="9" name="TextBox 8"/>
          <p:cNvSpPr txBox="1"/>
          <p:nvPr/>
        </p:nvSpPr>
        <p:spPr>
          <a:xfrm>
            <a:off x="338667" y="643468"/>
            <a:ext cx="11133666" cy="4739759"/>
          </a:xfrm>
          <a:prstGeom prst="rect">
            <a:avLst/>
          </a:prstGeom>
          <a:noFill/>
        </p:spPr>
        <p:txBody>
          <a:bodyPr wrap="square" rtlCol="0">
            <a:spAutoFit/>
          </a:bodyPr>
          <a:lstStyle/>
          <a:p>
            <a:endParaRPr lang="lv-LV" sz="1600" dirty="0"/>
          </a:p>
          <a:p>
            <a:r>
              <a:rPr lang="lv-LV" sz="1600" dirty="0"/>
              <a:t>PROBLĒMA ir šķērslis, kas neļauj sasniegt vēlamo situāciju/rezultātu; neatbilstība starp lietu pašreizējo un vēlamo stāvokli. </a:t>
            </a:r>
          </a:p>
          <a:p>
            <a:r>
              <a:rPr lang="lv-LV" sz="1600" dirty="0"/>
              <a:t>Izvērtējot esošo situāciju un svarīgākās attīstības tendences saistībā ar konkrēto projekta ieceri, identificē konkrētas problēmas. Problēmas identificē, organizējot projektu darba grupu sanāksmes. Svarīgi, ka tiek iesaistīti visi</a:t>
            </a:r>
            <a:r>
              <a:rPr lang="lv-LV" sz="1600" dirty="0">
                <a:solidFill>
                  <a:srgbClr val="FF0000"/>
                </a:solidFill>
              </a:rPr>
              <a:t> </a:t>
            </a:r>
            <a:r>
              <a:rPr lang="lv-LV" sz="1600" dirty="0"/>
              <a:t>pārvalžu, domes nodaļu vadītāji. Problēmas identificēšana, definēšana un paskaidrošana ietver: problēmas konstatēšanu, ietekmējošo apstākļu noskaidrošanu, iespējamo grūtību noteikšanu, problēmas galveno jautājumu noteikšanu, problēmas analizēšanu, apkopojot faktus un informāciju par iespējamo problēmu cēloņiem.</a:t>
            </a:r>
          </a:p>
          <a:p>
            <a:endParaRPr lang="lv-LV" sz="1600" dirty="0"/>
          </a:p>
          <a:p>
            <a:r>
              <a:rPr lang="lv-LV" sz="1600" dirty="0"/>
              <a:t>Jāņem vērā:</a:t>
            </a:r>
          </a:p>
          <a:p>
            <a:pPr marL="285750" lvl="0" indent="-285750">
              <a:buFont typeface="Arial" panose="020B0604020202020204" pitchFamily="34" charset="0"/>
              <a:buChar char="•"/>
            </a:pPr>
            <a:r>
              <a:rPr lang="lv-LV" sz="1600" dirty="0"/>
              <a:t>Pamatojama mērķa grupas problēmsituācija, nevis pašvaldības problēmsituācija, ja vien tās darbinieki nav projekta mērķa grupa;</a:t>
            </a:r>
          </a:p>
          <a:p>
            <a:pPr marL="285750" lvl="0" indent="-285750">
              <a:buFont typeface="Arial" panose="020B0604020202020204" pitchFamily="34" charset="0"/>
              <a:buChar char="•"/>
            </a:pPr>
            <a:r>
              <a:rPr lang="lv-LV" sz="1600" dirty="0"/>
              <a:t>Ieteicams problēmas aktualitātes pamatojumu sākt ar vispārīgu situācijas aprakstu Latvijā, tālāk aprakstīt situāciju reģionā, līdz nonākam līdz padziļinātai analīzei pašvaldībā;</a:t>
            </a:r>
          </a:p>
          <a:p>
            <a:pPr marL="285750" lvl="0" indent="-285750">
              <a:buFont typeface="Arial" panose="020B0604020202020204" pitchFamily="34" charset="0"/>
              <a:buChar char="•"/>
            </a:pPr>
            <a:r>
              <a:rPr lang="lv-LV" sz="1600" dirty="0"/>
              <a:t>Problēmas apraksts faktiski ir vienīgā vieta projekta iesniegumā, kurā iespējams pārliecināt vērtētājus par projekta nozīmīgumu;</a:t>
            </a:r>
          </a:p>
          <a:p>
            <a:pPr marL="285750" lvl="0" indent="-285750">
              <a:buFont typeface="Arial" panose="020B0604020202020204" pitchFamily="34" charset="0"/>
              <a:buChar char="•"/>
            </a:pPr>
            <a:r>
              <a:rPr lang="lv-LV" sz="1600" dirty="0"/>
              <a:t>Nepieciešams izvēlēties problēmu, kuras atrisināšana iespējama projekta ietvaros un tam būs pieejami nepieciešamie resursi - laiks, cilvēkresursi, finanses;</a:t>
            </a:r>
          </a:p>
          <a:p>
            <a:pPr marL="285750" indent="-285750">
              <a:buFont typeface="Arial" panose="020B0604020202020204" pitchFamily="34" charset="0"/>
              <a:buChar char="•"/>
            </a:pPr>
            <a:r>
              <a:rPr lang="lv-LV" sz="1600" dirty="0"/>
              <a:t>Izmantojiet statistiku, var atsaukties uz pētījumiem un sniegt informāciju par to, kas līdz šim darīts šajā problēmsituācijā.</a:t>
            </a:r>
            <a:endParaRPr lang="lv-LV" sz="1400" dirty="0"/>
          </a:p>
          <a:p>
            <a:r>
              <a:rPr lang="lv-LV" sz="1400" dirty="0"/>
              <a:t> </a:t>
            </a:r>
          </a:p>
        </p:txBody>
      </p:sp>
    </p:spTree>
    <p:extLst>
      <p:ext uri="{BB962C8B-B14F-4D97-AF65-F5344CB8AC3E}">
        <p14:creationId xmlns:p14="http://schemas.microsoft.com/office/powerpoint/2010/main" val="1078825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Projekta mērķu definēšana</a:t>
            </a:r>
            <a:endParaRPr lang="lv-LV" sz="2400" dirty="0"/>
          </a:p>
        </p:txBody>
      </p:sp>
      <p:sp>
        <p:nvSpPr>
          <p:cNvPr id="9" name="TextBox 8"/>
          <p:cNvSpPr txBox="1"/>
          <p:nvPr/>
        </p:nvSpPr>
        <p:spPr>
          <a:xfrm>
            <a:off x="338667" y="643468"/>
            <a:ext cx="11133666" cy="2062103"/>
          </a:xfrm>
          <a:prstGeom prst="rect">
            <a:avLst/>
          </a:prstGeom>
          <a:noFill/>
        </p:spPr>
        <p:txBody>
          <a:bodyPr wrap="square" rtlCol="0">
            <a:spAutoFit/>
          </a:bodyPr>
          <a:lstStyle/>
          <a:p>
            <a:endParaRPr lang="lv-LV" sz="1600" dirty="0"/>
          </a:p>
          <a:p>
            <a:r>
              <a:rPr lang="lv-LV" sz="1600" dirty="0"/>
              <a:t>Mērķis izriet no definētās problēmas. Definējot projekta mērķus, jāievēro:</a:t>
            </a:r>
          </a:p>
          <a:p>
            <a:pPr marL="285750" lvl="0" indent="-285750">
              <a:buFont typeface="Arial" panose="020B0604020202020204" pitchFamily="34" charset="0"/>
              <a:buChar char="•"/>
            </a:pPr>
            <a:r>
              <a:rPr lang="lv-LV" sz="1600" dirty="0"/>
              <a:t>Mērķim ir jābūt atbilstošiem MK noteikumiem Nr.593  un MK noteikumiem Nr.645;</a:t>
            </a:r>
          </a:p>
          <a:p>
            <a:pPr marL="285750" lvl="0" indent="-285750">
              <a:buFont typeface="Arial" panose="020B0604020202020204" pitchFamily="34" charset="0"/>
              <a:buChar char="•"/>
            </a:pPr>
            <a:r>
              <a:rPr lang="lv-LV" sz="1600" dirty="0"/>
              <a:t>Mērķim jābūt – īsam, konkrētam un problēmai atbilstošam;</a:t>
            </a:r>
          </a:p>
          <a:p>
            <a:pPr marL="285750" lvl="0" indent="-285750">
              <a:buFont typeface="Arial" panose="020B0604020202020204" pitchFamily="34" charset="0"/>
              <a:buChar char="•"/>
            </a:pPr>
            <a:r>
              <a:rPr lang="lv-LV" sz="1600" dirty="0"/>
              <a:t>Projekta vispārīgajam ilgtermiņa mērķim jāatspoguļo to, </a:t>
            </a:r>
            <a:r>
              <a:rPr lang="lv-LV" sz="1600" b="1" dirty="0"/>
              <a:t>KĀ</a:t>
            </a:r>
            <a:r>
              <a:rPr lang="lv-LV" sz="1600" dirty="0"/>
              <a:t> projekta iesniedzējs vēlas ietekmēt sabiedrību, tās daļu (sociālekonomiskie ieguvumi);</a:t>
            </a:r>
          </a:p>
          <a:p>
            <a:pPr marL="285750" lvl="0" indent="-285750">
              <a:buFont typeface="Arial" panose="020B0604020202020204" pitchFamily="34" charset="0"/>
              <a:buChar char="•"/>
            </a:pPr>
            <a:r>
              <a:rPr lang="lv-LV" sz="1600" dirty="0"/>
              <a:t>Projekta tiešais mērķis parāda to, </a:t>
            </a:r>
            <a:r>
              <a:rPr lang="lv-LV" sz="1600" b="1" dirty="0"/>
              <a:t>KO </a:t>
            </a:r>
            <a:r>
              <a:rPr lang="lv-LV" sz="1600" dirty="0"/>
              <a:t>tieši projekta iesniedzējs ir iecerējis sasniegt konkrētajā projektā;</a:t>
            </a:r>
          </a:p>
          <a:p>
            <a:pPr marL="285750" indent="-285750">
              <a:buFont typeface="Arial" panose="020B0604020202020204" pitchFamily="34" charset="0"/>
              <a:buChar char="•"/>
            </a:pPr>
            <a:r>
              <a:rPr lang="lv-LV" sz="1600" dirty="0"/>
              <a:t>Formulējot mērķus, izmantojiet atslēgas vārdus </a:t>
            </a:r>
            <a:r>
              <a:rPr lang="lv-LV" sz="1600" i="1" dirty="0"/>
              <a:t>(sekmēt, rosināt, veicināt, uzlabot, ietekmēt...).</a:t>
            </a:r>
            <a:r>
              <a:rPr lang="lv-LV" sz="1400" dirty="0"/>
              <a:t> </a:t>
            </a:r>
          </a:p>
        </p:txBody>
      </p:sp>
      <p:sp>
        <p:nvSpPr>
          <p:cNvPr id="4" name="Title 1"/>
          <p:cNvSpPr txBox="1">
            <a:spLocks/>
          </p:cNvSpPr>
          <p:nvPr/>
        </p:nvSpPr>
        <p:spPr>
          <a:xfrm>
            <a:off x="990600" y="3371537"/>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Projekta uzdevumi</a:t>
            </a:r>
            <a:endParaRPr lang="lv-LV" sz="2400" dirty="0"/>
          </a:p>
        </p:txBody>
      </p:sp>
      <p:sp>
        <p:nvSpPr>
          <p:cNvPr id="5" name="TextBox 4"/>
          <p:cNvSpPr txBox="1"/>
          <p:nvPr/>
        </p:nvSpPr>
        <p:spPr>
          <a:xfrm>
            <a:off x="338667" y="3768413"/>
            <a:ext cx="11133666" cy="1569660"/>
          </a:xfrm>
          <a:prstGeom prst="rect">
            <a:avLst/>
          </a:prstGeom>
          <a:noFill/>
        </p:spPr>
        <p:txBody>
          <a:bodyPr wrap="square" rtlCol="0">
            <a:spAutoFit/>
          </a:bodyPr>
          <a:lstStyle/>
          <a:p>
            <a:endParaRPr lang="lv-LV" sz="1600" dirty="0"/>
          </a:p>
          <a:p>
            <a:pPr marL="285750" lvl="0" indent="-285750">
              <a:buFont typeface="Arial" panose="020B0604020202020204" pitchFamily="34" charset="0"/>
              <a:buChar char="•"/>
            </a:pPr>
            <a:r>
              <a:rPr lang="lv-LV" sz="1600" dirty="0"/>
              <a:t>Projekta uzdevumi nosaka, kas konkrēti tiks paveikts projekta ietvaros, lai tuvinātos izvirzītajam mērķim;</a:t>
            </a:r>
          </a:p>
          <a:p>
            <a:pPr marL="285750" lvl="0" indent="-285750">
              <a:buFont typeface="Arial" panose="020B0604020202020204" pitchFamily="34" charset="0"/>
              <a:buChar char="•"/>
            </a:pPr>
            <a:r>
              <a:rPr lang="lv-LV" sz="1600" dirty="0"/>
              <a:t>Projekta uzdevumiem jābūt konkrētiem; ar precīzi formulētu paredzamo galarezultātu; izpildāmiem konkrētā laikposmā;</a:t>
            </a:r>
          </a:p>
          <a:p>
            <a:pPr marL="285750" lvl="0" indent="-285750">
              <a:buFont typeface="Arial" panose="020B0604020202020204" pitchFamily="34" charset="0"/>
              <a:buChar char="•"/>
            </a:pPr>
            <a:r>
              <a:rPr lang="lv-LV" sz="1600" dirty="0"/>
              <a:t>Uzdevumi pierāda, ka jums ir pilnīgi skaidrs, ko jūs gribat panākt, un ka jums ir kritēriji, pēc kuriem novērtēt rezultātus;</a:t>
            </a:r>
          </a:p>
          <a:p>
            <a:pPr marL="285750" lvl="0" indent="-285750">
              <a:buFont typeface="Arial" panose="020B0604020202020204" pitchFamily="34" charset="0"/>
              <a:buChar char="•"/>
            </a:pPr>
            <a:r>
              <a:rPr lang="lv-LV" sz="1600" dirty="0"/>
              <a:t>Tieši no projekta uzdevumu formulējuma atkarīga finansētāja izpratne par jūsu projekta saturu un apjomu;</a:t>
            </a:r>
          </a:p>
          <a:p>
            <a:pPr marL="285750" indent="-285750">
              <a:buFont typeface="Arial" panose="020B0604020202020204" pitchFamily="34" charset="0"/>
              <a:buChar char="•"/>
            </a:pPr>
            <a:r>
              <a:rPr lang="lv-LV" sz="1600" dirty="0"/>
              <a:t>Uzdevumu formulējumā ieteicams lietot konkrētus kvantitatīvus un kvalitatīvus lielumus.</a:t>
            </a:r>
            <a:endParaRPr lang="lv-LV" sz="1400" dirty="0"/>
          </a:p>
        </p:txBody>
      </p:sp>
    </p:spTree>
    <p:extLst>
      <p:ext uri="{BB962C8B-B14F-4D97-AF65-F5344CB8AC3E}">
        <p14:creationId xmlns:p14="http://schemas.microsoft.com/office/powerpoint/2010/main" val="2380769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Projekta loģiskās plānošanas metode</a:t>
            </a:r>
            <a:endParaRPr lang="lv-LV" sz="2400" dirty="0"/>
          </a:p>
        </p:txBody>
      </p:sp>
      <p:sp>
        <p:nvSpPr>
          <p:cNvPr id="9" name="TextBox 8"/>
          <p:cNvSpPr txBox="1"/>
          <p:nvPr/>
        </p:nvSpPr>
        <p:spPr>
          <a:xfrm>
            <a:off x="338667" y="643468"/>
            <a:ext cx="11133666" cy="2554545"/>
          </a:xfrm>
          <a:prstGeom prst="rect">
            <a:avLst/>
          </a:prstGeom>
          <a:noFill/>
        </p:spPr>
        <p:txBody>
          <a:bodyPr wrap="square" rtlCol="0">
            <a:spAutoFit/>
          </a:bodyPr>
          <a:lstStyle/>
          <a:p>
            <a:endParaRPr lang="lv-LV" sz="1600" dirty="0"/>
          </a:p>
          <a:p>
            <a:pPr lvl="0"/>
            <a:r>
              <a:rPr lang="lv-LV" sz="1600" dirty="0"/>
              <a:t>Loģiskās plānošanas matrica atbild uz šādiem jautājumiem: </a:t>
            </a:r>
          </a:p>
          <a:p>
            <a:pPr marL="285750" lvl="0" indent="-285750">
              <a:buFont typeface="Arial" panose="020B0604020202020204" pitchFamily="34" charset="0"/>
              <a:buChar char="•"/>
            </a:pPr>
            <a:r>
              <a:rPr lang="lv-LV" sz="1600" dirty="0"/>
              <a:t>Kādus mērķus projektā paredzēts sasniegt?</a:t>
            </a:r>
          </a:p>
          <a:p>
            <a:pPr marL="285750" lvl="0" indent="-285750">
              <a:buFont typeface="Arial" panose="020B0604020202020204" pitchFamily="34" charset="0"/>
              <a:buChar char="•"/>
            </a:pPr>
            <a:r>
              <a:rPr lang="lv-LV" sz="1600" dirty="0"/>
              <a:t>Kādā veidā plānots sasniegt rezultātus?</a:t>
            </a:r>
          </a:p>
          <a:p>
            <a:pPr marL="285750" lvl="0" indent="-285750">
              <a:buFont typeface="Arial" panose="020B0604020202020204" pitchFamily="34" charset="0"/>
              <a:buChar char="•"/>
            </a:pPr>
            <a:r>
              <a:rPr lang="lv-LV" sz="1600" dirty="0"/>
              <a:t>Kādi riska faktori var ietekmēt projekta mērķa sasniegšanu?</a:t>
            </a:r>
          </a:p>
          <a:p>
            <a:pPr marL="285750" lvl="0" indent="-285750">
              <a:buFont typeface="Arial" panose="020B0604020202020204" pitchFamily="34" charset="0"/>
              <a:buChar char="•"/>
            </a:pPr>
            <a:r>
              <a:rPr lang="lv-LV" sz="1600" dirty="0"/>
              <a:t>Kā varēs novērtēt projekta gaitā sasniegtos mērķus?</a:t>
            </a:r>
          </a:p>
          <a:p>
            <a:pPr marL="285750" lvl="0" indent="-285750">
              <a:buFont typeface="Arial" panose="020B0604020202020204" pitchFamily="34" charset="0"/>
              <a:buChar char="•"/>
            </a:pPr>
            <a:r>
              <a:rPr lang="lv-LV" sz="1600" dirty="0"/>
              <a:t>Kādi informācijas avoti nepieciešami projekta izvērtēšanai?</a:t>
            </a:r>
          </a:p>
          <a:p>
            <a:pPr marL="285750" lvl="0" indent="-285750">
              <a:buFont typeface="Arial" panose="020B0604020202020204" pitchFamily="34" charset="0"/>
              <a:buChar char="•"/>
            </a:pPr>
            <a:r>
              <a:rPr lang="lv-LV" sz="1600" dirty="0"/>
              <a:t>Kādi resursi (cilvēkresursi, finanses, materiāltehniskais nodrošinājums) nepieciešami projekta ieviešanai?</a:t>
            </a:r>
          </a:p>
          <a:p>
            <a:pPr marL="285750" indent="-285750">
              <a:buFont typeface="Arial" panose="020B0604020202020204" pitchFamily="34" charset="0"/>
              <a:buChar char="•"/>
            </a:pPr>
            <a:r>
              <a:rPr lang="lv-LV" sz="1600" dirty="0"/>
              <a:t>Jānorāda objektīvi pārbaudāmi indikatori, kas ir izmērāmi rādītāji un kas atspoguļo to, vai projekta mērķi ir sasniegti ikvienā projekta pakāpē un, vai tie ir sasniegti noteiktajā laikā.</a:t>
            </a:r>
            <a:endParaRPr lang="lv-LV" sz="1400" dirty="0"/>
          </a:p>
        </p:txBody>
      </p:sp>
    </p:spTree>
    <p:extLst>
      <p:ext uri="{BB962C8B-B14F-4D97-AF65-F5344CB8AC3E}">
        <p14:creationId xmlns:p14="http://schemas.microsoft.com/office/powerpoint/2010/main" val="2367291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1.2. </a:t>
            </a:r>
          </a:p>
        </p:txBody>
      </p:sp>
      <p:sp>
        <p:nvSpPr>
          <p:cNvPr id="5" name="Text Placeholder 4"/>
          <p:cNvSpPr>
            <a:spLocks noGrp="1"/>
          </p:cNvSpPr>
          <p:nvPr>
            <p:ph type="body" idx="1"/>
          </p:nvPr>
        </p:nvSpPr>
        <p:spPr/>
        <p:txBody>
          <a:bodyPr/>
          <a:lstStyle/>
          <a:p>
            <a:r>
              <a:rPr lang="lv-LV" sz="2400" b="1" dirty="0"/>
              <a:t>FINANŠU ANALĪZE</a:t>
            </a:r>
            <a:endParaRPr lang="lv-LV" dirty="0"/>
          </a:p>
        </p:txBody>
      </p:sp>
    </p:spTree>
    <p:extLst>
      <p:ext uri="{BB962C8B-B14F-4D97-AF65-F5344CB8AC3E}">
        <p14:creationId xmlns:p14="http://schemas.microsoft.com/office/powerpoint/2010/main" val="160497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FINANŠU ANALĪZE</a:t>
            </a:r>
            <a:endParaRPr lang="lv-LV" sz="2400" dirty="0"/>
          </a:p>
        </p:txBody>
      </p:sp>
      <p:sp>
        <p:nvSpPr>
          <p:cNvPr id="9" name="TextBox 8"/>
          <p:cNvSpPr txBox="1"/>
          <p:nvPr/>
        </p:nvSpPr>
        <p:spPr>
          <a:xfrm>
            <a:off x="338667" y="643468"/>
            <a:ext cx="11133666" cy="3539430"/>
          </a:xfrm>
          <a:prstGeom prst="rect">
            <a:avLst/>
          </a:prstGeom>
          <a:noFill/>
        </p:spPr>
        <p:txBody>
          <a:bodyPr wrap="square" rtlCol="0">
            <a:spAutoFit/>
          </a:bodyPr>
          <a:lstStyle/>
          <a:p>
            <a:endParaRPr lang="lv-LV" sz="1600" dirty="0"/>
          </a:p>
          <a:p>
            <a:r>
              <a:rPr lang="lv-LV" sz="1600" dirty="0"/>
              <a:t>Finanšu analīze sastāv no četriem soļiem, kuru mērķis ir izvērtēt, vai pieejamie finanšu resursi būs pietiekami, lai segtu projekta izmaksas tā ieviešanas un uzturēšanas fāzēs:</a:t>
            </a:r>
          </a:p>
          <a:p>
            <a:pPr marL="342900" lvl="0" indent="-342900">
              <a:buFont typeface="+mj-lt"/>
              <a:buAutoNum type="arabicPeriod"/>
            </a:pPr>
            <a:r>
              <a:rPr lang="lv-LV" sz="1600" dirty="0"/>
              <a:t>Metodes un pieņēmumu definēšana finanšu analīzes veikšanai un plānotās naudas plūsmas sastādīšana;</a:t>
            </a:r>
          </a:p>
          <a:p>
            <a:pPr marL="342900" lvl="0" indent="-342900">
              <a:buFont typeface="+mj-lt"/>
              <a:buAutoNum type="arabicPeriod"/>
            </a:pPr>
            <a:r>
              <a:rPr lang="lv-LV" sz="1600" dirty="0"/>
              <a:t>Projektu finanšu darbības rādītāju aprēķināšana;</a:t>
            </a:r>
          </a:p>
          <a:p>
            <a:pPr marL="342900" lvl="0" indent="-342900">
              <a:buFont typeface="+mj-lt"/>
              <a:buAutoNum type="arabicPeriod"/>
            </a:pPr>
            <a:r>
              <a:rPr lang="lv-LV" sz="1600" dirty="0"/>
              <a:t>Projekta finansējuma deficīta likmes aprēķināšana;</a:t>
            </a:r>
          </a:p>
          <a:p>
            <a:pPr marL="342900" lvl="0" indent="-342900">
              <a:buFont typeface="+mj-lt"/>
              <a:buAutoNum type="arabicPeriod"/>
            </a:pPr>
            <a:r>
              <a:rPr lang="lv-LV" sz="1600" dirty="0"/>
              <a:t>Projekta finansiālā noturīguma analīze.</a:t>
            </a:r>
          </a:p>
          <a:p>
            <a:endParaRPr lang="lv-LV" sz="1600" dirty="0"/>
          </a:p>
          <a:p>
            <a:r>
              <a:rPr lang="lv-LV" sz="1600" dirty="0"/>
              <a:t>Finanšu analīzes mērķis ir noteikt projekta finansiālo ienesīgumu, ja tāds ir paredzams, projekta finansēšanas iespējas, kā arī ES līdzfinansējuma apjomu.</a:t>
            </a:r>
          </a:p>
          <a:p>
            <a:endParaRPr lang="lv-LV" sz="1600" b="1" dirty="0"/>
          </a:p>
          <a:p>
            <a:r>
              <a:rPr lang="lv-LV" sz="1600" b="1" dirty="0"/>
              <a:t>Galvenie rādītāji:</a:t>
            </a:r>
          </a:p>
          <a:p>
            <a:endParaRPr lang="lv-LV" sz="1600" dirty="0"/>
          </a:p>
          <a:p>
            <a:endParaRPr lang="lv-LV" sz="1600" dirty="0"/>
          </a:p>
        </p:txBody>
      </p:sp>
      <p:graphicFrame>
        <p:nvGraphicFramePr>
          <p:cNvPr id="5" name="Table 4"/>
          <p:cNvGraphicFramePr>
            <a:graphicFrameLocks noGrp="1"/>
          </p:cNvGraphicFramePr>
          <p:nvPr>
            <p:extLst>
              <p:ext uri="{D42A27DB-BD31-4B8C-83A1-F6EECF244321}">
                <p14:modId xmlns:p14="http://schemas.microsoft.com/office/powerpoint/2010/main" val="3857294106"/>
              </p:ext>
            </p:extLst>
          </p:nvPr>
        </p:nvGraphicFramePr>
        <p:xfrm>
          <a:off x="338667" y="3672573"/>
          <a:ext cx="11325862" cy="2810050"/>
        </p:xfrm>
        <a:graphic>
          <a:graphicData uri="http://schemas.openxmlformats.org/drawingml/2006/table">
            <a:tbl>
              <a:tblPr firstRow="1" firstCol="1" bandRow="1">
                <a:tableStyleId>{C083E6E3-FA7D-4D7B-A595-EF9225AFEA82}</a:tableStyleId>
              </a:tblPr>
              <a:tblGrid>
                <a:gridCol w="848361">
                  <a:extLst>
                    <a:ext uri="{9D8B030D-6E8A-4147-A177-3AD203B41FA5}">
                      <a16:colId xmlns:a16="http://schemas.microsoft.com/office/drawing/2014/main" val="20000"/>
                    </a:ext>
                  </a:extLst>
                </a:gridCol>
                <a:gridCol w="2174239">
                  <a:extLst>
                    <a:ext uri="{9D8B030D-6E8A-4147-A177-3AD203B41FA5}">
                      <a16:colId xmlns:a16="http://schemas.microsoft.com/office/drawing/2014/main" val="20001"/>
                    </a:ext>
                  </a:extLst>
                </a:gridCol>
                <a:gridCol w="8303262">
                  <a:extLst>
                    <a:ext uri="{9D8B030D-6E8A-4147-A177-3AD203B41FA5}">
                      <a16:colId xmlns:a16="http://schemas.microsoft.com/office/drawing/2014/main" val="20002"/>
                    </a:ext>
                  </a:extLst>
                </a:gridCol>
              </a:tblGrid>
              <a:tr h="531773">
                <a:tc>
                  <a:txBody>
                    <a:bodyPr/>
                    <a:lstStyle/>
                    <a:p>
                      <a:pPr algn="just">
                        <a:lnSpc>
                          <a:spcPct val="120000"/>
                        </a:lnSpc>
                        <a:spcAft>
                          <a:spcPts val="0"/>
                        </a:spcAft>
                      </a:pPr>
                      <a:r>
                        <a:rPr lang="lv-LV" sz="1300" dirty="0">
                          <a:effectLst/>
                        </a:rPr>
                        <a:t>FNPVc</a:t>
                      </a:r>
                      <a:endParaRPr lang="lv-LV" sz="13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300" b="0" dirty="0">
                          <a:effectLst/>
                        </a:rPr>
                        <a:t>&lt;0</a:t>
                      </a:r>
                      <a:endParaRPr lang="lv-LV" sz="13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200" b="0" dirty="0">
                          <a:effectLst/>
                        </a:rPr>
                        <a:t>Ja rādītāja vērtība ir nulle, projekta ieņēmumu tagadnes vērtība ir vienāda ar projekta izmaksu tagadnes vērtību un tīrie ieņēmumi sedz investīcijas izmaksas. Parasti ES fondu projektiem šis rādītājs ir negatīvs, ja tas ir pozitīvs, tam iespējams nav nepieciešams ES līdzfinansējums vai nepieciešams mazākā apmērā.</a:t>
                      </a:r>
                      <a:endParaRPr lang="lv-LV" sz="12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31773">
                <a:tc>
                  <a:txBody>
                    <a:bodyPr/>
                    <a:lstStyle/>
                    <a:p>
                      <a:pPr algn="just">
                        <a:lnSpc>
                          <a:spcPct val="120000"/>
                        </a:lnSpc>
                        <a:spcAft>
                          <a:spcPts val="0"/>
                        </a:spcAft>
                      </a:pPr>
                      <a:r>
                        <a:rPr lang="lv-LV" sz="1300" dirty="0">
                          <a:effectLst/>
                        </a:rPr>
                        <a:t>FRRc</a:t>
                      </a:r>
                      <a:endParaRPr lang="lv-LV" sz="13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300" b="0" dirty="0">
                          <a:effectLst/>
                        </a:rPr>
                        <a:t>&lt;finansiālā diskonta likme (4%)</a:t>
                      </a:r>
                      <a:endParaRPr lang="lv-LV" sz="13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buFont typeface="Arial" panose="020B0604020202020204" pitchFamily="34" charset="0"/>
                        <a:buNone/>
                      </a:pPr>
                      <a:r>
                        <a:rPr lang="lv-LV" sz="1200" dirty="0"/>
                        <a:t>Rādītājs parāda projekta ieņēmumu iespējamību segt investīcijas un darbības izmaksas, aprēķinot investīciju ienesīguma likmi (procentuālā izteiksmē). Ja FRRc ir lielāks par aprēķinos izmantoto diskonta likmi, tad projektam ir pietiekami ieņēmumi, lai segtu investīcijas un darbības izmaksas, un iespējams, ES līdzfinansējums nav nepieciešams vai nepieciešams mazākā apmērā. Otrs gadījums, kad FRRc var būt lielāks par aprēķinos izmantoto diskonta likmi, ir, kad projekta nediskontēto un diskontēto naudas plūsmu summa ir negatīva. Gadījumos, kad nediskontēto un diskontēto naudas plūsmu summa ir nulle (vai tuvu nullei, t.i. izmaksas tiek nosegtas ar ieņēmumiem), FRRc ir mazāks par aprēķinos izmantoto diskonta likmi.</a:t>
                      </a:r>
                    </a:p>
                  </a:txBody>
                  <a:tcPr marL="68580" marR="68580" marT="0" marB="0"/>
                </a:tc>
                <a:extLst>
                  <a:ext uri="{0D108BD9-81ED-4DB2-BD59-A6C34878D82A}">
                    <a16:rowId xmlns:a16="http://schemas.microsoft.com/office/drawing/2014/main" val="10001"/>
                  </a:ext>
                </a:extLst>
              </a:tr>
              <a:tr h="531773">
                <a:tc>
                  <a:txBody>
                    <a:bodyPr/>
                    <a:lstStyle/>
                    <a:p>
                      <a:pPr algn="just">
                        <a:lnSpc>
                          <a:spcPct val="120000"/>
                        </a:lnSpc>
                        <a:spcAft>
                          <a:spcPts val="0"/>
                        </a:spcAft>
                      </a:pPr>
                      <a:r>
                        <a:rPr lang="lv-LV" sz="1300" dirty="0">
                          <a:effectLst/>
                        </a:rPr>
                        <a:t>FNPVk</a:t>
                      </a:r>
                      <a:endParaRPr lang="lv-LV" sz="13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300" b="0" dirty="0">
                          <a:effectLst/>
                        </a:rPr>
                        <a:t>&gt;0</a:t>
                      </a:r>
                      <a:endParaRPr lang="lv-LV" sz="13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buFont typeface="Arial" panose="020B0604020202020204" pitchFamily="34" charset="0"/>
                        <a:buNone/>
                      </a:pPr>
                      <a:r>
                        <a:rPr lang="lv-LV" sz="1200" dirty="0"/>
                        <a:t>Rādītājs ir nulle vai lielāks par nulli ieņēmumus gūstošiem projektiem, un tas nozīmē ka projekta iesniedzēja paša finansējums ir ieņēmumus nesošs un spēj segt darbības izmaksas.</a:t>
                      </a:r>
                    </a:p>
                  </a:txBody>
                  <a:tcPr marL="68580" marR="68580" marT="0" marB="0"/>
                </a:tc>
                <a:extLst>
                  <a:ext uri="{0D108BD9-81ED-4DB2-BD59-A6C34878D82A}">
                    <a16:rowId xmlns:a16="http://schemas.microsoft.com/office/drawing/2014/main" val="10002"/>
                  </a:ext>
                </a:extLst>
              </a:tr>
              <a:tr h="531773">
                <a:tc>
                  <a:txBody>
                    <a:bodyPr/>
                    <a:lstStyle/>
                    <a:p>
                      <a:pPr algn="just">
                        <a:lnSpc>
                          <a:spcPct val="120000"/>
                        </a:lnSpc>
                        <a:spcAft>
                          <a:spcPts val="0"/>
                        </a:spcAft>
                      </a:pPr>
                      <a:r>
                        <a:rPr lang="lv-LV" sz="1300" dirty="0">
                          <a:effectLst/>
                        </a:rPr>
                        <a:t>FRRk</a:t>
                      </a:r>
                      <a:endParaRPr lang="lv-LV" sz="13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300" b="0" dirty="0">
                          <a:effectLst/>
                        </a:rPr>
                        <a:t>&gt;finansiālā diskonta likme (4%)</a:t>
                      </a:r>
                      <a:endParaRPr lang="lv-LV" sz="13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200" dirty="0">
                          <a:effectLst/>
                        </a:rPr>
                        <a:t>Norāda uz projekta ieguldījumu finansiālo ienesīgumu</a:t>
                      </a:r>
                      <a:endParaRPr lang="lv-LV" sz="12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48839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1.3. </a:t>
            </a:r>
          </a:p>
        </p:txBody>
      </p:sp>
      <p:sp>
        <p:nvSpPr>
          <p:cNvPr id="5" name="Text Placeholder 4"/>
          <p:cNvSpPr>
            <a:spLocks noGrp="1"/>
          </p:cNvSpPr>
          <p:nvPr>
            <p:ph type="body" idx="1"/>
          </p:nvPr>
        </p:nvSpPr>
        <p:spPr/>
        <p:txBody>
          <a:bodyPr/>
          <a:lstStyle/>
          <a:p>
            <a:r>
              <a:rPr lang="lv-LV" sz="2400" b="1" dirty="0"/>
              <a:t>SOCIĀLEKONOMISKĀ ANALĪZE</a:t>
            </a:r>
            <a:endParaRPr lang="lv-LV" dirty="0"/>
          </a:p>
        </p:txBody>
      </p:sp>
    </p:spTree>
    <p:extLst>
      <p:ext uri="{BB962C8B-B14F-4D97-AF65-F5344CB8AC3E}">
        <p14:creationId xmlns:p14="http://schemas.microsoft.com/office/powerpoint/2010/main" val="3707052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SOCIĀLEKONOMISKĀ ANALĪZE</a:t>
            </a:r>
            <a:endParaRPr lang="lv-LV" sz="2400" dirty="0"/>
          </a:p>
        </p:txBody>
      </p:sp>
      <p:sp>
        <p:nvSpPr>
          <p:cNvPr id="9" name="TextBox 8"/>
          <p:cNvSpPr txBox="1"/>
          <p:nvPr/>
        </p:nvSpPr>
        <p:spPr>
          <a:xfrm>
            <a:off x="338667" y="643468"/>
            <a:ext cx="11133666" cy="3293209"/>
          </a:xfrm>
          <a:prstGeom prst="rect">
            <a:avLst/>
          </a:prstGeom>
          <a:noFill/>
        </p:spPr>
        <p:txBody>
          <a:bodyPr wrap="square" rtlCol="0">
            <a:spAutoFit/>
          </a:bodyPr>
          <a:lstStyle/>
          <a:p>
            <a:endParaRPr lang="lv-LV" sz="1600" dirty="0"/>
          </a:p>
          <a:p>
            <a:endParaRPr lang="lv-LV" sz="1600" dirty="0"/>
          </a:p>
          <a:p>
            <a:r>
              <a:rPr lang="lv-LV" sz="1600" dirty="0"/>
              <a:t>Kopumā sociālekonomisko analīzi var iedalīt trīs soļos:</a:t>
            </a:r>
          </a:p>
          <a:p>
            <a:pPr marL="342900" lvl="0" indent="-342900">
              <a:buFont typeface="+mj-lt"/>
              <a:buAutoNum type="arabicPeriod"/>
            </a:pPr>
            <a:r>
              <a:rPr lang="lv-LV" sz="1600" dirty="0"/>
              <a:t>Finanšu aprēķinu fiskālās korekcijas (PVN no investīciju izmaksām bez darbaspēka izmaksām, IIN no darba spēka izmaksām);</a:t>
            </a:r>
          </a:p>
          <a:p>
            <a:pPr marL="342900" lvl="0" indent="-342900">
              <a:buFont typeface="+mj-lt"/>
              <a:buAutoNum type="arabicPeriod"/>
            </a:pPr>
            <a:r>
              <a:rPr lang="lv-LV" sz="1600" dirty="0"/>
              <a:t>Ārējo faktoru (netiešo ekonomisko ieguvumu un izmaksu) novērtēšana un iekļaušana aprēķinos (ERR);</a:t>
            </a:r>
          </a:p>
          <a:p>
            <a:pPr marL="342900" lvl="0" indent="-342900">
              <a:buFont typeface="+mj-lt"/>
              <a:buAutoNum type="arabicPeriod"/>
            </a:pPr>
            <a:r>
              <a:rPr lang="lv-LV" sz="1600" dirty="0"/>
              <a:t>Projekta kopējās ekonomiskās atdeves novērtēšana (ENPV, ERR, B/C).</a:t>
            </a:r>
          </a:p>
          <a:p>
            <a:pPr marL="342900" lvl="0" indent="-342900">
              <a:buFont typeface="+mj-lt"/>
              <a:buAutoNum type="arabicPeriod"/>
            </a:pPr>
            <a:endParaRPr lang="lv-LV" sz="1600" dirty="0"/>
          </a:p>
          <a:p>
            <a:endParaRPr lang="lv-LV" sz="1600" dirty="0"/>
          </a:p>
          <a:p>
            <a:endParaRPr lang="lv-LV" sz="1600" b="1" dirty="0"/>
          </a:p>
          <a:p>
            <a:endParaRPr lang="lv-LV" sz="1600" b="1" dirty="0"/>
          </a:p>
          <a:p>
            <a:r>
              <a:rPr lang="lv-LV" sz="1600" b="1" dirty="0"/>
              <a:t>Galvenie rādītāji:</a:t>
            </a:r>
          </a:p>
          <a:p>
            <a:endParaRPr lang="lv-LV" sz="1600" dirty="0"/>
          </a:p>
          <a:p>
            <a:endParaRPr lang="lv-LV" sz="1600" dirty="0"/>
          </a:p>
        </p:txBody>
      </p:sp>
      <p:graphicFrame>
        <p:nvGraphicFramePr>
          <p:cNvPr id="2" name="Table 1"/>
          <p:cNvGraphicFramePr>
            <a:graphicFrameLocks noGrp="1"/>
          </p:cNvGraphicFramePr>
          <p:nvPr>
            <p:extLst>
              <p:ext uri="{D42A27DB-BD31-4B8C-83A1-F6EECF244321}">
                <p14:modId xmlns:p14="http://schemas.microsoft.com/office/powerpoint/2010/main" val="1856794555"/>
              </p:ext>
            </p:extLst>
          </p:nvPr>
        </p:nvGraphicFramePr>
        <p:xfrm>
          <a:off x="338667" y="3511957"/>
          <a:ext cx="11260667" cy="1399985"/>
        </p:xfrm>
        <a:graphic>
          <a:graphicData uri="http://schemas.openxmlformats.org/drawingml/2006/table">
            <a:tbl>
              <a:tblPr firstRow="1" firstCol="1" bandRow="1">
                <a:tableStyleId>{C083E6E3-FA7D-4D7B-A595-EF9225AFEA82}</a:tableStyleId>
              </a:tblPr>
              <a:tblGrid>
                <a:gridCol w="709084">
                  <a:extLst>
                    <a:ext uri="{9D8B030D-6E8A-4147-A177-3AD203B41FA5}">
                      <a16:colId xmlns:a16="http://schemas.microsoft.com/office/drawing/2014/main" val="20000"/>
                    </a:ext>
                  </a:extLst>
                </a:gridCol>
                <a:gridCol w="2805746">
                  <a:extLst>
                    <a:ext uri="{9D8B030D-6E8A-4147-A177-3AD203B41FA5}">
                      <a16:colId xmlns:a16="http://schemas.microsoft.com/office/drawing/2014/main" val="20001"/>
                    </a:ext>
                  </a:extLst>
                </a:gridCol>
                <a:gridCol w="7745837">
                  <a:extLst>
                    <a:ext uri="{9D8B030D-6E8A-4147-A177-3AD203B41FA5}">
                      <a16:colId xmlns:a16="http://schemas.microsoft.com/office/drawing/2014/main" val="20002"/>
                    </a:ext>
                  </a:extLst>
                </a:gridCol>
              </a:tblGrid>
              <a:tr h="299757">
                <a:tc>
                  <a:txBody>
                    <a:bodyPr/>
                    <a:lstStyle/>
                    <a:p>
                      <a:pPr algn="just">
                        <a:lnSpc>
                          <a:spcPct val="120000"/>
                        </a:lnSpc>
                        <a:spcAft>
                          <a:spcPts val="0"/>
                        </a:spcAft>
                      </a:pPr>
                      <a:r>
                        <a:rPr lang="lv-LV" sz="1600" dirty="0">
                          <a:effectLst/>
                        </a:rPr>
                        <a:t>ENPV</a:t>
                      </a:r>
                      <a:endParaRPr lang="lv-LV" sz="16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600" b="0" dirty="0">
                          <a:effectLst/>
                        </a:rPr>
                        <a:t>&gt;0</a:t>
                      </a:r>
                      <a:endParaRPr lang="lv-LV" sz="16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600" b="0" dirty="0">
                          <a:effectLst/>
                        </a:rPr>
                        <a:t>Projektam ir jābūt pozitīvai pašreizējai vērtībai.</a:t>
                      </a:r>
                      <a:endParaRPr lang="lv-LV" sz="16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612548">
                <a:tc>
                  <a:txBody>
                    <a:bodyPr/>
                    <a:lstStyle/>
                    <a:p>
                      <a:pPr algn="just">
                        <a:lnSpc>
                          <a:spcPct val="120000"/>
                        </a:lnSpc>
                        <a:spcAft>
                          <a:spcPts val="0"/>
                        </a:spcAft>
                      </a:pPr>
                      <a:r>
                        <a:rPr lang="lv-LV" sz="1600" dirty="0">
                          <a:effectLst/>
                        </a:rPr>
                        <a:t>ERR</a:t>
                      </a:r>
                      <a:endParaRPr lang="lv-LV" sz="16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600" b="0" dirty="0">
                          <a:effectLst/>
                        </a:rPr>
                        <a:t>&gt;sociālā diskonta likme (5%)</a:t>
                      </a:r>
                      <a:endParaRPr lang="lv-LV" sz="16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600" b="0" dirty="0">
                          <a:effectLst/>
                        </a:rPr>
                        <a:t>Ja ERR ir lielāka par sociālo diskonta likmi, tad projekts ir ekonomiski izdevīgs sabiedrībai.</a:t>
                      </a:r>
                      <a:endParaRPr lang="lv-LV" sz="16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99757">
                <a:tc>
                  <a:txBody>
                    <a:bodyPr/>
                    <a:lstStyle/>
                    <a:p>
                      <a:pPr algn="just">
                        <a:lnSpc>
                          <a:spcPct val="120000"/>
                        </a:lnSpc>
                        <a:spcAft>
                          <a:spcPts val="0"/>
                        </a:spcAft>
                      </a:pPr>
                      <a:r>
                        <a:rPr lang="lv-LV" sz="1600" dirty="0">
                          <a:effectLst/>
                        </a:rPr>
                        <a:t>B/C</a:t>
                      </a:r>
                      <a:endParaRPr lang="lv-LV" sz="160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20000"/>
                        </a:lnSpc>
                        <a:spcAft>
                          <a:spcPts val="0"/>
                        </a:spcAft>
                      </a:pPr>
                      <a:r>
                        <a:rPr lang="lv-LV" sz="1600" b="0" dirty="0">
                          <a:effectLst/>
                        </a:rPr>
                        <a:t>&gt;1</a:t>
                      </a:r>
                      <a:endParaRPr lang="lv-LV" sz="1600" b="0" dirty="0">
                        <a:effectLst/>
                        <a:latin typeface="Lucida Sans Unicode" panose="020B0602030504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buFont typeface="Arial" panose="020B0604020202020204" pitchFamily="34" charset="0"/>
                        <a:buNone/>
                      </a:pPr>
                      <a:r>
                        <a:rPr lang="lv-LV" sz="1600" dirty="0"/>
                        <a:t>Ja rādītājs ir lielāks par 1, tad projekta laikā radītie ieņēmumi un ieguvumi (finansiālie un sociālekonomiskie) pārsniedz izmaksas un zaudējumus (finansiālos un sociālekonomiskos).</a:t>
                      </a: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37975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SOCIĀLEKONOMISKĀ ANALĪZE - IEGUVUMI</a:t>
            </a:r>
            <a:endParaRPr lang="lv-LV" sz="2400" dirty="0"/>
          </a:p>
        </p:txBody>
      </p:sp>
      <p:sp>
        <p:nvSpPr>
          <p:cNvPr id="9" name="TextBox 8"/>
          <p:cNvSpPr txBox="1"/>
          <p:nvPr/>
        </p:nvSpPr>
        <p:spPr>
          <a:xfrm>
            <a:off x="338667" y="643467"/>
            <a:ext cx="11133666" cy="1077218"/>
          </a:xfrm>
          <a:prstGeom prst="rect">
            <a:avLst/>
          </a:prstGeom>
          <a:noFill/>
        </p:spPr>
        <p:txBody>
          <a:bodyPr wrap="square" rtlCol="0">
            <a:spAutoFit/>
          </a:bodyPr>
          <a:lstStyle/>
          <a:p>
            <a:r>
              <a:rPr lang="lv-LV" sz="1600" dirty="0"/>
              <a:t>Tabulā ir minēti piemēri sociālekonomiskajiem ieguvumiem.</a:t>
            </a:r>
          </a:p>
          <a:p>
            <a:r>
              <a:rPr lang="lv-LV" sz="1600" dirty="0"/>
              <a:t>Sociālekonomiskie ieguvumi (ietekmes rādītāji) ir </a:t>
            </a:r>
            <a:r>
              <a:rPr lang="lv-LV" sz="1600" b="1" u="sng" dirty="0"/>
              <a:t>jāizsaka naudas izteiksmē</a:t>
            </a:r>
            <a:r>
              <a:rPr lang="lv-LV" sz="1600" dirty="0"/>
              <a:t>, lai varētu tos iekļaut IIA!</a:t>
            </a:r>
          </a:p>
          <a:p>
            <a:r>
              <a:rPr lang="lv-LV" sz="1600" dirty="0"/>
              <a:t> </a:t>
            </a:r>
          </a:p>
          <a:p>
            <a:endParaRPr lang="lv-LV" sz="1600" dirty="0"/>
          </a:p>
        </p:txBody>
      </p:sp>
      <p:graphicFrame>
        <p:nvGraphicFramePr>
          <p:cNvPr id="2" name="Table 1"/>
          <p:cNvGraphicFramePr>
            <a:graphicFrameLocks noGrp="1"/>
          </p:cNvGraphicFramePr>
          <p:nvPr>
            <p:extLst>
              <p:ext uri="{D42A27DB-BD31-4B8C-83A1-F6EECF244321}">
                <p14:modId xmlns:p14="http://schemas.microsoft.com/office/powerpoint/2010/main" val="2094972049"/>
              </p:ext>
            </p:extLst>
          </p:nvPr>
        </p:nvGraphicFramePr>
        <p:xfrm>
          <a:off x="338666" y="1425431"/>
          <a:ext cx="11452841" cy="4286280"/>
        </p:xfrm>
        <a:graphic>
          <a:graphicData uri="http://schemas.openxmlformats.org/drawingml/2006/table">
            <a:tbl>
              <a:tblPr firstRow="1" firstCol="1" bandRow="1">
                <a:tableStyleId>{C083E6E3-FA7D-4D7B-A595-EF9225AFEA82}</a:tableStyleId>
              </a:tblPr>
              <a:tblGrid>
                <a:gridCol w="2204457">
                  <a:extLst>
                    <a:ext uri="{9D8B030D-6E8A-4147-A177-3AD203B41FA5}">
                      <a16:colId xmlns:a16="http://schemas.microsoft.com/office/drawing/2014/main" val="20000"/>
                    </a:ext>
                  </a:extLst>
                </a:gridCol>
                <a:gridCol w="5674754">
                  <a:extLst>
                    <a:ext uri="{9D8B030D-6E8A-4147-A177-3AD203B41FA5}">
                      <a16:colId xmlns:a16="http://schemas.microsoft.com/office/drawing/2014/main" val="20001"/>
                    </a:ext>
                  </a:extLst>
                </a:gridCol>
                <a:gridCol w="3573630">
                  <a:extLst>
                    <a:ext uri="{9D8B030D-6E8A-4147-A177-3AD203B41FA5}">
                      <a16:colId xmlns:a16="http://schemas.microsoft.com/office/drawing/2014/main" val="20002"/>
                    </a:ext>
                  </a:extLst>
                </a:gridCol>
              </a:tblGrid>
              <a:tr h="386619">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Ieguvumi</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Apraksts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Ietekmes rādītājs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10000"/>
                  </a:ext>
                </a:extLst>
              </a:tr>
              <a:tr h="652011">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IIN</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inženierinfrastruktūru, satiksmes, komerciālo infrastruktūru attiecīgajās teritorijās, tām un to blakusteritorijām tiek piesaistīti iedzīvotāji uzlabotās dzīvojamās vides dēļ.</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IIN</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apjoma palielināšanās pašvaldības budžetā, iedzīvotāju skaita pieaugums teritorijā.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1072653">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uzņēmējdarbības aktivitātes pieauguma</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inženierinfrastruktūru, nekustamo īpašumu, satiksmes infrastruktūru, attiecīgajās teritorijās un blakus teritorijās, tiek palielināta uzņēmējdarbības aktivitāte. Uzņēmējdarbības aktivitātes pieaugums mikroekonomikas līmenī nodrošina lielāku ienākumu apjomu uzņēmējdarbībā iesaistītajiem iedzīvotājiem. Makroekonomikas līmenī tiek veicināts IKP pieaugums un nodarbinātības līmenis.</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Uzņēmumu ienākuma nodokļa apjoma palielināšanās Valsts budžetā, uzņēmumu skaita pieaugums reģionā, nodarbinātības līmeņa palielinājums, teritorijas platība, kas tiek izmantota saimnieciskajā darbībā.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52011">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Nekustamā īpašuma vērtības pieauguma ieguvums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un tajās esošo infrastruktūru,</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palielinās attiecīgajaiteritorijai</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blakusteritorijās esošo projekta iesniedzējam piederošo nekustamo īpašumu vērtība.</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Projekta iesniedzēja nekustamā īpašuma vērtības pieaugums, blakusteritorijās esošā nekustamā īpašuma vērtības pieaugums, darījumu skaits ar nekustamajiem īpašumiem.</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652011">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investoru piesaistes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 tiek palielināta iespēja piesaistīt potenciālos uzņēmējdarbības investorus attiecīgajā teritorijā un blakusteritorijās.</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Investīciju apjoma pieaugums, uzņēmējdarbības jomu pieaugums.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862332">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papildu tūrisma pakalpojumu un preču attīstības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Satiksmes infrastruktūras izveide vai uzlabošana piesaista papildu tūristu plūsmu, līdz ar to reģionā palielinās ekonomiskā aktivitāte tūrisma jomā un ieņēmumi no papildu tūrisma pakalpojumiem un precēm. Tūrisma jomas attīstība nodrošina vairāk darba vietu šajā jomā strādājošiem. </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Jaunu tūrisma preču, pakalpojumu un uzņēmumu skaita pieaugums, tūrisma jomas apjoma pieaugums, tūristu skaita pieaugums.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09885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SOCIĀLEKONOMISKĀ ANALĪZE – IEGUVUMI (turpinājums)</a:t>
            </a:r>
            <a:endParaRPr lang="lv-LV" sz="2400" dirty="0"/>
          </a:p>
        </p:txBody>
      </p:sp>
      <p:graphicFrame>
        <p:nvGraphicFramePr>
          <p:cNvPr id="2" name="Table 1"/>
          <p:cNvGraphicFramePr>
            <a:graphicFrameLocks noGrp="1"/>
          </p:cNvGraphicFramePr>
          <p:nvPr>
            <p:extLst>
              <p:ext uri="{D42A27DB-BD31-4B8C-83A1-F6EECF244321}">
                <p14:modId xmlns:p14="http://schemas.microsoft.com/office/powerpoint/2010/main" val="1571038136"/>
              </p:ext>
            </p:extLst>
          </p:nvPr>
        </p:nvGraphicFramePr>
        <p:xfrm>
          <a:off x="338666" y="1123679"/>
          <a:ext cx="11462270" cy="5230961"/>
        </p:xfrm>
        <a:graphic>
          <a:graphicData uri="http://schemas.openxmlformats.org/drawingml/2006/table">
            <a:tbl>
              <a:tblPr firstRow="1" firstCol="1" bandRow="1">
                <a:tableStyleId>{C083E6E3-FA7D-4D7B-A595-EF9225AFEA82}</a:tableStyleId>
              </a:tblPr>
              <a:tblGrid>
                <a:gridCol w="2197654">
                  <a:extLst>
                    <a:ext uri="{9D8B030D-6E8A-4147-A177-3AD203B41FA5}">
                      <a16:colId xmlns:a16="http://schemas.microsoft.com/office/drawing/2014/main" val="20000"/>
                    </a:ext>
                  </a:extLst>
                </a:gridCol>
                <a:gridCol w="5688044">
                  <a:extLst>
                    <a:ext uri="{9D8B030D-6E8A-4147-A177-3AD203B41FA5}">
                      <a16:colId xmlns:a16="http://schemas.microsoft.com/office/drawing/2014/main" val="20001"/>
                    </a:ext>
                  </a:extLst>
                </a:gridCol>
                <a:gridCol w="3576572">
                  <a:extLst>
                    <a:ext uri="{9D8B030D-6E8A-4147-A177-3AD203B41FA5}">
                      <a16:colId xmlns:a16="http://schemas.microsoft.com/office/drawing/2014/main" val="20002"/>
                    </a:ext>
                  </a:extLst>
                </a:gridCol>
              </a:tblGrid>
              <a:tr h="373098">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Ieguvumi</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Apraksts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Ietekmes rādītājs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10000"/>
                  </a:ext>
                </a:extLst>
              </a:tr>
              <a:tr h="405931">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vides piesārņojuma mazināšanās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inženierinfrastruktūru un iekārtojot degradētās teritorijas (SAM 5.6.2.), mazinās vides piesārņojums attiecīgajās teritorijās (ūdens, augsne), kā arī tiek nodrošināta vides kvalitātes līmeņa uzturēšana nākotnē.</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Vides piesārņojuma mazināšanās, vides uzturēšanas izmaksu samazinājums.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05931">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jaunu darba vietu nodrošināšanas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 tiek nodrošinātas jaunas darba vietas dažādās jomās, samazinās bezdarba līmenis reģionā.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Izmaiņas nodarbinātības līmenī dažādās jomās.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608896">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Drošības līmeņa pieaugums, negadījumu un pārkāpumu skaita samazināšanās teritorijā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 tiek uzlabots drošības līmenis tajā, teritorija tiek uzraudzīta, līdz ar to mazinās negadījumu un pārkāpumu skaits un iespējamība attiecīgajā teritorijā.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Konstatēto pārkāpumu un negadījumu skaita mazināšanās attiecīgajā teritorijā.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608896">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satiksmes dalībnieku patērētā laika satiksmē samazināšanās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Uzlabojot esošo vai izveidojot jaunu satiksmes infrastruktūru, tiek uzlabota satiksmes plūsma (satiksmes dalībnieki var braukt ar maksimālo pieļaujamo ātrumu, netiek traucēta transporta gaita, rodas jaunas satiksmes plūsmas), līdz ar to samazinās satiksmē pavadītais laiks.  </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Vidējais satiksmē pavadītais laiks dažādu maršrutu veikšanai.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608896">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konkurences pieauguma</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un pieaugot uzņēmējdarbības aktivitātei, tiek veicināta uzņēmējdarbības konkurence attiecīgajā teritorijā un blakusteritorijās esošo uzņēmumu vidū. Līdz ar to tiek palielināta preču un pakalpojumu kvalitāte.</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Uzņēmējdarbības jomu pieaugums, jauno produktu klāsta pieaugums, uzņēmumu darbības efektivitātes pieaugums.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811862">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atjaunotajām ēkām, no vēsturisko ēku atjaunošanas/ saglabāšanas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 tiek atjaunotas ēkas, kā arī palielinās blakusteritorijās esošo atjaunoto ēku skaits. Tas veicina iedzīvotāju apmierinātību ar dzīvojamo vidi, uzlabo pilsētas/novada tēlu, kā arī paaugstina nekustamā īpašuma vērtību. Attīstot degradētās teritorijas, iespējams atjaunot un saglabāt vēsturiskās ēkas, līdz ar to tiek saglabātas arhitektūras vērtības.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tabLst>
                          <a:tab pos="-68580" algn="l"/>
                        </a:tabLs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Atjaunoto ēku skaita pieaugums teritorijā, graustu skaita samazinājums teritorijā, nekustamā īpašuma vērtības pieaugums teritorijā, apbūves intensitāte teritorijā, darījumu skaits ar nekustamajiem īpašumiem.</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762418">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inženierinfrastruktūras attīstības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Attīstot inženierinfrastruktūru, attiecīgajā teritorijā un tās blakusteritorijām tiek nodrošināti vairāki un kvalitatīvāki pakalpojumi (elektroapgāde, ūdensapgāde u.c.).</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tabLst>
                          <a:tab pos="-68580" algn="l"/>
                        </a:tabLs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Ar sabiedriskajiem pakalpojumiem nodrošināto skaita pieaugums.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608896">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Ieguvumi no papildus pakalpojumu sniegšanas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Uzņēmējdarbības</a:t>
                      </a:r>
                      <a:r>
                        <a:rPr lang="lv-LV" sz="1000" baseline="0" dirty="0">
                          <a:effectLst/>
                          <a:latin typeface="Calibri" panose="020F0502020204030204" pitchFamily="34" charset="0"/>
                          <a:ea typeface="Times New Roman" panose="02020603050405020304" pitchFamily="18" charset="0"/>
                          <a:cs typeface="Times New Roman" panose="02020603050405020304" pitchFamily="18" charset="0"/>
                        </a:rPr>
                        <a:t> teritorijas (SAM 3.3.1.) vai </a:t>
                      </a: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degradētās teritorijas (SAM 5.6.2.) attīstība palielina teritorijā un blakusteritorijā esošo papildus preču un pakalpojumu pieprasījumu un ieņēmumus uzņēmumiem, kas tos nodrošina. Papildus ienākumi tiek nodrošināti uzņēmumiem, kas sniedz atbalsta funkcijas teritorijās izveidotajai infrastruktūras un iestāžu darbībai.</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tabLst>
                          <a:tab pos="-68580" algn="l"/>
                        </a:tabLs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Uzņēmumu, kas nodrošina papildus preces un pakalpojumus, skaita pieaugums, to ieņēmumu apjoma un darbinieku skaita pieaugums.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65504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82133" y="-219073"/>
            <a:ext cx="10515600" cy="1325563"/>
          </a:xfrm>
        </p:spPr>
        <p:txBody>
          <a:bodyPr>
            <a:normAutofit/>
          </a:bodyPr>
          <a:lstStyle/>
          <a:p>
            <a:r>
              <a:rPr lang="lv-LV" sz="2400" b="1" dirty="0">
                <a:solidFill>
                  <a:schemeClr val="tx1"/>
                </a:solidFill>
              </a:rPr>
              <a:t>SATURS</a:t>
            </a:r>
          </a:p>
        </p:txBody>
      </p:sp>
      <p:sp>
        <p:nvSpPr>
          <p:cNvPr id="5" name="Content Placeholder 4"/>
          <p:cNvSpPr>
            <a:spLocks noGrp="1"/>
          </p:cNvSpPr>
          <p:nvPr>
            <p:ph idx="1"/>
          </p:nvPr>
        </p:nvSpPr>
        <p:spPr>
          <a:xfrm>
            <a:off x="364066" y="758820"/>
            <a:ext cx="10515600" cy="5577971"/>
          </a:xfrm>
        </p:spPr>
        <p:txBody>
          <a:bodyPr>
            <a:normAutofit/>
          </a:bodyPr>
          <a:lstStyle/>
          <a:p>
            <a:pPr marL="45720" indent="0">
              <a:buNone/>
            </a:pPr>
            <a:r>
              <a:rPr lang="lv-LV" sz="1600" b="1" dirty="0">
                <a:solidFill>
                  <a:schemeClr val="tx1"/>
                </a:solidFill>
              </a:rPr>
              <a:t>Izmantotie saīsinājumi						</a:t>
            </a:r>
            <a:endParaRPr lang="lv-LV" sz="1600" dirty="0">
              <a:solidFill>
                <a:schemeClr val="tx1"/>
              </a:solidFill>
            </a:endParaRPr>
          </a:p>
          <a:p>
            <a:pPr marL="45720" indent="0">
              <a:buNone/>
            </a:pPr>
            <a:r>
              <a:rPr lang="lv-LV" sz="1600" b="1" dirty="0">
                <a:solidFill>
                  <a:schemeClr val="tx1"/>
                </a:solidFill>
              </a:rPr>
              <a:t>IIA izstrādes procesā izmantojamie dokumenti				</a:t>
            </a:r>
            <a:endParaRPr lang="lv-LV" sz="1600" dirty="0">
              <a:solidFill>
                <a:schemeClr val="tx1"/>
              </a:solidFill>
            </a:endParaRPr>
          </a:p>
          <a:p>
            <a:pPr marL="45720" indent="0">
              <a:buNone/>
            </a:pPr>
            <a:r>
              <a:rPr lang="lv-LV" sz="1600" b="1" dirty="0">
                <a:solidFill>
                  <a:schemeClr val="tx1"/>
                </a:solidFill>
              </a:rPr>
              <a:t>IIA metodikas mērķis						</a:t>
            </a:r>
          </a:p>
          <a:p>
            <a:pPr marL="45720" indent="0">
              <a:buNone/>
            </a:pPr>
            <a:r>
              <a:rPr lang="lv-LV" sz="1600" b="1" dirty="0">
                <a:solidFill>
                  <a:schemeClr val="tx1"/>
                </a:solidFill>
              </a:rPr>
              <a:t>IIA veikšanas pamatprincipi						</a:t>
            </a:r>
          </a:p>
          <a:p>
            <a:pPr marL="45720" indent="0">
              <a:buNone/>
            </a:pPr>
            <a:r>
              <a:rPr lang="lv-LV" sz="1600" b="1" dirty="0">
                <a:solidFill>
                  <a:schemeClr val="tx1"/>
                </a:solidFill>
              </a:rPr>
              <a:t>1. IIA izstrādes uzdevumi</a:t>
            </a:r>
            <a:r>
              <a:rPr lang="lv-LV" sz="1600" dirty="0">
                <a:solidFill>
                  <a:schemeClr val="tx1"/>
                </a:solidFill>
              </a:rPr>
              <a:t>						</a:t>
            </a:r>
            <a:endParaRPr lang="lv-LV" sz="1600" b="1" dirty="0">
              <a:solidFill>
                <a:schemeClr val="tx1"/>
              </a:solidFill>
            </a:endParaRPr>
          </a:p>
          <a:p>
            <a:pPr marL="45720" indent="0">
              <a:buNone/>
            </a:pPr>
            <a:r>
              <a:rPr lang="lv-LV" sz="1600" dirty="0">
                <a:solidFill>
                  <a:schemeClr val="tx1"/>
                </a:solidFill>
              </a:rPr>
              <a:t>	1.1. Projekta identifikācija un projekta ieviešanas alternatīvas		</a:t>
            </a:r>
          </a:p>
          <a:p>
            <a:pPr marL="45720" indent="0">
              <a:buNone/>
            </a:pPr>
            <a:r>
              <a:rPr lang="lv-LV" sz="1600" dirty="0">
                <a:solidFill>
                  <a:schemeClr val="tx1"/>
                </a:solidFill>
              </a:rPr>
              <a:t>	1.2. Finanšu analīze						</a:t>
            </a:r>
          </a:p>
          <a:p>
            <a:pPr marL="45720" indent="0">
              <a:buNone/>
            </a:pPr>
            <a:r>
              <a:rPr lang="lv-LV" sz="1600" dirty="0">
                <a:solidFill>
                  <a:schemeClr val="tx1"/>
                </a:solidFill>
              </a:rPr>
              <a:t>	1.3. Sociālekonomiskā analīze					</a:t>
            </a:r>
          </a:p>
          <a:p>
            <a:pPr marL="45720" indent="0">
              <a:buNone/>
            </a:pPr>
            <a:r>
              <a:rPr lang="lv-LV" sz="1600" dirty="0">
                <a:solidFill>
                  <a:schemeClr val="tx1"/>
                </a:solidFill>
              </a:rPr>
              <a:t>	1.4. Risku un jutīguma analīze					</a:t>
            </a:r>
          </a:p>
          <a:p>
            <a:pPr marL="45720" indent="0">
              <a:buNone/>
            </a:pPr>
            <a:r>
              <a:rPr lang="lv-LV" sz="1600" b="1" dirty="0">
                <a:solidFill>
                  <a:schemeClr val="tx1"/>
                </a:solidFill>
              </a:rPr>
              <a:t>2. IIA izstrādes forma un tās saturs	</a:t>
            </a:r>
            <a:r>
              <a:rPr lang="lv-LV" sz="1600" dirty="0">
                <a:solidFill>
                  <a:schemeClr val="tx1"/>
                </a:solidFill>
              </a:rPr>
              <a:t>				</a:t>
            </a:r>
            <a:endParaRPr lang="lv-LV" sz="1600" b="1" dirty="0">
              <a:solidFill>
                <a:schemeClr val="tx1"/>
              </a:solidFill>
            </a:endParaRPr>
          </a:p>
          <a:p>
            <a:pPr marL="45720" indent="0">
              <a:buNone/>
            </a:pPr>
            <a:r>
              <a:rPr lang="lv-LV" sz="1600" dirty="0">
                <a:solidFill>
                  <a:schemeClr val="tx1"/>
                </a:solidFill>
              </a:rPr>
              <a:t>	2.1. 1.grupa – darba lapas					</a:t>
            </a:r>
          </a:p>
          <a:p>
            <a:pPr marL="45720" indent="0">
              <a:buNone/>
            </a:pPr>
            <a:r>
              <a:rPr lang="lv-LV" sz="1600" dirty="0">
                <a:solidFill>
                  <a:schemeClr val="tx1"/>
                </a:solidFill>
              </a:rPr>
              <a:t>	2.2. 2.grupa - aprēķinu, rezultātu, pieņēmumu un kontroles lapas			</a:t>
            </a:r>
          </a:p>
          <a:p>
            <a:pPr marL="45720" indent="0">
              <a:buNone/>
            </a:pPr>
            <a:r>
              <a:rPr lang="lv-LV" sz="1600" dirty="0">
                <a:solidFill>
                  <a:schemeClr val="tx1"/>
                </a:solidFill>
              </a:rPr>
              <a:t>	2.3. 3.grupa - PIV lapas  					</a:t>
            </a:r>
          </a:p>
          <a:p>
            <a:pPr marL="45720" indent="0">
              <a:buNone/>
            </a:pPr>
            <a:r>
              <a:rPr lang="lv-LV" sz="1600" b="1" dirty="0">
                <a:solidFill>
                  <a:schemeClr val="tx1"/>
                </a:solidFill>
              </a:rPr>
              <a:t>3. IIA ziņojums</a:t>
            </a:r>
            <a:r>
              <a:rPr lang="lv-LV" sz="1600" dirty="0">
                <a:solidFill>
                  <a:schemeClr val="tx1"/>
                </a:solidFill>
              </a:rPr>
              <a:t>							</a:t>
            </a:r>
            <a:endParaRPr lang="lv-LV" sz="1600" b="1" dirty="0">
              <a:solidFill>
                <a:schemeClr val="tx1"/>
              </a:solidFill>
            </a:endParaRPr>
          </a:p>
          <a:p>
            <a:pPr marL="45720" indent="0">
              <a:buNone/>
            </a:pPr>
            <a:endParaRPr lang="lv-LV" sz="1600" dirty="0">
              <a:solidFill>
                <a:schemeClr val="tx1"/>
              </a:solidFill>
            </a:endParaRPr>
          </a:p>
          <a:p>
            <a:pPr marL="45720" indent="0">
              <a:buNone/>
            </a:pPr>
            <a:endParaRPr lang="lv-LV" sz="1600" dirty="0">
              <a:solidFill>
                <a:schemeClr val="tx1"/>
              </a:solidFill>
            </a:endParaRPr>
          </a:p>
          <a:p>
            <a:pPr marL="45720" indent="0">
              <a:buNone/>
            </a:pPr>
            <a:endParaRPr lang="lv-LV" sz="1600" dirty="0">
              <a:solidFill>
                <a:schemeClr val="tx1"/>
              </a:solidFill>
            </a:endParaRPr>
          </a:p>
          <a:p>
            <a:pPr marL="45720" indent="0">
              <a:buNone/>
            </a:pPr>
            <a:endParaRPr lang="lv-LV" sz="1600" dirty="0">
              <a:solidFill>
                <a:schemeClr val="tx1"/>
              </a:solidFill>
            </a:endParaRPr>
          </a:p>
          <a:p>
            <a:pPr marL="45720" indent="0">
              <a:buNone/>
            </a:pPr>
            <a:endParaRPr lang="lv-LV" sz="1600" dirty="0">
              <a:solidFill>
                <a:schemeClr val="tx1"/>
              </a:solidFill>
            </a:endParaRPr>
          </a:p>
          <a:p>
            <a:pPr marL="45720" indent="0">
              <a:buNone/>
            </a:pPr>
            <a:endParaRPr lang="lv-LV" sz="1600" dirty="0">
              <a:solidFill>
                <a:schemeClr val="tx1"/>
              </a:solidFill>
            </a:endParaRPr>
          </a:p>
          <a:p>
            <a:pPr marL="388620" indent="-342900">
              <a:buAutoNum type="arabicPeriod"/>
            </a:pPr>
            <a:endParaRPr lang="lv-LV" sz="1600" dirty="0">
              <a:solidFill>
                <a:schemeClr val="tx1"/>
              </a:solidFill>
            </a:endParaRPr>
          </a:p>
        </p:txBody>
      </p:sp>
    </p:spTree>
    <p:extLst>
      <p:ext uri="{BB962C8B-B14F-4D97-AF65-F5344CB8AC3E}">
        <p14:creationId xmlns:p14="http://schemas.microsoft.com/office/powerpoint/2010/main" val="3392698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SOCIĀLEKONOMISKĀ ANALĪZE - Zaudējumi</a:t>
            </a:r>
            <a:endParaRPr lang="lv-LV" sz="2400" dirty="0"/>
          </a:p>
        </p:txBody>
      </p:sp>
      <p:sp>
        <p:nvSpPr>
          <p:cNvPr id="9" name="TextBox 8"/>
          <p:cNvSpPr txBox="1"/>
          <p:nvPr/>
        </p:nvSpPr>
        <p:spPr>
          <a:xfrm>
            <a:off x="338667" y="643468"/>
            <a:ext cx="11133666" cy="584775"/>
          </a:xfrm>
          <a:prstGeom prst="rect">
            <a:avLst/>
          </a:prstGeom>
          <a:noFill/>
        </p:spPr>
        <p:txBody>
          <a:bodyPr wrap="square" rtlCol="0">
            <a:spAutoFit/>
          </a:bodyPr>
          <a:lstStyle/>
          <a:p>
            <a:r>
              <a:rPr lang="lv-LV" sz="1600" dirty="0"/>
              <a:t>Tabulā ir minēti piemēri sociālekonomiskajiem zaudējumiem. </a:t>
            </a:r>
          </a:p>
          <a:p>
            <a:endParaRPr lang="lv-LV" sz="1600" dirty="0"/>
          </a:p>
        </p:txBody>
      </p:sp>
      <p:graphicFrame>
        <p:nvGraphicFramePr>
          <p:cNvPr id="2" name="Table 1"/>
          <p:cNvGraphicFramePr>
            <a:graphicFrameLocks noGrp="1"/>
          </p:cNvGraphicFramePr>
          <p:nvPr>
            <p:extLst>
              <p:ext uri="{D42A27DB-BD31-4B8C-83A1-F6EECF244321}">
                <p14:modId xmlns:p14="http://schemas.microsoft.com/office/powerpoint/2010/main" val="2996088994"/>
              </p:ext>
            </p:extLst>
          </p:nvPr>
        </p:nvGraphicFramePr>
        <p:xfrm>
          <a:off x="338666" y="1123679"/>
          <a:ext cx="11260667" cy="2625361"/>
        </p:xfrm>
        <a:graphic>
          <a:graphicData uri="http://schemas.openxmlformats.org/drawingml/2006/table">
            <a:tbl>
              <a:tblPr firstRow="1" firstCol="1" bandRow="1">
                <a:tableStyleId>{C083E6E3-FA7D-4D7B-A595-EF9225AFEA82}</a:tableStyleId>
              </a:tblPr>
              <a:tblGrid>
                <a:gridCol w="2159001">
                  <a:extLst>
                    <a:ext uri="{9D8B030D-6E8A-4147-A177-3AD203B41FA5}">
                      <a16:colId xmlns:a16="http://schemas.microsoft.com/office/drawing/2014/main" val="20000"/>
                    </a:ext>
                  </a:extLst>
                </a:gridCol>
                <a:gridCol w="5588000">
                  <a:extLst>
                    <a:ext uri="{9D8B030D-6E8A-4147-A177-3AD203B41FA5}">
                      <a16:colId xmlns:a16="http://schemas.microsoft.com/office/drawing/2014/main" val="20001"/>
                    </a:ext>
                  </a:extLst>
                </a:gridCol>
                <a:gridCol w="3513666">
                  <a:extLst>
                    <a:ext uri="{9D8B030D-6E8A-4147-A177-3AD203B41FA5}">
                      <a16:colId xmlns:a16="http://schemas.microsoft.com/office/drawing/2014/main" val="20002"/>
                    </a:ext>
                  </a:extLst>
                </a:gridCol>
              </a:tblGrid>
              <a:tr h="400886">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Rādītājs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Apraksts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tc>
                  <a:txBody>
                    <a:bodyPr/>
                    <a:lstStyle/>
                    <a:p>
                      <a:pPr algn="ctr" fontAlgn="base" hangingPunct="0">
                        <a:lnSpc>
                          <a:spcPct val="107000"/>
                        </a:lnSpc>
                        <a:spcAft>
                          <a:spcPts val="0"/>
                        </a:spcAft>
                      </a:pPr>
                      <a:r>
                        <a:rPr lang="lv-LV"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Ietekmes rādītājs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10000"/>
                  </a:ext>
                </a:extLst>
              </a:tr>
              <a:tr h="676073">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Izmaksas projekta ieviešanas laikā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Projekta ieviešanas laikā iedzīvotājiem rodas izmaksas, kas saistītas ar ierobežotu piekļuvi objektiem, traucējumiem satiksmes plūsmā un ilgāku laiku, kas pavadītas satiksmē.</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Atsevišķu uzņēmumu darbības rādītāju kritums projekta ieviešanas laikā, satiksmē pavadītā laika pieaugums.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676073">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Trokšņu līmeņa palielināšanās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Papildu satiksmes plūsma un pasākumu norise ietekmē trokšņu līmeņa paaugstināšanos teritorijā. Līdz ar trokšņu līmeņa pieaugumu samazinās arī iedzīvotāju apmierinātība ar dzīvojamo vidi.</a:t>
                      </a:r>
                    </a:p>
                    <a:p>
                      <a:pPr fontAlgn="base" hangingPunct="0">
                        <a:lnSpc>
                          <a:spcPct val="107000"/>
                        </a:lnSpc>
                        <a:spcAft>
                          <a:spcPts val="0"/>
                        </a:spcAft>
                      </a:pP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Trokšņu līmenis attiecīgajā teritorijā vai reģionā.</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872329">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Vides piesārņojuma palielināšanās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Satiksmes plūsmas un uzņēmējdarbības pieaugums palielina vides piesārņojuma līmeni no transporta līdzekļiem, sadzīves un rūpnieciskajiem atkritumiem. Līdz ar vides piesārņojumu samazinās arī iedzīvotāju apmierinātība ar dzīvojamo vidi.</a:t>
                      </a:r>
                    </a:p>
                    <a:p>
                      <a:pPr fontAlgn="base" hangingPunct="0">
                        <a:lnSpc>
                          <a:spcPct val="107000"/>
                        </a:lnSpc>
                        <a:spcAft>
                          <a:spcPts val="0"/>
                        </a:spcAft>
                      </a:pPr>
                      <a:endParaRPr lang="lv-LV"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base" hangingPunct="0">
                        <a:lnSpc>
                          <a:spcPct val="107000"/>
                        </a:lnSpc>
                        <a:spcAft>
                          <a:spcPts val="0"/>
                        </a:spcAft>
                      </a:pPr>
                      <a:r>
                        <a:rPr lang="lv-LV" sz="1000" dirty="0">
                          <a:effectLst/>
                          <a:latin typeface="Calibri" panose="020F0502020204030204" pitchFamily="34" charset="0"/>
                          <a:ea typeface="Times New Roman" panose="02020603050405020304" pitchFamily="18" charset="0"/>
                          <a:cs typeface="Times New Roman" panose="02020603050405020304" pitchFamily="18" charset="0"/>
                        </a:rPr>
                        <a:t>Vides piesārņojuma līmenis, vides piesārņojuma novēršanas izmaksas.</a:t>
                      </a:r>
                      <a:endParaRPr lang="lv-L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70195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1.4. </a:t>
            </a:r>
          </a:p>
        </p:txBody>
      </p:sp>
      <p:sp>
        <p:nvSpPr>
          <p:cNvPr id="5" name="Text Placeholder 4"/>
          <p:cNvSpPr>
            <a:spLocks noGrp="1"/>
          </p:cNvSpPr>
          <p:nvPr>
            <p:ph type="body" idx="1"/>
          </p:nvPr>
        </p:nvSpPr>
        <p:spPr/>
        <p:txBody>
          <a:bodyPr/>
          <a:lstStyle/>
          <a:p>
            <a:r>
              <a:rPr lang="lv-LV" sz="2400" b="1" dirty="0"/>
              <a:t>RISKU UN JUTĪGUMA ANALĪZE</a:t>
            </a:r>
            <a:endParaRPr lang="lv-LV" dirty="0"/>
          </a:p>
        </p:txBody>
      </p:sp>
    </p:spTree>
    <p:extLst>
      <p:ext uri="{BB962C8B-B14F-4D97-AF65-F5344CB8AC3E}">
        <p14:creationId xmlns:p14="http://schemas.microsoft.com/office/powerpoint/2010/main" val="2811372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RISKU UN JUTīGUMA ANALĪZE (</a:t>
            </a:r>
            <a:r>
              <a:rPr lang="lv-LV" sz="2400" b="1" cap="all" dirty="0">
                <a:solidFill>
                  <a:srgbClr val="FF0000"/>
                </a:solidFill>
              </a:rPr>
              <a:t>nav obligāta</a:t>
            </a:r>
            <a:r>
              <a:rPr lang="lv-LV" sz="2400" b="1" cap="all" dirty="0"/>
              <a:t>)</a:t>
            </a:r>
            <a:endParaRPr lang="lv-LV" sz="2400" dirty="0"/>
          </a:p>
        </p:txBody>
      </p:sp>
      <p:sp>
        <p:nvSpPr>
          <p:cNvPr id="9" name="TextBox 8"/>
          <p:cNvSpPr txBox="1"/>
          <p:nvPr/>
        </p:nvSpPr>
        <p:spPr>
          <a:xfrm>
            <a:off x="338667" y="643468"/>
            <a:ext cx="11133666" cy="4278094"/>
          </a:xfrm>
          <a:prstGeom prst="rect">
            <a:avLst/>
          </a:prstGeom>
          <a:noFill/>
        </p:spPr>
        <p:txBody>
          <a:bodyPr wrap="square" rtlCol="0">
            <a:spAutoFit/>
          </a:bodyPr>
          <a:lstStyle/>
          <a:p>
            <a:r>
              <a:rPr lang="lv-LV" sz="1600" dirty="0"/>
              <a:t>Jutīguma un risku analīzes posms ietver šādus soļus:</a:t>
            </a:r>
          </a:p>
          <a:p>
            <a:pPr marL="342900" indent="-342900">
              <a:buFont typeface="+mj-lt"/>
              <a:buAutoNum type="arabicPeriod"/>
            </a:pPr>
            <a:r>
              <a:rPr lang="lv-LV" sz="1600" dirty="0"/>
              <a:t>Jutīguma analīze;</a:t>
            </a:r>
          </a:p>
          <a:p>
            <a:pPr marL="342900" indent="-342900">
              <a:buFont typeface="+mj-lt"/>
              <a:buAutoNum type="arabicPeriod"/>
            </a:pPr>
            <a:r>
              <a:rPr lang="lv-LV" sz="1600" dirty="0"/>
              <a:t>Risku analīze.</a:t>
            </a:r>
          </a:p>
          <a:p>
            <a:endParaRPr lang="lv-LV" sz="1600" dirty="0"/>
          </a:p>
          <a:p>
            <a:r>
              <a:rPr lang="lv-LV" sz="1600" b="1" dirty="0"/>
              <a:t>Jutīguma analīze</a:t>
            </a:r>
          </a:p>
          <a:p>
            <a:r>
              <a:rPr lang="lv-LV" sz="1600" dirty="0"/>
              <a:t>Lai veiktu projekta stabilitātes izpēti un noskaidrotu projekta sasniedzamo rezultātu atkarību (jutīgumu) no ietekmējošo parametru svārstībām un to iespējamām izmaiņām, tiek izmantota jutīguma analīze. Tās mērķis ir noteikt projekta kritiskos mainīgos.</a:t>
            </a:r>
          </a:p>
          <a:p>
            <a:r>
              <a:rPr lang="lv-LV" sz="1600" dirty="0"/>
              <a:t>Jutīguma analīzes posms ietver šādus soļus:</a:t>
            </a:r>
          </a:p>
          <a:p>
            <a:pPr marL="285750" indent="-285750">
              <a:buFont typeface="Arial" panose="020B0604020202020204" pitchFamily="34" charset="0"/>
              <a:buChar char="•"/>
            </a:pPr>
            <a:r>
              <a:rPr lang="lv-LV" sz="1600" dirty="0"/>
              <a:t>Mainīgo identifikācija;</a:t>
            </a:r>
          </a:p>
          <a:p>
            <a:pPr marL="285750" indent="-285750">
              <a:buFont typeface="Arial" panose="020B0604020202020204" pitchFamily="34" charset="0"/>
              <a:buChar char="•"/>
            </a:pPr>
            <a:r>
              <a:rPr lang="lv-LV" sz="1600" dirty="0"/>
              <a:t>Savstarpēji saistīto mainīgo izslēgšana;</a:t>
            </a:r>
          </a:p>
          <a:p>
            <a:pPr marL="285750" indent="-285750">
              <a:buFont typeface="Arial" panose="020B0604020202020204" pitchFamily="34" charset="0"/>
              <a:buChar char="•"/>
            </a:pPr>
            <a:r>
              <a:rPr lang="lv-LV" sz="1600" dirty="0"/>
              <a:t>Elastīguma analīze;</a:t>
            </a:r>
          </a:p>
          <a:p>
            <a:pPr marL="285750" indent="-285750">
              <a:buFont typeface="Arial" panose="020B0604020202020204" pitchFamily="34" charset="0"/>
              <a:buChar char="•"/>
            </a:pPr>
            <a:r>
              <a:rPr lang="lv-LV" sz="1600" dirty="0"/>
              <a:t>Kritisko mainīgo izvēle;</a:t>
            </a:r>
          </a:p>
          <a:p>
            <a:pPr marL="285750" indent="-285750">
              <a:buFont typeface="Arial" panose="020B0604020202020204" pitchFamily="34" charset="0"/>
              <a:buChar char="•"/>
            </a:pPr>
            <a:r>
              <a:rPr lang="lv-LV" sz="1600" dirty="0"/>
              <a:t>Scenāriju analīze.</a:t>
            </a:r>
          </a:p>
          <a:p>
            <a:endParaRPr lang="lv-LV" sz="1600" b="1" dirty="0"/>
          </a:p>
          <a:p>
            <a:endParaRPr lang="lv-LV" sz="1600" b="1" dirty="0"/>
          </a:p>
          <a:p>
            <a:endParaRPr lang="lv-LV" sz="1600" dirty="0"/>
          </a:p>
          <a:p>
            <a:endParaRPr lang="lv-LV" sz="1600" dirty="0"/>
          </a:p>
        </p:txBody>
      </p:sp>
    </p:spTree>
    <p:extLst>
      <p:ext uri="{BB962C8B-B14F-4D97-AF65-F5344CB8AC3E}">
        <p14:creationId xmlns:p14="http://schemas.microsoft.com/office/powerpoint/2010/main" val="2331034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JUTĪGUMA ANALĪZE - MAINĪGO IDENTIFIKĀCIJA</a:t>
            </a:r>
            <a:endParaRPr lang="lv-LV" sz="2400" dirty="0"/>
          </a:p>
        </p:txBody>
      </p:sp>
      <p:sp>
        <p:nvSpPr>
          <p:cNvPr id="9" name="TextBox 8"/>
          <p:cNvSpPr txBox="1"/>
          <p:nvPr/>
        </p:nvSpPr>
        <p:spPr>
          <a:xfrm>
            <a:off x="338667" y="643468"/>
            <a:ext cx="11133666" cy="1323439"/>
          </a:xfrm>
          <a:prstGeom prst="rect">
            <a:avLst/>
          </a:prstGeom>
          <a:noFill/>
        </p:spPr>
        <p:txBody>
          <a:bodyPr wrap="square" rtlCol="0">
            <a:spAutoFit/>
          </a:bodyPr>
          <a:lstStyle/>
          <a:p>
            <a:r>
              <a:rPr lang="lv-LV" sz="1600" dirty="0"/>
              <a:t>Šajā IIA jutīguma analīzes solī jāidentificē visi svarīgākie mainīgie lielumi un pieņēmumi, kas var ietekmēt projekta sasniedzamos rezultātus, sagrupējot tos atbilstošās klasifikācijas kategorijās.</a:t>
            </a:r>
            <a:endParaRPr lang="lv-LV" sz="1600" b="1" dirty="0"/>
          </a:p>
          <a:p>
            <a:endParaRPr lang="lv-LV" sz="1600" b="1" dirty="0"/>
          </a:p>
          <a:p>
            <a:endParaRPr lang="lv-LV" sz="1600" dirty="0"/>
          </a:p>
          <a:p>
            <a:endParaRPr lang="lv-LV" sz="1600" dirty="0"/>
          </a:p>
        </p:txBody>
      </p:sp>
      <p:sp>
        <p:nvSpPr>
          <p:cNvPr id="5" name="Title 1"/>
          <p:cNvSpPr txBox="1">
            <a:spLocks/>
          </p:cNvSpPr>
          <p:nvPr/>
        </p:nvSpPr>
        <p:spPr>
          <a:xfrm>
            <a:off x="990600" y="4946905"/>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Savstarpēji saistīto mainīgo izslēgšana</a:t>
            </a:r>
            <a:endParaRPr lang="lv-LV" sz="2400" dirty="0"/>
          </a:p>
        </p:txBody>
      </p:sp>
      <p:sp>
        <p:nvSpPr>
          <p:cNvPr id="6" name="TextBox 5"/>
          <p:cNvSpPr txBox="1"/>
          <p:nvPr/>
        </p:nvSpPr>
        <p:spPr>
          <a:xfrm>
            <a:off x="338667" y="5343781"/>
            <a:ext cx="11133666" cy="1569660"/>
          </a:xfrm>
          <a:prstGeom prst="rect">
            <a:avLst/>
          </a:prstGeom>
          <a:noFill/>
        </p:spPr>
        <p:txBody>
          <a:bodyPr wrap="square" rtlCol="0">
            <a:spAutoFit/>
          </a:bodyPr>
          <a:lstStyle/>
          <a:p>
            <a:r>
              <a:rPr lang="lv-LV" sz="1600" dirty="0"/>
              <a:t>Identificējot mainīgos, jāpārbauda un jāizslēdz savstarpēji saistīto mainīgo izmantošana projekta aprēķinos, jo tie izraisa dubultu kalkulāciju un var sagrozīt projekta sasniedzamos rezultātus. Izmantojot projekta pieņēmumos prognozes darba ražīgumam un vispārējam ražīgumam, pēdējais jau iekļauj sevī pirmo mainīgo. Tādēļ jācenšas izmantot pēc iespējas neatkarīgus mainīgos, aprēķinos izslēdzot mazāk nozīmīgu mainīgo. </a:t>
            </a:r>
            <a:endParaRPr lang="lv-LV" sz="1600" b="1" dirty="0"/>
          </a:p>
          <a:p>
            <a:endParaRPr lang="lv-LV" sz="1600" dirty="0"/>
          </a:p>
          <a:p>
            <a:endParaRPr lang="lv-LV" sz="1600" dirty="0"/>
          </a:p>
        </p:txBody>
      </p:sp>
      <p:graphicFrame>
        <p:nvGraphicFramePr>
          <p:cNvPr id="11" name="Table 10"/>
          <p:cNvGraphicFramePr>
            <a:graphicFrameLocks noGrp="1"/>
          </p:cNvGraphicFramePr>
          <p:nvPr>
            <p:extLst>
              <p:ext uri="{D42A27DB-BD31-4B8C-83A1-F6EECF244321}">
                <p14:modId xmlns:p14="http://schemas.microsoft.com/office/powerpoint/2010/main" val="1342854157"/>
              </p:ext>
            </p:extLst>
          </p:nvPr>
        </p:nvGraphicFramePr>
        <p:xfrm>
          <a:off x="338667" y="1337966"/>
          <a:ext cx="11133666" cy="3514639"/>
        </p:xfrm>
        <a:graphic>
          <a:graphicData uri="http://schemas.openxmlformats.org/drawingml/2006/table">
            <a:tbl>
              <a:tblPr firstRow="1" firstCol="1" lastRow="1" lastCol="1" bandRow="1" bandCol="1">
                <a:tableStyleId>{F2DE63D5-997A-4646-A377-4702673A728D}</a:tableStyleId>
              </a:tblPr>
              <a:tblGrid>
                <a:gridCol w="3111543">
                  <a:extLst>
                    <a:ext uri="{9D8B030D-6E8A-4147-A177-3AD203B41FA5}">
                      <a16:colId xmlns:a16="http://schemas.microsoft.com/office/drawing/2014/main" val="20000"/>
                    </a:ext>
                  </a:extLst>
                </a:gridCol>
                <a:gridCol w="8022123">
                  <a:extLst>
                    <a:ext uri="{9D8B030D-6E8A-4147-A177-3AD203B41FA5}">
                      <a16:colId xmlns:a16="http://schemas.microsoft.com/office/drawing/2014/main" val="20001"/>
                    </a:ext>
                  </a:extLst>
                </a:gridCol>
              </a:tblGrid>
              <a:tr h="283444">
                <a:tc>
                  <a:txBody>
                    <a:bodyPr/>
                    <a:lstStyle/>
                    <a:p>
                      <a:pPr algn="ctr" fontAlgn="base" hangingPunct="0"/>
                      <a:r>
                        <a:rPr lang="lv-LV" sz="1100" b="1" dirty="0">
                          <a:solidFill>
                            <a:schemeClr val="tx1"/>
                          </a:solidFill>
                          <a:effectLst/>
                        </a:rPr>
                        <a:t>Mainīgo kategorija</a:t>
                      </a:r>
                      <a:endParaRPr lang="lv-LV" sz="1100" b="1" dirty="0">
                        <a:solidFill>
                          <a:schemeClr val="tx1"/>
                        </a:solidFill>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ctr" fontAlgn="base" hangingPunct="0"/>
                      <a:r>
                        <a:rPr lang="lv-LV" sz="1100" b="1" dirty="0">
                          <a:solidFill>
                            <a:schemeClr val="tx1"/>
                          </a:solidFill>
                          <a:effectLst/>
                        </a:rPr>
                        <a:t>Mainīgo piemēri</a:t>
                      </a:r>
                      <a:endParaRPr lang="lv-LV" sz="1100" b="1" dirty="0">
                        <a:solidFill>
                          <a:schemeClr val="tx1"/>
                        </a:solidFill>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0"/>
                  </a:ext>
                </a:extLst>
              </a:tr>
              <a:tr h="300036">
                <a:tc>
                  <a:txBody>
                    <a:bodyPr/>
                    <a:lstStyle/>
                    <a:p>
                      <a:pPr algn="ctr" fontAlgn="base" hangingPunct="0"/>
                      <a:r>
                        <a:rPr lang="lv-LV" sz="1000" dirty="0">
                          <a:effectLst/>
                        </a:rPr>
                        <a:t>Projekta parametri</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just" fontAlgn="base" hangingPunct="0"/>
                      <a:r>
                        <a:rPr lang="lv-LV" sz="1000" dirty="0">
                          <a:effectLst/>
                        </a:rPr>
                        <a:t>Diskonta likme, projekta dzīves cikls.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1"/>
                  </a:ext>
                </a:extLst>
              </a:tr>
              <a:tr h="457310">
                <a:tc>
                  <a:txBody>
                    <a:bodyPr/>
                    <a:lstStyle/>
                    <a:p>
                      <a:pPr algn="ctr" fontAlgn="base" hangingPunct="0"/>
                      <a:r>
                        <a:rPr lang="lv-LV" sz="1000" dirty="0">
                          <a:effectLst/>
                        </a:rPr>
                        <a:t>Cenu dinamika</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just" fontAlgn="base" hangingPunct="0"/>
                      <a:r>
                        <a:rPr lang="lv-LV" sz="1000" dirty="0">
                          <a:effectLst/>
                        </a:rPr>
                        <a:t>Cenu indeksi (patēriņa cenu indekss, IKP deflators, kopējā pamatkapitāla veidošanas deflators), cenu indeksu pieaugums, izmaiņas preču un pakalpojumu cenās.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2"/>
                  </a:ext>
                </a:extLst>
              </a:tr>
              <a:tr h="393287">
                <a:tc>
                  <a:txBody>
                    <a:bodyPr/>
                    <a:lstStyle/>
                    <a:p>
                      <a:pPr algn="ctr" fontAlgn="base" hangingPunct="0"/>
                      <a:r>
                        <a:rPr lang="lv-LV" sz="1000" dirty="0">
                          <a:effectLst/>
                        </a:rPr>
                        <a:t>Pieprasījuma dati</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just" fontAlgn="base" hangingPunct="0"/>
                      <a:r>
                        <a:rPr lang="lv-LV" sz="1000" dirty="0">
                          <a:effectLst/>
                        </a:rPr>
                        <a:t>Iedzīvotāju skaits apkārtnē, demogrāfiskā pieauguma likme, satiksmes intensitāte, mašīnu skaits, pasažieru plūsma, gājēju plūsma.</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3"/>
                  </a:ext>
                </a:extLst>
              </a:tr>
              <a:tr h="420725">
                <a:tc>
                  <a:txBody>
                    <a:bodyPr/>
                    <a:lstStyle/>
                    <a:p>
                      <a:pPr algn="ctr" fontAlgn="base" hangingPunct="0"/>
                      <a:r>
                        <a:rPr lang="lv-LV" sz="1000" dirty="0">
                          <a:effectLst/>
                        </a:rPr>
                        <a:t>Investīciju izmaksas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just" fontAlgn="base" hangingPunct="0"/>
                      <a:r>
                        <a:rPr lang="lv-LV" sz="1000" dirty="0">
                          <a:effectLst/>
                        </a:rPr>
                        <a:t>Celtniecības ilgums (termiņu nokavēšana), darba ražīgums, stundas produktivitāte, darba algas pieaugums, transporta izmaksas, celtniecības materiālu cenas.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4"/>
                  </a:ext>
                </a:extLst>
              </a:tr>
              <a:tr h="338409">
                <a:tc>
                  <a:txBody>
                    <a:bodyPr/>
                    <a:lstStyle/>
                    <a:p>
                      <a:pPr algn="ctr" fontAlgn="base" hangingPunct="0"/>
                      <a:r>
                        <a:rPr lang="lv-LV" sz="1000" dirty="0">
                          <a:effectLst/>
                        </a:rPr>
                        <a:t>Ekspluatācijas cenas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just" fontAlgn="base" hangingPunct="0"/>
                      <a:r>
                        <a:rPr lang="lv-LV" sz="1000" dirty="0">
                          <a:effectLst/>
                        </a:rPr>
                        <a:t>Izejmateriālu cenas, enerģijas patēriņš, izmantoto materiālu apjoms, energoresursu (elektroenerģijas, gāzes, degvielas) cenas.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5"/>
                  </a:ext>
                </a:extLst>
              </a:tr>
              <a:tr h="320117">
                <a:tc>
                  <a:txBody>
                    <a:bodyPr/>
                    <a:lstStyle/>
                    <a:p>
                      <a:pPr algn="ctr" fontAlgn="base" hangingPunct="0"/>
                      <a:r>
                        <a:rPr lang="lv-LV" sz="1000" dirty="0">
                          <a:effectLst/>
                        </a:rPr>
                        <a:t>Uzturēšanas izmaksu kvantitatīvi parametri</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tc>
                  <a:txBody>
                    <a:bodyPr/>
                    <a:lstStyle/>
                    <a:p>
                      <a:pPr algn="just" fontAlgn="base" hangingPunct="0"/>
                      <a:r>
                        <a:rPr lang="lv-LV" sz="1000" dirty="0">
                          <a:effectLst/>
                        </a:rPr>
                        <a:t>Specifiskais enerģijas, citu preču un pakalpojumu patēriņš, nodarbināto cilvēku skaits.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tc>
                <a:extLst>
                  <a:ext uri="{0D108BD9-81ED-4DB2-BD59-A6C34878D82A}">
                    <a16:rowId xmlns:a16="http://schemas.microsoft.com/office/drawing/2014/main" val="10006"/>
                  </a:ext>
                </a:extLst>
              </a:tr>
              <a:tr h="498400">
                <a:tc>
                  <a:txBody>
                    <a:bodyPr/>
                    <a:lstStyle/>
                    <a:p>
                      <a:pPr algn="ctr" fontAlgn="base" hangingPunct="0"/>
                      <a:r>
                        <a:rPr lang="lv-LV" sz="1000" dirty="0">
                          <a:effectLst/>
                        </a:rPr>
                        <a:t>Grāmatvedības cenas</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lnB w="12700" cap="flat" cmpd="sng" algn="ctr">
                      <a:solidFill>
                        <a:srgbClr val="FFC000"/>
                      </a:solidFill>
                      <a:prstDash val="solid"/>
                      <a:round/>
                      <a:headEnd type="none" w="med" len="med"/>
                      <a:tailEnd type="none" w="med" len="med"/>
                    </a:lnB>
                  </a:tcPr>
                </a:tc>
                <a:tc>
                  <a:txBody>
                    <a:bodyPr/>
                    <a:lstStyle/>
                    <a:p>
                      <a:pPr algn="just" fontAlgn="base" hangingPunct="0"/>
                      <a:r>
                        <a:rPr lang="lv-LV" sz="1000" dirty="0">
                          <a:effectLst/>
                        </a:rPr>
                        <a:t>Tirgus cenu konvertēšanas koeficienti (pielietoti, lai vispārējās tirgus cenas pārvērstu grāmatvedības cenās, kas atspoguļotu preces ekonomiskās izmaksas mikroekonomiskajā līmenī), laika vērtība.</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0007"/>
                  </a:ext>
                </a:extLst>
              </a:tr>
              <a:tr h="350511">
                <a:tc>
                  <a:txBody>
                    <a:bodyPr/>
                    <a:lstStyle/>
                    <a:p>
                      <a:pPr algn="ctr" fontAlgn="base" hangingPunct="0"/>
                      <a:r>
                        <a:rPr lang="lv-LV" sz="1000" dirty="0">
                          <a:effectLst/>
                        </a:rPr>
                        <a:t>Izmaksu un ieguvumu kvantitatīvi parametri</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lnL w="12700" cap="flat" cmpd="sng" algn="ctr">
                      <a:solidFill>
                        <a:srgbClr val="FFC000"/>
                      </a:solidFill>
                      <a:prstDash val="solid"/>
                      <a:round/>
                      <a:headEnd type="none" w="med" len="med"/>
                      <a:tailEnd type="none" w="med" len="med"/>
                    </a:lnL>
                    <a:lnT w="12700" cap="flat" cmpd="sng" algn="ctr">
                      <a:solidFill>
                        <a:srgbClr val="FFC000"/>
                      </a:solidFill>
                      <a:prstDash val="solid"/>
                      <a:round/>
                      <a:headEnd type="none" w="med" len="med"/>
                      <a:tailEnd type="none" w="med" len="med"/>
                    </a:lnT>
                    <a:lnB w="50800" cmpd="dbl">
                      <a:noFill/>
                    </a:lnB>
                  </a:tcPr>
                </a:tc>
                <a:tc>
                  <a:txBody>
                    <a:bodyPr/>
                    <a:lstStyle/>
                    <a:p>
                      <a:pPr algn="just" fontAlgn="base" hangingPunct="0"/>
                      <a:r>
                        <a:rPr lang="lv-LV" sz="1000" dirty="0">
                          <a:effectLst/>
                        </a:rPr>
                        <a:t>Izmantojamā platība, pievienotā vērtība vienam ceļa kilometram.</a:t>
                      </a:r>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50800" cmpd="dbl">
                      <a:noFill/>
                    </a:lnB>
                  </a:tcPr>
                </a:tc>
                <a:extLst>
                  <a:ext uri="{0D108BD9-81ED-4DB2-BD59-A6C34878D82A}">
                    <a16:rowId xmlns:a16="http://schemas.microsoft.com/office/drawing/2014/main" val="10008"/>
                  </a:ext>
                </a:extLst>
              </a:tr>
              <a:tr h="0">
                <a:tc>
                  <a:txBody>
                    <a:bodyPr/>
                    <a:lstStyle/>
                    <a:p>
                      <a:pPr algn="ctr" fontAlgn="base" hangingPunct="0"/>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lnL w="12700" cap="flat" cmpd="sng" algn="ctr">
                      <a:solidFill>
                        <a:srgbClr val="FFC000"/>
                      </a:solidFill>
                      <a:prstDash val="solid"/>
                      <a:round/>
                      <a:headEnd type="none" w="med" len="med"/>
                      <a:tailEnd type="none" w="med" len="med"/>
                    </a:lnL>
                    <a:lnR>
                      <a:noFill/>
                    </a:lnR>
                    <a:lnT w="50800" cmpd="dbl">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base" hangingPunct="0"/>
                      <a:endParaRPr lang="lv-LV" sz="1000" b="0" dirty="0">
                        <a:effectLst/>
                        <a:latin typeface="Times New Roman" panose="02020603050405020304" pitchFamily="18" charset="0"/>
                        <a:ea typeface="Times New Roman" panose="02020603050405020304" pitchFamily="18" charset="0"/>
                      </a:endParaRPr>
                    </a:p>
                  </a:txBody>
                  <a:tcPr marL="67990" marR="67990" marT="0" marB="0" anchor="ctr">
                    <a:lnL>
                      <a:noFill/>
                    </a:lnL>
                    <a:lnR w="12700" cap="flat" cmpd="sng" algn="ctr">
                      <a:solidFill>
                        <a:srgbClr val="FFC000"/>
                      </a:solidFill>
                      <a:prstDash val="solid"/>
                      <a:round/>
                      <a:headEnd type="none" w="med" len="med"/>
                      <a:tailEnd type="none" w="med" len="med"/>
                    </a:lnR>
                    <a:lnT w="50800" cmpd="dbl">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88148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JUTĪGUMA ANALĪZE – ELASTĪGUMA ANALĪZE</a:t>
            </a:r>
            <a:endParaRPr lang="lv-LV" sz="2400" dirty="0"/>
          </a:p>
        </p:txBody>
      </p:sp>
      <p:sp>
        <p:nvSpPr>
          <p:cNvPr id="9" name="TextBox 8"/>
          <p:cNvSpPr txBox="1"/>
          <p:nvPr/>
        </p:nvSpPr>
        <p:spPr>
          <a:xfrm>
            <a:off x="338667" y="618067"/>
            <a:ext cx="11133666" cy="1077218"/>
          </a:xfrm>
          <a:prstGeom prst="rect">
            <a:avLst/>
          </a:prstGeom>
          <a:noFill/>
        </p:spPr>
        <p:txBody>
          <a:bodyPr wrap="square" rtlCol="0">
            <a:spAutoFit/>
          </a:bodyPr>
          <a:lstStyle/>
          <a:p>
            <a:r>
              <a:rPr lang="lv-LV" sz="1600" dirty="0"/>
              <a:t>Elastīguma analīzē procentuāli izmaina izvēlētos projekta mainīgos un novēro, kā tādējādi mainās finanšu un ekonomiskās darbības rādītāji.</a:t>
            </a:r>
          </a:p>
          <a:p>
            <a:endParaRPr lang="lv-LV" sz="1600" dirty="0"/>
          </a:p>
          <a:p>
            <a:endParaRPr lang="lv-LV" sz="1600" dirty="0"/>
          </a:p>
        </p:txBody>
      </p:sp>
      <p:graphicFrame>
        <p:nvGraphicFramePr>
          <p:cNvPr id="2" name="Table 1"/>
          <p:cNvGraphicFramePr>
            <a:graphicFrameLocks noGrp="1"/>
          </p:cNvGraphicFramePr>
          <p:nvPr>
            <p:extLst>
              <p:ext uri="{D42A27DB-BD31-4B8C-83A1-F6EECF244321}">
                <p14:modId xmlns:p14="http://schemas.microsoft.com/office/powerpoint/2010/main" val="2717101474"/>
              </p:ext>
            </p:extLst>
          </p:nvPr>
        </p:nvGraphicFramePr>
        <p:xfrm>
          <a:off x="338667" y="1178983"/>
          <a:ext cx="11133665" cy="5264149"/>
        </p:xfrm>
        <a:graphic>
          <a:graphicData uri="http://schemas.openxmlformats.org/drawingml/2006/table">
            <a:tbl>
              <a:tblPr firstRow="1" firstCol="1" lastRow="1" lastCol="1" bandRow="1" bandCol="1">
                <a:tableStyleId>{1FECB4D8-DB02-4DC6-A0A2-4F2EBAE1DC90}</a:tableStyleId>
              </a:tblPr>
              <a:tblGrid>
                <a:gridCol w="1659466">
                  <a:extLst>
                    <a:ext uri="{9D8B030D-6E8A-4147-A177-3AD203B41FA5}">
                      <a16:colId xmlns:a16="http://schemas.microsoft.com/office/drawing/2014/main" val="20000"/>
                    </a:ext>
                  </a:extLst>
                </a:gridCol>
                <a:gridCol w="9474199">
                  <a:extLst>
                    <a:ext uri="{9D8B030D-6E8A-4147-A177-3AD203B41FA5}">
                      <a16:colId xmlns:a16="http://schemas.microsoft.com/office/drawing/2014/main" val="20001"/>
                    </a:ext>
                  </a:extLst>
                </a:gridCol>
              </a:tblGrid>
              <a:tr h="183119">
                <a:tc>
                  <a:txBody>
                    <a:bodyPr/>
                    <a:lstStyle/>
                    <a:p>
                      <a:pPr algn="ctr" fontAlgn="base" hangingPunct="0">
                        <a:lnSpc>
                          <a:spcPts val="1200"/>
                        </a:lnSpc>
                      </a:pPr>
                      <a:endParaRPr lang="lv-LV" sz="1200" b="1" dirty="0">
                        <a:effectLst/>
                        <a:latin typeface="+mn-lt"/>
                        <a:ea typeface="Times New Roman" panose="02020603050405020304" pitchFamily="18" charset="0"/>
                      </a:endParaRPr>
                    </a:p>
                  </a:txBody>
                  <a:tcPr marL="33007" marR="33007" marT="0" marB="0" anchor="ctr"/>
                </a:tc>
                <a:tc>
                  <a:txBody>
                    <a:bodyPr/>
                    <a:lstStyle/>
                    <a:p>
                      <a:pPr algn="ctr" fontAlgn="base" hangingPunct="0">
                        <a:lnSpc>
                          <a:spcPts val="1200"/>
                        </a:lnSpc>
                      </a:pPr>
                      <a:endParaRPr lang="lv-LV" sz="1200" b="1" dirty="0">
                        <a:effectLst/>
                        <a:latin typeface="+mn-lt"/>
                        <a:ea typeface="Times New Roman" panose="02020603050405020304" pitchFamily="18" charset="0"/>
                      </a:endParaRPr>
                    </a:p>
                  </a:txBody>
                  <a:tcPr marL="33007" marR="33007" marT="0" marB="0" anchor="ctr"/>
                </a:tc>
                <a:extLst>
                  <a:ext uri="{0D108BD9-81ED-4DB2-BD59-A6C34878D82A}">
                    <a16:rowId xmlns:a16="http://schemas.microsoft.com/office/drawing/2014/main" val="10000"/>
                  </a:ext>
                </a:extLst>
              </a:tr>
              <a:tr h="567263">
                <a:tc>
                  <a:txBody>
                    <a:bodyPr/>
                    <a:lstStyle/>
                    <a:p>
                      <a:pPr algn="l" fontAlgn="base" hangingPunct="0">
                        <a:lnSpc>
                          <a:spcPts val="1200"/>
                        </a:lnSpc>
                        <a:spcAft>
                          <a:spcPts val="0"/>
                        </a:spcAft>
                        <a:tabLst>
                          <a:tab pos="371475" algn="l"/>
                        </a:tabLst>
                      </a:pPr>
                      <a:r>
                        <a:rPr lang="lv-LV" sz="1200" b="0" dirty="0">
                          <a:effectLst/>
                          <a:latin typeface="+mn-lt"/>
                        </a:rPr>
                        <a:t>Jutīgo mainīgo atlase</a:t>
                      </a:r>
                      <a:endParaRPr lang="lv-LV" sz="1200" b="0" dirty="0">
                        <a:effectLst/>
                        <a:latin typeface="+mn-lt"/>
                        <a:ea typeface="Times New Roman" panose="02020603050405020304" pitchFamily="18" charset="0"/>
                      </a:endParaRPr>
                    </a:p>
                  </a:txBody>
                  <a:tcPr marL="33007" marR="33007" marT="0" marB="0" anchor="ctr"/>
                </a:tc>
                <a:tc>
                  <a:txBody>
                    <a:bodyPr/>
                    <a:lstStyle/>
                    <a:p>
                      <a:pPr algn="just" fontAlgn="base" hangingPunct="0">
                        <a:lnSpc>
                          <a:spcPts val="1200"/>
                        </a:lnSpc>
                      </a:pPr>
                      <a:r>
                        <a:rPr lang="lv-LV" sz="1200" b="0" dirty="0">
                          <a:effectLst/>
                          <a:latin typeface="+mn-lt"/>
                        </a:rPr>
                        <a:t>Mainīgos elastīguma analīzei (elasticity analysis) izvēlas projekta iesniedzējs, pamatojot savu izvēli, ņemot vērā projekta nozares specifiku un attīstības tendences vai veicot kvalitatīvu analīzi, vadoties pēc mainīgo elastības pakāpes, novirzot tālākai analīzei mainīgos ar augstu vai vidēju elastību pārbaudei. Ja pastāv šaubas par mainīgo jutīgumu, var veikt elastīguma analīzi visiem projektā ietvertajiem mainīgajiem.</a:t>
                      </a:r>
                      <a:endParaRPr lang="lv-LV" sz="1200" b="0" dirty="0">
                        <a:effectLst/>
                        <a:latin typeface="+mn-lt"/>
                        <a:ea typeface="Times New Roman" panose="02020603050405020304" pitchFamily="18" charset="0"/>
                      </a:endParaRPr>
                    </a:p>
                  </a:txBody>
                  <a:tcPr marL="33007" marR="33007" marT="0" marB="0" anchor="ctr"/>
                </a:tc>
                <a:extLst>
                  <a:ext uri="{0D108BD9-81ED-4DB2-BD59-A6C34878D82A}">
                    <a16:rowId xmlns:a16="http://schemas.microsoft.com/office/drawing/2014/main" val="10001"/>
                  </a:ext>
                </a:extLst>
              </a:tr>
              <a:tr h="825553">
                <a:tc>
                  <a:txBody>
                    <a:bodyPr/>
                    <a:lstStyle/>
                    <a:p>
                      <a:pPr algn="l" fontAlgn="base" hangingPunct="0">
                        <a:lnSpc>
                          <a:spcPts val="1200"/>
                        </a:lnSpc>
                        <a:spcAft>
                          <a:spcPts val="0"/>
                        </a:spcAft>
                        <a:tabLst>
                          <a:tab pos="342900" algn="l"/>
                        </a:tabLst>
                      </a:pPr>
                      <a:r>
                        <a:rPr lang="lv-LV" sz="1200" b="0" dirty="0">
                          <a:effectLst/>
                          <a:latin typeface="+mn-lt"/>
                        </a:rPr>
                        <a:t>Jutīguma definēšana</a:t>
                      </a:r>
                      <a:endParaRPr lang="lv-LV" sz="1200" b="0" dirty="0">
                        <a:effectLst/>
                        <a:latin typeface="+mn-lt"/>
                        <a:ea typeface="Times New Roman" panose="02020603050405020304" pitchFamily="18" charset="0"/>
                      </a:endParaRPr>
                    </a:p>
                  </a:txBody>
                  <a:tcPr marL="33007" marR="33007" marT="0" marB="0" anchor="ctr"/>
                </a:tc>
                <a:tc>
                  <a:txBody>
                    <a:bodyPr/>
                    <a:lstStyle/>
                    <a:p>
                      <a:pPr algn="just" fontAlgn="base" hangingPunct="0">
                        <a:lnSpc>
                          <a:spcPct val="107000"/>
                        </a:lnSpc>
                        <a:spcAft>
                          <a:spcPts val="0"/>
                        </a:spcAft>
                      </a:pPr>
                      <a:r>
                        <a:rPr lang="lv-LV" sz="1200" b="0" dirty="0">
                          <a:effectLst/>
                          <a:latin typeface="+mn-lt"/>
                        </a:rPr>
                        <a:t>Par jutīgiem uzskata tos mainīgos, kurus izmainot par 1% </a:t>
                      </a:r>
                      <a:r>
                        <a:rPr lang="lv-LV" sz="1200" b="0" dirty="0" err="1">
                          <a:effectLst/>
                          <a:latin typeface="+mn-lt"/>
                        </a:rPr>
                        <a:t>FNPVc</a:t>
                      </a:r>
                      <a:r>
                        <a:rPr lang="lv-LV" sz="1200" b="0" dirty="0">
                          <a:effectLst/>
                          <a:latin typeface="+mn-lt"/>
                        </a:rPr>
                        <a:t>; </a:t>
                      </a:r>
                      <a:r>
                        <a:rPr lang="lv-LV" sz="1200" b="0" dirty="0" err="1">
                          <a:effectLst/>
                          <a:latin typeface="+mn-lt"/>
                        </a:rPr>
                        <a:t>FNPVk</a:t>
                      </a:r>
                      <a:r>
                        <a:rPr lang="lv-LV" sz="1200" b="0" dirty="0">
                          <a:effectLst/>
                          <a:latin typeface="+mn-lt"/>
                        </a:rPr>
                        <a:t> vai ENPV svārstās vairāk par 1%.</a:t>
                      </a:r>
                    </a:p>
                    <a:p>
                      <a:pPr algn="just" fontAlgn="base" hangingPunct="0">
                        <a:lnSpc>
                          <a:spcPct val="107000"/>
                        </a:lnSpc>
                        <a:spcAft>
                          <a:spcPts val="0"/>
                        </a:spcAft>
                      </a:pPr>
                      <a:r>
                        <a:rPr lang="lv-LV" sz="1200" b="0" dirty="0">
                          <a:effectLst/>
                          <a:latin typeface="+mn-lt"/>
                        </a:rPr>
                        <a:t>Katra projekta ietvaros jāizvērtē un jānosaka jutīgie mainīgie atbilstoši projekta specifikai (pārbaudi veicot visiem mainīgajiem).</a:t>
                      </a:r>
                      <a:endParaRPr lang="lv-LV" sz="1200" b="0" dirty="0">
                        <a:effectLst/>
                        <a:latin typeface="+mn-lt"/>
                        <a:ea typeface="Times New Roman" panose="02020603050405020304" pitchFamily="18" charset="0"/>
                      </a:endParaRPr>
                    </a:p>
                  </a:txBody>
                  <a:tcPr marL="33007" marR="33007" marT="0" marB="0" anchor="ctr"/>
                </a:tc>
                <a:extLst>
                  <a:ext uri="{0D108BD9-81ED-4DB2-BD59-A6C34878D82A}">
                    <a16:rowId xmlns:a16="http://schemas.microsoft.com/office/drawing/2014/main" val="10002"/>
                  </a:ext>
                </a:extLst>
              </a:tr>
              <a:tr h="1004466">
                <a:tc>
                  <a:txBody>
                    <a:bodyPr/>
                    <a:lstStyle/>
                    <a:p>
                      <a:pPr algn="l" fontAlgn="base" hangingPunct="0">
                        <a:lnSpc>
                          <a:spcPts val="1200"/>
                        </a:lnSpc>
                        <a:spcAft>
                          <a:spcPts val="0"/>
                        </a:spcAft>
                        <a:tabLst>
                          <a:tab pos="342900" algn="l"/>
                        </a:tabLst>
                      </a:pPr>
                      <a:r>
                        <a:rPr lang="lv-LV" sz="1200" b="0" dirty="0">
                          <a:effectLst/>
                          <a:latin typeface="+mn-lt"/>
                        </a:rPr>
                        <a:t>Jutīguma pārbaude</a:t>
                      </a:r>
                      <a:endParaRPr lang="lv-LV" sz="1200" b="0" dirty="0">
                        <a:effectLst/>
                        <a:latin typeface="+mn-lt"/>
                        <a:ea typeface="Times New Roman" panose="02020603050405020304" pitchFamily="18" charset="0"/>
                      </a:endParaRPr>
                    </a:p>
                  </a:txBody>
                  <a:tcPr marL="33007" marR="33007" marT="0" marB="0" anchor="ctr"/>
                </a:tc>
                <a:tc>
                  <a:txBody>
                    <a:bodyPr/>
                    <a:lstStyle/>
                    <a:p>
                      <a:pPr algn="just" fontAlgn="base" hangingPunct="0">
                        <a:lnSpc>
                          <a:spcPct val="107000"/>
                        </a:lnSpc>
                        <a:spcAft>
                          <a:spcPts val="0"/>
                        </a:spcAft>
                      </a:pPr>
                      <a:r>
                        <a:rPr lang="lv-LV" sz="1200" b="0" dirty="0">
                          <a:effectLst/>
                          <a:latin typeface="+mn-lt"/>
                        </a:rPr>
                        <a:t>Procentuāli mainot katra izvēlētā mainīgā vērtību, katrā mainīgā gadījumā ir attiecīgi jāpārrēķina mainīgā svārstības ietekme uz </a:t>
                      </a:r>
                      <a:r>
                        <a:rPr lang="lv-LV" sz="1200" b="0" dirty="0" err="1">
                          <a:effectLst/>
                          <a:latin typeface="+mn-lt"/>
                        </a:rPr>
                        <a:t>FNPVc</a:t>
                      </a:r>
                      <a:r>
                        <a:rPr lang="lv-LV" sz="1200" b="0" dirty="0">
                          <a:effectLst/>
                          <a:latin typeface="+mn-lt"/>
                        </a:rPr>
                        <a:t>; </a:t>
                      </a:r>
                      <a:r>
                        <a:rPr lang="lv-LV" sz="1200" b="0" dirty="0" err="1">
                          <a:effectLst/>
                          <a:latin typeface="+mn-lt"/>
                        </a:rPr>
                        <a:t>FNPVk</a:t>
                      </a:r>
                      <a:r>
                        <a:rPr lang="lv-LV" sz="1200" b="0" dirty="0">
                          <a:effectLst/>
                          <a:latin typeface="+mn-lt"/>
                        </a:rPr>
                        <a:t>;</a:t>
                      </a:r>
                      <a:r>
                        <a:rPr lang="lv-LV" sz="1200" b="0" baseline="0" dirty="0">
                          <a:effectLst/>
                          <a:latin typeface="+mn-lt"/>
                        </a:rPr>
                        <a:t> </a:t>
                      </a:r>
                      <a:r>
                        <a:rPr lang="lv-LV" sz="1200" b="0" dirty="0">
                          <a:effectLst/>
                          <a:latin typeface="+mn-lt"/>
                        </a:rPr>
                        <a:t>ENPV procentos.</a:t>
                      </a:r>
                    </a:p>
                    <a:p>
                      <a:pPr algn="just" fontAlgn="base" hangingPunct="0">
                        <a:lnSpc>
                          <a:spcPct val="107000"/>
                        </a:lnSpc>
                      </a:pPr>
                      <a:r>
                        <a:rPr lang="lv-LV" sz="1200" b="0" dirty="0">
                          <a:effectLst/>
                          <a:latin typeface="+mn-lt"/>
                        </a:rPr>
                        <a:t>Lai veiktu elastīguma analīzi var tikt izmantota MS Excel iebūvētā komanda Table zem izvēlnes Data, vai Data izvēlne „What if analysis”. Šo datu tabulu komandu ar vienu mainīgo pielieto, lai varētu analizēt, kā kāda lieluma maiņa var ietekmēt aprēķinu rezultātus. </a:t>
                      </a:r>
                      <a:endParaRPr lang="lv-LV" sz="1200" b="0" dirty="0">
                        <a:effectLst/>
                        <a:latin typeface="+mn-lt"/>
                        <a:ea typeface="Times New Roman" panose="02020603050405020304" pitchFamily="18" charset="0"/>
                      </a:endParaRPr>
                    </a:p>
                  </a:txBody>
                  <a:tcPr marL="33007" marR="33007" marT="0" marB="0" anchor="ctr"/>
                </a:tc>
                <a:extLst>
                  <a:ext uri="{0D108BD9-81ED-4DB2-BD59-A6C34878D82A}">
                    <a16:rowId xmlns:a16="http://schemas.microsoft.com/office/drawing/2014/main" val="10003"/>
                  </a:ext>
                </a:extLst>
              </a:tr>
              <a:tr h="872896">
                <a:tc>
                  <a:txBody>
                    <a:bodyPr/>
                    <a:lstStyle/>
                    <a:p>
                      <a:pPr algn="l" fontAlgn="base" hangingPunct="0">
                        <a:lnSpc>
                          <a:spcPts val="1200"/>
                        </a:lnSpc>
                        <a:spcAft>
                          <a:spcPts val="0"/>
                        </a:spcAft>
                        <a:tabLst>
                          <a:tab pos="342900" algn="l"/>
                        </a:tabLst>
                      </a:pPr>
                      <a:r>
                        <a:rPr lang="lv-LV" sz="1200" b="0" dirty="0">
                          <a:effectLst/>
                          <a:latin typeface="+mn-lt"/>
                        </a:rPr>
                        <a:t>Jutīguma rezultātu apkopošana</a:t>
                      </a:r>
                      <a:endParaRPr lang="lv-LV" sz="1200" b="0" dirty="0">
                        <a:effectLst/>
                        <a:latin typeface="+mn-lt"/>
                        <a:ea typeface="Times New Roman" panose="02020603050405020304" pitchFamily="18" charset="0"/>
                      </a:endParaRPr>
                    </a:p>
                  </a:txBody>
                  <a:tcPr marL="33007" marR="33007" marT="0" marB="0" anchor="ctr">
                    <a:lnB w="12700" cap="flat" cmpd="sng" algn="ctr">
                      <a:solidFill>
                        <a:srgbClr val="FFC000"/>
                      </a:solidFill>
                      <a:prstDash val="solid"/>
                      <a:round/>
                      <a:headEnd type="none" w="med" len="med"/>
                      <a:tailEnd type="none" w="med" len="med"/>
                    </a:lnB>
                  </a:tcPr>
                </a:tc>
                <a:tc>
                  <a:txBody>
                    <a:bodyPr/>
                    <a:lstStyle/>
                    <a:p>
                      <a:pPr algn="just" fontAlgn="base" hangingPunct="0">
                        <a:lnSpc>
                          <a:spcPct val="107000"/>
                        </a:lnSpc>
                        <a:tabLst>
                          <a:tab pos="228600" algn="l"/>
                        </a:tabLst>
                      </a:pPr>
                      <a:r>
                        <a:rPr lang="lv-LV" sz="1200" b="0" dirty="0">
                          <a:effectLst/>
                          <a:latin typeface="+mn-lt"/>
                        </a:rPr>
                        <a:t>No jauna iegūtās projekta sasniedzamo rezultātu vērtības jāsalīdzina ar to sākotnējām vērtībām, izmaiņas (pozitīvas vai negatīvas) pierakstot procentos.</a:t>
                      </a:r>
                    </a:p>
                    <a:p>
                      <a:pPr algn="just" fontAlgn="base" hangingPunct="0">
                        <a:lnSpc>
                          <a:spcPct val="107000"/>
                        </a:lnSpc>
                      </a:pPr>
                      <a:r>
                        <a:rPr lang="lv-LV" sz="1200" b="0" dirty="0">
                          <a:effectLst/>
                          <a:latin typeface="+mn-lt"/>
                        </a:rPr>
                        <a:t>Δ</a:t>
                      </a:r>
                      <a:r>
                        <a:rPr lang="lv-LV" sz="1200" b="0" baseline="-25000" dirty="0">
                          <a:effectLst/>
                          <a:latin typeface="+mn-lt"/>
                        </a:rPr>
                        <a:t>Rādītāja_novirze</a:t>
                      </a:r>
                      <a:r>
                        <a:rPr lang="lv-LV" sz="1200" b="0" dirty="0">
                          <a:effectLst/>
                          <a:latin typeface="+mn-lt"/>
                        </a:rPr>
                        <a:t>= (Rādītājs</a:t>
                      </a:r>
                      <a:r>
                        <a:rPr lang="lv-LV" sz="1200" b="0" baseline="-25000" dirty="0">
                          <a:effectLst/>
                          <a:latin typeface="+mn-lt"/>
                        </a:rPr>
                        <a:t>vērtība_pēc_mainīgā_izmaiņām/</a:t>
                      </a:r>
                      <a:r>
                        <a:rPr lang="lv-LV" sz="1200" b="0" dirty="0">
                          <a:effectLst/>
                          <a:latin typeface="+mn-lt"/>
                        </a:rPr>
                        <a:t> Rādītājs</a:t>
                      </a:r>
                      <a:r>
                        <a:rPr lang="lv-LV" sz="1200" b="0" baseline="-25000" dirty="0">
                          <a:effectLst/>
                          <a:latin typeface="+mn-lt"/>
                        </a:rPr>
                        <a:t>sākotnējā_vērtība</a:t>
                      </a:r>
                      <a:r>
                        <a:rPr lang="lv-LV" sz="1200" b="0" dirty="0">
                          <a:effectLst/>
                          <a:latin typeface="+mn-lt"/>
                        </a:rPr>
                        <a:t>) - 1</a:t>
                      </a:r>
                    </a:p>
                    <a:p>
                      <a:pPr algn="just" fontAlgn="base" hangingPunct="0">
                        <a:lnSpc>
                          <a:spcPct val="107000"/>
                        </a:lnSpc>
                      </a:pPr>
                      <a:r>
                        <a:rPr lang="lv-LV" sz="1200" b="0" dirty="0">
                          <a:effectLst/>
                          <a:latin typeface="+mn-lt"/>
                        </a:rPr>
                        <a:t>Elastības analīžu iegūtos rezultātus apkopo tabulā, atlasot un atzīmējot jutīgus mainīgos.</a:t>
                      </a:r>
                      <a:endParaRPr lang="lv-LV" sz="1200" b="0" dirty="0">
                        <a:effectLst/>
                        <a:latin typeface="+mn-lt"/>
                        <a:ea typeface="Times New Roman" panose="02020603050405020304" pitchFamily="18" charset="0"/>
                      </a:endParaRPr>
                    </a:p>
                  </a:txBody>
                  <a:tcPr marL="33007" marR="33007" marT="0" marB="0" anchor="ctr">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0004"/>
                  </a:ext>
                </a:extLst>
              </a:tr>
              <a:tr h="905426">
                <a:tc>
                  <a:txBody>
                    <a:bodyPr/>
                    <a:lstStyle/>
                    <a:p>
                      <a:pPr algn="l" fontAlgn="base" hangingPunct="0">
                        <a:lnSpc>
                          <a:spcPts val="1200"/>
                        </a:lnSpc>
                        <a:spcAft>
                          <a:spcPts val="0"/>
                        </a:spcAft>
                        <a:tabLst>
                          <a:tab pos="342900" algn="l"/>
                        </a:tabLst>
                      </a:pPr>
                      <a:r>
                        <a:rPr lang="lv-LV" sz="1200" b="0" dirty="0">
                          <a:effectLst/>
                          <a:latin typeface="+mn-lt"/>
                        </a:rPr>
                        <a:t>Jutīguma rezultātu attēlošana</a:t>
                      </a:r>
                      <a:endParaRPr lang="lv-LV" sz="1200" b="0" dirty="0">
                        <a:effectLst/>
                        <a:latin typeface="+mn-lt"/>
                        <a:ea typeface="Times New Roman" panose="02020603050405020304" pitchFamily="18" charset="0"/>
                      </a:endParaRPr>
                    </a:p>
                  </a:txBody>
                  <a:tcPr marL="33007" marR="33007" marT="0" marB="0" anchor="ctr">
                    <a:lnL w="12700" cap="flat" cmpd="sng" algn="ctr">
                      <a:solidFill>
                        <a:srgbClr val="FFC000"/>
                      </a:solidFill>
                      <a:prstDash val="solid"/>
                      <a:round/>
                      <a:headEnd type="none" w="med" len="med"/>
                      <a:tailEnd type="none" w="med" len="med"/>
                    </a:lnL>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just" fontAlgn="base" hangingPunct="0">
                        <a:lnSpc>
                          <a:spcPct val="107000"/>
                        </a:lnSpc>
                      </a:pPr>
                      <a:r>
                        <a:rPr lang="lv-LV" sz="1200" b="0" dirty="0">
                          <a:effectLst/>
                          <a:latin typeface="+mn-lt"/>
                        </a:rPr>
                        <a:t>Lai vizuāli identificētu izvēlēto mainīgo ietekmi uz projekta sasniedzamiem rezultātiem, jutīguma analīžu rezultātus var attēlot arī grafiski ar izanalizētā projekta rādītāja divdimensiju zīmējumiem vai diagrammu, kurā šī projekta rādītāja vērtību izmaiņu intervāli atkarībā no katra pārbaudītā mainīgā elastības pakāpes, atspoguļoti atsevišķajos dilstošā kartībā sagrupētajos horizontālajos stieņos. Šim nolūkam var tikt izmantota MS Excel iebūvētā komanda Chart (Bar) zem izvēlnes Insert.</a:t>
                      </a:r>
                      <a:endParaRPr lang="lv-LV" sz="1200" b="0" dirty="0">
                        <a:effectLst/>
                        <a:latin typeface="+mn-lt"/>
                        <a:ea typeface="Times New Roman" panose="02020603050405020304" pitchFamily="18" charset="0"/>
                      </a:endParaRPr>
                    </a:p>
                  </a:txBody>
                  <a:tcPr marL="33007" marR="33007" marT="0" marB="0" anchor="ctr">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0005"/>
                  </a:ext>
                </a:extLst>
              </a:tr>
              <a:tr h="905426">
                <a:tc>
                  <a:txBody>
                    <a:bodyPr/>
                    <a:lstStyle/>
                    <a:p>
                      <a:pPr algn="l" fontAlgn="base" hangingPunct="0">
                        <a:lnSpc>
                          <a:spcPts val="1200"/>
                        </a:lnSpc>
                        <a:spcAft>
                          <a:spcPts val="0"/>
                        </a:spcAft>
                        <a:tabLst>
                          <a:tab pos="342900" algn="l"/>
                        </a:tabLst>
                      </a:pPr>
                      <a:endParaRPr lang="lv-LV" sz="1200" b="0" dirty="0">
                        <a:effectLst/>
                        <a:latin typeface="+mn-lt"/>
                        <a:ea typeface="Times New Roman" panose="02020603050405020304" pitchFamily="18" charset="0"/>
                      </a:endParaRPr>
                    </a:p>
                  </a:txBody>
                  <a:tcPr marL="33007" marR="33007" marT="0" marB="0" anchor="ctr">
                    <a:lnL w="12700" cmpd="sng">
                      <a:noFill/>
                    </a:lnL>
                    <a:lnR>
                      <a:noFill/>
                    </a:lnR>
                    <a:lnT w="12700" cap="flat" cmpd="sng" algn="ctr">
                      <a:solidFill>
                        <a:srgbClr val="FFC000"/>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just" fontAlgn="base" hangingPunct="0">
                        <a:lnSpc>
                          <a:spcPct val="107000"/>
                        </a:lnSpc>
                      </a:pPr>
                      <a:endParaRPr lang="lv-LV" sz="1200" b="0" dirty="0">
                        <a:effectLst/>
                        <a:latin typeface="+mn-lt"/>
                        <a:ea typeface="Times New Roman" panose="02020603050405020304" pitchFamily="18" charset="0"/>
                      </a:endParaRPr>
                    </a:p>
                  </a:txBody>
                  <a:tcPr marL="33007" marR="33007" marT="0" marB="0" anchor="ctr">
                    <a:lnL>
                      <a:noFill/>
                    </a:lnL>
                    <a:lnR w="12700" cmpd="sng">
                      <a:noFill/>
                    </a:lnR>
                    <a:lnT w="12700" cap="flat" cmpd="sng" algn="ctr">
                      <a:solidFill>
                        <a:srgbClr val="FFC000"/>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782348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JUTĪGUMA ANALĪZE - Kritisko mainīgo izvēle</a:t>
            </a:r>
            <a:endParaRPr lang="lv-LV" sz="2400" dirty="0"/>
          </a:p>
        </p:txBody>
      </p:sp>
      <p:sp>
        <p:nvSpPr>
          <p:cNvPr id="9" name="TextBox 8"/>
          <p:cNvSpPr txBox="1"/>
          <p:nvPr/>
        </p:nvSpPr>
        <p:spPr>
          <a:xfrm>
            <a:off x="338667" y="643468"/>
            <a:ext cx="11133666" cy="861774"/>
          </a:xfrm>
          <a:prstGeom prst="rect">
            <a:avLst/>
          </a:prstGeom>
          <a:noFill/>
        </p:spPr>
        <p:txBody>
          <a:bodyPr wrap="square" rtlCol="0">
            <a:spAutoFit/>
          </a:bodyPr>
          <a:lstStyle/>
          <a:p>
            <a:r>
              <a:rPr lang="lv-LV" sz="1600" dirty="0"/>
              <a:t>Šajā IIA jutīguma analīzes solī jānosaka projekta </a:t>
            </a:r>
            <a:r>
              <a:rPr lang="lv-LV" sz="1600" i="1" dirty="0"/>
              <a:t>kritiskie mainīgie</a:t>
            </a:r>
            <a:r>
              <a:rPr lang="lv-LV" sz="1600" dirty="0"/>
              <a:t>.</a:t>
            </a:r>
          </a:p>
          <a:p>
            <a:endParaRPr lang="lv-LV" sz="1600" dirty="0"/>
          </a:p>
          <a:p>
            <a:endParaRPr lang="lv-LV" sz="1600" dirty="0"/>
          </a:p>
        </p:txBody>
      </p:sp>
      <p:graphicFrame>
        <p:nvGraphicFramePr>
          <p:cNvPr id="2" name="Table 1"/>
          <p:cNvGraphicFramePr>
            <a:graphicFrameLocks noGrp="1"/>
          </p:cNvGraphicFramePr>
          <p:nvPr>
            <p:extLst>
              <p:ext uri="{D42A27DB-BD31-4B8C-83A1-F6EECF244321}">
                <p14:modId xmlns:p14="http://schemas.microsoft.com/office/powerpoint/2010/main" val="259678009"/>
              </p:ext>
            </p:extLst>
          </p:nvPr>
        </p:nvGraphicFramePr>
        <p:xfrm>
          <a:off x="338667" y="1181101"/>
          <a:ext cx="11133666" cy="4515536"/>
        </p:xfrm>
        <a:graphic>
          <a:graphicData uri="http://schemas.openxmlformats.org/drawingml/2006/table">
            <a:tbl>
              <a:tblPr firstRow="1" firstCol="1" lastRow="1" lastCol="1" bandRow="1" bandCol="1">
                <a:tableStyleId>{F2DE63D5-997A-4646-A377-4702673A728D}</a:tableStyleId>
              </a:tblPr>
              <a:tblGrid>
                <a:gridCol w="2656493">
                  <a:extLst>
                    <a:ext uri="{9D8B030D-6E8A-4147-A177-3AD203B41FA5}">
                      <a16:colId xmlns:a16="http://schemas.microsoft.com/office/drawing/2014/main" val="20000"/>
                    </a:ext>
                  </a:extLst>
                </a:gridCol>
                <a:gridCol w="8477173">
                  <a:extLst>
                    <a:ext uri="{9D8B030D-6E8A-4147-A177-3AD203B41FA5}">
                      <a16:colId xmlns:a16="http://schemas.microsoft.com/office/drawing/2014/main" val="20001"/>
                    </a:ext>
                  </a:extLst>
                </a:gridCol>
              </a:tblGrid>
              <a:tr h="253093">
                <a:tc>
                  <a:txBody>
                    <a:bodyPr/>
                    <a:lstStyle/>
                    <a:p>
                      <a:pPr algn="ctr" fontAlgn="base" hangingPunct="0">
                        <a:lnSpc>
                          <a:spcPts val="1200"/>
                        </a:lnSpc>
                      </a:pPr>
                      <a:r>
                        <a:rPr lang="lv-LV" sz="1200" b="0" dirty="0">
                          <a:effectLst/>
                        </a:rPr>
                        <a:t> </a:t>
                      </a:r>
                      <a:endParaRPr lang="lv-LV" sz="1200" b="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fontAlgn="base" hangingPunct="0">
                        <a:lnSpc>
                          <a:spcPts val="1200"/>
                        </a:lnSpc>
                      </a:pPr>
                      <a:endParaRPr lang="lv-LV" sz="12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113339">
                <a:tc>
                  <a:txBody>
                    <a:bodyPr/>
                    <a:lstStyle/>
                    <a:p>
                      <a:pPr algn="l" fontAlgn="base" hangingPunct="0">
                        <a:lnSpc>
                          <a:spcPts val="1200"/>
                        </a:lnSpc>
                        <a:spcAft>
                          <a:spcPts val="0"/>
                        </a:spcAft>
                        <a:tabLst>
                          <a:tab pos="342900" algn="l"/>
                        </a:tabLst>
                      </a:pPr>
                      <a:r>
                        <a:rPr lang="lv-LV" sz="1200" b="1" dirty="0">
                          <a:effectLst/>
                        </a:rPr>
                        <a:t>Jutīgo mainīgo kritiskuma pārbaude</a:t>
                      </a:r>
                      <a:endParaRPr lang="lv-LV" sz="12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fontAlgn="base" hangingPunct="0">
                        <a:lnSpc>
                          <a:spcPct val="107000"/>
                        </a:lnSpc>
                        <a:spcAft>
                          <a:spcPts val="0"/>
                        </a:spcAft>
                      </a:pPr>
                      <a:r>
                        <a:rPr lang="lv-LV" sz="1200" b="0" dirty="0">
                          <a:effectLst/>
                        </a:rPr>
                        <a:t>Ieteicams pārrēķināt projekta naudas plūsmu, izmainot katra jutīgā mainīgā vērtību par 1% no sākotnējās vērtības (pazeminot un paaugstinot). Tad katrā gadījumā apskata:</a:t>
                      </a:r>
                    </a:p>
                    <a:p>
                      <a:pPr marL="342900" lvl="0" indent="-342900" algn="just" fontAlgn="base" hangingPunct="0">
                        <a:lnSpc>
                          <a:spcPct val="107000"/>
                        </a:lnSpc>
                        <a:spcAft>
                          <a:spcPts val="0"/>
                        </a:spcAft>
                        <a:buFont typeface="Symbol" panose="05050102010706020507" pitchFamily="18" charset="2"/>
                        <a:buChar char=""/>
                        <a:tabLst>
                          <a:tab pos="228600" algn="l"/>
                        </a:tabLst>
                      </a:pPr>
                      <a:r>
                        <a:rPr lang="lv-LV" sz="1200" b="0" dirty="0" err="1">
                          <a:effectLst/>
                        </a:rPr>
                        <a:t>FNPVc</a:t>
                      </a:r>
                      <a:r>
                        <a:rPr lang="lv-LV" sz="1200" b="0" dirty="0">
                          <a:effectLst/>
                        </a:rPr>
                        <a:t>;</a:t>
                      </a:r>
                    </a:p>
                    <a:p>
                      <a:pPr marL="342900" lvl="0" indent="-342900" algn="just" fontAlgn="base" hangingPunct="0">
                        <a:lnSpc>
                          <a:spcPct val="107000"/>
                        </a:lnSpc>
                        <a:spcAft>
                          <a:spcPts val="0"/>
                        </a:spcAft>
                        <a:buFont typeface="Symbol" panose="05050102010706020507" pitchFamily="18" charset="2"/>
                        <a:buChar char=""/>
                        <a:tabLst>
                          <a:tab pos="228600" algn="l"/>
                        </a:tabLst>
                      </a:pPr>
                      <a:r>
                        <a:rPr lang="lv-LV" sz="1200" b="0" dirty="0" err="1">
                          <a:effectLst/>
                        </a:rPr>
                        <a:t>FNPVk</a:t>
                      </a:r>
                      <a:r>
                        <a:rPr lang="lv-LV" sz="1200" b="0" dirty="0">
                          <a:effectLst/>
                        </a:rPr>
                        <a:t>;</a:t>
                      </a:r>
                    </a:p>
                    <a:p>
                      <a:pPr marL="342900" lvl="0" indent="-342900" algn="just" fontAlgn="base" hangingPunct="0">
                        <a:lnSpc>
                          <a:spcPct val="107000"/>
                        </a:lnSpc>
                        <a:spcAft>
                          <a:spcPts val="0"/>
                        </a:spcAft>
                        <a:buFont typeface="Symbol" panose="05050102010706020507" pitchFamily="18" charset="2"/>
                        <a:buChar char=""/>
                        <a:tabLst>
                          <a:tab pos="228600" algn="l"/>
                        </a:tabLst>
                      </a:pPr>
                      <a:r>
                        <a:rPr lang="lv-LV" sz="1200" b="0" dirty="0">
                          <a:effectLst/>
                        </a:rPr>
                        <a:t>ENPV.</a:t>
                      </a:r>
                    </a:p>
                    <a:p>
                      <a:pPr algn="just" fontAlgn="base" hangingPunct="0">
                        <a:lnSpc>
                          <a:spcPct val="107000"/>
                        </a:lnSpc>
                        <a:spcAft>
                          <a:spcPts val="0"/>
                        </a:spcAft>
                      </a:pPr>
                      <a:r>
                        <a:rPr lang="lv-LV" sz="1200" b="0" dirty="0">
                          <a:effectLst/>
                        </a:rPr>
                        <a:t>Izdara secinājumus vai jutīgā mainīgā izmaiņas ir kritiskas projektam, ja svārstības ir lielākas par 1%</a:t>
                      </a:r>
                    </a:p>
                  </a:txBody>
                  <a:tcPr marL="68580" marR="68580" marT="0" marB="0" anchor="ctr"/>
                </a:tc>
                <a:extLst>
                  <a:ext uri="{0D108BD9-81ED-4DB2-BD59-A6C34878D82A}">
                    <a16:rowId xmlns:a16="http://schemas.microsoft.com/office/drawing/2014/main" val="10001"/>
                  </a:ext>
                </a:extLst>
              </a:tr>
              <a:tr h="630550">
                <a:tc>
                  <a:txBody>
                    <a:bodyPr/>
                    <a:lstStyle/>
                    <a:p>
                      <a:pPr algn="l" fontAlgn="base" hangingPunct="0">
                        <a:lnSpc>
                          <a:spcPts val="1200"/>
                        </a:lnSpc>
                        <a:spcAft>
                          <a:spcPts val="0"/>
                        </a:spcAft>
                        <a:tabLst>
                          <a:tab pos="342900" algn="l"/>
                        </a:tabLst>
                      </a:pPr>
                      <a:r>
                        <a:rPr lang="lv-LV" sz="1200" b="1" dirty="0">
                          <a:effectLst/>
                        </a:rPr>
                        <a:t>Kritisko mainīgo atlase</a:t>
                      </a:r>
                      <a:endParaRPr lang="lv-LV" sz="1200" b="1" dirty="0">
                        <a:effectLst/>
                        <a:latin typeface="Times New Roman" panose="02020603050405020304" pitchFamily="18" charset="0"/>
                        <a:ea typeface="Times New Roman" panose="02020603050405020304" pitchFamily="18" charset="0"/>
                      </a:endParaRPr>
                    </a:p>
                  </a:txBody>
                  <a:tcPr marL="68580" marR="68580" marT="0" marB="0" anchor="ctr">
                    <a:lnB w="12700" cap="flat" cmpd="sng" algn="ctr">
                      <a:solidFill>
                        <a:srgbClr val="FFC000"/>
                      </a:solidFill>
                      <a:prstDash val="solid"/>
                      <a:round/>
                      <a:headEnd type="none" w="med" len="med"/>
                      <a:tailEnd type="none" w="med" len="med"/>
                    </a:lnB>
                  </a:tcPr>
                </a:tc>
                <a:tc>
                  <a:txBody>
                    <a:bodyPr/>
                    <a:lstStyle/>
                    <a:p>
                      <a:pPr algn="just" fontAlgn="base" hangingPunct="0">
                        <a:lnSpc>
                          <a:spcPts val="1200"/>
                        </a:lnSpc>
                      </a:pPr>
                      <a:r>
                        <a:rPr lang="lv-LV" sz="1200" b="0" dirty="0">
                          <a:effectLst/>
                        </a:rPr>
                        <a:t>Kritiskie mainīgie ir tie mainīgie kuru izmaiņas par 1% </a:t>
                      </a:r>
                      <a:r>
                        <a:rPr lang="lv-LV" sz="1200" b="0" dirty="0" err="1">
                          <a:effectLst/>
                        </a:rPr>
                        <a:t>FNPVk</a:t>
                      </a:r>
                      <a:r>
                        <a:rPr lang="lv-LV" sz="1200" b="0" dirty="0">
                          <a:effectLst/>
                        </a:rPr>
                        <a:t>, </a:t>
                      </a:r>
                      <a:r>
                        <a:rPr lang="lv-LV" sz="1200" b="0" dirty="0" err="1">
                          <a:effectLst/>
                        </a:rPr>
                        <a:t>FNPVc</a:t>
                      </a:r>
                      <a:r>
                        <a:rPr lang="lv-LV" sz="1200" b="0" dirty="0">
                          <a:effectLst/>
                        </a:rPr>
                        <a:t> vai ENPV svārstību ietekmē vairāk par 1%.</a:t>
                      </a:r>
                      <a:endParaRPr lang="lv-LV" sz="1200" b="0" dirty="0">
                        <a:effectLst/>
                        <a:latin typeface="Times New Roman" panose="02020603050405020304" pitchFamily="18" charset="0"/>
                        <a:ea typeface="Times New Roman" panose="02020603050405020304" pitchFamily="18" charset="0"/>
                      </a:endParaRPr>
                    </a:p>
                  </a:txBody>
                  <a:tcPr marL="68580" marR="68580" marT="0" marB="0" anchor="ctr">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0002"/>
                  </a:ext>
                </a:extLst>
              </a:tr>
              <a:tr h="759277">
                <a:tc>
                  <a:txBody>
                    <a:bodyPr/>
                    <a:lstStyle/>
                    <a:p>
                      <a:pPr algn="l" fontAlgn="base" hangingPunct="0">
                        <a:lnSpc>
                          <a:spcPts val="1200"/>
                        </a:lnSpc>
                        <a:spcAft>
                          <a:spcPts val="0"/>
                        </a:spcAft>
                        <a:tabLst>
                          <a:tab pos="342900" algn="l"/>
                        </a:tabLst>
                      </a:pPr>
                      <a:r>
                        <a:rPr lang="lv-LV" sz="1200" b="1" dirty="0">
                          <a:effectLst/>
                        </a:rPr>
                        <a:t>Pārslēgšanās punktu noteikšana</a:t>
                      </a:r>
                      <a:endParaRPr lang="lv-LV" sz="1200" b="1"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FFC000"/>
                      </a:solidFill>
                      <a:prstDash val="solid"/>
                      <a:round/>
                      <a:headEnd type="none" w="med" len="med"/>
                      <a:tailEnd type="none" w="med" len="med"/>
                    </a:lnL>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just" fontAlgn="base" hangingPunct="0">
                        <a:lnSpc>
                          <a:spcPts val="1200"/>
                        </a:lnSpc>
                      </a:pPr>
                      <a:r>
                        <a:rPr lang="lv-LV" sz="1200" b="0" dirty="0">
                          <a:effectLst/>
                        </a:rPr>
                        <a:t>Kritiskiem mainīgajiem jānosaka pārslēgšanās punktus (</a:t>
                      </a:r>
                      <a:r>
                        <a:rPr lang="lv-LV" sz="1200" b="0" i="1" dirty="0">
                          <a:effectLst/>
                        </a:rPr>
                        <a:t>switching value</a:t>
                      </a:r>
                      <a:r>
                        <a:rPr lang="lv-LV" sz="1200" b="0" dirty="0">
                          <a:effectLst/>
                        </a:rPr>
                        <a:t>) – kritiskās mainīgo vērtības, pie kurām </a:t>
                      </a:r>
                      <a:r>
                        <a:rPr lang="lv-LV" sz="1200" b="0" dirty="0" err="1">
                          <a:effectLst/>
                        </a:rPr>
                        <a:t>FNPVc</a:t>
                      </a:r>
                      <a:r>
                        <a:rPr lang="lv-LV" sz="1200" b="0" dirty="0">
                          <a:effectLst/>
                        </a:rPr>
                        <a:t>, </a:t>
                      </a:r>
                      <a:r>
                        <a:rPr lang="lv-LV" sz="1200" b="0" dirty="0" err="1">
                          <a:effectLst/>
                        </a:rPr>
                        <a:t>FNPVk</a:t>
                      </a:r>
                      <a:r>
                        <a:rPr lang="lv-LV" sz="1200" b="0" dirty="0">
                          <a:effectLst/>
                        </a:rPr>
                        <a:t> vai ENPV vērtība ir vienāda ar nulli.</a:t>
                      </a:r>
                    </a:p>
                    <a:p>
                      <a:pPr algn="just" fontAlgn="base" hangingPunct="0">
                        <a:lnSpc>
                          <a:spcPts val="1200"/>
                        </a:lnSpc>
                      </a:pPr>
                      <a:r>
                        <a:rPr lang="lv-LV" sz="1200" b="0" dirty="0">
                          <a:effectLst/>
                        </a:rPr>
                        <a:t>Lai noteiktu kritisko mainīgo pārslēgšanas punktus var tikt izmantota MS Excel iebūvētā komanda </a:t>
                      </a:r>
                      <a:r>
                        <a:rPr lang="lv-LV" sz="1200" b="0" i="1" dirty="0" err="1">
                          <a:effectLst/>
                        </a:rPr>
                        <a:t>Goal</a:t>
                      </a:r>
                      <a:r>
                        <a:rPr lang="lv-LV" sz="1200" b="0" i="1" dirty="0">
                          <a:effectLst/>
                        </a:rPr>
                        <a:t> </a:t>
                      </a:r>
                      <a:r>
                        <a:rPr lang="lv-LV" sz="1200" b="0" i="1" dirty="0" err="1">
                          <a:effectLst/>
                        </a:rPr>
                        <a:t>Seek</a:t>
                      </a:r>
                      <a:r>
                        <a:rPr lang="lv-LV" sz="1200" b="0" i="1" dirty="0">
                          <a:effectLst/>
                        </a:rPr>
                        <a:t> </a:t>
                      </a:r>
                      <a:r>
                        <a:rPr lang="lv-LV" sz="1200" b="0" dirty="0">
                          <a:effectLst/>
                        </a:rPr>
                        <a:t>zem izvēlnes </a:t>
                      </a:r>
                      <a:r>
                        <a:rPr lang="lv-LV" sz="1200" b="0" i="1" dirty="0">
                          <a:effectLst/>
                        </a:rPr>
                        <a:t>Tools</a:t>
                      </a:r>
                      <a:r>
                        <a:rPr lang="lv-LV" sz="1200" b="0" dirty="0">
                          <a:effectLst/>
                        </a:rPr>
                        <a:t>. </a:t>
                      </a:r>
                      <a:endParaRPr lang="lv-LV" sz="1200" b="0" dirty="0">
                        <a:effectLst/>
                        <a:latin typeface="Times New Roman" panose="02020603050405020304" pitchFamily="18" charset="0"/>
                        <a:ea typeface="Times New Roman" panose="02020603050405020304" pitchFamily="18" charset="0"/>
                      </a:endParaRPr>
                    </a:p>
                  </a:txBody>
                  <a:tcPr marL="68580" marR="68580" marT="0" marB="0" anchor="ctr">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0003"/>
                  </a:ext>
                </a:extLst>
              </a:tr>
              <a:tr h="759277">
                <a:tc>
                  <a:txBody>
                    <a:bodyPr/>
                    <a:lstStyle/>
                    <a:p>
                      <a:pPr algn="l" fontAlgn="base" hangingPunct="0">
                        <a:lnSpc>
                          <a:spcPts val="1200"/>
                        </a:lnSpc>
                        <a:spcAft>
                          <a:spcPts val="0"/>
                        </a:spcAft>
                        <a:tabLst>
                          <a:tab pos="342900" algn="l"/>
                        </a:tabLst>
                      </a:pPr>
                      <a:endParaRPr lang="lv-LV" sz="1200" b="0" dirty="0">
                        <a:effectLst/>
                        <a:latin typeface="Times New Roman" panose="02020603050405020304" pitchFamily="18" charset="0"/>
                        <a:ea typeface="Times New Roman" panose="02020603050405020304" pitchFamily="18" charset="0"/>
                      </a:endParaRPr>
                    </a:p>
                  </a:txBody>
                  <a:tcPr marL="68580" marR="68580" marT="0" marB="0" anchor="ctr">
                    <a:lnL w="10000" cap="flat" cmpd="sng" algn="ctr">
                      <a:noFill/>
                      <a:prstDash val="solid"/>
                    </a:lnL>
                    <a:lnR>
                      <a:noFill/>
                    </a:lnR>
                    <a:lnT w="12700" cap="flat" cmpd="sng" algn="ctr">
                      <a:solidFill>
                        <a:srgbClr val="FFC000"/>
                      </a:solidFill>
                      <a:prstDash val="solid"/>
                      <a:round/>
                      <a:headEnd type="none" w="med" len="med"/>
                      <a:tailEnd type="none" w="med" len="med"/>
                    </a:lnT>
                    <a:lnB w="10000" cap="flat" cmpd="sng" algn="ctr">
                      <a:noFill/>
                      <a:prstDash val="solid"/>
                    </a:lnB>
                    <a:lnTlToBr w="12700" cmpd="sng">
                      <a:noFill/>
                      <a:prstDash val="solid"/>
                    </a:lnTlToBr>
                    <a:lnBlToTr w="12700" cmpd="sng">
                      <a:noFill/>
                      <a:prstDash val="solid"/>
                    </a:lnBlToTr>
                  </a:tcPr>
                </a:tc>
                <a:tc>
                  <a:txBody>
                    <a:bodyPr/>
                    <a:lstStyle/>
                    <a:p>
                      <a:pPr algn="just" fontAlgn="base" hangingPunct="0">
                        <a:lnSpc>
                          <a:spcPts val="1200"/>
                        </a:lnSpc>
                      </a:pPr>
                      <a:endParaRPr lang="lv-LV" sz="1200" b="0" dirty="0">
                        <a:effectLst/>
                        <a:latin typeface="Times New Roman" panose="02020603050405020304" pitchFamily="18" charset="0"/>
                        <a:ea typeface="Times New Roman" panose="02020603050405020304" pitchFamily="18" charset="0"/>
                      </a:endParaRPr>
                    </a:p>
                  </a:txBody>
                  <a:tcPr marL="68580" marR="68580" marT="0" marB="0" anchor="ctr">
                    <a:lnL>
                      <a:noFill/>
                    </a:lnL>
                    <a:lnR w="10000" cap="flat" cmpd="sng" algn="ctr">
                      <a:noFill/>
                      <a:prstDash val="solid"/>
                    </a:lnR>
                    <a:lnT w="12700" cap="flat" cmpd="sng" algn="ctr">
                      <a:solidFill>
                        <a:srgbClr val="FFC000"/>
                      </a:solidFill>
                      <a:prstDash val="solid"/>
                      <a:round/>
                      <a:headEnd type="none" w="med" len="med"/>
                      <a:tailEnd type="none" w="med" len="med"/>
                    </a:lnT>
                    <a:lnB w="10000"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62034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RISKU ANALĪZE</a:t>
            </a:r>
            <a:endParaRPr lang="lv-LV" sz="2400" dirty="0"/>
          </a:p>
        </p:txBody>
      </p:sp>
      <p:sp>
        <p:nvSpPr>
          <p:cNvPr id="9" name="TextBox 8"/>
          <p:cNvSpPr txBox="1"/>
          <p:nvPr/>
        </p:nvSpPr>
        <p:spPr>
          <a:xfrm>
            <a:off x="338667" y="643468"/>
            <a:ext cx="11133666" cy="2800767"/>
          </a:xfrm>
          <a:prstGeom prst="rect">
            <a:avLst/>
          </a:prstGeom>
          <a:noFill/>
        </p:spPr>
        <p:txBody>
          <a:bodyPr wrap="square" rtlCol="0">
            <a:spAutoFit/>
          </a:bodyPr>
          <a:lstStyle/>
          <a:p>
            <a:pPr>
              <a:defRPr/>
            </a:pPr>
            <a:r>
              <a:rPr lang="lv-LV" sz="1600" dirty="0"/>
              <a:t>Risku analīze tiek veikta, lai:</a:t>
            </a:r>
          </a:p>
          <a:p>
            <a:pPr marL="742950" lvl="1" indent="-285750">
              <a:buFont typeface="Arial" panose="020B0604020202020204" pitchFamily="34" charset="0"/>
              <a:buChar char="•"/>
              <a:defRPr/>
            </a:pPr>
            <a:r>
              <a:rPr lang="lv-LV" sz="1600" dirty="0"/>
              <a:t>identificētu būtiskos ar projekta īstenošanu saistītos riskus;</a:t>
            </a:r>
          </a:p>
          <a:p>
            <a:pPr marL="742950" lvl="1" indent="-285750">
              <a:buFont typeface="Arial" panose="020B0604020202020204" pitchFamily="34" charset="0"/>
              <a:buChar char="•"/>
              <a:defRPr/>
            </a:pPr>
            <a:r>
              <a:rPr lang="lv-LV" sz="1600" dirty="0"/>
              <a:t>novērtētu risku iestāšanās sekas;</a:t>
            </a:r>
          </a:p>
          <a:p>
            <a:pPr marL="742950" lvl="1" indent="-285750">
              <a:buFont typeface="Arial" panose="020B0604020202020204" pitchFamily="34" charset="0"/>
              <a:buChar char="•"/>
              <a:defRPr/>
            </a:pPr>
            <a:r>
              <a:rPr lang="lv-LV" sz="1600" dirty="0"/>
              <a:t>definētu risku vadības pasākumus.</a:t>
            </a:r>
          </a:p>
          <a:p>
            <a:pPr lvl="1">
              <a:defRPr/>
            </a:pPr>
            <a:endParaRPr lang="lv-LV" sz="1600" dirty="0"/>
          </a:p>
          <a:p>
            <a:pPr marL="0" lvl="1">
              <a:tabLst>
                <a:tab pos="263525" algn="l"/>
              </a:tabLst>
              <a:defRPr/>
            </a:pPr>
            <a:r>
              <a:rPr lang="lv-LV" sz="1600" dirty="0"/>
              <a:t>Risku analīze ietver:</a:t>
            </a:r>
          </a:p>
          <a:p>
            <a:pPr marL="742950" lvl="1" indent="-285750">
              <a:buFont typeface="Arial" panose="020B0604020202020204" pitchFamily="34" charset="0"/>
              <a:buChar char="•"/>
              <a:defRPr/>
            </a:pPr>
            <a:r>
              <a:rPr lang="lv-LV" sz="1600" dirty="0"/>
              <a:t>kritisko mainīgo iespējamo vērtību varbūtības sadalījuma noteikšanu;</a:t>
            </a:r>
          </a:p>
          <a:p>
            <a:pPr marL="742950" lvl="1" indent="-285750">
              <a:buFont typeface="Arial" panose="020B0604020202020204" pitchFamily="34" charset="0"/>
              <a:buChar char="•"/>
              <a:defRPr/>
            </a:pPr>
            <a:r>
              <a:rPr lang="lv-LV" sz="1600" dirty="0"/>
              <a:t>kritiskā mainīgā paredzamās vērtības noteikšanu;</a:t>
            </a:r>
          </a:p>
          <a:p>
            <a:pPr marL="742950" lvl="1" indent="-285750">
              <a:buFont typeface="Arial" panose="020B0604020202020204" pitchFamily="34" charset="0"/>
              <a:buChar char="•"/>
              <a:defRPr/>
            </a:pPr>
            <a:r>
              <a:rPr lang="lv-LV" sz="1600" dirty="0"/>
              <a:t>risku pārvaldības pasākumu definēšanu.</a:t>
            </a:r>
          </a:p>
          <a:p>
            <a:endParaRPr lang="lv-LV" sz="1600" dirty="0"/>
          </a:p>
          <a:p>
            <a:endParaRPr lang="lv-LV" sz="1600" dirty="0"/>
          </a:p>
        </p:txBody>
      </p:sp>
    </p:spTree>
    <p:extLst>
      <p:ext uri="{BB962C8B-B14F-4D97-AF65-F5344CB8AC3E}">
        <p14:creationId xmlns:p14="http://schemas.microsoft.com/office/powerpoint/2010/main" val="1940675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RISKU ANALĪZE</a:t>
            </a:r>
            <a:endParaRPr lang="lv-LV" altLang="lv-LV" sz="2400" b="1" dirty="0"/>
          </a:p>
        </p:txBody>
      </p:sp>
      <p:sp>
        <p:nvSpPr>
          <p:cNvPr id="5" name="Content Placeholder 2"/>
          <p:cNvSpPr>
            <a:spLocks noGrp="1"/>
          </p:cNvSpPr>
          <p:nvPr>
            <p:ph idx="1"/>
          </p:nvPr>
        </p:nvSpPr>
        <p:spPr>
          <a:xfrm>
            <a:off x="184878" y="3345727"/>
            <a:ext cx="6216192" cy="2156439"/>
          </a:xfrm>
        </p:spPr>
        <p:txBody>
          <a:bodyPr/>
          <a:lstStyle/>
          <a:p>
            <a:pPr marL="274320" lvl="1" indent="0" eaLnBrk="1" hangingPunct="1">
              <a:buNone/>
            </a:pPr>
            <a:r>
              <a:rPr lang="lv-LV" altLang="lv-LV" sz="1600" dirty="0">
                <a:solidFill>
                  <a:schemeClr val="tx1"/>
                </a:solidFill>
              </a:rPr>
              <a:t>Kritiskā mainīgā vērtību nosaka ar formulu</a:t>
            </a:r>
          </a:p>
          <a:p>
            <a:pPr marL="274320" lvl="1" indent="0" eaLnBrk="1" hangingPunct="1">
              <a:buNone/>
            </a:pPr>
            <a:endParaRPr lang="lv-LV" altLang="lv-LV" sz="1600" dirty="0">
              <a:solidFill>
                <a:schemeClr val="tx1"/>
              </a:solidFill>
            </a:endParaRPr>
          </a:p>
          <a:p>
            <a:pPr lvl="1" eaLnBrk="1" hangingPunct="1">
              <a:buClrTx/>
            </a:pPr>
            <a:r>
              <a:rPr lang="lv-LV" altLang="lv-LV" sz="1600" dirty="0">
                <a:solidFill>
                  <a:schemeClr val="tx1"/>
                </a:solidFill>
              </a:rPr>
              <a:t>a</a:t>
            </a:r>
            <a:r>
              <a:rPr lang="lv-LV" altLang="lv-LV" sz="1600" baseline="-25000" dirty="0">
                <a:solidFill>
                  <a:schemeClr val="tx1"/>
                </a:solidFill>
              </a:rPr>
              <a:t>i </a:t>
            </a:r>
            <a:r>
              <a:rPr lang="lv-LV" altLang="lv-LV" sz="1600" dirty="0">
                <a:solidFill>
                  <a:schemeClr val="tx1"/>
                </a:solidFill>
              </a:rPr>
              <a:t>–mainīgā vērtības iespējamo izmaiņu lielums (procentos vai mainīgā absolūtā vērtība);</a:t>
            </a:r>
          </a:p>
          <a:p>
            <a:pPr lvl="1" eaLnBrk="1" hangingPunct="1">
              <a:buClrTx/>
            </a:pPr>
            <a:r>
              <a:rPr lang="lv-LV" altLang="lv-LV" sz="1600" dirty="0">
                <a:solidFill>
                  <a:schemeClr val="tx1"/>
                </a:solidFill>
              </a:rPr>
              <a:t>p</a:t>
            </a:r>
            <a:r>
              <a:rPr lang="lv-LV" altLang="lv-LV" sz="1600" baseline="-25000" dirty="0">
                <a:solidFill>
                  <a:schemeClr val="tx1"/>
                </a:solidFill>
              </a:rPr>
              <a:t>i</a:t>
            </a:r>
            <a:r>
              <a:rPr lang="lv-LV" altLang="lv-LV" sz="1600" dirty="0">
                <a:solidFill>
                  <a:schemeClr val="tx1"/>
                </a:solidFill>
              </a:rPr>
              <a:t> – atbilstošo mainīgā vērtības iespējamo izmaiņu iestāšanās varbūtība.</a:t>
            </a:r>
          </a:p>
          <a:p>
            <a:pPr lvl="1" eaLnBrk="1" hangingPunct="1"/>
            <a:endParaRPr lang="lv-LV" altLang="lv-LV" dirty="0"/>
          </a:p>
          <a:p>
            <a:pPr eaLnBrk="1" hangingPunct="1">
              <a:buFont typeface="Arial" panose="020B0604020202020204" pitchFamily="34" charset="0"/>
              <a:buNone/>
            </a:pPr>
            <a:endParaRPr lang="lv-LV" altLang="lv-LV" dirty="0"/>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89750" y="3019028"/>
            <a:ext cx="1061520" cy="98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Table 9"/>
          <p:cNvGraphicFramePr>
            <a:graphicFrameLocks noGrp="1"/>
          </p:cNvGraphicFramePr>
          <p:nvPr>
            <p:extLst>
              <p:ext uri="{D42A27DB-BD31-4B8C-83A1-F6EECF244321}">
                <p14:modId xmlns:p14="http://schemas.microsoft.com/office/powerpoint/2010/main" val="1555740401"/>
              </p:ext>
            </p:extLst>
          </p:nvPr>
        </p:nvGraphicFramePr>
        <p:xfrm>
          <a:off x="7220931" y="3345727"/>
          <a:ext cx="4378399" cy="1645976"/>
        </p:xfrm>
        <a:graphic>
          <a:graphicData uri="http://schemas.openxmlformats.org/drawingml/2006/table">
            <a:tbl>
              <a:tblPr firstRow="1" bandRow="1">
                <a:tableStyleId>{F5AB1C69-6EDB-4FF4-983F-18BD219EF322}</a:tableStyleId>
              </a:tblPr>
              <a:tblGrid>
                <a:gridCol w="1002008">
                  <a:extLst>
                    <a:ext uri="{9D8B030D-6E8A-4147-A177-3AD203B41FA5}">
                      <a16:colId xmlns:a16="http://schemas.microsoft.com/office/drawing/2014/main" val="20000"/>
                    </a:ext>
                  </a:extLst>
                </a:gridCol>
                <a:gridCol w="1187191">
                  <a:extLst>
                    <a:ext uri="{9D8B030D-6E8A-4147-A177-3AD203B41FA5}">
                      <a16:colId xmlns:a16="http://schemas.microsoft.com/office/drawing/2014/main" val="20001"/>
                    </a:ext>
                  </a:extLst>
                </a:gridCol>
                <a:gridCol w="1094600">
                  <a:extLst>
                    <a:ext uri="{9D8B030D-6E8A-4147-A177-3AD203B41FA5}">
                      <a16:colId xmlns:a16="http://schemas.microsoft.com/office/drawing/2014/main" val="20002"/>
                    </a:ext>
                  </a:extLst>
                </a:gridCol>
                <a:gridCol w="1094600">
                  <a:extLst>
                    <a:ext uri="{9D8B030D-6E8A-4147-A177-3AD203B41FA5}">
                      <a16:colId xmlns:a16="http://schemas.microsoft.com/office/drawing/2014/main" val="20003"/>
                    </a:ext>
                  </a:extLst>
                </a:gridCol>
              </a:tblGrid>
              <a:tr h="492375">
                <a:tc>
                  <a:txBody>
                    <a:bodyPr/>
                    <a:lstStyle/>
                    <a:p>
                      <a:pPr algn="ctr"/>
                      <a:endParaRPr lang="lv-LV" sz="1400" dirty="0"/>
                    </a:p>
                  </a:txBody>
                  <a:tcPr marL="91433" marR="91433" marT="45727" marB="45727" anchor="ctr"/>
                </a:tc>
                <a:tc>
                  <a:txBody>
                    <a:bodyPr/>
                    <a:lstStyle/>
                    <a:p>
                      <a:pPr algn="ctr"/>
                      <a:r>
                        <a:rPr lang="lv-LV" sz="1400" dirty="0"/>
                        <a:t>Mainīgā</a:t>
                      </a:r>
                      <a:r>
                        <a:rPr lang="lv-LV" sz="1400" baseline="0" dirty="0"/>
                        <a:t> izmaiņas</a:t>
                      </a:r>
                      <a:endParaRPr lang="lv-LV" sz="1400" dirty="0"/>
                    </a:p>
                  </a:txBody>
                  <a:tcPr marL="91433" marR="91433" marT="45727" marB="45727" anchor="ctr"/>
                </a:tc>
                <a:tc>
                  <a:txBody>
                    <a:bodyPr/>
                    <a:lstStyle/>
                    <a:p>
                      <a:pPr algn="ctr"/>
                      <a:r>
                        <a:rPr lang="lv-LV" sz="1400" dirty="0"/>
                        <a:t>Varbūtības pakāpe</a:t>
                      </a:r>
                    </a:p>
                  </a:txBody>
                  <a:tcPr marL="91433" marR="91433" marT="45727" marB="45727" anchor="ctr"/>
                </a:tc>
                <a:tc>
                  <a:txBody>
                    <a:bodyPr/>
                    <a:lstStyle/>
                    <a:p>
                      <a:pPr algn="ctr"/>
                      <a:r>
                        <a:rPr lang="lv-LV" sz="1400" dirty="0"/>
                        <a:t>Mainīgā paredzamā vērtība</a:t>
                      </a:r>
                    </a:p>
                  </a:txBody>
                  <a:tcPr marL="91433" marR="91433" marT="45727" marB="45727" anchor="ctr"/>
                </a:tc>
                <a:extLst>
                  <a:ext uri="{0D108BD9-81ED-4DB2-BD59-A6C34878D82A}">
                    <a16:rowId xmlns:a16="http://schemas.microsoft.com/office/drawing/2014/main" val="10000"/>
                  </a:ext>
                </a:extLst>
              </a:tr>
              <a:tr h="205162">
                <a:tc rowSpan="3">
                  <a:txBody>
                    <a:bodyPr/>
                    <a:lstStyle/>
                    <a:p>
                      <a:pPr algn="ctr"/>
                      <a:r>
                        <a:rPr lang="lv-LV" sz="1400" dirty="0"/>
                        <a:t>Kritiskais mainīgais</a:t>
                      </a:r>
                    </a:p>
                  </a:txBody>
                  <a:tcPr marL="91433" marR="91433" marT="45727" marB="45727" anchor="ctr"/>
                </a:tc>
                <a:tc>
                  <a:txBody>
                    <a:bodyPr/>
                    <a:lstStyle/>
                    <a:p>
                      <a:pPr algn="ctr"/>
                      <a:r>
                        <a:rPr lang="lv-LV" sz="1400" dirty="0"/>
                        <a:t>-15%</a:t>
                      </a:r>
                    </a:p>
                  </a:txBody>
                  <a:tcPr marL="91433" marR="91433" marT="45727" marB="45727"/>
                </a:tc>
                <a:tc>
                  <a:txBody>
                    <a:bodyPr/>
                    <a:lstStyle/>
                    <a:p>
                      <a:pPr algn="ctr"/>
                      <a:r>
                        <a:rPr lang="lv-LV" sz="1400" dirty="0"/>
                        <a:t>5%</a:t>
                      </a:r>
                    </a:p>
                  </a:txBody>
                  <a:tcPr marL="91433" marR="91433" marT="45727" marB="45727"/>
                </a:tc>
                <a:tc rowSpan="3">
                  <a:txBody>
                    <a:bodyPr/>
                    <a:lstStyle/>
                    <a:p>
                      <a:pPr algn="ctr"/>
                      <a:r>
                        <a:rPr lang="lv-LV" sz="1400" dirty="0"/>
                        <a:t>+3,00%</a:t>
                      </a:r>
                    </a:p>
                  </a:txBody>
                  <a:tcPr marL="91433" marR="91433" marT="45727" marB="45727" anchor="ctr"/>
                </a:tc>
                <a:extLst>
                  <a:ext uri="{0D108BD9-81ED-4DB2-BD59-A6C34878D82A}">
                    <a16:rowId xmlns:a16="http://schemas.microsoft.com/office/drawing/2014/main" val="10001"/>
                  </a:ext>
                </a:extLst>
              </a:tr>
              <a:tr h="205162">
                <a:tc vMerge="1">
                  <a:txBody>
                    <a:bodyPr/>
                    <a:lstStyle/>
                    <a:p>
                      <a:endParaRPr lang="lv-LV"/>
                    </a:p>
                  </a:txBody>
                  <a:tcPr/>
                </a:tc>
                <a:tc>
                  <a:txBody>
                    <a:bodyPr/>
                    <a:lstStyle/>
                    <a:p>
                      <a:pPr algn="ctr"/>
                      <a:r>
                        <a:rPr lang="lv-LV" sz="1400" dirty="0"/>
                        <a:t>0%</a:t>
                      </a:r>
                    </a:p>
                  </a:txBody>
                  <a:tcPr marL="91433" marR="91433" marT="45727" marB="45727"/>
                </a:tc>
                <a:tc>
                  <a:txBody>
                    <a:bodyPr/>
                    <a:lstStyle/>
                    <a:p>
                      <a:pPr algn="ctr"/>
                      <a:r>
                        <a:rPr lang="lv-LV" sz="1400" dirty="0"/>
                        <a:t>70%</a:t>
                      </a:r>
                    </a:p>
                  </a:txBody>
                  <a:tcPr marL="91433" marR="91433" marT="45727" marB="45727"/>
                </a:tc>
                <a:tc vMerge="1">
                  <a:txBody>
                    <a:bodyPr/>
                    <a:lstStyle/>
                    <a:p>
                      <a:pPr algn="ctr"/>
                      <a:endParaRPr lang="lv-LV" dirty="0"/>
                    </a:p>
                  </a:txBody>
                  <a:tcPr/>
                </a:tc>
                <a:extLst>
                  <a:ext uri="{0D108BD9-81ED-4DB2-BD59-A6C34878D82A}">
                    <a16:rowId xmlns:a16="http://schemas.microsoft.com/office/drawing/2014/main" val="10002"/>
                  </a:ext>
                </a:extLst>
              </a:tr>
              <a:tr h="205162">
                <a:tc vMerge="1">
                  <a:txBody>
                    <a:bodyPr/>
                    <a:lstStyle/>
                    <a:p>
                      <a:endParaRPr lang="lv-LV" dirty="0"/>
                    </a:p>
                  </a:txBody>
                  <a:tcPr/>
                </a:tc>
                <a:tc>
                  <a:txBody>
                    <a:bodyPr/>
                    <a:lstStyle/>
                    <a:p>
                      <a:pPr algn="ctr"/>
                      <a:r>
                        <a:rPr lang="lv-LV" sz="1400" dirty="0"/>
                        <a:t>+15%</a:t>
                      </a:r>
                    </a:p>
                  </a:txBody>
                  <a:tcPr marL="91433" marR="91433" marT="45727" marB="45727"/>
                </a:tc>
                <a:tc>
                  <a:txBody>
                    <a:bodyPr/>
                    <a:lstStyle/>
                    <a:p>
                      <a:pPr algn="ctr"/>
                      <a:r>
                        <a:rPr lang="lv-LV" sz="1400" dirty="0"/>
                        <a:t>25%</a:t>
                      </a:r>
                    </a:p>
                  </a:txBody>
                  <a:tcPr marL="91433" marR="91433" marT="45727" marB="45727"/>
                </a:tc>
                <a:tc vMerge="1">
                  <a:txBody>
                    <a:bodyPr/>
                    <a:lstStyle/>
                    <a:p>
                      <a:pPr algn="ctr"/>
                      <a:endParaRPr lang="lv-LV" dirty="0"/>
                    </a:p>
                  </a:txBody>
                  <a:tcPr/>
                </a:tc>
                <a:extLst>
                  <a:ext uri="{0D108BD9-81ED-4DB2-BD59-A6C34878D82A}">
                    <a16:rowId xmlns:a16="http://schemas.microsoft.com/office/drawing/2014/main" val="10003"/>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935421010"/>
              </p:ext>
            </p:extLst>
          </p:nvPr>
        </p:nvGraphicFramePr>
        <p:xfrm>
          <a:off x="7220932" y="942680"/>
          <a:ext cx="4378398" cy="1432560"/>
        </p:xfrm>
        <a:graphic>
          <a:graphicData uri="http://schemas.openxmlformats.org/drawingml/2006/table">
            <a:tbl>
              <a:tblPr firstRow="1" bandRow="1">
                <a:tableStyleId>{F5AB1C69-6EDB-4FF4-983F-18BD219EF322}</a:tableStyleId>
              </a:tblPr>
              <a:tblGrid>
                <a:gridCol w="1459466">
                  <a:extLst>
                    <a:ext uri="{9D8B030D-6E8A-4147-A177-3AD203B41FA5}">
                      <a16:colId xmlns:a16="http://schemas.microsoft.com/office/drawing/2014/main" val="20000"/>
                    </a:ext>
                  </a:extLst>
                </a:gridCol>
                <a:gridCol w="1459466">
                  <a:extLst>
                    <a:ext uri="{9D8B030D-6E8A-4147-A177-3AD203B41FA5}">
                      <a16:colId xmlns:a16="http://schemas.microsoft.com/office/drawing/2014/main" val="20001"/>
                    </a:ext>
                  </a:extLst>
                </a:gridCol>
                <a:gridCol w="1459466">
                  <a:extLst>
                    <a:ext uri="{9D8B030D-6E8A-4147-A177-3AD203B41FA5}">
                      <a16:colId xmlns:a16="http://schemas.microsoft.com/office/drawing/2014/main" val="20002"/>
                    </a:ext>
                  </a:extLst>
                </a:gridCol>
              </a:tblGrid>
              <a:tr h="392487">
                <a:tc>
                  <a:txBody>
                    <a:bodyPr/>
                    <a:lstStyle/>
                    <a:p>
                      <a:pPr algn="ctr"/>
                      <a:endParaRPr lang="lv-LV" sz="1400" dirty="0"/>
                    </a:p>
                  </a:txBody>
                  <a:tcPr marL="91447" marR="91447" anchor="ctr"/>
                </a:tc>
                <a:tc>
                  <a:txBody>
                    <a:bodyPr/>
                    <a:lstStyle/>
                    <a:p>
                      <a:pPr algn="ctr"/>
                      <a:r>
                        <a:rPr lang="lv-LV" sz="1400" dirty="0"/>
                        <a:t>Mainīgā</a:t>
                      </a:r>
                      <a:r>
                        <a:rPr lang="lv-LV" sz="1400" baseline="0" dirty="0"/>
                        <a:t> izmaiņas</a:t>
                      </a:r>
                      <a:endParaRPr lang="lv-LV" sz="1400" dirty="0"/>
                    </a:p>
                  </a:txBody>
                  <a:tcPr marL="91447" marR="91447" anchor="ctr"/>
                </a:tc>
                <a:tc>
                  <a:txBody>
                    <a:bodyPr/>
                    <a:lstStyle/>
                    <a:p>
                      <a:pPr algn="ctr"/>
                      <a:r>
                        <a:rPr lang="lv-LV" sz="1400" dirty="0"/>
                        <a:t>Varbūtības pakāpe</a:t>
                      </a:r>
                    </a:p>
                  </a:txBody>
                  <a:tcPr marL="91447" marR="91447" anchor="ctr"/>
                </a:tc>
                <a:extLst>
                  <a:ext uri="{0D108BD9-81ED-4DB2-BD59-A6C34878D82A}">
                    <a16:rowId xmlns:a16="http://schemas.microsoft.com/office/drawing/2014/main" val="10000"/>
                  </a:ext>
                </a:extLst>
              </a:tr>
              <a:tr h="268240">
                <a:tc rowSpan="3">
                  <a:txBody>
                    <a:bodyPr/>
                    <a:lstStyle/>
                    <a:p>
                      <a:pPr algn="ctr"/>
                      <a:r>
                        <a:rPr lang="lv-LV" sz="1400" dirty="0"/>
                        <a:t>Kritiskais mainīgais</a:t>
                      </a:r>
                      <a:endParaRPr lang="lv-LV" sz="1400" b="1" dirty="0"/>
                    </a:p>
                  </a:txBody>
                  <a:tcPr marL="91447" marR="91447" anchor="ctr"/>
                </a:tc>
                <a:tc>
                  <a:txBody>
                    <a:bodyPr/>
                    <a:lstStyle/>
                    <a:p>
                      <a:pPr algn="ctr"/>
                      <a:r>
                        <a:rPr lang="lv-LV" sz="1400" dirty="0"/>
                        <a:t>-15%</a:t>
                      </a:r>
                    </a:p>
                  </a:txBody>
                  <a:tcPr marL="91447" marR="91447"/>
                </a:tc>
                <a:tc>
                  <a:txBody>
                    <a:bodyPr/>
                    <a:lstStyle/>
                    <a:p>
                      <a:pPr algn="ctr"/>
                      <a:r>
                        <a:rPr lang="lv-LV" sz="1400" dirty="0"/>
                        <a:t>5%</a:t>
                      </a:r>
                    </a:p>
                  </a:txBody>
                  <a:tcPr marL="91447" marR="91447"/>
                </a:tc>
                <a:extLst>
                  <a:ext uri="{0D108BD9-81ED-4DB2-BD59-A6C34878D82A}">
                    <a16:rowId xmlns:a16="http://schemas.microsoft.com/office/drawing/2014/main" val="10001"/>
                  </a:ext>
                </a:extLst>
              </a:tr>
              <a:tr h="268240">
                <a:tc vMerge="1">
                  <a:txBody>
                    <a:bodyPr/>
                    <a:lstStyle/>
                    <a:p>
                      <a:endParaRPr lang="lv-LV"/>
                    </a:p>
                  </a:txBody>
                  <a:tcPr/>
                </a:tc>
                <a:tc>
                  <a:txBody>
                    <a:bodyPr/>
                    <a:lstStyle/>
                    <a:p>
                      <a:pPr algn="ctr"/>
                      <a:r>
                        <a:rPr lang="lv-LV" sz="1400" dirty="0"/>
                        <a:t>0%</a:t>
                      </a:r>
                    </a:p>
                  </a:txBody>
                  <a:tcPr marL="91447" marR="91447"/>
                </a:tc>
                <a:tc>
                  <a:txBody>
                    <a:bodyPr/>
                    <a:lstStyle/>
                    <a:p>
                      <a:pPr algn="ctr"/>
                      <a:r>
                        <a:rPr lang="lv-LV" sz="1400" dirty="0"/>
                        <a:t>70%</a:t>
                      </a:r>
                    </a:p>
                  </a:txBody>
                  <a:tcPr marL="91447" marR="91447"/>
                </a:tc>
                <a:extLst>
                  <a:ext uri="{0D108BD9-81ED-4DB2-BD59-A6C34878D82A}">
                    <a16:rowId xmlns:a16="http://schemas.microsoft.com/office/drawing/2014/main" val="10002"/>
                  </a:ext>
                </a:extLst>
              </a:tr>
              <a:tr h="268240">
                <a:tc vMerge="1">
                  <a:txBody>
                    <a:bodyPr/>
                    <a:lstStyle/>
                    <a:p>
                      <a:endParaRPr lang="lv-LV" dirty="0"/>
                    </a:p>
                  </a:txBody>
                  <a:tcPr/>
                </a:tc>
                <a:tc>
                  <a:txBody>
                    <a:bodyPr/>
                    <a:lstStyle/>
                    <a:p>
                      <a:pPr algn="ctr"/>
                      <a:r>
                        <a:rPr lang="lv-LV" sz="1400" dirty="0"/>
                        <a:t>15%</a:t>
                      </a:r>
                    </a:p>
                  </a:txBody>
                  <a:tcPr marL="91447" marR="91447"/>
                </a:tc>
                <a:tc>
                  <a:txBody>
                    <a:bodyPr/>
                    <a:lstStyle/>
                    <a:p>
                      <a:pPr algn="ctr"/>
                      <a:r>
                        <a:rPr lang="lv-LV" sz="1400" dirty="0"/>
                        <a:t>25%</a:t>
                      </a:r>
                    </a:p>
                  </a:txBody>
                  <a:tcPr marL="91447" marR="91447"/>
                </a:tc>
                <a:extLst>
                  <a:ext uri="{0D108BD9-81ED-4DB2-BD59-A6C34878D82A}">
                    <a16:rowId xmlns:a16="http://schemas.microsoft.com/office/drawing/2014/main" val="10003"/>
                  </a:ext>
                </a:extLst>
              </a:tr>
            </a:tbl>
          </a:graphicData>
        </a:graphic>
      </p:graphicFrame>
      <p:sp>
        <p:nvSpPr>
          <p:cNvPr id="2" name="Rectangle 1"/>
          <p:cNvSpPr/>
          <p:nvPr/>
        </p:nvSpPr>
        <p:spPr>
          <a:xfrm>
            <a:off x="542828" y="1067674"/>
            <a:ext cx="6096000" cy="1354217"/>
          </a:xfrm>
          <a:prstGeom prst="rect">
            <a:avLst/>
          </a:prstGeom>
        </p:spPr>
        <p:txBody>
          <a:bodyPr>
            <a:spAutoFit/>
          </a:bodyPr>
          <a:lstStyle/>
          <a:p>
            <a:r>
              <a:rPr lang="lv-LV" altLang="lv-LV" sz="1600" dirty="0"/>
              <a:t>Kritisko mainīgo iespējamo vērtību varbūtības sadalījumu nosaka izmantojot:</a:t>
            </a:r>
          </a:p>
          <a:p>
            <a:pPr marL="285750" indent="-285750">
              <a:buFont typeface="Arial" panose="020B0604020202020204" pitchFamily="34" charset="0"/>
              <a:buChar char="•"/>
            </a:pPr>
            <a:r>
              <a:rPr lang="lv-LV" altLang="lv-LV" sz="1600" dirty="0"/>
              <a:t>Kvantitatīvo pieeju – vēsturisko datu pielietojums, statistisko metožu izmantošana</a:t>
            </a:r>
          </a:p>
          <a:p>
            <a:pPr marL="285750" indent="-285750">
              <a:buFont typeface="Arial" panose="020B0604020202020204" pitchFamily="34" charset="0"/>
              <a:buChar char="•"/>
            </a:pPr>
            <a:r>
              <a:rPr lang="lv-LV" altLang="lv-LV" sz="1600" dirty="0"/>
              <a:t>Kvalitatīvā pieeju – ekspertu vērtējums</a:t>
            </a:r>
          </a:p>
        </p:txBody>
      </p:sp>
    </p:spTree>
    <p:extLst>
      <p:ext uri="{BB962C8B-B14F-4D97-AF65-F5344CB8AC3E}">
        <p14:creationId xmlns:p14="http://schemas.microsoft.com/office/powerpoint/2010/main" val="7068746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cap="all" dirty="0"/>
              <a:t>RISKU ANALĪZE</a:t>
            </a:r>
            <a:endParaRPr lang="lv-LV" altLang="lv-LV" sz="2400" b="1" dirty="0"/>
          </a:p>
        </p:txBody>
      </p:sp>
      <p:sp>
        <p:nvSpPr>
          <p:cNvPr id="5" name="Content Placeholder 2"/>
          <p:cNvSpPr>
            <a:spLocks noGrp="1"/>
          </p:cNvSpPr>
          <p:nvPr>
            <p:ph idx="1"/>
          </p:nvPr>
        </p:nvSpPr>
        <p:spPr>
          <a:xfrm>
            <a:off x="184878" y="4260127"/>
            <a:ext cx="11608052" cy="4363703"/>
          </a:xfrm>
        </p:spPr>
        <p:txBody>
          <a:bodyPr/>
          <a:lstStyle/>
          <a:p>
            <a:pPr marL="274320" lvl="1" indent="0">
              <a:buNone/>
            </a:pPr>
            <a:r>
              <a:rPr lang="lv-LV" altLang="lv-LV" sz="1800" b="1" dirty="0">
                <a:solidFill>
                  <a:schemeClr val="tx1"/>
                </a:solidFill>
              </a:rPr>
              <a:t>Risku pārvaldības pasākumu definēšana </a:t>
            </a:r>
          </a:p>
          <a:p>
            <a:pPr marL="274320" lvl="1" indent="0">
              <a:buNone/>
            </a:pPr>
            <a:r>
              <a:rPr lang="lv-LV" altLang="lv-LV" sz="1600" dirty="0">
                <a:solidFill>
                  <a:schemeClr val="tx1"/>
                </a:solidFill>
              </a:rPr>
              <a:t>Jāraksturo risku pārvaldības pasākumi, ko plānots veikt projekta ietvaros, lai novērstu risku iestāšanos vai mazinātu to ietekmi.</a:t>
            </a:r>
          </a:p>
          <a:p>
            <a:pPr lvl="1" eaLnBrk="1" hangingPunct="1"/>
            <a:endParaRPr lang="lv-LV" altLang="lv-LV" dirty="0"/>
          </a:p>
          <a:p>
            <a:pPr eaLnBrk="1" hangingPunct="1">
              <a:buFont typeface="Arial" panose="020B0604020202020204" pitchFamily="34" charset="0"/>
              <a:buNone/>
            </a:pPr>
            <a:endParaRPr lang="lv-LV" altLang="lv-LV" dirty="0"/>
          </a:p>
        </p:txBody>
      </p:sp>
      <p:sp>
        <p:nvSpPr>
          <p:cNvPr id="2" name="Rectangle 1"/>
          <p:cNvSpPr/>
          <p:nvPr/>
        </p:nvSpPr>
        <p:spPr>
          <a:xfrm>
            <a:off x="542828" y="1067674"/>
            <a:ext cx="11250102" cy="584775"/>
          </a:xfrm>
          <a:prstGeom prst="rect">
            <a:avLst/>
          </a:prstGeom>
        </p:spPr>
        <p:txBody>
          <a:bodyPr wrap="square">
            <a:spAutoFit/>
          </a:bodyPr>
          <a:lstStyle/>
          <a:p>
            <a:r>
              <a:rPr lang="lv-LV" altLang="lv-LV" sz="1600" dirty="0"/>
              <a:t>Nākamais solis ir ENPV paredzamās vērtības noteikšana – tajā ENPV vērtība ir jānosaka pie aprēķinātās kritiskā mainīgā paredzamās vērtības</a:t>
            </a:r>
          </a:p>
        </p:txBody>
      </p:sp>
      <p:graphicFrame>
        <p:nvGraphicFramePr>
          <p:cNvPr id="9" name="Table 8"/>
          <p:cNvGraphicFramePr>
            <a:graphicFrameLocks noGrp="1"/>
          </p:cNvGraphicFramePr>
          <p:nvPr>
            <p:extLst>
              <p:ext uri="{D42A27DB-BD31-4B8C-83A1-F6EECF244321}">
                <p14:modId xmlns:p14="http://schemas.microsoft.com/office/powerpoint/2010/main" val="3943522843"/>
              </p:ext>
            </p:extLst>
          </p:nvPr>
        </p:nvGraphicFramePr>
        <p:xfrm>
          <a:off x="542828" y="1785071"/>
          <a:ext cx="6412365" cy="1645976"/>
        </p:xfrm>
        <a:graphic>
          <a:graphicData uri="http://schemas.openxmlformats.org/drawingml/2006/table">
            <a:tbl>
              <a:tblPr firstRow="1" bandRow="1">
                <a:tableStyleId>{F5AB1C69-6EDB-4FF4-983F-18BD219EF322}</a:tableStyleId>
              </a:tblPr>
              <a:tblGrid>
                <a:gridCol w="1282473">
                  <a:extLst>
                    <a:ext uri="{9D8B030D-6E8A-4147-A177-3AD203B41FA5}">
                      <a16:colId xmlns:a16="http://schemas.microsoft.com/office/drawing/2014/main" val="20000"/>
                    </a:ext>
                  </a:extLst>
                </a:gridCol>
                <a:gridCol w="1282473">
                  <a:extLst>
                    <a:ext uri="{9D8B030D-6E8A-4147-A177-3AD203B41FA5}">
                      <a16:colId xmlns:a16="http://schemas.microsoft.com/office/drawing/2014/main" val="20001"/>
                    </a:ext>
                  </a:extLst>
                </a:gridCol>
                <a:gridCol w="1282473">
                  <a:extLst>
                    <a:ext uri="{9D8B030D-6E8A-4147-A177-3AD203B41FA5}">
                      <a16:colId xmlns:a16="http://schemas.microsoft.com/office/drawing/2014/main" val="20002"/>
                    </a:ext>
                  </a:extLst>
                </a:gridCol>
                <a:gridCol w="1282473">
                  <a:extLst>
                    <a:ext uri="{9D8B030D-6E8A-4147-A177-3AD203B41FA5}">
                      <a16:colId xmlns:a16="http://schemas.microsoft.com/office/drawing/2014/main" val="20003"/>
                    </a:ext>
                  </a:extLst>
                </a:gridCol>
                <a:gridCol w="1282473">
                  <a:extLst>
                    <a:ext uri="{9D8B030D-6E8A-4147-A177-3AD203B41FA5}">
                      <a16:colId xmlns:a16="http://schemas.microsoft.com/office/drawing/2014/main" val="20004"/>
                    </a:ext>
                  </a:extLst>
                </a:gridCol>
              </a:tblGrid>
              <a:tr h="429271">
                <a:tc>
                  <a:txBody>
                    <a:bodyPr/>
                    <a:lstStyle/>
                    <a:p>
                      <a:pPr algn="ctr"/>
                      <a:endParaRPr lang="lv-LV" sz="1400" dirty="0"/>
                    </a:p>
                  </a:txBody>
                  <a:tcPr marL="91449" marR="91449" marT="45727" marB="45727" anchor="ctr"/>
                </a:tc>
                <a:tc>
                  <a:txBody>
                    <a:bodyPr/>
                    <a:lstStyle/>
                    <a:p>
                      <a:pPr algn="ctr"/>
                      <a:r>
                        <a:rPr lang="lv-LV" sz="1400" dirty="0"/>
                        <a:t>Mainīgā</a:t>
                      </a:r>
                      <a:r>
                        <a:rPr lang="lv-LV" sz="1400" baseline="0" dirty="0"/>
                        <a:t> izmaiņas</a:t>
                      </a:r>
                      <a:endParaRPr lang="lv-LV" sz="1400" dirty="0"/>
                    </a:p>
                  </a:txBody>
                  <a:tcPr marL="91449" marR="91449" marT="45727" marB="45727" anchor="ctr"/>
                </a:tc>
                <a:tc>
                  <a:txBody>
                    <a:bodyPr/>
                    <a:lstStyle/>
                    <a:p>
                      <a:pPr algn="ctr"/>
                      <a:r>
                        <a:rPr lang="lv-LV" sz="1400" dirty="0"/>
                        <a:t>Varbūtības pakāpe</a:t>
                      </a:r>
                    </a:p>
                  </a:txBody>
                  <a:tcPr marL="91449" marR="91449" marT="45727" marB="45727" anchor="ctr"/>
                </a:tc>
                <a:tc>
                  <a:txBody>
                    <a:bodyPr/>
                    <a:lstStyle/>
                    <a:p>
                      <a:pPr algn="ctr"/>
                      <a:r>
                        <a:rPr lang="lv-LV" sz="1400" dirty="0"/>
                        <a:t>Mainīgā paredzamā vērtība</a:t>
                      </a:r>
                    </a:p>
                  </a:txBody>
                  <a:tcPr marL="91449" marR="91449" marT="45727" marB="45727" anchor="ctr"/>
                </a:tc>
                <a:tc>
                  <a:txBody>
                    <a:bodyPr/>
                    <a:lstStyle/>
                    <a:p>
                      <a:pPr algn="ctr"/>
                      <a:endParaRPr lang="lv-LV" sz="1400" dirty="0"/>
                    </a:p>
                  </a:txBody>
                  <a:tcPr marL="91449" marR="91449" marT="45727" marB="45727" anchor="ctr"/>
                </a:tc>
                <a:extLst>
                  <a:ext uri="{0D108BD9-81ED-4DB2-BD59-A6C34878D82A}">
                    <a16:rowId xmlns:a16="http://schemas.microsoft.com/office/drawing/2014/main" val="10000"/>
                  </a:ext>
                </a:extLst>
              </a:tr>
              <a:tr h="226562">
                <a:tc rowSpan="3">
                  <a:txBody>
                    <a:bodyPr/>
                    <a:lstStyle/>
                    <a:p>
                      <a:pPr algn="ctr"/>
                      <a:r>
                        <a:rPr lang="lv-LV" sz="1400" dirty="0"/>
                        <a:t>Kritiskais mainīgais</a:t>
                      </a:r>
                    </a:p>
                  </a:txBody>
                  <a:tcPr marL="91449" marR="91449" marT="45727" marB="45727" anchor="ctr"/>
                </a:tc>
                <a:tc>
                  <a:txBody>
                    <a:bodyPr/>
                    <a:lstStyle/>
                    <a:p>
                      <a:pPr algn="ctr"/>
                      <a:r>
                        <a:rPr lang="lv-LV" sz="1400" dirty="0"/>
                        <a:t>-15%</a:t>
                      </a:r>
                    </a:p>
                  </a:txBody>
                  <a:tcPr marL="91449" marR="91449" marT="45727" marB="45727"/>
                </a:tc>
                <a:tc>
                  <a:txBody>
                    <a:bodyPr/>
                    <a:lstStyle/>
                    <a:p>
                      <a:pPr algn="ctr"/>
                      <a:r>
                        <a:rPr lang="lv-LV" sz="1400" dirty="0"/>
                        <a:t>5%</a:t>
                      </a:r>
                    </a:p>
                  </a:txBody>
                  <a:tcPr marL="91449" marR="91449" marT="45727" marB="45727"/>
                </a:tc>
                <a:tc rowSpan="3">
                  <a:txBody>
                    <a:bodyPr/>
                    <a:lstStyle/>
                    <a:p>
                      <a:pPr algn="ctr"/>
                      <a:r>
                        <a:rPr lang="lv-LV" sz="1400" dirty="0"/>
                        <a:t>+3,00%</a:t>
                      </a:r>
                    </a:p>
                  </a:txBody>
                  <a:tcPr marL="91449" marR="91449" marT="45727" marB="45727" anchor="ctr"/>
                </a:tc>
                <a:tc rowSpan="3">
                  <a:txBody>
                    <a:bodyPr/>
                    <a:lstStyle/>
                    <a:p>
                      <a:pPr algn="ctr"/>
                      <a:r>
                        <a:rPr lang="lv-LV" sz="1400" dirty="0"/>
                        <a:t>ENPV</a:t>
                      </a:r>
                      <a:r>
                        <a:rPr lang="lv-LV" sz="1400" baseline="0" dirty="0"/>
                        <a:t> paredzamā vērtība</a:t>
                      </a:r>
                      <a:endParaRPr lang="lv-LV" sz="1400" dirty="0"/>
                    </a:p>
                  </a:txBody>
                  <a:tcPr marL="91449" marR="91449" marT="45727" marB="45727" anchor="ctr"/>
                </a:tc>
                <a:extLst>
                  <a:ext uri="{0D108BD9-81ED-4DB2-BD59-A6C34878D82A}">
                    <a16:rowId xmlns:a16="http://schemas.microsoft.com/office/drawing/2014/main" val="10001"/>
                  </a:ext>
                </a:extLst>
              </a:tr>
              <a:tr h="226562">
                <a:tc vMerge="1">
                  <a:txBody>
                    <a:bodyPr/>
                    <a:lstStyle/>
                    <a:p>
                      <a:endParaRPr lang="lv-LV"/>
                    </a:p>
                  </a:txBody>
                  <a:tcPr/>
                </a:tc>
                <a:tc>
                  <a:txBody>
                    <a:bodyPr/>
                    <a:lstStyle/>
                    <a:p>
                      <a:pPr algn="ctr"/>
                      <a:r>
                        <a:rPr lang="lv-LV" sz="1400" dirty="0"/>
                        <a:t>0%</a:t>
                      </a:r>
                    </a:p>
                  </a:txBody>
                  <a:tcPr marL="91449" marR="91449" marT="45727" marB="45727"/>
                </a:tc>
                <a:tc>
                  <a:txBody>
                    <a:bodyPr/>
                    <a:lstStyle/>
                    <a:p>
                      <a:pPr algn="ctr"/>
                      <a:r>
                        <a:rPr lang="lv-LV" sz="1400" dirty="0"/>
                        <a:t>70%</a:t>
                      </a:r>
                    </a:p>
                  </a:txBody>
                  <a:tcPr marL="91449" marR="91449" marT="45727" marB="45727"/>
                </a:tc>
                <a:tc vMerge="1">
                  <a:txBody>
                    <a:bodyPr/>
                    <a:lstStyle/>
                    <a:p>
                      <a:pPr algn="ctr"/>
                      <a:endParaRPr lang="lv-LV" dirty="0"/>
                    </a:p>
                  </a:txBody>
                  <a:tcPr/>
                </a:tc>
                <a:tc vMerge="1">
                  <a:txBody>
                    <a:bodyPr/>
                    <a:lstStyle/>
                    <a:p>
                      <a:endParaRPr lang="lv-LV"/>
                    </a:p>
                  </a:txBody>
                  <a:tcPr/>
                </a:tc>
                <a:extLst>
                  <a:ext uri="{0D108BD9-81ED-4DB2-BD59-A6C34878D82A}">
                    <a16:rowId xmlns:a16="http://schemas.microsoft.com/office/drawing/2014/main" val="10002"/>
                  </a:ext>
                </a:extLst>
              </a:tr>
              <a:tr h="226562">
                <a:tc vMerge="1">
                  <a:txBody>
                    <a:bodyPr/>
                    <a:lstStyle/>
                    <a:p>
                      <a:endParaRPr lang="lv-LV" dirty="0"/>
                    </a:p>
                  </a:txBody>
                  <a:tcPr/>
                </a:tc>
                <a:tc>
                  <a:txBody>
                    <a:bodyPr/>
                    <a:lstStyle/>
                    <a:p>
                      <a:pPr algn="ctr"/>
                      <a:r>
                        <a:rPr lang="lv-LV" sz="1400" dirty="0"/>
                        <a:t>+15%</a:t>
                      </a:r>
                    </a:p>
                  </a:txBody>
                  <a:tcPr marL="91449" marR="91449" marT="45727" marB="45727"/>
                </a:tc>
                <a:tc>
                  <a:txBody>
                    <a:bodyPr/>
                    <a:lstStyle/>
                    <a:p>
                      <a:pPr algn="ctr"/>
                      <a:r>
                        <a:rPr lang="lv-LV" sz="1400" dirty="0"/>
                        <a:t>25%</a:t>
                      </a:r>
                    </a:p>
                  </a:txBody>
                  <a:tcPr marL="91449" marR="91449" marT="45727" marB="45727"/>
                </a:tc>
                <a:tc vMerge="1">
                  <a:txBody>
                    <a:bodyPr/>
                    <a:lstStyle/>
                    <a:p>
                      <a:pPr algn="ctr"/>
                      <a:endParaRPr lang="lv-LV" dirty="0"/>
                    </a:p>
                  </a:txBody>
                  <a:tcPr/>
                </a:tc>
                <a:tc vMerge="1">
                  <a:txBody>
                    <a:bodyPr/>
                    <a:lstStyle/>
                    <a:p>
                      <a:endParaRPr lang="lv-LV"/>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76711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2.IIA IZSTRĀDES FORMA UN TĀS SATURS</a:t>
            </a:r>
          </a:p>
        </p:txBody>
      </p:sp>
    </p:spTree>
    <p:extLst>
      <p:ext uri="{BB962C8B-B14F-4D97-AF65-F5344CB8AC3E}">
        <p14:creationId xmlns:p14="http://schemas.microsoft.com/office/powerpoint/2010/main" val="3269937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82133" y="-219073"/>
            <a:ext cx="10515600" cy="1325563"/>
          </a:xfrm>
        </p:spPr>
        <p:txBody>
          <a:bodyPr>
            <a:normAutofit/>
          </a:bodyPr>
          <a:lstStyle/>
          <a:p>
            <a:r>
              <a:rPr lang="lv-LV" sz="2400" b="1" dirty="0">
                <a:solidFill>
                  <a:schemeClr val="tx1"/>
                </a:solidFill>
              </a:rPr>
              <a:t>IZMANTOTIE SAĪSINĀJUMI</a:t>
            </a:r>
          </a:p>
        </p:txBody>
      </p:sp>
      <p:sp>
        <p:nvSpPr>
          <p:cNvPr id="5" name="Content Placeholder 4"/>
          <p:cNvSpPr>
            <a:spLocks noGrp="1"/>
          </p:cNvSpPr>
          <p:nvPr>
            <p:ph idx="1"/>
          </p:nvPr>
        </p:nvSpPr>
        <p:spPr>
          <a:xfrm>
            <a:off x="364066" y="758820"/>
            <a:ext cx="10515600" cy="5748512"/>
          </a:xfrm>
        </p:spPr>
        <p:txBody>
          <a:bodyPr>
            <a:normAutofit fontScale="70000" lnSpcReduction="20000"/>
          </a:bodyPr>
          <a:lstStyle/>
          <a:p>
            <a:pPr>
              <a:lnSpc>
                <a:spcPct val="120000"/>
              </a:lnSpc>
              <a:spcBef>
                <a:spcPts val="0"/>
              </a:spcBef>
            </a:pPr>
            <a:r>
              <a:rPr lang="lv-LV" sz="1600" dirty="0">
                <a:solidFill>
                  <a:schemeClr val="tx1"/>
                </a:solidFill>
              </a:rPr>
              <a:t>AL	 	– aprēķinu lapa</a:t>
            </a:r>
          </a:p>
          <a:p>
            <a:pPr>
              <a:lnSpc>
                <a:spcPct val="120000"/>
              </a:lnSpc>
              <a:spcBef>
                <a:spcPts val="0"/>
              </a:spcBef>
            </a:pPr>
            <a:r>
              <a:rPr lang="lv-LV" sz="1500" dirty="0">
                <a:solidFill>
                  <a:schemeClr val="tx1"/>
                </a:solidFill>
              </a:rPr>
              <a:t>B/C	 	– ieguvumu un izmaksu attiecība</a:t>
            </a:r>
          </a:p>
          <a:p>
            <a:pPr>
              <a:lnSpc>
                <a:spcPct val="120000"/>
              </a:lnSpc>
              <a:spcBef>
                <a:spcPts val="0"/>
              </a:spcBef>
            </a:pPr>
            <a:r>
              <a:rPr lang="lv-LV" sz="1600" dirty="0">
                <a:solidFill>
                  <a:schemeClr val="tx1"/>
                </a:solidFill>
              </a:rPr>
              <a:t>DL	 	– darba lapa</a:t>
            </a:r>
          </a:p>
          <a:p>
            <a:pPr>
              <a:lnSpc>
                <a:spcPct val="120000"/>
              </a:lnSpc>
              <a:spcBef>
                <a:spcPts val="0"/>
              </a:spcBef>
            </a:pPr>
            <a:r>
              <a:rPr lang="lv-LV" sz="1600" dirty="0">
                <a:solidFill>
                  <a:schemeClr val="tx1"/>
                </a:solidFill>
              </a:rPr>
              <a:t>DP	 	– darbības programma</a:t>
            </a:r>
          </a:p>
          <a:p>
            <a:pPr>
              <a:lnSpc>
                <a:spcPct val="120000"/>
              </a:lnSpc>
              <a:spcBef>
                <a:spcPts val="0"/>
              </a:spcBef>
            </a:pPr>
            <a:r>
              <a:rPr lang="lv-LV" sz="1600" dirty="0">
                <a:solidFill>
                  <a:schemeClr val="tx1"/>
                </a:solidFill>
              </a:rPr>
              <a:t>ES	 	– Eiropas Savienība</a:t>
            </a:r>
          </a:p>
          <a:p>
            <a:pPr>
              <a:lnSpc>
                <a:spcPct val="120000"/>
              </a:lnSpc>
              <a:spcBef>
                <a:spcPts val="0"/>
              </a:spcBef>
            </a:pPr>
            <a:r>
              <a:rPr lang="lv-LV" sz="1500" dirty="0">
                <a:solidFill>
                  <a:schemeClr val="tx1"/>
                </a:solidFill>
              </a:rPr>
              <a:t>ENPV 		– ekonomiskā neto pašreizējā vērtība</a:t>
            </a:r>
          </a:p>
          <a:p>
            <a:pPr>
              <a:lnSpc>
                <a:spcPct val="120000"/>
              </a:lnSpc>
              <a:spcBef>
                <a:spcPts val="0"/>
              </a:spcBef>
            </a:pPr>
            <a:r>
              <a:rPr lang="lv-LV" sz="1500" dirty="0">
                <a:solidFill>
                  <a:schemeClr val="tx1"/>
                </a:solidFill>
              </a:rPr>
              <a:t>ERR	 	– ekonomiskā ienesīguma norma</a:t>
            </a:r>
          </a:p>
          <a:p>
            <a:pPr>
              <a:lnSpc>
                <a:spcPct val="120000"/>
              </a:lnSpc>
              <a:spcBef>
                <a:spcPts val="0"/>
              </a:spcBef>
            </a:pPr>
            <a:r>
              <a:rPr lang="lv-LV" sz="1600" dirty="0">
                <a:solidFill>
                  <a:schemeClr val="tx1"/>
                </a:solidFill>
              </a:rPr>
              <a:t>FNPVc	 	– finansiālais investīciju neto tagadnes ienesīgums</a:t>
            </a:r>
          </a:p>
          <a:p>
            <a:pPr>
              <a:lnSpc>
                <a:spcPct val="120000"/>
              </a:lnSpc>
              <a:spcBef>
                <a:spcPts val="0"/>
              </a:spcBef>
            </a:pPr>
            <a:r>
              <a:rPr lang="lv-LV" sz="1600" dirty="0">
                <a:solidFill>
                  <a:schemeClr val="tx1"/>
                </a:solidFill>
              </a:rPr>
              <a:t>FNPVk 		– finansiālais kapitāla neto tagadnes ienesīgums</a:t>
            </a:r>
          </a:p>
          <a:p>
            <a:pPr>
              <a:lnSpc>
                <a:spcPct val="120000"/>
              </a:lnSpc>
              <a:spcBef>
                <a:spcPts val="0"/>
              </a:spcBef>
            </a:pPr>
            <a:r>
              <a:rPr lang="lv-LV" sz="1600" dirty="0">
                <a:solidFill>
                  <a:schemeClr val="tx1"/>
                </a:solidFill>
              </a:rPr>
              <a:t>FRRc	 	– finanšu iekšējā investīciju peļņas norma</a:t>
            </a:r>
          </a:p>
          <a:p>
            <a:pPr>
              <a:lnSpc>
                <a:spcPct val="120000"/>
              </a:lnSpc>
              <a:spcBef>
                <a:spcPts val="0"/>
              </a:spcBef>
            </a:pPr>
            <a:r>
              <a:rPr lang="lv-LV" sz="1600" dirty="0">
                <a:solidFill>
                  <a:schemeClr val="tx1"/>
                </a:solidFill>
              </a:rPr>
              <a:t>FRRk	 	– finanšu iekšējā kapitāla peļņas norma</a:t>
            </a:r>
          </a:p>
          <a:p>
            <a:pPr>
              <a:lnSpc>
                <a:spcPct val="120000"/>
              </a:lnSpc>
              <a:spcBef>
                <a:spcPts val="0"/>
              </a:spcBef>
            </a:pPr>
            <a:r>
              <a:rPr lang="lv-LV" sz="1600" dirty="0">
                <a:solidFill>
                  <a:schemeClr val="tx1"/>
                </a:solidFill>
              </a:rPr>
              <a:t>IIA 		– izmaksu un ieguvumu analīze</a:t>
            </a:r>
          </a:p>
          <a:p>
            <a:pPr>
              <a:lnSpc>
                <a:spcPct val="120000"/>
              </a:lnSpc>
              <a:spcBef>
                <a:spcPts val="0"/>
              </a:spcBef>
            </a:pPr>
            <a:r>
              <a:rPr lang="lv-LV" sz="1600" dirty="0">
                <a:solidFill>
                  <a:schemeClr val="tx1"/>
                </a:solidFill>
              </a:rPr>
              <a:t>IIN	 	– iedzīvotāju ienākumu nodoklis</a:t>
            </a:r>
          </a:p>
          <a:p>
            <a:pPr>
              <a:lnSpc>
                <a:spcPct val="120000"/>
              </a:lnSpc>
              <a:spcBef>
                <a:spcPts val="0"/>
              </a:spcBef>
            </a:pPr>
            <a:r>
              <a:rPr lang="lv-LV" sz="1600" dirty="0">
                <a:solidFill>
                  <a:schemeClr val="tx1"/>
                </a:solidFill>
              </a:rPr>
              <a:t>IKP</a:t>
            </a:r>
            <a:r>
              <a:rPr lang="lv-LV" sz="1600" dirty="0">
                <a:latin typeface="Calibri" panose="020F0502020204030204" pitchFamily="34" charset="0"/>
                <a:ea typeface="Times New Roman" panose="02020603050405020304" pitchFamily="18" charset="0"/>
                <a:cs typeface="Times New Roman" panose="02020603050405020304" pitchFamily="18" charset="0"/>
              </a:rPr>
              <a:t>		</a:t>
            </a:r>
            <a:r>
              <a:rPr lang="lv-LV" sz="1600" dirty="0">
                <a:solidFill>
                  <a:schemeClr val="tx1"/>
                </a:solidFill>
              </a:rPr>
              <a:t>– iekšzemes kopprodukts</a:t>
            </a:r>
          </a:p>
          <a:p>
            <a:pPr>
              <a:lnSpc>
                <a:spcPct val="120000"/>
              </a:lnSpc>
              <a:spcBef>
                <a:spcPts val="0"/>
              </a:spcBef>
            </a:pPr>
            <a:r>
              <a:rPr lang="lv-LV" sz="1600" dirty="0">
                <a:solidFill>
                  <a:schemeClr val="tx1"/>
                </a:solidFill>
              </a:rPr>
              <a:t>MK 		– Ministru kabinets</a:t>
            </a:r>
          </a:p>
          <a:p>
            <a:pPr>
              <a:lnSpc>
                <a:spcPct val="120000"/>
              </a:lnSpc>
              <a:spcBef>
                <a:spcPts val="0"/>
              </a:spcBef>
            </a:pPr>
            <a:r>
              <a:rPr lang="lv-LV" sz="1600" dirty="0">
                <a:solidFill>
                  <a:schemeClr val="tx1"/>
                </a:solidFill>
              </a:rPr>
              <a:t>MK noteikumi Nr.593 	– Ministru kabineta 2015.gada 13.oktobra noteikumi Nr.593 «Darbības programmas «Izaugsme un nodarbinātība» 3.3.1. specifiskā 			atbalsta mērķa «Palielināt privāto investīciju apjomu reģionos, veicot ieguldījumus uzņēmējdarbības attīstībai atbilstoši pašvaldību 			attīstības programmās noteiktajai teritoriju ekonomiskajai specializācijai un balstoties uz vietējo uzņēmēju vajadzībām» īstenošanas 			noteikumi»</a:t>
            </a:r>
          </a:p>
          <a:p>
            <a:pPr>
              <a:lnSpc>
                <a:spcPct val="120000"/>
              </a:lnSpc>
              <a:spcBef>
                <a:spcPts val="0"/>
              </a:spcBef>
            </a:pPr>
            <a:r>
              <a:rPr lang="lv-LV" sz="1600" dirty="0">
                <a:solidFill>
                  <a:schemeClr val="tx1"/>
                </a:solidFill>
              </a:rPr>
              <a:t>MK noteikumi Nr.645 	– Ministru kabineta 2015.gada 10.novembra noteikumi Nr.645 «Darbības programmas «Izaugsme un nodarbinātība» 5.6.2. specifiskā 			atbalsta mērķa «Teritoriju revitalizācija, reģenerējot degradētās teritorijas atbilstoši pašvaldību integrētajām attīstības programmām» īstenošanas 		noteikumi»</a:t>
            </a:r>
          </a:p>
          <a:p>
            <a:pPr>
              <a:lnSpc>
                <a:spcPct val="120000"/>
              </a:lnSpc>
              <a:spcBef>
                <a:spcPts val="0"/>
              </a:spcBef>
            </a:pPr>
            <a:r>
              <a:rPr lang="lv-LV" sz="1600" dirty="0">
                <a:solidFill>
                  <a:schemeClr val="tx1"/>
                </a:solidFill>
              </a:rPr>
              <a:t>MS		– </a:t>
            </a:r>
            <a:r>
              <a:rPr lang="lv-LV" sz="1600" i="1" dirty="0">
                <a:solidFill>
                  <a:schemeClr val="tx1"/>
                </a:solidFill>
              </a:rPr>
              <a:t>Microsoft</a:t>
            </a:r>
          </a:p>
          <a:p>
            <a:pPr>
              <a:lnSpc>
                <a:spcPct val="120000"/>
              </a:lnSpc>
              <a:spcBef>
                <a:spcPts val="0"/>
              </a:spcBef>
            </a:pPr>
            <a:r>
              <a:rPr lang="lv-LV" sz="1600" dirty="0">
                <a:solidFill>
                  <a:schemeClr val="tx1"/>
                </a:solidFill>
              </a:rPr>
              <a:t>RL 		– rezultātu lapa</a:t>
            </a:r>
          </a:p>
          <a:p>
            <a:pPr>
              <a:lnSpc>
                <a:spcPct val="120000"/>
              </a:lnSpc>
              <a:spcBef>
                <a:spcPts val="0"/>
              </a:spcBef>
            </a:pPr>
            <a:r>
              <a:rPr lang="lv-LV" sz="1600" dirty="0">
                <a:solidFill>
                  <a:schemeClr val="tx1"/>
                </a:solidFill>
              </a:rPr>
              <a:t>PIV 		– projekta iesnieguma veidlapa</a:t>
            </a:r>
          </a:p>
          <a:p>
            <a:pPr>
              <a:lnSpc>
                <a:spcPct val="120000"/>
              </a:lnSpc>
              <a:spcBef>
                <a:spcPts val="0"/>
              </a:spcBef>
            </a:pPr>
            <a:r>
              <a:rPr lang="lv-LV" sz="1500" dirty="0">
                <a:solidFill>
                  <a:schemeClr val="tx1"/>
                </a:solidFill>
              </a:rPr>
              <a:t>PVN 		– pievienotās vērtības nodoklis</a:t>
            </a:r>
          </a:p>
          <a:p>
            <a:pPr>
              <a:lnSpc>
                <a:spcPct val="120000"/>
              </a:lnSpc>
              <a:spcBef>
                <a:spcPts val="0"/>
              </a:spcBef>
            </a:pPr>
            <a:r>
              <a:rPr lang="lv-LV" sz="1600" dirty="0">
                <a:solidFill>
                  <a:schemeClr val="tx1"/>
                </a:solidFill>
              </a:rPr>
              <a:t>SAM 3.3.1. 		– 3.3.1. specifiskais atbalsta mērķis «Palielināt privāto investīciju apjomu reģionos, veicot ieguldījumus uzņēmējdarbības attīstībai atbilstoši 			pašvaldību attīstības programmās noteiktajai teritoriju ekonomiskajai specializācijai un balstoties uz vietējo uzņēmēju vajadzībām»</a:t>
            </a:r>
          </a:p>
          <a:p>
            <a:pPr>
              <a:lnSpc>
                <a:spcPct val="120000"/>
              </a:lnSpc>
              <a:spcBef>
                <a:spcPts val="0"/>
              </a:spcBef>
            </a:pPr>
            <a:r>
              <a:rPr lang="lv-LV" sz="1600" dirty="0">
                <a:solidFill>
                  <a:schemeClr val="tx1"/>
                </a:solidFill>
              </a:rPr>
              <a:t>SAM 5.6.2.	 	– 5.6.2. specifiskais atbalsta mērķis "Teritoriju revitalizācija, reģenerējot degradētās teritorijas atbilstoši pašvaldību integrētajām attīstības 			programmām" un 13.1.3. specifiskais atbalsta mērķis "Atveseļošanas pasākumi vides un reģionālās attīstības jomā" 13.1.3.3. pasākums "Teritoriju 		revitalizācija uzņēmējdarbības veicināšanai pašvaldībās"</a:t>
            </a:r>
          </a:p>
        </p:txBody>
      </p:sp>
    </p:spTree>
    <p:extLst>
      <p:ext uri="{BB962C8B-B14F-4D97-AF65-F5344CB8AC3E}">
        <p14:creationId xmlns:p14="http://schemas.microsoft.com/office/powerpoint/2010/main" val="812774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5500" y="5745052"/>
            <a:ext cx="6031572" cy="572765"/>
          </a:xfrm>
          <a:prstGeom prst="rect">
            <a:avLst/>
          </a:prstGeom>
        </p:spPr>
      </p:pic>
      <p:sp>
        <p:nvSpPr>
          <p:cNvPr id="6" name="TextBox 5"/>
          <p:cNvSpPr txBox="1"/>
          <p:nvPr/>
        </p:nvSpPr>
        <p:spPr>
          <a:xfrm>
            <a:off x="203199" y="5671486"/>
            <a:ext cx="7975600" cy="646331"/>
          </a:xfrm>
          <a:prstGeom prst="rect">
            <a:avLst/>
          </a:prstGeom>
          <a:noFill/>
        </p:spPr>
        <p:txBody>
          <a:bodyPr wrap="square" rtlCol="0">
            <a:spAutoFit/>
          </a:bodyPr>
          <a:lstStyle/>
          <a:p>
            <a:r>
              <a:rPr lang="lv-LV" dirty="0"/>
              <a:t>Aizpildot formas, īpaši jāpievērš uzmanību apzīmējumiem!</a:t>
            </a:r>
          </a:p>
          <a:p>
            <a:r>
              <a:rPr lang="lv-LV" dirty="0"/>
              <a:t>Lauku apzīmējumi ir vienādi visās lapās!</a:t>
            </a:r>
          </a:p>
        </p:txBody>
      </p:sp>
      <p:sp>
        <p:nvSpPr>
          <p:cNvPr id="7" name="TextBox 6"/>
          <p:cNvSpPr txBox="1"/>
          <p:nvPr/>
        </p:nvSpPr>
        <p:spPr>
          <a:xfrm>
            <a:off x="338667" y="643468"/>
            <a:ext cx="11133666" cy="4401205"/>
          </a:xfrm>
          <a:prstGeom prst="rect">
            <a:avLst/>
          </a:prstGeom>
          <a:noFill/>
        </p:spPr>
        <p:txBody>
          <a:bodyPr wrap="square" rtlCol="0">
            <a:spAutoFit/>
          </a:bodyPr>
          <a:lstStyle/>
          <a:p>
            <a:r>
              <a:rPr lang="lv-LV" sz="1400" dirty="0"/>
              <a:t>IIA forma sastāv no </a:t>
            </a:r>
            <a:r>
              <a:rPr lang="lv-LV" sz="1400" b="1" dirty="0"/>
              <a:t>25 </a:t>
            </a:r>
            <a:r>
              <a:rPr lang="lv-LV" sz="1400" dirty="0"/>
              <a:t>MS Excel izklājlapām. </a:t>
            </a:r>
          </a:p>
          <a:p>
            <a:r>
              <a:rPr lang="lv-LV" sz="1400" dirty="0"/>
              <a:t>No tām:</a:t>
            </a:r>
          </a:p>
          <a:p>
            <a:endParaRPr lang="lv-LV" sz="1400" dirty="0"/>
          </a:p>
          <a:p>
            <a:pPr marL="285750" indent="-285750">
              <a:buFont typeface="Arial" panose="020B0604020202020204" pitchFamily="34" charset="0"/>
              <a:buChar char="•"/>
            </a:pPr>
            <a:r>
              <a:rPr lang="lv-LV" sz="1400" b="1" dirty="0"/>
              <a:t>viena</a:t>
            </a:r>
            <a:r>
              <a:rPr lang="lv-LV" sz="1400" dirty="0"/>
              <a:t> lapa – «Dati par projektu» ir titullapa, kurā identificē projekta iesniedzēju un citus projekta galvenos parametrus;</a:t>
            </a:r>
          </a:p>
          <a:p>
            <a:pPr marL="285750" indent="-285750">
              <a:buFont typeface="Arial" panose="020B0604020202020204" pitchFamily="34" charset="0"/>
              <a:buChar char="•"/>
            </a:pPr>
            <a:r>
              <a:rPr lang="lv-LV" sz="1400" b="1" dirty="0"/>
              <a:t>vienpadsmit </a:t>
            </a:r>
            <a:r>
              <a:rPr lang="lv-LV" sz="1400" dirty="0"/>
              <a:t>DL – (no «</a:t>
            </a:r>
            <a:r>
              <a:rPr lang="lv-LV" sz="1400" i="1" dirty="0"/>
              <a:t>1.1.A. Iesniedzējs</a:t>
            </a:r>
            <a:r>
              <a:rPr lang="lv-LV" sz="1400" dirty="0"/>
              <a:t>» līdz «</a:t>
            </a:r>
            <a:r>
              <a:rPr lang="lv-LV" sz="1400" i="1" dirty="0"/>
              <a:t>1.3.2. Partneris-komersants-2</a:t>
            </a:r>
            <a:r>
              <a:rPr lang="lv-LV" sz="1400" dirty="0"/>
              <a:t>», kurās ievada projekta iesniedzēja un katra sadarbības partnera izmaksu plūsmu;</a:t>
            </a:r>
          </a:p>
          <a:p>
            <a:pPr marL="285750" indent="-285750">
              <a:buFont typeface="Arial" panose="020B0604020202020204" pitchFamily="34" charset="0"/>
              <a:buChar char="•"/>
            </a:pPr>
            <a:r>
              <a:rPr lang="lv-LV" sz="1400" b="1" dirty="0"/>
              <a:t>septiņas</a:t>
            </a:r>
            <a:r>
              <a:rPr lang="lv-LV" sz="1400" dirty="0"/>
              <a:t> DL (no «</a:t>
            </a:r>
            <a:r>
              <a:rPr lang="lv-LV" sz="1400" i="1" dirty="0"/>
              <a:t>2. DL invest.n.pl.BEZ pr.</a:t>
            </a:r>
            <a:r>
              <a:rPr lang="lv-LV" sz="1400" dirty="0"/>
              <a:t>» līdz «</a:t>
            </a:r>
            <a:r>
              <a:rPr lang="lv-LV" sz="1400" i="1" dirty="0"/>
              <a:t>8.DL jut. Analīze-Fin.</a:t>
            </a:r>
            <a:r>
              <a:rPr lang="lv-LV" sz="1400" dirty="0"/>
              <a:t>»), kurās ievada papildinfomāciju IIA aprēķinu veikšanai aprēķinot atbilstošus finanšu, ekonomiskās un jutīguma analīzes rādītājus;</a:t>
            </a:r>
          </a:p>
          <a:p>
            <a:pPr marL="285750" indent="-285750">
              <a:buFont typeface="Arial" panose="020B0604020202020204" pitchFamily="34" charset="0"/>
              <a:buChar char="•"/>
            </a:pPr>
            <a:r>
              <a:rPr lang="lv-LV" sz="1400" b="1" dirty="0"/>
              <a:t>trīs</a:t>
            </a:r>
            <a:r>
              <a:rPr lang="lv-LV" sz="1400" dirty="0"/>
              <a:t> DL (no «</a:t>
            </a:r>
            <a:r>
              <a:rPr lang="lv-LV" sz="1400" i="1" dirty="0"/>
              <a:t>9. DL 2.pielikums</a:t>
            </a:r>
            <a:r>
              <a:rPr lang="lv-LV" sz="1400" dirty="0"/>
              <a:t>» līdz «</a:t>
            </a:r>
            <a:r>
              <a:rPr lang="lv-LV" sz="1400" i="1" dirty="0"/>
              <a:t>11.DL PIV 4.pielikums</a:t>
            </a:r>
            <a:r>
              <a:rPr lang="lv-LV" sz="1400" dirty="0"/>
              <a:t>»), kurās ievada informāciju PIV pielikumu atbilstošai aizpildīšanai;</a:t>
            </a:r>
          </a:p>
          <a:p>
            <a:pPr marL="285750" indent="-285750">
              <a:buFont typeface="Arial" panose="020B0604020202020204" pitchFamily="34" charset="0"/>
              <a:buChar char="•"/>
            </a:pPr>
            <a:r>
              <a:rPr lang="lv-LV" sz="1400" b="1" dirty="0"/>
              <a:t>viena</a:t>
            </a:r>
            <a:r>
              <a:rPr lang="lv-LV" sz="1400" dirty="0"/>
              <a:t> aprēķinu lapa – («</a:t>
            </a:r>
            <a:r>
              <a:rPr lang="lv-LV" sz="1400" i="1" dirty="0"/>
              <a:t>12. AL budžets kopā</a:t>
            </a:r>
            <a:r>
              <a:rPr lang="lv-LV" sz="1400" dirty="0"/>
              <a:t>») tajā rezultāti ģenerējas no iepriekš darba lapās ievadītajiem datiem;</a:t>
            </a:r>
          </a:p>
          <a:p>
            <a:pPr marL="285750" indent="-285750">
              <a:buFont typeface="Arial" panose="020B0604020202020204" pitchFamily="34" charset="0"/>
              <a:buChar char="•"/>
            </a:pPr>
            <a:r>
              <a:rPr lang="lv-LV" sz="1400" b="1" dirty="0"/>
              <a:t>viena</a:t>
            </a:r>
            <a:r>
              <a:rPr lang="lv-LV" sz="1400" dirty="0"/>
              <a:t> pieņēmumu lapa– («Pieņēmumi») tajā norāda datu avotus un aprēķinus IIA aprēķinos piemērotajiem mainīgajiem (piemēram, ieņēmumu, darbības izmaksu, atlikušās vērtības un kredīta maksājumu aprēķins vai arī sociālekonomisko ieguvumu aprēķins) </a:t>
            </a:r>
          </a:p>
          <a:p>
            <a:pPr marL="285750" indent="-285750">
              <a:buFont typeface="Arial" panose="020B0604020202020204" pitchFamily="34" charset="0"/>
              <a:buChar char="•"/>
            </a:pPr>
            <a:r>
              <a:rPr lang="lv-LV" sz="1400" b="1" dirty="0"/>
              <a:t>divas </a:t>
            </a:r>
            <a:r>
              <a:rPr lang="lv-LV" sz="1400" dirty="0"/>
              <a:t>lapas satur informāciju, kuru nepieciešams kopēt uz projekta iesniegumu (no «</a:t>
            </a:r>
            <a:r>
              <a:rPr lang="lv-LV" sz="1400" i="1" dirty="0"/>
              <a:t>9</a:t>
            </a:r>
            <a:r>
              <a:rPr lang="nb-NO" sz="1400" i="1" dirty="0"/>
              <a:t>. PIV 2.pielikums</a:t>
            </a:r>
            <a:r>
              <a:rPr lang="lv-LV" sz="1400" dirty="0"/>
              <a:t>» līdz «</a:t>
            </a:r>
            <a:r>
              <a:rPr lang="nb-NO" sz="1400" i="1" dirty="0"/>
              <a:t>1</a:t>
            </a:r>
            <a:r>
              <a:rPr lang="lv-LV" sz="1400" i="1" dirty="0"/>
              <a:t>1</a:t>
            </a:r>
            <a:r>
              <a:rPr lang="nb-NO" sz="1400" i="1" dirty="0"/>
              <a:t>. PIV 4.pielikums</a:t>
            </a:r>
            <a:r>
              <a:rPr lang="lv-LV" sz="1400" dirty="0"/>
              <a:t>» kā arī nosaka projekta iesniedzēja un katra sadarbības partnera individuālo ERAF līdzfinansējuma likmi;</a:t>
            </a:r>
          </a:p>
          <a:p>
            <a:pPr marL="285750" indent="-285750">
              <a:buFont typeface="Arial" panose="020B0604020202020204" pitchFamily="34" charset="0"/>
              <a:buChar char="•"/>
            </a:pPr>
            <a:r>
              <a:rPr lang="lv-LV" sz="1400" b="1" dirty="0"/>
              <a:t>viena</a:t>
            </a:r>
            <a:r>
              <a:rPr lang="lv-LV" sz="1400" dirty="0"/>
              <a:t> pārbaudes lapa («</a:t>
            </a:r>
            <a:r>
              <a:rPr lang="lv-LV" sz="1400" i="1" dirty="0"/>
              <a:t>13. Kontroles lapa</a:t>
            </a:r>
            <a:r>
              <a:rPr lang="lv-LV" sz="1400" dirty="0"/>
              <a:t>» ), kurā pārbauda kritēriju, MK noteikumu ierobežojumu izpildi.</a:t>
            </a:r>
          </a:p>
          <a:p>
            <a:endParaRPr lang="lv-LV" sz="1400" dirty="0"/>
          </a:p>
          <a:p>
            <a:pPr marL="285750" indent="-285750">
              <a:buFont typeface="Arial" panose="020B0604020202020204" pitchFamily="34" charset="0"/>
              <a:buChar char="•"/>
            </a:pPr>
            <a:endParaRPr lang="lv-LV" sz="1400" dirty="0"/>
          </a:p>
          <a:p>
            <a:pPr marL="285750" indent="-285750"/>
            <a:r>
              <a:rPr lang="lv-LV" sz="1400" b="1" dirty="0"/>
              <a:t>Jāņem vērā, ka šūnas, kuras nav nepieciešamas projekta informācijas ievadīšanai, ir aizsargātas, un rediģēt tās nav iespējams!</a:t>
            </a:r>
          </a:p>
          <a:p>
            <a:pPr marL="285750" indent="-285750"/>
            <a:endParaRPr lang="lv-LV" sz="1400" b="1" dirty="0"/>
          </a:p>
          <a:p>
            <a:pPr marL="285750" indent="-285750"/>
            <a:r>
              <a:rPr lang="lv-LV" sz="1400" b="1" dirty="0"/>
              <a:t>Izklājlapa «Pieņēmumi» nav aizsargāta, nodrošinot iespēju to papildināt ar visiem nepieciešamiem datu aprēķiniem!</a:t>
            </a:r>
          </a:p>
        </p:txBody>
      </p:sp>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VISPĀRĪGA INFORMĀCIJA</a:t>
            </a:r>
          </a:p>
        </p:txBody>
      </p:sp>
    </p:spTree>
    <p:extLst>
      <p:ext uri="{BB962C8B-B14F-4D97-AF65-F5344CB8AC3E}">
        <p14:creationId xmlns:p14="http://schemas.microsoft.com/office/powerpoint/2010/main" val="23573549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1385" y="730448"/>
            <a:ext cx="4262405" cy="4401205"/>
          </a:xfrm>
          <a:prstGeom prst="rect">
            <a:avLst/>
          </a:prstGeom>
          <a:noFill/>
        </p:spPr>
        <p:txBody>
          <a:bodyPr wrap="square" rtlCol="0">
            <a:spAutoFit/>
          </a:bodyPr>
          <a:lstStyle/>
          <a:p>
            <a:r>
              <a:rPr lang="lv-LV" sz="1400" dirty="0"/>
              <a:t>1.1. lauks - ierakstiet projekta iesniedzēju</a:t>
            </a:r>
          </a:p>
          <a:p>
            <a:r>
              <a:rPr lang="lv-LV" sz="1400" dirty="0"/>
              <a:t>1.2. lauks - izvēlieties projekta iesniedzēja veidu</a:t>
            </a:r>
          </a:p>
          <a:p>
            <a:r>
              <a:rPr lang="lv-LV" sz="1400" dirty="0"/>
              <a:t>1.3. lauks - ierakstiet projekta nosaukumu</a:t>
            </a:r>
          </a:p>
          <a:p>
            <a:r>
              <a:rPr lang="lv-LV" sz="1400" dirty="0"/>
              <a:t>1.4. lauks - izvēlieties SAM, kura ietvaros tiek gatavots projekts</a:t>
            </a:r>
          </a:p>
          <a:p>
            <a:r>
              <a:rPr lang="lv-LV" sz="1400" dirty="0"/>
              <a:t>1.5. lauks - ierakstiet atbilstošu valsts budžeta dotācijas pašvaldībai īpatsvaru (izmantojiet blakus norādīto saiti uz VARAM mājas lapu datu izvēlei )</a:t>
            </a:r>
          </a:p>
          <a:p>
            <a:r>
              <a:rPr lang="lv-LV" sz="1400" dirty="0"/>
              <a:t>1.6. lauks - ierakstiet projektā plānotos sadarbības partnerus </a:t>
            </a:r>
          </a:p>
          <a:p>
            <a:r>
              <a:rPr lang="lv-LV" sz="1400" dirty="0"/>
              <a:t>1.7. lauks - izvēlieties projekta uzsākšanas datumu, mēnesi un gadu</a:t>
            </a:r>
          </a:p>
          <a:p>
            <a:r>
              <a:rPr lang="lv-LV" sz="1400" dirty="0"/>
              <a:t>1.8. lauks – izvēlieties projekta iesniegšanas datumu, mēnesi un gadu</a:t>
            </a:r>
          </a:p>
          <a:p>
            <a:r>
              <a:rPr lang="lv-LV" sz="1400" dirty="0"/>
              <a:t>1.9. lauks – izvēlieties projektam atbilstošo nozari</a:t>
            </a:r>
          </a:p>
          <a:p>
            <a:r>
              <a:rPr lang="lv-LV" sz="1400" dirty="0"/>
              <a:t>1.10. lauks – norādiet nozarei atbilstošu pārskata periodu gados (izmantojiet blakus norādīto saiti uz Regulas 480/2014 1.pielikumu datu izvēlei)</a:t>
            </a:r>
          </a:p>
          <a:p>
            <a:r>
              <a:rPr lang="lv-LV" sz="1400" dirty="0"/>
              <a:t>1.11. lauks – norādiet SAM MK noteikumos noteikto maksimālo projekta īstenošanas ilgumu</a:t>
            </a:r>
          </a:p>
        </p:txBody>
      </p:sp>
      <p:sp>
        <p:nvSpPr>
          <p:cNvPr id="7"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TITULLAPA (izklājlapa «Dati par projektu»)</a:t>
            </a:r>
          </a:p>
        </p:txBody>
      </p:sp>
      <p:sp>
        <p:nvSpPr>
          <p:cNvPr id="28" name="TextBox 27"/>
          <p:cNvSpPr txBox="1"/>
          <p:nvPr/>
        </p:nvSpPr>
        <p:spPr>
          <a:xfrm>
            <a:off x="4577788" y="4377841"/>
            <a:ext cx="7172656" cy="2092881"/>
          </a:xfrm>
          <a:prstGeom prst="rect">
            <a:avLst/>
          </a:prstGeom>
          <a:solidFill>
            <a:srgbClr val="FFFF00"/>
          </a:solidFill>
        </p:spPr>
        <p:txBody>
          <a:bodyPr wrap="square" rtlCol="0">
            <a:spAutoFit/>
          </a:bodyPr>
          <a:lstStyle/>
          <a:p>
            <a:r>
              <a:rPr lang="lv-LV" b="1" dirty="0">
                <a:solidFill>
                  <a:srgbClr val="FF0000"/>
                </a:solidFill>
              </a:rPr>
              <a:t>Svarīgi!</a:t>
            </a:r>
          </a:p>
          <a:p>
            <a:r>
              <a:rPr lang="lv-LV" sz="1600" dirty="0"/>
              <a:t>Pirms uzsākt IIA modeļa aizpildīšanu, nepieciešams identificēt, vai projekta iesniedzējs un sadarbības </a:t>
            </a:r>
            <a:r>
              <a:rPr lang="lv-LV" sz="1600" u="sng" dirty="0"/>
              <a:t>partneri, kuri nav privātie komersanti</a:t>
            </a:r>
            <a:r>
              <a:rPr lang="lv-LV" sz="1600" dirty="0"/>
              <a:t>, vēlēsies katrs savu individuālo ERAF līdzfinansējuma likmi. Ja tāda nepieciešamība ir konstatēta, sadarbības partneriem ir jāveic atsevišķa IIA (ieteicams gadījumos, kad vienā projektā ir paredzēti savstarpēji nesaistīti objekti) – tikai tādā veidā ir iespējams noteikt katra sadarbības partnera individuālo ERAF līdzfinansējuma likmi MK noteikumu 19.2.apakšpunktā noteiktajām darbībām. </a:t>
            </a:r>
          </a:p>
        </p:txBody>
      </p:sp>
      <p:pic>
        <p:nvPicPr>
          <p:cNvPr id="8" name="Picture 7">
            <a:extLst>
              <a:ext uri="{FF2B5EF4-FFF2-40B4-BE49-F238E27FC236}">
                <a16:creationId xmlns:a16="http://schemas.microsoft.com/office/drawing/2014/main" id="{DCEB1BB9-1409-4498-81A2-300DA5B6A8DF}"/>
              </a:ext>
            </a:extLst>
          </p:cNvPr>
          <p:cNvPicPr>
            <a:picLocks noChangeAspect="1"/>
          </p:cNvPicPr>
          <p:nvPr/>
        </p:nvPicPr>
        <p:blipFill>
          <a:blip r:embed="rId2"/>
          <a:stretch>
            <a:fillRect/>
          </a:stretch>
        </p:blipFill>
        <p:spPr>
          <a:xfrm>
            <a:off x="4568943" y="643468"/>
            <a:ext cx="7172656" cy="3110385"/>
          </a:xfrm>
          <a:prstGeom prst="rect">
            <a:avLst/>
          </a:prstGeom>
        </p:spPr>
      </p:pic>
      <p:cxnSp>
        <p:nvCxnSpPr>
          <p:cNvPr id="10" name="Straight Arrow Connector 9"/>
          <p:cNvCxnSpPr>
            <a:cxnSpLocks/>
          </p:cNvCxnSpPr>
          <p:nvPr/>
        </p:nvCxnSpPr>
        <p:spPr>
          <a:xfrm>
            <a:off x="3411415" y="857315"/>
            <a:ext cx="3763105" cy="4543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a:off x="3950677" y="1076120"/>
            <a:ext cx="3223843" cy="3584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cxnSpLocks/>
          </p:cNvCxnSpPr>
          <p:nvPr/>
        </p:nvCxnSpPr>
        <p:spPr>
          <a:xfrm>
            <a:off x="3516923" y="1323625"/>
            <a:ext cx="3657597" cy="2413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cxnSpLocks/>
          </p:cNvCxnSpPr>
          <p:nvPr/>
        </p:nvCxnSpPr>
        <p:spPr>
          <a:xfrm>
            <a:off x="4372708" y="1585677"/>
            <a:ext cx="2801812" cy="1013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cxnSpLocks/>
          </p:cNvCxnSpPr>
          <p:nvPr/>
        </p:nvCxnSpPr>
        <p:spPr>
          <a:xfrm flipV="1">
            <a:off x="4091906" y="1959889"/>
            <a:ext cx="3082616" cy="6329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cxnSpLocks/>
          </p:cNvCxnSpPr>
          <p:nvPr/>
        </p:nvCxnSpPr>
        <p:spPr>
          <a:xfrm flipV="1">
            <a:off x="4091354" y="2457898"/>
            <a:ext cx="3083166" cy="6018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cxnSpLocks/>
          </p:cNvCxnSpPr>
          <p:nvPr/>
        </p:nvCxnSpPr>
        <p:spPr>
          <a:xfrm flipV="1">
            <a:off x="4074052" y="2687551"/>
            <a:ext cx="3100470" cy="11533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cxnSpLocks/>
          </p:cNvCxnSpPr>
          <p:nvPr/>
        </p:nvCxnSpPr>
        <p:spPr>
          <a:xfrm flipV="1">
            <a:off x="4109207" y="2592818"/>
            <a:ext cx="3065313" cy="8741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4E300A2-00C7-43B8-A1FE-BEC67408E8A7}"/>
              </a:ext>
            </a:extLst>
          </p:cNvPr>
          <p:cNvCxnSpPr>
            <a:cxnSpLocks/>
          </p:cNvCxnSpPr>
          <p:nvPr/>
        </p:nvCxnSpPr>
        <p:spPr>
          <a:xfrm flipV="1">
            <a:off x="4372707" y="1826062"/>
            <a:ext cx="2801813" cy="191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B1B38AF5-E81B-4AF9-A820-40E0DB0918A0}"/>
              </a:ext>
            </a:extLst>
          </p:cNvPr>
          <p:cNvCxnSpPr>
            <a:cxnSpLocks/>
          </p:cNvCxnSpPr>
          <p:nvPr/>
        </p:nvCxnSpPr>
        <p:spPr>
          <a:xfrm flipV="1">
            <a:off x="4109207" y="2815495"/>
            <a:ext cx="3065313" cy="13147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A7AB6D20-CF2A-481A-AC04-0D69A41B01E6}"/>
              </a:ext>
            </a:extLst>
          </p:cNvPr>
          <p:cNvCxnSpPr>
            <a:cxnSpLocks/>
          </p:cNvCxnSpPr>
          <p:nvPr/>
        </p:nvCxnSpPr>
        <p:spPr>
          <a:xfrm flipV="1">
            <a:off x="4109205" y="2967352"/>
            <a:ext cx="3065315" cy="18476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22181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lv-LV" sz="4800" b="1" dirty="0"/>
              <a:t>2.1.  </a:t>
            </a:r>
          </a:p>
        </p:txBody>
      </p:sp>
      <p:sp>
        <p:nvSpPr>
          <p:cNvPr id="5" name="Text Placeholder 4"/>
          <p:cNvSpPr>
            <a:spLocks noGrp="1"/>
          </p:cNvSpPr>
          <p:nvPr>
            <p:ph type="body" idx="1"/>
          </p:nvPr>
        </p:nvSpPr>
        <p:spPr/>
        <p:txBody>
          <a:bodyPr/>
          <a:lstStyle/>
          <a:p>
            <a:r>
              <a:rPr lang="lv-LV" sz="2400" b="1" dirty="0"/>
              <a:t>1.grupa – darba lapas</a:t>
            </a:r>
            <a:endParaRPr lang="lv-LV" dirty="0"/>
          </a:p>
        </p:txBody>
      </p:sp>
    </p:spTree>
    <p:extLst>
      <p:ext uri="{BB962C8B-B14F-4D97-AF65-F5344CB8AC3E}">
        <p14:creationId xmlns:p14="http://schemas.microsoft.com/office/powerpoint/2010/main" val="762697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DL un to aizpildīšanas kārtība</a:t>
            </a:r>
          </a:p>
        </p:txBody>
      </p:sp>
      <p:sp>
        <p:nvSpPr>
          <p:cNvPr id="9" name="TextBox 8"/>
          <p:cNvSpPr txBox="1"/>
          <p:nvPr/>
        </p:nvSpPr>
        <p:spPr>
          <a:xfrm>
            <a:off x="423334" y="684646"/>
            <a:ext cx="6362477" cy="5693866"/>
          </a:xfrm>
          <a:prstGeom prst="rect">
            <a:avLst/>
          </a:prstGeom>
          <a:noFill/>
        </p:spPr>
        <p:txBody>
          <a:bodyPr wrap="square" rtlCol="0">
            <a:spAutoFit/>
          </a:bodyPr>
          <a:lstStyle/>
          <a:p>
            <a:endParaRPr lang="lv-LV" sz="1400" dirty="0"/>
          </a:p>
          <a:p>
            <a:r>
              <a:rPr lang="lv-LV" sz="1400" dirty="0"/>
              <a:t>IIA modelis satur 18 DL, kurā jāievada pamatinformācija – projekta iesniedzēja </a:t>
            </a:r>
          </a:p>
          <a:p>
            <a:r>
              <a:rPr lang="lv-LV" sz="1400" dirty="0"/>
              <a:t>un sadarbības partneru izmaksas – un kuras var iedalīt </a:t>
            </a:r>
            <a:r>
              <a:rPr lang="lv-LV" sz="1400" b="1" dirty="0"/>
              <a:t>piecās</a:t>
            </a:r>
            <a:r>
              <a:rPr lang="lv-LV" sz="1400" dirty="0"/>
              <a:t> grupās:</a:t>
            </a:r>
          </a:p>
          <a:p>
            <a:endParaRPr lang="lv-LV" sz="1400" dirty="0"/>
          </a:p>
          <a:p>
            <a:r>
              <a:rPr lang="lv-LV" sz="1400" b="1" dirty="0"/>
              <a:t>Pirmā grupa </a:t>
            </a:r>
            <a:r>
              <a:rPr lang="lv-LV" sz="1400" dirty="0"/>
              <a:t>- DL, kurās ievada projekta izmaksas sadalījumā pa gadiem:</a:t>
            </a:r>
          </a:p>
          <a:p>
            <a:pPr marL="800100" lvl="1" indent="-342900">
              <a:buFont typeface="+mj-lt"/>
              <a:buAutoNum type="alphaLcParenR"/>
            </a:pPr>
            <a:r>
              <a:rPr lang="lv-LV" sz="1400" i="1" dirty="0"/>
              <a:t>1.1.A. Iesniedzējs, 1.1.B. Iesniedzējs </a:t>
            </a:r>
            <a:r>
              <a:rPr lang="lv-LV" sz="1400" dirty="0"/>
              <a:t>un</a:t>
            </a:r>
            <a:r>
              <a:rPr lang="lv-LV" sz="1400" i="1" dirty="0"/>
              <a:t> 1.1.C. Iesniedzējs</a:t>
            </a:r>
          </a:p>
          <a:p>
            <a:pPr marL="800100" lvl="1" indent="-342900">
              <a:buFont typeface="+mj-lt"/>
              <a:buAutoNum type="alphaLcParenR"/>
            </a:pPr>
            <a:r>
              <a:rPr lang="lv-LV" sz="1400" i="1" dirty="0"/>
              <a:t>1.2.1.A. Partneris-1, 1.2.1.B. Partneris-1 </a:t>
            </a:r>
            <a:r>
              <a:rPr lang="lv-LV" sz="1400" dirty="0"/>
              <a:t>un</a:t>
            </a:r>
            <a:r>
              <a:rPr lang="lv-LV" sz="1400" i="1" dirty="0"/>
              <a:t> 1.2.1.C. Partneris-1</a:t>
            </a:r>
          </a:p>
          <a:p>
            <a:pPr marL="800100" lvl="1" indent="-342900">
              <a:buFont typeface="+mj-lt"/>
              <a:buAutoNum type="alphaLcParenR"/>
            </a:pPr>
            <a:r>
              <a:rPr lang="lv-LV" sz="1400" i="1" dirty="0"/>
              <a:t>1.2.2.A. Partneris-2 </a:t>
            </a:r>
            <a:r>
              <a:rPr lang="lv-LV" sz="1400" dirty="0"/>
              <a:t>un </a:t>
            </a:r>
            <a:r>
              <a:rPr lang="lv-LV" sz="1400" i="1" dirty="0"/>
              <a:t>1.2.2.B. Partneris-2 </a:t>
            </a:r>
            <a:r>
              <a:rPr lang="lv-LV" sz="1400" dirty="0"/>
              <a:t>un</a:t>
            </a:r>
            <a:r>
              <a:rPr lang="lv-LV" sz="1400" i="1" dirty="0"/>
              <a:t> 1.2.2.C. Partneris-2</a:t>
            </a:r>
          </a:p>
          <a:p>
            <a:pPr marL="800100" lvl="1" indent="-342900">
              <a:buFont typeface="+mj-lt"/>
              <a:buAutoNum type="alphaLcParenR"/>
            </a:pPr>
            <a:r>
              <a:rPr lang="lv-LV" sz="1400" i="1" dirty="0"/>
              <a:t>1.3.1. Partneris-komersants-1</a:t>
            </a:r>
          </a:p>
          <a:p>
            <a:pPr marL="800100" lvl="1" indent="-342900">
              <a:buFont typeface="+mj-lt"/>
              <a:buAutoNum type="alphaLcParenR"/>
            </a:pPr>
            <a:r>
              <a:rPr lang="lv-LV" sz="1400" i="1" dirty="0"/>
              <a:t>1.3.2. Partneris-komersants-2</a:t>
            </a:r>
          </a:p>
          <a:p>
            <a:pPr marL="800100" lvl="1" indent="-342900">
              <a:buFont typeface="+mj-lt"/>
              <a:buAutoNum type="alphaLcParenR"/>
            </a:pPr>
            <a:endParaRPr lang="lv-LV" sz="1400" i="1" dirty="0"/>
          </a:p>
          <a:p>
            <a:r>
              <a:rPr lang="lv-LV" sz="1400" b="1" dirty="0"/>
              <a:t>Otrā grupa </a:t>
            </a:r>
            <a:r>
              <a:rPr lang="lv-LV" sz="1400" dirty="0"/>
              <a:t>- DL, kurās salīdzina projekta alternatīvas:</a:t>
            </a:r>
          </a:p>
          <a:p>
            <a:pPr marL="800100" lvl="1" indent="-342900">
              <a:buFont typeface="+mj-lt"/>
              <a:buAutoNum type="alphaLcParenR"/>
            </a:pPr>
            <a:r>
              <a:rPr lang="lv-LV" sz="1400" i="1" dirty="0"/>
              <a:t>2. DL invest.n.pl.BEZ pr.</a:t>
            </a:r>
          </a:p>
          <a:p>
            <a:pPr marL="800100" lvl="1" indent="-342900">
              <a:buFont typeface="+mj-lt"/>
              <a:buAutoNum type="alphaLcParenR"/>
            </a:pPr>
            <a:r>
              <a:rPr lang="lv-LV" sz="1400" i="1" dirty="0"/>
              <a:t>3. DL invest.n.pl.AR pr.</a:t>
            </a:r>
          </a:p>
          <a:p>
            <a:pPr marL="800100" lvl="1" indent="-342900">
              <a:buFont typeface="+mj-lt"/>
              <a:buAutoNum type="alphaLcParenR"/>
            </a:pPr>
            <a:endParaRPr lang="lv-LV" sz="1400" dirty="0"/>
          </a:p>
          <a:p>
            <a:r>
              <a:rPr lang="lv-LV" sz="1400" b="1" dirty="0"/>
              <a:t>Trešā grupa </a:t>
            </a:r>
            <a:r>
              <a:rPr lang="lv-LV" sz="1400" dirty="0"/>
              <a:t>- DL, kurā jānovērtē finansiālo ilgtspēju:</a:t>
            </a:r>
          </a:p>
          <a:p>
            <a:pPr marL="800100" lvl="1" indent="-342900">
              <a:buFont typeface="+mj-lt"/>
              <a:buAutoNum type="alphaLcParenR"/>
            </a:pPr>
            <a:r>
              <a:rPr lang="lv-LV" sz="1400" i="1" dirty="0"/>
              <a:t>4.DL Finansiālā ilgtspēja</a:t>
            </a:r>
          </a:p>
          <a:p>
            <a:pPr marL="800100" lvl="1" indent="-342900">
              <a:buFont typeface="+mj-lt"/>
              <a:buAutoNum type="alphaLcParenR"/>
            </a:pPr>
            <a:endParaRPr lang="lv-LV" sz="1400" dirty="0"/>
          </a:p>
          <a:p>
            <a:r>
              <a:rPr lang="lv-LV" sz="1400" b="1" dirty="0"/>
              <a:t>Ceturtā grupa </a:t>
            </a:r>
            <a:r>
              <a:rPr lang="lv-LV" sz="1400" dirty="0"/>
              <a:t>- DL, kurā ievada sociālekonomiskos ieguvumus un zaudējumus un datus finanšu analīzes veikšanai:</a:t>
            </a:r>
          </a:p>
          <a:p>
            <a:pPr marL="800100" lvl="1" indent="-342900">
              <a:buFont typeface="+mj-lt"/>
              <a:buAutoNum type="alphaLcParenR"/>
            </a:pPr>
            <a:r>
              <a:rPr lang="lv-LV" sz="1400" i="1" dirty="0"/>
              <a:t>5. DL </a:t>
            </a:r>
            <a:r>
              <a:rPr lang="lv-LV" sz="1400" i="1" dirty="0" err="1"/>
              <a:t>soc.econom</a:t>
            </a:r>
            <a:r>
              <a:rPr lang="lv-LV" sz="1400" i="1" dirty="0"/>
              <a:t>. analīze</a:t>
            </a:r>
          </a:p>
          <a:p>
            <a:pPr marL="800100" lvl="1" indent="-342900">
              <a:buFont typeface="+mj-lt"/>
              <a:buAutoNum type="alphaLcParenR"/>
            </a:pPr>
            <a:r>
              <a:rPr lang="lv-LV" sz="1400" i="1" dirty="0"/>
              <a:t>6. DL finanšu analīze</a:t>
            </a:r>
          </a:p>
          <a:p>
            <a:pPr marL="800100" lvl="1" indent="-342900">
              <a:buFont typeface="+mj-lt"/>
              <a:buAutoNum type="alphaLcParenR"/>
            </a:pPr>
            <a:endParaRPr lang="lv-LV" sz="1400" i="1" dirty="0"/>
          </a:p>
          <a:p>
            <a:r>
              <a:rPr lang="lv-LV" sz="1400" b="1" dirty="0"/>
              <a:t>Piektā grupa </a:t>
            </a:r>
            <a:r>
              <a:rPr lang="lv-LV" sz="1400" dirty="0"/>
              <a:t>- DL, kurās var veikt (nav obligāti) jutīguma analīzi:</a:t>
            </a:r>
          </a:p>
          <a:p>
            <a:pPr marL="800100" lvl="1" indent="-342900">
              <a:buFont typeface="+mj-lt"/>
              <a:buAutoNum type="alphaLcParenR"/>
            </a:pPr>
            <a:r>
              <a:rPr lang="lv-LV" sz="1400" i="1" dirty="0"/>
              <a:t>7.DL  jut. analīze-Soc.</a:t>
            </a:r>
          </a:p>
          <a:p>
            <a:pPr marL="800100" lvl="1" indent="-342900">
              <a:buFont typeface="+mj-lt"/>
              <a:buAutoNum type="alphaLcParenR"/>
            </a:pPr>
            <a:r>
              <a:rPr lang="lv-LV" sz="1400" i="1" dirty="0"/>
              <a:t>8.DL jut. analīze-Fin.</a:t>
            </a:r>
          </a:p>
        </p:txBody>
      </p:sp>
      <p:sp>
        <p:nvSpPr>
          <p:cNvPr id="2" name="TextBox 1"/>
          <p:cNvSpPr txBox="1"/>
          <p:nvPr/>
        </p:nvSpPr>
        <p:spPr>
          <a:xfrm>
            <a:off x="6785811" y="615698"/>
            <a:ext cx="5065294" cy="5632311"/>
          </a:xfrm>
          <a:prstGeom prst="rect">
            <a:avLst/>
          </a:prstGeom>
          <a:solidFill>
            <a:srgbClr val="FFFF00"/>
          </a:solidFill>
        </p:spPr>
        <p:txBody>
          <a:bodyPr wrap="square" rtlCol="0">
            <a:spAutoFit/>
          </a:bodyPr>
          <a:lstStyle/>
          <a:p>
            <a:r>
              <a:rPr lang="lv-LV" sz="1400" b="1" dirty="0"/>
              <a:t>Piemēram:</a:t>
            </a:r>
          </a:p>
          <a:p>
            <a:pPr marL="342900" indent="-342900">
              <a:buAutoNum type="arabicParenR"/>
            </a:pPr>
            <a:r>
              <a:rPr lang="lv-LV" sz="1400" dirty="0"/>
              <a:t>Ja projektā paredzēts projekta iesniedzējs bez sadarbības partneriem un ja projektā nav paredzēts valsts atbalsts, no </a:t>
            </a:r>
            <a:r>
              <a:rPr lang="lv-LV" sz="1400" b="1" dirty="0"/>
              <a:t>pirmās</a:t>
            </a:r>
            <a:r>
              <a:rPr lang="lv-LV" sz="1400" dirty="0"/>
              <a:t> grupas DL jāaizpilda tikai viena DL:</a:t>
            </a:r>
          </a:p>
          <a:p>
            <a:r>
              <a:rPr lang="lv-LV" sz="1400" i="1" dirty="0"/>
              <a:t>	1.1.A. Iesniedzējs</a:t>
            </a:r>
            <a:endParaRPr lang="lv-LV" sz="1400" dirty="0"/>
          </a:p>
          <a:p>
            <a:pPr marL="342900" indent="-342900">
              <a:buAutoNum type="arabicParenR"/>
            </a:pPr>
            <a:endParaRPr lang="lv-LV" sz="1400" dirty="0"/>
          </a:p>
          <a:p>
            <a:pPr marL="342900" indent="-342900">
              <a:buFont typeface="+mj-lt"/>
              <a:buAutoNum type="arabicParenR" startAt="2"/>
            </a:pPr>
            <a:r>
              <a:rPr lang="lv-LV" sz="1400" dirty="0"/>
              <a:t>Ja projektā paredzēts projekta iesniedzējs, kurš plāno tikai valsts atbalsta darbības, kā arī sabiedrisko pakalpojumu sniedzējs, kurš </a:t>
            </a:r>
            <a:r>
              <a:rPr lang="lv-LV" sz="1400" u="sng" dirty="0"/>
              <a:t>pats sedz savas izmaksas*</a:t>
            </a:r>
            <a:r>
              <a:rPr lang="lv-LV" sz="1400" dirty="0"/>
              <a:t>, un divi privātie komersanti, jāaizpilda šādas </a:t>
            </a:r>
            <a:r>
              <a:rPr lang="lv-LV" sz="1400" b="1" dirty="0"/>
              <a:t>pirmās</a:t>
            </a:r>
            <a:r>
              <a:rPr lang="lv-LV" sz="1400" dirty="0"/>
              <a:t> grupas DL: </a:t>
            </a:r>
          </a:p>
          <a:p>
            <a:r>
              <a:rPr lang="lv-LV" sz="1400" i="1" dirty="0"/>
              <a:t>	1.1.B. Iesniedzējs</a:t>
            </a:r>
          </a:p>
          <a:p>
            <a:r>
              <a:rPr lang="lv-LV" sz="1400" i="1" dirty="0"/>
              <a:t>	1.2.1.C. Partneris-1</a:t>
            </a:r>
          </a:p>
          <a:p>
            <a:r>
              <a:rPr lang="lv-LV" sz="1400" i="1" dirty="0"/>
              <a:t>	1.3.1. Partneris-komersants-1</a:t>
            </a:r>
          </a:p>
          <a:p>
            <a:r>
              <a:rPr lang="lv-LV" sz="1400" i="1" dirty="0"/>
              <a:t>	1.3.2. Partneris-komersants-2</a:t>
            </a:r>
          </a:p>
          <a:p>
            <a:pPr marL="342900" indent="-342900">
              <a:buFontTx/>
              <a:buAutoNum type="arabicParenR"/>
            </a:pPr>
            <a:endParaRPr lang="lv-LV" sz="1400" i="1" dirty="0"/>
          </a:p>
          <a:p>
            <a:pPr marL="342900" indent="-342900">
              <a:buFont typeface="+mj-lt"/>
              <a:buAutoNum type="arabicParenR" startAt="3"/>
            </a:pPr>
            <a:r>
              <a:rPr lang="lv-LV" sz="1400" dirty="0"/>
              <a:t>Ja projektā paredzēts projekta iesniedzējs, kurš plāno gan valsts atbalsta darbības, gan arī darbības, kuras nav saistītas ar valsts atbalstu, kā arī cita pašvaldība kā sadarbības partneris, kurš neplāno valsts atbalsta darbības, un privātais komersants kā sadarbības partneris, jāaizpilda šādas </a:t>
            </a:r>
            <a:r>
              <a:rPr lang="lv-LV" sz="1400" b="1" dirty="0"/>
              <a:t>pirmās</a:t>
            </a:r>
            <a:r>
              <a:rPr lang="lv-LV" sz="1400" dirty="0"/>
              <a:t> grupas DL:</a:t>
            </a:r>
          </a:p>
          <a:p>
            <a:r>
              <a:rPr lang="lv-LV" sz="1400" dirty="0"/>
              <a:t>	</a:t>
            </a:r>
            <a:r>
              <a:rPr lang="lv-LV" sz="1400" i="1" dirty="0"/>
              <a:t>1.1.A. Iesniedzējs</a:t>
            </a:r>
          </a:p>
          <a:p>
            <a:r>
              <a:rPr lang="lv-LV" sz="1400" i="1" dirty="0"/>
              <a:t>	1.1.B. Iesniedzējs</a:t>
            </a:r>
          </a:p>
          <a:p>
            <a:r>
              <a:rPr lang="lv-LV" sz="1400" i="1" dirty="0"/>
              <a:t>	1.2.1.A. Partneris-1</a:t>
            </a:r>
          </a:p>
          <a:p>
            <a:r>
              <a:rPr lang="lv-LV" sz="1400" i="1" dirty="0"/>
              <a:t>	1.2.1. Partneris-komersants-1</a:t>
            </a:r>
          </a:p>
          <a:p>
            <a:endParaRPr lang="lv-LV" sz="1000" i="1" dirty="0"/>
          </a:p>
        </p:txBody>
      </p:sp>
    </p:spTree>
    <p:extLst>
      <p:ext uri="{BB962C8B-B14F-4D97-AF65-F5344CB8AC3E}">
        <p14:creationId xmlns:p14="http://schemas.microsoft.com/office/powerpoint/2010/main" val="28658176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Darba lapas, kurās ievada projekta izmaksas sadalījumā pa gadiem</a:t>
            </a:r>
          </a:p>
        </p:txBody>
      </p:sp>
      <p:sp>
        <p:nvSpPr>
          <p:cNvPr id="9" name="TextBox 8"/>
          <p:cNvSpPr txBox="1"/>
          <p:nvPr/>
        </p:nvSpPr>
        <p:spPr>
          <a:xfrm>
            <a:off x="423334" y="3903334"/>
            <a:ext cx="11293178" cy="1723549"/>
          </a:xfrm>
          <a:prstGeom prst="rect">
            <a:avLst/>
          </a:prstGeom>
          <a:noFill/>
        </p:spPr>
        <p:txBody>
          <a:bodyPr wrap="square" rtlCol="0">
            <a:spAutoFit/>
          </a:bodyPr>
          <a:lstStyle/>
          <a:p>
            <a:r>
              <a:rPr lang="lv-LV" sz="1400" dirty="0"/>
              <a:t>Ja projektā ir paredzēti vairāk sadarbības partneru, nekā modelī paredzēts, piemēram, trīs privātie komersanti vai trīs sadarbības partneri, kuri nav privātie komersanti, divu vai vairāku sadarbības partneru, kuriem ir vienādi projekta īstenošanas nosacījumi (viens un tas pats sadarbības partnera tips un sadarbības partneru grupā tiek īstenotas </a:t>
            </a:r>
            <a:r>
              <a:rPr lang="lv-LV" sz="1400" b="1" dirty="0"/>
              <a:t>tikai MK noteikumu 19.1.apakšpunktā </a:t>
            </a:r>
            <a:r>
              <a:rPr lang="lv-LV" sz="1400" dirty="0"/>
              <a:t>noteiktās darbības), izmaksu naudas plūsmas var apvienot vienā, pirms tam izveidojot katra sadarbības partnera darba lapu izmaksu plūsmu kopijas, un katru individuālo izmaksu plūsmu konsolidējot kādā no IIA modeļa pamata darba lapām.</a:t>
            </a:r>
          </a:p>
          <a:p>
            <a:endParaRPr lang="lv-LV" sz="800" dirty="0"/>
          </a:p>
          <a:p>
            <a:r>
              <a:rPr lang="lv-LV" sz="1400" dirty="0"/>
              <a:t>Projekta iesniedzējam un sadarbības partneriem ir paredzētas atsevišķas izmaksu plūsmas, lai  aprēķinātu individuālos finansēšanas plānus sadalījumā pa valsts atbalsta veidiem (</a:t>
            </a:r>
            <a:r>
              <a:rPr lang="lv-LV" sz="1400" i="1" dirty="0"/>
              <a:t>9</a:t>
            </a:r>
            <a:r>
              <a:rPr lang="nb-NO" sz="1400" i="1" dirty="0"/>
              <a:t>. PIV 2.pielikums</a:t>
            </a:r>
            <a:r>
              <a:rPr lang="lv-LV" sz="1400" i="1" dirty="0"/>
              <a:t>)</a:t>
            </a:r>
            <a:r>
              <a:rPr lang="lv-LV" sz="1400" dirty="0"/>
              <a:t>  un precīzi noteiktu finansējuma avotu sadalījumu.</a:t>
            </a:r>
          </a:p>
        </p:txBody>
      </p:sp>
      <p:sp>
        <p:nvSpPr>
          <p:cNvPr id="3" name="TextBox 2"/>
          <p:cNvSpPr txBox="1"/>
          <p:nvPr/>
        </p:nvSpPr>
        <p:spPr>
          <a:xfrm>
            <a:off x="423334" y="672962"/>
            <a:ext cx="3173306" cy="3108543"/>
          </a:xfrm>
          <a:prstGeom prst="rect">
            <a:avLst/>
          </a:prstGeom>
          <a:noFill/>
        </p:spPr>
        <p:txBody>
          <a:bodyPr wrap="square" rtlCol="0">
            <a:spAutoFit/>
          </a:bodyPr>
          <a:lstStyle/>
          <a:p>
            <a:pPr algn="just"/>
            <a:r>
              <a:rPr lang="lv-LV" sz="1400" dirty="0"/>
              <a:t>Šajās darba lapās var ievadīt informāciju par projekta izmaksu plūsmu individuāli:</a:t>
            </a:r>
          </a:p>
          <a:p>
            <a:pPr algn="just"/>
            <a:r>
              <a:rPr lang="lv-LV" sz="1400" dirty="0"/>
              <a:t>1) </a:t>
            </a:r>
            <a:r>
              <a:rPr lang="lv-LV" sz="1400" b="1" dirty="0"/>
              <a:t>projekta iesniedzējam </a:t>
            </a:r>
            <a:r>
              <a:rPr lang="lv-LV" sz="1400" dirty="0"/>
              <a:t>(pašvaldībai vai tās iestādei, pašvaldības kapitālsabiedrībai, brīvostas pārvaldei vai speciālās ekonomiskās zonas pārvaldei);</a:t>
            </a:r>
          </a:p>
          <a:p>
            <a:pPr algn="just"/>
            <a:r>
              <a:rPr lang="lv-LV" sz="1400" dirty="0"/>
              <a:t>2) </a:t>
            </a:r>
            <a:r>
              <a:rPr lang="lv-LV" sz="1400" b="1" dirty="0"/>
              <a:t>diviem sadarbības partneriem, kuri nav privātie komersanti </a:t>
            </a:r>
            <a:r>
              <a:rPr lang="lv-LV" sz="1400" dirty="0"/>
              <a:t>(pašvaldībai vai tās iestādei, pašvaldības kapitālsabiedrībai, tai skaitā sabiedrisko pakalpojumu sniedzējam);</a:t>
            </a:r>
          </a:p>
          <a:p>
            <a:pPr algn="just"/>
            <a:r>
              <a:rPr lang="lv-LV" sz="1400" dirty="0"/>
              <a:t>3) </a:t>
            </a:r>
            <a:r>
              <a:rPr lang="lv-LV" sz="1400" b="1" dirty="0"/>
              <a:t>diviem privātajiem komersantiem kā sadarbības partneriem</a:t>
            </a:r>
          </a:p>
        </p:txBody>
      </p:sp>
      <p:pic>
        <p:nvPicPr>
          <p:cNvPr id="6" name="Picture 5">
            <a:extLst>
              <a:ext uri="{FF2B5EF4-FFF2-40B4-BE49-F238E27FC236}">
                <a16:creationId xmlns:a16="http://schemas.microsoft.com/office/drawing/2014/main" id="{1E68356C-B553-4572-9609-1FC6F97822A5}"/>
              </a:ext>
            </a:extLst>
          </p:cNvPr>
          <p:cNvPicPr>
            <a:picLocks noChangeAspect="1"/>
          </p:cNvPicPr>
          <p:nvPr/>
        </p:nvPicPr>
        <p:blipFill>
          <a:blip r:embed="rId2"/>
          <a:stretch>
            <a:fillRect/>
          </a:stretch>
        </p:blipFill>
        <p:spPr>
          <a:xfrm>
            <a:off x="3582537" y="658468"/>
            <a:ext cx="8269494" cy="2893099"/>
          </a:xfrm>
          <a:prstGeom prst="rect">
            <a:avLst/>
          </a:prstGeom>
        </p:spPr>
      </p:pic>
    </p:spTree>
    <p:extLst>
      <p:ext uri="{BB962C8B-B14F-4D97-AF65-F5344CB8AC3E}">
        <p14:creationId xmlns:p14="http://schemas.microsoft.com/office/powerpoint/2010/main" val="4620851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Darba lapas, kurās ievada projekta izmaksas sadalījumā pa gadiem</a:t>
            </a:r>
          </a:p>
        </p:txBody>
      </p:sp>
      <p:sp>
        <p:nvSpPr>
          <p:cNvPr id="6" name="TextBox 5"/>
          <p:cNvSpPr txBox="1"/>
          <p:nvPr/>
        </p:nvSpPr>
        <p:spPr>
          <a:xfrm>
            <a:off x="423334" y="856126"/>
            <a:ext cx="11523545" cy="3970318"/>
          </a:xfrm>
          <a:prstGeom prst="rect">
            <a:avLst/>
          </a:prstGeom>
          <a:noFill/>
        </p:spPr>
        <p:txBody>
          <a:bodyPr wrap="square" rtlCol="0">
            <a:spAutoFit/>
          </a:bodyPr>
          <a:lstStyle/>
          <a:p>
            <a:r>
              <a:rPr lang="lv-LV" sz="1400" dirty="0"/>
              <a:t>Citi aspekti, kas jāņem vērā:</a:t>
            </a:r>
          </a:p>
          <a:p>
            <a:endParaRPr lang="lv-LV" sz="1400" dirty="0"/>
          </a:p>
          <a:p>
            <a:pPr marL="285750" indent="-285750">
              <a:buFont typeface="Arial" panose="020B0604020202020204" pitchFamily="34" charset="0"/>
              <a:buChar char="•"/>
            </a:pPr>
            <a:r>
              <a:rPr lang="lv-LV" sz="1400" dirty="0"/>
              <a:t>DL pirmspēdējā rindā </a:t>
            </a:r>
            <a:r>
              <a:rPr lang="lv-LV" sz="1400" b="1" dirty="0"/>
              <a:t>«t.sk. PVN» </a:t>
            </a:r>
            <a:r>
              <a:rPr lang="lv-LV" sz="1400" dirty="0"/>
              <a:t>ir jānorāda neattiecināmajās izmaksās ietvertais PVN, kā rezultātā DL pēdējā rindā «</a:t>
            </a:r>
            <a:r>
              <a:rPr lang="lv-LV" sz="1400" b="1" dirty="0"/>
              <a:t>Investīciju izmaksas bez neparedzētajiem izdevumiem un </a:t>
            </a:r>
            <a:r>
              <a:rPr lang="lv-LV" sz="1400" b="1" dirty="0" err="1"/>
              <a:t>neatt</a:t>
            </a:r>
            <a:r>
              <a:rPr lang="lv-LV" sz="1400" b="1" dirty="0"/>
              <a:t>. PVN</a:t>
            </a:r>
            <a:r>
              <a:rPr lang="lv-LV" sz="1400" dirty="0"/>
              <a:t>» tiek aprēķināts automātiski.</a:t>
            </a:r>
          </a:p>
          <a:p>
            <a:pPr marL="285750" indent="-285750">
              <a:buFont typeface="Arial" panose="020B0604020202020204" pitchFamily="34" charset="0"/>
              <a:buChar char="•"/>
            </a:pPr>
            <a:r>
              <a:rPr lang="lv-LV" sz="1400" dirty="0"/>
              <a:t>Izmaksu pozīcijās «</a:t>
            </a:r>
            <a:r>
              <a:rPr lang="lv-LV" sz="1400" b="1" dirty="0"/>
              <a:t>7.1.Projektēšanas izmaksas  (</a:t>
            </a:r>
            <a:r>
              <a:rPr lang="lv-LV" sz="1400" b="1" i="1" dirty="0" err="1"/>
              <a:t>de</a:t>
            </a:r>
            <a:r>
              <a:rPr lang="lv-LV" sz="1400" b="1" i="1" dirty="0"/>
              <a:t> minimis</a:t>
            </a:r>
            <a:r>
              <a:rPr lang="lv-LV" sz="1400" b="1" dirty="0"/>
              <a:t>)</a:t>
            </a:r>
            <a:r>
              <a:rPr lang="lv-LV" sz="1400" dirty="0"/>
              <a:t>» un «</a:t>
            </a:r>
            <a:r>
              <a:rPr lang="lv-LV" sz="1400" b="1" dirty="0"/>
              <a:t>11. Projekta iesnieguma un to pamatojošās dokumentācijas sagatavošanas izmaksas (</a:t>
            </a:r>
            <a:r>
              <a:rPr lang="lv-LV" sz="1400" b="1" i="1" dirty="0" err="1"/>
              <a:t>de</a:t>
            </a:r>
            <a:r>
              <a:rPr lang="lv-LV" sz="1400" b="1" i="1" dirty="0"/>
              <a:t> minimis</a:t>
            </a:r>
            <a:r>
              <a:rPr lang="lv-LV" sz="1400" b="1" dirty="0"/>
              <a:t>)</a:t>
            </a:r>
            <a:r>
              <a:rPr lang="lv-LV" sz="1400" dirty="0"/>
              <a:t>» (privātajam komersantam attiecīgi «</a:t>
            </a:r>
            <a:r>
              <a:rPr lang="lv-LV" sz="1400" b="1" dirty="0"/>
              <a:t>7.1.</a:t>
            </a:r>
            <a:r>
              <a:rPr lang="pt-BR" sz="1400" b="1" dirty="0"/>
              <a:t> Projektēšanas izmaksas (tikai </a:t>
            </a:r>
            <a:r>
              <a:rPr lang="pt-BR" sz="1400" b="1" i="1" dirty="0"/>
              <a:t>de minimis</a:t>
            </a:r>
            <a:r>
              <a:rPr lang="pt-BR" sz="1400" b="1" dirty="0"/>
              <a:t>)</a:t>
            </a:r>
            <a:r>
              <a:rPr lang="lv-LV" sz="1400" dirty="0"/>
              <a:t>» un «</a:t>
            </a:r>
            <a:r>
              <a:rPr lang="lv-LV" sz="1400" b="1" dirty="0"/>
              <a:t>11. Projekta iesnieguma un to pamatojošās dokumentācijas sagatavošanas izmaksas (tikai </a:t>
            </a:r>
            <a:r>
              <a:rPr lang="lv-LV" sz="1400" b="1" i="1" dirty="0" err="1"/>
              <a:t>de</a:t>
            </a:r>
            <a:r>
              <a:rPr lang="lv-LV" sz="1400" b="1" i="1" dirty="0"/>
              <a:t> minimis</a:t>
            </a:r>
            <a:r>
              <a:rPr lang="lv-LV" sz="1400" b="1" dirty="0"/>
              <a:t>)</a:t>
            </a:r>
            <a:r>
              <a:rPr lang="lv-LV" sz="1400" dirty="0"/>
              <a:t>» ir noteikts izņēmums (atbilstoši MK Noteikumus Nr.593 61.punktam un MK Noteikumus Nr.645 62.punktam) – tās ir izmaksu pozīcijas, kurām saskaņā ar valsts atbalsta nosacījumiem var piemērot </a:t>
            </a:r>
            <a:r>
              <a:rPr lang="lv-LV" sz="1400" i="1" dirty="0" err="1"/>
              <a:t>de</a:t>
            </a:r>
            <a:r>
              <a:rPr lang="lv-LV" sz="1400" i="1" dirty="0"/>
              <a:t> minimis </a:t>
            </a:r>
            <a:r>
              <a:rPr lang="lv-LV" sz="1400" dirty="0"/>
              <a:t>atbalstu – 100% likmi, ja netiek pārsniegta atbalsta saņēmējam noteiktā </a:t>
            </a:r>
            <a:r>
              <a:rPr lang="lv-LV" sz="1400" i="1" dirty="0" err="1"/>
              <a:t>de</a:t>
            </a:r>
            <a:r>
              <a:rPr lang="lv-LV" sz="1400" i="1" dirty="0"/>
              <a:t> minimis </a:t>
            </a:r>
            <a:r>
              <a:rPr lang="lv-LV" sz="1400" dirty="0"/>
              <a:t>maksimālā atbalsta summa (atbilstoši nozarei, kurā atbalsta saņēmējs darbojas).</a:t>
            </a:r>
          </a:p>
          <a:p>
            <a:pPr marL="285750" indent="-285750">
              <a:buFont typeface="Arial" panose="020B0604020202020204" pitchFamily="34" charset="0"/>
              <a:buChar char="•"/>
            </a:pPr>
            <a:r>
              <a:rPr lang="lv-LV" sz="1400" dirty="0"/>
              <a:t>Sadarbības partneru izklājlapās DL šūnā C3 ir jāizvēlas sadarbības partneris.</a:t>
            </a:r>
          </a:p>
          <a:p>
            <a:pPr marL="285750" indent="-285750">
              <a:buFont typeface="Arial" panose="020B0604020202020204" pitchFamily="34" charset="0"/>
              <a:buChar char="•"/>
            </a:pPr>
            <a:r>
              <a:rPr lang="lv-LV" sz="1400" dirty="0"/>
              <a:t>Sadarbības partneru izklājlapās DL šūnā H3 ir jāizvēlas sadarbības partnera veids.</a:t>
            </a:r>
          </a:p>
          <a:p>
            <a:pPr marL="285750" indent="-285750">
              <a:buFont typeface="Arial" panose="020B0604020202020204" pitchFamily="34" charset="0"/>
              <a:buChar char="•"/>
            </a:pPr>
            <a:r>
              <a:rPr lang="lv-LV" sz="1400" dirty="0"/>
              <a:t>Sadarbības partneru, ja sadarbības partneris ir pašvaldība, DL augšpusē šūnā O3 jāizvēlas pašvaldībai atbilstošs </a:t>
            </a:r>
            <a:r>
              <a:rPr lang="lv-LV" sz="1400" b="1" dirty="0"/>
              <a:t>valsts budžeta dotācijas īpatsvars (%)</a:t>
            </a:r>
            <a:r>
              <a:rPr lang="lv-LV" sz="1400" dirty="0"/>
              <a:t>, kuram, savukārt, projekta finansēšanas plānā automātiski tiek aprēķināts valsts budžeta dotācijas finansējuma apmērs. </a:t>
            </a:r>
          </a:p>
          <a:p>
            <a:pPr marL="285750" indent="-285750">
              <a:buFont typeface="Arial" panose="020B0604020202020204" pitchFamily="34" charset="0"/>
              <a:buChar char="•"/>
            </a:pPr>
            <a:r>
              <a:rPr lang="lv-LV" sz="1400" dirty="0"/>
              <a:t>Sadarbības partneru izklājlapās (1.2.1.C. Partneris-1 un 1.2.2.C. Partneris-2) DL šūnā X3 ir jāatbild uz jautājumu: «Ja sadarbības partneris ir kapitālsabiedrība, vai pašvaldība sedz šo ieguldījumu līdzfinansējuma daļu» norādot izvēlni Jā vai Nē, līdz ar to izklājlapā 9. PIV 2.pielikums, šai sadarbības projekta darbībai līdzfinansējums aprēķināsies kā cits publiskais finansējums vai privātais finansējums.</a:t>
            </a:r>
          </a:p>
          <a:p>
            <a:endParaRPr lang="lv-LV" sz="1400" dirty="0"/>
          </a:p>
          <a:p>
            <a:pPr marL="285750" indent="-285750">
              <a:buFont typeface="Arial" panose="020B0604020202020204" pitchFamily="34" charset="0"/>
              <a:buChar char="•"/>
            </a:pPr>
            <a:endParaRPr lang="lv-LV" sz="1400" dirty="0"/>
          </a:p>
        </p:txBody>
      </p:sp>
    </p:spTree>
    <p:extLst>
      <p:ext uri="{BB962C8B-B14F-4D97-AF65-F5344CB8AC3E}">
        <p14:creationId xmlns:p14="http://schemas.microsoft.com/office/powerpoint/2010/main" val="23147160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90600" y="303037"/>
            <a:ext cx="10608733" cy="5123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DL 2. DARBĪBAS IZMAKSU UN IEŅĒMUMU UN INVESTĪCIJU NAUDAS PLŪSMAS APRĒĶINS  </a:t>
            </a:r>
            <a:r>
              <a:rPr lang="lv-LV" sz="2000" b="1" dirty="0">
                <a:solidFill>
                  <a:srgbClr val="FF0000"/>
                </a:solidFill>
              </a:rPr>
              <a:t>BEZ</a:t>
            </a:r>
            <a:r>
              <a:rPr lang="lv-LV" sz="2000" b="1" dirty="0"/>
              <a:t> PROJEKTA</a:t>
            </a:r>
          </a:p>
        </p:txBody>
      </p:sp>
      <p:sp>
        <p:nvSpPr>
          <p:cNvPr id="12" name="TextBox 11"/>
          <p:cNvSpPr txBox="1"/>
          <p:nvPr/>
        </p:nvSpPr>
        <p:spPr>
          <a:xfrm>
            <a:off x="423334" y="906164"/>
            <a:ext cx="5325533" cy="2031325"/>
          </a:xfrm>
          <a:prstGeom prst="rect">
            <a:avLst/>
          </a:prstGeom>
          <a:noFill/>
        </p:spPr>
        <p:txBody>
          <a:bodyPr wrap="square" rtlCol="0">
            <a:spAutoFit/>
          </a:bodyPr>
          <a:lstStyle/>
          <a:p>
            <a:r>
              <a:rPr lang="lv-LV" sz="1400" dirty="0"/>
              <a:t>Naudas plūsma jāattēlo situācijai </a:t>
            </a:r>
            <a:r>
              <a:rPr lang="lv-LV" sz="1400" b="1" dirty="0"/>
              <a:t>bez projekta</a:t>
            </a:r>
            <a:r>
              <a:rPr lang="lv-LV" sz="1400" dirty="0"/>
              <a:t>.</a:t>
            </a:r>
          </a:p>
          <a:p>
            <a:r>
              <a:rPr lang="lv-LV" sz="1400" dirty="0"/>
              <a:t>Ja, piemēram, projektā ir plānots pārbūvēt ēku, kura iepriekš ir tikusi iznomāta, tad šajā DL iekļauj visus ieņēmumus un izmaksas (saistībā ar ēku), kas būtu, ja projekts netiktu īstenots.</a:t>
            </a:r>
          </a:p>
          <a:p>
            <a:endParaRPr lang="lv-LV" sz="1400" dirty="0"/>
          </a:p>
          <a:p>
            <a:r>
              <a:rPr lang="lv-LV" sz="1400" dirty="0"/>
              <a:t>Darbības izmaksas jānorāda ar </a:t>
            </a:r>
            <a:r>
              <a:rPr lang="lv-LV" sz="1400" b="1" dirty="0">
                <a:solidFill>
                  <a:srgbClr val="FF0000"/>
                </a:solidFill>
              </a:rPr>
              <a:t>mīnuss zīmi!</a:t>
            </a:r>
          </a:p>
          <a:p>
            <a:endParaRPr lang="lv-LV" sz="1400" dirty="0"/>
          </a:p>
          <a:p>
            <a:r>
              <a:rPr lang="lv-LV" sz="1400" dirty="0"/>
              <a:t>Ieņēmumu un darbības izmaksu pozīcijas vispirms nepieciešams nodefinēt DL3.</a:t>
            </a:r>
          </a:p>
        </p:txBody>
      </p:sp>
      <p:sp>
        <p:nvSpPr>
          <p:cNvPr id="13" name="Title 1"/>
          <p:cNvSpPr txBox="1">
            <a:spLocks/>
          </p:cNvSpPr>
          <p:nvPr/>
        </p:nvSpPr>
        <p:spPr>
          <a:xfrm>
            <a:off x="990600" y="3480858"/>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DL 3. </a:t>
            </a:r>
            <a:r>
              <a:rPr lang="pt-BR" sz="2000" b="1" dirty="0"/>
              <a:t>DARBĪBAS IZMAKSU UN IEŅĒMUMU UN INVESTĪCIJU NAUDAS PLŪSMAS APRĒĶINS </a:t>
            </a:r>
            <a:r>
              <a:rPr lang="pt-BR" sz="2000" b="1" dirty="0">
                <a:solidFill>
                  <a:srgbClr val="FF0000"/>
                </a:solidFill>
              </a:rPr>
              <a:t>AR</a:t>
            </a:r>
            <a:r>
              <a:rPr lang="pt-BR" sz="2000" b="1" dirty="0"/>
              <a:t> PROJEKTU</a:t>
            </a:r>
            <a:endParaRPr lang="lv-LV" sz="2000" b="1" dirty="0"/>
          </a:p>
        </p:txBody>
      </p:sp>
      <p:sp>
        <p:nvSpPr>
          <p:cNvPr id="15" name="TextBox 14"/>
          <p:cNvSpPr txBox="1"/>
          <p:nvPr/>
        </p:nvSpPr>
        <p:spPr>
          <a:xfrm>
            <a:off x="423334" y="4131964"/>
            <a:ext cx="5325533" cy="2708434"/>
          </a:xfrm>
          <a:prstGeom prst="rect">
            <a:avLst/>
          </a:prstGeom>
          <a:noFill/>
        </p:spPr>
        <p:txBody>
          <a:bodyPr wrap="square" rtlCol="0">
            <a:spAutoFit/>
          </a:bodyPr>
          <a:lstStyle/>
          <a:p>
            <a:r>
              <a:rPr lang="lv-LV" sz="1400" dirty="0"/>
              <a:t>Naudas plūsma jāattēlo situācijai </a:t>
            </a:r>
            <a:r>
              <a:rPr lang="lv-LV" sz="1400" b="1" dirty="0"/>
              <a:t>ar projektu</a:t>
            </a:r>
            <a:r>
              <a:rPr lang="lv-LV" sz="1400" dirty="0"/>
              <a:t>.</a:t>
            </a:r>
          </a:p>
          <a:p>
            <a:r>
              <a:rPr lang="lv-LV" sz="1400" dirty="0"/>
              <a:t>Šajā darba lapā papildus ir nepieciešams norādīt arī atlikušo vērtību (4.1. apakšpunkts)!</a:t>
            </a:r>
          </a:p>
          <a:p>
            <a:r>
              <a:rPr lang="lv-LV" sz="1400" dirty="0"/>
              <a:t>Projekta atlikusī vērtība jānorāda tikai projekta attiecināmo izmaksu daļai, aprēķinu perioda pēdējā gadā, ja projektā tiek īstenotas vairāku nozaru darbības, tad atlikušo vērtību ir jānorāda katras nozares darbības pēdējā gadā.</a:t>
            </a:r>
          </a:p>
          <a:p>
            <a:endParaRPr lang="lv-LV" sz="800" dirty="0"/>
          </a:p>
          <a:p>
            <a:r>
              <a:rPr lang="lv-LV" sz="1400" dirty="0"/>
              <a:t>Darbības izmaksas jānorāda ar </a:t>
            </a:r>
            <a:r>
              <a:rPr lang="lv-LV" sz="1400" b="1" dirty="0">
                <a:solidFill>
                  <a:srgbClr val="FF0000"/>
                </a:solidFill>
              </a:rPr>
              <a:t>mīnuss zīmi!</a:t>
            </a:r>
          </a:p>
          <a:p>
            <a:endParaRPr lang="lv-LV" sz="800" b="1" dirty="0">
              <a:solidFill>
                <a:srgbClr val="FF0000"/>
              </a:solidFill>
            </a:endParaRPr>
          </a:p>
          <a:p>
            <a:r>
              <a:rPr lang="lv-LV" sz="1400" b="1" dirty="0">
                <a:solidFill>
                  <a:srgbClr val="FF0000"/>
                </a:solidFill>
              </a:rPr>
              <a:t>Ieņēmumus, darbības izmaksas un atlikušo vērtību jāaprēķina izklājlapā «Pieņēmumi»!</a:t>
            </a:r>
          </a:p>
          <a:p>
            <a:endParaRPr lang="lv-LV" sz="1400" dirty="0"/>
          </a:p>
        </p:txBody>
      </p:sp>
      <p:pic>
        <p:nvPicPr>
          <p:cNvPr id="3" name="Picture 2">
            <a:extLst>
              <a:ext uri="{FF2B5EF4-FFF2-40B4-BE49-F238E27FC236}">
                <a16:creationId xmlns:a16="http://schemas.microsoft.com/office/drawing/2014/main" id="{DFB03BAB-3AB3-4349-80AD-3B217176FB6E}"/>
              </a:ext>
            </a:extLst>
          </p:cNvPr>
          <p:cNvPicPr>
            <a:picLocks noChangeAspect="1"/>
          </p:cNvPicPr>
          <p:nvPr/>
        </p:nvPicPr>
        <p:blipFill>
          <a:blip r:embed="rId2"/>
          <a:stretch>
            <a:fillRect/>
          </a:stretch>
        </p:blipFill>
        <p:spPr>
          <a:xfrm>
            <a:off x="5748867" y="559217"/>
            <a:ext cx="5594955" cy="2777597"/>
          </a:xfrm>
          <a:prstGeom prst="rect">
            <a:avLst/>
          </a:prstGeom>
        </p:spPr>
      </p:pic>
      <p:pic>
        <p:nvPicPr>
          <p:cNvPr id="6" name="Picture 5">
            <a:extLst>
              <a:ext uri="{FF2B5EF4-FFF2-40B4-BE49-F238E27FC236}">
                <a16:creationId xmlns:a16="http://schemas.microsoft.com/office/drawing/2014/main" id="{074FC2D5-35BB-4389-9188-640D38814FDD}"/>
              </a:ext>
            </a:extLst>
          </p:cNvPr>
          <p:cNvPicPr>
            <a:picLocks noChangeAspect="1"/>
          </p:cNvPicPr>
          <p:nvPr/>
        </p:nvPicPr>
        <p:blipFill>
          <a:blip r:embed="rId3"/>
          <a:stretch>
            <a:fillRect/>
          </a:stretch>
        </p:blipFill>
        <p:spPr>
          <a:xfrm>
            <a:off x="5748867" y="3714708"/>
            <a:ext cx="5643562" cy="2865835"/>
          </a:xfrm>
          <a:prstGeom prst="rect">
            <a:avLst/>
          </a:prstGeom>
        </p:spPr>
      </p:pic>
    </p:spTree>
    <p:extLst>
      <p:ext uri="{BB962C8B-B14F-4D97-AF65-F5344CB8AC3E}">
        <p14:creationId xmlns:p14="http://schemas.microsoft.com/office/powerpoint/2010/main" val="36437212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DL 4. FINANSIĀLĀ ILGTSPĒJA</a:t>
            </a:r>
          </a:p>
        </p:txBody>
      </p:sp>
      <p:sp>
        <p:nvSpPr>
          <p:cNvPr id="12" name="TextBox 11"/>
          <p:cNvSpPr txBox="1"/>
          <p:nvPr/>
        </p:nvSpPr>
        <p:spPr>
          <a:xfrm>
            <a:off x="423334" y="787626"/>
            <a:ext cx="5619279" cy="2031325"/>
          </a:xfrm>
          <a:prstGeom prst="rect">
            <a:avLst/>
          </a:prstGeom>
          <a:noFill/>
        </p:spPr>
        <p:txBody>
          <a:bodyPr wrap="square" rtlCol="0">
            <a:spAutoFit/>
          </a:bodyPr>
          <a:lstStyle/>
          <a:p>
            <a:r>
              <a:rPr lang="lv-LV" sz="1400" dirty="0"/>
              <a:t>Šajā DL atspoguļojas nepieciešamais finansējums projektā un plānotās izmaksas katrā gadā. Ja Neto naudas plūsma ir negatīva, jāieplāno atbilstošs finansējums kādā no ieņēmumu pozīcijām (piemēram, aizņēmums).</a:t>
            </a:r>
          </a:p>
          <a:p>
            <a:r>
              <a:rPr lang="lv-LV" sz="1400" dirty="0"/>
              <a:t>Privātais finansējums – privātā komersanta finansējums vai pašvaldības aizņēmums.</a:t>
            </a:r>
          </a:p>
          <a:p>
            <a:r>
              <a:rPr lang="lv-LV" sz="1400" b="1" dirty="0">
                <a:solidFill>
                  <a:srgbClr val="FF0000"/>
                </a:solidFill>
              </a:rPr>
              <a:t>Aizņēmuma un pamatsummas atmaksa jāaprēķina izklājlapā «Pieņēmumi»!</a:t>
            </a:r>
          </a:p>
          <a:p>
            <a:endParaRPr lang="lv-LV" sz="1400" dirty="0"/>
          </a:p>
        </p:txBody>
      </p:sp>
      <p:sp>
        <p:nvSpPr>
          <p:cNvPr id="13" name="Title 1"/>
          <p:cNvSpPr txBox="1">
            <a:spLocks/>
          </p:cNvSpPr>
          <p:nvPr/>
        </p:nvSpPr>
        <p:spPr>
          <a:xfrm>
            <a:off x="791634" y="2611137"/>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DL 5. </a:t>
            </a:r>
            <a:r>
              <a:rPr lang="pt-BR" sz="2000" b="1" dirty="0"/>
              <a:t>SOCIĀLEKONOMISKĀ ANALĪZE</a:t>
            </a:r>
            <a:endParaRPr lang="lv-LV" sz="2000" b="1" dirty="0"/>
          </a:p>
        </p:txBody>
      </p:sp>
      <p:sp>
        <p:nvSpPr>
          <p:cNvPr id="15" name="TextBox 14"/>
          <p:cNvSpPr txBox="1"/>
          <p:nvPr/>
        </p:nvSpPr>
        <p:spPr>
          <a:xfrm>
            <a:off x="323038" y="3016905"/>
            <a:ext cx="5772962" cy="3970318"/>
          </a:xfrm>
          <a:prstGeom prst="rect">
            <a:avLst/>
          </a:prstGeom>
          <a:noFill/>
        </p:spPr>
        <p:txBody>
          <a:bodyPr wrap="square" rtlCol="0">
            <a:spAutoFit/>
          </a:bodyPr>
          <a:lstStyle/>
          <a:p>
            <a:pPr marL="285750" indent="-285750">
              <a:buFont typeface="Arial" panose="020B0604020202020204" pitchFamily="34" charset="0"/>
              <a:buChar char="•"/>
            </a:pPr>
            <a:r>
              <a:rPr lang="lv-LV" sz="1400" dirty="0"/>
              <a:t>Jāaizpilda informācija par sociālekonomiskajiem ieguvumiem un zaudējumiem, kas izteikti naudas izteiksmē</a:t>
            </a:r>
            <a:r>
              <a:rPr lang="lv-LV" sz="1400" b="1" dirty="0">
                <a:solidFill>
                  <a:srgbClr val="FF0000"/>
                </a:solidFill>
              </a:rPr>
              <a:t> (jāaprēķina izklājlapā «Pieņēmumi»!).</a:t>
            </a:r>
            <a:endParaRPr lang="lv-LV" sz="1400" dirty="0"/>
          </a:p>
          <a:p>
            <a:pPr marL="285750" indent="-285750">
              <a:buFont typeface="Arial" panose="020B0604020202020204" pitchFamily="34" charset="0"/>
              <a:buChar char="•"/>
            </a:pPr>
            <a:r>
              <a:rPr lang="lv-LV" sz="1400" dirty="0"/>
              <a:t>Jāaizpilda informācija par projekta darbības rezultātiem – iznākuma rādītājiem (7.sadaļa), kas palīdzēs kontrolēt minimālo rādītāju sasniegšanu.</a:t>
            </a:r>
          </a:p>
          <a:p>
            <a:pPr marL="285750" indent="-285750">
              <a:buFont typeface="Arial" panose="020B0604020202020204" pitchFamily="34" charset="0"/>
              <a:buChar char="•"/>
            </a:pPr>
            <a:r>
              <a:rPr lang="lv-LV" sz="1400" dirty="0"/>
              <a:t>Finanšu ieguvumi ir jāsasaista ar izklājlapā «3.DL invest.n.pl.Ar.pr.» norādītajiem ieņēmumiem.</a:t>
            </a:r>
          </a:p>
          <a:p>
            <a:pPr marL="285750" indent="-285750">
              <a:buFont typeface="Arial" panose="020B0604020202020204" pitchFamily="34" charset="0"/>
              <a:buChar char="•"/>
            </a:pPr>
            <a:r>
              <a:rPr lang="lv-LV" sz="1400" dirty="0"/>
              <a:t>5.sadaļā 5.1.punktā norāda darbības izmaksās ietvertās darbaspēka izmaksās iekļauto darba devēja valsts sociālā apdrošināšanas obligāto (DDVSAO) iemaksu daļu.</a:t>
            </a:r>
          </a:p>
          <a:p>
            <a:pPr marL="285750" indent="-285750">
              <a:buFont typeface="Arial" panose="020B0604020202020204" pitchFamily="34" charset="0"/>
              <a:buChar char="•"/>
            </a:pPr>
            <a:r>
              <a:rPr lang="lv-LV" sz="1400" dirty="0"/>
              <a:t>5.sadaļā 5.2.punktā norāda projekta investīciju izmaksās ietvertās DDVSAO iemaksu daļu.</a:t>
            </a:r>
          </a:p>
          <a:p>
            <a:pPr marL="285750" indent="-285750">
              <a:buFont typeface="Arial" panose="020B0604020202020204" pitchFamily="34" charset="0"/>
              <a:buChar char="•"/>
            </a:pPr>
            <a:r>
              <a:rPr lang="lv-LV" sz="1400" dirty="0"/>
              <a:t>5.sadaļā 5.3.punktā norāda projekta investīciju izmaksās ietvertā projektā attiecināmā PVN daļu un tam jāatbilst PIV 3.pielikumā «Projekta budžeta kopsavilkums» norādītajam.</a:t>
            </a:r>
          </a:p>
          <a:p>
            <a:pPr marL="285750" indent="-285750">
              <a:buFont typeface="Arial" panose="020B0604020202020204" pitchFamily="34" charset="0"/>
              <a:buChar char="•"/>
            </a:pPr>
            <a:endParaRPr lang="lv-LV" sz="1400" dirty="0"/>
          </a:p>
          <a:p>
            <a:endParaRPr lang="lv-LV" sz="1400" dirty="0"/>
          </a:p>
        </p:txBody>
      </p:sp>
      <p:pic>
        <p:nvPicPr>
          <p:cNvPr id="3" name="Picture 2">
            <a:extLst>
              <a:ext uri="{FF2B5EF4-FFF2-40B4-BE49-F238E27FC236}">
                <a16:creationId xmlns:a16="http://schemas.microsoft.com/office/drawing/2014/main" id="{143C2197-0E95-40E5-8D2E-40F3236726E0}"/>
              </a:ext>
            </a:extLst>
          </p:cNvPr>
          <p:cNvPicPr>
            <a:picLocks noChangeAspect="1"/>
          </p:cNvPicPr>
          <p:nvPr/>
        </p:nvPicPr>
        <p:blipFill>
          <a:blip r:embed="rId2"/>
          <a:stretch>
            <a:fillRect/>
          </a:stretch>
        </p:blipFill>
        <p:spPr>
          <a:xfrm>
            <a:off x="6149387" y="407473"/>
            <a:ext cx="5449945" cy="2253665"/>
          </a:xfrm>
          <a:prstGeom prst="rect">
            <a:avLst/>
          </a:prstGeom>
        </p:spPr>
      </p:pic>
      <p:pic>
        <p:nvPicPr>
          <p:cNvPr id="6" name="Picture 5">
            <a:extLst>
              <a:ext uri="{FF2B5EF4-FFF2-40B4-BE49-F238E27FC236}">
                <a16:creationId xmlns:a16="http://schemas.microsoft.com/office/drawing/2014/main" id="{8B5D59A7-F8C7-4CBC-882D-E586D21EA685}"/>
              </a:ext>
            </a:extLst>
          </p:cNvPr>
          <p:cNvPicPr>
            <a:picLocks noChangeAspect="1"/>
          </p:cNvPicPr>
          <p:nvPr/>
        </p:nvPicPr>
        <p:blipFill>
          <a:blip r:embed="rId3"/>
          <a:stretch>
            <a:fillRect/>
          </a:stretch>
        </p:blipFill>
        <p:spPr>
          <a:xfrm>
            <a:off x="6239364" y="3008013"/>
            <a:ext cx="5629598" cy="3491457"/>
          </a:xfrm>
          <a:prstGeom prst="rect">
            <a:avLst/>
          </a:prstGeom>
        </p:spPr>
      </p:pic>
    </p:spTree>
    <p:extLst>
      <p:ext uri="{BB962C8B-B14F-4D97-AF65-F5344CB8AC3E}">
        <p14:creationId xmlns:p14="http://schemas.microsoft.com/office/powerpoint/2010/main" val="41930797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7908" y="265934"/>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DL 6. FINANŠU ANALĪZE</a:t>
            </a:r>
          </a:p>
        </p:txBody>
      </p:sp>
      <p:sp>
        <p:nvSpPr>
          <p:cNvPr id="10" name="TextBox 9"/>
          <p:cNvSpPr txBox="1"/>
          <p:nvPr/>
        </p:nvSpPr>
        <p:spPr>
          <a:xfrm>
            <a:off x="257908" y="3849081"/>
            <a:ext cx="11676184" cy="523220"/>
          </a:xfrm>
          <a:prstGeom prst="rect">
            <a:avLst/>
          </a:prstGeom>
          <a:noFill/>
        </p:spPr>
        <p:txBody>
          <a:bodyPr wrap="square" rtlCol="0">
            <a:spAutoFit/>
          </a:bodyPr>
          <a:lstStyle/>
          <a:p>
            <a:r>
              <a:rPr lang="lv-LV" sz="1400" dirty="0"/>
              <a:t>Veiciet jutīguma analīzi investīciju un kapitāla naudas plūsmai (DL8.) un sociālekonomiskajai analīzei (DL 7.). Lai to izdarītu, nepieciešams norādīt mainīgā procentuālo vērtību (novirzi) 1% DL rediģējamajos laukos, kuri atzīmēti ar aizpildīšanai paredzēto lauku tonējumu un atzīmēt ENPV, </a:t>
            </a:r>
            <a:r>
              <a:rPr lang="lv-LV" sz="1400" dirty="0" err="1"/>
              <a:t>FNPVc</a:t>
            </a:r>
            <a:r>
              <a:rPr lang="lv-LV" sz="1400" dirty="0"/>
              <a:t> un </a:t>
            </a:r>
            <a:r>
              <a:rPr lang="lv-LV" sz="1400" dirty="0" err="1"/>
              <a:t>FNPVk</a:t>
            </a:r>
            <a:r>
              <a:rPr lang="lv-LV" sz="1400" dirty="0"/>
              <a:t> novirzi!</a:t>
            </a:r>
          </a:p>
        </p:txBody>
      </p:sp>
      <p:sp>
        <p:nvSpPr>
          <p:cNvPr id="6" name="Title 1">
            <a:extLst>
              <a:ext uri="{FF2B5EF4-FFF2-40B4-BE49-F238E27FC236}">
                <a16:creationId xmlns:a16="http://schemas.microsoft.com/office/drawing/2014/main" id="{443FD382-0BF8-49AC-B16A-C86AD6D8A8C0}"/>
              </a:ext>
            </a:extLst>
          </p:cNvPr>
          <p:cNvSpPr txBox="1">
            <a:spLocks/>
          </p:cNvSpPr>
          <p:nvPr/>
        </p:nvSpPr>
        <p:spPr>
          <a:xfrm>
            <a:off x="257908" y="3471415"/>
            <a:ext cx="5281246"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DL 7. un 8. JUTĪGUMA ANALĪZE (</a:t>
            </a:r>
            <a:r>
              <a:rPr lang="lv-LV" sz="2000" b="1" dirty="0">
                <a:solidFill>
                  <a:srgbClr val="FF0000"/>
                </a:solidFill>
              </a:rPr>
              <a:t>nav obligāta</a:t>
            </a:r>
            <a:r>
              <a:rPr lang="lv-LV" sz="2000" b="1" dirty="0"/>
              <a:t>)</a:t>
            </a:r>
          </a:p>
        </p:txBody>
      </p:sp>
      <p:pic>
        <p:nvPicPr>
          <p:cNvPr id="3" name="Picture 2">
            <a:extLst>
              <a:ext uri="{FF2B5EF4-FFF2-40B4-BE49-F238E27FC236}">
                <a16:creationId xmlns:a16="http://schemas.microsoft.com/office/drawing/2014/main" id="{BB0F4F29-D111-4D58-80DD-BF2563F57270}"/>
              </a:ext>
            </a:extLst>
          </p:cNvPr>
          <p:cNvPicPr>
            <a:picLocks noChangeAspect="1"/>
          </p:cNvPicPr>
          <p:nvPr/>
        </p:nvPicPr>
        <p:blipFill>
          <a:blip r:embed="rId2"/>
          <a:stretch>
            <a:fillRect/>
          </a:stretch>
        </p:blipFill>
        <p:spPr>
          <a:xfrm>
            <a:off x="5615353" y="526048"/>
            <a:ext cx="6167804" cy="3199680"/>
          </a:xfrm>
          <a:prstGeom prst="rect">
            <a:avLst/>
          </a:prstGeom>
        </p:spPr>
      </p:pic>
      <p:sp>
        <p:nvSpPr>
          <p:cNvPr id="9" name="TextBox 8">
            <a:extLst>
              <a:ext uri="{FF2B5EF4-FFF2-40B4-BE49-F238E27FC236}">
                <a16:creationId xmlns:a16="http://schemas.microsoft.com/office/drawing/2014/main" id="{EF3F6865-AB2C-4DFE-8300-759F319B1A63}"/>
              </a:ext>
            </a:extLst>
          </p:cNvPr>
          <p:cNvSpPr txBox="1"/>
          <p:nvPr/>
        </p:nvSpPr>
        <p:spPr>
          <a:xfrm>
            <a:off x="516320" y="895559"/>
            <a:ext cx="4782512" cy="2462213"/>
          </a:xfrm>
          <a:prstGeom prst="rect">
            <a:avLst/>
          </a:prstGeom>
          <a:noFill/>
        </p:spPr>
        <p:txBody>
          <a:bodyPr wrap="square" rtlCol="0">
            <a:spAutoFit/>
          </a:bodyPr>
          <a:lstStyle/>
          <a:p>
            <a:pPr marL="285750" indent="-285750">
              <a:buFont typeface="Arial" panose="020B0604020202020204" pitchFamily="34" charset="0"/>
              <a:buChar char="•"/>
            </a:pPr>
            <a:r>
              <a:rPr lang="lv-LV" sz="1400" dirty="0"/>
              <a:t>Dati finanšu analīzes veikšanai ielasās no citām DL lapām.</a:t>
            </a:r>
          </a:p>
          <a:p>
            <a:pPr marL="285750" indent="-285750">
              <a:buFont typeface="Arial" panose="020B0604020202020204" pitchFamily="34" charset="0"/>
              <a:buChar char="•"/>
            </a:pPr>
            <a:r>
              <a:rPr lang="lv-LV" sz="1400" dirty="0"/>
              <a:t>Ja nepieciešams var precizēt šūnā F3 norādīto reālo finansiālo diskonta likmi.</a:t>
            </a:r>
          </a:p>
          <a:p>
            <a:pPr marL="285750" indent="-285750">
              <a:buFont typeface="Arial" panose="020B0604020202020204" pitchFamily="34" charset="0"/>
              <a:buChar char="•"/>
            </a:pPr>
            <a:r>
              <a:rPr lang="lv-LV" sz="1400" dirty="0"/>
              <a:t>Ja šūnā I17 neaprēķina </a:t>
            </a:r>
            <a:r>
              <a:rPr lang="lv-LV" sz="1400" dirty="0" err="1"/>
              <a:t>FRRk</a:t>
            </a:r>
            <a:r>
              <a:rPr lang="lv-LV" sz="1400" dirty="0"/>
              <a:t> rezultātu, šūnā K17 norādiet aptuveno rezultāta prognozi, līdz aprēķins tiek veikts korekti.</a:t>
            </a:r>
          </a:p>
          <a:p>
            <a:pPr marL="285750" indent="-285750">
              <a:buFont typeface="Arial" panose="020B0604020202020204" pitchFamily="34" charset="0"/>
              <a:buChar char="•"/>
            </a:pPr>
            <a:r>
              <a:rPr lang="lv-LV" sz="1400" dirty="0"/>
              <a:t>Ja šūnā I31 neaprēķina </a:t>
            </a:r>
            <a:r>
              <a:rPr lang="lv-LV" sz="1400" dirty="0" err="1"/>
              <a:t>FRRc</a:t>
            </a:r>
            <a:r>
              <a:rPr lang="lv-LV" sz="1400" dirty="0"/>
              <a:t> rezultātu, šūnā K31 norādiet aptuveno rezultāta prognozi, līdz aprēķins tiek veikts korekti.</a:t>
            </a:r>
          </a:p>
          <a:p>
            <a:endParaRPr lang="lv-LV" sz="1400" dirty="0"/>
          </a:p>
          <a:p>
            <a:endParaRPr lang="lv-LV" sz="1400" dirty="0"/>
          </a:p>
        </p:txBody>
      </p:sp>
      <p:pic>
        <p:nvPicPr>
          <p:cNvPr id="7" name="Picture 6">
            <a:extLst>
              <a:ext uri="{FF2B5EF4-FFF2-40B4-BE49-F238E27FC236}">
                <a16:creationId xmlns:a16="http://schemas.microsoft.com/office/drawing/2014/main" id="{AC29DD91-2739-47F6-98A6-72826824CB09}"/>
              </a:ext>
            </a:extLst>
          </p:cNvPr>
          <p:cNvPicPr>
            <a:picLocks noChangeAspect="1"/>
          </p:cNvPicPr>
          <p:nvPr/>
        </p:nvPicPr>
        <p:blipFill rotWithShape="1">
          <a:blip r:embed="rId3"/>
          <a:srcRect r="24706"/>
          <a:stretch/>
        </p:blipFill>
        <p:spPr>
          <a:xfrm>
            <a:off x="516320" y="4372301"/>
            <a:ext cx="5022834" cy="2215348"/>
          </a:xfrm>
          <a:prstGeom prst="rect">
            <a:avLst/>
          </a:prstGeom>
        </p:spPr>
      </p:pic>
      <p:pic>
        <p:nvPicPr>
          <p:cNvPr id="13" name="Picture 12">
            <a:extLst>
              <a:ext uri="{FF2B5EF4-FFF2-40B4-BE49-F238E27FC236}">
                <a16:creationId xmlns:a16="http://schemas.microsoft.com/office/drawing/2014/main" id="{42CE1E14-EF37-408E-A429-A6F2E4851C89}"/>
              </a:ext>
            </a:extLst>
          </p:cNvPr>
          <p:cNvPicPr>
            <a:picLocks noChangeAspect="1"/>
          </p:cNvPicPr>
          <p:nvPr/>
        </p:nvPicPr>
        <p:blipFill>
          <a:blip r:embed="rId4"/>
          <a:stretch>
            <a:fillRect/>
          </a:stretch>
        </p:blipFill>
        <p:spPr>
          <a:xfrm>
            <a:off x="6260122" y="4372301"/>
            <a:ext cx="4477711" cy="2256960"/>
          </a:xfrm>
          <a:prstGeom prst="rect">
            <a:avLst/>
          </a:prstGeom>
        </p:spPr>
      </p:pic>
    </p:spTree>
    <p:extLst>
      <p:ext uri="{BB962C8B-B14F-4D97-AF65-F5344CB8AC3E}">
        <p14:creationId xmlns:p14="http://schemas.microsoft.com/office/powerpoint/2010/main" val="40073775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lv-LV" sz="4800" b="1" dirty="0"/>
              <a:t>2.2. </a:t>
            </a:r>
          </a:p>
        </p:txBody>
      </p:sp>
      <p:sp>
        <p:nvSpPr>
          <p:cNvPr id="5" name="Text Placeholder 4"/>
          <p:cNvSpPr>
            <a:spLocks noGrp="1"/>
          </p:cNvSpPr>
          <p:nvPr>
            <p:ph type="body" idx="1"/>
          </p:nvPr>
        </p:nvSpPr>
        <p:spPr/>
        <p:txBody>
          <a:bodyPr/>
          <a:lstStyle/>
          <a:p>
            <a:r>
              <a:rPr lang="lv-LV" sz="2400" b="1" dirty="0"/>
              <a:t>2.grupa - aprēķinu, rezultātu un kontroles lapas</a:t>
            </a:r>
            <a:endParaRPr lang="lv-LV" dirty="0"/>
          </a:p>
        </p:txBody>
      </p:sp>
    </p:spTree>
    <p:extLst>
      <p:ext uri="{BB962C8B-B14F-4D97-AF65-F5344CB8AC3E}">
        <p14:creationId xmlns:p14="http://schemas.microsoft.com/office/powerpoint/2010/main" val="2162964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82135" y="-227549"/>
            <a:ext cx="10515600" cy="1325563"/>
          </a:xfrm>
        </p:spPr>
        <p:txBody>
          <a:bodyPr>
            <a:normAutofit/>
          </a:bodyPr>
          <a:lstStyle/>
          <a:p>
            <a:r>
              <a:rPr lang="lv-LV" sz="2400" b="1" dirty="0">
                <a:solidFill>
                  <a:schemeClr val="tx1"/>
                </a:solidFill>
              </a:rPr>
              <a:t>IIA IZSTRĀDES PROCESĀ IZMANTOJAMIE DOKUMENTI</a:t>
            </a:r>
          </a:p>
        </p:txBody>
      </p:sp>
      <p:sp>
        <p:nvSpPr>
          <p:cNvPr id="5" name="Content Placeholder 4"/>
          <p:cNvSpPr>
            <a:spLocks noGrp="1"/>
          </p:cNvSpPr>
          <p:nvPr>
            <p:ph idx="1"/>
          </p:nvPr>
        </p:nvSpPr>
        <p:spPr>
          <a:xfrm>
            <a:off x="1114421" y="843489"/>
            <a:ext cx="10515600" cy="4351338"/>
          </a:xfrm>
        </p:spPr>
        <p:txBody>
          <a:bodyPr>
            <a:noAutofit/>
          </a:bodyPr>
          <a:lstStyle/>
          <a:p>
            <a:pPr>
              <a:buFont typeface="Wingdings" panose="05000000000000000000" pitchFamily="2" charset="2"/>
              <a:buChar char="ü"/>
            </a:pPr>
            <a:r>
              <a:rPr lang="lv-LV" sz="1400" dirty="0">
                <a:solidFill>
                  <a:schemeClr val="tx1"/>
                </a:solidFill>
              </a:rPr>
              <a:t>Ministru kabineta 2014.gada 16.decembra noteikumi Nr.784 "Kārtība, kādā Eiropas Savienības struktūrfondu un Kohēzijas fonda vadībā iesaistītās institūcijas nodrošina plānošanas dokumentu sagatavošanu un šo fondu ieviešanu 2014.–2020.gada plānošanas periodā". </a:t>
            </a:r>
          </a:p>
          <a:p>
            <a:pPr marL="0" indent="0">
              <a:buNone/>
            </a:pPr>
            <a:r>
              <a:rPr lang="lv-LV" sz="1400" dirty="0">
                <a:solidFill>
                  <a:schemeClr val="tx1"/>
                </a:solidFill>
              </a:rPr>
              <a:t>Pieejams: </a:t>
            </a:r>
            <a:r>
              <a:rPr lang="lv-LV" sz="1400" dirty="0">
                <a:solidFill>
                  <a:schemeClr val="tx1"/>
                </a:solidFill>
                <a:hlinkClick r:id="rId2"/>
              </a:rPr>
              <a:t>http://likumi.lv/doc.php?id=271368</a:t>
            </a:r>
            <a:r>
              <a:rPr lang="lv-LV" sz="1400" dirty="0">
                <a:solidFill>
                  <a:schemeClr val="tx1"/>
                </a:solidFill>
              </a:rPr>
              <a:t>  </a:t>
            </a:r>
          </a:p>
          <a:p>
            <a:pPr>
              <a:buFont typeface="Wingdings" panose="05000000000000000000" pitchFamily="2" charset="2"/>
              <a:buChar char="ü"/>
            </a:pPr>
            <a:r>
              <a:rPr lang="lv-LV" sz="1400" dirty="0">
                <a:solidFill>
                  <a:schemeClr val="tx1"/>
                </a:solidFill>
              </a:rPr>
              <a:t> </a:t>
            </a:r>
            <a:r>
              <a:rPr lang="en-US" sz="1400" dirty="0">
                <a:solidFill>
                  <a:schemeClr val="tx1"/>
                </a:solidFill>
              </a:rPr>
              <a:t>Guide to Cost-Benefit Analysis</a:t>
            </a:r>
            <a:r>
              <a:rPr lang="lv-LV" sz="1400" dirty="0">
                <a:solidFill>
                  <a:schemeClr val="tx1"/>
                </a:solidFill>
              </a:rPr>
              <a:t> </a:t>
            </a:r>
            <a:r>
              <a:rPr lang="en-US" sz="1400" dirty="0">
                <a:solidFill>
                  <a:schemeClr val="tx1"/>
                </a:solidFill>
              </a:rPr>
              <a:t>of Investment Projects</a:t>
            </a:r>
            <a:r>
              <a:rPr lang="lv-LV" sz="1400" dirty="0">
                <a:solidFill>
                  <a:schemeClr val="tx1"/>
                </a:solidFill>
              </a:rPr>
              <a:t> </a:t>
            </a:r>
            <a:r>
              <a:rPr lang="en-US" sz="1400" dirty="0">
                <a:solidFill>
                  <a:schemeClr val="tx1"/>
                </a:solidFill>
              </a:rPr>
              <a:t>Economic appraisal tool for Cohesion Policy 2014-2020</a:t>
            </a:r>
            <a:r>
              <a:rPr lang="lv-LV" sz="1400" dirty="0">
                <a:solidFill>
                  <a:schemeClr val="tx1"/>
                </a:solidFill>
              </a:rPr>
              <a:t>. </a:t>
            </a:r>
          </a:p>
          <a:p>
            <a:pPr marL="0" indent="0">
              <a:buNone/>
            </a:pPr>
            <a:r>
              <a:rPr lang="lv-LV" sz="1400" dirty="0">
                <a:solidFill>
                  <a:schemeClr val="tx1"/>
                </a:solidFill>
              </a:rPr>
              <a:t>Pieejams: </a:t>
            </a:r>
            <a:r>
              <a:rPr lang="lv-LV" sz="1400" dirty="0">
                <a:solidFill>
                  <a:schemeClr val="tx1"/>
                </a:solidFill>
                <a:hlinkClick r:id="rId3"/>
              </a:rPr>
              <a:t>http://ec.europa.eu/regional_policy/sources/docgener/studies/pdf/cba_guide.pdf</a:t>
            </a:r>
            <a:r>
              <a:rPr lang="lv-LV" sz="1400" dirty="0">
                <a:solidFill>
                  <a:schemeClr val="tx1"/>
                </a:solidFill>
              </a:rPr>
              <a:t> </a:t>
            </a:r>
          </a:p>
          <a:p>
            <a:pPr>
              <a:buFont typeface="Wingdings" panose="05000000000000000000" pitchFamily="2" charset="2"/>
              <a:buChar char="ü"/>
            </a:pPr>
            <a:endParaRPr lang="lv-LV" sz="1400" dirty="0">
              <a:solidFill>
                <a:schemeClr val="tx1"/>
              </a:solidFill>
            </a:endParaRPr>
          </a:p>
          <a:p>
            <a:pPr>
              <a:buFont typeface="Wingdings" panose="05000000000000000000" pitchFamily="2" charset="2"/>
              <a:buChar char="ü"/>
            </a:pPr>
            <a:endParaRPr lang="lv-LV" sz="1400" dirty="0">
              <a:solidFill>
                <a:schemeClr val="tx1"/>
              </a:solidFill>
            </a:endParaRPr>
          </a:p>
          <a:p>
            <a:pPr>
              <a:buFont typeface="Wingdings" panose="05000000000000000000" pitchFamily="2" charset="2"/>
              <a:buChar char="ü"/>
            </a:pPr>
            <a:endParaRPr lang="lv-LV" sz="1400" dirty="0">
              <a:solidFill>
                <a:schemeClr val="tx1"/>
              </a:solidFill>
            </a:endParaRPr>
          </a:p>
          <a:p>
            <a:pPr>
              <a:buFont typeface="Wingdings" panose="05000000000000000000" pitchFamily="2" charset="2"/>
              <a:buChar char="ü"/>
            </a:pPr>
            <a:r>
              <a:rPr lang="lv-LV" sz="1400" dirty="0">
                <a:solidFill>
                  <a:schemeClr val="tx1"/>
                </a:solidFill>
              </a:rPr>
              <a:t>Ministru kabineta 2015.gada 13.oktobra noteikumi Nr.593 "Darbības programmas "Izaugsme un nodarbinātība" 3.3.1. specifiskā atbalsta mērķa "Palielināt privāto investīciju apjomu reģionos, veicot ieguldījumus uzņēmējdarbības attīstībai atbilstoši pašvaldību attīstības programmās noteiktajai teritoriju ekonomiskajai specializācijai un balstoties uz vietējo uzņēmēju vajadzībām" īstenošanas noteikumi". </a:t>
            </a:r>
          </a:p>
          <a:p>
            <a:pPr marL="0" indent="0">
              <a:buNone/>
            </a:pPr>
            <a:r>
              <a:rPr lang="lv-LV" sz="1400" dirty="0">
                <a:solidFill>
                  <a:schemeClr val="tx1"/>
                </a:solidFill>
              </a:rPr>
              <a:t>Pieejams: </a:t>
            </a:r>
            <a:r>
              <a:rPr lang="lv-LV" sz="1400" dirty="0">
                <a:solidFill>
                  <a:schemeClr val="tx1"/>
                </a:solidFill>
                <a:hlinkClick r:id="rId4"/>
              </a:rPr>
              <a:t>http://likumi.lv/ta/id/277959</a:t>
            </a:r>
            <a:r>
              <a:rPr lang="lv-LV" sz="1400" dirty="0">
                <a:solidFill>
                  <a:schemeClr val="tx1"/>
                </a:solidFill>
              </a:rPr>
              <a:t> </a:t>
            </a:r>
          </a:p>
          <a:p>
            <a:pPr>
              <a:buFont typeface="Wingdings" panose="05000000000000000000" pitchFamily="2" charset="2"/>
              <a:buChar char="ü"/>
            </a:pPr>
            <a:endParaRPr lang="lv-LV" sz="1400" dirty="0">
              <a:solidFill>
                <a:schemeClr val="tx1"/>
              </a:solidFill>
            </a:endParaRPr>
          </a:p>
          <a:p>
            <a:pPr>
              <a:buFont typeface="Wingdings" panose="05000000000000000000" pitchFamily="2" charset="2"/>
              <a:buChar char="ü"/>
            </a:pPr>
            <a:endParaRPr lang="lv-LV" sz="1400" dirty="0">
              <a:solidFill>
                <a:schemeClr val="tx1"/>
              </a:solidFill>
            </a:endParaRPr>
          </a:p>
          <a:p>
            <a:pPr>
              <a:buFont typeface="Wingdings" panose="05000000000000000000" pitchFamily="2" charset="2"/>
              <a:buChar char="ü"/>
            </a:pPr>
            <a:r>
              <a:rPr lang="lv-LV" sz="1400" dirty="0">
                <a:solidFill>
                  <a:schemeClr val="tx1"/>
                </a:solidFill>
              </a:rPr>
              <a:t>Ministru kabineta 2015.gada 10.novembra noteikumi Nr.645 "Darbības programmas "Izaugsme un nodarbinātība" 5.6.2. specifiskā atbalsta mērķa "Teritoriju revitalizācija, reģenerējot degradētās teritorijas atbilstoši pašvaldību integrētajām attīstības programmām" īstenošanas noteikumi". </a:t>
            </a:r>
          </a:p>
          <a:p>
            <a:pPr marL="0" indent="0">
              <a:buNone/>
            </a:pPr>
            <a:r>
              <a:rPr lang="lv-LV" sz="1400" dirty="0">
                <a:solidFill>
                  <a:schemeClr val="tx1"/>
                </a:solidFill>
              </a:rPr>
              <a:t>Pieejams: </a:t>
            </a:r>
            <a:r>
              <a:rPr lang="lv-LV" sz="1400" dirty="0">
                <a:solidFill>
                  <a:schemeClr val="tx1"/>
                </a:solidFill>
                <a:hlinkClick r:id="rId5"/>
              </a:rPr>
              <a:t>http://likumi.lv/ta/id/278254</a:t>
            </a:r>
            <a:r>
              <a:rPr lang="lv-LV" sz="1400" dirty="0">
                <a:solidFill>
                  <a:schemeClr val="tx1"/>
                </a:solidFill>
              </a:rPr>
              <a:t> </a:t>
            </a:r>
          </a:p>
        </p:txBody>
      </p:sp>
      <p:sp>
        <p:nvSpPr>
          <p:cNvPr id="2" name="TextBox 1"/>
          <p:cNvSpPr txBox="1"/>
          <p:nvPr/>
        </p:nvSpPr>
        <p:spPr>
          <a:xfrm>
            <a:off x="340775" y="3573705"/>
            <a:ext cx="1066800" cy="523220"/>
          </a:xfrm>
          <a:prstGeom prst="rect">
            <a:avLst/>
          </a:prstGeom>
          <a:noFill/>
        </p:spPr>
        <p:txBody>
          <a:bodyPr wrap="square" rtlCol="0">
            <a:spAutoFit/>
          </a:bodyPr>
          <a:lstStyle/>
          <a:p>
            <a:r>
              <a:rPr lang="lv-LV" sz="1400" b="1" dirty="0"/>
              <a:t>SAM </a:t>
            </a:r>
          </a:p>
          <a:p>
            <a:r>
              <a:rPr lang="lv-LV" sz="1400" b="1" dirty="0"/>
              <a:t>3.3.1.</a:t>
            </a:r>
          </a:p>
        </p:txBody>
      </p:sp>
      <p:sp>
        <p:nvSpPr>
          <p:cNvPr id="6" name="TextBox 5"/>
          <p:cNvSpPr txBox="1"/>
          <p:nvPr/>
        </p:nvSpPr>
        <p:spPr>
          <a:xfrm>
            <a:off x="340775" y="5419550"/>
            <a:ext cx="1066800" cy="523220"/>
          </a:xfrm>
          <a:prstGeom prst="rect">
            <a:avLst/>
          </a:prstGeom>
          <a:noFill/>
        </p:spPr>
        <p:txBody>
          <a:bodyPr wrap="square" rtlCol="0">
            <a:spAutoFit/>
          </a:bodyPr>
          <a:lstStyle/>
          <a:p>
            <a:r>
              <a:rPr lang="lv-LV" sz="1400" b="1" dirty="0"/>
              <a:t>SAM </a:t>
            </a:r>
          </a:p>
          <a:p>
            <a:r>
              <a:rPr lang="lv-LV" sz="1400" b="1" dirty="0"/>
              <a:t>5.6.2.</a:t>
            </a:r>
          </a:p>
        </p:txBody>
      </p:sp>
      <p:cxnSp>
        <p:nvCxnSpPr>
          <p:cNvPr id="16" name="Straight Connector 15"/>
          <p:cNvCxnSpPr/>
          <p:nvPr/>
        </p:nvCxnSpPr>
        <p:spPr>
          <a:xfrm flipH="1">
            <a:off x="1122352" y="2837992"/>
            <a:ext cx="4239" cy="178559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410752" y="6489716"/>
            <a:ext cx="10459515"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1870267" y="4784156"/>
            <a:ext cx="0" cy="1719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11870267" y="2686998"/>
            <a:ext cx="0" cy="177341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1110080" y="4788364"/>
            <a:ext cx="4239" cy="178559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06014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39513" y="1251268"/>
            <a:ext cx="11512973" cy="2246769"/>
          </a:xfrm>
          <a:prstGeom prst="rect">
            <a:avLst/>
          </a:prstGeom>
          <a:noFill/>
        </p:spPr>
        <p:txBody>
          <a:bodyPr wrap="square" rtlCol="0">
            <a:spAutoFit/>
          </a:bodyPr>
          <a:lstStyle/>
          <a:p>
            <a:r>
              <a:rPr lang="lv-LV" sz="1400" dirty="0"/>
              <a:t>Kopā ir viena aprēķinu lapa:</a:t>
            </a:r>
          </a:p>
          <a:p>
            <a:pPr marL="285750" indent="-285750">
              <a:buFont typeface="Arial" panose="020B0604020202020204" pitchFamily="34" charset="0"/>
              <a:buChar char="•"/>
            </a:pPr>
            <a:r>
              <a:rPr lang="lv-LV" sz="1400" dirty="0"/>
              <a:t>AL 12. - BUDŽETS KOPĀ;</a:t>
            </a:r>
          </a:p>
          <a:p>
            <a:endParaRPr lang="lv-LV" sz="1400" dirty="0"/>
          </a:p>
          <a:p>
            <a:r>
              <a:rPr lang="lv-LV" sz="1400" dirty="0"/>
              <a:t>Šajā lapā, izmantojot iepriekš ievadītos datus, automātiski tiek veikti aprēķini un iegūtie rezultāti tiek izmantoti turpmākajās (rezultātu) lapās.</a:t>
            </a:r>
          </a:p>
          <a:p>
            <a:r>
              <a:rPr lang="lv-LV" sz="1400" dirty="0"/>
              <a:t>Šajā lapā nav nepieciešams ievadīt papildus datus! Šī lapa ir paredzētas kontroles vajadzībām.</a:t>
            </a:r>
          </a:p>
          <a:p>
            <a:endParaRPr lang="lv-LV" sz="1400" dirty="0"/>
          </a:p>
          <a:p>
            <a:pPr marL="285750" indent="-285750">
              <a:buFont typeface="Arial" panose="020B0604020202020204" pitchFamily="34" charset="0"/>
              <a:buChar char="•"/>
            </a:pPr>
            <a:endParaRPr lang="lv-LV" sz="1400" dirty="0"/>
          </a:p>
          <a:p>
            <a:endParaRPr lang="lv-LV" sz="1400" dirty="0"/>
          </a:p>
          <a:p>
            <a:endParaRPr lang="lv-LV" sz="1400" dirty="0"/>
          </a:p>
          <a:p>
            <a:pPr marL="285750" indent="-285750">
              <a:buFont typeface="Arial" panose="020B0604020202020204" pitchFamily="34" charset="0"/>
              <a:buChar char="•"/>
            </a:pPr>
            <a:endParaRPr lang="lv-LV" sz="1400" dirty="0"/>
          </a:p>
        </p:txBody>
      </p:sp>
      <p:sp>
        <p:nvSpPr>
          <p:cNvPr id="7" name="Title 1"/>
          <p:cNvSpPr txBox="1">
            <a:spLocks/>
          </p:cNvSpPr>
          <p:nvPr/>
        </p:nvSpPr>
        <p:spPr>
          <a:xfrm>
            <a:off x="638908" y="2748108"/>
            <a:ext cx="10608733" cy="3968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KONTROLES LAPA</a:t>
            </a:r>
          </a:p>
        </p:txBody>
      </p:sp>
      <p:sp>
        <p:nvSpPr>
          <p:cNvPr id="8" name="TextBox 7"/>
          <p:cNvSpPr txBox="1"/>
          <p:nvPr/>
        </p:nvSpPr>
        <p:spPr>
          <a:xfrm>
            <a:off x="339513" y="3259008"/>
            <a:ext cx="11512973" cy="1169551"/>
          </a:xfrm>
          <a:prstGeom prst="rect">
            <a:avLst/>
          </a:prstGeom>
          <a:noFill/>
        </p:spPr>
        <p:txBody>
          <a:bodyPr wrap="square" rtlCol="0">
            <a:spAutoFit/>
          </a:bodyPr>
          <a:lstStyle/>
          <a:p>
            <a:r>
              <a:rPr lang="lv-LV" sz="1400" dirty="0"/>
              <a:t>Kontroles lapā «</a:t>
            </a:r>
            <a:r>
              <a:rPr lang="lv-LV" sz="1400" cap="all" dirty="0"/>
              <a:t>Projekta izmaksu un kritēriju kontroles lapa</a:t>
            </a:r>
            <a:r>
              <a:rPr lang="lv-LV" sz="1400" dirty="0"/>
              <a:t>» tiek:</a:t>
            </a:r>
          </a:p>
          <a:p>
            <a:r>
              <a:rPr lang="lv-LV" sz="1400" dirty="0"/>
              <a:t>1) Atspoguļoti projekta plānotie darbības rezultāti un to rezultatīvie rādītāji;</a:t>
            </a:r>
          </a:p>
          <a:p>
            <a:r>
              <a:rPr lang="lv-LV" sz="1400" dirty="0"/>
              <a:t>2) Veikts projekta kvalitātes kritēriju aprēķins, t.sk. atspoguļots projekta kvalitātes vērtējuma punktu skaits;</a:t>
            </a:r>
          </a:p>
          <a:p>
            <a:r>
              <a:rPr lang="lv-LV" sz="1400" dirty="0"/>
              <a:t>3) Veikta projekta izmaksu ierobežojumu kontrole, t.sk. atspoguļots brīdinājums, ja nav izpildīti nepieciešamie kritēriji.</a:t>
            </a:r>
          </a:p>
          <a:p>
            <a:endParaRPr lang="lv-LV" sz="1400" dirty="0"/>
          </a:p>
        </p:txBody>
      </p:sp>
      <p:sp>
        <p:nvSpPr>
          <p:cNvPr id="9" name="Title 1"/>
          <p:cNvSpPr txBox="1">
            <a:spLocks/>
          </p:cNvSpPr>
          <p:nvPr/>
        </p:nvSpPr>
        <p:spPr>
          <a:xfrm>
            <a:off x="765385" y="655954"/>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000" b="1" dirty="0"/>
              <a:t>APRĒĶINU LAPA</a:t>
            </a:r>
          </a:p>
        </p:txBody>
      </p:sp>
    </p:spTree>
    <p:extLst>
      <p:ext uri="{BB962C8B-B14F-4D97-AF65-F5344CB8AC3E}">
        <p14:creationId xmlns:p14="http://schemas.microsoft.com/office/powerpoint/2010/main" val="10287155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lv-LV" sz="4800" b="1" dirty="0"/>
              <a:t>2.3.</a:t>
            </a:r>
          </a:p>
        </p:txBody>
      </p:sp>
      <p:sp>
        <p:nvSpPr>
          <p:cNvPr id="5" name="Text Placeholder 4"/>
          <p:cNvSpPr>
            <a:spLocks noGrp="1"/>
          </p:cNvSpPr>
          <p:nvPr>
            <p:ph type="body" idx="1"/>
          </p:nvPr>
        </p:nvSpPr>
        <p:spPr/>
        <p:txBody>
          <a:bodyPr/>
          <a:lstStyle/>
          <a:p>
            <a:r>
              <a:rPr lang="lv-LV" sz="2400" b="1" dirty="0"/>
              <a:t>3.grupa - PIV lapas</a:t>
            </a:r>
            <a:endParaRPr lang="lv-LV" dirty="0"/>
          </a:p>
        </p:txBody>
      </p:sp>
    </p:spTree>
    <p:extLst>
      <p:ext uri="{BB962C8B-B14F-4D97-AF65-F5344CB8AC3E}">
        <p14:creationId xmlns:p14="http://schemas.microsoft.com/office/powerpoint/2010/main" val="12068587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7867" y="643467"/>
            <a:ext cx="4143456" cy="6771084"/>
          </a:xfrm>
          <a:prstGeom prst="rect">
            <a:avLst/>
          </a:prstGeom>
          <a:noFill/>
        </p:spPr>
        <p:txBody>
          <a:bodyPr wrap="square" rtlCol="0">
            <a:spAutoFit/>
          </a:bodyPr>
          <a:lstStyle/>
          <a:p>
            <a:endParaRPr lang="lv-LV" sz="1400" b="1" dirty="0"/>
          </a:p>
          <a:p>
            <a:r>
              <a:rPr lang="lv-LV" sz="1400" b="1" dirty="0"/>
              <a:t>PIV 2.pielikums - Finansēšanas plāns («</a:t>
            </a:r>
            <a:r>
              <a:rPr lang="lv-LV" sz="1400" b="1" i="1" dirty="0"/>
              <a:t>9</a:t>
            </a:r>
            <a:r>
              <a:rPr lang="nb-NO" sz="1400" b="1" i="1" dirty="0"/>
              <a:t>. PIV 2.pielikums</a:t>
            </a:r>
            <a:r>
              <a:rPr lang="lv-LV" sz="1400" b="1" dirty="0"/>
              <a:t>»):</a:t>
            </a:r>
          </a:p>
          <a:p>
            <a:endParaRPr lang="lv-LV" sz="1400" b="1" dirty="0"/>
          </a:p>
          <a:p>
            <a:pPr marL="285750" indent="-285750">
              <a:buFont typeface="Arial" panose="020B0604020202020204" pitchFamily="34" charset="0"/>
              <a:buChar char="•"/>
            </a:pPr>
            <a:r>
              <a:rPr lang="lv-LV" sz="1400" dirty="0"/>
              <a:t>Šī DL ir paredzēta, lai atspoguļotu rezultātus formā, kuru iespējams iekopēt projekta iesnieguma veidlapā;</a:t>
            </a:r>
          </a:p>
          <a:p>
            <a:pPr marL="285750" indent="-285750">
              <a:buFont typeface="Arial" panose="020B0604020202020204" pitchFamily="34" charset="0"/>
              <a:buChar char="•"/>
            </a:pPr>
            <a:r>
              <a:rPr lang="lv-LV" sz="1400" dirty="0"/>
              <a:t>Ja projektā plānoti sadarbības partneri, IIA modelis automātiski aprēķina katra sadarbības partnera individuālo finansēšanas plānu sadalījumā pa valsts atbalsta veidiem;</a:t>
            </a:r>
          </a:p>
          <a:p>
            <a:pPr marL="285750" indent="-285750">
              <a:buFont typeface="Arial" panose="020B0604020202020204" pitchFamily="34" charset="0"/>
              <a:buChar char="•"/>
            </a:pPr>
            <a:r>
              <a:rPr lang="lv-LV" sz="1400" b="1" dirty="0"/>
              <a:t>Ja projektā aprēķinātais ERAF līdzfinansējums ir lielāks par pieejamo ERAF kvotu</a:t>
            </a:r>
            <a:r>
              <a:rPr lang="lv-LV" sz="1400" dirty="0"/>
              <a:t>, pieejamā ERAF kvota jānorāda šūnā </a:t>
            </a:r>
            <a:r>
              <a:rPr lang="lv-LV" sz="1400" b="1" dirty="0"/>
              <a:t>B19</a:t>
            </a:r>
            <a:r>
              <a:rPr lang="lv-LV" sz="1400" dirty="0"/>
              <a:t>, un IIA modelis automātiski aprēķinās ERAF līdzfinansējumu katram sadarbības partnerim proporcionāli sākotnēji aprēķinātajam ERAF līdzfinansējumam;</a:t>
            </a:r>
          </a:p>
          <a:p>
            <a:pPr marL="285750" indent="-285750">
              <a:buFont typeface="Arial" panose="020B0604020202020204" pitchFamily="34" charset="0"/>
              <a:buChar char="•"/>
            </a:pPr>
            <a:r>
              <a:rPr lang="lv-LV" sz="1400" b="1" dirty="0"/>
              <a:t>Ja projektā paredzēts snieguma rezerves priekšfinansējums</a:t>
            </a:r>
            <a:r>
              <a:rPr lang="lv-LV" sz="1400" dirty="0"/>
              <a:t>, tā summa absolūtā izteiksmē ir jānorāda šūnā </a:t>
            </a:r>
            <a:r>
              <a:rPr lang="lv-LV" sz="1400" b="1" dirty="0"/>
              <a:t>B20</a:t>
            </a:r>
            <a:r>
              <a:rPr lang="lv-LV" sz="1400" dirty="0"/>
              <a:t> un IIA modelis automātiski to ņems vērā, atbilstoši aprēķinot finansēšanas plānu projekta iesniedzējam un sadarbības partneriem;</a:t>
            </a:r>
          </a:p>
          <a:p>
            <a:pPr marL="285750" indent="-285750">
              <a:buFont typeface="Arial" panose="020B0604020202020204" pitchFamily="34" charset="0"/>
              <a:buChar char="•"/>
            </a:pPr>
            <a:r>
              <a:rPr lang="lv-LV" sz="1400" b="1" dirty="0"/>
              <a:t>Ja projekts tiks apstiprinās citā gadā kā tas tika iesniegts </a:t>
            </a:r>
            <a:r>
              <a:rPr lang="lv-LV" sz="1400" dirty="0"/>
              <a:t>tā apstiprināšanas gads ir jānorāda šūnā B21 un IIA modelis automātiski to ņems vērā, atbilstoši aprēķinot finansēšanas plānu projekta iesniedzējam un sadarbības partneriem.</a:t>
            </a:r>
          </a:p>
          <a:p>
            <a:pPr marL="285750" indent="-285750">
              <a:buFont typeface="Arial" panose="020B0604020202020204" pitchFamily="34" charset="0"/>
              <a:buChar char="•"/>
            </a:pPr>
            <a:endParaRPr lang="lv-LV" sz="1400" dirty="0"/>
          </a:p>
          <a:p>
            <a:endParaRPr lang="lv-LV" sz="1400" dirty="0"/>
          </a:p>
          <a:p>
            <a:endParaRPr lang="lv-LV" sz="1400" dirty="0"/>
          </a:p>
          <a:p>
            <a:pPr marL="285750" indent="-285750">
              <a:buFont typeface="Arial" panose="020B0604020202020204" pitchFamily="34" charset="0"/>
              <a:buChar char="•"/>
            </a:pPr>
            <a:endParaRPr lang="lv-LV" sz="1400" dirty="0"/>
          </a:p>
        </p:txBody>
      </p:sp>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a:t>PIV LAPAS</a:t>
            </a:r>
            <a:endParaRPr lang="lv-LV" sz="2400" b="1" dirty="0"/>
          </a:p>
        </p:txBody>
      </p:sp>
      <p:pic>
        <p:nvPicPr>
          <p:cNvPr id="5" name="Picture 4">
            <a:extLst>
              <a:ext uri="{FF2B5EF4-FFF2-40B4-BE49-F238E27FC236}">
                <a16:creationId xmlns:a16="http://schemas.microsoft.com/office/drawing/2014/main" id="{AAA87BC7-17A2-4C47-926F-44131E2A125C}"/>
              </a:ext>
            </a:extLst>
          </p:cNvPr>
          <p:cNvPicPr>
            <a:picLocks noChangeAspect="1"/>
          </p:cNvPicPr>
          <p:nvPr/>
        </p:nvPicPr>
        <p:blipFill>
          <a:blip r:embed="rId2"/>
          <a:stretch>
            <a:fillRect/>
          </a:stretch>
        </p:blipFill>
        <p:spPr>
          <a:xfrm>
            <a:off x="4556503" y="445030"/>
            <a:ext cx="7347630" cy="5519683"/>
          </a:xfrm>
          <a:prstGeom prst="rect">
            <a:avLst/>
          </a:prstGeom>
        </p:spPr>
      </p:pic>
    </p:spTree>
    <p:extLst>
      <p:ext uri="{BB962C8B-B14F-4D97-AF65-F5344CB8AC3E}">
        <p14:creationId xmlns:p14="http://schemas.microsoft.com/office/powerpoint/2010/main" val="8846910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7868" y="643467"/>
            <a:ext cx="3779092" cy="2677656"/>
          </a:xfrm>
          <a:prstGeom prst="rect">
            <a:avLst/>
          </a:prstGeom>
          <a:noFill/>
        </p:spPr>
        <p:txBody>
          <a:bodyPr wrap="square" rtlCol="0">
            <a:spAutoFit/>
          </a:bodyPr>
          <a:lstStyle/>
          <a:p>
            <a:endParaRPr lang="lv-LV" sz="1400" dirty="0"/>
          </a:p>
          <a:p>
            <a:r>
              <a:rPr lang="lv-LV" sz="1400" b="1" dirty="0"/>
              <a:t>PIV 3.pielikums - Projekta budžeta kopsavilkums:</a:t>
            </a:r>
          </a:p>
          <a:p>
            <a:endParaRPr lang="lv-LV" sz="1400" b="1" dirty="0"/>
          </a:p>
          <a:p>
            <a:pPr marL="285750" indent="-285750">
              <a:buFont typeface="Arial" panose="020B0604020202020204" pitchFamily="34" charset="0"/>
              <a:buChar char="•"/>
            </a:pPr>
            <a:r>
              <a:rPr lang="lv-LV" sz="1400" dirty="0"/>
              <a:t>Šajā lapā ievadiet projekta budžeta PVN datus (</a:t>
            </a:r>
            <a:r>
              <a:rPr lang="lv-LV" sz="1400" b="1" dirty="0"/>
              <a:t>ietonētos laukus</a:t>
            </a:r>
            <a:r>
              <a:rPr lang="lv-LV" sz="1400" dirty="0"/>
              <a:t>);</a:t>
            </a:r>
          </a:p>
          <a:p>
            <a:endParaRPr lang="lv-LV" sz="1400" dirty="0"/>
          </a:p>
          <a:p>
            <a:pPr marL="285750" indent="-285750">
              <a:buFont typeface="Arial" panose="020B0604020202020204" pitchFamily="34" charset="0"/>
              <a:buChar char="•"/>
            </a:pPr>
            <a:r>
              <a:rPr lang="lv-LV" sz="1400" dirty="0"/>
              <a:t>Šī lapa ir paredzēta, lai atspoguļotu rezultātus formā, kuru iespējams iekopēt projekta iesnieguma veidlapā.</a:t>
            </a:r>
          </a:p>
          <a:p>
            <a:endParaRPr lang="lv-LV" sz="1400" dirty="0"/>
          </a:p>
          <a:p>
            <a:pPr marL="285750" indent="-285750">
              <a:buFont typeface="Arial" panose="020B0604020202020204" pitchFamily="34" charset="0"/>
              <a:buChar char="•"/>
            </a:pPr>
            <a:endParaRPr lang="lv-LV" sz="1400" dirty="0"/>
          </a:p>
        </p:txBody>
      </p:sp>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PIV LAPAS</a:t>
            </a:r>
          </a:p>
        </p:txBody>
      </p:sp>
      <p:pic>
        <p:nvPicPr>
          <p:cNvPr id="3" name="Picture 2">
            <a:extLst>
              <a:ext uri="{FF2B5EF4-FFF2-40B4-BE49-F238E27FC236}">
                <a16:creationId xmlns:a16="http://schemas.microsoft.com/office/drawing/2014/main" id="{E1DC9881-2977-41D7-92F5-9B96001A659B}"/>
              </a:ext>
            </a:extLst>
          </p:cNvPr>
          <p:cNvPicPr>
            <a:picLocks noChangeAspect="1"/>
          </p:cNvPicPr>
          <p:nvPr/>
        </p:nvPicPr>
        <p:blipFill>
          <a:blip r:embed="rId2"/>
          <a:stretch>
            <a:fillRect/>
          </a:stretch>
        </p:blipFill>
        <p:spPr>
          <a:xfrm>
            <a:off x="4066960" y="949570"/>
            <a:ext cx="7837172" cy="4310226"/>
          </a:xfrm>
          <a:prstGeom prst="rect">
            <a:avLst/>
          </a:prstGeom>
        </p:spPr>
      </p:pic>
    </p:spTree>
    <p:extLst>
      <p:ext uri="{BB962C8B-B14F-4D97-AF65-F5344CB8AC3E}">
        <p14:creationId xmlns:p14="http://schemas.microsoft.com/office/powerpoint/2010/main" val="32643664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7867" y="643469"/>
            <a:ext cx="5164666" cy="1384995"/>
          </a:xfrm>
          <a:prstGeom prst="rect">
            <a:avLst/>
          </a:prstGeom>
          <a:noFill/>
        </p:spPr>
        <p:txBody>
          <a:bodyPr wrap="square" rtlCol="0">
            <a:spAutoFit/>
          </a:bodyPr>
          <a:lstStyle/>
          <a:p>
            <a:endParaRPr lang="lv-LV" sz="1400" dirty="0"/>
          </a:p>
          <a:p>
            <a:r>
              <a:rPr lang="lv-LV" sz="1400" b="1" dirty="0"/>
              <a:t>PIV 4.pielikums:</a:t>
            </a:r>
          </a:p>
          <a:p>
            <a:endParaRPr lang="lv-LV" sz="1400" b="1" dirty="0"/>
          </a:p>
          <a:p>
            <a:pPr marL="285750" indent="-285750">
              <a:buFont typeface="Arial" panose="020B0604020202020204" pitchFamily="34" charset="0"/>
              <a:buChar char="•"/>
            </a:pPr>
            <a:r>
              <a:rPr lang="lv-LV" sz="1400" dirty="0"/>
              <a:t>Šī lapa ir paredzēta, lai atspoguļotu rezultātus formā, kuru iespējams iekopēt projekta iesnieguma veidlapā.</a:t>
            </a:r>
          </a:p>
          <a:p>
            <a:pPr marL="285750" indent="-285750">
              <a:buFont typeface="Arial" panose="020B0604020202020204" pitchFamily="34" charset="0"/>
              <a:buChar char="•"/>
            </a:pPr>
            <a:endParaRPr lang="lv-LV" sz="1400" dirty="0"/>
          </a:p>
        </p:txBody>
      </p:sp>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PIV LAPAS</a:t>
            </a:r>
          </a:p>
        </p:txBody>
      </p:sp>
      <p:sp>
        <p:nvSpPr>
          <p:cNvPr id="7" name="TextBox 6"/>
          <p:cNvSpPr txBox="1"/>
          <p:nvPr/>
        </p:nvSpPr>
        <p:spPr>
          <a:xfrm>
            <a:off x="287867" y="2554553"/>
            <a:ext cx="4859866" cy="2677656"/>
          </a:xfrm>
          <a:prstGeom prst="rect">
            <a:avLst/>
          </a:prstGeom>
          <a:noFill/>
          <a:ln>
            <a:solidFill>
              <a:schemeClr val="tx1"/>
            </a:solidFill>
          </a:ln>
        </p:spPr>
        <p:txBody>
          <a:bodyPr wrap="square" rtlCol="0">
            <a:spAutoFit/>
          </a:bodyPr>
          <a:lstStyle/>
          <a:p>
            <a:r>
              <a:rPr lang="lv-LV" sz="1400" b="1" dirty="0"/>
              <a:t>Svarīgi</a:t>
            </a:r>
            <a:r>
              <a:rPr lang="lv-LV" sz="1400" dirty="0"/>
              <a:t> – šajā sadaļā ir aprēķināti </a:t>
            </a:r>
            <a:r>
              <a:rPr lang="lv-LV" sz="1400" b="1" dirty="0"/>
              <a:t>projekta kopējie </a:t>
            </a:r>
            <a:r>
              <a:rPr lang="lv-LV" sz="1400" dirty="0"/>
              <a:t>rādītāji (kuri jāatspoguļo PIV 4.pielikumā):</a:t>
            </a:r>
          </a:p>
          <a:p>
            <a:pPr marL="285750" indent="-285750">
              <a:buFontTx/>
              <a:buChar char="-"/>
            </a:pPr>
            <a:r>
              <a:rPr lang="lv-LV" sz="1400" dirty="0"/>
              <a:t>(7) </a:t>
            </a:r>
            <a:r>
              <a:rPr lang="lv-LV" sz="1400" i="1" dirty="0"/>
              <a:t>Neto ieņēmumi = ieņēmumi - darbības izmaksas + atlikusī vērtība (EUR)</a:t>
            </a:r>
          </a:p>
          <a:p>
            <a:pPr marL="285750" indent="-285750">
              <a:buFontTx/>
              <a:buChar char="-"/>
            </a:pPr>
            <a:r>
              <a:rPr lang="lv-LV" sz="1400" dirty="0"/>
              <a:t>(8) </a:t>
            </a:r>
            <a:r>
              <a:rPr lang="lv-LV" sz="1400" i="1" dirty="0"/>
              <a:t>Kopējas izmaksas* - neto ieņēmumi (EUR, diskontēta) </a:t>
            </a:r>
            <a:r>
              <a:rPr lang="lv-LV" sz="1400" dirty="0"/>
              <a:t>(jeb finanšu iztrūkums)</a:t>
            </a:r>
          </a:p>
          <a:p>
            <a:pPr marL="285750" indent="-285750">
              <a:buFontTx/>
              <a:buChar char="-"/>
            </a:pPr>
            <a:r>
              <a:rPr lang="lv-LV" sz="1400" dirty="0"/>
              <a:t>(9) </a:t>
            </a:r>
            <a:r>
              <a:rPr lang="lv-LV" sz="1400" i="1" dirty="0" err="1"/>
              <a:t>Pro</a:t>
            </a:r>
            <a:r>
              <a:rPr lang="lv-LV" sz="1400" i="1" dirty="0"/>
              <a:t> - rata bez diskontētiem neto ieņēmumiem (%)</a:t>
            </a:r>
          </a:p>
          <a:p>
            <a:pPr marL="285750" indent="-285750">
              <a:buFontTx/>
              <a:buChar char="-"/>
            </a:pPr>
            <a:r>
              <a:rPr lang="lv-LV" sz="1400" dirty="0"/>
              <a:t>(10) </a:t>
            </a:r>
            <a:r>
              <a:rPr lang="lv-LV" sz="1400" i="1" dirty="0"/>
              <a:t>Projekta iesnieguma koriģēta līdzfinansējuma likme</a:t>
            </a:r>
          </a:p>
          <a:p>
            <a:endParaRPr lang="lv-LV" sz="1400" b="1" dirty="0"/>
          </a:p>
          <a:p>
            <a:r>
              <a:rPr lang="lv-LV" sz="1400" b="1" dirty="0"/>
              <a:t>Katra sadarbības partnera individuālā ERAF līdzfinansējuma likme sadalījumā pa valsts atbalsta veidiem, ir redzama izklājlapā «</a:t>
            </a:r>
            <a:r>
              <a:rPr lang="lv-LV" sz="1400" b="1" i="1" dirty="0"/>
              <a:t>9.</a:t>
            </a:r>
            <a:r>
              <a:rPr lang="lv-LV" sz="1400" b="1" dirty="0"/>
              <a:t> DL PIV 2.pielikums»</a:t>
            </a:r>
          </a:p>
        </p:txBody>
      </p:sp>
      <p:sp>
        <p:nvSpPr>
          <p:cNvPr id="8" name="Left Brace 7"/>
          <p:cNvSpPr/>
          <p:nvPr/>
        </p:nvSpPr>
        <p:spPr>
          <a:xfrm>
            <a:off x="5496405" y="3273778"/>
            <a:ext cx="541867" cy="1677207"/>
          </a:xfrm>
          <a:prstGeom prst="lef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b="1" dirty="0"/>
          </a:p>
        </p:txBody>
      </p:sp>
      <p:sp>
        <p:nvSpPr>
          <p:cNvPr id="9" name="Left Brace 8"/>
          <p:cNvSpPr/>
          <p:nvPr/>
        </p:nvSpPr>
        <p:spPr>
          <a:xfrm>
            <a:off x="5632407" y="5576711"/>
            <a:ext cx="541867" cy="654755"/>
          </a:xfrm>
          <a:prstGeom prst="lef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b="1" dirty="0"/>
          </a:p>
        </p:txBody>
      </p:sp>
      <p:cxnSp>
        <p:nvCxnSpPr>
          <p:cNvPr id="11" name="Straight Arrow Connector 10"/>
          <p:cNvCxnSpPr>
            <a:stCxn id="7" idx="3"/>
            <a:endCxn id="8" idx="1"/>
          </p:cNvCxnSpPr>
          <p:nvPr/>
        </p:nvCxnSpPr>
        <p:spPr>
          <a:xfrm>
            <a:off x="5147733" y="3893381"/>
            <a:ext cx="348672" cy="2190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87867" y="5604737"/>
            <a:ext cx="4859866" cy="954107"/>
          </a:xfrm>
          <a:prstGeom prst="rect">
            <a:avLst/>
          </a:prstGeom>
          <a:noFill/>
          <a:ln>
            <a:solidFill>
              <a:schemeClr val="tx1"/>
            </a:solidFill>
          </a:ln>
        </p:spPr>
        <p:txBody>
          <a:bodyPr wrap="square" rtlCol="0">
            <a:spAutoFit/>
          </a:bodyPr>
          <a:lstStyle/>
          <a:p>
            <a:r>
              <a:rPr lang="lv-LV" sz="1400" dirty="0"/>
              <a:t>šajā sadaļā ir aprēķināta projekta finanšu </a:t>
            </a:r>
            <a:r>
              <a:rPr lang="lv-LV" sz="1400" dirty="0" err="1"/>
              <a:t>atdeves</a:t>
            </a:r>
            <a:r>
              <a:rPr lang="lv-LV" sz="1400" dirty="0"/>
              <a:t> likme un neto pašreizējā vērtība diviem gadījumiem – bez ERAF atbalsta un ar ERAF atbalstu. </a:t>
            </a:r>
            <a:r>
              <a:rPr lang="lv-LV" sz="1400" dirty="0" err="1"/>
              <a:t>FNPVc</a:t>
            </a:r>
            <a:r>
              <a:rPr lang="lv-LV" sz="1400" dirty="0"/>
              <a:t> jābūt negatīvam un </a:t>
            </a:r>
            <a:r>
              <a:rPr lang="lv-LV" sz="1400" dirty="0" err="1"/>
              <a:t>FRRc</a:t>
            </a:r>
            <a:r>
              <a:rPr lang="lv-LV" sz="1400" dirty="0"/>
              <a:t>&lt;4%, lai projekts varētu pretendēt uz ERAF atbalstu.</a:t>
            </a:r>
            <a:endParaRPr lang="lv-LV" sz="1400" b="1" dirty="0"/>
          </a:p>
        </p:txBody>
      </p:sp>
      <p:cxnSp>
        <p:nvCxnSpPr>
          <p:cNvPr id="17" name="Straight Arrow Connector 16"/>
          <p:cNvCxnSpPr>
            <a:cxnSpLocks/>
            <a:stCxn id="12" idx="3"/>
            <a:endCxn id="9" idx="1"/>
          </p:cNvCxnSpPr>
          <p:nvPr/>
        </p:nvCxnSpPr>
        <p:spPr>
          <a:xfrm flipV="1">
            <a:off x="5147733" y="5904089"/>
            <a:ext cx="484674" cy="177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74AE7BC-2330-4BE6-A44E-2E505EDD5E22}"/>
              </a:ext>
            </a:extLst>
          </p:cNvPr>
          <p:cNvPicPr>
            <a:picLocks noChangeAspect="1"/>
          </p:cNvPicPr>
          <p:nvPr/>
        </p:nvPicPr>
        <p:blipFill rotWithShape="1">
          <a:blip r:embed="rId2"/>
          <a:srcRect b="16984"/>
          <a:stretch/>
        </p:blipFill>
        <p:spPr>
          <a:xfrm>
            <a:off x="6038272" y="733780"/>
            <a:ext cx="5668414" cy="4217205"/>
          </a:xfrm>
          <a:prstGeom prst="rect">
            <a:avLst/>
          </a:prstGeom>
        </p:spPr>
      </p:pic>
      <p:pic>
        <p:nvPicPr>
          <p:cNvPr id="14" name="Picture 13">
            <a:extLst>
              <a:ext uri="{FF2B5EF4-FFF2-40B4-BE49-F238E27FC236}">
                <a16:creationId xmlns:a16="http://schemas.microsoft.com/office/drawing/2014/main" id="{80F0EF7E-F5FF-423A-992B-A452FB230156}"/>
              </a:ext>
            </a:extLst>
          </p:cNvPr>
          <p:cNvPicPr>
            <a:picLocks noChangeAspect="1"/>
          </p:cNvPicPr>
          <p:nvPr/>
        </p:nvPicPr>
        <p:blipFill>
          <a:blip r:embed="rId3"/>
          <a:stretch>
            <a:fillRect/>
          </a:stretch>
        </p:blipFill>
        <p:spPr>
          <a:xfrm>
            <a:off x="6067563" y="4972424"/>
            <a:ext cx="5639123" cy="1586420"/>
          </a:xfrm>
          <a:prstGeom prst="rect">
            <a:avLst/>
          </a:prstGeom>
        </p:spPr>
      </p:pic>
    </p:spTree>
    <p:extLst>
      <p:ext uri="{BB962C8B-B14F-4D97-AF65-F5344CB8AC3E}">
        <p14:creationId xmlns:p14="http://schemas.microsoft.com/office/powerpoint/2010/main" val="20103512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7867" y="643468"/>
            <a:ext cx="5243689" cy="2246769"/>
          </a:xfrm>
          <a:prstGeom prst="rect">
            <a:avLst/>
          </a:prstGeom>
          <a:noFill/>
        </p:spPr>
        <p:txBody>
          <a:bodyPr wrap="square" rtlCol="0">
            <a:spAutoFit/>
          </a:bodyPr>
          <a:lstStyle/>
          <a:p>
            <a:endParaRPr lang="lv-LV" sz="1400" dirty="0"/>
          </a:p>
          <a:p>
            <a:r>
              <a:rPr lang="lv-LV" sz="1400" b="1" dirty="0"/>
              <a:t>PIV 4.pielikums (2.daļa) - Ekonomiskā analīze:</a:t>
            </a:r>
          </a:p>
          <a:p>
            <a:endParaRPr lang="lv-LV" sz="1400" b="1" dirty="0"/>
          </a:p>
          <a:p>
            <a:pPr marL="285750" indent="-285750">
              <a:buFont typeface="Arial" panose="020B0604020202020204" pitchFamily="34" charset="0"/>
              <a:buChar char="•"/>
            </a:pPr>
            <a:r>
              <a:rPr lang="lv-LV" sz="1400" dirty="0"/>
              <a:t>Šajā DL var detalizēt projekta ieguvumus un izmaksas, ja nepieciešams;</a:t>
            </a:r>
          </a:p>
          <a:p>
            <a:pPr marL="285750" indent="-285750">
              <a:buFont typeface="Arial" panose="020B0604020202020204" pitchFamily="34" charset="0"/>
              <a:buChar char="•"/>
            </a:pPr>
            <a:endParaRPr lang="lv-LV" sz="1400" dirty="0"/>
          </a:p>
          <a:p>
            <a:pPr marL="285750" indent="-285750">
              <a:buFont typeface="Arial" panose="020B0604020202020204" pitchFamily="34" charset="0"/>
              <a:buChar char="•"/>
            </a:pPr>
            <a:r>
              <a:rPr lang="lv-LV" sz="1400" dirty="0"/>
              <a:t>Šī DL ir paredzēta, lai atspoguļotu rezultātus formā, kuru iespējams iekopēt projekta iesnieguma veidlapā.</a:t>
            </a:r>
          </a:p>
          <a:p>
            <a:endParaRPr lang="lv-LV" sz="1400" dirty="0"/>
          </a:p>
          <a:p>
            <a:pPr marL="285750" indent="-285750">
              <a:buFont typeface="Arial" panose="020B0604020202020204" pitchFamily="34" charset="0"/>
              <a:buChar char="•"/>
            </a:pPr>
            <a:endParaRPr lang="lv-LV" sz="1400" dirty="0"/>
          </a:p>
        </p:txBody>
      </p:sp>
      <p:sp>
        <p:nvSpPr>
          <p:cNvPr id="4"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PIV LAPAS</a:t>
            </a:r>
          </a:p>
        </p:txBody>
      </p:sp>
      <p:sp>
        <p:nvSpPr>
          <p:cNvPr id="7" name="Left Brace 6"/>
          <p:cNvSpPr/>
          <p:nvPr/>
        </p:nvSpPr>
        <p:spPr>
          <a:xfrm>
            <a:off x="5996972" y="5881511"/>
            <a:ext cx="541867" cy="654755"/>
          </a:xfrm>
          <a:prstGeom prst="lef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b="1" dirty="0"/>
          </a:p>
        </p:txBody>
      </p:sp>
      <p:sp>
        <p:nvSpPr>
          <p:cNvPr id="8" name="TextBox 7"/>
          <p:cNvSpPr txBox="1"/>
          <p:nvPr/>
        </p:nvSpPr>
        <p:spPr>
          <a:xfrm>
            <a:off x="287867" y="3402504"/>
            <a:ext cx="4487333" cy="2246769"/>
          </a:xfrm>
          <a:prstGeom prst="rect">
            <a:avLst/>
          </a:prstGeom>
          <a:noFill/>
          <a:ln>
            <a:solidFill>
              <a:schemeClr val="tx1"/>
            </a:solidFill>
          </a:ln>
        </p:spPr>
        <p:txBody>
          <a:bodyPr wrap="square" rtlCol="0">
            <a:spAutoFit/>
          </a:bodyPr>
          <a:lstStyle/>
          <a:p>
            <a:r>
              <a:rPr lang="lv-LV" sz="1400" dirty="0"/>
              <a:t>Šajā sadaļā ir atspoguļoti galvenie projekta rādītāji atbilstoši MK noteikumu Nr.593 35.punktam  un MK noteikumu Nr.645 36.punktam, kuriem jāpārsniedz noteikta vērtība:</a:t>
            </a:r>
          </a:p>
          <a:p>
            <a:pPr marL="285750" indent="-285750">
              <a:buFont typeface="Arial" panose="020B0604020202020204" pitchFamily="34" charset="0"/>
              <a:buChar char="•"/>
            </a:pPr>
            <a:r>
              <a:rPr lang="lv-LV" sz="1400" b="1" dirty="0"/>
              <a:t>Ekonomiskā ienesīguma norma – 	&gt;5%</a:t>
            </a:r>
          </a:p>
          <a:p>
            <a:pPr marL="285750" indent="-285750">
              <a:buFont typeface="Arial" panose="020B0604020202020204" pitchFamily="34" charset="0"/>
              <a:buChar char="•"/>
            </a:pPr>
            <a:r>
              <a:rPr lang="lv-LV" sz="1400" b="1" dirty="0"/>
              <a:t>Ekonomiskā neto pašreizējā vērtība – 	&gt;0</a:t>
            </a:r>
          </a:p>
          <a:p>
            <a:endParaRPr lang="lv-LV" sz="1400" b="1" dirty="0"/>
          </a:p>
          <a:p>
            <a:r>
              <a:rPr lang="lv-LV" sz="1400" dirty="0"/>
              <a:t>Projekta ekonomiskā ienesīguma norma ir lielāka par sociālā diskonta likmi un projekta ekonomiskā neto pašreizējā vērtība ir lielāka par nulli.</a:t>
            </a:r>
            <a:endParaRPr lang="lv-LV" sz="1400" b="1" dirty="0"/>
          </a:p>
        </p:txBody>
      </p:sp>
      <p:cxnSp>
        <p:nvCxnSpPr>
          <p:cNvPr id="9" name="Straight Arrow Connector 8"/>
          <p:cNvCxnSpPr>
            <a:stCxn id="8" idx="3"/>
            <a:endCxn id="7" idx="1"/>
          </p:cNvCxnSpPr>
          <p:nvPr/>
        </p:nvCxnSpPr>
        <p:spPr>
          <a:xfrm>
            <a:off x="4775200" y="4525889"/>
            <a:ext cx="1221772" cy="1683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580BAAF8-86B0-4F8B-9C9C-43C6B9E6993C}"/>
              </a:ext>
            </a:extLst>
          </p:cNvPr>
          <p:cNvPicPr>
            <a:picLocks noChangeAspect="1"/>
          </p:cNvPicPr>
          <p:nvPr/>
        </p:nvPicPr>
        <p:blipFill>
          <a:blip r:embed="rId2"/>
          <a:stretch>
            <a:fillRect/>
          </a:stretch>
        </p:blipFill>
        <p:spPr>
          <a:xfrm>
            <a:off x="6544639" y="321734"/>
            <a:ext cx="5325627" cy="6214532"/>
          </a:xfrm>
          <a:prstGeom prst="rect">
            <a:avLst/>
          </a:prstGeom>
        </p:spPr>
      </p:pic>
    </p:spTree>
    <p:extLst>
      <p:ext uri="{BB962C8B-B14F-4D97-AF65-F5344CB8AC3E}">
        <p14:creationId xmlns:p14="http://schemas.microsoft.com/office/powerpoint/2010/main" val="19731324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3. IIA ZIŅOJUMS</a:t>
            </a:r>
          </a:p>
        </p:txBody>
      </p:sp>
    </p:spTree>
    <p:extLst>
      <p:ext uri="{BB962C8B-B14F-4D97-AF65-F5344CB8AC3E}">
        <p14:creationId xmlns:p14="http://schemas.microsoft.com/office/powerpoint/2010/main" val="39211187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82135" y="-227549"/>
            <a:ext cx="10515600" cy="1325563"/>
          </a:xfrm>
        </p:spPr>
        <p:txBody>
          <a:bodyPr>
            <a:normAutofit/>
          </a:bodyPr>
          <a:lstStyle/>
          <a:p>
            <a:r>
              <a:rPr lang="lv-LV" sz="2400" b="1" dirty="0">
                <a:solidFill>
                  <a:schemeClr val="tx1"/>
                </a:solidFill>
              </a:rPr>
              <a:t>IIA ZIŅOJUMĀ IEKĻAUJAMĀ INFORMĀCIJA</a:t>
            </a:r>
          </a:p>
        </p:txBody>
      </p:sp>
      <p:sp>
        <p:nvSpPr>
          <p:cNvPr id="5" name="Content Placeholder 4"/>
          <p:cNvSpPr>
            <a:spLocks noGrp="1"/>
          </p:cNvSpPr>
          <p:nvPr>
            <p:ph idx="1"/>
          </p:nvPr>
        </p:nvSpPr>
        <p:spPr>
          <a:xfrm>
            <a:off x="524933" y="843489"/>
            <a:ext cx="11105088" cy="5592480"/>
          </a:xfrm>
        </p:spPr>
        <p:txBody>
          <a:bodyPr>
            <a:noAutofit/>
          </a:bodyPr>
          <a:lstStyle/>
          <a:p>
            <a:pPr marL="0" indent="0">
              <a:buNone/>
            </a:pPr>
            <a:r>
              <a:rPr lang="lv-LV" sz="1400" dirty="0">
                <a:solidFill>
                  <a:schemeClr val="tx1"/>
                </a:solidFill>
              </a:rPr>
              <a:t>IIA sagatavošana sastāv no divām daļām – (1) aprēķinu veikšana un (2) ziņojuma sagatavošana. </a:t>
            </a:r>
          </a:p>
          <a:p>
            <a:pPr marL="0" indent="0">
              <a:buNone/>
            </a:pPr>
            <a:r>
              <a:rPr lang="lv-LV" sz="1400" b="1" dirty="0">
                <a:solidFill>
                  <a:schemeClr val="tx1"/>
                </a:solidFill>
              </a:rPr>
              <a:t>Ziņojumā ir jāsniedz vismaz šāda pamatinformācija:</a:t>
            </a:r>
          </a:p>
          <a:p>
            <a:pPr marL="285750" indent="-285750"/>
            <a:r>
              <a:rPr lang="lv-LV" sz="1400" dirty="0">
                <a:solidFill>
                  <a:schemeClr val="tx1"/>
                </a:solidFill>
              </a:rPr>
              <a:t>Plānotā projekta raksturojums, projekta mērķi;</a:t>
            </a:r>
          </a:p>
          <a:p>
            <a:pPr marL="285750" indent="-285750"/>
            <a:r>
              <a:rPr lang="lv-LV" sz="1400" dirty="0">
                <a:solidFill>
                  <a:schemeClr val="tx1"/>
                </a:solidFill>
              </a:rPr>
              <a:t>Esošās situācijas raksturojums;</a:t>
            </a:r>
          </a:p>
          <a:p>
            <a:pPr marL="285750" indent="-285750"/>
            <a:r>
              <a:rPr lang="lv-LV" sz="1400" dirty="0">
                <a:solidFill>
                  <a:schemeClr val="tx1"/>
                </a:solidFill>
              </a:rPr>
              <a:t>Informācija par alternatīvām, to izvēles procesu, detalizēta informācija par izvēlēto alternatīvu; </a:t>
            </a:r>
          </a:p>
          <a:p>
            <a:pPr marL="285750" indent="-285750"/>
            <a:r>
              <a:rPr lang="lv-LV" sz="1400" dirty="0">
                <a:solidFill>
                  <a:schemeClr val="tx1"/>
                </a:solidFill>
              </a:rPr>
              <a:t>Ar projektu saistītās veiktās </a:t>
            </a:r>
            <a:r>
              <a:rPr lang="lv-LV" sz="1400" dirty="0" err="1">
                <a:solidFill>
                  <a:schemeClr val="tx1"/>
                </a:solidFill>
              </a:rPr>
              <a:t>priekšizpētes</a:t>
            </a:r>
            <a:r>
              <a:rPr lang="lv-LV" sz="1400" dirty="0">
                <a:solidFill>
                  <a:schemeClr val="tx1"/>
                </a:solidFill>
              </a:rPr>
              <a:t> (ja tādas ir veiktas);</a:t>
            </a:r>
          </a:p>
          <a:p>
            <a:pPr marL="285750" indent="-285750"/>
            <a:r>
              <a:rPr lang="lv-LV" sz="1400" dirty="0">
                <a:solidFill>
                  <a:schemeClr val="tx1"/>
                </a:solidFill>
              </a:rPr>
              <a:t>Finansiālo ieguvumu un zaudējumu raksturojums, aprēķinu gaitā iegūtu rezultātu detalizēts apraksts un aprēķinos izmantoto pieņēmumu raksturojums;</a:t>
            </a:r>
          </a:p>
          <a:p>
            <a:pPr marL="285750" indent="-285750"/>
            <a:r>
              <a:rPr lang="lv-LV" sz="1400" dirty="0">
                <a:solidFill>
                  <a:schemeClr val="tx1"/>
                </a:solidFill>
              </a:rPr>
              <a:t>Sociālekonomisko ieguvumu un zaudējumu raksturojums, izvēles pamatojums, aprēķinu gaitā iegūtu rezultātu detalizēts apraksts un aprēķinos izmantoto pieņēmumu raksturojums;</a:t>
            </a:r>
          </a:p>
          <a:p>
            <a:pPr marL="285750" indent="-285750"/>
            <a:r>
              <a:rPr lang="pl-PL" sz="1400" dirty="0">
                <a:solidFill>
                  <a:schemeClr val="tx1"/>
                </a:solidFill>
              </a:rPr>
              <a:t>Situācijas apraksts ar projektu / bez projekta</a:t>
            </a:r>
            <a:r>
              <a:rPr lang="lv-LV" sz="1400" dirty="0">
                <a:solidFill>
                  <a:schemeClr val="tx1"/>
                </a:solidFill>
              </a:rPr>
              <a:t>;</a:t>
            </a:r>
          </a:p>
          <a:p>
            <a:pPr marL="285750" indent="-285750"/>
            <a:r>
              <a:rPr lang="lv-LV" sz="1400" dirty="0">
                <a:solidFill>
                  <a:schemeClr val="tx1"/>
                </a:solidFill>
              </a:rPr>
              <a:t>Risku un jutīguma analīzes rezultātu apraksts (nav obligāts).</a:t>
            </a:r>
          </a:p>
          <a:p>
            <a:pPr marL="0" indent="0">
              <a:buNone/>
            </a:pPr>
            <a:r>
              <a:rPr lang="lv-LV" sz="1400" dirty="0">
                <a:solidFill>
                  <a:schemeClr val="tx1"/>
                </a:solidFill>
              </a:rPr>
              <a:t>IIA ziņojuma saturu  var papildināt arī ar citu atbilstošu un ar projektu saistītu informāciju, pēc projekta iesniedzēja ieskatiem!</a:t>
            </a:r>
          </a:p>
          <a:p>
            <a:pPr marL="0" indent="0">
              <a:buNone/>
            </a:pPr>
            <a:r>
              <a:rPr lang="lv-LV" sz="1400" b="1" dirty="0">
                <a:solidFill>
                  <a:schemeClr val="tx1"/>
                </a:solidFill>
              </a:rPr>
              <a:t>IIA ziņojumu var neizstrādāt</a:t>
            </a:r>
            <a:r>
              <a:rPr lang="lv-LV" sz="1400" dirty="0">
                <a:solidFill>
                  <a:schemeClr val="tx1"/>
                </a:solidFill>
              </a:rPr>
              <a:t>, ja šī informācija pilnībā ir iekļauta projekta iesnieguma veidlapas 4.pielikuma “Projekta izmaksu efektivitātes novērtēšana” sadaļas “Finanšu analīze” 1.punktā “Dati, galvenie pieņēmumi un makroekonomiskie parametri, kas tika izmantoti, lai veiktu analīzi. Kā arī galvenie secinājumi no finanšu analīzes, tostarp finanšu stabilitātes analīzes rezultāti, lai pierādītu, ka projekts nākotnē nenonāks finanšu grūtībās”. IIA ziņojumu pievieno kā projekta iesnieguma pielikumu.</a:t>
            </a:r>
          </a:p>
        </p:txBody>
      </p:sp>
      <p:cxnSp>
        <p:nvCxnSpPr>
          <p:cNvPr id="24" name="Straight Connector 23"/>
          <p:cNvCxnSpPr/>
          <p:nvPr/>
        </p:nvCxnSpPr>
        <p:spPr>
          <a:xfrm>
            <a:off x="1410752" y="6489716"/>
            <a:ext cx="10459515"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1870267" y="4784156"/>
            <a:ext cx="0" cy="1719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11870267" y="2686998"/>
            <a:ext cx="0" cy="177341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7733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A26A9-C831-4ACA-A4AC-EA0C1801B0B4}"/>
              </a:ext>
            </a:extLst>
          </p:cNvPr>
          <p:cNvSpPr>
            <a:spLocks noGrp="1"/>
          </p:cNvSpPr>
          <p:nvPr>
            <p:ph idx="1"/>
          </p:nvPr>
        </p:nvSpPr>
        <p:spPr/>
        <p:txBody>
          <a:bodyPr/>
          <a:lstStyle/>
          <a:p>
            <a:pPr marL="45720" indent="0" algn="ctr">
              <a:buNone/>
            </a:pPr>
            <a:r>
              <a:rPr lang="lv-LV" dirty="0"/>
              <a:t>Jautājumu gadījumā par Izmaksu un ieguvumu analīzi lūdzam sazināties ar:</a:t>
            </a:r>
          </a:p>
          <a:p>
            <a:pPr marL="45720" indent="0" algn="ctr">
              <a:buNone/>
            </a:pPr>
            <a:r>
              <a:rPr lang="lv-LV" dirty="0"/>
              <a:t> </a:t>
            </a:r>
          </a:p>
          <a:p>
            <a:pPr marL="45720" indent="0" algn="ctr">
              <a:buNone/>
            </a:pPr>
            <a:r>
              <a:rPr lang="lv-LV" dirty="0"/>
              <a:t>Jāni Pērkonu: tālr. 26807762, e-pasts: </a:t>
            </a:r>
            <a:r>
              <a:rPr lang="lv-LV" dirty="0">
                <a:hlinkClick r:id="rId2"/>
              </a:rPr>
              <a:t>janis.perkons@cfla.gov.lv</a:t>
            </a:r>
            <a:r>
              <a:rPr lang="lv-LV" dirty="0"/>
              <a:t> </a:t>
            </a:r>
          </a:p>
          <a:p>
            <a:pPr marL="45720" indent="0" algn="ctr">
              <a:buNone/>
            </a:pPr>
            <a:r>
              <a:rPr lang="lv-LV" dirty="0"/>
              <a:t>Lauru </a:t>
            </a:r>
            <a:r>
              <a:rPr lang="lv-LV" dirty="0" err="1"/>
              <a:t>Ausmani</a:t>
            </a:r>
            <a:r>
              <a:rPr lang="lv-LV" dirty="0"/>
              <a:t>: tālr. 20043974, e-pasts: </a:t>
            </a:r>
            <a:r>
              <a:rPr lang="lv-LV" dirty="0">
                <a:hlinkClick r:id="rId3"/>
              </a:rPr>
              <a:t>laura.ausmane@cfla.gov.lv</a:t>
            </a:r>
            <a:endParaRPr lang="lv-LV" dirty="0"/>
          </a:p>
        </p:txBody>
      </p:sp>
    </p:spTree>
    <p:extLst>
      <p:ext uri="{BB962C8B-B14F-4D97-AF65-F5344CB8AC3E}">
        <p14:creationId xmlns:p14="http://schemas.microsoft.com/office/powerpoint/2010/main" val="544931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IIA METODIKAS MĒRĶIS</a:t>
            </a:r>
          </a:p>
        </p:txBody>
      </p:sp>
      <p:sp>
        <p:nvSpPr>
          <p:cNvPr id="9" name="TextBox 8"/>
          <p:cNvSpPr txBox="1"/>
          <p:nvPr/>
        </p:nvSpPr>
        <p:spPr>
          <a:xfrm>
            <a:off x="338667" y="643468"/>
            <a:ext cx="11133666" cy="2893100"/>
          </a:xfrm>
          <a:prstGeom prst="rect">
            <a:avLst/>
          </a:prstGeom>
          <a:noFill/>
        </p:spPr>
        <p:txBody>
          <a:bodyPr wrap="square" rtlCol="0">
            <a:spAutoFit/>
          </a:bodyPr>
          <a:lstStyle/>
          <a:p>
            <a:endParaRPr lang="lv-LV" sz="1400" dirty="0"/>
          </a:p>
          <a:p>
            <a:r>
              <a:rPr lang="lv-LV" sz="1400" dirty="0"/>
              <a:t>IIA metodikas mērķis ir atvieglot SAM 3.3.1. un SAM 5.6.2. projektu iesniedzējiem IIA sagatavošanu un PIV aizpildīšanu.</a:t>
            </a:r>
          </a:p>
          <a:p>
            <a:endParaRPr lang="lv-LV" sz="1400" dirty="0"/>
          </a:p>
          <a:p>
            <a:r>
              <a:rPr lang="lv-LV" sz="1400" dirty="0"/>
              <a:t>IIA veikšanai ir izveidots automatizēts matemātiskais modelis </a:t>
            </a:r>
            <a:r>
              <a:rPr lang="lv-LV" sz="1400" i="1" dirty="0"/>
              <a:t>Microsoft Excel </a:t>
            </a:r>
            <a:r>
              <a:rPr lang="lv-LV" sz="1400" dirty="0"/>
              <a:t>formātā, kurā, ievadot projekta finanšu informāciju, var iegūt:</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prognozi par projekta neto naudas plūsmu, kas ļauj noteikt, vai visos projekta dzīves cikla gados ir ieplānots atbilstošs finansējums;</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prognozi par projekta lietderīgumu;</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kontroles iespējas </a:t>
            </a:r>
            <a:r>
              <a:rPr lang="lv-LV" sz="1400" dirty="0"/>
              <a:t>SAM 3.3.1. </a:t>
            </a:r>
            <a:r>
              <a:rPr lang="lv-LV" sz="1400" dirty="0">
                <a:cs typeface="Times New Roman" panose="02020603050405020304" pitchFamily="18" charset="0"/>
              </a:rPr>
              <a:t>un </a:t>
            </a:r>
            <a:r>
              <a:rPr lang="lv-LV" sz="1400" dirty="0"/>
              <a:t>SAM 5.6.2</a:t>
            </a:r>
            <a:r>
              <a:rPr lang="lv-LV" sz="1400" dirty="0">
                <a:cs typeface="Times New Roman" panose="02020603050405020304" pitchFamily="18" charset="0"/>
              </a:rPr>
              <a:t>. izmaksu ierobežojumu nosacījumu izpildi un obligāto ieguvumu izpildi;</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rezultātu datu kopu, kuru var izmantot </a:t>
            </a:r>
            <a:r>
              <a:rPr lang="lv-LV" sz="1400" dirty="0">
                <a:cs typeface="Times New Roman" panose="02020603050405020304" pitchFamily="18" charset="0"/>
                <a:hlinkClick r:id="rId2"/>
              </a:rPr>
              <a:t>PIV</a:t>
            </a:r>
            <a:r>
              <a:rPr lang="lv-LV" sz="1400" dirty="0">
                <a:cs typeface="Times New Roman" panose="02020603050405020304" pitchFamily="18" charset="0"/>
              </a:rPr>
              <a:t> 4. pielikuma «Projekta izmaksu efektivitātes novērtēšana» aizpildīšanai.</a:t>
            </a:r>
          </a:p>
          <a:p>
            <a:endParaRPr lang="lv-LV" sz="1400" dirty="0"/>
          </a:p>
          <a:p>
            <a:endParaRPr lang="lv-LV" sz="1400" dirty="0"/>
          </a:p>
          <a:p>
            <a:endParaRPr lang="lv-LV" sz="1400" dirty="0">
              <a:cs typeface="Times New Roman" panose="02020603050405020304" pitchFamily="18" charset="0"/>
            </a:endParaRPr>
          </a:p>
        </p:txBody>
      </p:sp>
    </p:spTree>
    <p:extLst>
      <p:ext uri="{BB962C8B-B14F-4D97-AF65-F5344CB8AC3E}">
        <p14:creationId xmlns:p14="http://schemas.microsoft.com/office/powerpoint/2010/main" val="727942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IIA VEIKŠANAS PAMATPRINCIPI</a:t>
            </a:r>
          </a:p>
        </p:txBody>
      </p:sp>
      <p:sp>
        <p:nvSpPr>
          <p:cNvPr id="9" name="TextBox 8"/>
          <p:cNvSpPr txBox="1"/>
          <p:nvPr/>
        </p:nvSpPr>
        <p:spPr>
          <a:xfrm>
            <a:off x="338667" y="643468"/>
            <a:ext cx="11133666" cy="5712333"/>
          </a:xfrm>
          <a:prstGeom prst="rect">
            <a:avLst/>
          </a:prstGeom>
          <a:noFill/>
        </p:spPr>
        <p:txBody>
          <a:bodyPr wrap="square" rtlCol="0">
            <a:spAutoFit/>
          </a:bodyPr>
          <a:lstStyle/>
          <a:p>
            <a:pPr>
              <a:buFont typeface="Arial" charset="0"/>
              <a:buNone/>
            </a:pPr>
            <a:r>
              <a:rPr lang="lv-LV" sz="1600" b="1" dirty="0"/>
              <a:t>IIA  sastāv no analīzes sadaļas un ziņojuma sadaļas (brīvā formā (49.slaids))</a:t>
            </a:r>
          </a:p>
          <a:p>
            <a:pPr>
              <a:buFont typeface="Arial" charset="0"/>
              <a:buNone/>
            </a:pPr>
            <a:r>
              <a:rPr lang="lv-LV" sz="1600" b="1" dirty="0"/>
              <a:t>Analīzes sadaļai ir četras galvenās daļas:</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Projekta ieviešanas alternatīvu analīze;</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Finanšu analīze;</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Sociālekonomiskā (ekonomiskā) analīze;</a:t>
            </a:r>
          </a:p>
          <a:p>
            <a:pPr marL="342900" indent="-342900">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Riska un jutīguma analīze.</a:t>
            </a:r>
          </a:p>
          <a:p>
            <a:endParaRPr lang="lv-LV" sz="1400" dirty="0"/>
          </a:p>
          <a:p>
            <a:endParaRPr lang="lv-LV" sz="1400" dirty="0"/>
          </a:p>
          <a:p>
            <a:r>
              <a:rPr lang="lv-LV" sz="1400" dirty="0"/>
              <a:t>IIA jāveic, sagatavojot projekta iesniegumu. </a:t>
            </a:r>
          </a:p>
          <a:p>
            <a:r>
              <a:rPr lang="lv-LV" sz="1400" dirty="0"/>
              <a:t>IIA ļauj projekta iesniedzējam pilnīgāk un objektīvāk izvērtēt projekta īstenošanas iespējas, nepieciešamo finansējumu un iespējamos projekta rezultātus, tādējādi palīdzot efektīvāk plānot projekta budžetu un pamatot projekta nepieciešamību.</a:t>
            </a:r>
          </a:p>
          <a:p>
            <a:endParaRPr lang="lv-LV" sz="1400" dirty="0"/>
          </a:p>
          <a:p>
            <a:r>
              <a:rPr lang="lv-LV" sz="1400" dirty="0"/>
              <a:t>IIA galvenokārt tiek apskatīti divi izmaksu un ieguvumu veidi:</a:t>
            </a:r>
          </a:p>
          <a:p>
            <a:pPr marL="285750" lvl="0" indent="-285750">
              <a:buFont typeface="Arial" panose="020B0604020202020204" pitchFamily="34" charset="0"/>
              <a:buChar char="•"/>
            </a:pPr>
            <a:r>
              <a:rPr lang="lv-LV" sz="1400" dirty="0"/>
              <a:t>Finansiālās izmaksas un ieguvumi – projekta dzīves ciklā plānotās investīciju un darbības izmaksas, kā arī paredzamie ieņēmumi;</a:t>
            </a:r>
          </a:p>
          <a:p>
            <a:pPr marL="285750" lvl="0" indent="-285750">
              <a:buFont typeface="Arial" panose="020B0604020202020204" pitchFamily="34" charset="0"/>
              <a:buChar char="•"/>
            </a:pPr>
            <a:r>
              <a:rPr lang="lv-LV" sz="1400" dirty="0"/>
              <a:t>Ekonomiskās izmaksas un ieguvumi – projekta dzīves ciklā plānotās izmaksas un ieguvumu gan tiešajiem, gan netiešajiem projekta labuma saņēmējiem, tai skaitā sabiedrībai kopumā.</a:t>
            </a:r>
          </a:p>
          <a:p>
            <a:pPr marL="285750" lvl="0" indent="-285750">
              <a:buFont typeface="Arial" panose="020B0604020202020204" pitchFamily="34" charset="0"/>
              <a:buChar char="•"/>
            </a:pPr>
            <a:endParaRPr lang="lv-LV" sz="1400" dirty="0"/>
          </a:p>
          <a:p>
            <a:pPr marL="285750" indent="-285750"/>
            <a:r>
              <a:rPr lang="lv-LV" sz="1400" dirty="0"/>
              <a:t>IIA veic atbilstoši MK noteikumiem Nr.593 un MK noteikumiem Nr.645, ievērojot, ka projekta ekonomiskā ienesīguma norma ir lielāka par sociālā diskonta likmi (pieci procenti) un projekta ekonomiskā neto pašreizējā vērtība ir lielāka par nulli. IIA ietvaros </a:t>
            </a:r>
            <a:r>
              <a:rPr lang="lv-LV" sz="1400" b="1" dirty="0"/>
              <a:t>obligāti jāveic finanšu analīzi un ekonomisko analīzi</a:t>
            </a:r>
            <a:r>
              <a:rPr lang="lv-LV" sz="1400" dirty="0"/>
              <a:t>. Riska novērtējuma un jutīguma analīze nav obligāta.</a:t>
            </a:r>
          </a:p>
          <a:p>
            <a:pPr marL="285750" lvl="0" indent="-285750">
              <a:buFont typeface="Arial" panose="020B0604020202020204" pitchFamily="34" charset="0"/>
              <a:buChar char="•"/>
            </a:pPr>
            <a:endParaRPr lang="lv-LV" sz="1400" dirty="0"/>
          </a:p>
          <a:p>
            <a:endParaRPr lang="lv-LV" sz="1400" dirty="0"/>
          </a:p>
          <a:p>
            <a:pPr algn="just">
              <a:lnSpc>
                <a:spcPct val="80000"/>
              </a:lnSpc>
            </a:pPr>
            <a:endParaRPr lang="lv-LV" sz="1400" dirty="0"/>
          </a:p>
          <a:p>
            <a:r>
              <a:rPr lang="lv-LV" sz="1400" dirty="0"/>
              <a:t> </a:t>
            </a:r>
          </a:p>
        </p:txBody>
      </p:sp>
    </p:spTree>
    <p:extLst>
      <p:ext uri="{BB962C8B-B14F-4D97-AF65-F5344CB8AC3E}">
        <p14:creationId xmlns:p14="http://schemas.microsoft.com/office/powerpoint/2010/main" val="2137225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1.IIA IZSTRĀDES UZDEVUMI</a:t>
            </a:r>
          </a:p>
        </p:txBody>
      </p:sp>
    </p:spTree>
    <p:extLst>
      <p:ext uri="{BB962C8B-B14F-4D97-AF65-F5344CB8AC3E}">
        <p14:creationId xmlns:p14="http://schemas.microsoft.com/office/powerpoint/2010/main" val="267667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990600" y="246592"/>
            <a:ext cx="10608733" cy="3968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400" b="1" dirty="0"/>
              <a:t>IIA DEFINĪCIJA  UN  MĒRĶI </a:t>
            </a:r>
          </a:p>
        </p:txBody>
      </p:sp>
      <p:sp>
        <p:nvSpPr>
          <p:cNvPr id="9" name="TextBox 8"/>
          <p:cNvSpPr txBox="1"/>
          <p:nvPr/>
        </p:nvSpPr>
        <p:spPr>
          <a:xfrm>
            <a:off x="338667" y="643468"/>
            <a:ext cx="11133666" cy="5823133"/>
          </a:xfrm>
          <a:prstGeom prst="rect">
            <a:avLst/>
          </a:prstGeom>
          <a:noFill/>
        </p:spPr>
        <p:txBody>
          <a:bodyPr wrap="square" rtlCol="0">
            <a:spAutoFit/>
          </a:bodyPr>
          <a:lstStyle/>
          <a:p>
            <a:endParaRPr lang="lv-LV" sz="1400" dirty="0"/>
          </a:p>
          <a:p>
            <a:r>
              <a:rPr lang="lv-LV" sz="1400" b="1" dirty="0"/>
              <a:t>Definīcija </a:t>
            </a:r>
          </a:p>
          <a:p>
            <a:r>
              <a:rPr lang="lv-LV" sz="1400" dirty="0"/>
              <a:t>IIA ir publiskā sektora investīciju projektu analīzes metode, kur projekta izmaksas un ieguvumi tiek aprēķināti naudas </a:t>
            </a:r>
          </a:p>
          <a:p>
            <a:r>
              <a:rPr lang="lv-LV" sz="1400" dirty="0"/>
              <a:t>izteiksmē fiksētā laika periodā un tiek salīdzināta ieguvumu un izmaksu diskontētās naudas plūsma.</a:t>
            </a:r>
          </a:p>
          <a:p>
            <a:endParaRPr lang="lv-LV" sz="1400" dirty="0"/>
          </a:p>
          <a:p>
            <a:endParaRPr lang="lv-LV" sz="1400" dirty="0"/>
          </a:p>
          <a:p>
            <a:r>
              <a:rPr lang="lv-LV" sz="1400" b="1" dirty="0"/>
              <a:t>Mērķi: </a:t>
            </a:r>
          </a:p>
          <a:p>
            <a:pPr marL="342900" indent="-342900">
              <a:spcBef>
                <a:spcPct val="50000"/>
              </a:spcBef>
              <a:buClr>
                <a:schemeClr val="bg2"/>
              </a:buClr>
              <a:buSzPct val="100000"/>
              <a:buFont typeface="Corbel" panose="020B0503020204020204" pitchFamily="34" charset="0"/>
              <a:buChar char="–"/>
            </a:pPr>
            <a:r>
              <a:rPr lang="lv-LV" altLang="lv-LV" sz="1400" dirty="0">
                <a:cs typeface="Times New Roman" panose="02020603050405020304" pitchFamily="18" charset="0"/>
              </a:rPr>
              <a:t>Labākās iespējamās alternatīvas izvēle;</a:t>
            </a:r>
          </a:p>
          <a:p>
            <a:pPr marL="342900" indent="-342900">
              <a:spcBef>
                <a:spcPct val="50000"/>
              </a:spcBef>
              <a:buClr>
                <a:schemeClr val="bg2"/>
              </a:buClr>
              <a:buSzPct val="100000"/>
              <a:buFont typeface="Corbel" panose="020B0503020204020204" pitchFamily="34" charset="0"/>
              <a:buChar char="–"/>
            </a:pPr>
            <a:r>
              <a:rPr lang="lv-LV" altLang="lv-LV" sz="1400" dirty="0">
                <a:cs typeface="Times New Roman" panose="02020603050405020304" pitchFamily="18" charset="0"/>
              </a:rPr>
              <a:t>Izmaksu un finanšu resursu apzināšana projekta īstenošanai;</a:t>
            </a:r>
          </a:p>
          <a:p>
            <a:pPr marL="342900" indent="-342900">
              <a:spcBef>
                <a:spcPct val="50000"/>
              </a:spcBef>
              <a:buClr>
                <a:schemeClr val="bg2"/>
              </a:buClr>
              <a:buSzPct val="100000"/>
              <a:buFont typeface="Corbel" panose="020B0503020204020204" pitchFamily="34" charset="0"/>
              <a:buChar char="–"/>
            </a:pPr>
            <a:r>
              <a:rPr lang="lv-LV" altLang="lv-LV" sz="1400" dirty="0">
                <a:cs typeface="Times New Roman" panose="02020603050405020304" pitchFamily="18" charset="0"/>
              </a:rPr>
              <a:t>Projekta ietekme uz īstenošanas teritoriju un mērķa grupām (ekonomiskie  ieguvumi un izmaksas);</a:t>
            </a:r>
          </a:p>
          <a:p>
            <a:pPr marL="342900" indent="-342900">
              <a:spcBef>
                <a:spcPct val="50000"/>
              </a:spcBef>
              <a:buClr>
                <a:schemeClr val="bg2"/>
              </a:buClr>
              <a:buSzPct val="100000"/>
              <a:buFont typeface="Corbel" panose="020B0503020204020204" pitchFamily="34" charset="0"/>
              <a:buChar char="–"/>
            </a:pPr>
            <a:r>
              <a:rPr lang="lv-LV" altLang="lv-LV" sz="1400" dirty="0">
                <a:cs typeface="Times New Roman" panose="02020603050405020304" pitchFamily="18" charset="0"/>
              </a:rPr>
              <a:t>Projekta jutīgums un riski, to finansiālā un ekonomiskā ietekme.</a:t>
            </a:r>
          </a:p>
          <a:p>
            <a:endParaRPr lang="lv-LV" sz="1400" dirty="0"/>
          </a:p>
          <a:p>
            <a:endParaRPr lang="lv-LV" sz="1400" dirty="0"/>
          </a:p>
          <a:p>
            <a:r>
              <a:rPr lang="lv-LV" sz="1400" b="1" dirty="0"/>
              <a:t>IIA pamatprincipi:</a:t>
            </a:r>
          </a:p>
          <a:p>
            <a:endParaRPr lang="lv-LV" sz="1400" dirty="0"/>
          </a:p>
          <a:p>
            <a:pPr marL="342900" indent="-342900">
              <a:lnSpc>
                <a:spcPct val="80000"/>
              </a:lnSpc>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Projektiem, kam jāizstrādā IIA, jābūt ar pozitīvu ekonomisko atdevi un jāveicina ES reģionālās politikas mērķu sasniegšanu;</a:t>
            </a:r>
          </a:p>
          <a:p>
            <a:pPr marL="342900" indent="-342900">
              <a:lnSpc>
                <a:spcPct val="80000"/>
              </a:lnSpc>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Projektiem ir jānodrošina finanšu ilgtspēja (projekta finansiālā noturība) pēc ES līdzfinansējuma saņemšanas;</a:t>
            </a:r>
          </a:p>
          <a:p>
            <a:pPr marL="342900" indent="-342900">
              <a:lnSpc>
                <a:spcPct val="80000"/>
              </a:lnSpc>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Projektiem ir jāpamato ES līdzfinansējuma nepieciešamība;</a:t>
            </a:r>
          </a:p>
          <a:p>
            <a:pPr marL="342900" indent="-342900">
              <a:lnSpc>
                <a:spcPct val="80000"/>
              </a:lnSpc>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Jāaprēķina projekta investīciju finansiālais ienesīgums un kapitāla finansiālais ienesīgums;</a:t>
            </a:r>
          </a:p>
          <a:p>
            <a:pPr marL="342900" indent="-342900">
              <a:lnSpc>
                <a:spcPct val="80000"/>
              </a:lnSpc>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IIA izmantojamā projekta alternatīvu finanšu analīzes veikšanas metode ir papildus izmaksu metode (</a:t>
            </a:r>
            <a:r>
              <a:rPr lang="lv-LV" sz="1400" i="1" dirty="0">
                <a:cs typeface="Times New Roman" panose="02020603050405020304" pitchFamily="18" charset="0"/>
              </a:rPr>
              <a:t>incremental method</a:t>
            </a:r>
            <a:r>
              <a:rPr lang="lv-LV" sz="1400" dirty="0">
                <a:cs typeface="Times New Roman" panose="02020603050405020304" pitchFamily="18" charset="0"/>
              </a:rPr>
              <a:t>), kas salīdzina dažādu projekta ieviešanas alternatīvu naudas plūsmas;</a:t>
            </a:r>
          </a:p>
          <a:p>
            <a:pPr marL="342900" indent="-342900">
              <a:lnSpc>
                <a:spcPct val="80000"/>
              </a:lnSpc>
              <a:spcBef>
                <a:spcPct val="50000"/>
              </a:spcBef>
              <a:buClr>
                <a:schemeClr val="bg2"/>
              </a:buClr>
              <a:buSzPct val="100000"/>
              <a:buFont typeface="Corbel" panose="020B0503020204020204" pitchFamily="34" charset="0"/>
              <a:buChar char="–"/>
            </a:pPr>
            <a:r>
              <a:rPr lang="lv-LV" sz="1400" dirty="0">
                <a:cs typeface="Times New Roman" panose="02020603050405020304" pitchFamily="18" charset="0"/>
              </a:rPr>
              <a:t>Projekta finanšu un ekonomiskajā analīzē izmanto diskontētās naudas plūsmas metodi.</a:t>
            </a:r>
          </a:p>
        </p:txBody>
      </p:sp>
    </p:spTree>
    <p:extLst>
      <p:ext uri="{BB962C8B-B14F-4D97-AF65-F5344CB8AC3E}">
        <p14:creationId xmlns:p14="http://schemas.microsoft.com/office/powerpoint/2010/main" val="2027615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sz="4800" b="1" dirty="0"/>
              <a:t>1.1. </a:t>
            </a:r>
          </a:p>
        </p:txBody>
      </p:sp>
      <p:sp>
        <p:nvSpPr>
          <p:cNvPr id="5" name="Text Placeholder 4"/>
          <p:cNvSpPr>
            <a:spLocks noGrp="1"/>
          </p:cNvSpPr>
          <p:nvPr>
            <p:ph type="body" idx="1"/>
          </p:nvPr>
        </p:nvSpPr>
        <p:spPr/>
        <p:txBody>
          <a:bodyPr/>
          <a:lstStyle/>
          <a:p>
            <a:r>
              <a:rPr lang="lv-LV" sz="2400" b="1" dirty="0"/>
              <a:t>PROJEKTA IDENTIFIKĀCIJA UN PROJEKTA IEVIEŠANAS ALTERNATĪVAS</a:t>
            </a:r>
            <a:endParaRPr lang="lv-LV" dirty="0"/>
          </a:p>
        </p:txBody>
      </p:sp>
    </p:spTree>
    <p:extLst>
      <p:ext uri="{BB962C8B-B14F-4D97-AF65-F5344CB8AC3E}">
        <p14:creationId xmlns:p14="http://schemas.microsoft.com/office/powerpoint/2010/main" val="730701014"/>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9017</TotalTime>
  <Words>7079</Words>
  <Application>Microsoft Office PowerPoint</Application>
  <PresentationFormat>Widescreen</PresentationFormat>
  <Paragraphs>617</Paragraphs>
  <Slides>48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Calibri</vt:lpstr>
      <vt:lpstr>Corbel</vt:lpstr>
      <vt:lpstr>Lucida Sans Unicode</vt:lpstr>
      <vt:lpstr>Symbol</vt:lpstr>
      <vt:lpstr>Times New Roman</vt:lpstr>
      <vt:lpstr>Wingdings</vt:lpstr>
      <vt:lpstr>Basis</vt:lpstr>
      <vt:lpstr>IZMAKSU UN IEGUVUMU ANALĪZES SAGATAVOŠANAS METODIKA</vt:lpstr>
      <vt:lpstr>SATURS</vt:lpstr>
      <vt:lpstr>IZMANTOTIE SAĪSINĀJUMI</vt:lpstr>
      <vt:lpstr>IIA IZSTRĀDES PROCESĀ IZMANTOJAMIE DOKUMENTI</vt:lpstr>
      <vt:lpstr>PowerPoint Presentation</vt:lpstr>
      <vt:lpstr>PowerPoint Presentation</vt:lpstr>
      <vt:lpstr>1.IIA IZSTRĀDES UZDEVUMI</vt:lpstr>
      <vt:lpstr>PowerPoint Presentation</vt:lpstr>
      <vt:lpstr>1.1. </vt:lpstr>
      <vt:lpstr>PowerPoint Presentation</vt:lpstr>
      <vt:lpstr>PowerPoint Presentation</vt:lpstr>
      <vt:lpstr>PowerPoint Presentation</vt:lpstr>
      <vt:lpstr>PowerPoint Presentation</vt:lpstr>
      <vt:lpstr>1.2. </vt:lpstr>
      <vt:lpstr>PowerPoint Presentation</vt:lpstr>
      <vt:lpstr>1.3. </vt:lpstr>
      <vt:lpstr>PowerPoint Presentation</vt:lpstr>
      <vt:lpstr>PowerPoint Presentation</vt:lpstr>
      <vt:lpstr>PowerPoint Presentation</vt:lpstr>
      <vt:lpstr>PowerPoint Presentation</vt:lpstr>
      <vt:lpstr>1.4.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2.IIA IZSTRĀDES FORMA UN TĀS SATURS</vt:lpstr>
      <vt:lpstr>PowerPoint Presentation</vt:lpstr>
      <vt:lpstr>PowerPoint Presentation</vt:lpstr>
      <vt:lpstr>2.1.  </vt:lpstr>
      <vt:lpstr>PowerPoint Presentation</vt:lpstr>
      <vt:lpstr>PowerPoint Presentation</vt:lpstr>
      <vt:lpstr>PowerPoint Presentation</vt:lpstr>
      <vt:lpstr>PowerPoint Presentation</vt:lpstr>
      <vt:lpstr>PowerPoint Presentation</vt:lpstr>
      <vt:lpstr>PowerPoint Presentation</vt:lpstr>
      <vt:lpstr>2.2. </vt:lpstr>
      <vt:lpstr>PowerPoint Presentation</vt:lpstr>
      <vt:lpstr>2.3.</vt:lpstr>
      <vt:lpstr>PowerPoint Presentation</vt:lpstr>
      <vt:lpstr>PowerPoint Presentation</vt:lpstr>
      <vt:lpstr>PowerPoint Presentation</vt:lpstr>
      <vt:lpstr>PowerPoint Presentation</vt:lpstr>
      <vt:lpstr>3. IIA ZIŅOJUMS</vt:lpstr>
      <vt:lpstr>IIA ZIŅOJUMĀ IEKĻAUJAMĀ INFORMĀCIJA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v2.0</dc:subject>
  <dc:creator>Andris Aisters;Ritvars Timermanis</dc:creator>
  <cp:lastModifiedBy>Lita Trakina</cp:lastModifiedBy>
  <cp:revision>313</cp:revision>
  <dcterms:created xsi:type="dcterms:W3CDTF">2015-06-08T08:51:13Z</dcterms:created>
  <dcterms:modified xsi:type="dcterms:W3CDTF">2022-02-08T08:37:34Z</dcterms:modified>
</cp:coreProperties>
</file>