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3"/>
  </p:notesMasterIdLst>
  <p:sldIdLst>
    <p:sldId id="256" r:id="rId5"/>
    <p:sldId id="269" r:id="rId6"/>
    <p:sldId id="285" r:id="rId7"/>
    <p:sldId id="284" r:id="rId8"/>
    <p:sldId id="281" r:id="rId9"/>
    <p:sldId id="283" r:id="rId10"/>
    <p:sldId id="264" r:id="rId11"/>
    <p:sldId id="280" r:id="rId12"/>
  </p:sldIdLst>
  <p:sldSz cx="12192000" cy="6858000"/>
  <p:notesSz cx="6858000" cy="9144000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4E3524D-F6B7-1ADB-FA15-669F64964FA1}" name="Inga Tapiņa" initials="IT" userId="S::ingatapina@varam.gov.lv::af133f2a-4771-45cb-93bf-b8b3e7e7708d" providerId="AD"/>
  <p188:author id="{5B610370-1551-A3EE-F7BC-39EEC3DA9F5B}" name="Anete Bērziņa" initials="AB" userId="S::Anete.Berzina@varam.gov.lv::e08d0557-15fa-4b0e-8475-6c735a3a302b" providerId="AD"/>
  <p188:author id="{AC25B0C2-034D-74C2-B4B9-1AA0639907D1}" name="Anete Bērziņa" initials="AB" userId="S::anete.berzina@varam.gov.lv::e08d0557-15fa-4b0e-8475-6c735a3a302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69755B-7264-9645-C772-4C90149CB875}" v="3" dt="2022-05-11T07:18:02.184"/>
    <p1510:client id="{54219217-F4A9-4511-89D7-0B209EB9B2A0}" v="1" dt="2022-05-11T08:02:57.516"/>
    <p1510:client id="{86B28E51-9358-4155-8C64-EC1B9ED43B55}" v="1755" dt="2022-05-09T15:47:53.3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45" autoAdjust="0"/>
  </p:normalViewPr>
  <p:slideViewPr>
    <p:cSldViewPr snapToGrid="0" snapToObjects="1">
      <p:cViewPr varScale="1">
        <p:scale>
          <a:sx n="57" d="100"/>
          <a:sy n="57" d="100"/>
        </p:scale>
        <p:origin x="123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7C4122-25CC-4ED6-93BE-695242E82A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060D64-5DEA-4FF7-B230-ACD7E0C4284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5E6C2A-7647-495B-A352-531BE172C80C}" type="datetimeFigureOut">
              <a:rPr lang="lv-LV"/>
              <a:pPr>
                <a:defRPr/>
              </a:pPr>
              <a:t>13.05.2022</a:t>
            </a:fld>
            <a:endParaRPr lang="lv-LV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89C8B0B-ADB9-430B-87D3-3851061D76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853796A-FF01-44ED-B820-9F9B505697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9D443-5A2F-41A9-AA14-8C9B0C4AAED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E9621E-2024-4DD7-8BE8-33582E6F91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BC48E5FC-64C5-427D-BFDA-FF3E427C93EA}" type="slidenum">
              <a:rPr lang="lv-LV" altLang="en-US"/>
              <a:pPr/>
              <a:t>‹#›</a:t>
            </a:fld>
            <a:endParaRPr lang="lv-LV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Sveicināti! </a:t>
            </a:r>
          </a:p>
          <a:p>
            <a:endParaRPr lang="lv-LV" dirty="0"/>
          </a:p>
          <a:p>
            <a:r>
              <a:rPr lang="lv-LV" dirty="0"/>
              <a:t>Šī būs prezentācija, kurā telpiski atspoguļoti TAPIS pieejamie dati par teritorijas plānojumiem Latvijā, to izstrādes laiku, datiem.</a:t>
            </a:r>
          </a:p>
          <a:p>
            <a:r>
              <a:rPr lang="lv-LV" dirty="0"/>
              <a:t>Informācijas pamatni veido pašvaldību ievietotā informācija TAPIS. Dati apskatīti periodā marts-maijs, tāpēc, ja pašvaldībās ir kādas aktuālas izmaiņas, tad neņemiet ļaunā, ja nav pagūts atjaunināt.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8E5FC-64C5-427D-BFDA-FF3E427C93EA}" type="slidenum">
              <a:rPr lang="lv-LV" altLang="en-US" smtClean="0"/>
              <a:pPr/>
              <a:t>1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3198719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Attēlota izstrāde pa periodiem</a:t>
            </a:r>
          </a:p>
          <a:p>
            <a:pPr marL="228600" indent="-228600">
              <a:buAutoNum type="arabicPeriod" startAt="2011"/>
            </a:pPr>
            <a:r>
              <a:rPr lang="lv-LV" dirty="0"/>
              <a:t>Gads TAPL </a:t>
            </a:r>
          </a:p>
          <a:p>
            <a:pPr marL="228600" indent="-228600">
              <a:buAutoNum type="arabicPeriod" startAt="2011"/>
            </a:pPr>
            <a:endParaRPr lang="lv-LV" dirty="0"/>
          </a:p>
          <a:p>
            <a:pPr marL="0" indent="0">
              <a:buNone/>
            </a:pPr>
            <a:r>
              <a:rPr lang="lv-LV" dirty="0"/>
              <a:t>Kartē attēloti teritorijas plānojumu apstiprināšanas gadi, kurus sadalīju pa nosacītiem periodiem – pirms 2009., pirms VAN, periods ar ES fondu atbalstu TP izstrādei un tad jau jaunākie plānojumi pēdējos gados.</a:t>
            </a:r>
          </a:p>
          <a:p>
            <a:pPr marL="0" indent="0">
              <a:buNone/>
            </a:pPr>
            <a:r>
              <a:rPr lang="lv-LV" dirty="0"/>
              <a:t>Kā redzams, joprojām ir daudz nu jau gandrīz 10 un vairāk gadus veco plānojumu, kas nav izstrādāti pēc vienotā principa ne saturiski, ne ģeotelpisko datu sagatavošanas un uzturēšanas ziņā.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dirty="0"/>
              <a:t>Ar tumšu līniju ir jaunās pašvaldības, kurām jāizstrādā jaunie plānojumi, tā teikt, jāaktualizē krāsainie deķīši no iepriekšējās reformas, vietām arī vēl pirms tās.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8E5FC-64C5-427D-BFDA-FF3E427C93EA}" type="slidenum">
              <a:rPr lang="lv-LV" altLang="en-US" smtClean="0"/>
              <a:pPr/>
              <a:t>2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1087387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Tādēļ turpinām ar šo ilustrāciju – novadi, kas sastāv no pagastu plānojumiem. Kur vietām pagasta ietvaros ir veikti plānojuma grozījumi, bet ne pilnvērtīgi.</a:t>
            </a:r>
          </a:p>
          <a:p>
            <a:endParaRPr lang="lv-LV" dirty="0"/>
          </a:p>
          <a:p>
            <a:r>
              <a:rPr lang="lv-LV" dirty="0" err="1"/>
              <a:t>Jaunizveidotajiem</a:t>
            </a:r>
            <a:r>
              <a:rPr lang="lv-LV" dirty="0"/>
              <a:t> novadiem īpaši jāpievērš uzmanību šo bijušo novadu teritoriju TP aktualizēšanai! Jāņem vērā, ka kopš tā laika </a:t>
            </a:r>
            <a:r>
              <a:rPr lang="lv-LV"/>
              <a:t>ir stājies </a:t>
            </a:r>
            <a:r>
              <a:rPr lang="lv-LV" dirty="0"/>
              <a:t>spēkā TAPL  un VAN visai valstij, lai būtu vienots plānošanas ietvars valstī. </a:t>
            </a:r>
          </a:p>
          <a:p>
            <a:endParaRPr lang="lv-LV" dirty="0"/>
          </a:p>
          <a:p>
            <a:r>
              <a:rPr lang="lv-LV" sz="1800" dirty="0">
                <a:effectLst/>
                <a:latin typeface="Segoe UI" panose="020B0502040204020203" pitchFamily="34" charset="0"/>
              </a:rPr>
              <a:t>Inga: Te runājot būtu vērts uzsvērt, ka īpaši aktīvi jāreaģē tām pašvaldībām, kam vēl ir veco pagastu TP </a:t>
            </a:r>
            <a:r>
              <a:rPr lang="lv-LV" sz="1800" dirty="0" err="1">
                <a:effectLst/>
                <a:latin typeface="Segoe UI" panose="020B0502040204020203" pitchFamily="34" charset="0"/>
              </a:rPr>
              <a:t>puzle</a:t>
            </a:r>
            <a:r>
              <a:rPr lang="lv-LV" sz="1800" dirty="0">
                <a:effectLst/>
                <a:latin typeface="Segoe UI" panose="020B0502040204020203" pitchFamily="34" charset="0"/>
              </a:rPr>
              <a:t> un jārēķinās arī ar vienu IAS visai pašvaldībai (5.slaids) un tāpēc nevajadzētu TP izstrādāt pa teritorijas daļām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8E5FC-64C5-427D-BFDA-FF3E427C93EA}" type="slidenum">
              <a:rPr lang="lv-LV" altLang="en-US" smtClean="0"/>
              <a:pPr/>
              <a:t>3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3819520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Apskatot datus TAPIS arī iespējams izgūt datus, kuras bijušās pašvaldības ir izstrādājušas jau strukturētus plānojumus, kas ir savstarpēji savietojami.</a:t>
            </a:r>
          </a:p>
          <a:p>
            <a:r>
              <a:rPr lang="lv-LV" dirty="0"/>
              <a:t>Te ir gan spēkā esošie, gan vēl izstrāde + spēkā (nav piemērojams) stadijā</a:t>
            </a:r>
          </a:p>
          <a:p>
            <a:r>
              <a:rPr lang="lv-LV" dirty="0"/>
              <a:t>Šobrīd ATR ietvaros – visām pašvaldībām, kam mainās robežas, būs jāizstrādā plānojumus strukturēti.</a:t>
            </a:r>
          </a:p>
          <a:p>
            <a:r>
              <a:rPr lang="lv-LV" dirty="0"/>
              <a:t>Taču tas neizslēdz TAPIS likuma prasības, ka arī pašvaldībām, kurām nemainās robežas, būtu jāstrādā TP ar strukturētiem dati.</a:t>
            </a:r>
            <a:endParaRPr lang="lv-LV" dirty="0">
              <a:cs typeface="Calibri"/>
            </a:endParaRPr>
          </a:p>
          <a:p>
            <a:endParaRPr lang="lv-LV" dirty="0"/>
          </a:p>
          <a:p>
            <a:r>
              <a:rPr lang="lv-LV" dirty="0"/>
              <a:t>Ja kādam nav pareizā krāsa, lūdzu, ierakstīt čatā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8E5FC-64C5-427D-BFDA-FF3E427C93EA}" type="slidenum">
              <a:rPr lang="lv-LV" altLang="en-US" smtClean="0"/>
              <a:pPr/>
              <a:t>4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4227326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Papildus TP, nolēmu vizualizēt arī IAS izstrādes virzību jaunajām pašvaldībām.</a:t>
            </a:r>
          </a:p>
          <a:p>
            <a:r>
              <a:rPr lang="lv-LV" dirty="0"/>
              <a:t>Jo IAS ir lietussarga dokuments, uz kuru pamatojoties veido </a:t>
            </a:r>
            <a:r>
              <a:rPr lang="lv-LV" dirty="0" err="1"/>
              <a:t>Tp</a:t>
            </a:r>
            <a:r>
              <a:rPr lang="lv-LV" dirty="0"/>
              <a:t>, attiecīgi pašvaldībām secīgi jāapstiprina IAS un tad jāķeras pie plānojumu izstrādes. Viena IAS = viens TP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8E5FC-64C5-427D-BFDA-FF3E427C93EA}" type="slidenum">
              <a:rPr lang="lv-LV" altLang="en-US" smtClean="0"/>
              <a:pPr/>
              <a:t>5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647466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Šeit pati svaigākā karte ar 43 pašvaldību kontūrām, kurām eventuāli  jaunie teritorijas plānojumi.</a:t>
            </a:r>
          </a:p>
          <a:p>
            <a:endParaRPr lang="lv-LV" dirty="0"/>
          </a:p>
          <a:p>
            <a:r>
              <a:rPr lang="lv-LV" dirty="0"/>
              <a:t>VARAM rīcībā ir aktuālā informācija, ka</a:t>
            </a:r>
          </a:p>
          <a:p>
            <a:r>
              <a:rPr lang="lv-LV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Tukuma ND 27.04.2022 pieņēma lēmumu Par Tukuma novada teritorijas plānojuma</a:t>
            </a:r>
            <a:br>
              <a:rPr lang="lv-LV" dirty="0"/>
            </a:br>
            <a:r>
              <a:rPr lang="lv-LV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izstrādes uzsākšanu.</a:t>
            </a:r>
          </a:p>
          <a:p>
            <a:r>
              <a:rPr lang="lv-LV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Tukums ir ceļā pēc smukuma!</a:t>
            </a:r>
          </a:p>
          <a:p>
            <a:endParaRPr lang="lv-LV" b="0" i="0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  <a:p>
            <a:r>
              <a:rPr lang="lv-LV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Droši rakstiet čatā, ja pašvaldība ir pieņēmusi lēmumu, bet vēl nav ievietots TAPIS, lai attēlotu aktuālo situāciju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8E5FC-64C5-427D-BFDA-FF3E427C93EA}" type="slidenum">
              <a:rPr lang="lv-LV" altLang="en-US" smtClean="0"/>
              <a:pPr/>
              <a:t>6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4032377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Šeit vēl papildus dažās tēzes kontekstā ar TAPIS esošo pārskatu!</a:t>
            </a:r>
          </a:p>
          <a:p>
            <a:endParaRPr lang="lv-LV" dirty="0"/>
          </a:p>
          <a:p>
            <a:r>
              <a:rPr lang="lv-LV" dirty="0"/>
              <a:t>Novēlu veiksmi, enerģiju un izdošanās visām pašvaldībām izstrādājot savu plānošanas dokumentus! Lai tie kalpo par pamatu  pašvaldību attīstībai un iedzīvotāju </a:t>
            </a:r>
            <a:r>
              <a:rPr lang="lv-LV" dirty="0" err="1"/>
              <a:t>labbūtībai</a:t>
            </a:r>
            <a:r>
              <a:rPr lang="lv-LV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8E5FC-64C5-427D-BFDA-FF3E427C93EA}" type="slidenum">
              <a:rPr lang="lv-LV" altLang="en-US" smtClean="0"/>
              <a:pPr/>
              <a:t>7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4765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C3A0198D-2A3D-43D7-8C78-9B7A254200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A72C1C1-2629-43F9-B344-365754C5C601}"/>
              </a:ext>
            </a:extLst>
          </p:cNvPr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FF3EDBF1-0A95-438D-8130-3E3A04076C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88" y="0"/>
            <a:ext cx="3248025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0504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3AFCC6EE-78ED-453C-A38F-41F330CCF9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0"/>
            <a:ext cx="19573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1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B462C034-202A-4DAB-8928-0C46876454A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5D814EB6-AA6C-49B0-BB8B-5AE4FFC498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276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4DAD9CB6-27A7-44EC-93D6-5DBB74F7EB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0"/>
            <a:ext cx="1957388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657601"/>
            <a:ext cx="8128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381000"/>
            <a:ext cx="8128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C8B6B5CE-83E2-4650-94D2-A9348497A31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29832907-15FD-45E9-8FF3-C3F36E4623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316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AE677F8-0007-42AF-9682-1B96FF8053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1752601"/>
            <a:ext cx="38608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1752601"/>
            <a:ext cx="39624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7CD529E0-CB49-4E2A-931C-41D9340C477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19A5E2B5-F03E-4BBA-8ADD-62901B8CD4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594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3031D50E-CD79-4EAF-ACF4-9145F84432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0"/>
            <a:ext cx="1852613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2386941"/>
            <a:ext cx="38608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2386941"/>
            <a:ext cx="39624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3454400" y="1852614"/>
            <a:ext cx="3860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7620000" y="1851954"/>
            <a:ext cx="39624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>
            <a:extLst>
              <a:ext uri="{FF2B5EF4-FFF2-40B4-BE49-F238E27FC236}">
                <a16:creationId xmlns:a16="http://schemas.microsoft.com/office/drawing/2014/main" id="{63319E20-92C8-4A1F-AE6D-BF9EB25AA5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62DA629E-173B-437B-B99E-98A7CF8807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862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B417C18C-BB08-4574-ABC1-9AF822E61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0"/>
            <a:ext cx="19573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8D71D6EA-0DF8-48A6-B718-6074D86AF2D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1971F37B-6A9D-4106-A9F9-BB269B3BA8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193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4E30B1F1-D865-431C-AAE1-B6C5633827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0"/>
            <a:ext cx="1957388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34B50807-BA46-4A4C-BABA-1E68CD0C899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25E19568-EF79-4AF1-870F-BBA45BCE40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3808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A0C76A-CBCE-4861-8D01-B7CD95AFA7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0"/>
            <a:ext cx="1957388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272976"/>
            <a:ext cx="3668035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036" y="273054"/>
            <a:ext cx="4359563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4400" y="1435120"/>
            <a:ext cx="3668035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06911ABD-12FE-4129-9628-9D002262C37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0C4D74F4-D71D-4437-99BE-BA0F05E9F9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04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160A5164-D874-4CDC-BFFF-997C36F16E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EE4DF8AB-01A0-4497-9F3E-8E2F9D08D8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50" y="0"/>
            <a:ext cx="34417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9235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714A373-CF98-4529-A2F7-208D7CD2182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D627F10-F37F-4C46-9538-117C615703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A6F69-8E5F-423E-BA65-4A7F23D35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504D0A-389E-41BE-AE59-C1CB6BD061FA}" type="datetime1">
              <a:rPr lang="en-US"/>
              <a:pPr>
                <a:defRPr/>
              </a:pPr>
              <a:t>5/13/2022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CAD1D-1E16-46BA-B7FA-52349B9698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48C12-9A46-442D-B702-179EB20AB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5275EEA-CE3B-4B4B-A026-6D4FE185B12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</p:sldLayoutIdLst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E03EC035-53E7-44F3-8A2E-EF72CBFAF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3505200"/>
            <a:ext cx="7772400" cy="960438"/>
          </a:xfrm>
        </p:spPr>
        <p:txBody>
          <a:bodyPr/>
          <a:lstStyle/>
          <a:p>
            <a:br>
              <a:rPr lang="lv-LV" altLang="lv-LV" sz="2600"/>
            </a:br>
            <a:endParaRPr lang="lv-LV" altLang="en-US" sz="2600"/>
          </a:p>
        </p:txBody>
      </p:sp>
      <p:sp>
        <p:nvSpPr>
          <p:cNvPr id="12291" name="Text Placeholder 1">
            <a:extLst>
              <a:ext uri="{FF2B5EF4-FFF2-40B4-BE49-F238E27FC236}">
                <a16:creationId xmlns:a16="http://schemas.microsoft.com/office/drawing/2014/main" id="{C4E7D6C2-E031-4881-B5DC-5502097EFF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3111795"/>
            <a:ext cx="10363200" cy="2649243"/>
          </a:xfrm>
        </p:spPr>
        <p:txBody>
          <a:bodyPr>
            <a:normAutofit fontScale="92500" lnSpcReduction="10000"/>
          </a:bodyPr>
          <a:lstStyle/>
          <a:p>
            <a:r>
              <a:rPr lang="lv-LV" altLang="lv-LV" sz="3200" dirty="0"/>
              <a:t>Pārskats par teritorijas plānojumiem TAPIS pēc administratīvi teritoriālās reformas</a:t>
            </a:r>
          </a:p>
          <a:p>
            <a:endParaRPr lang="lv-LV" altLang="lv-LV" sz="3200" dirty="0"/>
          </a:p>
          <a:p>
            <a:pPr algn="r"/>
            <a:r>
              <a:rPr lang="lv-LV" altLang="lv-LV" sz="2400" dirty="0"/>
              <a:t>Anete Bērziņa</a:t>
            </a:r>
          </a:p>
          <a:p>
            <a:pPr algn="r"/>
            <a:r>
              <a:rPr lang="lv-LV" altLang="lv-LV" sz="1700" dirty="0"/>
              <a:t>Telpiskās plānošanas un zemes pārvaldības departamenta</a:t>
            </a:r>
          </a:p>
          <a:p>
            <a:pPr algn="r"/>
            <a:r>
              <a:rPr lang="lv-LV" altLang="lv-LV" sz="1700" dirty="0"/>
              <a:t>Telpiskās plānošanas politikas nodaļas</a:t>
            </a:r>
          </a:p>
          <a:p>
            <a:pPr algn="r"/>
            <a:r>
              <a:rPr lang="lv-LV" altLang="lv-LV" sz="1700" dirty="0"/>
              <a:t>vecākā eksperte</a:t>
            </a:r>
          </a:p>
        </p:txBody>
      </p:sp>
      <p:sp>
        <p:nvSpPr>
          <p:cNvPr id="12292" name="Text Placeholder 2">
            <a:extLst>
              <a:ext uri="{FF2B5EF4-FFF2-40B4-BE49-F238E27FC236}">
                <a16:creationId xmlns:a16="http://schemas.microsoft.com/office/drawing/2014/main" id="{DA53B045-BEB8-443A-8196-F1CA6B9C07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5980777"/>
            <a:ext cx="10363200" cy="639762"/>
          </a:xfrm>
        </p:spPr>
        <p:txBody>
          <a:bodyPr/>
          <a:lstStyle/>
          <a:p>
            <a:r>
              <a:rPr lang="lv-LV" altLang="lv-LV" dirty="0"/>
              <a:t>2022. gada 11. maijs</a:t>
            </a:r>
          </a:p>
          <a:p>
            <a:endParaRPr lang="lv-LV" altLang="lv-LV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>
            <a:extLst>
              <a:ext uri="{FF2B5EF4-FFF2-40B4-BE49-F238E27FC236}">
                <a16:creationId xmlns:a16="http://schemas.microsoft.com/office/drawing/2014/main" id="{588AEE49-6D94-4D0F-8102-8E7748D97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8120" y="228600"/>
            <a:ext cx="7877480" cy="802964"/>
          </a:xfrm>
        </p:spPr>
        <p:txBody>
          <a:bodyPr/>
          <a:lstStyle/>
          <a:p>
            <a:r>
              <a:rPr lang="lv-LV" altLang="lv-LV" dirty="0">
                <a:latin typeface="Verdana"/>
                <a:ea typeface="Verdana"/>
              </a:rPr>
              <a:t>I Teritorijas plānojumi un to izstrādes laiks</a:t>
            </a:r>
            <a:endParaRPr lang="lv-LV" altLang="lv-LV" dirty="0"/>
          </a:p>
        </p:txBody>
      </p:sp>
      <p:sp>
        <p:nvSpPr>
          <p:cNvPr id="16387" name="Content Placeholder 6">
            <a:extLst>
              <a:ext uri="{FF2B5EF4-FFF2-40B4-BE49-F238E27FC236}">
                <a16:creationId xmlns:a16="http://schemas.microsoft.com/office/drawing/2014/main" id="{F35EBEA0-11D6-43BE-BEEA-CBAE7AFB6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69" y="2556199"/>
            <a:ext cx="3844850" cy="25545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v-LV" b="1" i="0" dirty="0">
                <a:solidFill>
                  <a:srgbClr val="242424"/>
                </a:solidFill>
                <a:effectLst/>
              </a:rPr>
              <a:t>Iezīmējas tendences</a:t>
            </a:r>
            <a:r>
              <a:rPr lang="lv-LV" b="0" i="0" dirty="0">
                <a:solidFill>
                  <a:srgbClr val="242424"/>
                </a:solidFill>
                <a:effectLst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b="0" i="0" dirty="0">
                <a:solidFill>
                  <a:srgbClr val="242424"/>
                </a:solidFill>
                <a:effectLst/>
              </a:rPr>
              <a:t>pirms 2009. gada reformas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>
                <a:solidFill>
                  <a:srgbClr val="242424"/>
                </a:solidFill>
                <a:effectLst/>
                <a:cs typeface="Times New Roman"/>
              </a:rPr>
              <a:t>pirms MK 240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>
                <a:solidFill>
                  <a:srgbClr val="242424"/>
                </a:solidFill>
                <a:cs typeface="Times New Roman"/>
              </a:rPr>
              <a:t>ES fondu atbalsts izstrādei</a:t>
            </a:r>
          </a:p>
        </p:txBody>
      </p:sp>
      <p:sp>
        <p:nvSpPr>
          <p:cNvPr id="16388" name="Text Placeholder 7">
            <a:extLst>
              <a:ext uri="{FF2B5EF4-FFF2-40B4-BE49-F238E27FC236}">
                <a16:creationId xmlns:a16="http://schemas.microsoft.com/office/drawing/2014/main" id="{BD7FDFE4-E947-44B6-8373-36F87E2FC5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lv-LV" altLang="lv-LV" dirty="0"/>
              <a:t>2022. gada 11. maijs</a:t>
            </a:r>
          </a:p>
        </p:txBody>
      </p:sp>
      <p:sp>
        <p:nvSpPr>
          <p:cNvPr id="16389" name="Text Placeholder 8">
            <a:extLst>
              <a:ext uri="{FF2B5EF4-FFF2-40B4-BE49-F238E27FC236}">
                <a16:creationId xmlns:a16="http://schemas.microsoft.com/office/drawing/2014/main" id="{7D6A1011-7305-4040-AC07-020584B02D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 fontScale="77500" lnSpcReduction="20000"/>
          </a:bodyPr>
          <a:lstStyle/>
          <a:p>
            <a:r>
              <a:rPr lang="lv-LV" altLang="lv-LV" sz="1000" dirty="0"/>
              <a:t>Pārskats par teritorijas plānojumiem TAPIS pēc administratīvi teritoriālās reformas</a:t>
            </a:r>
          </a:p>
        </p:txBody>
      </p:sp>
      <p:sp>
        <p:nvSpPr>
          <p:cNvPr id="16390" name="Slide Number Placeholder 4">
            <a:extLst>
              <a:ext uri="{FF2B5EF4-FFF2-40B4-BE49-F238E27FC236}">
                <a16:creationId xmlns:a16="http://schemas.microsoft.com/office/drawing/2014/main" id="{10FE92C9-DB29-4B75-BAF7-E614CABE39B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2477A18-C116-4921-B183-2FECD92C4D0D}" type="slidenum">
              <a:rPr lang="en-US" altLang="en-US" sz="1000">
                <a:solidFill>
                  <a:srgbClr val="898989"/>
                </a:solidFill>
                <a:latin typeface="Verdana" panose="020B0604030504040204" pitchFamily="34" charset="0"/>
              </a:rPr>
              <a:pPr/>
              <a:t>2</a:t>
            </a:fld>
            <a:endParaRPr lang="en-US" altLang="en-US" sz="10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pic>
        <p:nvPicPr>
          <p:cNvPr id="15" name="Picture 14" descr="Map&#10;&#10;Description automatically generated">
            <a:extLst>
              <a:ext uri="{FF2B5EF4-FFF2-40B4-BE49-F238E27FC236}">
                <a16:creationId xmlns:a16="http://schemas.microsoft.com/office/drawing/2014/main" id="{54FFDF70-8949-40F9-ABD0-640F219D8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120" y="669279"/>
            <a:ext cx="7799513" cy="551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1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>
            <a:extLst>
              <a:ext uri="{FF2B5EF4-FFF2-40B4-BE49-F238E27FC236}">
                <a16:creationId xmlns:a16="http://schemas.microsoft.com/office/drawing/2014/main" id="{588AEE49-6D94-4D0F-8102-8E7748D97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0824" y="15081"/>
            <a:ext cx="7954028" cy="1036638"/>
          </a:xfrm>
        </p:spPr>
        <p:txBody>
          <a:bodyPr>
            <a:normAutofit fontScale="90000"/>
          </a:bodyPr>
          <a:lstStyle/>
          <a:p>
            <a:r>
              <a:rPr lang="lv-LV" altLang="lv-LV" dirty="0">
                <a:latin typeface="Verdana"/>
                <a:ea typeface="Verdana"/>
              </a:rPr>
              <a:t>II</a:t>
            </a:r>
            <a:r>
              <a:rPr lang="pt-BR" altLang="lv-LV" dirty="0">
                <a:latin typeface="Verdana"/>
                <a:ea typeface="Verdana"/>
              </a:rPr>
              <a:t> </a:t>
            </a:r>
            <a:r>
              <a:rPr lang="lv-LV" altLang="lv-LV" dirty="0">
                <a:latin typeface="Verdana"/>
                <a:ea typeface="Verdana"/>
              </a:rPr>
              <a:t>Pašvaldības, kam nav izstrādāti vienoti teritorijas plānojumi pēc iepriekšējās reformas</a:t>
            </a:r>
            <a:endParaRPr lang="pt-BR" altLang="lv-LV" dirty="0">
              <a:latin typeface="Verdana"/>
              <a:ea typeface="Verdana"/>
            </a:endParaRPr>
          </a:p>
        </p:txBody>
      </p:sp>
      <p:sp>
        <p:nvSpPr>
          <p:cNvPr id="16387" name="Content Placeholder 6">
            <a:extLst>
              <a:ext uri="{FF2B5EF4-FFF2-40B4-BE49-F238E27FC236}">
                <a16:creationId xmlns:a16="http://schemas.microsoft.com/office/drawing/2014/main" id="{F35EBEA0-11D6-43BE-BEEA-CBAE7AFB6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698" y="2176406"/>
            <a:ext cx="3757126" cy="41481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lv-LV" dirty="0">
              <a:solidFill>
                <a:srgbClr val="242424"/>
              </a:solidFill>
              <a:effectLst/>
              <a:latin typeface="Segoe UI" panose="020B0502040204020203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sz="2000" b="1" dirty="0">
                <a:solidFill>
                  <a:srgbClr val="242424"/>
                </a:solidFill>
                <a:cs typeface="Times New Roman" panose="02020603050405020304" pitchFamily="18" charset="0"/>
              </a:rPr>
              <a:t>Pašreizējā situācija</a:t>
            </a:r>
            <a:r>
              <a:rPr lang="lv-LV" sz="2000" dirty="0">
                <a:solidFill>
                  <a:srgbClr val="242424"/>
                </a:solidFill>
                <a:cs typeface="Times New Roman" panose="02020603050405020304" pitchFamily="18" charset="0"/>
              </a:rPr>
              <a:t>, kur teritorijas plānojums novadam (ATR 2009) ir apstiprināts, savienojot pagastu teritorijas plānojumus.</a:t>
            </a:r>
          </a:p>
          <a:p>
            <a:pPr marL="0" indent="0">
              <a:buNone/>
            </a:pPr>
            <a:endParaRPr lang="lv-LV" dirty="0">
              <a:solidFill>
                <a:srgbClr val="242424"/>
              </a:solidFill>
              <a:latin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6388" name="Text Placeholder 7">
            <a:extLst>
              <a:ext uri="{FF2B5EF4-FFF2-40B4-BE49-F238E27FC236}">
                <a16:creationId xmlns:a16="http://schemas.microsoft.com/office/drawing/2014/main" id="{BD7FDFE4-E947-44B6-8373-36F87E2FC5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lv-LV" altLang="lv-LV" dirty="0"/>
              <a:t>2022. gada 11. maijs</a:t>
            </a:r>
          </a:p>
        </p:txBody>
      </p:sp>
      <p:sp>
        <p:nvSpPr>
          <p:cNvPr id="16389" name="Text Placeholder 8">
            <a:extLst>
              <a:ext uri="{FF2B5EF4-FFF2-40B4-BE49-F238E27FC236}">
                <a16:creationId xmlns:a16="http://schemas.microsoft.com/office/drawing/2014/main" id="{7D6A1011-7305-4040-AC07-020584B02D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 fontScale="77500" lnSpcReduction="20000"/>
          </a:bodyPr>
          <a:lstStyle/>
          <a:p>
            <a:r>
              <a:rPr lang="lv-LV" altLang="lv-LV" sz="1000" dirty="0"/>
              <a:t>Pārskats par teritorijas plānojumiem TAPIS pēc administratīvi teritoriālās reformas</a:t>
            </a:r>
          </a:p>
        </p:txBody>
      </p:sp>
      <p:sp>
        <p:nvSpPr>
          <p:cNvPr id="16390" name="Slide Number Placeholder 4">
            <a:extLst>
              <a:ext uri="{FF2B5EF4-FFF2-40B4-BE49-F238E27FC236}">
                <a16:creationId xmlns:a16="http://schemas.microsoft.com/office/drawing/2014/main" id="{10FE92C9-DB29-4B75-BAF7-E614CABE39B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2477A18-C116-4921-B183-2FECD92C4D0D}" type="slidenum">
              <a:rPr lang="en-US" altLang="en-US" sz="1000">
                <a:solidFill>
                  <a:srgbClr val="898989"/>
                </a:solidFill>
                <a:latin typeface="Verdana" panose="020B0604030504040204" pitchFamily="34" charset="0"/>
              </a:rPr>
              <a:pPr/>
              <a:t>3</a:t>
            </a:fld>
            <a:endParaRPr lang="en-US" altLang="en-US" sz="10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CA8B75EF-02B8-4348-9A50-128B9BE0B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086" y="779816"/>
            <a:ext cx="7835324" cy="554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63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>
            <a:extLst>
              <a:ext uri="{FF2B5EF4-FFF2-40B4-BE49-F238E27FC236}">
                <a16:creationId xmlns:a16="http://schemas.microsoft.com/office/drawing/2014/main" id="{588AEE49-6D94-4D0F-8102-8E7748D97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6948" y="83568"/>
            <a:ext cx="7639247" cy="1036638"/>
          </a:xfrm>
        </p:spPr>
        <p:txBody>
          <a:bodyPr/>
          <a:lstStyle/>
          <a:p>
            <a:r>
              <a:rPr lang="lv-LV" altLang="lv-LV" dirty="0">
                <a:latin typeface="Verdana"/>
                <a:ea typeface="Verdana"/>
              </a:rPr>
              <a:t>III Teritorijas plānojumi, kas izstrādāti TAPIS sistēmā</a:t>
            </a:r>
          </a:p>
        </p:txBody>
      </p:sp>
      <p:sp>
        <p:nvSpPr>
          <p:cNvPr id="16387" name="Content Placeholder 6">
            <a:extLst>
              <a:ext uri="{FF2B5EF4-FFF2-40B4-BE49-F238E27FC236}">
                <a16:creationId xmlns:a16="http://schemas.microsoft.com/office/drawing/2014/main" id="{F35EBEA0-11D6-43BE-BEEA-CBAE7AFB6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219" y="1966586"/>
            <a:ext cx="3834860" cy="42901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000" dirty="0">
                <a:solidFill>
                  <a:srgbClr val="242424"/>
                </a:solidFill>
                <a:cs typeface="Times New Roman" panose="02020603050405020304" pitchFamily="18" charset="0"/>
              </a:rPr>
              <a:t>Izstrādāts TAPIS sistēmā nozīmē, ka ir strukturēta </a:t>
            </a:r>
            <a:r>
              <a:rPr lang="lv-LV" sz="2000" b="1" dirty="0">
                <a:solidFill>
                  <a:srgbClr val="242424"/>
                </a:solidFill>
                <a:cs typeface="Times New Roman" panose="02020603050405020304" pitchFamily="18" charset="0"/>
              </a:rPr>
              <a:t>grafiskā daļa un TIAN atbilstoši MK 240</a:t>
            </a:r>
          </a:p>
          <a:p>
            <a:pPr marL="0" indent="0">
              <a:buNone/>
            </a:pPr>
            <a:endParaRPr lang="lv-LV" dirty="0">
              <a:solidFill>
                <a:srgbClr val="242424"/>
              </a:solidFill>
              <a:effectLst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dirty="0">
                <a:solidFill>
                  <a:srgbClr val="242424"/>
                </a:solidFill>
                <a:effectLst/>
                <a:cs typeface="Times New Roman" panose="02020603050405020304" pitchFamily="18" charset="0"/>
              </a:rPr>
              <a:t>Ja ATR ietvaros nav prasību pēc jauna plānojuma visām pašvaldībām, TAPIS norāda, ka </a:t>
            </a:r>
            <a:r>
              <a:rPr lang="lv-LV" b="1" dirty="0">
                <a:solidFill>
                  <a:srgbClr val="242424"/>
                </a:solidFill>
                <a:cs typeface="Times New Roman" panose="02020603050405020304" pitchFamily="18" charset="0"/>
              </a:rPr>
              <a:t>visā valstī</a:t>
            </a:r>
            <a:r>
              <a:rPr lang="lv-LV" dirty="0">
                <a:solidFill>
                  <a:srgbClr val="242424"/>
                </a:solidFill>
                <a:cs typeface="Times New Roman" panose="02020603050405020304" pitchFamily="18" charset="0"/>
              </a:rPr>
              <a:t>, tostarp, </a:t>
            </a:r>
            <a:r>
              <a:rPr lang="lv-LV" dirty="0">
                <a:solidFill>
                  <a:srgbClr val="242424"/>
                </a:solidFill>
                <a:effectLst/>
                <a:cs typeface="Times New Roman" panose="02020603050405020304" pitchFamily="18" charset="0"/>
              </a:rPr>
              <a:t>valstspilsētās, ir </a:t>
            </a:r>
            <a:r>
              <a:rPr lang="lv-LV" b="1" dirty="0">
                <a:solidFill>
                  <a:srgbClr val="242424"/>
                </a:solidFill>
                <a:effectLst/>
                <a:cs typeface="Times New Roman" panose="02020603050405020304" pitchFamily="18" charset="0"/>
              </a:rPr>
              <a:t>jābūt plānojumiem ar strukturētiem datiem</a:t>
            </a:r>
            <a:r>
              <a:rPr lang="lv-LV" dirty="0">
                <a:solidFill>
                  <a:srgbClr val="242424"/>
                </a:solidFill>
                <a:effectLst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lv-LV" sz="2000" dirty="0">
              <a:solidFill>
                <a:srgbClr val="000000"/>
              </a:solidFill>
              <a:effectLst/>
              <a:latin typeface="Segoe UI"/>
              <a:ea typeface="Verdana"/>
              <a:cs typeface="Times New Roman" panose="02020603050405020304" pitchFamily="18" charset="0"/>
            </a:endParaRPr>
          </a:p>
        </p:txBody>
      </p:sp>
      <p:sp>
        <p:nvSpPr>
          <p:cNvPr id="16388" name="Text Placeholder 7">
            <a:extLst>
              <a:ext uri="{FF2B5EF4-FFF2-40B4-BE49-F238E27FC236}">
                <a16:creationId xmlns:a16="http://schemas.microsoft.com/office/drawing/2014/main" id="{BD7FDFE4-E947-44B6-8373-36F87E2FC5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lv-LV" altLang="lv-LV" dirty="0"/>
              <a:t>2022. gada 11. maijs</a:t>
            </a:r>
          </a:p>
        </p:txBody>
      </p:sp>
      <p:sp>
        <p:nvSpPr>
          <p:cNvPr id="16389" name="Text Placeholder 8">
            <a:extLst>
              <a:ext uri="{FF2B5EF4-FFF2-40B4-BE49-F238E27FC236}">
                <a16:creationId xmlns:a16="http://schemas.microsoft.com/office/drawing/2014/main" id="{7D6A1011-7305-4040-AC07-020584B02D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 fontScale="77500" lnSpcReduction="20000"/>
          </a:bodyPr>
          <a:lstStyle/>
          <a:p>
            <a:r>
              <a:rPr lang="lv-LV" altLang="lv-LV" sz="1000" dirty="0"/>
              <a:t>Pārskats par teritorijas plānojumiem TAPIS pēc administratīvi teritoriālās reformas</a:t>
            </a:r>
          </a:p>
        </p:txBody>
      </p:sp>
      <p:sp>
        <p:nvSpPr>
          <p:cNvPr id="16390" name="Slide Number Placeholder 4">
            <a:extLst>
              <a:ext uri="{FF2B5EF4-FFF2-40B4-BE49-F238E27FC236}">
                <a16:creationId xmlns:a16="http://schemas.microsoft.com/office/drawing/2014/main" id="{10FE92C9-DB29-4B75-BAF7-E614CABE39B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2477A18-C116-4921-B183-2FECD92C4D0D}" type="slidenum">
              <a:rPr lang="en-US" altLang="en-US" sz="1000">
                <a:solidFill>
                  <a:srgbClr val="898989"/>
                </a:solidFill>
                <a:latin typeface="Verdana" panose="020B0604030504040204" pitchFamily="34" charset="0"/>
              </a:rPr>
              <a:pPr/>
              <a:t>4</a:t>
            </a:fld>
            <a:endParaRPr lang="en-US" altLang="en-US" sz="10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61413B1A-7BFD-40EA-92D9-9BCE10ECF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63" y="861746"/>
            <a:ext cx="7719550" cy="546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58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>
            <a:extLst>
              <a:ext uri="{FF2B5EF4-FFF2-40B4-BE49-F238E27FC236}">
                <a16:creationId xmlns:a16="http://schemas.microsoft.com/office/drawing/2014/main" id="{588AEE49-6D94-4D0F-8102-8E7748D97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5314" y="0"/>
            <a:ext cx="7352082" cy="1036638"/>
          </a:xfrm>
        </p:spPr>
        <p:txBody>
          <a:bodyPr/>
          <a:lstStyle/>
          <a:p>
            <a:r>
              <a:rPr lang="lv-LV" altLang="lv-LV" dirty="0">
                <a:latin typeface="Verdana"/>
                <a:ea typeface="Verdana"/>
              </a:rPr>
              <a:t>IV Aktuālais pašvaldību IAS izstrādes statuss pēc ATR 2021</a:t>
            </a:r>
            <a:endParaRPr lang="lv-LV" altLang="lv-LV" dirty="0"/>
          </a:p>
        </p:txBody>
      </p:sp>
      <p:sp>
        <p:nvSpPr>
          <p:cNvPr id="16387" name="Content Placeholder 6">
            <a:extLst>
              <a:ext uri="{FF2B5EF4-FFF2-40B4-BE49-F238E27FC236}">
                <a16:creationId xmlns:a16="http://schemas.microsoft.com/office/drawing/2014/main" id="{F35EBEA0-11D6-43BE-BEEA-CBAE7AFB6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32" y="2007637"/>
            <a:ext cx="3574241" cy="4373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lv-LV" sz="1900" b="0" i="0" dirty="0">
                <a:solidFill>
                  <a:srgbClr val="414142"/>
                </a:solidFill>
                <a:effectLst/>
                <a:cs typeface="Segoe UI" panose="020B0502040204020203" pitchFamily="34" charset="0"/>
              </a:rPr>
              <a:t>Teritorijas plānojumu izstrādā, </a:t>
            </a:r>
            <a:r>
              <a:rPr lang="lv-LV" sz="1900" b="1" i="0" dirty="0">
                <a:solidFill>
                  <a:srgbClr val="414142"/>
                </a:solidFill>
                <a:effectLst/>
                <a:cs typeface="Segoe UI" panose="020B0502040204020203" pitchFamily="34" charset="0"/>
              </a:rPr>
              <a:t>pamatojoties uz pašvaldības ilgtspējīgas attīstības stratēģiju </a:t>
            </a:r>
            <a:r>
              <a:rPr lang="lv-LV" sz="1900" b="0" i="0" dirty="0">
                <a:solidFill>
                  <a:srgbClr val="414142"/>
                </a:solidFill>
                <a:effectLst/>
                <a:cs typeface="Segoe UI" panose="020B0502040204020203" pitchFamily="34" charset="0"/>
              </a:rPr>
              <a:t>un ņemot vērā normatīvajos aktos par teritorijas plānošanu, izmantošanu un apbūvi noteiktās prasības, kā arī izvērtējot blakus esošo pašvaldību plānošanas dokumentus.</a:t>
            </a:r>
          </a:p>
          <a:p>
            <a:pPr marL="0" indent="0">
              <a:buNone/>
            </a:pPr>
            <a:r>
              <a:rPr lang="lv-LV" sz="1900" dirty="0">
                <a:solidFill>
                  <a:srgbClr val="414142"/>
                </a:solidFill>
                <a:cs typeface="Segoe UI" panose="020B0502040204020203" pitchFamily="34" charset="0"/>
              </a:rPr>
              <a:t>(MK 628 26. punkts)</a:t>
            </a:r>
            <a:endParaRPr lang="lv-LV" sz="1900" b="0" i="0" dirty="0">
              <a:solidFill>
                <a:srgbClr val="414142"/>
              </a:solidFill>
              <a:effectLst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lv-LV" sz="1900" b="0" i="0" dirty="0">
              <a:solidFill>
                <a:srgbClr val="242424"/>
              </a:solidFill>
              <a:effectLst/>
            </a:endParaRPr>
          </a:p>
          <a:p>
            <a:r>
              <a:rPr lang="lv-LV" sz="1900" dirty="0">
                <a:solidFill>
                  <a:srgbClr val="242424"/>
                </a:solidFill>
                <a:cs typeface="Times New Roman" panose="02020603050405020304" pitchFamily="18" charset="0"/>
              </a:rPr>
              <a:t>Vēršam uzmanību, ka </a:t>
            </a:r>
            <a:r>
              <a:rPr lang="lv-LV" sz="1900" b="1" dirty="0">
                <a:solidFill>
                  <a:srgbClr val="242424"/>
                </a:solidFill>
                <a:cs typeface="Times New Roman" panose="02020603050405020304" pitchFamily="18" charset="0"/>
              </a:rPr>
              <a:t>vienai</a:t>
            </a:r>
            <a:r>
              <a:rPr lang="lv-LV" sz="1900" dirty="0">
                <a:solidFill>
                  <a:srgbClr val="242424"/>
                </a:solidFill>
                <a:cs typeface="Times New Roman" panose="02020603050405020304" pitchFamily="18" charset="0"/>
              </a:rPr>
              <a:t> administratīvajai teritorijai ir </a:t>
            </a:r>
            <a:r>
              <a:rPr lang="lv-LV" sz="1900" b="1" dirty="0">
                <a:solidFill>
                  <a:srgbClr val="242424"/>
                </a:solidFill>
                <a:cs typeface="Times New Roman" panose="02020603050405020304" pitchFamily="18" charset="0"/>
              </a:rPr>
              <a:t>viens</a:t>
            </a:r>
            <a:r>
              <a:rPr lang="lv-LV" sz="1900" dirty="0">
                <a:solidFill>
                  <a:srgbClr val="242424"/>
                </a:solidFill>
                <a:cs typeface="Times New Roman" panose="02020603050405020304" pitchFamily="18" charset="0"/>
              </a:rPr>
              <a:t> teritorijas plānojums un </a:t>
            </a:r>
            <a:r>
              <a:rPr lang="lv-LV" sz="1900" b="1" dirty="0">
                <a:solidFill>
                  <a:srgbClr val="242424"/>
                </a:solidFill>
                <a:cs typeface="Times New Roman" panose="02020603050405020304" pitchFamily="18" charset="0"/>
              </a:rPr>
              <a:t>viena </a:t>
            </a:r>
            <a:r>
              <a:rPr lang="lv-LV" sz="1900" dirty="0">
                <a:solidFill>
                  <a:srgbClr val="242424"/>
                </a:solidFill>
                <a:cs typeface="Times New Roman" panose="02020603050405020304" pitchFamily="18" charset="0"/>
              </a:rPr>
              <a:t>IAS!</a:t>
            </a:r>
          </a:p>
          <a:p>
            <a:pPr marL="0" indent="0" algn="ctr">
              <a:buNone/>
            </a:pPr>
            <a:endParaRPr lang="lv-LV" b="1" dirty="0">
              <a:solidFill>
                <a:srgbClr val="242424"/>
              </a:solidFill>
              <a:effectLst/>
              <a:latin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6388" name="Text Placeholder 7">
            <a:extLst>
              <a:ext uri="{FF2B5EF4-FFF2-40B4-BE49-F238E27FC236}">
                <a16:creationId xmlns:a16="http://schemas.microsoft.com/office/drawing/2014/main" id="{BD7FDFE4-E947-44B6-8373-36F87E2FC5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lv-LV" altLang="lv-LV" dirty="0"/>
              <a:t>2022. gada 11. maijs</a:t>
            </a:r>
          </a:p>
        </p:txBody>
      </p:sp>
      <p:sp>
        <p:nvSpPr>
          <p:cNvPr id="16389" name="Text Placeholder 8">
            <a:extLst>
              <a:ext uri="{FF2B5EF4-FFF2-40B4-BE49-F238E27FC236}">
                <a16:creationId xmlns:a16="http://schemas.microsoft.com/office/drawing/2014/main" id="{7D6A1011-7305-4040-AC07-020584B02D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 fontScale="77500" lnSpcReduction="20000"/>
          </a:bodyPr>
          <a:lstStyle/>
          <a:p>
            <a:r>
              <a:rPr lang="lv-LV" altLang="lv-LV" sz="1000" dirty="0"/>
              <a:t>Pārskats par teritorijas plānojumiem TAPIS pēc administratīvi teritoriālās reformas</a:t>
            </a:r>
          </a:p>
        </p:txBody>
      </p:sp>
      <p:sp>
        <p:nvSpPr>
          <p:cNvPr id="16390" name="Slide Number Placeholder 4">
            <a:extLst>
              <a:ext uri="{FF2B5EF4-FFF2-40B4-BE49-F238E27FC236}">
                <a16:creationId xmlns:a16="http://schemas.microsoft.com/office/drawing/2014/main" id="{10FE92C9-DB29-4B75-BAF7-E614CABE39B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2477A18-C116-4921-B183-2FECD92C4D0D}" type="slidenum">
              <a:rPr lang="en-US" altLang="en-US" sz="1000">
                <a:solidFill>
                  <a:srgbClr val="898989"/>
                </a:solidFill>
                <a:latin typeface="Verdana" panose="020B0604030504040204" pitchFamily="34" charset="0"/>
              </a:rPr>
              <a:pPr/>
              <a:t>5</a:t>
            </a:fld>
            <a:endParaRPr lang="en-US" altLang="en-US" sz="10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1C6AF211-C218-4312-A96B-64D3A6C00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315" y="827723"/>
            <a:ext cx="7767627" cy="549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3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>
            <a:extLst>
              <a:ext uri="{FF2B5EF4-FFF2-40B4-BE49-F238E27FC236}">
                <a16:creationId xmlns:a16="http://schemas.microsoft.com/office/drawing/2014/main" id="{588AEE49-6D94-4D0F-8102-8E7748D97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96" y="0"/>
            <a:ext cx="7597304" cy="1036638"/>
          </a:xfrm>
        </p:spPr>
        <p:txBody>
          <a:bodyPr/>
          <a:lstStyle/>
          <a:p>
            <a:r>
              <a:rPr lang="pt-BR" altLang="lv-LV" dirty="0">
                <a:latin typeface="Verdana"/>
                <a:ea typeface="Verdana"/>
              </a:rPr>
              <a:t>V Uzsāktie </a:t>
            </a:r>
            <a:r>
              <a:rPr lang="lv-LV" altLang="lv-LV" dirty="0">
                <a:latin typeface="Verdana"/>
                <a:ea typeface="Verdana"/>
              </a:rPr>
              <a:t>t</a:t>
            </a:r>
            <a:r>
              <a:rPr lang="pt-BR" altLang="lv-LV" dirty="0">
                <a:latin typeface="Verdana"/>
                <a:ea typeface="Verdana"/>
              </a:rPr>
              <a:t>eritorijas plānojumi pēc ATR 2021</a:t>
            </a:r>
          </a:p>
        </p:txBody>
      </p:sp>
      <p:sp>
        <p:nvSpPr>
          <p:cNvPr id="16387" name="Content Placeholder 6">
            <a:extLst>
              <a:ext uri="{FF2B5EF4-FFF2-40B4-BE49-F238E27FC236}">
                <a16:creationId xmlns:a16="http://schemas.microsoft.com/office/drawing/2014/main" id="{F35EBEA0-11D6-43BE-BEEA-CBAE7AFB6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99" y="1883735"/>
            <a:ext cx="3648149" cy="42955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v-LV" sz="2000" b="1" dirty="0">
                <a:solidFill>
                  <a:srgbClr val="242424"/>
                </a:solidFill>
                <a:cs typeface="Times New Roman" panose="02020603050405020304" pitchFamily="18" charset="0"/>
              </a:rPr>
              <a:t>Jauns</a:t>
            </a:r>
            <a:r>
              <a:rPr lang="lv-LV" sz="2000" dirty="0">
                <a:solidFill>
                  <a:srgbClr val="242424"/>
                </a:solidFill>
                <a:cs typeface="Times New Roman" panose="02020603050405020304" pitchFamily="18" charset="0"/>
              </a:rPr>
              <a:t> teritorijas plānojums, </a:t>
            </a:r>
            <a:r>
              <a:rPr lang="lv-LV" sz="2000" u="sng" dirty="0">
                <a:solidFill>
                  <a:srgbClr val="242424"/>
                </a:solidFill>
                <a:cs typeface="Times New Roman" panose="02020603050405020304" pitchFamily="18" charset="0"/>
              </a:rPr>
              <a:t>nevis sapludināt kopā līdz tam spēkā esošo teritorijas plānojumus</a:t>
            </a:r>
            <a:r>
              <a:rPr lang="lv-LV" sz="2000" dirty="0">
                <a:solidFill>
                  <a:srgbClr val="242424"/>
                </a:solidFill>
                <a:cs typeface="Times New Roman" panose="02020603050405020304" pitchFamily="18" charset="0"/>
              </a:rPr>
              <a:t> kā iepriekšējā reformā tika darīts.</a:t>
            </a:r>
          </a:p>
          <a:p>
            <a:pPr marL="0" indent="0">
              <a:buNone/>
            </a:pPr>
            <a:endParaRPr lang="lv-LV" sz="2000" dirty="0">
              <a:solidFill>
                <a:srgbClr val="242424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dirty="0">
                <a:solidFill>
                  <a:srgbClr val="242424"/>
                </a:solidFill>
                <a:effectLst/>
                <a:cs typeface="Times New Roman" panose="02020603050405020304" pitchFamily="18" charset="0"/>
              </a:rPr>
              <a:t>Ai</a:t>
            </a:r>
            <a:r>
              <a:rPr lang="lv-LV" dirty="0">
                <a:solidFill>
                  <a:srgbClr val="242424"/>
                </a:solidFill>
                <a:cs typeface="Times New Roman" panose="02020603050405020304" pitchFamily="18" charset="0"/>
              </a:rPr>
              <a:t>cinām pašvaldības savus plānošanas dokumentus </a:t>
            </a:r>
            <a:r>
              <a:rPr lang="lv-LV" b="1" dirty="0">
                <a:solidFill>
                  <a:srgbClr val="242424"/>
                </a:solidFill>
                <a:cs typeface="Times New Roman" panose="02020603050405020304" pitchFamily="18" charset="0"/>
              </a:rPr>
              <a:t>izstrādāt pašām</a:t>
            </a:r>
            <a:r>
              <a:rPr lang="lv-LV" dirty="0">
                <a:solidFill>
                  <a:srgbClr val="242424"/>
                </a:solidFill>
                <a:cs typeface="Times New Roman" panose="02020603050405020304" pitchFamily="18" charset="0"/>
              </a:rPr>
              <a:t>, jo neviens tik labi nepazīst savu pašvaldību un kas tai ir vajadzīgs, kā vietējie speciālisti!</a:t>
            </a:r>
            <a:endParaRPr lang="lv-LV" sz="2000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16388" name="Text Placeholder 7">
            <a:extLst>
              <a:ext uri="{FF2B5EF4-FFF2-40B4-BE49-F238E27FC236}">
                <a16:creationId xmlns:a16="http://schemas.microsoft.com/office/drawing/2014/main" id="{BD7FDFE4-E947-44B6-8373-36F87E2FC5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lv-LV" altLang="lv-LV" dirty="0"/>
              <a:t>2022. gada 11. maijs</a:t>
            </a:r>
          </a:p>
        </p:txBody>
      </p:sp>
      <p:sp>
        <p:nvSpPr>
          <p:cNvPr id="16389" name="Text Placeholder 8">
            <a:extLst>
              <a:ext uri="{FF2B5EF4-FFF2-40B4-BE49-F238E27FC236}">
                <a16:creationId xmlns:a16="http://schemas.microsoft.com/office/drawing/2014/main" id="{7D6A1011-7305-4040-AC07-020584B02D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 fontScale="77500" lnSpcReduction="20000"/>
          </a:bodyPr>
          <a:lstStyle/>
          <a:p>
            <a:r>
              <a:rPr lang="lv-LV" altLang="lv-LV" sz="1000" dirty="0"/>
              <a:t>Pārskats par teritorijas plānojumiem TAPIS pēc administratīvi teritoriālās reformas</a:t>
            </a:r>
          </a:p>
        </p:txBody>
      </p:sp>
      <p:sp>
        <p:nvSpPr>
          <p:cNvPr id="16390" name="Slide Number Placeholder 4">
            <a:extLst>
              <a:ext uri="{FF2B5EF4-FFF2-40B4-BE49-F238E27FC236}">
                <a16:creationId xmlns:a16="http://schemas.microsoft.com/office/drawing/2014/main" id="{10FE92C9-DB29-4B75-BAF7-E614CABE39B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2477A18-C116-4921-B183-2FECD92C4D0D}" type="slidenum">
              <a:rPr lang="en-US" altLang="en-US" sz="1000">
                <a:solidFill>
                  <a:srgbClr val="898989"/>
                </a:solidFill>
                <a:latin typeface="Verdana" panose="020B0604030504040204" pitchFamily="34" charset="0"/>
              </a:rPr>
              <a:pPr/>
              <a:t>6</a:t>
            </a:fld>
            <a:endParaRPr lang="en-US" altLang="en-US" sz="10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pic>
        <p:nvPicPr>
          <p:cNvPr id="11" name="Picture 10" descr="Diagram, map&#10;&#10;Description automatically generated">
            <a:extLst>
              <a:ext uri="{FF2B5EF4-FFF2-40B4-BE49-F238E27FC236}">
                <a16:creationId xmlns:a16="http://schemas.microsoft.com/office/drawing/2014/main" id="{BDF6A13D-376F-47E1-AA4D-2A1D2AB76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96" y="793898"/>
            <a:ext cx="7815426" cy="553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31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6">
            <a:extLst>
              <a:ext uri="{FF2B5EF4-FFF2-40B4-BE49-F238E27FC236}">
                <a16:creationId xmlns:a16="http://schemas.microsoft.com/office/drawing/2014/main" id="{F35EBEA0-11D6-43BE-BEEA-CBAE7AFB6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286" y="859809"/>
            <a:ext cx="9300314" cy="53021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v-LV" dirty="0">
                <a:latin typeface="Verdana"/>
                <a:ea typeface="Verdana"/>
                <a:cs typeface="Times New Roman"/>
              </a:rPr>
              <a:t>Saistošo</a:t>
            </a:r>
            <a:r>
              <a:rPr lang="lv-LV" sz="2000" dirty="0">
                <a:effectLst/>
                <a:latin typeface="Verdana"/>
                <a:ea typeface="Verdana"/>
                <a:cs typeface="Times New Roman"/>
              </a:rPr>
              <a:t> noteikumus par teritorijas plānojumu izstrādā </a:t>
            </a:r>
            <a:r>
              <a:rPr lang="lv-LV" sz="2000" b="1" dirty="0">
                <a:effectLst/>
                <a:latin typeface="Verdana"/>
                <a:ea typeface="Verdana"/>
                <a:cs typeface="Times New Roman"/>
              </a:rPr>
              <a:t>līdz 2025. gada 31. decembrim </a:t>
            </a:r>
            <a:r>
              <a:rPr lang="lv-LV" sz="2000" dirty="0">
                <a:effectLst/>
                <a:latin typeface="Verdana"/>
                <a:ea typeface="Verdana"/>
                <a:cs typeface="Times New Roman"/>
              </a:rPr>
              <a:t>- </a:t>
            </a:r>
            <a:r>
              <a:rPr lang="lv-LV" dirty="0">
                <a:latin typeface="Verdana"/>
                <a:ea typeface="Verdana"/>
                <a:cs typeface="Times New Roman"/>
              </a:rPr>
              <a:t>tas nozīmē, ka esošie SN ir spēkā ne ilgāk kā līdz tam.</a:t>
            </a:r>
          </a:p>
          <a:p>
            <a:pPr marL="0" indent="0" algn="r">
              <a:buNone/>
            </a:pPr>
            <a:r>
              <a:rPr lang="lv-LV" dirty="0">
                <a:latin typeface="Verdana"/>
                <a:ea typeface="Verdana"/>
                <a:cs typeface="Times New Roman"/>
              </a:rPr>
              <a:t>(</a:t>
            </a:r>
            <a:r>
              <a:rPr lang="it-IT" altLang="lv-LV" dirty="0"/>
              <a:t>Administratīvo teritoriju un apdzīvoto vietu likums</a:t>
            </a:r>
            <a:r>
              <a:rPr lang="lv-LV" altLang="lv-LV" dirty="0"/>
              <a:t>, </a:t>
            </a:r>
          </a:p>
          <a:p>
            <a:pPr marL="0" indent="0" algn="r">
              <a:buNone/>
            </a:pPr>
            <a:r>
              <a:rPr lang="lv-LV" dirty="0">
                <a:latin typeface="Verdana"/>
                <a:ea typeface="Verdana"/>
                <a:cs typeface="Times New Roman"/>
              </a:rPr>
              <a:t>Pārejas noteikumi, 17. punkts)</a:t>
            </a:r>
          </a:p>
          <a:p>
            <a:pPr marL="0" indent="0" algn="just">
              <a:buNone/>
            </a:pPr>
            <a:endParaRPr lang="lv-LV" dirty="0">
              <a:cs typeface="Times New Roman" panose="02020603050405020304" pitchFamily="18" charset="0"/>
            </a:endParaRPr>
          </a:p>
          <a:p>
            <a:pPr algn="just"/>
            <a:r>
              <a:rPr lang="lv-LV" dirty="0">
                <a:latin typeface="Verdana"/>
                <a:ea typeface="Verdana"/>
                <a:cs typeface="Times New Roman"/>
              </a:rPr>
              <a:t>Teritorijas plānojums ir </a:t>
            </a:r>
            <a:r>
              <a:rPr lang="lv-LV" b="1" dirty="0">
                <a:latin typeface="Verdana"/>
                <a:ea typeface="Verdana"/>
                <a:cs typeface="Times New Roman"/>
              </a:rPr>
              <a:t>ilgtermiņa </a:t>
            </a:r>
            <a:r>
              <a:rPr lang="lv-LV" dirty="0">
                <a:latin typeface="Verdana"/>
                <a:ea typeface="Verdana"/>
                <a:cs typeface="Times New Roman"/>
              </a:rPr>
              <a:t>plānošanas dokuments, t.i., </a:t>
            </a:r>
            <a:r>
              <a:rPr lang="lv-LV" b="1" dirty="0">
                <a:latin typeface="Verdana"/>
                <a:ea typeface="Verdana"/>
                <a:cs typeface="Times New Roman"/>
              </a:rPr>
              <a:t>līdz </a:t>
            </a:r>
            <a:r>
              <a:rPr lang="lv-LV" dirty="0">
                <a:latin typeface="Verdana"/>
                <a:ea typeface="Verdana"/>
                <a:cs typeface="Times New Roman"/>
              </a:rPr>
              <a:t>25 gadiem         </a:t>
            </a:r>
            <a:endParaRPr lang="lv-LV" dirty="0">
              <a:cs typeface="Times New Roman"/>
            </a:endParaRPr>
          </a:p>
          <a:p>
            <a:pPr algn="just"/>
            <a:r>
              <a:rPr lang="lv-LV" dirty="0">
                <a:latin typeface="Verdana"/>
                <a:ea typeface="Verdana"/>
                <a:cs typeface="Times New Roman"/>
              </a:rPr>
              <a:t>                                (Attīstības plānošanas sistēmas likums, 8.pants)</a:t>
            </a:r>
            <a:endParaRPr lang="lv-LV" dirty="0"/>
          </a:p>
          <a:p>
            <a:pPr marL="0" indent="0" algn="just">
              <a:buNone/>
            </a:pPr>
            <a:endParaRPr lang="lv-LV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dirty="0">
                <a:latin typeface="Verdana"/>
                <a:ea typeface="Verdana"/>
                <a:cs typeface="Times New Roman"/>
              </a:rPr>
              <a:t>Jāvērtē ir </a:t>
            </a:r>
            <a:r>
              <a:rPr lang="lv-LV" b="1" dirty="0">
                <a:latin typeface="Verdana"/>
                <a:ea typeface="Verdana"/>
                <a:cs typeface="Times New Roman"/>
              </a:rPr>
              <a:t>faktiskā situācija un integrācija ar pašvaldības IAS</a:t>
            </a:r>
            <a:r>
              <a:rPr lang="lv-LV" dirty="0">
                <a:latin typeface="Verdana"/>
                <a:ea typeface="Verdana"/>
                <a:cs typeface="Times New Roman"/>
              </a:rPr>
              <a:t> visai teritorijai, jo IAS ir augstāka līmeņa plānošanas dokuments, kam pakārtoti izstrādā teritorijas plānojumu. </a:t>
            </a:r>
          </a:p>
          <a:p>
            <a:pPr marL="0" indent="0" algn="r">
              <a:buNone/>
            </a:pPr>
            <a:r>
              <a:rPr lang="lv-LV" dirty="0">
                <a:latin typeface="Verdana"/>
                <a:ea typeface="Verdana"/>
                <a:cs typeface="Times New Roman"/>
              </a:rPr>
              <a:t>(MK 628 26. punkts)</a:t>
            </a:r>
          </a:p>
          <a:p>
            <a:pPr marL="0" indent="0">
              <a:buNone/>
            </a:pPr>
            <a:endParaRPr lang="lv-LV" dirty="0">
              <a:cs typeface="Times New Roman" panose="02020603050405020304" pitchFamily="18" charset="0"/>
            </a:endParaRPr>
          </a:p>
        </p:txBody>
      </p:sp>
      <p:sp>
        <p:nvSpPr>
          <p:cNvPr id="16388" name="Text Placeholder 7">
            <a:extLst>
              <a:ext uri="{FF2B5EF4-FFF2-40B4-BE49-F238E27FC236}">
                <a16:creationId xmlns:a16="http://schemas.microsoft.com/office/drawing/2014/main" id="{BD7FDFE4-E947-44B6-8373-36F87E2FC5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lv-LV" altLang="lv-LV" dirty="0"/>
              <a:t>2022. gada 11. maijs</a:t>
            </a:r>
          </a:p>
        </p:txBody>
      </p:sp>
      <p:sp>
        <p:nvSpPr>
          <p:cNvPr id="16389" name="Text Placeholder 8">
            <a:extLst>
              <a:ext uri="{FF2B5EF4-FFF2-40B4-BE49-F238E27FC236}">
                <a16:creationId xmlns:a16="http://schemas.microsoft.com/office/drawing/2014/main" id="{7D6A1011-7305-4040-AC07-020584B02D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 fontScale="77500" lnSpcReduction="20000"/>
          </a:bodyPr>
          <a:lstStyle/>
          <a:p>
            <a:r>
              <a:rPr lang="lv-LV" altLang="lv-LV" sz="1000" dirty="0"/>
              <a:t>Pārskats par teritorijas plānojumiem TAPIS pēc administratīvi teritoriālās reformas</a:t>
            </a:r>
          </a:p>
        </p:txBody>
      </p:sp>
      <p:sp>
        <p:nvSpPr>
          <p:cNvPr id="16390" name="Slide Number Placeholder 4">
            <a:extLst>
              <a:ext uri="{FF2B5EF4-FFF2-40B4-BE49-F238E27FC236}">
                <a16:creationId xmlns:a16="http://schemas.microsoft.com/office/drawing/2014/main" id="{10FE92C9-DB29-4B75-BAF7-E614CABE39B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2477A18-C116-4921-B183-2FECD92C4D0D}" type="slidenum">
              <a:rPr lang="en-US" altLang="en-US" sz="1000">
                <a:solidFill>
                  <a:srgbClr val="898989"/>
                </a:solidFill>
                <a:latin typeface="Verdana" panose="020B0604030504040204" pitchFamily="34" charset="0"/>
              </a:rPr>
              <a:pPr/>
              <a:t>7</a:t>
            </a:fld>
            <a:endParaRPr lang="en-US" altLang="en-US" sz="10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179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E03EC035-53E7-44F3-8A2E-EF72CBFAF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3505200"/>
            <a:ext cx="7772400" cy="960438"/>
          </a:xfrm>
        </p:spPr>
        <p:txBody>
          <a:bodyPr/>
          <a:lstStyle/>
          <a:p>
            <a:br>
              <a:rPr lang="lv-LV" altLang="lv-LV" sz="2600"/>
            </a:br>
            <a:endParaRPr lang="lv-LV" altLang="en-US" sz="2600"/>
          </a:p>
        </p:txBody>
      </p:sp>
      <p:sp>
        <p:nvSpPr>
          <p:cNvPr id="12291" name="Text Placeholder 1">
            <a:extLst>
              <a:ext uri="{FF2B5EF4-FFF2-40B4-BE49-F238E27FC236}">
                <a16:creationId xmlns:a16="http://schemas.microsoft.com/office/drawing/2014/main" id="{C4E7D6C2-E031-4881-B5DC-5502097EFF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3505199"/>
            <a:ext cx="10363200" cy="1814945"/>
          </a:xfrm>
        </p:spPr>
        <p:txBody>
          <a:bodyPr>
            <a:normAutofit/>
          </a:bodyPr>
          <a:lstStyle/>
          <a:p>
            <a:r>
              <a:rPr lang="lv-LV" altLang="lv-LV" sz="3200" dirty="0"/>
              <a:t>Paldies!</a:t>
            </a:r>
          </a:p>
        </p:txBody>
      </p:sp>
      <p:sp>
        <p:nvSpPr>
          <p:cNvPr id="12292" name="Text Placeholder 2">
            <a:extLst>
              <a:ext uri="{FF2B5EF4-FFF2-40B4-BE49-F238E27FC236}">
                <a16:creationId xmlns:a16="http://schemas.microsoft.com/office/drawing/2014/main" id="{DA53B045-BEB8-443A-8196-F1CA6B9C07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lv-LV" altLang="lv-LV" dirty="0"/>
              <a:t>2022. gada 11. maijs</a:t>
            </a:r>
          </a:p>
        </p:txBody>
      </p:sp>
    </p:spTree>
    <p:extLst>
      <p:ext uri="{BB962C8B-B14F-4D97-AF65-F5344CB8AC3E}">
        <p14:creationId xmlns:p14="http://schemas.microsoft.com/office/powerpoint/2010/main" val="55843511"/>
      </p:ext>
    </p:extLst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5B805424D48F934D858BBA40791299F0" ma:contentTypeVersion="12" ma:contentTypeDescription="Izveidot jaunu dokumentu." ma:contentTypeScope="" ma:versionID="05b651eddd135f47370d37955150bfb5">
  <xsd:schema xmlns:xsd="http://www.w3.org/2001/XMLSchema" xmlns:xs="http://www.w3.org/2001/XMLSchema" xmlns:p="http://schemas.microsoft.com/office/2006/metadata/properties" xmlns:ns3="4f81df1f-fbd0-4d3a-b103-95bca0a0e7ff" xmlns:ns4="a734bd6f-5ace-4cea-982b-a066b21eee92" targetNamespace="http://schemas.microsoft.com/office/2006/metadata/properties" ma:root="true" ma:fieldsID="ec7aaa02bc0a17d3bc40d66aeb62dfdf" ns3:_="" ns4:_="">
    <xsd:import namespace="4f81df1f-fbd0-4d3a-b103-95bca0a0e7ff"/>
    <xsd:import namespace="a734bd6f-5ace-4cea-982b-a066b21eee9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1df1f-fbd0-4d3a-b103-95bca0a0e7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4bd6f-5ace-4cea-982b-a066b21eee9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Koplietošanas norādes jaucējkod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B9DB79-CFD4-4D77-9FEC-DE21B00A64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FD93C5-74F7-4842-A0B5-C2D7534D539C}">
  <ds:schemaRefs>
    <ds:schemaRef ds:uri="4f81df1f-fbd0-4d3a-b103-95bca0a0e7ff"/>
    <ds:schemaRef ds:uri="http://schemas.microsoft.com/office/2006/documentManagement/types"/>
    <ds:schemaRef ds:uri="http://purl.org/dc/terms/"/>
    <ds:schemaRef ds:uri="http://purl.org/dc/elements/1.1/"/>
    <ds:schemaRef ds:uri="a734bd6f-5ace-4cea-982b-a066b21eee92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80FF4AB-0AE8-4357-BC97-C48BEC0479C6}">
  <ds:schemaRefs>
    <ds:schemaRef ds:uri="4f81df1f-fbd0-4d3a-b103-95bca0a0e7ff"/>
    <ds:schemaRef ds:uri="a734bd6f-5ace-4cea-982b-a066b21eee9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11178</TotalTime>
  <Words>949</Words>
  <Application>Microsoft Office PowerPoint</Application>
  <PresentationFormat>Widescreen</PresentationFormat>
  <Paragraphs>100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Segoe UI</vt:lpstr>
      <vt:lpstr>Times New Roman</vt:lpstr>
      <vt:lpstr>Verdana</vt:lpstr>
      <vt:lpstr>89_Prezentacija_templateLV</vt:lpstr>
      <vt:lpstr> </vt:lpstr>
      <vt:lpstr>I Teritorijas plānojumi un to izstrādes laiks</vt:lpstr>
      <vt:lpstr>II Pašvaldības, kam nav izstrādāti vienoti teritorijas plānojumi pēc iepriekšējās reformas</vt:lpstr>
      <vt:lpstr>III Teritorijas plānojumi, kas izstrādāti TAPIS sistēmā</vt:lpstr>
      <vt:lpstr>IV Aktuālais pašvaldību IAS izstrādes statuss pēc ATR 2021</vt:lpstr>
      <vt:lpstr>V Uzsāktie teritorijas plānojumi pēc ATR 2021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Dagnija</dc:creator>
  <cp:lastModifiedBy>Lita Trakina</cp:lastModifiedBy>
  <cp:revision>47</cp:revision>
  <dcterms:created xsi:type="dcterms:W3CDTF">2014-11-20T14:46:47Z</dcterms:created>
  <dcterms:modified xsi:type="dcterms:W3CDTF">2022-05-13T06:26:18Z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0x0101005B805424D48F934D858BBA40791299F0</vt:lpwstr>
  </property>
</Properties>
</file>