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7"/>
  </p:notesMasterIdLst>
  <p:sldIdLst>
    <p:sldId id="256" r:id="rId5"/>
    <p:sldId id="264" r:id="rId6"/>
    <p:sldId id="269" r:id="rId7"/>
    <p:sldId id="284" r:id="rId8"/>
    <p:sldId id="290" r:id="rId9"/>
    <p:sldId id="286" r:id="rId10"/>
    <p:sldId id="281" r:id="rId11"/>
    <p:sldId id="282" r:id="rId12"/>
    <p:sldId id="288" r:id="rId13"/>
    <p:sldId id="289" r:id="rId14"/>
    <p:sldId id="287" r:id="rId15"/>
    <p:sldId id="280" r:id="rId16"/>
  </p:sldIdLst>
  <p:sldSz cx="12192000" cy="6858000"/>
  <p:notesSz cx="6669088" cy="9872663"/>
  <p:defaultTex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610370-1551-A3EE-F7BC-39EEC3DA9F5B}" name="Anete Bērziņa" initials="AB" userId="S::Anete.Berzina@varam.gov.lv::e08d0557-15fa-4b0e-8475-6c735a3a302b" providerId="AD"/>
  <p188:author id="{AC25B0C2-034D-74C2-B4B9-1AA0639907D1}" name="Anete Bērziņa" initials="AB" userId="S::anete.berzina@varam.gov.lv::e08d0557-15fa-4b0e-8475-6c735a3a302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B28E51-9358-4155-8C64-EC1B9ED43B55}" v="692" dt="2022-05-05T07:58:39.2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54" y="6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7C4122-25CC-4ED6-93BE-695242E82AAB}"/>
              </a:ext>
            </a:extLst>
          </p:cNvPr>
          <p:cNvSpPr>
            <a:spLocks noGrp="1"/>
          </p:cNvSpPr>
          <p:nvPr>
            <p:ph type="hdr" sz="quarter"/>
          </p:nvPr>
        </p:nvSpPr>
        <p:spPr>
          <a:xfrm>
            <a:off x="0" y="0"/>
            <a:ext cx="2889938" cy="493633"/>
          </a:xfrm>
          <a:prstGeom prst="rect">
            <a:avLst/>
          </a:prstGeom>
        </p:spPr>
        <p:txBody>
          <a:bodyPr vert="horz" lIns="91440" tIns="45720" rIns="91440" bIns="45720" rtlCol="0"/>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3" name="Date Placeholder 2">
            <a:extLst>
              <a:ext uri="{FF2B5EF4-FFF2-40B4-BE49-F238E27FC236}">
                <a16:creationId xmlns:a16="http://schemas.microsoft.com/office/drawing/2014/main" id="{C6060D64-5DEA-4FF7-B230-ACD7E0C42846}"/>
              </a:ext>
            </a:extLst>
          </p:cNvPr>
          <p:cNvSpPr>
            <a:spLocks noGrp="1"/>
          </p:cNvSpPr>
          <p:nvPr>
            <p:ph type="dt" idx="1"/>
          </p:nvPr>
        </p:nvSpPr>
        <p:spPr>
          <a:xfrm>
            <a:off x="3777607" y="0"/>
            <a:ext cx="2889938" cy="493633"/>
          </a:xfrm>
          <a:prstGeom prst="rect">
            <a:avLst/>
          </a:prstGeom>
        </p:spPr>
        <p:txBody>
          <a:bodyPr vert="horz" lIns="91440" tIns="45720" rIns="91440" bIns="45720" rtlCol="0"/>
          <a:lstStyle>
            <a:lvl1pPr algn="r" defTabSz="939575" eaLnBrk="1" fontAlgn="auto" hangingPunct="1">
              <a:spcBef>
                <a:spcPts val="0"/>
              </a:spcBef>
              <a:spcAft>
                <a:spcPts val="0"/>
              </a:spcAft>
              <a:defRPr sz="1200">
                <a:latin typeface="+mn-lt"/>
                <a:cs typeface="+mn-cs"/>
              </a:defRPr>
            </a:lvl1pPr>
          </a:lstStyle>
          <a:p>
            <a:pPr>
              <a:defRPr/>
            </a:pPr>
            <a:fld id="{AC5E6C2A-7647-495B-A352-531BE172C80C}" type="datetimeFigureOut">
              <a:rPr lang="lv-LV"/>
              <a:pPr>
                <a:defRPr/>
              </a:pPr>
              <a:t>13.05.2022</a:t>
            </a:fld>
            <a:endParaRPr lang="lv-LV"/>
          </a:p>
        </p:txBody>
      </p:sp>
      <p:sp>
        <p:nvSpPr>
          <p:cNvPr id="4" name="Slide Image Placeholder 3">
            <a:extLst>
              <a:ext uri="{FF2B5EF4-FFF2-40B4-BE49-F238E27FC236}">
                <a16:creationId xmlns:a16="http://schemas.microsoft.com/office/drawing/2014/main" id="{B89C8B0B-ADB9-430B-87D3-3851061D76DA}"/>
              </a:ext>
            </a:extLst>
          </p:cNvPr>
          <p:cNvSpPr>
            <a:spLocks noGrp="1" noRot="1" noChangeAspect="1"/>
          </p:cNvSpPr>
          <p:nvPr>
            <p:ph type="sldImg" idx="2"/>
          </p:nvPr>
        </p:nvSpPr>
        <p:spPr>
          <a:xfrm>
            <a:off x="42863" y="739775"/>
            <a:ext cx="6583362" cy="3703638"/>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a:extLst>
              <a:ext uri="{FF2B5EF4-FFF2-40B4-BE49-F238E27FC236}">
                <a16:creationId xmlns:a16="http://schemas.microsoft.com/office/drawing/2014/main" id="{E853796A-FF01-44ED-B820-9F9B505697E8}"/>
              </a:ext>
            </a:extLst>
          </p:cNvPr>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a:extLst>
              <a:ext uri="{FF2B5EF4-FFF2-40B4-BE49-F238E27FC236}">
                <a16:creationId xmlns:a16="http://schemas.microsoft.com/office/drawing/2014/main" id="{3609D443-5A2F-41A9-AA14-8C9B0C4AAED6}"/>
              </a:ext>
            </a:extLst>
          </p:cNvPr>
          <p:cNvSpPr>
            <a:spLocks noGrp="1"/>
          </p:cNvSpPr>
          <p:nvPr>
            <p:ph type="ftr" sz="quarter" idx="4"/>
          </p:nvPr>
        </p:nvSpPr>
        <p:spPr>
          <a:xfrm>
            <a:off x="0" y="9377316"/>
            <a:ext cx="2889938" cy="493633"/>
          </a:xfrm>
          <a:prstGeom prst="rect">
            <a:avLst/>
          </a:prstGeom>
        </p:spPr>
        <p:txBody>
          <a:bodyPr vert="horz" lIns="91440" tIns="45720" rIns="91440" bIns="45720" rtlCol="0" anchor="b"/>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7" name="Slide Number Placeholder 6">
            <a:extLst>
              <a:ext uri="{FF2B5EF4-FFF2-40B4-BE49-F238E27FC236}">
                <a16:creationId xmlns:a16="http://schemas.microsoft.com/office/drawing/2014/main" id="{D6E9621E-2024-4DD7-8BE8-33582E6F91AD}"/>
              </a:ext>
            </a:extLst>
          </p:cNvPr>
          <p:cNvSpPr>
            <a:spLocks noGrp="1"/>
          </p:cNvSpPr>
          <p:nvPr>
            <p:ph type="sldNum" sz="quarter" idx="5"/>
          </p:nvPr>
        </p:nvSpPr>
        <p:spPr>
          <a:xfrm>
            <a:off x="3777607" y="9377316"/>
            <a:ext cx="2889938" cy="49363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BC48E5FC-64C5-427D-BFDA-FF3E427C93EA}" type="slidenum">
              <a:rPr lang="lv-LV" altLang="en-US"/>
              <a:pPr/>
              <a:t>‹#›</a:t>
            </a:fld>
            <a:endParaRPr lang="lv-LV" altLang="en-US"/>
          </a:p>
        </p:txBody>
      </p:sp>
    </p:spTree>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BC48E5FC-64C5-427D-BFDA-FF3E427C93EA}" type="slidenum">
              <a:rPr lang="lv-LV" altLang="en-US" smtClean="0"/>
              <a:pPr/>
              <a:t>1</a:t>
            </a:fld>
            <a:endParaRPr lang="lv-LV" altLang="en-US"/>
          </a:p>
        </p:txBody>
      </p:sp>
    </p:spTree>
    <p:extLst>
      <p:ext uri="{BB962C8B-B14F-4D97-AF65-F5344CB8AC3E}">
        <p14:creationId xmlns:p14="http://schemas.microsoft.com/office/powerpoint/2010/main" val="3781501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BC48E5FC-64C5-427D-BFDA-FF3E427C93EA}" type="slidenum">
              <a:rPr lang="lv-LV" altLang="en-US" smtClean="0"/>
              <a:pPr/>
              <a:t>10</a:t>
            </a:fld>
            <a:endParaRPr lang="lv-LV" altLang="en-US"/>
          </a:p>
        </p:txBody>
      </p:sp>
    </p:spTree>
    <p:extLst>
      <p:ext uri="{BB962C8B-B14F-4D97-AF65-F5344CB8AC3E}">
        <p14:creationId xmlns:p14="http://schemas.microsoft.com/office/powerpoint/2010/main" val="3805651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BC48E5FC-64C5-427D-BFDA-FF3E427C93EA}" type="slidenum">
              <a:rPr lang="lv-LV" altLang="en-US" smtClean="0"/>
              <a:pPr/>
              <a:t>11</a:t>
            </a:fld>
            <a:endParaRPr lang="lv-LV" altLang="en-US"/>
          </a:p>
        </p:txBody>
      </p:sp>
    </p:spTree>
    <p:extLst>
      <p:ext uri="{BB962C8B-B14F-4D97-AF65-F5344CB8AC3E}">
        <p14:creationId xmlns:p14="http://schemas.microsoft.com/office/powerpoint/2010/main" val="2676940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BC48E5FC-64C5-427D-BFDA-FF3E427C93EA}" type="slidenum">
              <a:rPr lang="lv-LV" altLang="en-US" smtClean="0"/>
              <a:pPr/>
              <a:t>12</a:t>
            </a:fld>
            <a:endParaRPr lang="lv-LV" altLang="en-US"/>
          </a:p>
        </p:txBody>
      </p:sp>
    </p:spTree>
    <p:extLst>
      <p:ext uri="{BB962C8B-B14F-4D97-AF65-F5344CB8AC3E}">
        <p14:creationId xmlns:p14="http://schemas.microsoft.com/office/powerpoint/2010/main" val="3066091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BC48E5FC-64C5-427D-BFDA-FF3E427C93EA}" type="slidenum">
              <a:rPr lang="lv-LV" altLang="en-US" smtClean="0"/>
              <a:pPr/>
              <a:t>2</a:t>
            </a:fld>
            <a:endParaRPr lang="lv-LV" altLang="en-US"/>
          </a:p>
        </p:txBody>
      </p:sp>
    </p:spTree>
    <p:extLst>
      <p:ext uri="{BB962C8B-B14F-4D97-AF65-F5344CB8AC3E}">
        <p14:creationId xmlns:p14="http://schemas.microsoft.com/office/powerpoint/2010/main" val="1181083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800" b="0" dirty="0">
                <a:effectLst/>
                <a:latin typeface="Calibri" panose="020F0502020204030204" pitchFamily="34" charset="0"/>
                <a:ea typeface="Calibri" panose="020F0502020204030204" pitchFamily="34" charset="0"/>
              </a:rPr>
              <a:t>prioritāte jaunais TP </a:t>
            </a:r>
            <a:endParaRPr lang="lv-LV" b="0" dirty="0"/>
          </a:p>
        </p:txBody>
      </p:sp>
      <p:sp>
        <p:nvSpPr>
          <p:cNvPr id="4" name="Slide Number Placeholder 3"/>
          <p:cNvSpPr>
            <a:spLocks noGrp="1"/>
          </p:cNvSpPr>
          <p:nvPr>
            <p:ph type="sldNum" sz="quarter" idx="5"/>
          </p:nvPr>
        </p:nvSpPr>
        <p:spPr/>
        <p:txBody>
          <a:bodyPr/>
          <a:lstStyle/>
          <a:p>
            <a:fld id="{BC48E5FC-64C5-427D-BFDA-FF3E427C93EA}" type="slidenum">
              <a:rPr lang="lv-LV" altLang="en-US" smtClean="0"/>
              <a:pPr/>
              <a:t>3</a:t>
            </a:fld>
            <a:endParaRPr lang="lv-LV" altLang="en-US"/>
          </a:p>
        </p:txBody>
      </p:sp>
    </p:spTree>
    <p:extLst>
      <p:ext uri="{BB962C8B-B14F-4D97-AF65-F5344CB8AC3E}">
        <p14:creationId xmlns:p14="http://schemas.microsoft.com/office/powerpoint/2010/main" val="1087387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BC48E5FC-64C5-427D-BFDA-FF3E427C93EA}" type="slidenum">
              <a:rPr lang="lv-LV" altLang="en-US" smtClean="0"/>
              <a:pPr/>
              <a:t>4</a:t>
            </a:fld>
            <a:endParaRPr lang="lv-LV" altLang="en-US"/>
          </a:p>
        </p:txBody>
      </p:sp>
    </p:spTree>
    <p:extLst>
      <p:ext uri="{BB962C8B-B14F-4D97-AF65-F5344CB8AC3E}">
        <p14:creationId xmlns:p14="http://schemas.microsoft.com/office/powerpoint/2010/main" val="1799286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BC48E5FC-64C5-427D-BFDA-FF3E427C93EA}" type="slidenum">
              <a:rPr lang="lv-LV" altLang="en-US" smtClean="0"/>
              <a:pPr/>
              <a:t>5</a:t>
            </a:fld>
            <a:endParaRPr lang="lv-LV" altLang="en-US"/>
          </a:p>
        </p:txBody>
      </p:sp>
    </p:spTree>
    <p:extLst>
      <p:ext uri="{BB962C8B-B14F-4D97-AF65-F5344CB8AC3E}">
        <p14:creationId xmlns:p14="http://schemas.microsoft.com/office/powerpoint/2010/main" val="1171923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BC48E5FC-64C5-427D-BFDA-FF3E427C93EA}" type="slidenum">
              <a:rPr lang="lv-LV" altLang="en-US" smtClean="0"/>
              <a:pPr/>
              <a:t>6</a:t>
            </a:fld>
            <a:endParaRPr lang="lv-LV" altLang="en-US"/>
          </a:p>
        </p:txBody>
      </p:sp>
    </p:spTree>
    <p:extLst>
      <p:ext uri="{BB962C8B-B14F-4D97-AF65-F5344CB8AC3E}">
        <p14:creationId xmlns:p14="http://schemas.microsoft.com/office/powerpoint/2010/main" val="3803730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BC48E5FC-64C5-427D-BFDA-FF3E427C93EA}" type="slidenum">
              <a:rPr lang="lv-LV" altLang="en-US" smtClean="0"/>
              <a:pPr/>
              <a:t>7</a:t>
            </a:fld>
            <a:endParaRPr lang="lv-LV" altLang="en-US"/>
          </a:p>
        </p:txBody>
      </p:sp>
    </p:spTree>
    <p:extLst>
      <p:ext uri="{BB962C8B-B14F-4D97-AF65-F5344CB8AC3E}">
        <p14:creationId xmlns:p14="http://schemas.microsoft.com/office/powerpoint/2010/main" val="3389864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BC48E5FC-64C5-427D-BFDA-FF3E427C93EA}" type="slidenum">
              <a:rPr lang="lv-LV" altLang="en-US" smtClean="0"/>
              <a:pPr/>
              <a:t>8</a:t>
            </a:fld>
            <a:endParaRPr lang="lv-LV" altLang="en-US"/>
          </a:p>
        </p:txBody>
      </p:sp>
    </p:spTree>
    <p:extLst>
      <p:ext uri="{BB962C8B-B14F-4D97-AF65-F5344CB8AC3E}">
        <p14:creationId xmlns:p14="http://schemas.microsoft.com/office/powerpoint/2010/main" val="1267371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BC48E5FC-64C5-427D-BFDA-FF3E427C93EA}" type="slidenum">
              <a:rPr lang="lv-LV" altLang="en-US" smtClean="0"/>
              <a:pPr/>
              <a:t>9</a:t>
            </a:fld>
            <a:endParaRPr lang="lv-LV" altLang="en-US"/>
          </a:p>
        </p:txBody>
      </p:sp>
    </p:spTree>
    <p:extLst>
      <p:ext uri="{BB962C8B-B14F-4D97-AF65-F5344CB8AC3E}">
        <p14:creationId xmlns:p14="http://schemas.microsoft.com/office/powerpoint/2010/main" val="1925823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C3A0198D-2A3D-43D7-8C78-9B7A254200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CA72C1C1-2629-43F9-B344-365754C5C601}"/>
              </a:ext>
            </a:extLst>
          </p:cNvPr>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a:latin typeface="Verdana" panose="020B0604030504040204" pitchFamily="34" charset="0"/>
              <a:ea typeface="Verdana" panose="020B0604030504040204" pitchFamily="34" charset="0"/>
              <a:cs typeface="Verdana" panose="020B0604030504040204" pitchFamily="34" charset="0"/>
            </a:endParaRPr>
          </a:p>
        </p:txBody>
      </p:sp>
      <p:pic>
        <p:nvPicPr>
          <p:cNvPr id="7" name="Picture 8">
            <a:extLst>
              <a:ext uri="{FF2B5EF4-FFF2-40B4-BE49-F238E27FC236}">
                <a16:creationId xmlns:a16="http://schemas.microsoft.com/office/drawing/2014/main" id="{FF3EDBF1-0A95-438D-8130-3E3A04076CA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71988" y="0"/>
            <a:ext cx="3248025" cy="324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700504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3AFCC6EE-78ED-453C-A38F-41F330CCF91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0213" y="0"/>
            <a:ext cx="195738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B462C034-202A-4DAB-8928-0C46876454A7}"/>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5D814EB6-AA6C-49B0-BB8B-5AE4FFC4980D}" type="slidenum">
              <a:rPr lang="en-US" altLang="en-US"/>
              <a:pPr/>
              <a:t>‹#›</a:t>
            </a:fld>
            <a:endParaRPr lang="en-US" altLang="en-US"/>
          </a:p>
        </p:txBody>
      </p:sp>
    </p:spTree>
    <p:extLst>
      <p:ext uri="{BB962C8B-B14F-4D97-AF65-F5344CB8AC3E}">
        <p14:creationId xmlns:p14="http://schemas.microsoft.com/office/powerpoint/2010/main" val="3252762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4DAD9CB6-27A7-44EC-93D6-5DBB74F7EB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3700" y="0"/>
            <a:ext cx="1957388"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657601"/>
            <a:ext cx="8128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Text Placeholder 2"/>
          <p:cNvSpPr>
            <a:spLocks noGrp="1"/>
          </p:cNvSpPr>
          <p:nvPr>
            <p:ph type="body" idx="1"/>
          </p:nvPr>
        </p:nvSpPr>
        <p:spPr>
          <a:xfrm>
            <a:off x="3454400" y="381000"/>
            <a:ext cx="8128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C8B6B5CE-83E2-4650-94D2-A9348497A316}"/>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29832907-15FD-45E9-8FF3-C3F36E46239E}" type="slidenum">
              <a:rPr lang="en-US" altLang="en-US"/>
              <a:pPr/>
              <a:t>‹#›</a:t>
            </a:fld>
            <a:endParaRPr lang="en-US" altLang="en-US"/>
          </a:p>
        </p:txBody>
      </p:sp>
    </p:spTree>
    <p:extLst>
      <p:ext uri="{BB962C8B-B14F-4D97-AF65-F5344CB8AC3E}">
        <p14:creationId xmlns:p14="http://schemas.microsoft.com/office/powerpoint/2010/main" val="2342316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AE677F8-0007-42AF-9682-1B96FF8053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800" y="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sz="half" idx="1"/>
          </p:nvPr>
        </p:nvSpPr>
        <p:spPr>
          <a:xfrm>
            <a:off x="3454400" y="1752601"/>
            <a:ext cx="38608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620000" y="1752601"/>
            <a:ext cx="39624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7CD529E0-CB49-4E2A-931C-41D9340C4776}"/>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19A5E2B5-F03E-4BBA-8ADD-62901B8CD41F}" type="slidenum">
              <a:rPr lang="en-US" altLang="en-US"/>
              <a:pPr/>
              <a:t>‹#›</a:t>
            </a:fld>
            <a:endParaRPr lang="en-US" altLang="en-US"/>
          </a:p>
        </p:txBody>
      </p:sp>
    </p:spTree>
    <p:extLst>
      <p:ext uri="{BB962C8B-B14F-4D97-AF65-F5344CB8AC3E}">
        <p14:creationId xmlns:p14="http://schemas.microsoft.com/office/powerpoint/2010/main" val="1123594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3031D50E-CD79-4EAF-ACF4-9145F84432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875" y="0"/>
            <a:ext cx="1852613"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5" name="Content Placeholder 2"/>
          <p:cNvSpPr>
            <a:spLocks noGrp="1"/>
          </p:cNvSpPr>
          <p:nvPr>
            <p:ph sz="half" idx="1"/>
          </p:nvPr>
        </p:nvSpPr>
        <p:spPr>
          <a:xfrm>
            <a:off x="3454400" y="2386941"/>
            <a:ext cx="38608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half" idx="2"/>
          </p:nvPr>
        </p:nvSpPr>
        <p:spPr>
          <a:xfrm>
            <a:off x="7620000" y="2386941"/>
            <a:ext cx="39624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1"/>
          <p:cNvSpPr>
            <a:spLocks noGrp="1"/>
          </p:cNvSpPr>
          <p:nvPr>
            <p:ph type="body" sz="quarter" idx="16"/>
          </p:nvPr>
        </p:nvSpPr>
        <p:spPr>
          <a:xfrm>
            <a:off x="3454400" y="1852614"/>
            <a:ext cx="3860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7620000" y="1851954"/>
            <a:ext cx="39624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a:extLst>
              <a:ext uri="{FF2B5EF4-FFF2-40B4-BE49-F238E27FC236}">
                <a16:creationId xmlns:a16="http://schemas.microsoft.com/office/drawing/2014/main" id="{63319E20-92C8-4A1F-AE6D-BF9EB25AA528}"/>
              </a:ext>
            </a:extLst>
          </p:cNvPr>
          <p:cNvSpPr>
            <a:spLocks noGrp="1"/>
          </p:cNvSpPr>
          <p:nvPr>
            <p:ph type="sldNum" sz="quarter" idx="18"/>
          </p:nvPr>
        </p:nvSpPr>
        <p:spPr>
          <a:xfrm>
            <a:off x="11379200" y="6324600"/>
            <a:ext cx="406400" cy="304800"/>
          </a:xfrm>
        </p:spPr>
        <p:txBody>
          <a:bodyPr/>
          <a:lstStyle>
            <a:lvl1pPr>
              <a:defRPr sz="1000">
                <a:latin typeface="Verdana" panose="020B0604030504040204" pitchFamily="34" charset="0"/>
              </a:defRPr>
            </a:lvl1pPr>
          </a:lstStyle>
          <a:p>
            <a:fld id="{62DA629E-173B-437B-B99E-98A7CF88079F}" type="slidenum">
              <a:rPr lang="en-US" altLang="en-US"/>
              <a:pPr/>
              <a:t>‹#›</a:t>
            </a:fld>
            <a:endParaRPr lang="en-US" altLang="en-US"/>
          </a:p>
        </p:txBody>
      </p:sp>
    </p:spTree>
    <p:extLst>
      <p:ext uri="{BB962C8B-B14F-4D97-AF65-F5344CB8AC3E}">
        <p14:creationId xmlns:p14="http://schemas.microsoft.com/office/powerpoint/2010/main" val="2507862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B417C18C-BB08-4574-ABC1-9AF822E61E2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6413" y="0"/>
            <a:ext cx="195738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8D71D6EA-0DF8-48A6-B718-6074D86AF2D5}"/>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1971F37B-6A9D-4106-A9F9-BB269B3BA8FD}" type="slidenum">
              <a:rPr lang="en-US" altLang="en-US"/>
              <a:pPr/>
              <a:t>‹#›</a:t>
            </a:fld>
            <a:endParaRPr lang="en-US" altLang="en-US"/>
          </a:p>
        </p:txBody>
      </p:sp>
    </p:spTree>
    <p:extLst>
      <p:ext uri="{BB962C8B-B14F-4D97-AF65-F5344CB8AC3E}">
        <p14:creationId xmlns:p14="http://schemas.microsoft.com/office/powerpoint/2010/main" val="3241934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4E30B1F1-D865-431C-AAE1-B6C5633827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0550" y="0"/>
            <a:ext cx="1957388"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34B50807-BA46-4A4C-BABA-1E68CD0C8991}"/>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25E19568-EF79-4AF1-870F-BBA45BCE407B}" type="slidenum">
              <a:rPr lang="en-US" altLang="en-US"/>
              <a:pPr/>
              <a:t>‹#›</a:t>
            </a:fld>
            <a:endParaRPr lang="en-US" altLang="en-US"/>
          </a:p>
        </p:txBody>
      </p:sp>
    </p:spTree>
    <p:extLst>
      <p:ext uri="{BB962C8B-B14F-4D97-AF65-F5344CB8AC3E}">
        <p14:creationId xmlns:p14="http://schemas.microsoft.com/office/powerpoint/2010/main" val="2713808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A0C76A-CBCE-4861-8D01-B7CD95AFA73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0550" y="0"/>
            <a:ext cx="1957388"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272976"/>
            <a:ext cx="3668035"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7426036"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54400" y="1435120"/>
            <a:ext cx="3668035"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06911ABD-12FE-4129-9628-9D002262C37C}"/>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0C4D74F4-D71D-4437-99BE-BA0F05E9F972}" type="slidenum">
              <a:rPr lang="en-US" altLang="en-US"/>
              <a:pPr/>
              <a:t>‹#›</a:t>
            </a:fld>
            <a:endParaRPr lang="en-US" altLang="en-US"/>
          </a:p>
        </p:txBody>
      </p:sp>
    </p:spTree>
    <p:extLst>
      <p:ext uri="{BB962C8B-B14F-4D97-AF65-F5344CB8AC3E}">
        <p14:creationId xmlns:p14="http://schemas.microsoft.com/office/powerpoint/2010/main" val="3528045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160A5164-D874-4CDC-BFFF-997C36F16E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EE4DF8AB-01A0-4497-9F3E-8E2F9D08D87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75150" y="0"/>
            <a:ext cx="3441700"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599235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714A373-CF98-4529-A2F7-208D7CD21823}"/>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a:extLst>
              <a:ext uri="{FF2B5EF4-FFF2-40B4-BE49-F238E27FC236}">
                <a16:creationId xmlns:a16="http://schemas.microsoft.com/office/drawing/2014/main" id="{7D627F10-F37F-4C46-9538-117C61570304}"/>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a:extLst>
              <a:ext uri="{FF2B5EF4-FFF2-40B4-BE49-F238E27FC236}">
                <a16:creationId xmlns:a16="http://schemas.microsoft.com/office/drawing/2014/main" id="{160A6F69-8E5F-423E-BA65-4A7F23D352B3}"/>
              </a:ext>
            </a:extLst>
          </p:cNvPr>
          <p:cNvSpPr>
            <a:spLocks noGrp="1"/>
          </p:cNvSpPr>
          <p:nvPr>
            <p:ph type="dt" sz="half" idx="2"/>
          </p:nvPr>
        </p:nvSpPr>
        <p:spPr>
          <a:xfrm>
            <a:off x="609600" y="6356350"/>
            <a:ext cx="2844800" cy="365125"/>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schemeClr val="tx1">
                    <a:tint val="75000"/>
                  </a:schemeClr>
                </a:solidFill>
                <a:latin typeface="+mn-lt"/>
                <a:cs typeface="+mn-cs"/>
              </a:defRPr>
            </a:lvl1pPr>
          </a:lstStyle>
          <a:p>
            <a:pPr>
              <a:defRPr/>
            </a:pPr>
            <a:fld id="{CF504D0A-389E-41BE-AE59-C1CB6BD061FA}" type="datetime1">
              <a:rPr lang="en-US"/>
              <a:pPr>
                <a:defRPr/>
              </a:pPr>
              <a:t>5/13/2022</a:t>
            </a:fld>
            <a:endParaRPr lang="en-US"/>
          </a:p>
        </p:txBody>
      </p:sp>
      <p:sp>
        <p:nvSpPr>
          <p:cNvPr id="5" name="Footer Placeholder 4">
            <a:extLst>
              <a:ext uri="{FF2B5EF4-FFF2-40B4-BE49-F238E27FC236}">
                <a16:creationId xmlns:a16="http://schemas.microsoft.com/office/drawing/2014/main" id="{72DCAD1D-1E16-46BA-B7FA-52349B969832}"/>
              </a:ext>
            </a:extLst>
          </p:cNvPr>
          <p:cNvSpPr>
            <a:spLocks noGrp="1"/>
          </p:cNvSpPr>
          <p:nvPr>
            <p:ph type="ftr" sz="quarter" idx="3"/>
          </p:nvPr>
        </p:nvSpPr>
        <p:spPr>
          <a:xfrm>
            <a:off x="4165600" y="6356350"/>
            <a:ext cx="38608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3BC48C12-9A46-442D-B702-179EB20AB4DE}"/>
              </a:ext>
            </a:extLst>
          </p:cNvPr>
          <p:cNvSpPr>
            <a:spLocks noGrp="1"/>
          </p:cNvSpPr>
          <p:nvPr>
            <p:ph type="sldNum" sz="quarter" idx="4"/>
          </p:nvPr>
        </p:nvSpPr>
        <p:spPr>
          <a:xfrm>
            <a:off x="8737600" y="6356350"/>
            <a:ext cx="28448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defRPr>
            </a:lvl1pPr>
          </a:lstStyle>
          <a:p>
            <a:fld id="{55275EEA-CE3B-4B4B-A026-6D4FE185B12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Lst>
  <p:hf hdr="0" ftr="0" dt="0"/>
  <p:txStyles>
    <p:title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E03EC035-53E7-44F3-8A2E-EF72CBFAF9E1}"/>
              </a:ext>
            </a:extLst>
          </p:cNvPr>
          <p:cNvSpPr>
            <a:spLocks noGrp="1"/>
          </p:cNvSpPr>
          <p:nvPr>
            <p:ph type="title"/>
          </p:nvPr>
        </p:nvSpPr>
        <p:spPr>
          <a:xfrm>
            <a:off x="2209800" y="3505200"/>
            <a:ext cx="7772400" cy="960438"/>
          </a:xfrm>
        </p:spPr>
        <p:txBody>
          <a:bodyPr/>
          <a:lstStyle/>
          <a:p>
            <a:br>
              <a:rPr lang="lv-LV" altLang="lv-LV" sz="2600"/>
            </a:br>
            <a:endParaRPr lang="lv-LV" altLang="en-US" sz="2600"/>
          </a:p>
        </p:txBody>
      </p:sp>
      <p:sp>
        <p:nvSpPr>
          <p:cNvPr id="12291" name="Text Placeholder 1">
            <a:extLst>
              <a:ext uri="{FF2B5EF4-FFF2-40B4-BE49-F238E27FC236}">
                <a16:creationId xmlns:a16="http://schemas.microsoft.com/office/drawing/2014/main" id="{C4E7D6C2-E031-4881-B5DC-5502097EFFD5}"/>
              </a:ext>
            </a:extLst>
          </p:cNvPr>
          <p:cNvSpPr>
            <a:spLocks noGrp="1"/>
          </p:cNvSpPr>
          <p:nvPr>
            <p:ph type="body" sz="quarter" idx="10"/>
          </p:nvPr>
        </p:nvSpPr>
        <p:spPr>
          <a:xfrm>
            <a:off x="914400" y="3192029"/>
            <a:ext cx="10363200" cy="1814945"/>
          </a:xfrm>
        </p:spPr>
        <p:txBody>
          <a:bodyPr>
            <a:normAutofit/>
          </a:bodyPr>
          <a:lstStyle/>
          <a:p>
            <a:pPr lvl="0">
              <a:lnSpc>
                <a:spcPct val="107000"/>
              </a:lnSpc>
              <a:spcAft>
                <a:spcPts val="800"/>
              </a:spcAft>
            </a:pPr>
            <a:r>
              <a:rPr lang="lv-LV" sz="3200" dirty="0">
                <a:effectLst/>
                <a:cs typeface="Times New Roman" panose="02020603050405020304" pitchFamily="18" charset="0"/>
              </a:rPr>
              <a:t>Teritorijas plānojuma īstenošana </a:t>
            </a:r>
          </a:p>
          <a:p>
            <a:pPr lvl="0">
              <a:lnSpc>
                <a:spcPct val="107000"/>
              </a:lnSpc>
              <a:spcAft>
                <a:spcPts val="800"/>
              </a:spcAft>
            </a:pPr>
            <a:r>
              <a:rPr lang="lv-LV" sz="3200" dirty="0">
                <a:effectLst/>
                <a:cs typeface="Times New Roman" panose="02020603050405020304" pitchFamily="18" charset="0"/>
              </a:rPr>
              <a:t> plānošanas dokumentu izvērtēšana</a:t>
            </a:r>
          </a:p>
        </p:txBody>
      </p:sp>
      <p:sp>
        <p:nvSpPr>
          <p:cNvPr id="12292" name="Text Placeholder 2">
            <a:extLst>
              <a:ext uri="{FF2B5EF4-FFF2-40B4-BE49-F238E27FC236}">
                <a16:creationId xmlns:a16="http://schemas.microsoft.com/office/drawing/2014/main" id="{DA53B045-BEB8-443A-8196-F1CA6B9C07E3}"/>
              </a:ext>
            </a:extLst>
          </p:cNvPr>
          <p:cNvSpPr>
            <a:spLocks noGrp="1"/>
          </p:cNvSpPr>
          <p:nvPr>
            <p:ph type="body" sz="quarter" idx="11"/>
          </p:nvPr>
        </p:nvSpPr>
        <p:spPr>
          <a:xfrm>
            <a:off x="822037" y="6193994"/>
            <a:ext cx="10363200" cy="639762"/>
          </a:xfrm>
        </p:spPr>
        <p:txBody>
          <a:bodyPr/>
          <a:lstStyle/>
          <a:p>
            <a:r>
              <a:rPr lang="lv-LV" altLang="lv-LV" dirty="0"/>
              <a:t>2022. gada 11. maijs</a:t>
            </a:r>
          </a:p>
          <a:p>
            <a:endParaRPr lang="lv-LV" altLang="lv-LV"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855D801-D046-B43A-BE57-6BF1E3539515}"/>
              </a:ext>
            </a:extLst>
          </p:cNvPr>
          <p:cNvSpPr>
            <a:spLocks noGrp="1"/>
          </p:cNvSpPr>
          <p:nvPr>
            <p:ph type="body" sz="quarter" idx="10"/>
          </p:nvPr>
        </p:nvSpPr>
        <p:spPr/>
        <p:txBody>
          <a:bodyPr/>
          <a:lstStyle/>
          <a:p>
            <a:r>
              <a:rPr lang="lv-LV" altLang="lv-LV" dirty="0"/>
              <a:t>2022. gada 11. maijs</a:t>
            </a:r>
          </a:p>
          <a:p>
            <a:endParaRPr lang="lv-LV" dirty="0"/>
          </a:p>
        </p:txBody>
      </p:sp>
      <p:sp>
        <p:nvSpPr>
          <p:cNvPr id="5" name="Text Placeholder 4">
            <a:extLst>
              <a:ext uri="{FF2B5EF4-FFF2-40B4-BE49-F238E27FC236}">
                <a16:creationId xmlns:a16="http://schemas.microsoft.com/office/drawing/2014/main" id="{7709E9F4-7F35-BB04-94C2-AB3890E80CEA}"/>
              </a:ext>
            </a:extLst>
          </p:cNvPr>
          <p:cNvSpPr>
            <a:spLocks noGrp="1"/>
          </p:cNvSpPr>
          <p:nvPr>
            <p:ph type="body" sz="quarter" idx="12"/>
          </p:nvPr>
        </p:nvSpPr>
        <p:spPr/>
        <p:txBody>
          <a:bodyPr/>
          <a:lstStyle/>
          <a:p>
            <a:r>
              <a:rPr lang="lv-LV" dirty="0"/>
              <a:t>Seminārs par teritorijas plānošanas jautājumiem </a:t>
            </a:r>
            <a:endParaRPr lang="lv-LV" altLang="lv-LV" dirty="0"/>
          </a:p>
          <a:p>
            <a:endParaRPr lang="lv-LV" dirty="0"/>
          </a:p>
        </p:txBody>
      </p:sp>
      <p:sp>
        <p:nvSpPr>
          <p:cNvPr id="6" name="Slide Number Placeholder 5">
            <a:extLst>
              <a:ext uri="{FF2B5EF4-FFF2-40B4-BE49-F238E27FC236}">
                <a16:creationId xmlns:a16="http://schemas.microsoft.com/office/drawing/2014/main" id="{CE5FF193-BC3F-56BD-6679-E5E3ED535A1D}"/>
              </a:ext>
            </a:extLst>
          </p:cNvPr>
          <p:cNvSpPr>
            <a:spLocks noGrp="1"/>
          </p:cNvSpPr>
          <p:nvPr>
            <p:ph type="sldNum" sz="quarter" idx="13"/>
          </p:nvPr>
        </p:nvSpPr>
        <p:spPr/>
        <p:txBody>
          <a:bodyPr/>
          <a:lstStyle/>
          <a:p>
            <a:fld id="{5D814EB6-AA6C-49B0-BB8B-5AE4FFC4980D}" type="slidenum">
              <a:rPr lang="en-US" altLang="en-US" smtClean="0"/>
              <a:pPr/>
              <a:t>10</a:t>
            </a:fld>
            <a:endParaRPr lang="en-US" altLang="en-US"/>
          </a:p>
        </p:txBody>
      </p:sp>
      <p:pic>
        <p:nvPicPr>
          <p:cNvPr id="8" name="Picture 7">
            <a:extLst>
              <a:ext uri="{FF2B5EF4-FFF2-40B4-BE49-F238E27FC236}">
                <a16:creationId xmlns:a16="http://schemas.microsoft.com/office/drawing/2014/main" id="{5F84A005-11F6-F3FB-429F-5F0BDCF2378F}"/>
              </a:ext>
            </a:extLst>
          </p:cNvPr>
          <p:cNvPicPr>
            <a:picLocks noChangeAspect="1"/>
          </p:cNvPicPr>
          <p:nvPr/>
        </p:nvPicPr>
        <p:blipFill>
          <a:blip r:embed="rId3"/>
          <a:stretch>
            <a:fillRect/>
          </a:stretch>
        </p:blipFill>
        <p:spPr>
          <a:xfrm>
            <a:off x="7089548" y="2140572"/>
            <a:ext cx="4289652" cy="3759712"/>
          </a:xfrm>
          <a:prstGeom prst="rect">
            <a:avLst/>
          </a:prstGeom>
        </p:spPr>
      </p:pic>
      <p:pic>
        <p:nvPicPr>
          <p:cNvPr id="10" name="Picture 9">
            <a:extLst>
              <a:ext uri="{FF2B5EF4-FFF2-40B4-BE49-F238E27FC236}">
                <a16:creationId xmlns:a16="http://schemas.microsoft.com/office/drawing/2014/main" id="{16CA6CF4-9CE9-BB40-8A87-8D8C67289479}"/>
              </a:ext>
            </a:extLst>
          </p:cNvPr>
          <p:cNvPicPr>
            <a:picLocks noChangeAspect="1"/>
          </p:cNvPicPr>
          <p:nvPr/>
        </p:nvPicPr>
        <p:blipFill>
          <a:blip r:embed="rId4"/>
          <a:stretch>
            <a:fillRect/>
          </a:stretch>
        </p:blipFill>
        <p:spPr>
          <a:xfrm>
            <a:off x="2332308" y="335584"/>
            <a:ext cx="4380389" cy="4129770"/>
          </a:xfrm>
          <a:prstGeom prst="rect">
            <a:avLst/>
          </a:prstGeom>
        </p:spPr>
      </p:pic>
      <p:pic>
        <p:nvPicPr>
          <p:cNvPr id="12" name="Picture 11">
            <a:extLst>
              <a:ext uri="{FF2B5EF4-FFF2-40B4-BE49-F238E27FC236}">
                <a16:creationId xmlns:a16="http://schemas.microsoft.com/office/drawing/2014/main" id="{A70EC1FD-8CC8-F013-B81E-B53C44356340}"/>
              </a:ext>
            </a:extLst>
          </p:cNvPr>
          <p:cNvPicPr>
            <a:picLocks noChangeAspect="1"/>
          </p:cNvPicPr>
          <p:nvPr/>
        </p:nvPicPr>
        <p:blipFill rotWithShape="1">
          <a:blip r:embed="rId5"/>
          <a:srcRect r="1970"/>
          <a:stretch/>
        </p:blipFill>
        <p:spPr>
          <a:xfrm>
            <a:off x="2332308" y="4560703"/>
            <a:ext cx="4205129" cy="1470277"/>
          </a:xfrm>
          <a:prstGeom prst="rect">
            <a:avLst/>
          </a:prstGeom>
        </p:spPr>
      </p:pic>
      <p:sp>
        <p:nvSpPr>
          <p:cNvPr id="13" name="TextBox 12">
            <a:extLst>
              <a:ext uri="{FF2B5EF4-FFF2-40B4-BE49-F238E27FC236}">
                <a16:creationId xmlns:a16="http://schemas.microsoft.com/office/drawing/2014/main" id="{43B4BB14-B07C-7749-64DD-4A8CC1F5AC76}"/>
              </a:ext>
            </a:extLst>
          </p:cNvPr>
          <p:cNvSpPr txBox="1"/>
          <p:nvPr/>
        </p:nvSpPr>
        <p:spPr>
          <a:xfrm>
            <a:off x="7934358" y="747267"/>
            <a:ext cx="3783160" cy="1200329"/>
          </a:xfrm>
          <a:prstGeom prst="rect">
            <a:avLst/>
          </a:prstGeom>
          <a:noFill/>
        </p:spPr>
        <p:txBody>
          <a:bodyPr wrap="square" rtlCol="0">
            <a:spAutoFit/>
          </a:bodyPr>
          <a:lstStyle/>
          <a:p>
            <a:pPr marL="285750" indent="-285750">
              <a:buFont typeface="Arial" panose="020B0604020202020204" pitchFamily="34" charset="0"/>
              <a:buChar char="•"/>
            </a:pPr>
            <a:r>
              <a:rPr lang="lv-LV" sz="1200" dirty="0">
                <a:latin typeface="Verdana" panose="020B0604030504040204" pitchFamily="34" charset="0"/>
                <a:ea typeface="Verdana" panose="020B0604030504040204" pitchFamily="34" charset="0"/>
              </a:rPr>
              <a:t>DP ir izstrādāts tikai būvniecībai</a:t>
            </a:r>
          </a:p>
          <a:p>
            <a:pPr marL="285750" indent="-285750">
              <a:buFont typeface="Arial" panose="020B0604020202020204" pitchFamily="34" charset="0"/>
              <a:buChar char="•"/>
            </a:pPr>
            <a:r>
              <a:rPr lang="lv-LV" sz="1200" dirty="0">
                <a:latin typeface="Verdana" panose="020B0604030504040204" pitchFamily="34" charset="0"/>
                <a:ea typeface="Verdana" panose="020B0604030504040204" pitchFamily="34" charset="0"/>
              </a:rPr>
              <a:t>KK aizsargjosla mainījusies un nav atbilstoša (Administratīvā apgabaltiesas spriedums Lietā Nr.A420273420 AA43-0746-21/10 2021.gada 2.decembrī)</a:t>
            </a:r>
          </a:p>
          <a:p>
            <a:pPr marL="285750" indent="-285750">
              <a:buFont typeface="Arial" panose="020B0604020202020204" pitchFamily="34" charset="0"/>
              <a:buChar char="•"/>
            </a:pPr>
            <a:r>
              <a:rPr lang="lv-LV" sz="1200" b="1" dirty="0">
                <a:solidFill>
                  <a:srgbClr val="FF0000"/>
                </a:solidFill>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416572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A0A60-756F-55F6-CC3A-A7BB4E8B98C9}"/>
              </a:ext>
            </a:extLst>
          </p:cNvPr>
          <p:cNvSpPr>
            <a:spLocks noGrp="1"/>
          </p:cNvSpPr>
          <p:nvPr>
            <p:ph type="title"/>
          </p:nvPr>
        </p:nvSpPr>
        <p:spPr>
          <a:xfrm>
            <a:off x="4064000" y="347341"/>
            <a:ext cx="8128000" cy="1036642"/>
          </a:xfrm>
        </p:spPr>
        <p:txBody>
          <a:bodyPr/>
          <a:lstStyle/>
          <a:p>
            <a:r>
              <a:rPr lang="lv-LV" dirty="0"/>
              <a:t>Labie piemēri izvērtēšanai</a:t>
            </a:r>
          </a:p>
        </p:txBody>
      </p:sp>
      <p:sp>
        <p:nvSpPr>
          <p:cNvPr id="4" name="Text Placeholder 3">
            <a:extLst>
              <a:ext uri="{FF2B5EF4-FFF2-40B4-BE49-F238E27FC236}">
                <a16:creationId xmlns:a16="http://schemas.microsoft.com/office/drawing/2014/main" id="{7AC8F07F-5091-2B67-1A58-FA11ED0BD861}"/>
              </a:ext>
            </a:extLst>
          </p:cNvPr>
          <p:cNvSpPr>
            <a:spLocks noGrp="1"/>
          </p:cNvSpPr>
          <p:nvPr>
            <p:ph type="body" sz="quarter" idx="10"/>
          </p:nvPr>
        </p:nvSpPr>
        <p:spPr/>
        <p:txBody>
          <a:bodyPr/>
          <a:lstStyle/>
          <a:p>
            <a:r>
              <a:rPr lang="lv-LV" altLang="lv-LV" dirty="0"/>
              <a:t>2022. gada 11. maijs</a:t>
            </a:r>
          </a:p>
          <a:p>
            <a:endParaRPr lang="lv-LV" dirty="0"/>
          </a:p>
        </p:txBody>
      </p:sp>
      <p:sp>
        <p:nvSpPr>
          <p:cNvPr id="5" name="Text Placeholder 4">
            <a:extLst>
              <a:ext uri="{FF2B5EF4-FFF2-40B4-BE49-F238E27FC236}">
                <a16:creationId xmlns:a16="http://schemas.microsoft.com/office/drawing/2014/main" id="{30CB08C7-8F99-761A-E883-0D2FED045796}"/>
              </a:ext>
            </a:extLst>
          </p:cNvPr>
          <p:cNvSpPr>
            <a:spLocks noGrp="1"/>
          </p:cNvSpPr>
          <p:nvPr>
            <p:ph type="body" sz="quarter" idx="12"/>
          </p:nvPr>
        </p:nvSpPr>
        <p:spPr/>
        <p:txBody>
          <a:bodyPr/>
          <a:lstStyle/>
          <a:p>
            <a:r>
              <a:rPr lang="lv-LV" dirty="0"/>
              <a:t>Seminārs par teritorijas plānošanas jautājumiem </a:t>
            </a:r>
            <a:endParaRPr lang="lv-LV" altLang="lv-LV" dirty="0"/>
          </a:p>
          <a:p>
            <a:endParaRPr lang="lv-LV" dirty="0"/>
          </a:p>
        </p:txBody>
      </p:sp>
      <p:sp>
        <p:nvSpPr>
          <p:cNvPr id="6" name="Slide Number Placeholder 5">
            <a:extLst>
              <a:ext uri="{FF2B5EF4-FFF2-40B4-BE49-F238E27FC236}">
                <a16:creationId xmlns:a16="http://schemas.microsoft.com/office/drawing/2014/main" id="{F8F6A5E6-B661-F17E-3AA5-A5C60FBC7208}"/>
              </a:ext>
            </a:extLst>
          </p:cNvPr>
          <p:cNvSpPr>
            <a:spLocks noGrp="1"/>
          </p:cNvSpPr>
          <p:nvPr>
            <p:ph type="sldNum" sz="quarter" idx="13"/>
          </p:nvPr>
        </p:nvSpPr>
        <p:spPr/>
        <p:txBody>
          <a:bodyPr/>
          <a:lstStyle/>
          <a:p>
            <a:fld id="{5D814EB6-AA6C-49B0-BB8B-5AE4FFC4980D}" type="slidenum">
              <a:rPr lang="en-US" altLang="en-US" smtClean="0"/>
              <a:pPr/>
              <a:t>11</a:t>
            </a:fld>
            <a:endParaRPr lang="en-US" altLang="en-US"/>
          </a:p>
        </p:txBody>
      </p:sp>
      <p:pic>
        <p:nvPicPr>
          <p:cNvPr id="8" name="Picture 7">
            <a:extLst>
              <a:ext uri="{FF2B5EF4-FFF2-40B4-BE49-F238E27FC236}">
                <a16:creationId xmlns:a16="http://schemas.microsoft.com/office/drawing/2014/main" id="{ADCD26AB-5EB8-8DB2-DD7B-921EADF9E4FE}"/>
              </a:ext>
            </a:extLst>
          </p:cNvPr>
          <p:cNvPicPr>
            <a:picLocks noChangeAspect="1"/>
          </p:cNvPicPr>
          <p:nvPr/>
        </p:nvPicPr>
        <p:blipFill rotWithShape="1">
          <a:blip r:embed="rId3"/>
          <a:srcRect b="25690"/>
          <a:stretch/>
        </p:blipFill>
        <p:spPr>
          <a:xfrm>
            <a:off x="1990726" y="1472326"/>
            <a:ext cx="10201274" cy="2512435"/>
          </a:xfrm>
          <a:prstGeom prst="rect">
            <a:avLst/>
          </a:prstGeom>
        </p:spPr>
      </p:pic>
      <p:pic>
        <p:nvPicPr>
          <p:cNvPr id="10" name="Picture 9">
            <a:extLst>
              <a:ext uri="{FF2B5EF4-FFF2-40B4-BE49-F238E27FC236}">
                <a16:creationId xmlns:a16="http://schemas.microsoft.com/office/drawing/2014/main" id="{DFCAA0FD-4AE5-1165-8B08-2BB20D7BC81D}"/>
              </a:ext>
            </a:extLst>
          </p:cNvPr>
          <p:cNvPicPr>
            <a:picLocks noChangeAspect="1"/>
          </p:cNvPicPr>
          <p:nvPr/>
        </p:nvPicPr>
        <p:blipFill>
          <a:blip r:embed="rId4"/>
          <a:stretch>
            <a:fillRect/>
          </a:stretch>
        </p:blipFill>
        <p:spPr>
          <a:xfrm>
            <a:off x="2071688" y="808112"/>
            <a:ext cx="10039350" cy="618814"/>
          </a:xfrm>
          <a:prstGeom prst="rect">
            <a:avLst/>
          </a:prstGeom>
        </p:spPr>
      </p:pic>
      <p:grpSp>
        <p:nvGrpSpPr>
          <p:cNvPr id="14" name="Group 13">
            <a:extLst>
              <a:ext uri="{FF2B5EF4-FFF2-40B4-BE49-F238E27FC236}">
                <a16:creationId xmlns:a16="http://schemas.microsoft.com/office/drawing/2014/main" id="{4FA6D0A2-84D3-436E-D823-F8EB8D22D3E8}"/>
              </a:ext>
            </a:extLst>
          </p:cNvPr>
          <p:cNvGrpSpPr/>
          <p:nvPr/>
        </p:nvGrpSpPr>
        <p:grpSpPr>
          <a:xfrm>
            <a:off x="1990726" y="4073104"/>
            <a:ext cx="10168300" cy="2146721"/>
            <a:chOff x="1990726" y="4073104"/>
            <a:chExt cx="10168300" cy="2146721"/>
          </a:xfrm>
        </p:grpSpPr>
        <p:pic>
          <p:nvPicPr>
            <p:cNvPr id="12" name="Picture 11">
              <a:extLst>
                <a:ext uri="{FF2B5EF4-FFF2-40B4-BE49-F238E27FC236}">
                  <a16:creationId xmlns:a16="http://schemas.microsoft.com/office/drawing/2014/main" id="{A8992237-3293-8614-1D84-508251607CBB}"/>
                </a:ext>
              </a:extLst>
            </p:cNvPr>
            <p:cNvPicPr>
              <a:picLocks noChangeAspect="1"/>
            </p:cNvPicPr>
            <p:nvPr/>
          </p:nvPicPr>
          <p:blipFill>
            <a:blip r:embed="rId5"/>
            <a:stretch>
              <a:fillRect/>
            </a:stretch>
          </p:blipFill>
          <p:spPr>
            <a:xfrm>
              <a:off x="1990726" y="4073104"/>
              <a:ext cx="10168300" cy="2146721"/>
            </a:xfrm>
            <a:prstGeom prst="rect">
              <a:avLst/>
            </a:prstGeom>
          </p:spPr>
        </p:pic>
        <p:sp>
          <p:nvSpPr>
            <p:cNvPr id="13" name="Oval 12">
              <a:extLst>
                <a:ext uri="{FF2B5EF4-FFF2-40B4-BE49-F238E27FC236}">
                  <a16:creationId xmlns:a16="http://schemas.microsoft.com/office/drawing/2014/main" id="{B450BE23-F6B5-D37C-5399-AE0EBE273ACF}"/>
                </a:ext>
              </a:extLst>
            </p:cNvPr>
            <p:cNvSpPr/>
            <p:nvPr/>
          </p:nvSpPr>
          <p:spPr>
            <a:xfrm>
              <a:off x="2338387" y="4872037"/>
              <a:ext cx="809625" cy="1047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spTree>
    <p:extLst>
      <p:ext uri="{BB962C8B-B14F-4D97-AF65-F5344CB8AC3E}">
        <p14:creationId xmlns:p14="http://schemas.microsoft.com/office/powerpoint/2010/main" val="3613959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E03EC035-53E7-44F3-8A2E-EF72CBFAF9E1}"/>
              </a:ext>
            </a:extLst>
          </p:cNvPr>
          <p:cNvSpPr>
            <a:spLocks noGrp="1"/>
          </p:cNvSpPr>
          <p:nvPr>
            <p:ph type="title"/>
          </p:nvPr>
        </p:nvSpPr>
        <p:spPr>
          <a:xfrm>
            <a:off x="2209800" y="3505200"/>
            <a:ext cx="7772400" cy="960438"/>
          </a:xfrm>
        </p:spPr>
        <p:txBody>
          <a:bodyPr/>
          <a:lstStyle/>
          <a:p>
            <a:br>
              <a:rPr lang="lv-LV" altLang="lv-LV" sz="2600"/>
            </a:br>
            <a:endParaRPr lang="lv-LV" altLang="en-US" sz="2600"/>
          </a:p>
        </p:txBody>
      </p:sp>
      <p:sp>
        <p:nvSpPr>
          <p:cNvPr id="12291" name="Text Placeholder 1">
            <a:extLst>
              <a:ext uri="{FF2B5EF4-FFF2-40B4-BE49-F238E27FC236}">
                <a16:creationId xmlns:a16="http://schemas.microsoft.com/office/drawing/2014/main" id="{C4E7D6C2-E031-4881-B5DC-5502097EFFD5}"/>
              </a:ext>
            </a:extLst>
          </p:cNvPr>
          <p:cNvSpPr>
            <a:spLocks noGrp="1"/>
          </p:cNvSpPr>
          <p:nvPr>
            <p:ph type="body" sz="quarter" idx="10"/>
          </p:nvPr>
        </p:nvSpPr>
        <p:spPr>
          <a:xfrm>
            <a:off x="763571" y="3446520"/>
            <a:ext cx="10363200" cy="1814945"/>
          </a:xfrm>
        </p:spPr>
        <p:txBody>
          <a:bodyPr>
            <a:normAutofit/>
          </a:bodyPr>
          <a:lstStyle/>
          <a:p>
            <a:r>
              <a:rPr lang="lv-LV" altLang="lv-LV" sz="3200" dirty="0"/>
              <a:t>Paldies!</a:t>
            </a:r>
          </a:p>
        </p:txBody>
      </p:sp>
      <p:sp>
        <p:nvSpPr>
          <p:cNvPr id="12292" name="Text Placeholder 2">
            <a:extLst>
              <a:ext uri="{FF2B5EF4-FFF2-40B4-BE49-F238E27FC236}">
                <a16:creationId xmlns:a16="http://schemas.microsoft.com/office/drawing/2014/main" id="{DA53B045-BEB8-443A-8196-F1CA6B9C07E3}"/>
              </a:ext>
            </a:extLst>
          </p:cNvPr>
          <p:cNvSpPr>
            <a:spLocks noGrp="1"/>
          </p:cNvSpPr>
          <p:nvPr>
            <p:ph type="body" sz="quarter" idx="11"/>
          </p:nvPr>
        </p:nvSpPr>
        <p:spPr/>
        <p:txBody>
          <a:bodyPr/>
          <a:lstStyle/>
          <a:p>
            <a:r>
              <a:rPr lang="lv-LV" altLang="lv-LV"/>
              <a:t>2022. gada 11. maijs</a:t>
            </a:r>
          </a:p>
        </p:txBody>
      </p:sp>
      <p:sp>
        <p:nvSpPr>
          <p:cNvPr id="5" name="TextBox 4">
            <a:extLst>
              <a:ext uri="{FF2B5EF4-FFF2-40B4-BE49-F238E27FC236}">
                <a16:creationId xmlns:a16="http://schemas.microsoft.com/office/drawing/2014/main" id="{00B2BDD2-4B9F-D286-CD87-7CD0E50A9A19}"/>
              </a:ext>
            </a:extLst>
          </p:cNvPr>
          <p:cNvSpPr txBox="1"/>
          <p:nvPr/>
        </p:nvSpPr>
        <p:spPr>
          <a:xfrm>
            <a:off x="7414134" y="4549712"/>
            <a:ext cx="4645891" cy="830997"/>
          </a:xfrm>
          <a:prstGeom prst="rect">
            <a:avLst/>
          </a:prstGeom>
          <a:noFill/>
        </p:spPr>
        <p:txBody>
          <a:bodyPr wrap="square">
            <a:spAutoFit/>
          </a:bodyPr>
          <a:lstStyle/>
          <a:p>
            <a:r>
              <a:rPr lang="lv-LV" sz="1200" b="1" dirty="0">
                <a:effectLst/>
                <a:latin typeface="Verdana" panose="020B0604030504040204" pitchFamily="34" charset="0"/>
                <a:ea typeface="Verdana" panose="020B0604030504040204" pitchFamily="34" charset="0"/>
                <a:cs typeface="Calibri" panose="020F0502020204030204" pitchFamily="34" charset="0"/>
              </a:rPr>
              <a:t>Maruta Blūma</a:t>
            </a:r>
            <a:endParaRPr lang="lv-LV" sz="1200" dirty="0">
              <a:effectLst/>
              <a:latin typeface="Verdana" panose="020B0604030504040204" pitchFamily="34" charset="0"/>
              <a:ea typeface="Verdana" panose="020B0604030504040204" pitchFamily="34" charset="0"/>
              <a:cs typeface="Times New Roman" panose="02020603050405020304" pitchFamily="18" charset="0"/>
            </a:endParaRPr>
          </a:p>
          <a:p>
            <a:r>
              <a:rPr lang="lv-LV" sz="1200" dirty="0">
                <a:effectLst/>
                <a:latin typeface="Verdana" panose="020B0604030504040204" pitchFamily="34" charset="0"/>
                <a:ea typeface="Verdana" panose="020B0604030504040204" pitchFamily="34" charset="0"/>
                <a:cs typeface="Calibri" panose="020F0502020204030204" pitchFamily="34" charset="0"/>
              </a:rPr>
              <a:t>Vecākā eksperte</a:t>
            </a:r>
            <a:endParaRPr lang="lv-LV" sz="1200" dirty="0">
              <a:effectLst/>
              <a:latin typeface="Verdana" panose="020B0604030504040204" pitchFamily="34" charset="0"/>
              <a:ea typeface="Verdana" panose="020B0604030504040204" pitchFamily="34" charset="0"/>
              <a:cs typeface="Times New Roman" panose="02020603050405020304" pitchFamily="18" charset="0"/>
            </a:endParaRPr>
          </a:p>
          <a:p>
            <a:r>
              <a:rPr lang="lv-LV" sz="1200" dirty="0">
                <a:effectLst/>
                <a:latin typeface="Verdana" panose="020B0604030504040204" pitchFamily="34" charset="0"/>
                <a:ea typeface="Verdana" panose="020B0604030504040204" pitchFamily="34" charset="0"/>
                <a:cs typeface="Calibri" panose="020F0502020204030204" pitchFamily="34" charset="0"/>
              </a:rPr>
              <a:t>Zemes pārvaldības un plānojumu uzraudzības nodaļa</a:t>
            </a:r>
            <a:endParaRPr lang="lv-LV" sz="1200" dirty="0">
              <a:effectLst/>
              <a:latin typeface="Verdana" panose="020B0604030504040204" pitchFamily="34" charset="0"/>
              <a:ea typeface="Verdana" panose="020B0604030504040204" pitchFamily="34" charset="0"/>
              <a:cs typeface="Times New Roman" panose="02020603050405020304" pitchFamily="18" charset="0"/>
            </a:endParaRPr>
          </a:p>
          <a:p>
            <a:r>
              <a:rPr lang="lv-LV" sz="1200" dirty="0">
                <a:effectLst/>
                <a:latin typeface="Verdana" panose="020B0604030504040204" pitchFamily="34" charset="0"/>
                <a:ea typeface="Verdana" panose="020B0604030504040204" pitchFamily="34" charset="0"/>
                <a:cs typeface="Calibri" panose="020F0502020204030204" pitchFamily="34" charset="0"/>
              </a:rPr>
              <a:t>Telpiskās plānošanas un zemes pārvaldības departaments</a:t>
            </a:r>
            <a:endParaRPr lang="lv-LV" sz="120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55843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Placeholder 7">
            <a:extLst>
              <a:ext uri="{FF2B5EF4-FFF2-40B4-BE49-F238E27FC236}">
                <a16:creationId xmlns:a16="http://schemas.microsoft.com/office/drawing/2014/main" id="{BD7FDFE4-E947-44B6-8373-36F87E2FC5C1}"/>
              </a:ext>
            </a:extLst>
          </p:cNvPr>
          <p:cNvSpPr>
            <a:spLocks noGrp="1"/>
          </p:cNvSpPr>
          <p:nvPr>
            <p:ph type="body" sz="quarter" idx="10"/>
          </p:nvPr>
        </p:nvSpPr>
        <p:spPr/>
        <p:txBody>
          <a:bodyPr/>
          <a:lstStyle/>
          <a:p>
            <a:pPr algn="ctr"/>
            <a:r>
              <a:rPr lang="lv-LV" altLang="lv-LV" dirty="0"/>
              <a:t>2022. gada 11. maijs</a:t>
            </a:r>
          </a:p>
        </p:txBody>
      </p:sp>
      <p:sp>
        <p:nvSpPr>
          <p:cNvPr id="16389" name="Text Placeholder 8">
            <a:extLst>
              <a:ext uri="{FF2B5EF4-FFF2-40B4-BE49-F238E27FC236}">
                <a16:creationId xmlns:a16="http://schemas.microsoft.com/office/drawing/2014/main" id="{7D6A1011-7305-4040-AC07-020584B02DED}"/>
              </a:ext>
            </a:extLst>
          </p:cNvPr>
          <p:cNvSpPr>
            <a:spLocks noGrp="1"/>
          </p:cNvSpPr>
          <p:nvPr>
            <p:ph type="body" sz="quarter" idx="12"/>
          </p:nvPr>
        </p:nvSpPr>
        <p:spPr>
          <a:xfrm>
            <a:off x="6502400" y="6324600"/>
            <a:ext cx="4876800" cy="304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p>
            <a:pPr algn="ctr"/>
            <a:r>
              <a:rPr lang="lv-LV" dirty="0"/>
              <a:t>Seminārs par teritorijas plānošanas jautājumiem </a:t>
            </a:r>
            <a:endParaRPr lang="lv-LV" altLang="lv-LV" dirty="0"/>
          </a:p>
        </p:txBody>
      </p:sp>
      <p:sp>
        <p:nvSpPr>
          <p:cNvPr id="16390" name="Slide Number Placeholder 4">
            <a:extLst>
              <a:ext uri="{FF2B5EF4-FFF2-40B4-BE49-F238E27FC236}">
                <a16:creationId xmlns:a16="http://schemas.microsoft.com/office/drawing/2014/main" id="{10FE92C9-DB29-4B75-BAF7-E614CABE39B1}"/>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52477A18-C116-4921-B183-2FECD92C4D0D}" type="slidenum">
              <a:rPr lang="en-US" altLang="en-US" sz="1000">
                <a:solidFill>
                  <a:srgbClr val="898989"/>
                </a:solidFill>
                <a:latin typeface="Verdana" panose="020B0604030504040204" pitchFamily="34" charset="0"/>
              </a:rPr>
              <a:pPr/>
              <a:t>2</a:t>
            </a:fld>
            <a:endParaRPr lang="en-US" altLang="en-US" sz="1000">
              <a:solidFill>
                <a:srgbClr val="898989"/>
              </a:solidFill>
              <a:latin typeface="Verdana" panose="020B0604030504040204" pitchFamily="34" charset="0"/>
            </a:endParaRPr>
          </a:p>
        </p:txBody>
      </p:sp>
      <p:sp>
        <p:nvSpPr>
          <p:cNvPr id="9" name="Title 5">
            <a:extLst>
              <a:ext uri="{FF2B5EF4-FFF2-40B4-BE49-F238E27FC236}">
                <a16:creationId xmlns:a16="http://schemas.microsoft.com/office/drawing/2014/main" id="{1893A6C5-A56C-7882-BB64-A244429AA884}"/>
              </a:ext>
            </a:extLst>
          </p:cNvPr>
          <p:cNvSpPr>
            <a:spLocks noGrp="1"/>
          </p:cNvSpPr>
          <p:nvPr>
            <p:ph type="title"/>
          </p:nvPr>
        </p:nvSpPr>
        <p:spPr>
          <a:xfrm>
            <a:off x="2463800" y="1947808"/>
            <a:ext cx="7264400" cy="1036638"/>
          </a:xfrm>
        </p:spPr>
        <p:txBody>
          <a:bodyPr>
            <a:normAutofit/>
          </a:bodyPr>
          <a:lstStyle/>
          <a:p>
            <a:r>
              <a:rPr lang="lv-LV" altLang="lv-LV" sz="2800" dirty="0">
                <a:latin typeface="Verdana"/>
                <a:ea typeface="Verdana"/>
              </a:rPr>
              <a:t>Izstrādājot jaunu teritorijas plānojumu, jāizvērtē spēkā esošie:</a:t>
            </a:r>
            <a:endParaRPr lang="lv-LV" altLang="lv-LV" sz="2800" dirty="0"/>
          </a:p>
        </p:txBody>
      </p:sp>
      <p:sp>
        <p:nvSpPr>
          <p:cNvPr id="10" name="Content Placeholder 6">
            <a:extLst>
              <a:ext uri="{FF2B5EF4-FFF2-40B4-BE49-F238E27FC236}">
                <a16:creationId xmlns:a16="http://schemas.microsoft.com/office/drawing/2014/main" id="{CD99E2BB-6556-628F-36F1-B4ABDA10DC8C}"/>
              </a:ext>
            </a:extLst>
          </p:cNvPr>
          <p:cNvSpPr>
            <a:spLocks noGrp="1"/>
          </p:cNvSpPr>
          <p:nvPr>
            <p:ph idx="1"/>
          </p:nvPr>
        </p:nvSpPr>
        <p:spPr>
          <a:xfrm>
            <a:off x="3188960" y="3079978"/>
            <a:ext cx="5814079" cy="2417251"/>
          </a:xfrm>
        </p:spPr>
        <p:txBody>
          <a:bodyPr>
            <a:normAutofit/>
          </a:bodyPr>
          <a:lstStyle/>
          <a:p>
            <a:pPr marL="457200" indent="-457200">
              <a:buAutoNum type="arabicPeriod"/>
            </a:pPr>
            <a:r>
              <a:rPr lang="lv-LV" sz="2800" i="0" dirty="0">
                <a:solidFill>
                  <a:srgbClr val="242424"/>
                </a:solidFill>
                <a:effectLst/>
              </a:rPr>
              <a:t>Teritorijas plānojumi</a:t>
            </a:r>
          </a:p>
          <a:p>
            <a:pPr marL="457200" indent="-457200">
              <a:buAutoNum type="arabicPeriod"/>
            </a:pPr>
            <a:r>
              <a:rPr lang="lv-LV" sz="2800" dirty="0">
                <a:solidFill>
                  <a:srgbClr val="242424"/>
                </a:solidFill>
                <a:cs typeface="Times New Roman" panose="02020603050405020304" pitchFamily="18" charset="0"/>
              </a:rPr>
              <a:t>Lokālplānojumi</a:t>
            </a:r>
          </a:p>
          <a:p>
            <a:pPr marL="457200" indent="-457200">
              <a:buAutoNum type="arabicPeriod"/>
            </a:pPr>
            <a:r>
              <a:rPr lang="lv-LV" sz="2800" dirty="0">
                <a:solidFill>
                  <a:srgbClr val="242424"/>
                </a:solidFill>
                <a:effectLst/>
                <a:cs typeface="Times New Roman" panose="02020603050405020304" pitchFamily="18" charset="0"/>
              </a:rPr>
              <a:t>Detālplānojumi</a:t>
            </a:r>
          </a:p>
          <a:p>
            <a:pPr marL="457200" indent="-457200">
              <a:buAutoNum type="arabicPeriod"/>
            </a:pPr>
            <a:r>
              <a:rPr lang="lv-LV" sz="2800" dirty="0">
                <a:solidFill>
                  <a:srgbClr val="242424"/>
                </a:solidFill>
                <a:cs typeface="Times New Roman" panose="02020603050405020304" pitchFamily="18" charset="0"/>
              </a:rPr>
              <a:t>Tematiskie plānojumi</a:t>
            </a:r>
            <a:endParaRPr lang="lv-LV" sz="2800" dirty="0">
              <a:solidFill>
                <a:srgbClr val="000000"/>
              </a:solidFill>
              <a:effectLst/>
              <a:cs typeface="Times New Roman" panose="02020603050405020304" pitchFamily="18" charset="0"/>
            </a:endParaRPr>
          </a:p>
        </p:txBody>
      </p:sp>
      <p:sp>
        <p:nvSpPr>
          <p:cNvPr id="11" name="Title 5">
            <a:extLst>
              <a:ext uri="{FF2B5EF4-FFF2-40B4-BE49-F238E27FC236}">
                <a16:creationId xmlns:a16="http://schemas.microsoft.com/office/drawing/2014/main" id="{4FB76D3A-79E7-AB45-003A-64754BA0A602}"/>
              </a:ext>
            </a:extLst>
          </p:cNvPr>
          <p:cNvSpPr txBox="1">
            <a:spLocks/>
          </p:cNvSpPr>
          <p:nvPr/>
        </p:nvSpPr>
        <p:spPr bwMode="auto">
          <a:xfrm>
            <a:off x="593889" y="5592762"/>
            <a:ext cx="11191711"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altLang="lv-LV" sz="2800" dirty="0">
                <a:solidFill>
                  <a:schemeClr val="tx1">
                    <a:lumMod val="50000"/>
                    <a:lumOff val="50000"/>
                  </a:schemeClr>
                </a:solidFill>
                <a:latin typeface="Verdana"/>
                <a:ea typeface="Verdana"/>
              </a:rPr>
              <a:t>..pieņemtie lēmumi un to juridiskais statuss (AA,SN)</a:t>
            </a:r>
            <a:endParaRPr lang="lv-LV" altLang="lv-LV" sz="2800" dirty="0">
              <a:solidFill>
                <a:schemeClr val="tx1">
                  <a:lumMod val="50000"/>
                  <a:lumOff val="50000"/>
                </a:schemeClr>
              </a:solidFill>
            </a:endParaRPr>
          </a:p>
        </p:txBody>
      </p:sp>
      <p:sp>
        <p:nvSpPr>
          <p:cNvPr id="13" name="TextBox 12">
            <a:extLst>
              <a:ext uri="{FF2B5EF4-FFF2-40B4-BE49-F238E27FC236}">
                <a16:creationId xmlns:a16="http://schemas.microsoft.com/office/drawing/2014/main" id="{28928045-34A0-EC3E-884A-B65634D31088}"/>
              </a:ext>
            </a:extLst>
          </p:cNvPr>
          <p:cNvSpPr txBox="1"/>
          <p:nvPr/>
        </p:nvSpPr>
        <p:spPr>
          <a:xfrm>
            <a:off x="2776766" y="640837"/>
            <a:ext cx="9226550" cy="1015663"/>
          </a:xfrm>
          <a:prstGeom prst="rect">
            <a:avLst/>
          </a:prstGeom>
          <a:noFill/>
        </p:spPr>
        <p:txBody>
          <a:bodyPr wrap="square">
            <a:spAutoFit/>
          </a:bodyPr>
          <a:lstStyle/>
          <a:p>
            <a:pPr algn="r"/>
            <a:r>
              <a:rPr lang="it-IT" sz="1200" b="0" i="0" u="none" strike="noStrike" dirty="0">
                <a:effectLst/>
                <a:latin typeface="Verdana" panose="020B0604030504040204" pitchFamily="34" charset="0"/>
                <a:ea typeface="Verdana" panose="020B0604030504040204" pitchFamily="34" charset="0"/>
              </a:rPr>
              <a:t>Administratīvo teritoriju un apdzīvoto vietu likum</a:t>
            </a:r>
            <a:r>
              <a:rPr lang="lv-LV" sz="1200" dirty="0">
                <a:latin typeface="Verdana" panose="020B0604030504040204" pitchFamily="34" charset="0"/>
                <a:ea typeface="Verdana" panose="020B0604030504040204" pitchFamily="34" charset="0"/>
              </a:rPr>
              <a:t>a Pārejas noteikumu 17.</a:t>
            </a:r>
            <a:r>
              <a:rPr lang="lv-LV" sz="1200" b="0" i="0" dirty="0">
                <a:effectLst/>
                <a:latin typeface="Verdana" panose="020B0604030504040204" pitchFamily="34" charset="0"/>
                <a:ea typeface="Verdana" panose="020B0604030504040204" pitchFamily="34" charset="0"/>
              </a:rPr>
              <a:t>p. 2021. gada pašvaldību vēlēšanās ievēlētā novada dome izvērtē novadu veidojošo bijušo pašvaldību pieņemtos saistošos noteikumus un pieņem jaunus novada saistošos noteikumus. Līdz novada saistošo noteikumu spēkā stāšanās dienai, bet ne ilgāk kā līdz 2022. gada 1. jūnijam ir spēkā novadu veidojošo bijušo pašvaldību saistošie noteikumi, izņemot saistošos noteikumus par </a:t>
            </a:r>
            <a:r>
              <a:rPr lang="lv-LV" sz="1200" b="1" i="0" dirty="0">
                <a:effectLst/>
                <a:latin typeface="Verdana" panose="020B0604030504040204" pitchFamily="34" charset="0"/>
                <a:ea typeface="Verdana" panose="020B0604030504040204" pitchFamily="34" charset="0"/>
              </a:rPr>
              <a:t>teritorijas plānojumu</a:t>
            </a:r>
            <a:r>
              <a:rPr lang="lv-LV" sz="1200" b="0" i="0" dirty="0">
                <a:effectLst/>
                <a:latin typeface="Verdana" panose="020B0604030504040204" pitchFamily="34" charset="0"/>
                <a:ea typeface="Verdana" panose="020B0604030504040204" pitchFamily="34" charset="0"/>
              </a:rPr>
              <a:t>, kurus </a:t>
            </a:r>
            <a:r>
              <a:rPr lang="lv-LV" sz="1200" b="1" i="0" dirty="0">
                <a:effectLst/>
                <a:latin typeface="Verdana" panose="020B0604030504040204" pitchFamily="34" charset="0"/>
                <a:ea typeface="Verdana" panose="020B0604030504040204" pitchFamily="34" charset="0"/>
              </a:rPr>
              <a:t>izstrādā līdz 2025. gada 31. decembrim</a:t>
            </a:r>
            <a:r>
              <a:rPr lang="lv-LV" sz="1200" b="0" i="0" dirty="0">
                <a:effectLst/>
                <a:latin typeface="Verdana" panose="020B0604030504040204" pitchFamily="34" charset="0"/>
                <a:ea typeface="Verdana" panose="020B0604030504040204" pitchFamily="34" charset="0"/>
              </a:rPr>
              <a:t>.</a:t>
            </a:r>
            <a:endParaRPr lang="lv-LV" sz="1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71179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5">
            <a:extLst>
              <a:ext uri="{FF2B5EF4-FFF2-40B4-BE49-F238E27FC236}">
                <a16:creationId xmlns:a16="http://schemas.microsoft.com/office/drawing/2014/main" id="{588AEE49-6D94-4D0F-8102-8E7748D9751F}"/>
              </a:ext>
            </a:extLst>
          </p:cNvPr>
          <p:cNvSpPr>
            <a:spLocks noGrp="1"/>
          </p:cNvSpPr>
          <p:nvPr>
            <p:ph type="title"/>
          </p:nvPr>
        </p:nvSpPr>
        <p:spPr>
          <a:xfrm>
            <a:off x="4114800" y="381000"/>
            <a:ext cx="6096000" cy="1036638"/>
          </a:xfrm>
        </p:spPr>
        <p:txBody>
          <a:bodyPr>
            <a:normAutofit/>
          </a:bodyPr>
          <a:lstStyle/>
          <a:p>
            <a:r>
              <a:rPr lang="lv-LV" sz="2800" b="1" i="0" dirty="0">
                <a:effectLst/>
              </a:rPr>
              <a:t>Oficiālo publikāciju un tiesiskās informācijas likums</a:t>
            </a:r>
            <a:endParaRPr lang="lv-LV" altLang="lv-LV" sz="2800" dirty="0"/>
          </a:p>
        </p:txBody>
      </p:sp>
      <p:sp>
        <p:nvSpPr>
          <p:cNvPr id="16388" name="Text Placeholder 7">
            <a:extLst>
              <a:ext uri="{FF2B5EF4-FFF2-40B4-BE49-F238E27FC236}">
                <a16:creationId xmlns:a16="http://schemas.microsoft.com/office/drawing/2014/main" id="{BD7FDFE4-E947-44B6-8373-36F87E2FC5C1}"/>
              </a:ext>
            </a:extLst>
          </p:cNvPr>
          <p:cNvSpPr>
            <a:spLocks noGrp="1"/>
          </p:cNvSpPr>
          <p:nvPr>
            <p:ph type="body" sz="quarter" idx="10"/>
          </p:nvPr>
        </p:nvSpPr>
        <p:spPr/>
        <p:txBody>
          <a:bodyPr/>
          <a:lstStyle/>
          <a:p>
            <a:pPr algn="ctr"/>
            <a:r>
              <a:rPr lang="lv-LV" altLang="lv-LV"/>
              <a:t>2022. gada 11. maijs</a:t>
            </a:r>
          </a:p>
        </p:txBody>
      </p:sp>
      <p:sp>
        <p:nvSpPr>
          <p:cNvPr id="16389" name="Text Placeholder 8">
            <a:extLst>
              <a:ext uri="{FF2B5EF4-FFF2-40B4-BE49-F238E27FC236}">
                <a16:creationId xmlns:a16="http://schemas.microsoft.com/office/drawing/2014/main" id="{7D6A1011-7305-4040-AC07-020584B02DED}"/>
              </a:ext>
            </a:extLst>
          </p:cNvPr>
          <p:cNvSpPr>
            <a:spLocks noGrp="1"/>
          </p:cNvSpPr>
          <p:nvPr>
            <p:ph type="body" sz="quarter" idx="12"/>
          </p:nvPr>
        </p:nvSpPr>
        <p:spPr>
          <a:xfrm>
            <a:off x="6502400" y="6324600"/>
            <a:ext cx="4876800" cy="304800"/>
          </a:xfrm>
        </p:spPr>
        <p:txBody>
          <a:bodyPr/>
          <a:lstStyle/>
          <a:p>
            <a:pPr algn="ctr"/>
            <a:r>
              <a:rPr lang="lv-LV" dirty="0"/>
              <a:t>Seminārs par teritorijas plānošanas jautājumiem </a:t>
            </a:r>
            <a:endParaRPr lang="lv-LV" altLang="lv-LV" dirty="0"/>
          </a:p>
        </p:txBody>
      </p:sp>
      <p:sp>
        <p:nvSpPr>
          <p:cNvPr id="16390" name="Slide Number Placeholder 4">
            <a:extLst>
              <a:ext uri="{FF2B5EF4-FFF2-40B4-BE49-F238E27FC236}">
                <a16:creationId xmlns:a16="http://schemas.microsoft.com/office/drawing/2014/main" id="{10FE92C9-DB29-4B75-BAF7-E614CABE39B1}"/>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52477A18-C116-4921-B183-2FECD92C4D0D}" type="slidenum">
              <a:rPr lang="en-US" altLang="en-US" sz="1000">
                <a:solidFill>
                  <a:srgbClr val="898989"/>
                </a:solidFill>
                <a:latin typeface="Verdana" panose="020B0604030504040204" pitchFamily="34" charset="0"/>
              </a:rPr>
              <a:pPr/>
              <a:t>3</a:t>
            </a:fld>
            <a:endParaRPr lang="en-US" altLang="en-US" sz="1000">
              <a:solidFill>
                <a:srgbClr val="898989"/>
              </a:solidFill>
              <a:latin typeface="Verdana" panose="020B0604030504040204" pitchFamily="34" charset="0"/>
            </a:endParaRPr>
          </a:p>
        </p:txBody>
      </p:sp>
      <p:sp>
        <p:nvSpPr>
          <p:cNvPr id="12" name="TextBox 11">
            <a:extLst>
              <a:ext uri="{FF2B5EF4-FFF2-40B4-BE49-F238E27FC236}">
                <a16:creationId xmlns:a16="http://schemas.microsoft.com/office/drawing/2014/main" id="{04F68063-4042-9281-8DED-0F76DE38DDFD}"/>
              </a:ext>
            </a:extLst>
          </p:cNvPr>
          <p:cNvSpPr txBox="1"/>
          <p:nvPr/>
        </p:nvSpPr>
        <p:spPr>
          <a:xfrm>
            <a:off x="1303257" y="2066608"/>
            <a:ext cx="6094428" cy="353943"/>
          </a:xfrm>
          <a:prstGeom prst="rect">
            <a:avLst/>
          </a:prstGeom>
          <a:noFill/>
        </p:spPr>
        <p:txBody>
          <a:bodyPr wrap="square">
            <a:spAutoFit/>
          </a:bodyPr>
          <a:lstStyle/>
          <a:p>
            <a:r>
              <a:rPr lang="lv-LV" b="1" i="0" dirty="0">
                <a:effectLst/>
                <a:latin typeface="Verdana" panose="020B0604030504040204" pitchFamily="34" charset="0"/>
                <a:ea typeface="Verdana" panose="020B0604030504040204" pitchFamily="34" charset="0"/>
              </a:rPr>
              <a:t>9.pants. Ārējo normatīvo aktu piemērošana</a:t>
            </a:r>
            <a:endParaRPr lang="lv-LV" dirty="0">
              <a:latin typeface="Verdana" panose="020B0604030504040204" pitchFamily="34" charset="0"/>
              <a:ea typeface="Verdana" panose="020B0604030504040204" pitchFamily="34" charset="0"/>
            </a:endParaRPr>
          </a:p>
        </p:txBody>
      </p:sp>
      <p:sp>
        <p:nvSpPr>
          <p:cNvPr id="14" name="TextBox 13">
            <a:extLst>
              <a:ext uri="{FF2B5EF4-FFF2-40B4-BE49-F238E27FC236}">
                <a16:creationId xmlns:a16="http://schemas.microsoft.com/office/drawing/2014/main" id="{C4166D1E-F789-DB9A-B993-8F82ADAB2B8D}"/>
              </a:ext>
            </a:extLst>
          </p:cNvPr>
          <p:cNvSpPr txBox="1"/>
          <p:nvPr/>
        </p:nvSpPr>
        <p:spPr>
          <a:xfrm>
            <a:off x="2017337" y="2788197"/>
            <a:ext cx="9181706" cy="3477875"/>
          </a:xfrm>
          <a:prstGeom prst="rect">
            <a:avLst/>
          </a:prstGeom>
          <a:noFill/>
        </p:spPr>
        <p:txBody>
          <a:bodyPr wrap="square">
            <a:spAutoFit/>
          </a:bodyPr>
          <a:lstStyle/>
          <a:p>
            <a:pPr algn="just">
              <a:spcBef>
                <a:spcPts val="600"/>
              </a:spcBef>
              <a:spcAft>
                <a:spcPts val="600"/>
              </a:spcAft>
            </a:pPr>
            <a:r>
              <a:rPr lang="lv-LV" sz="1800" b="0" i="0" dirty="0">
                <a:effectLst/>
                <a:latin typeface="Verdana" panose="020B0604030504040204" pitchFamily="34" charset="0"/>
                <a:ea typeface="Verdana" panose="020B0604030504040204" pitchFamily="34" charset="0"/>
              </a:rPr>
              <a:t>(6) Ja konstatē pretrunu starp:</a:t>
            </a:r>
          </a:p>
          <a:p>
            <a:pPr algn="just">
              <a:spcBef>
                <a:spcPts val="600"/>
              </a:spcBef>
              <a:spcAft>
                <a:spcPts val="600"/>
              </a:spcAft>
            </a:pPr>
            <a:r>
              <a:rPr lang="lv-LV" sz="1800" b="0" i="0" dirty="0">
                <a:effectLst/>
                <a:latin typeface="Verdana" panose="020B0604030504040204" pitchFamily="34" charset="0"/>
                <a:ea typeface="Verdana" panose="020B0604030504040204" pitchFamily="34" charset="0"/>
              </a:rPr>
              <a:t>1) </a:t>
            </a:r>
            <a:r>
              <a:rPr lang="lv-LV" sz="1800" b="1" i="0" dirty="0">
                <a:effectLst/>
                <a:latin typeface="Verdana" panose="020B0604030504040204" pitchFamily="34" charset="0"/>
                <a:ea typeface="Verdana" panose="020B0604030504040204" pitchFamily="34" charset="0"/>
              </a:rPr>
              <a:t>dažāda juridiska spēka </a:t>
            </a:r>
            <a:r>
              <a:rPr lang="lv-LV" sz="1800" b="0" i="0" dirty="0">
                <a:effectLst/>
                <a:latin typeface="Verdana" panose="020B0604030504040204" pitchFamily="34" charset="0"/>
                <a:ea typeface="Verdana" panose="020B0604030504040204" pitchFamily="34" charset="0"/>
              </a:rPr>
              <a:t>tiesību normām, piemēro to tiesību normu, kurai ir </a:t>
            </a:r>
            <a:r>
              <a:rPr lang="lv-LV" sz="1800" b="1" i="0" dirty="0">
                <a:effectLst/>
                <a:latin typeface="Verdana" panose="020B0604030504040204" pitchFamily="34" charset="0"/>
                <a:ea typeface="Verdana" panose="020B0604030504040204" pitchFamily="34" charset="0"/>
              </a:rPr>
              <a:t>augstāks juridiskais spēks</a:t>
            </a:r>
            <a:r>
              <a:rPr lang="lv-LV" sz="1800" b="0" i="0" dirty="0">
                <a:effectLst/>
                <a:latin typeface="Verdana" panose="020B0604030504040204" pitchFamily="34" charset="0"/>
                <a:ea typeface="Verdana" panose="020B0604030504040204" pitchFamily="34" charset="0"/>
              </a:rPr>
              <a:t>;</a:t>
            </a:r>
          </a:p>
          <a:p>
            <a:pPr algn="just">
              <a:spcBef>
                <a:spcPts val="600"/>
              </a:spcBef>
              <a:spcAft>
                <a:spcPts val="600"/>
              </a:spcAft>
            </a:pPr>
            <a:r>
              <a:rPr lang="lv-LV" sz="1800" b="0" i="0" dirty="0">
                <a:effectLst/>
                <a:latin typeface="Verdana" panose="020B0604030504040204" pitchFamily="34" charset="0"/>
                <a:ea typeface="Verdana" panose="020B0604030504040204" pitchFamily="34" charset="0"/>
              </a:rPr>
              <a:t>2) </a:t>
            </a:r>
            <a:r>
              <a:rPr lang="lv-LV" sz="1800" b="1" i="0" dirty="0">
                <a:effectLst/>
                <a:latin typeface="Verdana" panose="020B0604030504040204" pitchFamily="34" charset="0"/>
                <a:ea typeface="Verdana" panose="020B0604030504040204" pitchFamily="34" charset="0"/>
              </a:rPr>
              <a:t>vienāda</a:t>
            </a:r>
            <a:r>
              <a:rPr lang="lv-LV" sz="1800" b="0" i="0" dirty="0">
                <a:effectLst/>
                <a:latin typeface="Verdana" panose="020B0604030504040204" pitchFamily="34" charset="0"/>
                <a:ea typeface="Verdana" panose="020B0604030504040204" pitchFamily="34" charset="0"/>
              </a:rPr>
              <a:t> juridiska spēka vispārējo un speciālo tiesību normu, vispārējo tiesību normu piemēro tiktāl, ciktāl to neierobežo </a:t>
            </a:r>
            <a:r>
              <a:rPr lang="lv-LV" sz="1800" b="1" i="0" dirty="0">
                <a:effectLst/>
                <a:latin typeface="Verdana" panose="020B0604030504040204" pitchFamily="34" charset="0"/>
                <a:ea typeface="Verdana" panose="020B0604030504040204" pitchFamily="34" charset="0"/>
              </a:rPr>
              <a:t>speciālā</a:t>
            </a:r>
            <a:r>
              <a:rPr lang="lv-LV" sz="1800" b="0" i="0" dirty="0">
                <a:effectLst/>
                <a:latin typeface="Verdana" panose="020B0604030504040204" pitchFamily="34" charset="0"/>
                <a:ea typeface="Verdana" panose="020B0604030504040204" pitchFamily="34" charset="0"/>
              </a:rPr>
              <a:t> tiesību norma;</a:t>
            </a:r>
          </a:p>
          <a:p>
            <a:pPr algn="just">
              <a:spcBef>
                <a:spcPts val="600"/>
              </a:spcBef>
              <a:spcAft>
                <a:spcPts val="600"/>
              </a:spcAft>
            </a:pPr>
            <a:r>
              <a:rPr lang="lv-LV" sz="1800" b="0" i="0" dirty="0">
                <a:effectLst/>
                <a:latin typeface="Verdana" panose="020B0604030504040204" pitchFamily="34" charset="0"/>
                <a:ea typeface="Verdana" panose="020B0604030504040204" pitchFamily="34" charset="0"/>
              </a:rPr>
              <a:t>3) </a:t>
            </a:r>
            <a:r>
              <a:rPr lang="lv-LV" sz="1800" b="1" i="0" dirty="0">
                <a:effectLst/>
                <a:latin typeface="Verdana" panose="020B0604030504040204" pitchFamily="34" charset="0"/>
                <a:ea typeface="Verdana" panose="020B0604030504040204" pitchFamily="34" charset="0"/>
              </a:rPr>
              <a:t>vienāda</a:t>
            </a:r>
            <a:r>
              <a:rPr lang="lv-LV" sz="1800" b="0" i="0" dirty="0">
                <a:effectLst/>
                <a:latin typeface="Verdana" panose="020B0604030504040204" pitchFamily="34" charset="0"/>
                <a:ea typeface="Verdana" panose="020B0604030504040204" pitchFamily="34" charset="0"/>
              </a:rPr>
              <a:t> juridiska spēka tiesību normām, piemēro </a:t>
            </a:r>
            <a:r>
              <a:rPr lang="lv-LV" sz="1800" b="1" i="0" dirty="0">
                <a:effectLst/>
                <a:latin typeface="Verdana" panose="020B0604030504040204" pitchFamily="34" charset="0"/>
                <a:ea typeface="Verdana" panose="020B0604030504040204" pitchFamily="34" charset="0"/>
              </a:rPr>
              <a:t>jaunāko </a:t>
            </a:r>
            <a:r>
              <a:rPr lang="lv-LV" sz="1800" i="0" dirty="0">
                <a:effectLst/>
                <a:latin typeface="Verdana" panose="020B0604030504040204" pitchFamily="34" charset="0"/>
                <a:ea typeface="Verdana" panose="020B0604030504040204" pitchFamily="34" charset="0"/>
              </a:rPr>
              <a:t>tiesību normu </a:t>
            </a:r>
            <a:r>
              <a:rPr lang="lv-LV" sz="1800" b="0" i="0" dirty="0">
                <a:effectLst/>
                <a:latin typeface="Verdana" panose="020B0604030504040204" pitchFamily="34" charset="0"/>
                <a:ea typeface="Verdana" panose="020B0604030504040204" pitchFamily="34" charset="0"/>
              </a:rPr>
              <a:t>(noteicošais ir tiesību normas pieņemšanas datums);</a:t>
            </a:r>
          </a:p>
          <a:p>
            <a:pPr algn="just">
              <a:spcBef>
                <a:spcPts val="600"/>
              </a:spcBef>
              <a:spcAft>
                <a:spcPts val="600"/>
              </a:spcAft>
            </a:pPr>
            <a:r>
              <a:rPr lang="lv-LV" sz="1800" b="0" i="0" dirty="0">
                <a:effectLst/>
                <a:latin typeface="Verdana" panose="020B0604030504040204" pitchFamily="34" charset="0"/>
                <a:ea typeface="Verdana" panose="020B0604030504040204" pitchFamily="34" charset="0"/>
              </a:rPr>
              <a:t>4) </a:t>
            </a:r>
            <a:r>
              <a:rPr lang="lv-LV" sz="1800" b="1" i="0" dirty="0">
                <a:effectLst/>
                <a:latin typeface="Verdana" panose="020B0604030504040204" pitchFamily="34" charset="0"/>
                <a:ea typeface="Verdana" panose="020B0604030504040204" pitchFamily="34" charset="0"/>
              </a:rPr>
              <a:t>vienāda</a:t>
            </a:r>
            <a:r>
              <a:rPr lang="lv-LV" sz="1800" b="0" i="0" dirty="0">
                <a:effectLst/>
                <a:latin typeface="Verdana" panose="020B0604030504040204" pitchFamily="34" charset="0"/>
                <a:ea typeface="Verdana" panose="020B0604030504040204" pitchFamily="34" charset="0"/>
              </a:rPr>
              <a:t> juridiska spēka </a:t>
            </a:r>
            <a:r>
              <a:rPr lang="lv-LV" sz="1800" b="1" i="0" dirty="0">
                <a:effectLst/>
                <a:latin typeface="Verdana" panose="020B0604030504040204" pitchFamily="34" charset="0"/>
                <a:ea typeface="Verdana" panose="020B0604030504040204" pitchFamily="34" charset="0"/>
              </a:rPr>
              <a:t>jaunāku vispārējo </a:t>
            </a:r>
            <a:r>
              <a:rPr lang="lv-LV" sz="1800" b="0" i="0" dirty="0">
                <a:effectLst/>
                <a:latin typeface="Verdana" panose="020B0604030504040204" pitchFamily="34" charset="0"/>
                <a:ea typeface="Verdana" panose="020B0604030504040204" pitchFamily="34" charset="0"/>
              </a:rPr>
              <a:t>tiesību normu un vecāku speciālo tiesību normu, vecāko speciālo tiesību normu piemēro tiktāl, ciktāl tās mērķis nav pretrunā ar jaunākas vispārējās tiesību normas mērķi. </a:t>
            </a:r>
          </a:p>
        </p:txBody>
      </p:sp>
    </p:spTree>
    <p:extLst>
      <p:ext uri="{BB962C8B-B14F-4D97-AF65-F5344CB8AC3E}">
        <p14:creationId xmlns:p14="http://schemas.microsoft.com/office/powerpoint/2010/main" val="170791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5">
            <a:extLst>
              <a:ext uri="{FF2B5EF4-FFF2-40B4-BE49-F238E27FC236}">
                <a16:creationId xmlns:a16="http://schemas.microsoft.com/office/drawing/2014/main" id="{588AEE49-6D94-4D0F-8102-8E7748D9751F}"/>
              </a:ext>
            </a:extLst>
          </p:cNvPr>
          <p:cNvSpPr>
            <a:spLocks noGrp="1"/>
          </p:cNvSpPr>
          <p:nvPr>
            <p:ph type="title"/>
          </p:nvPr>
        </p:nvSpPr>
        <p:spPr>
          <a:xfrm>
            <a:off x="2367557" y="394410"/>
            <a:ext cx="6096000" cy="1036638"/>
          </a:xfrm>
        </p:spPr>
        <p:txBody>
          <a:bodyPr/>
          <a:lstStyle/>
          <a:p>
            <a:r>
              <a:rPr lang="lv-LV" altLang="lv-LV" dirty="0">
                <a:latin typeface="Verdana"/>
                <a:ea typeface="Verdana"/>
              </a:rPr>
              <a:t>Teritorijas plānojumi</a:t>
            </a:r>
          </a:p>
        </p:txBody>
      </p:sp>
      <p:sp>
        <p:nvSpPr>
          <p:cNvPr id="16388" name="Text Placeholder 7">
            <a:extLst>
              <a:ext uri="{FF2B5EF4-FFF2-40B4-BE49-F238E27FC236}">
                <a16:creationId xmlns:a16="http://schemas.microsoft.com/office/drawing/2014/main" id="{BD7FDFE4-E947-44B6-8373-36F87E2FC5C1}"/>
              </a:ext>
            </a:extLst>
          </p:cNvPr>
          <p:cNvSpPr>
            <a:spLocks noGrp="1"/>
          </p:cNvSpPr>
          <p:nvPr>
            <p:ph type="body" sz="quarter" idx="10"/>
          </p:nvPr>
        </p:nvSpPr>
        <p:spPr/>
        <p:txBody>
          <a:bodyPr/>
          <a:lstStyle/>
          <a:p>
            <a:pPr algn="ctr"/>
            <a:r>
              <a:rPr lang="lv-LV" altLang="lv-LV"/>
              <a:t>2022. gada 11. maijs</a:t>
            </a:r>
          </a:p>
        </p:txBody>
      </p:sp>
      <p:sp>
        <p:nvSpPr>
          <p:cNvPr id="16389" name="Text Placeholder 8">
            <a:extLst>
              <a:ext uri="{FF2B5EF4-FFF2-40B4-BE49-F238E27FC236}">
                <a16:creationId xmlns:a16="http://schemas.microsoft.com/office/drawing/2014/main" id="{7D6A1011-7305-4040-AC07-020584B02DED}"/>
              </a:ext>
            </a:extLst>
          </p:cNvPr>
          <p:cNvSpPr>
            <a:spLocks noGrp="1"/>
          </p:cNvSpPr>
          <p:nvPr>
            <p:ph type="body" sz="quarter" idx="12"/>
          </p:nvPr>
        </p:nvSpPr>
        <p:spPr>
          <a:xfrm>
            <a:off x="6502400" y="6324600"/>
            <a:ext cx="4876800" cy="304800"/>
          </a:xfrm>
        </p:spPr>
        <p:txBody>
          <a:bodyPr/>
          <a:lstStyle/>
          <a:p>
            <a:pPr algn="ctr"/>
            <a:r>
              <a:rPr lang="lv-LV" dirty="0"/>
              <a:t>Seminārs par teritorijas plānošanas jautājumiem </a:t>
            </a:r>
            <a:endParaRPr lang="lv-LV" altLang="lv-LV" dirty="0"/>
          </a:p>
        </p:txBody>
      </p:sp>
      <p:sp>
        <p:nvSpPr>
          <p:cNvPr id="16390" name="Slide Number Placeholder 4">
            <a:extLst>
              <a:ext uri="{FF2B5EF4-FFF2-40B4-BE49-F238E27FC236}">
                <a16:creationId xmlns:a16="http://schemas.microsoft.com/office/drawing/2014/main" id="{10FE92C9-DB29-4B75-BAF7-E614CABE39B1}"/>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52477A18-C116-4921-B183-2FECD92C4D0D}" type="slidenum">
              <a:rPr lang="en-US" altLang="en-US" sz="1000">
                <a:solidFill>
                  <a:srgbClr val="898989"/>
                </a:solidFill>
                <a:latin typeface="Verdana" panose="020B0604030504040204" pitchFamily="34" charset="0"/>
              </a:rPr>
              <a:pPr/>
              <a:t>4</a:t>
            </a:fld>
            <a:endParaRPr lang="en-US" altLang="en-US" sz="1000">
              <a:solidFill>
                <a:srgbClr val="898989"/>
              </a:solidFill>
              <a:latin typeface="Verdana" panose="020B0604030504040204" pitchFamily="34" charset="0"/>
            </a:endParaRPr>
          </a:p>
        </p:txBody>
      </p:sp>
      <p:sp>
        <p:nvSpPr>
          <p:cNvPr id="12" name="TextBox 11">
            <a:extLst>
              <a:ext uri="{FF2B5EF4-FFF2-40B4-BE49-F238E27FC236}">
                <a16:creationId xmlns:a16="http://schemas.microsoft.com/office/drawing/2014/main" id="{631F10E5-1E2F-1FB2-22C6-0A149F8A085E}"/>
              </a:ext>
            </a:extLst>
          </p:cNvPr>
          <p:cNvSpPr txBox="1"/>
          <p:nvPr/>
        </p:nvSpPr>
        <p:spPr>
          <a:xfrm>
            <a:off x="2437353" y="1130747"/>
            <a:ext cx="4675693" cy="2539157"/>
          </a:xfrm>
          <a:prstGeom prst="rect">
            <a:avLst/>
          </a:prstGeom>
          <a:noFill/>
        </p:spPr>
        <p:txBody>
          <a:bodyPr wrap="square">
            <a:spAutoFit/>
          </a:bodyPr>
          <a:lstStyle/>
          <a:p>
            <a:pPr marL="342900" indent="-342900">
              <a:spcBef>
                <a:spcPts val="600"/>
              </a:spcBef>
              <a:spcAft>
                <a:spcPts val="600"/>
              </a:spcAft>
              <a:buAutoNum type="arabicPeriod"/>
            </a:pPr>
            <a:r>
              <a:rPr lang="lv-LV" dirty="0">
                <a:latin typeface="Verdana" panose="020B0604030504040204" pitchFamily="34" charset="0"/>
                <a:ea typeface="Verdana" panose="020B0604030504040204" pitchFamily="34" charset="0"/>
              </a:rPr>
              <a:t>Izskata un analizē</a:t>
            </a:r>
          </a:p>
          <a:p>
            <a:pPr marL="342900" indent="-342900">
              <a:spcBef>
                <a:spcPts val="600"/>
              </a:spcBef>
              <a:spcAft>
                <a:spcPts val="600"/>
              </a:spcAft>
              <a:buAutoNum type="arabicPeriod"/>
            </a:pPr>
            <a:r>
              <a:rPr lang="lv-LV" b="0" i="0" dirty="0">
                <a:effectLst/>
                <a:latin typeface="Verdana" panose="020B0604030504040204" pitchFamily="34" charset="0"/>
                <a:ea typeface="Verdana" panose="020B0604030504040204" pitchFamily="34" charset="0"/>
              </a:rPr>
              <a:t>Pārņem labāko pieredzi </a:t>
            </a:r>
            <a:endParaRPr lang="lv-LV" dirty="0">
              <a:latin typeface="Verdana" panose="020B0604030504040204" pitchFamily="34" charset="0"/>
              <a:ea typeface="Verdana" panose="020B0604030504040204" pitchFamily="34" charset="0"/>
            </a:endParaRPr>
          </a:p>
          <a:p>
            <a:pPr marL="342900" indent="-342900">
              <a:spcBef>
                <a:spcPts val="600"/>
              </a:spcBef>
              <a:spcAft>
                <a:spcPts val="600"/>
              </a:spcAft>
              <a:buAutoNum type="arabicPeriod"/>
            </a:pPr>
            <a:r>
              <a:rPr lang="lv-LV" b="0" i="0" dirty="0">
                <a:effectLst/>
                <a:latin typeface="Verdana" panose="020B0604030504040204" pitchFamily="34" charset="0"/>
                <a:ea typeface="Verdana" panose="020B0604030504040204" pitchFamily="34" charset="0"/>
              </a:rPr>
              <a:t>Pārskata funkcionālās zonas un savieto</a:t>
            </a:r>
          </a:p>
          <a:p>
            <a:pPr marL="342900" indent="-342900">
              <a:spcBef>
                <a:spcPts val="600"/>
              </a:spcBef>
              <a:spcAft>
                <a:spcPts val="600"/>
              </a:spcAft>
              <a:buAutoNum type="arabicPeriod"/>
            </a:pPr>
            <a:r>
              <a:rPr lang="lv-LV" dirty="0">
                <a:latin typeface="Verdana" panose="020B0604030504040204" pitchFamily="34" charset="0"/>
                <a:ea typeface="Verdana" panose="020B0604030504040204" pitchFamily="34" charset="0"/>
              </a:rPr>
              <a:t>Pārskata TIN </a:t>
            </a:r>
          </a:p>
          <a:p>
            <a:pPr marL="342900" indent="-342900">
              <a:spcBef>
                <a:spcPts val="600"/>
              </a:spcBef>
              <a:spcAft>
                <a:spcPts val="600"/>
              </a:spcAft>
              <a:buAutoNum type="arabicPeriod"/>
            </a:pPr>
            <a:r>
              <a:rPr lang="lv-LV" b="0" i="0" dirty="0">
                <a:effectLst/>
                <a:latin typeface="Verdana" panose="020B0604030504040204" pitchFamily="34" charset="0"/>
                <a:ea typeface="Verdana" panose="020B0604030504040204" pitchFamily="34" charset="0"/>
              </a:rPr>
              <a:t>Integrē lokālplānojumus un detālplānojumus</a:t>
            </a:r>
          </a:p>
        </p:txBody>
      </p:sp>
      <p:sp>
        <p:nvSpPr>
          <p:cNvPr id="13" name="Title 5">
            <a:extLst>
              <a:ext uri="{FF2B5EF4-FFF2-40B4-BE49-F238E27FC236}">
                <a16:creationId xmlns:a16="http://schemas.microsoft.com/office/drawing/2014/main" id="{7EAA6010-9985-1165-63A6-DE9F40C9A888}"/>
              </a:ext>
            </a:extLst>
          </p:cNvPr>
          <p:cNvSpPr txBox="1">
            <a:spLocks/>
          </p:cNvSpPr>
          <p:nvPr/>
        </p:nvSpPr>
        <p:spPr bwMode="auto">
          <a:xfrm>
            <a:off x="7461647" y="394410"/>
            <a:ext cx="4154269"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altLang="lv-LV" dirty="0">
                <a:latin typeface="Verdana"/>
                <a:ea typeface="Verdana"/>
              </a:rPr>
              <a:t>Lokālplānojumi</a:t>
            </a:r>
            <a:endParaRPr lang="lv-LV" altLang="lv-LV" dirty="0"/>
          </a:p>
        </p:txBody>
      </p:sp>
      <p:sp>
        <p:nvSpPr>
          <p:cNvPr id="14" name="TextBox 13">
            <a:extLst>
              <a:ext uri="{FF2B5EF4-FFF2-40B4-BE49-F238E27FC236}">
                <a16:creationId xmlns:a16="http://schemas.microsoft.com/office/drawing/2014/main" id="{879C0CF8-2B12-EC1D-3F86-024DD17A744D}"/>
              </a:ext>
            </a:extLst>
          </p:cNvPr>
          <p:cNvSpPr txBox="1"/>
          <p:nvPr/>
        </p:nvSpPr>
        <p:spPr>
          <a:xfrm>
            <a:off x="7382595" y="1130747"/>
            <a:ext cx="4312371" cy="1446550"/>
          </a:xfrm>
          <a:prstGeom prst="rect">
            <a:avLst/>
          </a:prstGeom>
          <a:noFill/>
        </p:spPr>
        <p:txBody>
          <a:bodyPr wrap="square">
            <a:spAutoFit/>
          </a:bodyPr>
          <a:lstStyle/>
          <a:p>
            <a:pPr marL="342900" indent="-342900">
              <a:spcBef>
                <a:spcPts val="600"/>
              </a:spcBef>
              <a:spcAft>
                <a:spcPts val="600"/>
              </a:spcAft>
              <a:buAutoNum type="arabicPeriod"/>
            </a:pPr>
            <a:r>
              <a:rPr lang="lv-LV" dirty="0">
                <a:latin typeface="Verdana" panose="020B0604030504040204" pitchFamily="34" charset="0"/>
                <a:ea typeface="Verdana" panose="020B0604030504040204" pitchFamily="34" charset="0"/>
              </a:rPr>
              <a:t>Izskata un analizē</a:t>
            </a:r>
          </a:p>
          <a:p>
            <a:pPr marL="342900" indent="-342900">
              <a:spcBef>
                <a:spcPts val="600"/>
              </a:spcBef>
              <a:spcAft>
                <a:spcPts val="600"/>
              </a:spcAft>
              <a:buAutoNum type="arabicPeriod"/>
            </a:pPr>
            <a:r>
              <a:rPr lang="lv-LV" dirty="0">
                <a:latin typeface="Verdana" panose="020B0604030504040204" pitchFamily="34" charset="0"/>
                <a:ea typeface="Verdana" panose="020B0604030504040204" pitchFamily="34" charset="0"/>
              </a:rPr>
              <a:t>Pārskata un savieto teritorijas plānojumā</a:t>
            </a:r>
          </a:p>
          <a:p>
            <a:pPr marL="342900" indent="-342900">
              <a:spcBef>
                <a:spcPts val="600"/>
              </a:spcBef>
              <a:spcAft>
                <a:spcPts val="600"/>
              </a:spcAft>
              <a:buAutoNum type="arabicPeriod"/>
            </a:pPr>
            <a:r>
              <a:rPr lang="lv-LV" b="0" i="0" dirty="0">
                <a:effectLst/>
                <a:latin typeface="Verdana" panose="020B0604030504040204" pitchFamily="34" charset="0"/>
                <a:ea typeface="Verdana" panose="020B0604030504040204" pitchFamily="34" charset="0"/>
              </a:rPr>
              <a:t>Integrētos un īstenotos atceļ</a:t>
            </a:r>
          </a:p>
        </p:txBody>
      </p:sp>
      <p:sp>
        <p:nvSpPr>
          <p:cNvPr id="15" name="TextBox 14">
            <a:extLst>
              <a:ext uri="{FF2B5EF4-FFF2-40B4-BE49-F238E27FC236}">
                <a16:creationId xmlns:a16="http://schemas.microsoft.com/office/drawing/2014/main" id="{F55AC863-C75D-B275-75B8-95B2EB2A4F11}"/>
              </a:ext>
            </a:extLst>
          </p:cNvPr>
          <p:cNvSpPr txBox="1"/>
          <p:nvPr/>
        </p:nvSpPr>
        <p:spPr>
          <a:xfrm>
            <a:off x="7382595" y="2851478"/>
            <a:ext cx="4189880" cy="646331"/>
          </a:xfrm>
          <a:prstGeom prst="rect">
            <a:avLst/>
          </a:prstGeom>
          <a:noFill/>
        </p:spPr>
        <p:txBody>
          <a:bodyPr wrap="square">
            <a:spAutoFit/>
          </a:bodyPr>
          <a:lstStyle/>
          <a:p>
            <a:pPr>
              <a:spcBef>
                <a:spcPts val="600"/>
              </a:spcBef>
              <a:spcAft>
                <a:spcPts val="600"/>
              </a:spcAft>
            </a:pPr>
            <a:r>
              <a:rPr lang="lv-LV" sz="1200" b="1" dirty="0">
                <a:solidFill>
                  <a:srgbClr val="FF0000"/>
                </a:solidFill>
                <a:latin typeface="Verdana" panose="020B0604030504040204" pitchFamily="34" charset="0"/>
                <a:ea typeface="Verdana" panose="020B0604030504040204" pitchFamily="34" charset="0"/>
              </a:rPr>
              <a:t>!</a:t>
            </a:r>
            <a:r>
              <a:rPr lang="lv-LV" sz="1200" b="1" dirty="0">
                <a:latin typeface="Verdana" panose="020B0604030504040204" pitchFamily="34" charset="0"/>
                <a:ea typeface="Verdana" panose="020B0604030504040204" pitchFamily="34" charset="0"/>
              </a:rPr>
              <a:t> </a:t>
            </a:r>
            <a:r>
              <a:rPr lang="lv-LV" sz="1200" dirty="0">
                <a:latin typeface="Verdana" panose="020B0604030504040204" pitchFamily="34" charset="0"/>
                <a:ea typeface="Verdana" panose="020B0604030504040204" pitchFamily="34" charset="0"/>
              </a:rPr>
              <a:t>Izvērtējami arī pieņemtie lēmumi par plānošanas dokumentu izstrādes uzsākšanu; līgumi par izstrādi un finansēšanu</a:t>
            </a:r>
            <a:endParaRPr lang="lv-LV" sz="1200" b="0" i="0" dirty="0">
              <a:effectLst/>
              <a:latin typeface="Verdana" panose="020B0604030504040204" pitchFamily="34" charset="0"/>
              <a:ea typeface="Verdana" panose="020B0604030504040204" pitchFamily="34" charset="0"/>
            </a:endParaRPr>
          </a:p>
        </p:txBody>
      </p:sp>
      <p:sp>
        <p:nvSpPr>
          <p:cNvPr id="11" name="TextBox 10">
            <a:extLst>
              <a:ext uri="{FF2B5EF4-FFF2-40B4-BE49-F238E27FC236}">
                <a16:creationId xmlns:a16="http://schemas.microsoft.com/office/drawing/2014/main" id="{460E32E0-20DC-B7AA-65EC-C9D04F711F34}"/>
              </a:ext>
            </a:extLst>
          </p:cNvPr>
          <p:cNvSpPr txBox="1"/>
          <p:nvPr/>
        </p:nvSpPr>
        <p:spPr>
          <a:xfrm>
            <a:off x="1636888" y="4162688"/>
            <a:ext cx="9935587" cy="2031325"/>
          </a:xfrm>
          <a:prstGeom prst="rect">
            <a:avLst/>
          </a:prstGeom>
          <a:noFill/>
        </p:spPr>
        <p:txBody>
          <a:bodyPr wrap="square">
            <a:spAutoFit/>
          </a:bodyPr>
          <a:lstStyle>
            <a:defPPr>
              <a:defRPr lang="en-US"/>
            </a:defPPr>
            <a:lvl1pPr>
              <a:spcBef>
                <a:spcPts val="600"/>
              </a:spcBef>
              <a:spcAft>
                <a:spcPts val="600"/>
              </a:spcAft>
              <a:defRPr b="1">
                <a:solidFill>
                  <a:srgbClr val="FF0000"/>
                </a:solidFill>
                <a:latin typeface="Verdana" panose="020B0604030504040204" pitchFamily="34" charset="0"/>
                <a:ea typeface="Verdana" panose="020B0604030504040204" pitchFamily="34" charset="0"/>
              </a:defRPr>
            </a:lvl1pPr>
          </a:lstStyle>
          <a:p>
            <a:r>
              <a:rPr lang="lv-LV" sz="1400" b="0" dirty="0">
                <a:solidFill>
                  <a:schemeClr val="tx1"/>
                </a:solidFill>
              </a:rPr>
              <a:t>Saskaņā ar vispārīgiem tiesību principiem normatīvais akts zaudē spēku šādos gadījumos: </a:t>
            </a:r>
          </a:p>
          <a:p>
            <a:pPr marL="285750" indent="-285750">
              <a:buFont typeface="Arial" panose="020B0604020202020204" pitchFamily="34" charset="0"/>
              <a:buChar char="•"/>
            </a:pPr>
            <a:r>
              <a:rPr lang="lv-LV" sz="1400" b="0" dirty="0">
                <a:solidFill>
                  <a:schemeClr val="tx1"/>
                </a:solidFill>
              </a:rPr>
              <a:t>ja iestājies termiņš vai nosacījums, ar ko ierobežots normatīvā akta spēks laikā, </a:t>
            </a:r>
          </a:p>
          <a:p>
            <a:pPr marL="285750" indent="-285750">
              <a:buFont typeface="Arial" panose="020B0604020202020204" pitchFamily="34" charset="0"/>
              <a:buChar char="•"/>
            </a:pPr>
            <a:r>
              <a:rPr lang="lv-LV" sz="1400" b="0" dirty="0">
                <a:solidFill>
                  <a:schemeClr val="tx1"/>
                </a:solidFill>
              </a:rPr>
              <a:t>ja normatīvais akts tiek atcelts, vai arī </a:t>
            </a:r>
          </a:p>
          <a:p>
            <a:pPr marL="285750" indent="-285750">
              <a:buFont typeface="Arial" panose="020B0604020202020204" pitchFamily="34" charset="0"/>
              <a:buChar char="•"/>
            </a:pPr>
            <a:r>
              <a:rPr lang="lv-LV" sz="1400" b="0" dirty="0">
                <a:solidFill>
                  <a:schemeClr val="tx1"/>
                </a:solidFill>
              </a:rPr>
              <a:t>ja stājies spēkā cits normatīvais akts ar tādu pašu vai augstāku juridisko spēku, kas regulē tos pašus jautājumus. </a:t>
            </a:r>
          </a:p>
          <a:p>
            <a:pPr algn="r">
              <a:spcBef>
                <a:spcPts val="0"/>
              </a:spcBef>
              <a:spcAft>
                <a:spcPts val="0"/>
              </a:spcAft>
            </a:pPr>
            <a:r>
              <a:rPr lang="lv-LV" sz="1100" b="0" dirty="0">
                <a:solidFill>
                  <a:schemeClr val="tx1"/>
                </a:solidFill>
              </a:rPr>
              <a:t>LATVIJAS REPUBLIKAS SATVERSMES TIESA </a:t>
            </a:r>
          </a:p>
          <a:p>
            <a:pPr algn="r">
              <a:spcBef>
                <a:spcPts val="0"/>
              </a:spcBef>
              <a:spcAft>
                <a:spcPts val="0"/>
              </a:spcAft>
            </a:pPr>
            <a:r>
              <a:rPr lang="lv-LV" sz="1100" b="0" dirty="0">
                <a:solidFill>
                  <a:schemeClr val="tx1"/>
                </a:solidFill>
              </a:rPr>
              <a:t>Spriedums 1997.gada 7.maijā Lietā nr.04 – 01(97) </a:t>
            </a:r>
          </a:p>
        </p:txBody>
      </p:sp>
    </p:spTree>
    <p:extLst>
      <p:ext uri="{BB962C8B-B14F-4D97-AF65-F5344CB8AC3E}">
        <p14:creationId xmlns:p14="http://schemas.microsoft.com/office/powerpoint/2010/main" val="3587158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B7935E-C442-188F-B9A8-0ED3328553E5}"/>
              </a:ext>
            </a:extLst>
          </p:cNvPr>
          <p:cNvSpPr>
            <a:spLocks noGrp="1"/>
          </p:cNvSpPr>
          <p:nvPr>
            <p:ph idx="1"/>
          </p:nvPr>
        </p:nvSpPr>
        <p:spPr>
          <a:xfrm>
            <a:off x="608553" y="2046867"/>
            <a:ext cx="11177047" cy="4373573"/>
          </a:xfrm>
        </p:spPr>
        <p:txBody>
          <a:bodyPr>
            <a:normAutofit/>
          </a:bodyPr>
          <a:lstStyle/>
          <a:p>
            <a:r>
              <a:rPr lang="sv-SE" sz="1600" b="1" i="0" dirty="0">
                <a:effectLst/>
              </a:rPr>
              <a:t>12.pants. </a:t>
            </a:r>
            <a:r>
              <a:rPr lang="lv-LV" sz="1600" b="0" i="0" dirty="0">
                <a:effectLst/>
              </a:rPr>
              <a:t>Vietējā pašvaldība koordinē un </a:t>
            </a:r>
            <a:r>
              <a:rPr lang="lv-LV" sz="1600" b="1" i="0" dirty="0">
                <a:effectLst/>
              </a:rPr>
              <a:t>uzrauga</a:t>
            </a:r>
            <a:r>
              <a:rPr lang="lv-LV" sz="1600" b="0" i="0" dirty="0">
                <a:effectLst/>
              </a:rPr>
              <a:t> vietējās pašvaldības attīstības stratēģijas, attīstības programmas, </a:t>
            </a:r>
            <a:r>
              <a:rPr lang="lv-LV" sz="1600" b="1" i="0" dirty="0">
                <a:effectLst/>
              </a:rPr>
              <a:t>teritorijas plānojuma</a:t>
            </a:r>
            <a:r>
              <a:rPr lang="lv-LV" sz="1600" b="1" dirty="0"/>
              <a:t>, lokālplānojumu, detālplānojumu un tematisko plānojumu īstenošanu</a:t>
            </a:r>
            <a:r>
              <a:rPr lang="lv-LV" sz="1600" dirty="0"/>
              <a:t>.</a:t>
            </a:r>
          </a:p>
          <a:p>
            <a:endParaRPr lang="lv-LV" sz="1600" b="0" i="0" dirty="0">
              <a:effectLst/>
            </a:endParaRPr>
          </a:p>
          <a:p>
            <a:r>
              <a:rPr lang="lv-LV" sz="1600" b="1" i="0" dirty="0">
                <a:effectLst/>
              </a:rPr>
              <a:t>29.pants. </a:t>
            </a:r>
            <a:r>
              <a:rPr lang="lv-LV" sz="1600" b="0" i="0" dirty="0">
                <a:effectLst/>
              </a:rPr>
              <a:t>Vietējā pašvaldība detālplānojumu apstiprina ar vispārīgo administratīvo aktu, attiecinot to uz zemes vienību, un tas stājas spēkā pēc paziņošanas. Detālplānojums ir spēkā, līdz to atceļ vai atzīst par spēku zaudējušu. </a:t>
            </a:r>
            <a:r>
              <a:rPr lang="lv-LV" sz="1600" b="1" i="0" dirty="0">
                <a:effectLst/>
              </a:rPr>
              <a:t>Detālplānojums zaudē spēku arī tad, ja ir beidzies termiņš, kurā bija jāuzsāk tā īstenošana, un gada laikā pēc šā termiņa izbeigšanās tas nav pagarināts.</a:t>
            </a:r>
          </a:p>
          <a:p>
            <a:endParaRPr lang="lv-LV" sz="1600" b="0" i="0" dirty="0">
              <a:effectLst/>
            </a:endParaRPr>
          </a:p>
          <a:p>
            <a:r>
              <a:rPr lang="lv-LV" sz="1600" b="1" i="0" dirty="0">
                <a:effectLst/>
              </a:rPr>
              <a:t>31.pants. </a:t>
            </a:r>
            <a:r>
              <a:rPr lang="lv-LV" sz="1600" b="0" i="0" dirty="0">
                <a:effectLst/>
              </a:rPr>
              <a:t>Vietējā pašvaldība var noteikt termiņu, kurā uzsākama detālplānojuma īstenošana — detālplānojuma teritorijas izbūve (izmantošana) atbilstoši detālplānojuma risinājumam un noteiktajām prasībām. </a:t>
            </a:r>
            <a:r>
              <a:rPr lang="lv-LV" sz="1600" b="1" i="0" dirty="0">
                <a:effectLst/>
              </a:rPr>
              <a:t>Zemes vienību sadalīšana vai apvienošana saskaņā ar detālplānojumu nav uzskatāma par detālplānojuma īstenošanu.</a:t>
            </a:r>
            <a:endParaRPr lang="lv-LV" sz="1600" b="1" dirty="0"/>
          </a:p>
        </p:txBody>
      </p:sp>
      <p:sp>
        <p:nvSpPr>
          <p:cNvPr id="4" name="Text Placeholder 3">
            <a:extLst>
              <a:ext uri="{FF2B5EF4-FFF2-40B4-BE49-F238E27FC236}">
                <a16:creationId xmlns:a16="http://schemas.microsoft.com/office/drawing/2014/main" id="{A4B778C5-8DEB-B0EF-707A-6519A9BC0B41}"/>
              </a:ext>
            </a:extLst>
          </p:cNvPr>
          <p:cNvSpPr>
            <a:spLocks noGrp="1"/>
          </p:cNvSpPr>
          <p:nvPr>
            <p:ph type="body" sz="quarter" idx="10"/>
          </p:nvPr>
        </p:nvSpPr>
        <p:spPr/>
        <p:txBody>
          <a:bodyPr/>
          <a:lstStyle/>
          <a:p>
            <a:r>
              <a:rPr lang="lv-LV" altLang="lv-LV" dirty="0"/>
              <a:t>2022. gada 11. maijs</a:t>
            </a:r>
          </a:p>
          <a:p>
            <a:endParaRPr lang="lv-LV" dirty="0"/>
          </a:p>
        </p:txBody>
      </p:sp>
      <p:sp>
        <p:nvSpPr>
          <p:cNvPr id="5" name="Text Placeholder 4">
            <a:extLst>
              <a:ext uri="{FF2B5EF4-FFF2-40B4-BE49-F238E27FC236}">
                <a16:creationId xmlns:a16="http://schemas.microsoft.com/office/drawing/2014/main" id="{347E281F-59C0-3523-B4DA-F8841673E063}"/>
              </a:ext>
            </a:extLst>
          </p:cNvPr>
          <p:cNvSpPr>
            <a:spLocks noGrp="1"/>
          </p:cNvSpPr>
          <p:nvPr>
            <p:ph type="body" sz="quarter" idx="12"/>
          </p:nvPr>
        </p:nvSpPr>
        <p:spPr/>
        <p:txBody>
          <a:bodyPr/>
          <a:lstStyle/>
          <a:p>
            <a:r>
              <a:rPr lang="lv-LV" dirty="0"/>
              <a:t>Seminārs par teritorijas plānošanas jautājumiem </a:t>
            </a:r>
            <a:endParaRPr lang="lv-LV" altLang="lv-LV" dirty="0"/>
          </a:p>
          <a:p>
            <a:endParaRPr lang="lv-LV" dirty="0"/>
          </a:p>
        </p:txBody>
      </p:sp>
      <p:sp>
        <p:nvSpPr>
          <p:cNvPr id="6" name="Slide Number Placeholder 5">
            <a:extLst>
              <a:ext uri="{FF2B5EF4-FFF2-40B4-BE49-F238E27FC236}">
                <a16:creationId xmlns:a16="http://schemas.microsoft.com/office/drawing/2014/main" id="{17851E6A-37FC-F7B0-FB9B-69FA0B8B9E66}"/>
              </a:ext>
            </a:extLst>
          </p:cNvPr>
          <p:cNvSpPr>
            <a:spLocks noGrp="1"/>
          </p:cNvSpPr>
          <p:nvPr>
            <p:ph type="sldNum" sz="quarter" idx="13"/>
          </p:nvPr>
        </p:nvSpPr>
        <p:spPr/>
        <p:txBody>
          <a:bodyPr/>
          <a:lstStyle/>
          <a:p>
            <a:fld id="{5D814EB6-AA6C-49B0-BB8B-5AE4FFC4980D}" type="slidenum">
              <a:rPr lang="en-US" altLang="en-US" smtClean="0"/>
              <a:pPr/>
              <a:t>5</a:t>
            </a:fld>
            <a:endParaRPr lang="en-US" altLang="en-US"/>
          </a:p>
        </p:txBody>
      </p:sp>
      <p:sp>
        <p:nvSpPr>
          <p:cNvPr id="7" name="Title 1">
            <a:extLst>
              <a:ext uri="{FF2B5EF4-FFF2-40B4-BE49-F238E27FC236}">
                <a16:creationId xmlns:a16="http://schemas.microsoft.com/office/drawing/2014/main" id="{A85ECFDE-AF8A-B0D3-132B-B3079CF01478}"/>
              </a:ext>
            </a:extLst>
          </p:cNvPr>
          <p:cNvSpPr>
            <a:spLocks noGrp="1"/>
          </p:cNvSpPr>
          <p:nvPr>
            <p:ph type="title"/>
          </p:nvPr>
        </p:nvSpPr>
        <p:spPr>
          <a:xfrm>
            <a:off x="3384222" y="437560"/>
            <a:ext cx="6693032" cy="1221557"/>
          </a:xfrm>
        </p:spPr>
        <p:txBody>
          <a:bodyPr>
            <a:normAutofit fontScale="90000"/>
          </a:bodyPr>
          <a:lstStyle/>
          <a:p>
            <a:pPr algn="ctr">
              <a:spcBef>
                <a:spcPts val="600"/>
              </a:spcBef>
              <a:spcAft>
                <a:spcPts val="1800"/>
              </a:spcAft>
            </a:pPr>
            <a:r>
              <a:rPr lang="af-ZA" dirty="0">
                <a:solidFill>
                  <a:schemeClr val="tx1">
                    <a:lumMod val="50000"/>
                    <a:lumOff val="50000"/>
                  </a:schemeClr>
                </a:solidFill>
                <a:cs typeface="Times New Roman" panose="02020603050405020304" pitchFamily="18" charset="0"/>
              </a:rPr>
              <a:t>Detālplānojumu </a:t>
            </a:r>
            <a:r>
              <a:rPr lang="lv-LV" dirty="0">
                <a:solidFill>
                  <a:schemeClr val="tx1">
                    <a:lumMod val="50000"/>
                    <a:lumOff val="50000"/>
                  </a:schemeClr>
                </a:solidFill>
                <a:cs typeface="Times New Roman" panose="02020603050405020304" pitchFamily="18" charset="0"/>
              </a:rPr>
              <a:t>izvērtēšana</a:t>
            </a:r>
            <a:br>
              <a:rPr lang="lv-LV" dirty="0">
                <a:cs typeface="Times New Roman" panose="02020603050405020304" pitchFamily="18" charset="0"/>
              </a:rPr>
            </a:br>
            <a:br>
              <a:rPr lang="lv-LV" dirty="0">
                <a:cs typeface="Times New Roman" panose="02020603050405020304" pitchFamily="18" charset="0"/>
              </a:rPr>
            </a:br>
            <a:r>
              <a:rPr lang="lv-LV" sz="2200" dirty="0">
                <a:cs typeface="Times New Roman" panose="02020603050405020304" pitchFamily="18" charset="0"/>
              </a:rPr>
              <a:t>Teritorijas attīstības plānošanas likums</a:t>
            </a:r>
            <a:br>
              <a:rPr lang="lv-LV" b="0" dirty="0">
                <a:solidFill>
                  <a:srgbClr val="414142"/>
                </a:solidFill>
                <a:latin typeface="Arial" panose="020B0604020202020204" pitchFamily="34" charset="0"/>
              </a:rPr>
            </a:br>
            <a:endParaRPr lang="lv-LV" dirty="0"/>
          </a:p>
        </p:txBody>
      </p:sp>
    </p:spTree>
    <p:extLst>
      <p:ext uri="{BB962C8B-B14F-4D97-AF65-F5344CB8AC3E}">
        <p14:creationId xmlns:p14="http://schemas.microsoft.com/office/powerpoint/2010/main" val="158686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BE0F38-0610-9FD7-E9B2-0085ACD6678B}"/>
              </a:ext>
            </a:extLst>
          </p:cNvPr>
          <p:cNvSpPr>
            <a:spLocks noGrp="1"/>
          </p:cNvSpPr>
          <p:nvPr>
            <p:ph idx="1"/>
          </p:nvPr>
        </p:nvSpPr>
        <p:spPr>
          <a:xfrm>
            <a:off x="989029" y="2367994"/>
            <a:ext cx="10213942" cy="4819649"/>
          </a:xfrm>
        </p:spPr>
        <p:txBody>
          <a:bodyPr>
            <a:normAutofit/>
          </a:bodyPr>
          <a:lstStyle/>
          <a:p>
            <a:pPr marR="7620" algn="just">
              <a:lnSpc>
                <a:spcPct val="115000"/>
              </a:lnSpc>
              <a:spcBef>
                <a:spcPts val="600"/>
              </a:spcBef>
              <a:spcAft>
                <a:spcPts val="600"/>
              </a:spcAft>
            </a:pPr>
            <a:endParaRPr lang="lv-LV" dirty="0">
              <a:effectLst/>
              <a:cs typeface="Times New Roman" panose="02020603050405020304" pitchFamily="18" charset="0"/>
            </a:endParaRPr>
          </a:p>
          <a:p>
            <a:pPr marR="7620" algn="just">
              <a:lnSpc>
                <a:spcPct val="110000"/>
              </a:lnSpc>
              <a:spcBef>
                <a:spcPts val="600"/>
              </a:spcBef>
              <a:spcAft>
                <a:spcPts val="600"/>
              </a:spcAft>
            </a:pPr>
            <a:r>
              <a:rPr lang="af-ZA" b="1" dirty="0">
                <a:effectLst/>
                <a:cs typeface="Times New Roman" panose="02020603050405020304" pitchFamily="18" charset="0"/>
              </a:rPr>
              <a:t>29.punkt</a:t>
            </a:r>
            <a:r>
              <a:rPr lang="lv-LV" b="1" dirty="0">
                <a:effectLst/>
                <a:cs typeface="Times New Roman" panose="02020603050405020304" pitchFamily="18" charset="0"/>
              </a:rPr>
              <a:t>s.</a:t>
            </a:r>
            <a:r>
              <a:rPr lang="af-ZA" b="1" dirty="0">
                <a:effectLst/>
                <a:cs typeface="Times New Roman" panose="02020603050405020304" pitchFamily="18" charset="0"/>
              </a:rPr>
              <a:t> </a:t>
            </a:r>
            <a:r>
              <a:rPr lang="lv-LV" dirty="0">
                <a:effectLst/>
                <a:cs typeface="Times New Roman" panose="02020603050405020304" pitchFamily="18" charset="0"/>
              </a:rPr>
              <a:t>T</a:t>
            </a:r>
            <a:r>
              <a:rPr lang="lv-LV" b="0" i="0" dirty="0">
                <a:effectLst/>
              </a:rPr>
              <a:t>eritorijas plānojuma paskaidrojuma rakstā ietver spēkā esošo teritorijas plānojumu, lokālplānojumu un detālplānojumu </a:t>
            </a:r>
            <a:r>
              <a:rPr lang="lv-LV" b="1" i="0" dirty="0">
                <a:effectLst/>
              </a:rPr>
              <a:t>īstenošanas </a:t>
            </a:r>
            <a:r>
              <a:rPr lang="lv-LV" b="1" i="0" dirty="0" err="1">
                <a:effectLst/>
              </a:rPr>
              <a:t>izvērtējumu</a:t>
            </a:r>
            <a:r>
              <a:rPr lang="lv-LV" b="0" i="0" dirty="0">
                <a:effectLst/>
              </a:rPr>
              <a:t>, sagatavotās teritorijas plānojuma redakcijas risinājumu aprakstu un tā atbilstību ilgtspējīgas attīstības stratēģijai.</a:t>
            </a:r>
          </a:p>
          <a:p>
            <a:pPr marR="7620" algn="just">
              <a:lnSpc>
                <a:spcPct val="110000"/>
              </a:lnSpc>
              <a:spcBef>
                <a:spcPts val="600"/>
              </a:spcBef>
              <a:spcAft>
                <a:spcPts val="600"/>
              </a:spcAft>
            </a:pPr>
            <a:endParaRPr lang="lv-LV" dirty="0">
              <a:effectLst/>
              <a:cs typeface="Times New Roman" panose="02020603050405020304" pitchFamily="18" charset="0"/>
            </a:endParaRPr>
          </a:p>
          <a:p>
            <a:pPr>
              <a:lnSpc>
                <a:spcPct val="110000"/>
              </a:lnSpc>
              <a:spcBef>
                <a:spcPts val="600"/>
              </a:spcBef>
              <a:spcAft>
                <a:spcPts val="600"/>
              </a:spcAft>
            </a:pPr>
            <a:r>
              <a:rPr lang="lv-LV" b="1" i="0" dirty="0">
                <a:effectLst/>
              </a:rPr>
              <a:t>92. punkts. </a:t>
            </a:r>
            <a:r>
              <a:rPr lang="lv-LV" b="0" i="0" dirty="0">
                <a:effectLst/>
              </a:rPr>
              <a:t>Saistošo noteikumu par teritorijas plānojuma vai lokālplānojuma </a:t>
            </a:r>
            <a:r>
              <a:rPr lang="lv-LV" dirty="0"/>
              <a:t>apstiprināšanu</a:t>
            </a:r>
            <a:r>
              <a:rPr lang="lv-LV" b="0" i="0" dirty="0">
                <a:effectLst/>
              </a:rPr>
              <a:t> noslēguma jautājumos </a:t>
            </a:r>
            <a:r>
              <a:rPr lang="lv-LV" b="1" i="0" dirty="0">
                <a:effectLst/>
              </a:rPr>
              <a:t>norāda tos lokālplānojumus un detālplānojumus, kuri zaudē spēku</a:t>
            </a:r>
            <a:r>
              <a:rPr lang="lv-LV" b="0" i="0" dirty="0">
                <a:effectLst/>
              </a:rPr>
              <a:t>.</a:t>
            </a:r>
            <a:endParaRPr lang="lv-LV" dirty="0"/>
          </a:p>
        </p:txBody>
      </p:sp>
      <p:sp>
        <p:nvSpPr>
          <p:cNvPr id="4" name="Text Placeholder 3">
            <a:extLst>
              <a:ext uri="{FF2B5EF4-FFF2-40B4-BE49-F238E27FC236}">
                <a16:creationId xmlns:a16="http://schemas.microsoft.com/office/drawing/2014/main" id="{7E8076FA-9A26-4E38-D3B1-184807B4A13A}"/>
              </a:ext>
            </a:extLst>
          </p:cNvPr>
          <p:cNvSpPr>
            <a:spLocks noGrp="1"/>
          </p:cNvSpPr>
          <p:nvPr>
            <p:ph type="body" sz="quarter" idx="10"/>
          </p:nvPr>
        </p:nvSpPr>
        <p:spPr/>
        <p:txBody>
          <a:bodyPr/>
          <a:lstStyle/>
          <a:p>
            <a:r>
              <a:rPr lang="lv-LV" altLang="lv-LV" dirty="0"/>
              <a:t>2022. gada 11. maijs</a:t>
            </a:r>
          </a:p>
          <a:p>
            <a:endParaRPr lang="lv-LV" dirty="0"/>
          </a:p>
        </p:txBody>
      </p:sp>
      <p:sp>
        <p:nvSpPr>
          <p:cNvPr id="5" name="Text Placeholder 4">
            <a:extLst>
              <a:ext uri="{FF2B5EF4-FFF2-40B4-BE49-F238E27FC236}">
                <a16:creationId xmlns:a16="http://schemas.microsoft.com/office/drawing/2014/main" id="{5FF21BBE-0232-0EBD-0B38-4262BB9E90ED}"/>
              </a:ext>
            </a:extLst>
          </p:cNvPr>
          <p:cNvSpPr>
            <a:spLocks noGrp="1"/>
          </p:cNvSpPr>
          <p:nvPr>
            <p:ph type="body" sz="quarter" idx="12"/>
          </p:nvPr>
        </p:nvSpPr>
        <p:spPr/>
        <p:txBody>
          <a:bodyPr/>
          <a:lstStyle/>
          <a:p>
            <a:r>
              <a:rPr lang="lv-LV" dirty="0"/>
              <a:t>Seminārs par teritorijas plānošanas jautājumiem </a:t>
            </a:r>
            <a:endParaRPr lang="lv-LV" altLang="lv-LV" dirty="0"/>
          </a:p>
          <a:p>
            <a:endParaRPr lang="lv-LV" dirty="0"/>
          </a:p>
        </p:txBody>
      </p:sp>
      <p:sp>
        <p:nvSpPr>
          <p:cNvPr id="6" name="Slide Number Placeholder 5">
            <a:extLst>
              <a:ext uri="{FF2B5EF4-FFF2-40B4-BE49-F238E27FC236}">
                <a16:creationId xmlns:a16="http://schemas.microsoft.com/office/drawing/2014/main" id="{187B2ADF-309F-F20F-F9B1-A05057A9BD63}"/>
              </a:ext>
            </a:extLst>
          </p:cNvPr>
          <p:cNvSpPr>
            <a:spLocks noGrp="1"/>
          </p:cNvSpPr>
          <p:nvPr>
            <p:ph type="sldNum" sz="quarter" idx="13"/>
          </p:nvPr>
        </p:nvSpPr>
        <p:spPr/>
        <p:txBody>
          <a:bodyPr/>
          <a:lstStyle/>
          <a:p>
            <a:fld id="{5D814EB6-AA6C-49B0-BB8B-5AE4FFC4980D}" type="slidenum">
              <a:rPr lang="en-US" altLang="en-US" smtClean="0"/>
              <a:pPr/>
              <a:t>6</a:t>
            </a:fld>
            <a:endParaRPr lang="en-US" altLang="en-US"/>
          </a:p>
        </p:txBody>
      </p:sp>
      <p:sp>
        <p:nvSpPr>
          <p:cNvPr id="11" name="TextBox 10">
            <a:extLst>
              <a:ext uri="{FF2B5EF4-FFF2-40B4-BE49-F238E27FC236}">
                <a16:creationId xmlns:a16="http://schemas.microsoft.com/office/drawing/2014/main" id="{57C8793A-7EE2-9076-D750-22948CA19A7C}"/>
              </a:ext>
            </a:extLst>
          </p:cNvPr>
          <p:cNvSpPr txBox="1"/>
          <p:nvPr/>
        </p:nvSpPr>
        <p:spPr>
          <a:xfrm>
            <a:off x="3347727" y="521846"/>
            <a:ext cx="6094428" cy="1626664"/>
          </a:xfrm>
          <a:prstGeom prst="rect">
            <a:avLst/>
          </a:prstGeom>
          <a:noFill/>
        </p:spPr>
        <p:txBody>
          <a:bodyPr wrap="square">
            <a:spAutoFit/>
          </a:bodyPr>
          <a:lstStyle/>
          <a:p>
            <a:pPr marL="0" marR="7620" lvl="0" indent="0" algn="ctr" defTabSz="938213" rtl="0" eaLnBrk="0" fontAlgn="base" latinLnBrk="0" hangingPunct="0">
              <a:lnSpc>
                <a:spcPct val="115000"/>
              </a:lnSpc>
              <a:spcBef>
                <a:spcPts val="600"/>
              </a:spcBef>
              <a:spcAft>
                <a:spcPts val="600"/>
              </a:spcAft>
              <a:buClrTx/>
              <a:buSzTx/>
              <a:buFont typeface="Arial" panose="020B0604020202020204" pitchFamily="34" charset="0"/>
              <a:buNone/>
              <a:tabLst/>
              <a:defRPr/>
            </a:pPr>
            <a:r>
              <a:rPr kumimoji="0" lang="lv-LV" sz="2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Ministru kabineta 2014.gada 14.oktobra noteikumi Nr.628 </a:t>
            </a:r>
          </a:p>
          <a:p>
            <a:pPr marL="0" marR="7620" lvl="0" indent="0" algn="ctr" defTabSz="938213" rtl="0" eaLnBrk="0" fontAlgn="base" latinLnBrk="0" hangingPunct="0">
              <a:lnSpc>
                <a:spcPct val="115000"/>
              </a:lnSpc>
              <a:spcBef>
                <a:spcPts val="600"/>
              </a:spcBef>
              <a:spcAft>
                <a:spcPts val="600"/>
              </a:spcAft>
              <a:buClrTx/>
              <a:buSzTx/>
              <a:buFont typeface="Arial" panose="020B0604020202020204" pitchFamily="34" charset="0"/>
              <a:buNone/>
              <a:tabLst/>
              <a:defRPr/>
            </a:pPr>
            <a:r>
              <a:rPr kumimoji="0" lang="lv-LV" sz="2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“Noteikumi par pašvaldību teritorijas attīstības plānošanas dokumentiem” </a:t>
            </a:r>
          </a:p>
        </p:txBody>
      </p:sp>
    </p:spTree>
    <p:extLst>
      <p:ext uri="{BB962C8B-B14F-4D97-AF65-F5344CB8AC3E}">
        <p14:creationId xmlns:p14="http://schemas.microsoft.com/office/powerpoint/2010/main" val="36312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Placeholder 7">
            <a:extLst>
              <a:ext uri="{FF2B5EF4-FFF2-40B4-BE49-F238E27FC236}">
                <a16:creationId xmlns:a16="http://schemas.microsoft.com/office/drawing/2014/main" id="{BD7FDFE4-E947-44B6-8373-36F87E2FC5C1}"/>
              </a:ext>
            </a:extLst>
          </p:cNvPr>
          <p:cNvSpPr>
            <a:spLocks noGrp="1"/>
          </p:cNvSpPr>
          <p:nvPr>
            <p:ph type="body" sz="quarter" idx="10"/>
          </p:nvPr>
        </p:nvSpPr>
        <p:spPr/>
        <p:txBody>
          <a:bodyPr/>
          <a:lstStyle/>
          <a:p>
            <a:pPr algn="ctr"/>
            <a:r>
              <a:rPr lang="lv-LV" altLang="lv-LV" dirty="0"/>
              <a:t>2022. gada 11. maijs</a:t>
            </a:r>
          </a:p>
        </p:txBody>
      </p:sp>
      <p:sp>
        <p:nvSpPr>
          <p:cNvPr id="16390" name="Slide Number Placeholder 4">
            <a:extLst>
              <a:ext uri="{FF2B5EF4-FFF2-40B4-BE49-F238E27FC236}">
                <a16:creationId xmlns:a16="http://schemas.microsoft.com/office/drawing/2014/main" id="{10FE92C9-DB29-4B75-BAF7-E614CABE39B1}"/>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52477A18-C116-4921-B183-2FECD92C4D0D}" type="slidenum">
              <a:rPr lang="en-US" altLang="en-US" sz="1000">
                <a:solidFill>
                  <a:srgbClr val="898989"/>
                </a:solidFill>
                <a:latin typeface="Verdana" panose="020B0604030504040204" pitchFamily="34" charset="0"/>
              </a:rPr>
              <a:pPr/>
              <a:t>7</a:t>
            </a:fld>
            <a:endParaRPr lang="en-US" altLang="en-US" sz="1000">
              <a:solidFill>
                <a:srgbClr val="898989"/>
              </a:solidFill>
              <a:latin typeface="Verdana" panose="020B0604030504040204" pitchFamily="34" charset="0"/>
            </a:endParaRPr>
          </a:p>
        </p:txBody>
      </p:sp>
      <p:sp>
        <p:nvSpPr>
          <p:cNvPr id="8" name="Text Placeholder 8">
            <a:extLst>
              <a:ext uri="{FF2B5EF4-FFF2-40B4-BE49-F238E27FC236}">
                <a16:creationId xmlns:a16="http://schemas.microsoft.com/office/drawing/2014/main" id="{B604A060-7D0A-DC2F-E4B6-3F85F44E3BFA}"/>
              </a:ext>
            </a:extLst>
          </p:cNvPr>
          <p:cNvSpPr txBox="1">
            <a:spLocks/>
          </p:cNvSpPr>
          <p:nvPr/>
        </p:nvSpPr>
        <p:spPr bwMode="auto">
          <a:xfrm>
            <a:off x="6705600" y="6324600"/>
            <a:ext cx="487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marL="0" indent="0" algn="r" defTabSz="938213" rtl="0" eaLnBrk="0" fontAlgn="base" hangingPunct="0">
              <a:spcBef>
                <a:spcPct val="20000"/>
              </a:spcBef>
              <a:spcAft>
                <a:spcPct val="0"/>
              </a:spcAft>
              <a:buFont typeface="Arial" panose="020B0604020202020204" pitchFamily="34" charset="0"/>
              <a:buNone/>
              <a:defRPr sz="10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gn="ctr"/>
            <a:r>
              <a:rPr lang="lv-LV" dirty="0"/>
              <a:t>Seminārs par teritorijas plānošanas jautājumiem </a:t>
            </a:r>
            <a:endParaRPr lang="lv-LV" altLang="lv-LV" dirty="0"/>
          </a:p>
        </p:txBody>
      </p:sp>
      <p:sp>
        <p:nvSpPr>
          <p:cNvPr id="10" name="TextBox 9">
            <a:extLst>
              <a:ext uri="{FF2B5EF4-FFF2-40B4-BE49-F238E27FC236}">
                <a16:creationId xmlns:a16="http://schemas.microsoft.com/office/drawing/2014/main" id="{F8EFC94E-FE53-274B-9419-69E45A4DFB36}"/>
              </a:ext>
            </a:extLst>
          </p:cNvPr>
          <p:cNvSpPr txBox="1"/>
          <p:nvPr/>
        </p:nvSpPr>
        <p:spPr>
          <a:xfrm>
            <a:off x="1027521" y="2057901"/>
            <a:ext cx="10451184" cy="3447098"/>
          </a:xfrm>
          <a:prstGeom prst="rect">
            <a:avLst/>
          </a:prstGeom>
          <a:noFill/>
        </p:spPr>
        <p:txBody>
          <a:bodyPr wrap="square">
            <a:spAutoFit/>
          </a:bodyPr>
          <a:lstStyle/>
          <a:p>
            <a:pPr marL="342900" indent="-342900" algn="just">
              <a:spcBef>
                <a:spcPts val="600"/>
              </a:spcBef>
              <a:spcAft>
                <a:spcPts val="600"/>
              </a:spcAft>
              <a:buFont typeface="Arial" panose="020B0604020202020204" pitchFamily="34" charset="0"/>
              <a:buChar char="•"/>
            </a:pPr>
            <a:r>
              <a:rPr lang="lv-LV" sz="2400" dirty="0">
                <a:solidFill>
                  <a:srgbClr val="000000"/>
                </a:solidFill>
                <a:latin typeface="Verdana" panose="020B0604030504040204" pitchFamily="34" charset="0"/>
                <a:ea typeface="Verdana" panose="020B0604030504040204" pitchFamily="34" charset="0"/>
              </a:rPr>
              <a:t>I</a:t>
            </a:r>
            <a:r>
              <a:rPr lang="lv-LV" sz="2400" dirty="0">
                <a:solidFill>
                  <a:srgbClr val="000000"/>
                </a:solidFill>
                <a:effectLst/>
                <a:latin typeface="Verdana" panose="020B0604030504040204" pitchFamily="34" charset="0"/>
                <a:ea typeface="Verdana" panose="020B0604030504040204" pitchFamily="34" charset="0"/>
              </a:rPr>
              <a:t>zvērtē detālplānojumu atbilstību spēkā esošajam teritorijas plānojumam un spēkā esošajam normatīvajam regulējumam</a:t>
            </a:r>
            <a:endParaRPr lang="lv-LV" sz="2400" dirty="0">
              <a:solidFill>
                <a:srgbClr val="000000"/>
              </a:solidFill>
              <a:latin typeface="Verdana" panose="020B0604030504040204" pitchFamily="34" charset="0"/>
              <a:ea typeface="Verdana" panose="020B0604030504040204" pitchFamily="34" charset="0"/>
            </a:endParaRPr>
          </a:p>
          <a:p>
            <a:pPr marL="342900" indent="-342900" algn="just">
              <a:spcBef>
                <a:spcPts val="600"/>
              </a:spcBef>
              <a:spcAft>
                <a:spcPts val="600"/>
              </a:spcAft>
              <a:buFont typeface="Arial" panose="020B0604020202020204" pitchFamily="34" charset="0"/>
              <a:buChar char="•"/>
            </a:pPr>
            <a:r>
              <a:rPr lang="lv-LV" sz="24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Izvērtējot apstiprinātos detālplānojumus, pārbauda katra detālplānojuma īstenošanu</a:t>
            </a:r>
          </a:p>
          <a:p>
            <a:pPr marL="342900" indent="-342900" algn="just">
              <a:spcBef>
                <a:spcPts val="600"/>
              </a:spcBef>
              <a:spcAft>
                <a:spcPts val="600"/>
              </a:spcAft>
              <a:buFont typeface="Arial" panose="020B0604020202020204" pitchFamily="34" charset="0"/>
              <a:buChar char="•"/>
            </a:pPr>
            <a:r>
              <a:rPr lang="lv-LV" sz="24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Par detālplānojumu īstenošanas uzsākšanu uzskatāma izsniegtā būvatļauja detālplānojumā paredzētās apbūves, ceļu vai  inženierkomunikāciju būvniecībai</a:t>
            </a:r>
            <a:endParaRPr lang="lv-LV" sz="2400" dirty="0">
              <a:effectLst/>
              <a:latin typeface="Verdana" panose="020B0604030504040204" pitchFamily="34" charset="0"/>
              <a:ea typeface="Verdana" panose="020B0604030504040204" pitchFamily="34" charset="0"/>
              <a:cs typeface="Times New Roman" panose="02020603050405020304" pitchFamily="18" charset="0"/>
            </a:endParaRPr>
          </a:p>
          <a:p>
            <a:pPr marL="342900" indent="-342900" algn="just">
              <a:spcBef>
                <a:spcPts val="600"/>
              </a:spcBef>
              <a:spcAft>
                <a:spcPts val="600"/>
              </a:spcAft>
              <a:buFont typeface="Arial" panose="020B0604020202020204" pitchFamily="34" charset="0"/>
              <a:buChar char="•"/>
            </a:pPr>
            <a:endParaRPr lang="lv-LV" sz="2000" b="0" i="0" dirty="0">
              <a:solidFill>
                <a:srgbClr val="414142"/>
              </a:solidFill>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5173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5">
            <a:extLst>
              <a:ext uri="{FF2B5EF4-FFF2-40B4-BE49-F238E27FC236}">
                <a16:creationId xmlns:a16="http://schemas.microsoft.com/office/drawing/2014/main" id="{588AEE49-6D94-4D0F-8102-8E7748D9751F}"/>
              </a:ext>
            </a:extLst>
          </p:cNvPr>
          <p:cNvSpPr>
            <a:spLocks noGrp="1"/>
          </p:cNvSpPr>
          <p:nvPr>
            <p:ph type="title"/>
          </p:nvPr>
        </p:nvSpPr>
        <p:spPr>
          <a:xfrm>
            <a:off x="3454400" y="1066788"/>
            <a:ext cx="6096000" cy="1036638"/>
          </a:xfrm>
        </p:spPr>
        <p:txBody>
          <a:bodyPr/>
          <a:lstStyle/>
          <a:p>
            <a:r>
              <a:rPr lang="lv-LV" altLang="lv-LV" dirty="0">
                <a:latin typeface="Verdana"/>
                <a:ea typeface="Verdana"/>
              </a:rPr>
              <a:t>Detālplānojumu atceļ, ja</a:t>
            </a:r>
            <a:br>
              <a:rPr lang="lv-LV" altLang="lv-LV" dirty="0">
                <a:latin typeface="Verdana"/>
                <a:ea typeface="Verdana"/>
              </a:rPr>
            </a:br>
            <a:endParaRPr lang="lv-LV" altLang="lv-LV" dirty="0">
              <a:latin typeface="Verdana"/>
              <a:ea typeface="Verdana"/>
            </a:endParaRPr>
          </a:p>
        </p:txBody>
      </p:sp>
      <p:sp>
        <p:nvSpPr>
          <p:cNvPr id="16388" name="Text Placeholder 7">
            <a:extLst>
              <a:ext uri="{FF2B5EF4-FFF2-40B4-BE49-F238E27FC236}">
                <a16:creationId xmlns:a16="http://schemas.microsoft.com/office/drawing/2014/main" id="{BD7FDFE4-E947-44B6-8373-36F87E2FC5C1}"/>
              </a:ext>
            </a:extLst>
          </p:cNvPr>
          <p:cNvSpPr>
            <a:spLocks noGrp="1"/>
          </p:cNvSpPr>
          <p:nvPr>
            <p:ph type="body" sz="quarter" idx="10"/>
          </p:nvPr>
        </p:nvSpPr>
        <p:spPr/>
        <p:txBody>
          <a:bodyPr/>
          <a:lstStyle/>
          <a:p>
            <a:pPr algn="ctr"/>
            <a:r>
              <a:rPr lang="lv-LV" altLang="lv-LV" dirty="0"/>
              <a:t>2022. gada 11. maijs</a:t>
            </a:r>
          </a:p>
        </p:txBody>
      </p:sp>
      <p:sp>
        <p:nvSpPr>
          <p:cNvPr id="16390" name="Slide Number Placeholder 4">
            <a:extLst>
              <a:ext uri="{FF2B5EF4-FFF2-40B4-BE49-F238E27FC236}">
                <a16:creationId xmlns:a16="http://schemas.microsoft.com/office/drawing/2014/main" id="{10FE92C9-DB29-4B75-BAF7-E614CABE39B1}"/>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52477A18-C116-4921-B183-2FECD92C4D0D}" type="slidenum">
              <a:rPr lang="en-US" altLang="en-US" sz="1000">
                <a:solidFill>
                  <a:srgbClr val="898989"/>
                </a:solidFill>
                <a:latin typeface="Verdana" panose="020B0604030504040204" pitchFamily="34" charset="0"/>
              </a:rPr>
              <a:pPr/>
              <a:t>8</a:t>
            </a:fld>
            <a:endParaRPr lang="en-US" altLang="en-US" sz="1000">
              <a:solidFill>
                <a:srgbClr val="898989"/>
              </a:solidFill>
              <a:latin typeface="Verdana" panose="020B0604030504040204" pitchFamily="34" charset="0"/>
            </a:endParaRPr>
          </a:p>
        </p:txBody>
      </p:sp>
      <p:sp>
        <p:nvSpPr>
          <p:cNvPr id="10" name="Text Placeholder 8">
            <a:extLst>
              <a:ext uri="{FF2B5EF4-FFF2-40B4-BE49-F238E27FC236}">
                <a16:creationId xmlns:a16="http://schemas.microsoft.com/office/drawing/2014/main" id="{707F42B9-EEB9-FA37-B624-8E92B10D9EE8}"/>
              </a:ext>
            </a:extLst>
          </p:cNvPr>
          <p:cNvSpPr>
            <a:spLocks noGrp="1"/>
          </p:cNvSpPr>
          <p:nvPr>
            <p:ph type="body" sz="quarter" idx="12"/>
          </p:nvPr>
        </p:nvSpPr>
        <p:spPr>
          <a:xfrm>
            <a:off x="6502400" y="6324600"/>
            <a:ext cx="4876800" cy="304800"/>
          </a:xfrm>
        </p:spPr>
        <p:txBody>
          <a:bodyPr/>
          <a:lstStyle/>
          <a:p>
            <a:pPr algn="ctr"/>
            <a:r>
              <a:rPr lang="lv-LV" dirty="0"/>
              <a:t>Seminārs par teritorijas plānošanas jautājumiem </a:t>
            </a:r>
            <a:endParaRPr lang="lv-LV" altLang="lv-LV" dirty="0"/>
          </a:p>
        </p:txBody>
      </p:sp>
      <p:sp>
        <p:nvSpPr>
          <p:cNvPr id="12" name="TextBox 11">
            <a:extLst>
              <a:ext uri="{FF2B5EF4-FFF2-40B4-BE49-F238E27FC236}">
                <a16:creationId xmlns:a16="http://schemas.microsoft.com/office/drawing/2014/main" id="{616BE116-0546-41CB-C6DB-3AACDA3D6A46}"/>
              </a:ext>
            </a:extLst>
          </p:cNvPr>
          <p:cNvSpPr txBox="1"/>
          <p:nvPr/>
        </p:nvSpPr>
        <p:spPr>
          <a:xfrm>
            <a:off x="1145309" y="2168414"/>
            <a:ext cx="10030113" cy="2152064"/>
          </a:xfrm>
          <a:prstGeom prst="rect">
            <a:avLst/>
          </a:prstGeom>
          <a:noFill/>
        </p:spPr>
        <p:txBody>
          <a:bodyPr wrap="square">
            <a:spAutoFit/>
          </a:bodyPr>
          <a:lstStyle/>
          <a:p>
            <a:pPr indent="457200" algn="just">
              <a:lnSpc>
                <a:spcPct val="107000"/>
              </a:lnSpc>
              <a:spcAft>
                <a:spcPts val="800"/>
              </a:spcAft>
            </a:pPr>
            <a:r>
              <a:rPr lang="lv-LV"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1. detālplānojums neatbilst spēkā esošajam normatīvajam regulējumam un teritorijas plānojumam</a:t>
            </a:r>
            <a:endParaRPr lang="lv-LV" sz="1800" dirty="0">
              <a:effectLst/>
              <a:latin typeface="Verdana" panose="020B0604030504040204" pitchFamily="34" charset="0"/>
              <a:ea typeface="Verdana" panose="020B0604030504040204" pitchFamily="34" charset="0"/>
              <a:cs typeface="Times New Roman" panose="02020603050405020304" pitchFamily="18" charset="0"/>
            </a:endParaRPr>
          </a:p>
          <a:p>
            <a:pPr indent="457200" algn="just">
              <a:lnSpc>
                <a:spcPct val="107000"/>
              </a:lnSpc>
              <a:spcAft>
                <a:spcPts val="800"/>
              </a:spcAft>
            </a:pPr>
            <a:r>
              <a:rPr lang="lv-LV"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2. detālplānojums ir īstenots</a:t>
            </a:r>
            <a:endParaRPr lang="lv-LV" sz="1800" dirty="0">
              <a:effectLst/>
              <a:latin typeface="Verdana" panose="020B0604030504040204" pitchFamily="34" charset="0"/>
              <a:ea typeface="Verdana" panose="020B0604030504040204" pitchFamily="34" charset="0"/>
              <a:cs typeface="Times New Roman" panose="02020603050405020304" pitchFamily="18" charset="0"/>
            </a:endParaRPr>
          </a:p>
          <a:p>
            <a:pPr indent="457200" algn="just">
              <a:lnSpc>
                <a:spcPct val="107000"/>
              </a:lnSpc>
              <a:spcAft>
                <a:spcPts val="800"/>
              </a:spcAft>
            </a:pPr>
            <a:r>
              <a:rPr lang="lv-LV"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3. detālplānojums ir integrēts spēkā esošā teritorijas plānojumā</a:t>
            </a:r>
            <a:endParaRPr lang="lv-LV" sz="1800" dirty="0">
              <a:effectLst/>
              <a:latin typeface="Verdana" panose="020B0604030504040204" pitchFamily="34" charset="0"/>
              <a:ea typeface="Verdana" panose="020B0604030504040204" pitchFamily="34" charset="0"/>
              <a:cs typeface="Times New Roman" panose="02020603050405020304" pitchFamily="18" charset="0"/>
            </a:endParaRPr>
          </a:p>
          <a:p>
            <a:pPr indent="457200" algn="just">
              <a:lnSpc>
                <a:spcPct val="107000"/>
              </a:lnSpc>
              <a:spcAft>
                <a:spcPts val="800"/>
              </a:spcAft>
            </a:pPr>
            <a:r>
              <a:rPr lang="lv-LV"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4. detālplānojuma īstenošana nav uzsākta un administratīvais līgums par tā īstenošanu nav pagarināts</a:t>
            </a:r>
            <a:endParaRPr lang="lv-LV" sz="18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2F1ED036-4108-A59C-9875-2C776D640CED}"/>
              </a:ext>
            </a:extLst>
          </p:cNvPr>
          <p:cNvSpPr txBox="1"/>
          <p:nvPr/>
        </p:nvSpPr>
        <p:spPr>
          <a:xfrm>
            <a:off x="839210" y="4689586"/>
            <a:ext cx="10336213" cy="1396793"/>
          </a:xfrm>
          <a:prstGeom prst="rect">
            <a:avLst/>
          </a:prstGeom>
          <a:noFill/>
        </p:spPr>
        <p:txBody>
          <a:bodyPr wrap="square">
            <a:spAutoFit/>
          </a:bodyPr>
          <a:lstStyle/>
          <a:p>
            <a:pPr algn="just">
              <a:lnSpc>
                <a:spcPct val="107000"/>
              </a:lnSpc>
              <a:spcAft>
                <a:spcPts val="800"/>
              </a:spcAft>
            </a:pPr>
            <a:endParaRPr lang="lv-LV"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p>
            <a:pPr algn="just">
              <a:lnSpc>
                <a:spcPct val="107000"/>
              </a:lnSpc>
              <a:spcAft>
                <a:spcPts val="800"/>
              </a:spcAft>
            </a:pPr>
            <a:r>
              <a:rPr lang="lv-LV" sz="1800" b="1" i="1"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 </a:t>
            </a:r>
            <a:r>
              <a:rPr lang="lv-LV" sz="1800" i="1" dirty="0">
                <a:solidFill>
                  <a:srgbClr val="000000"/>
                </a:solidFill>
                <a:latin typeface="Verdana" panose="020B0604030504040204" pitchFamily="34" charset="0"/>
                <a:ea typeface="Verdana" panose="020B0604030504040204" pitchFamily="34" charset="0"/>
                <a:cs typeface="Times New Roman" panose="02020603050405020304" pitchFamily="18" charset="0"/>
              </a:rPr>
              <a:t>Detālplānojumus apstiprina un izdod administratīvo aktu, kuram pievienots administratīvais līgums par detālplānojuma īstenošanu jau no 19.10.2012.</a:t>
            </a:r>
          </a:p>
          <a:p>
            <a:pPr algn="just">
              <a:lnSpc>
                <a:spcPct val="107000"/>
              </a:lnSpc>
              <a:spcAft>
                <a:spcPts val="800"/>
              </a:spcAft>
            </a:pPr>
            <a:endParaRPr lang="lv-LV" sz="140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77160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1E97B71-A677-431A-D6F9-6157C6B4F9AC}"/>
              </a:ext>
            </a:extLst>
          </p:cNvPr>
          <p:cNvSpPr>
            <a:spLocks noGrp="1"/>
          </p:cNvSpPr>
          <p:nvPr>
            <p:ph type="body" sz="quarter" idx="10"/>
          </p:nvPr>
        </p:nvSpPr>
        <p:spPr/>
        <p:txBody>
          <a:bodyPr/>
          <a:lstStyle/>
          <a:p>
            <a:r>
              <a:rPr lang="lv-LV" altLang="lv-LV" dirty="0"/>
              <a:t>2022. gada 11. maijs</a:t>
            </a:r>
          </a:p>
          <a:p>
            <a:endParaRPr lang="lv-LV" dirty="0"/>
          </a:p>
        </p:txBody>
      </p:sp>
      <p:sp>
        <p:nvSpPr>
          <p:cNvPr id="5" name="Text Placeholder 4">
            <a:extLst>
              <a:ext uri="{FF2B5EF4-FFF2-40B4-BE49-F238E27FC236}">
                <a16:creationId xmlns:a16="http://schemas.microsoft.com/office/drawing/2014/main" id="{EAD81EDB-3BF0-689F-DDEB-FE2625632D52}"/>
              </a:ext>
            </a:extLst>
          </p:cNvPr>
          <p:cNvSpPr>
            <a:spLocks noGrp="1"/>
          </p:cNvSpPr>
          <p:nvPr>
            <p:ph type="body" sz="quarter" idx="12"/>
          </p:nvPr>
        </p:nvSpPr>
        <p:spPr/>
        <p:txBody>
          <a:bodyPr/>
          <a:lstStyle/>
          <a:p>
            <a:r>
              <a:rPr lang="lv-LV" dirty="0"/>
              <a:t>Seminārs par teritorijas plānošanas jautājumiem </a:t>
            </a:r>
            <a:endParaRPr lang="lv-LV" altLang="lv-LV" dirty="0"/>
          </a:p>
          <a:p>
            <a:endParaRPr lang="lv-LV" dirty="0"/>
          </a:p>
        </p:txBody>
      </p:sp>
      <p:sp>
        <p:nvSpPr>
          <p:cNvPr id="6" name="Slide Number Placeholder 5">
            <a:extLst>
              <a:ext uri="{FF2B5EF4-FFF2-40B4-BE49-F238E27FC236}">
                <a16:creationId xmlns:a16="http://schemas.microsoft.com/office/drawing/2014/main" id="{162818E3-E152-A808-3F8E-749D285B99A5}"/>
              </a:ext>
            </a:extLst>
          </p:cNvPr>
          <p:cNvSpPr>
            <a:spLocks noGrp="1"/>
          </p:cNvSpPr>
          <p:nvPr>
            <p:ph type="sldNum" sz="quarter" idx="13"/>
          </p:nvPr>
        </p:nvSpPr>
        <p:spPr/>
        <p:txBody>
          <a:bodyPr/>
          <a:lstStyle/>
          <a:p>
            <a:fld id="{5D814EB6-AA6C-49B0-BB8B-5AE4FFC4980D}" type="slidenum">
              <a:rPr lang="en-US" altLang="en-US" smtClean="0"/>
              <a:pPr/>
              <a:t>9</a:t>
            </a:fld>
            <a:endParaRPr lang="en-US" altLang="en-US"/>
          </a:p>
        </p:txBody>
      </p:sp>
      <p:sp>
        <p:nvSpPr>
          <p:cNvPr id="9" name="Title 8">
            <a:extLst>
              <a:ext uri="{FF2B5EF4-FFF2-40B4-BE49-F238E27FC236}">
                <a16:creationId xmlns:a16="http://schemas.microsoft.com/office/drawing/2014/main" id="{3E32EEC3-1627-D866-5C4F-46AE7DBA5360}"/>
              </a:ext>
            </a:extLst>
          </p:cNvPr>
          <p:cNvSpPr>
            <a:spLocks noGrp="1"/>
          </p:cNvSpPr>
          <p:nvPr>
            <p:ph type="title"/>
          </p:nvPr>
        </p:nvSpPr>
        <p:spPr/>
        <p:txBody>
          <a:bodyPr/>
          <a:lstStyle/>
          <a:p>
            <a:r>
              <a:rPr lang="lv-LV" dirty="0"/>
              <a:t>Pārskatāmi un atceļami detālplānojumi,</a:t>
            </a:r>
            <a:br>
              <a:rPr lang="lv-LV" dirty="0"/>
            </a:br>
            <a:r>
              <a:rPr lang="lv-LV" dirty="0"/>
              <a:t>			</a:t>
            </a:r>
            <a:r>
              <a:rPr lang="lv-LV" dirty="0">
                <a:solidFill>
                  <a:schemeClr val="tx1">
                    <a:lumMod val="50000"/>
                    <a:lumOff val="50000"/>
                  </a:schemeClr>
                </a:solidFill>
              </a:rPr>
              <a:t>piemēri</a:t>
            </a:r>
          </a:p>
        </p:txBody>
      </p:sp>
      <p:grpSp>
        <p:nvGrpSpPr>
          <p:cNvPr id="17" name="Group 16">
            <a:extLst>
              <a:ext uri="{FF2B5EF4-FFF2-40B4-BE49-F238E27FC236}">
                <a16:creationId xmlns:a16="http://schemas.microsoft.com/office/drawing/2014/main" id="{5C16299B-E538-8AC5-0DBC-5C1856D79EAC}"/>
              </a:ext>
            </a:extLst>
          </p:cNvPr>
          <p:cNvGrpSpPr/>
          <p:nvPr/>
        </p:nvGrpSpPr>
        <p:grpSpPr>
          <a:xfrm>
            <a:off x="2007997" y="1456753"/>
            <a:ext cx="5510403" cy="4867847"/>
            <a:chOff x="2007997" y="1456753"/>
            <a:chExt cx="5510403" cy="4867847"/>
          </a:xfrm>
        </p:grpSpPr>
        <p:pic>
          <p:nvPicPr>
            <p:cNvPr id="8" name="Picture 7">
              <a:extLst>
                <a:ext uri="{FF2B5EF4-FFF2-40B4-BE49-F238E27FC236}">
                  <a16:creationId xmlns:a16="http://schemas.microsoft.com/office/drawing/2014/main" id="{FCB7664B-17EF-B896-08F9-2FA825F841AA}"/>
                </a:ext>
              </a:extLst>
            </p:cNvPr>
            <p:cNvPicPr>
              <a:picLocks noChangeAspect="1"/>
            </p:cNvPicPr>
            <p:nvPr/>
          </p:nvPicPr>
          <p:blipFill>
            <a:blip r:embed="rId3"/>
            <a:stretch>
              <a:fillRect/>
            </a:stretch>
          </p:blipFill>
          <p:spPr>
            <a:xfrm>
              <a:off x="2007997" y="1456753"/>
              <a:ext cx="5510403" cy="4867847"/>
            </a:xfrm>
            <a:prstGeom prst="rect">
              <a:avLst/>
            </a:prstGeom>
          </p:spPr>
        </p:pic>
        <p:sp>
          <p:nvSpPr>
            <p:cNvPr id="16" name="Oval 15">
              <a:extLst>
                <a:ext uri="{FF2B5EF4-FFF2-40B4-BE49-F238E27FC236}">
                  <a16:creationId xmlns:a16="http://schemas.microsoft.com/office/drawing/2014/main" id="{E9C914A1-ABBC-BA72-3789-294BC4D27DDA}"/>
                </a:ext>
              </a:extLst>
            </p:cNvPr>
            <p:cNvSpPr/>
            <p:nvPr/>
          </p:nvSpPr>
          <p:spPr>
            <a:xfrm>
              <a:off x="5915025" y="4362450"/>
              <a:ext cx="1476375" cy="2095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grpSp>
        <p:nvGrpSpPr>
          <p:cNvPr id="15" name="Group 14">
            <a:extLst>
              <a:ext uri="{FF2B5EF4-FFF2-40B4-BE49-F238E27FC236}">
                <a16:creationId xmlns:a16="http://schemas.microsoft.com/office/drawing/2014/main" id="{098CC895-2732-6320-6E0D-98648921ACA3}"/>
              </a:ext>
            </a:extLst>
          </p:cNvPr>
          <p:cNvGrpSpPr/>
          <p:nvPr/>
        </p:nvGrpSpPr>
        <p:grpSpPr>
          <a:xfrm>
            <a:off x="6024562" y="2052637"/>
            <a:ext cx="5667375" cy="1990725"/>
            <a:chOff x="6024562" y="2052637"/>
            <a:chExt cx="5667375" cy="1990725"/>
          </a:xfrm>
        </p:grpSpPr>
        <p:pic>
          <p:nvPicPr>
            <p:cNvPr id="11" name="Picture 10">
              <a:extLst>
                <a:ext uri="{FF2B5EF4-FFF2-40B4-BE49-F238E27FC236}">
                  <a16:creationId xmlns:a16="http://schemas.microsoft.com/office/drawing/2014/main" id="{CDA3B806-DB3E-08A3-5B56-E37286835D90}"/>
                </a:ext>
              </a:extLst>
            </p:cNvPr>
            <p:cNvPicPr>
              <a:picLocks noChangeAspect="1"/>
            </p:cNvPicPr>
            <p:nvPr/>
          </p:nvPicPr>
          <p:blipFill>
            <a:blip r:embed="rId4"/>
            <a:stretch>
              <a:fillRect/>
            </a:stretch>
          </p:blipFill>
          <p:spPr>
            <a:xfrm>
              <a:off x="6024562" y="2052637"/>
              <a:ext cx="5667375" cy="1990725"/>
            </a:xfrm>
            <a:prstGeom prst="rect">
              <a:avLst/>
            </a:prstGeom>
          </p:spPr>
        </p:pic>
        <p:sp>
          <p:nvSpPr>
            <p:cNvPr id="12" name="Oval 11">
              <a:extLst>
                <a:ext uri="{FF2B5EF4-FFF2-40B4-BE49-F238E27FC236}">
                  <a16:creationId xmlns:a16="http://schemas.microsoft.com/office/drawing/2014/main" id="{0CA1FC7B-01C2-FD46-65DD-8641CF2E39C6}"/>
                </a:ext>
              </a:extLst>
            </p:cNvPr>
            <p:cNvSpPr/>
            <p:nvPr/>
          </p:nvSpPr>
          <p:spPr>
            <a:xfrm>
              <a:off x="9049193" y="2405861"/>
              <a:ext cx="561975" cy="304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Oval 12">
              <a:extLst>
                <a:ext uri="{FF2B5EF4-FFF2-40B4-BE49-F238E27FC236}">
                  <a16:creationId xmlns:a16="http://schemas.microsoft.com/office/drawing/2014/main" id="{96F2686B-EAEA-5F06-207E-D732F0F460E9}"/>
                </a:ext>
              </a:extLst>
            </p:cNvPr>
            <p:cNvSpPr/>
            <p:nvPr/>
          </p:nvSpPr>
          <p:spPr>
            <a:xfrm>
              <a:off x="8998393" y="3306545"/>
              <a:ext cx="561975" cy="304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 name="Oval 13">
              <a:extLst>
                <a:ext uri="{FF2B5EF4-FFF2-40B4-BE49-F238E27FC236}">
                  <a16:creationId xmlns:a16="http://schemas.microsoft.com/office/drawing/2014/main" id="{166EF867-C31D-8BD8-1A22-E15023AE06FF}"/>
                </a:ext>
              </a:extLst>
            </p:cNvPr>
            <p:cNvSpPr/>
            <p:nvPr/>
          </p:nvSpPr>
          <p:spPr>
            <a:xfrm>
              <a:off x="6956425" y="3490014"/>
              <a:ext cx="561975" cy="20886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sp>
        <p:nvSpPr>
          <p:cNvPr id="18" name="TextBox 17">
            <a:extLst>
              <a:ext uri="{FF2B5EF4-FFF2-40B4-BE49-F238E27FC236}">
                <a16:creationId xmlns:a16="http://schemas.microsoft.com/office/drawing/2014/main" id="{F3F0EB3E-B546-6E9B-2EBD-9A6E340B82E2}"/>
              </a:ext>
            </a:extLst>
          </p:cNvPr>
          <p:cNvSpPr txBox="1"/>
          <p:nvPr/>
        </p:nvSpPr>
        <p:spPr>
          <a:xfrm>
            <a:off x="8547100" y="5421095"/>
            <a:ext cx="3238500" cy="830997"/>
          </a:xfrm>
          <a:prstGeom prst="rect">
            <a:avLst/>
          </a:prstGeom>
          <a:noFill/>
        </p:spPr>
        <p:txBody>
          <a:bodyPr wrap="square" rtlCol="0">
            <a:spAutoFit/>
          </a:bodyPr>
          <a:lstStyle/>
          <a:p>
            <a:pPr marL="285750" indent="-285750">
              <a:buFont typeface="Arial" panose="020B0604020202020204" pitchFamily="34" charset="0"/>
              <a:buChar char="•"/>
            </a:pPr>
            <a:r>
              <a:rPr lang="lv-LV" sz="1200" dirty="0">
                <a:latin typeface="Verdana" panose="020B0604030504040204" pitchFamily="34" charset="0"/>
                <a:ea typeface="Verdana" panose="020B0604030504040204" pitchFamily="34" charset="0"/>
              </a:rPr>
              <a:t>DP ir izstrādāts tikai zemes sadalei</a:t>
            </a:r>
          </a:p>
          <a:p>
            <a:pPr marL="285750" indent="-285750">
              <a:buFont typeface="Arial" panose="020B0604020202020204" pitchFamily="34" charset="0"/>
              <a:buChar char="•"/>
            </a:pPr>
            <a:r>
              <a:rPr lang="lv-LV" sz="1200" dirty="0">
                <a:latin typeface="Verdana" panose="020B0604030504040204" pitchFamily="34" charset="0"/>
                <a:ea typeface="Verdana" panose="020B0604030504040204" pitchFamily="34" charset="0"/>
              </a:rPr>
              <a:t>Atzinumi sniegti saskaņojuma veidā</a:t>
            </a:r>
          </a:p>
          <a:p>
            <a:pPr marL="285750" indent="-285750">
              <a:buFont typeface="Arial" panose="020B0604020202020204" pitchFamily="34" charset="0"/>
              <a:buChar char="•"/>
            </a:pPr>
            <a:r>
              <a:rPr lang="lv-LV" sz="1200" dirty="0">
                <a:latin typeface="Verdana" panose="020B0604030504040204" pitchFamily="34" charset="0"/>
                <a:ea typeface="Verdana" panose="020B0604030504040204" pitchFamily="34" charset="0"/>
              </a:rPr>
              <a:t>Apbūves noteikumi nav detalizēti</a:t>
            </a:r>
          </a:p>
          <a:p>
            <a:pPr marL="285750" indent="-285750">
              <a:buFont typeface="Arial" panose="020B0604020202020204" pitchFamily="34" charset="0"/>
              <a:buChar char="•"/>
            </a:pPr>
            <a:r>
              <a:rPr lang="lv-LV" sz="1200" b="1">
                <a:solidFill>
                  <a:srgbClr val="FF0000"/>
                </a:solidFill>
                <a:latin typeface="Verdana" panose="020B0604030504040204" pitchFamily="34" charset="0"/>
                <a:ea typeface="Verdana" panose="020B0604030504040204" pitchFamily="34" charset="0"/>
              </a:rPr>
              <a:t>? </a:t>
            </a:r>
            <a:endParaRPr lang="lv-LV" sz="1200" b="1" dirty="0">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040464592"/>
      </p:ext>
    </p:extLst>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s" ma:contentTypeID="0x0101005B805424D48F934D858BBA40791299F0" ma:contentTypeVersion="12" ma:contentTypeDescription="Izveidot jaunu dokumentu." ma:contentTypeScope="" ma:versionID="05b651eddd135f47370d37955150bfb5">
  <xsd:schema xmlns:xsd="http://www.w3.org/2001/XMLSchema" xmlns:xs="http://www.w3.org/2001/XMLSchema" xmlns:p="http://schemas.microsoft.com/office/2006/metadata/properties" xmlns:ns3="4f81df1f-fbd0-4d3a-b103-95bca0a0e7ff" xmlns:ns4="a734bd6f-5ace-4cea-982b-a066b21eee92" targetNamespace="http://schemas.microsoft.com/office/2006/metadata/properties" ma:root="true" ma:fieldsID="ec7aaa02bc0a17d3bc40d66aeb62dfdf" ns3:_="" ns4:_="">
    <xsd:import namespace="4f81df1f-fbd0-4d3a-b103-95bca0a0e7ff"/>
    <xsd:import namespace="a734bd6f-5ace-4cea-982b-a066b21eee9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81df1f-fbd0-4d3a-b103-95bca0a0e7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34bd6f-5ace-4cea-982b-a066b21eee92" elementFormDefault="qualified">
    <xsd:import namespace="http://schemas.microsoft.com/office/2006/documentManagement/types"/>
    <xsd:import namespace="http://schemas.microsoft.com/office/infopath/2007/PartnerControls"/>
    <xsd:element name="SharedWithUsers" ma:index="12"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Koplietots ar: detalizēti" ma:internalName="SharedWithDetails" ma:readOnly="true">
      <xsd:simpleType>
        <xsd:restriction base="dms:Note">
          <xsd:maxLength value="255"/>
        </xsd:restriction>
      </xsd:simpleType>
    </xsd:element>
    <xsd:element name="SharingHintHash" ma:index="14" nillable="true" ma:displayName="Koplietošanas norādes jaucējkod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80FF4AB-0AE8-4357-BC97-C48BEC0479C6}">
  <ds:schemaRefs>
    <ds:schemaRef ds:uri="4f81df1f-fbd0-4d3a-b103-95bca0a0e7ff"/>
    <ds:schemaRef ds:uri="a734bd6f-5ace-4cea-982b-a066b21eee9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6B9DB79-CFD4-4D77-9FEC-DE21B00A646E}">
  <ds:schemaRefs>
    <ds:schemaRef ds:uri="http://schemas.microsoft.com/sharepoint/v3/contenttype/forms"/>
  </ds:schemaRefs>
</ds:datastoreItem>
</file>

<file path=customXml/itemProps3.xml><?xml version="1.0" encoding="utf-8"?>
<ds:datastoreItem xmlns:ds="http://schemas.openxmlformats.org/officeDocument/2006/customXml" ds:itemID="{B9FD93C5-74F7-4842-A0B5-C2D7534D539C}">
  <ds:schemaRefs>
    <ds:schemaRef ds:uri="a734bd6f-5ace-4cea-982b-a066b21eee92"/>
    <ds:schemaRef ds:uri="http://www.w3.org/XML/1998/namespace"/>
    <ds:schemaRef ds:uri="http://purl.org/dc/dcmitype/"/>
    <ds:schemaRef ds:uri="http://schemas.microsoft.com/office/2006/documentManagement/types"/>
    <ds:schemaRef ds:uri="http://purl.org/dc/terms/"/>
    <ds:schemaRef ds:uri="http://schemas.openxmlformats.org/package/2006/metadata/core-properties"/>
    <ds:schemaRef ds:uri="4f81df1f-fbd0-4d3a-b103-95bca0a0e7ff"/>
    <ds:schemaRef ds:uri="http://purl.org/dc/elements/1.1/"/>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89_Prezentacija_templateLV</Template>
  <TotalTime>560</TotalTime>
  <Words>900</Words>
  <Application>Microsoft Office PowerPoint</Application>
  <PresentationFormat>Widescreen</PresentationFormat>
  <Paragraphs>116</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Times New Roman</vt:lpstr>
      <vt:lpstr>Verdana</vt:lpstr>
      <vt:lpstr>89_Prezentacija_templateLV</vt:lpstr>
      <vt:lpstr> </vt:lpstr>
      <vt:lpstr>Izstrādājot jaunu teritorijas plānojumu, jāizvērtē spēkā esošie:</vt:lpstr>
      <vt:lpstr>Oficiālo publikāciju un tiesiskās informācijas likums</vt:lpstr>
      <vt:lpstr>Teritorijas plānojumi</vt:lpstr>
      <vt:lpstr>Detālplānojumu izvērtēšana  Teritorijas attīstības plānošanas likums </vt:lpstr>
      <vt:lpstr>PowerPoint Presentation</vt:lpstr>
      <vt:lpstr>PowerPoint Presentation</vt:lpstr>
      <vt:lpstr>Detālplānojumu atceļ, ja </vt:lpstr>
      <vt:lpstr>Pārskatāmi un atceļami detālplānojumi,    piemēri</vt:lpstr>
      <vt:lpstr>PowerPoint Presentation</vt:lpstr>
      <vt:lpstr>Labie piemēri izvērtēšanai</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Dagnija</dc:creator>
  <cp:lastModifiedBy>Lita Trakina</cp:lastModifiedBy>
  <cp:revision>38</cp:revision>
  <cp:lastPrinted>2022-05-10T13:38:32Z</cp:lastPrinted>
  <dcterms:created xsi:type="dcterms:W3CDTF">2014-11-20T14:46:47Z</dcterms:created>
  <dcterms:modified xsi:type="dcterms:W3CDTF">2022-05-13T06:29:27Z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0x0101005B805424D48F934D858BBA40791299F0</vt:lpwstr>
  </property>
</Properties>
</file>