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420" r:id="rId3"/>
    <p:sldId id="427" r:id="rId4"/>
    <p:sldId id="429" r:id="rId5"/>
    <p:sldId id="421" r:id="rId6"/>
    <p:sldId id="430" r:id="rId7"/>
    <p:sldId id="432" r:id="rId8"/>
    <p:sldId id="426" r:id="rId9"/>
  </p:sldIdLst>
  <p:sldSz cx="12192000" cy="6858000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73C"/>
    <a:srgbClr val="99FF99"/>
    <a:srgbClr val="76D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EDECF9-DA56-4B97-AE9D-7EF0ABB31680}" v="7" dt="2022-05-09T12:32:53.4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1" autoAdjust="0"/>
    <p:restoredTop sz="86015" autoAdjust="0"/>
  </p:normalViewPr>
  <p:slideViewPr>
    <p:cSldViewPr snapToGrid="0" snapToObjects="1">
      <p:cViewPr varScale="1">
        <p:scale>
          <a:sx n="59" d="100"/>
          <a:sy n="59" d="100"/>
        </p:scale>
        <p:origin x="1128" y="60"/>
      </p:cViewPr>
      <p:guideLst>
        <p:guide orient="horz" pos="9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8324BCA3-6CC5-4D2A-9B4C-094C436D9294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5FDF32FE-3984-4924-AA5A-C1ED6D73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 defTabSz="94643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 defTabSz="94643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07527C-8F5A-4B28-B60E-1889F73D37BE}" type="datetimeFigureOut">
              <a:rPr lang="lv-LV"/>
              <a:pPr>
                <a:defRPr/>
              </a:pPr>
              <a:t>13.05.2022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 defTabSz="94643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52196F-9F40-48C0-B5B2-FF33452523F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58059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62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C3CA202-D565-4603-8F75-B6EF6253B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B7C76CB8-2F75-45FF-93F2-03578DB06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54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34AC055-9AD5-41D4-9C55-D23018211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8D75792-8A94-4A28-9A46-4D0284BD4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A1D887-A0FE-420F-BA96-FF4ECB8AC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60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0300F0A-BBF7-4106-8E80-1DF0D3AC5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48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C679D4-6F36-4695-9A1E-AE80BC299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1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36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3679E-CA31-490C-A155-50B43F97381E}" type="datetime1">
              <a:rPr lang="en-US"/>
              <a:pPr>
                <a:defRPr/>
              </a:pPr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ECC33B-8BD0-45F6-ADD9-420434D36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201416" y="5093808"/>
            <a:ext cx="7772400" cy="1505792"/>
          </a:xfrm>
        </p:spPr>
        <p:txBody>
          <a:bodyPr>
            <a:normAutofit/>
          </a:bodyPr>
          <a:lstStyle/>
          <a:p>
            <a:pPr algn="r">
              <a:lnSpc>
                <a:spcPct val="110000"/>
              </a:lnSpc>
            </a:pPr>
            <a:r>
              <a:rPr lang="lv-LV" altLang="lv-LV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r">
              <a:lnSpc>
                <a:spcPct val="110000"/>
              </a:lnSpc>
            </a:pPr>
            <a:endParaRPr lang="lv-LV" alt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10000"/>
              </a:lnSpc>
            </a:pPr>
            <a:r>
              <a:rPr lang="lv-LV" alt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416969" y="3369139"/>
            <a:ext cx="11775031" cy="1990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lv-LV" sz="2000" dirty="0"/>
              <a:t>		… ceļa vārdi …</a:t>
            </a:r>
          </a:p>
          <a:p>
            <a:pPr algn="ctr">
              <a:lnSpc>
                <a:spcPct val="150000"/>
              </a:lnSpc>
            </a:pPr>
            <a:r>
              <a:rPr lang="lv-LV" sz="2000" dirty="0"/>
              <a:t>			jaunā teritorijas plānojuma izstrādē</a:t>
            </a:r>
            <a:endParaRPr lang="lv-LV" b="0" cap="al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/>
              <a:t>PAŠVALDĪBAS KOMPETENCE UN PIENĀKUMS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069" y="2072403"/>
            <a:ext cx="9076626" cy="271319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lv-LV" dirty="0">
                <a:effectLst/>
                <a:latin typeface="Verdana Pro" panose="020B0604020202020204" pitchFamily="34" charset="0"/>
                <a:ea typeface="Calibri" panose="020F0502020204030204" pitchFamily="34" charset="0"/>
              </a:rPr>
              <a:t> - teritorijas plānojuma izstrāde, apstiprināšana un tā īstenošanas koordinēšana un uzraudzība ir pašvaldības ekskluzīvā kompetence</a:t>
            </a:r>
          </a:p>
          <a:p>
            <a:pPr>
              <a:lnSpc>
                <a:spcPct val="110000"/>
              </a:lnSpc>
            </a:pPr>
            <a:endParaRPr lang="lv-LV" dirty="0">
              <a:effectLst/>
              <a:latin typeface="Verdana Pro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lv-LV" dirty="0">
                <a:latin typeface="Verdana Pro" panose="020B0604020202020204" pitchFamily="34" charset="0"/>
              </a:rPr>
              <a:t>- lai teritorijas plānojums būtu tiesisks, tam, pirmkārt, jāatbilst normatīvajiem aktiem un, otrkārt, jābūt noteiktā kārtībā izstrādātam un apstiprinātam.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139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/>
              <a:t>ATBALSTS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5346" y="1752601"/>
            <a:ext cx="8917054" cy="3641288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Tx/>
              <a:buChar char="-"/>
            </a:pPr>
            <a:endParaRPr lang="lv-LV" dirty="0">
              <a:solidFill>
                <a:srgbClr val="4A773C"/>
              </a:solidFill>
            </a:endParaRPr>
          </a:p>
          <a:p>
            <a:pPr>
              <a:spcBef>
                <a:spcPts val="0"/>
              </a:spcBef>
            </a:pPr>
            <a:r>
              <a:rPr lang="lv-LV" dirty="0"/>
              <a:t>- metodisko materiāls “Ieteikumi teritorijas plānojumu un       lokālplānojumu atbilstībai normatīvo aktu regulējumam” </a:t>
            </a:r>
          </a:p>
          <a:p>
            <a:pPr algn="just"/>
            <a:endParaRPr lang="lv-LV" dirty="0"/>
          </a:p>
          <a:p>
            <a:pPr marL="342900" indent="-342900" algn="just">
              <a:buFontTx/>
              <a:buChar char="-"/>
            </a:pPr>
            <a:r>
              <a:rPr lang="lv-LV" dirty="0"/>
              <a:t>plānošanas reģionu kompetence teritorijas plānojumu un lokālplānojumu izstrādes koordinēšanā un pārraudzībā</a:t>
            </a:r>
          </a:p>
          <a:p>
            <a:pPr marL="342900" indent="-342900" algn="just">
              <a:buFontTx/>
              <a:buChar char="-"/>
            </a:pPr>
            <a:endParaRPr lang="lv-LV" dirty="0"/>
          </a:p>
          <a:p>
            <a:pPr marL="342900" indent="-342900" algn="just">
              <a:buFontTx/>
              <a:buChar char="-"/>
            </a:pPr>
            <a:r>
              <a:rPr lang="lv-LV" dirty="0"/>
              <a:t>kompetenta un profesionāla izstrādes komanda (noteikumu Nr.628 7.nodaļa)</a:t>
            </a:r>
          </a:p>
          <a:p>
            <a:pPr marL="342900" indent="-342900" algn="just">
              <a:buFontTx/>
              <a:buChar char="-"/>
            </a:pPr>
            <a:endParaRPr lang="lv-LV" dirty="0"/>
          </a:p>
          <a:p>
            <a:pPr marL="342900" indent="-342900" algn="just">
              <a:buFontTx/>
              <a:buChar char="-"/>
            </a:pPr>
            <a:r>
              <a:rPr lang="lv-LV" dirty="0"/>
              <a:t>informācijas aprite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357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6347" y="1307883"/>
            <a:ext cx="9356053" cy="4703119"/>
          </a:xfrm>
        </p:spPr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lv-LV" dirty="0"/>
              <a:t>Teritorijas attīstības plānošanas likums (grozījumi spēkā no 16.03.2021)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noteikumi Nr.240 (grozījumi spēkā no 16.10.2020)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noteikumi Nr.628 (grozījumi spēkā no 03.06.2021)</a:t>
            </a:r>
          </a:p>
          <a:p>
            <a:pPr marL="342900" indent="-342900">
              <a:buFontTx/>
              <a:buChar char="-"/>
            </a:pPr>
            <a:r>
              <a:rPr lang="lv-LV" dirty="0"/>
              <a:t>Zemes pārvaldības likums (grozījumi spēkā no 02.03.2022)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noteikumi Nr.465 (spēkā no 09.07.2021)</a:t>
            </a:r>
          </a:p>
          <a:p>
            <a:pPr marL="342900" indent="-342900">
              <a:buFontTx/>
              <a:buChar char="-"/>
            </a:pPr>
            <a:r>
              <a:rPr lang="lv-LV" dirty="0"/>
              <a:t>Būvniecības likums (grozījumi spēkā no 19.05.2021)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Noteikumi Nr.693 </a:t>
            </a:r>
            <a:r>
              <a:rPr lang="lv-LV" i="1" dirty="0"/>
              <a:t>Būvju vispārīgo prasību būvnormatīvs LBN 200-21 </a:t>
            </a:r>
            <a:r>
              <a:rPr lang="lv-LV" dirty="0"/>
              <a:t>(spēkā no 01.11.2021; spēku zaudē noteikumi Nr.340 un Nr.331)</a:t>
            </a:r>
          </a:p>
          <a:p>
            <a:pPr marL="342900" indent="-342900">
              <a:buFontTx/>
              <a:buChar char="-"/>
            </a:pPr>
            <a:r>
              <a:rPr lang="lv-LV" dirty="0"/>
              <a:t>Aizsargjoslu likums (grozījumi spēkā no 20.01.2022):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67.panta grozījumi piemērojami no 01.07.2022;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grozījumi 33. panta pirmajā daļā un 67. pantā neattiecas uz pašvaldības teritorijas plānojumiem, kuri stājušies spēkā līdz 30.06.2022. </a:t>
            </a:r>
          </a:p>
          <a:p>
            <a:pPr marL="1104900" lvl="1" indent="-342900">
              <a:buFontTx/>
              <a:buChar char="-"/>
            </a:pPr>
            <a:r>
              <a:rPr lang="lv-LV" dirty="0"/>
              <a:t>noteikumi Nr.162 (grozījumi spēkā no 01.07.2022)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/>
              <a:t>NORMATĪVĀ REGULĒJUMA IZMAIŅAS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21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/>
              <a:t>ESOŠĀS SITUĀCIJAS APZINĀŠANA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0975" y="2170545"/>
            <a:ext cx="8128000" cy="2529792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r>
              <a:rPr lang="lv-LV" dirty="0"/>
              <a:t>teritorijas plānojumi</a:t>
            </a:r>
          </a:p>
          <a:p>
            <a:pPr marL="342900" indent="-342900" algn="just">
              <a:buFontTx/>
              <a:buChar char="-"/>
            </a:pPr>
            <a:r>
              <a:rPr lang="lv-LV" dirty="0"/>
              <a:t>lokālplānojumi</a:t>
            </a:r>
          </a:p>
          <a:p>
            <a:pPr marL="342900" indent="-342900" algn="just">
              <a:buFontTx/>
              <a:buChar char="-"/>
            </a:pPr>
            <a:r>
              <a:rPr lang="lv-LV" dirty="0"/>
              <a:t>detālplānojumi</a:t>
            </a:r>
          </a:p>
          <a:p>
            <a:pPr marL="342900" indent="-342900" algn="just">
              <a:buFontTx/>
              <a:buChar char="-"/>
            </a:pPr>
            <a:r>
              <a:rPr lang="lv-LV" dirty="0"/>
              <a:t>lēmumi par uzsāktiem plānošanas dokumentiem</a:t>
            </a:r>
          </a:p>
          <a:p>
            <a:pPr marL="342900" indent="-342900" algn="just">
              <a:buFontTx/>
              <a:buChar char="-"/>
            </a:pPr>
            <a:r>
              <a:rPr lang="lv-LV" dirty="0"/>
              <a:t>dokumentu pieejamība TAPIS</a:t>
            </a:r>
          </a:p>
          <a:p>
            <a:pPr marL="342900" indent="-342900" algn="just">
              <a:buFontTx/>
              <a:buChar char="-"/>
            </a:pPr>
            <a:r>
              <a:rPr lang="lv-LV" dirty="0"/>
              <a:t>plānošanas dokumentu izvērtēšana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27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/>
              <a:t>JAUNA PAŠVALDĪBA – JAUNS TERITORIJAS PLĀNOJUMS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7455" y="1752601"/>
            <a:ext cx="9214945" cy="3396915"/>
          </a:xfrm>
        </p:spPr>
        <p:txBody>
          <a:bodyPr/>
          <a:lstStyle/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lv-LV" dirty="0"/>
              <a:t>atbilstība ilgtspējīgas attīstības stratēģijai</a:t>
            </a:r>
          </a:p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lv-LV" dirty="0"/>
              <a:t>izstrādātāja izvēle</a:t>
            </a:r>
          </a:p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lv-LV" dirty="0"/>
              <a:t>izstrādes procedūra </a:t>
            </a:r>
            <a:r>
              <a:rPr lang="lv-LV" sz="1800" dirty="0"/>
              <a:t>(lēmumu pieņemšana, termiņi, nosacījumi/ atzinumi, publiskā apspriešana tikai klātienē)</a:t>
            </a:r>
          </a:p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lv-LV" dirty="0"/>
              <a:t>TAPIS </a:t>
            </a:r>
            <a:r>
              <a:rPr lang="lv-LV" sz="1800" dirty="0"/>
              <a:t>(sabiedrības informēšana par jaunumu saņemšanu)</a:t>
            </a:r>
          </a:p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lv-LV" dirty="0"/>
              <a:t>sadarbība </a:t>
            </a:r>
            <a:r>
              <a:rPr lang="lv-LV" sz="1800" dirty="0"/>
              <a:t>(pašvaldība – izstrādes vadītājs – izstrādātājs – institūcijas – sabiedrība)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93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/>
              <a:t>KOPĪGAIS UZDEVUMS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0" y="899321"/>
            <a:ext cx="8128000" cy="1202943"/>
          </a:xfrm>
        </p:spPr>
        <p:txBody>
          <a:bodyPr/>
          <a:lstStyle/>
          <a:p>
            <a:r>
              <a:rPr lang="lv-LV" b="1" dirty="0"/>
              <a:t> līdz 31.12.2025 </a:t>
            </a:r>
            <a:r>
              <a:rPr lang="lv-LV" dirty="0"/>
              <a:t>izstrādāt un apstiprināt jauno teritorijas plānojumu </a:t>
            </a:r>
          </a:p>
          <a:p>
            <a:r>
              <a:rPr lang="lv-LV" dirty="0"/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635E70-086C-3C7A-09C5-AE9328120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127" y="1508172"/>
            <a:ext cx="7213600" cy="510481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4E567D-8B46-382C-89A2-4D2976BE286E}"/>
              </a:ext>
            </a:extLst>
          </p:cNvPr>
          <p:cNvSpPr txBox="1"/>
          <p:nvPr/>
        </p:nvSpPr>
        <p:spPr>
          <a:xfrm>
            <a:off x="866273" y="2014682"/>
            <a:ext cx="30301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…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un izkrāsot šo karti… </a:t>
            </a:r>
            <a:r>
              <a:rPr lang="lv-LV" sz="1400" i="1" dirty="0">
                <a:latin typeface="Verdana" panose="020B0604030504040204" pitchFamily="34" charset="0"/>
                <a:ea typeface="Verdana" panose="020B0604030504040204" pitchFamily="34" charset="0"/>
              </a:rPr>
              <a:t>(saplānot ilgtspējīgi, ar skatu 25 gadus uz priekšu)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7CB4801-1208-D72D-171D-A557E433B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217" y="3049918"/>
            <a:ext cx="2670279" cy="26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03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sz="3200" dirty="0">
                <a:latin typeface="+mj-lt"/>
              </a:rPr>
              <a:t>Cerot uz savstarpēju sapratni un</a:t>
            </a:r>
          </a:p>
          <a:p>
            <a:r>
              <a:rPr lang="lv-LV" sz="3200" dirty="0">
                <a:latin typeface="+mj-lt"/>
              </a:rPr>
              <a:t> sadarbību arī turpmāk!</a:t>
            </a:r>
          </a:p>
        </p:txBody>
      </p:sp>
    </p:spTree>
    <p:extLst>
      <p:ext uri="{BB962C8B-B14F-4D97-AF65-F5344CB8AC3E}">
        <p14:creationId xmlns:p14="http://schemas.microsoft.com/office/powerpoint/2010/main" val="4210029873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8658</TotalTime>
  <Words>349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Verdana Pro</vt:lpstr>
      <vt:lpstr>89_Prezentacija_templateLV</vt:lpstr>
      <vt:lpstr>PowerPoint Presentation</vt:lpstr>
      <vt:lpstr>PAŠVALDĪBAS KOMPETENCE UN PIENĀKUMS</vt:lpstr>
      <vt:lpstr>ATBALSTS</vt:lpstr>
      <vt:lpstr>NORMATĪVĀ REGULĒJUMA IZMAIŅAS</vt:lpstr>
      <vt:lpstr>ESOŠĀS SITUĀCIJAS APZINĀŠANA</vt:lpstr>
      <vt:lpstr>JAUNA PAŠVALDĪBA – JAUNS TERITORIJAS PLĀNOJUMS</vt:lpstr>
      <vt:lpstr>KOPĪGAIS UZDEVUMS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Lita Trakina</cp:lastModifiedBy>
  <cp:revision>351</cp:revision>
  <cp:lastPrinted>2020-05-05T13:00:53Z</cp:lastPrinted>
  <dcterms:created xsi:type="dcterms:W3CDTF">2014-11-20T14:46:47Z</dcterms:created>
  <dcterms:modified xsi:type="dcterms:W3CDTF">2022-05-13T06:51:54Z</dcterms:modified>
</cp:coreProperties>
</file>