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1561" r:id="rId6"/>
    <p:sldId id="1562" r:id="rId7"/>
    <p:sldId id="1557" r:id="rId8"/>
    <p:sldId id="1558" r:id="rId9"/>
    <p:sldId id="1559" r:id="rId10"/>
    <p:sldId id="264" r:id="rId11"/>
  </p:sldIdLst>
  <p:sldSz cx="12192000" cy="6858000"/>
  <p:notesSz cx="6735763" cy="9866313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31" userDrawn="1">
          <p15:clr>
            <a:srgbClr val="A4A3A4"/>
          </p15:clr>
        </p15:guide>
        <p15:guide id="2" pos="7355" userDrawn="1">
          <p15:clr>
            <a:srgbClr val="A4A3A4"/>
          </p15:clr>
        </p15:guide>
        <p15:guide id="3" pos="43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A84C8A-2680-D817-7AF1-45B1E0DE1A8F}" name="Ilze Oša" initials="IO" userId="S::Ilze.Osa@varam.gov.lv::7902fdec-94f7-4744-a248-a4af5607cbb6" providerId="AD"/>
  <p188:author id="{A11C14A6-A5D0-C327-2BBC-8A62DBD69BF2}" name="Dāvis Melnalksnis" initials="DM" userId="Dāvis Melnalksnis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mīns Skudra" initials="AS" lastIdx="1" clrIdx="0">
    <p:extLst>
      <p:ext uri="{19B8F6BF-5375-455C-9EA6-DF929625EA0E}">
        <p15:presenceInfo xmlns:p15="http://schemas.microsoft.com/office/powerpoint/2012/main" userId="Armīns Skud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73C"/>
    <a:srgbClr val="7F0000"/>
    <a:srgbClr val="0000FF"/>
    <a:srgbClr val="4A773B"/>
    <a:srgbClr val="E6E6E6"/>
    <a:srgbClr val="404040"/>
    <a:srgbClr val="09F5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04AC1A-92E3-4509-A54D-D786F39F403B}" v="2" dt="2022-09-21T08:41:25.7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50" autoAdjust="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>
        <p:guide orient="horz" pos="731"/>
        <p:guide pos="7355"/>
        <p:guide pos="4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4BCA3-6CC5-4D2A-9B4C-094C436D9294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F32FE-3984-4924-AA5A-C1ED6D73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672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407527C-8F5A-4B28-B60E-1889F73D37BE}" type="datetimeFigureOut">
              <a:rPr lang="lv-LV"/>
              <a:pPr>
                <a:defRPr/>
              </a:pPr>
              <a:t>22.09.2022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B52196F-9F40-48C0-B5B2-FF33452523F5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3580599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z="11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1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304529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Jāņem vērā, ka finansējuma pieprasījumu gatavo par visām pašvaldībām kopā. Līdz ar to aicinām pašvaldības pārskatus iesniegt laicīgi, lai nekavētu finansējuma saņemšanu.</a:t>
            </a:r>
          </a:p>
          <a:p>
            <a:r>
              <a:rPr lang="lv-LV" dirty="0"/>
              <a:t>Tām pašvaldībām, kurām uz gada beigām būs neizlietotie atlikumi, tos būs jāatskaita atpakaļ VARAM budžetā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694720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Jāņem vērā, ka finansējuma pieprasījumu gatavo par visām pašvaldībām kopā. Līdz ar to aicinām pašvaldības pārskatus iesniegt laicīgi, lai nekavētu finansējuma saņemšanu.</a:t>
            </a:r>
          </a:p>
          <a:p>
            <a:r>
              <a:rPr lang="lv-LV" dirty="0"/>
              <a:t>Tām pašvaldībām, kurām uz gada beigām būs neizlietotie atlikumi, tos būs jāatskaita atpakaļ VARAM budžetā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5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055587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Jāņem vērā, ka finansējuma pieprasījumu gatavo par visām pašvaldībām kopā. Līdz ar to aicinām pašvaldības pārskatus iesniegt laicīgi, lai nekavētu finansējuma saņemšanu.</a:t>
            </a:r>
          </a:p>
          <a:p>
            <a:r>
              <a:rPr lang="lv-LV" dirty="0"/>
              <a:t>Tām pašvaldībām, kurām uz gada beigām būs neizlietotie atlikumi, tos būs jāatskaita atpakaļ VARAM budžetā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6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793826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3" y="0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2623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A3679E-CA31-490C-A155-50B43F97381E}" type="datetime1">
              <a:rPr lang="en-US" smtClean="0"/>
              <a:pPr>
                <a:defRPr/>
              </a:pPr>
              <a:t>9/22/2022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ECC33B-8BD0-45F6-ADD9-420434D36A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015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6C3CA202-D565-4603-8F75-B6EF6253BC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8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B7C76CB8-2F75-45FF-93F2-03578DB061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8547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A34AC055-9AD5-41D4-9C55-D230182115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0680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E8D75792-8A94-4A28-9A46-4D0284BD46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523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54A1D887-A0FE-420F-BA96-FF4ECB8AC5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860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70300F0A-BBF7-4106-8E80-1DF0D3AC58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948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54C679D4-6F36-4695-9A1E-AE80BC2991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312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3" y="0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3362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A3679E-CA31-490C-A155-50B43F97381E}" type="datetime1">
              <a:rPr lang="en-US"/>
              <a:pPr>
                <a:defRPr/>
              </a:pPr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3ECC33B-8BD0-45F6-ADD9-420434D36A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3" r:id="rId10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 bwMode="auto">
          <a:xfrm>
            <a:off x="1029810" y="4376692"/>
            <a:ext cx="10406848" cy="632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lv-LV" sz="2800" cap="all" dirty="0"/>
              <a:t>par </a:t>
            </a:r>
            <a:r>
              <a:rPr lang="en-US" sz="2800" cap="all" dirty="0"/>
              <a:t>VARAM </a:t>
            </a:r>
            <a:r>
              <a:rPr lang="lv-LV" sz="2800" cap="all" dirty="0"/>
              <a:t>atbalst</a:t>
            </a:r>
            <a:r>
              <a:rPr lang="en-US" sz="2800" cap="all" dirty="0"/>
              <a:t>u</a:t>
            </a:r>
            <a:endParaRPr lang="lv-LV" sz="2800" cap="all" dirty="0"/>
          </a:p>
          <a:p>
            <a:pPr algn="ctr">
              <a:lnSpc>
                <a:spcPct val="130000"/>
              </a:lnSpc>
            </a:pPr>
            <a:r>
              <a:rPr lang="lv-LV" sz="2800" cap="all" dirty="0"/>
              <a:t>Energoresursu</a:t>
            </a:r>
            <a:r>
              <a:rPr lang="en-US" sz="2800" cap="all" dirty="0"/>
              <a:t> CENU </a:t>
            </a:r>
            <a:r>
              <a:rPr lang="lv-LV" sz="2800" cap="all" dirty="0"/>
              <a:t>ārkārtēja pieauguma situācijā</a:t>
            </a:r>
            <a:endParaRPr lang="lv-LV" cap="all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lnSpc>
                <a:spcPct val="130000"/>
              </a:lnSpc>
            </a:pPr>
            <a:endParaRPr lang="lv-LV" sz="2800" b="0" cap="all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298903-0589-F6B8-66F6-E00B98AD7A39}"/>
              </a:ext>
            </a:extLst>
          </p:cNvPr>
          <p:cNvSpPr txBox="1"/>
          <p:nvPr/>
        </p:nvSpPr>
        <p:spPr>
          <a:xfrm>
            <a:off x="1029810" y="5619108"/>
            <a:ext cx="10406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Valsts ilgtspējīgas attīstības plānošanas departamenta</a:t>
            </a:r>
          </a:p>
          <a:p>
            <a:pPr algn="r"/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direktors Raivis Bremšmits</a:t>
            </a:r>
          </a:p>
          <a:p>
            <a:pPr algn="r"/>
            <a:endParaRPr lang="lv-LV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lv-LV" sz="1600" b="1" dirty="0">
                <a:latin typeface="Verdana" panose="020B0604030504040204" pitchFamily="34" charset="0"/>
                <a:ea typeface="Verdana" panose="020B0604030504040204" pitchFamily="34" charset="0"/>
              </a:rPr>
              <a:t>2022. gada 2</a:t>
            </a: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lv-LV" sz="1600" b="1" dirty="0">
                <a:latin typeface="Verdana" panose="020B0604030504040204" pitchFamily="34" charset="0"/>
                <a:ea typeface="Verdana" panose="020B0604030504040204" pitchFamily="34" charset="0"/>
              </a:rPr>
              <a:t>. septembris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A5EE0-310C-092D-D411-86C7A7F5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800" dirty="0">
                <a:solidFill>
                  <a:srgbClr val="4A773C"/>
                </a:solidFill>
              </a:rPr>
              <a:t>Atbalsta uzsākšana ar 1.oktobri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1B252-3960-A697-CB75-890BAB152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4727" y="1604819"/>
            <a:ext cx="8128000" cy="4373573"/>
          </a:xfrm>
        </p:spPr>
        <p:txBody>
          <a:bodyPr/>
          <a:lstStyle/>
          <a:p>
            <a:pPr algn="just"/>
            <a:r>
              <a:rPr lang="lv-LV" b="1" dirty="0">
                <a:solidFill>
                  <a:srgbClr val="414142"/>
                </a:solidFill>
                <a:latin typeface="Arial" panose="020B0604020202020204" pitchFamily="34" charset="0"/>
              </a:rPr>
              <a:t>Mājsaimniecības</a:t>
            </a:r>
            <a:r>
              <a:rPr lang="lv-LV" dirty="0">
                <a:solidFill>
                  <a:srgbClr val="414142"/>
                </a:solidFill>
                <a:latin typeface="Arial" panose="020B0604020202020204" pitchFamily="34" charset="0"/>
              </a:rPr>
              <a:t> pašvaldībās i</a:t>
            </a:r>
            <a:r>
              <a:rPr lang="lv-LV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esniegumu par atbalstu mājsaimniecībai iesniedz laikposmā: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lv-LV" sz="16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No </a:t>
            </a:r>
            <a:r>
              <a:rPr lang="lv-LV" sz="16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2022. gada 1. oktobra </a:t>
            </a:r>
            <a:r>
              <a:rPr lang="lv-LV" sz="16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līdz 2023. gada 30. aprīlim koksnes granulu un brikešu apkuri, kā arī malkas apkuri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lv-LV" sz="16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No </a:t>
            </a:r>
            <a:r>
              <a:rPr lang="lv-LV" sz="16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2022. gada 1. oktobra </a:t>
            </a:r>
            <a:r>
              <a:rPr lang="lv-LV" sz="16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līdz 2022. gada 30. novembrim par malkas apkuri (bez maksājuma apliecinošā dokumenta)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rgbClr val="414142"/>
                </a:solidFill>
                <a:latin typeface="Arial" panose="020B0604020202020204" pitchFamily="34" charset="0"/>
              </a:rPr>
              <a:t>N</a:t>
            </a:r>
            <a:r>
              <a:rPr lang="lv-LV" sz="16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o 2022. gada 1. novembra līdz 2023. gada 31. maijam par elektroenerģiju apkurei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sz="18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b="1" dirty="0">
                <a:solidFill>
                  <a:srgbClr val="414142"/>
                </a:solidFill>
                <a:latin typeface="Arial" panose="020B0604020202020204" pitchFamily="34" charset="0"/>
              </a:rPr>
              <a:t>Pašvaldības</a:t>
            </a:r>
            <a:r>
              <a:rPr lang="lv-LV" dirty="0">
                <a:solidFill>
                  <a:srgbClr val="414142"/>
                </a:solidFill>
                <a:latin typeface="Arial" panose="020B0604020202020204" pitchFamily="34" charset="0"/>
              </a:rPr>
              <a:t> iesniedz VARAM: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rgbClr val="414142"/>
                </a:solidFill>
                <a:latin typeface="Arial" panose="020B0604020202020204" pitchFamily="34" charset="0"/>
              </a:rPr>
              <a:t>No </a:t>
            </a:r>
            <a:r>
              <a:rPr lang="lv-LV" sz="1600" b="1" dirty="0">
                <a:solidFill>
                  <a:srgbClr val="414142"/>
                </a:solidFill>
                <a:latin typeface="Arial" panose="020B0604020202020204" pitchFamily="34" charset="0"/>
              </a:rPr>
              <a:t>2022.gada 1.oktobra </a:t>
            </a:r>
            <a:r>
              <a:rPr lang="lv-LV" sz="1600" dirty="0">
                <a:solidFill>
                  <a:srgbClr val="414142"/>
                </a:solidFill>
                <a:latin typeface="Arial" panose="020B0604020202020204" pitchFamily="34" charset="0"/>
              </a:rPr>
              <a:t>avansa pieprasījumu (pirmajā līdz 424 694 </a:t>
            </a:r>
            <a:r>
              <a:rPr lang="lv-LV" sz="1600" dirty="0" err="1">
                <a:solidFill>
                  <a:srgbClr val="414142"/>
                </a:solidFill>
                <a:latin typeface="Arial" panose="020B0604020202020204" pitchFamily="34" charset="0"/>
              </a:rPr>
              <a:t>euro</a:t>
            </a:r>
            <a:r>
              <a:rPr lang="lv-LV" sz="1600" dirty="0">
                <a:solidFill>
                  <a:srgbClr val="414142"/>
                </a:solidFill>
                <a:latin typeface="Arial" panose="020B0604020202020204" pitchFamily="34" charset="0"/>
              </a:rPr>
              <a:t> un turpmāk 50% no </a:t>
            </a:r>
            <a:r>
              <a:rPr lang="lv-LV" sz="1600" dirty="0" err="1">
                <a:solidFill>
                  <a:srgbClr val="414142"/>
                </a:solidFill>
                <a:latin typeface="Arial" panose="020B0604020202020204" pitchFamily="34" charset="0"/>
              </a:rPr>
              <a:t>iepriekš.mēn</a:t>
            </a:r>
            <a:r>
              <a:rPr lang="lv-LV" sz="1600" dirty="0">
                <a:solidFill>
                  <a:srgbClr val="414142"/>
                </a:solidFill>
                <a:latin typeface="Arial" panose="020B0604020202020204" pitchFamily="34" charset="0"/>
              </a:rPr>
              <a:t>. fakt. Izdevumiem)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rgbClr val="414142"/>
                </a:solidFill>
                <a:latin typeface="Arial" panose="020B0604020202020204" pitchFamily="34" charset="0"/>
              </a:rPr>
              <a:t>No 2022.gada 15.novembra faktiski izlietoto līdzekļu apmēru</a:t>
            </a: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698221-F251-EB9F-C495-FF486C79FC2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A1E06B-32CA-BD10-91F8-5C22E89C03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35016-C39F-919F-B7AE-17936E30F52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4182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7D4F7-12E7-5381-4B4F-6FBA46E22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1965" y="517533"/>
            <a:ext cx="9417235" cy="1036642"/>
          </a:xfrm>
        </p:spPr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rgbClr val="4A773C"/>
                </a:solidFill>
              </a:rPr>
              <a:t>MK apstiprinātais atbalsts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6EA69-D6B0-0448-E384-BC71B2017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585405"/>
            <a:ext cx="10898819" cy="4891595"/>
          </a:xfrm>
        </p:spPr>
        <p:txBody>
          <a:bodyPr>
            <a:noAutofit/>
          </a:bodyPr>
          <a:lstStyle/>
          <a:p>
            <a:pPr algn="just">
              <a:lnSpc>
                <a:spcPct val="105000"/>
              </a:lnSpc>
            </a:pPr>
            <a:r>
              <a:rPr lang="lv-LV" sz="2200" b="1" dirty="0"/>
              <a:t>2022. gada 20. septembra MK sēdes rīkojuma projekts "Par finanšu līdzekļu piešķiršanu no valsts budžeta programmas LNG" paredz:</a:t>
            </a:r>
          </a:p>
          <a:p>
            <a:pPr algn="just">
              <a:lnSpc>
                <a:spcPct val="105000"/>
              </a:lnSpc>
            </a:pPr>
            <a:endParaRPr lang="lv-LV" sz="2200" b="1" u="sng" dirty="0"/>
          </a:p>
          <a:p>
            <a:pPr marL="342900" indent="-342900" algn="just">
              <a:lnSpc>
                <a:spcPct val="105000"/>
              </a:lnSpc>
              <a:buAutoNum type="arabicPeriod"/>
            </a:pPr>
            <a:r>
              <a:rPr lang="lv-LV" sz="1800" dirty="0">
                <a:effectLst/>
              </a:rPr>
              <a:t>FM no LNG piešķirt VARAM finansējumu, kas nepārsniedz </a:t>
            </a:r>
            <a:r>
              <a:rPr lang="lv-LV" sz="1800" b="1" dirty="0">
                <a:effectLst/>
              </a:rPr>
              <a:t>20 426 002 </a:t>
            </a:r>
            <a:r>
              <a:rPr lang="lv-LV" sz="1800" b="1" i="1" dirty="0">
                <a:effectLst/>
              </a:rPr>
              <a:t>euro</a:t>
            </a:r>
            <a:r>
              <a:rPr lang="lv-LV" sz="1800" dirty="0">
                <a:effectLst/>
              </a:rPr>
              <a:t>, lai 2022. gadā segtu izdevumus, kas pašvaldībām radušies, nodrošinot atbalstu mājsaimniecībām apkures izdevumu kompensēšanai </a:t>
            </a:r>
          </a:p>
          <a:p>
            <a:pPr marL="1047750" lvl="1" indent="-285750" algn="just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Pirmajiem avansa maksājumiem</a:t>
            </a:r>
          </a:p>
          <a:p>
            <a:pPr marL="1047750" lvl="1" indent="-285750" algn="just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Administratīvo izmaksu daļējai kompensēšanai pašvaldībām 2022. gadā</a:t>
            </a:r>
          </a:p>
          <a:p>
            <a:pPr lvl="1" indent="0" algn="just">
              <a:lnSpc>
                <a:spcPct val="105000"/>
              </a:lnSpc>
              <a:buNone/>
            </a:pPr>
            <a:endParaRPr lang="lv-LV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lnSpc>
                <a:spcPct val="105000"/>
              </a:lnSpc>
              <a:buAutoNum type="arabicPeriod"/>
            </a:pPr>
            <a:r>
              <a:rPr lang="lv-LV" sz="1800" dirty="0"/>
              <a:t>Finanšu ministram normatīvajos aktos noteiktajā kārtībā informēt Saeimas Budžeta un finanšu (nodokļu) komisiju par apropriācijas izmaiņām; ja komisija nav izteikusi iebildumus, veikt apropriācijas izmaiņas</a:t>
            </a:r>
            <a:endParaRPr lang="lv-LV" sz="1900" dirty="0"/>
          </a:p>
          <a:p>
            <a:pPr marL="342900" indent="-342900" algn="just">
              <a:lnSpc>
                <a:spcPct val="105000"/>
              </a:lnSpc>
              <a:buAutoNum type="arabicPeriod"/>
            </a:pPr>
            <a:endParaRPr lang="lv-LV" sz="1800" dirty="0"/>
          </a:p>
          <a:p>
            <a:pPr marL="342900" indent="-342900" algn="just">
              <a:lnSpc>
                <a:spcPct val="105000"/>
              </a:lnSpc>
              <a:buAutoNum type="arabicPeriod"/>
            </a:pPr>
            <a:endParaRPr lang="lv-LV" sz="1800" dirty="0">
              <a:effectLst/>
            </a:endParaRPr>
          </a:p>
          <a:p>
            <a:pPr algn="just">
              <a:lnSpc>
                <a:spcPct val="105000"/>
              </a:lnSpc>
            </a:pPr>
            <a:endParaRPr lang="lv-LV" sz="2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4CD071-1251-AA1C-F5B7-B557A1523F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4F61CE-4DFD-8DD3-BA25-FAEBA579FB8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CB31B-7B15-F304-D769-C4638B747AB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4472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E1055-7510-8213-AE80-BA04073E4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289" y="381000"/>
            <a:ext cx="9789111" cy="1036642"/>
          </a:xfrm>
        </p:spPr>
        <p:txBody>
          <a:bodyPr>
            <a:noAutofit/>
          </a:bodyPr>
          <a:lstStyle/>
          <a:p>
            <a:pPr algn="ctr"/>
            <a:r>
              <a:rPr lang="lv-LV" sz="2800" dirty="0">
                <a:solidFill>
                  <a:srgbClr val="4A773C"/>
                </a:solidFill>
              </a:rPr>
              <a:t>Laika grafiks pirmajam atbalsta perioda mēnesim – 2022. gada oktobrim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3547C-45EA-37F6-373E-70D3620D3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516" y="1752601"/>
            <a:ext cx="11004883" cy="4373573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5000"/>
              </a:lnSpc>
              <a:buFont typeface="Wingdings" panose="05000000000000000000" pitchFamily="2" charset="2"/>
              <a:buChar char="ü"/>
            </a:pPr>
            <a:r>
              <a:rPr lang="lv-LV" sz="2200" b="1" u="sng" dirty="0">
                <a:effectLst/>
              </a:rPr>
              <a:t>No 1. oktobra līdz 5. oktobrim </a:t>
            </a:r>
            <a:r>
              <a:rPr lang="lv-LV" sz="2200" dirty="0">
                <a:effectLst/>
              </a:rPr>
              <a:t>– pašvaldības VARAM, izmantojot </a:t>
            </a:r>
            <a:r>
              <a:rPr lang="lv-LV" sz="2200" dirty="0">
                <a:cs typeface="Times New Roman" panose="02020603050405020304" pitchFamily="18" charset="0"/>
              </a:rPr>
              <a:t>Valsts kases e-pakalpojumu ePārskati </a:t>
            </a:r>
            <a:r>
              <a:rPr lang="lv-LV" sz="2200" dirty="0">
                <a:effectLst/>
              </a:rPr>
              <a:t>iesniedz pirmo avansa pieprasījumu </a:t>
            </a:r>
            <a:r>
              <a:rPr lang="lv-LV" sz="2200" i="1" dirty="0">
                <a:effectLst/>
              </a:rPr>
              <a:t>(maksimālā pieejamā summa katrai pašvaldībai 424 694 euro)</a:t>
            </a:r>
            <a:endParaRPr lang="lv-LV" sz="2200" dirty="0">
              <a:effectLst/>
            </a:endParaRPr>
          </a:p>
          <a:p>
            <a:pPr lvl="0">
              <a:lnSpc>
                <a:spcPct val="105000"/>
              </a:lnSpc>
            </a:pPr>
            <a:endParaRPr lang="lv-LV" sz="2200" dirty="0">
              <a:effectLst/>
            </a:endParaRPr>
          </a:p>
          <a:p>
            <a:pPr marL="342900" lvl="0" indent="-342900" algn="just">
              <a:lnSpc>
                <a:spcPct val="105000"/>
              </a:lnSpc>
              <a:buFont typeface="Wingdings" panose="05000000000000000000" pitchFamily="2" charset="2"/>
              <a:buChar char="ü"/>
            </a:pPr>
            <a:r>
              <a:rPr lang="lv-LV" sz="2200" dirty="0">
                <a:effectLst/>
              </a:rPr>
              <a:t>VARAM izvērtē un apstiprina pašvaldību avansa pieprasījuma veidlapu </a:t>
            </a:r>
            <a:r>
              <a:rPr lang="lv-LV" sz="2200" dirty="0">
                <a:cs typeface="Times New Roman" panose="02020603050405020304" pitchFamily="18" charset="0"/>
              </a:rPr>
              <a:t>Valsts kases e-pakalpojumā ePārskati</a:t>
            </a:r>
            <a:r>
              <a:rPr lang="lv-LV" sz="22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lv-LV" sz="2200" dirty="0">
                <a:effectLst/>
              </a:rPr>
              <a:t>un iesniedz Finanšu ministrijai finansējuma pieprasījumu</a:t>
            </a:r>
          </a:p>
          <a:p>
            <a:pPr lvl="0">
              <a:lnSpc>
                <a:spcPct val="105000"/>
              </a:lnSpc>
            </a:pPr>
            <a:endParaRPr lang="lv-LV" sz="2200" dirty="0">
              <a:effectLst/>
            </a:endParaRPr>
          </a:p>
          <a:p>
            <a:pPr marL="342900" lvl="0" indent="-342900">
              <a:lnSpc>
                <a:spcPct val="105000"/>
              </a:lnSpc>
              <a:buFont typeface="Wingdings" panose="05000000000000000000" pitchFamily="2" charset="2"/>
              <a:buChar char="ü"/>
            </a:pPr>
            <a:r>
              <a:rPr lang="lv-LV" sz="2200" u="sng" dirty="0">
                <a:effectLst/>
              </a:rPr>
              <a:t>Līdz 14. oktobrim* </a:t>
            </a:r>
            <a:r>
              <a:rPr lang="lv-LV" sz="2200" dirty="0">
                <a:effectLst/>
              </a:rPr>
              <a:t>– VARAM saņem Finanšu ministrijas rīkojumu</a:t>
            </a:r>
          </a:p>
          <a:p>
            <a:pPr lvl="0">
              <a:lnSpc>
                <a:spcPct val="105000"/>
              </a:lnSpc>
            </a:pPr>
            <a:endParaRPr lang="lv-LV" sz="2200" dirty="0">
              <a:effectLst/>
            </a:endParaRPr>
          </a:p>
          <a:p>
            <a:pPr marL="342900" lvl="0" indent="-342900" algn="just">
              <a:lnSpc>
                <a:spcPct val="105000"/>
              </a:lnSpc>
              <a:buFont typeface="Wingdings" panose="05000000000000000000" pitchFamily="2" charset="2"/>
              <a:buChar char="ü"/>
            </a:pPr>
            <a:r>
              <a:rPr lang="lv-LV" sz="2200" u="sng" dirty="0">
                <a:effectLst/>
              </a:rPr>
              <a:t>Līdz 20. oktobrim* </a:t>
            </a:r>
            <a:r>
              <a:rPr lang="lv-LV" sz="2200" dirty="0">
                <a:effectLst/>
              </a:rPr>
              <a:t>– VARAM veic avansa </a:t>
            </a:r>
            <a:r>
              <a:rPr lang="lv-LV" sz="2200" dirty="0" err="1">
                <a:effectLst/>
              </a:rPr>
              <a:t>pārskaitījumus</a:t>
            </a:r>
            <a:r>
              <a:rPr lang="lv-LV" sz="2200" dirty="0">
                <a:effectLst/>
              </a:rPr>
              <a:t> pašvaldībām</a:t>
            </a:r>
          </a:p>
          <a:p>
            <a:endParaRPr lang="lv-LV" sz="1200" dirty="0"/>
          </a:p>
          <a:p>
            <a:r>
              <a:rPr lang="lv-LV" sz="1200" dirty="0"/>
              <a:t>*Indikatīvie termiņi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608D4-5829-60E9-6F28-7A04E7FE79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29DAEA-0630-0E40-6EBD-CE24153C7F4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C6B29-29A5-9D5C-16C8-A3FE226EBB9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1750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7D4F7-12E7-5381-4B4F-6FBA46E22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1965" y="517533"/>
            <a:ext cx="9417235" cy="1036642"/>
          </a:xfrm>
        </p:spPr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rgbClr val="4A773C"/>
                </a:solidFill>
              </a:rPr>
              <a:t>Laika grafiks ikmēneša pieprasījumiem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6EA69-D6B0-0448-E384-BC71B2017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81" y="1624614"/>
            <a:ext cx="10898819" cy="5086903"/>
          </a:xfrm>
        </p:spPr>
        <p:txBody>
          <a:bodyPr>
            <a:no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lv-LV" sz="2200" u="sng" dirty="0"/>
              <a:t>Līdz mēneša </a:t>
            </a:r>
            <a:r>
              <a:rPr lang="lv-LV" sz="2200" u="sng" dirty="0">
                <a:cs typeface="Times New Roman" panose="02020603050405020304" pitchFamily="18" charset="0"/>
              </a:rPr>
              <a:t>15. datumam</a:t>
            </a:r>
            <a:r>
              <a:rPr lang="lv-LV" sz="2200" dirty="0">
                <a:cs typeface="Times New Roman" panose="02020603050405020304" pitchFamily="18" charset="0"/>
              </a:rPr>
              <a:t>, izmantojot Valsts kases e-pakalpojumus pašvaldības iesniedz VARAM pārskatu par faktiski izlietotajiem līdzekļiem atbalstam mājsaimniecībām un avansu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lv-LV" sz="2200" dirty="0"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lv-LV" sz="2200" u="sng" dirty="0">
                <a:cs typeface="Times New Roman" panose="02020603050405020304" pitchFamily="18" charset="0"/>
              </a:rPr>
              <a:t>10 darbdienu laikā </a:t>
            </a:r>
            <a:r>
              <a:rPr lang="lv-LV" sz="2200" dirty="0">
                <a:cs typeface="Times New Roman" panose="02020603050405020304" pitchFamily="18" charset="0"/>
              </a:rPr>
              <a:t>VARAM izskata un apstiprina pašvaldību pārskatu veidlapas, un </a:t>
            </a:r>
            <a:r>
              <a:rPr lang="lv-LV" sz="2200" dirty="0">
                <a:effectLst/>
              </a:rPr>
              <a:t>iesniedz Finanšu ministrijai finansējuma pieprasījumu</a:t>
            </a:r>
          </a:p>
          <a:p>
            <a:pPr algn="just"/>
            <a:endParaRPr lang="lv-LV" sz="2200" dirty="0"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lv-LV" sz="2200" dirty="0">
                <a:cs typeface="Times New Roman" panose="02020603050405020304" pitchFamily="18" charset="0"/>
              </a:rPr>
              <a:t>Reizi mēnesī - pēc Finanšu ministrijas rīkojuma saņemšanas VARAM veic pārskaitījumus pašvaldībām</a:t>
            </a:r>
          </a:p>
          <a:p>
            <a:pPr algn="just"/>
            <a:endParaRPr lang="lv-LV" sz="2200" dirty="0">
              <a:cs typeface="Times New Roman" panose="02020603050405020304" pitchFamily="18" charset="0"/>
            </a:endParaRPr>
          </a:p>
          <a:p>
            <a:pPr algn="just"/>
            <a:r>
              <a:rPr lang="lv-LV" dirty="0">
                <a:solidFill>
                  <a:srgbClr val="4A773C"/>
                </a:solidFill>
              </a:rPr>
              <a:t>Vēršam uzmanību, ka </a:t>
            </a:r>
            <a:r>
              <a:rPr lang="lv-LV" u="sng" dirty="0">
                <a:solidFill>
                  <a:srgbClr val="4A773C"/>
                </a:solidFill>
              </a:rPr>
              <a:t>decembra pārskatā avansi netiek pieprasīti </a:t>
            </a:r>
            <a:r>
              <a:rPr lang="lv-LV" dirty="0">
                <a:solidFill>
                  <a:srgbClr val="4A773C"/>
                </a:solidFill>
              </a:rPr>
              <a:t>– LNG jāizlieto piešķiršanas gadā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4CD071-1251-AA1C-F5B7-B557A1523F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4F61CE-4DFD-8DD3-BA25-FAEBA579FB8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CB31B-7B15-F304-D769-C4638B747AB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7785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7D4F7-12E7-5381-4B4F-6FBA46E22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1965" y="517533"/>
            <a:ext cx="9417235" cy="1036642"/>
          </a:xfrm>
        </p:spPr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rgbClr val="4A773C"/>
                </a:solidFill>
              </a:rPr>
              <a:t>VARAM priekšdarbi energoresursu atbalsta nodrošināšanā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6EA69-D6B0-0448-E384-BC71B2017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81" y="1624615"/>
            <a:ext cx="10898819" cy="4501560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05000"/>
              </a:lnSpc>
              <a:buAutoNum type="arabicPeriod"/>
            </a:pPr>
            <a:r>
              <a:rPr lang="lv-LV" sz="2200" dirty="0"/>
              <a:t>2022. gada 20. septembra MK sēdē pieņemts VARAM sagatavotais  MK rīkojuma projekts "Par finanšu līdzekļu piešķiršanu no valsts budžeta programmas "Līdzekļi neparedzētiem gadījumiem”</a:t>
            </a:r>
          </a:p>
          <a:p>
            <a:pPr marL="457200" indent="-457200" algn="just">
              <a:lnSpc>
                <a:spcPct val="105000"/>
              </a:lnSpc>
              <a:buAutoNum type="arabicPeriod"/>
            </a:pPr>
            <a:endParaRPr lang="lv-LV" sz="2200" dirty="0"/>
          </a:p>
          <a:p>
            <a:pPr marL="457200" indent="-457200" algn="just">
              <a:lnSpc>
                <a:spcPct val="105000"/>
              </a:lnSpc>
              <a:buAutoNum type="arabicPeriod"/>
            </a:pPr>
            <a:r>
              <a:rPr lang="lv-LV" sz="2200" dirty="0"/>
              <a:t>Sadarbībā ar LPS un Valsts kasi izstrādātas Valsts kases e-pakalpojumu </a:t>
            </a:r>
            <a:r>
              <a:rPr lang="lv-LV" sz="2200" dirty="0" err="1"/>
              <a:t>ePārskati</a:t>
            </a:r>
            <a:r>
              <a:rPr lang="lv-LV" sz="2200" dirty="0"/>
              <a:t> veidlapas pašvaldībām “Avansa pieprasījums atbalstam mājsaimniecībām apkures sezonai” un “Pārskats par atbalstu mājsaimniecībām apkures sezonai”</a:t>
            </a:r>
          </a:p>
          <a:p>
            <a:pPr marL="457200" indent="-457200" algn="just">
              <a:lnSpc>
                <a:spcPct val="105000"/>
              </a:lnSpc>
              <a:buAutoNum type="arabicPeriod"/>
            </a:pPr>
            <a:endParaRPr lang="lv-LV" sz="2200" dirty="0"/>
          </a:p>
          <a:p>
            <a:pPr marL="457200" indent="-457200" algn="just">
              <a:lnSpc>
                <a:spcPct val="105000"/>
              </a:lnSpc>
              <a:buAutoNum type="arabicPeriod"/>
            </a:pPr>
            <a:r>
              <a:rPr lang="lv-LV" sz="2200" dirty="0"/>
              <a:t>Visām pašvaldībām informatīva vēstule par izstrādātajām avansa pieprasījuma un ikmēneša pārskata veidlapām, to aizpildīšanas kārtību, finanšu līdzekļu saņemšanas kārtību un termiņiem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4CD071-1251-AA1C-F5B7-B557A1523F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4F61CE-4DFD-8DD3-BA25-FAEBA579FB8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CB31B-7B15-F304-D769-C4638B747AB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69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03CDD414-02B4-4EBA-BFD1-64F570290BCA}"/>
              </a:ext>
            </a:extLst>
          </p:cNvPr>
          <p:cNvSpPr txBox="1">
            <a:spLocks/>
          </p:cNvSpPr>
          <p:nvPr/>
        </p:nvSpPr>
        <p:spPr bwMode="auto">
          <a:xfrm>
            <a:off x="755342" y="3429000"/>
            <a:ext cx="10681316" cy="158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lv-LV" sz="3200" b="0" cap="all">
                <a:solidFill>
                  <a:schemeClr val="tx1">
                    <a:lumMod val="75000"/>
                    <a:lumOff val="25000"/>
                  </a:schemeClr>
                </a:solidFill>
              </a:rPr>
              <a:t>Paldies!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667AD451B437284393D39498E788D012" ma:contentTypeVersion="4" ma:contentTypeDescription="Izveidot jaunu dokumentu." ma:contentTypeScope="" ma:versionID="0ed77a83a5776e9e394232b1c1c686ff">
  <xsd:schema xmlns:xsd="http://www.w3.org/2001/XMLSchema" xmlns:xs="http://www.w3.org/2001/XMLSchema" xmlns:p="http://schemas.microsoft.com/office/2006/metadata/properties" xmlns:ns2="2048be11-5002-450c-8e3b-782732941017" xmlns:ns3="f7e7d789-9268-4b55-8873-a73e5b415d66" targetNamespace="http://schemas.microsoft.com/office/2006/metadata/properties" ma:root="true" ma:fieldsID="3315839b3246d19f4a9ab33f0c9ce83d" ns2:_="" ns3:_="">
    <xsd:import namespace="2048be11-5002-450c-8e3b-782732941017"/>
    <xsd:import namespace="f7e7d789-9268-4b55-8873-a73e5b415d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48be11-5002-450c-8e3b-7827329410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e7d789-9268-4b55-8873-a73e5b415d6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7e7d789-9268-4b55-8873-a73e5b415d66">
      <UserInfo>
        <DisplayName>Jevgēnija Butņicka</DisplayName>
        <AccountId>18</AccountId>
        <AccountType/>
      </UserInfo>
      <UserInfo>
        <DisplayName>Indra Ciukša</DisplayName>
        <AccountId>24</AccountId>
        <AccountType/>
      </UserInfo>
      <UserInfo>
        <DisplayName>Andris Eglītis</DisplayName>
        <AccountId>25</AccountId>
        <AccountType/>
      </UserInfo>
      <UserInfo>
        <DisplayName>Kurts  Auza</DisplayName>
        <AccountId>30</AccountId>
        <AccountType/>
      </UserInfo>
      <UserInfo>
        <DisplayName>Diāna Rasuma</DisplayName>
        <AccountId>26</AccountId>
        <AccountType/>
      </UserInfo>
      <UserInfo>
        <DisplayName>Dāvis Melnalksnis</DisplayName>
        <AccountId>27</AccountId>
        <AccountType/>
      </UserInfo>
      <UserInfo>
        <DisplayName>Dace Ziediņa</DisplayName>
        <AccountId>31</AccountId>
        <AccountType/>
      </UserInfo>
      <UserInfo>
        <DisplayName>Varis Putniņš</DisplayName>
        <AccountId>17</AccountId>
        <AccountType/>
      </UserInfo>
      <UserInfo>
        <DisplayName>Maija Kamoliņa</DisplayName>
        <AccountId>16</AccountId>
        <AccountType/>
      </UserInfo>
      <UserInfo>
        <DisplayName>Zigmārs Erts</DisplayName>
        <AccountId>34</AccountId>
        <AccountType/>
      </UserInfo>
      <UserInfo>
        <DisplayName>Jānis Ilgavižs</DisplayName>
        <AccountId>28</AccountId>
        <AccountType/>
      </UserInfo>
      <UserInfo>
        <DisplayName>Aigars Stirna</DisplayName>
        <AccountId>35</AccountId>
        <AccountType/>
      </UserInfo>
      <UserInfo>
        <DisplayName>Inese Pommere-Bramane</DisplayName>
        <AccountId>36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8C59839E-41C5-42D1-A418-15D5EEAEEF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E57005-5A66-45F0-BCF8-BA000F83D4EA}">
  <ds:schemaRefs>
    <ds:schemaRef ds:uri="2048be11-5002-450c-8e3b-782732941017"/>
    <ds:schemaRef ds:uri="f7e7d789-9268-4b55-8873-a73e5b415d6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9C6B75A-D227-41D6-A896-FFF6FEC155B5}">
  <ds:schemaRefs>
    <ds:schemaRef ds:uri="2048be11-5002-450c-8e3b-782732941017"/>
    <ds:schemaRef ds:uri="f7e7d789-9268-4b55-8873-a73e5b415d6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</TotalTime>
  <Words>623</Words>
  <Application>Microsoft Office PowerPoint</Application>
  <PresentationFormat>Widescreen</PresentationFormat>
  <Paragraphs>65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Verdana</vt:lpstr>
      <vt:lpstr>Wingdings</vt:lpstr>
      <vt:lpstr>89_Prezentacija_templateLV</vt:lpstr>
      <vt:lpstr>PowerPoint Presentation</vt:lpstr>
      <vt:lpstr>Atbalsta uzsākšana ar 1.oktobri</vt:lpstr>
      <vt:lpstr>MK apstiprinātais atbalsts</vt:lpstr>
      <vt:lpstr>Laika grafiks pirmajam atbalsta perioda mēnesim – 2022. gada oktobrim </vt:lpstr>
      <vt:lpstr>Laika grafiks ikmēneša pieprasījumiem</vt:lpstr>
      <vt:lpstr>VARAM priekšdarbi energoresursu atbalsta nodrošināšanā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Armins.Skudra@varam.gov.lv</dc:creator>
  <cp:lastModifiedBy>Lita Trakina</cp:lastModifiedBy>
  <cp:revision>79</cp:revision>
  <cp:lastPrinted>2018-06-04T14:54:34Z</cp:lastPrinted>
  <dcterms:created xsi:type="dcterms:W3CDTF">2014-11-20T14:46:47Z</dcterms:created>
  <dcterms:modified xsi:type="dcterms:W3CDTF">2022-09-22T06:34:39Z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0x010100667AD451B437284393D39498E788D012</vt:lpwstr>
  </property>
</Properties>
</file>