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15"/>
  </p:notesMasterIdLst>
  <p:sldIdLst>
    <p:sldId id="483" r:id="rId2"/>
    <p:sldId id="496" r:id="rId3"/>
    <p:sldId id="396" r:id="rId4"/>
    <p:sldId id="494" r:id="rId5"/>
    <p:sldId id="495" r:id="rId6"/>
    <p:sldId id="484" r:id="rId7"/>
    <p:sldId id="485" r:id="rId8"/>
    <p:sldId id="486" r:id="rId9"/>
    <p:sldId id="487" r:id="rId10"/>
    <p:sldId id="489" r:id="rId11"/>
    <p:sldId id="493" r:id="rId12"/>
    <p:sldId id="491" r:id="rId13"/>
    <p:sldId id="490" r:id="rId14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7" autoAdjust="0"/>
    <p:restoredTop sz="94896" autoAdjust="0"/>
  </p:normalViewPr>
  <p:slideViewPr>
    <p:cSldViewPr showGuides="1">
      <p:cViewPr varScale="1">
        <p:scale>
          <a:sx n="63" d="100"/>
          <a:sy n="63" d="100"/>
        </p:scale>
        <p:origin x="1288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63C33D-46DC-4BEA-9572-2CA7CCABF0F7}" type="datetimeFigureOut">
              <a:rPr lang="en-GB" smtClean="0"/>
              <a:t>10/10/2022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DDAE1B-7EAC-4998-AFF3-AE411EE11D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250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DAE1B-7EAC-4998-AFF3-AE411EE11D6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643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DDAE1B-7EAC-4998-AFF3-AE411EE11D6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22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DAE1B-7EAC-4998-AFF3-AE411EE11D6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258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DAE1B-7EAC-4998-AFF3-AE411EE11D6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577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4AF76F5-D325-3134-3CF5-FD2E7567B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162DAED3-6EA9-9ACD-39A9-5E1808F360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715D492-618D-F514-93AD-F59663CB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7DF4B03B-9802-76FE-1F76-23ADAD6A5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0C695A97-119D-1E27-43C2-5200D3FD9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891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BB0ED76-A5BA-A460-0254-59A9E63A8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46F46E93-F66E-3EAA-B7D0-AC8F67BED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6F6CBEF3-826C-D3FF-CA1D-07A3DDD19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875FD32-4C41-F79F-C6D2-8119C93E0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88D045DF-C73A-3046-5CC0-7FA93491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7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4DCE008C-FBD6-D1B7-F151-67C83F2401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38843E3D-A602-3638-A382-DAEB5E3E1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FFA9FBA-3052-1A90-C4FE-8D35F1CD6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5A33AA9B-6885-278A-237B-56F3EDB8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D1AB02B-4504-AFAA-BF93-3E49EDA46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60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83B0E1A-DDAA-1933-857A-5F248C85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237C63A-4460-0EAA-7627-F034E790F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E9FD0DB0-F5BE-1BB9-8952-9B50E40F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2F44EC2-4341-535F-B28C-F1052C9C6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DC88B54-9487-DE85-D847-BF3388BE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051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C21D0C2-68AD-5B5E-73A6-6C46EAB5A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CA1962A-732B-62A4-418F-9872E8243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B105072-C01A-D4DF-469B-030B0ADA9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7FE8029-5A4A-1E34-7825-B32F2EE6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34F0643-DE4B-1EFC-3FC3-A54AB5FC5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526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F1B5A87-BEE3-A815-EE27-81A83858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F6D5C78-9AA9-8B4E-E4AF-6C6A7C2C5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A188B598-F674-14E1-CDB2-637A1FC30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578BB0A5-A87B-2993-C797-9F72C6B3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313309F3-FFE8-A83A-38C7-10CDA984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65A305D6-09B7-9804-9975-33203B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66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0180735C-2E3A-1451-FF2A-4C97EE7C36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680AC54-90BE-D73B-A25D-29F0AD5F0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B48D1F58-D1E5-D3D3-E52A-461A73A51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81B7908E-6DC4-AB86-F48B-35A0A934D5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5D2FD9B5-58BE-E806-32E4-B7CFB26F8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197A4FA9-5F6A-7203-D165-3699E0543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95908E9E-B701-619E-3048-B883950B2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7AA585DD-7163-378E-3488-81A6DA0C1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55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70D3CB3-0955-2D1A-544A-AC5FD1E17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CAF67F18-EA97-BE1F-972E-BF3F405D9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B2EE26C3-321D-A4F9-3962-06964FA50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80BDC2B6-AD85-7217-332D-FE43E267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37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A33D7FDD-3E13-726B-3170-C9F44A7F1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5943B619-A9F0-CB45-FE99-A6E973B16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71980D4E-BDA2-39C7-E6F2-BC103204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466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E50725A-A7FF-1D8C-89C2-6ACA02772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1F81ED6B-248E-4674-8E80-218D3C56B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A4B06394-3D49-FD76-E601-8030173F1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61E4CF18-2A6B-54D4-18C6-ECE2D451E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C2D9978E-C20E-CD7F-B38A-3C14A523C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BA031C67-A67A-AFB6-A6D3-287BC311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532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EEFCE94-9CA3-A400-FB02-81CD0296E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83D09F6F-4DA1-4EFE-1772-41EF9631F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5BDA0153-9A6E-9B66-6A54-F40859E40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B483C732-EADC-085D-DF91-7FFB471B8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CA87CC73-A8B3-1A35-A1FE-34BB7B6E2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1B79A551-9685-7C05-13FF-AB1165026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09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chemeClr val="accent1">
                <a:lumMod val="5000"/>
                <a:lumOff val="95000"/>
              </a:schemeClr>
            </a:gs>
            <a:gs pos="58000">
              <a:schemeClr val="accent1">
                <a:lumMod val="45000"/>
                <a:lumOff val="55000"/>
              </a:schemeClr>
            </a:gs>
            <a:gs pos="78000">
              <a:schemeClr val="accent1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D2FF06DA-5401-F50E-643A-9F2BD4356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367DF08F-32E5-784F-70B0-867D37F1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78D1BFB-9919-A80D-4BAD-08D1BB1BA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DA7C325-9E9D-4657-8389-EF8249A5A004}" type="datetimeFigureOut">
              <a:rPr lang="lv-LV" smtClean="0">
                <a:solidFill>
                  <a:srgbClr val="242852"/>
                </a:solidFill>
              </a:rPr>
              <a:pPr>
                <a:defRPr/>
              </a:pPr>
              <a:t>10.10.2022</a:t>
            </a:fld>
            <a:endParaRPr lang="lv-LV">
              <a:solidFill>
                <a:srgbClr val="242852"/>
              </a:solidFill>
            </a:endParaRPr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FE79C66-275F-33E6-340E-46ABF06A9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lv-LV">
              <a:solidFill>
                <a:srgbClr val="242852"/>
              </a:solidFill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122A8757-9F45-529F-3AEA-AC254C98E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5B3A1D-08C4-4DCB-8982-B47DAC59D3FA}" type="slidenum">
              <a:rPr lang="lv-LV" altLang="lv-LV" smtClean="0">
                <a:solidFill>
                  <a:srgbClr val="242852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lv-LV" altLang="lv-LV">
              <a:solidFill>
                <a:srgbClr val="2428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13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jpeg"/><Relationship Id="rId5" Type="http://schemas.openxmlformats.org/officeDocument/2006/relationships/image" Target="../media/image23.png"/><Relationship Id="rId10" Type="http://schemas.openxmlformats.org/officeDocument/2006/relationships/hyperlink" Target="http://www.ogresnovads.lv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8F1A1-4AC8-413F-8449-230B510D8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868" y="745312"/>
            <a:ext cx="7269480" cy="3775774"/>
          </a:xfrm>
        </p:spPr>
        <p:txBody>
          <a:bodyPr>
            <a:noAutofit/>
          </a:bodyPr>
          <a:lstStyle/>
          <a:p>
            <a:pPr algn="ctr"/>
            <a:br>
              <a:rPr lang="lv-LV" sz="2400" dirty="0"/>
            </a:br>
            <a:r>
              <a:rPr lang="lv-LV" sz="3200" b="1" dirty="0"/>
              <a:t> </a:t>
            </a:r>
            <a:br>
              <a:rPr lang="lv-LV" sz="3200" b="1" dirty="0"/>
            </a:br>
            <a:br>
              <a:rPr lang="lv-LV" sz="3200" b="1" dirty="0"/>
            </a:br>
            <a:r>
              <a:rPr lang="lv-LV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Eiropas Padomes Ainavas balvas 8. sesijas nacionālās atlases </a:t>
            </a:r>
            <a:br>
              <a:rPr lang="lv-LV" sz="18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noslēguma seminārs </a:t>
            </a:r>
            <a:br>
              <a:rPr lang="lv-LV" sz="18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1800" b="1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br>
              <a:rPr lang="lv-LV" sz="18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1800" kern="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2022. gada 20. oktobrī tiešsaistē</a:t>
            </a:r>
            <a:br>
              <a:rPr lang="lv-LV" sz="1800" kern="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4400" b="1" dirty="0"/>
              <a:t>Krasta ielas lejas promenāde</a:t>
            </a:r>
            <a:br>
              <a:rPr lang="en-US" sz="4400" b="1" dirty="0"/>
            </a:br>
            <a:r>
              <a:rPr lang="en-US" sz="4400" b="1" dirty="0" err="1"/>
              <a:t>Ogrē</a:t>
            </a:r>
            <a:endParaRPr lang="lv-LV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C400E-6F85-479F-B94B-FB7ACF76EB20}"/>
              </a:ext>
            </a:extLst>
          </p:cNvPr>
          <p:cNvSpPr txBox="1"/>
          <p:nvPr/>
        </p:nvSpPr>
        <p:spPr>
          <a:xfrm>
            <a:off x="2123728" y="6061118"/>
            <a:ext cx="60486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lv-LV" dirty="0"/>
              <a:t>Attīstības un plānošanas nodaļas vadītāja</a:t>
            </a:r>
            <a:endParaRPr lang="en-US" dirty="0"/>
          </a:p>
          <a:p>
            <a:pPr algn="r"/>
            <a:r>
              <a:rPr lang="lv-LV" dirty="0"/>
              <a:t> Aija Romanovska</a:t>
            </a:r>
            <a:endParaRPr lang="lv-LV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4" name="Attēls 3">
            <a:extLst>
              <a:ext uri="{FF2B5EF4-FFF2-40B4-BE49-F238E27FC236}">
                <a16:creationId xmlns:a16="http://schemas.microsoft.com/office/drawing/2014/main" id="{1F9F45ED-BB1C-8A52-3A10-7FD61D39C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400" y="5840772"/>
            <a:ext cx="864890" cy="866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06E489-7D26-1EDA-E0C4-DFA1A46B531A}"/>
              </a:ext>
            </a:extLst>
          </p:cNvPr>
          <p:cNvSpPr txBox="1"/>
          <p:nvPr/>
        </p:nvSpPr>
        <p:spPr>
          <a:xfrm>
            <a:off x="899592" y="4293096"/>
            <a:ext cx="6480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</a:rPr>
              <a:t>P</a:t>
            </a:r>
            <a:r>
              <a:rPr lang="lv-LV" dirty="0" err="1">
                <a:latin typeface="Arial Narrow" panose="020B0606020202030204" pitchFamily="34" charset="0"/>
              </a:rPr>
              <a:t>rojekt</a:t>
            </a:r>
            <a:r>
              <a:rPr lang="en-US" dirty="0">
                <a:latin typeface="Arial Narrow" panose="020B0606020202030204" pitchFamily="34" charset="0"/>
              </a:rPr>
              <a:t>s</a:t>
            </a:r>
            <a:r>
              <a:rPr lang="lv-LV" dirty="0">
                <a:latin typeface="Arial Narrow" panose="020B0606020202030204" pitchFamily="34" charset="0"/>
              </a:rPr>
              <a:t> “Krasta ielas promenādes un </a:t>
            </a:r>
            <a:r>
              <a:rPr lang="lv-LV" dirty="0" err="1">
                <a:latin typeface="Arial Narrow" panose="020B0606020202030204" pitchFamily="34" charset="0"/>
              </a:rPr>
              <a:t>multi</a:t>
            </a:r>
            <a:r>
              <a:rPr lang="lv-LV" dirty="0">
                <a:latin typeface="Arial Narrow" panose="020B0606020202030204" pitchFamily="34" charset="0"/>
              </a:rPr>
              <a:t>-funkcionālas infrastruktūras izveide, kas nodrošina teritorijas pieejamību izmantošanu rekreācijas </a:t>
            </a:r>
            <a:r>
              <a:rPr lang="lv-LV">
                <a:latin typeface="Arial Narrow" panose="020B0606020202030204" pitchFamily="34" charset="0"/>
              </a:rPr>
              <a:t>un tūrisma </a:t>
            </a:r>
            <a:r>
              <a:rPr lang="lv-LV" dirty="0">
                <a:latin typeface="Arial Narrow" panose="020B0606020202030204" pitchFamily="34" charset="0"/>
              </a:rPr>
              <a:t>vajadzībām”</a:t>
            </a:r>
            <a:endParaRPr lang="lv-LV" dirty="0"/>
          </a:p>
        </p:txBody>
      </p:sp>
      <p:pic>
        <p:nvPicPr>
          <p:cNvPr id="1029" name="Picture 5" descr="Sākumlapa | Vides aizsardzības un reģionālās attīstības ...">
            <a:extLst>
              <a:ext uri="{FF2B5EF4-FFF2-40B4-BE49-F238E27FC236}">
                <a16:creationId xmlns:a16="http://schemas.microsoft.com/office/drawing/2014/main" id="{1AD493E4-5288-75C7-9B28-782D9F03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180" y="703739"/>
            <a:ext cx="107632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4BC108-4DD2-A402-1329-BC9692B24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85" y="745312"/>
            <a:ext cx="1657350" cy="98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" descr="Qr code&#10;&#10;Description automatically generated">
            <a:extLst>
              <a:ext uri="{FF2B5EF4-FFF2-40B4-BE49-F238E27FC236}">
                <a16:creationId xmlns:a16="http://schemas.microsoft.com/office/drawing/2014/main" id="{BBA75A53-D879-9E86-C9A9-402F7509BD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534" y="747395"/>
            <a:ext cx="1174750" cy="87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883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atura vietturis 9">
            <a:extLst>
              <a:ext uri="{FF2B5EF4-FFF2-40B4-BE49-F238E27FC236}">
                <a16:creationId xmlns:a16="http://schemas.microsoft.com/office/drawing/2014/main" id="{07605141-3CD0-1810-3D8F-D2C0C865F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4040" y="2132857"/>
            <a:ext cx="4301322" cy="4301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068449" y="18021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lv-LV"/>
          </a:p>
        </p:txBody>
      </p:sp>
      <p:pic>
        <p:nvPicPr>
          <p:cNvPr id="13" name="Attēls 6">
            <a:extLst>
              <a:ext uri="{FF2B5EF4-FFF2-40B4-BE49-F238E27FC236}">
                <a16:creationId xmlns:a16="http://schemas.microsoft.com/office/drawing/2014/main" id="{00CA6DE7-F3D4-5BDB-2818-AAAD32051C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0" y="2132856"/>
            <a:ext cx="4301323" cy="4301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Virsraksts 1">
            <a:extLst>
              <a:ext uri="{FF2B5EF4-FFF2-40B4-BE49-F238E27FC236}">
                <a16:creationId xmlns:a16="http://schemas.microsoft.com/office/drawing/2014/main" id="{7397DC10-A498-D7B5-2D76-E2B059218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76" y="257455"/>
            <a:ext cx="7106839" cy="695711"/>
          </a:xfrm>
        </p:spPr>
        <p:txBody>
          <a:bodyPr>
            <a:normAutofit/>
          </a:bodyPr>
          <a:lstStyle/>
          <a:p>
            <a:r>
              <a:rPr lang="lv-LV" dirty="0">
                <a:latin typeface="Arial Narrow" panose="020B0606020202030204" pitchFamily="34" charset="0"/>
              </a:rPr>
              <a:t>Nākotnē</a:t>
            </a:r>
          </a:p>
        </p:txBody>
      </p:sp>
      <p:sp>
        <p:nvSpPr>
          <p:cNvPr id="16" name="Virsraksts 1">
            <a:extLst>
              <a:ext uri="{FF2B5EF4-FFF2-40B4-BE49-F238E27FC236}">
                <a16:creationId xmlns:a16="http://schemas.microsoft.com/office/drawing/2014/main" id="{7397DC10-A498-D7B5-2D76-E2B0592187F4}"/>
              </a:ext>
            </a:extLst>
          </p:cNvPr>
          <p:cNvSpPr txBox="1">
            <a:spLocks/>
          </p:cNvSpPr>
          <p:nvPr/>
        </p:nvSpPr>
        <p:spPr>
          <a:xfrm>
            <a:off x="195557" y="754926"/>
            <a:ext cx="3871342" cy="687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lv-LV" dirty="0">
              <a:latin typeface="Arial Narrow" panose="020B0606020202030204" pitchFamily="34" charset="0"/>
            </a:endParaRPr>
          </a:p>
        </p:txBody>
      </p:sp>
      <p:sp>
        <p:nvSpPr>
          <p:cNvPr id="17" name="Virsraksts 1">
            <a:extLst>
              <a:ext uri="{FF2B5EF4-FFF2-40B4-BE49-F238E27FC236}">
                <a16:creationId xmlns:a16="http://schemas.microsoft.com/office/drawing/2014/main" id="{7397DC10-A498-D7B5-2D76-E2B0592187F4}"/>
              </a:ext>
            </a:extLst>
          </p:cNvPr>
          <p:cNvSpPr txBox="1">
            <a:spLocks/>
          </p:cNvSpPr>
          <p:nvPr/>
        </p:nvSpPr>
        <p:spPr>
          <a:xfrm>
            <a:off x="129456" y="770644"/>
            <a:ext cx="8547000" cy="10315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800" dirty="0">
                <a:latin typeface="Arial Narrow" panose="020B0606020202030204" pitchFamily="34" charset="0"/>
              </a:rPr>
              <a:t>Teritorijas apsaimniekošanas plāna izstrāde dabas vērtību saglabāšanai un aizsardzībai.</a:t>
            </a:r>
            <a:endParaRPr lang="en-US" sz="1800" dirty="0">
              <a:latin typeface="Arial Narrow" panose="020B0606020202030204" pitchFamily="34" charset="0"/>
            </a:endParaRPr>
          </a:p>
          <a:p>
            <a:r>
              <a:rPr lang="en-US" sz="1800" dirty="0" err="1">
                <a:latin typeface="Arial Narrow" panose="020B0606020202030204" pitchFamily="34" charset="0"/>
              </a:rPr>
              <a:t>Ainavu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tematiskā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plāna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izstrāde</a:t>
            </a:r>
            <a:r>
              <a:rPr lang="lv-LV" sz="1800" dirty="0">
                <a:latin typeface="Arial Narrow" panose="020B0606020202030204" pitchFamily="34" charset="0"/>
              </a:rPr>
              <a:t>,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nostiprinot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i="0" dirty="0">
                <a:effectLst/>
                <a:latin typeface="Arial Narrow" panose="020B0606020202030204" pitchFamily="34" charset="0"/>
              </a:rPr>
              <a:t>z</a:t>
            </a:r>
            <a:r>
              <a:rPr lang="lv-LV" sz="1800" i="0" dirty="0" err="1">
                <a:effectLst/>
                <a:latin typeface="Arial Narrow" panose="020B0606020202030204" pitchFamily="34" charset="0"/>
              </a:rPr>
              <a:t>ili</a:t>
            </a:r>
            <a:r>
              <a:rPr lang="lv-LV" sz="1800" i="0" dirty="0">
                <a:effectLst/>
                <a:latin typeface="Arial Narrow" panose="020B0606020202030204" pitchFamily="34" charset="0"/>
              </a:rPr>
              <a:t> zaļās </a:t>
            </a:r>
            <a:r>
              <a:rPr lang="lv-LV" sz="1800" b="0" i="0" dirty="0">
                <a:effectLst/>
                <a:latin typeface="Arial Narrow" panose="020B0606020202030204" pitchFamily="34" charset="0"/>
              </a:rPr>
              <a:t>struktūras un kultūrvēsturiskās vērtības</a:t>
            </a:r>
            <a:r>
              <a:rPr lang="en-US" sz="1800" b="0" i="0" dirty="0">
                <a:effectLst/>
                <a:latin typeface="Arial Narrow" panose="020B0606020202030204" pitchFamily="34" charset="0"/>
              </a:rPr>
              <a:t>.</a:t>
            </a:r>
            <a:endParaRPr lang="lv-LV" sz="1800" dirty="0">
              <a:latin typeface="Arial Narrow" panose="020B0606020202030204" pitchFamily="34" charset="0"/>
            </a:endParaRPr>
          </a:p>
        </p:txBody>
      </p:sp>
      <p:sp>
        <p:nvSpPr>
          <p:cNvPr id="18" name="Taisnstūris 9">
            <a:extLst>
              <a:ext uri="{FF2B5EF4-FFF2-40B4-BE49-F238E27FC236}">
                <a16:creationId xmlns:a16="http://schemas.microsoft.com/office/drawing/2014/main" id="{1D4450B4-0B49-ED7D-57C6-33E6C4258D5A}"/>
              </a:ext>
            </a:extLst>
          </p:cNvPr>
          <p:cNvSpPr/>
          <p:nvPr/>
        </p:nvSpPr>
        <p:spPr>
          <a:xfrm>
            <a:off x="6640449" y="6510931"/>
            <a:ext cx="2334398" cy="25391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r>
              <a:rPr lang="lv-LV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S.Smiltniece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212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38796"/>
            <a:ext cx="2232248" cy="739761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 Narrow" panose="020B0606020202030204" pitchFamily="34" charset="0"/>
              </a:rPr>
              <a:t>Upes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koncertvakari</a:t>
            </a:r>
            <a:endParaRPr lang="lv-LV" dirty="0">
              <a:latin typeface="Arial Narrow" panose="020B0606020202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6" y="906607"/>
            <a:ext cx="4066925" cy="2711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95" y="908720"/>
            <a:ext cx="4043868" cy="26984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5"/>
          <a:stretch/>
        </p:blipFill>
        <p:spPr>
          <a:xfrm>
            <a:off x="323528" y="3960762"/>
            <a:ext cx="4066924" cy="2488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r="1021" b="3378"/>
          <a:stretch/>
        </p:blipFill>
        <p:spPr>
          <a:xfrm>
            <a:off x="4704595" y="3960762"/>
            <a:ext cx="4043869" cy="2488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aisnstūris 9">
            <a:extLst>
              <a:ext uri="{FF2B5EF4-FFF2-40B4-BE49-F238E27FC236}">
                <a16:creationId xmlns:a16="http://schemas.microsoft.com/office/drawing/2014/main" id="{1D4450B4-0B49-ED7D-57C6-33E6C4258D5A}"/>
              </a:ext>
            </a:extLst>
          </p:cNvPr>
          <p:cNvSpPr/>
          <p:nvPr/>
        </p:nvSpPr>
        <p:spPr>
          <a:xfrm>
            <a:off x="6948264" y="6549236"/>
            <a:ext cx="1800198" cy="25391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</a:t>
            </a:r>
            <a:r>
              <a:rPr lang="lv-LV" sz="1000" dirty="0">
                <a:ln w="0"/>
                <a:latin typeface="Arial Narrow" panose="020B0606020202030204" pitchFamily="34" charset="0"/>
              </a:rPr>
              <a:t>s: 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www.ogresnovads.lv</a:t>
            </a:r>
          </a:p>
        </p:txBody>
      </p:sp>
    </p:spTree>
    <p:extLst>
      <p:ext uri="{BB962C8B-B14F-4D97-AF65-F5344CB8AC3E}">
        <p14:creationId xmlns:p14="http://schemas.microsoft.com/office/powerpoint/2010/main" val="3272116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687" y="332656"/>
            <a:ext cx="1391211" cy="903634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rial Narrow" panose="020B0606020202030204" pitchFamily="34" charset="0"/>
              </a:rPr>
              <a:t>Rudens </a:t>
            </a:r>
            <a:r>
              <a:rPr lang="en-US" sz="2800" dirty="0" err="1">
                <a:latin typeface="Arial Narrow" panose="020B0606020202030204" pitchFamily="34" charset="0"/>
              </a:rPr>
              <a:t>ainava</a:t>
            </a:r>
            <a:br>
              <a:rPr lang="lv-LV" sz="2800" dirty="0">
                <a:latin typeface="Arial Narrow" panose="020B0606020202030204" pitchFamily="34" charset="0"/>
              </a:rPr>
            </a:br>
            <a:endParaRPr lang="lv-LV" sz="2800" dirty="0">
              <a:latin typeface="Arial Narrow" panose="020B0606020202030204" pitchFamily="34" charset="0"/>
            </a:endParaRPr>
          </a:p>
        </p:txBody>
      </p:sp>
      <p:pic>
        <p:nvPicPr>
          <p:cNvPr id="4" name="Attēls 11">
            <a:extLst>
              <a:ext uri="{FF2B5EF4-FFF2-40B4-BE49-F238E27FC236}">
                <a16:creationId xmlns:a16="http://schemas.microsoft.com/office/drawing/2014/main" id="{2ACED080-E41D-CDAD-D39C-89B76C1D2F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" r="6518" b="-285"/>
          <a:stretch/>
        </p:blipFill>
        <p:spPr>
          <a:xfrm rot="5400000">
            <a:off x="5693854" y="82130"/>
            <a:ext cx="3096757" cy="3312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50"/>
          <a:stretch/>
        </p:blipFill>
        <p:spPr>
          <a:xfrm rot="5400000">
            <a:off x="2080856" y="86868"/>
            <a:ext cx="3096344" cy="3302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7"/>
          <a:stretch/>
        </p:blipFill>
        <p:spPr>
          <a:xfrm>
            <a:off x="1977644" y="3573016"/>
            <a:ext cx="3302768" cy="3043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5"/>
          <a:stretch/>
        </p:blipFill>
        <p:spPr>
          <a:xfrm>
            <a:off x="5585904" y="3573016"/>
            <a:ext cx="3312657" cy="300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aisnstūris 9">
            <a:extLst>
              <a:ext uri="{FF2B5EF4-FFF2-40B4-BE49-F238E27FC236}">
                <a16:creationId xmlns:a16="http://schemas.microsoft.com/office/drawing/2014/main" id="{1D4450B4-0B49-ED7D-57C6-33E6C4258D5A}"/>
              </a:ext>
            </a:extLst>
          </p:cNvPr>
          <p:cNvSpPr/>
          <p:nvPr/>
        </p:nvSpPr>
        <p:spPr>
          <a:xfrm>
            <a:off x="6012160" y="6582416"/>
            <a:ext cx="2982470" cy="24622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r>
              <a:rPr lang="lv-LV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S.Smiltniece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3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8"/>
          <a:stretch/>
        </p:blipFill>
        <p:spPr bwMode="auto">
          <a:xfrm>
            <a:off x="4788024" y="3798027"/>
            <a:ext cx="3960440" cy="26949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300192" y="6534869"/>
            <a:ext cx="277793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lv-LV" altLang="lv-LV" sz="1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Attēlu avoti:, V. </a:t>
            </a:r>
            <a:r>
              <a:rPr kumimoji="0" lang="lv-LV" altLang="lv-LV" sz="1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Stāvausis</a:t>
            </a:r>
            <a:r>
              <a:rPr kumimoji="0" lang="lv-LV" altLang="lv-LV" sz="1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, E. </a:t>
            </a:r>
            <a:r>
              <a:rPr kumimoji="0" lang="lv-LV" altLang="lv-LV" sz="1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Pālēns</a:t>
            </a:r>
            <a:r>
              <a:rPr kumimoji="0" lang="lv-LV" altLang="lv-LV" sz="10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, </a:t>
            </a:r>
            <a:r>
              <a:rPr kumimoji="0" lang="lv-LV" altLang="lv-LV" sz="1000" b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A.Kursišs</a:t>
            </a:r>
            <a:endParaRPr kumimoji="0" lang="lv-LV" altLang="lv-LV" sz="18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4807"/>
          <a:stretch/>
        </p:blipFill>
        <p:spPr>
          <a:xfrm>
            <a:off x="302303" y="816869"/>
            <a:ext cx="4294866" cy="27023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18"/>
          <a:stretch/>
        </p:blipFill>
        <p:spPr>
          <a:xfrm>
            <a:off x="4788024" y="803193"/>
            <a:ext cx="3960440" cy="27067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303" y="3798027"/>
            <a:ext cx="4324184" cy="2694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69379" y="0"/>
            <a:ext cx="7886700" cy="793777"/>
          </a:xfrm>
        </p:spPr>
        <p:txBody>
          <a:bodyPr/>
          <a:lstStyle/>
          <a:p>
            <a:r>
              <a:rPr lang="lv-LV" dirty="0">
                <a:latin typeface="Arial Narrow" panose="020B0606020202030204" pitchFamily="34" charset="0"/>
              </a:rPr>
              <a:t>Pasākumi Krasta ielas lejas promenādē</a:t>
            </a:r>
          </a:p>
        </p:txBody>
      </p:sp>
    </p:spTree>
    <p:extLst>
      <p:ext uri="{BB962C8B-B14F-4D97-AF65-F5344CB8AC3E}">
        <p14:creationId xmlns:p14="http://schemas.microsoft.com/office/powerpoint/2010/main" val="954502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4087365" cy="728675"/>
          </a:xfrm>
        </p:spPr>
        <p:txBody>
          <a:bodyPr>
            <a:normAutofit/>
          </a:bodyPr>
          <a:lstStyle/>
          <a:p>
            <a:r>
              <a:rPr lang="lv-LV" sz="2400" b="1" dirty="0">
                <a:latin typeface="Arial Narrow" panose="020B0606020202030204" pitchFamily="34" charset="0"/>
              </a:rPr>
              <a:t>Ainavu plānošana un pārvaldība</a:t>
            </a:r>
            <a:r>
              <a:rPr lang="lv-LV" sz="24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4752528" cy="5544616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lv-LV" sz="1800" dirty="0">
                <a:latin typeface="Arial Narrow" panose="020B0606020202030204" pitchFamily="34" charset="0"/>
              </a:rPr>
              <a:t>Objekts izbūvēts </a:t>
            </a:r>
            <a:r>
              <a:rPr lang="en-US" sz="1800" dirty="0" err="1">
                <a:latin typeface="Arial Narrow" panose="020B0606020202030204" pitchFamily="34" charset="0"/>
              </a:rPr>
              <a:t>atbilstoši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lv-LV" sz="1800" dirty="0">
                <a:latin typeface="Arial Narrow" panose="020B0606020202030204" pitchFamily="34" charset="0"/>
              </a:rPr>
              <a:t>Ogres novada Attīstības programmas 2014.-2020.gadam  Rīcības un investīciju plānam 2014.-2017.gadam</a:t>
            </a:r>
            <a:r>
              <a:rPr lang="en-US" sz="1800" dirty="0">
                <a:latin typeface="Arial Narrow" panose="020B0606020202030204" pitchFamily="34" charset="0"/>
              </a:rPr>
              <a:t>.</a:t>
            </a:r>
          </a:p>
          <a:p>
            <a:pPr marL="0" indent="0" algn="just">
              <a:buNone/>
            </a:pPr>
            <a:endParaRPr lang="en-US" sz="1800" dirty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lv-LV" sz="1800" dirty="0">
                <a:latin typeface="Arial Narrow" panose="020B0606020202030204" pitchFamily="34" charset="0"/>
              </a:rPr>
              <a:t>Ogres novada Ilgtspējīgas attīstības stratēģijā 2013.-2037.gadam (turpmāk– Stratēģija) ceturtā ilgtermiņa prioritāte noteikta </a:t>
            </a:r>
            <a:r>
              <a:rPr lang="lv-LV" sz="1800" u="sng" dirty="0">
                <a:latin typeface="Arial Narrow" panose="020B0606020202030204" pitchFamily="34" charset="0"/>
              </a:rPr>
              <a:t>Atbildīga dabas apsaimniekošana un augsta dzīves kvalitāte</a:t>
            </a:r>
            <a:r>
              <a:rPr lang="lv-LV" sz="1800" dirty="0">
                <a:latin typeface="Arial Narrow" panose="020B0606020202030204" pitchFamily="34" charset="0"/>
              </a:rPr>
              <a:t>.</a:t>
            </a:r>
            <a:endParaRPr lang="en-US" sz="18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lv-LV" sz="1800" dirty="0">
                <a:latin typeface="Arial Narrow" panose="020B0606020202030204" pitchFamily="34" charset="0"/>
              </a:rPr>
              <a:t> Stratēģijā definētas Ogres novada telpiskās attīstības vadlīnijas, kas ir vērstas arī uz </a:t>
            </a:r>
            <a:r>
              <a:rPr lang="lv-LV" sz="1800" u="sng" dirty="0">
                <a:latin typeface="Arial Narrow" panose="020B0606020202030204" pitchFamily="34" charset="0"/>
              </a:rPr>
              <a:t>ainavu saglabāšanu</a:t>
            </a:r>
            <a:r>
              <a:rPr lang="en-US" sz="1800" u="sng" dirty="0">
                <a:latin typeface="Arial Narrow" panose="020B0606020202030204" pitchFamily="34" charset="0"/>
              </a:rPr>
              <a:t>,</a:t>
            </a:r>
            <a:r>
              <a:rPr lang="lv-LV" sz="1800" u="sng" dirty="0">
                <a:latin typeface="Arial Narrow" panose="020B0606020202030204" pitchFamily="34" charset="0"/>
              </a:rPr>
              <a:t> piemēram</a:t>
            </a:r>
            <a:r>
              <a:rPr lang="en-US" sz="1800" u="sng" dirty="0">
                <a:latin typeface="Arial Narrow" panose="020B0606020202030204" pitchFamily="34" charset="0"/>
              </a:rPr>
              <a:t>,</a:t>
            </a:r>
            <a:r>
              <a:rPr lang="lv-LV" sz="1800" u="sng" dirty="0">
                <a:latin typeface="Arial Narrow" panose="020B0606020202030204" pitchFamily="34" charset="0"/>
              </a:rPr>
              <a:t> veidot labiekārtotas atpūtas vietas pie ūdeņiem, zaļajās teritorijās un ainaviskās vietās, tādejādi ierobežojot teritoriju degradāciju neorganizētu cilvēku plūsmu rezultātā</a:t>
            </a:r>
            <a:r>
              <a:rPr lang="lv-LV" sz="1800" dirty="0">
                <a:latin typeface="Arial Narrow" panose="020B0606020202030204" pitchFamily="34" charset="0"/>
              </a:rPr>
              <a:t>.</a:t>
            </a:r>
            <a:endParaRPr lang="en-US" sz="18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en-US" sz="1800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endParaRPr lang="lv-LV" sz="1800" dirty="0">
              <a:latin typeface="Arial Narrow" panose="020B0606020202030204" pitchFamily="34" charset="0"/>
            </a:endParaRPr>
          </a:p>
          <a:p>
            <a:endParaRPr lang="lv-LV" dirty="0"/>
          </a:p>
        </p:txBody>
      </p:sp>
      <p:pic>
        <p:nvPicPr>
          <p:cNvPr id="4" name="Attēls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33" y="2456593"/>
            <a:ext cx="3514272" cy="20525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Attēls 1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"/>
          <a:stretch/>
        </p:blipFill>
        <p:spPr>
          <a:xfrm>
            <a:off x="5515731" y="451910"/>
            <a:ext cx="3514273" cy="1923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ttēls 19">
            <a:extLst>
              <a:ext uri="{FF2B5EF4-FFF2-40B4-BE49-F238E27FC236}">
                <a16:creationId xmlns:a16="http://schemas.microsoft.com/office/drawing/2014/main" id="{AF4EE9BB-9954-258A-0F59-8331DE840F3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731" y="4601785"/>
            <a:ext cx="3520765" cy="1923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aisnstūris 9">
            <a:extLst>
              <a:ext uri="{FF2B5EF4-FFF2-40B4-BE49-F238E27FC236}">
                <a16:creationId xmlns:a16="http://schemas.microsoft.com/office/drawing/2014/main" id="{1D4450B4-0B49-ED7D-57C6-33E6C4258D5A}"/>
              </a:ext>
            </a:extLst>
          </p:cNvPr>
          <p:cNvSpPr/>
          <p:nvPr/>
        </p:nvSpPr>
        <p:spPr>
          <a:xfrm>
            <a:off x="6732240" y="6563428"/>
            <a:ext cx="2334398" cy="25391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 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www.ogresnovads.lv</a:t>
            </a:r>
          </a:p>
        </p:txBody>
      </p:sp>
    </p:spTree>
    <p:extLst>
      <p:ext uri="{BB962C8B-B14F-4D97-AF65-F5344CB8AC3E}">
        <p14:creationId xmlns:p14="http://schemas.microsoft.com/office/powerpoint/2010/main" val="2525198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ttēls 3">
            <a:extLst>
              <a:ext uri="{FF2B5EF4-FFF2-40B4-BE49-F238E27FC236}">
                <a16:creationId xmlns:a16="http://schemas.microsoft.com/office/drawing/2014/main" id="{134484AB-0613-D324-82F3-6349725EFC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16" t="12493" r="1962" b="7436"/>
          <a:stretch/>
        </p:blipFill>
        <p:spPr>
          <a:xfrm>
            <a:off x="4148698" y="818177"/>
            <a:ext cx="4913239" cy="2812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957CB671-F6B9-446C-AA0D-3F8E8A1C4414}"/>
              </a:ext>
            </a:extLst>
          </p:cNvPr>
          <p:cNvSpPr txBox="1">
            <a:spLocks/>
          </p:cNvSpPr>
          <p:nvPr/>
        </p:nvSpPr>
        <p:spPr>
          <a:xfrm>
            <a:off x="101241" y="645646"/>
            <a:ext cx="3856520" cy="602814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lv-LV" sz="1800" b="1" dirty="0">
                <a:latin typeface="Arial Narrow" panose="020B0606020202030204" pitchFamily="34" charset="0"/>
              </a:rPr>
              <a:t>Pasūtītājs: </a:t>
            </a:r>
            <a:r>
              <a:rPr lang="lv-LV" sz="1800" dirty="0">
                <a:latin typeface="Arial Narrow" panose="020B0606020202030204" pitchFamily="34" charset="0"/>
              </a:rPr>
              <a:t>Ogres novada pašvaldība</a:t>
            </a:r>
            <a:endParaRPr lang="en-US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n-US" sz="1800" b="1" dirty="0" err="1">
                <a:latin typeface="Arial Narrow" panose="020B0606020202030204" pitchFamily="34" charset="0"/>
              </a:rPr>
              <a:t>Būvprojekta</a:t>
            </a:r>
            <a:r>
              <a:rPr lang="en-US" sz="1800" b="1" dirty="0">
                <a:latin typeface="Arial Narrow" panose="020B0606020202030204" pitchFamily="34" charset="0"/>
              </a:rPr>
              <a:t> </a:t>
            </a:r>
            <a:r>
              <a:rPr lang="en-US" sz="1800" b="1" dirty="0" err="1">
                <a:latin typeface="Arial Narrow" panose="020B0606020202030204" pitchFamily="34" charset="0"/>
              </a:rPr>
              <a:t>nosaukums</a:t>
            </a:r>
            <a:r>
              <a:rPr lang="en-US" sz="1800" b="1" dirty="0">
                <a:latin typeface="Arial Narrow" panose="020B0606020202030204" pitchFamily="34" charset="0"/>
              </a:rPr>
              <a:t>: </a:t>
            </a:r>
            <a:r>
              <a:rPr lang="en-US" sz="1800" dirty="0" err="1">
                <a:latin typeface="Arial Narrow" panose="020B0606020202030204" pitchFamily="34" charset="0"/>
              </a:rPr>
              <a:t>Krasta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ielas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lejas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promen</a:t>
            </a:r>
            <a:r>
              <a:rPr lang="lv-LV" sz="1800" dirty="0">
                <a:latin typeface="Arial Narrow" panose="020B0606020202030204" pitchFamily="34" charset="0"/>
              </a:rPr>
              <a:t>ā</a:t>
            </a:r>
            <a:r>
              <a:rPr lang="en-US" sz="1800" dirty="0">
                <a:latin typeface="Arial Narrow" panose="020B0606020202030204" pitchFamily="34" charset="0"/>
              </a:rPr>
              <a:t>des </a:t>
            </a:r>
            <a:r>
              <a:rPr lang="en-US" sz="1800" dirty="0" err="1">
                <a:latin typeface="Arial Narrow" panose="020B0606020202030204" pitchFamily="34" charset="0"/>
              </a:rPr>
              <a:t>pirmās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kārtas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pārbūve</a:t>
            </a:r>
            <a:r>
              <a:rPr lang="en-US" sz="1800" dirty="0">
                <a:latin typeface="Arial Narrow" panose="020B0606020202030204" pitchFamily="34" charset="0"/>
              </a:rPr>
              <a:t> un </a:t>
            </a:r>
            <a:r>
              <a:rPr lang="en-US" sz="1800" dirty="0" err="1">
                <a:latin typeface="Arial Narrow" panose="020B0606020202030204" pitchFamily="34" charset="0"/>
              </a:rPr>
              <a:t>jauna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būvniecība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kopā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ar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projektēšanu</a:t>
            </a:r>
            <a:r>
              <a:rPr lang="en-US" sz="1800" dirty="0">
                <a:latin typeface="Arial Narrow" panose="020B0606020202030204" pitchFamily="34" charset="0"/>
              </a:rPr>
              <a:t>  un </a:t>
            </a:r>
            <a:r>
              <a:rPr lang="en-US" sz="1800" dirty="0" err="1">
                <a:latin typeface="Arial Narrow" panose="020B0606020202030204" pitchFamily="34" charset="0"/>
              </a:rPr>
              <a:t>autoruzraudzību</a:t>
            </a:r>
            <a:r>
              <a:rPr lang="en-US" sz="1800" dirty="0">
                <a:latin typeface="Arial Narrow" panose="020B0606020202030204" pitchFamily="34" charset="0"/>
              </a:rPr>
              <a:t>.</a:t>
            </a:r>
          </a:p>
          <a:p>
            <a:pPr algn="just">
              <a:lnSpc>
                <a:spcPct val="100000"/>
              </a:lnSpc>
            </a:pPr>
            <a:endParaRPr lang="en-US" sz="1800" b="1" dirty="0"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lv-LV" sz="1800" b="1" dirty="0">
                <a:latin typeface="Arial Narrow" panose="020B0606020202030204" pitchFamily="34" charset="0"/>
              </a:rPr>
              <a:t>Adrese: </a:t>
            </a:r>
            <a:r>
              <a:rPr lang="lv-LV" sz="1800" dirty="0">
                <a:latin typeface="Arial Narrow" panose="020B0606020202030204" pitchFamily="34" charset="0"/>
              </a:rPr>
              <a:t>Krasta iela posmā no Ogres Luterāņu baznīcas līdz Ogres Loka tiltam Bērzu alejas un Krasta ielas krustojumā, Ogrē, Ogres novadā</a:t>
            </a:r>
            <a:endParaRPr lang="en-US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</a:pPr>
            <a:endParaRPr lang="lv-LV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lv-LV" sz="1800" b="1" dirty="0">
                <a:latin typeface="Arial Narrow" panose="020B0606020202030204" pitchFamily="34" charset="0"/>
              </a:rPr>
              <a:t>Būvniecības gads</a:t>
            </a:r>
            <a:r>
              <a:rPr lang="en-US" sz="1800" b="1" dirty="0">
                <a:latin typeface="Arial Narrow" panose="020B0606020202030204" pitchFamily="34" charset="0"/>
              </a:rPr>
              <a:t>:</a:t>
            </a:r>
            <a:r>
              <a:rPr lang="lv-LV" sz="1800" b="1" dirty="0">
                <a:latin typeface="Arial Narrow" panose="020B0606020202030204" pitchFamily="34" charset="0"/>
              </a:rPr>
              <a:t> </a:t>
            </a:r>
            <a:r>
              <a:rPr lang="lv-LV" sz="1800" dirty="0">
                <a:latin typeface="Arial Narrow" panose="020B0606020202030204" pitchFamily="34" charset="0"/>
              </a:rPr>
              <a:t>201</a:t>
            </a:r>
            <a:r>
              <a:rPr lang="en-US" sz="1800" dirty="0">
                <a:latin typeface="Arial Narrow" panose="020B0606020202030204" pitchFamily="34" charset="0"/>
              </a:rPr>
              <a:t>3</a:t>
            </a:r>
            <a:r>
              <a:rPr lang="lv-LV" sz="1800" dirty="0">
                <a:latin typeface="Arial Narrow" panose="020B0606020202030204" pitchFamily="34" charset="0"/>
              </a:rPr>
              <a:t>-201</a:t>
            </a:r>
            <a:r>
              <a:rPr lang="en-US" sz="1800" dirty="0">
                <a:latin typeface="Arial Narrow" panose="020B0606020202030204" pitchFamily="34" charset="0"/>
              </a:rPr>
              <a:t>7</a:t>
            </a:r>
            <a:endParaRPr lang="lv-LV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</a:pPr>
            <a:endParaRPr lang="lv-LV" sz="1800" dirty="0"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lv-LV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Kopējās būvniecības izmaksas</a:t>
            </a:r>
            <a:r>
              <a:rPr lang="en-US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lv-LV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lnSpc>
                <a:spcPct val="100000"/>
              </a:lnSpc>
            </a:pPr>
            <a:r>
              <a:rPr lang="lv-LV" sz="1800" b="1" i="0" dirty="0">
                <a:solidFill>
                  <a:srgbClr val="FF0000"/>
                </a:solidFill>
                <a:effectLst/>
                <a:latin typeface="Arial Narrow" panose="020B0606020202030204" pitchFamily="34" charset="0"/>
              </a:rPr>
              <a:t>~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lv-LV" sz="1800" dirty="0">
                <a:solidFill>
                  <a:srgbClr val="FF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280000 eiro  </a:t>
            </a:r>
            <a:endParaRPr lang="en-US" sz="1800" dirty="0">
              <a:solidFill>
                <a:srgbClr val="FF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lv-LV" sz="1800" b="1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Projekta vai iniciatīvas partneri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: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Rīgas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Tehniskā</a:t>
            </a:r>
            <a:r>
              <a:rPr lang="en-US" sz="180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en-US" sz="1800" i="0" u="none" strike="noStrike" baseline="0" dirty="0" err="1">
                <a:solidFill>
                  <a:srgbClr val="000000"/>
                </a:solidFill>
                <a:latin typeface="Arial Narrow" panose="020B0606020202030204" pitchFamily="34" charset="0"/>
              </a:rPr>
              <a:t>universitāte</a:t>
            </a:r>
            <a:endParaRPr lang="en-US" sz="1800" i="0" u="none" strike="noStrike" baseline="0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pPr algn="just">
              <a:lnSpc>
                <a:spcPct val="100000"/>
              </a:lnSpc>
            </a:pPr>
            <a:endParaRPr lang="en-US" sz="1800" dirty="0">
              <a:solidFill>
                <a:srgbClr val="000000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pt-BR" sz="1800" b="1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Projekta finansējuma avoti: </a:t>
            </a:r>
            <a:r>
              <a:rPr lang="lv-LV" sz="1800" b="0" i="0" u="none" strike="noStrike" baseline="0" dirty="0">
                <a:solidFill>
                  <a:srgbClr val="000000"/>
                </a:solidFill>
                <a:latin typeface="Arial Narrow" panose="020B0606020202030204" pitchFamily="34" charset="0"/>
              </a:rPr>
              <a:t>Ogres novada pašvaldība, Latvijas Vides aizsardzības fonds 	</a:t>
            </a:r>
          </a:p>
          <a:p>
            <a:pPr algn="just">
              <a:lnSpc>
                <a:spcPct val="100000"/>
              </a:lnSpc>
            </a:pPr>
            <a:endParaRPr lang="en-US" sz="18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id="{DF8EAA90-0C4C-3F07-389C-2F8522B1DA5F}"/>
              </a:ext>
            </a:extLst>
          </p:cNvPr>
          <p:cNvSpPr/>
          <p:nvPr/>
        </p:nvSpPr>
        <p:spPr>
          <a:xfrm>
            <a:off x="5965340" y="6457038"/>
            <a:ext cx="3137364" cy="25391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Kartes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avots:www.4umaps.com,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attēla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 , E.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Sparāns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aisnstūris 7">
            <a:extLst>
              <a:ext uri="{FF2B5EF4-FFF2-40B4-BE49-F238E27FC236}">
                <a16:creationId xmlns:a16="http://schemas.microsoft.com/office/drawing/2014/main" id="{9C18AB85-22C9-42BE-539B-F3ECBE33B95A}"/>
              </a:ext>
            </a:extLst>
          </p:cNvPr>
          <p:cNvSpPr/>
          <p:nvPr/>
        </p:nvSpPr>
        <p:spPr>
          <a:xfrm rot="18363023">
            <a:off x="5724098" y="1949502"/>
            <a:ext cx="87876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Brīvības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iela</a:t>
            </a:r>
            <a:endParaRPr lang="lv-LV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11" name="Taisnstūris 10">
            <a:extLst>
              <a:ext uri="{FF2B5EF4-FFF2-40B4-BE49-F238E27FC236}">
                <a16:creationId xmlns:a16="http://schemas.microsoft.com/office/drawing/2014/main" id="{A1ABF8AA-5D81-F5EE-F45E-576A9B2CC545}"/>
              </a:ext>
            </a:extLst>
          </p:cNvPr>
          <p:cNvSpPr/>
          <p:nvPr/>
        </p:nvSpPr>
        <p:spPr>
          <a:xfrm rot="2258930">
            <a:off x="4435909" y="2580812"/>
            <a:ext cx="1435009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&lt;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Rīga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– </a:t>
            </a:r>
            <a:r>
              <a:rPr lang="en-US" sz="1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Daugavlips</a:t>
            </a: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arrow" panose="020B0606020202030204" pitchFamily="34" charset="0"/>
              </a:rPr>
              <a:t> &gt;</a:t>
            </a:r>
            <a:endParaRPr lang="lv-LV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Narrow" panose="020B0606020202030204" pitchFamily="34" charset="0"/>
            </a:endParaRPr>
          </a:p>
        </p:txBody>
      </p:sp>
      <p:cxnSp>
        <p:nvCxnSpPr>
          <p:cNvPr id="79" name="Taisns savienotājs 78">
            <a:extLst>
              <a:ext uri="{FF2B5EF4-FFF2-40B4-BE49-F238E27FC236}">
                <a16:creationId xmlns:a16="http://schemas.microsoft.com/office/drawing/2014/main" id="{66F0D0EA-E5E8-4DF8-1A89-65EEF33882C5}"/>
              </a:ext>
            </a:extLst>
          </p:cNvPr>
          <p:cNvCxnSpPr>
            <a:cxnSpLocks/>
          </p:cNvCxnSpPr>
          <p:nvPr/>
        </p:nvCxnSpPr>
        <p:spPr>
          <a:xfrm flipH="1">
            <a:off x="7776853" y="2236143"/>
            <a:ext cx="98989" cy="318372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0" name="Taisns savienotājs 79">
            <a:extLst>
              <a:ext uri="{FF2B5EF4-FFF2-40B4-BE49-F238E27FC236}">
                <a16:creationId xmlns:a16="http://schemas.microsoft.com/office/drawing/2014/main" id="{216814F9-BF5B-EC1A-3944-1C8DE15F4854}"/>
              </a:ext>
            </a:extLst>
          </p:cNvPr>
          <p:cNvCxnSpPr>
            <a:cxnSpLocks/>
          </p:cNvCxnSpPr>
          <p:nvPr/>
        </p:nvCxnSpPr>
        <p:spPr>
          <a:xfrm flipH="1">
            <a:off x="7020996" y="2014465"/>
            <a:ext cx="648072" cy="3199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1" name="Taisns savienotājs 80">
            <a:extLst>
              <a:ext uri="{FF2B5EF4-FFF2-40B4-BE49-F238E27FC236}">
                <a16:creationId xmlns:a16="http://schemas.microsoft.com/office/drawing/2014/main" id="{5A636C68-9EDA-F3E1-26CC-355B5BD4310F}"/>
              </a:ext>
            </a:extLst>
          </p:cNvPr>
          <p:cNvCxnSpPr>
            <a:cxnSpLocks/>
          </p:cNvCxnSpPr>
          <p:nvPr/>
        </p:nvCxnSpPr>
        <p:spPr>
          <a:xfrm flipH="1" flipV="1">
            <a:off x="7669068" y="2029649"/>
            <a:ext cx="206774" cy="223458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Taisns savienotājs 81">
            <a:extLst>
              <a:ext uri="{FF2B5EF4-FFF2-40B4-BE49-F238E27FC236}">
                <a16:creationId xmlns:a16="http://schemas.microsoft.com/office/drawing/2014/main" id="{E4464463-E500-57C4-C121-D12B0919ECDF}"/>
              </a:ext>
            </a:extLst>
          </p:cNvPr>
          <p:cNvCxnSpPr>
            <a:cxnSpLocks/>
          </p:cNvCxnSpPr>
          <p:nvPr/>
        </p:nvCxnSpPr>
        <p:spPr>
          <a:xfrm flipH="1">
            <a:off x="6804972" y="2466001"/>
            <a:ext cx="346868" cy="27448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3" name="Taisns savienotājs 82">
            <a:extLst>
              <a:ext uri="{FF2B5EF4-FFF2-40B4-BE49-F238E27FC236}">
                <a16:creationId xmlns:a16="http://schemas.microsoft.com/office/drawing/2014/main" id="{D2499A5C-88B1-8D95-17BE-2BC4F012327A}"/>
              </a:ext>
            </a:extLst>
          </p:cNvPr>
          <p:cNvCxnSpPr>
            <a:cxnSpLocks/>
          </p:cNvCxnSpPr>
          <p:nvPr/>
        </p:nvCxnSpPr>
        <p:spPr>
          <a:xfrm flipH="1" flipV="1">
            <a:off x="7151840" y="2466001"/>
            <a:ext cx="625013" cy="8851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Taisns savienotājs 83">
            <a:extLst>
              <a:ext uri="{FF2B5EF4-FFF2-40B4-BE49-F238E27FC236}">
                <a16:creationId xmlns:a16="http://schemas.microsoft.com/office/drawing/2014/main" id="{5F33D197-AF9B-BC21-2D1E-69783A3A794F}"/>
              </a:ext>
            </a:extLst>
          </p:cNvPr>
          <p:cNvCxnSpPr>
            <a:cxnSpLocks/>
          </p:cNvCxnSpPr>
          <p:nvPr/>
        </p:nvCxnSpPr>
        <p:spPr>
          <a:xfrm flipV="1">
            <a:off x="6660956" y="2042561"/>
            <a:ext cx="360040" cy="41585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Taisns savienotājs 84">
            <a:extLst>
              <a:ext uri="{FF2B5EF4-FFF2-40B4-BE49-F238E27FC236}">
                <a16:creationId xmlns:a16="http://schemas.microsoft.com/office/drawing/2014/main" id="{7DAD73E3-2DA4-8814-8CDD-986852E7A69F}"/>
              </a:ext>
            </a:extLst>
          </p:cNvPr>
          <p:cNvCxnSpPr>
            <a:cxnSpLocks/>
          </p:cNvCxnSpPr>
          <p:nvPr/>
        </p:nvCxnSpPr>
        <p:spPr>
          <a:xfrm>
            <a:off x="6660956" y="2458420"/>
            <a:ext cx="144016" cy="274496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7" name="Attēls 10">
            <a:extLst>
              <a:ext uri="{FF2B5EF4-FFF2-40B4-BE49-F238E27FC236}">
                <a16:creationId xmlns:a16="http://schemas.microsoft.com/office/drawing/2014/main" id="{9BB46ACD-18C4-7E95-402E-F6629CC9AD4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520" y="3799143"/>
            <a:ext cx="4873909" cy="24884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418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06F8C37-0AA9-E47F-8D7C-2A97A2C90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916832"/>
            <a:ext cx="3600400" cy="4203649"/>
          </a:xfrm>
        </p:spPr>
        <p:txBody>
          <a:bodyPr>
            <a:norm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Nr. 8278 Dzīvojamā ēka Krasta iela 9, Ogre 1874.g. (kartē Nr. </a:t>
            </a:r>
            <a:r>
              <a:rPr lang="lv-LV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81</a:t>
            </a: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lv-LV" sz="1800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Nr. 8279 Dzīvojamā ēka Krasta iela 11, Ogre 1925.g. (kartē Nr. </a:t>
            </a:r>
            <a:r>
              <a:rPr lang="lv-LV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82</a:t>
            </a: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lv-LV" sz="1800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Nr. 8290 Dzīvojamā ēka Upes prospekts 1, Ogre1913./ 1925.g. (kartē Nr. </a:t>
            </a:r>
            <a:r>
              <a:rPr lang="lv-LV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84</a:t>
            </a: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r>
              <a:rPr lang="en-US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lv-LV" sz="1800" b="1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Nr. 8291 Dzīvojamā ēka Upes prospekts 2, Ogre 1930.g. (kartē Nr. </a:t>
            </a:r>
            <a:r>
              <a:rPr lang="lv-LV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85</a:t>
            </a: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</a:t>
            </a:r>
            <a:r>
              <a:rPr lang="en-US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.</a:t>
            </a:r>
            <a:endParaRPr lang="lv-LV" sz="1800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8273 Ogres luterāņu baznīca Brīvības iela 51, Ogre 1930.g. (kartē Nr. </a:t>
            </a:r>
            <a:r>
              <a:rPr lang="lv-LV" sz="1800" b="1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96</a:t>
            </a:r>
            <a:r>
              <a:rPr lang="lv-LV" sz="1800" dirty="0">
                <a:effectLst/>
                <a:latin typeface="Arial Narrow" panose="020B0606020202030204" pitchFamily="34" charset="0"/>
                <a:ea typeface="Times New Roman" panose="02020603050405020304" pitchFamily="18" charset="0"/>
              </a:rPr>
              <a:t>).</a:t>
            </a:r>
            <a:endParaRPr lang="lv-LV" sz="1800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lv-LV" sz="1200" dirty="0"/>
          </a:p>
        </p:txBody>
      </p:sp>
      <p:pic>
        <p:nvPicPr>
          <p:cNvPr id="1026" name="Attēls 1">
            <a:extLst>
              <a:ext uri="{FF2B5EF4-FFF2-40B4-BE49-F238E27FC236}">
                <a16:creationId xmlns:a16="http://schemas.microsoft.com/office/drawing/2014/main" id="{ABD615F8-7EA8-3630-9A1A-D86A1E77C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16832"/>
            <a:ext cx="5095875" cy="3876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atura vietturis 2">
            <a:extLst>
              <a:ext uri="{FF2B5EF4-FFF2-40B4-BE49-F238E27FC236}">
                <a16:creationId xmlns:a16="http://schemas.microsoft.com/office/drawing/2014/main" id="{6887077F-908E-D283-91AF-1880716DEB9F}"/>
              </a:ext>
            </a:extLst>
          </p:cNvPr>
          <p:cNvSpPr txBox="1">
            <a:spLocks/>
          </p:cNvSpPr>
          <p:nvPr/>
        </p:nvSpPr>
        <p:spPr>
          <a:xfrm>
            <a:off x="359532" y="188640"/>
            <a:ext cx="8532948" cy="1196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800" dirty="0">
                <a:latin typeface="Arial Narrow" panose="020B0606020202030204" pitchFamily="34" charset="0"/>
                <a:ea typeface="Calibri" panose="020F0502020204030204" pitchFamily="34" charset="0"/>
              </a:rPr>
              <a:t>Krasta ielas lejas promenādes 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</a:rPr>
              <a:t>un </a:t>
            </a:r>
            <a:r>
              <a:rPr lang="en-US" sz="2800" dirty="0" err="1">
                <a:latin typeface="Arial Narrow" panose="020B0606020202030204" pitchFamily="34" charset="0"/>
                <a:ea typeface="Calibri" panose="020F0502020204030204" pitchFamily="34" charset="0"/>
              </a:rPr>
              <a:t>ainavas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Calibri" panose="020F0502020204030204" pitchFamily="34" charset="0"/>
              </a:rPr>
              <a:t>uztveres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lv-LV" sz="2800" dirty="0" err="1">
                <a:latin typeface="Arial Narrow" panose="020B0606020202030204" pitchFamily="34" charset="0"/>
                <a:ea typeface="Calibri" panose="020F0502020204030204" pitchFamily="34" charset="0"/>
              </a:rPr>
              <a:t>zon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</a:rPr>
              <a:t>as </a:t>
            </a:r>
            <a:r>
              <a:rPr lang="lv-LV" sz="2800" dirty="0">
                <a:latin typeface="Arial Narrow" panose="020B0606020202030204" pitchFamily="34" charset="0"/>
                <a:ea typeface="Calibri" panose="020F0502020204030204" pitchFamily="34" charset="0"/>
              </a:rPr>
              <a:t>vietējas nozīmes Arhitektūras pieminekļi: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lv-LV" sz="2000" dirty="0"/>
          </a:p>
        </p:txBody>
      </p:sp>
      <p:sp>
        <p:nvSpPr>
          <p:cNvPr id="5" name="Taisnstūris 4">
            <a:extLst>
              <a:ext uri="{FF2B5EF4-FFF2-40B4-BE49-F238E27FC236}">
                <a16:creationId xmlns:a16="http://schemas.microsoft.com/office/drawing/2014/main" id="{7C24F6C1-5D63-B455-FC37-ABCD08FB1157}"/>
              </a:ext>
            </a:extLst>
          </p:cNvPr>
          <p:cNvSpPr/>
          <p:nvPr/>
        </p:nvSpPr>
        <p:spPr>
          <a:xfrm>
            <a:off x="7092279" y="6415444"/>
            <a:ext cx="1999531" cy="25391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Kartes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 ogresnovads</a:t>
            </a:r>
            <a:r>
              <a:rPr lang="en-US" sz="1000" dirty="0">
                <a:ln w="0"/>
                <a:latin typeface="Arial Narrow" panose="020B0606020202030204" pitchFamily="34" charset="0"/>
              </a:rPr>
              <a:t>.lv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6067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906F8C37-0AA9-E47F-8D7C-2A97A2C90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353517"/>
            <a:ext cx="4320480" cy="577677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lv-LV" sz="1400" b="1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 Eiropā un Latvijā īpaši aizsargājams biotop</a:t>
            </a:r>
            <a:r>
              <a:rPr lang="en-US" sz="1400" b="1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</a:t>
            </a:r>
            <a:br>
              <a:rPr lang="fr-FR" sz="1400" dirty="0"/>
            </a:br>
            <a:endParaRPr lang="lv-LV" sz="1800" dirty="0">
              <a:effectLst/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lv-LV" sz="1200" dirty="0"/>
          </a:p>
        </p:txBody>
      </p:sp>
      <p:sp>
        <p:nvSpPr>
          <p:cNvPr id="4" name="Satura vietturis 2">
            <a:extLst>
              <a:ext uri="{FF2B5EF4-FFF2-40B4-BE49-F238E27FC236}">
                <a16:creationId xmlns:a16="http://schemas.microsoft.com/office/drawing/2014/main" id="{6887077F-908E-D283-91AF-1880716DEB9F}"/>
              </a:ext>
            </a:extLst>
          </p:cNvPr>
          <p:cNvSpPr txBox="1">
            <a:spLocks/>
          </p:cNvSpPr>
          <p:nvPr/>
        </p:nvSpPr>
        <p:spPr>
          <a:xfrm>
            <a:off x="305526" y="548680"/>
            <a:ext cx="853294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2800" dirty="0">
                <a:latin typeface="Arial Narrow" panose="020B0606020202030204" pitchFamily="34" charset="0"/>
                <a:ea typeface="Calibri" panose="020F0502020204030204" pitchFamily="34" charset="0"/>
              </a:rPr>
              <a:t>Krasta ielas lejas </a:t>
            </a:r>
            <a:r>
              <a:rPr lang="lv-LV" sz="2800" dirty="0" err="1">
                <a:latin typeface="Arial Narrow" panose="020B0606020202030204" pitchFamily="34" charset="0"/>
                <a:ea typeface="Calibri" panose="020F0502020204030204" pitchFamily="34" charset="0"/>
              </a:rPr>
              <a:t>promenad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</a:rPr>
              <a:t>e </a:t>
            </a:r>
            <a:r>
              <a:rPr lang="en-US" sz="2800" dirty="0" err="1">
                <a:latin typeface="Arial Narrow" panose="020B0606020202030204" pitchFamily="34" charset="0"/>
                <a:ea typeface="Calibri" panose="020F0502020204030204" pitchFamily="34" charset="0"/>
              </a:rPr>
              <a:t>sastopamās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Calibri" panose="020F0502020204030204" pitchFamily="34" charset="0"/>
              </a:rPr>
              <a:t>aizsargājamās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Calibri" panose="020F0502020204030204" pitchFamily="34" charset="0"/>
              </a:rPr>
              <a:t>dabas</a:t>
            </a:r>
            <a:r>
              <a:rPr lang="en-US" sz="2800" dirty="0">
                <a:latin typeface="Arial Narrow" panose="020B060602020203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Arial Narrow" panose="020B0606020202030204" pitchFamily="34" charset="0"/>
                <a:ea typeface="Calibri" panose="020F0502020204030204" pitchFamily="34" charset="0"/>
              </a:rPr>
              <a:t>vērtības</a:t>
            </a:r>
            <a:endParaRPr lang="lv-LV" sz="2000" dirty="0"/>
          </a:p>
        </p:txBody>
      </p:sp>
      <p:pic>
        <p:nvPicPr>
          <p:cNvPr id="5" name="Attēls 4">
            <a:extLst>
              <a:ext uri="{FF2B5EF4-FFF2-40B4-BE49-F238E27FC236}">
                <a16:creationId xmlns:a16="http://schemas.microsoft.com/office/drawing/2014/main" id="{272DDBED-8979-4174-43DE-83C61BBA3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297330"/>
            <a:ext cx="6298256" cy="3200901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0572AD56-E417-48AA-C509-41A59A303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48" y="1794236"/>
            <a:ext cx="375887" cy="368795"/>
          </a:xfrm>
          <a:prstGeom prst="rect">
            <a:avLst/>
          </a:prstGeom>
        </p:spPr>
      </p:pic>
      <p:sp>
        <p:nvSpPr>
          <p:cNvPr id="8" name="Satura vietturis 2">
            <a:extLst>
              <a:ext uri="{FF2B5EF4-FFF2-40B4-BE49-F238E27FC236}">
                <a16:creationId xmlns:a16="http://schemas.microsoft.com/office/drawing/2014/main" id="{2F064878-6F42-DBEA-4E6A-EA5066B32F25}"/>
              </a:ext>
            </a:extLst>
          </p:cNvPr>
          <p:cNvSpPr txBox="1">
            <a:spLocks/>
          </p:cNvSpPr>
          <p:nvPr/>
        </p:nvSpPr>
        <p:spPr>
          <a:xfrm>
            <a:off x="1013737" y="2266324"/>
            <a:ext cx="5976664" cy="57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- </a:t>
            </a:r>
            <a:r>
              <a:rPr lang="lv-LV" sz="1800" b="0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Eitrofas</a:t>
            </a:r>
            <a:r>
              <a:rPr lang="lv-LV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augsto lakstaugu audzes, 6430</a:t>
            </a:r>
            <a:br>
              <a:rPr lang="lv-LV" sz="1800" dirty="0">
                <a:latin typeface="Arial Narrow" panose="020B0606020202030204" pitchFamily="34" charset="0"/>
              </a:rPr>
            </a:br>
            <a:br>
              <a:rPr lang="fr-FR" sz="1800" dirty="0">
                <a:latin typeface="Arial Narrow" panose="020B0606020202030204" pitchFamily="34" charset="0"/>
              </a:rPr>
            </a:br>
            <a:endParaRPr lang="lv-LV" sz="1800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1800" dirty="0">
              <a:latin typeface="Arial Narrow" panose="020B0606020202030204" pitchFamily="34" charset="0"/>
            </a:endParaRPr>
          </a:p>
        </p:txBody>
      </p:sp>
      <p:sp>
        <p:nvSpPr>
          <p:cNvPr id="9" name="Satura vietturis 2">
            <a:extLst>
              <a:ext uri="{FF2B5EF4-FFF2-40B4-BE49-F238E27FC236}">
                <a16:creationId xmlns:a16="http://schemas.microsoft.com/office/drawing/2014/main" id="{744E018F-1712-E441-1229-FD1630454717}"/>
              </a:ext>
            </a:extLst>
          </p:cNvPr>
          <p:cNvSpPr txBox="1">
            <a:spLocks/>
          </p:cNvSpPr>
          <p:nvPr/>
        </p:nvSpPr>
        <p:spPr>
          <a:xfrm>
            <a:off x="984424" y="1794236"/>
            <a:ext cx="4523680" cy="57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lv-LV" sz="1800" b="1" dirty="0">
                <a:solidFill>
                  <a:srgbClr val="000000"/>
                </a:solidFill>
                <a:latin typeface="Arial Narrow" panose="020B0606020202030204" pitchFamily="34" charset="0"/>
              </a:rPr>
              <a:t> </a:t>
            </a:r>
            <a:r>
              <a:rPr lang="en-US" sz="1800" b="1" dirty="0">
                <a:solidFill>
                  <a:srgbClr val="000000"/>
                </a:solidFill>
                <a:latin typeface="Arial Narrow" panose="020B0606020202030204" pitchFamily="34" charset="0"/>
              </a:rPr>
              <a:t>- </a:t>
            </a:r>
            <a:r>
              <a:rPr lang="fr-FR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Upju</a:t>
            </a:r>
            <a:r>
              <a:rPr lang="fr-F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straujteces</a:t>
            </a:r>
            <a:r>
              <a:rPr lang="fr-F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 un </a:t>
            </a:r>
            <a:r>
              <a:rPr lang="fr-FR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dabiski</a:t>
            </a:r>
            <a:r>
              <a:rPr lang="fr-F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upju</a:t>
            </a:r>
            <a:r>
              <a:rPr lang="fr-F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 </a:t>
            </a:r>
            <a:r>
              <a:rPr lang="fr-FR" sz="1800" dirty="0" err="1">
                <a:solidFill>
                  <a:srgbClr val="000000"/>
                </a:solidFill>
                <a:latin typeface="Arial Narrow" panose="020B0606020202030204" pitchFamily="34" charset="0"/>
              </a:rPr>
              <a:t>posmi</a:t>
            </a:r>
            <a:r>
              <a:rPr lang="fr-FR" sz="1800" dirty="0">
                <a:solidFill>
                  <a:srgbClr val="000000"/>
                </a:solidFill>
                <a:latin typeface="Arial Narrow" panose="020B0606020202030204" pitchFamily="34" charset="0"/>
              </a:rPr>
              <a:t>, 3260</a:t>
            </a:r>
            <a:endParaRPr lang="lv-LV" sz="1800" dirty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3FB73460-8221-1B1B-5E3F-732A78DA4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249" y="2229038"/>
            <a:ext cx="375886" cy="388848"/>
          </a:xfrm>
          <a:prstGeom prst="rect">
            <a:avLst/>
          </a:prstGeom>
        </p:spPr>
      </p:pic>
      <p:sp>
        <p:nvSpPr>
          <p:cNvPr id="12" name="Satura vietturis 2">
            <a:extLst>
              <a:ext uri="{FF2B5EF4-FFF2-40B4-BE49-F238E27FC236}">
                <a16:creationId xmlns:a16="http://schemas.microsoft.com/office/drawing/2014/main" id="{E68FCD50-9E8F-D6C1-B9A7-B3596D880165}"/>
              </a:ext>
            </a:extLst>
          </p:cNvPr>
          <p:cNvSpPr txBox="1">
            <a:spLocks/>
          </p:cNvSpPr>
          <p:nvPr/>
        </p:nvSpPr>
        <p:spPr>
          <a:xfrm>
            <a:off x="1040888" y="2738412"/>
            <a:ext cx="5976664" cy="5776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-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Piecas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sugu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dzīvotnes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</a:t>
            </a:r>
            <a:br>
              <a:rPr lang="lv-LV" sz="1800" dirty="0">
                <a:latin typeface="Arial Narrow" panose="020B0606020202030204" pitchFamily="34" charset="0"/>
              </a:rPr>
            </a:br>
            <a:br>
              <a:rPr lang="fr-FR" sz="1800" dirty="0">
                <a:latin typeface="Arial Narrow" panose="020B0606020202030204" pitchFamily="34" charset="0"/>
              </a:rPr>
            </a:br>
            <a:endParaRPr lang="lv-LV" sz="1800" dirty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lv-LV" sz="1800" dirty="0">
              <a:latin typeface="Arial Narrow" panose="020B0606020202030204" pitchFamily="34" charset="0"/>
            </a:endParaRP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2FC54ABB-EB32-5B42-DE68-7B6876D223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227" y="2738412"/>
            <a:ext cx="371000" cy="337272"/>
          </a:xfrm>
          <a:prstGeom prst="rect">
            <a:avLst/>
          </a:prstGeom>
        </p:spPr>
      </p:pic>
      <p:sp>
        <p:nvSpPr>
          <p:cNvPr id="15" name="Taisnstūris 14">
            <a:extLst>
              <a:ext uri="{FF2B5EF4-FFF2-40B4-BE49-F238E27FC236}">
                <a16:creationId xmlns:a16="http://schemas.microsoft.com/office/drawing/2014/main" id="{B72F9D88-20BE-AA2E-69FB-8E4F65752523}"/>
              </a:ext>
            </a:extLst>
          </p:cNvPr>
          <p:cNvSpPr/>
          <p:nvPr/>
        </p:nvSpPr>
        <p:spPr>
          <a:xfrm>
            <a:off x="6985032" y="6575376"/>
            <a:ext cx="1999531" cy="25391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Kartes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 https://ozols.gov.lv/pub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242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950" y="374701"/>
            <a:ext cx="6157814" cy="695446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Arial Narrow" panose="020B0606020202030204" pitchFamily="34" charset="0"/>
              </a:rPr>
              <a:t>Ilgtspējīga teritorijas attīstība</a:t>
            </a:r>
            <a:r>
              <a:rPr lang="lv-LV" sz="28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585843B-E512-D932-0BFB-8B720034F699}"/>
              </a:ext>
            </a:extLst>
          </p:cNvPr>
          <p:cNvSpPr txBox="1">
            <a:spLocks/>
          </p:cNvSpPr>
          <p:nvPr/>
        </p:nvSpPr>
        <p:spPr>
          <a:xfrm>
            <a:off x="238560" y="1243620"/>
            <a:ext cx="1656184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1000" b="1" dirty="0"/>
              <a:t>Kalnu </a:t>
            </a:r>
            <a:r>
              <a:rPr lang="lv-LV" sz="1000" b="1" dirty="0" err="1"/>
              <a:t>rūgtdille</a:t>
            </a:r>
            <a:r>
              <a:rPr lang="lv-LV" sz="1000" b="1" dirty="0"/>
              <a:t>,</a:t>
            </a:r>
            <a:endParaRPr lang="en-US" sz="1000" b="1" dirty="0"/>
          </a:p>
          <a:p>
            <a:pPr algn="ctr"/>
            <a:r>
              <a:rPr lang="lv-LV" sz="1000" b="1" dirty="0"/>
              <a:t> </a:t>
            </a:r>
            <a:r>
              <a:rPr lang="lv-LV" sz="1000" i="1" dirty="0" err="1"/>
              <a:t>Peucedanum</a:t>
            </a:r>
            <a:r>
              <a:rPr lang="lv-LV" sz="1000" i="1" dirty="0"/>
              <a:t> </a:t>
            </a:r>
            <a:r>
              <a:rPr lang="lv-LV" sz="1000" i="1" dirty="0" err="1"/>
              <a:t>oreoselinum</a:t>
            </a:r>
            <a:endParaRPr lang="lv-LV" sz="1000" i="1" dirty="0"/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4E72C68A-DAE1-10C0-C352-F6B6FA9B2B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92"/>
          <a:stretch/>
        </p:blipFill>
        <p:spPr>
          <a:xfrm>
            <a:off x="243716" y="171447"/>
            <a:ext cx="1693636" cy="12077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aisnstūris 11">
            <a:extLst>
              <a:ext uri="{FF2B5EF4-FFF2-40B4-BE49-F238E27FC236}">
                <a16:creationId xmlns:a16="http://schemas.microsoft.com/office/drawing/2014/main" id="{D06D0B36-668C-9F6F-8FBF-E0ED9FC21EFA}"/>
              </a:ext>
            </a:extLst>
          </p:cNvPr>
          <p:cNvSpPr/>
          <p:nvPr/>
        </p:nvSpPr>
        <p:spPr>
          <a:xfrm>
            <a:off x="5940152" y="6609221"/>
            <a:ext cx="3164212" cy="25391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u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i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 ogresnovads.lv, dabasdati.lv, E.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Sparāns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80A5281-49F4-593C-F4CF-BFB162702B64}"/>
              </a:ext>
            </a:extLst>
          </p:cNvPr>
          <p:cNvSpPr txBox="1">
            <a:spLocks/>
          </p:cNvSpPr>
          <p:nvPr/>
        </p:nvSpPr>
        <p:spPr>
          <a:xfrm>
            <a:off x="251520" y="1423640"/>
            <a:ext cx="4464496" cy="48802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80000" indent="-180000" algn="just">
              <a:lnSpc>
                <a:spcPct val="120000"/>
              </a:lnSpc>
              <a:buFontTx/>
              <a:buChar char="-"/>
            </a:pPr>
            <a:r>
              <a:rPr lang="en-US" kern="1400" dirty="0">
                <a:latin typeface="Arial Narrow" panose="020B0606020202030204" pitchFamily="34" charset="0"/>
              </a:rPr>
              <a:t>Vieda </a:t>
            </a:r>
            <a:r>
              <a:rPr lang="en-US" kern="1400" dirty="0" err="1">
                <a:latin typeface="Arial Narrow" panose="020B0606020202030204" pitchFamily="34" charset="0"/>
              </a:rPr>
              <a:t>plānošana</a:t>
            </a:r>
            <a:r>
              <a:rPr lang="en-US" kern="1400" dirty="0">
                <a:latin typeface="Arial Narrow" panose="020B0606020202030204" pitchFamily="34" charset="0"/>
              </a:rPr>
              <a:t>, </a:t>
            </a:r>
            <a:r>
              <a:rPr lang="en-US" kern="1400" dirty="0" err="1">
                <a:latin typeface="Arial Narrow" panose="020B0606020202030204" pitchFamily="34" charset="0"/>
              </a:rPr>
              <a:t>ieceri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iekļaujot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kopējā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pils</a:t>
            </a:r>
            <a:r>
              <a:rPr lang="lv-LV" kern="1400" dirty="0">
                <a:latin typeface="Arial Narrow" panose="020B0606020202030204" pitchFamily="34" charset="0"/>
              </a:rPr>
              <a:t>ē</a:t>
            </a:r>
            <a:r>
              <a:rPr lang="en-US" kern="1400" dirty="0" err="1">
                <a:latin typeface="Arial Narrow" panose="020B0606020202030204" pitchFamily="34" charset="0"/>
              </a:rPr>
              <a:t>tas</a:t>
            </a:r>
            <a:r>
              <a:rPr lang="en-US" kern="1400" dirty="0">
                <a:latin typeface="Arial Narrow" panose="020B0606020202030204" pitchFamily="34" charset="0"/>
              </a:rPr>
              <a:t> “</a:t>
            </a:r>
            <a:r>
              <a:rPr lang="en-US" kern="1400" dirty="0" err="1">
                <a:latin typeface="Arial Narrow" panose="020B0606020202030204" pitchFamily="34" charset="0"/>
              </a:rPr>
              <a:t>asinsritē</a:t>
            </a:r>
            <a:r>
              <a:rPr lang="en-US" kern="1400" dirty="0">
                <a:latin typeface="Arial Narrow" panose="020B0606020202030204" pitchFamily="34" charset="0"/>
              </a:rPr>
              <a:t>”</a:t>
            </a:r>
            <a:r>
              <a:rPr lang="lv-LV" kern="1400" dirty="0">
                <a:latin typeface="Arial Narrow" panose="020B0606020202030204" pitchFamily="34" charset="0"/>
              </a:rPr>
              <a:t>.</a:t>
            </a:r>
            <a:endParaRPr lang="en-US" kern="1400" dirty="0">
              <a:latin typeface="Arial Narrow" panose="020B0606020202030204" pitchFamily="34" charset="0"/>
            </a:endParaRPr>
          </a:p>
          <a:p>
            <a:pPr marL="180000" indent="-180000" algn="just">
              <a:lnSpc>
                <a:spcPct val="120000"/>
              </a:lnSpc>
            </a:pPr>
            <a:endParaRPr lang="en-US" kern="1400" dirty="0">
              <a:latin typeface="Arial Narrow" panose="020B0606020202030204" pitchFamily="34" charset="0"/>
            </a:endParaRPr>
          </a:p>
          <a:p>
            <a:pPr marL="180000" indent="-180000" algn="just">
              <a:lnSpc>
                <a:spcPct val="120000"/>
              </a:lnSpc>
              <a:buFontTx/>
              <a:buChar char="-"/>
            </a:pPr>
            <a:r>
              <a:rPr lang="en-US" kern="1400" dirty="0" err="1">
                <a:latin typeface="Arial Narrow" panose="020B0606020202030204" pitchFamily="34" charset="0"/>
              </a:rPr>
              <a:t>Jaunu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objektu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izbūve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tiešā</a:t>
            </a:r>
            <a:r>
              <a:rPr lang="en-US" kern="1400" dirty="0">
                <a:latin typeface="Arial Narrow" panose="020B0606020202030204" pitchFamily="34" charset="0"/>
              </a:rPr>
              <a:t> Ogres </a:t>
            </a:r>
            <a:r>
              <a:rPr lang="en-US" kern="1400" dirty="0" err="1">
                <a:latin typeface="Arial Narrow" panose="020B0606020202030204" pitchFamily="34" charset="0"/>
              </a:rPr>
              <a:t>upes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tuvumā</a:t>
            </a:r>
            <a:r>
              <a:rPr lang="en-US" kern="1400" dirty="0">
                <a:latin typeface="Arial Narrow" panose="020B0606020202030204" pitchFamily="34" charset="0"/>
              </a:rPr>
              <a:t> (Moderns </a:t>
            </a:r>
            <a:r>
              <a:rPr lang="en-US" kern="1400" dirty="0" err="1">
                <a:latin typeface="Arial Narrow" panose="020B0606020202030204" pitchFamily="34" charset="0"/>
              </a:rPr>
              <a:t>rotaļu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laukums</a:t>
            </a:r>
            <a:r>
              <a:rPr lang="en-US" kern="1400" dirty="0">
                <a:latin typeface="Arial Narrow" panose="020B0606020202030204" pitchFamily="34" charset="0"/>
              </a:rPr>
              <a:t>, </a:t>
            </a:r>
            <a:r>
              <a:rPr lang="en-US" kern="1400" dirty="0" err="1">
                <a:latin typeface="Arial Narrow" panose="020B0606020202030204" pitchFamily="34" charset="0"/>
              </a:rPr>
              <a:t>Kāzu</a:t>
            </a:r>
            <a:r>
              <a:rPr lang="en-US" kern="1400" dirty="0">
                <a:latin typeface="Arial Narrow" panose="020B0606020202030204" pitchFamily="34" charset="0"/>
              </a:rPr>
              <a:t> koku </a:t>
            </a:r>
            <a:r>
              <a:rPr lang="en-US" kern="1400" dirty="0" err="1">
                <a:latin typeface="Arial Narrow" panose="020B0606020202030204" pitchFamily="34" charset="0"/>
              </a:rPr>
              <a:t>birzs</a:t>
            </a:r>
            <a:r>
              <a:rPr lang="en-US" kern="1400" dirty="0">
                <a:latin typeface="Arial Narrow" panose="020B0606020202030204" pitchFamily="34" charset="0"/>
              </a:rPr>
              <a:t>, Pump-track </a:t>
            </a:r>
            <a:r>
              <a:rPr lang="en-US" kern="1400" dirty="0" err="1">
                <a:latin typeface="Arial Narrow" panose="020B0606020202030204" pitchFamily="34" charset="0"/>
              </a:rPr>
              <a:t>trase</a:t>
            </a:r>
            <a:r>
              <a:rPr lang="en-US" kern="1400" dirty="0">
                <a:latin typeface="Arial Narrow" panose="020B0606020202030204" pitchFamily="34" charset="0"/>
              </a:rPr>
              <a:t>, </a:t>
            </a:r>
            <a:r>
              <a:rPr lang="en-US" kern="1400" dirty="0" err="1">
                <a:latin typeface="Arial Narrow" panose="020B0606020202030204" pitchFamily="34" charset="0"/>
              </a:rPr>
              <a:t>Krasta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laukums</a:t>
            </a:r>
            <a:r>
              <a:rPr lang="en-US" kern="1400" dirty="0">
                <a:latin typeface="Arial Narrow" panose="020B0606020202030204" pitchFamily="34" charset="0"/>
              </a:rPr>
              <a:t>, </a:t>
            </a:r>
            <a:r>
              <a:rPr lang="en-US" kern="1400" dirty="0" err="1">
                <a:latin typeface="Arial Narrow" panose="020B0606020202030204" pitchFamily="34" charset="0"/>
              </a:rPr>
              <a:t>Bērzu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alejas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labekārto</a:t>
            </a:r>
            <a:r>
              <a:rPr lang="lv-LV" kern="1400" dirty="0" err="1">
                <a:latin typeface="Arial Narrow" panose="020B0606020202030204" pitchFamily="34" charset="0"/>
              </a:rPr>
              <a:t>ša</a:t>
            </a:r>
            <a:r>
              <a:rPr lang="en-US" kern="1400" dirty="0" err="1">
                <a:latin typeface="Arial Narrow" panose="020B0606020202030204" pitchFamily="34" charset="0"/>
              </a:rPr>
              <a:t>na</a:t>
            </a:r>
            <a:r>
              <a:rPr lang="lv-LV" kern="1400" dirty="0">
                <a:latin typeface="Arial Narrow" panose="020B0606020202030204" pitchFamily="34" charset="0"/>
              </a:rPr>
              <a:t>).</a:t>
            </a:r>
            <a:endParaRPr lang="en-US" kern="1400" dirty="0">
              <a:latin typeface="Arial Narrow" panose="020B0606020202030204" pitchFamily="34" charset="0"/>
            </a:endParaRPr>
          </a:p>
          <a:p>
            <a:pPr marL="180000" indent="-180000" algn="just">
              <a:lnSpc>
                <a:spcPct val="120000"/>
              </a:lnSpc>
            </a:pPr>
            <a:endParaRPr lang="en-US" kern="1400" dirty="0">
              <a:latin typeface="Arial Narrow" panose="020B0606020202030204" pitchFamily="34" charset="0"/>
            </a:endParaRPr>
          </a:p>
          <a:p>
            <a:pPr marL="180000" indent="-180000" algn="just">
              <a:lnSpc>
                <a:spcPct val="120000"/>
              </a:lnSpc>
              <a:buFontTx/>
              <a:buChar char="-"/>
            </a:pPr>
            <a:r>
              <a:rPr lang="en-US" kern="1400" dirty="0" err="1">
                <a:latin typeface="Arial Narrow" panose="020B0606020202030204" pitchFamily="34" charset="0"/>
              </a:rPr>
              <a:t>Zaļie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infrastruktūras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risinājumi</a:t>
            </a:r>
            <a:r>
              <a:rPr lang="en-US" kern="1400" dirty="0">
                <a:latin typeface="Arial Narrow" panose="020B0606020202030204" pitchFamily="34" charset="0"/>
              </a:rPr>
              <a:t> (</a:t>
            </a:r>
            <a:r>
              <a:rPr lang="en-US" kern="1400" dirty="0" err="1">
                <a:latin typeface="Arial Narrow" panose="020B0606020202030204" pitchFamily="34" charset="0"/>
              </a:rPr>
              <a:t>akmens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upes</a:t>
            </a:r>
            <a:r>
              <a:rPr lang="en-US" kern="1400" dirty="0">
                <a:latin typeface="Arial Narrow" panose="020B0606020202030204" pitchFamily="34" charset="0"/>
              </a:rPr>
              <a:t>, </a:t>
            </a:r>
            <a:r>
              <a:rPr lang="en-US" kern="1400" dirty="0" err="1">
                <a:latin typeface="Arial Narrow" panose="020B0606020202030204" pitchFamily="34" charset="0"/>
              </a:rPr>
              <a:t>ekoloģisks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grantēts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segums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utt</a:t>
            </a:r>
            <a:r>
              <a:rPr lang="lv-LV" kern="1400" dirty="0">
                <a:latin typeface="Arial Narrow" panose="020B0606020202030204" pitchFamily="34" charset="0"/>
              </a:rPr>
              <a:t>.</a:t>
            </a:r>
            <a:endParaRPr lang="en-US" kern="1400" dirty="0">
              <a:latin typeface="Arial Narrow" panose="020B0606020202030204" pitchFamily="34" charset="0"/>
            </a:endParaRPr>
          </a:p>
          <a:p>
            <a:pPr marL="180000" indent="-180000" algn="just">
              <a:lnSpc>
                <a:spcPct val="120000"/>
              </a:lnSpc>
              <a:buFontTx/>
              <a:buChar char="-"/>
            </a:pPr>
            <a:endParaRPr lang="en-US" kern="1400" dirty="0">
              <a:latin typeface="Arial Narrow" panose="020B0606020202030204" pitchFamily="34" charset="0"/>
            </a:endParaRPr>
          </a:p>
          <a:p>
            <a:pPr marL="180000" indent="-180000" algn="just">
              <a:lnSpc>
                <a:spcPct val="120000"/>
              </a:lnSpc>
              <a:buFontTx/>
              <a:buChar char="-"/>
            </a:pPr>
            <a:r>
              <a:rPr lang="en-US" kern="1400" dirty="0">
                <a:latin typeface="Arial Narrow" panose="020B0606020202030204" pitchFamily="34" charset="0"/>
              </a:rPr>
              <a:t>K</a:t>
            </a:r>
            <a:r>
              <a:rPr lang="lv-LV" kern="1400" dirty="0">
                <a:latin typeface="Arial Narrow" panose="020B0606020202030204" pitchFamily="34" charset="0"/>
              </a:rPr>
              <a:t>u</a:t>
            </a:r>
            <a:r>
              <a:rPr lang="en-US" kern="1400" dirty="0" err="1">
                <a:latin typeface="Arial Narrow" panose="020B0606020202030204" pitchFamily="34" charset="0"/>
              </a:rPr>
              <a:t>ltūrvides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telpa</a:t>
            </a:r>
            <a:r>
              <a:rPr lang="en-US" kern="1400" dirty="0">
                <a:latin typeface="Arial Narrow" panose="020B0606020202030204" pitchFamily="34" charset="0"/>
              </a:rPr>
              <a:t> (</a:t>
            </a:r>
            <a:r>
              <a:rPr lang="en-US" kern="1400" dirty="0" err="1">
                <a:latin typeface="Arial Narrow" panose="020B0606020202030204" pitchFamily="34" charset="0"/>
              </a:rPr>
              <a:t>Upes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vakaru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koncerti</a:t>
            </a:r>
            <a:r>
              <a:rPr lang="en-US" kern="1400" dirty="0">
                <a:latin typeface="Arial Narrow" panose="020B0606020202030204" pitchFamily="34" charset="0"/>
              </a:rPr>
              <a:t>, </a:t>
            </a:r>
            <a:r>
              <a:rPr lang="en-US" kern="1400" dirty="0" err="1">
                <a:latin typeface="Arial Narrow" panose="020B0606020202030204" pitchFamily="34" charset="0"/>
              </a:rPr>
              <a:t>pasākumi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Pilsētas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svētkos</a:t>
            </a:r>
            <a:r>
              <a:rPr lang="en-US" kern="1400" dirty="0">
                <a:latin typeface="Arial Narrow" panose="020B0606020202030204" pitchFamily="34" charset="0"/>
              </a:rPr>
              <a:t>, </a:t>
            </a:r>
            <a:r>
              <a:rPr lang="en-US" kern="1400" dirty="0" err="1">
                <a:latin typeface="Arial Narrow" panose="020B0606020202030204" pitchFamily="34" charset="0"/>
              </a:rPr>
              <a:t>gadatirgi</a:t>
            </a:r>
            <a:r>
              <a:rPr lang="en-US" kern="1400" dirty="0">
                <a:latin typeface="Arial Narrow" panose="020B0606020202030204" pitchFamily="34" charset="0"/>
              </a:rPr>
              <a:t>)</a:t>
            </a:r>
            <a:r>
              <a:rPr lang="lv-LV" kern="1400" dirty="0">
                <a:latin typeface="Arial Narrow" panose="020B0606020202030204" pitchFamily="34" charset="0"/>
              </a:rPr>
              <a:t>.</a:t>
            </a:r>
            <a:endParaRPr lang="en-US" kern="1400" dirty="0">
              <a:latin typeface="Arial Narrow" panose="020B0606020202030204" pitchFamily="34" charset="0"/>
            </a:endParaRPr>
          </a:p>
          <a:p>
            <a:pPr marL="180000" indent="-180000" algn="just">
              <a:lnSpc>
                <a:spcPct val="120000"/>
              </a:lnSpc>
            </a:pPr>
            <a:endParaRPr lang="en-US" kern="1400" dirty="0">
              <a:latin typeface="Arial Narrow" panose="020B0606020202030204" pitchFamily="34" charset="0"/>
            </a:endParaRPr>
          </a:p>
          <a:p>
            <a:pPr marL="180000" indent="-180000" algn="just">
              <a:lnSpc>
                <a:spcPct val="120000"/>
              </a:lnSpc>
              <a:buFontTx/>
              <a:buChar char="-"/>
            </a:pPr>
            <a:r>
              <a:rPr lang="en-US" kern="1400" dirty="0" err="1">
                <a:latin typeface="Arial Narrow" panose="020B0606020202030204" pitchFamily="34" charset="0"/>
              </a:rPr>
              <a:t>Uzņēmējdarbības</a:t>
            </a:r>
            <a:r>
              <a:rPr lang="en-US" kern="1400" dirty="0">
                <a:latin typeface="Arial Narrow" panose="020B0606020202030204" pitchFamily="34" charset="0"/>
              </a:rPr>
              <a:t> </a:t>
            </a:r>
            <a:r>
              <a:rPr lang="en-US" kern="1400" dirty="0" err="1">
                <a:latin typeface="Arial Narrow" panose="020B0606020202030204" pitchFamily="34" charset="0"/>
              </a:rPr>
              <a:t>veicināšana</a:t>
            </a:r>
            <a:r>
              <a:rPr lang="lv-LV" kern="14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10" name="Attēls 6">
            <a:extLst>
              <a:ext uri="{FF2B5EF4-FFF2-40B4-BE49-F238E27FC236}">
                <a16:creationId xmlns:a16="http://schemas.microsoft.com/office/drawing/2014/main" id="{00CA6DE7-F3D4-5BDB-2818-AAAD32051C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t="796" r="5950" b="-796"/>
          <a:stretch/>
        </p:blipFill>
        <p:spPr>
          <a:xfrm rot="5400000">
            <a:off x="5749004" y="3217960"/>
            <a:ext cx="2788237" cy="38265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Attēls 17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/>
          <a:stretch/>
        </p:blipFill>
        <p:spPr>
          <a:xfrm>
            <a:off x="5260967" y="1167333"/>
            <a:ext cx="3795421" cy="247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0174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479" y="412358"/>
            <a:ext cx="7471742" cy="738632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Arial Narrow" panose="020B0606020202030204" pitchFamily="34" charset="0"/>
              </a:rPr>
              <a:t>Projekta nozīme kā labās prakses paraugam</a:t>
            </a:r>
            <a:r>
              <a:rPr lang="lv-LV" sz="28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060" y="1848998"/>
            <a:ext cx="4782118" cy="5009001"/>
          </a:xfrm>
        </p:spPr>
        <p:txBody>
          <a:bodyPr>
            <a:normAutofit/>
          </a:bodyPr>
          <a:lstStyle/>
          <a:p>
            <a:endParaRPr lang="lv-LV" sz="1800" dirty="0"/>
          </a:p>
          <a:p>
            <a:pPr algn="just">
              <a:buFontTx/>
              <a:buChar char="-"/>
            </a:pPr>
            <a:r>
              <a:rPr lang="lv-LV" sz="1800" dirty="0">
                <a:latin typeface="Arial Narrow" panose="020B0606020202030204" pitchFamily="34" charset="0"/>
              </a:rPr>
              <a:t>Secīga krastmalas teritorijas attīstības plānošana, un ekoloģiskās plānošanas principu pielietošana būvniecībā. </a:t>
            </a:r>
          </a:p>
          <a:p>
            <a:pPr algn="just">
              <a:buFontTx/>
              <a:buChar char="-"/>
            </a:pPr>
            <a:endParaRPr lang="lv-LV" sz="1800" dirty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lv-LV" sz="1800" dirty="0">
                <a:latin typeface="Arial Narrow" panose="020B0606020202030204" pitchFamily="34" charset="0"/>
              </a:rPr>
              <a:t>Būvniecībā pielietoti ilgtspējīgi materiāli, modernas mazās arhitektūras formas. </a:t>
            </a:r>
          </a:p>
          <a:p>
            <a:pPr marL="0" indent="0" algn="just">
              <a:buNone/>
            </a:pPr>
            <a:endParaRPr lang="lv-LV" sz="1800" dirty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lv-LV" sz="1800" dirty="0">
                <a:latin typeface="Arial Narrow" panose="020B0606020202030204" pitchFamily="34" charset="0"/>
              </a:rPr>
              <a:t>Apsaimniekošanas paņēmieni  aizsargā krastā esošos biotopus un   mazina </a:t>
            </a:r>
            <a:r>
              <a:rPr lang="lv-LV" sz="1800" dirty="0" err="1">
                <a:latin typeface="Arial Narrow" panose="020B0606020202030204" pitchFamily="34" charset="0"/>
              </a:rPr>
              <a:t>invazīvo</a:t>
            </a:r>
            <a:r>
              <a:rPr lang="lv-LV" sz="1800" dirty="0">
                <a:latin typeface="Arial Narrow" panose="020B0606020202030204" pitchFamily="34" charset="0"/>
              </a:rPr>
              <a:t>  sugas izplatību.</a:t>
            </a:r>
          </a:p>
          <a:p>
            <a:pPr algn="just">
              <a:buFontTx/>
              <a:buChar char="-"/>
            </a:pPr>
            <a:r>
              <a:rPr lang="lv-LV" sz="1800" dirty="0">
                <a:latin typeface="Arial Narrow" panose="020B0606020202030204" pitchFamily="34" charset="0"/>
              </a:rPr>
              <a:t> Projekta aktivitātes cildina Latvijas dabas skaistumu un daudzveidību veicinot ilgtermiņa atbildību pret apkārtējo vidi un dabas vērtību saglabāšanu sabiedrībā.</a:t>
            </a:r>
            <a:endParaRPr lang="en-US" sz="1800" dirty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en-US" sz="1800" dirty="0" err="1">
                <a:latin typeface="Arial Narrow" panose="020B0606020202030204" pitchFamily="34" charset="0"/>
              </a:rPr>
              <a:t>Tūrisma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objekta</a:t>
            </a:r>
            <a:r>
              <a:rPr lang="en-US" sz="1800" dirty="0">
                <a:latin typeface="Arial Narrow" panose="020B0606020202030204" pitchFamily="34" charset="0"/>
              </a:rPr>
              <a:t>- Ogres </a:t>
            </a:r>
            <a:r>
              <a:rPr lang="lv-LV" sz="1800" dirty="0">
                <a:latin typeface="Arial Narrow" panose="020B0606020202030204" pitchFamily="34" charset="0"/>
              </a:rPr>
              <a:t>Loka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tilta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iekļau</a:t>
            </a:r>
            <a:r>
              <a:rPr lang="lv-LV" sz="1800" dirty="0" err="1">
                <a:latin typeface="Arial Narrow" panose="020B0606020202030204" pitchFamily="34" charset="0"/>
              </a:rPr>
              <a:t>ša</a:t>
            </a:r>
            <a:r>
              <a:rPr lang="en-US" sz="1800" dirty="0" err="1">
                <a:latin typeface="Arial Narrow" panose="020B0606020202030204" pitchFamily="34" charset="0"/>
              </a:rPr>
              <a:t>na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kopējā</a:t>
            </a:r>
            <a:r>
              <a:rPr lang="en-US" sz="1800" dirty="0">
                <a:latin typeface="Arial Narrow" panose="020B0606020202030204" pitchFamily="34" charset="0"/>
              </a:rPr>
              <a:t> </a:t>
            </a:r>
            <a:r>
              <a:rPr lang="en-US" sz="1800" dirty="0" err="1">
                <a:latin typeface="Arial Narrow" panose="020B0606020202030204" pitchFamily="34" charset="0"/>
              </a:rPr>
              <a:t>koncepcijā</a:t>
            </a:r>
            <a:r>
              <a:rPr lang="en-US" sz="1800" dirty="0">
                <a:latin typeface="Arial Narrow" panose="020B0606020202030204" pitchFamily="34" charset="0"/>
              </a:rPr>
              <a:t>.</a:t>
            </a:r>
            <a:endParaRPr lang="lv-LV" sz="1800" dirty="0">
              <a:latin typeface="Arial Narrow" panose="020B0606020202030204" pitchFamily="34" charset="0"/>
            </a:endParaRPr>
          </a:p>
        </p:txBody>
      </p:sp>
      <p:pic>
        <p:nvPicPr>
          <p:cNvPr id="6" name="Attēls 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78" y="1628386"/>
            <a:ext cx="3784340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ttēls 1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50" y="4256289"/>
            <a:ext cx="3771090" cy="2243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aisnstūris 8">
            <a:extLst>
              <a:ext uri="{FF2B5EF4-FFF2-40B4-BE49-F238E27FC236}">
                <a16:creationId xmlns:a16="http://schemas.microsoft.com/office/drawing/2014/main" id="{08A49537-3C30-02C2-7F8F-68612C862ACC}"/>
              </a:ext>
            </a:extLst>
          </p:cNvPr>
          <p:cNvSpPr/>
          <p:nvPr/>
        </p:nvSpPr>
        <p:spPr>
          <a:xfrm>
            <a:off x="5940152" y="6609221"/>
            <a:ext cx="3164212" cy="25391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i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 ogresnovads.lv, dabasdati.lv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,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Vīksna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, E.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Sparāns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FF07328-05DD-85CA-F962-CAF301895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0" y="92152"/>
            <a:ext cx="1072457" cy="1556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E2DED15-DEEC-7440-751D-AD6606949DB0}"/>
              </a:ext>
            </a:extLst>
          </p:cNvPr>
          <p:cNvSpPr txBox="1"/>
          <p:nvPr/>
        </p:nvSpPr>
        <p:spPr>
          <a:xfrm>
            <a:off x="120013" y="1543859"/>
            <a:ext cx="13485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0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Baltijas </a:t>
            </a:r>
            <a:r>
              <a:rPr lang="lv-LV" sz="1000" b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dzegužpirkstīte</a:t>
            </a:r>
            <a:endParaRPr lang="en-US" sz="1000" b="1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1000" b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000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Dactylorhiza</a:t>
            </a:r>
            <a:r>
              <a:rPr lang="lv-LV" sz="1000" i="1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lv-LV" sz="1000" i="1" dirty="0" err="1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baltica</a:t>
            </a:r>
            <a:r>
              <a:rPr lang="lv-LV" sz="10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v-LV" sz="1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9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1454" y="0"/>
            <a:ext cx="5022444" cy="1325563"/>
          </a:xfrm>
        </p:spPr>
        <p:txBody>
          <a:bodyPr>
            <a:normAutofit/>
          </a:bodyPr>
          <a:lstStyle/>
          <a:p>
            <a:r>
              <a:rPr lang="lv-LV" sz="2800" b="1" dirty="0">
                <a:latin typeface="Arial Narrow" panose="020B0606020202030204" pitchFamily="34" charset="0"/>
              </a:rPr>
              <a:t>Sabiedrības iesaistīšanās </a:t>
            </a:r>
            <a:endParaRPr lang="lv-LV" sz="2800" dirty="0">
              <a:latin typeface="Arial Narrow" panose="020B0606020202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244" y="1802552"/>
            <a:ext cx="5300290" cy="3890357"/>
          </a:xfrm>
        </p:spPr>
        <p:txBody>
          <a:bodyPr>
            <a:normAutofit/>
          </a:bodyPr>
          <a:lstStyle/>
          <a:p>
            <a:pPr algn="just">
              <a:buFontTx/>
              <a:buChar char="-"/>
            </a:pPr>
            <a:r>
              <a:rPr lang="lv-LV" sz="1900" dirty="0">
                <a:latin typeface="Arial Narrow" panose="020B0606020202030204" pitchFamily="34" charset="0"/>
              </a:rPr>
              <a:t>Latvijas Botāniķu biedrība.</a:t>
            </a:r>
          </a:p>
          <a:p>
            <a:pPr algn="just">
              <a:buFontTx/>
              <a:buChar char="-"/>
            </a:pPr>
            <a:r>
              <a:rPr lang="lv-LV" sz="1900" dirty="0">
                <a:latin typeface="Arial Narrow" panose="020B0606020202030204" pitchFamily="34" charset="0"/>
              </a:rPr>
              <a:t> </a:t>
            </a:r>
            <a:r>
              <a:rPr lang="en-US" sz="1900" dirty="0" err="1">
                <a:latin typeface="Arial Narrow" panose="020B0606020202030204" pitchFamily="34" charset="0"/>
              </a:rPr>
              <a:t>Sadraudzības</a:t>
            </a:r>
            <a:r>
              <a:rPr lang="en-US" sz="1900" dirty="0">
                <a:latin typeface="Arial Narrow" panose="020B0606020202030204" pitchFamily="34" charset="0"/>
              </a:rPr>
              <a:t> </a:t>
            </a:r>
            <a:r>
              <a:rPr lang="en-US" sz="1900" dirty="0" err="1">
                <a:latin typeface="Arial Narrow" panose="020B0606020202030204" pitchFamily="34" charset="0"/>
              </a:rPr>
              <a:t>pašvaldību</a:t>
            </a:r>
            <a:r>
              <a:rPr lang="en-US" sz="1900" dirty="0">
                <a:latin typeface="Arial Narrow" panose="020B0606020202030204" pitchFamily="34" charset="0"/>
              </a:rPr>
              <a:t> </a:t>
            </a:r>
            <a:r>
              <a:rPr lang="en-US" sz="1900" dirty="0" err="1">
                <a:latin typeface="Arial Narrow" panose="020B0606020202030204" pitchFamily="34" charset="0"/>
              </a:rPr>
              <a:t>iesaiste</a:t>
            </a:r>
            <a:r>
              <a:rPr lang="en-US" sz="1900" dirty="0">
                <a:latin typeface="Arial Narrow" panose="020B0606020202030204" pitchFamily="34" charset="0"/>
              </a:rPr>
              <a:t> </a:t>
            </a:r>
            <a:r>
              <a:rPr lang="lv-LV" sz="1900" dirty="0">
                <a:latin typeface="Arial Narrow" panose="020B0606020202030204" pitchFamily="34" charset="0"/>
              </a:rPr>
              <a:t>- no Ukrainas – </a:t>
            </a:r>
            <a:r>
              <a:rPr lang="lv-LV" sz="1900" dirty="0" err="1">
                <a:latin typeface="Arial Narrow" panose="020B0606020202030204" pitchFamily="34" charset="0"/>
              </a:rPr>
              <a:t>Čerņigovas</a:t>
            </a:r>
            <a:r>
              <a:rPr lang="lv-LV" sz="1900" dirty="0">
                <a:latin typeface="Arial Narrow" panose="020B0606020202030204" pitchFamily="34" charset="0"/>
              </a:rPr>
              <a:t>, Baltkrievijas - </a:t>
            </a:r>
            <a:r>
              <a:rPr lang="lv-LV" sz="1900" dirty="0" err="1">
                <a:latin typeface="Arial Narrow" panose="020B0606020202030204" pitchFamily="34" charset="0"/>
              </a:rPr>
              <a:t>Sloņimas</a:t>
            </a:r>
            <a:r>
              <a:rPr lang="lv-LV" sz="1900" dirty="0">
                <a:latin typeface="Arial Narrow" panose="020B0606020202030204" pitchFamily="34" charset="0"/>
              </a:rPr>
              <a:t>, Lietuvas - </a:t>
            </a:r>
            <a:r>
              <a:rPr lang="lv-LV" sz="1900" dirty="0" err="1">
                <a:latin typeface="Arial Narrow" panose="020B0606020202030204" pitchFamily="34" charset="0"/>
              </a:rPr>
              <a:t>Kelmes</a:t>
            </a:r>
            <a:r>
              <a:rPr lang="lv-LV" sz="1900" dirty="0">
                <a:latin typeface="Arial Narrow" panose="020B0606020202030204" pitchFamily="34" charset="0"/>
              </a:rPr>
              <a:t>, Igaunijas - </a:t>
            </a:r>
            <a:r>
              <a:rPr lang="lv-LV" sz="1900" dirty="0" err="1">
                <a:latin typeface="Arial Narrow" panose="020B0606020202030204" pitchFamily="34" charset="0"/>
              </a:rPr>
              <a:t>Johvi</a:t>
            </a:r>
            <a:r>
              <a:rPr lang="lv-LV" sz="1900" dirty="0">
                <a:latin typeface="Arial Narrow" panose="020B0606020202030204" pitchFamily="34" charset="0"/>
              </a:rPr>
              <a:t> un Francijas – </a:t>
            </a:r>
            <a:r>
              <a:rPr lang="lv-LV" sz="1900" dirty="0" err="1">
                <a:latin typeface="Arial Narrow" panose="020B0606020202030204" pitchFamily="34" charset="0"/>
              </a:rPr>
              <a:t>Žueletūras</a:t>
            </a:r>
            <a:r>
              <a:rPr lang="lv-LV" sz="1900" dirty="0">
                <a:latin typeface="Arial Narrow" panose="020B060602020203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lv-LV" sz="1900" dirty="0">
                <a:latin typeface="Arial Narrow" panose="020B0606020202030204" pitchFamily="34" charset="0"/>
              </a:rPr>
              <a:t> Rīgas Tehniskā universitāte atzinums, konsultācijas un informācija, ko izmantoja darbu veikšanas laikā</a:t>
            </a:r>
            <a:r>
              <a:rPr lang="en-US" sz="1900" dirty="0">
                <a:latin typeface="Arial Narrow" panose="020B0606020202030204" pitchFamily="34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1900" dirty="0" err="1">
                <a:latin typeface="Arial Narrow" panose="020B0606020202030204" pitchFamily="34" charset="0"/>
              </a:rPr>
              <a:t>Projekta</a:t>
            </a:r>
            <a:r>
              <a:rPr lang="en-US" sz="1900" dirty="0">
                <a:latin typeface="Arial Narrow" panose="020B0606020202030204" pitchFamily="34" charset="0"/>
              </a:rPr>
              <a:t> </a:t>
            </a:r>
            <a:r>
              <a:rPr lang="en-US" sz="1900" dirty="0" err="1">
                <a:latin typeface="Arial Narrow" panose="020B0606020202030204" pitchFamily="34" charset="0"/>
              </a:rPr>
              <a:t>publiskā</a:t>
            </a:r>
            <a:r>
              <a:rPr lang="en-US" sz="1900" dirty="0">
                <a:latin typeface="Arial Narrow" panose="020B0606020202030204" pitchFamily="34" charset="0"/>
              </a:rPr>
              <a:t> </a:t>
            </a:r>
            <a:r>
              <a:rPr lang="en-US" sz="1900" dirty="0" err="1">
                <a:latin typeface="Arial Narrow" panose="020B0606020202030204" pitchFamily="34" charset="0"/>
              </a:rPr>
              <a:t>apspriešana</a:t>
            </a:r>
            <a:r>
              <a:rPr lang="lv-LV" sz="1900" dirty="0">
                <a:latin typeface="Arial Narrow" panose="020B060602020203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lv-LV" sz="1900" dirty="0">
                <a:latin typeface="Arial Narrow" panose="020B0606020202030204" pitchFamily="34" charset="0"/>
              </a:rPr>
              <a:t>Ogres izglītības iestādes.</a:t>
            </a:r>
          </a:p>
          <a:p>
            <a:pPr algn="just">
              <a:buFontTx/>
              <a:buChar char="-"/>
            </a:pPr>
            <a:r>
              <a:rPr lang="lv-LV" sz="1900" dirty="0">
                <a:latin typeface="Arial Narrow" panose="020B0606020202030204" pitchFamily="34" charset="0"/>
              </a:rPr>
              <a:t>Informācijas stendi.</a:t>
            </a:r>
            <a:endParaRPr lang="en-US" sz="1900" dirty="0">
              <a:latin typeface="Arial Narrow" panose="020B0606020202030204" pitchFamily="34" charset="0"/>
            </a:endParaRPr>
          </a:p>
          <a:p>
            <a:pPr algn="just">
              <a:buFontTx/>
              <a:buChar char="-"/>
            </a:pPr>
            <a:r>
              <a:rPr lang="en-US" sz="1900" dirty="0" err="1">
                <a:latin typeface="Arial Narrow" panose="020B0606020202030204" pitchFamily="34" charset="0"/>
              </a:rPr>
              <a:t>Informācija</a:t>
            </a:r>
            <a:r>
              <a:rPr lang="en-US" sz="1900" dirty="0">
                <a:latin typeface="Arial Narrow" panose="020B0606020202030204" pitchFamily="34" charset="0"/>
              </a:rPr>
              <a:t> </a:t>
            </a:r>
            <a:r>
              <a:rPr lang="en-US" sz="1900" dirty="0" err="1">
                <a:latin typeface="Arial Narrow" panose="020B0606020202030204" pitchFamily="34" charset="0"/>
              </a:rPr>
              <a:t>izplatīta</a:t>
            </a:r>
            <a:r>
              <a:rPr lang="lv-LV" sz="1900" dirty="0">
                <a:latin typeface="Arial Narrow" panose="020B0606020202030204" pitchFamily="34" charset="0"/>
              </a:rPr>
              <a:t>:</a:t>
            </a:r>
            <a:endParaRPr lang="en-US" sz="1900" dirty="0">
              <a:latin typeface="Arial Narrow" panose="020B0606020202030204" pitchFamily="34" charset="0"/>
            </a:endParaRPr>
          </a:p>
        </p:txBody>
      </p:sp>
      <p:sp>
        <p:nvSpPr>
          <p:cNvPr id="10" name="Taisnstūris 9">
            <a:extLst>
              <a:ext uri="{FF2B5EF4-FFF2-40B4-BE49-F238E27FC236}">
                <a16:creationId xmlns:a16="http://schemas.microsoft.com/office/drawing/2014/main" id="{1D4450B4-0B49-ED7D-57C6-33E6C4258D5A}"/>
              </a:ext>
            </a:extLst>
          </p:cNvPr>
          <p:cNvSpPr/>
          <p:nvPr/>
        </p:nvSpPr>
        <p:spPr>
          <a:xfrm>
            <a:off x="6732241" y="6591446"/>
            <a:ext cx="2334398" cy="24622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avots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lv-LV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Dabasdati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,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lv-LV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S.Smiltniece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C7D0A82B-23D3-4778-2EBF-E9DDD74CEA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8" t="5519" r="2855"/>
          <a:stretch/>
        </p:blipFill>
        <p:spPr>
          <a:xfrm>
            <a:off x="52867" y="195514"/>
            <a:ext cx="2377009" cy="973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itle 4">
            <a:extLst>
              <a:ext uri="{FF2B5EF4-FFF2-40B4-BE49-F238E27FC236}">
                <a16:creationId xmlns:a16="http://schemas.microsoft.com/office/drawing/2014/main" id="{898D637C-3F40-37F2-C3A2-20D4E76DE584}"/>
              </a:ext>
            </a:extLst>
          </p:cNvPr>
          <p:cNvSpPr txBox="1">
            <a:spLocks/>
          </p:cNvSpPr>
          <p:nvPr/>
        </p:nvSpPr>
        <p:spPr>
          <a:xfrm>
            <a:off x="52867" y="994915"/>
            <a:ext cx="1944216" cy="5201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lv-LV" sz="10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Eitrofas</a:t>
            </a:r>
            <a:r>
              <a:rPr lang="lv-LV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augsto</a:t>
            </a:r>
            <a:endParaRPr lang="en-US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lv-LV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lakstaugu audzes</a:t>
            </a:r>
            <a:r>
              <a:rPr lang="en-US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6430   </a:t>
            </a:r>
            <a:endParaRPr lang="lv-LV" sz="1050" dirty="0">
              <a:latin typeface="Arial Narrow" panose="020B0606020202030204" pitchFamily="34" charset="0"/>
            </a:endParaRP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FFF3A50F-3CDD-D0BD-F31A-7FA2281702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63" y="5938125"/>
            <a:ext cx="834442" cy="637007"/>
          </a:xfrm>
          <a:prstGeom prst="rect">
            <a:avLst/>
          </a:prstGeom>
        </p:spPr>
      </p:pic>
      <p:pic>
        <p:nvPicPr>
          <p:cNvPr id="16" name="Attēls 15">
            <a:extLst>
              <a:ext uri="{FF2B5EF4-FFF2-40B4-BE49-F238E27FC236}">
                <a16:creationId xmlns:a16="http://schemas.microsoft.com/office/drawing/2014/main" id="{286907F8-9102-FCDE-8F4C-E12F605EE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19" r="-1" b="5039"/>
          <a:stretch/>
        </p:blipFill>
        <p:spPr>
          <a:xfrm>
            <a:off x="1144465" y="5938124"/>
            <a:ext cx="1246989" cy="637008"/>
          </a:xfrm>
          <a:prstGeom prst="rect">
            <a:avLst/>
          </a:prstGeom>
        </p:spPr>
      </p:pic>
      <p:pic>
        <p:nvPicPr>
          <p:cNvPr id="18" name="Attēls 17">
            <a:extLst>
              <a:ext uri="{FF2B5EF4-FFF2-40B4-BE49-F238E27FC236}">
                <a16:creationId xmlns:a16="http://schemas.microsoft.com/office/drawing/2014/main" id="{BBBCB02F-5F37-1683-1586-7884F4CD7A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522"/>
          <a:stretch/>
        </p:blipFill>
        <p:spPr>
          <a:xfrm>
            <a:off x="2465214" y="5938124"/>
            <a:ext cx="1625638" cy="637008"/>
          </a:xfrm>
          <a:prstGeom prst="rect">
            <a:avLst/>
          </a:prstGeom>
        </p:spPr>
      </p:pic>
      <p:pic>
        <p:nvPicPr>
          <p:cNvPr id="20" name="Attēls 19">
            <a:extLst>
              <a:ext uri="{FF2B5EF4-FFF2-40B4-BE49-F238E27FC236}">
                <a16:creationId xmlns:a16="http://schemas.microsoft.com/office/drawing/2014/main" id="{CAE6430F-4752-4196-947D-AB40B0BA86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2474"/>
          <a:stretch/>
        </p:blipFill>
        <p:spPr>
          <a:xfrm>
            <a:off x="4174353" y="5922885"/>
            <a:ext cx="1246989" cy="647535"/>
          </a:xfrm>
          <a:prstGeom prst="rect">
            <a:avLst/>
          </a:prstGeom>
        </p:spPr>
      </p:pic>
      <p:pic>
        <p:nvPicPr>
          <p:cNvPr id="22" name="Attēls 21">
            <a:extLst>
              <a:ext uri="{FF2B5EF4-FFF2-40B4-BE49-F238E27FC236}">
                <a16:creationId xmlns:a16="http://schemas.microsoft.com/office/drawing/2014/main" id="{3D43CBA1-D856-25D5-AB9B-47CBEA7365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6261" y="5447360"/>
            <a:ext cx="2807767" cy="440137"/>
          </a:xfrm>
          <a:prstGeom prst="rect">
            <a:avLst/>
          </a:prstGeom>
        </p:spPr>
      </p:pic>
      <p:pic>
        <p:nvPicPr>
          <p:cNvPr id="24" name="Attēls 23">
            <a:extLst>
              <a:ext uri="{FF2B5EF4-FFF2-40B4-BE49-F238E27FC236}">
                <a16:creationId xmlns:a16="http://schemas.microsoft.com/office/drawing/2014/main" id="{F7EDD0F3-7981-3E82-6844-689D917CE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0885" y="5438406"/>
            <a:ext cx="1158074" cy="4580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371239" y="5417905"/>
            <a:ext cx="11282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200" dirty="0">
                <a:hlinkClick r:id="rId10"/>
              </a:rPr>
              <a:t>www.</a:t>
            </a:r>
          </a:p>
          <a:p>
            <a:r>
              <a:rPr lang="lv-LV" sz="1200" dirty="0">
                <a:hlinkClick r:id="rId10"/>
              </a:rPr>
              <a:t>ogresnovads.lv</a:t>
            </a:r>
            <a:r>
              <a:rPr lang="lv-LV" sz="1200" dirty="0"/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4" r="7052"/>
          <a:stretch/>
        </p:blipFill>
        <p:spPr>
          <a:xfrm rot="5400000">
            <a:off x="5839971" y="648567"/>
            <a:ext cx="2880320" cy="35730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r="9693"/>
          <a:stretch/>
        </p:blipFill>
        <p:spPr>
          <a:xfrm rot="5400000">
            <a:off x="5977812" y="3477676"/>
            <a:ext cx="2608554" cy="3576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143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0" y="59828"/>
            <a:ext cx="7886700" cy="1325563"/>
          </a:xfrm>
        </p:spPr>
        <p:txBody>
          <a:bodyPr>
            <a:normAutofit/>
          </a:bodyPr>
          <a:lstStyle/>
          <a:p>
            <a:r>
              <a:rPr lang="lv-LV" b="1" dirty="0">
                <a:latin typeface="Arial Narrow" panose="020B0606020202030204" pitchFamily="34" charset="0"/>
              </a:rPr>
              <a:t>Izpratnes par ainavu vērtību veidošana</a:t>
            </a:r>
            <a:r>
              <a:rPr lang="lv-LV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213" y="1772816"/>
            <a:ext cx="4591422" cy="467029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>
                <a:latin typeface="Arial Narrow" panose="020B0606020202030204" pitchFamily="34" charset="0"/>
              </a:rPr>
              <a:t>- </a:t>
            </a:r>
            <a:r>
              <a:rPr lang="lv-LV" dirty="0" err="1">
                <a:latin typeface="Arial Narrow" panose="020B0606020202030204" pitchFamily="34" charset="0"/>
              </a:rPr>
              <a:t>Pašvaldīb</a:t>
            </a:r>
            <a:r>
              <a:rPr lang="en-US" dirty="0">
                <a:latin typeface="Arial Narrow" panose="020B0606020202030204" pitchFamily="34" charset="0"/>
              </a:rPr>
              <a:t>u</a:t>
            </a:r>
            <a:r>
              <a:rPr lang="lv-LV" dirty="0">
                <a:latin typeface="Arial Narrow" panose="020B0606020202030204" pitchFamily="34" charset="0"/>
              </a:rPr>
              <a:t> rīkoti sadarbības projekti, tūrisma pakalpojumu popularizēšana un kultūras pasākumi. </a:t>
            </a:r>
          </a:p>
          <a:p>
            <a:pPr algn="just">
              <a:buFontTx/>
              <a:buChar char="-"/>
            </a:pPr>
            <a:r>
              <a:rPr lang="en-US" dirty="0" err="1">
                <a:latin typeface="Arial Narrow" panose="020B0606020202030204" pitchFamily="34" charset="0"/>
              </a:rPr>
              <a:t>Starptautiskie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sakari</a:t>
            </a:r>
            <a:r>
              <a:rPr lang="en-US" dirty="0">
                <a:latin typeface="Arial Narrow" panose="020B0606020202030204" pitchFamily="34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dirty="0" err="1">
                <a:latin typeface="Arial Narrow" panose="020B0606020202030204" pitchFamily="34" charset="0"/>
              </a:rPr>
              <a:t>Ekskursijas</a:t>
            </a:r>
            <a:r>
              <a:rPr lang="en-US" dirty="0">
                <a:latin typeface="Arial Narrow" panose="020B0606020202030204" pitchFamily="34" charset="0"/>
              </a:rPr>
              <a:t> un </a:t>
            </a:r>
            <a:r>
              <a:rPr lang="en-US" dirty="0" err="1">
                <a:latin typeface="Arial Narrow" panose="020B0606020202030204" pitchFamily="34" charset="0"/>
              </a:rPr>
              <a:t>tūristi</a:t>
            </a:r>
            <a:r>
              <a:rPr lang="en-US" dirty="0">
                <a:latin typeface="Arial Narrow" panose="020B0606020202030204" pitchFamily="34" charset="0"/>
              </a:rPr>
              <a:t> – </a:t>
            </a:r>
            <a:r>
              <a:rPr lang="en-US" dirty="0" err="1">
                <a:latin typeface="Arial Narrow" panose="020B0606020202030204" pitchFamily="34" charset="0"/>
              </a:rPr>
              <a:t>audiogida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atbalsts</a:t>
            </a:r>
            <a:r>
              <a:rPr lang="en-US" dirty="0">
                <a:latin typeface="Arial Narrow" panose="020B0606020202030204" pitchFamily="34" charset="0"/>
              </a:rPr>
              <a:t>.</a:t>
            </a:r>
            <a:endParaRPr lang="lv-LV" dirty="0">
              <a:latin typeface="Arial Narrow" panose="020B0606020202030204" pitchFamily="34" charset="0"/>
            </a:endParaRPr>
          </a:p>
          <a:p>
            <a:pPr marL="0" indent="0" algn="just">
              <a:buNone/>
            </a:pPr>
            <a:r>
              <a:rPr lang="en-US" dirty="0">
                <a:latin typeface="Arial Narrow" panose="020B0606020202030204" pitchFamily="34" charset="0"/>
              </a:rPr>
              <a:t>- </a:t>
            </a:r>
            <a:r>
              <a:rPr lang="en-US" dirty="0" err="1">
                <a:latin typeface="Arial Narrow" panose="020B0606020202030204" pitchFamily="34" charset="0"/>
              </a:rPr>
              <a:t>Vietējie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iedzīvotāji</a:t>
            </a:r>
            <a:r>
              <a:rPr lang="en-US" dirty="0">
                <a:latin typeface="Arial Narrow" panose="020B0606020202030204" pitchFamily="34" charset="0"/>
              </a:rPr>
              <a:t>, kas </a:t>
            </a:r>
            <a:r>
              <a:rPr lang="en-US" dirty="0" err="1">
                <a:latin typeface="Arial Narrow" panose="020B0606020202030204" pitchFamily="34" charset="0"/>
              </a:rPr>
              <a:t>kā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pastaigu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mērķi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izvēlas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šo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zonu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tādējādi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en-US" dirty="0" err="1">
                <a:latin typeface="Arial Narrow" panose="020B0606020202030204" pitchFamily="34" charset="0"/>
              </a:rPr>
              <a:t>novērtējot</a:t>
            </a:r>
            <a:r>
              <a:rPr lang="en-US" dirty="0">
                <a:latin typeface="Arial Narrow" panose="020B0606020202030204" pitchFamily="34" charset="0"/>
              </a:rPr>
              <a:t> </a:t>
            </a:r>
            <a:r>
              <a:rPr lang="lv-LV" dirty="0">
                <a:latin typeface="Arial Narrow" panose="020B0606020202030204" pitchFamily="34" charset="0"/>
              </a:rPr>
              <a:t>tādus ekosistēmas sniegtos kultūras pakalpojumus</a:t>
            </a:r>
            <a:r>
              <a:rPr lang="en-US" dirty="0">
                <a:latin typeface="Arial Narrow" panose="020B0606020202030204" pitchFamily="34" charset="0"/>
              </a:rPr>
              <a:t>,</a:t>
            </a:r>
            <a:r>
              <a:rPr lang="lv-LV" dirty="0">
                <a:latin typeface="Arial Narrow" panose="020B0606020202030204" pitchFamily="34" charset="0"/>
              </a:rPr>
              <a:t>  kā piemēram</a:t>
            </a:r>
            <a:r>
              <a:rPr lang="en-US" dirty="0">
                <a:latin typeface="Arial Narrow" panose="020B0606020202030204" pitchFamily="34" charset="0"/>
              </a:rPr>
              <a:t>, </a:t>
            </a:r>
            <a:r>
              <a:rPr lang="en-US" dirty="0" err="1">
                <a:latin typeface="Arial Narrow" panose="020B0606020202030204" pitchFamily="34" charset="0"/>
              </a:rPr>
              <a:t>ainavas</a:t>
            </a:r>
            <a:r>
              <a:rPr lang="lv-LV" dirty="0">
                <a:latin typeface="Arial Narrow" panose="020B0606020202030204" pitchFamily="34" charset="0"/>
              </a:rPr>
              <a:t> estētika, izglītība, garīgums un rekreācija.   </a:t>
            </a:r>
          </a:p>
        </p:txBody>
      </p:sp>
      <p:pic>
        <p:nvPicPr>
          <p:cNvPr id="4" name="Attēls 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96752"/>
            <a:ext cx="3796329" cy="2520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210A2F46-21E7-C4E6-B620-192BC33FD230}"/>
              </a:ext>
            </a:extLst>
          </p:cNvPr>
          <p:cNvSpPr txBox="1">
            <a:spLocks/>
          </p:cNvSpPr>
          <p:nvPr/>
        </p:nvSpPr>
        <p:spPr>
          <a:xfrm>
            <a:off x="344613" y="994915"/>
            <a:ext cx="1944216" cy="5201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1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Daugavas vizbulis</a:t>
            </a:r>
            <a:r>
              <a:rPr lang="lv-LV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lv-LV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Anemone </a:t>
            </a:r>
            <a:r>
              <a:rPr lang="lv-LV" sz="1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sylvestris</a:t>
            </a:r>
            <a:r>
              <a:rPr lang="lv-LV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lv-LV" sz="1050" dirty="0">
              <a:latin typeface="Arial Narrow" panose="020B0606020202030204" pitchFamily="34" charset="0"/>
            </a:endParaRPr>
          </a:p>
        </p:txBody>
      </p:sp>
      <p:pic>
        <p:nvPicPr>
          <p:cNvPr id="10" name="Attēls 9">
            <a:extLst>
              <a:ext uri="{FF2B5EF4-FFF2-40B4-BE49-F238E27FC236}">
                <a16:creationId xmlns:a16="http://schemas.microsoft.com/office/drawing/2014/main" id="{1B147709-7399-F784-5509-7A954708F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1" y="30668"/>
            <a:ext cx="1659008" cy="11812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8" r="17082"/>
          <a:stretch/>
        </p:blipFill>
        <p:spPr>
          <a:xfrm rot="5400000">
            <a:off x="5786086" y="3295031"/>
            <a:ext cx="2808314" cy="3796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aisnstūris 9">
            <a:extLst>
              <a:ext uri="{FF2B5EF4-FFF2-40B4-BE49-F238E27FC236}">
                <a16:creationId xmlns:a16="http://schemas.microsoft.com/office/drawing/2014/main" id="{1D4450B4-0B49-ED7D-57C6-33E6C4258D5A}"/>
              </a:ext>
            </a:extLst>
          </p:cNvPr>
          <p:cNvSpPr/>
          <p:nvPr/>
        </p:nvSpPr>
        <p:spPr>
          <a:xfrm>
            <a:off x="5724128" y="6597352"/>
            <a:ext cx="3432341" cy="246221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lumMod val="20000"/>
                <a:lumOff val="8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Attēl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u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avoti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:</a:t>
            </a:r>
            <a:r>
              <a:rPr lang="lv-LV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en-US" sz="1000" b="0" cap="none" spc="0" dirty="0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lv-LV" sz="1000" dirty="0">
                <a:ln w="0"/>
                <a:latin typeface="Arial Narrow" panose="020B0606020202030204" pitchFamily="34" charset="0"/>
              </a:rPr>
              <a:t>www.ogresnovads.lv, </a:t>
            </a:r>
            <a:r>
              <a:rPr lang="lv-LV" sz="1000" b="0" cap="none" spc="0" dirty="0" err="1">
                <a:ln w="0"/>
                <a:solidFill>
                  <a:schemeClr val="tx1"/>
                </a:solidFill>
                <a:latin typeface="Arial Narrow" panose="020B0606020202030204" pitchFamily="34" charset="0"/>
              </a:rPr>
              <a:t>S.Smiltniece</a:t>
            </a:r>
            <a:endParaRPr lang="lv-LV" sz="1000" b="0" cap="none" spc="0" dirty="0">
              <a:ln w="0"/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002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5126</TotalTime>
  <Words>884</Words>
  <Application>Microsoft Office PowerPoint</Application>
  <PresentationFormat>Slaidrāde ekrānā (4:3)</PresentationFormat>
  <Paragraphs>103</Paragraphs>
  <Slides>13</Slides>
  <Notes>4</Notes>
  <HiddenSlides>0</HiddenSlides>
  <MMClips>0</MMClips>
  <ScaleCrop>false</ScaleCrop>
  <HeadingPairs>
    <vt:vector size="6" baseType="variant">
      <vt:variant>
        <vt:lpstr>Lietotie fonti</vt:lpstr>
      </vt:variant>
      <vt:variant>
        <vt:i4>6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13</vt:i4>
      </vt:variant>
    </vt:vector>
  </HeadingPairs>
  <TitlesOfParts>
    <vt:vector size="20" baseType="lpstr">
      <vt:lpstr>Arial</vt:lpstr>
      <vt:lpstr>Arial Narrow</vt:lpstr>
      <vt:lpstr>Calibri</vt:lpstr>
      <vt:lpstr>Calibri Light</vt:lpstr>
      <vt:lpstr>Open Sans</vt:lpstr>
      <vt:lpstr>Times New Roman</vt:lpstr>
      <vt:lpstr>Office dizains</vt:lpstr>
      <vt:lpstr>    Eiropas Padomes Ainavas balvas 8. sesijas nacionālās atlases  noslēguma seminārs    2022. gada 20. oktobrī tiešsaistē Krasta ielas lejas promenāde Ogrē</vt:lpstr>
      <vt:lpstr>Ainavu plānošana un pārvaldība </vt:lpstr>
      <vt:lpstr>PowerPoint prezentācija</vt:lpstr>
      <vt:lpstr>PowerPoint prezentācija</vt:lpstr>
      <vt:lpstr>PowerPoint prezentācija</vt:lpstr>
      <vt:lpstr>Ilgtspējīga teritorijas attīstība </vt:lpstr>
      <vt:lpstr>Projekta nozīme kā labās prakses paraugam </vt:lpstr>
      <vt:lpstr>Sabiedrības iesaistīšanās </vt:lpstr>
      <vt:lpstr>Izpratnes par ainavu vērtību veidošana </vt:lpstr>
      <vt:lpstr>Nākotnē</vt:lpstr>
      <vt:lpstr>Upes koncertvakari</vt:lpstr>
      <vt:lpstr>Rudens ainava </vt:lpstr>
      <vt:lpstr>Pasākumi Krasta ielas lejas promenādē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OGRE MUNICIPALITY (LATVIA)</dc:title>
  <dc:creator>Senija Smiltniece</dc:creator>
  <cp:lastModifiedBy>Aija Romanovska</cp:lastModifiedBy>
  <cp:revision>341</cp:revision>
  <dcterms:created xsi:type="dcterms:W3CDTF">2017-11-24T15:12:25Z</dcterms:created>
  <dcterms:modified xsi:type="dcterms:W3CDTF">2022-10-10T11:09:16Z</dcterms:modified>
</cp:coreProperties>
</file>