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17"/>
  </p:notesMasterIdLst>
  <p:sldIdLst>
    <p:sldId id="256" r:id="rId2"/>
    <p:sldId id="306" r:id="rId3"/>
    <p:sldId id="310" r:id="rId4"/>
    <p:sldId id="311" r:id="rId5"/>
    <p:sldId id="312" r:id="rId6"/>
    <p:sldId id="313" r:id="rId7"/>
    <p:sldId id="309" r:id="rId8"/>
    <p:sldId id="307" r:id="rId9"/>
    <p:sldId id="308" r:id="rId10"/>
    <p:sldId id="315" r:id="rId11"/>
    <p:sldId id="316" r:id="rId12"/>
    <p:sldId id="314" r:id="rId13"/>
    <p:sldId id="301" r:id="rId14"/>
    <p:sldId id="300" r:id="rId15"/>
    <p:sldId id="294" r:id="rId16"/>
  </p:sldIdLst>
  <p:sldSz cx="9144000" cy="6858000" type="screen4x3"/>
  <p:notesSz cx="9144000" cy="6858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55D"/>
    <a:srgbClr val="D6F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14" d="100"/>
          <a:sy n="114" d="100"/>
        </p:scale>
        <p:origin x="58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4E168-9E0D-4318-BAB7-4F764E19E07B}" type="datetimeFigureOut">
              <a:rPr lang="lv-LV" smtClean="0"/>
              <a:t>14.10.2022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DCD4D-933E-470E-8435-8B92AE8B7CA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0677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DCD4D-933E-470E-8435-8B92AE8B7CA3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021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8F2683-73C3-41DC-BD5D-CB8AA7024F04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983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2F4F-F259-4C73-8CF3-D7AB49873987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099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8461-74F8-49F0-8032-2E8A944934E9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24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2EED-AA63-4D2F-8D65-A6A5B6C02F91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222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432D-A11D-40D6-8444-9BFC64DA8B4F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80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56A4-8843-4CD2-813F-CB412CD4F660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318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EE96F-678F-4887-8DB9-FB6FC0F8ED9E}" type="datetime1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794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29E3E-0317-4DB0-83C7-027D202ED85B}" type="datetime1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2281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340CE-311C-4268-87F9-F533FCE12115}" type="datetime1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584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E31C-3420-4EE6-88DC-876729F22E4C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055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0CB6-ADC5-4346-A0D0-E9EEEC8B86A5}" type="datetime1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67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81A76E6B-5F9E-4026-95C4-A68CBC8C208C}" type="datetime1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137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https://www.varam.gov.lv/sites/varam/files/liels-noklusejuma-logotips_0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jekabpils.lv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dirty="0"/>
              <a:pPr/>
              <a:t>1</a:t>
            </a:fld>
            <a:endParaRPr lang="en-US" dirty="0"/>
          </a:p>
        </p:txBody>
      </p:sp>
      <p:pic>
        <p:nvPicPr>
          <p:cNvPr id="1027" name="Picture 3" descr="Sākumlapa | Vides aizsardzības un reģionālās attīstības ...">
            <a:extLst>
              <a:ext uri="{FF2B5EF4-FFF2-40B4-BE49-F238E27FC236}">
                <a16:creationId xmlns:a16="http://schemas.microsoft.com/office/drawing/2014/main" id="{082BB71D-E98D-4AD9-BA60-41140645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1472293" cy="131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0F0D31-B398-40BA-9841-E55BB750F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379" y="633008"/>
            <a:ext cx="2210072" cy="130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Qr code&#10;&#10;Description automatically generated">
            <a:extLst>
              <a:ext uri="{FF2B5EF4-FFF2-40B4-BE49-F238E27FC236}">
                <a16:creationId xmlns:a16="http://schemas.microsoft.com/office/drawing/2014/main" id="{E376CAB6-FFF2-44E4-8B07-A3B6AF4D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38" y="612865"/>
            <a:ext cx="1749062" cy="13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00A39D8-1D12-4B2D-B36B-89FA87D0F2F3}"/>
              </a:ext>
            </a:extLst>
          </p:cNvPr>
          <p:cNvSpPr txBox="1"/>
          <p:nvPr/>
        </p:nvSpPr>
        <p:spPr>
          <a:xfrm>
            <a:off x="1822542" y="2211542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Eiropas Padomes Ainavas balvas 8. sesijas nacionālās atlases noslēguma seminārs</a:t>
            </a:r>
            <a:endParaRPr lang="lv-LV" dirty="0"/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0D98A520-B7A6-444B-89D7-3FC4C64D049E}"/>
              </a:ext>
            </a:extLst>
          </p:cNvPr>
          <p:cNvSpPr txBox="1">
            <a:spLocks/>
          </p:cNvSpPr>
          <p:nvPr/>
        </p:nvSpPr>
        <p:spPr>
          <a:xfrm>
            <a:off x="1099866" y="3352800"/>
            <a:ext cx="7236552" cy="818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85000"/>
              </a:lnSpc>
            </a:pPr>
            <a:r>
              <a:rPr lang="lv-LV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BRĪVDABAS ATPŪTAS KOMPLEKSS “ZVEJNIEKLĪCIS”</a:t>
            </a:r>
            <a:endParaRPr lang="en-US" sz="2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CE6878-FF10-495B-9661-B7FC3B4F9508}"/>
              </a:ext>
            </a:extLst>
          </p:cNvPr>
          <p:cNvSpPr txBox="1"/>
          <p:nvPr/>
        </p:nvSpPr>
        <p:spPr>
          <a:xfrm>
            <a:off x="6858000" y="5850303"/>
            <a:ext cx="127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20.10.2022.</a:t>
            </a: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08B0C31F-C03F-497E-B0EE-180F0B85017A}"/>
              </a:ext>
            </a:extLst>
          </p:cNvPr>
          <p:cNvSpPr txBox="1">
            <a:spLocks/>
          </p:cNvSpPr>
          <p:nvPr/>
        </p:nvSpPr>
        <p:spPr>
          <a:xfrm>
            <a:off x="1099866" y="4278517"/>
            <a:ext cx="7236552" cy="4736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lnSpc>
                <a:spcPct val="85000"/>
              </a:lnSpc>
            </a:pPr>
            <a:r>
              <a:rPr lang="lv-LV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lv-LV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Zvejnieklīcis</a:t>
            </a:r>
            <a:r>
              <a:rPr lang="lv-LV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Sēlpils pagasts, Jēkabpils novads</a:t>
            </a: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619433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SĒLPILS BAZNĪCA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10</a:t>
            </a:fld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D86EF-87BA-4F24-A988-7D66ED4C7A14}"/>
              </a:ext>
            </a:extLst>
          </p:cNvPr>
          <p:cNvSpPr txBox="1"/>
          <p:nvPr/>
        </p:nvSpPr>
        <p:spPr>
          <a:xfrm>
            <a:off x="1752600" y="1143000"/>
            <a:ext cx="722851" cy="382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2017</a:t>
            </a:r>
            <a:endParaRPr lang="lv-LV" dirty="0"/>
          </a:p>
        </p:txBody>
      </p:sp>
      <p:pic>
        <p:nvPicPr>
          <p:cNvPr id="4" name="Picture 3" descr="A picture containing building, tree, outdoor, tower&#10;&#10;Description automatically generated">
            <a:extLst>
              <a:ext uri="{FF2B5EF4-FFF2-40B4-BE49-F238E27FC236}">
                <a16:creationId xmlns:a16="http://schemas.microsoft.com/office/drawing/2014/main" id="{727336BD-D717-4066-A316-76E31CCA5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4" r="6519" b="835"/>
          <a:stretch/>
        </p:blipFill>
        <p:spPr>
          <a:xfrm>
            <a:off x="684751" y="3333453"/>
            <a:ext cx="3581400" cy="3017800"/>
          </a:xfrm>
          <a:prstGeom prst="rect">
            <a:avLst/>
          </a:prstGeom>
        </p:spPr>
      </p:pic>
      <p:pic>
        <p:nvPicPr>
          <p:cNvPr id="6" name="Picture 5" descr="A picture containing building, grass, outdoor, arch&#10;&#10;Description automatically generated">
            <a:extLst>
              <a:ext uri="{FF2B5EF4-FFF2-40B4-BE49-F238E27FC236}">
                <a16:creationId xmlns:a16="http://schemas.microsoft.com/office/drawing/2014/main" id="{15C1F0A7-9734-4817-B4FB-25B4E7F7E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333453"/>
            <a:ext cx="4526700" cy="3017800"/>
          </a:xfrm>
          <a:prstGeom prst="rect">
            <a:avLst/>
          </a:prstGeom>
        </p:spPr>
      </p:pic>
      <p:pic>
        <p:nvPicPr>
          <p:cNvPr id="12" name="Picture 11" descr="A picture containing tree, outdoor, building, church&#10;&#10;Description automatically generated">
            <a:extLst>
              <a:ext uri="{FF2B5EF4-FFF2-40B4-BE49-F238E27FC236}">
                <a16:creationId xmlns:a16="http://schemas.microsoft.com/office/drawing/2014/main" id="{C2BAEA20-1CF3-43CA-BF42-783446F0A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31000"/>
            <a:ext cx="4526700" cy="30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5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486308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SĒLPILS BAZNĪCA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11</a:t>
            </a:fld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D86EF-87BA-4F24-A988-7D66ED4C7A14}"/>
              </a:ext>
            </a:extLst>
          </p:cNvPr>
          <p:cNvSpPr txBox="1"/>
          <p:nvPr/>
        </p:nvSpPr>
        <p:spPr>
          <a:xfrm>
            <a:off x="762000" y="1143000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2022</a:t>
            </a:r>
          </a:p>
          <a:p>
            <a:pPr algn="ctr"/>
            <a:r>
              <a:rPr lang="lv-LV" dirty="0">
                <a:latin typeface="Times New Roman" panose="02020603050405020304" pitchFamily="18" charset="0"/>
              </a:rPr>
              <a:t>«Zaļā baznīca, kura allaž atvērta»</a:t>
            </a:r>
            <a:endParaRPr lang="lv-LV" dirty="0"/>
          </a:p>
        </p:txBody>
      </p:sp>
      <p:pic>
        <p:nvPicPr>
          <p:cNvPr id="5" name="Picture 4" descr="A picture containing building, stone&#10;&#10;Description automatically generated">
            <a:extLst>
              <a:ext uri="{FF2B5EF4-FFF2-40B4-BE49-F238E27FC236}">
                <a16:creationId xmlns:a16="http://schemas.microsoft.com/office/drawing/2014/main" id="{2B804A34-E487-4F5A-8A73-B4A72CEF9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6" y="3325127"/>
            <a:ext cx="3906519" cy="2929889"/>
          </a:xfrm>
          <a:prstGeom prst="rect">
            <a:avLst/>
          </a:prstGeom>
        </p:spPr>
      </p:pic>
      <p:pic>
        <p:nvPicPr>
          <p:cNvPr id="10" name="Picture 9" descr="A picture containing building, stone, outdoor, old&#10;&#10;Description automatically generated">
            <a:extLst>
              <a:ext uri="{FF2B5EF4-FFF2-40B4-BE49-F238E27FC236}">
                <a16:creationId xmlns:a16="http://schemas.microsoft.com/office/drawing/2014/main" id="{F3FF20CD-08B8-4E20-B807-608182133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82" y="3325127"/>
            <a:ext cx="4394834" cy="2929889"/>
          </a:xfrm>
          <a:prstGeom prst="rect">
            <a:avLst/>
          </a:prstGeom>
        </p:spPr>
      </p:pic>
      <p:pic>
        <p:nvPicPr>
          <p:cNvPr id="13" name="Picture 12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1E41F209-6E8D-491D-943B-8967F8C72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482" y="269046"/>
            <a:ext cx="4394834" cy="29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73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517507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KRUSTALĪČA KLINTIS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12</a:t>
            </a:fld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D86EF-87BA-4F24-A988-7D66ED4C7A14}"/>
              </a:ext>
            </a:extLst>
          </p:cNvPr>
          <p:cNvSpPr txBox="1"/>
          <p:nvPr/>
        </p:nvSpPr>
        <p:spPr>
          <a:xfrm>
            <a:off x="990600" y="1454701"/>
            <a:ext cx="4075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LATVIJAS ĢEOVIETA 2022</a:t>
            </a:r>
            <a:endParaRPr lang="lv-LV" dirty="0"/>
          </a:p>
        </p:txBody>
      </p:sp>
      <p:pic>
        <p:nvPicPr>
          <p:cNvPr id="4" name="Picture 3" descr="A picture containing outdoor, grass, water, river&#10;&#10;Description automatically generated">
            <a:extLst>
              <a:ext uri="{FF2B5EF4-FFF2-40B4-BE49-F238E27FC236}">
                <a16:creationId xmlns:a16="http://schemas.microsoft.com/office/drawing/2014/main" id="{E2FB3DF8-0E4D-47AA-B32F-34E81B030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20" y="321538"/>
            <a:ext cx="4223353" cy="2806184"/>
          </a:xfrm>
          <a:prstGeom prst="rect">
            <a:avLst/>
          </a:prstGeom>
        </p:spPr>
      </p:pic>
      <p:pic>
        <p:nvPicPr>
          <p:cNvPr id="6" name="Picture 5" descr="A picture containing outdoor, water, rock, nature&#10;&#10;Description automatically generated">
            <a:extLst>
              <a:ext uri="{FF2B5EF4-FFF2-40B4-BE49-F238E27FC236}">
                <a16:creationId xmlns:a16="http://schemas.microsoft.com/office/drawing/2014/main" id="{76771BC9-1DB5-4BE1-B6C2-C7DB56394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r="5349"/>
          <a:stretch/>
        </p:blipFill>
        <p:spPr>
          <a:xfrm>
            <a:off x="4686319" y="3239321"/>
            <a:ext cx="4223354" cy="3093899"/>
          </a:xfrm>
          <a:prstGeom prst="rect">
            <a:avLst/>
          </a:prstGeom>
        </p:spPr>
      </p:pic>
      <p:pic>
        <p:nvPicPr>
          <p:cNvPr id="12" name="Picture 11" descr="A picture containing outdoor, water, rock, nature&#10;&#10;Description automatically generated">
            <a:extLst>
              <a:ext uri="{FF2B5EF4-FFF2-40B4-BE49-F238E27FC236}">
                <a16:creationId xmlns:a16="http://schemas.microsoft.com/office/drawing/2014/main" id="{982F425D-497E-4AAF-8580-80AF6750C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-136" r="15287" b="136"/>
          <a:stretch/>
        </p:blipFill>
        <p:spPr>
          <a:xfrm>
            <a:off x="211357" y="3239321"/>
            <a:ext cx="4360643" cy="30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65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21640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BALTU CEĻŠ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428" y="1479722"/>
            <a:ext cx="5328571" cy="14746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57200" algn="just">
              <a:lnSpc>
                <a:spcPct val="107000"/>
              </a:lnSpc>
            </a:pP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Maršruts “Baltu ceļš” tiek veidots ar </a:t>
            </a:r>
            <a:r>
              <a:rPr lang="lv-LV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Interreg</a:t>
            </a: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V-A Latvijas – Lietuvas pārrobežu sadarbības programmas 2014.-2020. gadam līdzfinansētā projekta Nr. LLI-447 “Starptautiskā kultūras tūrisma maršruta “Baltu ceļš” atpazīstamības veicināšana” (”Izzini Baltus”) atbalstu.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13</a:t>
            </a:fld>
            <a:endParaRPr lang="lv-LV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1762D86-DD77-4084-9F60-7FD73A3C2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b="1772"/>
          <a:stretch/>
        </p:blipFill>
        <p:spPr>
          <a:xfrm>
            <a:off x="5714999" y="269046"/>
            <a:ext cx="3223541" cy="1102554"/>
          </a:xfrm>
          <a:prstGeom prst="rect">
            <a:avLst/>
          </a:prstGeom>
        </p:spPr>
      </p:pic>
      <p:pic>
        <p:nvPicPr>
          <p:cNvPr id="13" name="Picture 12" descr="A group of trees in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902EA4B9-5BFF-4892-9322-72B1087E5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68" y="3366709"/>
            <a:ext cx="4264800" cy="3196379"/>
          </a:xfrm>
          <a:prstGeom prst="rect">
            <a:avLst/>
          </a:prstGeom>
        </p:spPr>
      </p:pic>
      <p:pic>
        <p:nvPicPr>
          <p:cNvPr id="15" name="Picture 14" descr="A picture containing grass, building material, stone, dirty&#10;&#10;Description automatically generated">
            <a:extLst>
              <a:ext uri="{FF2B5EF4-FFF2-40B4-BE49-F238E27FC236}">
                <a16:creationId xmlns:a16="http://schemas.microsoft.com/office/drawing/2014/main" id="{BC9DE2D7-42D3-495B-A19E-98E2DB62EF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b="154"/>
          <a:stretch/>
        </p:blipFill>
        <p:spPr>
          <a:xfrm>
            <a:off x="307200" y="3366709"/>
            <a:ext cx="4264800" cy="31963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786390-6485-4FD0-AF4D-C6BF2F50C06F}"/>
              </a:ext>
            </a:extLst>
          </p:cNvPr>
          <p:cNvSpPr txBox="1"/>
          <p:nvPr/>
        </p:nvSpPr>
        <p:spPr>
          <a:xfrm>
            <a:off x="3280727" y="6295296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  <p:extLst>
      <p:ext uri="{BB962C8B-B14F-4D97-AF65-F5344CB8AC3E}">
        <p14:creationId xmlns:p14="http://schemas.microsoft.com/office/powerpoint/2010/main" val="110639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7619" y="550738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PASĀKUMI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28662" y="1524000"/>
            <a:ext cx="5328571" cy="11592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Dziesmu un deju svētki «Sēlija rotā»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Zaļumbaļļu tradīcija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Daugavas sporta svētki</a:t>
            </a: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dirty="0">
                <a:solidFill>
                  <a:srgbClr val="6E6E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«Minhauzens»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14</a:t>
            </a:fld>
            <a:endParaRPr lang="lv-LV"/>
          </a:p>
        </p:txBody>
      </p:sp>
      <p:pic>
        <p:nvPicPr>
          <p:cNvPr id="7" name="Picture 6" descr="A group of people on a beach&#10;&#10;Description automatically generated with medium confidence">
            <a:extLst>
              <a:ext uri="{FF2B5EF4-FFF2-40B4-BE49-F238E27FC236}">
                <a16:creationId xmlns:a16="http://schemas.microsoft.com/office/drawing/2014/main" id="{F1DED339-A823-40FE-AF7F-382F5F790D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4877464" y="3344607"/>
            <a:ext cx="3953936" cy="2965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F855C-BD72-4BE8-9BE3-3A541A4C6E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6" y="3344607"/>
            <a:ext cx="4418248" cy="2941683"/>
          </a:xfrm>
          <a:prstGeom prst="rect">
            <a:avLst/>
          </a:prstGeom>
        </p:spPr>
      </p:pic>
      <p:pic>
        <p:nvPicPr>
          <p:cNvPr id="13" name="Picture 12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D40C1194-22E4-49C1-8DC5-814EBFB81A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64" y="269046"/>
            <a:ext cx="3953936" cy="29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31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5B5FA5-19AF-46C9-BEE5-FF4F509E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162E4B-773B-41AA-BD90-3EE2C721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3733800"/>
            <a:ext cx="6172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589CB250-3F20-4756-AAB3-570F6BD9B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0432CB-9181-43D4-A3C4-71989FBB6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83995" y="5323114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540820B-BCDE-4A09-9DA7-66524D5C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97" y="4955506"/>
            <a:ext cx="8134350" cy="890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PALDIES PAR UZMANĪBU!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82146" y="6026482"/>
            <a:ext cx="6575895" cy="302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endParaRPr lang="en-US" sz="1700" dirty="0">
              <a:solidFill>
                <a:schemeClr val="accent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F15528-21DE-4FAA-801E-634DDDAF4B2B}" type="slidenum">
              <a:rPr lang="en-US" sz="1200" kern="1200"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15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86200" y="5945889"/>
            <a:ext cx="1600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i="1" u="sng" spc="-10" dirty="0"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www.jekabpils.lv</a:t>
            </a:r>
            <a:endParaRPr lang="lv-LV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ody of water with trees around it&#10;&#10;Description automatically generated">
            <a:extLst>
              <a:ext uri="{FF2B5EF4-FFF2-40B4-BE49-F238E27FC236}">
                <a16:creationId xmlns:a16="http://schemas.microsoft.com/office/drawing/2014/main" id="{2BD137C6-F5EB-4D47-857E-050A3131D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 r="262" b="9010"/>
          <a:stretch/>
        </p:blipFill>
        <p:spPr>
          <a:xfrm>
            <a:off x="0" y="-8175"/>
            <a:ext cx="9133604" cy="52984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EDC78B-EB00-4AD4-B87A-9CEBC2DC9127}"/>
              </a:ext>
            </a:extLst>
          </p:cNvPr>
          <p:cNvSpPr txBox="1"/>
          <p:nvPr/>
        </p:nvSpPr>
        <p:spPr>
          <a:xfrm>
            <a:off x="7892815" y="4983163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9958" y="838200"/>
            <a:ext cx="3899945" cy="1443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12700" marR="5080" indent="259079" defTabSz="914400"/>
            <a:r>
              <a:rPr lang="en-US" sz="35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ZVEJNIEKLĪCIS SĒLPILS PAGASTĀ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0039" y="2438400"/>
            <a:ext cx="4059782" cy="118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rīvdabas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sarīkojumu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vieta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pie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Daugavas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skatu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uz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Sēlpils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pilskalnu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16.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sākumā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pastāvēja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Sēlpils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pilsēta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z="1200" smtClean="0"/>
              <a:pPr>
                <a:spcAft>
                  <a:spcPts val="600"/>
                </a:spcAft>
              </a:pPr>
              <a:t>2</a:t>
            </a:fld>
            <a:endParaRPr lang="en-US" sz="1200"/>
          </a:p>
        </p:txBody>
      </p:sp>
      <p:pic>
        <p:nvPicPr>
          <p:cNvPr id="17" name="Picture 16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98A8A0E6-A4DD-42D7-868B-A17157D02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81000"/>
            <a:ext cx="4062984" cy="6096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5667C81-622A-4E70-824C-2F72AFFA7CD4}"/>
              </a:ext>
            </a:extLst>
          </p:cNvPr>
          <p:cNvSpPr txBox="1"/>
          <p:nvPr/>
        </p:nvSpPr>
        <p:spPr>
          <a:xfrm>
            <a:off x="7654684" y="6160169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  <p:extLst>
      <p:ext uri="{BB962C8B-B14F-4D97-AF65-F5344CB8AC3E}">
        <p14:creationId xmlns:p14="http://schemas.microsoft.com/office/powerpoint/2010/main" val="394558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sky, grass, outdoor, way&#10;&#10;Description automatically generated">
            <a:extLst>
              <a:ext uri="{FF2B5EF4-FFF2-40B4-BE49-F238E27FC236}">
                <a16:creationId xmlns:a16="http://schemas.microsoft.com/office/drawing/2014/main" id="{E9EC5697-6EDD-4FFF-9B70-82C11036A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669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AF697-F1A5-45B3-8655-C85437E7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F15528-21DE-4FAA-801E-634DDDAF4B2B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09A40-7D5E-4970-8E11-6B22462CD462}"/>
              </a:ext>
            </a:extLst>
          </p:cNvPr>
          <p:cNvSpPr txBox="1"/>
          <p:nvPr/>
        </p:nvSpPr>
        <p:spPr>
          <a:xfrm>
            <a:off x="7315200" y="6598041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  <p:extLst>
      <p:ext uri="{BB962C8B-B14F-4D97-AF65-F5344CB8AC3E}">
        <p14:creationId xmlns:p14="http://schemas.microsoft.com/office/powerpoint/2010/main" val="358531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tree, nature, way, road&#10;&#10;Description automatically generated">
            <a:extLst>
              <a:ext uri="{FF2B5EF4-FFF2-40B4-BE49-F238E27FC236}">
                <a16:creationId xmlns:a16="http://schemas.microsoft.com/office/drawing/2014/main" id="{6AD28072-B89B-480B-8D87-ED49CFD56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D4E44-A665-4E29-AE75-6917FEE0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F15528-21DE-4FAA-801E-634DDDAF4B2B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4CA792-0DAD-4FAC-9AA1-13FDD27C56F3}"/>
              </a:ext>
            </a:extLst>
          </p:cNvPr>
          <p:cNvSpPr txBox="1"/>
          <p:nvPr/>
        </p:nvSpPr>
        <p:spPr>
          <a:xfrm>
            <a:off x="7315200" y="6598041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  <p:extLst>
      <p:ext uri="{BB962C8B-B14F-4D97-AF65-F5344CB8AC3E}">
        <p14:creationId xmlns:p14="http://schemas.microsoft.com/office/powerpoint/2010/main" val="164889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tree, outdoor, grass, giraffe&#10;&#10;Description automatically generated">
            <a:extLst>
              <a:ext uri="{FF2B5EF4-FFF2-40B4-BE49-F238E27FC236}">
                <a16:creationId xmlns:a16="http://schemas.microsoft.com/office/drawing/2014/main" id="{AB996E67-2AD0-46D8-924B-08C990A36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r="116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B5327-7F0C-473E-B9BE-EE2C1EA29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F15528-21DE-4FAA-801E-634DDDAF4B2B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A86D25-3D78-4951-B54B-CDAF96982C9F}"/>
              </a:ext>
            </a:extLst>
          </p:cNvPr>
          <p:cNvSpPr txBox="1"/>
          <p:nvPr/>
        </p:nvSpPr>
        <p:spPr>
          <a:xfrm>
            <a:off x="7315200" y="6598041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  <p:extLst>
      <p:ext uri="{BB962C8B-B14F-4D97-AF65-F5344CB8AC3E}">
        <p14:creationId xmlns:p14="http://schemas.microsoft.com/office/powerpoint/2010/main" val="266891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 descr="A picture containing grass&#10;&#10;Description automatically generated">
            <a:extLst>
              <a:ext uri="{FF2B5EF4-FFF2-40B4-BE49-F238E27FC236}">
                <a16:creationId xmlns:a16="http://schemas.microsoft.com/office/drawing/2014/main" id="{39FD1A28-7229-472E-BA32-425E03C97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F5717-4103-4791-8127-DD05C1F5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F15528-21DE-4FAA-801E-634DDDAF4B2B}" type="slidenum">
              <a:rPr lang="en-US" sz="1200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F7C45-BD10-45AE-AA4B-E528B6DD9702}"/>
              </a:ext>
            </a:extLst>
          </p:cNvPr>
          <p:cNvSpPr txBox="1"/>
          <p:nvPr/>
        </p:nvSpPr>
        <p:spPr>
          <a:xfrm>
            <a:off x="7315200" y="6598041"/>
            <a:ext cx="1244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Foto: Kaspars Siliņš</a:t>
            </a:r>
          </a:p>
        </p:txBody>
      </p:sp>
    </p:spTree>
    <p:extLst>
      <p:ext uri="{BB962C8B-B14F-4D97-AF65-F5344CB8AC3E}">
        <p14:creationId xmlns:p14="http://schemas.microsoft.com/office/powerpoint/2010/main" val="3143162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5E52E17-DE31-4BC9-9409-C84E25C68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355" y="243840"/>
            <a:ext cx="879348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2317" y="609600"/>
            <a:ext cx="3181043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indent="259079" algn="ctr" defTabSz="914400"/>
            <a:r>
              <a:rPr lang="en-US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ZVEJNIEKLĪCIS SĒLPILS PAGASTĀ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CE7D60-361C-425C-BBC0-DE906C069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4561" y="744836"/>
            <a:ext cx="1559301" cy="2344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3F538E-BD48-4175-B531-31BEB1C57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8" y="4066796"/>
            <a:ext cx="1618039" cy="20611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5407FF24-48E9-449C-A85F-E141B3BAD1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0" b="-1"/>
          <a:stretch/>
        </p:blipFill>
        <p:spPr>
          <a:xfrm>
            <a:off x="2283611" y="3249974"/>
            <a:ext cx="3020251" cy="2877940"/>
          </a:xfrm>
          <a:prstGeom prst="rect">
            <a:avLst/>
          </a:prstGeom>
        </p:spPr>
      </p:pic>
      <p:pic>
        <p:nvPicPr>
          <p:cNvPr id="11" name="Picture 10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ED2590F4-C8B3-4531-8F3B-7793D6876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3"/>
          <a:stretch/>
        </p:blipFill>
        <p:spPr>
          <a:xfrm>
            <a:off x="541026" y="744836"/>
            <a:ext cx="3085080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" name="object 3"/>
          <p:cNvSpPr txBox="1"/>
          <p:nvPr/>
        </p:nvSpPr>
        <p:spPr>
          <a:xfrm>
            <a:off x="5668923" y="2057400"/>
            <a:ext cx="2934437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accent1"/>
              </a:solidFill>
            </a:endParaRP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Labiekārtošanas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darbi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veikti</a:t>
            </a: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2009-2010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Valsts budžeta finansējums</a:t>
            </a: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Salas novada pašvaldības finansējums</a:t>
            </a: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ts val="100"/>
              </a:spcBef>
              <a:buClr>
                <a:schemeClr val="accent1"/>
              </a:buClr>
              <a:buSzPct val="80000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997147" y="6223828"/>
            <a:ext cx="12796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6F15528-21DE-4FAA-801E-634DDDAF4B2B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7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81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760" y="495809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SĒLPILS PILSKALNS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4372" y="1143000"/>
            <a:ext cx="351308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Arheoloģiskajos izrakumos šeit tika iegūtas Latvijā vissenākās liecības par cilvēku, kas attiecināmas uz paleolīta jeb senākā akmens laikmeta beigu posmu - datējami ar apm. 9.g.t.p.m.ē. </a:t>
            </a:r>
            <a:endParaRPr lang="lv-LV" sz="1400" dirty="0">
              <a:latin typeface="Arial"/>
              <a:cs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8</a:t>
            </a:fld>
            <a:endParaRPr lang="lv-LV"/>
          </a:p>
        </p:txBody>
      </p:sp>
      <p:pic>
        <p:nvPicPr>
          <p:cNvPr id="14" name="Picture 13" descr="A picture containing text, spring&#10;&#10;Description automatically generated">
            <a:extLst>
              <a:ext uri="{FF2B5EF4-FFF2-40B4-BE49-F238E27FC236}">
                <a16:creationId xmlns:a16="http://schemas.microsoft.com/office/drawing/2014/main" id="{917EE2D5-883E-499D-9105-8D719AF89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1629"/>
            <a:ext cx="4089326" cy="2603561"/>
          </a:xfrm>
          <a:prstGeom prst="rect">
            <a:avLst/>
          </a:prstGeom>
        </p:spPr>
      </p:pic>
      <p:pic>
        <p:nvPicPr>
          <p:cNvPr id="16" name="Picture 15" descr="A picture containing text, picture frame, window, display&#10;&#10;Description automatically generated">
            <a:extLst>
              <a:ext uri="{FF2B5EF4-FFF2-40B4-BE49-F238E27FC236}">
                <a16:creationId xmlns:a16="http://schemas.microsoft.com/office/drawing/2014/main" id="{8404D10D-0DB9-4E1F-AFA9-286C149A8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58460"/>
            <a:ext cx="5924548" cy="36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9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439851"/>
            <a:ext cx="549465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9079">
              <a:lnSpc>
                <a:spcPct val="100000"/>
              </a:lnSpc>
              <a:spcBef>
                <a:spcPts val="100"/>
              </a:spcBef>
            </a:pPr>
            <a:r>
              <a:rPr lang="lv-LV" sz="2900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SĒLPILS PILSKALNS</a:t>
            </a:r>
            <a:endParaRPr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lv-LV" smtClean="0"/>
              <a:t>9</a:t>
            </a:fld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D86EF-87BA-4F24-A988-7D66ED4C7A14}"/>
              </a:ext>
            </a:extLst>
          </p:cNvPr>
          <p:cNvSpPr txBox="1"/>
          <p:nvPr/>
        </p:nvSpPr>
        <p:spPr>
          <a:xfrm>
            <a:off x="496349" y="1371600"/>
            <a:ext cx="4075651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2012.gadā Eiropas kultūras mantojumu dienu kultūrvēsturiskais objekts bija arī Sēlpils pilskalns un viduslaiku pils</a:t>
            </a:r>
            <a:endParaRPr lang="lv-LV" dirty="0"/>
          </a:p>
        </p:txBody>
      </p:sp>
      <p:pic>
        <p:nvPicPr>
          <p:cNvPr id="9" name="Picture 8" descr="A group of small islands in a body of water&#10;&#10;Description automatically generated with low confidence">
            <a:extLst>
              <a:ext uri="{FF2B5EF4-FFF2-40B4-BE49-F238E27FC236}">
                <a16:creationId xmlns:a16="http://schemas.microsoft.com/office/drawing/2014/main" id="{4CAD3B1C-9DCD-430F-854D-C1733CFA6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5"/>
          <a:stretch/>
        </p:blipFill>
        <p:spPr>
          <a:xfrm>
            <a:off x="4597866" y="241710"/>
            <a:ext cx="4252674" cy="2930867"/>
          </a:xfrm>
          <a:prstGeom prst="rect">
            <a:avLst/>
          </a:prstGeom>
        </p:spPr>
      </p:pic>
      <p:pic>
        <p:nvPicPr>
          <p:cNvPr id="11" name="Picture 10" descr="A body of water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A19C93AF-8176-4710-8304-ACCCE77C7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31299"/>
            <a:ext cx="6273258" cy="34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1380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42177</TotalTime>
  <Words>257</Words>
  <Application>Microsoft Office PowerPoint</Application>
  <PresentationFormat>On-screen Show (4:3)</PresentationFormat>
  <Paragraphs>57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Corbel</vt:lpstr>
      <vt:lpstr>Times New Roman</vt:lpstr>
      <vt:lpstr>Basis</vt:lpstr>
      <vt:lpstr>PowerPoint Presentation</vt:lpstr>
      <vt:lpstr>ZVEJNIEKLĪCIS SĒLPILS PAGASTĀ</vt:lpstr>
      <vt:lpstr>PowerPoint Presentation</vt:lpstr>
      <vt:lpstr>PowerPoint Presentation</vt:lpstr>
      <vt:lpstr>PowerPoint Presentation</vt:lpstr>
      <vt:lpstr>PowerPoint Presentation</vt:lpstr>
      <vt:lpstr>ZVEJNIEKLĪCIS SĒLPILS PAGASTĀ</vt:lpstr>
      <vt:lpstr>SĒLPILS PILSKALNS</vt:lpstr>
      <vt:lpstr>SĒLPILS PILSKALNS</vt:lpstr>
      <vt:lpstr>SĒLPILS BAZNĪCA</vt:lpstr>
      <vt:lpstr>SĒLPILS BAZNĪCA</vt:lpstr>
      <vt:lpstr>KRUSTALĪČA KLINTIS</vt:lpstr>
      <vt:lpstr>BALTU CEĻŠ</vt:lpstr>
      <vt:lpstr>PASĀKUMI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andris.aisters</dc:creator>
  <cp:lastModifiedBy>Signe Bērziņa</cp:lastModifiedBy>
  <cp:revision>52</cp:revision>
  <dcterms:created xsi:type="dcterms:W3CDTF">2020-09-17T06:44:35Z</dcterms:created>
  <dcterms:modified xsi:type="dcterms:W3CDTF">2022-10-14T13:43:58Z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2020-09-17T00:00:00Z</vt:filetime>
  </property>
</Properties>
</file>