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7" r:id="rId2"/>
  </p:sldMasterIdLst>
  <p:notesMasterIdLst>
    <p:notesMasterId r:id="rId16"/>
  </p:notesMasterIdLst>
  <p:handoutMasterIdLst>
    <p:handoutMasterId r:id="rId17"/>
  </p:handoutMasterIdLst>
  <p:sldIdLst>
    <p:sldId id="499" r:id="rId3"/>
    <p:sldId id="459" r:id="rId4"/>
    <p:sldId id="503" r:id="rId5"/>
    <p:sldId id="502" r:id="rId6"/>
    <p:sldId id="513" r:id="rId7"/>
    <p:sldId id="514" r:id="rId8"/>
    <p:sldId id="511" r:id="rId9"/>
    <p:sldId id="518" r:id="rId10"/>
    <p:sldId id="515" r:id="rId11"/>
    <p:sldId id="519" r:id="rId12"/>
    <p:sldId id="517" r:id="rId13"/>
    <p:sldId id="516" r:id="rId14"/>
    <p:sldId id="510" r:id="rId15"/>
  </p:sldIdLst>
  <p:sldSz cx="9144000" cy="6858000" type="screen4x3"/>
  <p:notesSz cx="7010400" cy="92964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EBF1DE"/>
    <a:srgbClr val="C3D69B"/>
    <a:srgbClr val="336600"/>
    <a:srgbClr val="007635"/>
    <a:srgbClr val="CDFBCD"/>
    <a:srgbClr val="FFFF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223126-8FF0-4D7D-81A0-D0EF09A745BC}" v="30" dt="2023-03-10T15:34:21.4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0" autoAdjust="0"/>
    <p:restoredTop sz="94249" autoAdjust="0"/>
  </p:normalViewPr>
  <p:slideViewPr>
    <p:cSldViewPr snapToGrid="0" snapToObjects="1">
      <p:cViewPr varScale="1">
        <p:scale>
          <a:sx n="72" d="100"/>
          <a:sy n="72" d="100"/>
        </p:scale>
        <p:origin x="156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6365FA-C6B9-3570-11F1-30D14DE3CE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8BF8D9-DBBE-359F-EEFF-BF090FC066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9D6EBDF1-7199-40D3-9E89-32AAE017C731}" type="datetimeFigureOut">
              <a:rPr lang="en-US"/>
              <a:pPr>
                <a:defRPr/>
              </a:pPr>
              <a:t>4/11/2023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9847F3-D01D-D1B6-064D-C4FC74CF33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7A9FD3-FAFD-63C0-4CA3-DA0D0568C4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5261741-D180-432C-BF12-E81255AB8F1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4D479BD-CBE4-7436-BA55-1065A084E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defTabSz="93252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7C7268-C1C5-9E8C-73B3-6EA9AD4AFA3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 defTabSz="93252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4D76A4-47A5-4D35-9DBC-A2C73C86B08C}" type="datetimeFigureOut">
              <a:rPr lang="lv-LV"/>
              <a:pPr>
                <a:defRPr/>
              </a:pPr>
              <a:t>11.04.2023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CCAC395-6111-4631-4DB3-1F850498C0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5025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64ACEE3-ECD9-FB71-F983-A9B59FCD2A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0088" y="4414838"/>
            <a:ext cx="5610225" cy="4184650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21453-1019-2AA6-8CED-AB1365C029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defTabSz="93252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227342-FD6A-B308-A8B6-B4FA53F6CC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C686DFF-50CE-4F28-875B-DC6BBB877522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FF46DC2D-CDF8-E400-26A2-21B3197F74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>
            <a:extLst>
              <a:ext uri="{FF2B5EF4-FFF2-40B4-BE49-F238E27FC236}">
                <a16:creationId xmlns:a16="http://schemas.microsoft.com/office/drawing/2014/main" id="{319FDC42-A5F9-5FCA-D15B-9C6D4BCF459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D01C6AFE-123A-D9A9-F748-24140F5E5296}"/>
              </a:ext>
            </a:extLst>
          </p:cNvPr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920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25D8C-7872-C7E2-0CAD-FAC7CC7A5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733CF4-8DD4-259C-9553-09649B4B8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138B42-8B6C-1F1D-F908-6649A2E2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83AE9-A355-45FC-88DE-DA8D95381348}" type="slidenum">
              <a:rPr lang="ru-RU" altLang="lv-LV"/>
              <a:pPr>
                <a:defRPr/>
              </a:pPr>
              <a:t>‹#›</a:t>
            </a:fld>
            <a:endParaRPr lang="ru-RU" altLang="lv-LV"/>
          </a:p>
        </p:txBody>
      </p:sp>
    </p:spTree>
    <p:extLst>
      <p:ext uri="{BB962C8B-B14F-4D97-AF65-F5344CB8AC3E}">
        <p14:creationId xmlns:p14="http://schemas.microsoft.com/office/powerpoint/2010/main" val="396547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5B7881-6324-197B-22B9-4DEA761A77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A00C85-D5B9-53D9-01CB-F0030D427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0F14EDC-74E3-54BE-3C4E-616DD85C49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13591-7FD1-4554-8BC7-1A39084ECB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8732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64514-5DFA-C13A-CB7B-80F5EC078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80F50-5AC3-C993-CE42-606EF9F4D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1814D4-9FEA-E52D-4233-5F98DB8E3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E06EE-31AA-4F6B-9FA6-4D49AF752019}" type="slidenum">
              <a:rPr lang="ru-RU" altLang="lv-LV"/>
              <a:pPr>
                <a:defRPr/>
              </a:pPr>
              <a:t>‹#›</a:t>
            </a:fld>
            <a:endParaRPr lang="ru-RU" altLang="lv-LV"/>
          </a:p>
        </p:txBody>
      </p:sp>
    </p:spTree>
    <p:extLst>
      <p:ext uri="{BB962C8B-B14F-4D97-AF65-F5344CB8AC3E}">
        <p14:creationId xmlns:p14="http://schemas.microsoft.com/office/powerpoint/2010/main" val="1792614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AD36F22D-7F1C-940B-2AB5-FF6232710C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C4AC6284-A772-A1C1-84C8-BADDA552F3B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7A71800-757B-4F63-9EF2-C3617BC82B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847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C5925F7F-D122-2DD6-E15D-A39CA10A98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7DDDB595-78DB-4ECE-3231-44DD0E89820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9FC3BAC-6ED1-4C59-874D-9908427530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019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46C6CBC3-7D30-F62A-DC0C-8A92C14912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2CDB70A-3CED-D119-EF3E-BF935F4ACAE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D929BFF-0D80-486D-8731-F83E1C534A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607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6DA69C4A-8C78-596F-F817-3CCB728176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2C873E7F-ED83-A118-DAAD-9AF7AC701BF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6C7D15B-413F-4C5F-9C29-DB1114190E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37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FAA6EE72-E3E6-920E-EB32-AEEBB0411B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14BC1423-6722-E10E-F739-358B3DC71AB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C84E247-1D18-4185-A4CD-EE8B21E6D6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77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C40BAC03-C256-5F21-5431-B38401AA69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E260A0F1-9AC9-4E63-93A8-4800DC75A0A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AAAA643F-CDDA-498C-9B29-9706724042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2597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5A5A8026-C023-8A46-7811-417388DD26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3A5B7631-EA07-9416-E208-7C302C24B7F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0F34926-D4B0-4AB3-933F-B2D7CCE957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96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9887D5B6-17DF-A029-36F4-D58D2B15DC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id="{15B90358-904E-E7F6-E917-201A449756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172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1741BC4-1C73-F625-CF42-ABB68C1D77E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785F33E-4B0F-B24E-0BDE-13F63891A6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60371-1D76-ADEA-C70C-3C2A7B118E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881E85-C07A-4F30-8804-0D2B5D3AD21A}" type="datetime1">
              <a:rPr lang="en-US"/>
              <a:pPr>
                <a:defRPr/>
              </a:pPr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20A51-7C9B-8599-4ABB-5FC217C9D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A300C-E216-D708-1D7C-8D58567DE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3515001-2B97-420F-A59C-EB81C6566C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16" r:id="rId1"/>
    <p:sldLayoutId id="2147485417" r:id="rId2"/>
    <p:sldLayoutId id="2147485418" r:id="rId3"/>
    <p:sldLayoutId id="2147485419" r:id="rId4"/>
    <p:sldLayoutId id="2147485420" r:id="rId5"/>
    <p:sldLayoutId id="2147485421" r:id="rId6"/>
    <p:sldLayoutId id="2147485422" r:id="rId7"/>
    <p:sldLayoutId id="2147485423" r:id="rId8"/>
    <p:sldLayoutId id="2147485424" r:id="rId9"/>
    <p:sldLayoutId id="2147485425" r:id="rId10"/>
    <p:sldLayoutId id="2147485426" r:id="rId11"/>
    <p:sldLayoutId id="2147485427" r:id="rId12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Picture 7"/>
          <p:cNvPicPr/>
          <p:nvPr/>
        </p:nvPicPr>
        <p:blipFill>
          <a:blip r:embed="rId3"/>
          <a:stretch/>
        </p:blipFill>
        <p:spPr>
          <a:xfrm>
            <a:off x="0" y="6621480"/>
            <a:ext cx="9143640" cy="245880"/>
          </a:xfrm>
          <a:prstGeom prst="rect">
            <a:avLst/>
          </a:prstGeom>
          <a:ln w="9360">
            <a:noFill/>
          </a:ln>
        </p:spPr>
      </p:pic>
      <p:pic>
        <p:nvPicPr>
          <p:cNvPr id="119" name="Picture 6"/>
          <p:cNvPicPr/>
          <p:nvPr/>
        </p:nvPicPr>
        <p:blipFill>
          <a:blip r:embed="rId4"/>
          <a:stretch/>
        </p:blipFill>
        <p:spPr>
          <a:xfrm>
            <a:off x="2682720" y="0"/>
            <a:ext cx="3777840" cy="4165200"/>
          </a:xfrm>
          <a:prstGeom prst="rect">
            <a:avLst/>
          </a:prstGeom>
          <a:ln w="9360">
            <a:noFill/>
          </a:ln>
        </p:spPr>
      </p:pic>
      <p:sp>
        <p:nvSpPr>
          <p:cNvPr id="120" name="PlaceHolder 1"/>
          <p:cNvSpPr>
            <a:spLocks noGrp="1"/>
          </p:cNvSpPr>
          <p:nvPr>
            <p:ph type="body"/>
          </p:nvPr>
        </p:nvSpPr>
        <p:spPr>
          <a:xfrm>
            <a:off x="685800" y="4724280"/>
            <a:ext cx="7772040" cy="914040"/>
          </a:xfrm>
          <a:prstGeom prst="rect">
            <a:avLst/>
          </a:prstGeom>
        </p:spPr>
        <p:txBody>
          <a:bodyPr lIns="93960" tIns="46800" rIns="93960" bIns="4680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Click to edit the outline text format</a:t>
            </a:r>
            <a:endParaRPr lang="en-US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Second Outline Level</a:t>
            </a:r>
            <a:endParaRPr lang="en-US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Third Outline Level</a:t>
            </a:r>
            <a:endParaRPr lang="en-US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Fourth Outline Level</a:t>
            </a:r>
            <a:endParaRPr lang="en-US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Fifth Outline Level</a:t>
            </a:r>
            <a:endParaRPr lang="en-US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Sixth Outline Level</a:t>
            </a:r>
            <a:endParaRPr lang="en-US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Seventh Outline LevelClick to edit Master text styles</a:t>
            </a:r>
            <a:endParaRPr lang="en-US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85800" y="5761080"/>
            <a:ext cx="7772040" cy="639360"/>
          </a:xfrm>
          <a:prstGeom prst="rect">
            <a:avLst/>
          </a:prstGeom>
        </p:spPr>
        <p:txBody>
          <a:bodyPr lIns="93960" tIns="46800" rIns="93960" bIns="4680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Click to edit the outline text format</a:t>
            </a:r>
            <a:endParaRPr lang="en-US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Second Outline Level</a:t>
            </a:r>
            <a:endParaRPr lang="en-US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Third Outline Level</a:t>
            </a:r>
            <a:endParaRPr lang="en-US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Fourth Outline Level</a:t>
            </a:r>
            <a:endParaRPr lang="en-US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Fifth Outline Level</a:t>
            </a:r>
            <a:endParaRPr lang="en-US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Sixth Outline Level</a:t>
            </a:r>
            <a:endParaRPr lang="en-US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Seventh Outline LevelClick to edit Master text styles</a:t>
            </a:r>
            <a:endParaRPr lang="en-US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EC788A4-FF4E-95EB-9351-5B394C0A9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028" y="3221037"/>
            <a:ext cx="8135006" cy="2998787"/>
          </a:xfrm>
        </p:spPr>
        <p:txBody>
          <a:bodyPr>
            <a:normAutofit fontScale="90000"/>
          </a:bodyPr>
          <a:lstStyle/>
          <a:p>
            <a:br>
              <a:rPr lang="lv-LV" altLang="lv-LV" sz="2000" dirty="0">
                <a:solidFill>
                  <a:srgbClr val="000000"/>
                </a:solidFill>
              </a:rPr>
            </a:br>
            <a:r>
              <a:rPr lang="en-US" altLang="lv-LV" sz="2000" dirty="0">
                <a:solidFill>
                  <a:srgbClr val="336600"/>
                </a:solidFill>
              </a:rPr>
              <a:t> </a:t>
            </a:r>
            <a:r>
              <a:rPr lang="lv-LV" altLang="lv-LV" sz="2200" dirty="0"/>
              <a:t>Priekšlikums Eiropas Parlamenta un Padomes Regulai par iepakojumu un izlietoto iepakojumu, ar ko groza Regulu (EK) 2019/1020 un atceļ Direktīvu 94/62/EK par iepakojumu un izlietoto iepakojumu </a:t>
            </a:r>
            <a:br>
              <a:rPr lang="lv-LV" altLang="lv-LV" sz="2200" dirty="0"/>
            </a:br>
            <a:r>
              <a:rPr lang="lv-LV" altLang="lv-LV" sz="1700" dirty="0"/>
              <a:t>(</a:t>
            </a:r>
            <a:r>
              <a:rPr lang="lv-LV" altLang="lv-LV" sz="1700" i="1" dirty="0"/>
              <a:t>COM(2022)677 </a:t>
            </a:r>
            <a:r>
              <a:rPr lang="lv-LV" altLang="lv-LV" sz="1700" i="1" dirty="0" err="1"/>
              <a:t>final</a:t>
            </a:r>
            <a:r>
              <a:rPr lang="lv-LV" altLang="lv-LV" sz="1700" i="1" dirty="0"/>
              <a:t>,</a:t>
            </a:r>
            <a:r>
              <a:rPr lang="pt-BR" altLang="en-US" sz="1700" dirty="0"/>
              <a:t> </a:t>
            </a:r>
            <a:r>
              <a:rPr lang="lv-LV" altLang="en-US" sz="1700" dirty="0"/>
              <a:t>30</a:t>
            </a:r>
            <a:r>
              <a:rPr lang="pt-BR" altLang="en-US" sz="1700" dirty="0"/>
              <a:t>.1</a:t>
            </a:r>
            <a:r>
              <a:rPr lang="lv-LV" altLang="en-US" sz="1700" dirty="0"/>
              <a:t>1</a:t>
            </a:r>
            <a:r>
              <a:rPr lang="pt-BR" altLang="en-US" sz="1700" dirty="0"/>
              <a:t>.2022</a:t>
            </a:r>
            <a:r>
              <a:rPr lang="lv-LV" altLang="en-US" sz="1700" dirty="0"/>
              <a:t>. publicēts: https://eur-lex.europa.eu/legal-content/EN/TXT/?uri=CELEX%3A52022PC0677)</a:t>
            </a:r>
            <a:br>
              <a:rPr lang="lv-LV" altLang="en-US" sz="1700" dirty="0">
                <a:solidFill>
                  <a:srgbClr val="000000"/>
                </a:solidFill>
              </a:rPr>
            </a:br>
            <a:br>
              <a:rPr lang="lv-LV" altLang="en-US" sz="2000" dirty="0">
                <a:solidFill>
                  <a:srgbClr val="000000"/>
                </a:solidFill>
              </a:rPr>
            </a:br>
            <a:br>
              <a:rPr lang="lv-LV" altLang="en-US" sz="2000" b="0" dirty="0">
                <a:solidFill>
                  <a:srgbClr val="000000"/>
                </a:solidFill>
              </a:rPr>
            </a:br>
            <a:r>
              <a:rPr lang="lv-LV" altLang="en-US" sz="2000" dirty="0">
                <a:solidFill>
                  <a:srgbClr val="000000"/>
                </a:solidFill>
              </a:rPr>
              <a:t>14.03.2023.</a:t>
            </a:r>
            <a:br>
              <a:rPr lang="lv-LV" altLang="en-US" sz="2000" b="0" dirty="0">
                <a:solidFill>
                  <a:srgbClr val="000000"/>
                </a:solidFill>
              </a:rPr>
            </a:br>
            <a:br>
              <a:rPr lang="lv-LV" altLang="en-US" sz="2000" dirty="0">
                <a:solidFill>
                  <a:srgbClr val="000000"/>
                </a:solidFill>
              </a:rPr>
            </a:br>
            <a:br>
              <a:rPr lang="lv-LV" altLang="en-US" sz="2000" dirty="0">
                <a:solidFill>
                  <a:srgbClr val="000000"/>
                </a:solidFill>
              </a:rPr>
            </a:br>
            <a:endParaRPr lang="lv-LV" altLang="lv-LV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A5DF-EC8E-B313-3309-1E054F8E8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>
                <a:solidFill>
                  <a:srgbClr val="006600"/>
                </a:solidFill>
              </a:rPr>
              <a:t>S</a:t>
            </a:r>
            <a:r>
              <a:rPr lang="lv-LV" sz="2400" dirty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ākotnējās pozīcijas kopsavilkums (3)</a:t>
            </a:r>
            <a:endParaRPr lang="lv-LV" dirty="0">
              <a:solidFill>
                <a:srgbClr val="0066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8EC03-F156-7DF8-43B3-0A2361F0B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028" y="1752600"/>
            <a:ext cx="8150772" cy="4373573"/>
          </a:xfrm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lv-LV" sz="1800" dirty="0"/>
              <a:t>Latvija norāda, ka ir svarīgi samazināt pārmērīga un nevajadzīga iepakojuma daudzumu, piemēram, izmantojot pārpakošanas aizliegumu, kā arī atkārtoti izmantojama un uzpildāma iepakojuma risinājumus.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lv-LV" sz="1800" dirty="0"/>
          </a:p>
          <a:p>
            <a:pPr algn="just"/>
            <a:endParaRPr lang="lv-LV" sz="18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lv-LV" sz="1800" dirty="0"/>
              <a:t>Attiecībā uz pārtikas iepakojumu Latvija pauž bažas un </a:t>
            </a:r>
            <a:r>
              <a:rPr lang="lv-LV" sz="1800" b="1" dirty="0"/>
              <a:t>aicina piemērot samērīguma principu, plānojot pārtikas iepakojuma aizlieguma, ierobežošanas un samazināšanas pasākumus, lai negatīvi netiktu ietekmēts pārtikas nekaitīgums un netiktu veicināta pārtikas atkritumu rašanās.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FF1B72-D05E-0601-5CFD-BD5DB6B2C5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9C5AC-790F-5F60-66DE-986437D81D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51EC3-840C-B9CE-C69E-14125EF455A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7A71800-757B-4F63-9EF2-C3617BC82B80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311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A5DF-EC8E-B313-3309-1E054F8E8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>
                <a:solidFill>
                  <a:srgbClr val="006600"/>
                </a:solidFill>
              </a:rPr>
              <a:t>S</a:t>
            </a:r>
            <a:r>
              <a:rPr lang="lv-LV" sz="2400" dirty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ākotnējās pozīcijas kopsavilkums (4)</a:t>
            </a:r>
            <a:endParaRPr lang="lv-LV" dirty="0">
              <a:solidFill>
                <a:srgbClr val="0066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8EC03-F156-7DF8-43B3-0A2361F0B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028" y="1752600"/>
            <a:ext cx="8150772" cy="4373573"/>
          </a:xfrm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lv-LV" dirty="0"/>
              <a:t>Latvija uzskata, ka Komisijas ietekmes novērtējums Iepakojuma regulas priekšlikumam attiecībā</a:t>
            </a:r>
            <a:r>
              <a:rPr lang="lv-LV" b="1" dirty="0"/>
              <a:t> uz ietekmi uz pārtikas atkritumiem ir nepietiekams</a:t>
            </a:r>
            <a:r>
              <a:rPr lang="lv-LV" dirty="0"/>
              <a:t>. Nepieciešams ES līmenī izvērtēt atkārtoti lietojama iepakojuma pilna aprites cikla radīto CO</a:t>
            </a:r>
            <a:r>
              <a:rPr lang="lv-LV" baseline="-25000" dirty="0"/>
              <a:t>2</a:t>
            </a:r>
            <a:r>
              <a:rPr lang="lv-LV" dirty="0"/>
              <a:t> ietekmi salīdzinājumā ar vienreiz lietojamo iepakojumu.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lv-LV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lv-LV" dirty="0"/>
              <a:t>Ievērojot ieviešamās prasības un aizliegumus attiecībā uz iepakojuma veidiem un sastāvu, kā arī noteiktajiem kontroles pasākumiem attiecībā uz iepakojumu, kas nonāk ES tirgū, </a:t>
            </a:r>
            <a:r>
              <a:rPr lang="lv-LV" b="1" dirty="0"/>
              <a:t>būs jānodrošina attiecīgs sadarbības mehānisms ar muitas dienestu dalībvalstī un harmonizēta pieeja ES līmenī.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FF1B72-D05E-0601-5CFD-BD5DB6B2C5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9C5AC-790F-5F60-66DE-986437D81D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51EC3-840C-B9CE-C69E-14125EF455A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7A71800-757B-4F63-9EF2-C3617BC82B80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8774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24644-10C3-C5F5-FD29-FC890B4F0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>
                <a:solidFill>
                  <a:srgbClr val="006600"/>
                </a:solidFill>
              </a:rPr>
              <a:t>S</a:t>
            </a:r>
            <a:r>
              <a:rPr lang="lv-LV" sz="2400" dirty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ākotnējās pozīcijas kopsavilkums (5)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8FB7E-037F-5C3A-A228-9D043F1A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28" y="1752600"/>
            <a:ext cx="8175072" cy="437357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1800" u="sng" kern="100" dirty="0">
                <a:effectLst/>
                <a:cs typeface="Times New Roman" panose="02020603050405020304" pitchFamily="18" charset="0"/>
              </a:rPr>
              <a:t>Paredzēts izteikt iebildumus vai bažas par šādiem regulas priekšlikuma pantiem: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lv-LV" sz="1800" b="1" kern="100" dirty="0">
                <a:effectLst/>
                <a:cs typeface="Times New Roman" panose="02020603050405020304" pitchFamily="18" charset="0"/>
              </a:rPr>
              <a:t>Juridiskā instrumenta izvēle un juridiskais pamats </a:t>
            </a:r>
            <a:r>
              <a:rPr lang="lv-LV" sz="1800" kern="100" dirty="0">
                <a:effectLst/>
                <a:cs typeface="Times New Roman" panose="02020603050405020304" pitchFamily="18" charset="0"/>
              </a:rPr>
              <a:t>(</a:t>
            </a:r>
            <a:r>
              <a:rPr lang="lv-LV" sz="1800" i="1" kern="100" dirty="0">
                <a:effectLst/>
                <a:cs typeface="Times New Roman" panose="02020603050405020304" pitchFamily="18" charset="0"/>
              </a:rPr>
              <a:t>1., 2. un 4.pants</a:t>
            </a:r>
            <a:r>
              <a:rPr lang="lv-LV" sz="1800" kern="100" dirty="0">
                <a:effectLst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lv-LV" sz="1800" kern="100" dirty="0">
                <a:effectLst/>
                <a:cs typeface="Times New Roman" panose="02020603050405020304" pitchFamily="18" charset="0"/>
              </a:rPr>
              <a:t>Pārstrādātas plastmasas saturs (</a:t>
            </a:r>
            <a:r>
              <a:rPr lang="lv-LV" sz="1800" i="1" kern="100" dirty="0">
                <a:effectLst/>
                <a:cs typeface="Times New Roman" panose="02020603050405020304" pitchFamily="18" charset="0"/>
              </a:rPr>
              <a:t>7.pants</a:t>
            </a:r>
            <a:r>
              <a:rPr lang="lv-LV" sz="1800" kern="100" dirty="0">
                <a:effectLst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lv-LV" sz="1800" kern="100" dirty="0">
                <a:effectLst/>
                <a:cs typeface="Times New Roman" panose="02020603050405020304" pitchFamily="18" charset="0"/>
              </a:rPr>
              <a:t>Iepakojuma marķēšana (</a:t>
            </a:r>
            <a:r>
              <a:rPr lang="lv-LV" sz="1800" i="1" kern="100" dirty="0">
                <a:effectLst/>
                <a:cs typeface="Times New Roman" panose="02020603050405020304" pitchFamily="18" charset="0"/>
              </a:rPr>
              <a:t>11.pants</a:t>
            </a:r>
            <a:r>
              <a:rPr lang="lv-LV" sz="1800" kern="100" dirty="0">
                <a:effectLst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lv-LV" sz="1800" kern="100" dirty="0">
                <a:effectLst/>
                <a:cs typeface="Times New Roman" panose="02020603050405020304" pitchFamily="18" charset="0"/>
              </a:rPr>
              <a:t>Atkārtota izmantošana un uzpildīšana </a:t>
            </a:r>
            <a:r>
              <a:rPr lang="lv-LV" sz="1800" kern="100" dirty="0">
                <a:cs typeface="Times New Roman" panose="02020603050405020304" pitchFamily="18" charset="0"/>
              </a:rPr>
              <a:t>(</a:t>
            </a:r>
            <a:r>
              <a:rPr lang="lv-LV" sz="1800" i="1" kern="100" dirty="0">
                <a:effectLst/>
                <a:cs typeface="Times New Roman" panose="02020603050405020304" pitchFamily="18" charset="0"/>
              </a:rPr>
              <a:t>24.-28., 45.pants, VI pielikums</a:t>
            </a:r>
            <a:r>
              <a:rPr lang="lv-LV" sz="1800" kern="100" dirty="0">
                <a:effectLst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lv-LV" sz="1800" kern="100" dirty="0">
                <a:effectLst/>
                <a:cs typeface="Times New Roman" panose="02020603050405020304" pitchFamily="18" charset="0"/>
              </a:rPr>
              <a:t>Prasības saistībā ar pārmērīgu iepakojuma lietošanu (</a:t>
            </a:r>
            <a:r>
              <a:rPr lang="lv-LV" sz="1800" i="1" kern="100" dirty="0">
                <a:effectLst/>
                <a:cs typeface="Times New Roman" panose="02020603050405020304" pitchFamily="18" charset="0"/>
              </a:rPr>
              <a:t>21.pants</a:t>
            </a:r>
            <a:r>
              <a:rPr lang="lv-LV" sz="1800" kern="100" dirty="0">
                <a:effectLst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lv-LV" sz="1800" kern="100" dirty="0">
                <a:effectLst/>
                <a:cs typeface="Times New Roman" panose="02020603050405020304" pitchFamily="18" charset="0"/>
              </a:rPr>
              <a:t>Plastmasas iepirkuma maisiņi (</a:t>
            </a:r>
            <a:r>
              <a:rPr lang="lv-LV" sz="1800" i="1" kern="100" dirty="0">
                <a:effectLst/>
                <a:cs typeface="Times New Roman" panose="02020603050405020304" pitchFamily="18" charset="0"/>
              </a:rPr>
              <a:t>29.pants</a:t>
            </a:r>
            <a:r>
              <a:rPr lang="lv-LV" sz="1800" kern="100" dirty="0">
                <a:effectLst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lv-LV" sz="1800" kern="100" dirty="0">
                <a:effectLst/>
                <a:cs typeface="Times New Roman" panose="02020603050405020304" pitchFamily="18" charset="0"/>
              </a:rPr>
              <a:t>Ražotāja paplašinātās atbildības sistēmas un depozīta sistēmas īstenošana (</a:t>
            </a:r>
            <a:r>
              <a:rPr lang="lv-LV" sz="1800" i="1" kern="100" dirty="0">
                <a:effectLst/>
                <a:cs typeface="Times New Roman" panose="02020603050405020304" pitchFamily="18" charset="0"/>
              </a:rPr>
              <a:t>39.-42., 43.-44.pants</a:t>
            </a:r>
            <a:r>
              <a:rPr lang="lv-LV" sz="1800" kern="100" dirty="0">
                <a:effectLst/>
                <a:cs typeface="Times New Roman" panose="02020603050405020304" pitchFamily="18" charset="0"/>
              </a:rPr>
              <a:t>)</a:t>
            </a: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40CE6F-79CE-5810-28EF-3471080D6E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0450AE-51A8-8B8F-617A-CE0241F658C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EB7C1-9E0D-B080-319D-3B6E785C35A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399" y="6324600"/>
            <a:ext cx="416653" cy="304800"/>
          </a:xfrm>
        </p:spPr>
        <p:txBody>
          <a:bodyPr/>
          <a:lstStyle/>
          <a:p>
            <a:pPr>
              <a:defRPr/>
            </a:pPr>
            <a:fld id="{07A71800-757B-4F63-9EF2-C3617BC82B8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0042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81C2B63E-3AC7-8A21-1A2D-6AA124E7759E}"/>
              </a:ext>
            </a:extLst>
          </p:cNvPr>
          <p:cNvSpPr txBox="1">
            <a:spLocks/>
          </p:cNvSpPr>
          <p:nvPr/>
        </p:nvSpPr>
        <p:spPr>
          <a:xfrm>
            <a:off x="1588743" y="4159822"/>
            <a:ext cx="6524626" cy="16557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Rudīte Vesere, </a:t>
            </a:r>
            <a:r>
              <a:rPr lang="lv-LV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Ph.D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.,</a:t>
            </a:r>
          </a:p>
          <a:p>
            <a:pPr algn="ctr"/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Vides aizsardzības departamenta </a:t>
            </a:r>
          </a:p>
          <a:p>
            <a:pPr algn="ctr"/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direktore </a:t>
            </a:r>
          </a:p>
          <a:p>
            <a:pPr algn="ctr"/>
            <a:endParaRPr lang="lv-LV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lv-LV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4420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6782B985-8285-A7F4-C300-C471E4FDD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pPr algn="ctr"/>
            <a:r>
              <a:rPr lang="lv-LV" altLang="lv-LV" dirty="0"/>
              <a:t>Likumdošanas procedūra un juridiskais pamats</a:t>
            </a:r>
          </a:p>
        </p:txBody>
      </p:sp>
      <p:sp>
        <p:nvSpPr>
          <p:cNvPr id="17411" name="Content Placeholder 11">
            <a:extLst>
              <a:ext uri="{FF2B5EF4-FFF2-40B4-BE49-F238E27FC236}">
                <a16:creationId xmlns:a16="http://schemas.microsoft.com/office/drawing/2014/main" id="{4E6A245A-B9EE-2BAE-249D-8AFC1E657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713" y="1628774"/>
            <a:ext cx="8193087" cy="4729163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endParaRPr lang="lv-LV" altLang="en-US" sz="1600" b="1" dirty="0">
              <a:solidFill>
                <a:srgbClr val="006600"/>
              </a:solidFill>
            </a:endParaRPr>
          </a:p>
          <a:p>
            <a:pPr>
              <a:spcBef>
                <a:spcPct val="0"/>
              </a:spcBef>
              <a:spcAft>
                <a:spcPts val="300"/>
              </a:spcAft>
            </a:pPr>
            <a:r>
              <a:rPr lang="lv-LV" altLang="en-US" sz="1800" b="1" dirty="0"/>
              <a:t>Parastā likumdošanas procedūra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r>
              <a:rPr lang="lv-LV" altLang="lv-LV" sz="1800" u="sng" dirty="0">
                <a:solidFill>
                  <a:srgbClr val="000000"/>
                </a:solidFill>
              </a:rPr>
              <a:t>Iniciatīva</a:t>
            </a:r>
            <a:r>
              <a:rPr lang="lv-LV" altLang="lv-LV" sz="1800" dirty="0">
                <a:solidFill>
                  <a:srgbClr val="000000"/>
                </a:solidFill>
              </a:rPr>
              <a:t>: Eiropas Komisija (EK)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r>
              <a:rPr lang="lv-LV" altLang="lv-LV" sz="1800" u="sng" dirty="0">
                <a:solidFill>
                  <a:srgbClr val="000000"/>
                </a:solidFill>
              </a:rPr>
              <a:t>Likumdevēji: </a:t>
            </a:r>
            <a:r>
              <a:rPr lang="lv-LV" altLang="lv-LV" sz="1800" dirty="0">
                <a:solidFill>
                  <a:srgbClr val="000000"/>
                </a:solidFill>
              </a:rPr>
              <a:t>ES Padome (dalībvalstu pārstāvji) un Eiropas Parlaments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endParaRPr lang="lv-LV" altLang="lv-LV" sz="1800" dirty="0">
              <a:solidFill>
                <a:srgbClr val="000000"/>
              </a:solidFill>
            </a:endParaRPr>
          </a:p>
          <a:p>
            <a:pPr algn="just">
              <a:spcBef>
                <a:spcPct val="0"/>
              </a:spcBef>
              <a:spcAft>
                <a:spcPts val="300"/>
              </a:spcAft>
            </a:pPr>
            <a:r>
              <a:rPr lang="lv-LV" altLang="lv-LV" sz="1800" b="1" dirty="0"/>
              <a:t>Regulas priekšlikuma ietvaros tiks veikta pāreja no direktīvas uz regulu</a:t>
            </a:r>
            <a:r>
              <a:rPr lang="lv-LV" altLang="lv-LV" sz="1800" dirty="0"/>
              <a:t>, lai nodrošinātu saskaņotu un labi funkcionējošu iekšējo tirgu visās dalībvalstīs un līdz ar to vienlīdzīgus konkurences apstākļus iepakojuma ražotājiem.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endParaRPr lang="lv-LV" altLang="lv-LV" sz="1800" dirty="0"/>
          </a:p>
          <a:p>
            <a:pPr>
              <a:spcBef>
                <a:spcPct val="0"/>
              </a:spcBef>
              <a:spcAft>
                <a:spcPts val="300"/>
              </a:spcAft>
            </a:pPr>
            <a:r>
              <a:rPr lang="lv-LV" altLang="lv-LV" sz="1800" dirty="0"/>
              <a:t>Kvalificētais balsu vairākums. 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endParaRPr lang="lv-LV" altLang="lv-LV" sz="1800" dirty="0"/>
          </a:p>
          <a:p>
            <a:pPr algn="just">
              <a:spcBef>
                <a:spcPct val="0"/>
              </a:spcBef>
              <a:spcAft>
                <a:spcPts val="300"/>
              </a:spcAft>
            </a:pPr>
            <a:r>
              <a:rPr lang="lv-LV" altLang="lv-LV" sz="1800" b="1" dirty="0"/>
              <a:t>Juridiskais pamats </a:t>
            </a:r>
            <a:r>
              <a:rPr lang="lv-LV" altLang="lv-LV" sz="1800" dirty="0"/>
              <a:t>- Priekšlikums balstīts uz Līguma par Eiropas Savienības darbību </a:t>
            </a:r>
            <a:r>
              <a:rPr lang="lv-LV" altLang="lv-LV" sz="1800" b="1" u="sng" dirty="0"/>
              <a:t>(LESD) 114. pantu</a:t>
            </a:r>
            <a:r>
              <a:rPr lang="lv-LV" altLang="lv-LV" sz="1800" dirty="0"/>
              <a:t>, kas jāizmanto pasākumiem, kuru mērķis ir izveidot vai nodrošināt vienotā tirgus darbību.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endParaRPr lang="lv-LV" altLang="lv-LV" sz="1600" dirty="0"/>
          </a:p>
          <a:p>
            <a:endParaRPr lang="lv-LV" altLang="en-US" b="1" dirty="0">
              <a:solidFill>
                <a:srgbClr val="006600"/>
              </a:solidFill>
            </a:endParaRPr>
          </a:p>
          <a:p>
            <a:pPr>
              <a:buFont typeface="Arial" panose="020B0604020202020204" pitchFamily="34" charset="0"/>
              <a:buAutoNum type="alphaLcParenR"/>
            </a:pPr>
            <a:endParaRPr lang="lv-LV" altLang="lv-LV" sz="1800" dirty="0">
              <a:solidFill>
                <a:srgbClr val="000000"/>
              </a:solidFill>
            </a:endParaRPr>
          </a:p>
        </p:txBody>
      </p:sp>
      <p:sp>
        <p:nvSpPr>
          <p:cNvPr id="17414" name="Slide Number Placeholder 6">
            <a:extLst>
              <a:ext uri="{FF2B5EF4-FFF2-40B4-BE49-F238E27FC236}">
                <a16:creationId xmlns:a16="http://schemas.microsoft.com/office/drawing/2014/main" id="{ABEBDD43-9AA9-363C-6024-85979DE75441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C93BB31-8368-4B46-BC34-074A55321EC9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0CDE9FA-054F-60E3-1C49-4C75F948D2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DB25CF-BEC9-DDCF-CDDF-2F487BC2A3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48A5F44F-9E1F-DF4A-87F2-FB2602A83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303" y="381000"/>
            <a:ext cx="6631497" cy="1036638"/>
          </a:xfrm>
        </p:spPr>
        <p:txBody>
          <a:bodyPr/>
          <a:lstStyle/>
          <a:p>
            <a:pPr algn="ctr"/>
            <a:r>
              <a:rPr lang="lv-LV" altLang="lv-LV" dirty="0"/>
              <a:t>Regulas priekšlikuma  mērķi </a:t>
            </a:r>
          </a:p>
        </p:txBody>
      </p:sp>
      <p:sp>
        <p:nvSpPr>
          <p:cNvPr id="18435" name="Content Placeholder 11">
            <a:extLst>
              <a:ext uri="{FF2B5EF4-FFF2-40B4-BE49-F238E27FC236}">
                <a16:creationId xmlns:a16="http://schemas.microsoft.com/office/drawing/2014/main" id="{7E3AA208-FB5F-B7C6-BF26-E41AF0426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66876"/>
            <a:ext cx="8345488" cy="4726214"/>
          </a:xfrm>
        </p:spPr>
        <p:txBody>
          <a:bodyPr>
            <a:normAutofit/>
          </a:bodyPr>
          <a:lstStyle/>
          <a:p>
            <a:pPr algn="just"/>
            <a:r>
              <a:rPr lang="lv-LV" altLang="lv-LV" sz="1600" dirty="0">
                <a:solidFill>
                  <a:srgbClr val="000000"/>
                </a:solidFill>
              </a:rPr>
              <a:t>Iniciatīva </a:t>
            </a:r>
            <a:r>
              <a:rPr lang="lv-LV" altLang="lv-LV" sz="1600" b="1" dirty="0">
                <a:solidFill>
                  <a:srgbClr val="000000"/>
                </a:solidFill>
              </a:rPr>
              <a:t>atjaunina ES tiesisko regulējumu attiecībā uz iepakojumu un izlietoto iepakojumu</a:t>
            </a:r>
            <a:r>
              <a:rPr lang="lv-LV" altLang="lv-LV" sz="1600" dirty="0">
                <a:solidFill>
                  <a:srgbClr val="000000"/>
                </a:solidFill>
              </a:rPr>
              <a:t>, sniedzot dalībvalstīm un uzņēmumiem atbalstu, lai sasniegtu atkritumu samazināšanas mērķus. Tiesiskais regulējums atbalsta ieguldījumus, samazina atkritumus un veicina augstas kvalitātes pārstrādi, un tas vienādi attieksies uz visām ES dalībvalstīm.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lv-LV" altLang="lv-LV" sz="1600" dirty="0">
              <a:solidFill>
                <a:srgbClr val="000000"/>
              </a:solidFill>
            </a:endParaRPr>
          </a:p>
          <a:p>
            <a:pPr algn="just"/>
            <a:r>
              <a:rPr lang="lv-LV" altLang="lv-LV" sz="1600" b="1" u="sng" dirty="0">
                <a:solidFill>
                  <a:srgbClr val="000000"/>
                </a:solidFill>
              </a:rPr>
              <a:t>Mērķi: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lv-LV" altLang="lv-LV" sz="1600" b="1" dirty="0">
                <a:solidFill>
                  <a:srgbClr val="000000"/>
                </a:solidFill>
              </a:rPr>
              <a:t>novērst izlietotā iepakojuma rašanos </a:t>
            </a:r>
            <a:r>
              <a:rPr lang="lv-LV" altLang="lv-LV" sz="1600" dirty="0">
                <a:solidFill>
                  <a:srgbClr val="000000"/>
                </a:solidFill>
              </a:rPr>
              <a:t>- samazināt to daudzumu, ierobežot nevajadzīgu iepakošanu un veicināt atkārtoti izmantojama un atkārtoti uzpildāma iepakojuma risinājumus.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lv-LV" altLang="lv-LV" sz="1600" dirty="0">
              <a:solidFill>
                <a:srgbClr val="0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lv-LV" altLang="lv-LV" sz="1600" dirty="0">
                <a:solidFill>
                  <a:srgbClr val="000000"/>
                </a:solidFill>
              </a:rPr>
              <a:t>līdz 2030. gadam ekonomiski dzīvotspējīgā veidā panākt, </a:t>
            </a:r>
            <a:r>
              <a:rPr lang="lv-LV" altLang="lv-LV" sz="1600" b="1" dirty="0">
                <a:solidFill>
                  <a:srgbClr val="000000"/>
                </a:solidFill>
              </a:rPr>
              <a:t>ka viss ES tirgū pieejamais iepakojums ir otrreizēji pārstrādājams.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lv-LV" altLang="lv-LV" sz="1600" b="1" dirty="0">
              <a:solidFill>
                <a:srgbClr val="0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lv-LV" altLang="lv-LV" sz="1600" b="1" dirty="0">
                <a:solidFill>
                  <a:srgbClr val="000000"/>
                </a:solidFill>
              </a:rPr>
              <a:t>samazināt vajadzību pēc primārajiem dabas resursiem </a:t>
            </a:r>
            <a:r>
              <a:rPr lang="lv-LV" altLang="lv-LV" sz="1600" dirty="0">
                <a:solidFill>
                  <a:srgbClr val="000000"/>
                </a:solidFill>
              </a:rPr>
              <a:t>un izveidot labi funkcionējošu otrreizējo izejmateriālu tirgu, un ar obligātu </a:t>
            </a:r>
            <a:r>
              <a:rPr lang="lv-LV" altLang="lv-LV" sz="1600" dirty="0" err="1">
                <a:solidFill>
                  <a:srgbClr val="000000"/>
                </a:solidFill>
              </a:rPr>
              <a:t>mērķrādītāju</a:t>
            </a:r>
            <a:r>
              <a:rPr lang="lv-LV" altLang="lv-LV" sz="1600" dirty="0">
                <a:solidFill>
                  <a:srgbClr val="000000"/>
                </a:solidFill>
              </a:rPr>
              <a:t> palīdzību palielināt pārstrādātas plastmasas izmantošanu iepakojumā.</a:t>
            </a:r>
          </a:p>
          <a:p>
            <a:pPr marL="285750" indent="-285750">
              <a:buFont typeface="Arial" panose="020B0604020202020204" pitchFamily="34" charset="0"/>
              <a:buAutoNum type="alphaLcParenR"/>
            </a:pPr>
            <a:endParaRPr lang="lv-LV" altLang="lv-LV" sz="1600" dirty="0">
              <a:solidFill>
                <a:srgbClr val="000000"/>
              </a:solidFill>
            </a:endParaRPr>
          </a:p>
          <a:p>
            <a:pPr marL="285750" indent="-285750"/>
            <a:endParaRPr lang="lv-LV" altLang="en-US" b="1" dirty="0">
              <a:solidFill>
                <a:srgbClr val="006600"/>
              </a:solidFill>
            </a:endParaRPr>
          </a:p>
          <a:p>
            <a:pPr marL="285750" indent="-285750">
              <a:buFont typeface="Arial" panose="020B0604020202020204" pitchFamily="34" charset="0"/>
              <a:buAutoNum type="alphaLcParenR"/>
            </a:pPr>
            <a:endParaRPr lang="lv-LV" altLang="lv-LV" sz="1800" dirty="0">
              <a:solidFill>
                <a:srgbClr val="000000"/>
              </a:solidFill>
            </a:endParaRPr>
          </a:p>
        </p:txBody>
      </p:sp>
      <p:sp>
        <p:nvSpPr>
          <p:cNvPr id="18438" name="Slide Number Placeholder 6">
            <a:extLst>
              <a:ext uri="{FF2B5EF4-FFF2-40B4-BE49-F238E27FC236}">
                <a16:creationId xmlns:a16="http://schemas.microsoft.com/office/drawing/2014/main" id="{9A86B71A-AC57-1A0B-20DF-C175C3838413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295E17E-A879-4FA2-A031-406D86F866C0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9894B6-1569-DFAE-4405-B1FDC14B43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3F1E83-2597-AB88-0347-4CBAB61F4F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7F1E0DBA-366D-06BF-B9EE-4A5FF5DFC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pPr algn="ctr"/>
            <a:r>
              <a:rPr lang="lv-LV" altLang="lv-LV" dirty="0">
                <a:solidFill>
                  <a:srgbClr val="336600"/>
                </a:solidFill>
              </a:rPr>
              <a:t>Regulas priekšlikums (1)</a:t>
            </a:r>
            <a:endParaRPr lang="lv-LV" altLang="lv-LV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EAE7B47-397D-E9D2-1E0E-CCA87C2DCF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91296"/>
              </p:ext>
            </p:extLst>
          </p:nvPr>
        </p:nvGraphicFramePr>
        <p:xfrm>
          <a:off x="457200" y="1752600"/>
          <a:ext cx="8229600" cy="4368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2324">
                  <a:extLst>
                    <a:ext uri="{9D8B030D-6E8A-4147-A177-3AD203B41FA5}">
                      <a16:colId xmlns:a16="http://schemas.microsoft.com/office/drawing/2014/main" val="1958409123"/>
                    </a:ext>
                  </a:extLst>
                </a:gridCol>
                <a:gridCol w="4217276">
                  <a:extLst>
                    <a:ext uri="{9D8B030D-6E8A-4147-A177-3AD203B41FA5}">
                      <a16:colId xmlns:a16="http://schemas.microsoft.com/office/drawing/2014/main" val="697952065"/>
                    </a:ext>
                  </a:extLst>
                </a:gridCol>
              </a:tblGrid>
              <a:tr h="754117">
                <a:tc>
                  <a:txBody>
                    <a:bodyPr/>
                    <a:lstStyle/>
                    <a:p>
                      <a:r>
                        <a:rPr lang="lv-LV" sz="1400" b="1" u="sng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Pārstrāde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Pārstrādes </a:t>
                      </a:r>
                      <a:r>
                        <a:rPr lang="lv-LV" sz="1400" b="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mērķrādītāji</a:t>
                      </a:r>
                      <a:r>
                        <a:rPr lang="lv-LV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nav mainīti (tādi paši kā Iepakojuma direktīvā)</a:t>
                      </a:r>
                      <a:endParaRPr lang="lv-LV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421083"/>
                  </a:ext>
                </a:extLst>
              </a:tr>
              <a:tr h="1389117">
                <a:tc>
                  <a:txBody>
                    <a:bodyPr/>
                    <a:lstStyle/>
                    <a:p>
                      <a:r>
                        <a:rPr lang="lv-LV" sz="1400" b="1" u="sng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Ilgtspējības prasības</a:t>
                      </a:r>
                      <a:endParaRPr lang="lv-LV" sz="1400" b="1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r>
                        <a:rPr lang="lv-LV" sz="140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a. Iepakojuma definīcija (3. panta 1. līdz 5. punkts un I pielikums)</a:t>
                      </a:r>
                    </a:p>
                    <a:p>
                      <a:r>
                        <a:rPr lang="lv-LV" sz="140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b. Vielas iepakojumā (5. pants)</a:t>
                      </a:r>
                    </a:p>
                    <a:p>
                      <a:r>
                        <a:rPr lang="lv-LV" sz="140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c. Atkārtoti pārstrādājams iepakojums (6. pants, II pielikums)</a:t>
                      </a:r>
                    </a:p>
                    <a:p>
                      <a:r>
                        <a:rPr lang="lv-LV" sz="140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d. Atkārtoti pārstrādāts saturs (7. pants)</a:t>
                      </a:r>
                    </a:p>
                    <a:p>
                      <a:r>
                        <a:rPr lang="lv-LV" sz="140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e. Kompostējams iepakojums (8. pants, III pielikums)</a:t>
                      </a:r>
                    </a:p>
                    <a:p>
                      <a:endParaRPr lang="lv-LV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Noteikti augsti </a:t>
                      </a:r>
                      <a:r>
                        <a:rPr lang="lv-LV" sz="140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mērķrādītāji</a:t>
                      </a: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attiecībā uz pārstrādātā materiāla saturu plastmasas iepakojumā (vairākiem iepakojuma veidiem no 10% līdz 35% 2030. gadā un no 50% līdz 65% 2040. gadā).</a:t>
                      </a:r>
                    </a:p>
                    <a:p>
                      <a:pPr algn="just"/>
                      <a:endParaRPr lang="lv-LV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just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Iepakojums no materiāla, kuru var pārstrādāt (70% 2030. gadā un 100% 2035. gadā).</a:t>
                      </a:r>
                    </a:p>
                    <a:p>
                      <a:endParaRPr lang="lv-LV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344929"/>
                  </a:ext>
                </a:extLst>
              </a:tr>
              <a:tr h="1389117">
                <a:tc>
                  <a:txBody>
                    <a:bodyPr/>
                    <a:lstStyle/>
                    <a:p>
                      <a:r>
                        <a:rPr lang="lv-LV" sz="1400" b="1" u="sng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Marķējums (III nodaļa)</a:t>
                      </a:r>
                      <a:endParaRPr lang="lv-LV" sz="1400" b="1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r>
                        <a:rPr lang="lv-LV" sz="140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a. Iepakojuma marķējums (11. pants)</a:t>
                      </a:r>
                    </a:p>
                    <a:p>
                      <a:r>
                        <a:rPr lang="lv-LV" sz="140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b. Atkritumu konteineru marķēšana (12. pants)</a:t>
                      </a:r>
                    </a:p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i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Noteiktas obligātas prasības iepakojuma marķēšanai (materiāla veidi un vai ir atkārtoti lietojams).</a:t>
                      </a:r>
                    </a:p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867825"/>
                  </a:ext>
                </a:extLst>
              </a:tr>
            </a:tbl>
          </a:graphicData>
        </a:graphic>
      </p:graphicFrame>
      <p:sp>
        <p:nvSpPr>
          <p:cNvPr id="19462" name="Slide Number Placeholder 6">
            <a:extLst>
              <a:ext uri="{FF2B5EF4-FFF2-40B4-BE49-F238E27FC236}">
                <a16:creationId xmlns:a16="http://schemas.microsoft.com/office/drawing/2014/main" id="{20DA1842-A765-3307-15E7-435ABBAED270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AF3476D-9C8D-406B-B80C-50A0FCC1F36D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BDD22F-3A1A-E6D8-7AA4-F9FD1EA95B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CC4EB8-4C25-7538-B296-C22648417A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08BA9-B3CC-368B-35C2-65D1A7B31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 dirty="0">
                <a:solidFill>
                  <a:srgbClr val="336600"/>
                </a:solidFill>
              </a:rPr>
              <a:t>Regulas priekšlikums (2)</a:t>
            </a:r>
            <a:endParaRPr lang="lv-LV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5217D5E-5273-EBD9-1474-2FEA4A3212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632299"/>
              </p:ext>
            </p:extLst>
          </p:nvPr>
        </p:nvGraphicFramePr>
        <p:xfrm>
          <a:off x="575441" y="1639614"/>
          <a:ext cx="8111360" cy="4812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9849">
                  <a:extLst>
                    <a:ext uri="{9D8B030D-6E8A-4147-A177-3AD203B41FA5}">
                      <a16:colId xmlns:a16="http://schemas.microsoft.com/office/drawing/2014/main" val="3219607099"/>
                    </a:ext>
                  </a:extLst>
                </a:gridCol>
                <a:gridCol w="4201511">
                  <a:extLst>
                    <a:ext uri="{9D8B030D-6E8A-4147-A177-3AD203B41FA5}">
                      <a16:colId xmlns:a16="http://schemas.microsoft.com/office/drawing/2014/main" val="1249285074"/>
                    </a:ext>
                  </a:extLst>
                </a:gridCol>
              </a:tblGrid>
              <a:tr h="1402792">
                <a:tc>
                  <a:txBody>
                    <a:bodyPr/>
                    <a:lstStyle/>
                    <a:p>
                      <a:r>
                        <a:rPr lang="lv-LV" sz="1400" b="1" i="0" u="sng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Atkārtota izmantošana</a:t>
                      </a:r>
                      <a:endParaRPr lang="lv-LV" sz="1400" b="1" i="0" kern="1200" dirty="0">
                        <a:solidFill>
                          <a:schemeClr val="lt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r>
                        <a:rPr lang="lv-LV" sz="1400" b="0" i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a. Atkārtoti lietojams iepakojums (10. un 23. pants)</a:t>
                      </a:r>
                    </a:p>
                    <a:p>
                      <a:r>
                        <a:rPr lang="lv-LV" sz="1400" b="0" i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b. Atkārtota izmantošana un uzpildīšana (24.–28. pants, 45. pants, VI pielikums)</a:t>
                      </a:r>
                    </a:p>
                    <a:p>
                      <a:endParaRPr lang="lv-LV" sz="1400" b="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0" i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Noteikti ambiciozi </a:t>
                      </a:r>
                      <a:r>
                        <a:rPr lang="lv-LV" sz="1400" b="0" i="0" kern="1200" dirty="0" err="1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mērķrādītāji</a:t>
                      </a:r>
                      <a:r>
                        <a:rPr lang="lv-LV" sz="1400" b="0" i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attiecībā uz iepakojuma atkātotu lietošanu (vairākiem iepakojuma veidiem no 5% līdz pat 100% jau 2030. gadā).</a:t>
                      </a:r>
                    </a:p>
                    <a:p>
                      <a:endParaRPr lang="lv-LV" sz="1400" b="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698577"/>
                  </a:ext>
                </a:extLst>
              </a:tr>
              <a:tr h="2173691">
                <a:tc>
                  <a:txBody>
                    <a:bodyPr/>
                    <a:lstStyle/>
                    <a:p>
                      <a:r>
                        <a:rPr lang="lv-LV" sz="1400" b="1" i="0" u="sng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Atkritumu rašanās novēršana</a:t>
                      </a:r>
                    </a:p>
                    <a:p>
                      <a:pPr algn="just"/>
                      <a:r>
                        <a:rPr lang="lv-LV" sz="1400" i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a. Iepakojuma samazināšana un ierobežojumi attiecībā uz pārmērīgu iepakojumu (9., 21. pants, IV pielikums)</a:t>
                      </a:r>
                    </a:p>
                    <a:p>
                      <a:pPr algn="just"/>
                      <a:r>
                        <a:rPr lang="lv-LV" sz="1400" i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b. Iepakojuma formātu ierobežojumi (22. pants, V pielikums)</a:t>
                      </a:r>
                    </a:p>
                    <a:p>
                      <a:pPr algn="just"/>
                      <a:r>
                        <a:rPr lang="lv-LV" sz="1400" i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c. Atkritumu rašanās novēršanas mērķi un plastmasas maisiņu samazināšana (38., 29. pants)</a:t>
                      </a:r>
                    </a:p>
                    <a:p>
                      <a:endParaRPr lang="lv-LV" sz="14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1400" i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Obligātu izlietotā iepakojuma samazināšanas </a:t>
                      </a:r>
                      <a:r>
                        <a:rPr lang="lv-LV" sz="1400" i="0" kern="1200" dirty="0" err="1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mērķrādītāju</a:t>
                      </a:r>
                      <a:r>
                        <a:rPr lang="lv-LV" sz="1400" i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noteikšana uz vienu iedzīvotāju (salīdzinājumā ar 2018. gadu: 2030. gadā 5 % samazinājums, 2035. – 10% un 2040. – 15%).</a:t>
                      </a:r>
                    </a:p>
                    <a:p>
                      <a:pPr algn="just"/>
                      <a:r>
                        <a:rPr lang="lv-LV" sz="1400" i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Noteiktas prasības tukšam iepakojuma vienības apjomam, kā arī noteikts aizliegums un ierobežojumi atsevišķiem iepakojuma veidiem.</a:t>
                      </a:r>
                      <a:endParaRPr lang="lv-LV" sz="14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58156"/>
                  </a:ext>
                </a:extLst>
              </a:tr>
              <a:tr h="1184580">
                <a:tc>
                  <a:txBody>
                    <a:bodyPr/>
                    <a:lstStyle/>
                    <a:p>
                      <a:pPr algn="just"/>
                      <a:r>
                        <a:rPr lang="lv-LV" sz="1400" b="1" u="sng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Vispārīgie noteikumi</a:t>
                      </a: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tostarp juridiskais pamats (1.,2. un 4. pants)</a:t>
                      </a:r>
                    </a:p>
                    <a:p>
                      <a:endParaRPr lang="lv-LV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Pāreja no direktīvas uz regulu, </a:t>
                      </a:r>
                      <a:r>
                        <a:rPr lang="lv-LV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juridiskais pamats </a:t>
                      </a: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ir </a:t>
                      </a:r>
                      <a:r>
                        <a:rPr lang="lv-LV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Līguma par Eiropas Savienības darbību (LESD) 114. pants.</a:t>
                      </a:r>
                    </a:p>
                    <a:p>
                      <a:endParaRPr lang="lv-LV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796472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E3F9C7-A3D8-57A2-6339-3AA7F734E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D95D68-ECDF-8981-3CB9-78EA90BEE1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7AC0D-4C74-BB51-77EB-1059EBFBFD0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7A71800-757B-4F63-9EF2-C3617BC82B80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2539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04BD4-9D43-C930-65C6-89B4B93FA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 dirty="0">
                <a:solidFill>
                  <a:srgbClr val="336600"/>
                </a:solidFill>
              </a:rPr>
              <a:t>Regulas priekšlikums (3)</a:t>
            </a:r>
            <a:endParaRPr lang="lv-LV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B572802-F444-01C8-74C8-0AB9C38559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515084"/>
              </p:ext>
            </p:extLst>
          </p:nvPr>
        </p:nvGraphicFramePr>
        <p:xfrm>
          <a:off x="390525" y="1752600"/>
          <a:ext cx="8296276" cy="4906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1057">
                  <a:extLst>
                    <a:ext uri="{9D8B030D-6E8A-4147-A177-3AD203B41FA5}">
                      <a16:colId xmlns:a16="http://schemas.microsoft.com/office/drawing/2014/main" val="2567966650"/>
                    </a:ext>
                  </a:extLst>
                </a:gridCol>
                <a:gridCol w="4095219">
                  <a:extLst>
                    <a:ext uri="{9D8B030D-6E8A-4147-A177-3AD203B41FA5}">
                      <a16:colId xmlns:a16="http://schemas.microsoft.com/office/drawing/2014/main" val="421880675"/>
                    </a:ext>
                  </a:extLst>
                </a:gridCol>
              </a:tblGrid>
              <a:tr h="3871784">
                <a:tc>
                  <a:txBody>
                    <a:bodyPr/>
                    <a:lstStyle/>
                    <a:p>
                      <a:pPr algn="just"/>
                      <a:r>
                        <a:rPr lang="lv-LV" sz="1800" b="1" u="sng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Izlietotā iepakojuma apsaimniekošana</a:t>
                      </a:r>
                    </a:p>
                    <a:p>
                      <a:pPr algn="just"/>
                      <a:r>
                        <a:rPr lang="lv-LV" sz="1800" b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a. Atkritumu </a:t>
                      </a:r>
                      <a:r>
                        <a:rPr lang="lv-LV" sz="1800" b="1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apsaimniekošanas plāns </a:t>
                      </a:r>
                      <a:r>
                        <a:rPr lang="lv-LV" sz="1800" b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(35.–37.pants)</a:t>
                      </a:r>
                    </a:p>
                    <a:p>
                      <a:pPr algn="just"/>
                      <a:r>
                        <a:rPr lang="lv-LV" sz="1800" b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b. </a:t>
                      </a:r>
                      <a:r>
                        <a:rPr lang="lv-LV" sz="1800" b="1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Ražotāja paplašinātā atbildība </a:t>
                      </a:r>
                      <a:r>
                        <a:rPr lang="lv-LV" sz="1800" b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(39.–42.pants, IX pielikums)</a:t>
                      </a:r>
                    </a:p>
                    <a:p>
                      <a:pPr algn="just"/>
                      <a:r>
                        <a:rPr lang="lv-LV" sz="1800" b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c. </a:t>
                      </a:r>
                      <a:r>
                        <a:rPr lang="lv-LV" sz="1800" b="1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Depozīta sistēma </a:t>
                      </a:r>
                      <a:r>
                        <a:rPr lang="lv-LV" sz="1800" b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un izlietotā iepakojuma savākšana (43.–44.pants, X pielikums)</a:t>
                      </a:r>
                    </a:p>
                    <a:p>
                      <a:pPr algn="just"/>
                      <a:r>
                        <a:rPr lang="lv-LV" sz="1800" b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d. </a:t>
                      </a:r>
                      <a:r>
                        <a:rPr lang="lv-LV" sz="1800" b="1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Otrreizējā pārstrāde </a:t>
                      </a:r>
                      <a:r>
                        <a:rPr lang="lv-LV" sz="1800" b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(46.–48.pants, XI pielikums)</a:t>
                      </a:r>
                    </a:p>
                    <a:p>
                      <a:pPr algn="just"/>
                      <a:r>
                        <a:rPr lang="lv-LV" sz="1800" b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e. </a:t>
                      </a:r>
                      <a:r>
                        <a:rPr lang="lv-LV" sz="1800" b="1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Ziņošana</a:t>
                      </a:r>
                      <a:r>
                        <a:rPr lang="lv-LV" sz="1800" b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(50.–51.pants, XII pielikums)</a:t>
                      </a:r>
                    </a:p>
                    <a:p>
                      <a:endParaRPr lang="lv-LV" sz="1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1800" b="0" i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No 2029. gada obligāta depozīta sistēma dzērienu iepakojumam (</a:t>
                      </a:r>
                      <a:r>
                        <a:rPr lang="lv-LV" sz="1800" b="0" i="0" u="sng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stiprais alkohols, piens un piena produkti nav iekļauti</a:t>
                      </a:r>
                      <a:r>
                        <a:rPr lang="lv-LV" sz="1800" b="0" i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).</a:t>
                      </a:r>
                    </a:p>
                    <a:p>
                      <a:pPr algn="just"/>
                      <a:endParaRPr lang="lv-LV" sz="1800" b="0" i="0" kern="1200" dirty="0">
                        <a:solidFill>
                          <a:schemeClr val="lt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algn="just"/>
                      <a:r>
                        <a:rPr lang="lv-LV" sz="1800" b="0" i="0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No prasības var atkāpties, ja dalībvalsts nodrošina dalīto savākšanu šo veidu iepakojumam 90% apmērā atkritumu dalītās vākšanas sistēmas ietvaros.</a:t>
                      </a:r>
                    </a:p>
                    <a:p>
                      <a:endParaRPr lang="lv-LV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516096"/>
                  </a:ext>
                </a:extLst>
              </a:tr>
              <a:tr h="700216"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Zaļais publiskais iepirkums (57. pants)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497364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C47147-02DE-291E-E4CB-B33DF470B4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A0BAAE-563B-D76E-7B67-3D5227F64C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FAA49-6214-1D88-CE71-52FBFFD8D7C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7A71800-757B-4F63-9EF2-C3617BC82B80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43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07E3AE7E-8355-39B9-9426-590838ABF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>
            <a:normAutofit/>
          </a:bodyPr>
          <a:lstStyle/>
          <a:p>
            <a:pPr algn="ctr"/>
            <a:r>
              <a:rPr lang="lv-LV" altLang="en-US" dirty="0">
                <a:solidFill>
                  <a:srgbClr val="336600"/>
                </a:solidFill>
              </a:rPr>
              <a:t>Projekta tālākā virzība</a:t>
            </a:r>
            <a:endParaRPr lang="lv-LV" altLang="lv-LV" dirty="0">
              <a:solidFill>
                <a:srgbClr val="3366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4AB2B-C22B-9EA7-FF7A-9B0936A91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713" y="1510018"/>
            <a:ext cx="8345487" cy="5071757"/>
          </a:xfrm>
        </p:spPr>
        <p:txBody>
          <a:bodyPr>
            <a:normAutofit/>
          </a:bodyPr>
          <a:lstStyle/>
          <a:p>
            <a:pPr marL="373063" lvl="1" indent="-285750" algn="just">
              <a:buFont typeface="Wingdings" panose="05000000000000000000" pitchFamily="2" charset="2"/>
              <a:buChar char="Ø"/>
              <a:defRPr/>
            </a:pP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Ir sākta </a:t>
            </a:r>
            <a:r>
              <a:rPr lang="lv-LV" sz="1800" b="1" dirty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regulas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800" b="1" dirty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priekšlikuma izskatīšana ES Padomes Vides darba grupā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. Nākamā sanāksme 30.03.2023. </a:t>
            </a:r>
            <a:endParaRPr lang="lv-LV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  <a:defRPr/>
            </a:pPr>
            <a:endParaRPr lang="lv-LV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  <a:defRPr/>
            </a:pP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Plānota </a:t>
            </a:r>
            <a:r>
              <a:rPr lang="lv-LV" sz="1800" b="1" dirty="0">
                <a:latin typeface="Verdana" panose="020B0604030504040204" pitchFamily="34" charset="0"/>
                <a:ea typeface="Verdana" panose="020B0604030504040204" pitchFamily="34" charset="0"/>
              </a:rPr>
              <a:t>viedokļu apmaiņa ES Vides ministru padomē 16.03.2023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87313" lvl="1" indent="0" algn="just">
              <a:buNone/>
              <a:defRPr/>
            </a:pP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Sanāksmju laiks, biežums un apspriežamo jautājumu loks atkarīgs no Prezidentūras. 2023.gadā prezidentūra ES Padomē ir Zviedrijai un Spānijai. </a:t>
            </a:r>
          </a:p>
          <a:p>
            <a:pPr marL="373063" lvl="1" indent="-285750" algn="just">
              <a:buFont typeface="Wingdings" panose="05000000000000000000" pitchFamily="2" charset="2"/>
              <a:buChar char="Ø"/>
              <a:defRPr/>
            </a:pPr>
            <a:endParaRPr lang="lv-LV" sz="1800" b="1" dirty="0">
              <a:solidFill>
                <a:srgbClr val="0066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  <a:defRPr/>
            </a:pP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Vides aizsardzības un reģionālās attīstības ministrija sagatavojusi sākotnējo nacionālo pozīciju par regulas priekšlikumu.  </a:t>
            </a:r>
          </a:p>
          <a:p>
            <a:pPr marL="373063" lvl="1" indent="-285750" algn="just">
              <a:buFont typeface="Wingdings" panose="05000000000000000000" pitchFamily="2" charset="2"/>
              <a:buChar char="Ø"/>
              <a:defRPr/>
            </a:pPr>
            <a:endParaRPr lang="lv-LV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  <a:defRPr/>
            </a:pPr>
            <a:r>
              <a:rPr lang="lv-LV" sz="1800" b="1" dirty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Saņemti priekšlikumi un iebildumi </a:t>
            </a:r>
            <a:r>
              <a:rPr lang="lv-LV" sz="1800" b="1" u="sng" dirty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par regulas projektu</a:t>
            </a: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kas izvērtēti un iestrādāti pozīcijas projektā:</a:t>
            </a:r>
          </a:p>
          <a:p>
            <a:pPr marL="87313" lvl="1" indent="0" algn="just">
              <a:buFont typeface="Arial" panose="020B0604020202020204" pitchFamily="34" charset="0"/>
              <a:buNone/>
              <a:defRPr/>
            </a:pPr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EM, ZM, LPUF, LADS, LTRK, DIO</a:t>
            </a:r>
            <a:r>
              <a:rPr lang="lv-LV" sz="1800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LPTA un LAĶĪFA.</a:t>
            </a:r>
          </a:p>
          <a:p>
            <a:pPr marL="87313" lvl="1" indent="0" algn="just">
              <a:buFont typeface="Arial" panose="020B0604020202020204" pitchFamily="34" charset="0"/>
              <a:buNone/>
              <a:defRPr/>
            </a:pPr>
            <a:endParaRPr lang="lv-LV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9942" name="Slide Number Placeholder 5">
            <a:extLst>
              <a:ext uri="{FF2B5EF4-FFF2-40B4-BE49-F238E27FC236}">
                <a16:creationId xmlns:a16="http://schemas.microsoft.com/office/drawing/2014/main" id="{8810D674-23F7-A03C-0C6F-462B37356EA2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xfrm>
            <a:off x="8329808" y="6324600"/>
            <a:ext cx="509392" cy="15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3780A11-BA7A-4004-807E-9DE8E7912365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119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07E3AE7E-8355-39B9-9426-590838ABF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>
            <a:normAutofit/>
          </a:bodyPr>
          <a:lstStyle/>
          <a:p>
            <a:pPr algn="ctr"/>
            <a:r>
              <a:rPr lang="lv-LV" dirty="0">
                <a:solidFill>
                  <a:srgbClr val="006600"/>
                </a:solidFill>
              </a:rPr>
              <a:t>S</a:t>
            </a:r>
            <a:r>
              <a:rPr lang="lv-LV" sz="2400" dirty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ākotnējās pozīcijas kopsavilkums (1)</a:t>
            </a:r>
            <a:endParaRPr lang="lv-LV" altLang="lv-LV" dirty="0">
              <a:solidFill>
                <a:srgbClr val="336600"/>
              </a:solidFill>
            </a:endParaRPr>
          </a:p>
        </p:txBody>
      </p:sp>
      <p:sp>
        <p:nvSpPr>
          <p:cNvPr id="39942" name="Slide Number Placeholder 5">
            <a:extLst>
              <a:ext uri="{FF2B5EF4-FFF2-40B4-BE49-F238E27FC236}">
                <a16:creationId xmlns:a16="http://schemas.microsoft.com/office/drawing/2014/main" id="{8810D674-23F7-A03C-0C6F-462B37356EA2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xfrm>
            <a:off x="8329808" y="6324600"/>
            <a:ext cx="509392" cy="15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3780A11-BA7A-4004-807E-9DE8E7912365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8367E5-E80A-67A5-3892-3B48D08E2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121" y="1752600"/>
            <a:ext cx="7864679" cy="4857925"/>
          </a:xfrm>
        </p:spPr>
        <p:txBody>
          <a:bodyPr/>
          <a:lstStyle/>
          <a:p>
            <a:pPr algn="just"/>
            <a:r>
              <a:rPr lang="lv-LV" sz="1800" i="1" dirty="0">
                <a:effectLst/>
              </a:rPr>
              <a:t>Radītā izlietotā iepakojuma apjoma dinamika valstī 2009.-2020. gadā (tonnās)</a:t>
            </a:r>
            <a:r>
              <a:rPr lang="lv-LV" sz="1800" dirty="0">
                <a:effectLst/>
              </a:rPr>
              <a:t> </a:t>
            </a:r>
            <a:r>
              <a:rPr lang="lv-LV" sz="1800" i="1" dirty="0">
                <a:effectLst/>
              </a:rPr>
              <a:t>(Avots: VARAM, 2022)</a:t>
            </a:r>
            <a:endParaRPr lang="lv-LV" sz="1800" dirty="0">
              <a:effectLst/>
            </a:endParaRPr>
          </a:p>
          <a:p>
            <a:endParaRPr lang="lv-LV" dirty="0"/>
          </a:p>
          <a:p>
            <a:endParaRPr lang="lv-LV" dirty="0"/>
          </a:p>
          <a:p>
            <a:endParaRPr lang="lv-LV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AD8680-7255-CA1C-ACCE-F379DBF47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121" y="2424418"/>
            <a:ext cx="7675927" cy="370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697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A5DF-EC8E-B313-3309-1E054F8E8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>
                <a:solidFill>
                  <a:srgbClr val="006600"/>
                </a:solidFill>
              </a:rPr>
              <a:t>S</a:t>
            </a:r>
            <a:r>
              <a:rPr lang="lv-LV" sz="2400" dirty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ākotnējās pozīcijas kopsavilkums (2)</a:t>
            </a:r>
            <a:endParaRPr lang="lv-LV" dirty="0">
              <a:solidFill>
                <a:srgbClr val="0066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8EC03-F156-7DF8-43B3-0A2361F0B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028" y="1752600"/>
            <a:ext cx="8150772" cy="437357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lv-LV" sz="1800" dirty="0">
                <a:effectLst/>
              </a:rPr>
              <a:t>Latvijai bažas raisa, ka regulas izdošanas tiesiskais pamats ir tikai LESD 114.pants – par vienoto tirgu. </a:t>
            </a:r>
            <a:r>
              <a:rPr lang="lv-LV" sz="1800" b="1" dirty="0">
                <a:effectLst/>
              </a:rPr>
              <a:t>Nepieciešams apsvērt  dubulto regulas izdošanas pamatu. Latvijas ieskatā arī vides dimensija jaunajā iepakojuma regulējumā būtu jāatspoguļo.</a:t>
            </a:r>
            <a:r>
              <a:rPr lang="lv-LV" sz="1600" b="1" dirty="0">
                <a:effectLst/>
              </a:rPr>
              <a:t>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lv-LV" sz="1500" dirty="0">
                <a:effectLst/>
              </a:rPr>
              <a:t>(</a:t>
            </a:r>
            <a:r>
              <a:rPr lang="lv-LV" sz="1500" i="1" dirty="0">
                <a:effectLst/>
              </a:rPr>
              <a:t>THE EUROPEAN PARLIAMENT AND THE COUNCIL OF THE EUROPEAN UNION, </a:t>
            </a:r>
            <a:r>
              <a:rPr lang="lv-LV" sz="1500" i="1" dirty="0" err="1">
                <a:effectLst/>
              </a:rPr>
              <a:t>Having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regard</a:t>
            </a:r>
            <a:r>
              <a:rPr lang="lv-LV" sz="1500" i="1" dirty="0">
                <a:effectLst/>
              </a:rPr>
              <a:t> to </a:t>
            </a:r>
            <a:r>
              <a:rPr lang="lv-LV" sz="1500" i="1" dirty="0" err="1">
                <a:effectLst/>
              </a:rPr>
              <a:t>the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Treaty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on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the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Functioning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of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the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European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Union</a:t>
            </a:r>
            <a:r>
              <a:rPr lang="lv-LV" sz="1500" i="1" dirty="0">
                <a:effectLst/>
              </a:rPr>
              <a:t>, </a:t>
            </a:r>
            <a:r>
              <a:rPr lang="lv-LV" sz="1500" i="1" dirty="0" err="1">
                <a:effectLst/>
              </a:rPr>
              <a:t>and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in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particular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Article</a:t>
            </a:r>
            <a:r>
              <a:rPr lang="lv-LV" sz="1500" i="1" dirty="0">
                <a:effectLst/>
              </a:rPr>
              <a:t> 114 </a:t>
            </a:r>
            <a:r>
              <a:rPr lang="lv-LV" sz="1500" i="1" dirty="0" err="1">
                <a:effectLst/>
              </a:rPr>
              <a:t>thereof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and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Article</a:t>
            </a:r>
            <a:r>
              <a:rPr lang="lv-LV" sz="1500" i="1" dirty="0">
                <a:effectLst/>
              </a:rPr>
              <a:t> 192(1) </a:t>
            </a:r>
            <a:r>
              <a:rPr lang="lv-LV" sz="1500" i="1" dirty="0" err="1">
                <a:effectLst/>
              </a:rPr>
              <a:t>thereof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in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relation</a:t>
            </a:r>
            <a:r>
              <a:rPr lang="lv-LV" sz="1500" i="1" dirty="0">
                <a:effectLst/>
              </a:rPr>
              <a:t> to </a:t>
            </a:r>
            <a:r>
              <a:rPr lang="lv-LV" sz="1500" i="1" dirty="0" err="1">
                <a:effectLst/>
              </a:rPr>
              <a:t>Articles</a:t>
            </a:r>
            <a:r>
              <a:rPr lang="lv-LV" sz="1500" i="1" dirty="0">
                <a:effectLst/>
              </a:rPr>
              <a:t> 54 to 76 </a:t>
            </a:r>
            <a:r>
              <a:rPr lang="lv-LV" sz="1500" i="1" dirty="0" err="1">
                <a:effectLst/>
              </a:rPr>
              <a:t>of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this</a:t>
            </a:r>
            <a:r>
              <a:rPr lang="lv-LV" sz="1500" i="1" dirty="0">
                <a:effectLst/>
              </a:rPr>
              <a:t> </a:t>
            </a:r>
            <a:r>
              <a:rPr lang="lv-LV" sz="1500" i="1" dirty="0" err="1">
                <a:effectLst/>
              </a:rPr>
              <a:t>Regulation</a:t>
            </a:r>
            <a:r>
              <a:rPr lang="lv-LV" sz="1500" i="1" dirty="0"/>
              <a:t>)</a:t>
            </a:r>
            <a:endParaRPr lang="lv-LV" sz="1500" i="1" dirty="0">
              <a:effectLst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lv-LV" sz="1600" dirty="0">
                <a:effectLst/>
              </a:rPr>
              <a:t> 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lv-LV" sz="1800" dirty="0">
                <a:effectLst/>
              </a:rPr>
              <a:t>Ievērojot, ka regula ir tieši piemērojams ES tiesību akts, un </a:t>
            </a:r>
            <a:r>
              <a:rPr lang="lv-LV" sz="1800" b="1" dirty="0">
                <a:effectLst/>
              </a:rPr>
              <a:t>dalībvalstis varēs noteikt prasības savos nacionālajos normatīvajos aktos iepakojuma un izlietotā iepakojuma apsaimniekošanā un citos jautājumos tikai tādos gadījumos</a:t>
            </a:r>
            <a:r>
              <a:rPr lang="lv-LV" sz="1800" dirty="0">
                <a:effectLst/>
              </a:rPr>
              <a:t>, ja tas būs paredzēts regulā. Pastāv risks, ka nebūs iespējas attīstīt iepakojuma un izlietotā iepakojuma apsaimniekošanas un kontroles sistēmu, kas izveidota un darbojas, pamatojoties uz spēkā esošajiem tiesību aktiem. </a:t>
            </a:r>
            <a:endParaRPr lang="lv-LV" sz="1600" dirty="0">
              <a:effectLst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FF1B72-D05E-0601-5CFD-BD5DB6B2C5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9C5AC-790F-5F60-66DE-986437D81D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51EC3-840C-B9CE-C69E-14125EF455A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7A71800-757B-4F63-9EF2-C3617BC82B80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293000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16260</TotalTime>
  <Words>1352</Words>
  <Application>Microsoft Office PowerPoint</Application>
  <PresentationFormat>On-screen Show (4:3)</PresentationFormat>
  <Paragraphs>113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Verdana</vt:lpstr>
      <vt:lpstr>Wingdings</vt:lpstr>
      <vt:lpstr>89_Prezentacija_templateLV</vt:lpstr>
      <vt:lpstr>Office Theme</vt:lpstr>
      <vt:lpstr>  Priekšlikums Eiropas Parlamenta un Padomes Regulai par iepakojumu un izlietoto iepakojumu, ar ko groza Regulu (EK) 2019/1020 un atceļ Direktīvu 94/62/EK par iepakojumu un izlietoto iepakojumu  (COM(2022)677 final, 30.11.2022. publicēts: https://eur-lex.europa.eu/legal-content/EN/TXT/?uri=CELEX%3A52022PC0677)   14.03.2023.   </vt:lpstr>
      <vt:lpstr>Likumdošanas procedūra un juridiskais pamats</vt:lpstr>
      <vt:lpstr>Regulas priekšlikuma  mērķi </vt:lpstr>
      <vt:lpstr>Regulas priekšlikums (1)</vt:lpstr>
      <vt:lpstr>Regulas priekšlikums (2)</vt:lpstr>
      <vt:lpstr>Regulas priekšlikums (3)</vt:lpstr>
      <vt:lpstr>Projekta tālākā virzība</vt:lpstr>
      <vt:lpstr>Sākotnējās pozīcijas kopsavilkums (1)</vt:lpstr>
      <vt:lpstr>Sākotnējās pozīcijas kopsavilkums (2)</vt:lpstr>
      <vt:lpstr>Sākotnējās pozīcijas kopsavilkums (3)</vt:lpstr>
      <vt:lpstr>Sākotnējās pozīcijas kopsavilkums (4)</vt:lpstr>
      <vt:lpstr>Sākotnējās pozīcijas kopsavilkums (5)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Lita Trakina</cp:lastModifiedBy>
  <cp:revision>1336</cp:revision>
  <cp:lastPrinted>2022-11-28T11:46:49Z</cp:lastPrinted>
  <dcterms:created xsi:type="dcterms:W3CDTF">2014-11-20T14:46:47Z</dcterms:created>
  <dcterms:modified xsi:type="dcterms:W3CDTF">2023-04-11T12:10:24Z</dcterms:modified>
</cp:coreProperties>
</file>