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386" r:id="rId3"/>
    <p:sldId id="378" r:id="rId4"/>
    <p:sldId id="374" r:id="rId5"/>
    <p:sldId id="379" r:id="rId6"/>
    <p:sldId id="380" r:id="rId7"/>
    <p:sldId id="383" r:id="rId8"/>
    <p:sldId id="389" r:id="rId9"/>
    <p:sldId id="390" r:id="rId10"/>
    <p:sldId id="381" r:id="rId11"/>
    <p:sldId id="315" r:id="rId12"/>
  </p:sldIdLst>
  <p:sldSz cx="9144000" cy="6858000" type="screen4x3"/>
  <p:notesSz cx="6797675" cy="9928225"/>
  <p:defaultTextStyle>
    <a:defPPr>
      <a:defRPr lang="en-US"/>
    </a:defPPr>
    <a:lvl1pPr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68313" indent="-111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38213" indent="-238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408113" indent="-365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78013" indent="-492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F8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139" autoAdjust="0"/>
  </p:normalViewPr>
  <p:slideViewPr>
    <p:cSldViewPr snapToGrid="0" snapToObjects="1">
      <p:cViewPr varScale="1">
        <p:scale>
          <a:sx n="102" d="100"/>
          <a:sy n="102" d="100"/>
        </p:scale>
        <p:origin x="180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200" cy="4969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946" y="1"/>
            <a:ext cx="2945199" cy="4969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8642B4-E642-434F-AFF4-9A068913B15D}" type="datetimeFigureOut">
              <a:rPr lang="lv-LV" smtClean="0"/>
              <a:pPr/>
              <a:t>10.11.2015.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309"/>
            <a:ext cx="2945200" cy="4969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946" y="9431309"/>
            <a:ext cx="2945199" cy="4969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72D2E-F6EF-4757-92DE-F21A024060D1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825336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958EEE3-63D5-4F1B-96A6-0544F03D5CA7}" type="datetimeFigureOut">
              <a:rPr lang="lv-LV"/>
              <a:pPr>
                <a:defRPr/>
              </a:pPr>
              <a:t>10.11.2015.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lv-LV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lv-LV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F1910159-CA03-4E69-8D5D-CEA946B072B5}" type="slidenum">
              <a:rPr lang="lv-LV" altLang="en-US"/>
              <a:pPr/>
              <a:t>‹#›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val="6963162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83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382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081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780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48940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18729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88515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58305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2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val="1002765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382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altLang="lv-LV" dirty="0" smtClean="0">
                <a:latin typeface="Times New Roman" panose="02020603050405020304" pitchFamily="18" charset="0"/>
              </a:rPr>
              <a:t>Specifiskā iznākuma rādītajam ir noteikta starpposma vērtība – 2018.gadā </a:t>
            </a:r>
            <a:r>
              <a:rPr lang="lv-LV" altLang="lv-LV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lang="lv-LV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oslēgti līgumi, kas atbalstītajos projektos paredz šķiroto atkritumu apjoma palielinājumu par 20 000 tonnu gadā.</a:t>
            </a:r>
          </a:p>
          <a:p>
            <a:pPr marL="0" marR="0" indent="0" algn="l" defTabSz="9382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lv-LV" altLang="lv-LV" dirty="0" smtClean="0"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3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val="977528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382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lv-LV" altLang="lv-LV" dirty="0" smtClean="0"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4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val="1325455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382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lv-LV" altLang="lv-LV" dirty="0" smtClean="0"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5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val="38028452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382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lv-LV" altLang="lv-LV" dirty="0" smtClean="0"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6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val="3874528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382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lv-LV" altLang="lv-LV" dirty="0" smtClean="0"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7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val="12518864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382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lv-LV" altLang="lv-LV" dirty="0" smtClean="0"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8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val="11396816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382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lv-LV" altLang="lv-LV" dirty="0" smtClean="0"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9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val="36372665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382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lv-LV" altLang="lv-LV" dirty="0" smtClean="0"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10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val="986627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2875" y="0"/>
            <a:ext cx="3778250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21463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 userDrawn="1"/>
        </p:nvSpPr>
        <p:spPr>
          <a:xfrm>
            <a:off x="685800" y="4724400"/>
            <a:ext cx="7772400" cy="1036638"/>
          </a:xfrm>
          <a:prstGeom prst="rect">
            <a:avLst/>
          </a:prstGeom>
        </p:spPr>
        <p:txBody>
          <a:bodyPr lIns="93957" tIns="46979" rIns="93957" bIns="46979">
            <a:normAutofit/>
          </a:bodyPr>
          <a:lstStyle>
            <a:lvl1pPr algn="l" defTabSz="939575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endParaRPr lang="lv-LV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772400" cy="960442"/>
          </a:xfrm>
        </p:spPr>
        <p:txBody>
          <a:bodyPr anchor="t">
            <a:normAutofit/>
          </a:bodyPr>
          <a:lstStyle>
            <a:lvl1pPr algn="ctr">
              <a:defRPr sz="3200" b="1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85800" y="4724400"/>
            <a:ext cx="7772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685800" y="5761038"/>
            <a:ext cx="77724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52600"/>
            <a:ext cx="6096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5981D61F-D6BD-4FEB-9A5C-F199CA74E31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657600"/>
            <a:ext cx="6096000" cy="1384295"/>
          </a:xfrm>
        </p:spPr>
        <p:txBody>
          <a:bodyPr anchor="t">
            <a:normAutofit/>
          </a:bodyPr>
          <a:lstStyle>
            <a:lvl1pPr algn="l">
              <a:defRPr sz="2400" b="1" cap="none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0800" y="381000"/>
            <a:ext cx="6096000" cy="32766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6978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9395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093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791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489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187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885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583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34921352-00E6-43BA-96DC-22DFC272328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1752600"/>
            <a:ext cx="2895600" cy="4373565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752600"/>
            <a:ext cx="2971800" cy="4373573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695E39C3-2AD2-4A50-B574-157D3868E8D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2386940"/>
            <a:ext cx="2895600" cy="3739225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386940"/>
            <a:ext cx="2971800" cy="3739233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/>
          </p:nvPr>
        </p:nvSpPr>
        <p:spPr>
          <a:xfrm>
            <a:off x="2590800" y="1852613"/>
            <a:ext cx="2895600" cy="53498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5715000" y="1851953"/>
            <a:ext cx="2971800" cy="53498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22"/>
          <p:cNvSpPr>
            <a:spLocks noGrp="1"/>
          </p:cNvSpPr>
          <p:nvPr>
            <p:ph type="sldNum" sz="quarter" idx="18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69111802-44A6-447B-B2F2-79C8676CFCB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15ACEF5C-3B99-40D5-9AE1-5D76932D911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E7DF0337-2A95-4AA3-AC19-93854817A1E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72975"/>
            <a:ext cx="2751026" cy="1162051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9527" y="273054"/>
            <a:ext cx="3269672" cy="5853128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90800" y="1435119"/>
            <a:ext cx="2751026" cy="46910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69788" indent="0">
              <a:buNone/>
              <a:defRPr sz="1200"/>
            </a:lvl2pPr>
            <a:lvl3pPr marL="939575" indent="0">
              <a:buNone/>
              <a:defRPr sz="1000"/>
            </a:lvl3pPr>
            <a:lvl4pPr marL="1409365" indent="0">
              <a:buNone/>
              <a:defRPr sz="1000"/>
            </a:lvl4pPr>
            <a:lvl5pPr marL="1879152" indent="0">
              <a:buNone/>
              <a:defRPr sz="1000"/>
            </a:lvl5pPr>
            <a:lvl6pPr marL="2348940" indent="0">
              <a:buNone/>
              <a:defRPr sz="1000"/>
            </a:lvl6pPr>
            <a:lvl7pPr marL="2818729" indent="0">
              <a:buNone/>
              <a:defRPr sz="1000"/>
            </a:lvl7pPr>
            <a:lvl8pPr marL="3288515" indent="0">
              <a:buNone/>
              <a:defRPr sz="1000"/>
            </a:lvl8pPr>
            <a:lvl9pPr marL="375830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031638D6-9A3B-4376-B4E3-B5F4B10698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21463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2875" y="0"/>
            <a:ext cx="3778250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85800" y="4724400"/>
            <a:ext cx="7772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685800" y="5761038"/>
            <a:ext cx="77724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v-LV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v-LV" smtClean="0"/>
              <a:t>Click to edit Master text styles</a:t>
            </a:r>
          </a:p>
          <a:p>
            <a:pPr lvl="1"/>
            <a:r>
              <a:rPr lang="en-US" altLang="lv-LV" smtClean="0"/>
              <a:t>Second level</a:t>
            </a:r>
          </a:p>
          <a:p>
            <a:pPr lvl="2"/>
            <a:r>
              <a:rPr lang="en-US" altLang="lv-LV" smtClean="0"/>
              <a:t>Third level</a:t>
            </a:r>
          </a:p>
          <a:p>
            <a:pPr lvl="3"/>
            <a:r>
              <a:rPr lang="en-US" altLang="lv-LV" smtClean="0"/>
              <a:t>Fourth level</a:t>
            </a:r>
          </a:p>
          <a:p>
            <a:pPr lvl="4"/>
            <a:r>
              <a:rPr lang="en-US" altLang="lv-LV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l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66D689-F42F-4DD6-80D9-232906890C43}" type="datetime1">
              <a:rPr lang="en-US"/>
              <a:pPr>
                <a:defRPr/>
              </a:pPr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ctr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03E5E1C4-FFBA-4FC8-B698-4B6B52098E9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38213" rtl="0" eaLnBrk="0" fontAlgn="base" hangingPunct="0">
        <a:spcBef>
          <a:spcPct val="0"/>
        </a:spcBef>
        <a:spcAft>
          <a:spcPct val="0"/>
        </a:spcAft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2pPr>
      <a:lvl3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3pPr>
      <a:lvl4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4pPr>
      <a:lvl5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5pPr>
      <a:lvl6pPr marL="4572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6pPr>
      <a:lvl7pPr marL="9144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7pPr>
      <a:lvl8pPr marL="13716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8pPr>
      <a:lvl9pPr marL="18288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9pPr>
    </p:titleStyle>
    <p:bodyStyle>
      <a:lvl1pPr marL="350838" indent="-350838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92100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73163" indent="-233363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43063" indent="-233363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112963" indent="-233363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83835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05362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2341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93197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69788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93957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40936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879152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4894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18729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8851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75830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846056" y="3494817"/>
            <a:ext cx="7772400" cy="2070831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  <a:buClr>
                <a:srgbClr val="000000"/>
              </a:buClr>
              <a:buSzPct val="100000"/>
            </a:pPr>
            <a:r>
              <a:rPr lang="lv-LV" altLang="lv-LV" sz="2700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Investīcijas atkritumu apsaimniekošanas nozarē 2014.-2020.gada Eiropas Savienības finanšu plānošanas periodā</a:t>
            </a:r>
            <a:endParaRPr lang="lv-LV" altLang="lv-LV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6" name="Picture 5" descr="g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2712" y="5565648"/>
            <a:ext cx="38385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Slide Number Placeholder 6"/>
          <p:cNvSpPr>
            <a:spLocks noGrp="1"/>
          </p:cNvSpPr>
          <p:nvPr>
            <p:ph type="sldNum" sz="quarter" idx="13"/>
          </p:nvPr>
        </p:nvSpPr>
        <p:spPr bwMode="auto">
          <a:xfrm>
            <a:off x="8785225" y="6549129"/>
            <a:ext cx="358775" cy="304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A4FED922-DB03-4B62-A432-88E37973744A}" type="slidenum">
              <a:rPr lang="en-US" altLang="en-US"/>
              <a:pPr/>
              <a:t>10</a:t>
            </a:fld>
            <a:endParaRPr lang="en-US" alt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916378" y="378342"/>
            <a:ext cx="7110663" cy="706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Clr>
                <a:srgbClr val="000000"/>
              </a:buClr>
              <a:buSzPct val="100000"/>
            </a:pPr>
            <a:r>
              <a:rPr lang="lv-LV" altLang="lv-LV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SAM 5.2.1. Veicināt dažāda veida atkritumu atkārtotu izmantošanu, pārstrādi un </a:t>
            </a:r>
            <a: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reģenerāciju</a:t>
            </a:r>
          </a:p>
          <a:p>
            <a:pPr algn="ctr">
              <a:buClr>
                <a:srgbClr val="000000"/>
              </a:buClr>
              <a:buSzPct val="100000"/>
            </a:pPr>
            <a:endParaRPr lang="lv-LV" altLang="lv-LV" sz="2000" b="1" dirty="0" smtClean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006533"/>
              </p:ext>
            </p:extLst>
          </p:nvPr>
        </p:nvGraphicFramePr>
        <p:xfrm>
          <a:off x="494819" y="1961017"/>
          <a:ext cx="8290405" cy="457093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595655"/>
                <a:gridCol w="3694750"/>
              </a:tblGrid>
              <a:tr h="468118"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Atbilde no EK par </a:t>
                      </a:r>
                      <a:r>
                        <a:rPr lang="lv-LV" sz="1600" b="0" i="1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</a:t>
                      </a:r>
                      <a:r>
                        <a:rPr lang="lv-LV" sz="1600" b="0" i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lv-LV" sz="1600" b="0" i="1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ante</a:t>
                      </a:r>
                      <a:r>
                        <a:rPr lang="lv-LV" sz="1600" b="0" i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lv-LV" sz="16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nosacījuma izpildi</a:t>
                      </a:r>
                      <a:endParaRPr lang="lv-LV" sz="1600" b="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2015.gada </a:t>
                      </a:r>
                      <a:r>
                        <a:rPr lang="lv-LV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novembris</a:t>
                      </a:r>
                      <a:endParaRPr lang="lv-LV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95256"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Sākotnējā novērtējuma iesniegšana, izskatīšana Konsultatīvās izvērtēšanas darba grupā</a:t>
                      </a:r>
                      <a:endParaRPr lang="lv-LV" sz="1600" b="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2015.gada novembris - decembris</a:t>
                      </a:r>
                      <a:endParaRPr lang="lv-LV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95256"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Projektu iesniegumu atlases kritēriju iesniegšana ES fondu AK/UK</a:t>
                      </a:r>
                      <a:endParaRPr lang="lv-LV" sz="1600" b="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2016.gada janvāris - marts</a:t>
                      </a:r>
                      <a:endParaRPr lang="lv-LV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95256"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MK noteikumu projekta izsludināšana un saskaņošana Valsts sekretāru sanāksmē, apstiprināšana MK</a:t>
                      </a:r>
                      <a:endParaRPr lang="lv-LV" sz="1600" b="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2016.gada marts - aprīlis</a:t>
                      </a:r>
                      <a:endParaRPr lang="lv-LV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95256"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Valsts atbalsta shēmas saskaņošana EK</a:t>
                      </a:r>
                      <a:endParaRPr lang="lv-LV" sz="1600" b="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2016.gada aprīlis - septembris</a:t>
                      </a:r>
                      <a:endParaRPr lang="lv-LV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95256"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Projektu iesniegumu atlases izsludināšana, projektu iesniegšana</a:t>
                      </a:r>
                      <a:endParaRPr lang="lv-LV" sz="1600" b="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2016.gada septembris - oktobris</a:t>
                      </a:r>
                    </a:p>
                    <a:p>
                      <a:endParaRPr lang="lv-LV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95256"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Projektu iesniegumu vērtēšana, precizējumu iesniegšana</a:t>
                      </a:r>
                      <a:endParaRPr lang="lv-LV" sz="1600" b="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2016.gada oktobris - decembris</a:t>
                      </a:r>
                    </a:p>
                    <a:p>
                      <a:endParaRPr lang="lv-LV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468118"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Projektu īstenošanas uzsākšana</a:t>
                      </a:r>
                      <a:endParaRPr lang="lv-LV" sz="1600" b="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2016.gada decembris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200400" y="1413081"/>
            <a:ext cx="3211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Turpmākais laika grafiks</a:t>
            </a:r>
            <a:endParaRPr lang="lv-LV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16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468313" y="2334126"/>
            <a:ext cx="8229600" cy="3715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endParaRPr lang="lv-LV" altLang="lv-LV" sz="4000" b="1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endParaRPr lang="lv-LV" altLang="lv-LV" sz="4000" b="1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lv-LV" altLang="lv-LV" sz="4000" b="1" dirty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Paldies par uzmanību</a:t>
            </a:r>
            <a:r>
              <a:rPr lang="lv-LV" altLang="lv-LV" sz="4000" b="1" dirty="0" smtClean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!</a:t>
            </a:r>
          </a:p>
          <a:p>
            <a:pPr algn="ctr" eaLnBrk="1" hangingPunct="1"/>
            <a:endParaRPr lang="lv-LV" altLang="lv-LV" sz="4000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lv-LV" altLang="lv-LV" sz="4000" dirty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/>
            </a:r>
            <a:br>
              <a:rPr lang="lv-LV" altLang="lv-LV" sz="4000" dirty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</a:br>
            <a:endParaRPr lang="lv-LV" altLang="lv-LV" sz="4000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20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31638D6-9A3B-4376-B4E3-B5F4B106986B}" type="slidenum">
              <a:rPr lang="en-US" altLang="en-US" smtClean="0"/>
              <a:pPr/>
              <a:t>2</a:t>
            </a:fld>
            <a:endParaRPr lang="en-US" altLang="en-US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916377" y="342515"/>
            <a:ext cx="7110663" cy="674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Clr>
                <a:srgbClr val="000000"/>
              </a:buClr>
              <a:buSzPct val="100000"/>
            </a:pPr>
            <a:r>
              <a:rPr lang="lv-LV" altLang="lv-LV" sz="2000" b="1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SAM 5.2.1. Veicināt dažāda veida atkritumu atkārtotu izmantošanu, pārstrādi un reģenerāciju</a:t>
            </a:r>
          </a:p>
        </p:txBody>
      </p:sp>
      <p:pic>
        <p:nvPicPr>
          <p:cNvPr id="9" name="Picture 2" descr="http://1.bp.blogspot.com/-pErMUb8d0iI/Tlog43Z53ZI/AAAAAAAAEkE/D2PXF266P4g/s1600/money+tree+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575" y="1210169"/>
            <a:ext cx="8286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657600" y="1292486"/>
            <a:ext cx="5369440" cy="96949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lv-LV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Kohēzijas fonds (35%) – 41 342 252 </a:t>
            </a:r>
            <a:r>
              <a:rPr lang="lv-LV" sz="2000" b="1" i="1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</a:t>
            </a:r>
            <a:endParaRPr lang="lv-LV" sz="2000" b="1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lv-LV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Kopējās </a:t>
            </a:r>
            <a:r>
              <a:rPr lang="lv-LV" sz="2000" b="1" dirty="0">
                <a:latin typeface="Arial" panose="020B0604020202020204" pitchFamily="34" charset="0"/>
                <a:cs typeface="Arial" panose="020B0604020202020204" pitchFamily="34" charset="0"/>
              </a:rPr>
              <a:t>investīcijas: </a:t>
            </a:r>
            <a:r>
              <a:rPr lang="lv-LV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118 120 720 </a:t>
            </a:r>
            <a:r>
              <a:rPr lang="lv-LV" sz="2000" b="1" i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euro</a:t>
            </a:r>
            <a:endParaRPr lang="lv-LV" sz="2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Privātais 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līdzfinansējums (65%) - 76 778 468 </a:t>
            </a:r>
            <a:r>
              <a:rPr lang="lv-LV" i="1" dirty="0" err="1">
                <a:latin typeface="Arial" panose="020B0604020202020204" pitchFamily="34" charset="0"/>
                <a:cs typeface="Arial" panose="020B0604020202020204" pitchFamily="34" charset="0"/>
              </a:rPr>
              <a:t>euro</a:t>
            </a:r>
            <a:endParaRPr lang="lv-LV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764683"/>
              </p:ext>
            </p:extLst>
          </p:nvPr>
        </p:nvGraphicFramePr>
        <p:xfrm>
          <a:off x="588332" y="2537518"/>
          <a:ext cx="8250868" cy="745309"/>
        </p:xfrm>
        <a:graphic>
          <a:graphicData uri="http://schemas.openxmlformats.org/drawingml/2006/table">
            <a:tbl>
              <a:tblPr bandRow="1">
                <a:tableStyleId>{69C7853C-536D-4A76-A0AE-DD22124D55A5}</a:tableStyleId>
              </a:tblPr>
              <a:tblGrid>
                <a:gridCol w="4125434"/>
                <a:gridCol w="4125434"/>
              </a:tblGrid>
              <a:tr h="745309">
                <a:tc>
                  <a:txBody>
                    <a:bodyPr/>
                    <a:lstStyle/>
                    <a:p>
                      <a:pPr algn="ctr"/>
                      <a:r>
                        <a:rPr lang="lv-LV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5.2.1.1. pasākums – </a:t>
                      </a:r>
                      <a:r>
                        <a:rPr lang="lv-LV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dalītās savākšanas sistēmas</a:t>
                      </a:r>
                      <a:r>
                        <a:rPr lang="lv-LV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attīstība</a:t>
                      </a:r>
                      <a:endParaRPr lang="lv-LV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5.2.1.2. pasākums – </a:t>
                      </a:r>
                      <a:r>
                        <a:rPr lang="lv-LV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atkritumu pārstrāde</a:t>
                      </a:r>
                      <a:r>
                        <a:rPr lang="lv-LV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un reģenerācija</a:t>
                      </a:r>
                      <a:endParaRPr lang="lv-LV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434488" y="3436020"/>
            <a:ext cx="4572000" cy="2836674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spcAft>
                <a:spcPts val="200"/>
              </a:spcAft>
              <a:buClr>
                <a:srgbClr val="000000"/>
              </a:buClr>
              <a:defRPr/>
            </a:pPr>
            <a:r>
              <a:rPr lang="lv-LV" altLang="lv-LV" b="1" u="sng" dirty="0" smtClean="0">
                <a:solidFill>
                  <a:srgbClr val="00B05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Rezultāti (saskaņā ar esošo DP):</a:t>
            </a:r>
            <a:endParaRPr lang="lv-LV" altLang="lv-LV" b="1" u="sng" dirty="0">
              <a:solidFill>
                <a:srgbClr val="00B05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  <a:p>
            <a:pPr marL="269875" lvl="1" indent="-269875" algn="just">
              <a:spcAft>
                <a:spcPts val="200"/>
              </a:spcAft>
              <a:buClr>
                <a:srgbClr val="000000"/>
              </a:buClr>
              <a:defRPr/>
            </a:pPr>
            <a:r>
              <a:rPr lang="lv-LV" altLang="lv-LV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I. </a:t>
            </a:r>
            <a:r>
              <a:rPr lang="lv-LV" altLang="lv-LV" dirty="0" smtClean="0">
                <a:latin typeface="Arial" panose="020B0604020202020204" pitchFamily="34" charset="0"/>
                <a:ea typeface="MS PGothic" panose="020B0600070205080204" pitchFamily="34" charset="-128"/>
              </a:rPr>
              <a:t>Pārstrādātais </a:t>
            </a:r>
            <a:r>
              <a:rPr lang="lv-LV" altLang="lv-LV" dirty="0">
                <a:latin typeface="Arial" panose="020B0604020202020204" pitchFamily="34" charset="0"/>
                <a:ea typeface="MS PGothic" panose="020B0600070205080204" pitchFamily="34" charset="-128"/>
              </a:rPr>
              <a:t>un reģenerētais atkritumu </a:t>
            </a:r>
            <a:r>
              <a:rPr lang="lv-LV" altLang="lv-LV" dirty="0" smtClean="0">
                <a:latin typeface="Arial" panose="020B0604020202020204" pitchFamily="34" charset="0"/>
                <a:ea typeface="MS PGothic" panose="020B0600070205080204" pitchFamily="34" charset="-128"/>
              </a:rPr>
              <a:t>daudzums </a:t>
            </a: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attiecībā 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pret attiecīgajā gadā radīto atkritumu daudzumu </a:t>
            </a:r>
            <a:r>
              <a:rPr lang="lv-LV" altLang="lv-LV" dirty="0" smtClean="0">
                <a:latin typeface="Arial" panose="020B060402020202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b="1" dirty="0" smtClean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2023.g</a:t>
            </a:r>
            <a:r>
              <a:rPr lang="lv-LV" altLang="lv-LV" b="1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. –</a:t>
            </a:r>
            <a:r>
              <a:rPr lang="lv-LV" altLang="lv-LV" b="1" dirty="0">
                <a:latin typeface="Arial" panose="020B060402020202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b="1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59%</a:t>
            </a:r>
            <a:r>
              <a:rPr lang="lv-LV" altLang="lv-LV" dirty="0">
                <a:latin typeface="Arial" panose="020B0604020202020204" pitchFamily="34" charset="0"/>
                <a:ea typeface="MS PGothic" panose="020B0600070205080204" pitchFamily="34" charset="-128"/>
              </a:rPr>
              <a:t> (bāzes vērtība 2010.g. – 24</a:t>
            </a:r>
            <a:r>
              <a:rPr lang="lv-LV" altLang="lv-LV" dirty="0" smtClean="0">
                <a:latin typeface="Arial" panose="020B0604020202020204" pitchFamily="34" charset="0"/>
                <a:ea typeface="MS PGothic" panose="020B0600070205080204" pitchFamily="34" charset="-128"/>
              </a:rPr>
              <a:t>%)</a:t>
            </a:r>
          </a:p>
          <a:p>
            <a:pPr marL="269875" lvl="1" indent="0" algn="just">
              <a:spcAft>
                <a:spcPts val="200"/>
              </a:spcAft>
              <a:buClr>
                <a:srgbClr val="000000"/>
              </a:buClr>
              <a:defRPr/>
            </a:pPr>
            <a:r>
              <a:rPr lang="lv-LV" altLang="lv-LV" i="1" dirty="0" smtClean="0">
                <a:latin typeface="Arial" panose="020B0604020202020204" pitchFamily="34" charset="0"/>
                <a:ea typeface="MS PGothic" panose="020B0600070205080204" pitchFamily="34" charset="-128"/>
              </a:rPr>
              <a:t>(</a:t>
            </a:r>
            <a:r>
              <a:rPr lang="lv-LV" altLang="lv-LV" i="1" dirty="0">
                <a:latin typeface="Arial" panose="020B0604020202020204" pitchFamily="34" charset="0"/>
                <a:ea typeface="MS PGothic" panose="020B0600070205080204" pitchFamily="34" charset="-128"/>
              </a:rPr>
              <a:t>avots: statistiskie pārskati</a:t>
            </a:r>
            <a:r>
              <a:rPr lang="lv-LV" altLang="lv-LV" i="1" dirty="0" smtClean="0">
                <a:latin typeface="Arial" panose="020B0604020202020204" pitchFamily="34" charset="0"/>
                <a:ea typeface="MS PGothic" panose="020B0600070205080204" pitchFamily="34" charset="-128"/>
              </a:rPr>
              <a:t>)</a:t>
            </a:r>
          </a:p>
          <a:p>
            <a:pPr marL="0" lvl="1" indent="0" algn="just">
              <a:spcAft>
                <a:spcPts val="200"/>
              </a:spcAft>
              <a:buClr>
                <a:srgbClr val="000000"/>
              </a:buClr>
              <a:defRPr/>
            </a:pPr>
            <a:endParaRPr lang="lv-LV" altLang="lv-LV" i="1" dirty="0">
              <a:latin typeface="Arial" panose="020B0604020202020204" pitchFamily="34" charset="0"/>
              <a:ea typeface="MS PGothic" panose="020B0600070205080204" pitchFamily="34" charset="-128"/>
            </a:endParaRPr>
          </a:p>
          <a:p>
            <a:pPr marL="269875" lvl="1" indent="-269875" algn="just">
              <a:spcAft>
                <a:spcPts val="200"/>
              </a:spcAft>
              <a:buClr>
                <a:srgbClr val="000000"/>
              </a:buClr>
              <a:defRPr/>
            </a:pPr>
            <a:r>
              <a:rPr lang="lv-LV" altLang="lv-LV" b="1" dirty="0" smtClean="0">
                <a:solidFill>
                  <a:srgbClr val="00B05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II. </a:t>
            </a:r>
            <a:r>
              <a:rPr lang="lv-LV" altLang="lv-LV" dirty="0" smtClean="0">
                <a:latin typeface="Arial" panose="020B0604020202020204" pitchFamily="34" charset="0"/>
                <a:ea typeface="MS PGothic" panose="020B0600070205080204" pitchFamily="34" charset="-128"/>
              </a:rPr>
              <a:t>Atkritumu </a:t>
            </a:r>
            <a:r>
              <a:rPr lang="lv-LV" altLang="lv-LV" dirty="0">
                <a:latin typeface="Arial" panose="020B0604020202020204" pitchFamily="34" charset="0"/>
                <a:ea typeface="MS PGothic" panose="020B0600070205080204" pitchFamily="34" charset="-128"/>
              </a:rPr>
              <a:t>pārstrādes jaudas palielinājums </a:t>
            </a:r>
            <a:r>
              <a:rPr lang="lv-LV" altLang="lv-LV" b="1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par 423 tūkst. tonnām gadā </a:t>
            </a:r>
          </a:p>
          <a:p>
            <a:pPr marL="0" lvl="1" indent="0" algn="just">
              <a:spcAft>
                <a:spcPts val="200"/>
              </a:spcAft>
              <a:buClr>
                <a:srgbClr val="000000"/>
              </a:buClr>
              <a:defRPr/>
            </a:pPr>
            <a:r>
              <a:rPr lang="lv-LV" altLang="lv-LV" b="1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   </a:t>
            </a:r>
            <a:r>
              <a:rPr lang="lv-LV" altLang="lv-LV" b="1" dirty="0" smtClean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i="1" dirty="0" smtClean="0">
                <a:latin typeface="Arial" panose="020B0604020202020204" pitchFamily="34" charset="0"/>
                <a:ea typeface="MS PGothic" panose="020B0600070205080204" pitchFamily="34" charset="-128"/>
              </a:rPr>
              <a:t>(</a:t>
            </a:r>
            <a:r>
              <a:rPr lang="lv-LV" altLang="lv-LV" i="1" dirty="0">
                <a:latin typeface="Arial" panose="020B0604020202020204" pitchFamily="34" charset="0"/>
                <a:ea typeface="MS PGothic" panose="020B0600070205080204" pitchFamily="34" charset="-128"/>
              </a:rPr>
              <a:t>avots: projektu dati un pārskati) </a:t>
            </a:r>
            <a:endParaRPr lang="lv-LV" altLang="lv-LV" b="1" i="1" dirty="0">
              <a:solidFill>
                <a:srgbClr val="FF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30734" y="4854357"/>
            <a:ext cx="3808466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b="1" u="sng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VARAM ierosinātās </a:t>
            </a:r>
            <a:r>
              <a:rPr lang="lv-LV" b="1" u="sng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izmaiņas </a:t>
            </a: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attiecībā uz</a:t>
            </a:r>
          </a:p>
          <a:p>
            <a:pPr marL="446088" indent="-446088" algn="just"/>
            <a:r>
              <a:rPr lang="lv-LV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II.	</a:t>
            </a:r>
            <a:r>
              <a:rPr lang="lv-LV" altLang="lv-LV" dirty="0" smtClean="0">
                <a:latin typeface="Arial" panose="020B0604020202020204" pitchFamily="34" charset="0"/>
                <a:ea typeface="MS PGothic" panose="020B0600070205080204" pitchFamily="34" charset="-128"/>
              </a:rPr>
              <a:t>Atkritumu </a:t>
            </a:r>
            <a:r>
              <a:rPr lang="lv-LV" altLang="lv-LV" dirty="0">
                <a:latin typeface="Arial" panose="020B0604020202020204" pitchFamily="34" charset="0"/>
                <a:ea typeface="MS PGothic" panose="020B0600070205080204" pitchFamily="34" charset="-128"/>
              </a:rPr>
              <a:t>pārstrādes jaudas palielinājums </a:t>
            </a:r>
            <a:r>
              <a:rPr lang="lv-LV" altLang="lv-LV" b="1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par </a:t>
            </a:r>
            <a:r>
              <a:rPr lang="lv-LV" altLang="lv-LV" b="1" dirty="0" smtClean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172 tūkst</a:t>
            </a:r>
            <a:r>
              <a:rPr lang="lv-LV" altLang="lv-LV" b="1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. tonnām gadā </a:t>
            </a:r>
          </a:p>
        </p:txBody>
      </p:sp>
    </p:spTree>
    <p:extLst>
      <p:ext uri="{BB962C8B-B14F-4D97-AF65-F5344CB8AC3E}">
        <p14:creationId xmlns:p14="http://schemas.microsoft.com/office/powerpoint/2010/main" val="214476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Slide Number Placeholder 6"/>
          <p:cNvSpPr>
            <a:spLocks noGrp="1"/>
          </p:cNvSpPr>
          <p:nvPr>
            <p:ph type="sldNum" sz="quarter" idx="13"/>
          </p:nvPr>
        </p:nvSpPr>
        <p:spPr bwMode="auto">
          <a:xfrm>
            <a:off x="8830477" y="6553200"/>
            <a:ext cx="304800" cy="304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A4FED922-DB03-4B62-A432-88E37973744A}" type="slidenum">
              <a:rPr lang="en-US" altLang="en-US"/>
              <a:pPr/>
              <a:t>3</a:t>
            </a:fld>
            <a:endParaRPr lang="en-US" altLang="en-US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14475" y="27860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v-LV" altLang="lv-L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lv-LV" altLang="lv-LV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lv-LV" altLang="lv-LV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6544577"/>
              </p:ext>
            </p:extLst>
          </p:nvPr>
        </p:nvGraphicFramePr>
        <p:xfrm>
          <a:off x="127591" y="159488"/>
          <a:ext cx="8855286" cy="63144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53562"/>
                <a:gridCol w="2796363"/>
                <a:gridCol w="2805361"/>
              </a:tblGrid>
              <a:tr h="669852">
                <a:tc>
                  <a:txBody>
                    <a:bodyPr/>
                    <a:lstStyle/>
                    <a:p>
                      <a:pPr algn="ctr"/>
                      <a:r>
                        <a:rPr lang="lv-LV" sz="17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Atkritumu dalītā vākšana</a:t>
                      </a:r>
                    </a:p>
                    <a:p>
                      <a:pPr algn="ctr"/>
                      <a:r>
                        <a:rPr lang="lv-LV" sz="17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5.2.1.1.</a:t>
                      </a:r>
                      <a:endParaRPr lang="lv-LV" sz="1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7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Sadzīves atkritumu </a:t>
                      </a:r>
                      <a:r>
                        <a:rPr lang="lv-LV" sz="17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pārstrāde</a:t>
                      </a:r>
                    </a:p>
                    <a:p>
                      <a:pPr algn="ctr"/>
                      <a:r>
                        <a:rPr lang="lv-LV" sz="17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5.2.1.2.</a:t>
                      </a:r>
                      <a:endParaRPr lang="lv-LV" sz="1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7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Pārējo atkritumu veidu pārstrāde,</a:t>
                      </a:r>
                      <a:r>
                        <a:rPr lang="lv-LV" sz="17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reģenerācija</a:t>
                      </a:r>
                    </a:p>
                    <a:p>
                      <a:pPr algn="ctr"/>
                      <a:r>
                        <a:rPr lang="lv-LV" sz="17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5.2.1.2.</a:t>
                      </a:r>
                      <a:endParaRPr lang="lv-LV" sz="1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KF – 5 478 088 </a:t>
                      </a:r>
                      <a:r>
                        <a:rPr lang="lv-LV" sz="1800" b="1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euro</a:t>
                      </a:r>
                    </a:p>
                    <a:p>
                      <a:pPr marL="0" marR="0" indent="0" algn="ctr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kopā 15 651 680 euro</a:t>
                      </a: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KF – 25 104 915 </a:t>
                      </a:r>
                      <a:r>
                        <a:rPr lang="lv-LV" sz="1800" b="1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euro</a:t>
                      </a:r>
                      <a:endParaRPr lang="lv-LV" sz="18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lv-LV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kopā</a:t>
                      </a:r>
                      <a:r>
                        <a:rPr lang="lv-LV" sz="17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lv-LV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71 728 329 </a:t>
                      </a:r>
                      <a:r>
                        <a:rPr lang="lv-LV" sz="17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euro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KF – 10 759 249 </a:t>
                      </a:r>
                      <a:r>
                        <a:rPr lang="lv-LV" sz="1800" b="0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euro</a:t>
                      </a:r>
                      <a:endParaRPr lang="lv-LV" sz="18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lv-LV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kopā 30 740 711 </a:t>
                      </a:r>
                      <a:r>
                        <a:rPr lang="lv-LV" sz="17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euro</a:t>
                      </a:r>
                    </a:p>
                  </a:txBody>
                  <a:tcPr anchor="ctr"/>
                </a:tc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lv-LV" sz="17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Atbalstāmās darbības:</a:t>
                      </a:r>
                      <a:endParaRPr lang="lv-LV" sz="1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lv-LV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dalītās</a:t>
                      </a:r>
                      <a:r>
                        <a:rPr lang="lv-LV" sz="17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atkritumu savākšanas punktu un laukumu izveide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lv-LV" sz="17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autotransporta iegāde</a:t>
                      </a: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lv-LV" sz="17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pārstrādes iekārtu un kompostēšanas iekārtu izbūve, nodrošinot pilna cikla darbību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lv-LV" sz="17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pārstrādes un reģenerācijas iekārtu izbūve, nodrošinot pilna cikla darbību</a:t>
                      </a:r>
                    </a:p>
                  </a:txBody>
                  <a:tcPr anchor="ctr"/>
                </a:tc>
              </a:tr>
              <a:tr h="185420">
                <a:tc gridSpan="3">
                  <a:txBody>
                    <a:bodyPr/>
                    <a:lstStyle/>
                    <a:p>
                      <a:pPr algn="ctr"/>
                      <a:r>
                        <a:rPr lang="lv-LV" sz="17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Kvantitatīvais iznākums:</a:t>
                      </a:r>
                      <a:endParaRPr lang="lv-LV" sz="1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</a:tr>
              <a:tr h="175260">
                <a:tc>
                  <a:txBody>
                    <a:bodyPr/>
                    <a:lstStyle/>
                    <a:p>
                      <a:pPr marL="0" marR="0" indent="0" algn="just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lv-LV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lang="lv-LV" sz="18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šķiroto atkritumu apjoma palielinājums atbalstītajos projektos: 2023.gadā </a:t>
                      </a:r>
                      <a:r>
                        <a:rPr lang="lv-LV" sz="1800" b="1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52 000 t/gadā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lv-LV" sz="17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lv-LV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 jauni dalītās vākšanas</a:t>
                      </a:r>
                      <a:r>
                        <a:rPr lang="lv-LV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punkti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lv-LV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jauni dalītās vākšanas laukumi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lv-LV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specializētā autotransporta vienības bezkonteineru maršrutu apkalpošanai</a:t>
                      </a:r>
                      <a:endParaRPr lang="lv-LV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lang="lv-LV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izbūvētas</a:t>
                      </a:r>
                      <a:r>
                        <a:rPr lang="lv-LV" sz="17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pārstrādes iekārtas, kas nodrošina papildu </a:t>
                      </a:r>
                      <a:r>
                        <a:rPr lang="lv-LV" sz="17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172 000 t/gadā </a:t>
                      </a:r>
                      <a:r>
                        <a:rPr lang="lv-LV" sz="17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atkritumu pārstrādi</a:t>
                      </a:r>
                      <a:endParaRPr lang="lv-LV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</a:tr>
              <a:tr h="175260">
                <a:tc gridSpan="3">
                  <a:txBody>
                    <a:bodyPr/>
                    <a:lstStyle/>
                    <a:p>
                      <a:pPr algn="ctr"/>
                      <a:r>
                        <a:rPr lang="lv-LV" sz="24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Projektu īstenošana</a:t>
                      </a:r>
                      <a:r>
                        <a:rPr lang="lv-LV" sz="2400" b="1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līdz 2022.gada 31.decembrim</a:t>
                      </a:r>
                      <a:endParaRPr lang="lv-LV" sz="24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Up Arrow 9"/>
          <p:cNvSpPr/>
          <p:nvPr/>
        </p:nvSpPr>
        <p:spPr>
          <a:xfrm>
            <a:off x="3135022" y="5342340"/>
            <a:ext cx="520995" cy="62732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0544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170121" y="2159630"/>
            <a:ext cx="8676168" cy="2047948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Transportlīdzekļu kategorija – N3 (transportlīdzekļa </a:t>
            </a:r>
            <a:r>
              <a:rPr lang="lv-LV" sz="16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</a:t>
            </a:r>
            <a:r>
              <a:rPr lang="lv-LV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masa &gt; 12t)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Dalīto atkritumu savākšana tieši no mājsaimniecībām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Aprīkots ar svariem un GPS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Atkritumu savākšanas biežums – vismaz 1x mēnesī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Vismaz 500 t/gadā šķiroto </a:t>
            </a:r>
            <a:r>
              <a:rPr lang="lv-LV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atkritumu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Pamatoti aprēķini par savākto atkritumu apjomu vismaz 5 gadu periodam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Informēšanas pasākumi papildu ES fondu publicitātei</a:t>
            </a:r>
          </a:p>
          <a:p>
            <a:endParaRPr lang="lv-LV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v-LV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v-LV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v-LV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v-LV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3" name="Slide Number Placeholder 6"/>
          <p:cNvSpPr>
            <a:spLocks noGrp="1"/>
          </p:cNvSpPr>
          <p:nvPr>
            <p:ph type="sldNum" sz="quarter" idx="13"/>
          </p:nvPr>
        </p:nvSpPr>
        <p:spPr bwMode="auto">
          <a:xfrm>
            <a:off x="8813753" y="6551428"/>
            <a:ext cx="304800" cy="304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A4FED922-DB03-4B62-A432-88E37973744A}" type="slidenum">
              <a:rPr lang="en-US" altLang="en-US"/>
              <a:pPr/>
              <a:t>4</a:t>
            </a:fld>
            <a:endParaRPr lang="en-US" alt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916378" y="357078"/>
            <a:ext cx="7227622" cy="707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Clr>
                <a:srgbClr val="000000"/>
              </a:buClr>
              <a:buSzPct val="100000"/>
            </a:pPr>
            <a: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5.2.1.1. Dalītās atkritumu savākšanas sistēmas attīstība -  </a:t>
            </a:r>
            <a:r>
              <a:rPr lang="lv-LV" altLang="lv-LV" sz="2000" b="1" u="sng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bezkonteineru maršrutu apkalpošana</a:t>
            </a:r>
            <a:endParaRPr lang="lv-LV" altLang="lv-LV" sz="2000" b="1" u="sng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23467" y="1220361"/>
            <a:ext cx="6534733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lv-LV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Projekta </a:t>
            </a:r>
            <a:r>
              <a:rPr lang="lv-LV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iesniedzējs </a:t>
            </a: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lv-LV" b="1" dirty="0">
                <a:latin typeface="Arial" panose="020B0604020202020204" pitchFamily="34" charset="0"/>
                <a:cs typeface="Arial" panose="020B0604020202020204" pitchFamily="34" charset="0"/>
              </a:rPr>
              <a:t>kapitālsabiedrība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, kurai noslēgts līgums ar pašvaldību par atkritumu apsaimniekošanas pakalpojumu sniegšanu attiecīgajā administratīvajā teritorijā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930469"/>
              </p:ext>
            </p:extLst>
          </p:nvPr>
        </p:nvGraphicFramePr>
        <p:xfrm>
          <a:off x="258724" y="4216685"/>
          <a:ext cx="8587564" cy="1899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152169"/>
                <a:gridCol w="1435395"/>
              </a:tblGrid>
              <a:tr h="329184"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Projekta īstenošanas teritorija (kritērijs nav izslēdzošs):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Rīga vai teritorija, kur:</a:t>
                      </a:r>
                    </a:p>
                    <a:p>
                      <a:pPr marL="285750" marR="0" indent="-28575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novados uz 500 iedz. ir vairāk kā 1 dalītās vākšanas punkts</a:t>
                      </a:r>
                    </a:p>
                    <a:p>
                      <a:pPr marL="285750" marR="0" indent="-28575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republikas pilsētās uz 700 iedz. ir vairāk kā 1 </a:t>
                      </a: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dalītās vākšanas punkts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punkti</a:t>
                      </a:r>
                    </a:p>
                    <a:p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Republikas pilsēta</a:t>
                      </a:r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punkti</a:t>
                      </a:r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lv-LV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Novadu teritorija</a:t>
                      </a:r>
                      <a:endParaRPr lang="lv-LV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punkti</a:t>
                      </a:r>
                      <a:endParaRPr lang="lv-LV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91441" y="6191869"/>
            <a:ext cx="836675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Vienību skaita ierobežošana – </a:t>
            </a:r>
          </a:p>
          <a:p>
            <a:pPr algn="ctr"/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ierobežojot pret </a:t>
            </a:r>
            <a:r>
              <a:rPr lang="lv-LV" b="1" dirty="0" smtClean="0">
                <a:latin typeface="Arial" panose="020B0604020202020204" pitchFamily="34" charset="0"/>
                <a:cs typeface="Arial" panose="020B0604020202020204" pitchFamily="34" charset="0"/>
              </a:rPr>
              <a:t>iedzīvotāju skaitu </a:t>
            </a: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vai pret </a:t>
            </a:r>
            <a:r>
              <a:rPr lang="lv-LV" b="1" dirty="0" smtClean="0">
                <a:latin typeface="Arial" panose="020B0604020202020204" pitchFamily="34" charset="0"/>
                <a:cs typeface="Arial" panose="020B0604020202020204" pitchFamily="34" charset="0"/>
              </a:rPr>
              <a:t>atkritumu daudzumu</a:t>
            </a:r>
            <a:endParaRPr lang="lv-LV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72" y="6131361"/>
            <a:ext cx="449494" cy="67606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608" y="6131360"/>
            <a:ext cx="449494" cy="676061"/>
          </a:xfrm>
          <a:prstGeom prst="rect">
            <a:avLst/>
          </a:prstGeom>
        </p:spPr>
      </p:pic>
      <p:sp>
        <p:nvSpPr>
          <p:cNvPr id="18" name="Left Arrow 17"/>
          <p:cNvSpPr/>
          <p:nvPr/>
        </p:nvSpPr>
        <p:spPr>
          <a:xfrm>
            <a:off x="5635752" y="2883929"/>
            <a:ext cx="585216" cy="4114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0" name="TextBox 19"/>
          <p:cNvSpPr txBox="1"/>
          <p:nvPr/>
        </p:nvSpPr>
        <p:spPr>
          <a:xfrm>
            <a:off x="6220968" y="2901321"/>
            <a:ext cx="28975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Minimālās prasības projektos</a:t>
            </a:r>
            <a:endParaRPr lang="lv-LV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1573" y="1320911"/>
            <a:ext cx="449494" cy="676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73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Slide Number Placeholder 6"/>
          <p:cNvSpPr>
            <a:spLocks noGrp="1"/>
          </p:cNvSpPr>
          <p:nvPr>
            <p:ph type="sldNum" sz="quarter" idx="13"/>
          </p:nvPr>
        </p:nvSpPr>
        <p:spPr bwMode="auto">
          <a:xfrm>
            <a:off x="8839200" y="6551428"/>
            <a:ext cx="304800" cy="304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A4FED922-DB03-4B62-A432-88E37973744A}" type="slidenum">
              <a:rPr lang="en-US" altLang="en-US"/>
              <a:pPr/>
              <a:t>5</a:t>
            </a:fld>
            <a:endParaRPr lang="en-US" alt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916378" y="429814"/>
            <a:ext cx="7227622" cy="707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Clr>
                <a:srgbClr val="000000"/>
              </a:buClr>
              <a:buSzPct val="100000"/>
            </a:pPr>
            <a: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Dalītās atkritumu savākšanas sistēmas attīstība  </a:t>
            </a:r>
          </a:p>
          <a:p>
            <a:pPr algn="ctr">
              <a:buClr>
                <a:srgbClr val="000000"/>
              </a:buClr>
              <a:buSzPct val="100000"/>
            </a:pPr>
            <a:r>
              <a:rPr lang="lv-LV" altLang="lv-LV" sz="2000" b="1" u="sng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</a:t>
            </a:r>
            <a:r>
              <a:rPr lang="lv-LV" altLang="lv-LV" sz="2000" b="1" u="sng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alītās vākšanas punkti</a:t>
            </a:r>
            <a:endParaRPr lang="lv-LV" altLang="lv-LV" sz="2000" b="1" u="sng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602108"/>
              </p:ext>
            </p:extLst>
          </p:nvPr>
        </p:nvGraphicFramePr>
        <p:xfrm>
          <a:off x="667511" y="1950271"/>
          <a:ext cx="7790689" cy="388904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488490"/>
                <a:gridCol w="1302199"/>
              </a:tblGrid>
              <a:tr h="612443">
                <a:tc gridSpan="2"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i="1" u="sng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Obligātie nosacījumi:</a:t>
                      </a:r>
                      <a:r>
                        <a:rPr lang="lv-LV" sz="1600" b="1" i="1" u="non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lv-LV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zvietoti publiski pieejamās vietās, piekļuve</a:t>
                      </a:r>
                      <a:r>
                        <a:rPr lang="lv-LV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neierobežotu laiku, informatīvie pasākumi (papildu obligātajiem)</a:t>
                      </a:r>
                      <a:endParaRPr lang="lv-LV" sz="1600" b="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54572">
                <a:tc gridSpan="2"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i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Papildu punkti:</a:t>
                      </a:r>
                    </a:p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Projektu īstenošanas teritorija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 dirty="0"/>
                    </a:p>
                  </a:txBody>
                  <a:tcPr/>
                </a:tc>
              </a:tr>
              <a:tr h="850042">
                <a:tc>
                  <a:txBody>
                    <a:bodyPr/>
                    <a:lstStyle/>
                    <a:p>
                      <a:pPr marL="285750" marR="0" indent="-28575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novados uz 500 iedz. ir vairāk kā 1 dalītās vākšanas punkts</a:t>
                      </a:r>
                    </a:p>
                    <a:p>
                      <a:pPr marL="285750" marR="0" indent="-28575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republikas pilsētās uz 700 iedz. ir vairāk kā 1 </a:t>
                      </a: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dalītās vākšanas punkts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punkti</a:t>
                      </a:r>
                    </a:p>
                    <a:p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841248">
                <a:tc>
                  <a:txBody>
                    <a:bodyPr/>
                    <a:lstStyle/>
                    <a:p>
                      <a:pPr marL="285750" marR="0" indent="-28575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novados uz 500-700 iedz. ir vismaz 1 dalītās vākšanas punkts</a:t>
                      </a:r>
                    </a:p>
                    <a:p>
                      <a:pPr marL="285750" marR="0" indent="-28575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republikas pilsētās uz 700-900 iedz. ir vismaz 1 </a:t>
                      </a: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dalītās vākšanas punkts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punkti</a:t>
                      </a:r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870314">
                <a:tc>
                  <a:txBody>
                    <a:bodyPr/>
                    <a:lstStyle/>
                    <a:p>
                      <a:pPr marL="285750" marR="0" indent="-28575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novados uz 700 iedz. ir mazāk par 1 dalītās vākšanas punktu</a:t>
                      </a:r>
                    </a:p>
                    <a:p>
                      <a:pPr marL="285750" marR="0" indent="-28575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republikas pilsētās uz 900 iedz. ir mazāk par 1 </a:t>
                      </a: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dalītās vākšanas punktu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punkti</a:t>
                      </a:r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794907" y="1294972"/>
            <a:ext cx="347056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Jaunu punktu izveide</a:t>
            </a:r>
            <a:endParaRPr lang="lv-LV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69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619" y="6250270"/>
            <a:ext cx="955963" cy="54025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chemeClr val="bg1">
                <a:alpha val="0"/>
              </a:schemeClr>
            </a:outerShdw>
            <a:reflection stA="0" endPos="65000" dist="50800" dir="5400000" sy="-100000" algn="bl" rotWithShape="0"/>
          </a:effectLst>
        </p:spPr>
      </p:pic>
      <p:sp>
        <p:nvSpPr>
          <p:cNvPr id="19463" name="Slide Number Placeholder 6"/>
          <p:cNvSpPr>
            <a:spLocks noGrp="1"/>
          </p:cNvSpPr>
          <p:nvPr>
            <p:ph type="sldNum" sz="quarter" idx="13"/>
          </p:nvPr>
        </p:nvSpPr>
        <p:spPr bwMode="auto">
          <a:xfrm>
            <a:off x="8839200" y="6551428"/>
            <a:ext cx="304800" cy="304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A4FED922-DB03-4B62-A432-88E37973744A}" type="slidenum">
              <a:rPr lang="en-US" altLang="en-US"/>
              <a:pPr/>
              <a:t>6</a:t>
            </a:fld>
            <a:endParaRPr lang="en-US" alt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916378" y="357078"/>
            <a:ext cx="7227622" cy="707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Clr>
                <a:srgbClr val="000000"/>
              </a:buClr>
              <a:buSzPct val="100000"/>
            </a:pPr>
            <a: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Dalītās atkritumu savākšanas sistēmas attīstība  </a:t>
            </a:r>
          </a:p>
          <a:p>
            <a:pPr algn="ctr">
              <a:buClr>
                <a:srgbClr val="000000"/>
              </a:buClr>
              <a:buSzPct val="100000"/>
            </a:pPr>
            <a:r>
              <a:rPr lang="lv-LV" altLang="lv-LV" sz="2000" b="1" u="sng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</a:t>
            </a:r>
            <a:r>
              <a:rPr lang="lv-LV" altLang="lv-LV" sz="2000" b="1" u="sng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alītās vākšanas laukumi</a:t>
            </a:r>
            <a:endParaRPr lang="lv-LV" altLang="lv-LV" sz="2000" b="1" u="sng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777533"/>
              </p:ext>
            </p:extLst>
          </p:nvPr>
        </p:nvGraphicFramePr>
        <p:xfrm>
          <a:off x="152399" y="1771808"/>
          <a:ext cx="8587564" cy="44735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391401"/>
                <a:gridCol w="1196163"/>
              </a:tblGrid>
              <a:tr h="227136">
                <a:tc gridSpan="2"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i="1" u="sng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Obligātie nosacījumi:</a:t>
                      </a:r>
                      <a:r>
                        <a:rPr lang="lv-LV" sz="1600" b="1" i="1" u="non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lv-LV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aukuma pieejamība tiek nodrošināta</a:t>
                      </a:r>
                      <a:r>
                        <a:rPr lang="lv-LV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&gt;30 stundas nedēļā, t.sk. ārpus darba laika un brīvdienās, informatīvie pasākumi (papildu obligātajiem)</a:t>
                      </a:r>
                      <a:endParaRPr lang="lv-LV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49944">
                <a:tc gridSpan="2">
                  <a:txBody>
                    <a:bodyPr/>
                    <a:lstStyle/>
                    <a:p>
                      <a:pPr marL="0" marR="0" indent="0" algn="l" defTabSz="939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i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Papildu punkti: </a:t>
                      </a: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Projektu īstenošanas teritorija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 dirty="0"/>
                    </a:p>
                  </a:txBody>
                  <a:tcPr/>
                </a:tc>
              </a:tr>
              <a:tr h="1813343">
                <a:tc>
                  <a:txBody>
                    <a:bodyPr/>
                    <a:lstStyle/>
                    <a:p>
                      <a:pPr marL="285750" lvl="0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lv-LV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novadā ar iedzīvotāju skaitu virs 8000 vai  republikas pilsētā ar iedzīvotāju skaitu līdz 50 000 -  izveidots viens vai vairāki laukumi</a:t>
                      </a:r>
                    </a:p>
                    <a:p>
                      <a:pPr marL="285750" lvl="0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lv-LV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republikas pilsētā ar iedzīvotāju skaitu 50 000 – 100 000 – izveidoti divi vai vairāki laukumi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lv-LV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republikas pilsētā ar iedzīvotāju skaitu virs 100 000 - izveidots viens vai vairāki laukumi uz 100 000 iedzīvotājiem</a:t>
                      </a:r>
                      <a:endParaRPr lang="lv-LV" sz="1600" b="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punkti</a:t>
                      </a:r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731113">
                <a:tc>
                  <a:txBody>
                    <a:bodyPr/>
                    <a:lstStyle/>
                    <a:p>
                      <a:pPr marL="285750" lvl="0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lv-LV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novadā ar iedzīvotāju skaitu virs 8000 vai  republikas pilsētā ar iedzīvotāju skaitu līdz 50 000 - nav izveidots neviens laukums </a:t>
                      </a:r>
                    </a:p>
                    <a:p>
                      <a:pPr marL="285750" lvl="0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lv-LV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republikas pilsētā ar iedzīvotāju skaitu 50 000 – 100 000 - izveidoti mazāk kā divi laukumi 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lv-LV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republikas pilsētās ar iedzīvotāju skaitu virs 100 000 - ir izveidots mazāk kā viens laukums uz 100 000 iedzīvotājiem</a:t>
                      </a:r>
                      <a:endParaRPr lang="lv-LV" sz="1600" b="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punkti</a:t>
                      </a:r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940627" y="1064443"/>
            <a:ext cx="503513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Jaunu laukumu izveide un esošo pilnveidošana, t.sk. </a:t>
            </a:r>
            <a:r>
              <a:rPr lang="lv-LV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lielgabarīta</a:t>
            </a: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 un iebūvējamo konteineru iegāde</a:t>
            </a:r>
            <a:endParaRPr lang="lv-LV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082" y="6212619"/>
            <a:ext cx="345125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b="1" dirty="0" smtClean="0">
                <a:latin typeface="Arial" panose="020B0604020202020204" pitchFamily="34" charset="0"/>
                <a:cs typeface="Arial" panose="020B0604020202020204" pitchFamily="34" charset="0"/>
              </a:rPr>
              <a:t>Papildu punkti, ja laukumā paredz BNA savākšanu</a:t>
            </a:r>
            <a:endParaRPr lang="lv-LV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35582" y="6195523"/>
            <a:ext cx="460438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b="1" dirty="0" smtClean="0">
                <a:latin typeface="Arial" panose="020B0604020202020204" pitchFamily="34" charset="0"/>
                <a:cs typeface="Arial" panose="020B0604020202020204" pitchFamily="34" charset="0"/>
              </a:rPr>
              <a:t>Atbalsts arī esošo laukumu pilnveidošanai jaunu atkritumu veidu (&gt;6) pieņemšanai</a:t>
            </a:r>
            <a:endParaRPr lang="lv-LV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71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289986" y="4106034"/>
            <a:ext cx="8676168" cy="2377965"/>
          </a:xfrm>
        </p:spPr>
        <p:txBody>
          <a:bodyPr>
            <a:normAutofit/>
          </a:bodyPr>
          <a:lstStyle/>
          <a:p>
            <a:r>
              <a:rPr lang="lv-LV" sz="18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Pamatprincipi:</a:t>
            </a:r>
          </a:p>
          <a:p>
            <a:pPr marL="550862" lvl="1" indent="-285750">
              <a:buFont typeface="Wingdings" panose="05000000000000000000" pitchFamily="2" charset="2"/>
              <a:buChar char="Ø"/>
            </a:pP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Nodrošināta izmantošana vismaz 50% no radītā galaprodukta daudzuma</a:t>
            </a:r>
          </a:p>
          <a:p>
            <a:pPr marL="550862" lvl="1" indent="-285750">
              <a:buFont typeface="Wingdings" panose="05000000000000000000" pitchFamily="2" charset="2"/>
              <a:buChar char="Ø"/>
            </a:pP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 zināms galaprodukta izmantotājs</a:t>
            </a:r>
          </a:p>
          <a:p>
            <a:pPr marL="550862" lvl="1" indent="-285750">
              <a:buFont typeface="Wingdings" panose="05000000000000000000" pitchFamily="2" charset="2"/>
              <a:buChar char="Ø"/>
            </a:pP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 izmantotāju parakstīts nodomu protokols/noslēgts līgums</a:t>
            </a:r>
          </a:p>
          <a:p>
            <a:pPr marL="550862" lvl="1" indent="-285750">
              <a:buFont typeface="Wingdings" panose="05000000000000000000" pitchFamily="2" charset="2"/>
              <a:buChar char="Ø"/>
            </a:pP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Vairāk punktu pārstrādes iekārtām ar lielāku jaudu </a:t>
            </a:r>
          </a:p>
          <a:p>
            <a:pPr marL="550862" lvl="1" indent="-285750">
              <a:buFont typeface="Wingdings" panose="05000000000000000000" pitchFamily="2" charset="2"/>
              <a:buChar char="Ø"/>
            </a:pPr>
            <a:r>
              <a:rPr lang="lv-LV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Vairāk punktu pārstrādes iekārtām </a:t>
            </a: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 lielāku metāna atguvi</a:t>
            </a:r>
          </a:p>
          <a:p>
            <a:pPr marL="550862" lvl="1" indent="-285750">
              <a:buFont typeface="Wingdings" panose="05000000000000000000" pitchFamily="2" charset="2"/>
              <a:buChar char="Ø"/>
            </a:pPr>
            <a:r>
              <a:rPr lang="lv-LV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Vairāk punktu pārstrādes </a:t>
            </a: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iekārtām ar lielāku radītās siltumenerģijas daudzumu</a:t>
            </a:r>
            <a:endParaRPr lang="lv-LV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3" name="Slide Number Placeholder 6"/>
          <p:cNvSpPr>
            <a:spLocks noGrp="1"/>
          </p:cNvSpPr>
          <p:nvPr>
            <p:ph type="sldNum" sz="quarter" idx="13"/>
          </p:nvPr>
        </p:nvSpPr>
        <p:spPr bwMode="auto">
          <a:xfrm>
            <a:off x="8813753" y="6551428"/>
            <a:ext cx="304800" cy="304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A4FED922-DB03-4B62-A432-88E37973744A}" type="slidenum">
              <a:rPr lang="en-US" altLang="en-US"/>
              <a:pPr/>
              <a:t>7</a:t>
            </a:fld>
            <a:endParaRPr lang="en-US" alt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756122" y="171527"/>
            <a:ext cx="6922822" cy="447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Clr>
                <a:srgbClr val="000000"/>
              </a:buClr>
              <a:buSzPct val="100000"/>
            </a:pPr>
            <a: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5.2.1.2. Bioloģiski noārdāmo atkritumu pārstrāde</a:t>
            </a:r>
            <a:endParaRPr lang="lv-LV" altLang="lv-LV" sz="2000" b="1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9985" y="2773080"/>
            <a:ext cx="859006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lv-LV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Projekta </a:t>
            </a:r>
            <a:r>
              <a:rPr lang="lv-LV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iesniedzējs </a:t>
            </a:r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- ir </a:t>
            </a:r>
            <a:r>
              <a:rPr lang="lv-LV" b="1" dirty="0">
                <a:latin typeface="Arial" panose="020B0604020202020204" pitchFamily="34" charset="0"/>
                <a:cs typeface="Arial" panose="020B0604020202020204" pitchFamily="34" charset="0"/>
              </a:rPr>
              <a:t>kapitālsabiedrība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, kurai </a:t>
            </a:r>
            <a:r>
              <a:rPr lang="lv-LV" b="1" dirty="0">
                <a:latin typeface="Arial" panose="020B0604020202020204" pitchFamily="34" charset="0"/>
                <a:cs typeface="Arial" panose="020B0604020202020204" pitchFamily="34" charset="0"/>
              </a:rPr>
              <a:t>noslēgts līgums ar pašvaldību par atkritumu apsaimniekošanas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 pakalpojumu sniegšanu attiecīgajā administratīvajā teritorijā vai noslēgts </a:t>
            </a:r>
            <a:r>
              <a:rPr lang="lv-LV" b="1" dirty="0">
                <a:latin typeface="Arial" panose="020B0604020202020204" pitchFamily="34" charset="0"/>
                <a:cs typeface="Arial" panose="020B0604020202020204" pitchFamily="34" charset="0"/>
              </a:rPr>
              <a:t>līgums ar atkritumu apsaimniekotāju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, kurš ir noslēdzis līgumu ar pašvaldību normatīvajos aktos par atkritumu apsaimniekošanu noteiktajā kārtībā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2216050"/>
              </p:ext>
            </p:extLst>
          </p:nvPr>
        </p:nvGraphicFramePr>
        <p:xfrm>
          <a:off x="1960001" y="784572"/>
          <a:ext cx="7006153" cy="170860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409563"/>
                <a:gridCol w="2083097"/>
                <a:gridCol w="1791464"/>
                <a:gridCol w="1722029"/>
              </a:tblGrid>
              <a:tr h="605132">
                <a:tc gridSpan="2">
                  <a:txBody>
                    <a:bodyPr/>
                    <a:lstStyle/>
                    <a:p>
                      <a:pPr algn="ctr"/>
                      <a:r>
                        <a:rPr lang="lv-LV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Sadzīves atkritumu </a:t>
                      </a:r>
                      <a:r>
                        <a:rPr lang="lv-LV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pārstrāde</a:t>
                      </a:r>
                      <a:endParaRPr lang="lv-LV" sz="16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lv-LV" sz="1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lv-LV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Pārējo atkritumu veidu pārstrāde,</a:t>
                      </a:r>
                      <a:r>
                        <a:rPr lang="lv-LV" sz="16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lv-LV" sz="16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reģenerācija</a:t>
                      </a:r>
                      <a:endParaRPr lang="lv-LV" sz="1600" b="1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lv-LV" sz="1700" b="1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</a:tr>
              <a:tr h="1103476">
                <a:tc>
                  <a:txBody>
                    <a:bodyPr/>
                    <a:lstStyle/>
                    <a:p>
                      <a:pPr algn="ctr"/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BNA pārstrāde</a:t>
                      </a:r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  <a:tabLst>
                          <a:tab pos="84138" algn="l"/>
                        </a:tabLst>
                      </a:pPr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Papīra,</a:t>
                      </a: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metāla, plastmasas, stikla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  <a:tabLst>
                          <a:tab pos="84138" algn="l"/>
                        </a:tabLst>
                      </a:pP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pārstrāde</a:t>
                      </a:r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Citi atkritumu veidu pārstrāde</a:t>
                      </a:r>
                      <a:endParaRPr lang="lv-LV" sz="1600" b="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Reģenerācija</a:t>
                      </a:r>
                      <a:endParaRPr lang="lv-LV" sz="1600" b="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960002" y="1376312"/>
            <a:ext cx="1424221" cy="111686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3187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Slide Number Placeholder 6"/>
          <p:cNvSpPr>
            <a:spLocks noGrp="1"/>
          </p:cNvSpPr>
          <p:nvPr>
            <p:ph type="sldNum" sz="quarter" idx="13"/>
          </p:nvPr>
        </p:nvSpPr>
        <p:spPr bwMode="auto">
          <a:xfrm>
            <a:off x="8813753" y="6551428"/>
            <a:ext cx="304800" cy="304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A4FED922-DB03-4B62-A432-88E37973744A}" type="slidenum">
              <a:rPr lang="en-US" altLang="en-US"/>
              <a:pPr/>
              <a:t>8</a:t>
            </a:fld>
            <a:endParaRPr lang="en-US" alt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372358" y="3353562"/>
            <a:ext cx="6138638" cy="43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lv-LV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(1) </a:t>
            </a:r>
            <a:r>
              <a:rPr lang="lv-LV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Atkritumu (</a:t>
            </a:r>
            <a:r>
              <a:rPr lang="lv-LV" sz="2000" b="1" dirty="0">
                <a:latin typeface="Arial" panose="020B0604020202020204" pitchFamily="34" charset="0"/>
                <a:cs typeface="Arial" panose="020B0604020202020204" pitchFamily="34" charset="0"/>
              </a:rPr>
              <a:t>materiālu) pārstrāde</a:t>
            </a:r>
          </a:p>
        </p:txBody>
      </p:sp>
      <p:sp>
        <p:nvSpPr>
          <p:cNvPr id="6" name="Rectangle 5"/>
          <p:cNvSpPr/>
          <p:nvPr/>
        </p:nvSpPr>
        <p:spPr>
          <a:xfrm>
            <a:off x="1946635" y="131954"/>
            <a:ext cx="5726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2000" b="1" dirty="0">
                <a:latin typeface="Arial" panose="020B0604020202020204" pitchFamily="34" charset="0"/>
                <a:cs typeface="Arial" panose="020B0604020202020204" pitchFamily="34" charset="0"/>
              </a:rPr>
              <a:t>5.2.1.2.</a:t>
            </a:r>
          </a:p>
          <a:p>
            <a:pPr algn="ctr"/>
            <a:r>
              <a:rPr lang="lv-LV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Atkritumu pārstrāde</a:t>
            </a:r>
            <a:r>
              <a:rPr lang="lv-LV" sz="20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lv-LV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reģenerācija</a:t>
            </a:r>
            <a:endParaRPr lang="lv-LV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72358" y="3795341"/>
            <a:ext cx="796167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sz="1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Pamatprincipi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lv-LV" sz="18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lv-LV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zejvielu </a:t>
            </a:r>
            <a:r>
              <a:rPr lang="lv-LV" sz="1800" dirty="0">
                <a:latin typeface="Arial" panose="020B0604020202020204" pitchFamily="34" charset="0"/>
                <a:cs typeface="Arial" panose="020B0604020202020204" pitchFamily="34" charset="0"/>
              </a:rPr>
              <a:t>vai galaproduktu realizācijas iespējas ir zināmas</a:t>
            </a:r>
            <a:r>
              <a:rPr lang="lv-LV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lv-LV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Vairāk punktu iekārtām ar lielākām jaudām,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lv-LV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Vairāk punktu materiālu </a:t>
            </a:r>
            <a:r>
              <a:rPr lang="lv-LV" sz="1800" dirty="0">
                <a:latin typeface="Arial" panose="020B0604020202020204" pitchFamily="34" charset="0"/>
                <a:cs typeface="Arial" panose="020B0604020202020204" pitchFamily="34" charset="0"/>
              </a:rPr>
              <a:t>pārstrādei, kuru esošās pārstrādes jaudas ir mazākas </a:t>
            </a:r>
            <a:endParaRPr lang="lv-LV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2929491"/>
              </p:ext>
            </p:extLst>
          </p:nvPr>
        </p:nvGraphicFramePr>
        <p:xfrm>
          <a:off x="1915944" y="1158713"/>
          <a:ext cx="7006153" cy="170860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409563"/>
                <a:gridCol w="2083097"/>
                <a:gridCol w="1791464"/>
                <a:gridCol w="1722029"/>
              </a:tblGrid>
              <a:tr h="605132">
                <a:tc gridSpan="2">
                  <a:txBody>
                    <a:bodyPr/>
                    <a:lstStyle/>
                    <a:p>
                      <a:pPr algn="ctr"/>
                      <a:r>
                        <a:rPr lang="lv-LV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Sadzīves atkritumu </a:t>
                      </a:r>
                      <a:r>
                        <a:rPr lang="lv-LV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pārstrāde</a:t>
                      </a:r>
                      <a:endParaRPr lang="lv-LV" sz="16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lv-LV" sz="1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lv-LV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Pārējo atkritumu veidu pārstrāde,</a:t>
                      </a:r>
                      <a:r>
                        <a:rPr lang="lv-LV" sz="16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lv-LV" sz="16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reģenerācija</a:t>
                      </a:r>
                      <a:endParaRPr lang="lv-LV" sz="1600" b="1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lv-LV" sz="1700" b="1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</a:tr>
              <a:tr h="1103476">
                <a:tc>
                  <a:txBody>
                    <a:bodyPr/>
                    <a:lstStyle/>
                    <a:p>
                      <a:pPr algn="ctr"/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BNA pārstrāde</a:t>
                      </a:r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  <a:tabLst>
                          <a:tab pos="84138" algn="l"/>
                        </a:tabLst>
                      </a:pPr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Papīra,</a:t>
                      </a: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metāla, plastmasas, stikla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  <a:tabLst>
                          <a:tab pos="84138" algn="l"/>
                        </a:tabLst>
                      </a:pP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pārstrāde</a:t>
                      </a:r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Citi atkritumu veidu pārstrāde</a:t>
                      </a:r>
                      <a:endParaRPr lang="lv-LV" sz="1600" b="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Reģenerācija</a:t>
                      </a:r>
                      <a:endParaRPr lang="lv-LV" sz="1600" b="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3340166" y="1750453"/>
            <a:ext cx="3880766" cy="111686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155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837" y="3185557"/>
            <a:ext cx="464271" cy="698286"/>
          </a:xfrm>
          <a:prstGeom prst="rect">
            <a:avLst/>
          </a:prstGeom>
        </p:spPr>
      </p:pic>
      <p:sp>
        <p:nvSpPr>
          <p:cNvPr id="19463" name="Slide Number Placeholder 6"/>
          <p:cNvSpPr>
            <a:spLocks noGrp="1"/>
          </p:cNvSpPr>
          <p:nvPr>
            <p:ph type="sldNum" sz="quarter" idx="13"/>
          </p:nvPr>
        </p:nvSpPr>
        <p:spPr bwMode="auto">
          <a:xfrm>
            <a:off x="8813753" y="6551428"/>
            <a:ext cx="304800" cy="304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A4FED922-DB03-4B62-A432-88E37973744A}" type="slidenum">
              <a:rPr lang="en-US" altLang="en-US"/>
              <a:pPr/>
              <a:t>9</a:t>
            </a:fld>
            <a:endParaRPr lang="en-US" alt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372358" y="3391178"/>
            <a:ext cx="4534293" cy="43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lv-LV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(2) Reģenerācija ar enerģijas atguvi</a:t>
            </a:r>
            <a:endParaRPr lang="lv-LV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Placeholder 9"/>
          <p:cNvSpPr>
            <a:spLocks noGrp="1"/>
          </p:cNvSpPr>
          <p:nvPr>
            <p:ph type="body" idx="1"/>
          </p:nvPr>
        </p:nvSpPr>
        <p:spPr>
          <a:xfrm>
            <a:off x="372358" y="3883843"/>
            <a:ext cx="8073736" cy="2667585"/>
          </a:xfrm>
        </p:spPr>
        <p:txBody>
          <a:bodyPr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Iekārtu iegāde zemas vai vidējas kvalitātes no atkritumiem iegūtā kurināmā (NAIK jeb RDF) reģenerācijai.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Minimālās prasības – iekārtā tiek nodrošināta siltumenerģijas vai elektroenerģijas ražošana. Iekārtu energoefektivitātei jābūt vismaz 65%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Atbalsts var tikt sniegts arī NAIK frakcijas papildu apstrādei, ja NAIK kvalitāte, ko plānots izmantot reģenerācijas iekārtas darbībā, neatbilst prasībām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lv-LV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Kopējā NAIK plūsmā jānodrošina vismaz 80% Latvijā saražotais materiāls</a:t>
            </a:r>
          </a:p>
        </p:txBody>
      </p:sp>
      <p:sp>
        <p:nvSpPr>
          <p:cNvPr id="6" name="Rectangle 5"/>
          <p:cNvSpPr/>
          <p:nvPr/>
        </p:nvSpPr>
        <p:spPr>
          <a:xfrm>
            <a:off x="1946635" y="131954"/>
            <a:ext cx="5726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2000" b="1" dirty="0">
                <a:latin typeface="Arial" panose="020B0604020202020204" pitchFamily="34" charset="0"/>
                <a:cs typeface="Arial" panose="020B0604020202020204" pitchFamily="34" charset="0"/>
              </a:rPr>
              <a:t>5.2.1.2.</a:t>
            </a:r>
          </a:p>
          <a:p>
            <a:pPr algn="ctr"/>
            <a:r>
              <a:rPr lang="lv-LV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Atkritumu pārstrāde</a:t>
            </a:r>
            <a:r>
              <a:rPr lang="lv-LV" sz="20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lv-LV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reģenerācija</a:t>
            </a:r>
            <a:endParaRPr lang="lv-LV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423638"/>
              </p:ext>
            </p:extLst>
          </p:nvPr>
        </p:nvGraphicFramePr>
        <p:xfrm>
          <a:off x="1946635" y="1158394"/>
          <a:ext cx="7006153" cy="170860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409563"/>
                <a:gridCol w="2083097"/>
                <a:gridCol w="1791464"/>
                <a:gridCol w="1722029"/>
              </a:tblGrid>
              <a:tr h="605132">
                <a:tc gridSpan="2">
                  <a:txBody>
                    <a:bodyPr/>
                    <a:lstStyle/>
                    <a:p>
                      <a:pPr algn="ctr"/>
                      <a:r>
                        <a:rPr lang="lv-LV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Sadzīves atkritumu </a:t>
                      </a:r>
                      <a:r>
                        <a:rPr lang="lv-LV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pārstrāde</a:t>
                      </a:r>
                      <a:endParaRPr lang="lv-LV" sz="16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lv-LV" sz="1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lv-LV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Pārējo atkritumu veidu pārstrāde,</a:t>
                      </a:r>
                      <a:r>
                        <a:rPr lang="lv-LV" sz="16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lv-LV" sz="16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reģenerācija</a:t>
                      </a:r>
                      <a:endParaRPr lang="lv-LV" sz="1600" b="1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lv-LV" sz="1700" b="1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</a:tr>
              <a:tr h="1103476">
                <a:tc>
                  <a:txBody>
                    <a:bodyPr/>
                    <a:lstStyle/>
                    <a:p>
                      <a:pPr algn="ctr"/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BNA pārstrāde</a:t>
                      </a:r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  <a:tabLst>
                          <a:tab pos="84138" algn="l"/>
                        </a:tabLst>
                      </a:pPr>
                      <a:r>
                        <a:rPr lang="lv-LV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Papīra,</a:t>
                      </a: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metāla, plastmasas, stikla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  <a:tabLst>
                          <a:tab pos="84138" algn="l"/>
                        </a:tabLst>
                      </a:pPr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pārstrāde</a:t>
                      </a:r>
                      <a:endParaRPr lang="lv-LV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Citi atkritumu veidu pārstrāde</a:t>
                      </a:r>
                      <a:endParaRPr lang="lv-LV" sz="1600" b="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6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Reģenerācija</a:t>
                      </a:r>
                      <a:endParaRPr lang="lv-LV" sz="1600" b="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7222525" y="1750135"/>
            <a:ext cx="1720837" cy="111686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94637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9_Prezentacija_templateLV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tullapa_kontaktinformacij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89_Prezentacija_templateLV</Template>
  <TotalTime>3246</TotalTime>
  <Words>1145</Words>
  <Application>Microsoft Office PowerPoint</Application>
  <PresentationFormat>On-screen Show (4:3)</PresentationFormat>
  <Paragraphs>181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MS PGothic</vt:lpstr>
      <vt:lpstr>Arial</vt:lpstr>
      <vt:lpstr>Calibri</vt:lpstr>
      <vt:lpstr>Tahoma</vt:lpstr>
      <vt:lpstr>Times New Roman</vt:lpstr>
      <vt:lpstr>Verdana</vt:lpstr>
      <vt:lpstr>Wingdings</vt:lpstr>
      <vt:lpstr>89_Prezentacija_templateLV</vt:lpstr>
      <vt:lpstr>Investīcijas atkritumu apsaimniekošanas nozarē 2014.-2020.gada Eiropas Savienības finanšu plānošanas periodā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Dagnija</dc:creator>
  <cp:lastModifiedBy>Zanda Krūkle</cp:lastModifiedBy>
  <cp:revision>268</cp:revision>
  <cp:lastPrinted>2015-11-02T10:52:10Z</cp:lastPrinted>
  <dcterms:created xsi:type="dcterms:W3CDTF">2014-11-20T14:46:47Z</dcterms:created>
  <dcterms:modified xsi:type="dcterms:W3CDTF">2015-11-10T08:27:50Z</dcterms:modified>
</cp:coreProperties>
</file>