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2"/>
  </p:notes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15" r:id="rId11"/>
  </p:sldIdLst>
  <p:sldSz cx="9144000" cy="6858000" type="screen4x3"/>
  <p:notesSz cx="6797675" cy="9874250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1139" autoAdjust="0"/>
  </p:normalViewPr>
  <p:slideViewPr>
    <p:cSldViewPr snapToGrid="0" snapToObjects="1">
      <p:cViewPr varScale="1">
        <p:scale>
          <a:sx n="102" d="100"/>
          <a:sy n="102" d="100"/>
        </p:scale>
        <p:origin x="14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10.11.2015.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 bwMode="auto">
          <a:xfrm>
            <a:off x="773019" y="3290859"/>
            <a:ext cx="77724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rmAutofit/>
          </a:bodyPr>
          <a:lstStyle>
            <a:lvl1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2pPr>
            <a:lvl3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3pPr>
            <a:lvl4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4pPr>
            <a:lvl5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lv-LV" altLang="lv-LV" sz="2400" dirty="0" smtClean="0"/>
              <a:t>2014. – 2020.gada ES fondu plānošanas perioda </a:t>
            </a:r>
            <a:r>
              <a:rPr lang="ru-RU" altLang="lv-LV" sz="2400" dirty="0" smtClean="0"/>
              <a:t>SAM 5.</a:t>
            </a:r>
            <a:r>
              <a:rPr lang="lv-LV" altLang="lv-LV" sz="2400" dirty="0"/>
              <a:t>1</a:t>
            </a:r>
            <a:r>
              <a:rPr lang="ru-RU" altLang="lv-LV" sz="2400" dirty="0" smtClean="0"/>
              <a:t>.1. </a:t>
            </a:r>
            <a:r>
              <a:rPr lang="lv-LV" altLang="lv-LV" sz="2400" dirty="0" smtClean="0"/>
              <a:t/>
            </a:r>
            <a:br>
              <a:rPr lang="lv-LV" altLang="lv-LV" sz="2400" dirty="0" smtClean="0"/>
            </a:br>
            <a:r>
              <a:rPr lang="ru-RU" altLang="lv-LV" sz="2400" dirty="0"/>
              <a:t>«</a:t>
            </a:r>
            <a:r>
              <a:rPr lang="lv-LV" altLang="lv-LV" sz="2400" dirty="0"/>
              <a:t>Pielāgošanās klimata pārmaiņām, samazinot plūdu un krasta erozijas riskus</a:t>
            </a:r>
            <a:r>
              <a:rPr lang="ru-RU" altLang="lv-LV" sz="2400" dirty="0"/>
              <a:t>»</a:t>
            </a:r>
          </a:p>
        </p:txBody>
      </p:sp>
      <p:pic>
        <p:nvPicPr>
          <p:cNvPr id="8" name="Picture 7" descr="g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2" y="5565648"/>
            <a:ext cx="3838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371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38273"/>
            <a:ext cx="6096000" cy="514546"/>
          </a:xfrm>
        </p:spPr>
        <p:txBody>
          <a:bodyPr>
            <a:normAutofit/>
          </a:bodyPr>
          <a:lstStyle/>
          <a:p>
            <a:pPr algn="ctr"/>
            <a:r>
              <a:rPr lang="lv-LV" sz="2000" dirty="0" smtClean="0"/>
              <a:t>SAM 5.1.1. pamatinformācija (1)</a:t>
            </a:r>
            <a:endParaRPr lang="lv-LV" sz="2000" dirty="0"/>
          </a:p>
        </p:txBody>
      </p:sp>
      <p:sp>
        <p:nvSpPr>
          <p:cNvPr id="7" name="Content Placeholder 3"/>
          <p:cNvSpPr txBox="1">
            <a:spLocks noGrp="1"/>
          </p:cNvSpPr>
          <p:nvPr>
            <p:ph idx="1"/>
          </p:nvPr>
        </p:nvSpPr>
        <p:spPr bwMode="auto">
          <a:xfrm>
            <a:off x="311085" y="1549137"/>
            <a:ext cx="8528115" cy="508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buClr>
                <a:srgbClr val="000000"/>
              </a:buClr>
              <a:buSzPct val="100000"/>
              <a:defRPr/>
            </a:pPr>
            <a:r>
              <a:rPr lang="lv-LV" sz="1500" b="1" dirty="0" smtClean="0">
                <a:solidFill>
                  <a:srgbClr val="0062AC"/>
                </a:solidFill>
                <a:latin typeface="Arial" charset="0"/>
                <a:cs typeface="Arial" charset="0"/>
              </a:rPr>
              <a:t>Finansējums: </a:t>
            </a:r>
            <a:r>
              <a:rPr lang="lv-LV" sz="1500" b="1" dirty="0" smtClean="0">
                <a:latin typeface="Arial" charset="0"/>
                <a:cs typeface="Arial" charset="0"/>
              </a:rPr>
              <a:t>28,93 </a:t>
            </a:r>
            <a:r>
              <a:rPr lang="lv-LV" sz="1500" b="1" dirty="0" smtClean="0">
                <a:latin typeface="Arial" charset="0"/>
                <a:cs typeface="Times New Roman" pitchFamily="18" charset="0"/>
              </a:rPr>
              <a:t> </a:t>
            </a:r>
            <a:r>
              <a:rPr lang="lv-LV" sz="1500" b="1" dirty="0">
                <a:latin typeface="Arial" charset="0"/>
                <a:cs typeface="Times New Roman" pitchFamily="18" charset="0"/>
              </a:rPr>
              <a:t>milj. </a:t>
            </a:r>
            <a:r>
              <a:rPr lang="lv-LV" sz="1500" b="1" i="1" dirty="0" err="1">
                <a:latin typeface="Arial" charset="0"/>
                <a:cs typeface="Times New Roman" pitchFamily="18" charset="0"/>
              </a:rPr>
              <a:t>euro</a:t>
            </a:r>
            <a:r>
              <a:rPr lang="lv-LV" sz="1500" b="1" dirty="0">
                <a:latin typeface="Arial" charset="0"/>
                <a:cs typeface="Times New Roman" pitchFamily="18" charset="0"/>
              </a:rPr>
              <a:t> ERAF (85</a:t>
            </a:r>
            <a:r>
              <a:rPr lang="lv-LV" sz="1500" b="1" dirty="0" smtClean="0">
                <a:latin typeface="Arial" charset="0"/>
                <a:cs typeface="Times New Roman" pitchFamily="18" charset="0"/>
              </a:rPr>
              <a:t>%) / Ierobežota projektu atlase </a:t>
            </a:r>
            <a:endParaRPr lang="lv-LV" sz="1500" b="1" dirty="0"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buClr>
                <a:srgbClr val="000000"/>
              </a:buClr>
              <a:buSzPct val="100000"/>
              <a:defRPr/>
            </a:pPr>
            <a:r>
              <a:rPr lang="lv-LV" sz="1500" b="1" dirty="0" smtClean="0">
                <a:solidFill>
                  <a:srgbClr val="0062AC"/>
                </a:solidFill>
                <a:latin typeface="Arial" charset="0"/>
                <a:cs typeface="Times New Roman" pitchFamily="18" charset="0"/>
              </a:rPr>
              <a:t>Atbalsts</a:t>
            </a:r>
            <a:r>
              <a:rPr lang="lv-LV" sz="1500" b="1" dirty="0">
                <a:solidFill>
                  <a:srgbClr val="0062AC"/>
                </a:solidFill>
                <a:latin typeface="Arial" charset="0"/>
                <a:cs typeface="Times New Roman" pitchFamily="18" charset="0"/>
              </a:rPr>
              <a:t>:</a:t>
            </a:r>
          </a:p>
          <a:p>
            <a:pPr marL="631825" indent="-266700" eaLnBrk="1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808038" algn="l"/>
              </a:tabLst>
              <a:defRPr/>
            </a:pPr>
            <a:r>
              <a:rPr lang="lv-LV" sz="1500" dirty="0">
                <a:latin typeface="Arial" charset="0"/>
                <a:cs typeface="Arial" charset="0"/>
              </a:rPr>
              <a:t>jūras </a:t>
            </a:r>
            <a:r>
              <a:rPr lang="lv-LV" sz="1500" b="1" dirty="0">
                <a:latin typeface="Arial" charset="0"/>
                <a:cs typeface="Arial" charset="0"/>
              </a:rPr>
              <a:t>krastu erozijas samazināšanas pasākumi</a:t>
            </a:r>
            <a:r>
              <a:rPr lang="lv-LV" sz="1500" dirty="0">
                <a:latin typeface="Arial" charset="0"/>
                <a:cs typeface="Arial" charset="0"/>
              </a:rPr>
              <a:t>,</a:t>
            </a:r>
          </a:p>
          <a:p>
            <a:pPr marL="631825" indent="-266700" eaLnBrk="1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  <a:tabLst>
                <a:tab pos="808038" algn="l"/>
              </a:tabLst>
              <a:defRPr/>
            </a:pPr>
            <a:r>
              <a:rPr lang="lv-LV" sz="1500" dirty="0" smtClean="0">
                <a:latin typeface="Arial" charset="0"/>
                <a:cs typeface="Arial" charset="0"/>
              </a:rPr>
              <a:t>plūdu </a:t>
            </a:r>
            <a:r>
              <a:rPr lang="lv-LV" sz="1500" dirty="0">
                <a:latin typeface="Arial" charset="0"/>
                <a:cs typeface="Arial" charset="0"/>
              </a:rPr>
              <a:t>apdraudēto teritoriju aizsardzība, veicot gan esošo </a:t>
            </a:r>
            <a:r>
              <a:rPr lang="lv-LV" sz="1500" b="1" dirty="0">
                <a:latin typeface="Arial" charset="0"/>
                <a:cs typeface="Arial" charset="0"/>
              </a:rPr>
              <a:t>hidrotehnisko būvju </a:t>
            </a:r>
            <a:r>
              <a:rPr lang="lv-LV" sz="1500" b="1" dirty="0" smtClean="0">
                <a:latin typeface="Arial" charset="0"/>
                <a:cs typeface="Arial" charset="0"/>
              </a:rPr>
              <a:t>pārbūvi, </a:t>
            </a:r>
            <a:r>
              <a:rPr lang="lv-LV" sz="1500" b="1" dirty="0">
                <a:latin typeface="Arial" charset="0"/>
                <a:cs typeface="Arial" charset="0"/>
              </a:rPr>
              <a:t>gan jaunu pretplūdu </a:t>
            </a:r>
            <a:r>
              <a:rPr lang="lv-LV" sz="1500" b="1" dirty="0" err="1">
                <a:latin typeface="Arial" charset="0"/>
                <a:cs typeface="Arial" charset="0"/>
              </a:rPr>
              <a:t>aizsargbūvju</a:t>
            </a:r>
            <a:r>
              <a:rPr lang="lv-LV" sz="1500" b="1" dirty="0">
                <a:latin typeface="Arial" charset="0"/>
                <a:cs typeface="Arial" charset="0"/>
              </a:rPr>
              <a:t> būvniecību un zaļās infrastruktūras </a:t>
            </a:r>
            <a:r>
              <a:rPr lang="lv-LV" sz="1500" b="1" dirty="0" smtClean="0">
                <a:latin typeface="Arial" charset="0"/>
                <a:cs typeface="Arial" charset="0"/>
              </a:rPr>
              <a:t>izveidi</a:t>
            </a:r>
            <a:r>
              <a:rPr lang="lv-LV" sz="1500" dirty="0" smtClean="0">
                <a:latin typeface="Arial" charset="0"/>
                <a:cs typeface="Arial" charset="0"/>
              </a:rPr>
              <a:t>.</a:t>
            </a:r>
            <a:endParaRPr lang="lv-LV" sz="1500" dirty="0">
              <a:latin typeface="Arial" charset="0"/>
              <a:cs typeface="Arial" charset="0"/>
            </a:endParaRPr>
          </a:p>
          <a:p>
            <a:pPr marL="808038" indent="-449263" eaLnBrk="1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lv-LV" sz="1500" dirty="0">
                <a:latin typeface="Arial" charset="0"/>
                <a:cs typeface="Arial" charset="0"/>
              </a:rPr>
              <a:t> atbilstoši</a:t>
            </a:r>
            <a:r>
              <a:rPr lang="lv-LV" sz="1500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lv-LV" sz="1500" b="1" dirty="0">
                <a:solidFill>
                  <a:srgbClr val="C00000"/>
                </a:solidFill>
                <a:latin typeface="Arial" charset="0"/>
                <a:cs typeface="Arial" charset="0"/>
              </a:rPr>
              <a:t>plūdu riska pārvaldības plāniem</a:t>
            </a:r>
            <a:r>
              <a:rPr lang="lv-LV" sz="15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.</a:t>
            </a:r>
          </a:p>
          <a:p>
            <a:pPr marL="808038" indent="-808038" eaLnBrk="1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lang="lv-LV" altLang="lv-LV" sz="1500" b="1" dirty="0" smtClean="0">
                <a:solidFill>
                  <a:srgbClr val="0062AC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Finansējuma </a:t>
            </a:r>
            <a:r>
              <a:rPr lang="lv-LV" altLang="lv-LV" sz="1500" b="1" dirty="0">
                <a:solidFill>
                  <a:srgbClr val="0062AC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saņēmējs</a:t>
            </a:r>
            <a:r>
              <a:rPr lang="lv-LV" altLang="lv-LV" sz="1500" b="1" dirty="0" smtClean="0">
                <a:solidFill>
                  <a:srgbClr val="0062AC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15963" indent="-357188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811213" algn="l"/>
              </a:tabLst>
              <a:defRPr/>
            </a:pPr>
            <a:r>
              <a:rPr lang="lv-LV" altLang="lv-LV" sz="1500" b="1" dirty="0" smtClean="0">
                <a:latin typeface="Arial" panose="020B0604020202020204" pitchFamily="34" charset="0"/>
              </a:rPr>
              <a:t>pašvaldības</a:t>
            </a:r>
            <a:r>
              <a:rPr lang="lv-LV" altLang="lv-LV" sz="1500" dirty="0">
                <a:latin typeface="Arial" panose="020B0604020202020204" pitchFamily="34" charset="0"/>
              </a:rPr>
              <a:t>, </a:t>
            </a:r>
            <a:endParaRPr lang="lv-LV" altLang="lv-LV" sz="1500" dirty="0" smtClean="0">
              <a:latin typeface="Arial" panose="020B0604020202020204" pitchFamily="34" charset="0"/>
            </a:endParaRPr>
          </a:p>
          <a:p>
            <a:pPr marL="715963" indent="-357188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811213" algn="l"/>
              </a:tabLst>
              <a:defRPr/>
            </a:pPr>
            <a:r>
              <a:rPr lang="lv-LV" altLang="lv-LV" sz="1500" b="1" dirty="0" smtClean="0">
                <a:latin typeface="Arial" panose="020B0604020202020204" pitchFamily="34" charset="0"/>
              </a:rPr>
              <a:t>iestādes </a:t>
            </a:r>
            <a:r>
              <a:rPr lang="lv-LV" altLang="lv-LV" sz="1500" b="1" dirty="0">
                <a:latin typeface="Arial" panose="020B0604020202020204" pitchFamily="34" charset="0"/>
              </a:rPr>
              <a:t>vai komersanti</a:t>
            </a:r>
            <a:r>
              <a:rPr lang="lv-LV" altLang="lv-LV" sz="1500" dirty="0">
                <a:latin typeface="Arial" panose="020B0604020202020204" pitchFamily="34" charset="0"/>
              </a:rPr>
              <a:t>, kuriem, pamatojoties uz normatīvajiem aktiem ir jānodrošina pretplūdu pasākumi un kuru saimnieciskā darbība nav izraisījusi plūdu </a:t>
            </a:r>
            <a:r>
              <a:rPr lang="lv-LV" altLang="lv-LV" sz="1500" dirty="0" smtClean="0">
                <a:latin typeface="Arial" panose="020B0604020202020204" pitchFamily="34" charset="0"/>
              </a:rPr>
              <a:t>draudus.</a:t>
            </a:r>
          </a:p>
          <a:p>
            <a:pPr marL="358775" indent="-358775" eaLnBrk="1" hangingPunct="1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tabLst>
                <a:tab pos="811213" algn="l"/>
              </a:tabLst>
              <a:defRPr/>
            </a:pPr>
            <a:r>
              <a:rPr lang="lv-LV" altLang="lv-LV" sz="1500" b="1" dirty="0" smtClean="0">
                <a:solidFill>
                  <a:srgbClr val="0062AC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Rādītāji</a:t>
            </a:r>
            <a:r>
              <a:rPr lang="lv-LV" altLang="lv-LV" sz="1500" b="1" dirty="0">
                <a:solidFill>
                  <a:srgbClr val="0062AC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536575" indent="-273050" eaLnBrk="1" hangingPunct="1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811213" algn="l"/>
              </a:tabLst>
              <a:defRPr/>
            </a:pPr>
            <a:r>
              <a:rPr lang="lv-LV" altLang="lv-LV" sz="1500" dirty="0" smtClean="0">
                <a:latin typeface="Arial" panose="020B0604020202020204" pitchFamily="34" charset="0"/>
              </a:rPr>
              <a:t>(</a:t>
            </a:r>
            <a:r>
              <a:rPr lang="lv-LV" altLang="lv-LV" sz="1500" b="1" dirty="0" smtClean="0">
                <a:latin typeface="Arial" panose="020B0604020202020204" pitchFamily="34" charset="0"/>
              </a:rPr>
              <a:t>I</a:t>
            </a:r>
            <a:r>
              <a:rPr lang="lv-LV" altLang="lv-LV" sz="1500" dirty="0" smtClean="0">
                <a:latin typeface="Arial" panose="020B0604020202020204" pitchFamily="34" charset="0"/>
              </a:rPr>
              <a:t>) </a:t>
            </a:r>
            <a:r>
              <a:rPr lang="lv-LV" altLang="lv-LV" sz="1500" b="1" dirty="0" smtClean="0">
                <a:latin typeface="Arial" panose="020B0604020202020204" pitchFamily="34" charset="0"/>
              </a:rPr>
              <a:t>Iedzīvotāji, kuri gūst labu no pretplūdu pasākumiem </a:t>
            </a:r>
            <a:r>
              <a:rPr lang="lv-LV" altLang="lv-LV" sz="1500" dirty="0" smtClean="0">
                <a:latin typeface="Arial" panose="020B0604020202020204" pitchFamily="34" charset="0"/>
              </a:rPr>
              <a:t>– 200 000 iedz.</a:t>
            </a:r>
          </a:p>
          <a:p>
            <a:pPr marL="536575" indent="-273050" eaLnBrk="1" hangingPunct="1">
              <a:lnSpc>
                <a:spcPct val="120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811213" algn="l"/>
              </a:tabLst>
              <a:defRPr/>
            </a:pPr>
            <a:r>
              <a:rPr lang="lv-LV" altLang="lv-LV" sz="1500" dirty="0" smtClean="0">
                <a:latin typeface="Arial" panose="020B0604020202020204" pitchFamily="34" charset="0"/>
              </a:rPr>
              <a:t>(</a:t>
            </a:r>
            <a:r>
              <a:rPr lang="lv-LV" altLang="lv-LV" sz="1500" b="1" dirty="0" smtClean="0">
                <a:latin typeface="Arial" panose="020B0604020202020204" pitchFamily="34" charset="0"/>
              </a:rPr>
              <a:t>R</a:t>
            </a:r>
            <a:r>
              <a:rPr lang="lv-LV" altLang="lv-LV" sz="1500" dirty="0" smtClean="0">
                <a:latin typeface="Arial" panose="020B0604020202020204" pitchFamily="34" charset="0"/>
              </a:rPr>
              <a:t>) </a:t>
            </a:r>
            <a:r>
              <a:rPr lang="lv-LV" altLang="lv-LV" sz="1500" b="1" dirty="0" smtClean="0">
                <a:latin typeface="Arial" panose="020B0604020202020204" pitchFamily="34" charset="0"/>
              </a:rPr>
              <a:t>Piesārņotās vietas un piesārņojumu emitējošie objekti</a:t>
            </a:r>
            <a:r>
              <a:rPr lang="lv-LV" altLang="lv-LV" sz="1500" dirty="0" smtClean="0">
                <a:latin typeface="Arial" panose="020B0604020202020204" pitchFamily="34" charset="0"/>
              </a:rPr>
              <a:t>, kuriem samazināts vides un sociālekonomisko zaudējumu risks, kas rastos šo vietu applūšanas rezultātā – vismaz  14</a:t>
            </a:r>
            <a:endParaRPr lang="lv-LV" sz="15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lv-LV" sz="1500" dirty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buClr>
                <a:srgbClr val="000000"/>
              </a:buClr>
              <a:buSzPct val="100000"/>
              <a:defRPr/>
            </a:pPr>
            <a:endParaRPr lang="lv-LV" sz="1500" dirty="0">
              <a:solidFill>
                <a:srgbClr val="00664D"/>
              </a:solidFill>
              <a:latin typeface="Arial" charset="0"/>
              <a:cs typeface="Arial" charset="0"/>
            </a:endParaRPr>
          </a:p>
          <a:p>
            <a:pPr marL="0" lvl="1" eaLnBrk="1" hangingPunct="1">
              <a:lnSpc>
                <a:spcPct val="120000"/>
              </a:lnSpc>
              <a:spcBef>
                <a:spcPts val="600"/>
              </a:spcBef>
              <a:spcAft>
                <a:spcPts val="200"/>
              </a:spcAft>
              <a:defRPr/>
            </a:pPr>
            <a:endParaRPr lang="lv-LV" sz="1500" b="1" dirty="0">
              <a:solidFill>
                <a:srgbClr val="026227"/>
              </a:solidFill>
              <a:latin typeface="Arial" charset="0"/>
            </a:endParaRPr>
          </a:p>
          <a:p>
            <a:pPr marL="0" lvl="1" eaLnBrk="1" hangingPunct="1">
              <a:lnSpc>
                <a:spcPct val="120000"/>
              </a:lnSpc>
              <a:spcBef>
                <a:spcPts val="600"/>
              </a:spcBef>
              <a:spcAft>
                <a:spcPts val="200"/>
              </a:spcAft>
              <a:defRPr/>
            </a:pPr>
            <a:endParaRPr lang="lv-LV" sz="1500" dirty="0">
              <a:solidFill>
                <a:srgbClr val="026227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30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549275" y="1870593"/>
            <a:ext cx="8137525" cy="278935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07000"/>
              </a:lnSpc>
              <a:spcAft>
                <a:spcPts val="600"/>
              </a:spcAft>
            </a:pPr>
            <a:r>
              <a:rPr lang="lv-LV" altLang="lv-LV" sz="1800" b="1" dirty="0">
                <a:solidFill>
                  <a:srgbClr val="0070C0"/>
                </a:solidFill>
                <a:cs typeface="Times New Roman" panose="02020603050405020304" pitchFamily="18" charset="0"/>
              </a:rPr>
              <a:t>Atlases kārtas: </a:t>
            </a:r>
          </a:p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altLang="lv-LV" sz="1800" u="sng" dirty="0">
                <a:solidFill>
                  <a:srgbClr val="0070C0"/>
                </a:solidFill>
                <a:cs typeface="Times New Roman" panose="02020603050405020304" pitchFamily="18" charset="0"/>
              </a:rPr>
              <a:t>1. atlases kārta </a:t>
            </a:r>
            <a:r>
              <a:rPr lang="lv-LV" altLang="lv-LV" sz="1800" dirty="0">
                <a:cs typeface="Times New Roman" panose="02020603050405020304" pitchFamily="18" charset="0"/>
              </a:rPr>
              <a:t>– </a:t>
            </a:r>
            <a:r>
              <a:rPr lang="lv-LV" altLang="lv-LV" sz="1800" b="1" dirty="0">
                <a:cs typeface="Times New Roman" panose="02020603050405020304" pitchFamily="18" charset="0"/>
              </a:rPr>
              <a:t>1,1 milj</a:t>
            </a:r>
            <a:r>
              <a:rPr lang="lv-LV" altLang="lv-LV" sz="1800" dirty="0">
                <a:cs typeface="Times New Roman" panose="02020603050405020304" pitchFamily="18" charset="0"/>
              </a:rPr>
              <a:t>. </a:t>
            </a:r>
            <a:r>
              <a:rPr lang="lv-LV" altLang="lv-LV" sz="1800" i="1" dirty="0" err="1" smtClean="0">
                <a:cs typeface="Times New Roman" panose="02020603050405020304" pitchFamily="18" charset="0"/>
              </a:rPr>
              <a:t>euro</a:t>
            </a:r>
            <a:r>
              <a:rPr lang="lv-LV" altLang="lv-LV" sz="1800" dirty="0" smtClean="0">
                <a:cs typeface="Times New Roman" panose="02020603050405020304" pitchFamily="18" charset="0"/>
              </a:rPr>
              <a:t> </a:t>
            </a:r>
            <a:r>
              <a:rPr lang="lv-LV" altLang="lv-LV" sz="1800" dirty="0">
                <a:cs typeface="Times New Roman" panose="02020603050405020304" pitchFamily="18" charset="0"/>
              </a:rPr>
              <a:t>ERAF </a:t>
            </a:r>
            <a:endParaRPr lang="lv-LV" altLang="lv-LV" sz="1800" dirty="0" smtClean="0">
              <a:cs typeface="Times New Roman" panose="02020603050405020304" pitchFamily="18" charset="0"/>
            </a:endParaRPr>
          </a:p>
          <a:p>
            <a:pPr marL="442913" indent="-179388" algn="just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altLang="lv-LV" sz="1800" dirty="0" smtClean="0">
                <a:cs typeface="Times New Roman" panose="02020603050405020304" pitchFamily="18" charset="0"/>
              </a:rPr>
              <a:t>Ogres aizsargdambja rekonstrukcijas projekts </a:t>
            </a:r>
            <a:r>
              <a:rPr lang="lv-LV" altLang="lv-LV" sz="1800" dirty="0">
                <a:cs typeface="Times New Roman" panose="02020603050405020304" pitchFamily="18" charset="0"/>
              </a:rPr>
              <a:t>kā </a:t>
            </a:r>
            <a:r>
              <a:rPr lang="lv-LV" altLang="lv-LV" sz="1800" dirty="0" smtClean="0">
                <a:cs typeface="Times New Roman" panose="02020603050405020304" pitchFamily="18" charset="0"/>
              </a:rPr>
              <a:t>izņēmuma gadījums, </a:t>
            </a:r>
          </a:p>
          <a:p>
            <a:pPr marL="442913" indent="-179388" algn="just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altLang="lv-LV" sz="1800" dirty="0" smtClean="0">
                <a:cs typeface="Times New Roman" panose="02020603050405020304" pitchFamily="18" charset="0"/>
              </a:rPr>
              <a:t>Īstenots </a:t>
            </a:r>
            <a:r>
              <a:rPr lang="lv-LV" altLang="lv-LV" sz="1800" dirty="0">
                <a:cs typeface="Times New Roman" panose="02020603050405020304" pitchFamily="18" charset="0"/>
              </a:rPr>
              <a:t>2015 </a:t>
            </a:r>
            <a:r>
              <a:rPr lang="lv-LV" altLang="lv-LV" sz="1800" dirty="0" smtClean="0">
                <a:cs typeface="Times New Roman" panose="02020603050405020304" pitchFamily="18" charset="0"/>
              </a:rPr>
              <a:t>gadā.</a:t>
            </a:r>
          </a:p>
          <a:p>
            <a:pPr marL="263525" algn="just" eaLnBrk="1" hangingPunct="1">
              <a:spcAft>
                <a:spcPts val="600"/>
              </a:spcAft>
            </a:pPr>
            <a:endParaRPr lang="lv-LV" altLang="lv-LV" sz="1800" dirty="0">
              <a:cs typeface="Times New Roman" panose="02020603050405020304" pitchFamily="18" charset="0"/>
            </a:endParaRPr>
          </a:p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altLang="lv-LV" sz="1800" u="sng" dirty="0">
                <a:solidFill>
                  <a:srgbClr val="0070C0"/>
                </a:solidFill>
                <a:cs typeface="Times New Roman" panose="02020603050405020304" pitchFamily="18" charset="0"/>
              </a:rPr>
              <a:t>2.atlases kārta </a:t>
            </a:r>
            <a:r>
              <a:rPr lang="lv-LV" altLang="lv-LV" sz="1800" dirty="0">
                <a:cs typeface="Times New Roman" panose="02020603050405020304" pitchFamily="18" charset="0"/>
              </a:rPr>
              <a:t>-  </a:t>
            </a:r>
            <a:r>
              <a:rPr lang="lv-LV" altLang="lv-LV" sz="1800" b="1" dirty="0">
                <a:cs typeface="Times New Roman" panose="02020603050405020304" pitchFamily="18" charset="0"/>
              </a:rPr>
              <a:t>27,82 milj.</a:t>
            </a:r>
            <a:r>
              <a:rPr lang="lv-LV" altLang="lv-LV" sz="1800" dirty="0">
                <a:cs typeface="Times New Roman" panose="02020603050405020304" pitchFamily="18" charset="0"/>
              </a:rPr>
              <a:t> </a:t>
            </a:r>
            <a:r>
              <a:rPr lang="lv-LV" altLang="lv-LV" sz="1800" i="1" dirty="0" err="1">
                <a:cs typeface="Times New Roman" panose="02020603050405020304" pitchFamily="18" charset="0"/>
              </a:rPr>
              <a:t>euro</a:t>
            </a:r>
            <a:r>
              <a:rPr lang="lv-LV" altLang="lv-LV" sz="1800" dirty="0">
                <a:cs typeface="Times New Roman" panose="02020603050405020304" pitchFamily="18" charset="0"/>
              </a:rPr>
              <a:t> </a:t>
            </a:r>
            <a:r>
              <a:rPr lang="lv-LV" altLang="lv-LV" sz="1800" dirty="0" smtClean="0">
                <a:cs typeface="Times New Roman" panose="02020603050405020304" pitchFamily="18" charset="0"/>
              </a:rPr>
              <a:t>ERAF </a:t>
            </a:r>
            <a:endParaRPr lang="lv-LV" altLang="lv-LV" sz="1800" dirty="0"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tabLst>
                <a:tab pos="263525" algn="l"/>
              </a:tabLst>
            </a:pPr>
            <a:r>
              <a:rPr lang="lv-LV" altLang="lv-LV" sz="1800" dirty="0" smtClean="0">
                <a:cs typeface="Times New Roman" panose="02020603050405020304" pitchFamily="18" charset="0"/>
              </a:rPr>
              <a:t>	Projektu uzsākšana pēc Upju </a:t>
            </a:r>
            <a:r>
              <a:rPr lang="lv-LV" altLang="lv-LV" sz="1800" dirty="0">
                <a:cs typeface="Times New Roman" panose="02020603050405020304" pitchFamily="18" charset="0"/>
              </a:rPr>
              <a:t>baseinu apsaimniekošanas </a:t>
            </a:r>
            <a:r>
              <a:rPr lang="lv-LV" altLang="lv-LV" sz="1800" dirty="0" smtClean="0">
                <a:cs typeface="Times New Roman" panose="02020603050405020304" pitchFamily="18" charset="0"/>
              </a:rPr>
              <a:t>plānu 	(</a:t>
            </a:r>
            <a:r>
              <a:rPr lang="lv-LV" altLang="lv-LV" sz="1800" dirty="0">
                <a:cs typeface="Times New Roman" panose="02020603050405020304" pitchFamily="18" charset="0"/>
              </a:rPr>
              <a:t>UBAP) </a:t>
            </a:r>
            <a:r>
              <a:rPr lang="lv-LV" altLang="lv-LV" sz="1800" dirty="0" smtClean="0">
                <a:cs typeface="Times New Roman" panose="02020603050405020304" pitchFamily="18" charset="0"/>
              </a:rPr>
              <a:t>izstrādes, saskaņā ar tajos iekļauto plūdu programmu</a:t>
            </a:r>
            <a:endParaRPr lang="lv-LV" altLang="lv-LV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438400" y="616670"/>
            <a:ext cx="6096000" cy="608815"/>
          </a:xfrm>
        </p:spPr>
        <p:txBody>
          <a:bodyPr>
            <a:normAutofit/>
          </a:bodyPr>
          <a:lstStyle/>
          <a:p>
            <a:pPr algn="ctr"/>
            <a:r>
              <a:rPr lang="lv-LV" sz="2000" dirty="0" smtClean="0"/>
              <a:t>SAM 5.1.1. pamatinformācija (2) </a:t>
            </a:r>
            <a:endParaRPr lang="lv-LV" sz="2000" dirty="0"/>
          </a:p>
        </p:txBody>
      </p:sp>
    </p:spTree>
    <p:extLst>
      <p:ext uri="{BB962C8B-B14F-4D97-AF65-F5344CB8AC3E}">
        <p14:creationId xmlns:p14="http://schemas.microsoft.com/office/powerpoint/2010/main" val="105602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31829"/>
            <a:ext cx="6096000" cy="721936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/>
              <a:t>Nacionālās nozīmes plūdu riska teritorijas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5118" y="1703711"/>
            <a:ext cx="3689810" cy="314219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algn="ctr"/>
            <a:r>
              <a:rPr lang="lv-LV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Daugavas baseins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(Rīgas jūras līcis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Rīga </a:t>
            </a:r>
            <a:endParaRPr lang="lv-LV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- Rīgas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HES </a:t>
            </a:r>
            <a:endParaRPr lang="lv-LV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- Pļaviņu HES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-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Ķeguma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- Jēkabpils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- Daugavpils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Daugava - Pļaviņas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Ogre - Ogre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Lubānas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ezers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Lubānas zemiene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Oša - </a:t>
            </a:r>
            <a:r>
              <a:rPr lang="lv-LV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Ošas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polderi</a:t>
            </a:r>
            <a:endParaRPr lang="lv-LV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505118" y="5071621"/>
            <a:ext cx="3689810" cy="11448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Gaujas baseins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Gauja - Ādaži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Gauja - Carnikava</a:t>
            </a:r>
            <a:endParaRPr lang="lv-LV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4455735" y="1684335"/>
            <a:ext cx="4050385" cy="175644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Lielupes baseins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Lielupe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(Rīgas jūras līcis) – Jūrmala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Lielupe (</a:t>
            </a:r>
            <a:r>
              <a:rPr lang="lv-LV" sz="1500" dirty="0" err="1">
                <a:latin typeface="Arial" panose="020B0604020202020204" pitchFamily="34" charset="0"/>
                <a:cs typeface="Arial" panose="020B0604020202020204" pitchFamily="34" charset="0"/>
              </a:rPr>
              <a:t>Vecbērze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)  - </a:t>
            </a:r>
            <a:r>
              <a:rPr lang="lv-LV" sz="1500" dirty="0" err="1">
                <a:latin typeface="Arial" panose="020B0604020202020204" pitchFamily="34" charset="0"/>
                <a:cs typeface="Arial" panose="020B0604020202020204" pitchFamily="34" charset="0"/>
              </a:rPr>
              <a:t>Vecbērzes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 polderi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Lielupe - Lielupes palieņu polderi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Lielupe – Jelgava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Babītes ezers - Babītes polderis</a:t>
            </a:r>
          </a:p>
        </p:txBody>
      </p:sp>
      <p:sp>
        <p:nvSpPr>
          <p:cNvPr id="12" name="Content Placeholder 7"/>
          <p:cNvSpPr txBox="1">
            <a:spLocks/>
          </p:cNvSpPr>
          <p:nvPr/>
        </p:nvSpPr>
        <p:spPr bwMode="auto">
          <a:xfrm>
            <a:off x="4484016" y="3622500"/>
            <a:ext cx="4050384" cy="25939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Ventas baseins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Venta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(Baltijas jūra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Ventspils </a:t>
            </a:r>
            <a:endParaRPr lang="lv-LV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Užava -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Užavas polderi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Liepājas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ezers - Liepājas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ezera polderi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Saka ( Baltijas jūra)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- Pāvilosta </a:t>
            </a:r>
            <a:endParaRPr lang="lv-LV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Engures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ezers -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Engures ezera polderi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Papes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ezers -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Papes ezera polderis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Bārta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Bārtas -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upes lejtece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Baltijas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jūra -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Liepāja</a:t>
            </a:r>
          </a:p>
        </p:txBody>
      </p:sp>
    </p:spTree>
    <p:extLst>
      <p:ext uri="{BB962C8B-B14F-4D97-AF65-F5344CB8AC3E}">
        <p14:creationId xmlns:p14="http://schemas.microsoft.com/office/powerpoint/2010/main" val="3288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1179" y="437561"/>
            <a:ext cx="6096000" cy="816204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/>
              <a:t>Principi plūdu riskam pakļauto teritoriju </a:t>
            </a:r>
            <a:r>
              <a:rPr lang="lv-LV" dirty="0" err="1" smtClean="0"/>
              <a:t>prioritizēšanai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323" y="1941601"/>
            <a:ext cx="7627856" cy="299804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Iedzīvotāji (skaits)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Lielas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nozīmes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ceļi (garums)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HES (skaits)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Polderi (platība)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NAI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potenciāli piesārņotās vietas (skaits)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Īpaši aizsargājamās dabas teritorijas (platība)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Lauksaimniecības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zemes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(platība)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Ūdens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ņemšanas vietas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(skaits)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647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6870" y="417064"/>
            <a:ext cx="5663938" cy="761287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/>
              <a:t>Indikatīvie kritēriji projektu </a:t>
            </a:r>
            <a:r>
              <a:rPr lang="lv-LV" dirty="0" err="1" smtClean="0"/>
              <a:t>priekšatlasei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6100" y="1700501"/>
            <a:ext cx="8140700" cy="3804692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Vērtē: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vai projekta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ietvaros tiks novērsti plūdu draudi lielām apdzīvotām vietām, </a:t>
            </a:r>
            <a:endParaRPr lang="lv-L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cik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daudz iedzīvotāju tiks pasargāti, </a:t>
            </a:r>
            <a:endParaRPr lang="lv-LV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vai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projekta ieviešana novērsīs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piesārņojuma izplatību (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NAI,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objekti ar A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kategorijas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piesārņojošās darbības atļaujām),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ai pasargās:</a:t>
            </a:r>
          </a:p>
          <a:p>
            <a:pPr marL="536575" indent="-1778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nacionālas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nozīmes infrastruktūras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objektus (elektropārvades līnijas, dzelzceļa infrastruktūra, NATURA 2000 u.c.)</a:t>
            </a:r>
          </a:p>
          <a:p>
            <a:pPr marL="536575" indent="-1778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sociālo infrastruktūru (skolas, slimnīcas, muzeji u.c.)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vai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novērsīs lokāla piesārņojuma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izplatību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(benzīntanki, izgāztuves, kapsētas u.c.)</a:t>
            </a:r>
          </a:p>
        </p:txBody>
      </p:sp>
      <p:pic>
        <p:nvPicPr>
          <p:cNvPr id="1026" name="Picture 2" descr="https://sendgrid.com/blog/wp-content/uploads/2013/01/Question-mar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213" y="391242"/>
            <a:ext cx="643659" cy="71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59193" y="5505193"/>
            <a:ext cx="7095797" cy="35394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Ieguldījums rādītāju sasniegšanā</a:t>
            </a:r>
            <a:endParaRPr lang="lv-LV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comediva.com/wp-content/uploads/2015/03/main.exclamation-point.jpg.html_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4" y="5410015"/>
            <a:ext cx="398267" cy="54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comediva.com/wp-content/uploads/2015/03/main.exclamation-point.jpg.html_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133" y="5436097"/>
            <a:ext cx="398267" cy="54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643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2333" y="670362"/>
            <a:ext cx="3960829" cy="567640"/>
          </a:xfrm>
        </p:spPr>
        <p:txBody>
          <a:bodyPr/>
          <a:lstStyle/>
          <a:p>
            <a:r>
              <a:rPr lang="lv-LV" dirty="0" smtClean="0"/>
              <a:t>Atbalstāmās darbības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>
            <a:off x="603314" y="1624571"/>
            <a:ext cx="8116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dirty="0" smtClean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lv-LV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Esošo hidrotehnisko būvju, tehnoloģisko iekārtu un pārgāžņu pārbūve un atjaunošana</a:t>
            </a:r>
            <a:endParaRPr lang="lv-LV" dirty="0" smtClean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/>
            <a:endParaRPr lang="lv-LV" dirty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lv-LV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Jaunu pretplūdu </a:t>
            </a:r>
            <a:r>
              <a:rPr lang="lv-LV" b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aizsargbūvju</a:t>
            </a:r>
            <a:r>
              <a:rPr lang="lv-LV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būvniecība</a:t>
            </a:r>
            <a:r>
              <a:rPr lang="lv-LV" dirty="0" smtClean="0">
                <a:latin typeface="Arial" panose="020B0604020202020204" pitchFamily="34" charset="0"/>
              </a:rPr>
              <a:t>, </a:t>
            </a:r>
            <a:r>
              <a:rPr lang="lv-LV" dirty="0">
                <a:latin typeface="Arial" panose="020B0604020202020204" pitchFamily="34" charset="0"/>
              </a:rPr>
              <a:t>ja to ierīkošana pamatota ar hidroloģiskiem un hidrauliskiem </a:t>
            </a:r>
            <a:r>
              <a:rPr lang="lv-LV" dirty="0" smtClean="0">
                <a:latin typeface="Arial" panose="020B0604020202020204" pitchFamily="34" charset="0"/>
              </a:rPr>
              <a:t>aprēķiniem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lv-LV" dirty="0" smtClean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lv-LV" alt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Būves apdraudējuma </a:t>
            </a:r>
            <a:r>
              <a:rPr lang="lv-LV" altLang="lv-LV" dirty="0">
                <a:latin typeface="Arial" panose="020B0604020202020204" pitchFamily="34" charset="0"/>
                <a:cs typeface="Arial" panose="020B0604020202020204" pitchFamily="34" charset="0"/>
              </a:rPr>
              <a:t>mazināšanai </a:t>
            </a:r>
            <a:r>
              <a:rPr lang="lv-LV" altLang="lv-LV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jūras erozijas riskam pakļautajās teritorijās</a:t>
            </a:r>
            <a:endParaRPr lang="lv-LV" altLang="lv-LV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lv-LV" dirty="0" smtClean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lv-LV" dirty="0" smtClean="0">
                <a:solidFill>
                  <a:srgbClr val="0070C0"/>
                </a:solidFill>
                <a:latin typeface="Arial" panose="020B0604020202020204" pitchFamily="34" charset="0"/>
              </a:rPr>
              <a:t>Virszemes </a:t>
            </a:r>
            <a:r>
              <a:rPr lang="lv-LV" dirty="0">
                <a:solidFill>
                  <a:srgbClr val="0070C0"/>
                </a:solidFill>
                <a:latin typeface="Arial" panose="020B0604020202020204" pitchFamily="34" charset="0"/>
              </a:rPr>
              <a:t>noteces</a:t>
            </a:r>
            <a:r>
              <a:rPr lang="lv-LV" dirty="0">
                <a:latin typeface="Arial" panose="020B0604020202020204" pitchFamily="34" charset="0"/>
              </a:rPr>
              <a:t> un lietus ūdeņu novadīšanas infrastruktūras būvju </a:t>
            </a:r>
            <a:r>
              <a:rPr lang="lv-LV" dirty="0">
                <a:solidFill>
                  <a:srgbClr val="0070C0"/>
                </a:solidFill>
                <a:latin typeface="Arial" panose="020B0604020202020204" pitchFamily="34" charset="0"/>
              </a:rPr>
              <a:t>būvniecība un </a:t>
            </a:r>
            <a:r>
              <a:rPr lang="lv-LV" dirty="0" smtClean="0">
                <a:solidFill>
                  <a:srgbClr val="0070C0"/>
                </a:solidFill>
                <a:latin typeface="Arial" panose="020B0604020202020204" pitchFamily="34" charset="0"/>
              </a:rPr>
              <a:t>pārbūve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lv-LV" dirty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lv-LV" dirty="0">
                <a:latin typeface="Arial" panose="020B0604020202020204" pitchFamily="34" charset="0"/>
              </a:rPr>
              <a:t>D</a:t>
            </a:r>
            <a:r>
              <a:rPr lang="lv-LV" dirty="0" smtClean="0">
                <a:latin typeface="Arial" panose="020B0604020202020204" pitchFamily="34" charset="0"/>
              </a:rPr>
              <a:t>abiskas </a:t>
            </a:r>
            <a:r>
              <a:rPr lang="lv-LV" dirty="0">
                <a:latin typeface="Arial" panose="020B0604020202020204" pitchFamily="34" charset="0"/>
              </a:rPr>
              <a:t>teritorijas </a:t>
            </a:r>
            <a:r>
              <a:rPr lang="lv-LV" dirty="0" smtClean="0">
                <a:latin typeface="Arial" panose="020B0604020202020204" pitchFamily="34" charset="0"/>
              </a:rPr>
              <a:t>(</a:t>
            </a:r>
            <a:r>
              <a:rPr lang="lv-LV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zaļā infrastruktūra</a:t>
            </a:r>
            <a:r>
              <a:rPr lang="lv-LV" dirty="0" smtClean="0">
                <a:latin typeface="Arial" panose="020B0604020202020204" pitchFamily="34" charset="0"/>
              </a:rPr>
              <a:t>) </a:t>
            </a:r>
            <a:r>
              <a:rPr lang="lv-LV" dirty="0">
                <a:latin typeface="Arial" panose="020B0604020202020204" pitchFamily="34" charset="0"/>
              </a:rPr>
              <a:t>pilnīga vai daļēja atjaunošana un "zaļo" risinājumu izmantošana plūdu risku </a:t>
            </a:r>
            <a:r>
              <a:rPr lang="lv-LV" dirty="0" smtClean="0">
                <a:latin typeface="Arial" panose="020B0604020202020204" pitchFamily="34" charset="0"/>
              </a:rPr>
              <a:t>novēršanai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lv-LV" dirty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lv-LV" dirty="0">
                <a:latin typeface="Arial" panose="020B0604020202020204" pitchFamily="34" charset="0"/>
              </a:rPr>
              <a:t>V</a:t>
            </a:r>
            <a:r>
              <a:rPr lang="lv-LV" dirty="0" smtClean="0">
                <a:latin typeface="Arial" panose="020B0604020202020204" pitchFamily="34" charset="0"/>
              </a:rPr>
              <a:t>ides nosacījumu </a:t>
            </a:r>
            <a:r>
              <a:rPr lang="lv-LV" dirty="0" smtClean="0">
                <a:solidFill>
                  <a:srgbClr val="0070C0"/>
                </a:solidFill>
                <a:latin typeface="Arial" panose="020B0604020202020204" pitchFamily="34" charset="0"/>
              </a:rPr>
              <a:t>integrācija preču un pakalpojumu iepirkumos ("</a:t>
            </a:r>
            <a:r>
              <a:rPr lang="lv-LV" b="1" dirty="0" smtClean="0">
                <a:latin typeface="Arial" panose="020B0604020202020204" pitchFamily="34" charset="0"/>
              </a:rPr>
              <a:t>zaļais </a:t>
            </a:r>
            <a:r>
              <a:rPr lang="lv-LV" b="1" dirty="0" smtClean="0">
                <a:latin typeface="Arial" panose="020B0604020202020204" pitchFamily="34" charset="0"/>
              </a:rPr>
              <a:t>publiskais iepirkums</a:t>
            </a:r>
            <a:r>
              <a:rPr lang="lv-LV" dirty="0" smtClean="0">
                <a:latin typeface="Arial" panose="020B0604020202020204" pitchFamily="34" charset="0"/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1118068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992"/>
            <a:ext cx="6096000" cy="589961"/>
          </a:xfrm>
        </p:spPr>
        <p:txBody>
          <a:bodyPr/>
          <a:lstStyle/>
          <a:p>
            <a:pPr algn="ctr"/>
            <a:r>
              <a:rPr lang="lv-LV" dirty="0" smtClean="0"/>
              <a:t>Projektu vērtēšanas kritēriji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060" y="1780095"/>
            <a:ext cx="8396140" cy="437357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Atbilstība upju baseinu apsaimniekošanas plāniem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gatavības</a:t>
            </a:r>
            <a:r>
              <a:rPr lang="lv-LV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pakāpe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Investīciju</a:t>
            </a:r>
            <a:r>
              <a:rPr lang="lv-LV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ieguldījumu</a:t>
            </a:r>
            <a:r>
              <a:rPr lang="lv-LV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efektivitāte</a:t>
            </a:r>
            <a:r>
              <a:rPr lang="lv-LV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v-LV" sz="18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tabLst>
                <a:tab pos="358775" algn="l"/>
              </a:tabLst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Ieguldītais </a:t>
            </a:r>
            <a:r>
              <a:rPr 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finansējums EUR uz vienu iedzīvotāju, kas gūst labumu no </a:t>
            </a:r>
            <a:r>
              <a:rPr 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pretplūdu pasākumiem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Ieguldījumu ekonomiskā </a:t>
            </a:r>
            <a:r>
              <a:rPr lang="lv-LV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atdeve</a:t>
            </a:r>
          </a:p>
          <a:p>
            <a:pPr marL="358775" indent="-358775" algn="just">
              <a:spcAft>
                <a:spcPts val="600"/>
              </a:spcAft>
              <a:tabLst>
                <a:tab pos="358775" algn="l"/>
              </a:tabLst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izmaksas pret indikatīvi noteiktajiem </a:t>
            </a:r>
            <a:r>
              <a:rPr 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ieguldījumiem plūdu seku likvidēšanā, zaudējumiem saimnieciskajai darbībai un ieguldījumiem potenciālā vides piesārņojuma likvidācijai 10 gadu </a:t>
            </a:r>
            <a:r>
              <a:rPr 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periodā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ieguldījums rezultāta 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rādītāja sasniegšanā (piesārņojuma samazinājums)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Zaļā publiskā iepirkuma piemērošana 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(horizontālā principa „ilgtspējīga attīstība” kritērijs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Zaļās infrastruktūras risinājumu 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piemērošana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4035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9035" y="635524"/>
            <a:ext cx="6096000" cy="674802"/>
          </a:xfrm>
        </p:spPr>
        <p:txBody>
          <a:bodyPr/>
          <a:lstStyle/>
          <a:p>
            <a:pPr algn="ctr"/>
            <a:r>
              <a:rPr lang="lv-LV" dirty="0" smtClean="0"/>
              <a:t>Laika grafiks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181" y="1752600"/>
            <a:ext cx="8418137" cy="467648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5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Ex-ante</a:t>
            </a: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nosacījuma izpilde (upju baseinu apsaimniekošanas </a:t>
            </a: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plāni)</a:t>
            </a:r>
            <a:endParaRPr lang="lv-LV" sz="1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tabLst>
                <a:tab pos="358775" algn="l"/>
              </a:tabLst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	Līdz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2015.gada 22.decembrim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</a:t>
            </a:r>
            <a:r>
              <a:rPr lang="lv-LV" sz="15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priekšatlase</a:t>
            </a:r>
            <a:endParaRPr lang="lv-LV" sz="15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tabLst>
                <a:tab pos="358775" algn="l"/>
              </a:tabLst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	2015.g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. novembris – 2016.gada 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februāris</a:t>
            </a:r>
            <a:endParaRPr lang="lv-LV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2.atlases </a:t>
            </a: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kārtas sākotnējā </a:t>
            </a: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novērtējuma un </a:t>
            </a: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vērtēšanas kritēriju izskatīšana AK/UK</a:t>
            </a:r>
          </a:p>
          <a:p>
            <a:pPr>
              <a:tabLst>
                <a:tab pos="358775" algn="l"/>
              </a:tabLst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	2016.gada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februāris – aprīlis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MKN </a:t>
            </a: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grozījumu izsludināšana VSS, izskatīšana MK</a:t>
            </a:r>
          </a:p>
          <a:p>
            <a:pPr>
              <a:tabLst>
                <a:tab pos="358775" algn="l"/>
              </a:tabLst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	2016.gada II ceturksnis</a:t>
            </a:r>
            <a:endParaRPr lang="lv-LV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atlases izsludināšana</a:t>
            </a:r>
          </a:p>
          <a:p>
            <a:pPr lvl="0">
              <a:tabLst>
                <a:tab pos="358775" algn="l"/>
              </a:tabLst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	2016.gada II – III ceturksnis</a:t>
            </a:r>
            <a:endParaRPr lang="lv-LV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iesniegumu sagatavošana un iesniegšana</a:t>
            </a:r>
          </a:p>
          <a:p>
            <a:pPr lvl="0">
              <a:tabLst>
                <a:tab pos="358775" algn="l"/>
              </a:tabLst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2016.gada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III ceturksnis</a:t>
            </a:r>
            <a:endParaRPr lang="lv-LV" sz="15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</a:t>
            </a: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iesniegumu vērtēšana, </a:t>
            </a: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civiltiesisko </a:t>
            </a:r>
            <a:r>
              <a:rPr lang="lv-LV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līgumu </a:t>
            </a: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sagatavošana</a:t>
            </a:r>
          </a:p>
          <a:p>
            <a:pPr lvl="0">
              <a:tabLst>
                <a:tab pos="358775" algn="l"/>
              </a:tabLst>
            </a:pP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2016.gada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III – IV ceturksnis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5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 slēgšana par projektu īstenošanu</a:t>
            </a:r>
          </a:p>
          <a:p>
            <a:pPr lvl="0">
              <a:tabLst>
                <a:tab pos="358775" algn="l"/>
              </a:tabLst>
            </a:pPr>
            <a:r>
              <a:rPr 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	2016.gada IV ceturksnis </a:t>
            </a:r>
            <a:r>
              <a:rPr lang="lv-LV" sz="15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lv-LV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lv-LV" sz="1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lv-LV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7320399"/>
      </p:ext>
    </p:extLst>
  </p:cSld>
  <p:clrMapOvr>
    <a:masterClrMapping/>
  </p:clrMapOvr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3570</TotalTime>
  <Words>541</Words>
  <Application>Microsoft Office PowerPoint</Application>
  <PresentationFormat>On-screen Show (4:3)</PresentationFormat>
  <Paragraphs>127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Verdana</vt:lpstr>
      <vt:lpstr>Wingdings</vt:lpstr>
      <vt:lpstr>89_Prezentacija_templateLV</vt:lpstr>
      <vt:lpstr>PowerPoint Presentation</vt:lpstr>
      <vt:lpstr>SAM 5.1.1. pamatinformācija (1)</vt:lpstr>
      <vt:lpstr>SAM 5.1.1. pamatinformācija (2) </vt:lpstr>
      <vt:lpstr>Nacionālās nozīmes plūdu riska teritorijas</vt:lpstr>
      <vt:lpstr>Principi plūdu riskam pakļauto teritoriju prioritizēšanai</vt:lpstr>
      <vt:lpstr>Indikatīvie kritēriji projektu priekšatlasei</vt:lpstr>
      <vt:lpstr>Atbalstāmās darbības</vt:lpstr>
      <vt:lpstr>Projektu vērtēšanas kritēriji</vt:lpstr>
      <vt:lpstr>Laika grafiks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Zanda Krūkle</cp:lastModifiedBy>
  <cp:revision>285</cp:revision>
  <cp:lastPrinted>2015-10-27T12:01:16Z</cp:lastPrinted>
  <dcterms:created xsi:type="dcterms:W3CDTF">2014-11-20T14:46:47Z</dcterms:created>
  <dcterms:modified xsi:type="dcterms:W3CDTF">2015-11-10T08:03:06Z</dcterms:modified>
</cp:coreProperties>
</file>