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14"/>
  </p:notesMasterIdLst>
  <p:sldIdLst>
    <p:sldId id="256" r:id="rId2"/>
    <p:sldId id="316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6" r:id="rId11"/>
    <p:sldId id="335" r:id="rId12"/>
    <p:sldId id="315" r:id="rId13"/>
  </p:sldIdLst>
  <p:sldSz cx="9144000" cy="6858000" type="screen4x3"/>
  <p:notesSz cx="7053263" cy="9356725"/>
  <p:defaultTextStyle>
    <a:defPPr>
      <a:defRPr lang="en-US"/>
    </a:defPPr>
    <a:lvl1pPr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68313" indent="-111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38213" indent="-238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408113" indent="-365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78013" indent="-49213" algn="l" defTabSz="938213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F8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39" autoAdjust="0"/>
  </p:normalViewPr>
  <p:slideViewPr>
    <p:cSldViewPr snapToGrid="0" snapToObjects="1">
      <p:cViewPr varScale="1">
        <p:scale>
          <a:sx n="102" d="100"/>
          <a:sy n="102" d="100"/>
        </p:scale>
        <p:origin x="18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EEE3-63D5-4F1B-96A6-0544F03D5CA7}" type="datetimeFigureOut">
              <a:rPr lang="lv-LV"/>
              <a:pPr>
                <a:defRPr/>
              </a:pPr>
              <a:t>10.11.2015.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701675"/>
            <a:ext cx="4681537" cy="3509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lv-LV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44445"/>
            <a:ext cx="5642610" cy="421052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lv-LV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87265"/>
            <a:ext cx="3056414" cy="4678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87265"/>
            <a:ext cx="3056414" cy="46783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F1910159-CA03-4E69-8D5D-CEA946B072B5}" type="slidenum">
              <a:rPr lang="lv-LV" altLang="en-US"/>
              <a:pPr/>
              <a:t>‹#›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69631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83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382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081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78013" algn="l" defTabSz="9382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48940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18729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8851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58305" algn="l" defTabSz="93957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10159-CA03-4E69-8D5D-CEA946B072B5}" type="slidenum">
              <a:rPr lang="lv-LV" altLang="en-US" smtClean="0"/>
              <a:pPr/>
              <a:t>7</a:t>
            </a:fld>
            <a:endParaRPr lang="lv-LV" altLang="en-US"/>
          </a:p>
        </p:txBody>
      </p:sp>
    </p:spTree>
    <p:extLst>
      <p:ext uri="{BB962C8B-B14F-4D97-AF65-F5344CB8AC3E}">
        <p14:creationId xmlns:p14="http://schemas.microsoft.com/office/powerpoint/2010/main" val="719126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 userDrawn="1"/>
        </p:nvSpPr>
        <p:spPr>
          <a:xfrm>
            <a:off x="685800" y="4724400"/>
            <a:ext cx="7772400" cy="1036638"/>
          </a:xfrm>
          <a:prstGeom prst="rect">
            <a:avLst/>
          </a:prstGeom>
        </p:spPr>
        <p:txBody>
          <a:bodyPr lIns="93957" tIns="46979" rIns="93957" bIns="46979">
            <a:normAutofit/>
          </a:bodyPr>
          <a:lstStyle>
            <a:lvl1pPr algn="l" defTabSz="939575" rtl="0" eaLnBrk="1" latinLnBrk="0" hangingPunct="1"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lv-LV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772400" cy="960442"/>
          </a:xfrm>
        </p:spPr>
        <p:txBody>
          <a:bodyPr anchor="t">
            <a:normAutofit/>
          </a:bodyPr>
          <a:lstStyle>
            <a:lvl1pPr algn="ctr">
              <a:defRPr sz="3200" b="1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81000"/>
            <a:ext cx="6096000" cy="1036642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752600"/>
            <a:ext cx="6096000" cy="437357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5981D61F-D6BD-4FEB-9A5C-F199CA74E31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657600"/>
            <a:ext cx="6096000" cy="1384295"/>
          </a:xfrm>
        </p:spPr>
        <p:txBody>
          <a:bodyPr anchor="t">
            <a:normAutofit/>
          </a:bodyPr>
          <a:lstStyle>
            <a:lvl1pPr algn="l">
              <a:defRPr sz="2400" b="1" cap="none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381000"/>
            <a:ext cx="6096000" cy="3276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9395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4093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791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489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1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885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583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34921352-00E6-43BA-96DC-22DFC27232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1752600"/>
            <a:ext cx="2895600" cy="437356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752600"/>
            <a:ext cx="2971800" cy="437357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5E39C3-2AD2-4A50-B574-157D3868E8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2590800" y="2386940"/>
            <a:ext cx="2895600" cy="3739225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386940"/>
            <a:ext cx="2971800" cy="3739233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/>
          </p:nvPr>
        </p:nvSpPr>
        <p:spPr>
          <a:xfrm>
            <a:off x="2590800" y="1852613"/>
            <a:ext cx="28956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5715000" y="1851953"/>
            <a:ext cx="2971800" cy="534987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69111802-44A6-447B-B2F2-79C8676CFCB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590800" y="304801"/>
            <a:ext cx="6096000" cy="1066799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15ACEF5C-3B99-40D5-9AE1-5D76932D911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E7DF0337-2A95-4AA3-AC19-93854817A1E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3" y="0"/>
            <a:ext cx="1760537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2975"/>
            <a:ext cx="2751026" cy="1162051"/>
          </a:xfrm>
        </p:spPr>
        <p:txBody>
          <a:bodyPr anchor="t">
            <a:normAutofit/>
          </a:bodyPr>
          <a:lstStyle>
            <a:lvl1pPr algn="l">
              <a:defRPr sz="2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9527" y="273054"/>
            <a:ext cx="3269672" cy="585312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90800" y="1435119"/>
            <a:ext cx="2751026" cy="46910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69788" indent="0">
              <a:buNone/>
              <a:defRPr sz="1200"/>
            </a:lvl2pPr>
            <a:lvl3pPr marL="939575" indent="0">
              <a:buNone/>
              <a:defRPr sz="1000"/>
            </a:lvl3pPr>
            <a:lvl4pPr marL="1409365" indent="0">
              <a:buNone/>
              <a:defRPr sz="1000"/>
            </a:lvl4pPr>
            <a:lvl5pPr marL="1879152" indent="0">
              <a:buNone/>
              <a:defRPr sz="1000"/>
            </a:lvl5pPr>
            <a:lvl6pPr marL="2348940" indent="0">
              <a:buNone/>
              <a:defRPr sz="1000"/>
            </a:lvl6pPr>
            <a:lvl7pPr marL="2818729" indent="0">
              <a:buNone/>
              <a:defRPr sz="1000"/>
            </a:lvl7pPr>
            <a:lvl8pPr marL="3288515" indent="0">
              <a:buNone/>
              <a:defRPr sz="1000"/>
            </a:lvl8pPr>
            <a:lvl9pPr marL="375830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590800" y="6324600"/>
            <a:ext cx="1981200" cy="30480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2"/>
          </p:nvPr>
        </p:nvSpPr>
        <p:spPr>
          <a:xfrm>
            <a:off x="4876800" y="6324600"/>
            <a:ext cx="3657600" cy="304800"/>
          </a:xfrm>
        </p:spPr>
        <p:txBody>
          <a:bodyPr>
            <a:normAutofit/>
          </a:bodyPr>
          <a:lstStyle>
            <a:lvl1pPr marL="0" indent="0" algn="r">
              <a:buNone/>
              <a:defRPr sz="1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304800" cy="304800"/>
          </a:xfrm>
        </p:spPr>
        <p:txBody>
          <a:bodyPr/>
          <a:lstStyle>
            <a:lvl1pPr>
              <a:defRPr sz="1000">
                <a:latin typeface="Verdana" pitchFamily="34" charset="0"/>
              </a:defRPr>
            </a:lvl1pPr>
          </a:lstStyle>
          <a:p>
            <a:fld id="{031638D6-9A3B-4376-B4E3-B5F4B10698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21463"/>
            <a:ext cx="914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75" y="0"/>
            <a:ext cx="3778250" cy="416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85800" y="4724400"/>
            <a:ext cx="7772400" cy="914400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9"/>
          <p:cNvSpPr>
            <a:spLocks noGrp="1"/>
          </p:cNvSpPr>
          <p:nvPr>
            <p:ph type="body" sz="quarter" idx="11"/>
          </p:nvPr>
        </p:nvSpPr>
        <p:spPr>
          <a:xfrm>
            <a:off x="685800" y="5761038"/>
            <a:ext cx="7772400" cy="63976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lv-LV" smtClean="0"/>
              <a:t>Click to edit Master text styles</a:t>
            </a:r>
          </a:p>
          <a:p>
            <a:pPr lvl="1"/>
            <a:r>
              <a:rPr lang="en-US" altLang="lv-LV" smtClean="0"/>
              <a:t>Second level</a:t>
            </a:r>
          </a:p>
          <a:p>
            <a:pPr lvl="2"/>
            <a:r>
              <a:rPr lang="en-US" altLang="lv-LV" smtClean="0"/>
              <a:t>Third level</a:t>
            </a:r>
          </a:p>
          <a:p>
            <a:pPr lvl="3"/>
            <a:r>
              <a:rPr lang="en-US" altLang="lv-LV" smtClean="0"/>
              <a:t>Fourth level</a:t>
            </a:r>
          </a:p>
          <a:p>
            <a:pPr lvl="4"/>
            <a:r>
              <a:rPr lang="en-US" altLang="lv-LV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l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66D689-F42F-4DD6-80D9-232906890C43}" type="datetime1">
              <a:rPr lang="en-US"/>
              <a:pPr>
                <a:defRPr/>
              </a:pPr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3957" tIns="46979" rIns="93957" bIns="46979" rtlCol="0" anchor="ctr"/>
          <a:lstStyle>
            <a:lvl1pPr algn="ctr" defTabSz="939575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3957" tIns="46979" rIns="93957" bIns="4697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03E5E1C4-FFBA-4FC8-B698-4B6B52098E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38213" rtl="0" eaLnBrk="0" fontAlgn="base" hangingPunct="0">
        <a:spcBef>
          <a:spcPct val="0"/>
        </a:spcBef>
        <a:spcAft>
          <a:spcPct val="0"/>
        </a:spcAft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2pPr>
      <a:lvl3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3pPr>
      <a:lvl4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4pPr>
      <a:lvl5pPr algn="ctr" defTabSz="938213" rtl="0" eaLnBrk="0" fontAlgn="base" hangingPunct="0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5pPr>
      <a:lvl6pPr marL="4572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6pPr>
      <a:lvl7pPr marL="9144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7pPr>
      <a:lvl8pPr marL="13716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8pPr>
      <a:lvl9pPr marL="1828800" algn="ctr" defTabSz="938213" rtl="0" eaLnBrk="1" fontAlgn="base" hangingPunct="1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Times New Roman" pitchFamily="18" charset="0"/>
        </a:defRPr>
      </a:lvl9pPr>
    </p:titleStyle>
    <p:bodyStyle>
      <a:lvl1pPr marL="350838" indent="-350838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92100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731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430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112963" indent="-233363" algn="l" defTabSz="9382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83835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05362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23412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93197" indent="-234893" algn="l" defTabSz="93957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69788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93957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40936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879152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348940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18729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8851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8305" algn="l" defTabSz="93957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/>
          </p:cNvSpPr>
          <p:nvPr/>
        </p:nvSpPr>
        <p:spPr bwMode="auto">
          <a:xfrm>
            <a:off x="773019" y="3290859"/>
            <a:ext cx="77724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2pPr>
            <a:lvl3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3pPr>
            <a:lvl4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4pPr>
            <a:lvl5pPr algn="ctr" defTabSz="938213" rtl="0" eaLnBrk="0" fontAlgn="base" hangingPunct="0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defTabSz="938213" rtl="0" eaLnBrk="1" fontAlgn="base" hangingPunct="1">
              <a:spcBef>
                <a:spcPct val="0"/>
              </a:spcBef>
              <a:spcAft>
                <a:spcPct val="0"/>
              </a:spcAft>
              <a:defRPr sz="4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lv-LV" altLang="lv-LV" sz="2400" dirty="0" smtClean="0"/>
              <a:t>2014. – 2020.gada ES fondu plānošanas perioda </a:t>
            </a:r>
            <a:r>
              <a:rPr lang="ru-RU" altLang="lv-LV" sz="2400" dirty="0" smtClean="0"/>
              <a:t>SAM 5.3.1. </a:t>
            </a:r>
            <a:r>
              <a:rPr lang="lv-LV" altLang="lv-LV" sz="2400" dirty="0" smtClean="0"/>
              <a:t/>
            </a:r>
            <a:br>
              <a:rPr lang="lv-LV" altLang="lv-LV" sz="2400" dirty="0" smtClean="0"/>
            </a:br>
            <a:r>
              <a:rPr lang="ru-RU" altLang="lv-LV" sz="2400" dirty="0" smtClean="0"/>
              <a:t>«Attīstīt un uzlabot ūdensapgādes un kanalizācijas sistēmas pakalpojumu kvalitāti un nodrošināt pieslēgšanas iespējas»</a:t>
            </a:r>
          </a:p>
        </p:txBody>
      </p:sp>
      <p:pic>
        <p:nvPicPr>
          <p:cNvPr id="8" name="Picture 7" descr="g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2712" y="5548391"/>
            <a:ext cx="38385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8325" y="556539"/>
            <a:ext cx="6096000" cy="454058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>
                <a:latin typeface="Arial" panose="020B0604020202020204" pitchFamily="34" charset="0"/>
                <a:cs typeface="Arial" panose="020B0604020202020204" pitchFamily="34" charset="0"/>
              </a:rPr>
              <a:t>Citi nosacījumi</a:t>
            </a:r>
            <a:endParaRPr lang="lv-LV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57" y="1591328"/>
            <a:ext cx="8309728" cy="1999118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atlases kārta – aglomerācijas ar CE virs 10 000</a:t>
            </a:r>
          </a:p>
          <a:p>
            <a:pPr marL="644525" lvl="0" indent="-285750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īstenošanas termiņš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ir ne vairāk kā </a:t>
            </a:r>
            <a:r>
              <a:rPr lang="lv-LV" sz="1600" b="1" dirty="0">
                <a:latin typeface="Arial" panose="020B0604020202020204" pitchFamily="34" charset="0"/>
                <a:cs typeface="Arial" panose="020B0604020202020204" pitchFamily="34" charset="0"/>
              </a:rPr>
              <a:t>5 gadi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 no civiltiesiskā līguma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noslēgšanas.</a:t>
            </a:r>
          </a:p>
          <a:p>
            <a:pPr marL="644525" indent="-285750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Atbildība par 2018.g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. starpposma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rādītāju sasniegšanu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un 3. atlases kārta  - aglomerācijas ar CE 2 000 – 10 000</a:t>
            </a:r>
          </a:p>
          <a:p>
            <a:pPr marL="358775" lvl="0"/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Projekta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īstenošanas termiņš ir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 vairāk kā</a:t>
            </a:r>
            <a:r>
              <a:rPr 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4 gadi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no civiltiesiskā līguma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noslēgšanas, bet ne ilgāk kā līdz 31.12.2022.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lv-LV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4400" y="6324600"/>
            <a:ext cx="421064" cy="304800"/>
          </a:xfrm>
        </p:spPr>
        <p:txBody>
          <a:bodyPr/>
          <a:lstStyle/>
          <a:p>
            <a:fld id="{5981D61F-D6BD-4FEB-9A5C-F199CA74E311}" type="slidenum">
              <a:rPr lang="en-US" altLang="en-US" smtClean="0"/>
              <a:pPr/>
              <a:t>10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569536" y="3629757"/>
            <a:ext cx="7964864" cy="33855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lv-LV" sz="1600" dirty="0"/>
              <a:t> </a:t>
            </a:r>
            <a:r>
              <a:rPr 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īstenošanas laikā obligāti jāsasniedz projektā norādītie pieslēgumi</a:t>
            </a:r>
            <a:endParaRPr lang="lv-LV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8" y="3539590"/>
            <a:ext cx="357182" cy="48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54809" y="4113194"/>
            <a:ext cx="8309728" cy="251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lv-LV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gatavības pakāpe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uz iesnieguma iesniegšanas brīdi būs:</a:t>
            </a:r>
          </a:p>
          <a:p>
            <a:pPr marL="631825" lvl="0" indent="-273050" algn="just">
              <a:buFont typeface="Wingdings" panose="05000000000000000000" pitchFamily="2" charset="2"/>
              <a:buChar char="ü"/>
            </a:pP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Būvatļaujā ir izdarīta būvvaldes atzīme par tajā noteikto būvprojektēšanas nosacījumu izpildi vismaz vienam projektā plānotajam būvdarbu līgumam; </a:t>
            </a:r>
          </a:p>
          <a:p>
            <a:pPr marL="358775" algn="just"/>
            <a:r>
              <a:rPr lang="lv-LV" sz="1600" b="1" dirty="0">
                <a:latin typeface="Arial" panose="020B0604020202020204" pitchFamily="34" charset="0"/>
                <a:cs typeface="Arial" panose="020B0604020202020204" pitchFamily="34" charset="0"/>
              </a:rPr>
              <a:t>vai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indent="-273050" algn="just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Pabeigts </a:t>
            </a:r>
            <a:r>
              <a:rPr lang="lv-LV" sz="1600" dirty="0">
                <a:latin typeface="Arial" panose="020B0604020202020204" pitchFamily="34" charset="0"/>
                <a:cs typeface="Arial" panose="020B0604020202020204" pitchFamily="34" charset="0"/>
              </a:rPr>
              <a:t>iepirkums (publicēts paziņojums par iepirkuma uzvarētāju) vismaz vienam apvienotajam projektēšanas un būvdarbu līgumam par projektā paredzētajiem </a:t>
            </a: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būvdarbiem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algn="just"/>
            <a:r>
              <a:rPr lang="lv-LV" sz="1600" b="1" dirty="0">
                <a:latin typeface="Arial" panose="020B0604020202020204" pitchFamily="34" charset="0"/>
                <a:cs typeface="Arial" panose="020B0604020202020204" pitchFamily="34" charset="0"/>
              </a:rPr>
              <a:t>vai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1825" lvl="0" indent="-273050" algn="just">
              <a:buFont typeface="Wingdings" panose="05000000000000000000" pitchFamily="2" charset="2"/>
              <a:buChar char="ü"/>
            </a:pPr>
            <a:r>
              <a:rPr 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Noslēgts līgums par projektēšanu (līdz noteiktam projekta finansējuma apjomam)</a:t>
            </a: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lv-LV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http://comediva.com/wp-content/uploads/2015/03/main.exclamation-point.jpg.html_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833" y="3585734"/>
            <a:ext cx="357182" cy="48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Ask question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6711" y="4674202"/>
            <a:ext cx="598693" cy="59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725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780" y="607242"/>
            <a:ext cx="6096000" cy="420279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 smtClean="0"/>
              <a:t>Laika grafiks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84503" y="6324600"/>
            <a:ext cx="854697" cy="304800"/>
          </a:xfrm>
        </p:spPr>
        <p:txBody>
          <a:bodyPr/>
          <a:lstStyle/>
          <a:p>
            <a:fld id="{5981D61F-D6BD-4FEB-9A5C-F199CA74E311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7645" y="1800520"/>
            <a:ext cx="8319155" cy="4828880"/>
          </a:xfrm>
        </p:spPr>
        <p:txBody>
          <a:bodyPr rtlCol="0">
            <a:normAutofit lnSpcReduction="10000"/>
          </a:bodyPr>
          <a:lstStyle/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Priekšatlases 2.posms:</a:t>
            </a:r>
          </a:p>
          <a:p>
            <a:pPr marL="465137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Priekšatlases 1.posmā atlasītās aglomerācijas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iesniedz izmaksu-ieguvumu analīzi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lv-LV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līdz</a:t>
            </a:r>
            <a:r>
              <a:rPr lang="lv-LV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 9.novembrim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un domes lēmumus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līdz 2015.g. 1.decembrim</a:t>
            </a:r>
          </a:p>
          <a:p>
            <a:pPr marL="465137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§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2.posma izmaksu – 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ieguvumu analīzes izvērtēšana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2015.g.novembris – 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MK noteikumu, vērtēšanas kritēriju uzmetumu nosūtīšana sociālajiem partneriem apspriešanai -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2015.g. novembris - 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err="1" smtClean="0">
                <a:latin typeface="Arial" pitchFamily="34" charset="0"/>
                <a:cs typeface="Arial" pitchFamily="34" charset="0"/>
              </a:rPr>
              <a:t>Ex-ante</a:t>
            </a: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 nosacījuma izpilde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(upju baseinu apsaimniekošanas plāni) – 2015.gada 22.decembris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MK noteikumu, vērtēšanas kritēriju un sākotnējā novērtējuma iesniegšana  un skaņošana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VSS, MK, ES fondu Apakškomitejā un Uzraudzības komitejā –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2016.gada I ceturksnis</a:t>
            </a:r>
          </a:p>
          <a:p>
            <a:pPr marL="285750" indent="-285750" eaLnBrk="1" fontAlgn="auto" hangingPunct="1"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263525" algn="l"/>
              </a:tabLst>
              <a:defRPr/>
            </a:pPr>
            <a:r>
              <a:rPr lang="lv-LV" sz="1800" b="1" dirty="0" smtClean="0">
                <a:latin typeface="Arial" pitchFamily="34" charset="0"/>
                <a:cs typeface="Arial" pitchFamily="34" charset="0"/>
              </a:rPr>
              <a:t>Projektu atlases izsludināšana, projektu iesniegšana 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lv-LV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2016.gada II ceturksnis</a:t>
            </a:r>
          </a:p>
          <a:p>
            <a:pPr marL="342900" indent="-342900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9967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468313" y="2334126"/>
            <a:ext cx="8229600" cy="371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endParaRPr lang="lv-LV" altLang="lv-LV" sz="4000" b="1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b="1" dirty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Paldies par uzmanību</a:t>
            </a:r>
            <a:r>
              <a:rPr lang="lv-LV" altLang="lv-LV" sz="4000" b="1" dirty="0" smtClean="0">
                <a:solidFill>
                  <a:schemeClr val="accent3">
                    <a:lumMod val="50000"/>
                  </a:schemeClr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>!</a:t>
            </a:r>
          </a:p>
          <a:p>
            <a:pPr algn="ctr" eaLnBrk="1" hangingPunct="1"/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  <a:t/>
            </a:r>
            <a:br>
              <a:rPr lang="lv-LV" altLang="lv-LV" sz="4000" dirty="0">
                <a:solidFill>
                  <a:schemeClr val="accent2"/>
                </a:solidFill>
                <a:latin typeface="Calibri" panose="020F0502020204030204" pitchFamily="34" charset="0"/>
                <a:cs typeface="Tahoma" panose="020B0604030504040204" pitchFamily="34" charset="0"/>
              </a:rPr>
            </a:br>
            <a:endParaRPr lang="lv-LV" altLang="lv-LV" sz="4000" dirty="0">
              <a:solidFill>
                <a:schemeClr val="accent2"/>
              </a:solidFill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2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562989"/>
              </p:ext>
            </p:extLst>
          </p:nvPr>
        </p:nvGraphicFramePr>
        <p:xfrm>
          <a:off x="395288" y="4639918"/>
          <a:ext cx="8208962" cy="187642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53682"/>
                <a:gridCol w="3855280"/>
              </a:tblGrid>
              <a:tr h="393959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Izpildes</a:t>
                      </a:r>
                      <a:r>
                        <a:rPr lang="lv-LV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termiņš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/>
                </a:tc>
              </a:tr>
              <a:tr h="470152"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&gt; 100 tūkstoši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2008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  <a:tr h="47379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1</a:t>
                      </a:r>
                      <a:r>
                        <a:rPr lang="lv-LV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– 100 tūkstoši</a:t>
                      </a:r>
                      <a:endParaRPr lang="lv-LV" sz="18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2011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  <a:tr h="5385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41" marR="91441" marT="45721" marB="4572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lv-LV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21" marB="45721" anchor="ctr"/>
                </a:tc>
              </a:tr>
            </a:tbl>
          </a:graphicData>
        </a:graphic>
      </p:graphicFrame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95288" y="1615731"/>
            <a:ext cx="8135937" cy="272415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900" b="1" dirty="0">
                <a:solidFill>
                  <a:srgbClr val="000000"/>
                </a:solidFill>
                <a:latin typeface="Arial" panose="020B0604020202020204" pitchFamily="34" charset="0"/>
              </a:rPr>
              <a:t>Eiropas Padomes direktīva 91/271/EEC “Par komunālo notekūdeņu attīrīšanu” (3.pants)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lv-LV" altLang="lv-LV" sz="19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lv-LV" altLang="lv-LV" sz="1900" i="1" dirty="0">
                <a:solidFill>
                  <a:srgbClr val="000000"/>
                </a:solidFill>
                <a:latin typeface="Arial" panose="020B0604020202020204" pitchFamily="34" charset="0"/>
              </a:rPr>
              <a:t>“Dalībvalstīm jānodrošina, ka visām aglomerācijām ir komunālo notekūdeņu kanalizācijas sistēmas.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lv-LV" altLang="lv-LV" sz="1900" i="1" dirty="0">
                <a:solidFill>
                  <a:srgbClr val="000000"/>
                </a:solidFill>
                <a:latin typeface="Arial" panose="020B0604020202020204" pitchFamily="34" charset="0"/>
              </a:rPr>
              <a:t>Ja kanalizācijas sistēmu izveidošana nav pamatota, jo tā vai nu nedod nekādu labumu videi vai ietvers pārmērīgas izmaksas, izmanto individuālās sistēmas vai citas sistēmas, kas nodrošina to pašu aizsardzības līmeni.”</a:t>
            </a:r>
            <a:endParaRPr lang="pt-BR" altLang="lv-LV" sz="19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242008" y="403781"/>
            <a:ext cx="6096000" cy="542827"/>
          </a:xfrm>
          <a:noFill/>
        </p:spPr>
        <p:txBody>
          <a:bodyPr/>
          <a:lstStyle/>
          <a:p>
            <a:pPr algn="ctr" eaLnBrk="1" hangingPunct="1">
              <a:defRPr/>
            </a:pPr>
            <a:r>
              <a:rPr lang="lv-LV" altLang="en-US" sz="2800" b="1" dirty="0" smtClean="0">
                <a:latin typeface="Arial" pitchFamily="34" charset="0"/>
                <a:cs typeface="Arial" pitchFamily="34" charset="0"/>
              </a:rPr>
              <a:t>ES direktīvu prasības  </a:t>
            </a:r>
          </a:p>
        </p:txBody>
      </p:sp>
    </p:spTree>
    <p:extLst>
      <p:ext uri="{BB962C8B-B14F-4D97-AF65-F5344CB8AC3E}">
        <p14:creationId xmlns:p14="http://schemas.microsoft.com/office/powerpoint/2010/main" val="112115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6337" y="704894"/>
            <a:ext cx="6406987" cy="613021"/>
          </a:xfrm>
        </p:spPr>
        <p:txBody>
          <a:bodyPr>
            <a:normAutofit fontScale="90000"/>
          </a:bodyPr>
          <a:lstStyle/>
          <a:p>
            <a:pPr algn="ctr"/>
            <a:r>
              <a:rPr lang="lv-LV" altLang="en-US" dirty="0">
                <a:latin typeface="Arial" pitchFamily="34" charset="0"/>
                <a:cs typeface="Arial" pitchFamily="34" charset="0"/>
              </a:rPr>
              <a:t>Iepriekšējais finansējums ūdenssaimniecībai</a:t>
            </a:r>
            <a:r>
              <a:rPr lang="en-US" alt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altLang="en-US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52413" y="1707367"/>
            <a:ext cx="8424863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65125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lv-LV" b="1" dirty="0" smtClean="0">
                <a:latin typeface="Arial" pitchFamily="34" charset="0"/>
                <a:cs typeface="Arial" pitchFamily="34" charset="0"/>
              </a:rPr>
              <a:t>ISPA &amp; 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2004 – 2006</a:t>
            </a:r>
            <a:r>
              <a:rPr lang="lv-LV" b="1" dirty="0" smtClean="0">
                <a:latin typeface="Arial" pitchFamily="34" charset="0"/>
                <a:cs typeface="Arial" pitchFamily="34" charset="0"/>
              </a:rPr>
              <a:t> plānošanas periods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360363" indent="-93663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	Fokuss uz lielākajām aglomerācijām un </a:t>
            </a:r>
            <a:r>
              <a:rPr lang="lv-LV" sz="1800" dirty="0" err="1" smtClean="0">
                <a:latin typeface="Arial" pitchFamily="34" charset="0"/>
                <a:cs typeface="Arial" pitchFamily="34" charset="0"/>
              </a:rPr>
              <a:t>DzAS</a:t>
            </a:r>
            <a:r>
              <a:rPr lang="lv-LV" sz="1800" dirty="0" smtClean="0">
                <a:latin typeface="Arial" pitchFamily="34" charset="0"/>
                <a:cs typeface="Arial" pitchFamily="34" charset="0"/>
              </a:rPr>
              <a:t> un NAI izbūvi</a:t>
            </a:r>
          </a:p>
          <a:p>
            <a:pPr marL="355600" indent="-355600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b="1" dirty="0" smtClean="0">
                <a:latin typeface="Arial" pitchFamily="34" charset="0"/>
                <a:cs typeface="Arial" pitchFamily="34" charset="0"/>
              </a:rPr>
              <a:t>2007 – 2013</a:t>
            </a:r>
            <a:r>
              <a:rPr lang="lv-LV" b="1" dirty="0" smtClean="0">
                <a:latin typeface="Arial" pitchFamily="34" charset="0"/>
                <a:cs typeface="Arial" pitchFamily="34" charset="0"/>
              </a:rPr>
              <a:t> plānošanas periods</a:t>
            </a:r>
            <a:r>
              <a:rPr lang="en-GB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Dzeramā ūdens un kanalizācijas pakalpojumu kvalitātes un pieejamības uzlabošanas sakārtošanas projekti: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630238" indent="-363538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Ūdenssaimniecības infrastruktūras sakārtošana aglomerācijās ar CE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&gt;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2000</a:t>
            </a:r>
          </a:p>
          <a:p>
            <a:pPr marL="630238" indent="-363538" algn="just" eaLnBrk="1" fontAlgn="auto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lv-LV" sz="1800" dirty="0" smtClean="0">
                <a:latin typeface="Arial" pitchFamily="34" charset="0"/>
                <a:cs typeface="Arial" pitchFamily="34" charset="0"/>
              </a:rPr>
              <a:t>Ūdenssaimniecības infrastruktūras sakārtošana apdzīvotās vietās ar &lt; CE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2000</a:t>
            </a:r>
            <a:endParaRPr lang="lv-LV" sz="1800" dirty="0" smtClean="0">
              <a:latin typeface="Arial" pitchFamily="34" charset="0"/>
              <a:cs typeface="Arial" pitchFamily="34" charset="0"/>
            </a:endParaRPr>
          </a:p>
          <a:p>
            <a:pPr marL="630238" indent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endParaRPr lang="lv-LV" sz="1800" b="1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66700" algn="just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266700" algn="l"/>
              </a:tabLst>
              <a:defRPr/>
            </a:pPr>
            <a:endParaRPr lang="lv-LV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9875" y="6324600"/>
            <a:ext cx="8336797" cy="35394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630238" indent="-630238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Iepriekš saņemtās investīcijas ūdenssaimniecībā: 236 – 2778 </a:t>
            </a:r>
            <a:r>
              <a:rPr lang="lv-LV" i="1" dirty="0" err="1"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  <a:r>
              <a:rPr lang="lv-LV" dirty="0">
                <a:latin typeface="Arial" panose="020B0604020202020204" pitchFamily="34" charset="0"/>
                <a:cs typeface="Arial" panose="020B0604020202020204" pitchFamily="34" charset="0"/>
              </a:rPr>
              <a:t> uz cilvēku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702877"/>
              </p:ext>
            </p:extLst>
          </p:nvPr>
        </p:nvGraphicFramePr>
        <p:xfrm>
          <a:off x="269875" y="4804579"/>
          <a:ext cx="8407401" cy="1354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72"/>
                <a:gridCol w="4662929"/>
              </a:tblGrid>
              <a:tr h="335401">
                <a:tc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Aglomerācijas</a:t>
                      </a:r>
                      <a:endParaRPr lang="lv-LV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Saņemtie ieguldījumi</a:t>
                      </a:r>
                      <a:r>
                        <a:rPr lang="lv-LV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līdz 2014 – 2020</a:t>
                      </a:r>
                      <a:endParaRPr lang="lv-LV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35401"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&gt; 100 tūkstoši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204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354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1</a:t>
                      </a:r>
                      <a:r>
                        <a:rPr lang="lv-LV" sz="1600" baseline="0" dirty="0" smtClean="0">
                          <a:latin typeface="Arial" pitchFamily="34" charset="0"/>
                          <a:cs typeface="Arial" pitchFamily="34" charset="0"/>
                        </a:rPr>
                        <a:t>0 – 100 tūkstoši</a:t>
                      </a:r>
                      <a:endParaRPr lang="lv-LV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419</a:t>
                      </a:r>
                      <a:r>
                        <a:rPr lang="lv-LV" sz="1600" baseline="0" dirty="0" smtClean="0">
                          <a:latin typeface="Arial" pitchFamily="34" charset="0"/>
                          <a:cs typeface="Arial" pitchFamily="34" charset="0"/>
                        </a:rPr>
                        <a:t>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4793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itchFamily="34" charset="0"/>
                          <a:cs typeface="Arial" pitchFamily="34" charset="0"/>
                        </a:rPr>
                        <a:t>225 milj.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3" marR="91433" marT="45737" marB="45737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274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054" y="682812"/>
            <a:ext cx="6839146" cy="486111"/>
          </a:xfrm>
        </p:spPr>
        <p:txBody>
          <a:bodyPr>
            <a:normAutofit fontScale="90000"/>
          </a:bodyPr>
          <a:lstStyle/>
          <a:p>
            <a:r>
              <a:rPr lang="lv-LV" altLang="en-US" dirty="0">
                <a:latin typeface="Arial" pitchFamily="34" charset="0"/>
                <a:cs typeface="Arial" pitchFamily="34" charset="0"/>
              </a:rPr>
              <a:t>2014. -2020.gada plānošanas perioda investīcijas </a:t>
            </a:r>
            <a:br>
              <a:rPr lang="lv-LV" altLang="en-US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4</a:t>
            </a:fld>
            <a:endParaRPr lang="en-US" altLang="en-US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904462"/>
              </p:ext>
            </p:extLst>
          </p:nvPr>
        </p:nvGraphicFramePr>
        <p:xfrm>
          <a:off x="323851" y="4856163"/>
          <a:ext cx="8210549" cy="162083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74952"/>
                <a:gridCol w="2714232"/>
                <a:gridCol w="3121365"/>
              </a:tblGrid>
              <a:tr h="412156">
                <a:tc gridSpan="3">
                  <a:txBody>
                    <a:bodyPr/>
                    <a:lstStyle/>
                    <a:p>
                      <a:pPr algn="ctr"/>
                      <a:r>
                        <a:rPr lang="lv-LV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Darbības programmā noteiktie sasniedzamie rādītāji</a:t>
                      </a:r>
                      <a:endParaRPr lang="lv-LV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07" marB="45707"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v-LV" dirty="0"/>
                    </a:p>
                  </a:txBody>
                  <a:tcPr/>
                </a:tc>
              </a:tr>
              <a:tr h="822944"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Iedzīvotāju skaits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kam nodrošināti faktiski CKT pieslēgumi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Iedzīvotāju</a:t>
                      </a:r>
                      <a:r>
                        <a:rPr lang="lv-LV" sz="1600" u="none" strike="noStrike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ī</a:t>
                      </a:r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patsvars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kam </a:t>
                      </a:r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nodrošināti faktiski 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CKT pieslēgumi %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Uzlaboto </a:t>
                      </a:r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notekūdeņu attīrīšanas sistēmu apkalpoto iedzīvotāju skaita pieaugums</a:t>
                      </a:r>
                      <a:endParaRPr lang="lv-LV" sz="16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b"/>
                </a:tc>
              </a:tr>
              <a:tr h="385737"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1 338 300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lv-LV" sz="1600" u="none" strike="noStrik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92%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lv-LV" sz="1600" u="none" strike="noStrik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58 726</a:t>
                      </a:r>
                      <a:endParaRPr lang="lv-LV" sz="1600" b="1" i="0" u="none" strike="noStrike" dirty="0">
                        <a:solidFill>
                          <a:srgbClr val="0070C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323850" y="2033142"/>
            <a:ext cx="8569325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Sākotnēji novērtētās investīciju </a:t>
            </a:r>
            <a:r>
              <a:rPr lang="lv-LV" altLang="lv-LV" sz="1600" b="1" u="sng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prioritātes</a:t>
            </a: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1. Notekūdeņu tīklu pieejamības veicināšana; </a:t>
            </a:r>
            <a:endParaRPr lang="lv-LV" altLang="lv-LV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2. Notekūdeņu attīrīšanas iekārtu darbības uzlabošana </a:t>
            </a:r>
            <a:r>
              <a:rPr lang="lv-LV" altLang="lv-LV" sz="1600" dirty="0">
                <a:latin typeface="Arial" panose="020B0604020202020204" pitchFamily="34" charset="0"/>
              </a:rPr>
              <a:t>(trešējā attīrīšana aglomerācijās, kur CE &gt; 2000);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3. Pieslēgumu izveide notekūdeņu savākšanas tīkliem</a:t>
            </a:r>
            <a:r>
              <a:rPr lang="lv-LV" altLang="lv-LV" sz="1600" dirty="0">
                <a:latin typeface="Arial" panose="020B0604020202020204" pitchFamily="34" charset="0"/>
              </a:rPr>
              <a:t>, atbalstu sniedzot  sociālā riska grupām;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4. </a:t>
            </a:r>
            <a:r>
              <a:rPr lang="lv-LV" altLang="lv-LV" sz="1600" dirty="0">
                <a:latin typeface="Arial" panose="020B0604020202020204" pitchFamily="34" charset="0"/>
              </a:rPr>
              <a:t>Papildu </a:t>
            </a:r>
            <a:r>
              <a:rPr lang="lv-LV" altLang="lv-LV" sz="1600" b="1" dirty="0">
                <a:latin typeface="Arial" panose="020B0604020202020204" pitchFamily="34" charset="0"/>
              </a:rPr>
              <a:t>pasākumu veikšana notekūdeņu attīrīšanas iekārtu uzlabošanai apdzīvotās vietās, kur CE 200 – 2000</a:t>
            </a:r>
            <a:r>
              <a:rPr lang="lv-LV" altLang="lv-LV" sz="1600" dirty="0">
                <a:latin typeface="Arial" panose="020B0604020202020204" pitchFamily="34" charset="0"/>
              </a:rPr>
              <a:t>, uzlabojot riska ūdens objekta vides stāvokli;</a:t>
            </a:r>
            <a:r>
              <a:rPr lang="lv-LV" altLang="lv-LV" sz="1600" b="1" dirty="0">
                <a:latin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ts val="300"/>
              </a:spcAft>
              <a:buFontTx/>
              <a:buNone/>
            </a:pPr>
            <a:r>
              <a:rPr lang="lv-LV" altLang="lv-LV" sz="1600" b="1" dirty="0">
                <a:latin typeface="Arial" panose="020B0604020202020204" pitchFamily="34" charset="0"/>
              </a:rPr>
              <a:t>5. Dzeramā ūdens infrastruktūras attīstība</a:t>
            </a:r>
            <a:r>
              <a:rPr lang="lv-LV" altLang="lv-LV" sz="1600" dirty="0">
                <a:latin typeface="Arial" panose="020B0604020202020204" pitchFamily="34" charset="0"/>
              </a:rPr>
              <a:t>, lai nodrošinātu dzeramā ūdens kvalitāti atbilstoši direktīvai 98/83/EC.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23849" y="1659086"/>
            <a:ext cx="8569325" cy="35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Bef>
                <a:spcPct val="0"/>
              </a:spcBef>
              <a:buFontTx/>
              <a:buNone/>
            </a:pPr>
            <a:r>
              <a:rPr lang="lv-LV" altLang="lv-LV" sz="1600" b="1" u="sng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Kopējais pieejamais finansējums:</a:t>
            </a:r>
            <a:r>
              <a:rPr lang="lv-LV" altLang="lv-LV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126 milj. </a:t>
            </a:r>
            <a:r>
              <a:rPr lang="lv-LV" altLang="lv-LV" sz="1600" b="1" dirty="0" err="1">
                <a:solidFill>
                  <a:srgbClr val="C00000"/>
                </a:solidFill>
                <a:latin typeface="Arial" panose="020B0604020202020204" pitchFamily="34" charset="0"/>
              </a:rPr>
              <a:t>euro</a:t>
            </a:r>
            <a:r>
              <a:rPr lang="lv-LV" altLang="lv-LV" sz="1600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</a:rPr>
              <a:t>(rezerve 6% - 7,5 milj.)</a:t>
            </a:r>
            <a:endParaRPr lang="lv-LV" altLang="lv-LV" sz="16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352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2511" y="138108"/>
            <a:ext cx="7032101" cy="529222"/>
          </a:xfrm>
        </p:spPr>
        <p:txBody>
          <a:bodyPr>
            <a:noAutofit/>
          </a:bodyPr>
          <a:lstStyle/>
          <a:p>
            <a:pPr algn="ctr"/>
            <a:r>
              <a:rPr lang="lv-LV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2014 – 2020.gada plānošanas perioda finansējuma sadales principi (priekšatlases 1.posms)</a:t>
            </a:r>
            <a:br>
              <a:rPr lang="lv-LV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v-LV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592388" y="6334125"/>
            <a:ext cx="1981200" cy="304800"/>
          </a:xfrm>
        </p:spPr>
        <p:txBody>
          <a:bodyPr>
            <a:normAutofit fontScale="92500" lnSpcReduction="10000"/>
          </a:bodyPr>
          <a:lstStyle/>
          <a:p>
            <a:endParaRPr lang="lv-LV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878388" y="6334125"/>
            <a:ext cx="3657600" cy="304800"/>
          </a:xfrm>
        </p:spPr>
        <p:txBody>
          <a:bodyPr>
            <a:normAutofit fontScale="92500" lnSpcReduction="10000"/>
          </a:bodyPr>
          <a:lstStyle/>
          <a:p>
            <a:endParaRPr lang="lv-LV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535988" y="6334125"/>
            <a:ext cx="304800" cy="304800"/>
          </a:xfrm>
        </p:spPr>
        <p:txBody>
          <a:bodyPr/>
          <a:lstStyle/>
          <a:p>
            <a:fld id="{5981D61F-D6BD-4FEB-9A5C-F199CA74E311}" type="slidenum">
              <a:rPr lang="en-US" alt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en-US" altLang="en-US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3776373"/>
              </p:ext>
            </p:extLst>
          </p:nvPr>
        </p:nvGraphicFramePr>
        <p:xfrm>
          <a:off x="307182" y="1216440"/>
          <a:ext cx="8712200" cy="387784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192838"/>
                <a:gridCol w="2519362"/>
              </a:tblGrid>
              <a:tr h="2657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Kritērija nosaukums</a:t>
                      </a:r>
                      <a:endParaRPr kumimoji="0" lang="lv-LV" altLang="lv-LV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Vērtējums</a:t>
                      </a:r>
                      <a:endParaRPr kumimoji="0" lang="lv-LV" altLang="lv-LV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55491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radītās vides slodzes samazinājums            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 punkti par 100 faktiski pieslēgtiem jauniem iedz.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3342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2007.-2013.gada perioda saistību izpilde (plānoto rezultātu sasniegšana)        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942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Ieguldījums grupas CKS pārklājuma mērķa (97%) sasniegšanā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5; 7; 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52568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Ieguldījums grupas CKS faktiskā izmantošanas mērķa (92%) sasniegšanā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0; 1; 3; 5; 7; 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2014.-2020.plānotais CKS pārklājuma palielinājums, %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1; 3; 5; 7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2014.-2020.plānotais CKS faktiskais palielinājums, %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1; 3; 5; 7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Pieslēgumu izmaksu efektivitāte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1-9 punkti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CKS tīklu rekonstrukcija nodrošina papildus pieslēgumus CKS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Plānotas paralēlas aktivitātes DzŪ jomā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Notekūdeņu trešējā attīrīšanas atbilstība upju baseinu plāniem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  <a:tr h="27186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Demogrāfiskās tendences      </a:t>
                      </a:r>
                      <a:endParaRPr kumimoji="0" lang="lv-LV" altLang="lv-LV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v-LV" altLang="lv-LV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0-1 punkts</a:t>
                      </a:r>
                      <a:endParaRPr kumimoji="0" lang="lv-LV" altLang="lv-LV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/>
                </a:tc>
              </a:tr>
            </a:tbl>
          </a:graphicData>
        </a:graphic>
      </p:graphicFrame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565225"/>
              </p:ext>
            </p:extLst>
          </p:nvPr>
        </p:nvGraphicFramePr>
        <p:xfrm>
          <a:off x="252413" y="5454650"/>
          <a:ext cx="8713788" cy="13414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621846"/>
                <a:gridCol w="6091942"/>
              </a:tblGrid>
              <a:tr h="335360">
                <a:tc gridSpan="2"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Aglomerāciju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prioritārās grupas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 hMerge="1">
                  <a:txBody>
                    <a:bodyPr/>
                    <a:lstStyle/>
                    <a:p>
                      <a:pPr algn="ctr"/>
                      <a:endParaRPr lang="lv-LV" sz="2000" dirty="0"/>
                    </a:p>
                  </a:txBody>
                  <a:tcPr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Aglomerācijas ar CE 1</a:t>
                      </a:r>
                      <a:r>
                        <a:rPr lang="lv-LV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– 100 tūkstoši</a:t>
                      </a:r>
                      <a:endParaRPr lang="lv-LV" sz="1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itchFamily="34" charset="0"/>
                          <a:cs typeface="Arial" pitchFamily="34" charset="0"/>
                        </a:rPr>
                        <a:t>Aglomerācijas ar CE 2 - 10 tūkstoši</a:t>
                      </a:r>
                    </a:p>
                  </a:txBody>
                  <a:tcPr marL="91441" marR="91441" marT="45731" marB="45731"/>
                </a:tc>
              </a:tr>
              <a:tr h="335360">
                <a:tc>
                  <a:txBody>
                    <a:bodyPr/>
                    <a:lstStyle/>
                    <a:p>
                      <a:pPr algn="ctr"/>
                      <a:r>
                        <a:rPr lang="lv-LV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3.grupa</a:t>
                      </a:r>
                      <a:endParaRPr lang="lv-LV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1" marR="91441" marT="45731" marB="4573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400" dirty="0" smtClean="0">
                          <a:latin typeface="Arial" pitchFamily="34" charset="0"/>
                          <a:cs typeface="Arial" pitchFamily="34" charset="0"/>
                        </a:rPr>
                        <a:t>Aglomerācijas ar CE &gt; 100 tūkstoši</a:t>
                      </a:r>
                    </a:p>
                  </a:txBody>
                  <a:tcPr marL="91441" marR="91441" marT="45731" marB="45731"/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98792" y="877889"/>
            <a:ext cx="77658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Visu aglomerāciju vērtēšana saskaņā ar FS iesūtītājiem datiem 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0976" y="5094288"/>
            <a:ext cx="89646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Aglomerāciju </a:t>
            </a:r>
            <a:r>
              <a:rPr lang="lv-LV" altLang="lv-LV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prioritizēšana</a:t>
            </a:r>
            <a:r>
              <a:rPr lang="lv-LV" altLang="lv-LV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pēc punktiem pa prioritārajām grupām</a:t>
            </a:r>
          </a:p>
        </p:txBody>
      </p:sp>
    </p:spTree>
    <p:extLst>
      <p:ext uri="{BB962C8B-B14F-4D97-AF65-F5344CB8AC3E}">
        <p14:creationId xmlns:p14="http://schemas.microsoft.com/office/powerpoint/2010/main" val="2110292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641" y="617543"/>
            <a:ext cx="6702458" cy="473086"/>
          </a:xfrm>
        </p:spPr>
        <p:txBody>
          <a:bodyPr>
            <a:normAutofit fontScale="90000"/>
          </a:bodyPr>
          <a:lstStyle/>
          <a:p>
            <a:r>
              <a:rPr lang="lv-LV" dirty="0">
                <a:latin typeface="Arial" pitchFamily="34" charset="0"/>
                <a:cs typeface="Arial" pitchFamily="34" charset="0"/>
              </a:rPr>
              <a:t>Priekšatlases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2.posms – vispārīga informācija</a:t>
            </a:r>
            <a:r>
              <a:rPr lang="lv-LV" dirty="0">
                <a:latin typeface="Arial" pitchFamily="34" charset="0"/>
                <a:cs typeface="Arial" pitchFamily="34" charset="0"/>
              </a:rPr>
              <a:t/>
            </a:r>
            <a:br>
              <a:rPr lang="lv-LV" dirty="0">
                <a:latin typeface="Arial" pitchFamily="34" charset="0"/>
                <a:cs typeface="Arial" pitchFamily="34" charset="0"/>
              </a:rPr>
            </a:b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50829" y="1627549"/>
            <a:ext cx="8688371" cy="5103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957" tIns="46979" rIns="93957" bIns="46979" numCol="1" anchor="t" anchorCtr="0" compatLnSpc="1">
            <a:prstTxWarp prst="textNoShape">
              <a:avLst/>
            </a:prstTxWarp>
            <a:noAutofit/>
          </a:bodyPr>
          <a:lstStyle>
            <a:lvl1pPr marL="0" indent="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62000" indent="-292100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731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430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112963" indent="-233363" algn="l" defTabSz="938213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83835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362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23412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93197" indent="-234893" algn="l" defTabSz="9395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Priekšatlases 1.posma rezultātu paziņošana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16.09.-22.09;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60 aglomerācijas veic </a:t>
            </a:r>
            <a:r>
              <a:rPr lang="lv-LV" altLang="lv-LV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izmaksu-ieguvumu analīzi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ar mērķi novērtēt faktiski iespējamo projekta apjomu, ņemot vērā: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Iedzīvotāju maksātspēju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Ūdenssaimniecības pakalpojumu tarifu dinamiku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 naudas plūsmu un pašvaldības, FS kredītsaistības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Priekšatlases 2.posmā jāņem vērā, ka: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Samazinot projekta apjomu, nepieciešams pārskatīt arī sasniedzamos rezultātus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un iesniegt aktualizētu informāciju par projekta rezultātiem;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Samazinot plānotos projekta rezultātus, bet nemainot projekta apjomu –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jāsniedz pamatojums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un skaidrojums rezultātu samazināšanai;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Jāņem vērā SIA «</a:t>
            </a:r>
            <a:r>
              <a:rPr lang="lv-LV" altLang="lv-LV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Konsorts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» nosūtītās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metodikas laikā aprēķinātie rādītāji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Jāņem vērā publicētā informācija par SAM 5.3.1 </a:t>
            </a:r>
            <a:r>
              <a:rPr lang="lv-LV" altLang="lv-LV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izmaksu attiecināmības aspektiem</a:t>
            </a:r>
          </a:p>
        </p:txBody>
      </p:sp>
    </p:spTree>
    <p:extLst>
      <p:ext uri="{BB962C8B-B14F-4D97-AF65-F5344CB8AC3E}">
        <p14:creationId xmlns:p14="http://schemas.microsoft.com/office/powerpoint/2010/main" val="2007237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619" y="620291"/>
            <a:ext cx="6499781" cy="627668"/>
          </a:xfrm>
        </p:spPr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(1)</a:t>
            </a:r>
            <a:endParaRPr lang="lv-LV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73377" y="1596198"/>
            <a:ext cx="8413423" cy="5033202"/>
          </a:xfrm>
        </p:spPr>
        <p:txBody>
          <a:bodyPr>
            <a:no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Neatbalstāmās izmaksas SAM 5.3.1 ietvaros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jaunu lietus notekūdeņu</a:t>
            </a:r>
            <a:r>
              <a:rPr lang="lv-LV" altLang="lv-LV" sz="16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kanalizācijas </a:t>
            </a:r>
            <a:r>
              <a:rPr lang="lv-LV" altLang="lv-LV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šķirtsistēmu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projektēšana un būvdarbi;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ūdensapgādes un kanalizācijas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būvju projektēšana un būvdarbi </a:t>
            </a:r>
            <a:r>
              <a:rPr lang="lv-LV" altLang="lv-LV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ārpus esošās apbūves un ūdenssaimniecības aglomerācijas teritorijas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dzeramā ūdens 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ieguves vietu, sagatavošanas staciju un iekārtu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projektēšana, iegāde un būvdarbi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NAI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(t.sk. dūņu pārstrādes un apsaimniekošanas iekārtu) </a:t>
            </a: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projektēšana, iegāde un būvdarbi;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darbības ūdenssaimniecības pakalpojumu kvalitātes uzlabošanai, kas pārsniedz normatīvajos aktos par dzeramā ūdens kvalitāti un notekūdeņu savākšanu un būvnormatīvos noteiktās prasības;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aprīkojuma iegāde</a:t>
            </a: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kas attiecas uz tīklu uzturēšanas, apkalpošanas un izbūves pasākumiem;</a:t>
            </a:r>
          </a:p>
          <a:p>
            <a:pPr lvl="1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zemes vai būves iegāde.</a:t>
            </a:r>
          </a:p>
          <a:p>
            <a:pPr marL="0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lvl="1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288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z="1050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en-US" altLang="en-US" sz="10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8219" y="1608840"/>
            <a:ext cx="8328581" cy="5020559"/>
          </a:xfrm>
        </p:spPr>
        <p:txBody>
          <a:bodyPr>
            <a:no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 SAM 5.3.1 ietvaros </a:t>
            </a:r>
            <a:r>
              <a:rPr lang="lv-LV" altLang="lv-LV" sz="1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attiecināmas no 01.12.2014.</a:t>
            </a:r>
            <a:endParaRPr lang="lv-LV" altLang="lv-LV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Attiecināmās izmaksas SAM 5.3.1 ietvaros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CKS tīklu izbūves, atjaunošanas, nojaukšanas un pārbūves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tehniskā</a:t>
            </a:r>
            <a:r>
              <a:rPr lang="lv-LV" altLang="lv-LV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projekta</a:t>
            </a:r>
            <a:r>
              <a:rPr lang="lv-LV" altLang="lv-LV" sz="1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izstrādes, ar to saistītās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būvekspertīzes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CKS būvdarbu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autoruzraudzības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būvuzraudzības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</a:t>
            </a:r>
            <a:r>
              <a:rPr lang="lv-LV" altLang="lv-LV" sz="1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nepārsniedzot 7% no būvdarbu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attiecināmajām izmaksām;</a:t>
            </a:r>
          </a:p>
          <a:p>
            <a:pPr marL="465138" lvl="2" indent="-285750" algn="just">
              <a:spcBef>
                <a:spcPts val="20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būvdarbu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ekspluatācijai neatbilstošu CKS elementu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demontāžas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izmaksas, ja tās nepieciešama jauno CKS posmu izbūvei un:</a:t>
            </a:r>
          </a:p>
          <a:p>
            <a:pPr marL="728662" lvl="4" indent="-285750">
              <a:spcBef>
                <a:spcPts val="2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tā nav saistīta ar CKS tīklu pārbūvi vai atjaunošanu,</a:t>
            </a:r>
          </a:p>
          <a:p>
            <a:pPr marL="728662" lvl="4" indent="-285750">
              <a:spcBef>
                <a:spcPts val="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demontējamo elementu atrašanās vietā jaunu CKS tīklu būvniecība ir ekonomiski un tehniski pamatota.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CKS tīklu </a:t>
            </a:r>
            <a:r>
              <a:rPr lang="lv-LV" altLang="lv-LV" sz="1400" b="1" u="sng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pārbūves un atjaunošanas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ekspluatācijai neatbilstošu CKS elementu vai tīklu posmu demontāžas izmaksas, </a:t>
            </a:r>
            <a:r>
              <a:rPr lang="lv-LV" altLang="lv-LV" sz="14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kopā nepārsniedzot 5%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būvdarbu attiecināmajām izmaksām. </a:t>
            </a:r>
            <a:r>
              <a:rPr lang="lv-LV" altLang="lv-LV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Izmaksas attiecināmas, ja pārbūve vai atjaunošana ir nepieciešama projekta ietvaros jaunbūvējamo kanalizācijas tīklu posmu darbības nodrošināšanai un pamatota ar hidrauliskiem aprēķiniem;</a:t>
            </a:r>
          </a:p>
          <a:p>
            <a:pPr marL="465138" lvl="2" indent="-285750" algn="just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publicitātes pasākumu 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izmaksas, </a:t>
            </a:r>
            <a:r>
              <a:rPr lang="lv-LV" altLang="lv-LV" sz="1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nepārsniedzot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ES fondu obligātās publicitātes prasības;</a:t>
            </a:r>
          </a:p>
          <a:p>
            <a:pPr marL="465138" lvl="2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lv-LV" altLang="lv-LV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PVN izmaksas</a:t>
            </a:r>
            <a:r>
              <a:rPr lang="lv-LV" altLang="lv-LV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nav atgūstamas no valsts budžeta</a:t>
            </a:r>
          </a:p>
          <a:p>
            <a:pPr marL="400050" lvl="1" indent="0"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endParaRPr lang="lv-LV" altLang="lv-LV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42008" y="588390"/>
            <a:ext cx="6096000" cy="542826"/>
          </a:xfrm>
        </p:spPr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(2)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877366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5981D61F-D6BD-4FEB-9A5C-F199CA74E311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3950" y="1659118"/>
            <a:ext cx="8422849" cy="5118754"/>
          </a:xfrm>
        </p:spPr>
        <p:txBody>
          <a:bodyPr>
            <a:no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altLang="lv-LV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b="1" dirty="0" smtClean="0">
                <a:latin typeface="Arial" panose="020B0604020202020204" pitchFamily="34" charset="0"/>
                <a:cs typeface="Arial" panose="020B0604020202020204" pitchFamily="34" charset="0"/>
              </a:rPr>
              <a:t>Neattiecināmās izmaksas SAM 5.3.1 ietvaros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TEP, izmaksu-ieguvumu analīzes</a:t>
            </a:r>
            <a:r>
              <a:rPr lang="lv-LV" altLang="lv-LV" sz="15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aktualizācijas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kā arī ar </a:t>
            </a: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IVN procedūru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saistītās dokumentācijas izstrādes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projektēšanas, būvekspertīzes izmaksas, autoruzraudzības un būvuzraudzības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 kopā </a:t>
            </a:r>
            <a:r>
              <a:rPr lang="lv-LV" altLang="lv-LV" sz="15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pārsniedz 7%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no būvdarbu attiecināmajām izmaksām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ūdensapgādes būvju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projektēšanas, būvekspertīzes, būvdarbu, būvuzraudzības un autoruzraudzības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CKS tīklu pārbūves un atjaunošanas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ieskaitot demontāžas izmaksas,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</a:t>
            </a:r>
            <a:r>
              <a:rPr lang="lv-LV" altLang="lv-LV" sz="15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pārsniedz 5%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būvdarbu attiecināmajām izmaksām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elektrolīniju izbūves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nav saistītas ar projekta ietvaros izbūvējamo KS pieslēgumu elektrotīklam;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piegādes līgumu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t.sk. ar šādu līgumu iegādāto iekārtu montāžas un ieregulēšanas izmaksas;</a:t>
            </a:r>
          </a:p>
          <a:p>
            <a:pPr marL="742950" lvl="2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PVN izmaksas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, ja tās ir atgūstamas no valsts budžeta;</a:t>
            </a:r>
          </a:p>
          <a:p>
            <a:pPr marL="742950" lvl="2" indent="-3429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publicitātes izmaksas, </a:t>
            </a:r>
            <a:r>
              <a:rPr lang="lv-LV" altLang="lv-LV" sz="15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kas tiek veiktas papildus </a:t>
            </a:r>
            <a:r>
              <a:rPr lang="lv-LV" altLang="lv-LV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obligātajām ES fondu publicitātes prasībām.</a:t>
            </a:r>
          </a:p>
          <a:p>
            <a:pPr marL="400050" lvl="1" indent="0">
              <a:spcAft>
                <a:spcPts val="600"/>
              </a:spcAft>
              <a:buFont typeface="Arial" panose="020B0604020202020204" pitchFamily="34" charset="0"/>
              <a:buNone/>
            </a:pPr>
            <a:endParaRPr lang="lv-LV" altLang="lv-LV" sz="1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 smtClean="0">
                <a:latin typeface="Arial" pitchFamily="34" charset="0"/>
                <a:cs typeface="Arial" pitchFamily="34" charset="0"/>
              </a:rPr>
              <a:t>Izmaksu </a:t>
            </a:r>
            <a:r>
              <a:rPr lang="lv-LV" dirty="0">
                <a:latin typeface="Arial" pitchFamily="34" charset="0"/>
                <a:cs typeface="Arial" pitchFamily="34" charset="0"/>
              </a:rPr>
              <a:t>attiecināmība </a:t>
            </a:r>
            <a:r>
              <a:rPr lang="lv-LV" dirty="0" smtClean="0">
                <a:latin typeface="Arial" pitchFamily="34" charset="0"/>
                <a:cs typeface="Arial" pitchFamily="34" charset="0"/>
              </a:rPr>
              <a:t>(3)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4156006957"/>
      </p:ext>
    </p:extLst>
  </p:cSld>
  <p:clrMapOvr>
    <a:masterClrMapping/>
  </p:clrMapOvr>
</p:sld>
</file>

<file path=ppt/theme/theme1.xml><?xml version="1.0" encoding="utf-8"?>
<a:theme xmlns:a="http://schemas.openxmlformats.org/drawingml/2006/main" name="89_Prezentacija_templateL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tullapa_kontaktinformaci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89_Prezentacija_templateLV</Template>
  <TotalTime>3340</TotalTime>
  <Words>1268</Words>
  <Application>Microsoft Office PowerPoint</Application>
  <PresentationFormat>On-screen Show (4:3)</PresentationFormat>
  <Paragraphs>156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Tahoma</vt:lpstr>
      <vt:lpstr>Times New Roman</vt:lpstr>
      <vt:lpstr>Verdana</vt:lpstr>
      <vt:lpstr>Wingdings</vt:lpstr>
      <vt:lpstr>89_Prezentacija_templateLV</vt:lpstr>
      <vt:lpstr>PowerPoint Presentation</vt:lpstr>
      <vt:lpstr>ES direktīvu prasības  </vt:lpstr>
      <vt:lpstr>Iepriekšējais finansējums ūdenssaimniecībai </vt:lpstr>
      <vt:lpstr>2014. -2020.gada plānošanas perioda investīcijas  </vt:lpstr>
      <vt:lpstr>2014 – 2020.gada plānošanas perioda finansējuma sadales principi (priekšatlases 1.posms) </vt:lpstr>
      <vt:lpstr>Priekšatlases 2.posms – vispārīga informācija </vt:lpstr>
      <vt:lpstr>Izmaksu attiecināmība (1)</vt:lpstr>
      <vt:lpstr>Izmaksu attiecināmība (2)</vt:lpstr>
      <vt:lpstr>Izmaksu attiecināmība (3)</vt:lpstr>
      <vt:lpstr>Citi nosacījumi</vt:lpstr>
      <vt:lpstr>Laika grafiks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Dagnija</dc:creator>
  <cp:lastModifiedBy>Zanda Krūkle</cp:lastModifiedBy>
  <cp:revision>269</cp:revision>
  <cp:lastPrinted>2015-10-27T12:01:16Z</cp:lastPrinted>
  <dcterms:created xsi:type="dcterms:W3CDTF">2014-11-20T14:46:47Z</dcterms:created>
  <dcterms:modified xsi:type="dcterms:W3CDTF">2015-11-10T08:00:16Z</dcterms:modified>
</cp:coreProperties>
</file>