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4.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5.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2" r:id="rId4"/>
    <p:sldMasterId id="2147483892" r:id="rId5"/>
    <p:sldMasterId id="2147483969" r:id="rId6"/>
    <p:sldMasterId id="2147483991" r:id="rId7"/>
    <p:sldMasterId id="2147484100" r:id="rId8"/>
    <p:sldMasterId id="2147484133" r:id="rId9"/>
    <p:sldMasterId id="2147484153" r:id="rId10"/>
  </p:sldMasterIdLst>
  <p:notesMasterIdLst>
    <p:notesMasterId r:id="rId26"/>
  </p:notesMasterIdLst>
  <p:handoutMasterIdLst>
    <p:handoutMasterId r:id="rId27"/>
  </p:handoutMasterIdLst>
  <p:sldIdLst>
    <p:sldId id="7195" r:id="rId11"/>
    <p:sldId id="7207" r:id="rId12"/>
    <p:sldId id="7206" r:id="rId13"/>
    <p:sldId id="7196" r:id="rId14"/>
    <p:sldId id="7197" r:id="rId15"/>
    <p:sldId id="7208" r:id="rId16"/>
    <p:sldId id="7209" r:id="rId17"/>
    <p:sldId id="7210" r:id="rId18"/>
    <p:sldId id="7199" r:id="rId19"/>
    <p:sldId id="7211" r:id="rId20"/>
    <p:sldId id="7213" r:id="rId21"/>
    <p:sldId id="7214" r:id="rId22"/>
    <p:sldId id="7215" r:id="rId23"/>
    <p:sldId id="7216" r:id="rId24"/>
    <p:sldId id="314" r:id="rId25"/>
  </p:sldIdLst>
  <p:sldSz cx="1219835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2"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6C6611-D2D0-0644-29DF-656F691C9292}" name="Viesturs Razumovskis" initials="VR" userId="S::viesturs.razumovskis@varam.gov.lv::ba916dda-af88-48e0-ba3f-1b14e3280096" providerId="AD"/>
  <p188:author id="{A3183653-54DC-9699-A6B2-FA838CE4205E}" name="Lauris Zarans" initials="LZ" userId="S::Lauris.Zarans@lv.ey.com::f7b5348a-5898-4b5c-8804-a726ed3d6502" providerId="AD"/>
  <p188:author id="{AC0D37B6-997C-8100-4581-ED78A8BC028C}" name="Inese Bursevica" initials="IB" userId="S::inese.bursevica@varam.gov.lv::354e8359-44d5-4540-a70d-13ed9befd077" providerId="AD"/>
  <p188:author id="{FACA32CF-4FEF-0FEA-C8D5-B9D767046BAA}" name="Vineta Stolere" initials="VS" userId="S::vinetas@varam.gov.lv::e797c1fc-ca4e-4050-8ce4-903a1682fd07" providerId="AD"/>
  <p188:author id="{235D42D3-10A8-77A2-4E42-4679B6C98D75}" name="Beate Bruksle" initials="BB" userId="S::Beate.Bruksle@lv.ey.com::60132b41-e269-43de-9c04-61600bc0e5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iāna Rasuma" initials="DR" lastIdx="56" clrIdx="6">
    <p:extLst>
      <p:ext uri="{19B8F6BF-5375-455C-9EA6-DF929625EA0E}">
        <p15:presenceInfo xmlns:p15="http://schemas.microsoft.com/office/powerpoint/2012/main" userId="S::Diana.Orlovska@varam.gov.lv::fc97915e-f1a5-40d5-bfab-93d1550d0172" providerId="AD"/>
      </p:ext>
    </p:extLst>
  </p:cmAuthor>
  <p:cmAuthor id="8" name="Beate Bruksle" initials="BB" lastIdx="67" clrIdx="7">
    <p:extLst>
      <p:ext uri="{19B8F6BF-5375-455C-9EA6-DF929625EA0E}">
        <p15:presenceInfo xmlns:p15="http://schemas.microsoft.com/office/powerpoint/2012/main" userId="S::Beate.Bruksle@lv.ey.com::60132b41-e269-43de-9c04-61600bc0e58f" providerId="AD"/>
      </p:ext>
    </p:extLst>
  </p:cmAuthor>
  <p:cmAuthor id="2" name="Author" initials="A" lastIdx="474" clrIdx="1"/>
  <p:cmAuthor id="9" name="Lauris Zarans" initials="LZ" lastIdx="9" clrIdx="8">
    <p:extLst>
      <p:ext uri="{19B8F6BF-5375-455C-9EA6-DF929625EA0E}">
        <p15:presenceInfo xmlns:p15="http://schemas.microsoft.com/office/powerpoint/2012/main" userId="S::Lauris.Zarans@lv.ey.com::f7b5348a-5898-4b5c-8804-a726ed3d6502" providerId="AD"/>
      </p:ext>
    </p:extLst>
  </p:cmAuthor>
  <p:cmAuthor id="3" name="Andris Bogomols" initials="AB" lastIdx="14" clrIdx="2">
    <p:extLst>
      <p:ext uri="{19B8F6BF-5375-455C-9EA6-DF929625EA0E}">
        <p15:presenceInfo xmlns:p15="http://schemas.microsoft.com/office/powerpoint/2012/main" userId="S::Andris.Bogomols@lv.ey.com::9209e623-67da-41e2-a9ac-4bfeb9b699a6" providerId="AD"/>
      </p:ext>
    </p:extLst>
  </p:cmAuthor>
  <p:cmAuthor id="10" name="Anna Asjutcenko" initials="AA" lastIdx="23" clrIdx="9">
    <p:extLst>
      <p:ext uri="{19B8F6BF-5375-455C-9EA6-DF929625EA0E}">
        <p15:presenceInfo xmlns:p15="http://schemas.microsoft.com/office/powerpoint/2012/main" userId="S::Anna.Asjutcenko@lv.ey.com::93033911-9332-4598-b654-3122d1f36e1b" providerId="AD"/>
      </p:ext>
    </p:extLst>
  </p:cmAuthor>
  <p:cmAuthor id="4" name="Dzintra Muzikante" initials="DM" lastIdx="4" clrIdx="3">
    <p:extLst>
      <p:ext uri="{19B8F6BF-5375-455C-9EA6-DF929625EA0E}">
        <p15:presenceInfo xmlns:p15="http://schemas.microsoft.com/office/powerpoint/2012/main" userId="S::DzintraMuzikante@varam.gov.lv::50eae762-3b26-48ac-a842-e93ea647a998" providerId="AD"/>
      </p:ext>
    </p:extLst>
  </p:cmAuthor>
  <p:cmAuthor id="11" name="Arturs Grickus" initials="AG" lastIdx="22" clrIdx="10">
    <p:extLst>
      <p:ext uri="{19B8F6BF-5375-455C-9EA6-DF929625EA0E}">
        <p15:presenceInfo xmlns:p15="http://schemas.microsoft.com/office/powerpoint/2012/main" userId="S::arturs.grickus@tele2.com::4d1d32a7-cdb0-4690-83ee-9c90dac62743" providerId="AD"/>
      </p:ext>
    </p:extLst>
  </p:cmAuthor>
  <p:cmAuthor id="5" name="Ilze Sniega Sniedziņa" initials="ISS" lastIdx="48" clrIdx="4">
    <p:extLst>
      <p:ext uri="{19B8F6BF-5375-455C-9EA6-DF929625EA0E}">
        <p15:presenceInfo xmlns:p15="http://schemas.microsoft.com/office/powerpoint/2012/main" userId="S::IlzeSniega@varam.gov.lv::7cd87e3c-c35a-4642-9f82-360fd753d0f0" providerId="AD"/>
      </p:ext>
    </p:extLst>
  </p:cmAuthor>
  <p:cmAuthor id="6" name="Dāvis Melnalksnis" initials="DM" lastIdx="3" clrIdx="5">
    <p:extLst>
      <p:ext uri="{19B8F6BF-5375-455C-9EA6-DF929625EA0E}">
        <p15:presenceInfo xmlns:p15="http://schemas.microsoft.com/office/powerpoint/2012/main" userId="Dāvis Melnalksn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FFFFFF"/>
    <a:srgbClr val="93F0E6"/>
    <a:srgbClr val="747480"/>
    <a:srgbClr val="FF0000"/>
    <a:srgbClr val="FFE600"/>
    <a:srgbClr val="808080"/>
    <a:srgbClr val="C4C4CD"/>
    <a:srgbClr val="27ACAA"/>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2"/>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16/03/2023</a:t>
            </a:fld>
            <a:endParaRPr lang="en-GB">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16/03/2023</a:t>
            </a:fld>
            <a:endParaRPr lang="en-GB"/>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9631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7228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5B43D19E-BFDB-4C92-8EDD-32EDDA8F41DF}" type="slidenum">
              <a:rPr lang="en-GB" smtClean="0"/>
              <a:pPr/>
              <a:t>14</a:t>
            </a:fld>
            <a:endParaRPr lang="en-GB"/>
          </a:p>
        </p:txBody>
      </p:sp>
    </p:spTree>
    <p:extLst>
      <p:ext uri="{BB962C8B-B14F-4D97-AF65-F5344CB8AC3E}">
        <p14:creationId xmlns:p14="http://schemas.microsoft.com/office/powerpoint/2010/main" val="210198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0.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Master" Target="../slideMasters/slideMaster3.xml"/><Relationship Id="rId5" Type="http://schemas.openxmlformats.org/officeDocument/2006/relationships/image" Target="../media/image13.emf"/><Relationship Id="rId4" Type="http://schemas.openxmlformats.org/officeDocument/2006/relationships/image" Target="../media/image10.wmf"/></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4.wmf"/><Relationship Id="rId1" Type="http://schemas.openxmlformats.org/officeDocument/2006/relationships/slideMaster" Target="../slideMasters/slideMaster3.xml"/><Relationship Id="rId4" Type="http://schemas.openxmlformats.org/officeDocument/2006/relationships/image" Target="../media/image13.emf"/></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tx2"/>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4960938"/>
            <a:ext cx="1225550"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738769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8937044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9" y="100000"/>
            <a:ext cx="10978515" cy="860400"/>
          </a:xfrm>
        </p:spPr>
        <p:txBody>
          <a:bodyPr/>
          <a:lstStyle/>
          <a:p>
            <a:r>
              <a:rPr lang="en-US"/>
              <a:t>Click to edit Master title style</a:t>
            </a:r>
            <a:endParaRPr lang="en-GB"/>
          </a:p>
        </p:txBody>
      </p:sp>
      <p:sp>
        <p:nvSpPr>
          <p:cNvPr id="7" name="Line 10"/>
          <p:cNvSpPr>
            <a:spLocks noChangeShapeType="1"/>
          </p:cNvSpPr>
          <p:nvPr userDrawn="1"/>
        </p:nvSpPr>
        <p:spPr bwMode="auto">
          <a:xfrm>
            <a:off x="609919" y="9424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Line 11"/>
          <p:cNvSpPr>
            <a:spLocks noChangeShapeType="1"/>
          </p:cNvSpPr>
          <p:nvPr userDrawn="1"/>
        </p:nvSpPr>
        <p:spPr bwMode="auto">
          <a:xfrm>
            <a:off x="609919" y="634060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5" name="Date Placeholder 4"/>
          <p:cNvSpPr>
            <a:spLocks noGrp="1"/>
          </p:cNvSpPr>
          <p:nvPr>
            <p:ph type="dt" sz="half" idx="10"/>
          </p:nvPr>
        </p:nvSpPr>
        <p:spPr/>
        <p:txBody>
          <a:bodyPr/>
          <a:lstStyle/>
          <a:p>
            <a:r>
              <a:rPr lang="lv-LV"/>
              <a:t>2022. gada 16. novembris</a:t>
            </a:r>
            <a:endParaRPr lang="en-US"/>
          </a:p>
        </p:txBody>
      </p:sp>
      <p:sp>
        <p:nvSpPr>
          <p:cNvPr id="9" name="Footer Placeholder 8"/>
          <p:cNvSpPr>
            <a:spLocks noGrp="1"/>
          </p:cNvSpPr>
          <p:nvPr>
            <p:ph type="ftr" sz="quarter" idx="11"/>
          </p:nvPr>
        </p:nvSpPr>
        <p:spPr/>
        <p:txBody>
          <a:bodyPr/>
          <a:lstStyle/>
          <a:p>
            <a:r>
              <a:rPr lang="lv-LV"/>
              <a:t>Administratīvi teritoriālās reformas ietekmes uz pašvaldību administratīvo kapacitāti un pakalpojumu nodrošinājumu izvērtējums</a:t>
            </a:r>
            <a:endParaRPr lang="en-GB"/>
          </a:p>
        </p:txBody>
      </p:sp>
    </p:spTree>
    <p:extLst>
      <p:ext uri="{BB962C8B-B14F-4D97-AF65-F5344CB8AC3E}">
        <p14:creationId xmlns:p14="http://schemas.microsoft.com/office/powerpoint/2010/main" val="20374109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Transmittal letter - second page">
    <p:spTree>
      <p:nvGrpSpPr>
        <p:cNvPr id="1" name=""/>
        <p:cNvGrpSpPr/>
        <p:nvPr/>
      </p:nvGrpSpPr>
      <p:grpSpPr>
        <a:xfrm>
          <a:off x="0" y="0"/>
          <a:ext cx="0" cy="0"/>
          <a:chOff x="0" y="0"/>
          <a:chExt cx="0" cy="0"/>
        </a:xfrm>
      </p:grpSpPr>
      <p:pic>
        <p:nvPicPr>
          <p:cNvPr id="19460" name="Picture 4">
            <a:extLst>
              <a:ext uri="{FF2B5EF4-FFF2-40B4-BE49-F238E27FC236}">
                <a16:creationId xmlns:a16="http://schemas.microsoft.com/office/drawing/2014/main" id="{9D35E1A3-2B8A-4B66-B816-C304C8A7700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507" y="653899"/>
            <a:ext cx="668094" cy="77046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Bottom rule"/>
          <p:cNvCxnSpPr/>
          <p:nvPr userDrawn="1"/>
        </p:nvCxnSpPr>
        <p:spPr bwMode="gray">
          <a:xfrm>
            <a:off x="698870" y="6660826"/>
            <a:ext cx="10795974" cy="0"/>
          </a:xfrm>
          <a:prstGeom prst="line">
            <a:avLst/>
          </a:prstGeom>
          <a:noFill/>
          <a:ln w="6350">
            <a:solidFill>
              <a:schemeClr val="bg2"/>
            </a:solidFill>
            <a:miter lim="800000"/>
            <a:headEnd/>
            <a:tailEnd type="none" w="med" len="med"/>
          </a:ln>
          <a:effectLst/>
        </p:spPr>
      </p:cxnSp>
      <p:sp>
        <p:nvSpPr>
          <p:cNvPr id="15" name="Filename_Subsec_Page"/>
          <p:cNvSpPr txBox="1"/>
          <p:nvPr userDrawn="1"/>
        </p:nvSpPr>
        <p:spPr>
          <a:xfrm>
            <a:off x="698869" y="6529701"/>
            <a:ext cx="10795974" cy="129686"/>
          </a:xfrm>
          <a:prstGeom prst="rect">
            <a:avLst/>
          </a:prstGeom>
          <a:noFill/>
        </p:spPr>
        <p:txBody>
          <a:bodyPr wrap="square" lIns="0" tIns="0" rIns="0" bIns="0" rtlCol="0">
            <a:noAutofit/>
          </a:bodyPr>
          <a:lstStyle/>
          <a:p>
            <a:pPr algn="r">
              <a:spcBef>
                <a:spcPts val="0"/>
              </a:spcBef>
            </a:pPr>
            <a:r>
              <a:rPr lang="lv-LV" sz="635">
                <a:solidFill>
                  <a:schemeClr val="accent1"/>
                </a:solidFill>
                <a:latin typeface="+mn-lt"/>
              </a:rPr>
              <a:t>VAS “Latvijas dzelzceļš” koncerna sabiedrību biznesa modeļa novērtējuma un rekomendāciju izstrāde</a:t>
            </a:r>
            <a:endParaRPr lang="en-US" sz="635" b="1">
              <a:solidFill>
                <a:schemeClr val="accent1"/>
              </a:solidFill>
              <a:latin typeface="+mn-lt"/>
            </a:endParaRPr>
          </a:p>
        </p:txBody>
      </p:sp>
      <p:cxnSp>
        <p:nvCxnSpPr>
          <p:cNvPr id="8" name="Top rule"/>
          <p:cNvCxnSpPr/>
          <p:nvPr userDrawn="1"/>
        </p:nvCxnSpPr>
        <p:spPr bwMode="gray">
          <a:xfrm>
            <a:off x="698870" y="391351"/>
            <a:ext cx="10795974" cy="0"/>
          </a:xfrm>
          <a:prstGeom prst="line">
            <a:avLst/>
          </a:prstGeom>
          <a:noFill/>
          <a:ln w="6350">
            <a:solidFill>
              <a:schemeClr val="bg2"/>
            </a:solidFill>
            <a:miter lim="800000"/>
            <a:headEnd/>
            <a:tailEnd type="none" w="med" len="med"/>
          </a:ln>
          <a:effectLst/>
        </p:spPr>
      </p:cxnSp>
      <p:sp>
        <p:nvSpPr>
          <p:cNvPr id="9" name="Filename_Vers_Draft"/>
          <p:cNvSpPr txBox="1">
            <a:spLocks/>
          </p:cNvSpPr>
          <p:nvPr userDrawn="1"/>
        </p:nvSpPr>
        <p:spPr>
          <a:xfrm>
            <a:off x="698870" y="222306"/>
            <a:ext cx="4638848" cy="165871"/>
          </a:xfrm>
          <a:prstGeom prst="rect">
            <a:avLst/>
          </a:prstGeom>
        </p:spPr>
        <p:txBody>
          <a:bodyPr lIns="0" tIns="0" rIns="0" bIns="0" anchor="t" anchorCtr="0"/>
          <a:lstStyle>
            <a:lvl1pPr algn="l" defTabSz="995363" rtl="0" eaLnBrk="1" fontAlgn="base" hangingPunct="1">
              <a:lnSpc>
                <a:spcPct val="110000"/>
              </a:lnSpc>
              <a:spcBef>
                <a:spcPts val="0"/>
              </a:spcBef>
              <a:spcAft>
                <a:spcPts val="600"/>
              </a:spcAft>
              <a:defRPr sz="2800" b="1">
                <a:solidFill>
                  <a:schemeClr val="bg1">
                    <a:lumMod val="50000"/>
                  </a:schemeClr>
                </a:solidFill>
                <a:latin typeface="Arial" pitchFamily="34" charset="0"/>
                <a:ea typeface="+mn-ea"/>
                <a:cs typeface="Arial" pitchFamily="34" charset="0"/>
              </a:defRPr>
            </a:lvl1pPr>
            <a:lvl2pPr marL="1588" algn="just" defTabSz="995363" rtl="0" eaLnBrk="1" fontAlgn="base" hangingPunct="1">
              <a:lnSpc>
                <a:spcPct val="110000"/>
              </a:lnSpc>
              <a:spcBef>
                <a:spcPts val="0"/>
              </a:spcBef>
              <a:spcAft>
                <a:spcPts val="600"/>
              </a:spcAft>
              <a:buClr>
                <a:srgbClr val="000000"/>
              </a:buClr>
              <a:defRPr sz="1400" b="0">
                <a:solidFill>
                  <a:schemeClr val="tx1"/>
                </a:solidFill>
                <a:latin typeface="Arial" pitchFamily="34" charset="0"/>
                <a:cs typeface="Arial" pitchFamily="34" charset="0"/>
              </a:defRPr>
            </a:lvl2pPr>
            <a:lvl3pPr marL="3175" algn="just" defTabSz="995363" rtl="0" eaLnBrk="1" fontAlgn="base" hangingPunct="1">
              <a:lnSpc>
                <a:spcPct val="110000"/>
              </a:lnSpc>
              <a:spcBef>
                <a:spcPts val="0"/>
              </a:spcBef>
              <a:spcAft>
                <a:spcPts val="600"/>
              </a:spcAft>
              <a:buClr>
                <a:srgbClr val="000000"/>
              </a:buClr>
              <a:defRPr sz="1200" b="0">
                <a:solidFill>
                  <a:schemeClr val="tx1"/>
                </a:solidFill>
                <a:latin typeface="Arial" pitchFamily="34" charset="0"/>
                <a:cs typeface="Arial" pitchFamily="34" charset="0"/>
              </a:defRPr>
            </a:lvl3pPr>
            <a:lvl4pPr marL="196850" indent="-192088" algn="just" defTabSz="995363" rtl="0" eaLnBrk="1" fontAlgn="base" hangingPunct="1">
              <a:lnSpc>
                <a:spcPct val="110000"/>
              </a:lnSpc>
              <a:spcBef>
                <a:spcPts val="0"/>
              </a:spcBef>
              <a:spcAft>
                <a:spcPts val="600"/>
              </a:spcAft>
              <a:buClr>
                <a:schemeClr val="bg2"/>
              </a:buClr>
              <a:buSzPct val="70000"/>
              <a:buFont typeface="Wingdings 3" pitchFamily="18" charset="2"/>
              <a:buNone/>
              <a:defRPr sz="1200" b="1">
                <a:solidFill>
                  <a:schemeClr val="accent1"/>
                </a:solidFill>
                <a:latin typeface="Arial" pitchFamily="34" charset="0"/>
                <a:cs typeface="Arial" pitchFamily="34" charset="0"/>
              </a:defRPr>
            </a:lvl4pPr>
            <a:lvl5pPr marL="393700" indent="-195263" algn="just" defTabSz="995363" rtl="0" eaLnBrk="1" fontAlgn="base" hangingPunct="1">
              <a:lnSpc>
                <a:spcPct val="100000"/>
              </a:lnSpc>
              <a:spcBef>
                <a:spcPts val="0"/>
              </a:spcBef>
              <a:spcAft>
                <a:spcPts val="600"/>
              </a:spcAft>
              <a:buClr>
                <a:schemeClr val="bg2"/>
              </a:buClr>
              <a:buSzPct val="70000"/>
              <a:buFont typeface="Arial Narrow" pitchFamily="34" charset="0"/>
              <a:buChar char="–"/>
              <a:defRPr sz="1000">
                <a:solidFill>
                  <a:schemeClr val="tx1"/>
                </a:solidFill>
                <a:latin typeface="Arial" pitchFamily="34" charset="0"/>
                <a:cs typeface="Arial" pitchFamily="34" charset="0"/>
              </a:defRPr>
            </a:lvl5pPr>
            <a:lvl6pPr marL="8509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6pPr>
            <a:lvl7pPr marL="13081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7pPr>
            <a:lvl8pPr marL="17653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8pPr>
            <a:lvl9pPr marL="22225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9pPr>
          </a:lstStyle>
          <a:p>
            <a:pPr>
              <a:lnSpc>
                <a:spcPts val="1088"/>
              </a:lnSpc>
              <a:spcBef>
                <a:spcPts val="544"/>
              </a:spcBef>
              <a:spcAft>
                <a:spcPts val="0"/>
              </a:spcAft>
            </a:pPr>
            <a:r>
              <a:rPr lang="lv-LV" sz="635" b="0" kern="0">
                <a:solidFill>
                  <a:schemeClr val="accent1"/>
                </a:solidFill>
                <a:latin typeface="Arial" pitchFamily="34" charset="0"/>
                <a:ea typeface="+mn-ea"/>
                <a:cs typeface="Arial" pitchFamily="34" charset="0"/>
              </a:rPr>
              <a:t>2020. gada </a:t>
            </a:r>
            <a:r>
              <a:rPr lang="en-US" sz="635" b="0" kern="0">
                <a:solidFill>
                  <a:schemeClr val="accent1"/>
                </a:solidFill>
                <a:latin typeface="Arial" pitchFamily="34" charset="0"/>
                <a:ea typeface="+mn-ea"/>
                <a:cs typeface="Arial" pitchFamily="34" charset="0"/>
              </a:rPr>
              <a:t>5</a:t>
            </a:r>
            <a:r>
              <a:rPr lang="lv-LV" sz="635" b="0" kern="0">
                <a:solidFill>
                  <a:schemeClr val="accent1"/>
                </a:solidFill>
                <a:latin typeface="Arial" pitchFamily="34" charset="0"/>
                <a:ea typeface="+mn-ea"/>
                <a:cs typeface="Arial" pitchFamily="34" charset="0"/>
              </a:rPr>
              <a:t>. jūnijs |  Ziņojums</a:t>
            </a:r>
            <a:endParaRPr lang="en-US" sz="635" b="0" kern="0">
              <a:solidFill>
                <a:schemeClr val="accent1"/>
              </a:solidFill>
              <a:latin typeface="Arial" pitchFamily="34" charset="0"/>
              <a:ea typeface="+mn-ea"/>
              <a:cs typeface="Arial" pitchFamily="34" charset="0"/>
            </a:endParaRPr>
          </a:p>
        </p:txBody>
      </p:sp>
      <p:sp>
        <p:nvSpPr>
          <p:cNvPr id="12" name="Letter text"/>
          <p:cNvSpPr>
            <a:spLocks noGrp="1"/>
          </p:cNvSpPr>
          <p:nvPr>
            <p:ph type="body" sz="quarter" idx="14" hasCustomPrompt="1"/>
          </p:nvPr>
        </p:nvSpPr>
        <p:spPr>
          <a:xfrm>
            <a:off x="3417203" y="1865809"/>
            <a:ext cx="8077641" cy="4535759"/>
          </a:xfrm>
        </p:spPr>
        <p:txBody>
          <a:bodyPr/>
          <a:lstStyle>
            <a:lvl1pPr>
              <a:lnSpc>
                <a:spcPct val="100000"/>
              </a:lnSpc>
              <a:spcBef>
                <a:spcPts val="0"/>
              </a:spcBef>
              <a:defRPr sz="907"/>
            </a:lvl1pPr>
            <a:lvl2pPr>
              <a:lnSpc>
                <a:spcPct val="100000"/>
              </a:lnSpc>
              <a:spcBef>
                <a:spcPts val="0"/>
              </a:spcBef>
              <a:defRPr sz="998"/>
            </a:lvl2pPr>
            <a:lvl3pPr>
              <a:lnSpc>
                <a:spcPct val="100000"/>
              </a:lnSpc>
              <a:spcBef>
                <a:spcPts val="0"/>
              </a:spcBef>
              <a:defRPr sz="907"/>
            </a:lvl3pPr>
            <a:lvl4pPr>
              <a:lnSpc>
                <a:spcPct val="100000"/>
              </a:lnSpc>
              <a:spcBef>
                <a:spcPts val="0"/>
              </a:spcBef>
              <a:defRPr sz="907"/>
            </a:lvl4pPr>
            <a:lvl5pPr>
              <a:lnSpc>
                <a:spcPct val="100000"/>
              </a:lnSpc>
              <a:spcBef>
                <a:spcPts val="0"/>
              </a:spcBef>
              <a:defRPr sz="907"/>
            </a:lvl5pPr>
          </a:lstStyle>
          <a:p>
            <a:pPr lvl="0"/>
            <a:r>
              <a:rPr lang="en-US"/>
              <a:t>Put the text of the letter here</a:t>
            </a:r>
          </a:p>
        </p:txBody>
      </p:sp>
      <p:sp>
        <p:nvSpPr>
          <p:cNvPr id="13" name="BottomFooter"/>
          <p:cNvSpPr>
            <a:spLocks noGrp="1"/>
          </p:cNvSpPr>
          <p:nvPr>
            <p:ph type="body" sz="quarter" idx="18" hasCustomPrompt="1"/>
          </p:nvPr>
        </p:nvSpPr>
        <p:spPr>
          <a:xfrm>
            <a:off x="694634" y="6529701"/>
            <a:ext cx="8073511" cy="129686"/>
          </a:xfrm>
        </p:spPr>
        <p:txBody>
          <a:bodyPr/>
          <a:lstStyle>
            <a:lvl1pPr marL="0" indent="0" algn="l">
              <a:buNone/>
              <a:defRPr sz="635" baseline="0">
                <a:solidFill>
                  <a:schemeClr val="accent1"/>
                </a:solidFill>
              </a:defRPr>
            </a:lvl1pPr>
          </a:lstStyle>
          <a:p>
            <a:pPr lvl="0"/>
            <a:r>
              <a:rPr lang="en-US"/>
              <a:t>A member firm of Ernst &amp; Young Global</a:t>
            </a:r>
          </a:p>
        </p:txBody>
      </p:sp>
      <p:sp>
        <p:nvSpPr>
          <p:cNvPr id="10" name="LocalFirmNameAndAddress"/>
          <p:cNvSpPr>
            <a:spLocks noGrp="1"/>
          </p:cNvSpPr>
          <p:nvPr>
            <p:ph type="body" sz="quarter" idx="13" hasCustomPrompt="1"/>
          </p:nvPr>
        </p:nvSpPr>
        <p:spPr bwMode="gray">
          <a:xfrm>
            <a:off x="694634" y="1865809"/>
            <a:ext cx="2245298" cy="1214032"/>
          </a:xfrm>
          <a:prstGeom prst="rect">
            <a:avLst/>
          </a:prstGeom>
        </p:spPr>
        <p:txBody>
          <a:bodyPr lIns="0" tIns="0" rIns="0" bIns="0"/>
          <a:lstStyle>
            <a:lvl1pPr algn="l">
              <a:lnSpc>
                <a:spcPct val="100000"/>
              </a:lnSpc>
              <a:spcBef>
                <a:spcPts val="0"/>
              </a:spcBef>
              <a:spcAft>
                <a:spcPts val="0"/>
              </a:spcAft>
              <a:defRPr lang="en-US" sz="816" b="1" i="0" noProof="0" dirty="0" smtClean="0">
                <a:solidFill>
                  <a:schemeClr val="tx1"/>
                </a:solidFill>
                <a:latin typeface="+mn-lt"/>
                <a:cs typeface="Arial" pitchFamily="34" charset="0"/>
              </a:defRPr>
            </a:lvl1pPr>
            <a:lvl2pPr algn="l">
              <a:lnSpc>
                <a:spcPct val="100000"/>
              </a:lnSpc>
              <a:spcBef>
                <a:spcPts val="0"/>
              </a:spcBef>
              <a:spcAft>
                <a:spcPts val="0"/>
              </a:spcAft>
              <a:defRPr lang="en-US" sz="816" b="0" i="0" noProof="0" dirty="0" smtClean="0">
                <a:solidFill>
                  <a:schemeClr val="tx1"/>
                </a:solidFill>
                <a:latin typeface="+mn-lt"/>
                <a:cs typeface="Arial" pitchFamily="34" charset="0"/>
              </a:defRPr>
            </a:lvl2pPr>
            <a:lvl3pPr marL="0" indent="0" algn="l">
              <a:lnSpc>
                <a:spcPct val="100000"/>
              </a:lnSpc>
              <a:spcBef>
                <a:spcPts val="544"/>
              </a:spcBef>
              <a:spcAft>
                <a:spcPts val="544"/>
              </a:spcAft>
              <a:buNone/>
              <a:defRPr lang="en-US" sz="816" b="1" i="0" noProof="0" dirty="0" smtClean="0">
                <a:solidFill>
                  <a:schemeClr val="tx1"/>
                </a:solidFill>
                <a:latin typeface="+mn-lt"/>
                <a:cs typeface="Arial" pitchFamily="34" charset="0"/>
              </a:defRPr>
            </a:lvl3pPr>
            <a:lvl4pPr>
              <a:lnSpc>
                <a:spcPct val="100000"/>
              </a:lnSpc>
              <a:spcAft>
                <a:spcPts val="544"/>
              </a:spcAft>
              <a:buFont typeface="Arial" pitchFamily="34" charset="0"/>
              <a:buChar char="─"/>
              <a:defRPr>
                <a:solidFill>
                  <a:schemeClr val="bg1"/>
                </a:solidFill>
                <a:latin typeface="Arial" pitchFamily="34" charset="0"/>
                <a:cs typeface="Arial" pitchFamily="34" charset="0"/>
              </a:defRPr>
            </a:lvl4pPr>
            <a:lvl5pPr>
              <a:lnSpc>
                <a:spcPct val="100000"/>
              </a:lnSpc>
              <a:spcAft>
                <a:spcPts val="544"/>
              </a:spcAft>
              <a:buFont typeface="Arial" pitchFamily="34" charset="0"/>
              <a:buChar char="─"/>
              <a:defRPr>
                <a:solidFill>
                  <a:schemeClr val="bg1"/>
                </a:solidFill>
                <a:latin typeface="Arial" pitchFamily="34" charset="0"/>
                <a:cs typeface="Arial" pitchFamily="34" charset="0"/>
              </a:defRPr>
            </a:lvl5pPr>
          </a:lstStyle>
          <a:p>
            <a:pPr lvl="0"/>
            <a:r>
              <a:rPr lang="en-US"/>
              <a:t>Add the local firm name as a level 1 entry, then “indent” to level 2 for the address, then indent to level 3 for the ey.com.</a:t>
            </a:r>
          </a:p>
          <a:p>
            <a:pPr lvl="1"/>
            <a:r>
              <a:rPr lang="en-US"/>
              <a:t>Address level</a:t>
            </a:r>
          </a:p>
          <a:p>
            <a:pPr lvl="2"/>
            <a:r>
              <a:rPr lang="en-US"/>
              <a:t>ey.com level</a:t>
            </a:r>
          </a:p>
        </p:txBody>
      </p:sp>
    </p:spTree>
    <p:extLst>
      <p:ext uri="{BB962C8B-B14F-4D97-AF65-F5344CB8AC3E}">
        <p14:creationId xmlns:p14="http://schemas.microsoft.com/office/powerpoint/2010/main" val="28678520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3029923" y="5747990"/>
            <a:ext cx="1311994" cy="745200"/>
          </a:xfrm>
          <a:prstGeom prst="rect">
            <a:avLst/>
          </a:prstGeom>
          <a:noFill/>
          <a:ln w="9525">
            <a:noFill/>
            <a:miter lim="800000"/>
            <a:headEnd/>
            <a:tailEnd/>
          </a:ln>
          <a:effectLst/>
        </p:spPr>
      </p:pic>
      <p:sp>
        <p:nvSpPr>
          <p:cNvPr id="2" name="Title 1"/>
          <p:cNvSpPr>
            <a:spLocks noGrp="1"/>
          </p:cNvSpPr>
          <p:nvPr>
            <p:ph type="ctrTitle"/>
          </p:nvPr>
        </p:nvSpPr>
        <p:spPr>
          <a:xfrm>
            <a:off x="3043296" y="777600"/>
            <a:ext cx="7323813" cy="860400"/>
          </a:xfrm>
        </p:spPr>
        <p:txBody>
          <a:bodyPr/>
          <a:lstStyle>
            <a:lvl1pPr>
              <a:defRPr>
                <a:solidFill>
                  <a:srgbClr val="646464"/>
                </a:solidFill>
              </a:defRPr>
            </a:lvl1pPr>
          </a:lstStyle>
          <a:p>
            <a:r>
              <a:rPr lang="en-US"/>
              <a:t>Click to edit Master title style</a:t>
            </a:r>
            <a:endParaRPr lang="en-GB"/>
          </a:p>
        </p:txBody>
      </p:sp>
      <p:sp>
        <p:nvSpPr>
          <p:cNvPr id="3" name="Subtitle 2"/>
          <p:cNvSpPr>
            <a:spLocks noGrp="1"/>
          </p:cNvSpPr>
          <p:nvPr>
            <p:ph type="subTitle" idx="1"/>
          </p:nvPr>
        </p:nvSpPr>
        <p:spPr>
          <a:xfrm>
            <a:off x="3043296" y="1753200"/>
            <a:ext cx="7323813"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grpSp>
        <p:nvGrpSpPr>
          <p:cNvPr id="12" name="Group 11"/>
          <p:cNvGrpSpPr/>
          <p:nvPr userDrawn="1"/>
        </p:nvGrpSpPr>
        <p:grpSpPr>
          <a:xfrm>
            <a:off x="-8714" y="2405084"/>
            <a:ext cx="12207064"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453051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12199" y="3000376"/>
            <a:ext cx="3049588"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rgbClr val="646464"/>
              </a:solidFill>
            </a:endParaRPr>
          </a:p>
        </p:txBody>
      </p:sp>
      <p:pic>
        <p:nvPicPr>
          <p:cNvPr id="9" name="Picture 2"/>
          <p:cNvPicPr>
            <a:picLocks noChangeAspect="1" noChangeArrowheads="1"/>
          </p:cNvPicPr>
          <p:nvPr userDrawn="1"/>
        </p:nvPicPr>
        <p:blipFill>
          <a:blip r:embed="rId3" cstate="print"/>
          <a:srcRect/>
          <a:stretch>
            <a:fillRect/>
          </a:stretch>
        </p:blipFill>
        <p:spPr bwMode="auto">
          <a:xfrm>
            <a:off x="3029923" y="5747990"/>
            <a:ext cx="1311994" cy="745200"/>
          </a:xfrm>
          <a:prstGeom prst="rect">
            <a:avLst/>
          </a:prstGeom>
          <a:noFill/>
          <a:ln w="9525">
            <a:noFill/>
            <a:miter lim="800000"/>
            <a:headEnd/>
            <a:tailEnd/>
          </a:ln>
          <a:effectLst/>
        </p:spPr>
      </p:pic>
      <p:sp>
        <p:nvSpPr>
          <p:cNvPr id="2" name="Title 1"/>
          <p:cNvSpPr>
            <a:spLocks noGrp="1"/>
          </p:cNvSpPr>
          <p:nvPr>
            <p:ph type="ctrTitle"/>
          </p:nvPr>
        </p:nvSpPr>
        <p:spPr>
          <a:xfrm>
            <a:off x="3043296" y="777600"/>
            <a:ext cx="7323813" cy="860400"/>
          </a:xfrm>
        </p:spPr>
        <p:txBody>
          <a:bodyPr/>
          <a:lstStyle>
            <a:lvl1pPr>
              <a:defRPr>
                <a:solidFill>
                  <a:srgbClr val="646464"/>
                </a:solidFill>
              </a:defRPr>
            </a:lvl1pPr>
          </a:lstStyle>
          <a:p>
            <a:r>
              <a:rPr lang="en-US"/>
              <a:t>Click to edit Master title style</a:t>
            </a:r>
            <a:endParaRPr lang="en-GB"/>
          </a:p>
        </p:txBody>
      </p:sp>
      <p:sp>
        <p:nvSpPr>
          <p:cNvPr id="3" name="Subtitle 2"/>
          <p:cNvSpPr>
            <a:spLocks noGrp="1"/>
          </p:cNvSpPr>
          <p:nvPr>
            <p:ph type="subTitle" idx="1"/>
          </p:nvPr>
        </p:nvSpPr>
        <p:spPr>
          <a:xfrm>
            <a:off x="3043296" y="1753200"/>
            <a:ext cx="7323813"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32" name="Freeform 8"/>
          <p:cNvSpPr>
            <a:spLocks/>
          </p:cNvSpPr>
          <p:nvPr userDrawn="1"/>
        </p:nvSpPr>
        <p:spPr bwMode="gray">
          <a:xfrm>
            <a:off x="3032541" y="2405085"/>
            <a:ext cx="9165809"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sp>
        <p:nvSpPr>
          <p:cNvPr id="7" name="TextBox 6"/>
          <p:cNvSpPr txBox="1"/>
          <p:nvPr userDrawn="1"/>
        </p:nvSpPr>
        <p:spPr>
          <a:xfrm>
            <a:off x="87136" y="4047893"/>
            <a:ext cx="2382285" cy="664797"/>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a:solidFill>
                  <a:schemeClr val="accent2"/>
                </a:solidFill>
              </a:rPr>
              <a:t>Placeholder image — to replace this image, select View&gt;Notes Page</a:t>
            </a:r>
          </a:p>
        </p:txBody>
      </p:sp>
    </p:spTree>
    <p:extLst>
      <p:ext uri="{BB962C8B-B14F-4D97-AF65-F5344CB8AC3E}">
        <p14:creationId xmlns:p14="http://schemas.microsoft.com/office/powerpoint/2010/main" val="34920308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a:p>
        </p:txBody>
      </p:sp>
      <p:sp>
        <p:nvSpPr>
          <p:cNvPr id="3" name="Content Placeholder 2"/>
          <p:cNvSpPr>
            <a:spLocks noGrp="1"/>
          </p:cNvSpPr>
          <p:nvPr>
            <p:ph idx="1"/>
          </p:nvPr>
        </p:nvSpPr>
        <p:spPr>
          <a:xfrm>
            <a:off x="609918" y="1425600"/>
            <a:ext cx="10978515" cy="4698000"/>
          </a:xfrm>
        </p:spPr>
        <p:txBody>
          <a:bodyPr/>
          <a:lstStyle>
            <a:lvl1pPr>
              <a:defRPr>
                <a:solidFill>
                  <a:srgbClr val="646464"/>
                </a:solidFill>
              </a:defRPr>
            </a:lvl1pPr>
            <a:lvl2pPr>
              <a:defRPr>
                <a:solidFill>
                  <a:srgbClr val="646464"/>
                </a:solidFill>
              </a:defRPr>
            </a:lvl2pPr>
            <a:lvl3pPr>
              <a:defRPr>
                <a:solidFill>
                  <a:srgbClr val="646464"/>
                </a:solidFill>
              </a:defRPr>
            </a:lvl3pPr>
            <a:lvl4pPr>
              <a:defRPr>
                <a:solidFill>
                  <a:srgbClr val="646464"/>
                </a:solidFill>
              </a:defRPr>
            </a:lvl4pPr>
            <a:lvl5pPr>
              <a:defRPr>
                <a:solidFill>
                  <a:srgbClr val="6464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lvl1pPr>
              <a:defRPr>
                <a:solidFill>
                  <a:srgbClr val="646464"/>
                </a:solidFill>
              </a:defRPr>
            </a:lvl1pPr>
          </a:lstStyle>
          <a:p>
            <a:r>
              <a:rPr lang="en-GB"/>
              <a:t>Administratīvi teritoriālās reformas ietekmes uz pašvaldību administratīvo kapacitāti un pakalpojumu nodrošinājumu izvērtējums</a:t>
            </a:r>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Tree>
    <p:extLst>
      <p:ext uri="{BB962C8B-B14F-4D97-AF65-F5344CB8AC3E}">
        <p14:creationId xmlns:p14="http://schemas.microsoft.com/office/powerpoint/2010/main" val="41818102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a:p>
        </p:txBody>
      </p:sp>
      <p:sp>
        <p:nvSpPr>
          <p:cNvPr id="5" name="Footer Placeholder 4"/>
          <p:cNvSpPr>
            <a:spLocks noGrp="1"/>
          </p:cNvSpPr>
          <p:nvPr>
            <p:ph type="ftr" sz="quarter" idx="11"/>
          </p:nvPr>
        </p:nvSpPr>
        <p:spPr/>
        <p:txBody>
          <a:bodyPr/>
          <a:lstStyle>
            <a:lvl1pPr>
              <a:defRPr>
                <a:solidFill>
                  <a:srgbClr val="646464"/>
                </a:solidFill>
              </a:defRPr>
            </a:lvl1pPr>
          </a:lstStyle>
          <a:p>
            <a:r>
              <a:rPr lang="en-GB"/>
              <a:t>Administratīvi teritoriālās reformas ietekmes uz pašvaldību administratīvo kapacitāti un pakalpojumu nodrošinājumu izvērtējums</a:t>
            </a:r>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Tree>
    <p:extLst>
      <p:ext uri="{BB962C8B-B14F-4D97-AF65-F5344CB8AC3E}">
        <p14:creationId xmlns:p14="http://schemas.microsoft.com/office/powerpoint/2010/main" val="41853778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a:p>
        </p:txBody>
      </p:sp>
      <p:sp>
        <p:nvSpPr>
          <p:cNvPr id="3" name="Content Placeholder 2"/>
          <p:cNvSpPr>
            <a:spLocks noGrp="1"/>
          </p:cNvSpPr>
          <p:nvPr>
            <p:ph sz="half" idx="1"/>
          </p:nvPr>
        </p:nvSpPr>
        <p:spPr>
          <a:xfrm>
            <a:off x="609917" y="1425599"/>
            <a:ext cx="5387605"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425599"/>
            <a:ext cx="5387605"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12"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9" name="Footer Placeholder 4"/>
          <p:cNvSpPr>
            <a:spLocks noGrp="1"/>
          </p:cNvSpPr>
          <p:nvPr>
            <p:ph type="ftr" sz="quarter" idx="11"/>
          </p:nvPr>
        </p:nvSpPr>
        <p:spPr>
          <a:xfrm>
            <a:off x="3452998" y="6415200"/>
            <a:ext cx="4581585" cy="201600"/>
          </a:xfrm>
        </p:spPr>
        <p:txBody>
          <a:bodyPr/>
          <a:lstStyle>
            <a:lvl1pPr>
              <a:defRPr>
                <a:solidFill>
                  <a:srgbClr val="646464"/>
                </a:solidFill>
              </a:defRPr>
            </a:lvl1pPr>
          </a:lstStyle>
          <a:p>
            <a:r>
              <a:rPr lang="en-GB"/>
              <a:t>Administratīvi teritoriālās reformas ietekmes uz pašvaldību administratīvo kapacitāti un pakalpojumu nodrošinājumu izvērtējums</a:t>
            </a:r>
          </a:p>
        </p:txBody>
      </p:sp>
    </p:spTree>
    <p:extLst>
      <p:ext uri="{BB962C8B-B14F-4D97-AF65-F5344CB8AC3E}">
        <p14:creationId xmlns:p14="http://schemas.microsoft.com/office/powerpoint/2010/main" val="16512452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a:p>
        </p:txBody>
      </p:sp>
      <p:sp>
        <p:nvSpPr>
          <p:cNvPr id="3" name="Content Placeholder 2"/>
          <p:cNvSpPr>
            <a:spLocks noGrp="1"/>
          </p:cNvSpPr>
          <p:nvPr>
            <p:ph sz="half" idx="1"/>
          </p:nvPr>
        </p:nvSpPr>
        <p:spPr>
          <a:xfrm>
            <a:off x="609917" y="2178001"/>
            <a:ext cx="5393208" cy="3945599"/>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4830" y="2178001"/>
            <a:ext cx="5393208" cy="3945599"/>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lvl1pPr>
              <a:defRPr>
                <a:solidFill>
                  <a:srgbClr val="646464"/>
                </a:solidFill>
              </a:defRPr>
            </a:lvl1pPr>
          </a:lstStyle>
          <a:p>
            <a:r>
              <a:rPr lang="en-GB"/>
              <a:t>Administratīvi teritoriālās reformas ietekmes uz pašvaldību administratīvo kapacitāti un pakalpojumu nodrošinājumu izvērtējums</a:t>
            </a:r>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10" name="Text Placeholder 9"/>
          <p:cNvSpPr>
            <a:spLocks noGrp="1"/>
          </p:cNvSpPr>
          <p:nvPr>
            <p:ph type="body" sz="quarter" idx="12"/>
          </p:nvPr>
        </p:nvSpPr>
        <p:spPr>
          <a:xfrm>
            <a:off x="609917" y="1425600"/>
            <a:ext cx="5393208" cy="640800"/>
          </a:xfrm>
        </p:spPr>
        <p:txBody>
          <a:bodyPr anchor="b" anchorCtr="0"/>
          <a:lstStyle>
            <a:lvl1pPr marL="0" indent="0">
              <a:buNone/>
              <a:defRPr b="1">
                <a:solidFill>
                  <a:srgbClr val="646464"/>
                </a:solidFill>
              </a:defRPr>
            </a:lvl1pPr>
          </a:lstStyle>
          <a:p>
            <a:pPr lvl="0"/>
            <a:r>
              <a:rPr lang="en-US"/>
              <a:t>Click to edit Master text styles</a:t>
            </a:r>
          </a:p>
        </p:txBody>
      </p:sp>
      <p:sp>
        <p:nvSpPr>
          <p:cNvPr id="11" name="Text Placeholder 9"/>
          <p:cNvSpPr>
            <a:spLocks noGrp="1"/>
          </p:cNvSpPr>
          <p:nvPr>
            <p:ph type="body" sz="quarter" idx="13"/>
          </p:nvPr>
        </p:nvSpPr>
        <p:spPr>
          <a:xfrm>
            <a:off x="6204830" y="1425600"/>
            <a:ext cx="5393208" cy="640800"/>
          </a:xfrm>
        </p:spPr>
        <p:txBody>
          <a:bodyPr anchor="b" anchorCtr="0"/>
          <a:lstStyle>
            <a:lvl1pPr marL="0" indent="0">
              <a:buNone/>
              <a:defRPr b="1">
                <a:solidFill>
                  <a:srgbClr val="646464"/>
                </a:solidFill>
              </a:defRPr>
            </a:lvl1pPr>
          </a:lstStyle>
          <a:p>
            <a:pPr lvl="0"/>
            <a:r>
              <a:rPr lang="en-US"/>
              <a:t>Click to edit Master text styles</a:t>
            </a:r>
          </a:p>
        </p:txBody>
      </p:sp>
      <p:sp>
        <p:nvSpPr>
          <p:cNvPr id="9"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Tree>
    <p:extLst>
      <p:ext uri="{BB962C8B-B14F-4D97-AF65-F5344CB8AC3E}">
        <p14:creationId xmlns:p14="http://schemas.microsoft.com/office/powerpoint/2010/main" val="7574507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a:t>Administratīvi teritoriālās reformas ietekmes uz pašvaldību administratīvo kapacitāti un pakalpojumu nodrošinājumu izvērtējums</a:t>
            </a:r>
          </a:p>
        </p:txBody>
      </p:sp>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rgbClr val="646464"/>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extLst>
      <p:ext uri="{BB962C8B-B14F-4D97-AF65-F5344CB8AC3E}">
        <p14:creationId xmlns:p14="http://schemas.microsoft.com/office/powerpoint/2010/main" val="23675942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rgbClr val="646464"/>
                </a:solidFill>
              </a:defRPr>
            </a:lvl1pPr>
          </a:lstStyle>
          <a:p>
            <a:pPr lvl="0" algn="l" fontAlgn="base">
              <a:lnSpc>
                <a:spcPct val="85000"/>
              </a:lnSpc>
              <a:spcAft>
                <a:spcPct val="0"/>
              </a:spcAft>
            </a:pPr>
            <a:r>
              <a:rPr lang="en-US"/>
              <a:t>Click to edit Master title style</a:t>
            </a:r>
          </a:p>
        </p:txBody>
      </p:sp>
      <p:sp>
        <p:nvSpPr>
          <p:cNvPr id="12" name="Footer Placeholder 11"/>
          <p:cNvSpPr>
            <a:spLocks noGrp="1"/>
          </p:cNvSpPr>
          <p:nvPr>
            <p:ph type="ftr" sz="quarter" idx="10"/>
          </p:nvPr>
        </p:nvSpPr>
        <p:spPr/>
        <p:txBody>
          <a:bodyPr/>
          <a:lstStyle>
            <a:lvl1pPr>
              <a:defRPr>
                <a:solidFill>
                  <a:srgbClr val="646464"/>
                </a:solidFill>
              </a:defRPr>
            </a:lvl1pPr>
          </a:lstStyle>
          <a:p>
            <a:r>
              <a:rPr lang="en-US"/>
              <a:t>Administratīvi teritoriālās reformas ietekmes uz pašvaldību administratīvo kapacitāti un pakalpojumu nodrošinājumu izvērtējums</a:t>
            </a:r>
          </a:p>
        </p:txBody>
      </p:sp>
      <p:sp>
        <p:nvSpPr>
          <p:cNvPr id="3077" name="Freeform 5"/>
          <p:cNvSpPr>
            <a:spLocks/>
          </p:cNvSpPr>
          <p:nvPr userDrawn="1"/>
        </p:nvSpPr>
        <p:spPr bwMode="gray">
          <a:xfrm>
            <a:off x="609918" y="1039814"/>
            <a:ext cx="10978515"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spTree>
    <p:extLst>
      <p:ext uri="{BB962C8B-B14F-4D97-AF65-F5344CB8AC3E}">
        <p14:creationId xmlns:p14="http://schemas.microsoft.com/office/powerpoint/2010/main" val="247724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580524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
        <p:nvSpPr>
          <p:cNvPr id="12" name="Footer Placeholder 11"/>
          <p:cNvSpPr>
            <a:spLocks noGrp="1"/>
          </p:cNvSpPr>
          <p:nvPr>
            <p:ph type="ftr" sz="quarter" idx="10"/>
          </p:nvPr>
        </p:nvSpPr>
        <p:spPr/>
        <p:txBody>
          <a:bodyPr/>
          <a:lstStyle/>
          <a:p>
            <a:r>
              <a:rPr lang="en-US"/>
              <a:t>Administratīvi teritoriālās reformas ietekmes uz pašvaldību administratīvo kapacitāti un pakalpojumu nodrošinājumu izvērtējums</a:t>
            </a:r>
          </a:p>
        </p:txBody>
      </p:sp>
      <p:sp>
        <p:nvSpPr>
          <p:cNvPr id="4101" name="Freeform 5"/>
          <p:cNvSpPr>
            <a:spLocks/>
          </p:cNvSpPr>
          <p:nvPr userDrawn="1"/>
        </p:nvSpPr>
        <p:spPr bwMode="gray">
          <a:xfrm>
            <a:off x="609918" y="1040400"/>
            <a:ext cx="10978515"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8650927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
        <p:nvSpPr>
          <p:cNvPr id="12" name="Footer Placeholder 11"/>
          <p:cNvSpPr>
            <a:spLocks noGrp="1"/>
          </p:cNvSpPr>
          <p:nvPr>
            <p:ph type="ftr" sz="quarter" idx="10"/>
          </p:nvPr>
        </p:nvSpPr>
        <p:spPr/>
        <p:txBody>
          <a:bodyPr/>
          <a:lstStyle/>
          <a:p>
            <a:r>
              <a:rPr lang="en-US"/>
              <a:t>Administratīvi teritoriālās reformas ietekmes uz pašvaldību administratīvo kapacitāti un pakalpojumu nodrošinājumu izvērtējums</a:t>
            </a:r>
          </a:p>
        </p:txBody>
      </p:sp>
      <p:pic>
        <p:nvPicPr>
          <p:cNvPr id="6" name="Picture 2"/>
          <p:cNvPicPr>
            <a:picLocks noChangeAspect="1" noChangeArrowheads="1"/>
          </p:cNvPicPr>
          <p:nvPr userDrawn="1"/>
        </p:nvPicPr>
        <p:blipFill>
          <a:blip r:embed="rId2" cstate="print"/>
          <a:srcRect/>
          <a:stretch>
            <a:fillRect/>
          </a:stretch>
        </p:blipFill>
        <p:spPr bwMode="auto">
          <a:xfrm>
            <a:off x="609918" y="1044000"/>
            <a:ext cx="10973111" cy="5184000"/>
          </a:xfrm>
          <a:prstGeom prst="rect">
            <a:avLst/>
          </a:prstGeom>
          <a:noFill/>
          <a:ln w="9525">
            <a:noFill/>
            <a:miter lim="800000"/>
            <a:headEnd/>
            <a:tailEnd/>
          </a:ln>
          <a:effectLst/>
        </p:spPr>
      </p:pic>
    </p:spTree>
    <p:extLst>
      <p:ext uri="{BB962C8B-B14F-4D97-AF65-F5344CB8AC3E}">
        <p14:creationId xmlns:p14="http://schemas.microsoft.com/office/powerpoint/2010/main" val="915296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
        <p:nvSpPr>
          <p:cNvPr id="12" name="Footer Placeholder 11"/>
          <p:cNvSpPr>
            <a:spLocks noGrp="1"/>
          </p:cNvSpPr>
          <p:nvPr>
            <p:ph type="ftr" sz="quarter" idx="10"/>
          </p:nvPr>
        </p:nvSpPr>
        <p:spPr/>
        <p:txBody>
          <a:bodyPr/>
          <a:lstStyle/>
          <a:p>
            <a:r>
              <a:rPr lang="en-US"/>
              <a:t>Administratīvi teritoriālās reformas ietekmes uz pašvaldību administratīvo kapacitāti un pakalpojumu nodrošinājumu izvērtējums</a:t>
            </a:r>
          </a:p>
        </p:txBody>
      </p:sp>
      <p:sp>
        <p:nvSpPr>
          <p:cNvPr id="4101" name="Freeform 5"/>
          <p:cNvSpPr>
            <a:spLocks/>
          </p:cNvSpPr>
          <p:nvPr userDrawn="1"/>
        </p:nvSpPr>
        <p:spPr bwMode="gray">
          <a:xfrm>
            <a:off x="609918" y="1040400"/>
            <a:ext cx="10978515"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29892448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a:t>Administratīvi teritoriālās reformas ietekmes uz pašvaldību administratīvo kapacitāti un pakalpojumu nodrošinājumu izvērtējums</a:t>
            </a:r>
          </a:p>
        </p:txBody>
      </p:sp>
      <p:sp>
        <p:nvSpPr>
          <p:cNvPr id="7" name="Line 11"/>
          <p:cNvSpPr>
            <a:spLocks noChangeShapeType="1"/>
          </p:cNvSpPr>
          <p:nvPr userDrawn="1"/>
        </p:nvSpPr>
        <p:spPr bwMode="auto">
          <a:xfrm>
            <a:off x="607800" y="6243638"/>
            <a:ext cx="10978515" cy="0"/>
          </a:xfrm>
          <a:prstGeom prst="line">
            <a:avLst/>
          </a:prstGeom>
          <a:noFill/>
          <a:ln w="3175">
            <a:solidFill>
              <a:schemeClr val="bg1"/>
            </a:solidFill>
            <a:round/>
            <a:headEnd/>
            <a:tailEnd/>
          </a:ln>
          <a:effectLst/>
        </p:spPr>
        <p:txBody>
          <a:bodyPr wrap="none" anchor="ctr"/>
          <a:lstStyle/>
          <a:p>
            <a:endParaRPr lang="en-US" sz="1800" noProof="0">
              <a:solidFill>
                <a:schemeClr val="bg1"/>
              </a:solidFill>
            </a:endParaRPr>
          </a:p>
        </p:txBody>
      </p:sp>
    </p:spTree>
    <p:extLst>
      <p:ext uri="{BB962C8B-B14F-4D97-AF65-F5344CB8AC3E}">
        <p14:creationId xmlns:p14="http://schemas.microsoft.com/office/powerpoint/2010/main" val="15592478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3638"/>
            <a:ext cx="10978515" cy="0"/>
          </a:xfrm>
          <a:prstGeom prst="line">
            <a:avLst/>
          </a:prstGeom>
          <a:noFill/>
          <a:ln w="3175">
            <a:solidFill>
              <a:schemeClr val="bg1"/>
            </a:solidFill>
            <a:round/>
            <a:headEnd/>
            <a:tailEnd/>
          </a:ln>
          <a:effectLst/>
        </p:spPr>
        <p:txBody>
          <a:bodyPr wrap="none" anchor="ctr"/>
          <a:lstStyle/>
          <a:p>
            <a:endParaRPr lang="en-US" sz="1800" noProof="0">
              <a:solidFill>
                <a:schemeClr val="bg1"/>
              </a:solidFill>
            </a:endParaRPr>
          </a:p>
        </p:txBody>
      </p:sp>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rgbClr val="646464"/>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rgbClr val="646464"/>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rgbClr val="646464"/>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rgbClr val="646464"/>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rgbClr val="646464"/>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1505461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00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918" y="201600"/>
            <a:ext cx="10978515" cy="419088"/>
          </a:xfrm>
        </p:spPr>
        <p:txBody>
          <a:bodyPr/>
          <a:lstStyle>
            <a:lvl1pPr>
              <a:defRPr>
                <a:solidFill>
                  <a:srgbClr val="646464"/>
                </a:solidFill>
              </a:defRPr>
            </a:lvl1pPr>
          </a:lstStyle>
          <a:p>
            <a:r>
              <a:rPr lang="en-US"/>
              <a:t>Click to edit Master title style</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10" name="Text Placeholder 10"/>
          <p:cNvSpPr>
            <a:spLocks noGrp="1"/>
          </p:cNvSpPr>
          <p:nvPr>
            <p:ph type="body" sz="quarter" idx="11"/>
          </p:nvPr>
        </p:nvSpPr>
        <p:spPr>
          <a:xfrm>
            <a:off x="609918" y="620688"/>
            <a:ext cx="10978515" cy="442800"/>
          </a:xfrm>
        </p:spPr>
        <p:txBody>
          <a:bodyPr/>
          <a:lstStyle>
            <a:lvl1pPr marL="0" indent="0">
              <a:buNone/>
              <a:defRPr sz="2200">
                <a:latin typeface="+mj-lt"/>
              </a:defRPr>
            </a:lvl1pPr>
          </a:lstStyle>
          <a:p>
            <a:pPr lvl="0"/>
            <a:r>
              <a:rPr lang="en-US"/>
              <a:t>Click to edit Master</a:t>
            </a:r>
            <a:endParaRPr lang="en-IN"/>
          </a:p>
        </p:txBody>
      </p:sp>
    </p:spTree>
    <p:extLst>
      <p:ext uri="{BB962C8B-B14F-4D97-AF65-F5344CB8AC3E}">
        <p14:creationId xmlns:p14="http://schemas.microsoft.com/office/powerpoint/2010/main" val="59963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918" y="201600"/>
            <a:ext cx="10978515" cy="419088"/>
          </a:xfrm>
        </p:spPr>
        <p:txBody>
          <a:bodyPr/>
          <a:lstStyle>
            <a:lvl1pPr>
              <a:defRPr>
                <a:solidFill>
                  <a:srgbClr val="646464"/>
                </a:solidFill>
              </a:defRPr>
            </a:lvl1pPr>
          </a:lstStyle>
          <a:p>
            <a:r>
              <a:rPr lang="en-US"/>
              <a:t>Click to edit Master title style</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10" name="Text Placeholder 10"/>
          <p:cNvSpPr>
            <a:spLocks noGrp="1"/>
          </p:cNvSpPr>
          <p:nvPr>
            <p:ph type="body" sz="quarter" idx="11"/>
          </p:nvPr>
        </p:nvSpPr>
        <p:spPr>
          <a:xfrm>
            <a:off x="609918" y="620688"/>
            <a:ext cx="10978515" cy="442800"/>
          </a:xfrm>
        </p:spPr>
        <p:txBody>
          <a:bodyPr/>
          <a:lstStyle>
            <a:lvl1pPr marL="0" indent="0">
              <a:buNone/>
              <a:defRPr sz="2200"/>
            </a:lvl1pPr>
          </a:lstStyle>
          <a:p>
            <a:pPr lvl="0"/>
            <a:r>
              <a:rPr lang="en-US"/>
              <a:t>Click to edit Master</a:t>
            </a:r>
            <a:endParaRPr lang="en-IN"/>
          </a:p>
        </p:txBody>
      </p:sp>
    </p:spTree>
    <p:extLst>
      <p:ext uri="{BB962C8B-B14F-4D97-AF65-F5344CB8AC3E}">
        <p14:creationId xmlns:p14="http://schemas.microsoft.com/office/powerpoint/2010/main" val="196517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01600"/>
            <a:ext cx="10978515" cy="419088"/>
          </a:xfrm>
        </p:spPr>
        <p:txBody>
          <a:bodyPr/>
          <a:lstStyle>
            <a:lvl1pPr>
              <a:defRPr>
                <a:solidFill>
                  <a:srgbClr val="646464"/>
                </a:solidFill>
              </a:defRPr>
            </a:lvl1pPr>
          </a:lstStyle>
          <a:p>
            <a:r>
              <a:rPr lang="en-US"/>
              <a:t>Click to edit Master title style</a:t>
            </a:r>
            <a:endParaRPr lang="en-GB"/>
          </a:p>
        </p:txBody>
      </p:sp>
      <p:sp>
        <p:nvSpPr>
          <p:cNvPr id="3" name="Content Placeholder 2"/>
          <p:cNvSpPr>
            <a:spLocks noGrp="1"/>
          </p:cNvSpPr>
          <p:nvPr>
            <p:ph sz="half" idx="1"/>
          </p:nvPr>
        </p:nvSpPr>
        <p:spPr>
          <a:xfrm>
            <a:off x="609917" y="1425599"/>
            <a:ext cx="5387605"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425599"/>
            <a:ext cx="5387605"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12"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13" name="Text Placeholder 10"/>
          <p:cNvSpPr>
            <a:spLocks noGrp="1"/>
          </p:cNvSpPr>
          <p:nvPr>
            <p:ph type="body" sz="quarter" idx="11"/>
          </p:nvPr>
        </p:nvSpPr>
        <p:spPr>
          <a:xfrm>
            <a:off x="609918" y="620688"/>
            <a:ext cx="10978515" cy="442800"/>
          </a:xfrm>
        </p:spPr>
        <p:txBody>
          <a:bodyPr/>
          <a:lstStyle>
            <a:lvl1pPr marL="0" indent="0">
              <a:buNone/>
              <a:defRPr sz="2200"/>
            </a:lvl1pPr>
          </a:lstStyle>
          <a:p>
            <a:pPr lvl="0"/>
            <a:r>
              <a:rPr lang="en-US"/>
              <a:t>Click to edit Master</a:t>
            </a:r>
            <a:endParaRPr lang="en-IN"/>
          </a:p>
        </p:txBody>
      </p:sp>
    </p:spTree>
    <p:extLst>
      <p:ext uri="{BB962C8B-B14F-4D97-AF65-F5344CB8AC3E}">
        <p14:creationId xmlns:p14="http://schemas.microsoft.com/office/powerpoint/2010/main" val="88944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01600"/>
            <a:ext cx="10978515" cy="419088"/>
          </a:xfrm>
        </p:spPr>
        <p:txBody>
          <a:bodyPr/>
          <a:lstStyle>
            <a:lvl1pPr>
              <a:defRPr>
                <a:solidFill>
                  <a:srgbClr val="646464"/>
                </a:solidFill>
              </a:defRPr>
            </a:lvl1pPr>
          </a:lstStyle>
          <a:p>
            <a:r>
              <a:rPr lang="en-US"/>
              <a:t>Click to edit Master title style</a:t>
            </a:r>
            <a:endParaRPr lang="en-GB"/>
          </a:p>
        </p:txBody>
      </p:sp>
      <p:sp>
        <p:nvSpPr>
          <p:cNvPr id="3" name="Content Placeholder 2"/>
          <p:cNvSpPr>
            <a:spLocks noGrp="1"/>
          </p:cNvSpPr>
          <p:nvPr>
            <p:ph idx="1"/>
          </p:nvPr>
        </p:nvSpPr>
        <p:spPr>
          <a:xfrm>
            <a:off x="609918" y="1425600"/>
            <a:ext cx="10978515" cy="4698000"/>
          </a:xfrm>
        </p:spPr>
        <p:txBody>
          <a:bodyPr/>
          <a:lstStyle>
            <a:lvl1pPr>
              <a:defRPr>
                <a:solidFill>
                  <a:srgbClr val="646464"/>
                </a:solidFill>
              </a:defRPr>
            </a:lvl1pPr>
            <a:lvl2pPr>
              <a:defRPr>
                <a:solidFill>
                  <a:srgbClr val="646464"/>
                </a:solidFill>
              </a:defRPr>
            </a:lvl2pPr>
            <a:lvl3pPr>
              <a:defRPr>
                <a:solidFill>
                  <a:srgbClr val="646464"/>
                </a:solidFill>
              </a:defRPr>
            </a:lvl3pPr>
            <a:lvl4pPr>
              <a:defRPr>
                <a:solidFill>
                  <a:srgbClr val="646464"/>
                </a:solidFill>
              </a:defRPr>
            </a:lvl4pPr>
            <a:lvl5pPr>
              <a:defRPr>
                <a:solidFill>
                  <a:srgbClr val="6464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11" name="Text Placeholder 10"/>
          <p:cNvSpPr>
            <a:spLocks noGrp="1"/>
          </p:cNvSpPr>
          <p:nvPr>
            <p:ph type="body" sz="quarter" idx="11"/>
          </p:nvPr>
        </p:nvSpPr>
        <p:spPr>
          <a:xfrm>
            <a:off x="609918" y="620688"/>
            <a:ext cx="10978515" cy="442800"/>
          </a:xfrm>
        </p:spPr>
        <p:txBody>
          <a:bodyPr/>
          <a:lstStyle>
            <a:lvl1pPr marL="0" indent="0">
              <a:buNone/>
              <a:defRPr sz="2200"/>
            </a:lvl1pPr>
          </a:lstStyle>
          <a:p>
            <a:pPr lvl="0"/>
            <a:r>
              <a:rPr lang="en-US"/>
              <a:t>Click to edit Master</a:t>
            </a:r>
            <a:endParaRPr lang="en-IN"/>
          </a:p>
        </p:txBody>
      </p:sp>
    </p:spTree>
    <p:extLst>
      <p:ext uri="{BB962C8B-B14F-4D97-AF65-F5344CB8AC3E}">
        <p14:creationId xmlns:p14="http://schemas.microsoft.com/office/powerpoint/2010/main" val="274853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a:t>Administratīvi teritoriālās reformas ietekmes uz pašvaldību administratīvo kapacitāti un pakalpojumu nodrošinājumu izvērtējums</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8331009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0_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01600"/>
            <a:ext cx="10978515" cy="419088"/>
          </a:xfrm>
        </p:spPr>
        <p:txBody>
          <a:bodyPr/>
          <a:lstStyle>
            <a:lvl1pPr>
              <a:defRPr>
                <a:solidFill>
                  <a:srgbClr val="646464"/>
                </a:solidFill>
              </a:defRPr>
            </a:lvl1pPr>
          </a:lstStyle>
          <a:p>
            <a:r>
              <a:rPr lang="en-US"/>
              <a:t>Click to edit Master title style</a:t>
            </a:r>
            <a:endParaRPr lang="en-GB"/>
          </a:p>
        </p:txBody>
      </p:sp>
      <p:sp>
        <p:nvSpPr>
          <p:cNvPr id="3" name="Content Placeholder 2"/>
          <p:cNvSpPr>
            <a:spLocks noGrp="1"/>
          </p:cNvSpPr>
          <p:nvPr>
            <p:ph sz="half" idx="1"/>
          </p:nvPr>
        </p:nvSpPr>
        <p:spPr>
          <a:xfrm>
            <a:off x="609917" y="1425599"/>
            <a:ext cx="5387605"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425599"/>
            <a:ext cx="5387605"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12"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13" name="Text Placeholder 10"/>
          <p:cNvSpPr>
            <a:spLocks noGrp="1"/>
          </p:cNvSpPr>
          <p:nvPr>
            <p:ph type="body" sz="quarter" idx="11"/>
          </p:nvPr>
        </p:nvSpPr>
        <p:spPr>
          <a:xfrm>
            <a:off x="609918" y="620688"/>
            <a:ext cx="10978515" cy="442800"/>
          </a:xfrm>
        </p:spPr>
        <p:txBody>
          <a:bodyPr/>
          <a:lstStyle>
            <a:lvl1pPr marL="0" indent="0">
              <a:buNone/>
              <a:defRPr sz="2200">
                <a:latin typeface="+mj-lt"/>
              </a:defRPr>
            </a:lvl1pPr>
          </a:lstStyle>
          <a:p>
            <a:pPr lvl="0"/>
            <a:r>
              <a:rPr lang="en-US"/>
              <a:t>Click to edit Master</a:t>
            </a:r>
            <a:endParaRPr lang="en-IN"/>
          </a:p>
        </p:txBody>
      </p:sp>
    </p:spTree>
    <p:extLst>
      <p:ext uri="{BB962C8B-B14F-4D97-AF65-F5344CB8AC3E}">
        <p14:creationId xmlns:p14="http://schemas.microsoft.com/office/powerpoint/2010/main" val="223336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026292899"/>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359546466"/>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867208728"/>
      </p:ext>
    </p:extLst>
  </p:cSld>
  <p:clrMapOvr>
    <a:masterClrMapping/>
  </p:clrMapOvr>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459522708"/>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471C0341-34F4-4193-BA5D-03EC7B169E49}"/>
              </a:ext>
            </a:extLst>
          </p:cNvPr>
          <p:cNvSpPr>
            <a:spLocks noGrp="1"/>
          </p:cNvSpPr>
          <p:nvPr>
            <p:ph type="dt" sz="half" idx="10"/>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59766852-DA6A-4FFF-A37A-38799880BFF9}"/>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0633A228-E83A-465D-863A-5296E0692135}"/>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6720410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4F411006-B995-4148-88EB-11AC253E0BEF}"/>
              </a:ext>
            </a:extLst>
          </p:cNvPr>
          <p:cNvSpPr>
            <a:spLocks noGrp="1"/>
          </p:cNvSpPr>
          <p:nvPr>
            <p:ph type="dt" sz="half" idx="10"/>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0A59CED7-E8C3-4B0B-926A-2DB14B76E213}"/>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71E85C59-165A-4058-A688-5CABF45EEC6D}"/>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24083127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37FCBEA7-2083-4646-B333-4B9CFC33AE29}"/>
              </a:ext>
            </a:extLst>
          </p:cNvPr>
          <p:cNvSpPr>
            <a:spLocks noGrp="1"/>
          </p:cNvSpPr>
          <p:nvPr>
            <p:ph type="dt" sz="half" idx="14"/>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F109C751-6B4B-4694-87BD-7EC4CD34E73E}"/>
              </a:ext>
            </a:extLst>
          </p:cNvPr>
          <p:cNvSpPr>
            <a:spLocks noGrp="1"/>
          </p:cNvSpPr>
          <p:nvPr>
            <p:ph type="ftr" sz="quarter" idx="15"/>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3C6AEEDE-0F05-40BC-B1C3-FBB31F893D73}"/>
              </a:ext>
            </a:extLst>
          </p:cNvPr>
          <p:cNvSpPr>
            <a:spLocks noGrp="1"/>
          </p:cNvSpPr>
          <p:nvPr>
            <p:ph type="sldNum" sz="quarter" idx="16"/>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392443121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DB1FEEB4-03F4-45F2-94EB-6EDDD801A2DE}"/>
              </a:ext>
            </a:extLst>
          </p:cNvPr>
          <p:cNvSpPr>
            <a:spLocks noGrp="1"/>
          </p:cNvSpPr>
          <p:nvPr>
            <p:ph type="dt" sz="half" idx="13"/>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0CF7118A-49F1-4CFC-9C75-C0CF33DFC44B}"/>
              </a:ext>
            </a:extLst>
          </p:cNvPr>
          <p:cNvSpPr>
            <a:spLocks noGrp="1"/>
          </p:cNvSpPr>
          <p:nvPr>
            <p:ph type="ftr" sz="quarter" idx="14"/>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2CA5FC04-2F23-4FBA-9F2B-46CC6019CD8E}"/>
              </a:ext>
            </a:extLst>
          </p:cNvPr>
          <p:cNvSpPr>
            <a:spLocks noGrp="1"/>
          </p:cNvSpPr>
          <p:nvPr>
            <p:ph type="sldNum" sz="quarter" idx="15"/>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284248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2CBC80F8-2CD6-4C81-AD24-BA3317D1CA57}"/>
              </a:ext>
            </a:extLst>
          </p:cNvPr>
          <p:cNvSpPr>
            <a:spLocks noGrp="1"/>
          </p:cNvSpPr>
          <p:nvPr>
            <p:ph type="dt" sz="half" idx="10"/>
          </p:nvPr>
        </p:nvSpPr>
        <p:spPr/>
        <p:txBody>
          <a:bodyPr/>
          <a:lstStyle/>
          <a:p>
            <a:r>
              <a:rPr lang="lv-LV"/>
              <a:t>2022. gada 16. novembris</a:t>
            </a:r>
            <a:endParaRPr lang="en-IN"/>
          </a:p>
        </p:txBody>
      </p:sp>
      <p:sp>
        <p:nvSpPr>
          <p:cNvPr id="5" name="Footer Placeholder 4">
            <a:extLst>
              <a:ext uri="{FF2B5EF4-FFF2-40B4-BE49-F238E27FC236}">
                <a16:creationId xmlns:a16="http://schemas.microsoft.com/office/drawing/2014/main" id="{7D76860F-14AD-4E1D-8798-E3E13FB1C2E7}"/>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6" name="Slide Number Placeholder 5">
            <a:extLst>
              <a:ext uri="{FF2B5EF4-FFF2-40B4-BE49-F238E27FC236}">
                <a16:creationId xmlns:a16="http://schemas.microsoft.com/office/drawing/2014/main" id="{29933596-FDB6-40BA-8708-27F679D168F9}"/>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2302477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9658271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4D4BC44A-22A5-48D7-99F5-7FD70A047367}"/>
              </a:ext>
            </a:extLst>
          </p:cNvPr>
          <p:cNvSpPr>
            <a:spLocks noGrp="1"/>
          </p:cNvSpPr>
          <p:nvPr>
            <p:ph type="dt" sz="half" idx="11"/>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2ACCD0F4-D29E-4D8D-B70C-78780A9D0A02}"/>
              </a:ext>
            </a:extLst>
          </p:cNvPr>
          <p:cNvSpPr>
            <a:spLocks noGrp="1"/>
          </p:cNvSpPr>
          <p:nvPr>
            <p:ph type="ftr" sz="quarter" idx="12"/>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86020A4D-11B7-40CC-BC8E-E439CC2DF290}"/>
              </a:ext>
            </a:extLst>
          </p:cNvPr>
          <p:cNvSpPr>
            <a:spLocks noGrp="1"/>
          </p:cNvSpPr>
          <p:nvPr>
            <p:ph type="sldNum" sz="quarter" idx="13"/>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10647481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7B1C9586-AFAC-44F4-A639-B7773B8AA061}"/>
              </a:ext>
            </a:extLst>
          </p:cNvPr>
          <p:cNvSpPr>
            <a:spLocks noGrp="1"/>
          </p:cNvSpPr>
          <p:nvPr>
            <p:ph type="dt" sz="half" idx="11"/>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B8A0B2D4-9686-42FF-A182-FEB25F5FECB6}"/>
              </a:ext>
            </a:extLst>
          </p:cNvPr>
          <p:cNvSpPr>
            <a:spLocks noGrp="1"/>
          </p:cNvSpPr>
          <p:nvPr>
            <p:ph type="ftr" sz="quarter" idx="12"/>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3F3E8E1C-4F0F-499E-81C9-1DF6D1144299}"/>
              </a:ext>
            </a:extLst>
          </p:cNvPr>
          <p:cNvSpPr>
            <a:spLocks noGrp="1"/>
          </p:cNvSpPr>
          <p:nvPr>
            <p:ph type="sldNum" sz="quarter" idx="13"/>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19487239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7598405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18882676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233090AE-B6FF-49F9-BB1C-4E66D4E45946}"/>
              </a:ext>
            </a:extLst>
          </p:cNvPr>
          <p:cNvSpPr>
            <a:spLocks noGrp="1"/>
          </p:cNvSpPr>
          <p:nvPr>
            <p:ph type="dt" sz="half" idx="13"/>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703879C7-4D65-40F8-A76F-E4D269ADD911}"/>
              </a:ext>
            </a:extLst>
          </p:cNvPr>
          <p:cNvSpPr>
            <a:spLocks noGrp="1"/>
          </p:cNvSpPr>
          <p:nvPr>
            <p:ph type="ftr" sz="quarter" idx="14"/>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EC232BAA-5F7C-41CA-B2BA-4DD798D3DCC9}"/>
              </a:ext>
            </a:extLst>
          </p:cNvPr>
          <p:cNvSpPr>
            <a:spLocks noGrp="1"/>
          </p:cNvSpPr>
          <p:nvPr>
            <p:ph type="sldNum" sz="quarter" idx="15"/>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8541811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8769A5CD-8A0E-4B35-814B-FB3B7708ECDD}"/>
              </a:ext>
            </a:extLst>
          </p:cNvPr>
          <p:cNvSpPr>
            <a:spLocks noGrp="1"/>
          </p:cNvSpPr>
          <p:nvPr>
            <p:ph type="dt" sz="half" idx="19"/>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790880E2-DB1E-4AF7-8DED-AC73C7236913}"/>
              </a:ext>
            </a:extLst>
          </p:cNvPr>
          <p:cNvSpPr>
            <a:spLocks noGrp="1"/>
          </p:cNvSpPr>
          <p:nvPr>
            <p:ph type="ftr" sz="quarter" idx="20"/>
          </p:nvPr>
        </p:nvSpPr>
        <p:spPr/>
        <p:txBody>
          <a:bodyPr/>
          <a:lstStyle/>
          <a:p>
            <a:r>
              <a:rPr lang="en-IN"/>
              <a:t>Administratīvi teritoriālās reformas ietekmes uz pašvaldību administratīvo kapacitāti un pakalpojumu nodrošinājumu izvērtējums</a:t>
            </a:r>
          </a:p>
        </p:txBody>
      </p:sp>
      <p:sp>
        <p:nvSpPr>
          <p:cNvPr id="6" name="Slide Number Placeholder 5">
            <a:extLst>
              <a:ext uri="{FF2B5EF4-FFF2-40B4-BE49-F238E27FC236}">
                <a16:creationId xmlns:a16="http://schemas.microsoft.com/office/drawing/2014/main" id="{D64BFAB5-AFFD-4CF6-B953-2B8AC46595DB}"/>
              </a:ext>
            </a:extLst>
          </p:cNvPr>
          <p:cNvSpPr>
            <a:spLocks noGrp="1"/>
          </p:cNvSpPr>
          <p:nvPr>
            <p:ph type="sldNum" sz="quarter" idx="21"/>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112048384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168CD0-24CF-4BFE-A5A5-9B1FA394C1DE}"/>
              </a:ext>
            </a:extLst>
          </p:cNvPr>
          <p:cNvSpPr>
            <a:spLocks noGrp="1"/>
          </p:cNvSpPr>
          <p:nvPr>
            <p:ph type="dt" sz="half" idx="10"/>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8A03029B-4CD8-44C1-8D62-4C21014BBA80}"/>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A55D0878-DBF4-4FDC-8BBD-B51A057753DB}"/>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41894180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9676AC5F-F41B-41B3-944D-407B2EC006EE}"/>
              </a:ext>
            </a:extLst>
          </p:cNvPr>
          <p:cNvSpPr>
            <a:spLocks noGrp="1"/>
          </p:cNvSpPr>
          <p:nvPr>
            <p:ph type="dt" sz="half" idx="10"/>
          </p:nvPr>
        </p:nvSpPr>
        <p:spPr/>
        <p:txBody>
          <a:bodyPr/>
          <a:lstStyle/>
          <a:p>
            <a:r>
              <a:rPr lang="lv-LV"/>
              <a:t>2022. gada 16. novembris</a:t>
            </a:r>
            <a:endParaRPr lang="en-IN"/>
          </a:p>
        </p:txBody>
      </p:sp>
      <p:sp>
        <p:nvSpPr>
          <p:cNvPr id="5" name="Footer Placeholder 4">
            <a:extLst>
              <a:ext uri="{FF2B5EF4-FFF2-40B4-BE49-F238E27FC236}">
                <a16:creationId xmlns:a16="http://schemas.microsoft.com/office/drawing/2014/main" id="{361D047A-D60B-4333-A8BC-94FB1C913B58}"/>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6" name="Slide Number Placeholder 5">
            <a:extLst>
              <a:ext uri="{FF2B5EF4-FFF2-40B4-BE49-F238E27FC236}">
                <a16:creationId xmlns:a16="http://schemas.microsoft.com/office/drawing/2014/main" id="{E0FD345F-47B5-44A9-AB94-75DC10DC21EC}"/>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33276674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867E904C-40FC-478E-BED5-7D16E82B3BC2}"/>
              </a:ext>
            </a:extLst>
          </p:cNvPr>
          <p:cNvSpPr>
            <a:spLocks noGrp="1"/>
          </p:cNvSpPr>
          <p:nvPr>
            <p:ph type="dt" sz="half" idx="10"/>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53AF9D1A-049F-47B8-95F8-FB0F6841B74D}"/>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31673B52-B4E0-42F2-A086-88E313EA7411}"/>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4868220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80A9C25C-3A8C-4C58-96C4-E37B4561A61F}"/>
              </a:ext>
            </a:extLst>
          </p:cNvPr>
          <p:cNvSpPr>
            <a:spLocks noGrp="1"/>
          </p:cNvSpPr>
          <p:nvPr>
            <p:ph type="dt" sz="half" idx="10"/>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3D1EACC4-E008-4EAD-B376-3291A92C1F62}"/>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AB123B54-CFA9-4016-9E57-DB2AA98A8757}"/>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214961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ADFF1ECC-D716-46AD-962C-B32A20A2DA9B}"/>
              </a:ext>
            </a:extLst>
          </p:cNvPr>
          <p:cNvSpPr>
            <a:spLocks noGrp="1"/>
          </p:cNvSpPr>
          <p:nvPr>
            <p:ph type="dt" sz="half" idx="14"/>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922DD0AC-C845-45A9-9269-24BB926CD6A0}"/>
              </a:ext>
            </a:extLst>
          </p:cNvPr>
          <p:cNvSpPr>
            <a:spLocks noGrp="1"/>
          </p:cNvSpPr>
          <p:nvPr>
            <p:ph type="ftr" sz="quarter" idx="15"/>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0340F5C5-4C2B-44BD-928E-0C8CDB06CA69}"/>
              </a:ext>
            </a:extLst>
          </p:cNvPr>
          <p:cNvSpPr>
            <a:spLocks noGrp="1"/>
          </p:cNvSpPr>
          <p:nvPr>
            <p:ph type="sldNum" sz="quarter" idx="16"/>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37079916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D31E5-3A36-4B92-9824-68015446CE38}"/>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B6917ECE-7F22-4E34-BEC0-FF476EAA7A27}"/>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BB3F14B0-01FE-4A53-8102-B11A8D1461F1}"/>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12988552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2D0D41-C0F6-403C-A7A7-43E790279BFA}"/>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A8AA7B3C-2A50-4163-BC1E-4B56A39D36E7}"/>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B84A0F18-411D-4935-9981-B5C6EFC12665}"/>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6998278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A27BF3-82A1-4599-8CCA-CF3ACAB0C86D}"/>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0E231361-E880-4D6A-825A-680614E9A87B}"/>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F9181148-8F5A-4E91-8793-730AF648EE6C}"/>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164528558"/>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F41DC-C088-4408-8F03-9E8FE84B9906}"/>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094103BA-A989-4AA1-98D0-D1C50DEC6F81}"/>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6FD666F6-A0AB-4C89-91BC-046B84ABD97A}"/>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2193547685"/>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6276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8052B57E-D8D9-41A9-9A23-57DF0FE007D2}"/>
              </a:ext>
            </a:extLst>
          </p:cNvPr>
          <p:cNvSpPr>
            <a:spLocks noGrp="1"/>
          </p:cNvSpPr>
          <p:nvPr>
            <p:ph type="dt" sz="half" idx="11"/>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C94FFAD0-F08B-4EB5-A51A-B14BC48FA29C}"/>
              </a:ext>
            </a:extLst>
          </p:cNvPr>
          <p:cNvSpPr>
            <a:spLocks noGrp="1"/>
          </p:cNvSpPr>
          <p:nvPr>
            <p:ph type="ftr" sz="quarter" idx="12"/>
          </p:nvPr>
        </p:nvSpPr>
        <p:spPr/>
        <p:txBody>
          <a:bodyPr/>
          <a:lstStyle/>
          <a:p>
            <a:r>
              <a:rPr lang="en-IN"/>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4F19FC2B-3BB3-4DA2-9433-70BCC7C5659E}"/>
              </a:ext>
            </a:extLst>
          </p:cNvPr>
          <p:cNvSpPr>
            <a:spLocks noGrp="1"/>
          </p:cNvSpPr>
          <p:nvPr>
            <p:ph type="sldNum" sz="quarter" idx="13"/>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33840727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7844786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795813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3273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9105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1"/>
            <a:ext cx="4930412" cy="4266789"/>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0390419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Transmittal letter - second page">
    <p:spTree>
      <p:nvGrpSpPr>
        <p:cNvPr id="1" name=""/>
        <p:cNvGrpSpPr/>
        <p:nvPr/>
      </p:nvGrpSpPr>
      <p:grpSpPr>
        <a:xfrm>
          <a:off x="0" y="0"/>
          <a:ext cx="0" cy="0"/>
          <a:chOff x="0" y="0"/>
          <a:chExt cx="0" cy="0"/>
        </a:xfrm>
      </p:grpSpPr>
      <p:pic>
        <p:nvPicPr>
          <p:cNvPr id="19460" name="Picture 4">
            <a:extLst>
              <a:ext uri="{FF2B5EF4-FFF2-40B4-BE49-F238E27FC236}">
                <a16:creationId xmlns:a16="http://schemas.microsoft.com/office/drawing/2014/main" id="{9D35E1A3-2B8A-4B66-B816-C304C8A77003}"/>
              </a:ext>
            </a:extLst>
          </p:cNvPr>
          <p:cNvPicPr>
            <a:picLocks noChangeAspect="1" noChangeArrowheads="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703507" y="653899"/>
            <a:ext cx="668094" cy="77046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Bottom rule"/>
          <p:cNvCxnSpPr/>
          <p:nvPr userDrawn="1"/>
        </p:nvCxnSpPr>
        <p:spPr bwMode="gray">
          <a:xfrm>
            <a:off x="698870" y="6660826"/>
            <a:ext cx="10795974" cy="0"/>
          </a:xfrm>
          <a:prstGeom prst="line">
            <a:avLst/>
          </a:prstGeom>
          <a:noFill/>
          <a:ln w="6350">
            <a:solidFill>
              <a:schemeClr val="bg2"/>
            </a:solidFill>
            <a:miter lim="800000"/>
            <a:headEnd/>
            <a:tailEnd type="none" w="med" len="med"/>
          </a:ln>
          <a:effectLst/>
        </p:spPr>
      </p:cxnSp>
      <p:sp>
        <p:nvSpPr>
          <p:cNvPr id="15" name="Filename_Subsec_Page"/>
          <p:cNvSpPr txBox="1"/>
          <p:nvPr userDrawn="1"/>
        </p:nvSpPr>
        <p:spPr>
          <a:xfrm>
            <a:off x="698869" y="6529701"/>
            <a:ext cx="10795974" cy="129686"/>
          </a:xfrm>
          <a:prstGeom prst="rect">
            <a:avLst/>
          </a:prstGeom>
          <a:noFill/>
        </p:spPr>
        <p:txBody>
          <a:bodyPr wrap="square" lIns="0" tIns="0" rIns="0" bIns="0" rtlCol="0">
            <a:noAutofit/>
          </a:bodyPr>
          <a:lstStyle/>
          <a:p>
            <a:pPr algn="r">
              <a:spcBef>
                <a:spcPts val="0"/>
              </a:spcBef>
            </a:pPr>
            <a:r>
              <a:rPr lang="lv-LV" sz="635">
                <a:solidFill>
                  <a:schemeClr val="bg2"/>
                </a:solidFill>
                <a:latin typeface="+mn-lt"/>
              </a:rPr>
              <a:t>Ārkārtas finanšu revīzija par pašvaldību pakalpojumu pieejamības nodrošināšanu novada teritoriālā iedalījuma vienībās pēc administratīvi teritoriālās reformas</a:t>
            </a:r>
            <a:endParaRPr lang="en-US" sz="635" b="1">
              <a:solidFill>
                <a:schemeClr val="bg2"/>
              </a:solidFill>
              <a:latin typeface="+mn-lt"/>
            </a:endParaRPr>
          </a:p>
        </p:txBody>
      </p:sp>
      <p:cxnSp>
        <p:nvCxnSpPr>
          <p:cNvPr id="8" name="Top rule"/>
          <p:cNvCxnSpPr/>
          <p:nvPr userDrawn="1"/>
        </p:nvCxnSpPr>
        <p:spPr bwMode="gray">
          <a:xfrm>
            <a:off x="698870" y="391351"/>
            <a:ext cx="10795974" cy="0"/>
          </a:xfrm>
          <a:prstGeom prst="line">
            <a:avLst/>
          </a:prstGeom>
          <a:noFill/>
          <a:ln w="6350">
            <a:solidFill>
              <a:schemeClr val="bg2"/>
            </a:solidFill>
            <a:miter lim="800000"/>
            <a:headEnd/>
            <a:tailEnd type="none" w="med" len="med"/>
          </a:ln>
          <a:effectLst/>
        </p:spPr>
      </p:cxnSp>
      <p:sp>
        <p:nvSpPr>
          <p:cNvPr id="9" name="Filename_Vers_Draft"/>
          <p:cNvSpPr txBox="1">
            <a:spLocks/>
          </p:cNvSpPr>
          <p:nvPr userDrawn="1"/>
        </p:nvSpPr>
        <p:spPr>
          <a:xfrm>
            <a:off x="698869" y="222309"/>
            <a:ext cx="7239786" cy="169042"/>
          </a:xfrm>
          <a:prstGeom prst="rect">
            <a:avLst/>
          </a:prstGeom>
        </p:spPr>
        <p:txBody>
          <a:bodyPr lIns="0" tIns="0" rIns="0" bIns="0" anchor="t" anchorCtr="0"/>
          <a:lstStyle>
            <a:lvl1pPr algn="l" defTabSz="995363" rtl="0" eaLnBrk="1" fontAlgn="base" hangingPunct="1">
              <a:lnSpc>
                <a:spcPct val="110000"/>
              </a:lnSpc>
              <a:spcBef>
                <a:spcPts val="0"/>
              </a:spcBef>
              <a:spcAft>
                <a:spcPts val="600"/>
              </a:spcAft>
              <a:defRPr sz="2800" b="1">
                <a:solidFill>
                  <a:schemeClr val="bg1">
                    <a:lumMod val="50000"/>
                  </a:schemeClr>
                </a:solidFill>
                <a:latin typeface="Arial" pitchFamily="34" charset="0"/>
                <a:ea typeface="+mn-ea"/>
                <a:cs typeface="Arial" pitchFamily="34" charset="0"/>
              </a:defRPr>
            </a:lvl1pPr>
            <a:lvl2pPr marL="1588" algn="just" defTabSz="995363" rtl="0" eaLnBrk="1" fontAlgn="base" hangingPunct="1">
              <a:lnSpc>
                <a:spcPct val="110000"/>
              </a:lnSpc>
              <a:spcBef>
                <a:spcPts val="0"/>
              </a:spcBef>
              <a:spcAft>
                <a:spcPts val="600"/>
              </a:spcAft>
              <a:buClr>
                <a:srgbClr val="000000"/>
              </a:buClr>
              <a:defRPr sz="1400" b="0">
                <a:solidFill>
                  <a:schemeClr val="tx1"/>
                </a:solidFill>
                <a:latin typeface="Arial" pitchFamily="34" charset="0"/>
                <a:cs typeface="Arial" pitchFamily="34" charset="0"/>
              </a:defRPr>
            </a:lvl2pPr>
            <a:lvl3pPr marL="3175" algn="just" defTabSz="995363" rtl="0" eaLnBrk="1" fontAlgn="base" hangingPunct="1">
              <a:lnSpc>
                <a:spcPct val="110000"/>
              </a:lnSpc>
              <a:spcBef>
                <a:spcPts val="0"/>
              </a:spcBef>
              <a:spcAft>
                <a:spcPts val="600"/>
              </a:spcAft>
              <a:buClr>
                <a:srgbClr val="000000"/>
              </a:buClr>
              <a:defRPr sz="1200" b="0">
                <a:solidFill>
                  <a:schemeClr val="tx1"/>
                </a:solidFill>
                <a:latin typeface="Arial" pitchFamily="34" charset="0"/>
                <a:cs typeface="Arial" pitchFamily="34" charset="0"/>
              </a:defRPr>
            </a:lvl3pPr>
            <a:lvl4pPr marL="196850" indent="-192088" algn="just" defTabSz="995363" rtl="0" eaLnBrk="1" fontAlgn="base" hangingPunct="1">
              <a:lnSpc>
                <a:spcPct val="110000"/>
              </a:lnSpc>
              <a:spcBef>
                <a:spcPts val="0"/>
              </a:spcBef>
              <a:spcAft>
                <a:spcPts val="600"/>
              </a:spcAft>
              <a:buClr>
                <a:schemeClr val="bg2"/>
              </a:buClr>
              <a:buSzPct val="70000"/>
              <a:buFont typeface="Wingdings 3" pitchFamily="18" charset="2"/>
              <a:buNone/>
              <a:defRPr sz="1200" b="1">
                <a:solidFill>
                  <a:schemeClr val="accent1"/>
                </a:solidFill>
                <a:latin typeface="Arial" pitchFamily="34" charset="0"/>
                <a:cs typeface="Arial" pitchFamily="34" charset="0"/>
              </a:defRPr>
            </a:lvl4pPr>
            <a:lvl5pPr marL="393700" indent="-195263" algn="just" defTabSz="995363" rtl="0" eaLnBrk="1" fontAlgn="base" hangingPunct="1">
              <a:lnSpc>
                <a:spcPct val="100000"/>
              </a:lnSpc>
              <a:spcBef>
                <a:spcPts val="0"/>
              </a:spcBef>
              <a:spcAft>
                <a:spcPts val="600"/>
              </a:spcAft>
              <a:buClr>
                <a:schemeClr val="bg2"/>
              </a:buClr>
              <a:buSzPct val="70000"/>
              <a:buFont typeface="Arial Narrow" pitchFamily="34" charset="0"/>
              <a:buChar char="–"/>
              <a:defRPr sz="1000">
                <a:solidFill>
                  <a:schemeClr val="tx1"/>
                </a:solidFill>
                <a:latin typeface="Arial" pitchFamily="34" charset="0"/>
                <a:cs typeface="Arial" pitchFamily="34" charset="0"/>
              </a:defRPr>
            </a:lvl5pPr>
            <a:lvl6pPr marL="8509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6pPr>
            <a:lvl7pPr marL="13081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7pPr>
            <a:lvl8pPr marL="17653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8pPr>
            <a:lvl9pPr marL="2222500" indent="-195263" algn="l" defTabSz="995363" rtl="0" eaLnBrk="1" fontAlgn="base" hangingPunct="1">
              <a:spcBef>
                <a:spcPct val="15000"/>
              </a:spcBef>
              <a:spcAft>
                <a:spcPct val="15000"/>
              </a:spcAft>
              <a:buClr>
                <a:schemeClr val="tx2"/>
              </a:buClr>
              <a:buFont typeface="Arial Narrow" pitchFamily="34" charset="0"/>
              <a:buChar char="–"/>
              <a:defRPr sz="1100">
                <a:solidFill>
                  <a:schemeClr val="tx1"/>
                </a:solidFill>
                <a:latin typeface="+mn-lt"/>
              </a:defRPr>
            </a:lvl9pPr>
          </a:lstStyle>
          <a:p>
            <a:pPr>
              <a:lnSpc>
                <a:spcPts val="1087"/>
              </a:lnSpc>
              <a:spcBef>
                <a:spcPts val="544"/>
              </a:spcBef>
              <a:spcAft>
                <a:spcPts val="0"/>
              </a:spcAft>
            </a:pPr>
            <a:r>
              <a:rPr lang="lv-LV" sz="635" b="0" kern="0">
                <a:solidFill>
                  <a:schemeClr val="bg2"/>
                </a:solidFill>
                <a:latin typeface="Arial" pitchFamily="34" charset="0"/>
                <a:ea typeface="+mn-ea"/>
                <a:cs typeface="Arial" pitchFamily="34" charset="0"/>
              </a:rPr>
              <a:t>2022. gada 5. oktobris | Ārkārtas finanšu revīzija par pašvaldību pakalpojumu pieejamības nodrošināšanu novada teritoriālā iedalījuma vienībās pēc administratīvi teritoriālās reformas</a:t>
            </a:r>
          </a:p>
          <a:p>
            <a:pPr>
              <a:lnSpc>
                <a:spcPts val="1087"/>
              </a:lnSpc>
              <a:spcBef>
                <a:spcPts val="544"/>
              </a:spcBef>
              <a:spcAft>
                <a:spcPts val="0"/>
              </a:spcAft>
            </a:pPr>
            <a:endParaRPr lang="en-US" sz="635" b="0" kern="0">
              <a:solidFill>
                <a:schemeClr val="bg2"/>
              </a:solidFill>
              <a:latin typeface="Arial" pitchFamily="34" charset="0"/>
              <a:ea typeface="+mn-ea"/>
              <a:cs typeface="Arial" pitchFamily="34" charset="0"/>
            </a:endParaRPr>
          </a:p>
        </p:txBody>
      </p:sp>
      <p:sp>
        <p:nvSpPr>
          <p:cNvPr id="12" name="Letter text"/>
          <p:cNvSpPr>
            <a:spLocks noGrp="1"/>
          </p:cNvSpPr>
          <p:nvPr>
            <p:ph type="body" sz="quarter" idx="14" hasCustomPrompt="1"/>
          </p:nvPr>
        </p:nvSpPr>
        <p:spPr>
          <a:xfrm>
            <a:off x="3417204" y="1865811"/>
            <a:ext cx="8077641" cy="4535759"/>
          </a:xfrm>
        </p:spPr>
        <p:txBody>
          <a:bodyPr/>
          <a:lstStyle>
            <a:lvl1pPr>
              <a:lnSpc>
                <a:spcPct val="100000"/>
              </a:lnSpc>
              <a:spcBef>
                <a:spcPts val="0"/>
              </a:spcBef>
              <a:defRPr sz="907"/>
            </a:lvl1pPr>
            <a:lvl2pPr>
              <a:lnSpc>
                <a:spcPct val="100000"/>
              </a:lnSpc>
              <a:spcBef>
                <a:spcPts val="0"/>
              </a:spcBef>
              <a:defRPr sz="998"/>
            </a:lvl2pPr>
            <a:lvl3pPr>
              <a:lnSpc>
                <a:spcPct val="100000"/>
              </a:lnSpc>
              <a:spcBef>
                <a:spcPts val="0"/>
              </a:spcBef>
              <a:defRPr sz="907"/>
            </a:lvl3pPr>
            <a:lvl4pPr>
              <a:lnSpc>
                <a:spcPct val="100000"/>
              </a:lnSpc>
              <a:spcBef>
                <a:spcPts val="0"/>
              </a:spcBef>
              <a:defRPr sz="907"/>
            </a:lvl4pPr>
            <a:lvl5pPr>
              <a:lnSpc>
                <a:spcPct val="100000"/>
              </a:lnSpc>
              <a:spcBef>
                <a:spcPts val="0"/>
              </a:spcBef>
              <a:defRPr sz="907"/>
            </a:lvl5pPr>
          </a:lstStyle>
          <a:p>
            <a:pPr lvl="0"/>
            <a:r>
              <a:rPr lang="en-US"/>
              <a:t>Put the text of the letter here</a:t>
            </a:r>
          </a:p>
        </p:txBody>
      </p:sp>
      <p:sp>
        <p:nvSpPr>
          <p:cNvPr id="10" name="LocalFirmNameAndAddress"/>
          <p:cNvSpPr>
            <a:spLocks noGrp="1"/>
          </p:cNvSpPr>
          <p:nvPr>
            <p:ph type="body" sz="quarter" idx="13" hasCustomPrompt="1"/>
          </p:nvPr>
        </p:nvSpPr>
        <p:spPr bwMode="gray">
          <a:xfrm>
            <a:off x="694634" y="1865809"/>
            <a:ext cx="2245298" cy="1214032"/>
          </a:xfrm>
          <a:prstGeom prst="rect">
            <a:avLst/>
          </a:prstGeom>
        </p:spPr>
        <p:txBody>
          <a:bodyPr lIns="0" tIns="0" rIns="0" bIns="0"/>
          <a:lstStyle>
            <a:lvl1pPr algn="l">
              <a:lnSpc>
                <a:spcPct val="100000"/>
              </a:lnSpc>
              <a:spcBef>
                <a:spcPts val="0"/>
              </a:spcBef>
              <a:spcAft>
                <a:spcPts val="0"/>
              </a:spcAft>
              <a:defRPr lang="en-US" sz="816" b="1" i="0" noProof="0" dirty="0" smtClean="0">
                <a:solidFill>
                  <a:schemeClr val="tx1"/>
                </a:solidFill>
                <a:latin typeface="+mn-lt"/>
                <a:cs typeface="Arial" pitchFamily="34" charset="0"/>
              </a:defRPr>
            </a:lvl1pPr>
            <a:lvl2pPr algn="l">
              <a:lnSpc>
                <a:spcPct val="100000"/>
              </a:lnSpc>
              <a:spcBef>
                <a:spcPts val="0"/>
              </a:spcBef>
              <a:spcAft>
                <a:spcPts val="0"/>
              </a:spcAft>
              <a:defRPr lang="en-US" sz="816" b="0" i="0" noProof="0" dirty="0" smtClean="0">
                <a:solidFill>
                  <a:schemeClr val="tx1"/>
                </a:solidFill>
                <a:latin typeface="+mn-lt"/>
                <a:cs typeface="Arial" pitchFamily="34" charset="0"/>
              </a:defRPr>
            </a:lvl2pPr>
            <a:lvl3pPr marL="0" indent="0" algn="l">
              <a:lnSpc>
                <a:spcPct val="100000"/>
              </a:lnSpc>
              <a:spcBef>
                <a:spcPts val="544"/>
              </a:spcBef>
              <a:spcAft>
                <a:spcPts val="544"/>
              </a:spcAft>
              <a:buNone/>
              <a:defRPr lang="en-US" sz="816" b="1" i="0" noProof="0" dirty="0" smtClean="0">
                <a:solidFill>
                  <a:schemeClr val="tx1"/>
                </a:solidFill>
                <a:latin typeface="+mn-lt"/>
                <a:cs typeface="Arial" pitchFamily="34" charset="0"/>
              </a:defRPr>
            </a:lvl3pPr>
            <a:lvl4pPr>
              <a:lnSpc>
                <a:spcPct val="100000"/>
              </a:lnSpc>
              <a:spcAft>
                <a:spcPts val="544"/>
              </a:spcAft>
              <a:buFont typeface="Arial" pitchFamily="34" charset="0"/>
              <a:buChar char="─"/>
              <a:defRPr>
                <a:solidFill>
                  <a:schemeClr val="bg1"/>
                </a:solidFill>
                <a:latin typeface="Arial" pitchFamily="34" charset="0"/>
                <a:cs typeface="Arial" pitchFamily="34" charset="0"/>
              </a:defRPr>
            </a:lvl4pPr>
            <a:lvl5pPr>
              <a:lnSpc>
                <a:spcPct val="100000"/>
              </a:lnSpc>
              <a:spcAft>
                <a:spcPts val="544"/>
              </a:spcAft>
              <a:buFont typeface="Arial" pitchFamily="34" charset="0"/>
              <a:buChar char="─"/>
              <a:defRPr>
                <a:solidFill>
                  <a:schemeClr val="bg1"/>
                </a:solidFill>
                <a:latin typeface="Arial" pitchFamily="34" charset="0"/>
                <a:cs typeface="Arial" pitchFamily="34" charset="0"/>
              </a:defRPr>
            </a:lvl5pPr>
          </a:lstStyle>
          <a:p>
            <a:pPr lvl="0"/>
            <a:r>
              <a:rPr lang="en-US"/>
              <a:t>Add the local firm name as a level 1 entry, then “indent” to level 2 for the address, then indent to level 3 for the ey.com.</a:t>
            </a:r>
          </a:p>
          <a:p>
            <a:pPr lvl="1"/>
            <a:r>
              <a:rPr lang="en-US"/>
              <a:t>Address level</a:t>
            </a:r>
          </a:p>
          <a:p>
            <a:pPr lvl="2"/>
            <a:r>
              <a:rPr lang="en-US"/>
              <a:t>ey.com level</a:t>
            </a:r>
          </a:p>
        </p:txBody>
      </p:sp>
    </p:spTree>
    <p:extLst>
      <p:ext uri="{BB962C8B-B14F-4D97-AF65-F5344CB8AC3E}">
        <p14:creationId xmlns:p14="http://schemas.microsoft.com/office/powerpoint/2010/main" val="26706240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3029923" y="5747990"/>
            <a:ext cx="1311994" cy="745200"/>
          </a:xfrm>
          <a:prstGeom prst="rect">
            <a:avLst/>
          </a:prstGeom>
          <a:noFill/>
          <a:ln w="9525">
            <a:noFill/>
            <a:miter lim="800000"/>
            <a:headEnd/>
            <a:tailEnd/>
          </a:ln>
          <a:effectLst/>
        </p:spPr>
      </p:pic>
      <p:sp>
        <p:nvSpPr>
          <p:cNvPr id="2" name="Title 1"/>
          <p:cNvSpPr>
            <a:spLocks noGrp="1"/>
          </p:cNvSpPr>
          <p:nvPr>
            <p:ph type="ctrTitle"/>
          </p:nvPr>
        </p:nvSpPr>
        <p:spPr>
          <a:xfrm>
            <a:off x="3043296" y="777600"/>
            <a:ext cx="7323813" cy="860400"/>
          </a:xfrm>
        </p:spPr>
        <p:txBody>
          <a:bodyPr/>
          <a:lstStyle>
            <a:lvl1pPr>
              <a:defRPr>
                <a:solidFill>
                  <a:srgbClr val="646464"/>
                </a:solidFill>
              </a:defRPr>
            </a:lvl1pPr>
          </a:lstStyle>
          <a:p>
            <a:r>
              <a:rPr lang="en-US"/>
              <a:t>Click to edit Master title style</a:t>
            </a:r>
            <a:endParaRPr lang="en-GB"/>
          </a:p>
        </p:txBody>
      </p:sp>
      <p:sp>
        <p:nvSpPr>
          <p:cNvPr id="3" name="Subtitle 2"/>
          <p:cNvSpPr>
            <a:spLocks noGrp="1"/>
          </p:cNvSpPr>
          <p:nvPr>
            <p:ph type="subTitle" idx="1"/>
          </p:nvPr>
        </p:nvSpPr>
        <p:spPr>
          <a:xfrm>
            <a:off x="3043296" y="1753200"/>
            <a:ext cx="7323813"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grpSp>
        <p:nvGrpSpPr>
          <p:cNvPr id="12" name="Group 11"/>
          <p:cNvGrpSpPr/>
          <p:nvPr userDrawn="1"/>
        </p:nvGrpSpPr>
        <p:grpSpPr>
          <a:xfrm>
            <a:off x="-8714" y="2405084"/>
            <a:ext cx="12207064"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306616896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10" name="Freeform 9"/>
          <p:cNvSpPr/>
          <p:nvPr userDrawn="1"/>
        </p:nvSpPr>
        <p:spPr>
          <a:xfrm>
            <a:off x="-12199" y="3000376"/>
            <a:ext cx="3049588"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a:blip r:embed="rId2" cstate="prin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rgbClr val="646464"/>
              </a:solidFill>
            </a:endParaRPr>
          </a:p>
        </p:txBody>
      </p:sp>
      <p:pic>
        <p:nvPicPr>
          <p:cNvPr id="9" name="Picture 2"/>
          <p:cNvPicPr>
            <a:picLocks noChangeAspect="1" noChangeArrowheads="1"/>
          </p:cNvPicPr>
          <p:nvPr userDrawn="1"/>
        </p:nvPicPr>
        <p:blipFill>
          <a:blip r:embed="rId3" cstate="print"/>
          <a:srcRect/>
          <a:stretch>
            <a:fillRect/>
          </a:stretch>
        </p:blipFill>
        <p:spPr bwMode="auto">
          <a:xfrm>
            <a:off x="3029923" y="5747990"/>
            <a:ext cx="1311994" cy="745200"/>
          </a:xfrm>
          <a:prstGeom prst="rect">
            <a:avLst/>
          </a:prstGeom>
          <a:noFill/>
          <a:ln w="9525">
            <a:noFill/>
            <a:miter lim="800000"/>
            <a:headEnd/>
            <a:tailEnd/>
          </a:ln>
          <a:effectLst/>
        </p:spPr>
      </p:pic>
      <p:sp>
        <p:nvSpPr>
          <p:cNvPr id="2" name="Title 1"/>
          <p:cNvSpPr>
            <a:spLocks noGrp="1"/>
          </p:cNvSpPr>
          <p:nvPr>
            <p:ph type="ctrTitle"/>
          </p:nvPr>
        </p:nvSpPr>
        <p:spPr>
          <a:xfrm>
            <a:off x="3043296" y="777600"/>
            <a:ext cx="7323813" cy="860400"/>
          </a:xfrm>
        </p:spPr>
        <p:txBody>
          <a:bodyPr/>
          <a:lstStyle>
            <a:lvl1pPr>
              <a:defRPr>
                <a:solidFill>
                  <a:srgbClr val="646464"/>
                </a:solidFill>
              </a:defRPr>
            </a:lvl1pPr>
          </a:lstStyle>
          <a:p>
            <a:r>
              <a:rPr lang="en-US"/>
              <a:t>Click to edit Master title style</a:t>
            </a:r>
            <a:endParaRPr lang="en-GB"/>
          </a:p>
        </p:txBody>
      </p:sp>
      <p:sp>
        <p:nvSpPr>
          <p:cNvPr id="3" name="Subtitle 2"/>
          <p:cNvSpPr>
            <a:spLocks noGrp="1"/>
          </p:cNvSpPr>
          <p:nvPr>
            <p:ph type="subTitle" idx="1"/>
          </p:nvPr>
        </p:nvSpPr>
        <p:spPr>
          <a:xfrm>
            <a:off x="3043296" y="1753200"/>
            <a:ext cx="7323813" cy="968400"/>
          </a:xfrm>
        </p:spPr>
        <p:txBody>
          <a:bodyPr/>
          <a:lstStyle>
            <a:lvl1pPr marL="0" indent="0" algn="l">
              <a:buNone/>
              <a:defRPr sz="2000">
                <a:solidFill>
                  <a:srgbClr val="646464"/>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32" name="Freeform 8"/>
          <p:cNvSpPr>
            <a:spLocks/>
          </p:cNvSpPr>
          <p:nvPr userDrawn="1"/>
        </p:nvSpPr>
        <p:spPr bwMode="gray">
          <a:xfrm>
            <a:off x="3032541" y="2405085"/>
            <a:ext cx="9165809"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sp>
        <p:nvSpPr>
          <p:cNvPr id="7" name="TextBox 6"/>
          <p:cNvSpPr txBox="1"/>
          <p:nvPr userDrawn="1"/>
        </p:nvSpPr>
        <p:spPr>
          <a:xfrm>
            <a:off x="87136" y="4047893"/>
            <a:ext cx="2382285" cy="664797"/>
          </a:xfrm>
          <a:prstGeom prst="rect">
            <a:avLst/>
          </a:prstGeom>
          <a:noFill/>
        </p:spPr>
        <p:txBody>
          <a:bodyPr wrap="square" lIns="0" tIns="36576" rIns="0" bIns="0" rtlCol="0">
            <a:spAutoFit/>
          </a:bodyPr>
          <a:lstStyle/>
          <a:p>
            <a:pPr marL="0" indent="0" algn="l">
              <a:lnSpc>
                <a:spcPct val="85000"/>
              </a:lnSpc>
              <a:spcAft>
                <a:spcPts val="600"/>
              </a:spcAft>
              <a:buClr>
                <a:schemeClr val="accent2"/>
              </a:buClr>
              <a:buSzPct val="70000"/>
              <a:buFontTx/>
              <a:buNone/>
            </a:pPr>
            <a:r>
              <a:rPr lang="en-US" sz="1600" b="1">
                <a:solidFill>
                  <a:schemeClr val="accent2"/>
                </a:solidFill>
              </a:rPr>
              <a:t>Placeholder image — to replace this image, select View&gt;Notes Page</a:t>
            </a:r>
          </a:p>
        </p:txBody>
      </p:sp>
    </p:spTree>
    <p:extLst>
      <p:ext uri="{BB962C8B-B14F-4D97-AF65-F5344CB8AC3E}">
        <p14:creationId xmlns:p14="http://schemas.microsoft.com/office/powerpoint/2010/main" val="16057228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a:p>
        </p:txBody>
      </p:sp>
      <p:sp>
        <p:nvSpPr>
          <p:cNvPr id="3" name="Content Placeholder 2"/>
          <p:cNvSpPr>
            <a:spLocks noGrp="1"/>
          </p:cNvSpPr>
          <p:nvPr>
            <p:ph idx="1"/>
          </p:nvPr>
        </p:nvSpPr>
        <p:spPr>
          <a:xfrm>
            <a:off x="609918" y="1425600"/>
            <a:ext cx="10978515" cy="4698000"/>
          </a:xfrm>
        </p:spPr>
        <p:txBody>
          <a:bodyPr/>
          <a:lstStyle>
            <a:lvl1pPr>
              <a:defRPr>
                <a:solidFill>
                  <a:srgbClr val="646464"/>
                </a:solidFill>
              </a:defRPr>
            </a:lvl1pPr>
            <a:lvl2pPr>
              <a:defRPr>
                <a:solidFill>
                  <a:srgbClr val="646464"/>
                </a:solidFill>
              </a:defRPr>
            </a:lvl2pPr>
            <a:lvl3pPr>
              <a:defRPr>
                <a:solidFill>
                  <a:srgbClr val="646464"/>
                </a:solidFill>
              </a:defRPr>
            </a:lvl3pPr>
            <a:lvl4pPr>
              <a:defRPr>
                <a:solidFill>
                  <a:srgbClr val="646464"/>
                </a:solidFill>
              </a:defRPr>
            </a:lvl4pPr>
            <a:lvl5pPr>
              <a:defRPr>
                <a:solidFill>
                  <a:srgbClr val="64646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lvl1pPr>
              <a:defRPr>
                <a:solidFill>
                  <a:srgbClr val="646464"/>
                </a:solidFill>
              </a:defRPr>
            </a:lvl1pPr>
          </a:lstStyle>
          <a:p>
            <a:r>
              <a:rPr lang="en-GB"/>
              <a:t>Administratīvi teritoriālās reformas ietekmes uz pašvaldību administratīvo kapacitāti un pakalpojumu nodrošinājumu izvērtējums</a:t>
            </a:r>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Tree>
    <p:extLst>
      <p:ext uri="{BB962C8B-B14F-4D97-AF65-F5344CB8AC3E}">
        <p14:creationId xmlns:p14="http://schemas.microsoft.com/office/powerpoint/2010/main" val="22306441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a:p>
        </p:txBody>
      </p:sp>
      <p:sp>
        <p:nvSpPr>
          <p:cNvPr id="5" name="Footer Placeholder 4"/>
          <p:cNvSpPr>
            <a:spLocks noGrp="1"/>
          </p:cNvSpPr>
          <p:nvPr>
            <p:ph type="ftr" sz="quarter" idx="11"/>
          </p:nvPr>
        </p:nvSpPr>
        <p:spPr/>
        <p:txBody>
          <a:bodyPr/>
          <a:lstStyle>
            <a:lvl1pPr>
              <a:defRPr>
                <a:solidFill>
                  <a:srgbClr val="646464"/>
                </a:solidFill>
              </a:defRPr>
            </a:lvl1pPr>
          </a:lstStyle>
          <a:p>
            <a:r>
              <a:rPr lang="en-GB"/>
              <a:t>Administratīvi teritoriālās reformas ietekmes uz pašvaldību administratīvo kapacitāti un pakalpojumu nodrošinājumu izvērtējums</a:t>
            </a:r>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Tree>
    <p:extLst>
      <p:ext uri="{BB962C8B-B14F-4D97-AF65-F5344CB8AC3E}">
        <p14:creationId xmlns:p14="http://schemas.microsoft.com/office/powerpoint/2010/main" val="27661906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a:p>
        </p:txBody>
      </p:sp>
      <p:sp>
        <p:nvSpPr>
          <p:cNvPr id="3" name="Content Placeholder 2"/>
          <p:cNvSpPr>
            <a:spLocks noGrp="1"/>
          </p:cNvSpPr>
          <p:nvPr>
            <p:ph sz="half" idx="1"/>
          </p:nvPr>
        </p:nvSpPr>
        <p:spPr>
          <a:xfrm>
            <a:off x="609917" y="1425599"/>
            <a:ext cx="5387605"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425599"/>
            <a:ext cx="5387605" cy="4698000"/>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12"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9" name="Footer Placeholder 4"/>
          <p:cNvSpPr>
            <a:spLocks noGrp="1"/>
          </p:cNvSpPr>
          <p:nvPr>
            <p:ph type="ftr" sz="quarter" idx="11"/>
          </p:nvPr>
        </p:nvSpPr>
        <p:spPr>
          <a:xfrm>
            <a:off x="3452998" y="6415200"/>
            <a:ext cx="4581585" cy="201600"/>
          </a:xfrm>
        </p:spPr>
        <p:txBody>
          <a:bodyPr/>
          <a:lstStyle>
            <a:lvl1pPr>
              <a:defRPr>
                <a:solidFill>
                  <a:srgbClr val="646464"/>
                </a:solidFill>
              </a:defRPr>
            </a:lvl1pPr>
          </a:lstStyle>
          <a:p>
            <a:r>
              <a:rPr lang="en-GB"/>
              <a:t>Administratīvi teritoriālās reformas ietekmes uz pašvaldību administratīvo kapacitāti un pakalpojumu nodrošinājumu izvērtējums</a:t>
            </a:r>
          </a:p>
        </p:txBody>
      </p:sp>
    </p:spTree>
    <p:extLst>
      <p:ext uri="{BB962C8B-B14F-4D97-AF65-F5344CB8AC3E}">
        <p14:creationId xmlns:p14="http://schemas.microsoft.com/office/powerpoint/2010/main" val="3352236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46464"/>
                </a:solidFill>
              </a:defRPr>
            </a:lvl1pPr>
          </a:lstStyle>
          <a:p>
            <a:r>
              <a:rPr lang="en-US"/>
              <a:t>Click to edit Master title style</a:t>
            </a:r>
            <a:endParaRPr lang="en-GB"/>
          </a:p>
        </p:txBody>
      </p:sp>
      <p:sp>
        <p:nvSpPr>
          <p:cNvPr id="3" name="Content Placeholder 2"/>
          <p:cNvSpPr>
            <a:spLocks noGrp="1"/>
          </p:cNvSpPr>
          <p:nvPr>
            <p:ph sz="half" idx="1"/>
          </p:nvPr>
        </p:nvSpPr>
        <p:spPr>
          <a:xfrm>
            <a:off x="609917" y="2178001"/>
            <a:ext cx="5393208" cy="3945599"/>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4830" y="2178001"/>
            <a:ext cx="5393208" cy="3945599"/>
          </a:xfrm>
        </p:spPr>
        <p:txBody>
          <a:bodyPr/>
          <a:lstStyle>
            <a:lvl1pPr>
              <a:defRPr sz="2400">
                <a:solidFill>
                  <a:srgbClr val="646464"/>
                </a:solidFill>
              </a:defRPr>
            </a:lvl1pPr>
            <a:lvl2pPr>
              <a:defRPr sz="2400">
                <a:solidFill>
                  <a:srgbClr val="646464"/>
                </a:solidFill>
              </a:defRPr>
            </a:lvl2pPr>
            <a:lvl3pPr>
              <a:defRPr sz="2000">
                <a:solidFill>
                  <a:srgbClr val="646464"/>
                </a:solidFill>
              </a:defRPr>
            </a:lvl3pPr>
            <a:lvl4pPr>
              <a:defRPr sz="1800">
                <a:solidFill>
                  <a:srgbClr val="646464"/>
                </a:solidFill>
              </a:defRPr>
            </a:lvl4pPr>
            <a:lvl5pPr>
              <a:defRPr sz="1800">
                <a:solidFill>
                  <a:srgbClr val="646464"/>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lvl1pPr>
              <a:defRPr>
                <a:solidFill>
                  <a:srgbClr val="646464"/>
                </a:solidFill>
              </a:defRPr>
            </a:lvl1pPr>
          </a:lstStyle>
          <a:p>
            <a:r>
              <a:rPr lang="en-GB"/>
              <a:t>Administratīvi teritoriālās reformas ietekmes uz pašvaldību administratīvo kapacitāti un pakalpojumu nodrošinājumu izvērtējums</a:t>
            </a:r>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10" name="Text Placeholder 9"/>
          <p:cNvSpPr>
            <a:spLocks noGrp="1"/>
          </p:cNvSpPr>
          <p:nvPr>
            <p:ph type="body" sz="quarter" idx="12"/>
          </p:nvPr>
        </p:nvSpPr>
        <p:spPr>
          <a:xfrm>
            <a:off x="609917" y="1425600"/>
            <a:ext cx="5393208" cy="640800"/>
          </a:xfrm>
        </p:spPr>
        <p:txBody>
          <a:bodyPr anchor="b" anchorCtr="0"/>
          <a:lstStyle>
            <a:lvl1pPr marL="0" indent="0">
              <a:buNone/>
              <a:defRPr b="1">
                <a:solidFill>
                  <a:srgbClr val="646464"/>
                </a:solidFill>
              </a:defRPr>
            </a:lvl1pPr>
          </a:lstStyle>
          <a:p>
            <a:pPr lvl="0"/>
            <a:r>
              <a:rPr lang="en-US"/>
              <a:t>Click to edit Master text styles</a:t>
            </a:r>
          </a:p>
        </p:txBody>
      </p:sp>
      <p:sp>
        <p:nvSpPr>
          <p:cNvPr id="11" name="Text Placeholder 9"/>
          <p:cNvSpPr>
            <a:spLocks noGrp="1"/>
          </p:cNvSpPr>
          <p:nvPr>
            <p:ph type="body" sz="quarter" idx="13"/>
          </p:nvPr>
        </p:nvSpPr>
        <p:spPr>
          <a:xfrm>
            <a:off x="6204830" y="1425600"/>
            <a:ext cx="5393208" cy="640800"/>
          </a:xfrm>
        </p:spPr>
        <p:txBody>
          <a:bodyPr anchor="b" anchorCtr="0"/>
          <a:lstStyle>
            <a:lvl1pPr marL="0" indent="0">
              <a:buNone/>
              <a:defRPr b="1">
                <a:solidFill>
                  <a:srgbClr val="646464"/>
                </a:solidFill>
              </a:defRPr>
            </a:lvl1pPr>
          </a:lstStyle>
          <a:p>
            <a:pPr lvl="0"/>
            <a:r>
              <a:rPr lang="en-US"/>
              <a:t>Click to edit Master text styles</a:t>
            </a:r>
          </a:p>
        </p:txBody>
      </p:sp>
      <p:sp>
        <p:nvSpPr>
          <p:cNvPr id="9"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Tree>
    <p:extLst>
      <p:ext uri="{BB962C8B-B14F-4D97-AF65-F5344CB8AC3E}">
        <p14:creationId xmlns:p14="http://schemas.microsoft.com/office/powerpoint/2010/main" val="169019970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a:t>Administratīvi teritoriālās reformas ietekmes uz pašvaldību administratīvo kapacitāti un pakalpojumu nodrošinājumu izvērtējums</a:t>
            </a:r>
          </a:p>
        </p:txBody>
      </p:sp>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rgbClr val="646464"/>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chemeClr val="bg1"/>
              </a:solidFill>
            </a:endParaRPr>
          </a:p>
        </p:txBody>
      </p:sp>
    </p:spTree>
    <p:extLst>
      <p:ext uri="{BB962C8B-B14F-4D97-AF65-F5344CB8AC3E}">
        <p14:creationId xmlns:p14="http://schemas.microsoft.com/office/powerpoint/2010/main" val="1932980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r>
              <a:rPr lang="lv-LV"/>
              <a:t>2022. gada 16. novembris</a:t>
            </a:r>
            <a:endParaRPr lang="en-IN"/>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a:t>Administratīvi teritoriālās reformas ietekmes uz pašvaldību administratīvo kapacitāti un pakalpojumu nodrošinājumu izvērtējums</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77500286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rgbClr val="646464"/>
                </a:solidFill>
              </a:defRPr>
            </a:lvl1pPr>
          </a:lstStyle>
          <a:p>
            <a:pPr lvl="0" algn="l" fontAlgn="base">
              <a:lnSpc>
                <a:spcPct val="85000"/>
              </a:lnSpc>
              <a:spcAft>
                <a:spcPct val="0"/>
              </a:spcAft>
            </a:pPr>
            <a:r>
              <a:rPr lang="en-US"/>
              <a:t>Click to edit Master title style</a:t>
            </a:r>
          </a:p>
        </p:txBody>
      </p:sp>
      <p:sp>
        <p:nvSpPr>
          <p:cNvPr id="12" name="Footer Placeholder 11"/>
          <p:cNvSpPr>
            <a:spLocks noGrp="1"/>
          </p:cNvSpPr>
          <p:nvPr>
            <p:ph type="ftr" sz="quarter" idx="10"/>
          </p:nvPr>
        </p:nvSpPr>
        <p:spPr/>
        <p:txBody>
          <a:bodyPr/>
          <a:lstStyle>
            <a:lvl1pPr>
              <a:defRPr>
                <a:solidFill>
                  <a:srgbClr val="646464"/>
                </a:solidFill>
              </a:defRPr>
            </a:lvl1pPr>
          </a:lstStyle>
          <a:p>
            <a:r>
              <a:rPr lang="en-US"/>
              <a:t>Administratīvi teritoriālās reformas ietekmes uz pašvaldību administratīvo kapacitāti un pakalpojumu nodrošinājumu izvērtējums</a:t>
            </a:r>
          </a:p>
        </p:txBody>
      </p:sp>
      <p:sp>
        <p:nvSpPr>
          <p:cNvPr id="3077" name="Freeform 5"/>
          <p:cNvSpPr>
            <a:spLocks/>
          </p:cNvSpPr>
          <p:nvPr userDrawn="1"/>
        </p:nvSpPr>
        <p:spPr bwMode="gray">
          <a:xfrm>
            <a:off x="609918" y="1039814"/>
            <a:ext cx="10978515"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spTree>
    <p:extLst>
      <p:ext uri="{BB962C8B-B14F-4D97-AF65-F5344CB8AC3E}">
        <p14:creationId xmlns:p14="http://schemas.microsoft.com/office/powerpoint/2010/main" val="28284789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
        <p:nvSpPr>
          <p:cNvPr id="12" name="Footer Placeholder 11"/>
          <p:cNvSpPr>
            <a:spLocks noGrp="1"/>
          </p:cNvSpPr>
          <p:nvPr>
            <p:ph type="ftr" sz="quarter" idx="10"/>
          </p:nvPr>
        </p:nvSpPr>
        <p:spPr/>
        <p:txBody>
          <a:bodyPr/>
          <a:lstStyle/>
          <a:p>
            <a:r>
              <a:rPr lang="en-US"/>
              <a:t>Administratīvi teritoriālās reformas ietekmes uz pašvaldību administratīvo kapacitāti un pakalpojumu nodrošinājumu izvērtējums</a:t>
            </a:r>
          </a:p>
        </p:txBody>
      </p:sp>
      <p:sp>
        <p:nvSpPr>
          <p:cNvPr id="4101" name="Freeform 5"/>
          <p:cNvSpPr>
            <a:spLocks/>
          </p:cNvSpPr>
          <p:nvPr userDrawn="1"/>
        </p:nvSpPr>
        <p:spPr bwMode="gray">
          <a:xfrm>
            <a:off x="609918" y="1040400"/>
            <a:ext cx="10978515"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158044205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
        <p:nvSpPr>
          <p:cNvPr id="12" name="Footer Placeholder 11"/>
          <p:cNvSpPr>
            <a:spLocks noGrp="1"/>
          </p:cNvSpPr>
          <p:nvPr>
            <p:ph type="ftr" sz="quarter" idx="10"/>
          </p:nvPr>
        </p:nvSpPr>
        <p:spPr/>
        <p:txBody>
          <a:bodyPr/>
          <a:lstStyle/>
          <a:p>
            <a:r>
              <a:rPr lang="en-US"/>
              <a:t>Administratīvi teritoriālās reformas ietekmes uz pašvaldību administratīvo kapacitāti un pakalpojumu nodrošinājumu izvērtējums</a:t>
            </a:r>
          </a:p>
        </p:txBody>
      </p:sp>
      <p:pic>
        <p:nvPicPr>
          <p:cNvPr id="6" name="Picture 2"/>
          <p:cNvPicPr>
            <a:picLocks noChangeAspect="1" noChangeArrowheads="1"/>
          </p:cNvPicPr>
          <p:nvPr userDrawn="1"/>
        </p:nvPicPr>
        <p:blipFill>
          <a:blip r:embed="rId2" cstate="print"/>
          <a:srcRect/>
          <a:stretch>
            <a:fillRect/>
          </a:stretch>
        </p:blipFill>
        <p:spPr bwMode="auto">
          <a:xfrm>
            <a:off x="609918" y="1044000"/>
            <a:ext cx="10973111" cy="5184000"/>
          </a:xfrm>
          <a:prstGeom prst="rect">
            <a:avLst/>
          </a:prstGeom>
          <a:noFill/>
          <a:ln w="9525">
            <a:noFill/>
            <a:miter lim="800000"/>
            <a:headEnd/>
            <a:tailEnd/>
          </a:ln>
          <a:effectLst/>
        </p:spPr>
      </p:pic>
    </p:spTree>
    <p:extLst>
      <p:ext uri="{BB962C8B-B14F-4D97-AF65-F5344CB8AC3E}">
        <p14:creationId xmlns:p14="http://schemas.microsoft.com/office/powerpoint/2010/main" val="423446797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
        <p:nvSpPr>
          <p:cNvPr id="12" name="Footer Placeholder 11"/>
          <p:cNvSpPr>
            <a:spLocks noGrp="1"/>
          </p:cNvSpPr>
          <p:nvPr>
            <p:ph type="ftr" sz="quarter" idx="10"/>
          </p:nvPr>
        </p:nvSpPr>
        <p:spPr/>
        <p:txBody>
          <a:bodyPr/>
          <a:lstStyle/>
          <a:p>
            <a:r>
              <a:rPr lang="en-US"/>
              <a:t>Administratīvi teritoriālās reformas ietekmes uz pašvaldību administratīvo kapacitāti un pakalpojumu nodrošinājumu izvērtējums</a:t>
            </a:r>
          </a:p>
        </p:txBody>
      </p:sp>
      <p:sp>
        <p:nvSpPr>
          <p:cNvPr id="4101" name="Freeform 5"/>
          <p:cNvSpPr>
            <a:spLocks/>
          </p:cNvSpPr>
          <p:nvPr userDrawn="1"/>
        </p:nvSpPr>
        <p:spPr bwMode="gray">
          <a:xfrm>
            <a:off x="609918" y="1040400"/>
            <a:ext cx="10978515"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0192995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a:t>Administratīvi teritoriālās reformas ietekmes uz pašvaldību administratīvo kapacitāti un pakalpojumu nodrošinājumu izvērtējums</a:t>
            </a:r>
          </a:p>
        </p:txBody>
      </p:sp>
      <p:sp>
        <p:nvSpPr>
          <p:cNvPr id="7" name="Line 11"/>
          <p:cNvSpPr>
            <a:spLocks noChangeShapeType="1"/>
          </p:cNvSpPr>
          <p:nvPr userDrawn="1"/>
        </p:nvSpPr>
        <p:spPr bwMode="auto">
          <a:xfrm>
            <a:off x="607800" y="6243638"/>
            <a:ext cx="10978515" cy="0"/>
          </a:xfrm>
          <a:prstGeom prst="line">
            <a:avLst/>
          </a:prstGeom>
          <a:noFill/>
          <a:ln w="3175">
            <a:solidFill>
              <a:schemeClr val="bg1"/>
            </a:solidFill>
            <a:round/>
            <a:headEnd/>
            <a:tailEnd/>
          </a:ln>
          <a:effectLst/>
        </p:spPr>
        <p:txBody>
          <a:bodyPr wrap="none" anchor="ctr"/>
          <a:lstStyle/>
          <a:p>
            <a:endParaRPr lang="en-US" sz="1800" noProof="0">
              <a:solidFill>
                <a:schemeClr val="bg1"/>
              </a:solidFill>
            </a:endParaRPr>
          </a:p>
        </p:txBody>
      </p:sp>
    </p:spTree>
    <p:extLst>
      <p:ext uri="{BB962C8B-B14F-4D97-AF65-F5344CB8AC3E}">
        <p14:creationId xmlns:p14="http://schemas.microsoft.com/office/powerpoint/2010/main" val="40747793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3638"/>
            <a:ext cx="10978515" cy="0"/>
          </a:xfrm>
          <a:prstGeom prst="line">
            <a:avLst/>
          </a:prstGeom>
          <a:noFill/>
          <a:ln w="3175">
            <a:solidFill>
              <a:schemeClr val="bg1"/>
            </a:solidFill>
            <a:round/>
            <a:headEnd/>
            <a:tailEnd/>
          </a:ln>
          <a:effectLst/>
        </p:spPr>
        <p:txBody>
          <a:bodyPr wrap="none" anchor="ctr"/>
          <a:lstStyle/>
          <a:p>
            <a:endParaRPr lang="en-US" sz="1800" noProof="0">
              <a:solidFill>
                <a:schemeClr val="bg1"/>
              </a:solidFill>
            </a:endParaRPr>
          </a:p>
        </p:txBody>
      </p:sp>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rgbClr val="646464"/>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rgbClr val="646464"/>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rgbClr val="646464"/>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rgbClr val="646464"/>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rgbClr val="646464"/>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660362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40789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918" y="201600"/>
            <a:ext cx="10978515" cy="419088"/>
          </a:xfrm>
        </p:spPr>
        <p:txBody>
          <a:bodyPr/>
          <a:lstStyle>
            <a:lvl1pPr>
              <a:defRPr>
                <a:solidFill>
                  <a:srgbClr val="646464"/>
                </a:solidFill>
              </a:defRPr>
            </a:lvl1pPr>
          </a:lstStyle>
          <a:p>
            <a:r>
              <a:rPr lang="en-US"/>
              <a:t>Click to edit Master title style</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10" name="Text Placeholder 10"/>
          <p:cNvSpPr>
            <a:spLocks noGrp="1"/>
          </p:cNvSpPr>
          <p:nvPr>
            <p:ph type="body" sz="quarter" idx="11"/>
          </p:nvPr>
        </p:nvSpPr>
        <p:spPr>
          <a:xfrm>
            <a:off x="609918" y="620688"/>
            <a:ext cx="10978515" cy="442800"/>
          </a:xfrm>
        </p:spPr>
        <p:txBody>
          <a:bodyPr/>
          <a:lstStyle>
            <a:lvl1pPr marL="0" indent="0">
              <a:buNone/>
              <a:defRPr sz="2200">
                <a:latin typeface="+mj-lt"/>
              </a:defRPr>
            </a:lvl1pPr>
          </a:lstStyle>
          <a:p>
            <a:pPr lvl="0"/>
            <a:r>
              <a:rPr lang="en-US"/>
              <a:t>Click to edit Master</a:t>
            </a:r>
            <a:endParaRPr lang="en-IN"/>
          </a:p>
        </p:txBody>
      </p:sp>
    </p:spTree>
    <p:extLst>
      <p:ext uri="{BB962C8B-B14F-4D97-AF65-F5344CB8AC3E}">
        <p14:creationId xmlns:p14="http://schemas.microsoft.com/office/powerpoint/2010/main" val="132059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918" y="201600"/>
            <a:ext cx="10978515" cy="419088"/>
          </a:xfrm>
        </p:spPr>
        <p:txBody>
          <a:bodyPr/>
          <a:lstStyle>
            <a:lvl1pPr>
              <a:defRPr>
                <a:solidFill>
                  <a:srgbClr val="646464"/>
                </a:solidFill>
              </a:defRPr>
            </a:lvl1pPr>
          </a:lstStyle>
          <a:p>
            <a:r>
              <a:rPr lang="en-US"/>
              <a:t>Click to edit Master title style</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a:solidFill>
                <a:srgbClr val="646464"/>
              </a:solidFill>
            </a:endParaRPr>
          </a:p>
        </p:txBody>
      </p:sp>
      <p:sp>
        <p:nvSpPr>
          <p:cNvPr id="10" name="Text Placeholder 10"/>
          <p:cNvSpPr>
            <a:spLocks noGrp="1"/>
          </p:cNvSpPr>
          <p:nvPr>
            <p:ph type="body" sz="quarter" idx="11"/>
          </p:nvPr>
        </p:nvSpPr>
        <p:spPr>
          <a:xfrm>
            <a:off x="609918" y="620688"/>
            <a:ext cx="10978515" cy="442800"/>
          </a:xfrm>
        </p:spPr>
        <p:txBody>
          <a:bodyPr/>
          <a:lstStyle>
            <a:lvl1pPr marL="0" indent="0">
              <a:buNone/>
              <a:defRPr sz="2200"/>
            </a:lvl1pPr>
          </a:lstStyle>
          <a:p>
            <a:pPr lvl="0"/>
            <a:r>
              <a:rPr lang="en-US"/>
              <a:t>Click to edit Master</a:t>
            </a:r>
            <a:endParaRPr lang="en-IN"/>
          </a:p>
        </p:txBody>
      </p:sp>
    </p:spTree>
    <p:extLst>
      <p:ext uri="{BB962C8B-B14F-4D97-AF65-F5344CB8AC3E}">
        <p14:creationId xmlns:p14="http://schemas.microsoft.com/office/powerpoint/2010/main" val="252001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3209" y="5340096"/>
            <a:ext cx="1317422" cy="1156968"/>
          </a:xfrm>
          <a:prstGeom prst="rect">
            <a:avLst/>
          </a:prstGeom>
        </p:spPr>
      </p:pic>
      <p:sp>
        <p:nvSpPr>
          <p:cNvPr id="10" name="Rectangle 1"/>
          <p:cNvSpPr>
            <a:spLocks noChangeAspect="1"/>
          </p:cNvSpPr>
          <p:nvPr userDrawn="1"/>
        </p:nvSpPr>
        <p:spPr>
          <a:xfrm>
            <a:off x="2578386" y="777243"/>
            <a:ext cx="901216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900">
              <a:solidFill>
                <a:schemeClr val="tx1"/>
              </a:solidFill>
            </a:endParaRPr>
          </a:p>
        </p:txBody>
      </p:sp>
      <p:sp>
        <p:nvSpPr>
          <p:cNvPr id="12" name="Title 1"/>
          <p:cNvSpPr>
            <a:spLocks noGrp="1"/>
          </p:cNvSpPr>
          <p:nvPr>
            <p:ph type="ctrTitle"/>
          </p:nvPr>
        </p:nvSpPr>
        <p:spPr>
          <a:xfrm>
            <a:off x="2951999" y="2240280"/>
            <a:ext cx="8294878"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5" name="Subtitle 2"/>
          <p:cNvSpPr>
            <a:spLocks noGrp="1"/>
          </p:cNvSpPr>
          <p:nvPr>
            <p:ph type="subTitle" idx="1"/>
          </p:nvPr>
        </p:nvSpPr>
        <p:spPr>
          <a:xfrm>
            <a:off x="2952001" y="3220754"/>
            <a:ext cx="8294878" cy="645742"/>
          </a:xfrm>
        </p:spPr>
        <p:txBody>
          <a:bodyPr/>
          <a:lstStyle>
            <a:lvl1pPr marL="0" indent="0" algn="l">
              <a:buNone/>
              <a:defRPr sz="1500">
                <a:solidFill>
                  <a:srgbClr val="404040"/>
                </a:solidFill>
                <a:latin typeface="+mn-lt"/>
                <a:cs typeface="Arial" pitchFamily="34" charset="0"/>
              </a:defRPr>
            </a:lvl1pPr>
            <a:lvl2pPr marL="0" indent="0" algn="l">
              <a:buNone/>
              <a:defRPr sz="1200">
                <a:solidFill>
                  <a:srgbClr val="404040"/>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459378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53793892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8714" y="2405084"/>
            <a:ext cx="12207064"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350">
                <a:solidFill>
                  <a:schemeClr val="bg1"/>
                </a:solidFill>
                <a:latin typeface="+mn-lt"/>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3025192" y="777600"/>
            <a:ext cx="7369607" cy="860400"/>
          </a:xfrm>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025192" y="1753200"/>
            <a:ext cx="7369607" cy="968400"/>
          </a:xfrm>
        </p:spPr>
        <p:txBody>
          <a:bodyPr/>
          <a:lstStyle>
            <a:lvl1pPr marL="0" indent="0" algn="l">
              <a:buNone/>
              <a:defRPr sz="1500">
                <a:solidFill>
                  <a:schemeClr val="bg1"/>
                </a:solidFill>
                <a:latin typeface="+mn-lt"/>
                <a:cs typeface="Arial" pitchFamily="34" charset="0"/>
              </a:defRPr>
            </a:lvl1pPr>
            <a:lvl2pPr marL="0" indent="0" algn="l">
              <a:buNone/>
              <a:defRPr sz="1200">
                <a:solidFill>
                  <a:schemeClr val="bg1"/>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a:t>Click to edit Master subtitle style</a:t>
            </a:r>
            <a:endParaRPr lang="en-GB"/>
          </a:p>
        </p:txBody>
      </p:sp>
      <p:pic>
        <p:nvPicPr>
          <p:cNvPr id="9" name="Picture 8">
            <a:extLst>
              <a:ext uri="{FF2B5EF4-FFF2-40B4-BE49-F238E27FC236}">
                <a16:creationId xmlns:a16="http://schemas.microsoft.com/office/drawing/2014/main" id="{B1A7D39A-CC34-44E6-9523-88BB4AA1C2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3483" y="5552193"/>
            <a:ext cx="987552" cy="1156968"/>
          </a:xfrm>
          <a:prstGeom prst="rect">
            <a:avLst/>
          </a:prstGeom>
        </p:spPr>
      </p:pic>
    </p:spTree>
    <p:extLst>
      <p:ext uri="{BB962C8B-B14F-4D97-AF65-F5344CB8AC3E}">
        <p14:creationId xmlns:p14="http://schemas.microsoft.com/office/powerpoint/2010/main" val="42769768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9" y="201600"/>
            <a:ext cx="10982751"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918" y="1425601"/>
            <a:ext cx="10978515"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lv-LV"/>
              <a:t>2022. gada 16. novembris</a:t>
            </a:r>
            <a:endParaRPr lang="en-US"/>
          </a:p>
        </p:txBody>
      </p:sp>
      <p:sp>
        <p:nvSpPr>
          <p:cNvPr id="5" name="Footer Placeholder 4"/>
          <p:cNvSpPr>
            <a:spLocks noGrp="1"/>
          </p:cNvSpPr>
          <p:nvPr>
            <p:ph type="ftr" sz="quarter" idx="11"/>
          </p:nvPr>
        </p:nvSpPr>
        <p:spPr/>
        <p:txBody>
          <a:bodyPr/>
          <a:lstStyle/>
          <a:p>
            <a:r>
              <a:rPr lang="en-GB"/>
              <a:t>Administratīvi teritoriālās reformas ietekmes uz pašvaldību administratīvo kapacitāti un pakalpojumu nodrošinājumu izvērtējums</a:t>
            </a:r>
          </a:p>
        </p:txBody>
      </p:sp>
    </p:spTree>
    <p:extLst>
      <p:ext uri="{BB962C8B-B14F-4D97-AF65-F5344CB8AC3E}">
        <p14:creationId xmlns:p14="http://schemas.microsoft.com/office/powerpoint/2010/main" val="31428114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01600"/>
            <a:ext cx="10982751"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918" y="1425601"/>
            <a:ext cx="10978515"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lv-LV"/>
              <a:t>2022. gada 16. novembris</a:t>
            </a:r>
            <a:endParaRPr lang="en-US"/>
          </a:p>
        </p:txBody>
      </p:sp>
      <p:sp>
        <p:nvSpPr>
          <p:cNvPr id="5" name="Footer Placeholder 4"/>
          <p:cNvSpPr>
            <a:spLocks noGrp="1"/>
          </p:cNvSpPr>
          <p:nvPr>
            <p:ph type="ftr" sz="quarter" idx="11"/>
          </p:nvPr>
        </p:nvSpPr>
        <p:spPr/>
        <p:txBody>
          <a:bodyPr/>
          <a:lstStyle/>
          <a:p>
            <a:r>
              <a:rPr lang="en-GB"/>
              <a:t>Administratīvi teritoriālās reformas ietekmes uz pašvaldību administratīvo kapacitāti un pakalpojumu nodrošinājumu izvērtējums</a:t>
            </a:r>
          </a:p>
        </p:txBody>
      </p:sp>
    </p:spTree>
    <p:extLst>
      <p:ext uri="{BB962C8B-B14F-4D97-AF65-F5344CB8AC3E}">
        <p14:creationId xmlns:p14="http://schemas.microsoft.com/office/powerpoint/2010/main" val="35575389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01600"/>
            <a:ext cx="10982751"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918" y="1425601"/>
            <a:ext cx="10978515" cy="4698977"/>
          </a:xfrm>
          <a:prstGeom prst="rect">
            <a:avLst/>
          </a:prstGeom>
        </p:spPr>
        <p:txBody>
          <a:bodyPr/>
          <a:lstStyle>
            <a:lvl1pPr marL="0" indent="0">
              <a:buNone/>
              <a:defRPr>
                <a:solidFill>
                  <a:schemeClr val="bg1"/>
                </a:solidFill>
                <a:latin typeface="+mn-lt"/>
                <a:cs typeface="Arial" pitchFamily="34" charset="0"/>
              </a:defRPr>
            </a:lvl1pPr>
            <a:lvl2pPr marL="267462">
              <a:defRPr>
                <a:solidFill>
                  <a:schemeClr val="bg1"/>
                </a:solidFill>
                <a:latin typeface="+mn-lt"/>
                <a:cs typeface="Arial" pitchFamily="34" charset="0"/>
              </a:defRPr>
            </a:lvl2pPr>
            <a:lvl3pPr marL="534924">
              <a:defRPr>
                <a:solidFill>
                  <a:schemeClr val="bg1"/>
                </a:solidFill>
                <a:latin typeface="+mn-lt"/>
                <a:cs typeface="Arial" pitchFamily="34" charset="0"/>
              </a:defRPr>
            </a:lvl3pPr>
            <a:lvl4pPr marL="802386">
              <a:defRPr>
                <a:solidFill>
                  <a:schemeClr val="bg1"/>
                </a:solidFill>
                <a:latin typeface="+mn-lt"/>
                <a:cs typeface="Arial" pitchFamily="34" charset="0"/>
              </a:defRPr>
            </a:lvl4pPr>
            <a:lvl5pPr marL="1069848">
              <a:defRPr>
                <a:solidFill>
                  <a:schemeClr val="bg1"/>
                </a:solidFill>
                <a:latin typeface="+mn-lt"/>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lv-LV"/>
              <a:t>2022. gada 16. novembris</a:t>
            </a:r>
            <a:endParaRPr lang="en-US"/>
          </a:p>
        </p:txBody>
      </p:sp>
      <p:sp>
        <p:nvSpPr>
          <p:cNvPr id="5" name="Footer Placeholder 4"/>
          <p:cNvSpPr>
            <a:spLocks noGrp="1"/>
          </p:cNvSpPr>
          <p:nvPr>
            <p:ph type="ftr" sz="quarter" idx="11"/>
          </p:nvPr>
        </p:nvSpPr>
        <p:spPr/>
        <p:txBody>
          <a:bodyPr/>
          <a:lstStyle/>
          <a:p>
            <a:r>
              <a:rPr lang="en-GB"/>
              <a:t>Administratīvi teritoriālās reformas ietekmes uz pašvaldību administratīvo kapacitāti un pakalpojumu nodrošinājumu izvērtējums</a:t>
            </a:r>
          </a:p>
        </p:txBody>
      </p:sp>
    </p:spTree>
    <p:extLst>
      <p:ext uri="{BB962C8B-B14F-4D97-AF65-F5344CB8AC3E}">
        <p14:creationId xmlns:p14="http://schemas.microsoft.com/office/powerpoint/2010/main" val="12183015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6" name="Title 5"/>
          <p:cNvSpPr>
            <a:spLocks noGrp="1"/>
          </p:cNvSpPr>
          <p:nvPr>
            <p:ph type="title"/>
          </p:nvPr>
        </p:nvSpPr>
        <p:spPr>
          <a:xfrm>
            <a:off x="609919" y="201600"/>
            <a:ext cx="10982751" cy="860400"/>
          </a:xfrm>
          <a:prstGeom prst="rect">
            <a:avLst/>
          </a:prstGeom>
        </p:spPr>
        <p:txBody>
          <a:bodyPr/>
          <a:lstStyle/>
          <a:p>
            <a:r>
              <a:rPr lang="en-US"/>
              <a:t>Click to edit Master title style</a:t>
            </a:r>
          </a:p>
        </p:txBody>
      </p:sp>
      <p:sp>
        <p:nvSpPr>
          <p:cNvPr id="2" name="Date Placeholder 1"/>
          <p:cNvSpPr>
            <a:spLocks noGrp="1"/>
          </p:cNvSpPr>
          <p:nvPr>
            <p:ph type="dt" sz="half" idx="10"/>
          </p:nvPr>
        </p:nvSpPr>
        <p:spPr/>
        <p:txBody>
          <a:bodyPr/>
          <a:lstStyle/>
          <a:p>
            <a:r>
              <a:rPr lang="lv-LV"/>
              <a:t>2022. gada 16. novembris</a:t>
            </a:r>
            <a:endParaRPr lang="en-US"/>
          </a:p>
        </p:txBody>
      </p:sp>
      <p:sp>
        <p:nvSpPr>
          <p:cNvPr id="3" name="Footer Placeholder 2"/>
          <p:cNvSpPr>
            <a:spLocks noGrp="1"/>
          </p:cNvSpPr>
          <p:nvPr>
            <p:ph type="ftr" sz="quarter" idx="11"/>
          </p:nvPr>
        </p:nvSpPr>
        <p:spPr/>
        <p:txBody>
          <a:bodyPr/>
          <a:lstStyle/>
          <a:p>
            <a:r>
              <a:rPr lang="en-GB"/>
              <a:t>Administratīvi teritoriālās reformas ietekmes uz pašvaldību administratīvo kapacitāti un pakalpojumu nodrošinājumu izvērtējums</a:t>
            </a:r>
          </a:p>
        </p:txBody>
      </p:sp>
    </p:spTree>
    <p:extLst>
      <p:ext uri="{BB962C8B-B14F-4D97-AF65-F5344CB8AC3E}">
        <p14:creationId xmlns:p14="http://schemas.microsoft.com/office/powerpoint/2010/main" val="30963480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6" name="Title 5"/>
          <p:cNvSpPr>
            <a:spLocks noGrp="1"/>
          </p:cNvSpPr>
          <p:nvPr>
            <p:ph type="title"/>
          </p:nvPr>
        </p:nvSpPr>
        <p:spPr>
          <a:xfrm>
            <a:off x="609919" y="201600"/>
            <a:ext cx="10982751" cy="860400"/>
          </a:xfrm>
          <a:prstGeom prst="rect">
            <a:avLst/>
          </a:prstGeom>
        </p:spPr>
        <p:txBody>
          <a:bodyPr/>
          <a:lstStyle/>
          <a:p>
            <a:r>
              <a:rPr lang="en-US"/>
              <a:t>Click to edit Master title style</a:t>
            </a:r>
          </a:p>
        </p:txBody>
      </p:sp>
      <p:sp>
        <p:nvSpPr>
          <p:cNvPr id="2" name="Date Placeholder 1"/>
          <p:cNvSpPr>
            <a:spLocks noGrp="1"/>
          </p:cNvSpPr>
          <p:nvPr>
            <p:ph type="dt" sz="half" idx="10"/>
          </p:nvPr>
        </p:nvSpPr>
        <p:spPr/>
        <p:txBody>
          <a:bodyPr/>
          <a:lstStyle/>
          <a:p>
            <a:r>
              <a:rPr lang="lv-LV"/>
              <a:t>2022. gada 16. novembris</a:t>
            </a:r>
            <a:endParaRPr lang="en-US"/>
          </a:p>
        </p:txBody>
      </p:sp>
      <p:sp>
        <p:nvSpPr>
          <p:cNvPr id="3" name="Footer Placeholder 2"/>
          <p:cNvSpPr>
            <a:spLocks noGrp="1"/>
          </p:cNvSpPr>
          <p:nvPr>
            <p:ph type="ftr" sz="quarter" idx="11"/>
          </p:nvPr>
        </p:nvSpPr>
        <p:spPr/>
        <p:txBody>
          <a:bodyPr/>
          <a:lstStyle/>
          <a:p>
            <a:r>
              <a:rPr lang="en-GB"/>
              <a:t>Administratīvi teritoriālās reformas ietekmes uz pašvaldību administratīvo kapacitāti un pakalpojumu nodrošinājumu izvērtējums</a:t>
            </a:r>
          </a:p>
        </p:txBody>
      </p:sp>
    </p:spTree>
    <p:extLst>
      <p:ext uri="{BB962C8B-B14F-4D97-AF65-F5344CB8AC3E}">
        <p14:creationId xmlns:p14="http://schemas.microsoft.com/office/powerpoint/2010/main" val="38256352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9" y="201600"/>
            <a:ext cx="10982751"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609917" y="1426467"/>
            <a:ext cx="5387605" cy="4698111"/>
          </a:xfrm>
          <a:prstGeom prst="rect">
            <a:avLst/>
          </a:prstGeom>
        </p:spPr>
        <p:txBody>
          <a:bodyPr/>
          <a:lstStyle>
            <a:lvl1pPr>
              <a:defRPr sz="1800">
                <a:solidFill>
                  <a:schemeClr val="bg1"/>
                </a:solidFill>
                <a:latin typeface="+mn-lt"/>
                <a:cs typeface="Arial" pitchFamily="34" charset="0"/>
              </a:defRPr>
            </a:lvl1pPr>
            <a:lvl2pPr>
              <a:defRPr sz="1800">
                <a:solidFill>
                  <a:schemeClr val="bg1"/>
                </a:solidFill>
                <a:latin typeface="+mn-lt"/>
                <a:cs typeface="Arial" pitchFamily="34" charset="0"/>
              </a:defRPr>
            </a:lvl2pPr>
            <a:lvl3pPr>
              <a:defRPr sz="1500">
                <a:solidFill>
                  <a:schemeClr val="bg1"/>
                </a:solidFill>
                <a:latin typeface="+mn-lt"/>
                <a:cs typeface="Arial" pitchFamily="34" charset="0"/>
              </a:defRPr>
            </a:lvl3pPr>
            <a:lvl4pPr>
              <a:defRPr sz="1350">
                <a:solidFill>
                  <a:schemeClr val="bg1"/>
                </a:solidFill>
                <a:latin typeface="+mn-lt"/>
                <a:cs typeface="Arial" pitchFamily="34" charset="0"/>
              </a:defRPr>
            </a:lvl4pPr>
            <a:lvl5pPr>
              <a:defRPr sz="1350">
                <a:solidFill>
                  <a:schemeClr val="bg1"/>
                </a:solidFill>
                <a:latin typeface="+mn-lt"/>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426467"/>
            <a:ext cx="5387605" cy="4698111"/>
          </a:xfrm>
          <a:prstGeom prst="rect">
            <a:avLst/>
          </a:prstGeom>
        </p:spPr>
        <p:txBody>
          <a:bodyPr/>
          <a:lstStyle>
            <a:lvl1pPr>
              <a:defRPr sz="1800">
                <a:solidFill>
                  <a:schemeClr val="bg1"/>
                </a:solidFill>
                <a:latin typeface="+mn-lt"/>
                <a:cs typeface="Arial" pitchFamily="34" charset="0"/>
              </a:defRPr>
            </a:lvl1pPr>
            <a:lvl2pPr>
              <a:defRPr sz="1800">
                <a:solidFill>
                  <a:schemeClr val="bg1"/>
                </a:solidFill>
                <a:latin typeface="+mn-lt"/>
                <a:cs typeface="Arial" pitchFamily="34" charset="0"/>
              </a:defRPr>
            </a:lvl2pPr>
            <a:lvl3pPr>
              <a:defRPr sz="1500">
                <a:solidFill>
                  <a:schemeClr val="bg1"/>
                </a:solidFill>
                <a:latin typeface="+mn-lt"/>
                <a:cs typeface="Arial" pitchFamily="34" charset="0"/>
              </a:defRPr>
            </a:lvl3pPr>
            <a:lvl4pPr>
              <a:defRPr sz="1350">
                <a:solidFill>
                  <a:schemeClr val="bg1"/>
                </a:solidFill>
                <a:latin typeface="+mn-lt"/>
                <a:cs typeface="Arial" pitchFamily="34" charset="0"/>
              </a:defRPr>
            </a:lvl4pPr>
            <a:lvl5pPr>
              <a:defRPr sz="1350">
                <a:solidFill>
                  <a:schemeClr val="bg1"/>
                </a:solidFill>
                <a:latin typeface="+mn-lt"/>
                <a:cs typeface="Arial"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12"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7" name="Date Placeholder 6"/>
          <p:cNvSpPr>
            <a:spLocks noGrp="1"/>
          </p:cNvSpPr>
          <p:nvPr>
            <p:ph type="dt" sz="half" idx="10"/>
          </p:nvPr>
        </p:nvSpPr>
        <p:spPr/>
        <p:txBody>
          <a:bodyPr/>
          <a:lstStyle/>
          <a:p>
            <a:r>
              <a:rPr lang="lv-LV"/>
              <a:t>2022. gada 16. novembris</a:t>
            </a:r>
            <a:endParaRPr lang="en-US"/>
          </a:p>
        </p:txBody>
      </p:sp>
      <p:sp>
        <p:nvSpPr>
          <p:cNvPr id="9" name="Footer Placeholder 8"/>
          <p:cNvSpPr>
            <a:spLocks noGrp="1"/>
          </p:cNvSpPr>
          <p:nvPr>
            <p:ph type="ftr" sz="quarter" idx="11"/>
          </p:nvPr>
        </p:nvSpPr>
        <p:spPr/>
        <p:txBody>
          <a:bodyPr/>
          <a:lstStyle/>
          <a:p>
            <a:r>
              <a:rPr lang="en-GB"/>
              <a:t>Administratīvi teritoriālās reformas ietekmes uz pašvaldību administratīvo kapacitāti un pakalpojumu nodrošinājumu izvērtējums</a:t>
            </a:r>
          </a:p>
        </p:txBody>
      </p:sp>
    </p:spTree>
    <p:extLst>
      <p:ext uri="{BB962C8B-B14F-4D97-AF65-F5344CB8AC3E}">
        <p14:creationId xmlns:p14="http://schemas.microsoft.com/office/powerpoint/2010/main" val="142445621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9" y="201600"/>
            <a:ext cx="10982751" cy="860400"/>
          </a:xfrm>
          <a:prstGeom prst="rect">
            <a:avLst/>
          </a:prstGeom>
        </p:spPr>
        <p:txBody>
          <a:bodyPr/>
          <a:lstStyle>
            <a:lvl1pPr>
              <a:defRPr>
                <a:solidFill>
                  <a:schemeClr val="bg1"/>
                </a:solidFill>
                <a:latin typeface="+mn-lt"/>
                <a:cs typeface="Arial" pitchFamily="34" charset="0"/>
              </a:defRPr>
            </a:lvl1pPr>
          </a:lstStyle>
          <a:p>
            <a:r>
              <a:rPr lang="en-US"/>
              <a:t>Click to edit Master title style</a:t>
            </a:r>
            <a:endParaRPr lang="en-GB"/>
          </a:p>
        </p:txBody>
      </p:sp>
      <p:sp>
        <p:nvSpPr>
          <p:cNvPr id="8"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9"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7" name="Date Placeholder 6"/>
          <p:cNvSpPr>
            <a:spLocks noGrp="1"/>
          </p:cNvSpPr>
          <p:nvPr>
            <p:ph type="dt" sz="half" idx="14"/>
          </p:nvPr>
        </p:nvSpPr>
        <p:spPr/>
        <p:txBody>
          <a:bodyPr/>
          <a:lstStyle/>
          <a:p>
            <a:r>
              <a:rPr lang="lv-LV"/>
              <a:t>2022. gada 16. novembris</a:t>
            </a:r>
            <a:endParaRPr lang="en-US"/>
          </a:p>
        </p:txBody>
      </p:sp>
      <p:sp>
        <p:nvSpPr>
          <p:cNvPr id="12" name="Footer Placeholder 11"/>
          <p:cNvSpPr>
            <a:spLocks noGrp="1"/>
          </p:cNvSpPr>
          <p:nvPr>
            <p:ph type="ftr" sz="quarter" idx="15"/>
          </p:nvPr>
        </p:nvSpPr>
        <p:spPr/>
        <p:txBody>
          <a:bodyPr/>
          <a:lstStyle/>
          <a:p>
            <a:r>
              <a:rPr lang="en-GB"/>
              <a:t>Administratīvi teritoriālās reformas ietekmes uz pašvaldību administratīvo kapacitāti un pakalpojumu nodrošinājumu izvērtējums</a:t>
            </a:r>
          </a:p>
        </p:txBody>
      </p:sp>
      <p:sp>
        <p:nvSpPr>
          <p:cNvPr id="13" name="Content Placeholder 2"/>
          <p:cNvSpPr>
            <a:spLocks noGrp="1"/>
          </p:cNvSpPr>
          <p:nvPr>
            <p:ph sz="half" idx="1"/>
          </p:nvPr>
        </p:nvSpPr>
        <p:spPr>
          <a:xfrm>
            <a:off x="609917" y="2121116"/>
            <a:ext cx="5393208" cy="3994963"/>
          </a:xfrm>
          <a:prstGeom prst="rect">
            <a:avLst/>
          </a:prstGeom>
        </p:spPr>
        <p:txBody>
          <a:bodyPr/>
          <a:lstStyle>
            <a:lvl1pPr>
              <a:defRPr sz="18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3"/>
          <p:cNvSpPr>
            <a:spLocks noGrp="1"/>
          </p:cNvSpPr>
          <p:nvPr>
            <p:ph sz="half" idx="2"/>
          </p:nvPr>
        </p:nvSpPr>
        <p:spPr>
          <a:xfrm>
            <a:off x="6204830" y="2121116"/>
            <a:ext cx="5393208" cy="3994963"/>
          </a:xfrm>
          <a:prstGeom prst="rect">
            <a:avLst/>
          </a:prstGeom>
        </p:spPr>
        <p:txBody>
          <a:bodyPr/>
          <a:lstStyle>
            <a:lvl1pPr>
              <a:defRPr sz="18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9"/>
          <p:cNvSpPr>
            <a:spLocks noGrp="1"/>
          </p:cNvSpPr>
          <p:nvPr>
            <p:ph type="body" sz="quarter" idx="12"/>
          </p:nvPr>
        </p:nvSpPr>
        <p:spPr>
          <a:xfrm>
            <a:off x="609917" y="1426464"/>
            <a:ext cx="5393208" cy="640800"/>
          </a:xfrm>
          <a:prstGeom prst="rect">
            <a:avLst/>
          </a:prstGeom>
        </p:spPr>
        <p:txBody>
          <a:bodyPr anchor="t" anchorCtr="0"/>
          <a:lstStyle>
            <a:lvl1pPr>
              <a:buNone/>
              <a:defRPr b="1">
                <a:solidFill>
                  <a:schemeClr val="bg1"/>
                </a:solidFill>
              </a:defRPr>
            </a:lvl1pPr>
          </a:lstStyle>
          <a:p>
            <a:pPr lvl="0"/>
            <a:r>
              <a:rPr lang="en-US"/>
              <a:t>Click to edit Master text styles</a:t>
            </a:r>
          </a:p>
        </p:txBody>
      </p:sp>
      <p:sp>
        <p:nvSpPr>
          <p:cNvPr id="16" name="Text Placeholder 9"/>
          <p:cNvSpPr>
            <a:spLocks noGrp="1"/>
          </p:cNvSpPr>
          <p:nvPr>
            <p:ph type="body" sz="quarter" idx="13"/>
          </p:nvPr>
        </p:nvSpPr>
        <p:spPr>
          <a:xfrm>
            <a:off x="6204830" y="1426464"/>
            <a:ext cx="5393208" cy="640800"/>
          </a:xfrm>
          <a:prstGeom prst="rect">
            <a:avLst/>
          </a:prstGeom>
        </p:spPr>
        <p:txBody>
          <a:bodyPr anchor="t" anchorCtr="0"/>
          <a:lstStyle>
            <a:lvl1pPr>
              <a:buNone/>
              <a:defRPr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1290045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4131"/>
            <a:ext cx="10978515" cy="1643063"/>
          </a:xfrm>
          <a:prstGeom prst="rect">
            <a:avLst/>
          </a:prstGeom>
        </p:spPr>
        <p:txBody>
          <a:bodyPr/>
          <a:lstStyle>
            <a:lvl1pPr marL="0" indent="0" algn="l">
              <a:lnSpc>
                <a:spcPct val="85000"/>
              </a:lnSpc>
              <a:spcBef>
                <a:spcPts val="0"/>
              </a:spcBef>
              <a:buNone/>
              <a:defRPr sz="375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noProof="0">
              <a:solidFill>
                <a:schemeClr val="bg1"/>
              </a:solidFill>
              <a:latin typeface="+mn-lt"/>
              <a:cs typeface="Arial" pitchFamily="34" charset="0"/>
            </a:endParaRPr>
          </a:p>
        </p:txBody>
      </p:sp>
      <p:sp>
        <p:nvSpPr>
          <p:cNvPr id="6" name="Date Placeholder 5"/>
          <p:cNvSpPr>
            <a:spLocks noGrp="1"/>
          </p:cNvSpPr>
          <p:nvPr>
            <p:ph type="dt" sz="half" idx="12"/>
          </p:nvPr>
        </p:nvSpPr>
        <p:spPr/>
        <p:txBody>
          <a:bodyPr/>
          <a:lstStyle/>
          <a:p>
            <a:r>
              <a:rPr lang="lv-LV"/>
              <a:t>2022. gada 16. novembris</a:t>
            </a:r>
            <a:endParaRPr lang="en-US"/>
          </a:p>
        </p:txBody>
      </p:sp>
      <p:sp>
        <p:nvSpPr>
          <p:cNvPr id="7" name="Footer Placeholder 6"/>
          <p:cNvSpPr>
            <a:spLocks noGrp="1"/>
          </p:cNvSpPr>
          <p:nvPr>
            <p:ph type="ftr" sz="quarter" idx="13"/>
          </p:nvPr>
        </p:nvSpPr>
        <p:spPr/>
        <p:txBody>
          <a:bodyPr/>
          <a:lstStyle/>
          <a:p>
            <a:r>
              <a:rPr lang="en-GB"/>
              <a:t>Administratīvi teritoriālās reformas ietekmes uz pašvaldību administratīvo kapacitāti un pakalpojumu nodrošinājumu izvērtējums</a:t>
            </a:r>
          </a:p>
        </p:txBody>
      </p:sp>
    </p:spTree>
    <p:extLst>
      <p:ext uri="{BB962C8B-B14F-4D97-AF65-F5344CB8AC3E}">
        <p14:creationId xmlns:p14="http://schemas.microsoft.com/office/powerpoint/2010/main" val="39206817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p>
        </p:txBody>
      </p:sp>
      <p:sp>
        <p:nvSpPr>
          <p:cNvPr id="3077" name="Freeform 5"/>
          <p:cNvSpPr>
            <a:spLocks/>
          </p:cNvSpPr>
          <p:nvPr userDrawn="1"/>
        </p:nvSpPr>
        <p:spPr bwMode="gray">
          <a:xfrm>
            <a:off x="609918" y="1042417"/>
            <a:ext cx="10978515"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lv-LV"/>
              <a:t>2022. gada 16. novembris</a:t>
            </a:r>
            <a:endParaRPr lang="en-US"/>
          </a:p>
        </p:txBody>
      </p:sp>
      <p:sp>
        <p:nvSpPr>
          <p:cNvPr id="6" name="Footer Placeholder 5"/>
          <p:cNvSpPr>
            <a:spLocks noGrp="1"/>
          </p:cNvSpPr>
          <p:nvPr>
            <p:ph type="ftr" sz="quarter" idx="11"/>
          </p:nvPr>
        </p:nvSpPr>
        <p:spPr/>
        <p:txBody>
          <a:bodyPr/>
          <a:lstStyle/>
          <a:p>
            <a:r>
              <a:rPr lang="en-GB"/>
              <a:t>Administratīvi teritoriālās reformas ietekmes uz pašvaldību administratīvo kapacitāti un pakalpojumu nodrošinājumu izvērtējums</a:t>
            </a:r>
          </a:p>
        </p:txBody>
      </p:sp>
    </p:spTree>
    <p:extLst>
      <p:ext uri="{BB962C8B-B14F-4D97-AF65-F5344CB8AC3E}">
        <p14:creationId xmlns:p14="http://schemas.microsoft.com/office/powerpoint/2010/main" val="471361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3914152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p>
        </p:txBody>
      </p:sp>
      <p:sp>
        <p:nvSpPr>
          <p:cNvPr id="4101" name="Freeform 5"/>
          <p:cNvSpPr>
            <a:spLocks/>
          </p:cNvSpPr>
          <p:nvPr userDrawn="1"/>
        </p:nvSpPr>
        <p:spPr bwMode="gray">
          <a:xfrm>
            <a:off x="609918" y="1042417"/>
            <a:ext cx="10978515"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lv-LV"/>
              <a:t>2022. gada 16. novembris</a:t>
            </a:r>
            <a:endParaRPr lang="en-US"/>
          </a:p>
        </p:txBody>
      </p:sp>
      <p:sp>
        <p:nvSpPr>
          <p:cNvPr id="6" name="Footer Placeholder 5"/>
          <p:cNvSpPr>
            <a:spLocks noGrp="1"/>
          </p:cNvSpPr>
          <p:nvPr>
            <p:ph type="ftr" sz="quarter" idx="11"/>
          </p:nvPr>
        </p:nvSpPr>
        <p:spPr/>
        <p:txBody>
          <a:bodyPr/>
          <a:lstStyle/>
          <a:p>
            <a:r>
              <a:rPr lang="en-GB"/>
              <a:t>Administratīvi teritoriālās reformas ietekmes uz pašvaldību administratīvo kapacitāti un pakalpojumu nodrošinājumu izvērtējums</a:t>
            </a:r>
          </a:p>
        </p:txBody>
      </p:sp>
    </p:spTree>
    <p:extLst>
      <p:ext uri="{BB962C8B-B14F-4D97-AF65-F5344CB8AC3E}">
        <p14:creationId xmlns:p14="http://schemas.microsoft.com/office/powerpoint/2010/main" val="11583019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a:t>Click to edit Master title style</a:t>
            </a:r>
          </a:p>
        </p:txBody>
      </p:sp>
      <p:sp>
        <p:nvSpPr>
          <p:cNvPr id="4101" name="Freeform 5"/>
          <p:cNvSpPr>
            <a:spLocks/>
          </p:cNvSpPr>
          <p:nvPr userDrawn="1"/>
        </p:nvSpPr>
        <p:spPr bwMode="gray">
          <a:xfrm>
            <a:off x="609918" y="1040400"/>
            <a:ext cx="10978515"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68580" tIns="34290" rIns="68580" bIns="34290" numCol="1" anchor="t" anchorCtr="0" compatLnSpc="1">
            <a:prstTxWarp prst="textNoShape">
              <a:avLst/>
            </a:prstTxWarp>
          </a:bodyPr>
          <a:lstStyle/>
          <a:p>
            <a:endParaRPr lang="en-GB" sz="1350">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lv-LV"/>
              <a:t>2022. gada 16. novembris</a:t>
            </a:r>
            <a:endParaRPr lang="en-US"/>
          </a:p>
        </p:txBody>
      </p:sp>
      <p:sp>
        <p:nvSpPr>
          <p:cNvPr id="6" name="Footer Placeholder 5"/>
          <p:cNvSpPr>
            <a:spLocks noGrp="1"/>
          </p:cNvSpPr>
          <p:nvPr>
            <p:ph type="ftr" sz="quarter" idx="11"/>
          </p:nvPr>
        </p:nvSpPr>
        <p:spPr/>
        <p:txBody>
          <a:bodyPr/>
          <a:lstStyle/>
          <a:p>
            <a:r>
              <a:rPr lang="en-GB"/>
              <a:t>Administratīvi teritoriālās reformas ietekmes uz pašvaldību administratīvo kapacitāti un pakalpojumu nodrošinājumu izvērtējums</a:t>
            </a:r>
          </a:p>
        </p:txBody>
      </p:sp>
    </p:spTree>
    <p:extLst>
      <p:ext uri="{BB962C8B-B14F-4D97-AF65-F5344CB8AC3E}">
        <p14:creationId xmlns:p14="http://schemas.microsoft.com/office/powerpoint/2010/main" val="28931573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3638"/>
            <a:ext cx="10978515" cy="0"/>
          </a:xfrm>
          <a:prstGeom prst="line">
            <a:avLst/>
          </a:prstGeom>
          <a:noFill/>
          <a:ln w="3175">
            <a:solidFill>
              <a:schemeClr val="bg1"/>
            </a:solidFill>
            <a:round/>
            <a:headEnd/>
            <a:tailEnd/>
          </a:ln>
          <a:effectLst/>
        </p:spPr>
        <p:txBody>
          <a:bodyPr wrap="none" anchor="ctr"/>
          <a:lstStyle/>
          <a:p>
            <a:endParaRPr lang="en-US" sz="1350" noProof="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lv-LV"/>
              <a:t>2022. gada 16. novembris</a:t>
            </a:r>
            <a:endParaRPr lang="en-US"/>
          </a:p>
        </p:txBody>
      </p:sp>
      <p:sp>
        <p:nvSpPr>
          <p:cNvPr id="5" name="Footer Placeholder 4"/>
          <p:cNvSpPr>
            <a:spLocks noGrp="1"/>
          </p:cNvSpPr>
          <p:nvPr>
            <p:ph type="ftr" sz="quarter" idx="11"/>
          </p:nvPr>
        </p:nvSpPr>
        <p:spPr/>
        <p:txBody>
          <a:bodyPr/>
          <a:lstStyle/>
          <a:p>
            <a:r>
              <a:rPr lang="en-GB"/>
              <a:t>Administratīvi teritoriālās reformas ietekmes uz pašvaldību administratīvo kapacitāti un pakalpojumu nodrošinājumu izvērtējums</a:t>
            </a:r>
          </a:p>
        </p:txBody>
      </p:sp>
    </p:spTree>
    <p:extLst>
      <p:ext uri="{BB962C8B-B14F-4D97-AF65-F5344CB8AC3E}">
        <p14:creationId xmlns:p14="http://schemas.microsoft.com/office/powerpoint/2010/main" val="9486110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a:prstGeom prst="rect">
            <a:avLst/>
          </a:prstGeom>
        </p:spPr>
        <p:txBody>
          <a:bodyPr/>
          <a:lstStyle>
            <a:lvl1pPr marL="0" indent="0" algn="l" defTabSz="746522" rtl="0" fontAlgn="base">
              <a:lnSpc>
                <a:spcPct val="100000"/>
              </a:lnSpc>
              <a:spcBef>
                <a:spcPct val="70000"/>
              </a:spcBef>
              <a:spcAft>
                <a:spcPct val="0"/>
              </a:spcAft>
              <a:buSzPct val="100000"/>
              <a:buNone/>
              <a:defRPr lang="en-US" sz="900" kern="1200" noProof="0" dirty="0" smtClean="0">
                <a:solidFill>
                  <a:schemeClr val="bg1"/>
                </a:solidFill>
                <a:latin typeface="+mn-lt"/>
                <a:ea typeface="+mn-ea"/>
                <a:cs typeface="Arial" pitchFamily="34" charset="0"/>
              </a:defRPr>
            </a:lvl1pPr>
            <a:lvl2pPr marL="0" indent="0" algn="l" defTabSz="746522" rtl="0" fontAlgn="base">
              <a:lnSpc>
                <a:spcPct val="100000"/>
              </a:lnSpc>
              <a:spcBef>
                <a:spcPct val="0"/>
              </a:spcBef>
              <a:spcAft>
                <a:spcPct val="0"/>
              </a:spcAft>
              <a:buSzPct val="100000"/>
              <a:buNone/>
              <a:defRPr lang="en-US" sz="675" b="1" kern="1200" noProof="0" dirty="0" smtClean="0">
                <a:solidFill>
                  <a:schemeClr val="bg1"/>
                </a:solidFill>
                <a:latin typeface="+mn-lt"/>
                <a:ea typeface="+mn-ea"/>
                <a:cs typeface="Arial" pitchFamily="34" charset="0"/>
              </a:defRPr>
            </a:lvl2pPr>
            <a:lvl3pPr marL="132160" indent="-132160" algn="l" defTabSz="746522" rtl="0" fontAlgn="base">
              <a:lnSpc>
                <a:spcPct val="100000"/>
              </a:lnSpc>
              <a:spcBef>
                <a:spcPct val="0"/>
              </a:spcBef>
              <a:spcAft>
                <a:spcPct val="0"/>
              </a:spcAft>
              <a:buClr>
                <a:schemeClr val="accent2"/>
              </a:buClr>
              <a:buSzPct val="70000"/>
              <a:buFont typeface="Arial" pitchFamily="34" charset="0"/>
              <a:buChar char="►"/>
              <a:defRPr lang="en-US" sz="675" b="1" kern="1200" noProof="0" dirty="0" smtClean="0">
                <a:solidFill>
                  <a:schemeClr val="bg1"/>
                </a:solidFill>
                <a:latin typeface="+mn-lt"/>
                <a:ea typeface="+mn-ea"/>
                <a:cs typeface="Arial" pitchFamily="34" charset="0"/>
              </a:defRPr>
            </a:lvl3pPr>
            <a:lvl4pPr marL="0" indent="0" algn="l" defTabSz="746522" rtl="0" fontAlgn="base">
              <a:lnSpc>
                <a:spcPct val="100000"/>
              </a:lnSpc>
              <a:spcBef>
                <a:spcPct val="0"/>
              </a:spcBef>
              <a:spcAft>
                <a:spcPct val="0"/>
              </a:spcAft>
              <a:buSzPct val="100000"/>
              <a:buNone/>
              <a:defRPr lang="en-US" sz="600" kern="1200" noProof="0" dirty="0" smtClean="0">
                <a:solidFill>
                  <a:schemeClr val="bg1"/>
                </a:solidFill>
                <a:latin typeface="+mn-lt"/>
                <a:ea typeface="+mn-ea"/>
                <a:cs typeface="Arial" pitchFamily="34" charset="0"/>
              </a:defRPr>
            </a:lvl4pPr>
            <a:lvl5pPr marL="141685" indent="-141685" algn="l" defTabSz="746522" rtl="0" fontAlgn="base">
              <a:lnSpc>
                <a:spcPct val="100000"/>
              </a:lnSpc>
              <a:spcBef>
                <a:spcPct val="0"/>
              </a:spcBef>
              <a:spcAft>
                <a:spcPct val="0"/>
              </a:spcAft>
              <a:buClr>
                <a:schemeClr val="accent2"/>
              </a:buClr>
              <a:buSzPct val="70000"/>
              <a:buFont typeface="Arial" pitchFamily="34" charset="0"/>
              <a:buChar char="►"/>
              <a:defRPr lang="en-US" sz="600" kern="1200" noProof="0" dirty="0">
                <a:solidFill>
                  <a:schemeClr val="bg1"/>
                </a:solidFill>
                <a:latin typeface="+mn-lt"/>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4947495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403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5619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79434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89486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57304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a:t>Administratīvi teritoriālās reformas ietekmes uz pašvaldību administratīvo kapacitāti un pakalpojumu nodrošinājumu izvērtējums</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906280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159516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668287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02072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46034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889797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085083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70327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102732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382498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28808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r>
              <a:rPr lang="lv-LV"/>
              <a:t>2022. gada 16. novembris</a:t>
            </a:r>
            <a:endParaRPr lang="en-IN"/>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a:t>Administratīvi teritoriālās reformas ietekmes uz pašvaldību administratīvo kapacitāti un pakalpojumu nodrošinājumu izvērtējums</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471C0341-34F4-4193-BA5D-03EC7B169E49}"/>
              </a:ext>
            </a:extLst>
          </p:cNvPr>
          <p:cNvSpPr>
            <a:spLocks noGrp="1"/>
          </p:cNvSpPr>
          <p:nvPr>
            <p:ph type="dt" sz="half" idx="10"/>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59766852-DA6A-4FFF-A37A-38799880BFF9}"/>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0633A228-E83A-465D-863A-5296E0692135}"/>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27832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4F411006-B995-4148-88EB-11AC253E0BEF}"/>
              </a:ext>
            </a:extLst>
          </p:cNvPr>
          <p:cNvSpPr>
            <a:spLocks noGrp="1"/>
          </p:cNvSpPr>
          <p:nvPr>
            <p:ph type="dt" sz="half" idx="10"/>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0A59CED7-E8C3-4B0B-926A-2DB14B76E213}"/>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71E85C59-165A-4058-A688-5CABF45EEC6D}"/>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3545704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37FCBEA7-2083-4646-B333-4B9CFC33AE29}"/>
              </a:ext>
            </a:extLst>
          </p:cNvPr>
          <p:cNvSpPr>
            <a:spLocks noGrp="1"/>
          </p:cNvSpPr>
          <p:nvPr>
            <p:ph type="dt" sz="half" idx="14"/>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F109C751-6B4B-4694-87BD-7EC4CD34E73E}"/>
              </a:ext>
            </a:extLst>
          </p:cNvPr>
          <p:cNvSpPr>
            <a:spLocks noGrp="1"/>
          </p:cNvSpPr>
          <p:nvPr>
            <p:ph type="ftr" sz="quarter" idx="15"/>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3C6AEEDE-0F05-40BC-B1C3-FBB31F893D73}"/>
              </a:ext>
            </a:extLst>
          </p:cNvPr>
          <p:cNvSpPr>
            <a:spLocks noGrp="1"/>
          </p:cNvSpPr>
          <p:nvPr>
            <p:ph type="sldNum" sz="quarter" idx="16"/>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1450013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DB1FEEB4-03F4-45F2-94EB-6EDDD801A2DE}"/>
              </a:ext>
            </a:extLst>
          </p:cNvPr>
          <p:cNvSpPr>
            <a:spLocks noGrp="1"/>
          </p:cNvSpPr>
          <p:nvPr>
            <p:ph type="dt" sz="half" idx="13"/>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0CF7118A-49F1-4CFC-9C75-C0CF33DFC44B}"/>
              </a:ext>
            </a:extLst>
          </p:cNvPr>
          <p:cNvSpPr>
            <a:spLocks noGrp="1"/>
          </p:cNvSpPr>
          <p:nvPr>
            <p:ph type="ftr" sz="quarter" idx="14"/>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2CA5FC04-2F23-4FBA-9F2B-46CC6019CD8E}"/>
              </a:ext>
            </a:extLst>
          </p:cNvPr>
          <p:cNvSpPr>
            <a:spLocks noGrp="1"/>
          </p:cNvSpPr>
          <p:nvPr>
            <p:ph type="sldNum" sz="quarter" idx="15"/>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271089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2CBC80F8-2CD6-4C81-AD24-BA3317D1CA57}"/>
              </a:ext>
            </a:extLst>
          </p:cNvPr>
          <p:cNvSpPr>
            <a:spLocks noGrp="1"/>
          </p:cNvSpPr>
          <p:nvPr>
            <p:ph type="dt" sz="half" idx="10"/>
          </p:nvPr>
        </p:nvSpPr>
        <p:spPr/>
        <p:txBody>
          <a:bodyPr/>
          <a:lstStyle/>
          <a:p>
            <a:r>
              <a:rPr lang="lv-LV"/>
              <a:t>2022. gada 16. novembris</a:t>
            </a:r>
            <a:endParaRPr lang="en-IN"/>
          </a:p>
        </p:txBody>
      </p:sp>
      <p:sp>
        <p:nvSpPr>
          <p:cNvPr id="5" name="Footer Placeholder 4">
            <a:extLst>
              <a:ext uri="{FF2B5EF4-FFF2-40B4-BE49-F238E27FC236}">
                <a16:creationId xmlns:a16="http://schemas.microsoft.com/office/drawing/2014/main" id="{7D76860F-14AD-4E1D-8798-E3E13FB1C2E7}"/>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6" name="Slide Number Placeholder 5">
            <a:extLst>
              <a:ext uri="{FF2B5EF4-FFF2-40B4-BE49-F238E27FC236}">
                <a16:creationId xmlns:a16="http://schemas.microsoft.com/office/drawing/2014/main" id="{29933596-FDB6-40BA-8708-27F679D168F9}"/>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64607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36554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4D4BC44A-22A5-48D7-99F5-7FD70A047367}"/>
              </a:ext>
            </a:extLst>
          </p:cNvPr>
          <p:cNvSpPr>
            <a:spLocks noGrp="1"/>
          </p:cNvSpPr>
          <p:nvPr>
            <p:ph type="dt" sz="half" idx="11"/>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2ACCD0F4-D29E-4D8D-B70C-78780A9D0A02}"/>
              </a:ext>
            </a:extLst>
          </p:cNvPr>
          <p:cNvSpPr>
            <a:spLocks noGrp="1"/>
          </p:cNvSpPr>
          <p:nvPr>
            <p:ph type="ftr" sz="quarter" idx="12"/>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86020A4D-11B7-40CC-BC8E-E439CC2DF290}"/>
              </a:ext>
            </a:extLst>
          </p:cNvPr>
          <p:cNvSpPr>
            <a:spLocks noGrp="1"/>
          </p:cNvSpPr>
          <p:nvPr>
            <p:ph type="sldNum" sz="quarter" idx="13"/>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3629436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7B1C9586-AFAC-44F4-A639-B7773B8AA061}"/>
              </a:ext>
            </a:extLst>
          </p:cNvPr>
          <p:cNvSpPr>
            <a:spLocks noGrp="1"/>
          </p:cNvSpPr>
          <p:nvPr>
            <p:ph type="dt" sz="half" idx="11"/>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B8A0B2D4-9686-42FF-A182-FEB25F5FECB6}"/>
              </a:ext>
            </a:extLst>
          </p:cNvPr>
          <p:cNvSpPr>
            <a:spLocks noGrp="1"/>
          </p:cNvSpPr>
          <p:nvPr>
            <p:ph type="ftr" sz="quarter" idx="12"/>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3F3E8E1C-4F0F-499E-81C9-1DF6D1144299}"/>
              </a:ext>
            </a:extLst>
          </p:cNvPr>
          <p:cNvSpPr>
            <a:spLocks noGrp="1"/>
          </p:cNvSpPr>
          <p:nvPr>
            <p:ph type="sldNum" sz="quarter" idx="13"/>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493119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233090AE-B6FF-49F9-BB1C-4E66D4E45946}"/>
              </a:ext>
            </a:extLst>
          </p:cNvPr>
          <p:cNvSpPr>
            <a:spLocks noGrp="1"/>
          </p:cNvSpPr>
          <p:nvPr>
            <p:ph type="dt" sz="half" idx="13"/>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703879C7-4D65-40F8-A76F-E4D269ADD911}"/>
              </a:ext>
            </a:extLst>
          </p:cNvPr>
          <p:cNvSpPr>
            <a:spLocks noGrp="1"/>
          </p:cNvSpPr>
          <p:nvPr>
            <p:ph type="ftr" sz="quarter" idx="14"/>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EC232BAA-5F7C-41CA-B2BA-4DD798D3DCC9}"/>
              </a:ext>
            </a:extLst>
          </p:cNvPr>
          <p:cNvSpPr>
            <a:spLocks noGrp="1"/>
          </p:cNvSpPr>
          <p:nvPr>
            <p:ph type="sldNum" sz="quarter" idx="15"/>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1678627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8769A5CD-8A0E-4B35-814B-FB3B7708ECDD}"/>
              </a:ext>
            </a:extLst>
          </p:cNvPr>
          <p:cNvSpPr>
            <a:spLocks noGrp="1"/>
          </p:cNvSpPr>
          <p:nvPr>
            <p:ph type="dt" sz="half" idx="19"/>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790880E2-DB1E-4AF7-8DED-AC73C7236913}"/>
              </a:ext>
            </a:extLst>
          </p:cNvPr>
          <p:cNvSpPr>
            <a:spLocks noGrp="1"/>
          </p:cNvSpPr>
          <p:nvPr>
            <p:ph type="ftr" sz="quarter" idx="20"/>
          </p:nvPr>
        </p:nvSpPr>
        <p:spPr/>
        <p:txBody>
          <a:bodyPr/>
          <a:lstStyle/>
          <a:p>
            <a:r>
              <a:rPr lang="en-IN"/>
              <a:t>Administratīvi teritoriālās reformas ietekmes uz pašvaldību administratīvo kapacitāti un pakalpojumu nodrošinājumu izvērtējums</a:t>
            </a:r>
          </a:p>
        </p:txBody>
      </p:sp>
      <p:sp>
        <p:nvSpPr>
          <p:cNvPr id="6" name="Slide Number Placeholder 5">
            <a:extLst>
              <a:ext uri="{FF2B5EF4-FFF2-40B4-BE49-F238E27FC236}">
                <a16:creationId xmlns:a16="http://schemas.microsoft.com/office/drawing/2014/main" id="{D64BFAB5-AFFD-4CF6-B953-2B8AC46595DB}"/>
              </a:ext>
            </a:extLst>
          </p:cNvPr>
          <p:cNvSpPr>
            <a:spLocks noGrp="1"/>
          </p:cNvSpPr>
          <p:nvPr>
            <p:ph type="sldNum" sz="quarter" idx="21"/>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2525441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168CD0-24CF-4BFE-A5A5-9B1FA394C1DE}"/>
              </a:ext>
            </a:extLst>
          </p:cNvPr>
          <p:cNvSpPr>
            <a:spLocks noGrp="1"/>
          </p:cNvSpPr>
          <p:nvPr>
            <p:ph type="dt" sz="half" idx="10"/>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8A03029B-4CD8-44C1-8D62-4C21014BBA80}"/>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A55D0878-DBF4-4FDC-8BBD-B51A057753DB}"/>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89565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9676AC5F-F41B-41B3-944D-407B2EC006EE}"/>
              </a:ext>
            </a:extLst>
          </p:cNvPr>
          <p:cNvSpPr>
            <a:spLocks noGrp="1"/>
          </p:cNvSpPr>
          <p:nvPr>
            <p:ph type="dt" sz="half" idx="10"/>
          </p:nvPr>
        </p:nvSpPr>
        <p:spPr/>
        <p:txBody>
          <a:bodyPr/>
          <a:lstStyle/>
          <a:p>
            <a:r>
              <a:rPr lang="lv-LV"/>
              <a:t>2022. gada 16. novembris</a:t>
            </a:r>
            <a:endParaRPr lang="en-IN"/>
          </a:p>
        </p:txBody>
      </p:sp>
      <p:sp>
        <p:nvSpPr>
          <p:cNvPr id="5" name="Footer Placeholder 4">
            <a:extLst>
              <a:ext uri="{FF2B5EF4-FFF2-40B4-BE49-F238E27FC236}">
                <a16:creationId xmlns:a16="http://schemas.microsoft.com/office/drawing/2014/main" id="{361D047A-D60B-4333-A8BC-94FB1C913B58}"/>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6" name="Slide Number Placeholder 5">
            <a:extLst>
              <a:ext uri="{FF2B5EF4-FFF2-40B4-BE49-F238E27FC236}">
                <a16:creationId xmlns:a16="http://schemas.microsoft.com/office/drawing/2014/main" id="{E0FD345F-47B5-44A9-AB94-75DC10DC21EC}"/>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2607581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867E904C-40FC-478E-BED5-7D16E82B3BC2}"/>
              </a:ext>
            </a:extLst>
          </p:cNvPr>
          <p:cNvSpPr>
            <a:spLocks noGrp="1"/>
          </p:cNvSpPr>
          <p:nvPr>
            <p:ph type="dt" sz="half" idx="10"/>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53AF9D1A-049F-47B8-95F8-FB0F6841B74D}"/>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31673B52-B4E0-42F2-A086-88E313EA7411}"/>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576159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80A9C25C-3A8C-4C58-96C4-E37B4561A61F}"/>
              </a:ext>
            </a:extLst>
          </p:cNvPr>
          <p:cNvSpPr>
            <a:spLocks noGrp="1"/>
          </p:cNvSpPr>
          <p:nvPr>
            <p:ph type="dt" sz="half" idx="10"/>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3D1EACC4-E008-4EAD-B376-3291A92C1F62}"/>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AB123B54-CFA9-4016-9E57-DB2AA98A8757}"/>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395464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a:t>Click icon to add picture</a:t>
            </a:r>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44442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406391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ADFF1ECC-D716-46AD-962C-B32A20A2DA9B}"/>
              </a:ext>
            </a:extLst>
          </p:cNvPr>
          <p:cNvSpPr>
            <a:spLocks noGrp="1"/>
          </p:cNvSpPr>
          <p:nvPr>
            <p:ph type="dt" sz="half" idx="14"/>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922DD0AC-C845-45A9-9269-24BB926CD6A0}"/>
              </a:ext>
            </a:extLst>
          </p:cNvPr>
          <p:cNvSpPr>
            <a:spLocks noGrp="1"/>
          </p:cNvSpPr>
          <p:nvPr>
            <p:ph type="ftr" sz="quarter" idx="15"/>
          </p:nvPr>
        </p:nvSpPr>
        <p:spPr/>
        <p:txBody>
          <a:bodyPr/>
          <a:lstStyle/>
          <a:p>
            <a:r>
              <a:rPr lang="en-IN"/>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0340F5C5-4C2B-44BD-928E-0C8CDB06CA69}"/>
              </a:ext>
            </a:extLst>
          </p:cNvPr>
          <p:cNvSpPr>
            <a:spLocks noGrp="1"/>
          </p:cNvSpPr>
          <p:nvPr>
            <p:ph type="sldNum" sz="quarter" idx="16"/>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596641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D31E5-3A36-4B92-9824-68015446CE38}"/>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B6917ECE-7F22-4E34-BEC0-FF476EAA7A27}"/>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BB3F14B0-01FE-4A53-8102-B11A8D1461F1}"/>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30218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2D0D41-C0F6-403C-A7A7-43E790279BFA}"/>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A8AA7B3C-2A50-4163-BC1E-4B56A39D36E7}"/>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B84A0F18-411D-4935-9981-B5C6EFC12665}"/>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24040792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A27BF3-82A1-4599-8CCA-CF3ACAB0C86D}"/>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0E231361-E880-4D6A-825A-680614E9A87B}"/>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F9181148-8F5A-4E91-8793-730AF648EE6C}"/>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F41DC-C088-4408-8F03-9E8FE84B9906}"/>
              </a:ext>
            </a:extLst>
          </p:cNvPr>
          <p:cNvSpPr>
            <a:spLocks noGrp="1"/>
          </p:cNvSpPr>
          <p:nvPr>
            <p:ph type="dt" sz="half" idx="10"/>
          </p:nvPr>
        </p:nvSpPr>
        <p:spPr/>
        <p:txBody>
          <a:bodyPr/>
          <a:lstStyle/>
          <a:p>
            <a:r>
              <a:rPr lang="lv-LV"/>
              <a:t>2022. gada 16. novembris</a:t>
            </a:r>
            <a:endParaRPr lang="en-IN"/>
          </a:p>
        </p:txBody>
      </p:sp>
      <p:sp>
        <p:nvSpPr>
          <p:cNvPr id="3" name="Footer Placeholder 2">
            <a:extLst>
              <a:ext uri="{FF2B5EF4-FFF2-40B4-BE49-F238E27FC236}">
                <a16:creationId xmlns:a16="http://schemas.microsoft.com/office/drawing/2014/main" id="{094103BA-A989-4AA1-98D0-D1C50DEC6F81}"/>
              </a:ext>
            </a:extLst>
          </p:cNvPr>
          <p:cNvSpPr>
            <a:spLocks noGrp="1"/>
          </p:cNvSpPr>
          <p:nvPr>
            <p:ph type="ftr" sz="quarter" idx="11"/>
          </p:nvPr>
        </p:nvSpPr>
        <p:spPr/>
        <p:txBody>
          <a:bodyPr/>
          <a:lstStyle/>
          <a:p>
            <a:r>
              <a:rPr lang="en-IN"/>
              <a:t>Administratīvi teritoriālās reformas ietekmes uz pašvaldību administratīvo kapacitāti un pakalpojumu nodrošinājumu izvērtējums</a:t>
            </a:r>
          </a:p>
        </p:txBody>
      </p:sp>
      <p:sp>
        <p:nvSpPr>
          <p:cNvPr id="4" name="Slide Number Placeholder 3">
            <a:extLst>
              <a:ext uri="{FF2B5EF4-FFF2-40B4-BE49-F238E27FC236}">
                <a16:creationId xmlns:a16="http://schemas.microsoft.com/office/drawing/2014/main" id="{6FD666F6-A0AB-4C89-91BC-046B84ABD97A}"/>
              </a:ext>
            </a:extLst>
          </p:cNvPr>
          <p:cNvSpPr>
            <a:spLocks noGrp="1"/>
          </p:cNvSpPr>
          <p:nvPr>
            <p:ph type="sldNum" sz="quarter" idx="12"/>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8052B57E-D8D9-41A9-9A23-57DF0FE007D2}"/>
              </a:ext>
            </a:extLst>
          </p:cNvPr>
          <p:cNvSpPr>
            <a:spLocks noGrp="1"/>
          </p:cNvSpPr>
          <p:nvPr>
            <p:ph type="dt" sz="half" idx="11"/>
          </p:nvPr>
        </p:nvSpPr>
        <p:spPr/>
        <p:txBody>
          <a:bodyPr/>
          <a:lstStyle/>
          <a:p>
            <a:r>
              <a:rPr lang="lv-LV"/>
              <a:t>2022. gada 16. novembris</a:t>
            </a:r>
            <a:endParaRPr lang="en-IN"/>
          </a:p>
        </p:txBody>
      </p:sp>
      <p:sp>
        <p:nvSpPr>
          <p:cNvPr id="4" name="Footer Placeholder 3">
            <a:extLst>
              <a:ext uri="{FF2B5EF4-FFF2-40B4-BE49-F238E27FC236}">
                <a16:creationId xmlns:a16="http://schemas.microsoft.com/office/drawing/2014/main" id="{C94FFAD0-F08B-4EB5-A51A-B14BC48FA29C}"/>
              </a:ext>
            </a:extLst>
          </p:cNvPr>
          <p:cNvSpPr>
            <a:spLocks noGrp="1"/>
          </p:cNvSpPr>
          <p:nvPr>
            <p:ph type="ftr" sz="quarter" idx="12"/>
          </p:nvPr>
        </p:nvSpPr>
        <p:spPr/>
        <p:txBody>
          <a:bodyPr/>
          <a:lstStyle/>
          <a:p>
            <a:r>
              <a:rPr lang="en-IN"/>
              <a:t>Administratīvi teritoriālās reformas ietekmes uz pašvaldību administratīvo kapacitāti un pakalpojumu nodrošinājumu izvērtējums</a:t>
            </a:r>
          </a:p>
        </p:txBody>
      </p:sp>
      <p:sp>
        <p:nvSpPr>
          <p:cNvPr id="5" name="Slide Number Placeholder 4">
            <a:extLst>
              <a:ext uri="{FF2B5EF4-FFF2-40B4-BE49-F238E27FC236}">
                <a16:creationId xmlns:a16="http://schemas.microsoft.com/office/drawing/2014/main" id="{4F19FC2B-3BB3-4DA2-9433-70BCC7C5659E}"/>
              </a:ext>
            </a:extLst>
          </p:cNvPr>
          <p:cNvSpPr>
            <a:spLocks noGrp="1"/>
          </p:cNvSpPr>
          <p:nvPr>
            <p:ph type="sldNum" sz="quarter" idx="13"/>
          </p:nvPr>
        </p:nvSpPr>
        <p:spPr/>
        <p:txBody>
          <a:body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3192157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a:t>Click icon to add picture</a:t>
            </a:r>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r>
              <a:rPr lang="lv-LV"/>
              <a:t>2022. gada 16. novembris</a:t>
            </a:r>
            <a:endParaRPr lang="en-IN"/>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a:t>Administratīvi teritoriālās reformas ietekmes uz pašvaldību administratīvo kapacitāti un pakalpojumu nodrošinājumu izvērtējums</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531381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3" name="Rectangle 1"/>
          <p:cNvSpPr>
            <a:spLocks noChangeAspect="1"/>
          </p:cNvSpPr>
          <p:nvPr userDrawn="1"/>
        </p:nvSpPr>
        <p:spPr>
          <a:xfrm>
            <a:off x="3853963" y="615950"/>
            <a:ext cx="7735824"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8" name="Title 1"/>
          <p:cNvSpPr>
            <a:spLocks noGrp="1"/>
          </p:cNvSpPr>
          <p:nvPr>
            <p:ph type="ctrTitle"/>
          </p:nvPr>
        </p:nvSpPr>
        <p:spPr>
          <a:xfrm>
            <a:off x="4151376" y="2240280"/>
            <a:ext cx="7223760"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4151376" y="3218688"/>
            <a:ext cx="7223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676" y="5339038"/>
            <a:ext cx="987552" cy="1156968"/>
          </a:xfrm>
          <a:prstGeom prst="rect">
            <a:avLst/>
          </a:prstGeom>
        </p:spPr>
      </p:pic>
    </p:spTree>
    <p:extLst>
      <p:ext uri="{BB962C8B-B14F-4D97-AF65-F5344CB8AC3E}">
        <p14:creationId xmlns:p14="http://schemas.microsoft.com/office/powerpoint/2010/main" val="6523309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7" name="Freeform 5"/>
          <p:cNvSpPr>
            <a:spLocks noChangeAspect="1"/>
          </p:cNvSpPr>
          <p:nvPr userDrawn="1"/>
        </p:nvSpPr>
        <p:spPr bwMode="gray">
          <a:xfrm rot="10800000">
            <a:off x="4370832" y="457200"/>
            <a:ext cx="7221423"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p:nvPr>
        </p:nvSpPr>
        <p:spPr>
          <a:xfrm>
            <a:off x="4809744" y="1737360"/>
            <a:ext cx="6400800" cy="860400"/>
          </a:xfr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3" name="Subtitle 2"/>
          <p:cNvSpPr>
            <a:spLocks noGrp="1"/>
          </p:cNvSpPr>
          <p:nvPr>
            <p:ph type="subTitle" idx="1"/>
          </p:nvPr>
        </p:nvSpPr>
        <p:spPr>
          <a:xfrm>
            <a:off x="4809744" y="2724912"/>
            <a:ext cx="640080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1676" y="5339038"/>
            <a:ext cx="987552" cy="1156968"/>
          </a:xfrm>
          <a:prstGeom prst="rect">
            <a:avLst/>
          </a:prstGeom>
        </p:spPr>
      </p:pic>
    </p:spTree>
    <p:extLst>
      <p:ext uri="{BB962C8B-B14F-4D97-AF65-F5344CB8AC3E}">
        <p14:creationId xmlns:p14="http://schemas.microsoft.com/office/powerpoint/2010/main" val="23379141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3" name="Picture 2" descr="A picture containing projector, control panel&#10;&#10;Description automatically generated">
            <a:extLst>
              <a:ext uri="{FF2B5EF4-FFF2-40B4-BE49-F238E27FC236}">
                <a16:creationId xmlns:a16="http://schemas.microsoft.com/office/drawing/2014/main" id="{A43757F1-A0B1-4988-8343-0CF86745ED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2647" y="612648"/>
            <a:ext cx="6397753" cy="3575304"/>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1676" y="5339038"/>
            <a:ext cx="987552" cy="1156968"/>
          </a:xfrm>
          <a:prstGeom prst="rect">
            <a:avLst/>
          </a:prstGeom>
        </p:spPr>
      </p:pic>
      <p:sp>
        <p:nvSpPr>
          <p:cNvPr id="9" name="Title 1"/>
          <p:cNvSpPr>
            <a:spLocks noGrp="1"/>
          </p:cNvSpPr>
          <p:nvPr>
            <p:ph type="ctrTitle"/>
          </p:nvPr>
        </p:nvSpPr>
        <p:spPr>
          <a:xfrm>
            <a:off x="1005840" y="2240280"/>
            <a:ext cx="6879463"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0" name="Subtitle 2"/>
          <p:cNvSpPr>
            <a:spLocks noGrp="1"/>
          </p:cNvSpPr>
          <p:nvPr>
            <p:ph type="subTitle" idx="1"/>
          </p:nvPr>
        </p:nvSpPr>
        <p:spPr>
          <a:xfrm>
            <a:off x="1005840" y="3218688"/>
            <a:ext cx="6879463"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sp>
        <p:nvSpPr>
          <p:cNvPr id="11" name="Rectangle 1">
            <a:extLst>
              <a:ext uri="{FF2B5EF4-FFF2-40B4-BE49-F238E27FC236}">
                <a16:creationId xmlns:a16="http://schemas.microsoft.com/office/drawing/2014/main" id="{1D632D4D-3FE0-4816-BB41-D03F09CB2425}"/>
              </a:ext>
            </a:extLst>
          </p:cNvPr>
          <p:cNvSpPr>
            <a:spLocks noChangeAspect="1"/>
          </p:cNvSpPr>
          <p:nvPr userDrawn="1"/>
        </p:nvSpPr>
        <p:spPr>
          <a:xfrm>
            <a:off x="594361" y="612648"/>
            <a:ext cx="6416040" cy="3575304"/>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 name="connsiteX0" fmla="*/ 3182 w 6753225"/>
              <a:gd name="connsiteY0" fmla="*/ 1312615 h 3400425"/>
              <a:gd name="connsiteX1" fmla="*/ 6753225 w 6753225"/>
              <a:gd name="connsiteY1" fmla="*/ 0 h 3400425"/>
              <a:gd name="connsiteX2" fmla="*/ 6753225 w 6753225"/>
              <a:gd name="connsiteY2" fmla="*/ 3400425 h 3400425"/>
              <a:gd name="connsiteX3" fmla="*/ 0 w 6753225"/>
              <a:gd name="connsiteY3" fmla="*/ 3400425 h 3400425"/>
              <a:gd name="connsiteX4" fmla="*/ 3182 w 6753225"/>
              <a:gd name="connsiteY4" fmla="*/ 1312615 h 3400425"/>
              <a:gd name="connsiteX0" fmla="*/ 3182 w 6753225"/>
              <a:gd name="connsiteY0" fmla="*/ 67426 h 2155236"/>
              <a:gd name="connsiteX1" fmla="*/ 6619689 w 6753225"/>
              <a:gd name="connsiteY1" fmla="*/ 0 h 2155236"/>
              <a:gd name="connsiteX2" fmla="*/ 6753225 w 6753225"/>
              <a:gd name="connsiteY2" fmla="*/ 2155236 h 2155236"/>
              <a:gd name="connsiteX3" fmla="*/ 0 w 6753225"/>
              <a:gd name="connsiteY3" fmla="*/ 2155236 h 2155236"/>
              <a:gd name="connsiteX4" fmla="*/ 3182 w 6753225"/>
              <a:gd name="connsiteY4" fmla="*/ 67426 h 2155236"/>
              <a:gd name="connsiteX0" fmla="*/ 3182 w 6769917"/>
              <a:gd name="connsiteY0" fmla="*/ 1306570 h 3394380"/>
              <a:gd name="connsiteX1" fmla="*/ 6769917 w 6769917"/>
              <a:gd name="connsiteY1" fmla="*/ 0 h 3394380"/>
              <a:gd name="connsiteX2" fmla="*/ 6753225 w 6769917"/>
              <a:gd name="connsiteY2" fmla="*/ 3394380 h 3394380"/>
              <a:gd name="connsiteX3" fmla="*/ 0 w 6769917"/>
              <a:gd name="connsiteY3" fmla="*/ 3394380 h 3394380"/>
              <a:gd name="connsiteX4" fmla="*/ 3182 w 6769917"/>
              <a:gd name="connsiteY4" fmla="*/ 1306570 h 3394380"/>
              <a:gd name="connsiteX0" fmla="*/ 223 w 6771131"/>
              <a:gd name="connsiteY0" fmla="*/ 1297504 h 3394380"/>
              <a:gd name="connsiteX1" fmla="*/ 6771131 w 6771131"/>
              <a:gd name="connsiteY1" fmla="*/ 0 h 3394380"/>
              <a:gd name="connsiteX2" fmla="*/ 6754439 w 6771131"/>
              <a:gd name="connsiteY2" fmla="*/ 3394380 h 3394380"/>
              <a:gd name="connsiteX3" fmla="*/ 1214 w 6771131"/>
              <a:gd name="connsiteY3" fmla="*/ 3394380 h 3394380"/>
              <a:gd name="connsiteX4" fmla="*/ 223 w 6771131"/>
              <a:gd name="connsiteY4" fmla="*/ 1297504 h 3394380"/>
              <a:gd name="connsiteX0" fmla="*/ 105 w 6775185"/>
              <a:gd name="connsiteY0" fmla="*/ 1297505 h 3394380"/>
              <a:gd name="connsiteX1" fmla="*/ 6775185 w 6775185"/>
              <a:gd name="connsiteY1" fmla="*/ 0 h 3394380"/>
              <a:gd name="connsiteX2" fmla="*/ 6758493 w 6775185"/>
              <a:gd name="connsiteY2" fmla="*/ 3394380 h 3394380"/>
              <a:gd name="connsiteX3" fmla="*/ 5268 w 6775185"/>
              <a:gd name="connsiteY3" fmla="*/ 3394380 h 3394380"/>
              <a:gd name="connsiteX4" fmla="*/ 105 w 6775185"/>
              <a:gd name="connsiteY4" fmla="*/ 1297505 h 3394380"/>
              <a:gd name="connsiteX0" fmla="*/ 105 w 6775185"/>
              <a:gd name="connsiteY0" fmla="*/ 1297505 h 3394380"/>
              <a:gd name="connsiteX1" fmla="*/ 6775185 w 6775185"/>
              <a:gd name="connsiteY1" fmla="*/ 0 h 3394380"/>
              <a:gd name="connsiteX2" fmla="*/ 6769621 w 6775185"/>
              <a:gd name="connsiteY2" fmla="*/ 3394380 h 3394380"/>
              <a:gd name="connsiteX3" fmla="*/ 5268 w 6775185"/>
              <a:gd name="connsiteY3" fmla="*/ 3394380 h 3394380"/>
              <a:gd name="connsiteX4" fmla="*/ 105 w 6775185"/>
              <a:gd name="connsiteY4" fmla="*/ 1297505 h 339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185" h="3394380">
                <a:moveTo>
                  <a:pt x="105" y="1297505"/>
                </a:moveTo>
                <a:lnTo>
                  <a:pt x="6775185" y="0"/>
                </a:lnTo>
                <a:cubicBezTo>
                  <a:pt x="6773330" y="1131460"/>
                  <a:pt x="6771476" y="2262920"/>
                  <a:pt x="6769621" y="3394380"/>
                </a:cubicBezTo>
                <a:lnTo>
                  <a:pt x="5268" y="3394380"/>
                </a:lnTo>
                <a:cubicBezTo>
                  <a:pt x="6329" y="2698443"/>
                  <a:pt x="-956" y="1993442"/>
                  <a:pt x="105" y="1297505"/>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Tree>
    <p:extLst>
      <p:ext uri="{BB962C8B-B14F-4D97-AF65-F5344CB8AC3E}">
        <p14:creationId xmlns:p14="http://schemas.microsoft.com/office/powerpoint/2010/main" val="9900690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838" y="385087"/>
            <a:ext cx="5413375" cy="4572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1676" y="5339038"/>
            <a:ext cx="987552" cy="1156968"/>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4360" y="5888736"/>
            <a:ext cx="3780000" cy="618750"/>
          </a:xfrm>
          <a:prstGeom prst="rect">
            <a:avLst/>
          </a:prstGeom>
        </p:spPr>
      </p:pic>
      <p:sp>
        <p:nvSpPr>
          <p:cNvPr id="11" name="Title 1"/>
          <p:cNvSpPr>
            <a:spLocks noGrp="1"/>
          </p:cNvSpPr>
          <p:nvPr>
            <p:ph type="ctrTitle"/>
          </p:nvPr>
        </p:nvSpPr>
        <p:spPr>
          <a:xfrm>
            <a:off x="996696" y="1691640"/>
            <a:ext cx="4597400" cy="860400"/>
          </a:xfrm>
          <a:prstGeom prst="rect">
            <a:avLst/>
          </a:prstGeom>
        </p:spPr>
        <p:txBody>
          <a:bodyPr/>
          <a:lstStyle>
            <a:lvl1pPr>
              <a:defRPr>
                <a:solidFill>
                  <a:srgbClr val="404040"/>
                </a:solidFill>
                <a:latin typeface="+mn-lt"/>
                <a:cs typeface="Arial" pitchFamily="34" charset="0"/>
              </a:defRPr>
            </a:lvl1pPr>
          </a:lstStyle>
          <a:p>
            <a:r>
              <a:rPr lang="en-US"/>
              <a:t>Click to edit Master title style</a:t>
            </a:r>
            <a:endParaRPr lang="en-GB"/>
          </a:p>
        </p:txBody>
      </p:sp>
      <p:sp>
        <p:nvSpPr>
          <p:cNvPr id="14" name="Subtitle 2"/>
          <p:cNvSpPr>
            <a:spLocks noGrp="1"/>
          </p:cNvSpPr>
          <p:nvPr>
            <p:ph type="subTitle" idx="1"/>
          </p:nvPr>
        </p:nvSpPr>
        <p:spPr>
          <a:xfrm>
            <a:off x="996696" y="2660904"/>
            <a:ext cx="459740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Tree>
    <p:extLst>
      <p:ext uri="{BB962C8B-B14F-4D97-AF65-F5344CB8AC3E}">
        <p14:creationId xmlns:p14="http://schemas.microsoft.com/office/powerpoint/2010/main" val="31996021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 with beam (legacy)">
    <p:spTree>
      <p:nvGrpSpPr>
        <p:cNvPr id="1" name=""/>
        <p:cNvGrpSpPr/>
        <p:nvPr/>
      </p:nvGrpSpPr>
      <p:grpSpPr>
        <a:xfrm>
          <a:off x="0" y="0"/>
          <a:ext cx="0" cy="0"/>
          <a:chOff x="0" y="0"/>
          <a:chExt cx="0" cy="0"/>
        </a:xfrm>
      </p:grpSpPr>
      <p:grpSp>
        <p:nvGrpSpPr>
          <p:cNvPr id="10" name="Group 9"/>
          <p:cNvGrpSpPr/>
          <p:nvPr userDrawn="1"/>
        </p:nvGrpSpPr>
        <p:grpSpPr>
          <a:xfrm>
            <a:off x="0" y="1628775"/>
            <a:ext cx="12198350" cy="4469625"/>
            <a:chOff x="0" y="1628775"/>
            <a:chExt cx="12198350" cy="4469625"/>
          </a:xfrm>
        </p:grpSpPr>
        <p:sp>
          <p:nvSpPr>
            <p:cNvPr id="12" name="Freeform 8"/>
            <p:cNvSpPr>
              <a:spLocks/>
            </p:cNvSpPr>
            <p:nvPr userDrawn="1"/>
          </p:nvSpPr>
          <p:spPr bwMode="gray">
            <a:xfrm>
              <a:off x="3072661" y="1628775"/>
              <a:ext cx="9125689" cy="3318440"/>
            </a:xfrm>
            <a:custGeom>
              <a:avLst/>
              <a:gdLst/>
              <a:ahLst/>
              <a:cxnLst>
                <a:cxn ang="0">
                  <a:pos x="0" y="2464"/>
                </a:cxn>
                <a:cxn ang="0">
                  <a:pos x="6761" y="0"/>
                </a:cxn>
                <a:cxn ang="0">
                  <a:pos x="6761" y="1290"/>
                </a:cxn>
                <a:cxn ang="0">
                  <a:pos x="0" y="2464"/>
                </a:cxn>
              </a:cxnLst>
              <a:rect l="0" t="0" r="r" b="b"/>
              <a:pathLst>
                <a:path w="6761" h="2464">
                  <a:moveTo>
                    <a:pt x="0" y="2464"/>
                  </a:moveTo>
                  <a:lnTo>
                    <a:pt x="6761" y="0"/>
                  </a:lnTo>
                  <a:lnTo>
                    <a:pt x="6761" y="1290"/>
                  </a:lnTo>
                  <a:lnTo>
                    <a:pt x="0" y="2464"/>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14" name="Picture 2"/>
            <p:cNvPicPr>
              <a:picLocks noChangeAspect="1" noChangeArrowheads="1"/>
            </p:cNvPicPr>
            <p:nvPr userDrawn="1"/>
          </p:nvPicPr>
          <p:blipFill>
            <a:blip r:embed="rId2" cstate="print"/>
            <a:srcRect/>
            <a:stretch>
              <a:fillRect/>
            </a:stretch>
          </p:blipFill>
          <p:spPr bwMode="auto">
            <a:xfrm>
              <a:off x="0" y="4291200"/>
              <a:ext cx="3078523" cy="1807200"/>
            </a:xfrm>
            <a:prstGeom prst="rect">
              <a:avLst/>
            </a:prstGeom>
            <a:noFill/>
            <a:ln w="9525">
              <a:noFill/>
              <a:miter lim="800000"/>
              <a:headEnd/>
              <a:tailEnd/>
            </a:ln>
            <a:effectLst/>
          </p:spPr>
        </p:pic>
      </p:grpSp>
      <p:sp>
        <p:nvSpPr>
          <p:cNvPr id="8" name="Title 1"/>
          <p:cNvSpPr>
            <a:spLocks noGrp="1"/>
          </p:cNvSpPr>
          <p:nvPr>
            <p:ph type="ctrTitle"/>
          </p:nvPr>
        </p:nvSpPr>
        <p:spPr>
          <a:xfrm>
            <a:off x="3081528" y="777600"/>
            <a:ext cx="8509385" cy="860400"/>
          </a:xfrm>
        </p:spPr>
        <p:txBody>
          <a:bodyPr/>
          <a:lstStyle>
            <a:lvl1pPr>
              <a:defRPr>
                <a:solidFill>
                  <a:schemeClr val="bg1"/>
                </a:solidFill>
              </a:defRPr>
            </a:lvl1pPr>
          </a:lstStyle>
          <a:p>
            <a:r>
              <a:rPr lang="en-US"/>
              <a:t>Click to edit Master title style</a:t>
            </a:r>
            <a:endParaRPr lang="en-GB"/>
          </a:p>
        </p:txBody>
      </p:sp>
      <p:sp>
        <p:nvSpPr>
          <p:cNvPr id="9" name="Subtitle 2"/>
          <p:cNvSpPr>
            <a:spLocks noGrp="1"/>
          </p:cNvSpPr>
          <p:nvPr>
            <p:ph type="subTitle" idx="1"/>
          </p:nvPr>
        </p:nvSpPr>
        <p:spPr>
          <a:xfrm>
            <a:off x="3081528" y="1731938"/>
            <a:ext cx="6222953" cy="968400"/>
          </a:xfrm>
        </p:spPr>
        <p:txBody>
          <a:bodyPr/>
          <a:lstStyle>
            <a:lvl1pPr marL="0" indent="0" algn="l">
              <a:buNone/>
              <a:defRPr sz="2000">
                <a:solidFill>
                  <a:schemeClr val="bg1"/>
                </a:solidFill>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1528" y="5751576"/>
            <a:ext cx="989153" cy="749808"/>
          </a:xfrm>
          <a:prstGeom prst="rect">
            <a:avLst/>
          </a:prstGeom>
        </p:spPr>
      </p:pic>
    </p:spTree>
    <p:extLst>
      <p:ext uri="{BB962C8B-B14F-4D97-AF65-F5344CB8AC3E}">
        <p14:creationId xmlns:p14="http://schemas.microsoft.com/office/powerpoint/2010/main" val="28964061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100000"/>
            <a:ext cx="10978515" cy="860400"/>
          </a:xfrm>
        </p:spPr>
        <p:txBody>
          <a:bodyPr/>
          <a:lstStyle/>
          <a:p>
            <a:r>
              <a:rPr lang="en-US"/>
              <a:t>Click to edit Master title style</a:t>
            </a:r>
            <a:endParaRPr lang="en-GB"/>
          </a:p>
        </p:txBody>
      </p:sp>
      <p:sp>
        <p:nvSpPr>
          <p:cNvPr id="3" name="Content Placeholder 2"/>
          <p:cNvSpPr>
            <a:spLocks noGrp="1"/>
          </p:cNvSpPr>
          <p:nvPr>
            <p:ph idx="1"/>
          </p:nvPr>
        </p:nvSpPr>
        <p:spPr>
          <a:xfrm>
            <a:off x="609918" y="1425600"/>
            <a:ext cx="10978515" cy="47000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918" y="9424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8" name="Line 11"/>
          <p:cNvSpPr>
            <a:spLocks noChangeShapeType="1"/>
          </p:cNvSpPr>
          <p:nvPr userDrawn="1"/>
        </p:nvSpPr>
        <p:spPr bwMode="auto">
          <a:xfrm>
            <a:off x="609918" y="634060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p:cNvSpPr>
            <a:spLocks noGrp="1"/>
          </p:cNvSpPr>
          <p:nvPr>
            <p:ph type="dt" sz="half" idx="10"/>
          </p:nvPr>
        </p:nvSpPr>
        <p:spPr/>
        <p:txBody>
          <a:bodyPr/>
          <a:lstStyle/>
          <a:p>
            <a:r>
              <a:rPr lang="lv-LV"/>
              <a:t>2022. gada 16. novembris</a:t>
            </a:r>
            <a:endParaRPr lang="en-US"/>
          </a:p>
        </p:txBody>
      </p:sp>
      <p:sp>
        <p:nvSpPr>
          <p:cNvPr id="9" name="Footer Placeholder 8"/>
          <p:cNvSpPr>
            <a:spLocks noGrp="1"/>
          </p:cNvSpPr>
          <p:nvPr>
            <p:ph type="ftr" sz="quarter" idx="11"/>
          </p:nvPr>
        </p:nvSpPr>
        <p:spPr/>
        <p:txBody>
          <a:bodyPr/>
          <a:lstStyle/>
          <a:p>
            <a:r>
              <a:rPr lang="lv-LV"/>
              <a:t>Administratīvi teritoriālās reformas ietekmes uz pašvaldību administratīvo kapacitāti un pakalpojumu nodrošinājumu izvērtējums</a:t>
            </a:r>
            <a:endParaRPr lang="en-GB"/>
          </a:p>
        </p:txBody>
      </p:sp>
    </p:spTree>
    <p:extLst>
      <p:ext uri="{BB962C8B-B14F-4D97-AF65-F5344CB8AC3E}">
        <p14:creationId xmlns:p14="http://schemas.microsoft.com/office/powerpoint/2010/main" val="31181200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100000"/>
            <a:ext cx="10978515" cy="86040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918" y="9424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8" name="Line 11"/>
          <p:cNvSpPr>
            <a:spLocks noChangeShapeType="1"/>
          </p:cNvSpPr>
          <p:nvPr userDrawn="1"/>
        </p:nvSpPr>
        <p:spPr bwMode="auto">
          <a:xfrm>
            <a:off x="609918" y="634060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p:cNvSpPr>
            <a:spLocks noGrp="1"/>
          </p:cNvSpPr>
          <p:nvPr>
            <p:ph type="dt" sz="half" idx="10"/>
          </p:nvPr>
        </p:nvSpPr>
        <p:spPr/>
        <p:txBody>
          <a:bodyPr/>
          <a:lstStyle/>
          <a:p>
            <a:r>
              <a:rPr lang="lv-LV"/>
              <a:t>2022. gada 16. novembris</a:t>
            </a:r>
            <a:endParaRPr lang="en-US"/>
          </a:p>
        </p:txBody>
      </p:sp>
      <p:sp>
        <p:nvSpPr>
          <p:cNvPr id="6" name="Footer Placeholder 5"/>
          <p:cNvSpPr>
            <a:spLocks noGrp="1"/>
          </p:cNvSpPr>
          <p:nvPr>
            <p:ph type="ftr" sz="quarter" idx="11"/>
          </p:nvPr>
        </p:nvSpPr>
        <p:spPr/>
        <p:txBody>
          <a:bodyPr/>
          <a:lstStyle/>
          <a:p>
            <a:r>
              <a:rPr lang="lv-LV"/>
              <a:t>Administratīvi teritoriālās reformas ietekmes uz pašvaldību administratīvo kapacitāti un pakalpojumu nodrošinājumu izvērtējums</a:t>
            </a:r>
            <a:endParaRPr lang="en-GB"/>
          </a:p>
        </p:txBody>
      </p:sp>
    </p:spTree>
    <p:extLst>
      <p:ext uri="{BB962C8B-B14F-4D97-AF65-F5344CB8AC3E}">
        <p14:creationId xmlns:p14="http://schemas.microsoft.com/office/powerpoint/2010/main" val="15511142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100000"/>
            <a:ext cx="10978515" cy="86040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0" indent="0">
              <a:buNone/>
              <a:defRPr/>
            </a:lvl1pPr>
            <a:lvl2pPr marL="356616">
              <a:defRPr/>
            </a:lvl2pPr>
            <a:lvl3pPr marL="713232">
              <a:defRPr/>
            </a:lvl3pPr>
            <a:lvl4pPr marL="1069848">
              <a:defRPr/>
            </a:lvl4pPr>
            <a:lvl5pPr marL="142646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p:cNvSpPr>
            <a:spLocks noChangeShapeType="1"/>
          </p:cNvSpPr>
          <p:nvPr userDrawn="1"/>
        </p:nvSpPr>
        <p:spPr bwMode="auto">
          <a:xfrm>
            <a:off x="609918" y="9424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8" name="Line 11"/>
          <p:cNvSpPr>
            <a:spLocks noChangeShapeType="1"/>
          </p:cNvSpPr>
          <p:nvPr userDrawn="1"/>
        </p:nvSpPr>
        <p:spPr bwMode="auto">
          <a:xfrm>
            <a:off x="609918" y="634060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p:cNvSpPr>
            <a:spLocks noGrp="1"/>
          </p:cNvSpPr>
          <p:nvPr>
            <p:ph type="dt" sz="half" idx="10"/>
          </p:nvPr>
        </p:nvSpPr>
        <p:spPr/>
        <p:txBody>
          <a:bodyPr/>
          <a:lstStyle/>
          <a:p>
            <a:r>
              <a:rPr lang="lv-LV"/>
              <a:t>2022. gada 16. novembris</a:t>
            </a:r>
            <a:endParaRPr lang="en-US"/>
          </a:p>
        </p:txBody>
      </p:sp>
      <p:sp>
        <p:nvSpPr>
          <p:cNvPr id="6" name="Footer Placeholder 5"/>
          <p:cNvSpPr>
            <a:spLocks noGrp="1"/>
          </p:cNvSpPr>
          <p:nvPr>
            <p:ph type="ftr" sz="quarter" idx="11"/>
          </p:nvPr>
        </p:nvSpPr>
        <p:spPr/>
        <p:txBody>
          <a:bodyPr/>
          <a:lstStyle/>
          <a:p>
            <a:r>
              <a:rPr lang="lv-LV"/>
              <a:t>Administratīvi teritoriālās reformas ietekmes uz pašvaldību administratīvo kapacitāti un pakalpojumu nodrošinājumu izvērtējums</a:t>
            </a:r>
            <a:endParaRPr lang="en-GB"/>
          </a:p>
        </p:txBody>
      </p:sp>
    </p:spTree>
    <p:extLst>
      <p:ext uri="{BB962C8B-B14F-4D97-AF65-F5344CB8AC3E}">
        <p14:creationId xmlns:p14="http://schemas.microsoft.com/office/powerpoint/2010/main" val="31128225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918" y="100000"/>
            <a:ext cx="10978515" cy="860400"/>
          </a:xfrm>
        </p:spPr>
        <p:txBody>
          <a:bodyPr/>
          <a:lstStyle>
            <a:lvl1pPr>
              <a:defRPr>
                <a:solidFill>
                  <a:schemeClr val="bg1"/>
                </a:solidFill>
              </a:defRPr>
            </a:lvl1pPr>
          </a:lstStyle>
          <a:p>
            <a:r>
              <a:rPr lang="en-US"/>
              <a:t>Click to edit Master title style</a:t>
            </a:r>
            <a:endParaRPr lang="en-GB"/>
          </a:p>
        </p:txBody>
      </p:sp>
      <p:sp>
        <p:nvSpPr>
          <p:cNvPr id="7" name="Line 10"/>
          <p:cNvSpPr>
            <a:spLocks noChangeShapeType="1"/>
          </p:cNvSpPr>
          <p:nvPr userDrawn="1"/>
        </p:nvSpPr>
        <p:spPr bwMode="auto">
          <a:xfrm>
            <a:off x="609918" y="9424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8" name="Line 11"/>
          <p:cNvSpPr>
            <a:spLocks noChangeShapeType="1"/>
          </p:cNvSpPr>
          <p:nvPr userDrawn="1"/>
        </p:nvSpPr>
        <p:spPr bwMode="auto">
          <a:xfrm>
            <a:off x="609918" y="634060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lv-LV"/>
              <a:t>2022. gada 16. novembris</a:t>
            </a:r>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lv-LV"/>
              <a:t>Administratīvi teritoriālās reformas ietekmes uz pašvaldību administratīvo kapacitāti un pakalpojumu nodrošinājumu izvērtējums</a:t>
            </a:r>
            <a:endParaRPr lang="en-GB"/>
          </a:p>
        </p:txBody>
      </p:sp>
    </p:spTree>
    <p:extLst>
      <p:ext uri="{BB962C8B-B14F-4D97-AF65-F5344CB8AC3E}">
        <p14:creationId xmlns:p14="http://schemas.microsoft.com/office/powerpoint/2010/main" val="84138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r>
              <a:rPr lang="lv-LV"/>
              <a:t>2022. gada 16. novembris</a:t>
            </a:r>
            <a:endParaRPr lang="en-IN"/>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a:t>Administratīvi teritoriālās reformas ietekmes uz pašvaldību administratīvo kapacitāti un pakalpojumu nodrošinājumu izvērtējums</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534576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100000"/>
            <a:ext cx="10978515" cy="860400"/>
          </a:xfrm>
        </p:spPr>
        <p:txBody>
          <a:bodyPr/>
          <a:lstStyle>
            <a:lvl1pPr>
              <a:defRPr>
                <a:solidFill>
                  <a:schemeClr val="bg1"/>
                </a:solidFill>
              </a:defRPr>
            </a:lvl1pPr>
          </a:lstStyle>
          <a:p>
            <a:r>
              <a:rPr lang="en-US"/>
              <a:t>Click to edit Master title style</a:t>
            </a:r>
            <a:endParaRPr lang="en-GB"/>
          </a:p>
        </p:txBody>
      </p:sp>
      <p:sp>
        <p:nvSpPr>
          <p:cNvPr id="8" name="Line 11"/>
          <p:cNvSpPr>
            <a:spLocks noChangeShapeType="1"/>
          </p:cNvSpPr>
          <p:nvPr userDrawn="1"/>
        </p:nvSpPr>
        <p:spPr bwMode="auto">
          <a:xfrm>
            <a:off x="609918" y="634060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p:cNvSpPr>
            <a:spLocks noGrp="1"/>
          </p:cNvSpPr>
          <p:nvPr>
            <p:ph type="dt" sz="half" idx="10"/>
          </p:nvPr>
        </p:nvSpPr>
        <p:spPr/>
        <p:txBody>
          <a:bodyPr/>
          <a:lstStyle>
            <a:lvl1pPr>
              <a:defRPr>
                <a:solidFill>
                  <a:schemeClr val="bg1"/>
                </a:solidFill>
              </a:defRPr>
            </a:lvl1pPr>
          </a:lstStyle>
          <a:p>
            <a:r>
              <a:rPr lang="lv-LV"/>
              <a:t>2022. gada 16. novembris</a:t>
            </a:r>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lv-LV"/>
              <a:t>Administratīvi teritoriālās reformas ietekmes uz pašvaldību administratīvo kapacitāti un pakalpojumu nodrošinājumu izvērtējums</a:t>
            </a:r>
            <a:endParaRPr lang="en-GB"/>
          </a:p>
        </p:txBody>
      </p:sp>
    </p:spTree>
    <p:extLst>
      <p:ext uri="{BB962C8B-B14F-4D97-AF65-F5344CB8AC3E}">
        <p14:creationId xmlns:p14="http://schemas.microsoft.com/office/powerpoint/2010/main" val="15791883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100000"/>
            <a:ext cx="10978515" cy="86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7" y="1425575"/>
            <a:ext cx="5387605" cy="4700589"/>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425575"/>
            <a:ext cx="5387605" cy="4700589"/>
          </a:xfrm>
        </p:spPr>
        <p:txBody>
          <a:bodyPr/>
          <a:lstStyle>
            <a:lvl1pPr marL="356616" indent="-356616" algn="l" defTabSz="914400" rtl="0" eaLnBrk="1" latinLnBrk="0" hangingPunct="1">
              <a:spcBef>
                <a:spcPct val="20000"/>
              </a:spcBef>
              <a:buClr>
                <a:schemeClr val="accent2"/>
              </a:buClr>
              <a:buSzPct val="70000"/>
              <a:buFont typeface="Arial" pitchFamily="34" charset="0"/>
              <a:buChar char="►"/>
              <a:defRPr lang="en-US" sz="2400" kern="1200" dirty="0" smtClean="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lang="en-US" sz="2400" kern="1200" dirty="0" smtClean="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lang="en-US" sz="2000" kern="1200" dirty="0" smtClean="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lang="en-US" sz="1800" kern="1200" dirty="0" smtClean="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lang="en-GB" sz="1800" kern="1200" dirty="0">
                <a:solidFill>
                  <a:schemeClr val="bg1"/>
                </a:solidFill>
                <a:latin typeface="+mn-lt"/>
                <a:ea typeface="+mn-ea"/>
                <a:cs typeface="+mn-cs"/>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918" y="9424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12" name="Line 11"/>
          <p:cNvSpPr>
            <a:spLocks noChangeShapeType="1"/>
          </p:cNvSpPr>
          <p:nvPr userDrawn="1"/>
        </p:nvSpPr>
        <p:spPr bwMode="auto">
          <a:xfrm>
            <a:off x="609918" y="634060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p:cNvSpPr>
            <a:spLocks noGrp="1"/>
          </p:cNvSpPr>
          <p:nvPr>
            <p:ph type="dt" sz="half" idx="10"/>
          </p:nvPr>
        </p:nvSpPr>
        <p:spPr/>
        <p:txBody>
          <a:bodyPr/>
          <a:lstStyle>
            <a:lvl1pPr>
              <a:defRPr>
                <a:solidFill>
                  <a:schemeClr val="bg1"/>
                </a:solidFill>
              </a:defRPr>
            </a:lvl1pPr>
          </a:lstStyle>
          <a:p>
            <a:r>
              <a:rPr lang="lv-LV"/>
              <a:t>2022. gada 16. novembris</a:t>
            </a:r>
            <a:endParaRPr lang="en-US"/>
          </a:p>
        </p:txBody>
      </p:sp>
      <p:sp>
        <p:nvSpPr>
          <p:cNvPr id="7" name="Footer Placeholder 6"/>
          <p:cNvSpPr>
            <a:spLocks noGrp="1"/>
          </p:cNvSpPr>
          <p:nvPr>
            <p:ph type="ftr" sz="quarter" idx="11"/>
          </p:nvPr>
        </p:nvSpPr>
        <p:spPr/>
        <p:txBody>
          <a:bodyPr/>
          <a:lstStyle>
            <a:lvl1pPr>
              <a:defRPr>
                <a:solidFill>
                  <a:schemeClr val="bg1"/>
                </a:solidFill>
              </a:defRPr>
            </a:lvl1pPr>
          </a:lstStyle>
          <a:p>
            <a:r>
              <a:rPr lang="lv-LV"/>
              <a:t>Administratīvi teritoriālās reformas ietekmes uz pašvaldību administratīvo kapacitāti un pakalpojumu nodrošinājumu izvērtējums</a:t>
            </a:r>
            <a:endParaRPr lang="en-GB"/>
          </a:p>
        </p:txBody>
      </p:sp>
    </p:spTree>
    <p:extLst>
      <p:ext uri="{BB962C8B-B14F-4D97-AF65-F5344CB8AC3E}">
        <p14:creationId xmlns:p14="http://schemas.microsoft.com/office/powerpoint/2010/main" val="36385815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100000"/>
            <a:ext cx="10978515" cy="860400"/>
          </a:xfrm>
        </p:spPr>
        <p:txBody>
          <a:bodyPr/>
          <a:lstStyle/>
          <a:p>
            <a:r>
              <a:rPr lang="en-US"/>
              <a:t>Click to edit Master title style</a:t>
            </a:r>
            <a:endParaRPr lang="en-GB"/>
          </a:p>
        </p:txBody>
      </p:sp>
      <p:sp>
        <p:nvSpPr>
          <p:cNvPr id="3" name="Content Placeholder 2"/>
          <p:cNvSpPr>
            <a:spLocks noGrp="1"/>
          </p:cNvSpPr>
          <p:nvPr>
            <p:ph sz="half" idx="1"/>
          </p:nvPr>
        </p:nvSpPr>
        <p:spPr>
          <a:xfrm>
            <a:off x="612648" y="2130551"/>
            <a:ext cx="5393208" cy="3995928"/>
          </a:xfrm>
        </p:spPr>
        <p:txBody>
          <a:bodyPr/>
          <a:lstStyle>
            <a:lvl1pPr>
              <a:defRPr sz="2400"/>
            </a:lvl1pPr>
            <a:lvl2pPr>
              <a:defRPr sz="2400"/>
            </a:lvl2pPr>
            <a:lvl3pPr marL="1081088" indent="-357188">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2130551"/>
            <a:ext cx="5393208" cy="3995928"/>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Line 10"/>
          <p:cNvSpPr>
            <a:spLocks noChangeShapeType="1"/>
          </p:cNvSpPr>
          <p:nvPr userDrawn="1"/>
        </p:nvSpPr>
        <p:spPr bwMode="auto">
          <a:xfrm>
            <a:off x="609918" y="9424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10" name="Text Placeholder 9"/>
          <p:cNvSpPr>
            <a:spLocks noGrp="1"/>
          </p:cNvSpPr>
          <p:nvPr>
            <p:ph type="body" sz="quarter" idx="12"/>
          </p:nvPr>
        </p:nvSpPr>
        <p:spPr>
          <a:xfrm>
            <a:off x="612648" y="1427144"/>
            <a:ext cx="5393208" cy="640800"/>
          </a:xfrm>
        </p:spPr>
        <p:txBody>
          <a:bodyPr anchor="t" anchorCtr="0"/>
          <a:lstStyle>
            <a:lvl1pPr>
              <a:buNone/>
              <a:defRPr b="1"/>
            </a:lvl1pPr>
          </a:lstStyle>
          <a:p>
            <a:pPr lvl="0"/>
            <a:r>
              <a:rPr lang="en-US"/>
              <a:t>Edit Master text styles</a:t>
            </a:r>
          </a:p>
        </p:txBody>
      </p:sp>
      <p:sp>
        <p:nvSpPr>
          <p:cNvPr id="11" name="Text Placeholder 9"/>
          <p:cNvSpPr>
            <a:spLocks noGrp="1"/>
          </p:cNvSpPr>
          <p:nvPr>
            <p:ph type="body" sz="quarter" idx="13"/>
          </p:nvPr>
        </p:nvSpPr>
        <p:spPr>
          <a:xfrm>
            <a:off x="6199632" y="1427144"/>
            <a:ext cx="5393208" cy="640800"/>
          </a:xfrm>
        </p:spPr>
        <p:txBody>
          <a:bodyPr anchor="t" anchorCtr="0"/>
          <a:lstStyle>
            <a:lvl1pPr>
              <a:buNone/>
              <a:defRPr b="1"/>
            </a:lvl1pPr>
          </a:lstStyle>
          <a:p>
            <a:pPr lvl="0"/>
            <a:r>
              <a:rPr lang="en-US"/>
              <a:t>Edit Master text styles</a:t>
            </a:r>
          </a:p>
        </p:txBody>
      </p:sp>
      <p:sp>
        <p:nvSpPr>
          <p:cNvPr id="9" name="Line 11"/>
          <p:cNvSpPr>
            <a:spLocks noChangeShapeType="1"/>
          </p:cNvSpPr>
          <p:nvPr userDrawn="1"/>
        </p:nvSpPr>
        <p:spPr bwMode="auto">
          <a:xfrm>
            <a:off x="609918" y="634060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p:cNvSpPr>
            <a:spLocks noGrp="1"/>
          </p:cNvSpPr>
          <p:nvPr>
            <p:ph type="dt" sz="half" idx="14"/>
          </p:nvPr>
        </p:nvSpPr>
        <p:spPr/>
        <p:txBody>
          <a:bodyPr/>
          <a:lstStyle/>
          <a:p>
            <a:r>
              <a:rPr lang="lv-LV"/>
              <a:t>2022. gada 16. novembris</a:t>
            </a:r>
            <a:endParaRPr lang="en-US"/>
          </a:p>
        </p:txBody>
      </p:sp>
      <p:sp>
        <p:nvSpPr>
          <p:cNvPr id="7" name="Footer Placeholder 6"/>
          <p:cNvSpPr>
            <a:spLocks noGrp="1"/>
          </p:cNvSpPr>
          <p:nvPr>
            <p:ph type="ftr" sz="quarter" idx="15"/>
          </p:nvPr>
        </p:nvSpPr>
        <p:spPr/>
        <p:txBody>
          <a:bodyPr/>
          <a:lstStyle/>
          <a:p>
            <a:r>
              <a:rPr lang="lv-LV"/>
              <a:t>Administratīvi teritoriālās reformas ietekmes uz pašvaldību administratīvo kapacitāti un pakalpojumu nodrošinājumu izvērtējums</a:t>
            </a:r>
            <a:endParaRPr lang="en-GB"/>
          </a:p>
        </p:txBody>
      </p:sp>
    </p:spTree>
    <p:extLst>
      <p:ext uri="{BB962C8B-B14F-4D97-AF65-F5344CB8AC3E}">
        <p14:creationId xmlns:p14="http://schemas.microsoft.com/office/powerpoint/2010/main" val="26448886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7802" y="1025526"/>
            <a:ext cx="10978515"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
        <p:nvSpPr>
          <p:cNvPr id="5" name="Line 11"/>
          <p:cNvSpPr>
            <a:spLocks noChangeShapeType="1"/>
          </p:cNvSpPr>
          <p:nvPr userDrawn="1"/>
        </p:nvSpPr>
        <p:spPr bwMode="auto">
          <a:xfrm>
            <a:off x="609918" y="6340602"/>
            <a:ext cx="10978515"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2" name="Date Placeholder 1"/>
          <p:cNvSpPr>
            <a:spLocks noGrp="1"/>
          </p:cNvSpPr>
          <p:nvPr>
            <p:ph type="dt" sz="half" idx="12"/>
          </p:nvPr>
        </p:nvSpPr>
        <p:spPr/>
        <p:txBody>
          <a:bodyPr/>
          <a:lstStyle>
            <a:lvl1pPr>
              <a:defRPr>
                <a:solidFill>
                  <a:schemeClr val="bg1"/>
                </a:solidFill>
              </a:defRPr>
            </a:lvl1pPr>
          </a:lstStyle>
          <a:p>
            <a:r>
              <a:rPr lang="lv-LV"/>
              <a:t>2022. gada 16. novembris</a:t>
            </a:r>
            <a:endParaRPr lang="en-US"/>
          </a:p>
        </p:txBody>
      </p:sp>
      <p:sp>
        <p:nvSpPr>
          <p:cNvPr id="4" name="Footer Placeholder 3"/>
          <p:cNvSpPr>
            <a:spLocks noGrp="1"/>
          </p:cNvSpPr>
          <p:nvPr>
            <p:ph type="ftr" sz="quarter" idx="13"/>
          </p:nvPr>
        </p:nvSpPr>
        <p:spPr/>
        <p:txBody>
          <a:bodyPr/>
          <a:lstStyle>
            <a:lvl1pPr>
              <a:defRPr>
                <a:solidFill>
                  <a:schemeClr val="bg1"/>
                </a:solidFill>
              </a:defRPr>
            </a:lvl1pPr>
          </a:lstStyle>
          <a:p>
            <a:r>
              <a:rPr lang="lv-LV"/>
              <a:t>Administratīvi teritoriālās reformas ietekmes uz pašvaldību administratīvo kapacitāti un pakalpojumu nodrošinājumu izvērtējums</a:t>
            </a:r>
            <a:endParaRPr lang="en-GB"/>
          </a:p>
        </p:txBody>
      </p:sp>
    </p:spTree>
    <p:extLst>
      <p:ext uri="{BB962C8B-B14F-4D97-AF65-F5344CB8AC3E}">
        <p14:creationId xmlns:p14="http://schemas.microsoft.com/office/powerpoint/2010/main" val="25375937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4102"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lv-LV"/>
              <a:t>2022. gada 16. novembris</a:t>
            </a:r>
            <a:endParaRPr lang="en-US"/>
          </a:p>
        </p:txBody>
      </p:sp>
      <p:sp>
        <p:nvSpPr>
          <p:cNvPr id="3" name="Footer Placeholder 2"/>
          <p:cNvSpPr>
            <a:spLocks noGrp="1"/>
          </p:cNvSpPr>
          <p:nvPr>
            <p:ph type="ftr" sz="quarter" idx="11"/>
          </p:nvPr>
        </p:nvSpPr>
        <p:spPr/>
        <p:txBody>
          <a:bodyPr/>
          <a:lstStyle/>
          <a:p>
            <a:r>
              <a:rPr lang="lv-LV"/>
              <a:t>Administratīvi teritoriālās reformas ietekmes uz pašvaldību administratīvo kapacitāti un pakalpojumu nodrošinājumu izvērtējums</a:t>
            </a:r>
            <a:endParaRPr lang="en-GB"/>
          </a:p>
        </p:txBody>
      </p:sp>
    </p:spTree>
    <p:extLst>
      <p:ext uri="{BB962C8B-B14F-4D97-AF65-F5344CB8AC3E}">
        <p14:creationId xmlns:p14="http://schemas.microsoft.com/office/powerpoint/2010/main" val="37139447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a:t>Click to edit Master title style</a:t>
            </a:r>
          </a:p>
        </p:txBody>
      </p:sp>
      <p:sp>
        <p:nvSpPr>
          <p:cNvPr id="7"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lv-LV"/>
              <a:t>2022. gada 16. novembris</a:t>
            </a:r>
            <a:endParaRPr lang="en-US"/>
          </a:p>
        </p:txBody>
      </p:sp>
      <p:sp>
        <p:nvSpPr>
          <p:cNvPr id="3" name="Footer Placeholder 2"/>
          <p:cNvSpPr>
            <a:spLocks noGrp="1"/>
          </p:cNvSpPr>
          <p:nvPr>
            <p:ph type="ftr" sz="quarter" idx="11"/>
          </p:nvPr>
        </p:nvSpPr>
        <p:spPr/>
        <p:txBody>
          <a:bodyPr/>
          <a:lstStyle/>
          <a:p>
            <a:r>
              <a:rPr lang="lv-LV"/>
              <a:t>Administratīvi teritoriālās reformas ietekmes uz pašvaldību administratīvo kapacitāti un pakalpojumu nodrošinājumu izvērtējums</a:t>
            </a:r>
            <a:endParaRPr lang="en-GB"/>
          </a:p>
        </p:txBody>
      </p:sp>
    </p:spTree>
    <p:extLst>
      <p:ext uri="{BB962C8B-B14F-4D97-AF65-F5344CB8AC3E}">
        <p14:creationId xmlns:p14="http://schemas.microsoft.com/office/powerpoint/2010/main" val="34255622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9918" y="201168"/>
            <a:ext cx="10978515"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p>
        </p:txBody>
      </p:sp>
      <p:sp>
        <p:nvSpPr>
          <p:cNvPr id="7" name="Freeform 6"/>
          <p:cNvSpPr>
            <a:spLocks/>
          </p:cNvSpPr>
          <p:nvPr userDrawn="1"/>
        </p:nvSpPr>
        <p:spPr bwMode="gray">
          <a:xfrm>
            <a:off x="598488" y="1057275"/>
            <a:ext cx="10993437" cy="5195888"/>
          </a:xfrm>
          <a:custGeom>
            <a:avLst/>
            <a:gdLst/>
            <a:ahLst/>
            <a:cxnLst>
              <a:cxn ang="0">
                <a:pos x="0" y="0"/>
              </a:cxn>
              <a:cxn ang="0">
                <a:pos x="6925" y="0"/>
              </a:cxn>
              <a:cxn ang="0">
                <a:pos x="6925" y="2053"/>
              </a:cxn>
              <a:cxn ang="0">
                <a:pos x="0" y="3273"/>
              </a:cxn>
              <a:cxn ang="0">
                <a:pos x="0" y="0"/>
              </a:cxn>
            </a:cxnLst>
            <a:rect l="0" t="0" r="r" b="b"/>
            <a:pathLst>
              <a:path w="6925" h="3273">
                <a:moveTo>
                  <a:pt x="0" y="0"/>
                </a:moveTo>
                <a:lnTo>
                  <a:pt x="6925" y="0"/>
                </a:lnTo>
                <a:lnTo>
                  <a:pt x="6925" y="2053"/>
                </a:lnTo>
                <a:lnTo>
                  <a:pt x="0" y="3273"/>
                </a:lnTo>
                <a:lnTo>
                  <a:pt x="0" y="0"/>
                </a:lnTo>
                <a:close/>
              </a:path>
            </a:pathLst>
          </a:custGeom>
          <a:blipFill dpi="0" rotWithShape="1">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r>
              <a:rPr lang="lv-LV"/>
              <a:t>2022. gada 16. novembris</a:t>
            </a:r>
            <a:endParaRPr lang="en-US"/>
          </a:p>
        </p:txBody>
      </p:sp>
      <p:sp>
        <p:nvSpPr>
          <p:cNvPr id="3" name="Footer Placeholder 2"/>
          <p:cNvSpPr>
            <a:spLocks noGrp="1"/>
          </p:cNvSpPr>
          <p:nvPr>
            <p:ph type="ftr" sz="quarter" idx="11"/>
          </p:nvPr>
        </p:nvSpPr>
        <p:spPr/>
        <p:txBody>
          <a:bodyPr/>
          <a:lstStyle/>
          <a:p>
            <a:r>
              <a:rPr lang="lv-LV"/>
              <a:t>Administratīvi teritoriālās reformas ietekmes uz pašvaldību administratīvo kapacitāti un pakalpojumu nodrošinājumu izvērtējums</a:t>
            </a:r>
            <a:endParaRPr lang="en-GB"/>
          </a:p>
        </p:txBody>
      </p:sp>
    </p:spTree>
    <p:extLst>
      <p:ext uri="{BB962C8B-B14F-4D97-AF65-F5344CB8AC3E}">
        <p14:creationId xmlns:p14="http://schemas.microsoft.com/office/powerpoint/2010/main" val="40489026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607800" y="6245352"/>
            <a:ext cx="10978515" cy="0"/>
          </a:xfrm>
          <a:prstGeom prst="line">
            <a:avLst/>
          </a:prstGeom>
          <a:noFill/>
          <a:ln w="3175">
            <a:solidFill>
              <a:srgbClr val="808080"/>
            </a:solidFill>
            <a:round/>
            <a:headEnd/>
            <a:tailEnd/>
          </a:ln>
          <a:effectLst/>
        </p:spPr>
        <p:txBody>
          <a:bodyPr wrap="none" anchor="ctr"/>
          <a:lstStyle/>
          <a:p>
            <a:endParaRPr lang="en-US" noProof="0">
              <a:solidFill>
                <a:schemeClr val="bg1"/>
              </a:solidFill>
            </a:endParaRPr>
          </a:p>
        </p:txBody>
      </p:sp>
      <p:sp>
        <p:nvSpPr>
          <p:cNvPr id="2" name="Date Placeholder 1"/>
          <p:cNvSpPr>
            <a:spLocks noGrp="1"/>
          </p:cNvSpPr>
          <p:nvPr>
            <p:ph type="dt" sz="half" idx="10"/>
          </p:nvPr>
        </p:nvSpPr>
        <p:spPr/>
        <p:txBody>
          <a:bodyPr/>
          <a:lstStyle/>
          <a:p>
            <a:r>
              <a:rPr lang="lv-LV"/>
              <a:t>2022. gada 16. novembris</a:t>
            </a:r>
            <a:endParaRPr lang="en-US"/>
          </a:p>
        </p:txBody>
      </p:sp>
      <p:sp>
        <p:nvSpPr>
          <p:cNvPr id="3" name="Footer Placeholder 2"/>
          <p:cNvSpPr>
            <a:spLocks noGrp="1"/>
          </p:cNvSpPr>
          <p:nvPr>
            <p:ph type="ftr" sz="quarter" idx="11"/>
          </p:nvPr>
        </p:nvSpPr>
        <p:spPr/>
        <p:txBody>
          <a:bodyPr/>
          <a:lstStyle/>
          <a:p>
            <a:r>
              <a:rPr lang="lv-LV"/>
              <a:t>Administratīvi teritoriālās reformas ietekmes uz pašvaldību administratīvo kapacitāti un pakalpojumu nodrošinājumu izvērtējums</a:t>
            </a:r>
            <a:endParaRPr lang="en-GB"/>
          </a:p>
        </p:txBody>
      </p:sp>
    </p:spTree>
    <p:extLst>
      <p:ext uri="{BB962C8B-B14F-4D97-AF65-F5344CB8AC3E}">
        <p14:creationId xmlns:p14="http://schemas.microsoft.com/office/powerpoint/2010/main" val="2424689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75629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8663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theme" Target="../theme/theme2.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image" Target="../media/image8.emf"/><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oleObject" Target="../embeddings/oleObject1.bin"/><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tags" Target="../tags/tag2.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tags" Target="../tags/tag1.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theme" Target="../theme/theme3.xml"/><Relationship Id="rId27" Type="http://schemas.openxmlformats.org/officeDocument/2006/relationships/image" Target="../media/image9.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theme" Target="../theme/theme4.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theme" Target="../theme/theme5.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slideLayout" Target="../slideLayouts/slideLayout14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slideLayout" Target="../slideLayouts/slideLayout152.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slideLayout" Target="../slideLayouts/slideLayout151.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 Id="rId8" Type="http://schemas.openxmlformats.org/officeDocument/2006/relationships/slideLayout" Target="../slideLayouts/slideLayout1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theme" Target="../theme/theme6.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image" Target="../media/image9.w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theme" Target="../theme/theme7.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lv-LV"/>
              <a:t>2022. gada 16. novembris</a:t>
            </a:r>
            <a:endParaRPr lang="en-IN"/>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Administratīvi teritoriālās reformas ietekmes uz pašvaldību administratīvo kapacitāti un pakalpojumu nodrošinājumu izvērtējums</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87" r:id="rId1"/>
    <p:sldLayoutId id="2147483890" r:id="rId2"/>
    <p:sldLayoutId id="2147483825" r:id="rId3"/>
    <p:sldLayoutId id="2147483826" r:id="rId4"/>
    <p:sldLayoutId id="2147483827" r:id="rId5"/>
    <p:sldLayoutId id="2147483875" r:id="rId6"/>
    <p:sldLayoutId id="2147483873" r:id="rId7"/>
    <p:sldLayoutId id="2147483872" r:id="rId8"/>
    <p:sldLayoutId id="2147483828" r:id="rId9"/>
    <p:sldLayoutId id="2147483877" r:id="rId10"/>
    <p:sldLayoutId id="2147483876" r:id="rId11"/>
    <p:sldLayoutId id="2147483871" r:id="rId12"/>
    <p:sldLayoutId id="2147483829" r:id="rId13"/>
    <p:sldLayoutId id="2147483923" r:id="rId14"/>
    <p:sldLayoutId id="2147483921"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74" r:id="rId25"/>
    <p:sldLayoutId id="2147483839" r:id="rId26"/>
    <p:sldLayoutId id="2147483925" r:id="rId27"/>
    <p:sldLayoutId id="2147483926" r:id="rId28"/>
    <p:sldLayoutId id="2147483840" r:id="rId29"/>
    <p:sldLayoutId id="2147483946"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 id="2147483958" r:id="rId42"/>
    <p:sldLayoutId id="2147483959" r:id="rId43"/>
    <p:sldLayoutId id="2147483960" r:id="rId44"/>
    <p:sldLayoutId id="2147483961" r:id="rId45"/>
    <p:sldLayoutId id="2147483962" r:id="rId46"/>
    <p:sldLayoutId id="2147483963" r:id="rId47"/>
    <p:sldLayoutId id="2147483964" r:id="rId48"/>
    <p:sldLayoutId id="2147483965" r:id="rId49"/>
    <p:sldLayoutId id="2147483966" r:id="rId50"/>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927" y="6471244"/>
            <a:ext cx="1469547"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lv-LV"/>
              <a:t>2022. gada 16. novembris</a:t>
            </a:r>
            <a:endParaRPr lang="en-IN"/>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9187" y="6471243"/>
            <a:ext cx="7000367" cy="180001"/>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a:t>Administratīvi teritoriālās reformas ietekmes uz pašvaldību administratīvo kapacitāti un pakalpojumu nodrošinājumu izvērtējums</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7221" y="6471244"/>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28" r:id="rId29"/>
    <p:sldLayoutId id="2147483918" r:id="rId30"/>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631DC8D-584F-4FA8-9843-D5596B72F202}"/>
              </a:ext>
            </a:extLst>
          </p:cNvPr>
          <p:cNvGraphicFramePr>
            <a:graphicFrameLocks noChangeAspect="1"/>
          </p:cNvGraphicFramePr>
          <p:nvPr userDrawn="1">
            <p:custDataLst>
              <p:tags r:id="rId23"/>
            </p:custDataLst>
            <p:extLst>
              <p:ext uri="{D42A27DB-BD31-4B8C-83A1-F6EECF244321}">
                <p14:modId xmlns:p14="http://schemas.microsoft.com/office/powerpoint/2010/main" val="51607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47" imgH="348" progId="TCLayout.ActiveDocument.1">
                  <p:embed/>
                </p:oleObj>
              </mc:Choice>
              <mc:Fallback>
                <p:oleObj name="think-cell Slide" r:id="rId25" imgW="347" imgH="348" progId="TCLayout.ActiveDocument.1">
                  <p:embed/>
                  <p:pic>
                    <p:nvPicPr>
                      <p:cNvPr id="8" name="Object 7" hidden="1">
                        <a:extLst>
                          <a:ext uri="{FF2B5EF4-FFF2-40B4-BE49-F238E27FC236}">
                            <a16:creationId xmlns:a16="http://schemas.microsoft.com/office/drawing/2014/main" id="{6631DC8D-584F-4FA8-9843-D5596B72F202}"/>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EB54F70-93D6-458A-A2EF-C79136E90AFD}"/>
              </a:ext>
            </a:extLst>
          </p:cNvPr>
          <p:cNvSpPr/>
          <p:nvPr userDrawn="1">
            <p:custDataLst>
              <p:tags r:id="rId24"/>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3000" b="1" i="0"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425600"/>
            <a:ext cx="10978515" cy="4700016"/>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452998" y="6519672"/>
            <a:ext cx="4581585" cy="201168"/>
          </a:xfrm>
          <a:prstGeom prst="rect">
            <a:avLst/>
          </a:prstGeom>
        </p:spPr>
        <p:txBody>
          <a:bodyPr vert="horz" lIns="0" tIns="0" rIns="0" bIns="0" rtlCol="0" anchor="t" anchorCtr="0">
            <a:noAutofit/>
          </a:bodyPr>
          <a:lstStyle>
            <a:lvl1pPr algn="l">
              <a:defRPr sz="900">
                <a:solidFill>
                  <a:schemeClr val="bg1"/>
                </a:solidFill>
                <a:latin typeface="+mn-lt"/>
              </a:defRPr>
            </a:lvl1pPr>
          </a:lstStyle>
          <a:p>
            <a:r>
              <a:rPr lang="lv-LV"/>
              <a:t>Administratīvi teritoriālās reformas ietekmes uz pašvaldību administratīvo kapacitāti un pakalpojumu nodrošinājumu izvērtējums</a:t>
            </a:r>
            <a:endParaRPr lang="en-GB"/>
          </a:p>
        </p:txBody>
      </p:sp>
      <p:sp>
        <p:nvSpPr>
          <p:cNvPr id="7" name="TextBox 6"/>
          <p:cNvSpPr txBox="1"/>
          <p:nvPr/>
        </p:nvSpPr>
        <p:spPr>
          <a:xfrm>
            <a:off x="609918" y="6519672"/>
            <a:ext cx="885600" cy="201168"/>
          </a:xfrm>
          <a:prstGeom prst="rect">
            <a:avLst/>
          </a:prstGeom>
          <a:noFill/>
        </p:spPr>
        <p:txBody>
          <a:bodyPr wrap="square" lIns="0" tIns="0" rIns="0" bIns="0" rtlCol="0" anchor="t" anchorCtr="0">
            <a:noAutofit/>
          </a:bodyPr>
          <a:lstStyle/>
          <a:p>
            <a:r>
              <a:rPr lang="lv-LV" sz="900">
                <a:solidFill>
                  <a:schemeClr val="bg1"/>
                </a:solidFill>
                <a:latin typeface="+mn-lt"/>
              </a:rPr>
              <a:t>Lapa</a:t>
            </a:r>
            <a:r>
              <a:rPr lang="en-GB" sz="900">
                <a:solidFill>
                  <a:schemeClr val="bg1"/>
                </a:solidFill>
                <a:latin typeface="+mn-lt"/>
              </a:rPr>
              <a:t> </a:t>
            </a:r>
            <a:fld id="{9AE4D82F-B047-469B-AC52-A46321747EAF}" type="slidenum">
              <a:rPr lang="en-GB" sz="900" smtClean="0">
                <a:solidFill>
                  <a:schemeClr val="bg1"/>
                </a:solidFill>
                <a:latin typeface="+mn-lt"/>
              </a:rPr>
              <a:pPr/>
              <a:t>‹#›</a:t>
            </a:fld>
            <a:endParaRPr lang="en-GB" sz="900">
              <a:solidFill>
                <a:schemeClr val="bg1"/>
              </a:solidFill>
              <a:latin typeface="+mn-lt"/>
            </a:endParaRPr>
          </a:p>
        </p:txBody>
      </p:sp>
      <p:sp>
        <p:nvSpPr>
          <p:cNvPr id="4" name="Date Placeholder 3"/>
          <p:cNvSpPr>
            <a:spLocks noGrp="1"/>
          </p:cNvSpPr>
          <p:nvPr>
            <p:ph type="dt" sz="half" idx="2"/>
          </p:nvPr>
        </p:nvSpPr>
        <p:spPr>
          <a:xfrm>
            <a:off x="1495518" y="6519672"/>
            <a:ext cx="1371600" cy="201168"/>
          </a:xfrm>
          <a:prstGeom prst="rect">
            <a:avLst/>
          </a:prstGeom>
        </p:spPr>
        <p:txBody>
          <a:bodyPr vert="horz" wrap="none" lIns="0" tIns="0" rIns="0" bIns="0" rtlCol="0" anchor="t" anchorCtr="0"/>
          <a:lstStyle>
            <a:lvl1pPr algn="l">
              <a:defRPr sz="900">
                <a:solidFill>
                  <a:schemeClr val="bg1"/>
                </a:solidFill>
                <a:latin typeface="+mn-lt"/>
              </a:defRPr>
            </a:lvl1pPr>
          </a:lstStyle>
          <a:p>
            <a:r>
              <a:rPr lang="lv-LV"/>
              <a:t>2022. gada 16. novembris</a:t>
            </a:r>
            <a:endParaRPr lang="en-US"/>
          </a:p>
        </p:txBody>
      </p:sp>
      <p:pic>
        <p:nvPicPr>
          <p:cNvPr id="12" name="Picture 1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236286" y="6360840"/>
            <a:ext cx="352146" cy="360000"/>
          </a:xfrm>
          <a:prstGeom prst="rect">
            <a:avLst/>
          </a:prstGeom>
        </p:spPr>
      </p:pic>
    </p:spTree>
    <p:extLst>
      <p:ext uri="{BB962C8B-B14F-4D97-AF65-F5344CB8AC3E}">
        <p14:creationId xmlns:p14="http://schemas.microsoft.com/office/powerpoint/2010/main" val="685942140"/>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Lst>
  <p:hf hdr="0" ft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425600"/>
            <a:ext cx="10978515" cy="4698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452998" y="6415200"/>
            <a:ext cx="4581585" cy="201600"/>
          </a:xfrm>
          <a:prstGeom prst="rect">
            <a:avLst/>
          </a:prstGeom>
        </p:spPr>
        <p:txBody>
          <a:bodyPr vert="horz" lIns="0" tIns="0" rIns="0" bIns="0" rtlCol="0" anchor="t" anchorCtr="0">
            <a:noAutofit/>
          </a:bodyPr>
          <a:lstStyle>
            <a:lvl1pPr algn="ctr">
              <a:defRPr sz="1100">
                <a:solidFill>
                  <a:srgbClr val="646464"/>
                </a:solidFill>
              </a:defRPr>
            </a:lvl1pPr>
          </a:lstStyle>
          <a:p>
            <a:r>
              <a:rPr lang="en-GB"/>
              <a:t>Administratīvi teritoriālās reformas ietekmes uz pašvaldību administratīvo kapacitāti un pakalpojumu nodrošinājumu izvērtējums</a:t>
            </a:r>
          </a:p>
        </p:txBody>
      </p:sp>
      <p:sp>
        <p:nvSpPr>
          <p:cNvPr id="7" name="TextBox 6"/>
          <p:cNvSpPr txBox="1"/>
          <p:nvPr/>
        </p:nvSpPr>
        <p:spPr>
          <a:xfrm>
            <a:off x="609918" y="6415200"/>
            <a:ext cx="960500" cy="198000"/>
          </a:xfrm>
          <a:prstGeom prst="rect">
            <a:avLst/>
          </a:prstGeom>
          <a:noFill/>
        </p:spPr>
        <p:txBody>
          <a:bodyPr wrap="square" lIns="0" tIns="0" rIns="0" bIns="0" rtlCol="0">
            <a:noAutofit/>
          </a:bodyPr>
          <a:lstStyle/>
          <a:p>
            <a:r>
              <a:rPr lang="en-GB" sz="1100">
                <a:solidFill>
                  <a:srgbClr val="646464"/>
                </a:solidFill>
              </a:rPr>
              <a:t>Page </a:t>
            </a:r>
            <a:fld id="{9AE4D82F-B047-469B-AC52-A46321747EAF}" type="slidenum">
              <a:rPr lang="en-GB" sz="1100" smtClean="0">
                <a:solidFill>
                  <a:srgbClr val="646464"/>
                </a:solidFill>
              </a:rPr>
              <a:pPr/>
              <a:t>‹#›</a:t>
            </a:fld>
            <a:endParaRPr lang="en-GB" sz="1100">
              <a:solidFill>
                <a:srgbClr val="646464"/>
              </a:solidFill>
            </a:endParaRPr>
          </a:p>
        </p:txBody>
      </p:sp>
      <p:grpSp>
        <p:nvGrpSpPr>
          <p:cNvPr id="8" name="Group 7"/>
          <p:cNvGrpSpPr/>
          <p:nvPr/>
        </p:nvGrpSpPr>
        <p:grpSpPr bwMode="gray">
          <a:xfrm>
            <a:off x="11137349" y="6450014"/>
            <a:ext cx="451084"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grpSp>
    </p:spTree>
    <p:extLst>
      <p:ext uri="{BB962C8B-B14F-4D97-AF65-F5344CB8AC3E}">
        <p14:creationId xmlns:p14="http://schemas.microsoft.com/office/powerpoint/2010/main" val="2654054996"/>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7" r:id="rId15"/>
    <p:sldLayoutId id="2147484016" r:id="rId16"/>
    <p:sldLayoutId id="2147484017" r:id="rId17"/>
    <p:sldLayoutId id="2147484018" r:id="rId18"/>
    <p:sldLayoutId id="2147484037" r:id="rId19"/>
  </p:sldLayoutIdLst>
  <p:hf hdr="0" ftr="0"/>
  <p:txStyles>
    <p:titleStyle>
      <a:lvl1pPr algn="l" defTabSz="914400" rtl="0" eaLnBrk="1" latinLnBrk="0" hangingPunct="1">
        <a:lnSpc>
          <a:spcPct val="85000"/>
        </a:lnSpc>
        <a:spcBef>
          <a:spcPct val="0"/>
        </a:spcBef>
        <a:buNone/>
        <a:defRPr sz="3000" b="1" kern="1200">
          <a:solidFill>
            <a:srgbClr val="64646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rgbClr val="646464"/>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rgbClr val="646464"/>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rgbClr val="646464"/>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rgbClr val="646464"/>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927" y="6471244"/>
            <a:ext cx="1469547"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lv-LV"/>
              <a:t>2022. gada 16. novembris</a:t>
            </a:r>
            <a:endParaRPr lang="en-IN"/>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9187" y="6471243"/>
            <a:ext cx="7000367" cy="180001"/>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a:t>Administratīvi teritoriālās reformas ietekmes uz pašvaldību administratīvo kapacitāti un pakalpojumu nodrošinājumu izvērtējums</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7221" y="6471244"/>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lv-LV"/>
              <a:t>Lapa </a:t>
            </a:r>
            <a:fld id="{F1BC30E3-FFE5-4B91-AA19-87A149EBB9EE}" type="slidenum">
              <a:rPr smtClean="0"/>
              <a:pPr/>
              <a:t>‹#›</a:t>
            </a:fld>
            <a:endParaRPr/>
          </a:p>
        </p:txBody>
      </p:sp>
    </p:spTree>
    <p:extLst>
      <p:ext uri="{BB962C8B-B14F-4D97-AF65-F5344CB8AC3E}">
        <p14:creationId xmlns:p14="http://schemas.microsoft.com/office/powerpoint/2010/main" val="1055368519"/>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 id="2147484120" r:id="rId20"/>
    <p:sldLayoutId id="2147484121" r:id="rId21"/>
    <p:sldLayoutId id="2147484122" r:id="rId22"/>
    <p:sldLayoutId id="2147484123" r:id="rId23"/>
    <p:sldLayoutId id="2147484124" r:id="rId24"/>
    <p:sldLayoutId id="2147484125" r:id="rId25"/>
    <p:sldLayoutId id="2147484126" r:id="rId26"/>
    <p:sldLayoutId id="2147484127" r:id="rId27"/>
    <p:sldLayoutId id="2147484128" r:id="rId28"/>
    <p:sldLayoutId id="2147484129" r:id="rId29"/>
    <p:sldLayoutId id="2147484130" r:id="rId30"/>
    <p:sldLayoutId id="2147484131" r:id="rId31"/>
    <p:sldLayoutId id="2147484132" r:id="rId32"/>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01600"/>
            <a:ext cx="10978515"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425600"/>
            <a:ext cx="10978515" cy="4698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452998" y="6415200"/>
            <a:ext cx="4581585" cy="201600"/>
          </a:xfrm>
          <a:prstGeom prst="rect">
            <a:avLst/>
          </a:prstGeom>
        </p:spPr>
        <p:txBody>
          <a:bodyPr vert="horz" lIns="0" tIns="0" rIns="0" bIns="0" rtlCol="0" anchor="t" anchorCtr="0">
            <a:noAutofit/>
          </a:bodyPr>
          <a:lstStyle>
            <a:lvl1pPr algn="ctr">
              <a:defRPr sz="1100">
                <a:solidFill>
                  <a:srgbClr val="646464"/>
                </a:solidFill>
              </a:defRPr>
            </a:lvl1pPr>
          </a:lstStyle>
          <a:p>
            <a:r>
              <a:rPr lang="en-GB"/>
              <a:t>Administratīvi teritoriālās reformas ietekmes uz pašvaldību administratīvo kapacitāti un pakalpojumu nodrošinājumu izvērtējums</a:t>
            </a:r>
          </a:p>
        </p:txBody>
      </p:sp>
      <p:sp>
        <p:nvSpPr>
          <p:cNvPr id="7" name="TextBox 6"/>
          <p:cNvSpPr txBox="1"/>
          <p:nvPr/>
        </p:nvSpPr>
        <p:spPr>
          <a:xfrm>
            <a:off x="609918" y="6415200"/>
            <a:ext cx="960500" cy="198000"/>
          </a:xfrm>
          <a:prstGeom prst="rect">
            <a:avLst/>
          </a:prstGeom>
          <a:noFill/>
        </p:spPr>
        <p:txBody>
          <a:bodyPr wrap="square" lIns="0" tIns="0" rIns="0" bIns="0" rtlCol="0">
            <a:noAutofit/>
          </a:bodyPr>
          <a:lstStyle/>
          <a:p>
            <a:r>
              <a:rPr lang="en-GB" sz="1100">
                <a:solidFill>
                  <a:srgbClr val="646464"/>
                </a:solidFill>
              </a:rPr>
              <a:t>Page </a:t>
            </a:r>
            <a:fld id="{9AE4D82F-B047-469B-AC52-A46321747EAF}" type="slidenum">
              <a:rPr lang="en-GB" sz="1100" smtClean="0">
                <a:solidFill>
                  <a:srgbClr val="646464"/>
                </a:solidFill>
              </a:rPr>
              <a:pPr/>
              <a:t>‹#›</a:t>
            </a:fld>
            <a:endParaRPr lang="en-GB" sz="1100">
              <a:solidFill>
                <a:srgbClr val="646464"/>
              </a:solidFill>
            </a:endParaRPr>
          </a:p>
        </p:txBody>
      </p:sp>
      <p:grpSp>
        <p:nvGrpSpPr>
          <p:cNvPr id="8" name="Group 7"/>
          <p:cNvGrpSpPr/>
          <p:nvPr/>
        </p:nvGrpSpPr>
        <p:grpSpPr bwMode="gray">
          <a:xfrm>
            <a:off x="11137349" y="6450014"/>
            <a:ext cx="451084"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1800">
                <a:solidFill>
                  <a:srgbClr val="646464"/>
                </a:solidFill>
              </a:endParaRPr>
            </a:p>
          </p:txBody>
        </p:sp>
      </p:grpSp>
    </p:spTree>
    <p:extLst>
      <p:ext uri="{BB962C8B-B14F-4D97-AF65-F5344CB8AC3E}">
        <p14:creationId xmlns:p14="http://schemas.microsoft.com/office/powerpoint/2010/main" val="996226014"/>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 id="2147484148" r:id="rId15"/>
    <p:sldLayoutId id="2147484152" r:id="rId16"/>
  </p:sldLayoutIdLst>
  <p:hf hdr="0" ftr="0"/>
  <p:txStyles>
    <p:titleStyle>
      <a:lvl1pPr algn="l" defTabSz="914400" rtl="0" eaLnBrk="1" latinLnBrk="0" hangingPunct="1">
        <a:lnSpc>
          <a:spcPct val="85000"/>
        </a:lnSpc>
        <a:spcBef>
          <a:spcPct val="0"/>
        </a:spcBef>
        <a:buNone/>
        <a:defRPr sz="3000" b="1" kern="1200">
          <a:solidFill>
            <a:srgbClr val="64646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rgbClr val="646464"/>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rgbClr val="646464"/>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rgbClr val="646464"/>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rgbClr val="646464"/>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rgbClr val="64646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09919" y="201600"/>
            <a:ext cx="10982751" cy="860400"/>
          </a:xfrm>
          <a:prstGeom prst="rect">
            <a:avLst/>
          </a:prstGeom>
        </p:spPr>
        <p:txBody>
          <a:bodyPr vert="horz" lIns="0" tIns="0" rIns="0" bIns="0" rtlCol="0" anchor="t" anchorCtr="0">
            <a:noAutofit/>
          </a:bodyPr>
          <a:lstStyle/>
          <a:p>
            <a:r>
              <a:rPr lang="en-US"/>
              <a:t>Click to edit Master title style</a:t>
            </a:r>
            <a:endParaRPr lang="en-GB"/>
          </a:p>
        </p:txBody>
      </p:sp>
      <p:sp>
        <p:nvSpPr>
          <p:cNvPr id="13" name="Text Placeholder 2"/>
          <p:cNvSpPr>
            <a:spLocks noGrp="1"/>
          </p:cNvSpPr>
          <p:nvPr>
            <p:ph type="body" idx="1"/>
          </p:nvPr>
        </p:nvSpPr>
        <p:spPr>
          <a:xfrm>
            <a:off x="609918" y="1425600"/>
            <a:ext cx="10978515" cy="469897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Footer Placeholder 4"/>
          <p:cNvSpPr>
            <a:spLocks noGrp="1"/>
          </p:cNvSpPr>
          <p:nvPr>
            <p:ph type="ftr" sz="quarter" idx="3"/>
          </p:nvPr>
        </p:nvSpPr>
        <p:spPr>
          <a:xfrm>
            <a:off x="3452998" y="6496184"/>
            <a:ext cx="4581585" cy="201168"/>
          </a:xfrm>
          <a:prstGeom prst="rect">
            <a:avLst/>
          </a:prstGeom>
        </p:spPr>
        <p:txBody>
          <a:bodyPr vert="horz" lIns="0" tIns="0" rIns="0" bIns="0" rtlCol="0" anchor="t" anchorCtr="0">
            <a:noAutofit/>
          </a:bodyPr>
          <a:lstStyle>
            <a:lvl1pPr algn="l">
              <a:defRPr sz="825">
                <a:solidFill>
                  <a:schemeClr val="bg1"/>
                </a:solidFill>
                <a:latin typeface="+mn-lt"/>
                <a:cs typeface="Arial" pitchFamily="34" charset="0"/>
              </a:defRPr>
            </a:lvl1pPr>
          </a:lstStyle>
          <a:p>
            <a:r>
              <a:rPr lang="en-GB"/>
              <a:t>Administratīvi teritoriālās reformas ietekmes uz pašvaldību administratīvo kapacitāti un pakalpojumu nodrošinājumu izvērtējums</a:t>
            </a:r>
          </a:p>
        </p:txBody>
      </p:sp>
      <p:sp>
        <p:nvSpPr>
          <p:cNvPr id="15" name="TextBox 14"/>
          <p:cNvSpPr txBox="1"/>
          <p:nvPr/>
        </p:nvSpPr>
        <p:spPr>
          <a:xfrm>
            <a:off x="609917" y="6496184"/>
            <a:ext cx="963670" cy="201168"/>
          </a:xfrm>
          <a:prstGeom prst="rect">
            <a:avLst/>
          </a:prstGeom>
          <a:noFill/>
        </p:spPr>
        <p:txBody>
          <a:bodyPr vert="horz" wrap="square" lIns="0" tIns="0" rIns="0" bIns="0" rtlCol="0" anchor="t" anchorCtr="0">
            <a:noAutofit/>
          </a:bodyPr>
          <a:lstStyle/>
          <a:p>
            <a:r>
              <a:rPr lang="en-GB" sz="825">
                <a:solidFill>
                  <a:schemeClr val="bg1"/>
                </a:solidFill>
                <a:latin typeface="+mn-lt"/>
                <a:cs typeface="Arial" pitchFamily="34" charset="0"/>
              </a:rPr>
              <a:t>Page </a:t>
            </a:r>
            <a:fld id="{9AE4D82F-B047-469B-AC52-A46321747EAF}" type="slidenum">
              <a:rPr lang="en-GB" sz="825" smtClean="0">
                <a:solidFill>
                  <a:schemeClr val="bg1"/>
                </a:solidFill>
                <a:latin typeface="+mn-lt"/>
                <a:cs typeface="Arial" pitchFamily="34" charset="0"/>
              </a:rPr>
              <a:pPr/>
              <a:t>‹#›</a:t>
            </a:fld>
            <a:endParaRPr lang="en-GB" sz="825">
              <a:solidFill>
                <a:schemeClr val="bg1"/>
              </a:solidFill>
              <a:latin typeface="+mn-lt"/>
              <a:cs typeface="Arial" pitchFamily="34" charset="0"/>
            </a:endParaRPr>
          </a:p>
        </p:txBody>
      </p:sp>
      <p:sp>
        <p:nvSpPr>
          <p:cNvPr id="16" name="Date Placeholder 3"/>
          <p:cNvSpPr>
            <a:spLocks noGrp="1"/>
          </p:cNvSpPr>
          <p:nvPr>
            <p:ph type="dt" sz="half" idx="2"/>
          </p:nvPr>
        </p:nvSpPr>
        <p:spPr>
          <a:xfrm>
            <a:off x="1624568" y="6496184"/>
            <a:ext cx="1585786" cy="201168"/>
          </a:xfrm>
          <a:prstGeom prst="rect">
            <a:avLst/>
          </a:prstGeom>
        </p:spPr>
        <p:txBody>
          <a:bodyPr vert="horz" wrap="none" lIns="0" tIns="0" rIns="0" bIns="0" rtlCol="0" anchor="t" anchorCtr="0">
            <a:noAutofit/>
          </a:bodyPr>
          <a:lstStyle>
            <a:lvl1pPr algn="l">
              <a:defRPr sz="825">
                <a:solidFill>
                  <a:schemeClr val="bg1"/>
                </a:solidFill>
                <a:latin typeface="+mn-lt"/>
                <a:cs typeface="Arial" pitchFamily="34" charset="0"/>
              </a:defRPr>
            </a:lvl1pPr>
          </a:lstStyle>
          <a:p>
            <a:r>
              <a:rPr lang="lv-LV"/>
              <a:t>2022. gada 16. novembris</a:t>
            </a:r>
            <a:endParaRPr lang="en-US"/>
          </a:p>
        </p:txBody>
      </p:sp>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51707" y="6327648"/>
            <a:ext cx="533503" cy="408838"/>
          </a:xfrm>
          <a:prstGeom prst="rect">
            <a:avLst/>
          </a:prstGeom>
        </p:spPr>
      </p:pic>
    </p:spTree>
    <p:extLst>
      <p:ext uri="{BB962C8B-B14F-4D97-AF65-F5344CB8AC3E}">
        <p14:creationId xmlns:p14="http://schemas.microsoft.com/office/powerpoint/2010/main" val="1244407784"/>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66" r:id="rId13"/>
    <p:sldLayoutId id="2147484167" r:id="rId14"/>
    <p:sldLayoutId id="2147484168" r:id="rId15"/>
    <p:sldLayoutId id="2147484169" r:id="rId16"/>
  </p:sldLayoutIdLst>
  <p:hf hdr="0" ftr="0"/>
  <p:txStyles>
    <p:titleStyle>
      <a:lvl1pPr algn="l" defTabSz="685800" rtl="0" eaLnBrk="1" latinLnBrk="0" hangingPunct="1">
        <a:lnSpc>
          <a:spcPct val="85000"/>
        </a:lnSpc>
        <a:spcBef>
          <a:spcPct val="0"/>
        </a:spcBef>
        <a:buNone/>
        <a:defRPr sz="2250" b="1" kern="1200">
          <a:solidFill>
            <a:schemeClr val="bg1"/>
          </a:solidFill>
          <a:latin typeface="+mn-lt"/>
          <a:ea typeface="+mj-ea"/>
          <a:cs typeface="Arial" pitchFamily="34" charset="0"/>
        </a:defRPr>
      </a:lvl1pPr>
    </p:titleStyle>
    <p:bodyStyle>
      <a:lvl1pPr marL="267462" indent="-267462" algn="l" defTabSz="6858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1pPr>
      <a:lvl2pPr marL="534924" indent="-267462" algn="l" defTabSz="685800" rtl="0" eaLnBrk="1" latinLnBrk="0" hangingPunct="1">
        <a:spcBef>
          <a:spcPct val="20000"/>
        </a:spcBef>
        <a:buClr>
          <a:schemeClr val="accent2"/>
        </a:buClr>
        <a:buSzPct val="70000"/>
        <a:buFont typeface="Arial" pitchFamily="34" charset="0"/>
        <a:buChar char="►"/>
        <a:defRPr sz="1500" kern="1200">
          <a:solidFill>
            <a:schemeClr val="bg1"/>
          </a:solidFill>
          <a:latin typeface="+mn-lt"/>
          <a:ea typeface="+mn-ea"/>
          <a:cs typeface="Arial" pitchFamily="34" charset="0"/>
        </a:defRPr>
      </a:lvl2pPr>
      <a:lvl3pPr marL="802386" indent="-267462" algn="l" defTabSz="685800" rtl="0" eaLnBrk="1" latinLnBrk="0" hangingPunct="1">
        <a:spcBef>
          <a:spcPct val="20000"/>
        </a:spcBef>
        <a:buClr>
          <a:schemeClr val="accent2"/>
        </a:buClr>
        <a:buSzPct val="70000"/>
        <a:buFont typeface="Arial" pitchFamily="34" charset="0"/>
        <a:buChar char="►"/>
        <a:defRPr sz="1350" kern="1200">
          <a:solidFill>
            <a:schemeClr val="bg1"/>
          </a:solidFill>
          <a:latin typeface="+mn-lt"/>
          <a:ea typeface="+mn-ea"/>
          <a:cs typeface="Arial" pitchFamily="34" charset="0"/>
        </a:defRPr>
      </a:lvl3pPr>
      <a:lvl4pPr marL="1069848" indent="-267462" algn="l" defTabSz="6858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Arial" pitchFamily="34" charset="0"/>
        </a:defRPr>
      </a:lvl4pPr>
      <a:lvl5pPr marL="1337310" indent="-267462" algn="l" defTabSz="685800" rtl="0" eaLnBrk="1" latinLnBrk="0" hangingPunct="1">
        <a:spcBef>
          <a:spcPct val="20000"/>
        </a:spcBef>
        <a:buClr>
          <a:schemeClr val="accent2"/>
        </a:buClr>
        <a:buSzPct val="70000"/>
        <a:buFont typeface="Arial" pitchFamily="34" charset="0"/>
        <a:buChar char="►"/>
        <a:defRPr sz="1200" kern="1200">
          <a:solidFill>
            <a:schemeClr val="bg1"/>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55.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55.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381DF7-EEB6-42C3-AA16-367C5DC19C0B}"/>
              </a:ext>
            </a:extLst>
          </p:cNvPr>
          <p:cNvSpPr/>
          <p:nvPr/>
        </p:nvSpPr>
        <p:spPr>
          <a:xfrm>
            <a:off x="3186545" y="-92364"/>
            <a:ext cx="9011805" cy="6950364"/>
          </a:xfrm>
          <a:prstGeom prst="rect">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srgbClr val="000000"/>
              </a:solidFill>
              <a:effectLst/>
              <a:uLnTx/>
              <a:uFillTx/>
              <a:latin typeface="Arial"/>
              <a:ea typeface="+mn-ea"/>
              <a:cs typeface="+mn-cs"/>
            </a:endParaRPr>
          </a:p>
        </p:txBody>
      </p:sp>
      <p:sp>
        <p:nvSpPr>
          <p:cNvPr id="4" name="Date Placeholder 3">
            <a:extLst>
              <a:ext uri="{FF2B5EF4-FFF2-40B4-BE49-F238E27FC236}">
                <a16:creationId xmlns:a16="http://schemas.microsoft.com/office/drawing/2014/main" id="{0BFEDD17-4196-4B57-93A7-25A7007326E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900" b="0" i="0" u="none" strike="noStrike" kern="1200" cap="none" spc="0" normalizeH="0" baseline="0" noProof="0">
                <a:ln>
                  <a:noFill/>
                </a:ln>
                <a:solidFill>
                  <a:srgbClr val="646464"/>
                </a:solidFill>
                <a:effectLst/>
                <a:uLnTx/>
                <a:uFillTx/>
                <a:latin typeface="Arial"/>
                <a:ea typeface="+mn-ea"/>
                <a:cs typeface="+mn-cs"/>
              </a:rPr>
              <a:t>2022. gada 16. novembris</a:t>
            </a:r>
            <a:endParaRPr kumimoji="0" lang="en-US" sz="900" b="0" i="0" u="none" strike="noStrike" kern="1200" cap="none" spc="0" normalizeH="0" baseline="0" noProof="0">
              <a:ln>
                <a:noFill/>
              </a:ln>
              <a:solidFill>
                <a:srgbClr val="646464"/>
              </a:solidFill>
              <a:effectLst/>
              <a:uLnTx/>
              <a:uFillTx/>
              <a:latin typeface="Arial"/>
              <a:ea typeface="+mn-ea"/>
              <a:cs typeface="+mn-cs"/>
            </a:endParaRPr>
          </a:p>
        </p:txBody>
      </p:sp>
      <p:sp>
        <p:nvSpPr>
          <p:cNvPr id="9" name="Flowchart: Manual Input 8">
            <a:extLst>
              <a:ext uri="{FF2B5EF4-FFF2-40B4-BE49-F238E27FC236}">
                <a16:creationId xmlns:a16="http://schemas.microsoft.com/office/drawing/2014/main" id="{69D4DF97-A064-4832-8897-12AC6EE3DE4D}"/>
              </a:ext>
            </a:extLst>
          </p:cNvPr>
          <p:cNvSpPr/>
          <p:nvPr/>
        </p:nvSpPr>
        <p:spPr>
          <a:xfrm rot="16200000" flipV="1">
            <a:off x="-425596" y="333231"/>
            <a:ext cx="6950366" cy="6099176"/>
          </a:xfrm>
          <a:prstGeom prst="flowChartManualInp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E2E38"/>
              </a:solidFill>
              <a:effectLst/>
              <a:uLnTx/>
              <a:uFillTx/>
              <a:latin typeface="EYInterstate Light"/>
              <a:ea typeface="+mn-ea"/>
              <a:cs typeface="+mn-cs"/>
            </a:endParaRPr>
          </a:p>
        </p:txBody>
      </p:sp>
      <p:grpSp>
        <p:nvGrpSpPr>
          <p:cNvPr id="7" name="Group 4">
            <a:extLst>
              <a:ext uri="{FF2B5EF4-FFF2-40B4-BE49-F238E27FC236}">
                <a16:creationId xmlns:a16="http://schemas.microsoft.com/office/drawing/2014/main" id="{FB394582-C08E-4DBA-BF3C-0D1FB571D3C0}"/>
              </a:ext>
            </a:extLst>
          </p:cNvPr>
          <p:cNvGrpSpPr>
            <a:grpSpLocks noChangeAspect="1"/>
          </p:cNvGrpSpPr>
          <p:nvPr/>
        </p:nvGrpSpPr>
        <p:grpSpPr bwMode="auto">
          <a:xfrm>
            <a:off x="10364788" y="4960938"/>
            <a:ext cx="1225550" cy="1435100"/>
            <a:chOff x="6529" y="3125"/>
            <a:chExt cx="772" cy="904"/>
          </a:xfrm>
        </p:grpSpPr>
        <p:sp>
          <p:nvSpPr>
            <p:cNvPr id="8" name="Freeform 5">
              <a:extLst>
                <a:ext uri="{FF2B5EF4-FFF2-40B4-BE49-F238E27FC236}">
                  <a16:creationId xmlns:a16="http://schemas.microsoft.com/office/drawing/2014/main" id="{3F1A1618-1F38-4450-8656-2D4173BD466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latin typeface="EYInterstate Light"/>
                <a:ea typeface="+mn-ea"/>
                <a:cs typeface="+mn-cs"/>
              </a:endParaRPr>
            </a:p>
          </p:txBody>
        </p:sp>
        <p:sp>
          <p:nvSpPr>
            <p:cNvPr id="10" name="Freeform 6">
              <a:extLst>
                <a:ext uri="{FF2B5EF4-FFF2-40B4-BE49-F238E27FC236}">
                  <a16:creationId xmlns:a16="http://schemas.microsoft.com/office/drawing/2014/main" id="{9D1BEE46-E4B7-48F0-AC37-19BFCBB07F6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2E2E38"/>
                </a:solidFill>
                <a:effectLst/>
                <a:uLnTx/>
                <a:uFillTx/>
                <a:latin typeface="EYInterstate Light"/>
                <a:ea typeface="+mn-ea"/>
                <a:cs typeface="+mn-cs"/>
              </a:endParaRPr>
            </a:p>
          </p:txBody>
        </p:sp>
      </p:grpSp>
      <p:sp>
        <p:nvSpPr>
          <p:cNvPr id="11" name="TextBox 10">
            <a:extLst>
              <a:ext uri="{FF2B5EF4-FFF2-40B4-BE49-F238E27FC236}">
                <a16:creationId xmlns:a16="http://schemas.microsoft.com/office/drawing/2014/main" id="{C852EF45-0B28-4CCF-8884-0CAF8DE541E0}"/>
              </a:ext>
            </a:extLst>
          </p:cNvPr>
          <p:cNvSpPr txBox="1"/>
          <p:nvPr/>
        </p:nvSpPr>
        <p:spPr>
          <a:xfrm>
            <a:off x="385320" y="1830955"/>
            <a:ext cx="4680226" cy="245528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FFE600"/>
              </a:buClr>
              <a:buSzPct val="70000"/>
              <a:buFontTx/>
              <a:buNone/>
              <a:tabLst/>
              <a:defRPr/>
            </a:pPr>
            <a:r>
              <a:rPr kumimoji="0" lang="lv-LV" sz="3600" b="1" i="0" u="none" strike="noStrike" kern="1200" cap="none" spc="0" normalizeH="0" baseline="0" noProof="0" dirty="0">
                <a:ln>
                  <a:noFill/>
                </a:ln>
                <a:solidFill>
                  <a:srgbClr val="646464"/>
                </a:solidFill>
                <a:effectLst/>
                <a:uLnTx/>
                <a:uFillTx/>
                <a:latin typeface="EYInterstate Light" panose="02000506000000020004" pitchFamily="2" charset="0"/>
              </a:rPr>
              <a:t>Metodika pašvaldības pakalpojumu sniegšanas vietu skaita un lokācijas noteikšanai</a:t>
            </a:r>
          </a:p>
          <a:p>
            <a:pPr marL="0" marR="0" lvl="0" indent="0" algn="ctr" defTabSz="914400" rtl="0" eaLnBrk="1" fontAlgn="auto" latinLnBrk="0" hangingPunct="1">
              <a:lnSpc>
                <a:spcPct val="85000"/>
              </a:lnSpc>
              <a:spcBef>
                <a:spcPts val="0"/>
              </a:spcBef>
              <a:spcAft>
                <a:spcPts val="600"/>
              </a:spcAft>
              <a:buClr>
                <a:srgbClr val="FFE600"/>
              </a:buClr>
              <a:buSzPct val="70000"/>
              <a:buFontTx/>
              <a:buNone/>
              <a:tabLst/>
              <a:defRPr/>
            </a:pPr>
            <a:endParaRPr kumimoji="0" lang="lv-LV" sz="3500" b="1" i="0" u="none" strike="noStrike" kern="1200" cap="none" spc="0" normalizeH="0" baseline="0" noProof="0" dirty="0">
              <a:ln>
                <a:noFill/>
              </a:ln>
              <a:solidFill>
                <a:srgbClr val="808080">
                  <a:lumMod val="75000"/>
                </a:srgbClr>
              </a:solidFill>
              <a:effectLst/>
              <a:uLnTx/>
              <a:uFillTx/>
              <a:latin typeface="Arial"/>
              <a:ea typeface="+mn-ea"/>
              <a:cs typeface="+mn-cs"/>
            </a:endParaRPr>
          </a:p>
        </p:txBody>
      </p:sp>
    </p:spTree>
    <p:extLst>
      <p:ext uri="{BB962C8B-B14F-4D97-AF65-F5344CB8AC3E}">
        <p14:creationId xmlns:p14="http://schemas.microsoft.com/office/powerpoint/2010/main" val="289556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973D0-59A9-4992-8E20-BC49F63FDAAB}"/>
              </a:ext>
            </a:extLst>
          </p:cNvPr>
          <p:cNvSpPr>
            <a:spLocks noGrp="1"/>
          </p:cNvSpPr>
          <p:nvPr>
            <p:ph idx="1"/>
          </p:nvPr>
        </p:nvSpPr>
        <p:spPr/>
        <p:txBody>
          <a:bodyPr/>
          <a:lstStyle/>
          <a:p>
            <a:r>
              <a:rPr lang="lv-LV" err="1"/>
              <a:t>Multi</a:t>
            </a:r>
            <a:r>
              <a:rPr lang="lv-LV"/>
              <a:t>-kritēriju, piešķirto svaru piemēri:</a:t>
            </a:r>
          </a:p>
        </p:txBody>
      </p:sp>
      <p:sp>
        <p:nvSpPr>
          <p:cNvPr id="10" name="Slide Number Placeholder 5">
            <a:extLst>
              <a:ext uri="{FF2B5EF4-FFF2-40B4-BE49-F238E27FC236}">
                <a16:creationId xmlns:a16="http://schemas.microsoft.com/office/drawing/2014/main" id="{BC82932C-D107-404A-BE94-20639FA83811}"/>
              </a:ext>
            </a:extLst>
          </p:cNvPr>
          <p:cNvSpPr>
            <a:spLocks noGrp="1"/>
          </p:cNvSpPr>
          <p:nvPr>
            <p:ph type="sldNum" sz="quarter" idx="12"/>
          </p:nvPr>
        </p:nvSpPr>
        <p:spPr>
          <a:xfrm>
            <a:off x="617221" y="6471244"/>
            <a:ext cx="663066"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Lapa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Light" panose="02000506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11" name="Footer Placeholder 4">
            <a:extLst>
              <a:ext uri="{FF2B5EF4-FFF2-40B4-BE49-F238E27FC236}">
                <a16:creationId xmlns:a16="http://schemas.microsoft.com/office/drawing/2014/main" id="{1DDB03E4-2B74-4BD2-8607-CEDCEC45AD1B}"/>
              </a:ext>
            </a:extLst>
          </p:cNvPr>
          <p:cNvSpPr txBox="1">
            <a:spLocks/>
          </p:cNvSpPr>
          <p:nvPr/>
        </p:nvSpPr>
        <p:spPr>
          <a:xfrm>
            <a:off x="3233196" y="6480124"/>
            <a:ext cx="771514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Ārkārtas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finanšu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revīzija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par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pašvaldību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pakalpojumu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pieejamības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nodrošināšanu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novada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iedalījuma</a:t>
            </a: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vienībās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pēc</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administratīvi</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reformas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12" name="Title 1">
            <a:extLst>
              <a:ext uri="{FF2B5EF4-FFF2-40B4-BE49-F238E27FC236}">
                <a16:creationId xmlns:a16="http://schemas.microsoft.com/office/drawing/2014/main" id="{F74C776E-FAEF-4A1A-A174-C7B11CAE3EBD}"/>
              </a:ext>
            </a:extLst>
          </p:cNvPr>
          <p:cNvSpPr txBox="1">
            <a:spLocks/>
          </p:cNvSpPr>
          <p:nvPr/>
        </p:nvSpPr>
        <p:spPr>
          <a:xfrm>
            <a:off x="1428927" y="246887"/>
            <a:ext cx="10168764"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1" i="0" u="none" strike="noStrike" kern="1200" cap="none" spc="0" normalizeH="0" baseline="0" noProof="0">
                <a:ln>
                  <a:noFill/>
                </a:ln>
                <a:solidFill>
                  <a:srgbClr val="2E2E38"/>
                </a:solidFill>
                <a:effectLst/>
                <a:uLnTx/>
                <a:uFillTx/>
              </a:rPr>
              <a:t>Pakalpojumu pieejamības ģeogrāfiskais izvērtējums</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0" i="0" u="sng" strike="noStrike" kern="1200" cap="none" spc="0" normalizeH="0" baseline="0" noProof="0">
                <a:ln>
                  <a:noFill/>
                </a:ln>
                <a:solidFill>
                  <a:srgbClr val="2E2E38"/>
                </a:solidFill>
                <a:effectLst/>
                <a:uLnTx/>
                <a:uFillTx/>
              </a:rPr>
              <a:t>1.3. </a:t>
            </a:r>
            <a:r>
              <a:rPr kumimoji="0" lang="lv-LV" sz="2400" b="0" i="0" u="none" strike="noStrike" kern="1200" cap="none" spc="0" normalizeH="0" baseline="0" noProof="0" err="1">
                <a:ln>
                  <a:noFill/>
                </a:ln>
                <a:solidFill>
                  <a:srgbClr val="2E2E38"/>
                </a:solidFill>
                <a:effectLst/>
                <a:uLnTx/>
                <a:uFillTx/>
              </a:rPr>
              <a:t>Multi</a:t>
            </a:r>
            <a:r>
              <a:rPr kumimoji="0" lang="lv-LV" sz="2400" b="0" i="0" u="none" strike="noStrike" kern="1200" cap="none" spc="0" normalizeH="0" baseline="0" noProof="0">
                <a:ln>
                  <a:noFill/>
                </a:ln>
                <a:solidFill>
                  <a:srgbClr val="2E2E38"/>
                </a:solidFill>
                <a:effectLst/>
                <a:uLnTx/>
                <a:uFillTx/>
              </a:rPr>
              <a:t>-kritēriju analīze (2/2 lapa)</a:t>
            </a:r>
            <a:br>
              <a:rPr kumimoji="0" lang="lv-LV" sz="2400" b="1" i="0" u="none" strike="noStrike" kern="1200" cap="none" spc="0" normalizeH="0" baseline="0" noProof="0">
                <a:ln>
                  <a:noFill/>
                </a:ln>
                <a:solidFill>
                  <a:srgbClr val="2E2E38"/>
                </a:solidFill>
                <a:effectLst/>
                <a:uLnTx/>
                <a:uFillTx/>
              </a:rPr>
            </a:br>
            <a:endParaRPr kumimoji="0" lang="lv-LV" sz="2400" b="0" i="0" u="none" strike="noStrike" kern="1200" cap="none" spc="0" normalizeH="0" baseline="0" noProof="0">
              <a:ln>
                <a:noFill/>
              </a:ln>
              <a:solidFill>
                <a:srgbClr val="2E2E38"/>
              </a:solidFill>
              <a:effectLst/>
              <a:uLnTx/>
              <a:uFillTx/>
            </a:endParaRPr>
          </a:p>
        </p:txBody>
      </p:sp>
      <p:pic>
        <p:nvPicPr>
          <p:cNvPr id="2" name="Picture 1">
            <a:extLst>
              <a:ext uri="{FF2B5EF4-FFF2-40B4-BE49-F238E27FC236}">
                <a16:creationId xmlns:a16="http://schemas.microsoft.com/office/drawing/2014/main" id="{C7EAF94B-FAED-462B-9649-8E03F2A5E829}"/>
              </a:ext>
            </a:extLst>
          </p:cNvPr>
          <p:cNvPicPr>
            <a:picLocks noChangeAspect="1"/>
          </p:cNvPicPr>
          <p:nvPr/>
        </p:nvPicPr>
        <p:blipFill>
          <a:blip r:embed="rId2"/>
          <a:stretch>
            <a:fillRect/>
          </a:stretch>
        </p:blipFill>
        <p:spPr>
          <a:xfrm>
            <a:off x="482600" y="1706280"/>
            <a:ext cx="11233150" cy="2343150"/>
          </a:xfrm>
          <a:prstGeom prst="rect">
            <a:avLst/>
          </a:prstGeom>
        </p:spPr>
      </p:pic>
      <p:sp>
        <p:nvSpPr>
          <p:cNvPr id="9" name="Rectangle 8">
            <a:extLst>
              <a:ext uri="{FF2B5EF4-FFF2-40B4-BE49-F238E27FC236}">
                <a16:creationId xmlns:a16="http://schemas.microsoft.com/office/drawing/2014/main" id="{07C4A2E6-E769-4A36-97C3-33111BBDC78A}"/>
              </a:ext>
            </a:extLst>
          </p:cNvPr>
          <p:cNvSpPr/>
          <p:nvPr/>
        </p:nvSpPr>
        <p:spPr>
          <a:xfrm>
            <a:off x="600659" y="294200"/>
            <a:ext cx="602023" cy="514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srgbClr val="000000"/>
              </a:solidFill>
              <a:effectLst/>
              <a:uLnTx/>
              <a:uFillTx/>
              <a:latin typeface="EYInterstate Light" panose="02000506000000020004" pitchFamily="2" charset="0"/>
            </a:endParaRPr>
          </a:p>
        </p:txBody>
      </p:sp>
      <p:sp>
        <p:nvSpPr>
          <p:cNvPr id="13" name="Date Placeholder 10">
            <a:extLst>
              <a:ext uri="{FF2B5EF4-FFF2-40B4-BE49-F238E27FC236}">
                <a16:creationId xmlns:a16="http://schemas.microsoft.com/office/drawing/2014/main" id="{68176DEC-25C5-4725-A667-83947298E562}"/>
              </a:ext>
            </a:extLst>
          </p:cNvPr>
          <p:cNvSpPr>
            <a:spLocks noGrp="1"/>
          </p:cNvSpPr>
          <p:nvPr>
            <p:ph type="dt" sz="half" idx="10"/>
          </p:nvPr>
        </p:nvSpPr>
        <p:spPr>
          <a:xfrm>
            <a:off x="1428927" y="6471244"/>
            <a:ext cx="1469547" cy="180000"/>
          </a:xfrm>
        </p:spPr>
        <p:txBody>
          <a:bodyPr/>
          <a:lstStyle/>
          <a:p>
            <a:r>
              <a:rPr lang="lv-LV"/>
              <a:t>2022. gada 2. decembris</a:t>
            </a:r>
            <a:endParaRPr lang="en-IN" dirty="0"/>
          </a:p>
        </p:txBody>
      </p:sp>
    </p:spTree>
    <p:extLst>
      <p:ext uri="{BB962C8B-B14F-4D97-AF65-F5344CB8AC3E}">
        <p14:creationId xmlns:p14="http://schemas.microsoft.com/office/powerpoint/2010/main" val="2816419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CDF013-3EF2-4585-903C-A4B2CCC92E99}"/>
              </a:ext>
            </a:extLst>
          </p:cNvPr>
          <p:cNvSpPr>
            <a:spLocks noGrp="1"/>
          </p:cNvSpPr>
          <p:nvPr>
            <p:ph idx="1"/>
          </p:nvPr>
        </p:nvSpPr>
        <p:spPr>
          <a:xfrm>
            <a:off x="617222" y="1178430"/>
            <a:ext cx="6189978" cy="4947920"/>
          </a:xfrm>
        </p:spPr>
        <p:txBody>
          <a:bodyPr/>
          <a:lstStyle/>
          <a:p>
            <a:pPr marL="356235" indent="-356235" algn="just"/>
            <a:r>
              <a:rPr lang="lv-LV" b="1"/>
              <a:t>Izvēloties pakalpojumu sniegšanas vietu ir nepieciešams ņemt vērā arī kapacitāti, proti:</a:t>
            </a:r>
            <a:endParaRPr lang="en-US"/>
          </a:p>
          <a:p>
            <a:pPr marL="713105" lvl="1" indent="-356235" algn="just">
              <a:spcBef>
                <a:spcPts val="1200"/>
              </a:spcBef>
            </a:pPr>
            <a:r>
              <a:rPr lang="lv-LV" sz="1600"/>
              <a:t>Spēju apkalpot iedzīvotājus, kas tiks novirzīti uz konkrēto pakalpojumu sniegšanas vietu centralizācijas procesā; </a:t>
            </a:r>
          </a:p>
          <a:p>
            <a:pPr marL="713105" lvl="1" indent="-356235" algn="just">
              <a:spcBef>
                <a:spcPts val="1200"/>
              </a:spcBef>
            </a:pPr>
            <a:r>
              <a:rPr lang="lv-LV" sz="1600"/>
              <a:t>Jāņem vērā reģiona attīstības plāni, piemēram, jaunu autoceļu vai ciematu izbūve, kas varētu palielināt apkalpojamo iedzīvotāju skaitu. Nepieciešams ņemt vērā arī citas pakalpojumu sniegšanas vietu nākotnes attīstības perspektīvas. Apstākļus, kas gan pozitīvi, gan negatīvi var ietekmēt pakalpojumu sniegšanas vietas izvēli.</a:t>
            </a:r>
          </a:p>
          <a:p>
            <a:pPr marL="713105" lvl="1" indent="-356235" algn="just">
              <a:spcBef>
                <a:spcPts val="1200"/>
              </a:spcBef>
            </a:pPr>
            <a:endParaRPr lang="lv-LV" sz="1600"/>
          </a:p>
          <a:p>
            <a:pPr marL="0" indent="0">
              <a:buNone/>
            </a:pPr>
            <a:endParaRPr lang="lv-LV"/>
          </a:p>
        </p:txBody>
      </p:sp>
      <p:sp>
        <p:nvSpPr>
          <p:cNvPr id="6" name="Slide Number Placeholder 5">
            <a:extLst>
              <a:ext uri="{FF2B5EF4-FFF2-40B4-BE49-F238E27FC236}">
                <a16:creationId xmlns:a16="http://schemas.microsoft.com/office/drawing/2014/main" id="{816EBAE7-BF77-4FD6-85DE-7699A5BFBA9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Lapa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Light" panose="02000506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pic>
        <p:nvPicPr>
          <p:cNvPr id="15" name="Picture 14" descr="Piles of paperwork">
            <a:extLst>
              <a:ext uri="{FF2B5EF4-FFF2-40B4-BE49-F238E27FC236}">
                <a16:creationId xmlns:a16="http://schemas.microsoft.com/office/drawing/2014/main" id="{A515133F-2EEE-4C2B-AD4C-852EE8CB7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1999" y="1178430"/>
            <a:ext cx="4469129" cy="2900410"/>
          </a:xfrm>
          <a:prstGeom prst="rect">
            <a:avLst/>
          </a:prstGeom>
        </p:spPr>
      </p:pic>
      <p:sp>
        <p:nvSpPr>
          <p:cNvPr id="11" name="Footer Placeholder 4">
            <a:extLst>
              <a:ext uri="{FF2B5EF4-FFF2-40B4-BE49-F238E27FC236}">
                <a16:creationId xmlns:a16="http://schemas.microsoft.com/office/drawing/2014/main" id="{F2BAB20E-C27D-41C6-B9F5-8C27FDFEE3E6}"/>
              </a:ext>
            </a:extLst>
          </p:cNvPr>
          <p:cNvSpPr txBox="1">
            <a:spLocks/>
          </p:cNvSpPr>
          <p:nvPr/>
        </p:nvSpPr>
        <p:spPr>
          <a:xfrm>
            <a:off x="3233196" y="6480124"/>
            <a:ext cx="771514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Ārkārtas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finanšu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revīzija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par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pašvaldību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pakalpojumu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pieejamības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nodrošināšanu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novada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iedalījuma</a:t>
            </a: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vienībās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pēc</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administratīvi</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reformas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12" name="Title 1">
            <a:extLst>
              <a:ext uri="{FF2B5EF4-FFF2-40B4-BE49-F238E27FC236}">
                <a16:creationId xmlns:a16="http://schemas.microsoft.com/office/drawing/2014/main" id="{CEA86455-ACCD-49D1-BB54-AE309AE262E2}"/>
              </a:ext>
            </a:extLst>
          </p:cNvPr>
          <p:cNvSpPr txBox="1">
            <a:spLocks/>
          </p:cNvSpPr>
          <p:nvPr/>
        </p:nvSpPr>
        <p:spPr>
          <a:xfrm>
            <a:off x="1428927" y="246887"/>
            <a:ext cx="10168764"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1" i="0" u="none" strike="noStrike" kern="1200" cap="none" spc="0" normalizeH="0" baseline="0" noProof="0">
                <a:ln>
                  <a:noFill/>
                </a:ln>
                <a:solidFill>
                  <a:srgbClr val="2E2E38"/>
                </a:solidFill>
                <a:effectLst/>
                <a:uLnTx/>
                <a:uFillTx/>
              </a:rPr>
              <a:t>Pakalpojumu pieejamības ģeogrāfiskais izvērtējums</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0" i="0" u="sng" strike="noStrike" kern="1200" cap="none" spc="0" normalizeH="0" baseline="0" noProof="0">
                <a:ln>
                  <a:noFill/>
                </a:ln>
                <a:solidFill>
                  <a:srgbClr val="2E2E38"/>
                </a:solidFill>
                <a:effectLst/>
                <a:uLnTx/>
                <a:uFillTx/>
              </a:rPr>
              <a:t>1.4. </a:t>
            </a:r>
            <a:r>
              <a:rPr kumimoji="0" lang="lv-LV" sz="2400" b="0" i="0" u="none" strike="noStrike" kern="1200" cap="none" spc="0" normalizeH="0" baseline="0" noProof="0">
                <a:ln>
                  <a:noFill/>
                </a:ln>
                <a:solidFill>
                  <a:srgbClr val="2E2E38"/>
                </a:solidFill>
                <a:effectLst/>
                <a:uLnTx/>
                <a:uFillTx/>
              </a:rPr>
              <a:t>Kapacitātes analīze</a:t>
            </a:r>
            <a:br>
              <a:rPr kumimoji="0" lang="lv-LV" sz="2400" b="1" i="0" u="none" strike="noStrike" kern="1200" cap="none" spc="0" normalizeH="0" baseline="0" noProof="0">
                <a:ln>
                  <a:noFill/>
                </a:ln>
                <a:solidFill>
                  <a:srgbClr val="2E2E38"/>
                </a:solidFill>
                <a:effectLst/>
                <a:uLnTx/>
                <a:uFillTx/>
              </a:rPr>
            </a:br>
            <a:endParaRPr kumimoji="0" lang="lv-LV" sz="2400" b="0" i="0" u="none" strike="noStrike" kern="1200" cap="none" spc="0" normalizeH="0" baseline="0" noProof="0">
              <a:ln>
                <a:noFill/>
              </a:ln>
              <a:solidFill>
                <a:srgbClr val="2E2E38"/>
              </a:solidFill>
              <a:effectLst/>
              <a:uLnTx/>
              <a:uFillTx/>
            </a:endParaRPr>
          </a:p>
        </p:txBody>
      </p:sp>
      <p:sp>
        <p:nvSpPr>
          <p:cNvPr id="18" name="Rectangle 17">
            <a:extLst>
              <a:ext uri="{FF2B5EF4-FFF2-40B4-BE49-F238E27FC236}">
                <a16:creationId xmlns:a16="http://schemas.microsoft.com/office/drawing/2014/main" id="{ABDE4601-0420-45AA-B9EC-C47426B5B838}"/>
              </a:ext>
            </a:extLst>
          </p:cNvPr>
          <p:cNvSpPr/>
          <p:nvPr/>
        </p:nvSpPr>
        <p:spPr>
          <a:xfrm>
            <a:off x="600659" y="294200"/>
            <a:ext cx="602023" cy="514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srgbClr val="000000"/>
              </a:solidFill>
              <a:effectLst/>
              <a:uLnTx/>
              <a:uFillTx/>
              <a:latin typeface="EYInterstate Light" panose="02000506000000020004" pitchFamily="2" charset="0"/>
            </a:endParaRPr>
          </a:p>
        </p:txBody>
      </p:sp>
      <p:sp>
        <p:nvSpPr>
          <p:cNvPr id="9" name="Date Placeholder 10">
            <a:extLst>
              <a:ext uri="{FF2B5EF4-FFF2-40B4-BE49-F238E27FC236}">
                <a16:creationId xmlns:a16="http://schemas.microsoft.com/office/drawing/2014/main" id="{3244551D-0F6C-42E0-BF22-CEB74726D828}"/>
              </a:ext>
            </a:extLst>
          </p:cNvPr>
          <p:cNvSpPr>
            <a:spLocks noGrp="1"/>
          </p:cNvSpPr>
          <p:nvPr>
            <p:ph type="dt" sz="half" idx="10"/>
          </p:nvPr>
        </p:nvSpPr>
        <p:spPr>
          <a:xfrm>
            <a:off x="1428927" y="6471244"/>
            <a:ext cx="1469547" cy="180000"/>
          </a:xfrm>
        </p:spPr>
        <p:txBody>
          <a:bodyPr/>
          <a:lstStyle/>
          <a:p>
            <a:r>
              <a:rPr lang="lv-LV"/>
              <a:t>2022. gada 2. decembris</a:t>
            </a:r>
            <a:endParaRPr lang="en-IN" dirty="0"/>
          </a:p>
        </p:txBody>
      </p:sp>
    </p:spTree>
    <p:extLst>
      <p:ext uri="{BB962C8B-B14F-4D97-AF65-F5344CB8AC3E}">
        <p14:creationId xmlns:p14="http://schemas.microsoft.com/office/powerpoint/2010/main" val="312389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CDF013-3EF2-4585-903C-A4B2CCC92E99}"/>
              </a:ext>
            </a:extLst>
          </p:cNvPr>
          <p:cNvSpPr>
            <a:spLocks noGrp="1"/>
          </p:cNvSpPr>
          <p:nvPr>
            <p:ph idx="1"/>
          </p:nvPr>
        </p:nvSpPr>
        <p:spPr>
          <a:xfrm>
            <a:off x="393137" y="1134475"/>
            <a:ext cx="6482465" cy="4947920"/>
          </a:xfrm>
        </p:spPr>
        <p:txBody>
          <a:bodyPr/>
          <a:lstStyle/>
          <a:p>
            <a:pPr marL="356616" lvl="1" indent="0" algn="just">
              <a:spcBef>
                <a:spcPts val="1200"/>
              </a:spcBef>
              <a:buNone/>
            </a:pPr>
            <a:r>
              <a:rPr kumimoji="0" lang="lv-LV" b="1" i="0" u="none" strike="noStrike" kern="1200" cap="none" spc="0" normalizeH="0" baseline="0" noProof="0" dirty="0">
                <a:ln>
                  <a:noFill/>
                </a:ln>
                <a:solidFill>
                  <a:srgbClr val="000000"/>
                </a:solidFill>
                <a:effectLst/>
                <a:uLnTx/>
                <a:uFillTx/>
              </a:rPr>
              <a:t>Pašvaldībām jāiegūst vispārīgs pārskats par attiecīgā pakalpojuma būtību un nepieciešamību pēc pakalpojuma nodrošināšanas klātienē. </a:t>
            </a:r>
          </a:p>
          <a:p>
            <a:pPr lvl="2" algn="just">
              <a:spcBef>
                <a:spcPts val="1200"/>
              </a:spcBef>
            </a:pPr>
            <a:r>
              <a:rPr kumimoji="0" lang="lv-LV" i="0" u="none" strike="noStrike" kern="1200" cap="none" spc="0" normalizeH="0" baseline="0" noProof="0" dirty="0">
                <a:ln>
                  <a:noFill/>
                </a:ln>
                <a:solidFill>
                  <a:srgbClr val="000000"/>
                </a:solidFill>
                <a:effectLst/>
                <a:uLnTx/>
                <a:uFillTx/>
              </a:rPr>
              <a:t>Ja iespējams, ieteicams pakalpojumu nodrošināt elektroniski, ievērojami mazinot administratīvās izmaksas.</a:t>
            </a:r>
          </a:p>
          <a:p>
            <a:pPr lvl="2" algn="just">
              <a:spcBef>
                <a:spcPts val="1200"/>
              </a:spcBef>
            </a:pPr>
            <a:r>
              <a:rPr lang="lv-LV" dirty="0">
                <a:solidFill>
                  <a:srgbClr val="000000"/>
                </a:solidFill>
              </a:rPr>
              <a:t>Ja pakalpojums jau tiek sniegts elektroniski, ieteicams rosināt iedzīvotājus, kas pakalpojumu saņem klātienē, arī to turpmāk saņemt elektroniski. Ja nepieciešams, var apsvērt iespēju veikt apmācības tiem, kas līdz šim nav mācējuši pakalpojumu saņemt elektroniski. Ja tomēr personai nav iespējams šo pakalpojumu pašai saņemt elektroniski, ieteikt vērsties tuvākajā bibliotēkā. </a:t>
            </a:r>
            <a:endParaRPr kumimoji="0" lang="lv-LV" i="0" u="none" strike="noStrike" kern="1200" cap="none" spc="0" normalizeH="0" baseline="0" noProof="0" dirty="0">
              <a:ln>
                <a:noFill/>
              </a:ln>
              <a:solidFill>
                <a:srgbClr val="000000"/>
              </a:solidFill>
              <a:effectLst/>
              <a:uLnTx/>
              <a:uFillTx/>
            </a:endParaRPr>
          </a:p>
          <a:p>
            <a:pPr lvl="1" algn="just">
              <a:spcBef>
                <a:spcPts val="1200"/>
              </a:spcBef>
            </a:pPr>
            <a:endParaRPr kumimoji="0" lang="lv-LV" sz="1600" b="1" i="0" u="none" strike="noStrike" kern="1200" cap="none" spc="0" normalizeH="0" baseline="0" noProof="0" dirty="0">
              <a:ln>
                <a:noFill/>
              </a:ln>
              <a:solidFill>
                <a:srgbClr val="000000"/>
              </a:solidFill>
              <a:effectLst/>
              <a:uLnTx/>
              <a:uFillTx/>
            </a:endParaRPr>
          </a:p>
          <a:p>
            <a:pPr lvl="1" algn="just">
              <a:spcBef>
                <a:spcPts val="1200"/>
              </a:spcBef>
            </a:pPr>
            <a:endParaRPr lang="lv-LV" dirty="0"/>
          </a:p>
        </p:txBody>
      </p:sp>
      <p:sp>
        <p:nvSpPr>
          <p:cNvPr id="6" name="Slide Number Placeholder 5">
            <a:extLst>
              <a:ext uri="{FF2B5EF4-FFF2-40B4-BE49-F238E27FC236}">
                <a16:creationId xmlns:a16="http://schemas.microsoft.com/office/drawing/2014/main" id="{816EBAE7-BF77-4FD6-85DE-7699A5BFBA9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Lapa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Light" panose="02000506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11" name="Footer Placeholder 4">
            <a:extLst>
              <a:ext uri="{FF2B5EF4-FFF2-40B4-BE49-F238E27FC236}">
                <a16:creationId xmlns:a16="http://schemas.microsoft.com/office/drawing/2014/main" id="{F2BAB20E-C27D-41C6-B9F5-8C27FDFEE3E6}"/>
              </a:ext>
            </a:extLst>
          </p:cNvPr>
          <p:cNvSpPr txBox="1">
            <a:spLocks/>
          </p:cNvSpPr>
          <p:nvPr/>
        </p:nvSpPr>
        <p:spPr>
          <a:xfrm>
            <a:off x="3233196" y="6480124"/>
            <a:ext cx="771514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Ārkārtas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finanšu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revīzija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par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pašvaldību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pakalpojumu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pieejamības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nodrošināšanu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novada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iedalījuma</a:t>
            </a: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vienībās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pēc</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administratīvi</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reformas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pic>
        <p:nvPicPr>
          <p:cNvPr id="5" name="Picture 4" descr="Senior woman working">
            <a:extLst>
              <a:ext uri="{FF2B5EF4-FFF2-40B4-BE49-F238E27FC236}">
                <a16:creationId xmlns:a16="http://schemas.microsoft.com/office/drawing/2014/main" id="{2348F1EC-F129-4A41-8081-799D38B37F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0766" y="1159875"/>
            <a:ext cx="4524426" cy="3016284"/>
          </a:xfrm>
          <a:prstGeom prst="rect">
            <a:avLst/>
          </a:prstGeom>
        </p:spPr>
      </p:pic>
      <p:sp>
        <p:nvSpPr>
          <p:cNvPr id="9" name="Title 1">
            <a:extLst>
              <a:ext uri="{FF2B5EF4-FFF2-40B4-BE49-F238E27FC236}">
                <a16:creationId xmlns:a16="http://schemas.microsoft.com/office/drawing/2014/main" id="{7515DF80-2F4D-40FB-A238-DA611FE4A97C}"/>
              </a:ext>
            </a:extLst>
          </p:cNvPr>
          <p:cNvSpPr txBox="1">
            <a:spLocks/>
          </p:cNvSpPr>
          <p:nvPr/>
        </p:nvSpPr>
        <p:spPr>
          <a:xfrm>
            <a:off x="1433955" y="252430"/>
            <a:ext cx="10168764"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1" i="0" u="none" strike="noStrike" kern="1200" cap="none" spc="0" normalizeH="0" baseline="0" noProof="0">
                <a:ln>
                  <a:noFill/>
                </a:ln>
                <a:solidFill>
                  <a:srgbClr val="2E2E38"/>
                </a:solidFill>
                <a:effectLst/>
                <a:uLnTx/>
                <a:uFillTx/>
              </a:rPr>
              <a:t>Pakalpojumu sniegšanas vietu salīdzinošā finanšu analīze </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0" i="0" u="sng" strike="noStrike" kern="1200" cap="none" spc="0" normalizeH="0" baseline="0" noProof="0">
                <a:ln>
                  <a:noFill/>
                </a:ln>
                <a:solidFill>
                  <a:srgbClr val="2E2E38"/>
                </a:solidFill>
                <a:effectLst/>
                <a:uLnTx/>
                <a:uFillTx/>
              </a:rPr>
              <a:t>2.1. </a:t>
            </a:r>
            <a:r>
              <a:rPr kumimoji="0" lang="lv-LV" sz="2400" b="0" i="0" u="none" strike="noStrike" kern="1200" cap="none" spc="0" normalizeH="0" baseline="0" noProof="0">
                <a:ln>
                  <a:noFill/>
                </a:ln>
                <a:solidFill>
                  <a:srgbClr val="2E2E38"/>
                </a:solidFill>
                <a:effectLst/>
                <a:uLnTx/>
                <a:uFillTx/>
              </a:rPr>
              <a:t>Pakalpojuma nodrošināšana elektroniski</a:t>
            </a:r>
            <a:br>
              <a:rPr kumimoji="0" lang="lv-LV" sz="2400" b="1" i="0" u="none" strike="noStrike" kern="1200" cap="none" spc="0" normalizeH="0" baseline="0" noProof="0">
                <a:ln>
                  <a:noFill/>
                </a:ln>
                <a:solidFill>
                  <a:srgbClr val="2E2E38"/>
                </a:solidFill>
                <a:effectLst/>
                <a:uLnTx/>
                <a:uFillTx/>
              </a:rPr>
            </a:br>
            <a:endParaRPr kumimoji="0" lang="lv-LV" sz="2400" b="0" i="0" u="none" strike="noStrike" kern="1200" cap="none" spc="0" normalizeH="0" baseline="0" noProof="0">
              <a:ln>
                <a:noFill/>
              </a:ln>
              <a:solidFill>
                <a:srgbClr val="2E2E38"/>
              </a:solidFill>
              <a:effectLst/>
              <a:uLnTx/>
              <a:uFillTx/>
            </a:endParaRPr>
          </a:p>
        </p:txBody>
      </p:sp>
      <p:sp>
        <p:nvSpPr>
          <p:cNvPr id="10" name="Rectangle 9">
            <a:extLst>
              <a:ext uri="{FF2B5EF4-FFF2-40B4-BE49-F238E27FC236}">
                <a16:creationId xmlns:a16="http://schemas.microsoft.com/office/drawing/2014/main" id="{17CF9C25-0051-4EF5-BFE9-A7C68E6FDAF9}"/>
              </a:ext>
            </a:extLst>
          </p:cNvPr>
          <p:cNvSpPr/>
          <p:nvPr/>
        </p:nvSpPr>
        <p:spPr>
          <a:xfrm>
            <a:off x="600659" y="294200"/>
            <a:ext cx="602023" cy="514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srgbClr val="000000"/>
              </a:solidFill>
              <a:effectLst/>
              <a:uLnTx/>
              <a:uFillTx/>
              <a:latin typeface="EYInterstate Light" panose="02000506000000020004" pitchFamily="2" charset="0"/>
            </a:endParaRPr>
          </a:p>
        </p:txBody>
      </p:sp>
      <p:sp>
        <p:nvSpPr>
          <p:cNvPr id="12" name="Date Placeholder 10">
            <a:extLst>
              <a:ext uri="{FF2B5EF4-FFF2-40B4-BE49-F238E27FC236}">
                <a16:creationId xmlns:a16="http://schemas.microsoft.com/office/drawing/2014/main" id="{6CE2623B-EAF2-4038-89F1-60225E56C88E}"/>
              </a:ext>
            </a:extLst>
          </p:cNvPr>
          <p:cNvSpPr>
            <a:spLocks noGrp="1"/>
          </p:cNvSpPr>
          <p:nvPr>
            <p:ph type="dt" sz="half" idx="10"/>
          </p:nvPr>
        </p:nvSpPr>
        <p:spPr>
          <a:xfrm>
            <a:off x="1428927" y="6471244"/>
            <a:ext cx="1469547" cy="180000"/>
          </a:xfrm>
        </p:spPr>
        <p:txBody>
          <a:bodyPr/>
          <a:lstStyle/>
          <a:p>
            <a:r>
              <a:rPr lang="lv-LV"/>
              <a:t>2022. gada 2. decembris</a:t>
            </a:r>
            <a:endParaRPr lang="en-IN" dirty="0"/>
          </a:p>
        </p:txBody>
      </p:sp>
    </p:spTree>
    <p:extLst>
      <p:ext uri="{BB962C8B-B14F-4D97-AF65-F5344CB8AC3E}">
        <p14:creationId xmlns:p14="http://schemas.microsoft.com/office/powerpoint/2010/main" val="208759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DE95E1-3EA8-4502-9117-6FB1AEF7DDE0}"/>
              </a:ext>
            </a:extLst>
          </p:cNvPr>
          <p:cNvSpPr>
            <a:spLocks/>
          </p:cNvSpPr>
          <p:nvPr/>
        </p:nvSpPr>
        <p:spPr>
          <a:xfrm>
            <a:off x="7413571" y="4665575"/>
            <a:ext cx="4189148" cy="925599"/>
          </a:xfrm>
          <a:prstGeom prst="rect">
            <a:avLst/>
          </a:prstGeom>
          <a:solidFill>
            <a:srgbClr val="FFE600"/>
          </a:solidFill>
          <a:ln w="19050" cap="flat" cmpd="sng" algn="ctr">
            <a:noFill/>
            <a:prstDash val="solid"/>
          </a:ln>
          <a:effectLst/>
        </p:spPr>
        <p:txBody>
          <a:bodyPr lIns="144000" tIns="46800" rIns="90000" bIns="46800" rtlCol="0" anchor="ctr" anchorCtr="0"/>
          <a:lstStyle/>
          <a:p>
            <a:pPr marL="190500" marR="0" lvl="1" indent="0" algn="l" defTabSz="914400" rtl="0" eaLnBrk="1" fontAlgn="auto" latinLnBrk="0" hangingPunct="1">
              <a:lnSpc>
                <a:spcPct val="100000"/>
              </a:lnSpc>
              <a:spcBef>
                <a:spcPts val="0"/>
              </a:spcBef>
              <a:spcAft>
                <a:spcPts val="600"/>
              </a:spcAft>
              <a:buClr>
                <a:srgbClr val="646464"/>
              </a:buClr>
              <a:buSzPct val="75000"/>
              <a:buFontTx/>
              <a:buNone/>
              <a:tabLst/>
              <a:defRPr/>
            </a:pPr>
            <a:endParaRPr kumimoji="0" lang="lv-LV" sz="1000" b="0" i="0" u="none" strike="noStrike" kern="1200" cap="none" spc="0" normalizeH="0" baseline="0" noProof="0">
              <a:ln>
                <a:noFill/>
              </a:ln>
              <a:solidFill>
                <a:srgbClr val="646464"/>
              </a:solidFill>
              <a:effectLst/>
              <a:uLnTx/>
              <a:uFillTx/>
              <a:latin typeface="EYInterstate Light" panose="02000506000000020004" pitchFamily="2" charset="0"/>
              <a:cs typeface="Arial"/>
            </a:endParaRPr>
          </a:p>
        </p:txBody>
      </p:sp>
      <p:sp>
        <p:nvSpPr>
          <p:cNvPr id="3" name="Content Placeholder 2">
            <a:extLst>
              <a:ext uri="{FF2B5EF4-FFF2-40B4-BE49-F238E27FC236}">
                <a16:creationId xmlns:a16="http://schemas.microsoft.com/office/drawing/2014/main" id="{D94B8857-0D29-4FCA-9FE8-32B1878A4614}"/>
              </a:ext>
            </a:extLst>
          </p:cNvPr>
          <p:cNvSpPr>
            <a:spLocks noGrp="1"/>
          </p:cNvSpPr>
          <p:nvPr>
            <p:ph idx="1"/>
          </p:nvPr>
        </p:nvSpPr>
        <p:spPr>
          <a:xfrm>
            <a:off x="609918" y="1134474"/>
            <a:ext cx="6547628" cy="4947920"/>
          </a:xfrm>
        </p:spPr>
        <p:txBody>
          <a:bodyPr/>
          <a:lstStyle/>
          <a:p>
            <a:pPr marL="0" indent="0" algn="just">
              <a:buNone/>
            </a:pPr>
            <a:r>
              <a:rPr lang="lv-LV" b="1">
                <a:solidFill>
                  <a:srgbClr val="000000"/>
                </a:solidFill>
              </a:rPr>
              <a:t>L</a:t>
            </a:r>
            <a:r>
              <a:rPr kumimoji="0" lang="lv-LV" sz="2000" b="1" i="0" u="none" strike="noStrike" kern="1200" cap="none" spc="0" normalizeH="0" baseline="0" noProof="0">
                <a:ln>
                  <a:noFill/>
                </a:ln>
                <a:solidFill>
                  <a:srgbClr val="000000"/>
                </a:solidFill>
                <a:effectLst/>
                <a:uLnTx/>
                <a:uFillTx/>
              </a:rPr>
              <a:t>ai vērtētu nepieciešamību un izmaksas pašvaldībai klātienes pakalpojumu nodrošināt ir nepieciešams modelēt pieprasījumu.</a:t>
            </a:r>
          </a:p>
          <a:p>
            <a:pPr lvl="1" algn="just"/>
            <a:r>
              <a:rPr lang="lv-LV" sz="1600">
                <a:solidFill>
                  <a:srgbClr val="000000"/>
                </a:solidFill>
              </a:rPr>
              <a:t>Pieprasījumu nosaka pamatojoties uz statistikas datiem par pakalpojuma sniegšanas skaitu un ilgumu salīdzinot to ar kopējo pakalpojumu sniegšanas skaitu un ilgumu.</a:t>
            </a:r>
            <a:endParaRPr kumimoji="0" lang="lv-LV" sz="1600" b="0" i="0" u="none" strike="noStrike" kern="1200" cap="none" spc="0" normalizeH="0" baseline="0" noProof="0">
              <a:ln>
                <a:noFill/>
              </a:ln>
              <a:solidFill>
                <a:srgbClr val="000000"/>
              </a:solidFill>
              <a:effectLst/>
              <a:uLnTx/>
              <a:uFillTx/>
            </a:endParaRPr>
          </a:p>
          <a:p>
            <a:pPr lvl="1" algn="just"/>
            <a:r>
              <a:rPr lang="lv-LV" sz="1600"/>
              <a:t>Ja tiek konstatēts, ka pakalpojuma pieprasījums ir ļoti zems, proti, sastāda X*% no kopējā pakalpojumu pieprasījuma, ir ieteicams izvērtēt, vai pašvaldībai nav izdevīgāk vienoties ar speciālistu par pakalpojuma sniegšanu pēc pieprasījuma.</a:t>
            </a:r>
          </a:p>
          <a:p>
            <a:pPr lvl="1" algn="just"/>
            <a:r>
              <a:rPr lang="lv-LV" sz="1600"/>
              <a:t>Ja tiek konstatēts, ka pakalpojums sniegts bieži, tas norāda uz to, ka pakalpojums ir prioritārs. Ja konkrētais pakalpojums ir nestandarta, proti, tāds, kuram tehniski nevajadzētu būt prioritāram, ir vērts analizēt iemeslus, kāpēc konkrētais pakalpojums ir tik pieprasīts. Iespējams, tas norāda uz kādu risināmu problēmu konkrētajā pašvaldībā.</a:t>
            </a:r>
          </a:p>
          <a:p>
            <a:endParaRPr lang="lv-LV"/>
          </a:p>
        </p:txBody>
      </p:sp>
      <p:sp>
        <p:nvSpPr>
          <p:cNvPr id="6" name="Slide Number Placeholder 5">
            <a:extLst>
              <a:ext uri="{FF2B5EF4-FFF2-40B4-BE49-F238E27FC236}">
                <a16:creationId xmlns:a16="http://schemas.microsoft.com/office/drawing/2014/main" id="{25CA4B16-B846-42E1-8038-91604BF9DFF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Lapa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Light" panose="02000506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pic>
        <p:nvPicPr>
          <p:cNvPr id="10" name="Picture 9" descr="Team of four people using computer in call center">
            <a:extLst>
              <a:ext uri="{FF2B5EF4-FFF2-40B4-BE49-F238E27FC236}">
                <a16:creationId xmlns:a16="http://schemas.microsoft.com/office/drawing/2014/main" id="{858A0B62-A784-4C95-9714-38EE1704A5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9284" y="1137919"/>
            <a:ext cx="4189148" cy="2638705"/>
          </a:xfrm>
          <a:prstGeom prst="rect">
            <a:avLst/>
          </a:prstGeom>
        </p:spPr>
      </p:pic>
      <p:sp>
        <p:nvSpPr>
          <p:cNvPr id="11" name="Footer Placeholder 4">
            <a:extLst>
              <a:ext uri="{FF2B5EF4-FFF2-40B4-BE49-F238E27FC236}">
                <a16:creationId xmlns:a16="http://schemas.microsoft.com/office/drawing/2014/main" id="{5462D434-42A1-4C1C-AAD9-C39C95AFC7D6}"/>
              </a:ext>
            </a:extLst>
          </p:cNvPr>
          <p:cNvSpPr txBox="1">
            <a:spLocks/>
          </p:cNvSpPr>
          <p:nvPr/>
        </p:nvSpPr>
        <p:spPr>
          <a:xfrm>
            <a:off x="3233196" y="6480124"/>
            <a:ext cx="771514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Ārkārtas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finanšu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revīzija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par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pašvaldību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pakalpojumu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pieejamības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nodrošināšanu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novada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iedalījuma</a:t>
            </a: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vienībās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pēc</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administratīvi</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reformas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14" name="Title 1">
            <a:extLst>
              <a:ext uri="{FF2B5EF4-FFF2-40B4-BE49-F238E27FC236}">
                <a16:creationId xmlns:a16="http://schemas.microsoft.com/office/drawing/2014/main" id="{39E53DE4-55FD-4A2B-A53D-ACB00540991B}"/>
              </a:ext>
            </a:extLst>
          </p:cNvPr>
          <p:cNvSpPr txBox="1">
            <a:spLocks/>
          </p:cNvSpPr>
          <p:nvPr/>
        </p:nvSpPr>
        <p:spPr>
          <a:xfrm>
            <a:off x="1433955" y="252430"/>
            <a:ext cx="10168764"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1" i="0" u="none" strike="noStrike" kern="1200" cap="none" spc="0" normalizeH="0" baseline="0" noProof="0">
                <a:ln>
                  <a:noFill/>
                </a:ln>
                <a:solidFill>
                  <a:srgbClr val="2E2E38"/>
                </a:solidFill>
                <a:effectLst/>
                <a:uLnTx/>
                <a:uFillTx/>
              </a:rPr>
              <a:t>Pakalpojumu sniegšanas vietu salīdzinošā finanšu analīze </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0" i="0" u="sng" strike="noStrike" kern="1200" cap="none" spc="0" normalizeH="0" baseline="0" noProof="0">
                <a:ln>
                  <a:noFill/>
                </a:ln>
                <a:solidFill>
                  <a:srgbClr val="2E2E38"/>
                </a:solidFill>
                <a:effectLst/>
                <a:uLnTx/>
                <a:uFillTx/>
              </a:rPr>
              <a:t>2.2. </a:t>
            </a:r>
            <a:r>
              <a:rPr kumimoji="0" lang="lv-LV" sz="2400" b="0" i="0" u="none" strike="noStrike" kern="1200" cap="none" spc="0" normalizeH="0" baseline="0" noProof="0">
                <a:ln>
                  <a:noFill/>
                </a:ln>
                <a:solidFill>
                  <a:srgbClr val="2E2E38"/>
                </a:solidFill>
                <a:effectLst/>
                <a:uLnTx/>
                <a:uFillTx/>
              </a:rPr>
              <a:t>Pakalpojuma pieprasījuma izvērtēšana</a:t>
            </a:r>
            <a:br>
              <a:rPr kumimoji="0" lang="lv-LV" sz="2400" b="1" i="0" u="none" strike="noStrike" kern="1200" cap="none" spc="0" normalizeH="0" baseline="0" noProof="0">
                <a:ln>
                  <a:noFill/>
                </a:ln>
                <a:solidFill>
                  <a:srgbClr val="2E2E38"/>
                </a:solidFill>
                <a:effectLst/>
                <a:uLnTx/>
                <a:uFillTx/>
              </a:rPr>
            </a:br>
            <a:endParaRPr kumimoji="0" lang="lv-LV" sz="2400" b="0" i="0" u="none" strike="noStrike" kern="1200" cap="none" spc="0" normalizeH="0" baseline="0" noProof="0">
              <a:ln>
                <a:noFill/>
              </a:ln>
              <a:solidFill>
                <a:srgbClr val="2E2E38"/>
              </a:solidFill>
              <a:effectLst/>
              <a:uLnTx/>
              <a:uFillTx/>
            </a:endParaRPr>
          </a:p>
        </p:txBody>
      </p:sp>
      <p:sp>
        <p:nvSpPr>
          <p:cNvPr id="9" name="TextBox 8">
            <a:extLst>
              <a:ext uri="{FF2B5EF4-FFF2-40B4-BE49-F238E27FC236}">
                <a16:creationId xmlns:a16="http://schemas.microsoft.com/office/drawing/2014/main" id="{290220BD-563E-402B-90C3-BB5FEBC6CBA5}"/>
              </a:ext>
            </a:extLst>
          </p:cNvPr>
          <p:cNvSpPr txBox="1"/>
          <p:nvPr/>
        </p:nvSpPr>
        <p:spPr>
          <a:xfrm>
            <a:off x="7969857" y="4795975"/>
            <a:ext cx="3076575" cy="664797"/>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lv-LV" sz="1600" b="0" i="0" u="none" strike="noStrike" kern="1200" cap="none" spc="0" normalizeH="0" baseline="0" noProof="0">
                <a:ln>
                  <a:noFill/>
                </a:ln>
                <a:solidFill>
                  <a:srgbClr val="2E2E38"/>
                </a:solidFill>
                <a:effectLst/>
                <a:uLnTx/>
                <a:uFillTx/>
                <a:latin typeface="EYInterstate Light" panose="02000506000000020004" pitchFamily="2" charset="0"/>
              </a:rPr>
              <a:t>*X- Katras pašvaldības ietvaros var būt atšķirīgs pieprasījuma apjoma koeficients. </a:t>
            </a:r>
          </a:p>
        </p:txBody>
      </p:sp>
      <p:sp>
        <p:nvSpPr>
          <p:cNvPr id="13" name="Rectangle 12">
            <a:extLst>
              <a:ext uri="{FF2B5EF4-FFF2-40B4-BE49-F238E27FC236}">
                <a16:creationId xmlns:a16="http://schemas.microsoft.com/office/drawing/2014/main" id="{32A3FEC5-C0DD-4CDA-B381-2676C8573D58}"/>
              </a:ext>
            </a:extLst>
          </p:cNvPr>
          <p:cNvSpPr/>
          <p:nvPr/>
        </p:nvSpPr>
        <p:spPr>
          <a:xfrm>
            <a:off x="600659" y="294200"/>
            <a:ext cx="602023" cy="514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srgbClr val="000000"/>
              </a:solidFill>
              <a:effectLst/>
              <a:uLnTx/>
              <a:uFillTx/>
              <a:latin typeface="EYInterstate Light" panose="02000506000000020004" pitchFamily="2" charset="0"/>
            </a:endParaRPr>
          </a:p>
        </p:txBody>
      </p:sp>
      <p:sp>
        <p:nvSpPr>
          <p:cNvPr id="15" name="Date Placeholder 10">
            <a:extLst>
              <a:ext uri="{FF2B5EF4-FFF2-40B4-BE49-F238E27FC236}">
                <a16:creationId xmlns:a16="http://schemas.microsoft.com/office/drawing/2014/main" id="{1E361D55-A5C7-4E00-8388-578C4648163B}"/>
              </a:ext>
            </a:extLst>
          </p:cNvPr>
          <p:cNvSpPr>
            <a:spLocks noGrp="1"/>
          </p:cNvSpPr>
          <p:nvPr>
            <p:ph type="dt" sz="half" idx="10"/>
          </p:nvPr>
        </p:nvSpPr>
        <p:spPr>
          <a:xfrm>
            <a:off x="1428927" y="6471244"/>
            <a:ext cx="1469547" cy="180000"/>
          </a:xfrm>
        </p:spPr>
        <p:txBody>
          <a:bodyPr/>
          <a:lstStyle/>
          <a:p>
            <a:r>
              <a:rPr lang="lv-LV"/>
              <a:t>2022. gada 2. decembris</a:t>
            </a:r>
            <a:endParaRPr lang="en-IN" dirty="0"/>
          </a:p>
        </p:txBody>
      </p:sp>
    </p:spTree>
    <p:extLst>
      <p:ext uri="{BB962C8B-B14F-4D97-AF65-F5344CB8AC3E}">
        <p14:creationId xmlns:p14="http://schemas.microsoft.com/office/powerpoint/2010/main" val="33651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B8857-0D29-4FCA-9FE8-32B1878A4614}"/>
              </a:ext>
            </a:extLst>
          </p:cNvPr>
          <p:cNvSpPr>
            <a:spLocks noGrp="1"/>
          </p:cNvSpPr>
          <p:nvPr>
            <p:ph idx="1"/>
          </p:nvPr>
        </p:nvSpPr>
        <p:spPr>
          <a:xfrm>
            <a:off x="609918" y="1137920"/>
            <a:ext cx="6747323" cy="4947920"/>
          </a:xfrm>
        </p:spPr>
        <p:txBody>
          <a:bodyPr/>
          <a:lstStyle/>
          <a:p>
            <a:pPr algn="just"/>
            <a:r>
              <a:rPr kumimoji="0" lang="lv-LV" sz="2000" b="1" i="0" u="none" strike="noStrike" kern="1200" cap="none" spc="0" normalizeH="0" baseline="0" noProof="0">
                <a:ln>
                  <a:noFill/>
                </a:ln>
                <a:solidFill>
                  <a:srgbClr val="2E2E38"/>
                </a:solidFill>
                <a:effectLst/>
                <a:uLnTx/>
                <a:uFillTx/>
              </a:rPr>
              <a:t>Izmaksas veido pieprasījums </a:t>
            </a:r>
            <a:r>
              <a:rPr kumimoji="0" lang="lv-LV" sz="2000" b="1" i="0" u="none" strike="noStrike" kern="1200" cap="none" spc="0" normalizeH="0" baseline="0" noProof="0">
                <a:ln>
                  <a:noFill/>
                </a:ln>
                <a:solidFill>
                  <a:srgbClr val="000000"/>
                </a:solidFill>
                <a:effectLst/>
                <a:uLnTx/>
                <a:uFillTx/>
              </a:rPr>
              <a:t>un administratīvās </a:t>
            </a:r>
            <a:r>
              <a:rPr kumimoji="0" lang="lv-LV" sz="2000" b="1" i="0" u="none" strike="noStrike" kern="1200" cap="none" spc="0" normalizeH="0" baseline="0" noProof="0">
                <a:ln>
                  <a:noFill/>
                </a:ln>
                <a:solidFill>
                  <a:srgbClr val="2E2E38"/>
                </a:solidFill>
                <a:effectLst/>
                <a:uLnTx/>
                <a:uFillTx/>
              </a:rPr>
              <a:t>izmaksas. Pašvaldībām ieteicams šīs izmaksas izvērtēt:</a:t>
            </a:r>
          </a:p>
          <a:p>
            <a:pPr lvl="1" algn="just">
              <a:spcBef>
                <a:spcPts val="400"/>
              </a:spcBef>
              <a:spcAft>
                <a:spcPts val="400"/>
              </a:spcAft>
            </a:pPr>
            <a:r>
              <a:rPr kumimoji="0" lang="lv-LV" sz="1600" b="0" i="0" u="none" strike="noStrike" kern="1200" cap="none" spc="0" normalizeH="0" baseline="0" noProof="0">
                <a:ln>
                  <a:noFill/>
                </a:ln>
                <a:solidFill>
                  <a:srgbClr val="000000"/>
                </a:solidFill>
                <a:effectLst/>
                <a:uLnTx/>
                <a:uFillTx/>
              </a:rPr>
              <a:t>Kādi un cik pakalpojumi tiek sniegti uz vienu darbinieku tādejādi izvērtējot darba intensitātes un personāla kapacitātes atbilstību.</a:t>
            </a:r>
          </a:p>
          <a:p>
            <a:pPr lvl="2" algn="just">
              <a:spcBef>
                <a:spcPts val="400"/>
              </a:spcBef>
              <a:spcAft>
                <a:spcPts val="400"/>
              </a:spcAft>
            </a:pPr>
            <a:r>
              <a:rPr lang="lv-LV" sz="1350">
                <a:solidFill>
                  <a:srgbClr val="000000"/>
                </a:solidFill>
              </a:rPr>
              <a:t>T</a:t>
            </a:r>
            <a:r>
              <a:rPr kumimoji="0" lang="lv-LV" sz="1350" b="0" i="0" u="none" strike="noStrike" kern="1200" cap="none" spc="0" normalizeH="0" baseline="0" noProof="0">
                <a:ln>
                  <a:noFill/>
                </a:ln>
                <a:solidFill>
                  <a:srgbClr val="000000"/>
                </a:solidFill>
                <a:effectLst/>
                <a:uLnTx/>
                <a:uFillTx/>
              </a:rPr>
              <a:t>iek izvērtēts, </a:t>
            </a:r>
            <a:r>
              <a:rPr lang="lv-LV" sz="1350">
                <a:solidFill>
                  <a:srgbClr val="000000"/>
                </a:solidFill>
              </a:rPr>
              <a:t>kāda ir katra darbinieka noslodze un darbinieka izmaksas pašvaldībai, vērtējot, vai ir nepieciešams veikt izmaiņas personāla skaitā vai sabalansēt slodzi, piemēram, piešķirot vairākiem darbiniekiem pieprasīta pakalpojuma sniegšanu.</a:t>
            </a:r>
            <a:endParaRPr kumimoji="0" lang="lv-LV" sz="1350" b="0" i="0" u="none" strike="noStrike" kern="1200" cap="none" spc="0" normalizeH="0" baseline="0" noProof="0">
              <a:ln>
                <a:noFill/>
              </a:ln>
              <a:solidFill>
                <a:srgbClr val="000000"/>
              </a:solidFill>
              <a:effectLst/>
              <a:uLnTx/>
              <a:uFillTx/>
            </a:endParaRPr>
          </a:p>
          <a:p>
            <a:pPr lvl="1" algn="just">
              <a:spcBef>
                <a:spcPts val="400"/>
              </a:spcBef>
              <a:spcAft>
                <a:spcPts val="400"/>
              </a:spcAft>
            </a:pPr>
            <a:r>
              <a:rPr kumimoji="0" lang="lv-LV" sz="1600" b="0" i="0" u="none" strike="noStrike" kern="1200" cap="none" spc="0" normalizeH="0" baseline="0" noProof="0">
                <a:ln>
                  <a:noFill/>
                </a:ln>
                <a:solidFill>
                  <a:srgbClr val="000000"/>
                </a:solidFill>
                <a:effectLst/>
                <a:uLnTx/>
                <a:uFillTx/>
              </a:rPr>
              <a:t>Kādi un cik pakalpojumi tiek sniegti uz katru no pakalpojumu sniegšanas adresēm tādejādi izvērtējot vai ēkas uzturēšana ir pamatota.</a:t>
            </a:r>
          </a:p>
          <a:p>
            <a:pPr lvl="2" algn="just">
              <a:spcBef>
                <a:spcPts val="400"/>
              </a:spcBef>
              <a:spcAft>
                <a:spcPts val="400"/>
              </a:spcAft>
            </a:pPr>
            <a:r>
              <a:rPr lang="lv-LV" sz="1350">
                <a:solidFill>
                  <a:srgbClr val="000000"/>
                </a:solidFill>
              </a:rPr>
              <a:t>Tiek vērtēts, vai ēkas kapacitāte ir atbilstoša, proti, vai nav iespējams pārcelt pakalpojuma sniegšanu no divām blakus esošām ēkām uz vienu vai arī vai nav nepieciešama papildus pakalpojuma sniegšanas vieta pieprasījuma dēļ. </a:t>
            </a:r>
            <a:endParaRPr kumimoji="0" lang="lv-LV" sz="1350" b="0" i="0" u="none" strike="noStrike" kern="1200" cap="none" spc="0" normalizeH="0" baseline="0" noProof="0">
              <a:ln>
                <a:noFill/>
              </a:ln>
              <a:solidFill>
                <a:srgbClr val="000000"/>
              </a:solidFill>
              <a:effectLst/>
              <a:uLnTx/>
              <a:uFillTx/>
            </a:endParaRPr>
          </a:p>
          <a:p>
            <a:pPr lvl="1"/>
            <a:endParaRPr lang="lv-LV"/>
          </a:p>
          <a:p>
            <a:endParaRPr lang="lv-LV"/>
          </a:p>
        </p:txBody>
      </p:sp>
      <p:sp>
        <p:nvSpPr>
          <p:cNvPr id="6" name="Slide Number Placeholder 5">
            <a:extLst>
              <a:ext uri="{FF2B5EF4-FFF2-40B4-BE49-F238E27FC236}">
                <a16:creationId xmlns:a16="http://schemas.microsoft.com/office/drawing/2014/main" id="{25CA4B16-B846-42E1-8038-91604BF9DFF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Lapa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Light" panose="02000506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pic>
        <p:nvPicPr>
          <p:cNvPr id="9" name="Picture 8" descr="Stacks of gold coins">
            <a:extLst>
              <a:ext uri="{FF2B5EF4-FFF2-40B4-BE49-F238E27FC236}">
                <a16:creationId xmlns:a16="http://schemas.microsoft.com/office/drawing/2014/main" id="{8F1E14CA-335B-40B6-A3E2-A5F274F4AE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4897" y="990818"/>
            <a:ext cx="4073535" cy="2715690"/>
          </a:xfrm>
          <a:prstGeom prst="rect">
            <a:avLst/>
          </a:prstGeom>
        </p:spPr>
      </p:pic>
      <p:pic>
        <p:nvPicPr>
          <p:cNvPr id="11" name="Picture 10" descr="Classroom desks and chairs">
            <a:extLst>
              <a:ext uri="{FF2B5EF4-FFF2-40B4-BE49-F238E27FC236}">
                <a16:creationId xmlns:a16="http://schemas.microsoft.com/office/drawing/2014/main" id="{E28B064F-2364-4E9A-9BF6-AF6A731DE3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053" y="3616830"/>
            <a:ext cx="3941379" cy="2627586"/>
          </a:xfrm>
          <a:prstGeom prst="rect">
            <a:avLst/>
          </a:prstGeom>
        </p:spPr>
      </p:pic>
      <p:sp>
        <p:nvSpPr>
          <p:cNvPr id="13" name="Footer Placeholder 4">
            <a:extLst>
              <a:ext uri="{FF2B5EF4-FFF2-40B4-BE49-F238E27FC236}">
                <a16:creationId xmlns:a16="http://schemas.microsoft.com/office/drawing/2014/main" id="{2A96875C-D709-4850-BDE6-502D039CC25B}"/>
              </a:ext>
            </a:extLst>
          </p:cNvPr>
          <p:cNvSpPr txBox="1">
            <a:spLocks/>
          </p:cNvSpPr>
          <p:nvPr/>
        </p:nvSpPr>
        <p:spPr>
          <a:xfrm>
            <a:off x="3233196" y="6480124"/>
            <a:ext cx="771514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Ārkārtas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finanšu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revīzija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par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pašvaldību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pakalpojumu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pieejamības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nodrošināšanu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novada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iedalījuma</a:t>
            </a: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vienībās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pēc</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administratīvi</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reformas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14" name="Title 1">
            <a:extLst>
              <a:ext uri="{FF2B5EF4-FFF2-40B4-BE49-F238E27FC236}">
                <a16:creationId xmlns:a16="http://schemas.microsoft.com/office/drawing/2014/main" id="{FF24B7CB-71D0-4028-AB37-9308BCCE7939}"/>
              </a:ext>
            </a:extLst>
          </p:cNvPr>
          <p:cNvSpPr txBox="1">
            <a:spLocks/>
          </p:cNvSpPr>
          <p:nvPr/>
        </p:nvSpPr>
        <p:spPr>
          <a:xfrm>
            <a:off x="1433955" y="252430"/>
            <a:ext cx="10168764"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1" i="0" u="none" strike="noStrike" kern="1200" cap="none" spc="0" normalizeH="0" baseline="0" noProof="0">
                <a:ln>
                  <a:noFill/>
                </a:ln>
                <a:solidFill>
                  <a:srgbClr val="2E2E38"/>
                </a:solidFill>
                <a:effectLst/>
                <a:uLnTx/>
                <a:uFillTx/>
              </a:rPr>
              <a:t>Pakalpojumu sniegšanas vietu salīdzinošā finanšu analīze </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0" i="0" u="sng" strike="noStrike" kern="1200" cap="none" spc="0" normalizeH="0" baseline="0" noProof="0">
                <a:ln>
                  <a:noFill/>
                </a:ln>
                <a:solidFill>
                  <a:srgbClr val="2E2E38"/>
                </a:solidFill>
                <a:effectLst/>
                <a:uLnTx/>
                <a:uFillTx/>
              </a:rPr>
              <a:t>2.3. </a:t>
            </a:r>
            <a:r>
              <a:rPr kumimoji="0" lang="lv-LV" sz="2400" b="0" i="0" u="none" strike="noStrike" kern="1200" cap="none" spc="0" normalizeH="0" baseline="0" noProof="0">
                <a:ln>
                  <a:noFill/>
                </a:ln>
                <a:solidFill>
                  <a:srgbClr val="2E2E38"/>
                </a:solidFill>
                <a:effectLst/>
                <a:uLnTx/>
                <a:uFillTx/>
              </a:rPr>
              <a:t>Pakalpojuma izmaksu izvērtēšana</a:t>
            </a:r>
            <a:br>
              <a:rPr kumimoji="0" lang="lv-LV" sz="2400" b="1" i="0" u="none" strike="noStrike" kern="1200" cap="none" spc="0" normalizeH="0" baseline="0" noProof="0">
                <a:ln>
                  <a:noFill/>
                </a:ln>
                <a:solidFill>
                  <a:srgbClr val="2E2E38"/>
                </a:solidFill>
                <a:effectLst/>
                <a:uLnTx/>
                <a:uFillTx/>
              </a:rPr>
            </a:br>
            <a:endParaRPr kumimoji="0" lang="lv-LV" sz="2400" b="0" i="0" u="none" strike="noStrike" kern="1200" cap="none" spc="0" normalizeH="0" baseline="0" noProof="0">
              <a:ln>
                <a:noFill/>
              </a:ln>
              <a:solidFill>
                <a:srgbClr val="2E2E38"/>
              </a:solidFill>
              <a:effectLst/>
              <a:uLnTx/>
              <a:uFillTx/>
            </a:endParaRPr>
          </a:p>
        </p:txBody>
      </p:sp>
      <p:sp>
        <p:nvSpPr>
          <p:cNvPr id="15" name="Rectangle 14">
            <a:extLst>
              <a:ext uri="{FF2B5EF4-FFF2-40B4-BE49-F238E27FC236}">
                <a16:creationId xmlns:a16="http://schemas.microsoft.com/office/drawing/2014/main" id="{3DE09A15-DA7A-4C80-91C2-9FCBC2F9E6B7}"/>
              </a:ext>
            </a:extLst>
          </p:cNvPr>
          <p:cNvSpPr/>
          <p:nvPr/>
        </p:nvSpPr>
        <p:spPr>
          <a:xfrm>
            <a:off x="600659" y="294200"/>
            <a:ext cx="602023" cy="514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srgbClr val="000000"/>
              </a:solidFill>
              <a:effectLst/>
              <a:uLnTx/>
              <a:uFillTx/>
              <a:latin typeface="EYInterstate Light" panose="02000506000000020004" pitchFamily="2" charset="0"/>
            </a:endParaRPr>
          </a:p>
        </p:txBody>
      </p:sp>
      <p:sp>
        <p:nvSpPr>
          <p:cNvPr id="12" name="Date Placeholder 10">
            <a:extLst>
              <a:ext uri="{FF2B5EF4-FFF2-40B4-BE49-F238E27FC236}">
                <a16:creationId xmlns:a16="http://schemas.microsoft.com/office/drawing/2014/main" id="{F10015C6-1D1F-4150-A95A-4F0680EE9222}"/>
              </a:ext>
            </a:extLst>
          </p:cNvPr>
          <p:cNvSpPr>
            <a:spLocks noGrp="1"/>
          </p:cNvSpPr>
          <p:nvPr>
            <p:ph type="dt" sz="half" idx="10"/>
          </p:nvPr>
        </p:nvSpPr>
        <p:spPr>
          <a:xfrm>
            <a:off x="1428927" y="6471244"/>
            <a:ext cx="1469547" cy="180000"/>
          </a:xfrm>
        </p:spPr>
        <p:txBody>
          <a:bodyPr/>
          <a:lstStyle/>
          <a:p>
            <a:r>
              <a:rPr lang="lv-LV"/>
              <a:t>2022. gada 2. decembris</a:t>
            </a:r>
            <a:endParaRPr lang="en-IN" dirty="0"/>
          </a:p>
        </p:txBody>
      </p:sp>
    </p:spTree>
    <p:extLst>
      <p:ext uri="{BB962C8B-B14F-4D97-AF65-F5344CB8AC3E}">
        <p14:creationId xmlns:p14="http://schemas.microsoft.com/office/powerpoint/2010/main" val="407906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F7D93B-F437-46A5-AC30-06578F428098}"/>
              </a:ext>
            </a:extLst>
          </p:cNvPr>
          <p:cNvSpPr txBox="1">
            <a:spLocks/>
          </p:cNvSpPr>
          <p:nvPr/>
        </p:nvSpPr>
        <p:spPr>
          <a:xfrm>
            <a:off x="481959" y="563952"/>
            <a:ext cx="3205138" cy="3006977"/>
          </a:xfrm>
          <a:prstGeom prst="rect">
            <a:avLst/>
          </a:prstGeom>
          <a:noFill/>
        </p:spPr>
        <p:txBody>
          <a:bodyPr wrap="square" lIns="0" tIns="36576" rIns="0" bIns="0" rtlCol="0" anchor="t">
            <a:spAutoFit/>
          </a:bodyPr>
          <a:lstStyle/>
          <a:p>
            <a:pPr lvl="0">
              <a:spcAft>
                <a:spcPts val="600"/>
              </a:spcAft>
              <a:buClr>
                <a:srgbClr val="FFD200"/>
              </a:buClr>
              <a:buSzPct val="70000"/>
              <a:defRPr/>
            </a:pPr>
            <a:r>
              <a:rPr kumimoji="0" lang="en-US" sz="1200" b="1" i="0" u="none" strike="noStrike" kern="0" cap="none" spc="0" normalizeH="0" baseline="0" noProof="0">
                <a:ln>
                  <a:noFill/>
                </a:ln>
                <a:solidFill>
                  <a:srgbClr val="FFE600"/>
                </a:solidFill>
                <a:effectLst/>
                <a:uLnTx/>
                <a:uFillTx/>
                <a:latin typeface="EYInterstate Light" panose="02000506000000020004" pitchFamily="2" charset="0"/>
              </a:rPr>
              <a:t>EY  </a:t>
            </a:r>
            <a:r>
              <a:rPr kumimoji="0" lang="en-US" sz="1200" b="0" i="0" u="none" strike="noStrike" kern="0" cap="none" spc="0" normalizeH="0" baseline="0" noProof="0">
                <a:ln>
                  <a:noFill/>
                </a:ln>
                <a:solidFill>
                  <a:srgbClr val="FFE600"/>
                </a:solidFill>
                <a:effectLst/>
                <a:uLnTx/>
                <a:uFillTx/>
                <a:latin typeface="EYInterstate Light" panose="02000506000000020004" pitchFamily="2" charset="0"/>
                <a:cs typeface="Arial"/>
              </a:rPr>
              <a:t>|  </a:t>
            </a:r>
            <a:r>
              <a:rPr lang="lv-LV" sz="1200" kern="0">
                <a:solidFill>
                  <a:srgbClr val="FFE600"/>
                </a:solidFill>
                <a:latin typeface="EYInterstate Light" panose="02000506000000020004" pitchFamily="2" charset="0"/>
                <a:cs typeface="Arial"/>
              </a:rPr>
              <a:t>Labākas darba pasaules izveide</a:t>
            </a:r>
            <a:endParaRPr kumimoji="0" lang="en-US" sz="1200" b="0" i="0" u="none" strike="noStrike" kern="0" cap="none" spc="0" normalizeH="0" baseline="0" noProof="0">
              <a:ln>
                <a:noFill/>
              </a:ln>
              <a:solidFill>
                <a:srgbClr val="FFE600"/>
              </a:solidFill>
              <a:effectLst/>
              <a:uLnTx/>
              <a:uFillTx/>
              <a:latin typeface="EYInterstate Light" panose="0200050600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endParaRPr kumimoji="0" lang="en-US" sz="1100" b="0" i="0" u="none" strike="noStrike" kern="0" cap="none" spc="0" normalizeH="0" baseline="0" noProof="0">
              <a:ln>
                <a:noFill/>
              </a:ln>
              <a:solidFill>
                <a:srgbClr val="FFFFFF"/>
              </a:solidFill>
              <a:effectLst/>
              <a:uLnTx/>
              <a:uFillTx/>
              <a:latin typeface="EYInterstate Light" panose="02000506000000020004" pitchFamily="2" charset="0"/>
              <a:cs typeface="Arial"/>
            </a:endParaRPr>
          </a:p>
          <a:p>
            <a:pPr>
              <a:buClr>
                <a:srgbClr val="FFD200"/>
              </a:buClr>
              <a:buSzPct val="70000"/>
              <a:defRPr/>
            </a:pPr>
            <a:r>
              <a:rPr lang="lv-LV" sz="1100" kern="0">
                <a:solidFill>
                  <a:srgbClr val="FFFFFF"/>
                </a:solidFill>
                <a:latin typeface="EYInterstate Light" panose="02000506000000020004" pitchFamily="2" charset="0"/>
              </a:rPr>
              <a:t>EY mērķis ir radīt labāku darba pasauli, palīdzēt radīt ilgtermiņa vērtību klientiem, darbiniekiem un sabiedrībai un veidot uzticību kapitāla tirgiem</a:t>
            </a:r>
            <a:r>
              <a:rPr lang="lt-LT" sz="1100" kern="0">
                <a:solidFill>
                  <a:srgbClr val="FFFFFF"/>
                </a:solidFill>
                <a:latin typeface="EYInterstate Light" panose="02000506000000020004" pitchFamily="2" charset="0"/>
              </a:rPr>
              <a:t>.</a:t>
            </a:r>
            <a:r>
              <a:rPr lang="en-IN" sz="1100" kern="0">
                <a:solidFill>
                  <a:srgbClr val="FFFFFF"/>
                </a:solidFill>
                <a:latin typeface="EYInterstate Light" panose="02000506000000020004" pitchFamily="2" charset="0"/>
              </a:rPr>
              <a:t> </a:t>
            </a:r>
          </a:p>
          <a:p>
            <a:pPr lvl="0">
              <a:buClr>
                <a:srgbClr val="FFD200"/>
              </a:buClr>
              <a:buSzPct val="70000"/>
              <a:defRPr/>
            </a:pPr>
            <a:endParaRPr lang="en-IN" sz="1100" kern="0">
              <a:solidFill>
                <a:srgbClr val="FFFFFF"/>
              </a:solidFill>
              <a:latin typeface="EYInterstate Light" panose="02000506000000020004" pitchFamily="2" charset="0"/>
            </a:endParaRPr>
          </a:p>
          <a:p>
            <a:pPr lvl="0">
              <a:buClr>
                <a:srgbClr val="FFD200"/>
              </a:buClr>
              <a:buSzPct val="70000"/>
              <a:defRPr/>
            </a:pPr>
            <a:r>
              <a:rPr lang="lv-LV" sz="1100" kern="0">
                <a:solidFill>
                  <a:srgbClr val="FFFFFF"/>
                </a:solidFill>
                <a:latin typeface="EYInterstate Light" panose="02000506000000020004" pitchFamily="2" charset="0"/>
              </a:rPr>
              <a:t>Pateicoties pieejamajiem datiem un tehnoloģijām, vairāk nekā 150 valstīs strādājošās dažādās EY darba grupas nodrošina klientu uzticību un palīdz tiem augt, pārveidoties un īstenot savu uzņēmējdarbību</a:t>
            </a:r>
            <a:r>
              <a:rPr lang="en-IN" sz="1100" kern="0">
                <a:solidFill>
                  <a:srgbClr val="FFFFFF"/>
                </a:solidFill>
                <a:latin typeface="EYInterstate Light" panose="02000506000000020004" pitchFamily="2" charset="0"/>
              </a:rPr>
              <a:t>. </a:t>
            </a:r>
          </a:p>
          <a:p>
            <a:pPr lvl="0">
              <a:buClr>
                <a:srgbClr val="FFD200"/>
              </a:buClr>
              <a:buSzPct val="70000"/>
              <a:defRPr/>
            </a:pPr>
            <a:endParaRPr lang="en-IN" sz="1100" kern="0">
              <a:solidFill>
                <a:srgbClr val="FFFFFF"/>
              </a:solidFill>
              <a:latin typeface="EYInterstate Light" panose="02000506000000020004" pitchFamily="2" charset="0"/>
            </a:endParaRPr>
          </a:p>
          <a:p>
            <a:pPr>
              <a:buClr>
                <a:srgbClr val="FFD200"/>
              </a:buClr>
              <a:buSzPct val="70000"/>
              <a:defRPr/>
            </a:pPr>
            <a:r>
              <a:rPr lang="lt-LT" sz="1100" kern="0">
                <a:solidFill>
                  <a:srgbClr val="FFFFFF"/>
                </a:solidFill>
                <a:latin typeface="EYInterstate Light" panose="02000506000000020004" pitchFamily="2" charset="0"/>
              </a:rPr>
              <a:t>EY </a:t>
            </a:r>
            <a:r>
              <a:rPr lang="lv-LV" sz="1100" kern="0">
                <a:solidFill>
                  <a:srgbClr val="FFFFFF"/>
                </a:solidFill>
                <a:latin typeface="EYInterstate Light" panose="02000506000000020004" pitchFamily="2" charset="0"/>
              </a:rPr>
              <a:t>revīzijas, konsultāciju, nodokļu, stratēģijas un darījumu, kā arī juridisko pakalpojumu darba grupas uzdod pareizos jautājumus, lai rastu jaunas atbildes uz mūsdienu pasaules sarežģītajiem jautājumiem</a:t>
            </a:r>
            <a:r>
              <a:rPr lang="en-IN" sz="1100" kern="0">
                <a:solidFill>
                  <a:srgbClr val="FFFFFF"/>
                </a:solidFill>
                <a:latin typeface="EYInterstate Light" panose="02000506000000020004" pitchFamily="2" charset="0"/>
              </a:rPr>
              <a:t>.</a:t>
            </a:r>
          </a:p>
        </p:txBody>
      </p:sp>
      <p:sp>
        <p:nvSpPr>
          <p:cNvPr id="6" name="TextBox 5">
            <a:extLst>
              <a:ext uri="{FF2B5EF4-FFF2-40B4-BE49-F238E27FC236}">
                <a16:creationId xmlns:a16="http://schemas.microsoft.com/office/drawing/2014/main" id="{3F4C4736-C3A7-467B-A607-EDA2D76DBE26}"/>
              </a:ext>
            </a:extLst>
          </p:cNvPr>
          <p:cNvSpPr txBox="1">
            <a:spLocks/>
          </p:cNvSpPr>
          <p:nvPr/>
        </p:nvSpPr>
        <p:spPr>
          <a:xfrm>
            <a:off x="8406581" y="563952"/>
            <a:ext cx="3309810" cy="2360646"/>
          </a:xfrm>
          <a:prstGeom prst="rect">
            <a:avLst/>
          </a:prstGeom>
          <a:noFill/>
        </p:spPr>
        <p:txBody>
          <a:bodyPr wrap="square" lIns="0" tIns="36576" rIns="0" bIns="0" rtlCol="0" anchor="t">
            <a:spAutoFit/>
          </a:bodyPr>
          <a:lstStyle/>
          <a:p>
            <a:pPr>
              <a:buClr>
                <a:srgbClr val="FFD200"/>
              </a:buClr>
              <a:buSzPct val="70000"/>
              <a:defRPr/>
            </a:pPr>
            <a:r>
              <a:rPr lang="lv-LV" sz="800" kern="0">
                <a:solidFill>
                  <a:srgbClr val="FFFFFF"/>
                </a:solidFill>
                <a:latin typeface="EYInterstate Light" panose="02000506000000020004" pitchFamily="2" charset="0"/>
              </a:rPr>
              <a:t>EY attiecināms gan uz globālo organizāciju kopumā, gan uz vienu vai vairākām Ernst &amp; Young Global Limited dalībfirmām, no kurām katra ir atsevišķa juridiska persona. Ernst &amp; Young Global Limited ir sabiedrība ar ierobežotu atbildību Lielbritānijā, kas nesniedz pakalpojumus klientiem. Informācija par to, kā EY vāc un izmanto personas datus, kā arī par datu aizsardzības tiesību aktos noteiktajām personas tiesībām sniegta tīmekļa vietnē ey.com/privacy. Papildu informācija par mūsu organizāciju sniegta tīmekļa vietnē ey.com</a:t>
            </a:r>
            <a:r>
              <a:rPr lang="en-US" sz="800" kern="0">
                <a:solidFill>
                  <a:srgbClr val="FFFFFF"/>
                </a:solidFill>
                <a:latin typeface="EYInterstate Light" panose="02000506000000020004" pitchFamily="2" charset="0"/>
              </a:rPr>
              <a:t>.</a:t>
            </a:r>
            <a:endParaRPr lang="en-IN" sz="800" kern="0">
              <a:solidFill>
                <a:srgbClr val="FFFFFF"/>
              </a:solidFill>
              <a:latin typeface="EYInterstate Light" panose="02000506000000020004" pitchFamily="2" charset="0"/>
            </a:endParaRPr>
          </a:p>
          <a:p>
            <a:pPr lvl="0">
              <a:buClr>
                <a:srgbClr val="FFD200"/>
              </a:buClr>
              <a:buSzPct val="70000"/>
              <a:defRPr/>
            </a:pPr>
            <a:endParaRPr lang="en-IN" sz="800" kern="0">
              <a:solidFill>
                <a:srgbClr val="FFFFFF"/>
              </a:solidFill>
              <a:latin typeface="EYInterstate Light" panose="02000506000000020004" pitchFamily="2" charset="0"/>
            </a:endParaRPr>
          </a:p>
          <a:p>
            <a:pPr lvl="0">
              <a:buClr>
                <a:srgbClr val="FFD200"/>
              </a:buClr>
              <a:buSzPct val="70000"/>
              <a:defRPr/>
            </a:pPr>
            <a:r>
              <a:rPr lang="en-IN" sz="800" kern="0">
                <a:solidFill>
                  <a:srgbClr val="FFFFFF"/>
                </a:solidFill>
                <a:latin typeface="EYInterstate Light" panose="02000506000000020004" pitchFamily="2" charset="0"/>
              </a:rPr>
              <a:t>© </a:t>
            </a:r>
            <a:r>
              <a:rPr lang="lv-LV" sz="800" kern="0">
                <a:solidFill>
                  <a:srgbClr val="FFFFFF"/>
                </a:solidFill>
                <a:latin typeface="EYInterstate Light" panose="02000506000000020004" pitchFamily="2" charset="0"/>
              </a:rPr>
              <a:t>2021</a:t>
            </a:r>
            <a:r>
              <a:rPr lang="en-IN" sz="800" kern="0">
                <a:solidFill>
                  <a:srgbClr val="FFFFFF"/>
                </a:solidFill>
                <a:latin typeface="EYInterstate Light" panose="02000506000000020004" pitchFamily="2" charset="0"/>
              </a:rPr>
              <a:t> Ernst &amp; Young Baltic SIA. </a:t>
            </a:r>
          </a:p>
          <a:p>
            <a:pPr>
              <a:buClr>
                <a:srgbClr val="FFD200"/>
              </a:buClr>
              <a:buSzPct val="70000"/>
              <a:defRPr/>
            </a:pPr>
            <a:r>
              <a:rPr lang="lv-LV" sz="800" kern="0">
                <a:solidFill>
                  <a:srgbClr val="FFFFFF"/>
                </a:solidFill>
                <a:latin typeface="EYInterstate Light" panose="02000506000000020004" pitchFamily="2" charset="0"/>
              </a:rPr>
              <a:t>Visas tiesības aizsargātas</a:t>
            </a:r>
            <a:r>
              <a:rPr lang="en-US" sz="800" kern="0">
                <a:solidFill>
                  <a:srgbClr val="FFFFFF"/>
                </a:solidFill>
                <a:latin typeface="EYInterstate Light" panose="02000506000000020004" pitchFamily="2" charset="0"/>
              </a:rPr>
              <a:t>.</a:t>
            </a:r>
            <a:endParaRPr lang="en-IN" sz="800" kern="0">
              <a:solidFill>
                <a:srgbClr val="FFFFFF"/>
              </a:solidFill>
              <a:latin typeface="EYInterstate Light" panose="02000506000000020004" pitchFamily="2" charset="0"/>
            </a:endParaRPr>
          </a:p>
          <a:p>
            <a:pPr>
              <a:buClr>
                <a:srgbClr val="FFD200"/>
              </a:buClr>
              <a:buSzPct val="70000"/>
              <a:defRPr/>
            </a:pPr>
            <a:endParaRPr lang="en-IN" sz="800" kern="0">
              <a:solidFill>
                <a:srgbClr val="FFFFFF"/>
              </a:solidFill>
              <a:latin typeface="EYInterstate Light" panose="02000506000000020004" pitchFamily="2" charset="0"/>
            </a:endParaRPr>
          </a:p>
          <a:p>
            <a:pPr lvl="0">
              <a:buClr>
                <a:srgbClr val="FFD200"/>
              </a:buClr>
              <a:buSzPct val="70000"/>
              <a:defRPr/>
            </a:pPr>
            <a:r>
              <a:rPr lang="lt-LT" sz="700" kern="0">
                <a:solidFill>
                  <a:srgbClr val="FFFFFF"/>
                </a:solidFill>
                <a:latin typeface="EYInterstate Light" panose="02000506000000020004" pitchFamily="2" charset="0"/>
              </a:rPr>
              <a:t>EY</a:t>
            </a:r>
            <a:r>
              <a:rPr lang="en-US" sz="700" kern="0">
                <a:solidFill>
                  <a:srgbClr val="FFFFFF"/>
                </a:solidFill>
                <a:latin typeface="EYInterstate Light" panose="02000506000000020004" pitchFamily="2" charset="0"/>
              </a:rPr>
              <a:t> </a:t>
            </a:r>
            <a:r>
              <a:rPr lang="lv-LV" sz="700" kern="0">
                <a:solidFill>
                  <a:srgbClr val="FFFFFF"/>
                </a:solidFill>
                <a:latin typeface="EYInterstate Light" panose="02000506000000020004" pitchFamily="2" charset="0"/>
              </a:rPr>
              <a:t>ir Ernst &amp; Young Global dalībfirma, vadošais profesionālo pakalpojumu sniedzējs Baltijā. Vairāk nekā 700 Baltijas valstīs strādājošo EY speciālistu sniedz revīzijas, konsultāciju, nodokļu, grāmatvedības, stratēģijas un darījumu, kā arī juridiskos pakalpojumus</a:t>
            </a:r>
            <a:r>
              <a:rPr lang="en-US" sz="700" kern="0">
                <a:solidFill>
                  <a:srgbClr val="FFFFFF"/>
                </a:solidFill>
                <a:latin typeface="EYInterstate Light" panose="02000506000000020004" pitchFamily="2" charset="0"/>
              </a:rPr>
              <a:t>.</a:t>
            </a:r>
          </a:p>
          <a:p>
            <a:pPr lvl="0">
              <a:spcAft>
                <a:spcPts val="600"/>
              </a:spcAft>
              <a:buClr>
                <a:srgbClr val="FFD200"/>
              </a:buClr>
              <a:buSzPct val="70000"/>
              <a:defRPr/>
            </a:pPr>
            <a:endParaRPr lang="en-IN" sz="700" kern="0">
              <a:solidFill>
                <a:srgbClr val="FFFFFF"/>
              </a:solidFill>
              <a:latin typeface="EYInterstate Light" panose="02000506000000020004" pitchFamily="2" charset="0"/>
            </a:endParaRPr>
          </a:p>
          <a:p>
            <a:pPr lvl="0">
              <a:spcAft>
                <a:spcPts val="600"/>
              </a:spcAft>
              <a:buClr>
                <a:srgbClr val="FFD200"/>
              </a:buClr>
              <a:buSzPct val="70000"/>
              <a:defRPr/>
            </a:pPr>
            <a:r>
              <a:rPr lang="en-IN" sz="1100" kern="0">
                <a:solidFill>
                  <a:srgbClr val="FFFFFF"/>
                </a:solidFill>
                <a:latin typeface="EYInterstate Light" panose="02000506000000020004" pitchFamily="2" charset="0"/>
              </a:rPr>
              <a:t>ey.com</a:t>
            </a:r>
          </a:p>
        </p:txBody>
      </p:sp>
    </p:spTree>
    <p:extLst>
      <p:ext uri="{BB962C8B-B14F-4D97-AF65-F5344CB8AC3E}">
        <p14:creationId xmlns:p14="http://schemas.microsoft.com/office/powerpoint/2010/main" val="1573863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96E21AE1-2A86-4C9D-B3EF-C0C2E43162EA}"/>
              </a:ext>
            </a:extLst>
          </p:cNvPr>
          <p:cNvSpPr>
            <a:spLocks/>
          </p:cNvSpPr>
          <p:nvPr/>
        </p:nvSpPr>
        <p:spPr>
          <a:xfrm>
            <a:off x="7096051" y="1907360"/>
            <a:ext cx="4420387" cy="3579833"/>
          </a:xfrm>
          <a:prstGeom prst="rect">
            <a:avLst/>
          </a:prstGeom>
          <a:solidFill>
            <a:schemeClr val="bg1">
              <a:lumMod val="20000"/>
              <a:lumOff val="80000"/>
            </a:schemeClr>
          </a:solidFill>
          <a:ln w="19050" cap="flat" cmpd="sng" algn="ctr">
            <a:noFill/>
            <a:prstDash val="solid"/>
          </a:ln>
          <a:effectLst/>
        </p:spPr>
        <p:txBody>
          <a:bodyPr lIns="144000" tIns="46800" rIns="90000" bIns="46800" rtlCol="0" anchor="ctr" anchorCtr="0"/>
          <a:lstStyle/>
          <a:p>
            <a:pPr marL="190500" marR="0" lvl="1" indent="0" algn="l" defTabSz="914400" rtl="0" eaLnBrk="1" fontAlgn="auto" latinLnBrk="0" hangingPunct="1">
              <a:lnSpc>
                <a:spcPct val="100000"/>
              </a:lnSpc>
              <a:spcBef>
                <a:spcPts val="0"/>
              </a:spcBef>
              <a:spcAft>
                <a:spcPts val="600"/>
              </a:spcAft>
              <a:buClr>
                <a:srgbClr val="646464"/>
              </a:buClr>
              <a:buSzPct val="75000"/>
              <a:buFontTx/>
              <a:buNone/>
              <a:tabLst/>
              <a:defRPr/>
            </a:pPr>
            <a:endParaRPr kumimoji="0" lang="lv-LV" sz="1000" b="0" i="0" u="none" strike="noStrike" kern="1200" cap="none" spc="0" normalizeH="0" baseline="0" noProof="0">
              <a:ln>
                <a:noFill/>
              </a:ln>
              <a:solidFill>
                <a:srgbClr val="646464"/>
              </a:solidFill>
              <a:effectLst/>
              <a:uLnTx/>
              <a:uFillTx/>
              <a:latin typeface="EYInterstate Light" panose="02000506000000020004" pitchFamily="2" charset="0"/>
              <a:cs typeface="Arial"/>
            </a:endParaRPr>
          </a:p>
        </p:txBody>
      </p:sp>
      <p:sp>
        <p:nvSpPr>
          <p:cNvPr id="7" name="Title 1">
            <a:extLst>
              <a:ext uri="{FF2B5EF4-FFF2-40B4-BE49-F238E27FC236}">
                <a16:creationId xmlns:a16="http://schemas.microsoft.com/office/drawing/2014/main" id="{120F0210-34CD-4D22-8A3D-FB54AF7D8E2D}"/>
              </a:ext>
            </a:extLst>
          </p:cNvPr>
          <p:cNvSpPr>
            <a:spLocks noGrp="1"/>
          </p:cNvSpPr>
          <p:nvPr>
            <p:ph type="title"/>
          </p:nvPr>
        </p:nvSpPr>
        <p:spPr>
          <a:xfrm>
            <a:off x="1428927" y="246887"/>
            <a:ext cx="10168764" cy="590400"/>
          </a:xfrm>
        </p:spPr>
        <p:txBody>
          <a:bodyPr/>
          <a:lstStyle/>
          <a:p>
            <a:r>
              <a:rPr lang="lv-LV" sz="2400" b="1" kern="1200">
                <a:solidFill>
                  <a:schemeClr val="bg1"/>
                </a:solidFill>
                <a:ea typeface="+mn-ea"/>
                <a:cs typeface="+mn-cs"/>
              </a:rPr>
              <a:t>Metodika pašvaldības pakalpojumu sniegšanas vietu skaita un lokācijas noteikšanai</a:t>
            </a:r>
            <a:br>
              <a:rPr lang="lv-LV" sz="2400" b="1" kern="1200">
                <a:solidFill>
                  <a:schemeClr val="bg1"/>
                </a:solidFill>
                <a:ea typeface="+mn-ea"/>
                <a:cs typeface="+mn-cs"/>
              </a:rPr>
            </a:br>
            <a:endParaRPr lang="lv-LV"/>
          </a:p>
        </p:txBody>
      </p:sp>
      <p:sp>
        <p:nvSpPr>
          <p:cNvPr id="6" name="Slide Number Placeholder 5">
            <a:extLst>
              <a:ext uri="{FF2B5EF4-FFF2-40B4-BE49-F238E27FC236}">
                <a16:creationId xmlns:a16="http://schemas.microsoft.com/office/drawing/2014/main" id="{02F04FDB-83DA-489B-A7BF-C756B246D5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Lapa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Light" panose="02000506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44" name="Content Placeholder 10">
            <a:extLst>
              <a:ext uri="{FF2B5EF4-FFF2-40B4-BE49-F238E27FC236}">
                <a16:creationId xmlns:a16="http://schemas.microsoft.com/office/drawing/2014/main" id="{76C77B4D-2975-41F7-86AD-B8BDBFA8ECD0}"/>
              </a:ext>
            </a:extLst>
          </p:cNvPr>
          <p:cNvSpPr>
            <a:spLocks noGrp="1"/>
          </p:cNvSpPr>
          <p:nvPr>
            <p:ph idx="1"/>
          </p:nvPr>
        </p:nvSpPr>
        <p:spPr>
          <a:xfrm>
            <a:off x="609919" y="1137920"/>
            <a:ext cx="10971210" cy="800010"/>
          </a:xfrm>
        </p:spPr>
        <p:txBody>
          <a:bodyPr/>
          <a:lstStyle/>
          <a:p>
            <a:pPr marL="0" indent="0" algn="just">
              <a:buNone/>
            </a:pPr>
            <a:r>
              <a:rPr lang="lv-LV" sz="1400" dirty="0"/>
              <a:t>Metodika pašvaldības pakalpojumu sniegšanas vietu skaita un lokācijas noteikšanai atbalstīs pašvaldības veikt objektīvu </a:t>
            </a:r>
            <a:r>
              <a:rPr lang="lv-LV" sz="1400" dirty="0" err="1"/>
              <a:t>izvērtējumu</a:t>
            </a:r>
            <a:r>
              <a:rPr lang="lv-LV" sz="1400" dirty="0"/>
              <a:t> par nākotnē plānotu klātienes pakalpojumu nodrošināšanu, kā arī sniegs iespēju plānot un optimizēt klātienes pakalpojumu sniegšanas vietu skaitu (skat. 3. lapu).</a:t>
            </a:r>
          </a:p>
        </p:txBody>
      </p:sp>
      <p:sp>
        <p:nvSpPr>
          <p:cNvPr id="83" name="Rectangle 82">
            <a:extLst>
              <a:ext uri="{FF2B5EF4-FFF2-40B4-BE49-F238E27FC236}">
                <a16:creationId xmlns:a16="http://schemas.microsoft.com/office/drawing/2014/main" id="{6636186F-3CB5-4BB4-B979-CABE15AD89D9}"/>
              </a:ext>
            </a:extLst>
          </p:cNvPr>
          <p:cNvSpPr>
            <a:spLocks/>
          </p:cNvSpPr>
          <p:nvPr/>
        </p:nvSpPr>
        <p:spPr>
          <a:xfrm>
            <a:off x="2517293" y="1899366"/>
            <a:ext cx="4420387" cy="3587825"/>
          </a:xfrm>
          <a:prstGeom prst="rect">
            <a:avLst/>
          </a:prstGeom>
          <a:solidFill>
            <a:srgbClr val="FFE600"/>
          </a:solidFill>
          <a:ln w="19050" cap="flat" cmpd="sng" algn="ctr">
            <a:noFill/>
            <a:prstDash val="solid"/>
          </a:ln>
          <a:effectLst/>
        </p:spPr>
        <p:txBody>
          <a:bodyPr lIns="144000" tIns="46800" rIns="90000" bIns="46800" rtlCol="0" anchor="ctr" anchorCtr="0"/>
          <a:lstStyle/>
          <a:p>
            <a:pPr marL="190500" marR="0" lvl="1" indent="0" algn="l" defTabSz="914400" rtl="0" eaLnBrk="1" fontAlgn="auto" latinLnBrk="0" hangingPunct="1">
              <a:lnSpc>
                <a:spcPct val="100000"/>
              </a:lnSpc>
              <a:spcBef>
                <a:spcPts val="0"/>
              </a:spcBef>
              <a:spcAft>
                <a:spcPts val="600"/>
              </a:spcAft>
              <a:buClr>
                <a:srgbClr val="646464"/>
              </a:buClr>
              <a:buSzPct val="75000"/>
              <a:buFontTx/>
              <a:buNone/>
              <a:tabLst/>
              <a:defRPr/>
            </a:pPr>
            <a:endParaRPr kumimoji="0" lang="lv-LV" sz="1000" b="0" i="0" u="none" strike="noStrike" kern="1200" cap="none" spc="0" normalizeH="0" baseline="0" noProof="0">
              <a:ln>
                <a:noFill/>
              </a:ln>
              <a:solidFill>
                <a:srgbClr val="646464"/>
              </a:solidFill>
              <a:effectLst/>
              <a:uLnTx/>
              <a:uFillTx/>
              <a:latin typeface="EYInterstate Light" panose="02000506000000020004" pitchFamily="2" charset="0"/>
              <a:cs typeface="Arial"/>
            </a:endParaRPr>
          </a:p>
        </p:txBody>
      </p:sp>
      <p:sp>
        <p:nvSpPr>
          <p:cNvPr id="86" name="Content Placeholder 10">
            <a:extLst>
              <a:ext uri="{FF2B5EF4-FFF2-40B4-BE49-F238E27FC236}">
                <a16:creationId xmlns:a16="http://schemas.microsoft.com/office/drawing/2014/main" id="{04CA5EEA-AC85-4C0B-B0A5-5641B4B944EC}"/>
              </a:ext>
            </a:extLst>
          </p:cNvPr>
          <p:cNvSpPr txBox="1">
            <a:spLocks/>
          </p:cNvSpPr>
          <p:nvPr/>
        </p:nvSpPr>
        <p:spPr>
          <a:xfrm>
            <a:off x="2704654" y="2577916"/>
            <a:ext cx="4004022" cy="437182"/>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lv-LV" sz="1400" b="0" i="0" u="none" strike="noStrike" kern="1200" cap="none" spc="0" normalizeH="0" baseline="0" noProof="0">
                <a:ln>
                  <a:noFill/>
                </a:ln>
                <a:solidFill>
                  <a:srgbClr val="2E2E38"/>
                </a:solidFill>
                <a:effectLst/>
                <a:uLnTx/>
                <a:uFillTx/>
              </a:rPr>
              <a:t>Šis izvērtējums tiek realizēts caur lēmumu koka principu:</a:t>
            </a:r>
          </a:p>
          <a:p>
            <a:pPr marL="143510" marR="0" lvl="0" indent="0" algn="just"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lv-LV" sz="1400" b="0" i="0" u="none" strike="noStrike" kern="1200" cap="none" spc="0" normalizeH="0" baseline="0" noProof="0">
                <a:ln>
                  <a:noFill/>
                </a:ln>
                <a:solidFill>
                  <a:srgbClr val="2E2E38"/>
                </a:solidFill>
                <a:effectLst/>
                <a:uLnTx/>
                <a:uFillTx/>
              </a:rPr>
              <a:t>1. Vispirms, tiek veikta </a:t>
            </a:r>
            <a:r>
              <a:rPr kumimoji="0" lang="lv-LV" sz="1400" b="0" i="0" u="sng" strike="noStrike" kern="1200" cap="none" spc="0" normalizeH="0" baseline="0" noProof="0">
                <a:ln>
                  <a:noFill/>
                </a:ln>
                <a:solidFill>
                  <a:srgbClr val="2E2E38"/>
                </a:solidFill>
                <a:effectLst/>
                <a:uLnTx/>
                <a:uFillTx/>
              </a:rPr>
              <a:t>ģeogrāfiskā segmentēšana</a:t>
            </a:r>
            <a:r>
              <a:rPr kumimoji="0" lang="lv-LV" sz="1400" b="0" i="0" u="none" strike="noStrike" kern="1200" cap="none" spc="0" normalizeH="0" baseline="0" noProof="0">
                <a:ln>
                  <a:noFill/>
                </a:ln>
                <a:solidFill>
                  <a:srgbClr val="2E2E38"/>
                </a:solidFill>
                <a:effectLst/>
                <a:uLnTx/>
                <a:uFillTx/>
              </a:rPr>
              <a:t> un tiek identificētas analizējamās pakalpojumu sniegšanas vietas.</a:t>
            </a:r>
          </a:p>
          <a:p>
            <a:pPr marL="143510" marR="0" lvl="0" indent="0" algn="just"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lv-LV" sz="1400" b="0" i="0" u="none" strike="noStrike" kern="1200" cap="none" spc="0" normalizeH="0" baseline="0" noProof="0">
                <a:ln>
                  <a:noFill/>
                </a:ln>
                <a:solidFill>
                  <a:srgbClr val="2E2E38"/>
                </a:solidFill>
                <a:effectLst/>
                <a:uLnTx/>
                <a:uFillTx/>
              </a:rPr>
              <a:t>2. Tiek veikta sākotnējā atlase un vietas  atbilstības/ neatbilstības tiek vērtētas pēc </a:t>
            </a:r>
            <a:r>
              <a:rPr kumimoji="0" lang="lv-LV" sz="1400" b="0" i="0" u="sng" strike="noStrike" kern="1200" cap="none" spc="0" normalizeH="0" baseline="0" noProof="0">
                <a:ln>
                  <a:noFill/>
                </a:ln>
                <a:solidFill>
                  <a:srgbClr val="2E2E38"/>
                </a:solidFill>
                <a:effectLst/>
                <a:uLnTx/>
                <a:uFillTx/>
              </a:rPr>
              <a:t>izslēdzošajiem nosacījumiem</a:t>
            </a:r>
            <a:r>
              <a:rPr kumimoji="0" lang="lv-LV" sz="1400" b="0" i="0" u="none" strike="noStrike" kern="1200" cap="none" spc="0" normalizeH="0" baseline="0" noProof="0">
                <a:ln>
                  <a:noFill/>
                </a:ln>
                <a:solidFill>
                  <a:srgbClr val="2E2E38"/>
                </a:solidFill>
                <a:effectLst/>
                <a:uLnTx/>
                <a:uFillTx/>
              </a:rPr>
              <a:t>.</a:t>
            </a:r>
          </a:p>
          <a:p>
            <a:pPr marL="143510" marR="0" lvl="0" indent="0" algn="just"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lv-LV" sz="1400" b="0" i="0" u="none" strike="noStrike" kern="1200" cap="none" spc="0" normalizeH="0" baseline="0" noProof="0">
                <a:ln>
                  <a:noFill/>
                </a:ln>
                <a:solidFill>
                  <a:srgbClr val="2E2E38"/>
                </a:solidFill>
                <a:effectLst/>
                <a:uLnTx/>
                <a:uFillTx/>
              </a:rPr>
              <a:t>3. Tālāk atlasītajām vietām tiek veikta </a:t>
            </a:r>
            <a:r>
              <a:rPr kumimoji="0" lang="lv-LV" sz="1400" b="0" i="0" u="sng" strike="noStrike" kern="1200" cap="none" spc="0" normalizeH="0" baseline="0" noProof="0" err="1">
                <a:ln>
                  <a:noFill/>
                </a:ln>
                <a:solidFill>
                  <a:srgbClr val="2E2E38"/>
                </a:solidFill>
                <a:effectLst/>
                <a:uLnTx/>
                <a:uFillTx/>
              </a:rPr>
              <a:t>multi</a:t>
            </a:r>
            <a:r>
              <a:rPr kumimoji="0" lang="lv-LV" sz="1400" b="0" i="0" u="sng" strike="noStrike" kern="1200" cap="none" spc="0" normalizeH="0" baseline="0" noProof="0">
                <a:ln>
                  <a:noFill/>
                </a:ln>
                <a:solidFill>
                  <a:srgbClr val="2E2E38"/>
                </a:solidFill>
                <a:effectLst/>
                <a:uLnTx/>
                <a:uFillTx/>
              </a:rPr>
              <a:t>-kritēriju analīze</a:t>
            </a:r>
            <a:r>
              <a:rPr kumimoji="0" lang="lv-LV" sz="1400" b="0" i="0" u="none" strike="noStrike" kern="1200" cap="none" spc="0" normalizeH="0" baseline="0" noProof="0">
                <a:ln>
                  <a:noFill/>
                </a:ln>
                <a:solidFill>
                  <a:srgbClr val="2E2E38"/>
                </a:solidFill>
                <a:effectLst/>
                <a:uLnTx/>
                <a:uFillTx/>
              </a:rPr>
              <a:t> un rezultāti tiek kvantificēti.</a:t>
            </a:r>
          </a:p>
          <a:p>
            <a:pPr marL="143510" marR="0" lvl="0" indent="0" algn="just"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lv-LV" sz="1400" b="0" i="0" u="none" strike="noStrike" kern="1200" cap="none" spc="0" normalizeH="0" baseline="0" noProof="0">
                <a:ln>
                  <a:noFill/>
                </a:ln>
                <a:solidFill>
                  <a:srgbClr val="2E2E38"/>
                </a:solidFill>
                <a:effectLst/>
                <a:uLnTx/>
                <a:uFillTx/>
              </a:rPr>
              <a:t>4. Tiek analizēts vietas darbības </a:t>
            </a:r>
            <a:r>
              <a:rPr kumimoji="0" lang="lv-LV" sz="1400" b="0" i="0" u="sng" strike="noStrike" kern="1200" cap="none" spc="0" normalizeH="0" baseline="0" noProof="0">
                <a:ln>
                  <a:noFill/>
                </a:ln>
                <a:solidFill>
                  <a:srgbClr val="2E2E38"/>
                </a:solidFill>
                <a:effectLst/>
                <a:uLnTx/>
                <a:uFillTx/>
              </a:rPr>
              <a:t>kapacitātes aspekts</a:t>
            </a:r>
            <a:r>
              <a:rPr kumimoji="0" lang="lv-LV" sz="1400" b="0" i="0" u="none" strike="noStrike" kern="1200" cap="none" spc="0" normalizeH="0" baseline="0" noProof="0">
                <a:ln>
                  <a:noFill/>
                </a:ln>
                <a:solidFill>
                  <a:srgbClr val="2E2E38"/>
                </a:solidFill>
                <a:effectLst/>
                <a:uLnTx/>
                <a:uFillTx/>
              </a:rPr>
              <a:t>.</a:t>
            </a:r>
          </a:p>
        </p:txBody>
      </p:sp>
      <p:sp>
        <p:nvSpPr>
          <p:cNvPr id="91" name="TextBox 90">
            <a:extLst>
              <a:ext uri="{FF2B5EF4-FFF2-40B4-BE49-F238E27FC236}">
                <a16:creationId xmlns:a16="http://schemas.microsoft.com/office/drawing/2014/main" id="{78E40900-A633-491B-AFA7-85D9E5B26E78}"/>
              </a:ext>
            </a:extLst>
          </p:cNvPr>
          <p:cNvSpPr txBox="1"/>
          <p:nvPr/>
        </p:nvSpPr>
        <p:spPr>
          <a:xfrm>
            <a:off x="764995" y="3303177"/>
            <a:ext cx="1454032" cy="16004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2E2E38"/>
                </a:solidFill>
                <a:effectLst/>
                <a:uLnTx/>
                <a:uFillTx/>
                <a:latin typeface="EYInterstate Light" panose="02000506000000020004" pitchFamily="2" charset="0"/>
              </a:rPr>
              <a:t>Metodika paredz kvantitatīvo un kvalitatīvo kritēriju analīzi divās grupās.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lv-LV" sz="1400" b="0" i="0" u="none" strike="noStrike" kern="1200" cap="none" spc="0" normalizeH="0" baseline="0" noProof="0" dirty="0">
              <a:ln>
                <a:noFill/>
              </a:ln>
              <a:solidFill>
                <a:srgbClr val="2E2E38"/>
              </a:solidFill>
              <a:effectLst/>
              <a:uLnTx/>
              <a:uFillTx/>
              <a:latin typeface="EYInterstate Light" panose="02000506000000020004" pitchFamily="2" charset="0"/>
            </a:endParaRPr>
          </a:p>
        </p:txBody>
      </p:sp>
      <p:sp>
        <p:nvSpPr>
          <p:cNvPr id="84" name="Rectangle 20">
            <a:extLst>
              <a:ext uri="{FF2B5EF4-FFF2-40B4-BE49-F238E27FC236}">
                <a16:creationId xmlns:a16="http://schemas.microsoft.com/office/drawing/2014/main" id="{ABBD4FDE-48B0-4756-9B42-EDF0FEB2D9E9}"/>
              </a:ext>
            </a:extLst>
          </p:cNvPr>
          <p:cNvSpPr/>
          <p:nvPr/>
        </p:nvSpPr>
        <p:spPr>
          <a:xfrm>
            <a:off x="645997" y="1907360"/>
            <a:ext cx="1692028" cy="448395"/>
          </a:xfrm>
          <a:custGeom>
            <a:avLst/>
            <a:gdLst>
              <a:gd name="connsiteX0" fmla="*/ 0 w 3133656"/>
              <a:gd name="connsiteY0" fmla="*/ 0 h 452367"/>
              <a:gd name="connsiteX1" fmla="*/ 3133656 w 3133656"/>
              <a:gd name="connsiteY1" fmla="*/ 0 h 452367"/>
              <a:gd name="connsiteX2" fmla="*/ 3133656 w 3133656"/>
              <a:gd name="connsiteY2" fmla="*/ 452367 h 452367"/>
              <a:gd name="connsiteX3" fmla="*/ 0 w 3133656"/>
              <a:gd name="connsiteY3" fmla="*/ 452367 h 452367"/>
              <a:gd name="connsiteX4" fmla="*/ 0 w 3133656"/>
              <a:gd name="connsiteY4" fmla="*/ 0 h 452367"/>
              <a:gd name="connsiteX0" fmla="*/ 0 w 3133656"/>
              <a:gd name="connsiteY0" fmla="*/ 13157 h 465524"/>
              <a:gd name="connsiteX1" fmla="*/ 2317932 w 3133656"/>
              <a:gd name="connsiteY1" fmla="*/ 0 h 465524"/>
              <a:gd name="connsiteX2" fmla="*/ 3133656 w 3133656"/>
              <a:gd name="connsiteY2" fmla="*/ 465524 h 465524"/>
              <a:gd name="connsiteX3" fmla="*/ 0 w 3133656"/>
              <a:gd name="connsiteY3" fmla="*/ 465524 h 465524"/>
              <a:gd name="connsiteX4" fmla="*/ 0 w 3133656"/>
              <a:gd name="connsiteY4" fmla="*/ 13157 h 465524"/>
              <a:gd name="connsiteX0" fmla="*/ 0 w 3140234"/>
              <a:gd name="connsiteY0" fmla="*/ 0 h 452367"/>
              <a:gd name="connsiteX1" fmla="*/ 3140234 w 3140234"/>
              <a:gd name="connsiteY1" fmla="*/ 6578 h 452367"/>
              <a:gd name="connsiteX2" fmla="*/ 3133656 w 3140234"/>
              <a:gd name="connsiteY2" fmla="*/ 452367 h 452367"/>
              <a:gd name="connsiteX3" fmla="*/ 0 w 3140234"/>
              <a:gd name="connsiteY3" fmla="*/ 452367 h 452367"/>
              <a:gd name="connsiteX4" fmla="*/ 0 w 3140234"/>
              <a:gd name="connsiteY4" fmla="*/ 0 h 452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234" h="452367">
                <a:moveTo>
                  <a:pt x="0" y="0"/>
                </a:moveTo>
                <a:lnTo>
                  <a:pt x="3140234" y="6578"/>
                </a:lnTo>
                <a:cubicBezTo>
                  <a:pt x="3138041" y="155174"/>
                  <a:pt x="3135849" y="303771"/>
                  <a:pt x="3133656" y="452367"/>
                </a:cubicBezTo>
                <a:lnTo>
                  <a:pt x="0" y="452367"/>
                </a:lnTo>
                <a:lnTo>
                  <a:pt x="0" y="0"/>
                </a:lnTo>
                <a:close/>
              </a:path>
            </a:pathLst>
          </a:custGeom>
          <a:solidFill>
            <a:srgbClr val="808080">
              <a:alpha val="77000"/>
            </a:srgbClr>
          </a:solidFill>
          <a:ln w="19050" cap="flat" cmpd="sng" algn="ctr">
            <a:solidFill>
              <a:schemeClr val="bg1"/>
            </a:solidFill>
            <a:prstDash val="solid"/>
          </a:ln>
          <a:effectLst>
            <a:outerShdw blurRad="50800" dist="38100" dir="2700000" algn="tl" rotWithShape="0">
              <a:prstClr val="black">
                <a:alpha val="40000"/>
              </a:prstClr>
            </a:outerShdw>
          </a:effectLst>
        </p:spPr>
        <p:txBody>
          <a:bodyPr lIns="144000" tIns="46800" rIns="90000" bIns="46800" rtlCol="0" anchor="ctr" anchorCtr="0"/>
          <a:lstStyle/>
          <a:p>
            <a:pPr marL="0" marR="0" lvl="0" indent="0" algn="ctr" defTabSz="1043056" rtl="0" eaLnBrk="1" fontAlgn="auto" latinLnBrk="0" hangingPunct="1">
              <a:lnSpc>
                <a:spcPct val="100000"/>
              </a:lnSpc>
              <a:spcBef>
                <a:spcPts val="0"/>
              </a:spcBef>
              <a:spcAft>
                <a:spcPts val="0"/>
              </a:spcAft>
              <a:buClr>
                <a:srgbClr val="FFD200"/>
              </a:buClr>
              <a:buSzPct val="80000"/>
              <a:buFontTx/>
              <a:buNone/>
              <a:tabLst/>
              <a:defRPr/>
            </a:pPr>
            <a:r>
              <a:rPr kumimoji="0" lang="lv-LV" sz="1400" b="1" i="0" u="none" strike="noStrike" kern="0" cap="none" spc="0" normalizeH="0" baseline="0" noProof="0" dirty="0">
                <a:ln>
                  <a:noFill/>
                </a:ln>
                <a:solidFill>
                  <a:srgbClr val="FFFFFF"/>
                </a:solidFill>
                <a:effectLst/>
                <a:uLnTx/>
                <a:uFillTx/>
                <a:latin typeface="EYInterstate Light" panose="02000506000000020004" pitchFamily="2" charset="0"/>
              </a:rPr>
              <a:t>Metodikas būtība</a:t>
            </a:r>
            <a:endParaRPr kumimoji="0" lang="en-AU" sz="1400" b="1" i="0" u="none" strike="noStrike" kern="0" cap="none" spc="0" normalizeH="0" baseline="0" noProof="0" dirty="0">
              <a:ln>
                <a:noFill/>
              </a:ln>
              <a:solidFill>
                <a:srgbClr val="FFFFFF"/>
              </a:solidFill>
              <a:effectLst/>
              <a:uLnTx/>
              <a:uFillTx/>
              <a:latin typeface="EYInterstate Light" panose="02000506000000020004" pitchFamily="2" charset="0"/>
            </a:endParaRPr>
          </a:p>
        </p:txBody>
      </p:sp>
      <p:sp>
        <p:nvSpPr>
          <p:cNvPr id="94" name="Content Placeholder 10">
            <a:extLst>
              <a:ext uri="{FF2B5EF4-FFF2-40B4-BE49-F238E27FC236}">
                <a16:creationId xmlns:a16="http://schemas.microsoft.com/office/drawing/2014/main" id="{15A5A145-76CF-47DD-9383-45F29CC47F19}"/>
              </a:ext>
            </a:extLst>
          </p:cNvPr>
          <p:cNvSpPr txBox="1">
            <a:spLocks/>
          </p:cNvSpPr>
          <p:nvPr/>
        </p:nvSpPr>
        <p:spPr>
          <a:xfrm>
            <a:off x="7394317" y="2019972"/>
            <a:ext cx="3823854" cy="437182"/>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lv-LV" sz="1400" b="1" i="0" u="none" strike="noStrike" kern="1200" cap="none" spc="0" normalizeH="0" baseline="0" noProof="0">
                <a:ln>
                  <a:noFill/>
                </a:ln>
                <a:solidFill>
                  <a:srgbClr val="2E2E38"/>
                </a:solidFill>
                <a:effectLst/>
                <a:uLnTx/>
                <a:uFillTx/>
              </a:rPr>
              <a:t>2. Pakalpojumu sniegšanas vietu salīdzinošā finanšu analīze.</a:t>
            </a:r>
            <a:endParaRPr kumimoji="0" lang="lv-LV" sz="1400" b="0" i="0" u="none" strike="noStrike" kern="1200" cap="none" spc="0" normalizeH="0" baseline="0" noProof="0">
              <a:ln>
                <a:noFill/>
              </a:ln>
              <a:solidFill>
                <a:srgbClr val="2E2E38"/>
              </a:solidFill>
              <a:effectLst/>
              <a:uLnTx/>
              <a:uFillTx/>
            </a:endParaRPr>
          </a:p>
        </p:txBody>
      </p:sp>
      <p:sp>
        <p:nvSpPr>
          <p:cNvPr id="95" name="Rectangle 94">
            <a:extLst>
              <a:ext uri="{FF2B5EF4-FFF2-40B4-BE49-F238E27FC236}">
                <a16:creationId xmlns:a16="http://schemas.microsoft.com/office/drawing/2014/main" id="{436794D0-0056-41AC-B49B-DB4A7BB5DF86}"/>
              </a:ext>
            </a:extLst>
          </p:cNvPr>
          <p:cNvSpPr>
            <a:spLocks/>
          </p:cNvSpPr>
          <p:nvPr/>
        </p:nvSpPr>
        <p:spPr>
          <a:xfrm>
            <a:off x="645998" y="2355756"/>
            <a:ext cx="1692028" cy="3943444"/>
          </a:xfrm>
          <a:prstGeom prst="rect">
            <a:avLst/>
          </a:prstGeom>
          <a:noFill/>
          <a:ln w="19050" cap="flat" cmpd="sng" algn="ctr">
            <a:solidFill>
              <a:schemeClr val="bg1"/>
            </a:solidFill>
            <a:prstDash val="solid"/>
          </a:ln>
          <a:effectLst/>
        </p:spPr>
        <p:txBody>
          <a:bodyPr lIns="144000" tIns="46800" rIns="90000" bIns="46800" rtlCol="0" anchor="ctr" anchorCtr="0"/>
          <a:lstStyle/>
          <a:p>
            <a:pPr marL="190500" marR="0" lvl="1" indent="0" algn="l" defTabSz="914400" rtl="0" eaLnBrk="1" fontAlgn="auto" latinLnBrk="0" hangingPunct="1">
              <a:lnSpc>
                <a:spcPct val="100000"/>
              </a:lnSpc>
              <a:spcBef>
                <a:spcPts val="0"/>
              </a:spcBef>
              <a:spcAft>
                <a:spcPts val="600"/>
              </a:spcAft>
              <a:buClr>
                <a:srgbClr val="646464"/>
              </a:buClr>
              <a:buSzPct val="75000"/>
              <a:buFontTx/>
              <a:buNone/>
              <a:tabLst/>
              <a:defRPr/>
            </a:pPr>
            <a:endParaRPr kumimoji="0" lang="lv-LV" sz="1000" b="0" i="0" u="none" strike="noStrike" kern="1200" cap="none" spc="0" normalizeH="0" baseline="0" noProof="0">
              <a:ln>
                <a:noFill/>
              </a:ln>
              <a:solidFill>
                <a:srgbClr val="646464"/>
              </a:solidFill>
              <a:effectLst/>
              <a:uLnTx/>
              <a:uFillTx/>
              <a:latin typeface="EYInterstate Light" panose="02000506000000020004" pitchFamily="2" charset="0"/>
              <a:cs typeface="Arial"/>
            </a:endParaRPr>
          </a:p>
        </p:txBody>
      </p:sp>
      <p:sp>
        <p:nvSpPr>
          <p:cNvPr id="96" name="Content Placeholder 10">
            <a:extLst>
              <a:ext uri="{FF2B5EF4-FFF2-40B4-BE49-F238E27FC236}">
                <a16:creationId xmlns:a16="http://schemas.microsoft.com/office/drawing/2014/main" id="{4D5808B1-6EEC-4893-B8AB-E3EB1961E162}"/>
              </a:ext>
            </a:extLst>
          </p:cNvPr>
          <p:cNvSpPr txBox="1">
            <a:spLocks/>
          </p:cNvSpPr>
          <p:nvPr/>
        </p:nvSpPr>
        <p:spPr>
          <a:xfrm>
            <a:off x="2989936" y="2039331"/>
            <a:ext cx="3475100" cy="437182"/>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lv-LV" sz="1400" b="1" i="0" u="none" strike="noStrike" kern="1200" cap="none" spc="0" normalizeH="0" baseline="0" noProof="0" dirty="0">
                <a:ln>
                  <a:noFill/>
                </a:ln>
                <a:solidFill>
                  <a:srgbClr val="2E2E38"/>
                </a:solidFill>
                <a:effectLst/>
                <a:uLnTx/>
                <a:uFillTx/>
              </a:rPr>
              <a:t>1. Pakalpojumu pieejamības ģeogrāfiskais </a:t>
            </a:r>
            <a:r>
              <a:rPr kumimoji="0" lang="lv-LV" sz="1400" b="1" i="0" u="none" strike="noStrike" kern="1200" cap="none" spc="0" normalizeH="0" baseline="0" noProof="0" dirty="0" err="1">
                <a:ln>
                  <a:noFill/>
                </a:ln>
                <a:solidFill>
                  <a:srgbClr val="2E2E38"/>
                </a:solidFill>
                <a:effectLst/>
                <a:uLnTx/>
                <a:uFillTx/>
              </a:rPr>
              <a:t>izvērtējums</a:t>
            </a:r>
            <a:r>
              <a:rPr kumimoji="0" lang="lv-LV" sz="1400" b="1" i="0" u="none" strike="noStrike" kern="1200" cap="none" spc="0" normalizeH="0" baseline="0" noProof="0" dirty="0">
                <a:ln>
                  <a:noFill/>
                </a:ln>
                <a:solidFill>
                  <a:srgbClr val="2E2E38"/>
                </a:solidFill>
                <a:effectLst/>
                <a:uLnTx/>
                <a:uFillTx/>
              </a:rPr>
              <a:t>.</a:t>
            </a:r>
          </a:p>
        </p:txBody>
      </p:sp>
      <p:sp>
        <p:nvSpPr>
          <p:cNvPr id="97" name="Content Placeholder 10">
            <a:extLst>
              <a:ext uri="{FF2B5EF4-FFF2-40B4-BE49-F238E27FC236}">
                <a16:creationId xmlns:a16="http://schemas.microsoft.com/office/drawing/2014/main" id="{CD015904-8D17-4891-B904-E888A361B571}"/>
              </a:ext>
            </a:extLst>
          </p:cNvPr>
          <p:cNvSpPr txBox="1">
            <a:spLocks/>
          </p:cNvSpPr>
          <p:nvPr/>
        </p:nvSpPr>
        <p:spPr>
          <a:xfrm>
            <a:off x="7394317" y="2570418"/>
            <a:ext cx="3823854" cy="437182"/>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lv-LV" sz="1400" b="0" i="0" u="none" strike="noStrike" kern="1200" cap="none" spc="0" normalizeH="0" baseline="0" noProof="0">
                <a:ln>
                  <a:noFill/>
                </a:ln>
                <a:solidFill>
                  <a:srgbClr val="2E2E38"/>
                </a:solidFill>
                <a:effectLst/>
                <a:uLnTx/>
                <a:uFillTx/>
              </a:rPr>
              <a:t>Pēc ģeogrāfiskā izvērtējuma veikšanas tiek identificēta viena vai vairākas pakalpojumu sniegšanas vietas. Strukturētā veidā tiek analizēti finanšu aspekti:</a:t>
            </a:r>
          </a:p>
          <a:p>
            <a:pPr marL="342900" marR="0" lvl="0" indent="-342900" algn="just"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AutoNum type="arabicPeriod"/>
              <a:tabLst/>
              <a:defRPr/>
            </a:pPr>
            <a:r>
              <a:rPr kumimoji="0" lang="lv-LV" sz="1400" b="0" i="0" u="none" strike="noStrike" kern="1200" cap="none" spc="0" normalizeH="0" baseline="0" noProof="0">
                <a:ln>
                  <a:noFill/>
                </a:ln>
                <a:solidFill>
                  <a:srgbClr val="2E2E38"/>
                </a:solidFill>
                <a:effectLst/>
                <a:uLnTx/>
                <a:uFillTx/>
              </a:rPr>
              <a:t>Iespēja pakalpojumu nodrošināt </a:t>
            </a:r>
            <a:r>
              <a:rPr kumimoji="0" lang="lv-LV" sz="1400" b="0" i="0" u="sng" strike="noStrike" kern="1200" cap="none" spc="0" normalizeH="0" baseline="0" noProof="0">
                <a:ln>
                  <a:noFill/>
                </a:ln>
                <a:solidFill>
                  <a:srgbClr val="2E2E38"/>
                </a:solidFill>
                <a:effectLst/>
                <a:uLnTx/>
                <a:uFillTx/>
              </a:rPr>
              <a:t>caur tiešsaistes/elektroniskiem komunikāciju kanāliem </a:t>
            </a:r>
            <a:r>
              <a:rPr kumimoji="0" lang="lv-LV" sz="1400" b="0" i="0" u="none" strike="noStrike" kern="1200" cap="none" spc="0" normalizeH="0" baseline="0" noProof="0">
                <a:ln>
                  <a:noFill/>
                </a:ln>
                <a:solidFill>
                  <a:srgbClr val="2E2E38"/>
                </a:solidFill>
                <a:effectLst/>
                <a:uLnTx/>
                <a:uFillTx/>
              </a:rPr>
              <a:t>un pamatotība fiziska pakalpojuma sniegšanai.</a:t>
            </a:r>
          </a:p>
          <a:p>
            <a:pPr marL="342900" marR="0" lvl="0" indent="-342900" algn="just"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AutoNum type="arabicPeriod"/>
              <a:tabLst/>
              <a:defRPr/>
            </a:pPr>
            <a:r>
              <a:rPr kumimoji="0" lang="lv-LV" sz="1400" b="0" i="0" u="none" strike="noStrike" kern="1200" cap="none" spc="0" normalizeH="0" baseline="0" noProof="0">
                <a:ln>
                  <a:noFill/>
                </a:ln>
                <a:solidFill>
                  <a:srgbClr val="2E2E38"/>
                </a:solidFill>
                <a:effectLst/>
                <a:uLnTx/>
                <a:uFillTx/>
              </a:rPr>
              <a:t>Plānotais </a:t>
            </a:r>
            <a:r>
              <a:rPr kumimoji="0" lang="lv-LV" sz="1400" b="0" i="0" u="sng" strike="noStrike" kern="1200" cap="none" spc="0" normalizeH="0" baseline="0" noProof="0">
                <a:ln>
                  <a:noFill/>
                </a:ln>
                <a:solidFill>
                  <a:srgbClr val="2E2E38"/>
                </a:solidFill>
                <a:effectLst/>
                <a:uLnTx/>
                <a:uFillTx/>
              </a:rPr>
              <a:t>pakalpojuma saņemšanas pieprasījums </a:t>
            </a:r>
            <a:r>
              <a:rPr kumimoji="0" lang="lv-LV" sz="1400" b="0" i="0" u="none" strike="noStrike" kern="1200" cap="none" spc="0" normalizeH="0" baseline="0" noProof="0">
                <a:ln>
                  <a:noFill/>
                </a:ln>
                <a:solidFill>
                  <a:srgbClr val="2E2E38"/>
                </a:solidFill>
                <a:effectLst/>
                <a:uLnTx/>
                <a:uFillTx/>
              </a:rPr>
              <a:t>no pašvaldības iedzīvotājiem.</a:t>
            </a:r>
          </a:p>
          <a:p>
            <a:pPr marL="342900" marR="0" lvl="0" indent="-342900" algn="just"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AutoNum type="arabicPeriod"/>
              <a:tabLst/>
              <a:defRPr/>
            </a:pPr>
            <a:r>
              <a:rPr kumimoji="0" lang="lv-LV" sz="1400" b="0" i="0" u="none" strike="noStrike" kern="1200" cap="none" spc="0" normalizeH="0" baseline="0" noProof="0">
                <a:ln>
                  <a:noFill/>
                </a:ln>
                <a:solidFill>
                  <a:srgbClr val="2E2E38"/>
                </a:solidFill>
                <a:effectLst/>
                <a:uLnTx/>
                <a:uFillTx/>
              </a:rPr>
              <a:t>Administratīvās izmaksas telpu un darbinieku uzturēšanai.</a:t>
            </a:r>
          </a:p>
        </p:txBody>
      </p:sp>
      <p:sp>
        <p:nvSpPr>
          <p:cNvPr id="98" name="Rectangle 97">
            <a:extLst>
              <a:ext uri="{FF2B5EF4-FFF2-40B4-BE49-F238E27FC236}">
                <a16:creationId xmlns:a16="http://schemas.microsoft.com/office/drawing/2014/main" id="{22B4A22F-23FE-4DE3-A06A-26ADA6DF563D}"/>
              </a:ext>
            </a:extLst>
          </p:cNvPr>
          <p:cNvSpPr>
            <a:spLocks/>
          </p:cNvSpPr>
          <p:nvPr/>
        </p:nvSpPr>
        <p:spPr>
          <a:xfrm>
            <a:off x="2517292" y="5659236"/>
            <a:ext cx="8999145" cy="639963"/>
          </a:xfrm>
          <a:prstGeom prst="rect">
            <a:avLst/>
          </a:prstGeom>
          <a:noFill/>
          <a:ln w="19050" cap="flat" cmpd="sng" algn="ctr">
            <a:solidFill>
              <a:schemeClr val="bg1"/>
            </a:solidFill>
            <a:prstDash val="solid"/>
          </a:ln>
          <a:effectLst/>
        </p:spPr>
        <p:txBody>
          <a:bodyPr lIns="144000" tIns="46800" rIns="90000" bIns="46800" rtlCol="0" anchor="ctr" anchorCtr="0"/>
          <a:lstStyle/>
          <a:p>
            <a:pPr marL="190500" marR="0" lvl="1" indent="0" algn="l" defTabSz="914400" rtl="0" eaLnBrk="1" fontAlgn="auto" latinLnBrk="0" hangingPunct="1">
              <a:lnSpc>
                <a:spcPct val="100000"/>
              </a:lnSpc>
              <a:spcBef>
                <a:spcPts val="0"/>
              </a:spcBef>
              <a:spcAft>
                <a:spcPts val="600"/>
              </a:spcAft>
              <a:buClr>
                <a:srgbClr val="646464"/>
              </a:buClr>
              <a:buSzPct val="75000"/>
              <a:buFontTx/>
              <a:buNone/>
              <a:tabLst/>
              <a:defRPr/>
            </a:pPr>
            <a:endParaRPr kumimoji="0" lang="lv-LV" sz="1000" b="0" i="0" u="none" strike="noStrike" kern="1200" cap="none" spc="0" normalizeH="0" baseline="0" noProof="0">
              <a:ln>
                <a:noFill/>
              </a:ln>
              <a:solidFill>
                <a:srgbClr val="646464"/>
              </a:solidFill>
              <a:effectLst/>
              <a:uLnTx/>
              <a:uFillTx/>
              <a:latin typeface="EYInterstate Light" panose="02000506000000020004" pitchFamily="2" charset="0"/>
              <a:cs typeface="Arial"/>
            </a:endParaRPr>
          </a:p>
        </p:txBody>
      </p:sp>
      <p:sp>
        <p:nvSpPr>
          <p:cNvPr id="99" name="Content Placeholder 10">
            <a:extLst>
              <a:ext uri="{FF2B5EF4-FFF2-40B4-BE49-F238E27FC236}">
                <a16:creationId xmlns:a16="http://schemas.microsoft.com/office/drawing/2014/main" id="{A47C0D03-1564-4FF1-9B23-780B250EE0E6}"/>
              </a:ext>
            </a:extLst>
          </p:cNvPr>
          <p:cNvSpPr txBox="1">
            <a:spLocks/>
          </p:cNvSpPr>
          <p:nvPr/>
        </p:nvSpPr>
        <p:spPr>
          <a:xfrm>
            <a:off x="4659125" y="5777084"/>
            <a:ext cx="4758041" cy="437182"/>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r>
              <a:rPr kumimoji="0" lang="lv-LV" sz="1400" b="1" i="0" u="none" strike="noStrike" kern="1200" cap="none" spc="0" normalizeH="0" baseline="0" noProof="0">
                <a:ln>
                  <a:noFill/>
                </a:ln>
                <a:solidFill>
                  <a:srgbClr val="2E2E38"/>
                </a:solidFill>
                <a:effectLst/>
                <a:uLnTx/>
                <a:uFillTx/>
              </a:rPr>
              <a:t>Balstoties uz analizētajiem aspektiem tiek pieņemts gala lēmums par pakalpojuma sniegšanas vietas izvēli.</a:t>
            </a:r>
            <a:endParaRPr kumimoji="0" lang="lv-LV" sz="1400" b="0" i="0" u="none" strike="noStrike" kern="1200" cap="none" spc="0" normalizeH="0" baseline="0" noProof="0">
              <a:ln>
                <a:noFill/>
              </a:ln>
              <a:solidFill>
                <a:srgbClr val="2E2E38"/>
              </a:solidFill>
              <a:effectLst/>
              <a:uLnTx/>
              <a:uFillTx/>
            </a:endParaRPr>
          </a:p>
        </p:txBody>
      </p:sp>
      <p:sp>
        <p:nvSpPr>
          <p:cNvPr id="18" name="Rectangle 17">
            <a:extLst>
              <a:ext uri="{FF2B5EF4-FFF2-40B4-BE49-F238E27FC236}">
                <a16:creationId xmlns:a16="http://schemas.microsoft.com/office/drawing/2014/main" id="{8AB8DCD3-76AF-496F-AE28-BB040FC25439}"/>
              </a:ext>
            </a:extLst>
          </p:cNvPr>
          <p:cNvSpPr/>
          <p:nvPr/>
        </p:nvSpPr>
        <p:spPr>
          <a:xfrm>
            <a:off x="600659" y="294200"/>
            <a:ext cx="602023" cy="514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srgbClr val="000000"/>
              </a:solidFill>
              <a:effectLst/>
              <a:uLnTx/>
              <a:uFillTx/>
              <a:latin typeface="EYInterstate Light" panose="02000506000000020004" pitchFamily="2" charset="0"/>
            </a:endParaRPr>
          </a:p>
        </p:txBody>
      </p:sp>
      <p:sp>
        <p:nvSpPr>
          <p:cNvPr id="19" name="Footer Placeholder 4">
            <a:extLst>
              <a:ext uri="{FF2B5EF4-FFF2-40B4-BE49-F238E27FC236}">
                <a16:creationId xmlns:a16="http://schemas.microsoft.com/office/drawing/2014/main" id="{A868B8C4-B28C-41B3-9904-CF4527A68653}"/>
              </a:ext>
            </a:extLst>
          </p:cNvPr>
          <p:cNvSpPr txBox="1">
            <a:spLocks/>
          </p:cNvSpPr>
          <p:nvPr/>
        </p:nvSpPr>
        <p:spPr>
          <a:xfrm>
            <a:off x="3012809" y="6483411"/>
            <a:ext cx="7715140" cy="180000"/>
          </a:xfrm>
          <a:prstGeom prst="rect">
            <a:avLst/>
          </a:prstGeom>
        </p:spPr>
        <p:txBody>
          <a:bodyPr/>
          <a:lstStyle>
            <a:defPPr>
              <a:defRPr lang="en-US"/>
            </a:defPPr>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err="1">
                <a:solidFill>
                  <a:srgbClr val="2E2E38"/>
                </a:solidFill>
                <a:latin typeface="+mn-lt"/>
              </a:rPr>
              <a:t>Ārkārtas</a:t>
            </a:r>
            <a:r>
              <a:rPr lang="en-IN">
                <a:solidFill>
                  <a:srgbClr val="2E2E38"/>
                </a:solidFill>
                <a:latin typeface="+mn-lt"/>
              </a:rPr>
              <a:t> </a:t>
            </a:r>
            <a:r>
              <a:rPr lang="en-IN" err="1">
                <a:solidFill>
                  <a:srgbClr val="2E2E38"/>
                </a:solidFill>
                <a:latin typeface="+mn-lt"/>
              </a:rPr>
              <a:t>finanšu</a:t>
            </a:r>
            <a:r>
              <a:rPr lang="en-IN">
                <a:solidFill>
                  <a:srgbClr val="2E2E38"/>
                </a:solidFill>
                <a:latin typeface="+mn-lt"/>
              </a:rPr>
              <a:t> </a:t>
            </a:r>
            <a:r>
              <a:rPr lang="en-IN" err="1">
                <a:solidFill>
                  <a:srgbClr val="2E2E38"/>
                </a:solidFill>
                <a:latin typeface="+mn-lt"/>
              </a:rPr>
              <a:t>revīzija</a:t>
            </a:r>
            <a:r>
              <a:rPr lang="en-IN">
                <a:solidFill>
                  <a:srgbClr val="2E2E38"/>
                </a:solidFill>
                <a:latin typeface="+mn-lt"/>
              </a:rPr>
              <a:t> par </a:t>
            </a:r>
            <a:r>
              <a:rPr lang="en-IN" err="1">
                <a:solidFill>
                  <a:srgbClr val="2E2E38"/>
                </a:solidFill>
                <a:latin typeface="+mn-lt"/>
              </a:rPr>
              <a:t>pašvaldību</a:t>
            </a:r>
            <a:r>
              <a:rPr lang="en-IN">
                <a:solidFill>
                  <a:srgbClr val="2E2E38"/>
                </a:solidFill>
                <a:latin typeface="+mn-lt"/>
              </a:rPr>
              <a:t> </a:t>
            </a:r>
            <a:r>
              <a:rPr lang="en-IN" err="1">
                <a:solidFill>
                  <a:srgbClr val="2E2E38"/>
                </a:solidFill>
                <a:latin typeface="+mn-lt"/>
              </a:rPr>
              <a:t>pakalpojumu</a:t>
            </a:r>
            <a:r>
              <a:rPr lang="en-IN">
                <a:solidFill>
                  <a:srgbClr val="2E2E38"/>
                </a:solidFill>
                <a:latin typeface="+mn-lt"/>
              </a:rPr>
              <a:t> </a:t>
            </a:r>
            <a:r>
              <a:rPr lang="en-IN" err="1">
                <a:solidFill>
                  <a:srgbClr val="2E2E38"/>
                </a:solidFill>
                <a:latin typeface="+mn-lt"/>
              </a:rPr>
              <a:t>pieejamības</a:t>
            </a:r>
            <a:r>
              <a:rPr lang="en-IN">
                <a:solidFill>
                  <a:srgbClr val="2E2E38"/>
                </a:solidFill>
                <a:latin typeface="+mn-lt"/>
              </a:rPr>
              <a:t> </a:t>
            </a:r>
            <a:r>
              <a:rPr lang="en-IN" err="1">
                <a:solidFill>
                  <a:srgbClr val="2E2E38"/>
                </a:solidFill>
                <a:latin typeface="+mn-lt"/>
              </a:rPr>
              <a:t>nodrošināšanu</a:t>
            </a:r>
            <a:r>
              <a:rPr lang="en-IN">
                <a:solidFill>
                  <a:srgbClr val="2E2E38"/>
                </a:solidFill>
                <a:latin typeface="+mn-lt"/>
              </a:rPr>
              <a:t> novada </a:t>
            </a:r>
            <a:r>
              <a:rPr lang="en-IN" err="1">
                <a:solidFill>
                  <a:srgbClr val="2E2E38"/>
                </a:solidFill>
                <a:latin typeface="+mn-lt"/>
              </a:rPr>
              <a:t>teritoriālā</a:t>
            </a:r>
            <a:r>
              <a:rPr lang="en-IN">
                <a:solidFill>
                  <a:srgbClr val="2E2E38"/>
                </a:solidFill>
                <a:latin typeface="+mn-lt"/>
              </a:rPr>
              <a:t> </a:t>
            </a:r>
            <a:r>
              <a:rPr lang="en-IN" err="1">
                <a:solidFill>
                  <a:srgbClr val="2E2E38"/>
                </a:solidFill>
                <a:latin typeface="+mn-lt"/>
              </a:rPr>
              <a:t>iedalījuma</a:t>
            </a:r>
            <a:r>
              <a:rPr lang="lv-LV">
                <a:solidFill>
                  <a:srgbClr val="2E2E38"/>
                </a:solidFill>
                <a:latin typeface="+mn-lt"/>
              </a:rPr>
              <a:t> </a:t>
            </a:r>
            <a:r>
              <a:rPr lang="en-IN" err="1">
                <a:solidFill>
                  <a:srgbClr val="2E2E38"/>
                </a:solidFill>
                <a:latin typeface="+mn-lt"/>
              </a:rPr>
              <a:t>vienībās</a:t>
            </a:r>
            <a:r>
              <a:rPr lang="en-IN">
                <a:solidFill>
                  <a:srgbClr val="2E2E38"/>
                </a:solidFill>
                <a:latin typeface="+mn-lt"/>
              </a:rPr>
              <a:t> </a:t>
            </a:r>
            <a:r>
              <a:rPr lang="en-IN" err="1">
                <a:solidFill>
                  <a:srgbClr val="2E2E38"/>
                </a:solidFill>
                <a:latin typeface="+mn-lt"/>
              </a:rPr>
              <a:t>pēc</a:t>
            </a:r>
            <a:r>
              <a:rPr lang="en-IN">
                <a:solidFill>
                  <a:srgbClr val="2E2E38"/>
                </a:solidFill>
                <a:latin typeface="+mn-lt"/>
              </a:rPr>
              <a:t> </a:t>
            </a:r>
            <a:r>
              <a:rPr lang="en-IN" err="1">
                <a:solidFill>
                  <a:srgbClr val="2E2E38"/>
                </a:solidFill>
                <a:latin typeface="+mn-lt"/>
              </a:rPr>
              <a:t>administratīvi</a:t>
            </a:r>
            <a:r>
              <a:rPr lang="en-IN">
                <a:solidFill>
                  <a:srgbClr val="2E2E38"/>
                </a:solidFill>
                <a:latin typeface="+mn-lt"/>
              </a:rPr>
              <a:t> </a:t>
            </a:r>
            <a:r>
              <a:rPr lang="en-IN" err="1">
                <a:solidFill>
                  <a:srgbClr val="2E2E38"/>
                </a:solidFill>
                <a:latin typeface="+mn-lt"/>
              </a:rPr>
              <a:t>teritoriālās</a:t>
            </a:r>
            <a:r>
              <a:rPr lang="en-IN">
                <a:solidFill>
                  <a:srgbClr val="2E2E38"/>
                </a:solidFill>
                <a:latin typeface="+mn-lt"/>
              </a:rPr>
              <a:t> </a:t>
            </a:r>
            <a:r>
              <a:rPr lang="en-IN" err="1">
                <a:solidFill>
                  <a:srgbClr val="2E2E38"/>
                </a:solidFill>
                <a:latin typeface="+mn-lt"/>
              </a:rPr>
              <a:t>reformas</a:t>
            </a:r>
            <a:r>
              <a:rPr lang="en-IN">
                <a:solidFill>
                  <a:srgbClr val="2E2E38"/>
                </a:solidFill>
                <a:latin typeface="+mn-lt"/>
              </a:rPr>
              <a:t>.</a:t>
            </a:r>
          </a:p>
          <a:p>
            <a:pPr>
              <a:defRPr/>
            </a:pPr>
            <a:endParaRPr lang="en-IN">
              <a:solidFill>
                <a:srgbClr val="2E2E38"/>
              </a:solidFill>
              <a:latin typeface="+mn-lt"/>
            </a:endParaRPr>
          </a:p>
        </p:txBody>
      </p:sp>
      <p:sp>
        <p:nvSpPr>
          <p:cNvPr id="20" name="Date Placeholder 10">
            <a:extLst>
              <a:ext uri="{FF2B5EF4-FFF2-40B4-BE49-F238E27FC236}">
                <a16:creationId xmlns:a16="http://schemas.microsoft.com/office/drawing/2014/main" id="{03282E47-0777-4573-97E5-FA632950FF78}"/>
              </a:ext>
            </a:extLst>
          </p:cNvPr>
          <p:cNvSpPr>
            <a:spLocks noGrp="1"/>
          </p:cNvSpPr>
          <p:nvPr>
            <p:ph type="dt" sz="half" idx="10"/>
          </p:nvPr>
        </p:nvSpPr>
        <p:spPr>
          <a:xfrm>
            <a:off x="1428927" y="6471244"/>
            <a:ext cx="1469547" cy="180000"/>
          </a:xfrm>
        </p:spPr>
        <p:txBody>
          <a:bodyPr/>
          <a:lstStyle/>
          <a:p>
            <a:r>
              <a:rPr lang="lv-LV"/>
              <a:t>2022. gada 2. decembris</a:t>
            </a:r>
            <a:endParaRPr lang="en-IN" dirty="0"/>
          </a:p>
        </p:txBody>
      </p:sp>
    </p:spTree>
    <p:extLst>
      <p:ext uri="{BB962C8B-B14F-4D97-AF65-F5344CB8AC3E}">
        <p14:creationId xmlns:p14="http://schemas.microsoft.com/office/powerpoint/2010/main" val="249362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0F0210-34CD-4D22-8A3D-FB54AF7D8E2D}"/>
              </a:ext>
            </a:extLst>
          </p:cNvPr>
          <p:cNvSpPr>
            <a:spLocks noGrp="1"/>
          </p:cNvSpPr>
          <p:nvPr>
            <p:ph type="title"/>
          </p:nvPr>
        </p:nvSpPr>
        <p:spPr>
          <a:xfrm>
            <a:off x="1428927" y="246887"/>
            <a:ext cx="10168764" cy="590400"/>
          </a:xfrm>
        </p:spPr>
        <p:txBody>
          <a:bodyPr/>
          <a:lstStyle/>
          <a:p>
            <a:r>
              <a:rPr lang="lv-LV" sz="2400" b="1" kern="1200">
                <a:solidFill>
                  <a:schemeClr val="bg1"/>
                </a:solidFill>
                <a:ea typeface="+mn-ea"/>
                <a:cs typeface="+mn-cs"/>
              </a:rPr>
              <a:t>Metodika pašvaldības pakalpojumu sniegšanas vietu skaita un lokācijas noteikšanai</a:t>
            </a:r>
            <a:br>
              <a:rPr lang="lv-LV" sz="2400" b="1" kern="1200">
                <a:solidFill>
                  <a:schemeClr val="bg1"/>
                </a:solidFill>
                <a:ea typeface="+mn-ea"/>
                <a:cs typeface="+mn-cs"/>
              </a:rPr>
            </a:br>
            <a:endParaRPr lang="lv-LV"/>
          </a:p>
        </p:txBody>
      </p:sp>
      <p:sp>
        <p:nvSpPr>
          <p:cNvPr id="6" name="Slide Number Placeholder 5">
            <a:extLst>
              <a:ext uri="{FF2B5EF4-FFF2-40B4-BE49-F238E27FC236}">
                <a16:creationId xmlns:a16="http://schemas.microsoft.com/office/drawing/2014/main" id="{02F04FDB-83DA-489B-A7BF-C756B246D5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Lapa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Light" panose="02000506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grpSp>
        <p:nvGrpSpPr>
          <p:cNvPr id="45" name="Group 44">
            <a:extLst>
              <a:ext uri="{FF2B5EF4-FFF2-40B4-BE49-F238E27FC236}">
                <a16:creationId xmlns:a16="http://schemas.microsoft.com/office/drawing/2014/main" id="{8657A239-8247-4367-9A96-4C4AFEAF7993}"/>
              </a:ext>
            </a:extLst>
          </p:cNvPr>
          <p:cNvGrpSpPr/>
          <p:nvPr/>
        </p:nvGrpSpPr>
        <p:grpSpPr>
          <a:xfrm>
            <a:off x="6514466" y="1208617"/>
            <a:ext cx="4966880" cy="4280977"/>
            <a:chOff x="855721" y="1537437"/>
            <a:chExt cx="4966880" cy="4194396"/>
          </a:xfrm>
        </p:grpSpPr>
        <p:sp>
          <p:nvSpPr>
            <p:cNvPr id="48" name="Rectangle 47">
              <a:extLst>
                <a:ext uri="{FF2B5EF4-FFF2-40B4-BE49-F238E27FC236}">
                  <a16:creationId xmlns:a16="http://schemas.microsoft.com/office/drawing/2014/main" id="{FC03E1F8-01E6-47DB-B503-32B430632F15}"/>
                </a:ext>
              </a:extLst>
            </p:cNvPr>
            <p:cNvSpPr/>
            <p:nvPr/>
          </p:nvSpPr>
          <p:spPr>
            <a:xfrm>
              <a:off x="866934" y="1936905"/>
              <a:ext cx="4955667" cy="60628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a:ln>
                    <a:noFill/>
                  </a:ln>
                  <a:solidFill>
                    <a:srgbClr val="000000"/>
                  </a:solidFill>
                  <a:effectLst/>
                  <a:uLnTx/>
                  <a:uFillTx/>
                  <a:latin typeface="EYInterstate Light" panose="02000506000000020004" pitchFamily="2" charset="0"/>
                </a:rPr>
                <a:t>Pašvaldībām jāiegūst vispārīgs pārskats par attiecīgā pakalpojuma būtību un nepieciešamību pēc pakalpojuma nodrošināšanas klātienē. Ja iespējams, ieteicams pakalpojumu nodrošināt elektroniski, ievērojami mazinot administratīvās izmaksas.</a:t>
              </a:r>
            </a:p>
          </p:txBody>
        </p:sp>
        <p:sp>
          <p:nvSpPr>
            <p:cNvPr id="49" name="Rectangle 48">
              <a:extLst>
                <a:ext uri="{FF2B5EF4-FFF2-40B4-BE49-F238E27FC236}">
                  <a16:creationId xmlns:a16="http://schemas.microsoft.com/office/drawing/2014/main" id="{67A8025D-E431-41FE-95CB-9681E7A915FC}"/>
                </a:ext>
              </a:extLst>
            </p:cNvPr>
            <p:cNvSpPr/>
            <p:nvPr/>
          </p:nvSpPr>
          <p:spPr>
            <a:xfrm>
              <a:off x="855721" y="1537437"/>
              <a:ext cx="4966880" cy="342294"/>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1" i="0" u="none" strike="noStrike" kern="1200" cap="none" spc="0" normalizeH="0" baseline="0" noProof="0" dirty="0">
                  <a:ln>
                    <a:noFill/>
                  </a:ln>
                  <a:solidFill>
                    <a:srgbClr val="2E2E38"/>
                  </a:solidFill>
                  <a:effectLst/>
                  <a:uLnTx/>
                  <a:uFillTx/>
                  <a:latin typeface="EYInterstate Light" panose="02000506000000020004" pitchFamily="2" charset="0"/>
                </a:rPr>
                <a:t>2. Pakalpojumu sniegšanas vietu salīdzinošā finanšu analīze</a:t>
              </a:r>
            </a:p>
          </p:txBody>
        </p:sp>
        <p:sp>
          <p:nvSpPr>
            <p:cNvPr id="50" name="Rectangle 49">
              <a:extLst>
                <a:ext uri="{FF2B5EF4-FFF2-40B4-BE49-F238E27FC236}">
                  <a16:creationId xmlns:a16="http://schemas.microsoft.com/office/drawing/2014/main" id="{AB0D1962-8EBB-4941-BBD6-0626F7C1D536}"/>
                </a:ext>
              </a:extLst>
            </p:cNvPr>
            <p:cNvSpPr/>
            <p:nvPr/>
          </p:nvSpPr>
          <p:spPr>
            <a:xfrm>
              <a:off x="866934" y="2755907"/>
              <a:ext cx="4955667" cy="71394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dirty="0">
                  <a:ln>
                    <a:noFill/>
                  </a:ln>
                  <a:solidFill>
                    <a:srgbClr val="000000"/>
                  </a:solidFill>
                  <a:effectLst/>
                  <a:uLnTx/>
                  <a:uFillTx/>
                  <a:latin typeface="EYInterstate Light" panose="02000506000000020004" pitchFamily="2" charset="0"/>
                </a:rPr>
                <a:t>2.1. Sekojoši, lai vērtētu nepieciešamību un izmaksas pašvaldībai klātienes pakalpojumu nodrošināt ir nepieciešams modelēt pieprasījumu, kas izrietot no statistikas un prognozēm sastāv no pakalpojumu pieprasījumu skaita un to sniegšanas ilguma. (skatīt 12. lapu)</a:t>
              </a:r>
            </a:p>
          </p:txBody>
        </p:sp>
        <p:cxnSp>
          <p:nvCxnSpPr>
            <p:cNvPr id="51" name="Straight Arrow Connector 50">
              <a:extLst>
                <a:ext uri="{FF2B5EF4-FFF2-40B4-BE49-F238E27FC236}">
                  <a16:creationId xmlns:a16="http://schemas.microsoft.com/office/drawing/2014/main" id="{E9B085D6-E500-4F8E-BBE5-C76CA5B148B2}"/>
                </a:ext>
              </a:extLst>
            </p:cNvPr>
            <p:cNvCxnSpPr>
              <a:cxnSpLocks/>
              <a:stCxn id="48" idx="2"/>
              <a:endCxn id="50" idx="0"/>
            </p:cNvCxnSpPr>
            <p:nvPr/>
          </p:nvCxnSpPr>
          <p:spPr>
            <a:xfrm>
              <a:off x="3344768" y="2543189"/>
              <a:ext cx="0" cy="212717"/>
            </a:xfrm>
            <a:prstGeom prst="straightConnector1">
              <a:avLst/>
            </a:prstGeom>
            <a:ln>
              <a:solidFill>
                <a:srgbClr val="747480"/>
              </a:solidFill>
              <a:tailEnd type="triangle"/>
            </a:ln>
          </p:spPr>
          <p:style>
            <a:lnRef idx="3">
              <a:schemeClr val="accent4"/>
            </a:lnRef>
            <a:fillRef idx="0">
              <a:schemeClr val="accent4"/>
            </a:fillRef>
            <a:effectRef idx="2">
              <a:schemeClr val="accent4"/>
            </a:effectRef>
            <a:fontRef idx="minor">
              <a:schemeClr val="tx1"/>
            </a:fontRef>
          </p:style>
        </p:cxnSp>
        <p:sp>
          <p:nvSpPr>
            <p:cNvPr id="52" name="Rectangle 51">
              <a:extLst>
                <a:ext uri="{FF2B5EF4-FFF2-40B4-BE49-F238E27FC236}">
                  <a16:creationId xmlns:a16="http://schemas.microsoft.com/office/drawing/2014/main" id="{CB12AA34-E145-4F14-896D-C7F3F38E7A43}"/>
                </a:ext>
              </a:extLst>
            </p:cNvPr>
            <p:cNvSpPr/>
            <p:nvPr/>
          </p:nvSpPr>
          <p:spPr>
            <a:xfrm>
              <a:off x="2633315" y="4438166"/>
              <a:ext cx="1516857" cy="128909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a:ln>
                    <a:noFill/>
                  </a:ln>
                  <a:solidFill>
                    <a:srgbClr val="000000"/>
                  </a:solidFill>
                  <a:effectLst/>
                  <a:uLnTx/>
                  <a:uFillTx/>
                  <a:latin typeface="EYInterstate Light" panose="02000506000000020004" pitchFamily="2" charset="0"/>
                </a:rPr>
                <a:t>Kādi un cik pakalpojumi tiek sniegti uz vienu darbinieku, tādejādi izvērtējot darba intensitātes un personāla kapacitātes atbilstību.</a:t>
              </a:r>
            </a:p>
          </p:txBody>
        </p:sp>
        <p:sp>
          <p:nvSpPr>
            <p:cNvPr id="53" name="Rectangle 52">
              <a:extLst>
                <a:ext uri="{FF2B5EF4-FFF2-40B4-BE49-F238E27FC236}">
                  <a16:creationId xmlns:a16="http://schemas.microsoft.com/office/drawing/2014/main" id="{BE46B44C-C5DA-48E5-B63D-C5CD61022AC0}"/>
                </a:ext>
              </a:extLst>
            </p:cNvPr>
            <p:cNvSpPr/>
            <p:nvPr/>
          </p:nvSpPr>
          <p:spPr>
            <a:xfrm>
              <a:off x="4219190" y="4442742"/>
              <a:ext cx="1603411" cy="128909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a:ln>
                    <a:noFill/>
                  </a:ln>
                  <a:solidFill>
                    <a:srgbClr val="000000"/>
                  </a:solidFill>
                  <a:effectLst/>
                  <a:uLnTx/>
                  <a:uFillTx/>
                  <a:latin typeface="EYInterstate Light" panose="02000506000000020004" pitchFamily="2" charset="0"/>
                </a:rPr>
                <a:t>Kādi un cik pakalpojumi tiek sniegti uz katru no pakalpojumu sniegšanas adresēm tādejādi, izvērtējot vai ēkas uzturēšana ir pamatota.</a:t>
              </a:r>
            </a:p>
          </p:txBody>
        </p:sp>
        <p:sp>
          <p:nvSpPr>
            <p:cNvPr id="54" name="Rectangle 53">
              <a:extLst>
                <a:ext uri="{FF2B5EF4-FFF2-40B4-BE49-F238E27FC236}">
                  <a16:creationId xmlns:a16="http://schemas.microsoft.com/office/drawing/2014/main" id="{77F3CCD8-27A4-40EB-8DCF-BE3D5501A42E}"/>
                </a:ext>
              </a:extLst>
            </p:cNvPr>
            <p:cNvSpPr/>
            <p:nvPr/>
          </p:nvSpPr>
          <p:spPr>
            <a:xfrm>
              <a:off x="2645675" y="3682567"/>
              <a:ext cx="3173477" cy="58337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2.3. Izmaksas veido pieprasījums </a:t>
              </a:r>
              <a:r>
                <a:rPr kumimoji="0" lang="lv-LV" sz="1050" b="0" i="0" u="none" strike="noStrike" kern="1200" cap="none" spc="0" normalizeH="0" baseline="0" noProof="0" dirty="0">
                  <a:ln>
                    <a:noFill/>
                  </a:ln>
                  <a:solidFill>
                    <a:srgbClr val="000000"/>
                  </a:solidFill>
                  <a:effectLst/>
                  <a:uLnTx/>
                  <a:uFillTx/>
                  <a:latin typeface="EYInterstate Light" panose="02000506000000020004" pitchFamily="2" charset="0"/>
                </a:rPr>
                <a:t>un administratīvās </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izmaksas. Pašvaldībām ieteicams šīs izmaksas izvērtēt </a:t>
              </a:r>
              <a:r>
                <a:rPr kumimoji="0" lang="lv-LV" sz="1050" b="0" i="0" u="none" strike="noStrike" kern="1200" cap="none" spc="0" normalizeH="0" baseline="0" noProof="0" dirty="0">
                  <a:ln>
                    <a:noFill/>
                  </a:ln>
                  <a:solidFill>
                    <a:srgbClr val="000000"/>
                  </a:solidFill>
                  <a:effectLst/>
                  <a:uLnTx/>
                  <a:uFillTx/>
                  <a:latin typeface="EYInterstate Light" panose="02000506000000020004" pitchFamily="2" charset="0"/>
                </a:rPr>
                <a:t>(skatīt </a:t>
              </a:r>
              <a:r>
                <a:rPr lang="lv-LV" sz="1050" dirty="0">
                  <a:solidFill>
                    <a:srgbClr val="000000"/>
                  </a:solidFill>
                  <a:latin typeface="EYInterstate Light" panose="02000506000000020004" pitchFamily="2" charset="0"/>
                </a:rPr>
                <a:t>14</a:t>
              </a:r>
              <a:r>
                <a:rPr kumimoji="0" lang="lv-LV" sz="1050" b="0" i="0" u="none" strike="noStrike" kern="1200" cap="none" spc="0" normalizeH="0" baseline="0" noProof="0" dirty="0">
                  <a:ln>
                    <a:noFill/>
                  </a:ln>
                  <a:solidFill>
                    <a:srgbClr val="000000"/>
                  </a:solidFill>
                  <a:effectLst/>
                  <a:uLnTx/>
                  <a:uFillTx/>
                  <a:latin typeface="EYInterstate Light" panose="02000506000000020004" pitchFamily="2" charset="0"/>
                </a:rPr>
                <a:t>. lapu) </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a:t>
              </a:r>
            </a:p>
          </p:txBody>
        </p:sp>
        <p:cxnSp>
          <p:nvCxnSpPr>
            <p:cNvPr id="55" name="Straight Arrow Connector 54">
              <a:extLst>
                <a:ext uri="{FF2B5EF4-FFF2-40B4-BE49-F238E27FC236}">
                  <a16:creationId xmlns:a16="http://schemas.microsoft.com/office/drawing/2014/main" id="{0A30DC2F-BD30-408A-8EF0-EE0086D9E618}"/>
                </a:ext>
              </a:extLst>
            </p:cNvPr>
            <p:cNvCxnSpPr>
              <a:cxnSpLocks/>
              <a:stCxn id="50" idx="2"/>
              <a:endCxn id="54" idx="0"/>
            </p:cNvCxnSpPr>
            <p:nvPr/>
          </p:nvCxnSpPr>
          <p:spPr>
            <a:xfrm>
              <a:off x="3344768" y="3469850"/>
              <a:ext cx="887646" cy="212716"/>
            </a:xfrm>
            <a:prstGeom prst="straightConnector1">
              <a:avLst/>
            </a:prstGeom>
            <a:ln>
              <a:solidFill>
                <a:srgbClr val="747480"/>
              </a:solidFill>
              <a:tailEnd type="triangle"/>
            </a:ln>
          </p:spPr>
          <p:style>
            <a:lnRef idx="3">
              <a:schemeClr val="accent4"/>
            </a:lnRef>
            <a:fillRef idx="0">
              <a:schemeClr val="accent4"/>
            </a:fillRef>
            <a:effectRef idx="2">
              <a:schemeClr val="accent4"/>
            </a:effectRef>
            <a:fontRef idx="minor">
              <a:schemeClr val="tx1"/>
            </a:fontRef>
          </p:style>
        </p:cxnSp>
        <p:cxnSp>
          <p:nvCxnSpPr>
            <p:cNvPr id="56" name="Straight Arrow Connector 55">
              <a:extLst>
                <a:ext uri="{FF2B5EF4-FFF2-40B4-BE49-F238E27FC236}">
                  <a16:creationId xmlns:a16="http://schemas.microsoft.com/office/drawing/2014/main" id="{A537F577-2C4F-4E22-9A2F-7880AAA3F239}"/>
                </a:ext>
              </a:extLst>
            </p:cNvPr>
            <p:cNvCxnSpPr>
              <a:cxnSpLocks/>
              <a:stCxn id="54" idx="2"/>
              <a:endCxn id="52" idx="0"/>
            </p:cNvCxnSpPr>
            <p:nvPr/>
          </p:nvCxnSpPr>
          <p:spPr>
            <a:xfrm flipH="1">
              <a:off x="3391744" y="4265939"/>
              <a:ext cx="840670" cy="172227"/>
            </a:xfrm>
            <a:prstGeom prst="straightConnector1">
              <a:avLst/>
            </a:prstGeom>
            <a:ln>
              <a:solidFill>
                <a:srgbClr val="747480"/>
              </a:solidFill>
              <a:tailEnd type="triangle"/>
            </a:ln>
          </p:spPr>
          <p:style>
            <a:lnRef idx="3">
              <a:schemeClr val="accent4"/>
            </a:lnRef>
            <a:fillRef idx="0">
              <a:schemeClr val="accent4"/>
            </a:fillRef>
            <a:effectRef idx="2">
              <a:schemeClr val="accent4"/>
            </a:effectRef>
            <a:fontRef idx="minor">
              <a:schemeClr val="tx1"/>
            </a:fontRef>
          </p:style>
        </p:cxnSp>
        <p:cxnSp>
          <p:nvCxnSpPr>
            <p:cNvPr id="57" name="Straight Arrow Connector 56">
              <a:extLst>
                <a:ext uri="{FF2B5EF4-FFF2-40B4-BE49-F238E27FC236}">
                  <a16:creationId xmlns:a16="http://schemas.microsoft.com/office/drawing/2014/main" id="{267A57F2-FAC5-4721-8448-AB4F8AD4F6B8}"/>
                </a:ext>
              </a:extLst>
            </p:cNvPr>
            <p:cNvCxnSpPr>
              <a:cxnSpLocks/>
              <a:stCxn id="54" idx="2"/>
              <a:endCxn id="53" idx="0"/>
            </p:cNvCxnSpPr>
            <p:nvPr/>
          </p:nvCxnSpPr>
          <p:spPr>
            <a:xfrm>
              <a:off x="4232414" y="4265939"/>
              <a:ext cx="788482" cy="176803"/>
            </a:xfrm>
            <a:prstGeom prst="straightConnector1">
              <a:avLst/>
            </a:prstGeom>
            <a:ln>
              <a:solidFill>
                <a:srgbClr val="747480"/>
              </a:solidFill>
              <a:tailEnd type="triangle"/>
            </a:ln>
          </p:spPr>
          <p:style>
            <a:lnRef idx="3">
              <a:schemeClr val="accent4"/>
            </a:lnRef>
            <a:fillRef idx="0">
              <a:schemeClr val="accent4"/>
            </a:fillRef>
            <a:effectRef idx="2">
              <a:schemeClr val="accent4"/>
            </a:effectRef>
            <a:fontRef idx="minor">
              <a:schemeClr val="tx1"/>
            </a:fontRef>
          </p:style>
        </p:cxnSp>
        <p:sp>
          <p:nvSpPr>
            <p:cNvPr id="58" name="Rectangle 57">
              <a:extLst>
                <a:ext uri="{FF2B5EF4-FFF2-40B4-BE49-F238E27FC236}">
                  <a16:creationId xmlns:a16="http://schemas.microsoft.com/office/drawing/2014/main" id="{32D46357-958B-4ED9-ABF9-D1C61FC26F81}"/>
                </a:ext>
              </a:extLst>
            </p:cNvPr>
            <p:cNvSpPr/>
            <p:nvPr/>
          </p:nvSpPr>
          <p:spPr>
            <a:xfrm>
              <a:off x="861479" y="3682567"/>
              <a:ext cx="1701955" cy="2037513"/>
            </a:xfrm>
            <a:prstGeom prst="rect">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00" b="0" i="0" u="none" strike="noStrike" kern="1200" cap="none" spc="0" normalizeH="0" baseline="0" noProof="0" dirty="0">
                  <a:ln>
                    <a:noFill/>
                  </a:ln>
                  <a:solidFill>
                    <a:srgbClr val="FFFFFF">
                      <a:lumMod val="95000"/>
                    </a:srgbClr>
                  </a:solidFill>
                  <a:effectLst/>
                  <a:uLnTx/>
                  <a:uFillTx/>
                  <a:latin typeface="EYInterstate Light" panose="02000506000000020004" pitchFamily="2" charset="0"/>
                </a:rPr>
                <a:t>2.2.Ja tiek konstatēts, ka pakalpojuma pieprasījums ir ļoti zems, proti</a:t>
              </a:r>
              <a:r>
                <a:rPr kumimoji="0" lang="lv-LV" sz="1000" b="0" i="0" u="none" strike="noStrike" kern="1200" cap="none" spc="0" normalizeH="0" baseline="0" noProof="0" dirty="0">
                  <a:ln>
                    <a:noFill/>
                  </a:ln>
                  <a:solidFill>
                    <a:srgbClr val="FFFFFF"/>
                  </a:solidFill>
                  <a:effectLst/>
                  <a:uLnTx/>
                  <a:uFillTx/>
                  <a:latin typeface="EYInterstate Light" panose="02000506000000020004" pitchFamily="2" charset="0"/>
                </a:rPr>
                <a:t>, sastāda X% no kopējā pakalpojumu pieprasījuma</a:t>
              </a:r>
              <a:r>
                <a:rPr kumimoji="0" lang="lv-LV" sz="1000" b="0" i="0" u="none" strike="noStrike" kern="1200" cap="none" spc="0" normalizeH="0" baseline="0" noProof="0" dirty="0">
                  <a:ln>
                    <a:noFill/>
                  </a:ln>
                  <a:solidFill>
                    <a:srgbClr val="FFFFFF">
                      <a:lumMod val="95000"/>
                    </a:srgbClr>
                  </a:solidFill>
                  <a:effectLst/>
                  <a:uLnTx/>
                  <a:uFillTx/>
                  <a:latin typeface="EYInterstate Light" panose="02000506000000020004" pitchFamily="2" charset="0"/>
                </a:rPr>
                <a:t>, ir ieteicams izvērtēt, vai pašvaldībai nav izdevīgāk vienoties ar speciālistu par pakalpojuma sniegšanu pēc pieprasījuma. (skatīt </a:t>
              </a:r>
              <a:r>
                <a:rPr lang="lv-LV" sz="1000" dirty="0">
                  <a:solidFill>
                    <a:srgbClr val="FFFFFF">
                      <a:lumMod val="95000"/>
                    </a:srgbClr>
                  </a:solidFill>
                  <a:latin typeface="EYInterstate Light" panose="02000506000000020004" pitchFamily="2" charset="0"/>
                </a:rPr>
                <a:t>13</a:t>
              </a:r>
              <a:r>
                <a:rPr kumimoji="0" lang="lv-LV" sz="1000" b="0" i="0" u="none" strike="noStrike" kern="1200" cap="none" spc="0" normalizeH="0" baseline="0" noProof="0" dirty="0">
                  <a:ln>
                    <a:noFill/>
                  </a:ln>
                  <a:solidFill>
                    <a:srgbClr val="FFFFFF">
                      <a:lumMod val="95000"/>
                    </a:srgbClr>
                  </a:solidFill>
                  <a:effectLst/>
                  <a:uLnTx/>
                  <a:uFillTx/>
                  <a:latin typeface="EYInterstate Light" panose="02000506000000020004" pitchFamily="2" charset="0"/>
                </a:rPr>
                <a:t>. lapu)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050" b="0" i="0" u="none" strike="noStrike" kern="1200" cap="none" spc="0" normalizeH="0" baseline="0" noProof="0" dirty="0">
                <a:ln>
                  <a:noFill/>
                </a:ln>
                <a:solidFill>
                  <a:srgbClr val="FF0000"/>
                </a:solidFill>
                <a:effectLst/>
                <a:uLnTx/>
                <a:uFillTx/>
                <a:latin typeface="EYInterstate Light" panose="02000506000000020004" pitchFamily="2" charset="0"/>
              </a:endParaRPr>
            </a:p>
          </p:txBody>
        </p:sp>
        <p:cxnSp>
          <p:nvCxnSpPr>
            <p:cNvPr id="59" name="Straight Arrow Connector 58">
              <a:extLst>
                <a:ext uri="{FF2B5EF4-FFF2-40B4-BE49-F238E27FC236}">
                  <a16:creationId xmlns:a16="http://schemas.microsoft.com/office/drawing/2014/main" id="{23582C7D-0C95-4F0C-9911-87FE7BBD1A0B}"/>
                </a:ext>
              </a:extLst>
            </p:cNvPr>
            <p:cNvCxnSpPr>
              <a:cxnSpLocks/>
              <a:stCxn id="50" idx="2"/>
              <a:endCxn id="58" idx="0"/>
            </p:cNvCxnSpPr>
            <p:nvPr/>
          </p:nvCxnSpPr>
          <p:spPr>
            <a:xfrm flipH="1">
              <a:off x="1712457" y="3469850"/>
              <a:ext cx="1632311" cy="212716"/>
            </a:xfrm>
            <a:prstGeom prst="straightConnector1">
              <a:avLst/>
            </a:prstGeom>
            <a:ln>
              <a:solidFill>
                <a:srgbClr val="747480"/>
              </a:solidFill>
              <a:tailEnd type="triangle"/>
            </a:ln>
            <a:effectLst>
              <a:outerShdw blurRad="152400" dist="317500" dir="5400000" sx="90000" sy="-19000" rotWithShape="0">
                <a:prstClr val="black">
                  <a:alpha val="15000"/>
                </a:prstClr>
              </a:outerShdw>
            </a:effectLst>
          </p:spPr>
          <p:style>
            <a:lnRef idx="3">
              <a:schemeClr val="accent4"/>
            </a:lnRef>
            <a:fillRef idx="0">
              <a:schemeClr val="accent4"/>
            </a:fillRef>
            <a:effectRef idx="2">
              <a:schemeClr val="accent4"/>
            </a:effectRef>
            <a:fontRef idx="minor">
              <a:schemeClr val="tx1"/>
            </a:fontRef>
          </p:style>
        </p:cxnSp>
      </p:grpSp>
      <p:sp>
        <p:nvSpPr>
          <p:cNvPr id="60" name="Rectangle 59">
            <a:extLst>
              <a:ext uri="{FF2B5EF4-FFF2-40B4-BE49-F238E27FC236}">
                <a16:creationId xmlns:a16="http://schemas.microsoft.com/office/drawing/2014/main" id="{9E47154C-8407-4F08-AB1D-FFFBF8ED3095}"/>
              </a:ext>
            </a:extLst>
          </p:cNvPr>
          <p:cNvSpPr/>
          <p:nvPr/>
        </p:nvSpPr>
        <p:spPr>
          <a:xfrm>
            <a:off x="861480" y="5856463"/>
            <a:ext cx="10616417" cy="379168"/>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050" b="1"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62" name="Plus Sign 61">
            <a:extLst>
              <a:ext uri="{FF2B5EF4-FFF2-40B4-BE49-F238E27FC236}">
                <a16:creationId xmlns:a16="http://schemas.microsoft.com/office/drawing/2014/main" id="{BBE9C33B-8DF5-4A03-8D72-877C7FCBA41E}"/>
              </a:ext>
            </a:extLst>
          </p:cNvPr>
          <p:cNvSpPr/>
          <p:nvPr/>
        </p:nvSpPr>
        <p:spPr>
          <a:xfrm>
            <a:off x="6128635" y="3045564"/>
            <a:ext cx="435378" cy="453470"/>
          </a:xfrm>
          <a:prstGeom prst="mathPlus">
            <a:avLst/>
          </a:prstGeom>
          <a:ln/>
        </p:spPr>
        <p:style>
          <a:lnRef idx="2">
            <a:schemeClr val="dk1"/>
          </a:lnRef>
          <a:fillRef idx="1">
            <a:schemeClr val="lt1"/>
          </a:fillRef>
          <a:effectRef idx="0">
            <a:schemeClr val="dk1"/>
          </a:effectRef>
          <a:fontRef idx="minor">
            <a:schemeClr val="dk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400" b="0" i="0" u="none" strike="noStrike" kern="1200" cap="none" spc="0" normalizeH="0" baseline="0" noProof="0">
              <a:ln>
                <a:noFill/>
              </a:ln>
              <a:solidFill>
                <a:srgbClr val="FFFFFF"/>
              </a:solidFill>
              <a:effectLst/>
              <a:uLnTx/>
              <a:uFillTx/>
              <a:latin typeface="EYInterstate Light" panose="02000506000000020004" pitchFamily="2" charset="0"/>
            </a:endParaRPr>
          </a:p>
        </p:txBody>
      </p:sp>
      <p:grpSp>
        <p:nvGrpSpPr>
          <p:cNvPr id="64" name="Group 63">
            <a:extLst>
              <a:ext uri="{FF2B5EF4-FFF2-40B4-BE49-F238E27FC236}">
                <a16:creationId xmlns:a16="http://schemas.microsoft.com/office/drawing/2014/main" id="{5C1A44B2-00AB-4B19-88D4-BC017085FDA0}"/>
              </a:ext>
            </a:extLst>
          </p:cNvPr>
          <p:cNvGrpSpPr/>
          <p:nvPr/>
        </p:nvGrpSpPr>
        <p:grpSpPr>
          <a:xfrm>
            <a:off x="861480" y="1208620"/>
            <a:ext cx="5311016" cy="4276307"/>
            <a:chOff x="6290969" y="1508244"/>
            <a:chExt cx="5311016" cy="4226929"/>
          </a:xfrm>
        </p:grpSpPr>
        <p:sp>
          <p:nvSpPr>
            <p:cNvPr id="65" name="Rectangle 64">
              <a:extLst>
                <a:ext uri="{FF2B5EF4-FFF2-40B4-BE49-F238E27FC236}">
                  <a16:creationId xmlns:a16="http://schemas.microsoft.com/office/drawing/2014/main" id="{201B09A8-3E8E-40F1-AA36-DDBA6CF302B7}"/>
                </a:ext>
              </a:extLst>
            </p:cNvPr>
            <p:cNvSpPr/>
            <p:nvPr/>
          </p:nvSpPr>
          <p:spPr>
            <a:xfrm>
              <a:off x="6303749" y="1949167"/>
              <a:ext cx="5294611" cy="271695"/>
            </a:xfrm>
            <a:prstGeom prst="rect">
              <a:avLst/>
            </a:prstGeom>
            <a:solidFill>
              <a:srgbClr val="27ACA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1" i="0" u="sng" strike="noStrike" kern="1200" cap="none" spc="0" normalizeH="0" baseline="0" noProof="0" dirty="0">
                  <a:ln>
                    <a:noFill/>
                  </a:ln>
                  <a:solidFill>
                    <a:srgbClr val="2E2E38"/>
                  </a:solidFill>
                  <a:effectLst/>
                  <a:uLnTx/>
                  <a:uFillTx/>
                  <a:latin typeface="EYInterstate Light" panose="02000506000000020004" pitchFamily="2" charset="0"/>
                </a:rPr>
                <a:t>1.1. </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Ģeogrāfiskā segmentēšana (skatīt </a:t>
              </a:r>
              <a:r>
                <a:rPr lang="lv-LV" sz="1050" dirty="0">
                  <a:solidFill>
                    <a:srgbClr val="2E2E38"/>
                  </a:solidFill>
                  <a:latin typeface="EYInterstate Light" panose="02000506000000020004" pitchFamily="2" charset="0"/>
                </a:rPr>
                <a:t>5</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.lapu)</a:t>
              </a:r>
            </a:p>
          </p:txBody>
        </p:sp>
        <p:sp>
          <p:nvSpPr>
            <p:cNvPr id="66" name="Rectangle 65">
              <a:extLst>
                <a:ext uri="{FF2B5EF4-FFF2-40B4-BE49-F238E27FC236}">
                  <a16:creationId xmlns:a16="http://schemas.microsoft.com/office/drawing/2014/main" id="{726D3D7C-FDC6-4565-8B0C-056560EF1A6C}"/>
                </a:ext>
              </a:extLst>
            </p:cNvPr>
            <p:cNvSpPr/>
            <p:nvPr/>
          </p:nvSpPr>
          <p:spPr>
            <a:xfrm>
              <a:off x="6303749" y="1508244"/>
              <a:ext cx="5294611" cy="342294"/>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1" i="0" u="none" strike="noStrike" kern="1200" cap="none" spc="0" normalizeH="0" baseline="0" noProof="0" dirty="0">
                  <a:ln>
                    <a:noFill/>
                  </a:ln>
                  <a:solidFill>
                    <a:srgbClr val="2E2E38"/>
                  </a:solidFill>
                  <a:effectLst/>
                  <a:uLnTx/>
                  <a:uFillTx/>
                  <a:latin typeface="EYInterstate Light" panose="02000506000000020004" pitchFamily="2" charset="0"/>
                </a:rPr>
                <a:t>1. Pakalpojumu pieejamības ģeogrāfiskais </a:t>
              </a:r>
              <a:r>
                <a:rPr kumimoji="0" lang="lv-LV" sz="1050" b="1" i="0" u="none" strike="noStrike" kern="1200" cap="none" spc="0" normalizeH="0" baseline="0" noProof="0" dirty="0" err="1">
                  <a:ln>
                    <a:noFill/>
                  </a:ln>
                  <a:solidFill>
                    <a:srgbClr val="2E2E38"/>
                  </a:solidFill>
                  <a:effectLst/>
                  <a:uLnTx/>
                  <a:uFillTx/>
                  <a:latin typeface="EYInterstate Light" panose="02000506000000020004" pitchFamily="2" charset="0"/>
                </a:rPr>
                <a:t>izvērtējums</a:t>
              </a:r>
              <a:endParaRPr kumimoji="0" lang="lv-LV" sz="1050" b="1" i="0" u="none" strike="noStrike" kern="1200" cap="none" spc="0" normalizeH="0" baseline="0" noProof="0" dirty="0">
                <a:ln>
                  <a:noFill/>
                </a:ln>
                <a:solidFill>
                  <a:srgbClr val="2E2E38"/>
                </a:solidFill>
                <a:effectLst/>
                <a:uLnTx/>
                <a:uFillTx/>
                <a:latin typeface="EYInterstate Light" panose="02000506000000020004" pitchFamily="2" charset="0"/>
              </a:endParaRPr>
            </a:p>
          </p:txBody>
        </p:sp>
        <p:cxnSp>
          <p:nvCxnSpPr>
            <p:cNvPr id="67" name="Straight Arrow Connector 66">
              <a:extLst>
                <a:ext uri="{FF2B5EF4-FFF2-40B4-BE49-F238E27FC236}">
                  <a16:creationId xmlns:a16="http://schemas.microsoft.com/office/drawing/2014/main" id="{EC7FB297-2527-4B88-A42B-C3D4E118E48C}"/>
                </a:ext>
              </a:extLst>
            </p:cNvPr>
            <p:cNvCxnSpPr>
              <a:cxnSpLocks/>
              <a:stCxn id="73" idx="2"/>
              <a:endCxn id="70" idx="0"/>
            </p:cNvCxnSpPr>
            <p:nvPr/>
          </p:nvCxnSpPr>
          <p:spPr>
            <a:xfrm>
              <a:off x="7581740" y="3437421"/>
              <a:ext cx="5" cy="227123"/>
            </a:xfrm>
            <a:prstGeom prst="straightConnector1">
              <a:avLst/>
            </a:prstGeom>
            <a:ln>
              <a:solidFill>
                <a:srgbClr val="747480"/>
              </a:solidFill>
              <a:tailEnd type="triangle"/>
            </a:ln>
          </p:spPr>
          <p:style>
            <a:lnRef idx="3">
              <a:schemeClr val="accent4"/>
            </a:lnRef>
            <a:fillRef idx="0">
              <a:schemeClr val="accent4"/>
            </a:fillRef>
            <a:effectRef idx="2">
              <a:schemeClr val="accent4"/>
            </a:effectRef>
            <a:fontRef idx="minor">
              <a:schemeClr val="tx1"/>
            </a:fontRef>
          </p:style>
        </p:cxnSp>
        <p:sp>
          <p:nvSpPr>
            <p:cNvPr id="68" name="Rectangle 67">
              <a:extLst>
                <a:ext uri="{FF2B5EF4-FFF2-40B4-BE49-F238E27FC236}">
                  <a16:creationId xmlns:a16="http://schemas.microsoft.com/office/drawing/2014/main" id="{92580BE3-1AD2-41E3-9575-4F22ECEA600A}"/>
                </a:ext>
              </a:extLst>
            </p:cNvPr>
            <p:cNvSpPr/>
            <p:nvPr/>
          </p:nvSpPr>
          <p:spPr>
            <a:xfrm>
              <a:off x="6290970" y="4390274"/>
              <a:ext cx="2581552" cy="576808"/>
            </a:xfrm>
            <a:prstGeom prst="rect">
              <a:avLst/>
            </a:prstGeom>
            <a:solidFill>
              <a:srgbClr val="27ACA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1" i="0" u="sng" strike="noStrike" kern="1200" cap="none" spc="0" normalizeH="0" baseline="0" noProof="0" dirty="0">
                  <a:ln>
                    <a:noFill/>
                  </a:ln>
                  <a:solidFill>
                    <a:srgbClr val="2E2E38"/>
                  </a:solidFill>
                  <a:effectLst/>
                  <a:uLnTx/>
                  <a:uFillTx/>
                  <a:latin typeface="EYInterstate Light" panose="02000506000000020004" pitchFamily="2" charset="0"/>
                </a:rPr>
                <a:t>1.3. </a:t>
              </a:r>
              <a:r>
                <a:rPr kumimoji="0" lang="lv-LV" sz="1050" b="0" i="0" u="none" strike="noStrike" kern="1200" cap="none" spc="0" normalizeH="0" baseline="0" noProof="0" dirty="0" err="1">
                  <a:ln>
                    <a:noFill/>
                  </a:ln>
                  <a:solidFill>
                    <a:srgbClr val="2E2E38"/>
                  </a:solidFill>
                  <a:effectLst/>
                  <a:uLnTx/>
                  <a:uFillTx/>
                  <a:latin typeface="EYInterstate Light" panose="02000506000000020004" pitchFamily="2" charset="0"/>
                </a:rPr>
                <a:t>Multi</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-kritēriju analīze [</a:t>
              </a:r>
              <a:r>
                <a:rPr kumimoji="0" lang="lv-LV" sz="1050" b="0" i="1" u="none" strike="noStrike" kern="1200" cap="none" spc="0" normalizeH="0" baseline="0" noProof="0" dirty="0">
                  <a:ln>
                    <a:noFill/>
                  </a:ln>
                  <a:solidFill>
                    <a:srgbClr val="2E2E38"/>
                  </a:solidFill>
                  <a:effectLst/>
                  <a:uLnTx/>
                  <a:uFillTx/>
                  <a:latin typeface="EYInterstate Light" panose="02000506000000020004" pitchFamily="2" charset="0"/>
                </a:rPr>
                <a:t>kritērija nozīmīgums un vērtējums</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 [(skatīt </a:t>
              </a:r>
              <a:r>
                <a:rPr lang="lv-LV" sz="1050" dirty="0">
                  <a:solidFill>
                    <a:srgbClr val="2E2E38"/>
                  </a:solidFill>
                  <a:latin typeface="EYInterstate Light" panose="02000506000000020004" pitchFamily="2" charset="0"/>
                </a:rPr>
                <a:t>9</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 lapu)</a:t>
              </a:r>
            </a:p>
          </p:txBody>
        </p:sp>
        <p:sp>
          <p:nvSpPr>
            <p:cNvPr id="69" name="Rectangle 68">
              <a:extLst>
                <a:ext uri="{FF2B5EF4-FFF2-40B4-BE49-F238E27FC236}">
                  <a16:creationId xmlns:a16="http://schemas.microsoft.com/office/drawing/2014/main" id="{A26061A2-AEAA-4E5E-822C-EF552F2CC18D}"/>
                </a:ext>
              </a:extLst>
            </p:cNvPr>
            <p:cNvSpPr/>
            <p:nvPr/>
          </p:nvSpPr>
          <p:spPr>
            <a:xfrm>
              <a:off x="6303750" y="5147374"/>
              <a:ext cx="2568772" cy="579883"/>
            </a:xfrm>
            <a:prstGeom prst="rect">
              <a:avLst/>
            </a:prstGeom>
            <a:solidFill>
              <a:srgbClr val="27ACA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1" i="0" u="sng" strike="noStrike" kern="1200" cap="none" spc="0" normalizeH="0" baseline="0" noProof="0" dirty="0">
                  <a:ln>
                    <a:noFill/>
                  </a:ln>
                  <a:solidFill>
                    <a:srgbClr val="2E2E38"/>
                  </a:solidFill>
                  <a:effectLst/>
                  <a:uLnTx/>
                  <a:uFillTx/>
                  <a:latin typeface="EYInterstate Light" panose="02000506000000020004" pitchFamily="2" charset="0"/>
                </a:rPr>
                <a:t>1.4. </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Kapacitātes analīze [plānotās </a:t>
              </a:r>
              <a:r>
                <a:rPr kumimoji="0" lang="lv-LV" sz="1050" b="0" i="1" u="none" strike="noStrike" kern="1200" cap="none" spc="0" normalizeH="0" baseline="0" noProof="0" dirty="0">
                  <a:ln>
                    <a:noFill/>
                  </a:ln>
                  <a:solidFill>
                    <a:srgbClr val="2E2E38"/>
                  </a:solidFill>
                  <a:effectLst/>
                  <a:uLnTx/>
                  <a:uFillTx/>
                  <a:latin typeface="EYInterstate Light" panose="02000506000000020004" pitchFamily="2" charset="0"/>
                </a:rPr>
                <a:t>apjoma izmaiņas</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 (skatīt </a:t>
              </a:r>
              <a:r>
                <a:rPr lang="lv-LV" sz="1050" dirty="0">
                  <a:solidFill>
                    <a:srgbClr val="2E2E38"/>
                  </a:solidFill>
                  <a:latin typeface="EYInterstate Light" panose="02000506000000020004" pitchFamily="2" charset="0"/>
                </a:rPr>
                <a:t>11</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 lapu)</a:t>
              </a:r>
            </a:p>
          </p:txBody>
        </p:sp>
        <p:sp>
          <p:nvSpPr>
            <p:cNvPr id="70" name="Rectangle 69">
              <a:extLst>
                <a:ext uri="{FF2B5EF4-FFF2-40B4-BE49-F238E27FC236}">
                  <a16:creationId xmlns:a16="http://schemas.microsoft.com/office/drawing/2014/main" id="{5A66955F-AD1A-4787-BFE1-1554643BC17D}"/>
                </a:ext>
              </a:extLst>
            </p:cNvPr>
            <p:cNvSpPr/>
            <p:nvPr/>
          </p:nvSpPr>
          <p:spPr>
            <a:xfrm>
              <a:off x="6290969" y="3664544"/>
              <a:ext cx="2581552" cy="579883"/>
            </a:xfrm>
            <a:prstGeom prst="rect">
              <a:avLst/>
            </a:prstGeom>
            <a:solidFill>
              <a:srgbClr val="27ACA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1" i="0" u="sng" strike="noStrike" kern="1200" cap="none" spc="0" normalizeH="0" baseline="0" noProof="0" dirty="0">
                  <a:ln>
                    <a:noFill/>
                  </a:ln>
                  <a:solidFill>
                    <a:srgbClr val="2E2E38"/>
                  </a:solidFill>
                  <a:effectLst/>
                  <a:uLnTx/>
                  <a:uFillTx/>
                  <a:latin typeface="EYInterstate Light" panose="02000506000000020004" pitchFamily="2" charset="0"/>
                </a:rPr>
                <a:t>1.2.</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Sākotnējā atlase – izslēdzošie nosacījumi [</a:t>
              </a:r>
              <a:r>
                <a:rPr kumimoji="0" lang="lv-LV" sz="1050" b="0" i="1" u="none" strike="noStrike" kern="1200" cap="none" spc="0" normalizeH="0" baseline="0" noProof="0" dirty="0">
                  <a:ln>
                    <a:noFill/>
                  </a:ln>
                  <a:solidFill>
                    <a:srgbClr val="2E2E38"/>
                  </a:solidFill>
                  <a:effectLst/>
                  <a:uLnTx/>
                  <a:uFillTx/>
                  <a:latin typeface="EYInterstate Light" panose="02000506000000020004" pitchFamily="2" charset="0"/>
                </a:rPr>
                <a:t>nosacījums izpildās/neizpildās</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 (skatīt </a:t>
              </a:r>
              <a:r>
                <a:rPr lang="lv-LV" sz="1050" dirty="0">
                  <a:solidFill>
                    <a:srgbClr val="2E2E38"/>
                  </a:solidFill>
                  <a:latin typeface="EYInterstate Light" panose="02000506000000020004" pitchFamily="2" charset="0"/>
                </a:rPr>
                <a:t>7</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 lapu)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endParaRPr>
            </a:p>
          </p:txBody>
        </p:sp>
        <p:cxnSp>
          <p:nvCxnSpPr>
            <p:cNvPr id="71" name="Straight Arrow Connector 70">
              <a:extLst>
                <a:ext uri="{FF2B5EF4-FFF2-40B4-BE49-F238E27FC236}">
                  <a16:creationId xmlns:a16="http://schemas.microsoft.com/office/drawing/2014/main" id="{F22E8CAD-ECF1-40C2-81A3-094FF9A1DB69}"/>
                </a:ext>
              </a:extLst>
            </p:cNvPr>
            <p:cNvCxnSpPr>
              <a:cxnSpLocks/>
              <a:stCxn id="70" idx="2"/>
              <a:endCxn id="68" idx="0"/>
            </p:cNvCxnSpPr>
            <p:nvPr/>
          </p:nvCxnSpPr>
          <p:spPr>
            <a:xfrm>
              <a:off x="7581745" y="4244427"/>
              <a:ext cx="1" cy="145847"/>
            </a:xfrm>
            <a:prstGeom prst="straightConnector1">
              <a:avLst/>
            </a:prstGeom>
            <a:ln>
              <a:solidFill>
                <a:srgbClr val="747480"/>
              </a:solidFill>
              <a:tailEnd type="triangle"/>
            </a:ln>
          </p:spPr>
          <p:style>
            <a:lnRef idx="3">
              <a:schemeClr val="accent4"/>
            </a:lnRef>
            <a:fillRef idx="0">
              <a:schemeClr val="accent4"/>
            </a:fillRef>
            <a:effectRef idx="2">
              <a:schemeClr val="accent4"/>
            </a:effectRef>
            <a:fontRef idx="minor">
              <a:schemeClr val="tx1"/>
            </a:fontRef>
          </p:style>
        </p:cxnSp>
        <p:cxnSp>
          <p:nvCxnSpPr>
            <p:cNvPr id="72" name="Straight Arrow Connector 71">
              <a:extLst>
                <a:ext uri="{FF2B5EF4-FFF2-40B4-BE49-F238E27FC236}">
                  <a16:creationId xmlns:a16="http://schemas.microsoft.com/office/drawing/2014/main" id="{564E8250-92B2-43CF-B23D-6839871D09C0}"/>
                </a:ext>
              </a:extLst>
            </p:cNvPr>
            <p:cNvCxnSpPr>
              <a:cxnSpLocks/>
              <a:stCxn id="68" idx="2"/>
              <a:endCxn id="69" idx="0"/>
            </p:cNvCxnSpPr>
            <p:nvPr/>
          </p:nvCxnSpPr>
          <p:spPr>
            <a:xfrm>
              <a:off x="7581746" y="4967082"/>
              <a:ext cx="6390" cy="180292"/>
            </a:xfrm>
            <a:prstGeom prst="straightConnector1">
              <a:avLst/>
            </a:prstGeom>
            <a:ln>
              <a:solidFill>
                <a:srgbClr val="747480"/>
              </a:solidFill>
              <a:tailEnd type="triangle"/>
            </a:ln>
          </p:spPr>
          <p:style>
            <a:lnRef idx="3">
              <a:schemeClr val="accent4"/>
            </a:lnRef>
            <a:fillRef idx="0">
              <a:schemeClr val="accent4"/>
            </a:fillRef>
            <a:effectRef idx="2">
              <a:schemeClr val="accent4"/>
            </a:effectRef>
            <a:fontRef idx="minor">
              <a:schemeClr val="tx1"/>
            </a:fontRef>
          </p:style>
        </p:cxnSp>
        <p:sp>
          <p:nvSpPr>
            <p:cNvPr id="73" name="Rectangle 72">
              <a:extLst>
                <a:ext uri="{FF2B5EF4-FFF2-40B4-BE49-F238E27FC236}">
                  <a16:creationId xmlns:a16="http://schemas.microsoft.com/office/drawing/2014/main" id="{17CEDA08-2F6F-41CB-8850-CDDBDF702915}"/>
                </a:ext>
              </a:extLst>
            </p:cNvPr>
            <p:cNvSpPr/>
            <p:nvPr/>
          </p:nvSpPr>
          <p:spPr>
            <a:xfrm>
              <a:off x="6290969" y="2757358"/>
              <a:ext cx="2581541" cy="680063"/>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Ģeogrāfiskā segmentēšana pēc 2 blakus esošām pakalpojumu sniegšanas vietām, kas iepriekš piederēja atšķirīgām pašvaldībām</a:t>
              </a:r>
            </a:p>
          </p:txBody>
        </p:sp>
        <p:sp>
          <p:nvSpPr>
            <p:cNvPr id="74" name="Rectangle 73">
              <a:extLst>
                <a:ext uri="{FF2B5EF4-FFF2-40B4-BE49-F238E27FC236}">
                  <a16:creationId xmlns:a16="http://schemas.microsoft.com/office/drawing/2014/main" id="{A0812E6D-5107-46DC-A955-2650CE32E4E7}"/>
                </a:ext>
              </a:extLst>
            </p:cNvPr>
            <p:cNvSpPr/>
            <p:nvPr/>
          </p:nvSpPr>
          <p:spPr>
            <a:xfrm>
              <a:off x="9020433" y="2776031"/>
              <a:ext cx="2572964" cy="680063"/>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0" i="0" u="none" strike="noStrike" kern="1200" cap="none" spc="0" normalizeH="0" baseline="0" noProof="0">
                  <a:ln>
                    <a:noFill/>
                  </a:ln>
                  <a:solidFill>
                    <a:srgbClr val="2E2E38"/>
                  </a:solidFill>
                  <a:effectLst/>
                  <a:uLnTx/>
                  <a:uFillTx/>
                  <a:latin typeface="EYInterstate Light" panose="02000506000000020004" pitchFamily="2" charset="0"/>
                </a:rPr>
                <a:t>Ģeogrāfiskā segmentēšana pēc iedzīvotāju blīvuma un maksimālā pieļaujamā braukšanas attāluma</a:t>
              </a:r>
            </a:p>
          </p:txBody>
        </p:sp>
        <p:cxnSp>
          <p:nvCxnSpPr>
            <p:cNvPr id="75" name="Straight Arrow Connector 74">
              <a:extLst>
                <a:ext uri="{FF2B5EF4-FFF2-40B4-BE49-F238E27FC236}">
                  <a16:creationId xmlns:a16="http://schemas.microsoft.com/office/drawing/2014/main" id="{DF88F5D0-DC6B-490A-8D95-E382E5AC7FF3}"/>
                </a:ext>
              </a:extLst>
            </p:cNvPr>
            <p:cNvCxnSpPr>
              <a:cxnSpLocks/>
              <a:stCxn id="65" idx="2"/>
              <a:endCxn id="74" idx="0"/>
            </p:cNvCxnSpPr>
            <p:nvPr/>
          </p:nvCxnSpPr>
          <p:spPr>
            <a:xfrm>
              <a:off x="8951055" y="2220862"/>
              <a:ext cx="1355860" cy="555169"/>
            </a:xfrm>
            <a:prstGeom prst="straightConnector1">
              <a:avLst/>
            </a:prstGeom>
            <a:ln>
              <a:solidFill>
                <a:srgbClr val="747480"/>
              </a:solidFill>
              <a:tailEnd type="triangle"/>
            </a:ln>
          </p:spPr>
          <p:style>
            <a:lnRef idx="3">
              <a:schemeClr val="accent4"/>
            </a:lnRef>
            <a:fillRef idx="0">
              <a:schemeClr val="accent4"/>
            </a:fillRef>
            <a:effectRef idx="2">
              <a:schemeClr val="accent4"/>
            </a:effectRef>
            <a:fontRef idx="minor">
              <a:schemeClr val="tx1"/>
            </a:fontRef>
          </p:style>
        </p:cxnSp>
        <p:cxnSp>
          <p:nvCxnSpPr>
            <p:cNvPr id="76" name="Straight Arrow Connector 75">
              <a:extLst>
                <a:ext uri="{FF2B5EF4-FFF2-40B4-BE49-F238E27FC236}">
                  <a16:creationId xmlns:a16="http://schemas.microsoft.com/office/drawing/2014/main" id="{BDBF42D4-774E-459B-84FE-D1DB6538DF0D}"/>
                </a:ext>
              </a:extLst>
            </p:cNvPr>
            <p:cNvCxnSpPr>
              <a:cxnSpLocks/>
              <a:stCxn id="65" idx="2"/>
              <a:endCxn id="73" idx="0"/>
            </p:cNvCxnSpPr>
            <p:nvPr/>
          </p:nvCxnSpPr>
          <p:spPr>
            <a:xfrm flipH="1">
              <a:off x="7581740" y="2220862"/>
              <a:ext cx="1369315" cy="536496"/>
            </a:xfrm>
            <a:prstGeom prst="straightConnector1">
              <a:avLst/>
            </a:prstGeom>
            <a:ln>
              <a:solidFill>
                <a:srgbClr val="747480"/>
              </a:solidFill>
              <a:tailEnd type="triangle"/>
            </a:ln>
          </p:spPr>
          <p:style>
            <a:lnRef idx="3">
              <a:schemeClr val="accent4"/>
            </a:lnRef>
            <a:fillRef idx="0">
              <a:schemeClr val="accent4"/>
            </a:fillRef>
            <a:effectRef idx="2">
              <a:schemeClr val="accent4"/>
            </a:effectRef>
            <a:fontRef idx="minor">
              <a:schemeClr val="tx1"/>
            </a:fontRef>
          </p:style>
        </p:cxnSp>
        <p:sp>
          <p:nvSpPr>
            <p:cNvPr id="77" name="Rectangle 76">
              <a:extLst>
                <a:ext uri="{FF2B5EF4-FFF2-40B4-BE49-F238E27FC236}">
                  <a16:creationId xmlns:a16="http://schemas.microsoft.com/office/drawing/2014/main" id="{C64CB51A-7CB8-40C5-868D-979720C7FD50}"/>
                </a:ext>
              </a:extLst>
            </p:cNvPr>
            <p:cNvSpPr/>
            <p:nvPr/>
          </p:nvSpPr>
          <p:spPr>
            <a:xfrm>
              <a:off x="9020433" y="3664544"/>
              <a:ext cx="2581552" cy="579883"/>
            </a:xfrm>
            <a:prstGeom prst="rect">
              <a:avLst/>
            </a:prstGeom>
            <a:solidFill>
              <a:srgbClr val="27ACA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1" i="0" u="sng" strike="noStrike" kern="1200" cap="none" spc="0" normalizeH="0" baseline="0" noProof="0" dirty="0">
                  <a:ln>
                    <a:noFill/>
                  </a:ln>
                  <a:solidFill>
                    <a:srgbClr val="2E2E38"/>
                  </a:solidFill>
                  <a:effectLst/>
                  <a:uLnTx/>
                  <a:uFillTx/>
                  <a:latin typeface="EYInterstate Light" panose="02000506000000020004" pitchFamily="2" charset="0"/>
                </a:rPr>
                <a:t>1.2. </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Sākotnējā atlase – izslēdzošie nosacījumi [</a:t>
              </a:r>
              <a:r>
                <a:rPr kumimoji="0" lang="lv-LV" sz="1050" b="0" i="1" u="none" strike="noStrike" kern="1200" cap="none" spc="0" normalizeH="0" baseline="0" noProof="0" dirty="0">
                  <a:ln>
                    <a:noFill/>
                  </a:ln>
                  <a:solidFill>
                    <a:srgbClr val="2E2E38"/>
                  </a:solidFill>
                  <a:effectLst/>
                  <a:uLnTx/>
                  <a:uFillTx/>
                  <a:latin typeface="EYInterstate Light" panose="02000506000000020004" pitchFamily="2" charset="0"/>
                </a:rPr>
                <a:t>nosacījums izpildās/neizpildās</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 (skatīt </a:t>
              </a:r>
              <a:r>
                <a:rPr lang="lv-LV" sz="1050" dirty="0">
                  <a:solidFill>
                    <a:srgbClr val="2E2E38"/>
                  </a:solidFill>
                  <a:latin typeface="EYInterstate Light" panose="02000506000000020004" pitchFamily="2" charset="0"/>
                </a:rPr>
                <a:t>7</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 lapu)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endParaRPr>
            </a:p>
          </p:txBody>
        </p:sp>
        <p:sp>
          <p:nvSpPr>
            <p:cNvPr id="78" name="Rectangle 77">
              <a:extLst>
                <a:ext uri="{FF2B5EF4-FFF2-40B4-BE49-F238E27FC236}">
                  <a16:creationId xmlns:a16="http://schemas.microsoft.com/office/drawing/2014/main" id="{0F32435B-D908-48F1-94A3-1F51F171E203}"/>
                </a:ext>
              </a:extLst>
            </p:cNvPr>
            <p:cNvSpPr/>
            <p:nvPr/>
          </p:nvSpPr>
          <p:spPr>
            <a:xfrm>
              <a:off x="9016139" y="4409612"/>
              <a:ext cx="2581552" cy="576808"/>
            </a:xfrm>
            <a:prstGeom prst="rect">
              <a:avLst/>
            </a:prstGeom>
            <a:solidFill>
              <a:srgbClr val="27ACA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1" i="0" u="sng" strike="noStrike" kern="1200" cap="none" spc="0" normalizeH="0" baseline="0" noProof="0" dirty="0">
                  <a:ln>
                    <a:noFill/>
                  </a:ln>
                  <a:solidFill>
                    <a:srgbClr val="2E2E38"/>
                  </a:solidFill>
                  <a:effectLst/>
                  <a:uLnTx/>
                  <a:uFillTx/>
                  <a:latin typeface="EYInterstate Light" panose="02000506000000020004" pitchFamily="2" charset="0"/>
                </a:rPr>
                <a:t>1.3. </a:t>
              </a:r>
              <a:r>
                <a:rPr kumimoji="0" lang="lv-LV" sz="1050" b="0" i="0" u="none" strike="noStrike" kern="1200" cap="none" spc="0" normalizeH="0" baseline="0" noProof="0" dirty="0" err="1">
                  <a:ln>
                    <a:noFill/>
                  </a:ln>
                  <a:solidFill>
                    <a:srgbClr val="2E2E38"/>
                  </a:solidFill>
                  <a:effectLst/>
                  <a:uLnTx/>
                  <a:uFillTx/>
                  <a:latin typeface="EYInterstate Light" panose="02000506000000020004" pitchFamily="2" charset="0"/>
                </a:rPr>
                <a:t>Multi</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-kritēriju analīze [</a:t>
              </a:r>
              <a:r>
                <a:rPr kumimoji="0" lang="lv-LV" sz="1050" b="0" i="1" u="none" strike="noStrike" kern="1200" cap="none" spc="0" normalizeH="0" baseline="0" noProof="0" dirty="0">
                  <a:ln>
                    <a:noFill/>
                  </a:ln>
                  <a:solidFill>
                    <a:srgbClr val="2E2E38"/>
                  </a:solidFill>
                  <a:effectLst/>
                  <a:uLnTx/>
                  <a:uFillTx/>
                  <a:latin typeface="EYInterstate Light" panose="02000506000000020004" pitchFamily="2" charset="0"/>
                </a:rPr>
                <a:t>kritērija nozīmīgums un vērtējums</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 (skatīt </a:t>
              </a:r>
              <a:r>
                <a:rPr lang="lv-LV" sz="1050" dirty="0">
                  <a:solidFill>
                    <a:srgbClr val="2E2E38"/>
                  </a:solidFill>
                  <a:latin typeface="EYInterstate Light" panose="02000506000000020004" pitchFamily="2" charset="0"/>
                </a:rPr>
                <a:t>9</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 lapu)</a:t>
              </a:r>
            </a:p>
          </p:txBody>
        </p:sp>
        <p:sp>
          <p:nvSpPr>
            <p:cNvPr id="80" name="Rectangle 79">
              <a:extLst>
                <a:ext uri="{FF2B5EF4-FFF2-40B4-BE49-F238E27FC236}">
                  <a16:creationId xmlns:a16="http://schemas.microsoft.com/office/drawing/2014/main" id="{4F1EE1C4-F91C-4837-93ED-F8F2EA546ED1}"/>
                </a:ext>
              </a:extLst>
            </p:cNvPr>
            <p:cNvSpPr/>
            <p:nvPr/>
          </p:nvSpPr>
          <p:spPr>
            <a:xfrm>
              <a:off x="9022143" y="5155290"/>
              <a:ext cx="2568772" cy="579883"/>
            </a:xfrm>
            <a:prstGeom prst="rect">
              <a:avLst/>
            </a:prstGeom>
            <a:solidFill>
              <a:srgbClr val="27ACA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050" b="1" i="0" u="sng" strike="noStrike" kern="1200" cap="none" spc="0" normalizeH="0" baseline="0" noProof="0" dirty="0">
                  <a:ln>
                    <a:noFill/>
                  </a:ln>
                  <a:solidFill>
                    <a:srgbClr val="2E2E38"/>
                  </a:solidFill>
                  <a:effectLst/>
                  <a:uLnTx/>
                  <a:uFillTx/>
                  <a:latin typeface="EYInterstate Light" panose="02000506000000020004" pitchFamily="2" charset="0"/>
                </a:rPr>
                <a:t>1.4. </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Kapacitātes analīze [plānotās </a:t>
              </a:r>
              <a:r>
                <a:rPr kumimoji="0" lang="lv-LV" sz="1050" b="0" i="1" u="none" strike="noStrike" kern="1200" cap="none" spc="0" normalizeH="0" baseline="0" noProof="0" dirty="0">
                  <a:ln>
                    <a:noFill/>
                  </a:ln>
                  <a:solidFill>
                    <a:srgbClr val="2E2E38"/>
                  </a:solidFill>
                  <a:effectLst/>
                  <a:uLnTx/>
                  <a:uFillTx/>
                  <a:latin typeface="EYInterstate Light" panose="02000506000000020004" pitchFamily="2" charset="0"/>
                </a:rPr>
                <a:t>apjoma izmaiņas</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 (skatīt </a:t>
              </a:r>
              <a:r>
                <a:rPr lang="lv-LV" sz="1050" dirty="0">
                  <a:solidFill>
                    <a:srgbClr val="2E2E38"/>
                  </a:solidFill>
                  <a:latin typeface="EYInterstate Light" panose="02000506000000020004" pitchFamily="2" charset="0"/>
                </a:rPr>
                <a:t>11</a:t>
              </a:r>
              <a:r>
                <a:rPr kumimoji="0" lang="lv-LV" sz="1050" b="0" i="0" u="none" strike="noStrike" kern="1200" cap="none" spc="0" normalizeH="0" baseline="0" noProof="0" dirty="0">
                  <a:ln>
                    <a:noFill/>
                  </a:ln>
                  <a:solidFill>
                    <a:srgbClr val="2E2E38"/>
                  </a:solidFill>
                  <a:effectLst/>
                  <a:uLnTx/>
                  <a:uFillTx/>
                  <a:latin typeface="EYInterstate Light" panose="02000506000000020004" pitchFamily="2" charset="0"/>
                </a:rPr>
                <a:t>. lapu)</a:t>
              </a:r>
            </a:p>
          </p:txBody>
        </p:sp>
        <p:cxnSp>
          <p:nvCxnSpPr>
            <p:cNvPr id="81" name="Straight Arrow Connector 80">
              <a:extLst>
                <a:ext uri="{FF2B5EF4-FFF2-40B4-BE49-F238E27FC236}">
                  <a16:creationId xmlns:a16="http://schemas.microsoft.com/office/drawing/2014/main" id="{41F9BC3E-C1CB-45FC-A825-D616C94FE4D4}"/>
                </a:ext>
              </a:extLst>
            </p:cNvPr>
            <p:cNvCxnSpPr>
              <a:cxnSpLocks/>
              <a:stCxn id="74" idx="2"/>
              <a:endCxn id="77" idx="0"/>
            </p:cNvCxnSpPr>
            <p:nvPr/>
          </p:nvCxnSpPr>
          <p:spPr>
            <a:xfrm>
              <a:off x="10306915" y="3456094"/>
              <a:ext cx="4294" cy="208450"/>
            </a:xfrm>
            <a:prstGeom prst="straightConnector1">
              <a:avLst/>
            </a:prstGeom>
            <a:ln>
              <a:solidFill>
                <a:srgbClr val="747480"/>
              </a:solidFill>
              <a:tailEnd type="triangle"/>
            </a:ln>
          </p:spPr>
          <p:style>
            <a:lnRef idx="3">
              <a:schemeClr val="accent4"/>
            </a:lnRef>
            <a:fillRef idx="0">
              <a:schemeClr val="accent4"/>
            </a:fillRef>
            <a:effectRef idx="2">
              <a:schemeClr val="accent4"/>
            </a:effectRef>
            <a:fontRef idx="minor">
              <a:schemeClr val="tx1"/>
            </a:fontRef>
          </p:style>
        </p:cxnSp>
        <p:cxnSp>
          <p:nvCxnSpPr>
            <p:cNvPr id="82" name="Straight Arrow Connector 81">
              <a:extLst>
                <a:ext uri="{FF2B5EF4-FFF2-40B4-BE49-F238E27FC236}">
                  <a16:creationId xmlns:a16="http://schemas.microsoft.com/office/drawing/2014/main" id="{91AFA6B2-D8C4-4627-8274-7C44965047F6}"/>
                </a:ext>
              </a:extLst>
            </p:cNvPr>
            <p:cNvCxnSpPr>
              <a:cxnSpLocks/>
              <a:stCxn id="77" idx="2"/>
              <a:endCxn id="78" idx="0"/>
            </p:cNvCxnSpPr>
            <p:nvPr/>
          </p:nvCxnSpPr>
          <p:spPr>
            <a:xfrm flipH="1">
              <a:off x="10306915" y="4244427"/>
              <a:ext cx="4294" cy="165185"/>
            </a:xfrm>
            <a:prstGeom prst="straightConnector1">
              <a:avLst/>
            </a:prstGeom>
            <a:ln>
              <a:solidFill>
                <a:srgbClr val="747480"/>
              </a:solidFill>
              <a:tailEnd type="triangle"/>
            </a:ln>
          </p:spPr>
          <p:style>
            <a:lnRef idx="3">
              <a:schemeClr val="accent4"/>
            </a:lnRef>
            <a:fillRef idx="0">
              <a:schemeClr val="accent4"/>
            </a:fillRef>
            <a:effectRef idx="2">
              <a:schemeClr val="accent4"/>
            </a:effectRef>
            <a:fontRef idx="minor">
              <a:schemeClr val="tx1"/>
            </a:fontRef>
          </p:style>
        </p:cxnSp>
        <p:cxnSp>
          <p:nvCxnSpPr>
            <p:cNvPr id="85" name="Straight Arrow Connector 84">
              <a:extLst>
                <a:ext uri="{FF2B5EF4-FFF2-40B4-BE49-F238E27FC236}">
                  <a16:creationId xmlns:a16="http://schemas.microsoft.com/office/drawing/2014/main" id="{6C52E3C0-42CD-427B-93D1-60AE0176C780}"/>
                </a:ext>
              </a:extLst>
            </p:cNvPr>
            <p:cNvCxnSpPr>
              <a:cxnSpLocks/>
              <a:stCxn id="78" idx="2"/>
              <a:endCxn id="80" idx="0"/>
            </p:cNvCxnSpPr>
            <p:nvPr/>
          </p:nvCxnSpPr>
          <p:spPr>
            <a:xfrm flipH="1">
              <a:off x="10306529" y="4986420"/>
              <a:ext cx="386" cy="168870"/>
            </a:xfrm>
            <a:prstGeom prst="straightConnector1">
              <a:avLst/>
            </a:prstGeom>
            <a:ln>
              <a:solidFill>
                <a:srgbClr val="747480"/>
              </a:solidFill>
              <a:tailEnd type="triangle"/>
            </a:ln>
          </p:spPr>
          <p:style>
            <a:lnRef idx="3">
              <a:schemeClr val="accent4"/>
            </a:lnRef>
            <a:fillRef idx="0">
              <a:schemeClr val="accent4"/>
            </a:fillRef>
            <a:effectRef idx="2">
              <a:schemeClr val="accent4"/>
            </a:effectRef>
            <a:fontRef idx="minor">
              <a:schemeClr val="tx1"/>
            </a:fontRef>
          </p:style>
        </p:cxnSp>
      </p:grpSp>
      <p:sp>
        <p:nvSpPr>
          <p:cNvPr id="87" name="Isosceles Triangle 86">
            <a:extLst>
              <a:ext uri="{FF2B5EF4-FFF2-40B4-BE49-F238E27FC236}">
                <a16:creationId xmlns:a16="http://schemas.microsoft.com/office/drawing/2014/main" id="{5E38CBD6-6EF4-48BC-BA7B-241BC093FDB7}"/>
              </a:ext>
            </a:extLst>
          </p:cNvPr>
          <p:cNvSpPr/>
          <p:nvPr/>
        </p:nvSpPr>
        <p:spPr>
          <a:xfrm rot="10800000">
            <a:off x="2439087" y="5550607"/>
            <a:ext cx="918774" cy="17754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88" name="Isosceles Triangle 87">
            <a:extLst>
              <a:ext uri="{FF2B5EF4-FFF2-40B4-BE49-F238E27FC236}">
                <a16:creationId xmlns:a16="http://schemas.microsoft.com/office/drawing/2014/main" id="{E874EF19-6B4E-43DD-AA6E-3AC0DB41D28C}"/>
              </a:ext>
            </a:extLst>
          </p:cNvPr>
          <p:cNvSpPr/>
          <p:nvPr/>
        </p:nvSpPr>
        <p:spPr>
          <a:xfrm rot="10800000">
            <a:off x="9366626" y="5550607"/>
            <a:ext cx="918774" cy="17754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90" name="Isosceles Triangle 89">
            <a:extLst>
              <a:ext uri="{FF2B5EF4-FFF2-40B4-BE49-F238E27FC236}">
                <a16:creationId xmlns:a16="http://schemas.microsoft.com/office/drawing/2014/main" id="{2F274B41-CE76-4DA6-989B-15E4FC922F7A}"/>
              </a:ext>
            </a:extLst>
          </p:cNvPr>
          <p:cNvSpPr/>
          <p:nvPr/>
        </p:nvSpPr>
        <p:spPr>
          <a:xfrm rot="10800000">
            <a:off x="5876186" y="5550607"/>
            <a:ext cx="918774" cy="17754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5" name="TextBox 4">
            <a:extLst>
              <a:ext uri="{FF2B5EF4-FFF2-40B4-BE49-F238E27FC236}">
                <a16:creationId xmlns:a16="http://schemas.microsoft.com/office/drawing/2014/main" id="{3FE1E0F6-5D6C-4F40-8511-CB2A63CF0CB6}"/>
              </a:ext>
            </a:extLst>
          </p:cNvPr>
          <p:cNvSpPr txBox="1"/>
          <p:nvPr/>
        </p:nvSpPr>
        <p:spPr>
          <a:xfrm>
            <a:off x="5876185" y="5948512"/>
            <a:ext cx="1094852" cy="180819"/>
          </a:xfrm>
          <a:prstGeom prst="rect">
            <a:avLst/>
          </a:prstGeom>
          <a:noFill/>
        </p:spPr>
        <p:txBody>
          <a:bodyPr wrap="non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lv-LV" sz="1100" b="1" i="0" u="none" strike="noStrike" kern="1200" cap="none" spc="0" normalizeH="0" baseline="0" noProof="0">
                <a:ln>
                  <a:noFill/>
                </a:ln>
                <a:solidFill>
                  <a:srgbClr val="2E2E38"/>
                </a:solidFill>
                <a:effectLst/>
                <a:uLnTx/>
                <a:uFillTx/>
                <a:latin typeface="EYInterstate Light" panose="02000506000000020004" pitchFamily="2" charset="0"/>
              </a:rPr>
              <a:t>Gala izvērtējums</a:t>
            </a:r>
          </a:p>
        </p:txBody>
      </p:sp>
      <p:sp>
        <p:nvSpPr>
          <p:cNvPr id="44" name="Rectangle 43">
            <a:extLst>
              <a:ext uri="{FF2B5EF4-FFF2-40B4-BE49-F238E27FC236}">
                <a16:creationId xmlns:a16="http://schemas.microsoft.com/office/drawing/2014/main" id="{FA83027B-F37C-4019-86E0-FFDEAADF6AA0}"/>
              </a:ext>
            </a:extLst>
          </p:cNvPr>
          <p:cNvSpPr/>
          <p:nvPr/>
        </p:nvSpPr>
        <p:spPr>
          <a:xfrm>
            <a:off x="600659" y="294200"/>
            <a:ext cx="602023" cy="514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srgbClr val="000000"/>
              </a:solidFill>
              <a:effectLst/>
              <a:uLnTx/>
              <a:uFillTx/>
              <a:latin typeface="EYInterstate Light" panose="02000506000000020004" pitchFamily="2" charset="0"/>
            </a:endParaRPr>
          </a:p>
        </p:txBody>
      </p:sp>
      <p:sp>
        <p:nvSpPr>
          <p:cNvPr id="46" name="Footer Placeholder 4">
            <a:extLst>
              <a:ext uri="{FF2B5EF4-FFF2-40B4-BE49-F238E27FC236}">
                <a16:creationId xmlns:a16="http://schemas.microsoft.com/office/drawing/2014/main" id="{8A829157-A02F-445C-9CBB-876D109B1D4D}"/>
              </a:ext>
            </a:extLst>
          </p:cNvPr>
          <p:cNvSpPr txBox="1">
            <a:spLocks/>
          </p:cNvSpPr>
          <p:nvPr/>
        </p:nvSpPr>
        <p:spPr>
          <a:xfrm>
            <a:off x="3012809" y="6483411"/>
            <a:ext cx="7715140" cy="180000"/>
          </a:xfrm>
          <a:prstGeom prst="rect">
            <a:avLst/>
          </a:prstGeom>
        </p:spPr>
        <p:txBody>
          <a:bodyPr/>
          <a:lstStyle>
            <a:defPPr>
              <a:defRPr lang="en-US"/>
            </a:defPPr>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IN" err="1">
                <a:solidFill>
                  <a:srgbClr val="2E2E38"/>
                </a:solidFill>
                <a:latin typeface="+mn-lt"/>
              </a:rPr>
              <a:t>Ārkārtas</a:t>
            </a:r>
            <a:r>
              <a:rPr lang="en-IN">
                <a:solidFill>
                  <a:srgbClr val="2E2E38"/>
                </a:solidFill>
                <a:latin typeface="+mn-lt"/>
              </a:rPr>
              <a:t> </a:t>
            </a:r>
            <a:r>
              <a:rPr lang="en-IN" err="1">
                <a:solidFill>
                  <a:srgbClr val="2E2E38"/>
                </a:solidFill>
                <a:latin typeface="+mn-lt"/>
              </a:rPr>
              <a:t>finanšu</a:t>
            </a:r>
            <a:r>
              <a:rPr lang="en-IN">
                <a:solidFill>
                  <a:srgbClr val="2E2E38"/>
                </a:solidFill>
                <a:latin typeface="+mn-lt"/>
              </a:rPr>
              <a:t> </a:t>
            </a:r>
            <a:r>
              <a:rPr lang="en-IN" err="1">
                <a:solidFill>
                  <a:srgbClr val="2E2E38"/>
                </a:solidFill>
                <a:latin typeface="+mn-lt"/>
              </a:rPr>
              <a:t>revīzija</a:t>
            </a:r>
            <a:r>
              <a:rPr lang="en-IN">
                <a:solidFill>
                  <a:srgbClr val="2E2E38"/>
                </a:solidFill>
                <a:latin typeface="+mn-lt"/>
              </a:rPr>
              <a:t> par </a:t>
            </a:r>
            <a:r>
              <a:rPr lang="en-IN" err="1">
                <a:solidFill>
                  <a:srgbClr val="2E2E38"/>
                </a:solidFill>
                <a:latin typeface="+mn-lt"/>
              </a:rPr>
              <a:t>pašvaldību</a:t>
            </a:r>
            <a:r>
              <a:rPr lang="en-IN">
                <a:solidFill>
                  <a:srgbClr val="2E2E38"/>
                </a:solidFill>
                <a:latin typeface="+mn-lt"/>
              </a:rPr>
              <a:t> </a:t>
            </a:r>
            <a:r>
              <a:rPr lang="en-IN" err="1">
                <a:solidFill>
                  <a:srgbClr val="2E2E38"/>
                </a:solidFill>
                <a:latin typeface="+mn-lt"/>
              </a:rPr>
              <a:t>pakalpojumu</a:t>
            </a:r>
            <a:r>
              <a:rPr lang="en-IN">
                <a:solidFill>
                  <a:srgbClr val="2E2E38"/>
                </a:solidFill>
                <a:latin typeface="+mn-lt"/>
              </a:rPr>
              <a:t> </a:t>
            </a:r>
            <a:r>
              <a:rPr lang="en-IN" err="1">
                <a:solidFill>
                  <a:srgbClr val="2E2E38"/>
                </a:solidFill>
                <a:latin typeface="+mn-lt"/>
              </a:rPr>
              <a:t>pieejamības</a:t>
            </a:r>
            <a:r>
              <a:rPr lang="en-IN">
                <a:solidFill>
                  <a:srgbClr val="2E2E38"/>
                </a:solidFill>
                <a:latin typeface="+mn-lt"/>
              </a:rPr>
              <a:t> </a:t>
            </a:r>
            <a:r>
              <a:rPr lang="en-IN" err="1">
                <a:solidFill>
                  <a:srgbClr val="2E2E38"/>
                </a:solidFill>
                <a:latin typeface="+mn-lt"/>
              </a:rPr>
              <a:t>nodrošināšanu</a:t>
            </a:r>
            <a:r>
              <a:rPr lang="en-IN">
                <a:solidFill>
                  <a:srgbClr val="2E2E38"/>
                </a:solidFill>
                <a:latin typeface="+mn-lt"/>
              </a:rPr>
              <a:t> novada </a:t>
            </a:r>
            <a:r>
              <a:rPr lang="en-IN" err="1">
                <a:solidFill>
                  <a:srgbClr val="2E2E38"/>
                </a:solidFill>
                <a:latin typeface="+mn-lt"/>
              </a:rPr>
              <a:t>teritoriālā</a:t>
            </a:r>
            <a:r>
              <a:rPr lang="en-IN">
                <a:solidFill>
                  <a:srgbClr val="2E2E38"/>
                </a:solidFill>
                <a:latin typeface="+mn-lt"/>
              </a:rPr>
              <a:t> </a:t>
            </a:r>
            <a:r>
              <a:rPr lang="en-IN" err="1">
                <a:solidFill>
                  <a:srgbClr val="2E2E38"/>
                </a:solidFill>
                <a:latin typeface="+mn-lt"/>
              </a:rPr>
              <a:t>iedalījuma</a:t>
            </a:r>
            <a:r>
              <a:rPr lang="lv-LV">
                <a:solidFill>
                  <a:srgbClr val="2E2E38"/>
                </a:solidFill>
                <a:latin typeface="+mn-lt"/>
              </a:rPr>
              <a:t> </a:t>
            </a:r>
            <a:r>
              <a:rPr lang="en-IN" err="1">
                <a:solidFill>
                  <a:srgbClr val="2E2E38"/>
                </a:solidFill>
                <a:latin typeface="+mn-lt"/>
              </a:rPr>
              <a:t>vienībās</a:t>
            </a:r>
            <a:r>
              <a:rPr lang="en-IN">
                <a:solidFill>
                  <a:srgbClr val="2E2E38"/>
                </a:solidFill>
                <a:latin typeface="+mn-lt"/>
              </a:rPr>
              <a:t> </a:t>
            </a:r>
            <a:r>
              <a:rPr lang="en-IN" err="1">
                <a:solidFill>
                  <a:srgbClr val="2E2E38"/>
                </a:solidFill>
                <a:latin typeface="+mn-lt"/>
              </a:rPr>
              <a:t>pēc</a:t>
            </a:r>
            <a:r>
              <a:rPr lang="en-IN">
                <a:solidFill>
                  <a:srgbClr val="2E2E38"/>
                </a:solidFill>
                <a:latin typeface="+mn-lt"/>
              </a:rPr>
              <a:t> </a:t>
            </a:r>
            <a:r>
              <a:rPr lang="en-IN" err="1">
                <a:solidFill>
                  <a:srgbClr val="2E2E38"/>
                </a:solidFill>
                <a:latin typeface="+mn-lt"/>
              </a:rPr>
              <a:t>administratīvi</a:t>
            </a:r>
            <a:r>
              <a:rPr lang="en-IN">
                <a:solidFill>
                  <a:srgbClr val="2E2E38"/>
                </a:solidFill>
                <a:latin typeface="+mn-lt"/>
              </a:rPr>
              <a:t> </a:t>
            </a:r>
            <a:r>
              <a:rPr lang="en-IN" err="1">
                <a:solidFill>
                  <a:srgbClr val="2E2E38"/>
                </a:solidFill>
                <a:latin typeface="+mn-lt"/>
              </a:rPr>
              <a:t>teritoriālās</a:t>
            </a:r>
            <a:r>
              <a:rPr lang="en-IN">
                <a:solidFill>
                  <a:srgbClr val="2E2E38"/>
                </a:solidFill>
                <a:latin typeface="+mn-lt"/>
              </a:rPr>
              <a:t> </a:t>
            </a:r>
            <a:r>
              <a:rPr lang="en-IN" err="1">
                <a:solidFill>
                  <a:srgbClr val="2E2E38"/>
                </a:solidFill>
                <a:latin typeface="+mn-lt"/>
              </a:rPr>
              <a:t>reformas</a:t>
            </a:r>
            <a:r>
              <a:rPr lang="en-IN">
                <a:solidFill>
                  <a:srgbClr val="2E2E38"/>
                </a:solidFill>
                <a:latin typeface="+mn-lt"/>
              </a:rPr>
              <a:t>.</a:t>
            </a:r>
          </a:p>
          <a:p>
            <a:pPr>
              <a:defRPr/>
            </a:pPr>
            <a:endParaRPr lang="en-IN">
              <a:solidFill>
                <a:srgbClr val="2E2E38"/>
              </a:solidFill>
              <a:latin typeface="+mn-lt"/>
            </a:endParaRPr>
          </a:p>
        </p:txBody>
      </p:sp>
      <p:sp>
        <p:nvSpPr>
          <p:cNvPr id="47" name="Date Placeholder 10">
            <a:extLst>
              <a:ext uri="{FF2B5EF4-FFF2-40B4-BE49-F238E27FC236}">
                <a16:creationId xmlns:a16="http://schemas.microsoft.com/office/drawing/2014/main" id="{1D8102A2-C64D-4C3B-9C9B-2A4A8C4FC0A2}"/>
              </a:ext>
            </a:extLst>
          </p:cNvPr>
          <p:cNvSpPr>
            <a:spLocks noGrp="1"/>
          </p:cNvSpPr>
          <p:nvPr>
            <p:ph type="dt" sz="half" idx="10"/>
          </p:nvPr>
        </p:nvSpPr>
        <p:spPr>
          <a:xfrm>
            <a:off x="1428927" y="6471244"/>
            <a:ext cx="1469547" cy="180000"/>
          </a:xfrm>
        </p:spPr>
        <p:txBody>
          <a:bodyPr/>
          <a:lstStyle/>
          <a:p>
            <a:r>
              <a:rPr lang="lv-LV"/>
              <a:t>2022. gada 2. decembris</a:t>
            </a:r>
            <a:endParaRPr lang="en-IN" dirty="0"/>
          </a:p>
        </p:txBody>
      </p:sp>
    </p:spTree>
    <p:extLst>
      <p:ext uri="{BB962C8B-B14F-4D97-AF65-F5344CB8AC3E}">
        <p14:creationId xmlns:p14="http://schemas.microsoft.com/office/powerpoint/2010/main" val="230762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AFF6B-29C6-41A9-A4DD-EAED3632DA46}"/>
              </a:ext>
            </a:extLst>
          </p:cNvPr>
          <p:cNvSpPr>
            <a:spLocks noGrp="1"/>
          </p:cNvSpPr>
          <p:nvPr>
            <p:ph sz="half" idx="1"/>
          </p:nvPr>
        </p:nvSpPr>
        <p:spPr>
          <a:xfrm>
            <a:off x="609918" y="1137919"/>
            <a:ext cx="10809922" cy="4834800"/>
          </a:xfrm>
        </p:spPr>
        <p:txBody>
          <a:bodyPr/>
          <a:lstStyle/>
          <a:p>
            <a:pPr marL="285750" indent="-285750" algn="just">
              <a:lnSpc>
                <a:spcPct val="120000"/>
              </a:lnSpc>
              <a:spcBef>
                <a:spcPts val="600"/>
              </a:spcBef>
              <a:spcAft>
                <a:spcPts val="800"/>
              </a:spcAft>
              <a:buFont typeface="Arial" panose="020B0604020202020204" pitchFamily="34" charset="0"/>
              <a:buChar char="►"/>
              <a:defRPr/>
            </a:pPr>
            <a:r>
              <a:rPr lang="lv-LV" sz="1800">
                <a:solidFill>
                  <a:schemeClr val="bg2"/>
                </a:solidFill>
                <a:latin typeface="+mn-lt"/>
                <a:cs typeface="Arial" panose="020B0604020202020204" pitchFamily="34" charset="0"/>
              </a:rPr>
              <a:t>Optimizācijas kritēriji pakalpojumu vietu (lokāciju) izvēlē privātajā sektorā ir peļņas un tirgus piesaistes maksimizēšana, savukārt publiskajā sektorā - </a:t>
            </a:r>
            <a:r>
              <a:rPr lang="lv-LV" sz="1800" b="1" u="sng">
                <a:solidFill>
                  <a:schemeClr val="bg2"/>
                </a:solidFill>
                <a:latin typeface="+mn-lt"/>
                <a:cs typeface="Arial" panose="020B0604020202020204" pitchFamily="34" charset="0"/>
              </a:rPr>
              <a:t>sociālo izmaksu mazināšana, vietas piekļūšanas ērtums, pakalpojumu sniegšanas efektivitāte un vienlīdzība</a:t>
            </a:r>
            <a:r>
              <a:rPr lang="lv-LV" sz="1800">
                <a:solidFill>
                  <a:schemeClr val="bg2"/>
                </a:solidFill>
                <a:latin typeface="+mn-lt"/>
                <a:cs typeface="Arial" panose="020B0604020202020204" pitchFamily="34" charset="0"/>
              </a:rPr>
              <a:t>.</a:t>
            </a:r>
          </a:p>
          <a:p>
            <a:pPr marL="285750" indent="-285750" algn="just">
              <a:lnSpc>
                <a:spcPct val="120000"/>
              </a:lnSpc>
              <a:spcBef>
                <a:spcPts val="600"/>
              </a:spcBef>
              <a:spcAft>
                <a:spcPts val="800"/>
              </a:spcAft>
              <a:buFont typeface="Arial" panose="020B0604020202020204" pitchFamily="34" charset="0"/>
              <a:buChar char="►"/>
              <a:defRPr/>
            </a:pPr>
            <a:r>
              <a:rPr lang="lv-LV" sz="1800">
                <a:solidFill>
                  <a:schemeClr val="bg2"/>
                </a:solidFill>
                <a:latin typeface="+mn-lt"/>
                <a:cs typeface="Arial" panose="020B0604020202020204" pitchFamily="34" charset="0"/>
              </a:rPr>
              <a:t>Uzdevumos, kas ir saistīti ar sabiedrisko objektu izvietojumu un savstarpējo optimizāciju, rezultātu modelēšana ir atkarīga no vairākiem atlases soļiem un kritērijiem. Divas atšķirīgas, bet gala rezultātu vienlīdzīgi ietekmējošas kritēriju grupas ir pakalpojumu finanšu un vietu ģeografiskā analīze. </a:t>
            </a:r>
          </a:p>
          <a:p>
            <a:pPr marL="285750" indent="-285750" algn="just">
              <a:lnSpc>
                <a:spcPct val="120000"/>
              </a:lnSpc>
              <a:spcBef>
                <a:spcPts val="600"/>
              </a:spcBef>
              <a:spcAft>
                <a:spcPts val="800"/>
              </a:spcAft>
              <a:buFont typeface="Arial" panose="020B0604020202020204" pitchFamily="34" charset="0"/>
              <a:buChar char="►"/>
              <a:defRPr/>
            </a:pPr>
            <a:r>
              <a:rPr lang="lv-LV" sz="1800">
                <a:solidFill>
                  <a:schemeClr val="bg2"/>
                </a:solidFill>
                <a:latin typeface="+mn-lt"/>
                <a:cs typeface="Arial"/>
              </a:rPr>
              <a:t>Plānojot jaunas pakalpojumu sniegšanas vietas praksē visbiežāk tiek pielietota ”p-mediānas” (no angļu valodas ”p-median”) metode, kas ir attāluma optimizācijas funkcija, proti, pakalpojuma sniegšanas vieta ir jāizvēlas tā, lai iedzīvotāju atrašanās vietas tiktu kartētas (attiecinātas) uz konkrētu pakalpojuma sniegšanas vietu un svērtā attāluma summa starp visiem pieprasījuma punktiem un pakalpojumu sniegšanas vietām tiktu samazināta līdz minimumam.</a:t>
            </a:r>
          </a:p>
          <a:p>
            <a:pPr marL="356235" indent="-356235"/>
            <a:endParaRPr lang="lv-LV" sz="2800">
              <a:latin typeface="+mn-lt"/>
            </a:endParaRPr>
          </a:p>
        </p:txBody>
      </p:sp>
      <p:sp>
        <p:nvSpPr>
          <p:cNvPr id="6" name="Slide Number Placeholder 5">
            <a:extLst>
              <a:ext uri="{FF2B5EF4-FFF2-40B4-BE49-F238E27FC236}">
                <a16:creationId xmlns:a16="http://schemas.microsoft.com/office/drawing/2014/main" id="{2306D234-1CDD-4471-A579-B9573016304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a:ln>
                  <a:noFill/>
                </a:ln>
                <a:solidFill>
                  <a:srgbClr val="2E2E38"/>
                </a:solidFill>
                <a:effectLst/>
                <a:uLnTx/>
                <a:uFillTx/>
                <a:latin typeface="+mn-lt"/>
                <a:ea typeface="+mn-ea"/>
                <a:cs typeface="+mn-cs"/>
              </a:rPr>
              <a:t>Lapa </a:t>
            </a:r>
            <a:fld id="{F1BC30E3-FFE5-4B91-AA19-87A149EBB9EE}" type="slidenum">
              <a:rPr kumimoji="0" lang="lv-LV" sz="800" b="0" i="0" u="none" strike="noStrike" kern="1200" cap="none" spc="0" normalizeH="0" baseline="0" smtClean="0">
                <a:ln>
                  <a:noFill/>
                </a:ln>
                <a:solidFill>
                  <a:srgbClr val="2E2E38"/>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lv-LV" sz="800" b="0" i="0" u="none" strike="noStrike" kern="1200" cap="none" spc="0" normalizeH="0" baseline="0">
              <a:ln>
                <a:noFill/>
              </a:ln>
              <a:solidFill>
                <a:srgbClr val="2E2E38"/>
              </a:solidFill>
              <a:effectLst/>
              <a:uLnTx/>
              <a:uFillTx/>
              <a:latin typeface="+mn-lt"/>
              <a:ea typeface="+mn-ea"/>
              <a:cs typeface="+mn-cs"/>
            </a:endParaRPr>
          </a:p>
        </p:txBody>
      </p:sp>
      <p:sp>
        <p:nvSpPr>
          <p:cNvPr id="16" name="Footer Placeholder 4">
            <a:extLst>
              <a:ext uri="{FF2B5EF4-FFF2-40B4-BE49-F238E27FC236}">
                <a16:creationId xmlns:a16="http://schemas.microsoft.com/office/drawing/2014/main" id="{B06DC71C-28FF-478C-9090-C8B0375C1DD8}"/>
              </a:ext>
            </a:extLst>
          </p:cNvPr>
          <p:cNvSpPr txBox="1">
            <a:spLocks/>
          </p:cNvSpPr>
          <p:nvPr/>
        </p:nvSpPr>
        <p:spPr>
          <a:xfrm>
            <a:off x="3233196" y="6480124"/>
            <a:ext cx="771514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a:ln>
                  <a:noFill/>
                </a:ln>
                <a:solidFill>
                  <a:srgbClr val="2E2E38"/>
                </a:solidFill>
                <a:effectLst/>
                <a:uLnTx/>
                <a:uFillTx/>
                <a:latin typeface="+mn-lt"/>
                <a:ea typeface="+mn-ea"/>
                <a:cs typeface="+mn-cs"/>
              </a:rPr>
              <a:t>Ārkārtas finanšu revīzija par pašvaldību pakalpojumu pieejamības nodrošināšanu novada teritoriālā iedalījuma vienībās pēc administratīvi teritoriālās reformas.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800" b="0" i="0" u="none" strike="noStrike" kern="1200" cap="none" spc="0" normalizeH="0" baseline="0">
              <a:ln>
                <a:noFill/>
              </a:ln>
              <a:solidFill>
                <a:srgbClr val="2E2E38"/>
              </a:solidFill>
              <a:effectLst/>
              <a:uLnTx/>
              <a:uFillTx/>
              <a:latin typeface="+mn-lt"/>
              <a:ea typeface="+mn-ea"/>
              <a:cs typeface="+mn-cs"/>
            </a:endParaRPr>
          </a:p>
        </p:txBody>
      </p:sp>
      <p:sp>
        <p:nvSpPr>
          <p:cNvPr id="8" name="Title 1">
            <a:extLst>
              <a:ext uri="{FF2B5EF4-FFF2-40B4-BE49-F238E27FC236}">
                <a16:creationId xmlns:a16="http://schemas.microsoft.com/office/drawing/2014/main" id="{0A570CE8-82B0-4EDC-90ED-DF6FCCED8967}"/>
              </a:ext>
            </a:extLst>
          </p:cNvPr>
          <p:cNvSpPr txBox="1">
            <a:spLocks/>
          </p:cNvSpPr>
          <p:nvPr/>
        </p:nvSpPr>
        <p:spPr>
          <a:xfrm>
            <a:off x="1428927" y="246887"/>
            <a:ext cx="10168764"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1" i="0" u="none" strike="noStrike" kern="1200" cap="none" spc="0" normalizeH="0" baseline="0">
                <a:ln>
                  <a:noFill/>
                </a:ln>
                <a:solidFill>
                  <a:srgbClr val="2E2E38"/>
                </a:solidFill>
                <a:effectLst/>
                <a:uLnTx/>
                <a:uFillTx/>
                <a:latin typeface="+mn-lt"/>
                <a:ea typeface="+mj-ea"/>
                <a:cs typeface="Arial" pitchFamily="34" charset="0"/>
              </a:rPr>
              <a:t>Pakalpojumu pieejamības ģeogrāfiskais izvērtējums</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0" i="0" u="none" strike="noStrike" kern="1200" cap="none" spc="0" normalizeH="0" baseline="0">
                <a:ln>
                  <a:noFill/>
                </a:ln>
                <a:solidFill>
                  <a:srgbClr val="2E2E38"/>
                </a:solidFill>
                <a:effectLst/>
                <a:uLnTx/>
                <a:uFillTx/>
                <a:latin typeface="+mn-lt"/>
                <a:ea typeface="+mj-ea"/>
                <a:cs typeface="Arial" pitchFamily="34" charset="0"/>
              </a:rPr>
              <a:t>Ievads</a:t>
            </a:r>
            <a:br>
              <a:rPr kumimoji="0" lang="lv-LV" sz="2400" b="1" i="0" u="none" strike="noStrike" kern="1200" cap="none" spc="0" normalizeH="0" baseline="0">
                <a:ln>
                  <a:noFill/>
                </a:ln>
                <a:solidFill>
                  <a:srgbClr val="2E2E38"/>
                </a:solidFill>
                <a:effectLst/>
                <a:uLnTx/>
                <a:uFillTx/>
                <a:latin typeface="+mn-lt"/>
                <a:ea typeface="+mj-ea"/>
                <a:cs typeface="Arial" pitchFamily="34" charset="0"/>
              </a:rPr>
            </a:br>
            <a:endParaRPr kumimoji="0" lang="lv-LV" sz="2400" b="0" i="0" u="none" strike="noStrike" kern="1200" cap="none" spc="0" normalizeH="0" baseline="0">
              <a:ln>
                <a:noFill/>
              </a:ln>
              <a:solidFill>
                <a:srgbClr val="2E2E38"/>
              </a:solidFill>
              <a:effectLst/>
              <a:uLnTx/>
              <a:uFillTx/>
              <a:latin typeface="+mn-lt"/>
              <a:ea typeface="+mj-ea"/>
              <a:cs typeface="Arial" pitchFamily="34" charset="0"/>
            </a:endParaRPr>
          </a:p>
        </p:txBody>
      </p:sp>
      <p:sp>
        <p:nvSpPr>
          <p:cNvPr id="11" name="Rectangle 10">
            <a:extLst>
              <a:ext uri="{FF2B5EF4-FFF2-40B4-BE49-F238E27FC236}">
                <a16:creationId xmlns:a16="http://schemas.microsoft.com/office/drawing/2014/main" id="{2492EDF4-2CF1-4409-BE7D-DB0B89F0DFB9}"/>
              </a:ext>
            </a:extLst>
          </p:cNvPr>
          <p:cNvSpPr/>
          <p:nvPr/>
        </p:nvSpPr>
        <p:spPr>
          <a:xfrm>
            <a:off x="600659" y="294200"/>
            <a:ext cx="602023" cy="514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dirty="0">
              <a:ln>
                <a:noFill/>
              </a:ln>
              <a:solidFill>
                <a:srgbClr val="000000"/>
              </a:solidFill>
              <a:effectLst/>
              <a:uLnTx/>
              <a:uFillTx/>
              <a:ea typeface="+mn-ea"/>
              <a:cs typeface="+mn-cs"/>
            </a:endParaRPr>
          </a:p>
        </p:txBody>
      </p:sp>
      <p:sp>
        <p:nvSpPr>
          <p:cNvPr id="9" name="Date Placeholder 10">
            <a:extLst>
              <a:ext uri="{FF2B5EF4-FFF2-40B4-BE49-F238E27FC236}">
                <a16:creationId xmlns:a16="http://schemas.microsoft.com/office/drawing/2014/main" id="{662633BA-70E7-46B6-98F0-740F134D9F46}"/>
              </a:ext>
            </a:extLst>
          </p:cNvPr>
          <p:cNvSpPr>
            <a:spLocks noGrp="1"/>
          </p:cNvSpPr>
          <p:nvPr>
            <p:ph type="dt" sz="half" idx="10"/>
          </p:nvPr>
        </p:nvSpPr>
        <p:spPr>
          <a:xfrm>
            <a:off x="1428927" y="6471244"/>
            <a:ext cx="1469547" cy="180000"/>
          </a:xfrm>
        </p:spPr>
        <p:txBody>
          <a:bodyPr/>
          <a:lstStyle/>
          <a:p>
            <a:r>
              <a:rPr lang="lv-LV"/>
              <a:t>2022. gada 2. decembris</a:t>
            </a:r>
            <a:endParaRPr lang="en-IN" dirty="0"/>
          </a:p>
        </p:txBody>
      </p:sp>
    </p:spTree>
    <p:extLst>
      <p:ext uri="{BB962C8B-B14F-4D97-AF65-F5344CB8AC3E}">
        <p14:creationId xmlns:p14="http://schemas.microsoft.com/office/powerpoint/2010/main" val="84479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AFF6B-29C6-41A9-A4DD-EAED3632DA46}"/>
              </a:ext>
            </a:extLst>
          </p:cNvPr>
          <p:cNvSpPr>
            <a:spLocks noGrp="1"/>
          </p:cNvSpPr>
          <p:nvPr>
            <p:ph sz="half" idx="1"/>
          </p:nvPr>
        </p:nvSpPr>
        <p:spPr>
          <a:xfrm>
            <a:off x="609918" y="1137919"/>
            <a:ext cx="10809922" cy="4834800"/>
          </a:xfrm>
        </p:spPr>
        <p:txBody>
          <a:bodyPr/>
          <a:lstStyle/>
          <a:p>
            <a:pPr marL="356235" indent="-356235" algn="just">
              <a:lnSpc>
                <a:spcPct val="120000"/>
              </a:lnSpc>
              <a:spcAft>
                <a:spcPts val="800"/>
              </a:spcAft>
            </a:pPr>
            <a:r>
              <a:rPr lang="lv-LV" sz="1800">
                <a:solidFill>
                  <a:srgbClr val="202124"/>
                </a:solidFill>
                <a:effectLst/>
                <a:latin typeface="+mj-lt"/>
                <a:ea typeface="Arial" panose="020B0604020202020204" pitchFamily="34" charset="0"/>
                <a:cs typeface="Arial"/>
              </a:rPr>
              <a:t>Šīs </a:t>
            </a:r>
            <a:r>
              <a:rPr lang="lv-LV" sz="1800">
                <a:solidFill>
                  <a:srgbClr val="202124"/>
                </a:solidFill>
                <a:latin typeface="+mj-lt"/>
                <a:ea typeface="Arial" panose="020B0604020202020204" pitchFamily="34" charset="0"/>
                <a:cs typeface="Arial"/>
              </a:rPr>
              <a:t>metodikas </a:t>
            </a:r>
            <a:r>
              <a:rPr lang="lv-LV" sz="1800">
                <a:solidFill>
                  <a:srgbClr val="202124"/>
                </a:solidFill>
                <a:effectLst/>
                <a:latin typeface="+mj-lt"/>
                <a:ea typeface="Arial" panose="020B0604020202020204" pitchFamily="34" charset="0"/>
                <a:cs typeface="Arial"/>
              </a:rPr>
              <a:t>ietvaros analizējot pakalpojuma sniegšanas optimālās vietas un izmantojot ģeogrāfiskā pārklājuma modeli analīze tiek balstīta uz </a:t>
            </a:r>
            <a:r>
              <a:rPr lang="lv-LV" sz="1800" b="1" u="sng">
                <a:solidFill>
                  <a:srgbClr val="202124"/>
                </a:solidFill>
                <a:effectLst/>
                <a:latin typeface="+mj-lt"/>
                <a:ea typeface="Arial" panose="020B0604020202020204" pitchFamily="34" charset="0"/>
                <a:cs typeface="Arial"/>
              </a:rPr>
              <a:t>pieņemama attāluma principu</a:t>
            </a:r>
            <a:r>
              <a:rPr lang="lv-LV" sz="1800">
                <a:solidFill>
                  <a:srgbClr val="202124"/>
                </a:solidFill>
                <a:effectLst/>
                <a:latin typeface="+mj-lt"/>
                <a:ea typeface="Arial" panose="020B0604020202020204" pitchFamily="34" charset="0"/>
                <a:cs typeface="Arial"/>
              </a:rPr>
              <a:t>. Ja pakalpojumu sniegšanas vieta atrodas maksimāli pieļaujama attāluma vai brauciena laika robežās, pakalpojums tiek uzskatīts par atbilstošu</a:t>
            </a:r>
            <a:r>
              <a:rPr lang="lv-LV" sz="1800">
                <a:solidFill>
                  <a:srgbClr val="202124"/>
                </a:solidFill>
                <a:latin typeface="+mj-lt"/>
                <a:ea typeface="Arial" panose="020B0604020202020204" pitchFamily="34" charset="0"/>
                <a:cs typeface="Arial"/>
              </a:rPr>
              <a:t>, proti,</a:t>
            </a:r>
            <a:r>
              <a:rPr lang="lv-LV" sz="1800">
                <a:solidFill>
                  <a:srgbClr val="202124"/>
                </a:solidFill>
                <a:effectLst/>
                <a:latin typeface="+mj-lt"/>
                <a:ea typeface="Arial" panose="020B0604020202020204" pitchFamily="34" charset="0"/>
                <a:cs typeface="Arial"/>
              </a:rPr>
              <a:t> tiek apmierināts klientu pieprasījums.</a:t>
            </a:r>
            <a:r>
              <a:rPr lang="en-US" sz="1800">
                <a:latin typeface="+mj-lt"/>
                <a:ea typeface="Arial" panose="020B0604020202020204" pitchFamily="34" charset="0"/>
                <a:cs typeface="Times New Roman"/>
              </a:rPr>
              <a:t> </a:t>
            </a:r>
            <a:endParaRPr lang="en-US">
              <a:latin typeface="+mj-lt"/>
            </a:endParaRPr>
          </a:p>
          <a:p>
            <a:pPr marL="356235" indent="-356235" algn="just">
              <a:lnSpc>
                <a:spcPct val="120000"/>
              </a:lnSpc>
              <a:spcAft>
                <a:spcPts val="800"/>
              </a:spcAft>
            </a:pPr>
            <a:r>
              <a:rPr lang="lv-LV" sz="1800">
                <a:solidFill>
                  <a:srgbClr val="202124"/>
                </a:solidFill>
                <a:effectLst/>
                <a:latin typeface="+mj-lt"/>
                <a:ea typeface="Arial" panose="020B0604020202020204" pitchFamily="34" charset="0"/>
                <a:cs typeface="Arial"/>
              </a:rPr>
              <a:t>Pēc ATR visbiežāk novērotā problēma ir </a:t>
            </a:r>
            <a:r>
              <a:rPr lang="lv-LV" sz="1800">
                <a:solidFill>
                  <a:srgbClr val="202124"/>
                </a:solidFill>
                <a:latin typeface="+mj-lt"/>
                <a:ea typeface="Arial" panose="020B0604020202020204" pitchFamily="34" charset="0"/>
                <a:cs typeface="Arial"/>
              </a:rPr>
              <a:t>atsevišķu </a:t>
            </a:r>
            <a:r>
              <a:rPr lang="lv-LV" sz="1800">
                <a:solidFill>
                  <a:srgbClr val="202124"/>
                </a:solidFill>
                <a:latin typeface="+mj-lt"/>
                <a:cs typeface="Arial"/>
              </a:rPr>
              <a:t>pakalpojumu sniegšanas punktu atrašanās neefektīvi nelielā attālumā bijušo teritoriālo veidojumu pierobežu zonās.  </a:t>
            </a:r>
            <a:endParaRPr lang="lv-LV" sz="1800">
              <a:solidFill>
                <a:srgbClr val="202124"/>
              </a:solidFill>
              <a:latin typeface="+mj-lt"/>
              <a:cs typeface="Arial" panose="020B0604020202020204" pitchFamily="34" charset="0"/>
            </a:endParaRPr>
          </a:p>
          <a:p>
            <a:pPr marL="713105" lvl="1" indent="-356235" algn="just">
              <a:lnSpc>
                <a:spcPct val="120000"/>
              </a:lnSpc>
              <a:spcAft>
                <a:spcPts val="800"/>
              </a:spcAft>
              <a:buFont typeface="+mj-lt"/>
              <a:buAutoNum type="arabicPeriod"/>
            </a:pPr>
            <a:r>
              <a:rPr lang="lv-LV" sz="1600" b="1">
                <a:solidFill>
                  <a:srgbClr val="202124"/>
                </a:solidFill>
                <a:latin typeface="+mj-lt"/>
                <a:cs typeface="Arial" panose="020B0604020202020204" pitchFamily="34" charset="0"/>
              </a:rPr>
              <a:t>Pirmais solis </a:t>
            </a:r>
            <a:r>
              <a:rPr lang="lv-LV" sz="1600">
                <a:solidFill>
                  <a:srgbClr val="202124"/>
                </a:solidFill>
                <a:latin typeface="+mj-lt"/>
                <a:cs typeface="Arial" panose="020B0604020202020204" pitchFamily="34" charset="0"/>
              </a:rPr>
              <a:t>pakalpojumu vietu lokāciju savstarpējā analīzē pēc ATR ir </a:t>
            </a:r>
            <a:r>
              <a:rPr lang="lv-LV" sz="1600" b="1">
                <a:solidFill>
                  <a:srgbClr val="202124"/>
                </a:solidFill>
                <a:latin typeface="+mj-lt"/>
                <a:cs typeface="Arial" panose="020B0604020202020204" pitchFamily="34" charset="0"/>
              </a:rPr>
              <a:t>ģeogrāfiski tuvu pakalpojumu sniegšanas vietu izvēle </a:t>
            </a:r>
            <a:r>
              <a:rPr lang="lv-LV" sz="1600">
                <a:solidFill>
                  <a:srgbClr val="202124"/>
                </a:solidFill>
                <a:latin typeface="+mj-lt"/>
                <a:cs typeface="Arial" panose="020B0604020202020204" pitchFamily="34" charset="0"/>
              </a:rPr>
              <a:t>iepriekšējo teritoriju robežu tuvumā. </a:t>
            </a:r>
          </a:p>
          <a:p>
            <a:pPr marL="713105" lvl="1" indent="-356235" algn="just">
              <a:lnSpc>
                <a:spcPct val="120000"/>
              </a:lnSpc>
              <a:spcAft>
                <a:spcPts val="800"/>
              </a:spcAft>
              <a:buFont typeface="+mj-lt"/>
              <a:buAutoNum type="arabicPeriod"/>
            </a:pPr>
            <a:r>
              <a:rPr lang="lv-LV" sz="1600" b="1">
                <a:solidFill>
                  <a:srgbClr val="202124"/>
                </a:solidFill>
                <a:latin typeface="+mj-lt"/>
                <a:cs typeface="Arial"/>
              </a:rPr>
              <a:t>Nākamais solis </a:t>
            </a:r>
            <a:r>
              <a:rPr lang="lv-LV" sz="1600">
                <a:solidFill>
                  <a:srgbClr val="202124"/>
                </a:solidFill>
                <a:latin typeface="+mj-lt"/>
                <a:cs typeface="Arial"/>
              </a:rPr>
              <a:t>ir ģeogrāfiski segmentēt pārējās pakalpojumu sniegšanas vietas, kur vienā segmentā ir iekļaujamas tās vietas, kas atrodas </a:t>
            </a:r>
            <a:r>
              <a:rPr lang="lv-LV" sz="1600" b="1">
                <a:solidFill>
                  <a:srgbClr val="202124"/>
                </a:solidFill>
                <a:latin typeface="+mj-lt"/>
                <a:cs typeface="Arial"/>
              </a:rPr>
              <a:t>maksimāli pieļaujamā braukšanas attālumā </a:t>
            </a:r>
            <a:r>
              <a:rPr lang="lv-LV" sz="1600">
                <a:solidFill>
                  <a:srgbClr val="202124"/>
                </a:solidFill>
                <a:latin typeface="+mj-lt"/>
                <a:cs typeface="Arial"/>
              </a:rPr>
              <a:t>no attiecīgā reģiona iedzīvotāju blīvuma centra. </a:t>
            </a:r>
            <a:endParaRPr lang="en-US" sz="1600">
              <a:solidFill>
                <a:srgbClr val="202124"/>
              </a:solidFill>
              <a:latin typeface="+mj-lt"/>
              <a:cs typeface="Arial" panose="020B0604020202020204" pitchFamily="34" charset="0"/>
            </a:endParaRPr>
          </a:p>
          <a:p>
            <a:pPr marL="100330" indent="0" algn="just">
              <a:lnSpc>
                <a:spcPct val="120000"/>
              </a:lnSpc>
              <a:spcAft>
                <a:spcPts val="800"/>
              </a:spcAft>
              <a:buNone/>
            </a:pPr>
            <a:r>
              <a:rPr lang="lv-LV" sz="1800">
                <a:solidFill>
                  <a:srgbClr val="202124"/>
                </a:solidFill>
                <a:latin typeface="+mj-lt"/>
                <a:ea typeface="Arial" panose="020B0604020202020204" pitchFamily="34" charset="0"/>
              </a:rPr>
              <a:t>Metodikas </a:t>
            </a:r>
            <a:r>
              <a:rPr lang="lv-LV" sz="1800">
                <a:solidFill>
                  <a:srgbClr val="202124"/>
                </a:solidFill>
                <a:effectLst/>
                <a:latin typeface="+mj-lt"/>
                <a:ea typeface="Arial" panose="020B0604020202020204" pitchFamily="34" charset="0"/>
              </a:rPr>
              <a:t>pielietošanas ietvaros ir nepieciešams noteikt konkrētajā pašvaldībā pieņemamo maksimālo braukšanas attālumu, lai veiktu tālāko ģeogrāfisko segmentēšanu.</a:t>
            </a:r>
            <a:r>
              <a:rPr lang="lv-LV" sz="1800">
                <a:solidFill>
                  <a:srgbClr val="202124"/>
                </a:solidFill>
                <a:latin typeface="+mj-lt"/>
                <a:ea typeface="Arial" panose="020B0604020202020204" pitchFamily="34" charset="0"/>
              </a:rPr>
              <a:t> </a:t>
            </a:r>
            <a:endParaRPr lang="lv-LV" sz="1800">
              <a:latin typeface="+mj-lt"/>
            </a:endParaRPr>
          </a:p>
        </p:txBody>
      </p:sp>
      <p:sp>
        <p:nvSpPr>
          <p:cNvPr id="6" name="Slide Number Placeholder 5">
            <a:extLst>
              <a:ext uri="{FF2B5EF4-FFF2-40B4-BE49-F238E27FC236}">
                <a16:creationId xmlns:a16="http://schemas.microsoft.com/office/drawing/2014/main" id="{2306D234-1CDD-4471-A579-B9573016304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Lapa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Light" panose="02000506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16" name="Footer Placeholder 4">
            <a:extLst>
              <a:ext uri="{FF2B5EF4-FFF2-40B4-BE49-F238E27FC236}">
                <a16:creationId xmlns:a16="http://schemas.microsoft.com/office/drawing/2014/main" id="{B06DC71C-28FF-478C-9090-C8B0375C1DD8}"/>
              </a:ext>
            </a:extLst>
          </p:cNvPr>
          <p:cNvSpPr txBox="1">
            <a:spLocks/>
          </p:cNvSpPr>
          <p:nvPr/>
        </p:nvSpPr>
        <p:spPr>
          <a:xfrm>
            <a:off x="3233196" y="6480124"/>
            <a:ext cx="771514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Ārkārtas finanšu revīzija par pašvaldību pakalpojumu pieejamības nodrošināšanu novada teritoriālā iedalījuma</a:t>
            </a: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vienībās pēc administratīvi teritoriālās reformas.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8" name="Title 1">
            <a:extLst>
              <a:ext uri="{FF2B5EF4-FFF2-40B4-BE49-F238E27FC236}">
                <a16:creationId xmlns:a16="http://schemas.microsoft.com/office/drawing/2014/main" id="{772E41F2-DC5B-45D4-B5A4-A81015D42624}"/>
              </a:ext>
            </a:extLst>
          </p:cNvPr>
          <p:cNvSpPr txBox="1">
            <a:spLocks/>
          </p:cNvSpPr>
          <p:nvPr/>
        </p:nvSpPr>
        <p:spPr>
          <a:xfrm>
            <a:off x="1428927" y="246887"/>
            <a:ext cx="10168764"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1" i="0" u="none" strike="noStrike" kern="1200" cap="none" spc="0" normalizeH="0" baseline="0" noProof="0">
                <a:ln>
                  <a:noFill/>
                </a:ln>
                <a:solidFill>
                  <a:srgbClr val="2E2E38"/>
                </a:solidFill>
                <a:effectLst/>
                <a:uLnTx/>
                <a:uFillTx/>
              </a:rPr>
              <a:t>Pakalpojumu pieejamības ģeogrāfiskais izvērtējums</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0" i="0" u="sng" strike="noStrike" kern="1200" cap="none" spc="0" normalizeH="0" baseline="0" noProof="0">
                <a:ln>
                  <a:noFill/>
                </a:ln>
                <a:solidFill>
                  <a:srgbClr val="2E2E38"/>
                </a:solidFill>
                <a:effectLst/>
                <a:uLnTx/>
                <a:uFillTx/>
              </a:rPr>
              <a:t>1.1. </a:t>
            </a:r>
            <a:r>
              <a:rPr kumimoji="0" lang="lv-LV" sz="2400" b="0" i="0" u="none" strike="noStrike" kern="1200" cap="none" spc="0" normalizeH="0" baseline="0" noProof="0">
                <a:ln>
                  <a:noFill/>
                </a:ln>
                <a:solidFill>
                  <a:srgbClr val="2E2E38"/>
                </a:solidFill>
                <a:effectLst/>
                <a:uLnTx/>
                <a:uFillTx/>
              </a:rPr>
              <a:t>Ģeogrāfiskā segmentēšana (1/2 lapa)</a:t>
            </a:r>
            <a:br>
              <a:rPr kumimoji="0" lang="lv-LV" sz="2400" b="1" i="0" u="none" strike="noStrike" kern="1200" cap="none" spc="0" normalizeH="0" baseline="0" noProof="0">
                <a:ln>
                  <a:noFill/>
                </a:ln>
                <a:solidFill>
                  <a:srgbClr val="2E2E38"/>
                </a:solidFill>
                <a:effectLst/>
                <a:uLnTx/>
                <a:uFillTx/>
              </a:rPr>
            </a:br>
            <a:endParaRPr kumimoji="0" lang="lv-LV" sz="2400" b="0" i="0" u="none" strike="noStrike" kern="1200" cap="none" spc="0" normalizeH="0" baseline="0" noProof="0">
              <a:ln>
                <a:noFill/>
              </a:ln>
              <a:solidFill>
                <a:srgbClr val="2E2E38"/>
              </a:solidFill>
              <a:effectLst/>
              <a:uLnTx/>
              <a:uFillTx/>
            </a:endParaRPr>
          </a:p>
        </p:txBody>
      </p:sp>
      <p:sp>
        <p:nvSpPr>
          <p:cNvPr id="11" name="Rectangle 10">
            <a:extLst>
              <a:ext uri="{FF2B5EF4-FFF2-40B4-BE49-F238E27FC236}">
                <a16:creationId xmlns:a16="http://schemas.microsoft.com/office/drawing/2014/main" id="{94AD1FF7-B24C-454B-BF7D-4F58CAAA034A}"/>
              </a:ext>
            </a:extLst>
          </p:cNvPr>
          <p:cNvSpPr/>
          <p:nvPr/>
        </p:nvSpPr>
        <p:spPr>
          <a:xfrm>
            <a:off x="600659" y="294200"/>
            <a:ext cx="602023" cy="514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srgbClr val="000000"/>
              </a:solidFill>
              <a:effectLst/>
              <a:uLnTx/>
              <a:uFillTx/>
              <a:latin typeface="EYInterstate Light" panose="02000506000000020004" pitchFamily="2" charset="0"/>
            </a:endParaRPr>
          </a:p>
        </p:txBody>
      </p:sp>
      <p:sp>
        <p:nvSpPr>
          <p:cNvPr id="9" name="Date Placeholder 10">
            <a:extLst>
              <a:ext uri="{FF2B5EF4-FFF2-40B4-BE49-F238E27FC236}">
                <a16:creationId xmlns:a16="http://schemas.microsoft.com/office/drawing/2014/main" id="{00BBFD00-75BF-4BD8-9205-B3FB6F902571}"/>
              </a:ext>
            </a:extLst>
          </p:cNvPr>
          <p:cNvSpPr>
            <a:spLocks noGrp="1"/>
          </p:cNvSpPr>
          <p:nvPr>
            <p:ph type="dt" sz="half" idx="10"/>
          </p:nvPr>
        </p:nvSpPr>
        <p:spPr>
          <a:xfrm>
            <a:off x="1428927" y="6471244"/>
            <a:ext cx="1469547" cy="180000"/>
          </a:xfrm>
        </p:spPr>
        <p:txBody>
          <a:bodyPr/>
          <a:lstStyle/>
          <a:p>
            <a:r>
              <a:rPr lang="lv-LV"/>
              <a:t>2022. gada 2. decembris</a:t>
            </a:r>
            <a:endParaRPr lang="en-IN" dirty="0"/>
          </a:p>
        </p:txBody>
      </p:sp>
    </p:spTree>
    <p:extLst>
      <p:ext uri="{BB962C8B-B14F-4D97-AF65-F5344CB8AC3E}">
        <p14:creationId xmlns:p14="http://schemas.microsoft.com/office/powerpoint/2010/main" val="17756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AFF6B-29C6-41A9-A4DD-EAED3632DA46}"/>
              </a:ext>
            </a:extLst>
          </p:cNvPr>
          <p:cNvSpPr>
            <a:spLocks noGrp="1"/>
          </p:cNvSpPr>
          <p:nvPr>
            <p:ph sz="half" idx="1"/>
          </p:nvPr>
        </p:nvSpPr>
        <p:spPr/>
        <p:txBody>
          <a:bodyPr/>
          <a:lstStyle/>
          <a:p>
            <a:r>
              <a:rPr lang="lv-LV"/>
              <a:t>Savstarpējai analīzei primāri izvēlas segmentēt kopās pakalpojumu sniegšanas vietas, kuras atrodas savstarpēji vistuvāk pēc ATR, bijušo teritoriju pierobežu zonās.</a:t>
            </a:r>
          </a:p>
          <a:p>
            <a:endParaRPr lang="lv-LV"/>
          </a:p>
        </p:txBody>
      </p:sp>
      <p:sp>
        <p:nvSpPr>
          <p:cNvPr id="8" name="Content Placeholder 7">
            <a:extLst>
              <a:ext uri="{FF2B5EF4-FFF2-40B4-BE49-F238E27FC236}">
                <a16:creationId xmlns:a16="http://schemas.microsoft.com/office/drawing/2014/main" id="{D1B844A6-A773-47CF-8F52-4B2C335A6AF7}"/>
              </a:ext>
            </a:extLst>
          </p:cNvPr>
          <p:cNvSpPr>
            <a:spLocks noGrp="1"/>
          </p:cNvSpPr>
          <p:nvPr>
            <p:ph sz="half" idx="2"/>
          </p:nvPr>
        </p:nvSpPr>
        <p:spPr/>
        <p:txBody>
          <a:bodyPr/>
          <a:lstStyle/>
          <a:p>
            <a:r>
              <a:rPr lang="lv-LV"/>
              <a:t>Grupēšana pēc iedzīvotāju blīvuma un maksimāli pieļaujamā braukšanas attāluma.</a:t>
            </a:r>
          </a:p>
        </p:txBody>
      </p:sp>
      <p:sp>
        <p:nvSpPr>
          <p:cNvPr id="6" name="Slide Number Placeholder 5">
            <a:extLst>
              <a:ext uri="{FF2B5EF4-FFF2-40B4-BE49-F238E27FC236}">
                <a16:creationId xmlns:a16="http://schemas.microsoft.com/office/drawing/2014/main" id="{2306D234-1CDD-4471-A579-B9573016304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Lapa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Light" panose="02000506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pic>
        <p:nvPicPr>
          <p:cNvPr id="7" name="Picture 6">
            <a:extLst>
              <a:ext uri="{FF2B5EF4-FFF2-40B4-BE49-F238E27FC236}">
                <a16:creationId xmlns:a16="http://schemas.microsoft.com/office/drawing/2014/main" id="{C697078D-8F29-4528-906C-D6AFD8707FF8}"/>
              </a:ext>
            </a:extLst>
          </p:cNvPr>
          <p:cNvPicPr>
            <a:picLocks noChangeAspect="1"/>
          </p:cNvPicPr>
          <p:nvPr/>
        </p:nvPicPr>
        <p:blipFill rotWithShape="1">
          <a:blip r:embed="rId2"/>
          <a:srcRect t="13129" b="14502"/>
          <a:stretch/>
        </p:blipFill>
        <p:spPr>
          <a:xfrm>
            <a:off x="6363686" y="2800905"/>
            <a:ext cx="5054108" cy="2743200"/>
          </a:xfrm>
          <a:prstGeom prst="rect">
            <a:avLst/>
          </a:prstGeom>
        </p:spPr>
      </p:pic>
      <p:pic>
        <p:nvPicPr>
          <p:cNvPr id="9" name="Picture 8">
            <a:extLst>
              <a:ext uri="{FF2B5EF4-FFF2-40B4-BE49-F238E27FC236}">
                <a16:creationId xmlns:a16="http://schemas.microsoft.com/office/drawing/2014/main" id="{3D36C14F-50ED-4954-8D91-2A4867DC5A0A}"/>
              </a:ext>
            </a:extLst>
          </p:cNvPr>
          <p:cNvPicPr>
            <a:picLocks noChangeAspect="1"/>
          </p:cNvPicPr>
          <p:nvPr/>
        </p:nvPicPr>
        <p:blipFill rotWithShape="1">
          <a:blip r:embed="rId2"/>
          <a:srcRect t="13129" b="14502"/>
          <a:stretch/>
        </p:blipFill>
        <p:spPr>
          <a:xfrm>
            <a:off x="780556" y="2800905"/>
            <a:ext cx="5054108" cy="2743200"/>
          </a:xfrm>
          <a:prstGeom prst="rect">
            <a:avLst/>
          </a:prstGeom>
        </p:spPr>
      </p:pic>
      <p:sp>
        <p:nvSpPr>
          <p:cNvPr id="10" name="Oval 9">
            <a:extLst>
              <a:ext uri="{FF2B5EF4-FFF2-40B4-BE49-F238E27FC236}">
                <a16:creationId xmlns:a16="http://schemas.microsoft.com/office/drawing/2014/main" id="{B5FBCF5B-0321-4E18-9244-A12AA15C9396}"/>
              </a:ext>
            </a:extLst>
          </p:cNvPr>
          <p:cNvSpPr/>
          <p:nvPr/>
        </p:nvSpPr>
        <p:spPr>
          <a:xfrm>
            <a:off x="8558074" y="4172505"/>
            <a:ext cx="816745" cy="754602"/>
          </a:xfrm>
          <a:prstGeom prst="ellipse">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srgbClr val="FFFFFF"/>
              </a:solidFill>
              <a:effectLst/>
              <a:uLnTx/>
              <a:uFillTx/>
              <a:latin typeface="EYInterstate Light" panose="02000506000000020004" pitchFamily="2" charset="0"/>
            </a:endParaRPr>
          </a:p>
        </p:txBody>
      </p:sp>
      <p:sp>
        <p:nvSpPr>
          <p:cNvPr id="11" name="Oval 10">
            <a:extLst>
              <a:ext uri="{FF2B5EF4-FFF2-40B4-BE49-F238E27FC236}">
                <a16:creationId xmlns:a16="http://schemas.microsoft.com/office/drawing/2014/main" id="{25BC2F66-8DEE-495A-B372-0B6E201462AC}"/>
              </a:ext>
            </a:extLst>
          </p:cNvPr>
          <p:cNvSpPr/>
          <p:nvPr/>
        </p:nvSpPr>
        <p:spPr>
          <a:xfrm>
            <a:off x="3233196" y="3308310"/>
            <a:ext cx="319498" cy="314823"/>
          </a:xfrm>
          <a:prstGeom prst="ellipse">
            <a:avLst/>
          </a:prstGeom>
          <a:no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a:ln>
                <a:noFill/>
              </a:ln>
              <a:solidFill>
                <a:srgbClr val="FFFFFF"/>
              </a:solidFill>
              <a:effectLst/>
              <a:uLnTx/>
              <a:uFillTx/>
              <a:latin typeface="EYInterstate Light" panose="02000506000000020004" pitchFamily="2" charset="0"/>
            </a:endParaRPr>
          </a:p>
        </p:txBody>
      </p:sp>
      <p:cxnSp>
        <p:nvCxnSpPr>
          <p:cNvPr id="13" name="Straight Arrow Connector 12">
            <a:extLst>
              <a:ext uri="{FF2B5EF4-FFF2-40B4-BE49-F238E27FC236}">
                <a16:creationId xmlns:a16="http://schemas.microsoft.com/office/drawing/2014/main" id="{B2A4A870-3EB8-409E-A96D-13AF6F69440E}"/>
              </a:ext>
            </a:extLst>
          </p:cNvPr>
          <p:cNvCxnSpPr>
            <a:cxnSpLocks/>
            <a:stCxn id="10" idx="0"/>
          </p:cNvCxnSpPr>
          <p:nvPr/>
        </p:nvCxnSpPr>
        <p:spPr>
          <a:xfrm>
            <a:off x="8966447" y="4172505"/>
            <a:ext cx="0" cy="461637"/>
          </a:xfrm>
          <a:prstGeom prst="straightConnector1">
            <a:avLst/>
          </a:prstGeom>
          <a:ln>
            <a:solidFill>
              <a:schemeClr val="bg1"/>
            </a:solidFill>
            <a:headEnd type="triangle"/>
            <a:tailEnd type="triangle"/>
          </a:ln>
        </p:spPr>
        <p:style>
          <a:lnRef idx="2">
            <a:schemeClr val="accent4"/>
          </a:lnRef>
          <a:fillRef idx="0">
            <a:schemeClr val="accent4"/>
          </a:fillRef>
          <a:effectRef idx="1">
            <a:schemeClr val="accent4"/>
          </a:effectRef>
          <a:fontRef idx="minor">
            <a:schemeClr val="tx1"/>
          </a:fontRef>
        </p:style>
      </p:cxnSp>
      <p:cxnSp>
        <p:nvCxnSpPr>
          <p:cNvPr id="21" name="Straight Arrow Connector 20">
            <a:extLst>
              <a:ext uri="{FF2B5EF4-FFF2-40B4-BE49-F238E27FC236}">
                <a16:creationId xmlns:a16="http://schemas.microsoft.com/office/drawing/2014/main" id="{0CB10B21-A87B-438B-9F55-178806204400}"/>
              </a:ext>
            </a:extLst>
          </p:cNvPr>
          <p:cNvCxnSpPr>
            <a:cxnSpLocks/>
          </p:cNvCxnSpPr>
          <p:nvPr/>
        </p:nvCxnSpPr>
        <p:spPr>
          <a:xfrm>
            <a:off x="7844900" y="3429000"/>
            <a:ext cx="442404" cy="0"/>
          </a:xfrm>
          <a:prstGeom prst="straightConnector1">
            <a:avLst/>
          </a:prstGeom>
          <a:ln>
            <a:solidFill>
              <a:schemeClr val="bg1"/>
            </a:solidFill>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Rectangle 22">
            <a:extLst>
              <a:ext uri="{FF2B5EF4-FFF2-40B4-BE49-F238E27FC236}">
                <a16:creationId xmlns:a16="http://schemas.microsoft.com/office/drawing/2014/main" id="{432F435A-4B61-47F9-A491-7F2CF1A18563}"/>
              </a:ext>
            </a:extLst>
          </p:cNvPr>
          <p:cNvSpPr/>
          <p:nvPr/>
        </p:nvSpPr>
        <p:spPr>
          <a:xfrm>
            <a:off x="7742807" y="3144648"/>
            <a:ext cx="646591" cy="200703"/>
          </a:xfrm>
          <a:prstGeom prst="rect">
            <a:avLst/>
          </a:prstGeom>
          <a:noFill/>
          <a:ln>
            <a:noFill/>
          </a:ln>
        </p:spPr>
        <p:style>
          <a:lnRef idx="0">
            <a:scrgbClr r="0" g="0" b="0"/>
          </a:lnRef>
          <a:fillRef idx="0">
            <a:scrgbClr r="0" g="0" b="0"/>
          </a:fillRef>
          <a:effectRef idx="0">
            <a:scrgbClr r="0" g="0" b="0"/>
          </a:effectRef>
          <a:fontRef idx="minor">
            <a:schemeClr val="accent4"/>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200" b="0" i="0" u="none" strike="noStrike" kern="1200" cap="none" spc="0" normalizeH="0" baseline="0" noProof="0">
                <a:ln>
                  <a:noFill/>
                </a:ln>
                <a:solidFill>
                  <a:srgbClr val="2E2E38"/>
                </a:solidFill>
                <a:effectLst/>
                <a:uLnTx/>
                <a:uFillTx/>
                <a:latin typeface="EYInterstate Light" panose="02000506000000020004" pitchFamily="2" charset="0"/>
              </a:rPr>
              <a:t>30km</a:t>
            </a:r>
          </a:p>
        </p:txBody>
      </p:sp>
      <p:sp>
        <p:nvSpPr>
          <p:cNvPr id="16" name="Footer Placeholder 4">
            <a:extLst>
              <a:ext uri="{FF2B5EF4-FFF2-40B4-BE49-F238E27FC236}">
                <a16:creationId xmlns:a16="http://schemas.microsoft.com/office/drawing/2014/main" id="{B06DC71C-28FF-478C-9090-C8B0375C1DD8}"/>
              </a:ext>
            </a:extLst>
          </p:cNvPr>
          <p:cNvSpPr txBox="1">
            <a:spLocks/>
          </p:cNvSpPr>
          <p:nvPr/>
        </p:nvSpPr>
        <p:spPr>
          <a:xfrm>
            <a:off x="3233196" y="6480124"/>
            <a:ext cx="771514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Ārkārtas finanšu revīzija par pašvaldību pakalpojumu pieejamības nodrošināšanu novada teritoriālā iedalījuma</a:t>
            </a: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vienībās pēc administratīvi teritoriālās reformas.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20" name="Title 1">
            <a:extLst>
              <a:ext uri="{FF2B5EF4-FFF2-40B4-BE49-F238E27FC236}">
                <a16:creationId xmlns:a16="http://schemas.microsoft.com/office/drawing/2014/main" id="{274B8D90-7966-48A7-AFDB-9BDB33E35955}"/>
              </a:ext>
            </a:extLst>
          </p:cNvPr>
          <p:cNvSpPr txBox="1">
            <a:spLocks/>
          </p:cNvSpPr>
          <p:nvPr/>
        </p:nvSpPr>
        <p:spPr>
          <a:xfrm>
            <a:off x="1428927" y="246887"/>
            <a:ext cx="10168764"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1" i="0" u="none" strike="noStrike" kern="1200" cap="none" spc="0" normalizeH="0" baseline="0" noProof="0">
                <a:ln>
                  <a:noFill/>
                </a:ln>
                <a:solidFill>
                  <a:srgbClr val="2E2E38"/>
                </a:solidFill>
                <a:effectLst/>
                <a:uLnTx/>
                <a:uFillTx/>
              </a:rPr>
              <a:t>Pakalpojumu pieejamības ģeogrāfiskais izvērtējums</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0" i="0" u="sng" strike="noStrike" kern="1200" cap="none" spc="0" normalizeH="0" baseline="0" noProof="0">
                <a:ln>
                  <a:noFill/>
                </a:ln>
                <a:solidFill>
                  <a:srgbClr val="2E2E38"/>
                </a:solidFill>
                <a:effectLst/>
                <a:uLnTx/>
                <a:uFillTx/>
              </a:rPr>
              <a:t>1.1. </a:t>
            </a:r>
            <a:r>
              <a:rPr kumimoji="0" lang="lv-LV" sz="2400" b="0" i="0" u="none" strike="noStrike" kern="1200" cap="none" spc="0" normalizeH="0" baseline="0" noProof="0">
                <a:ln>
                  <a:noFill/>
                </a:ln>
                <a:solidFill>
                  <a:srgbClr val="2E2E38"/>
                </a:solidFill>
                <a:effectLst/>
                <a:uLnTx/>
                <a:uFillTx/>
              </a:rPr>
              <a:t>Ģeogrāfiskā segmentēšana (2/2 lapa)</a:t>
            </a:r>
            <a:br>
              <a:rPr kumimoji="0" lang="lv-LV" sz="2400" b="1" i="0" u="none" strike="noStrike" kern="1200" cap="none" spc="0" normalizeH="0" baseline="0" noProof="0">
                <a:ln>
                  <a:noFill/>
                </a:ln>
                <a:solidFill>
                  <a:srgbClr val="2E2E38"/>
                </a:solidFill>
                <a:effectLst/>
                <a:uLnTx/>
                <a:uFillTx/>
              </a:rPr>
            </a:br>
            <a:endParaRPr kumimoji="0" lang="lv-LV" sz="2400" b="0" i="0" u="none" strike="noStrike" kern="1200" cap="none" spc="0" normalizeH="0" baseline="0" noProof="0">
              <a:ln>
                <a:noFill/>
              </a:ln>
              <a:solidFill>
                <a:srgbClr val="2E2E38"/>
              </a:solidFill>
              <a:effectLst/>
              <a:uLnTx/>
              <a:uFillTx/>
            </a:endParaRPr>
          </a:p>
        </p:txBody>
      </p:sp>
      <p:sp>
        <p:nvSpPr>
          <p:cNvPr id="18" name="Rectangle 17">
            <a:extLst>
              <a:ext uri="{FF2B5EF4-FFF2-40B4-BE49-F238E27FC236}">
                <a16:creationId xmlns:a16="http://schemas.microsoft.com/office/drawing/2014/main" id="{22428257-67CF-4E1B-8D93-A190E211C578}"/>
              </a:ext>
            </a:extLst>
          </p:cNvPr>
          <p:cNvSpPr/>
          <p:nvPr/>
        </p:nvSpPr>
        <p:spPr>
          <a:xfrm>
            <a:off x="600659" y="294200"/>
            <a:ext cx="602023" cy="514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srgbClr val="000000"/>
              </a:solidFill>
              <a:effectLst/>
              <a:uLnTx/>
              <a:uFillTx/>
              <a:latin typeface="EYInterstate Light" panose="02000506000000020004" pitchFamily="2" charset="0"/>
            </a:endParaRPr>
          </a:p>
        </p:txBody>
      </p:sp>
      <p:sp>
        <p:nvSpPr>
          <p:cNvPr id="17" name="Date Placeholder 10">
            <a:extLst>
              <a:ext uri="{FF2B5EF4-FFF2-40B4-BE49-F238E27FC236}">
                <a16:creationId xmlns:a16="http://schemas.microsoft.com/office/drawing/2014/main" id="{62636AF9-CF22-48FD-A28A-23561DFE6564}"/>
              </a:ext>
            </a:extLst>
          </p:cNvPr>
          <p:cNvSpPr>
            <a:spLocks noGrp="1"/>
          </p:cNvSpPr>
          <p:nvPr>
            <p:ph type="dt" sz="half" idx="10"/>
          </p:nvPr>
        </p:nvSpPr>
        <p:spPr>
          <a:xfrm>
            <a:off x="1428927" y="6471244"/>
            <a:ext cx="1469547" cy="180000"/>
          </a:xfrm>
        </p:spPr>
        <p:txBody>
          <a:bodyPr/>
          <a:lstStyle/>
          <a:p>
            <a:r>
              <a:rPr lang="lv-LV"/>
              <a:t>2022. gada 2. decembris</a:t>
            </a:r>
            <a:endParaRPr lang="en-IN" dirty="0"/>
          </a:p>
        </p:txBody>
      </p:sp>
    </p:spTree>
    <p:extLst>
      <p:ext uri="{BB962C8B-B14F-4D97-AF65-F5344CB8AC3E}">
        <p14:creationId xmlns:p14="http://schemas.microsoft.com/office/powerpoint/2010/main" val="152369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ECB8A47-E6D7-4BA2-86D2-90674B1025EB}"/>
              </a:ext>
            </a:extLst>
          </p:cNvPr>
          <p:cNvSpPr>
            <a:spLocks/>
          </p:cNvSpPr>
          <p:nvPr/>
        </p:nvSpPr>
        <p:spPr>
          <a:xfrm>
            <a:off x="600659" y="5280940"/>
            <a:ext cx="7149164" cy="611860"/>
          </a:xfrm>
          <a:prstGeom prst="rect">
            <a:avLst/>
          </a:prstGeom>
          <a:solidFill>
            <a:srgbClr val="FFE600"/>
          </a:solidFill>
          <a:ln w="19050" cap="flat" cmpd="sng" algn="ctr">
            <a:noFill/>
            <a:prstDash val="solid"/>
          </a:ln>
          <a:effectLst/>
        </p:spPr>
        <p:txBody>
          <a:bodyPr lIns="144000" tIns="46800" rIns="90000" bIns="46800" rtlCol="0" anchor="ctr" anchorCtr="0"/>
          <a:lstStyle/>
          <a:p>
            <a:pPr marL="190500" marR="0" lvl="1" indent="0" algn="l" defTabSz="914400" rtl="0" eaLnBrk="1" fontAlgn="auto" latinLnBrk="0" hangingPunct="1">
              <a:lnSpc>
                <a:spcPct val="100000"/>
              </a:lnSpc>
              <a:spcBef>
                <a:spcPts val="0"/>
              </a:spcBef>
              <a:spcAft>
                <a:spcPts val="600"/>
              </a:spcAft>
              <a:buClr>
                <a:srgbClr val="646464"/>
              </a:buClr>
              <a:buSzPct val="75000"/>
              <a:buFontTx/>
              <a:buNone/>
              <a:tabLst/>
              <a:defRPr/>
            </a:pPr>
            <a:endParaRPr kumimoji="0" lang="lv-LV" sz="1000" b="0" i="0" u="none" strike="noStrike" kern="1200" cap="none" spc="0" normalizeH="0" baseline="0" noProof="0">
              <a:ln>
                <a:noFill/>
              </a:ln>
              <a:solidFill>
                <a:srgbClr val="646464"/>
              </a:solidFill>
              <a:effectLst/>
              <a:uLnTx/>
              <a:uFillTx/>
              <a:latin typeface="EYInterstate Light" panose="02000506000000020004" pitchFamily="2" charset="0"/>
              <a:cs typeface="Arial"/>
            </a:endParaRPr>
          </a:p>
        </p:txBody>
      </p:sp>
      <p:sp>
        <p:nvSpPr>
          <p:cNvPr id="3" name="Content Placeholder 2">
            <a:extLst>
              <a:ext uri="{FF2B5EF4-FFF2-40B4-BE49-F238E27FC236}">
                <a16:creationId xmlns:a16="http://schemas.microsoft.com/office/drawing/2014/main" id="{B2688CC7-B41F-44EE-A193-008DD67D8F40}"/>
              </a:ext>
            </a:extLst>
          </p:cNvPr>
          <p:cNvSpPr>
            <a:spLocks noGrp="1"/>
          </p:cNvSpPr>
          <p:nvPr>
            <p:ph idx="1"/>
          </p:nvPr>
        </p:nvSpPr>
        <p:spPr>
          <a:xfrm>
            <a:off x="609919" y="1137920"/>
            <a:ext cx="7149164" cy="4943284"/>
          </a:xfrm>
        </p:spPr>
        <p:txBody>
          <a:bodyPr/>
          <a:lstStyle/>
          <a:p>
            <a:pPr marL="0" indent="0" algn="just">
              <a:buNone/>
            </a:pPr>
            <a:r>
              <a:rPr lang="lv-LV" b="1">
                <a:solidFill>
                  <a:srgbClr val="202124"/>
                </a:solidFill>
                <a:cs typeface="Arial" panose="020B0604020202020204" pitchFamily="34" charset="0"/>
              </a:rPr>
              <a:t>Izslēdzošie nosacījumi – kas izslēdz esošo/ potenciālo pakalpojuma sniegšanas vietu no alternatīvu saraksta</a:t>
            </a:r>
            <a:endParaRPr lang="lv-LV" b="1"/>
          </a:p>
          <a:p>
            <a:pPr marL="356235" indent="-356235" algn="just">
              <a:lnSpc>
                <a:spcPct val="120000"/>
              </a:lnSpc>
              <a:spcBef>
                <a:spcPts val="1200"/>
              </a:spcBef>
              <a:spcAft>
                <a:spcPts val="800"/>
              </a:spcAft>
            </a:pPr>
            <a:r>
              <a:rPr lang="lv-LV" sz="1400">
                <a:solidFill>
                  <a:srgbClr val="202124"/>
                </a:solidFill>
                <a:effectLst/>
                <a:ea typeface="Arial" panose="020B0604020202020204" pitchFamily="34" charset="0"/>
                <a:cs typeface="Arial"/>
              </a:rPr>
              <a:t>Pēc pakalpojumu vietu ģeogrāfiskās segmentēšanas kopās pa 2-4 vietām var sākt sākotnējo analīzi</a:t>
            </a:r>
            <a:r>
              <a:rPr lang="lv-LV" sz="1400">
                <a:solidFill>
                  <a:srgbClr val="202124"/>
                </a:solidFill>
                <a:ea typeface="Arial" panose="020B0604020202020204" pitchFamily="34" charset="0"/>
                <a:cs typeface="Arial"/>
              </a:rPr>
              <a:t> pēc</a:t>
            </a:r>
            <a:r>
              <a:rPr lang="lv-LV" sz="1400">
                <a:solidFill>
                  <a:srgbClr val="202124"/>
                </a:solidFill>
                <a:effectLst/>
                <a:ea typeface="Arial" panose="020B0604020202020204" pitchFamily="34" charset="0"/>
                <a:cs typeface="Arial"/>
              </a:rPr>
              <a:t> </a:t>
            </a:r>
            <a:r>
              <a:rPr lang="lv-LV" sz="1400">
                <a:solidFill>
                  <a:srgbClr val="202124"/>
                </a:solidFill>
                <a:ea typeface="Arial" panose="020B0604020202020204" pitchFamily="34" charset="0"/>
                <a:cs typeface="Arial"/>
              </a:rPr>
              <a:t>iekļaujošiem</a:t>
            </a:r>
            <a:r>
              <a:rPr lang="lv-LV" sz="1400">
                <a:solidFill>
                  <a:srgbClr val="202124"/>
                </a:solidFill>
                <a:effectLst/>
                <a:ea typeface="Arial" panose="020B0604020202020204" pitchFamily="34" charset="0"/>
                <a:cs typeface="Arial"/>
              </a:rPr>
              <a:t> vai </a:t>
            </a:r>
            <a:r>
              <a:rPr lang="lv-LV" sz="1400">
                <a:solidFill>
                  <a:srgbClr val="202124"/>
                </a:solidFill>
                <a:ea typeface="Arial" panose="020B0604020202020204" pitchFamily="34" charset="0"/>
                <a:cs typeface="Arial"/>
              </a:rPr>
              <a:t>izslēdzošiem</a:t>
            </a:r>
            <a:r>
              <a:rPr lang="lv-LV" sz="1400">
                <a:solidFill>
                  <a:srgbClr val="202124"/>
                </a:solidFill>
                <a:effectLst/>
                <a:ea typeface="Arial" panose="020B0604020202020204" pitchFamily="34" charset="0"/>
                <a:cs typeface="Arial"/>
              </a:rPr>
              <a:t> atlases </a:t>
            </a:r>
            <a:r>
              <a:rPr lang="lv-LV" sz="1400">
                <a:solidFill>
                  <a:srgbClr val="202124"/>
                </a:solidFill>
                <a:ea typeface="Arial" panose="020B0604020202020204" pitchFamily="34" charset="0"/>
                <a:cs typeface="Arial"/>
              </a:rPr>
              <a:t>kritērijiem</a:t>
            </a:r>
            <a:r>
              <a:rPr lang="lv-LV" sz="1400">
                <a:solidFill>
                  <a:srgbClr val="202124"/>
                </a:solidFill>
                <a:effectLst/>
                <a:ea typeface="Arial" panose="020B0604020202020204" pitchFamily="34" charset="0"/>
                <a:cs typeface="Arial"/>
              </a:rPr>
              <a:t>. Proti, pirms salīdzināt vietas sava starpā ir nepieciešams noteikt</a:t>
            </a:r>
            <a:r>
              <a:rPr lang="lv-LV" sz="1400">
                <a:solidFill>
                  <a:srgbClr val="202124"/>
                </a:solidFill>
                <a:ea typeface="Arial" panose="020B0604020202020204" pitchFamily="34" charset="0"/>
                <a:cs typeface="Arial"/>
              </a:rPr>
              <a:t>,</a:t>
            </a:r>
            <a:r>
              <a:rPr lang="lv-LV" sz="1400">
                <a:solidFill>
                  <a:srgbClr val="202124"/>
                </a:solidFill>
                <a:effectLst/>
                <a:ea typeface="Arial" panose="020B0604020202020204" pitchFamily="34" charset="0"/>
                <a:cs typeface="Arial"/>
              </a:rPr>
              <a:t> vai pastāv apstākļi, kas šo vietu padara par neiespējamu apvienot ar citu, vai tieši otrādi ir apstākļi, kas viennozīmīgi nosaka, ka vietai ir objektīvi apstākļi tās apvienošanai.</a:t>
            </a:r>
            <a:r>
              <a:rPr lang="lv-LV" sz="1400">
                <a:solidFill>
                  <a:srgbClr val="202124"/>
                </a:solidFill>
                <a:ea typeface="Arial" panose="020B0604020202020204" pitchFamily="34" charset="0"/>
                <a:cs typeface="Arial"/>
              </a:rPr>
              <a:t> </a:t>
            </a:r>
            <a:endParaRPr lang="lv-LV" sz="1400">
              <a:solidFill>
                <a:srgbClr val="202124"/>
              </a:solidFill>
              <a:effectLst/>
              <a:ea typeface="Arial" panose="020B0604020202020204" pitchFamily="34" charset="0"/>
              <a:cs typeface="Arial" panose="020B0604020202020204" pitchFamily="34" charset="0"/>
            </a:endParaRPr>
          </a:p>
          <a:p>
            <a:pPr marL="356235" indent="-356235" algn="just">
              <a:lnSpc>
                <a:spcPct val="120000"/>
              </a:lnSpc>
              <a:spcAft>
                <a:spcPts val="800"/>
              </a:spcAft>
            </a:pPr>
            <a:r>
              <a:rPr lang="lv-LV" sz="1400">
                <a:solidFill>
                  <a:srgbClr val="202124"/>
                </a:solidFill>
                <a:effectLst/>
                <a:ea typeface="Arial" panose="020B0604020202020204" pitchFamily="34" charset="0"/>
                <a:cs typeface="Arial"/>
              </a:rPr>
              <a:t>Kā iekļaujošu piemēru var minēt, ka starp analizējamām lokācijām ir dabiski šķēršļi (</a:t>
            </a:r>
            <a:r>
              <a:rPr lang="lv-LV" sz="1400">
                <a:solidFill>
                  <a:srgbClr val="202124"/>
                </a:solidFill>
                <a:ea typeface="Arial" panose="020B0604020202020204" pitchFamily="34" charset="0"/>
                <a:cs typeface="Arial"/>
              </a:rPr>
              <a:t>piemēram,</a:t>
            </a:r>
            <a:r>
              <a:rPr lang="lv-LV" sz="1400">
                <a:solidFill>
                  <a:srgbClr val="202124"/>
                </a:solidFill>
                <a:effectLst/>
                <a:ea typeface="Arial" panose="020B0604020202020204" pitchFamily="34" charset="0"/>
                <a:cs typeface="Arial"/>
              </a:rPr>
              <a:t> upe bez tās šķērsošanas vietām tuvumā), kas objektīvi izslēdz iespēju novirzīt pakalpojumu saņēmējus uz citu tuvāko pakalpojumu saņemšanas vietu.</a:t>
            </a:r>
            <a:r>
              <a:rPr lang="lv-LV" sz="1400">
                <a:solidFill>
                  <a:srgbClr val="202124"/>
                </a:solidFill>
                <a:ea typeface="Arial" panose="020B0604020202020204" pitchFamily="34" charset="0"/>
                <a:cs typeface="Arial"/>
              </a:rPr>
              <a:t> Kā</a:t>
            </a:r>
            <a:r>
              <a:rPr lang="lv-LV" sz="1400">
                <a:solidFill>
                  <a:srgbClr val="202124"/>
                </a:solidFill>
                <a:effectLst/>
                <a:ea typeface="Arial" panose="020B0604020202020204" pitchFamily="34" charset="0"/>
                <a:cs typeface="Arial"/>
              </a:rPr>
              <a:t> izslēdzošu kritēriju var minēt objektīvu nepieciešamību slēgt pakalpojumu </a:t>
            </a:r>
            <a:r>
              <a:rPr lang="lv-LV" sz="1400">
                <a:solidFill>
                  <a:srgbClr val="202124"/>
                </a:solidFill>
                <a:ea typeface="Arial" panose="020B0604020202020204" pitchFamily="34" charset="0"/>
                <a:cs typeface="Arial"/>
              </a:rPr>
              <a:t>sniegšanas vietu</a:t>
            </a:r>
            <a:r>
              <a:rPr lang="lv-LV" sz="1400">
                <a:solidFill>
                  <a:srgbClr val="202124"/>
                </a:solidFill>
                <a:effectLst/>
                <a:ea typeface="Arial" panose="020B0604020202020204" pitchFamily="34" charset="0"/>
                <a:cs typeface="Arial"/>
              </a:rPr>
              <a:t>, jo piemēram, ēku tehniskais stāvoklis vai citas tehniskās prasības neatbilst nepieciešamajai pakalpojumu saņēmēju apkalpošanas kapacitātei un kvalitātei.</a:t>
            </a:r>
          </a:p>
          <a:p>
            <a:pPr marL="0" indent="0" algn="just">
              <a:lnSpc>
                <a:spcPct val="120000"/>
              </a:lnSpc>
              <a:spcAft>
                <a:spcPts val="800"/>
              </a:spcAft>
              <a:buNone/>
            </a:pPr>
            <a:endParaRPr lang="en-US" sz="1400">
              <a:effectLst/>
              <a:ea typeface="Arial" panose="020B0604020202020204" pitchFamily="34" charset="0"/>
              <a:cs typeface="Arial"/>
            </a:endParaRPr>
          </a:p>
          <a:p>
            <a:pPr marL="100330" indent="0">
              <a:lnSpc>
                <a:spcPct val="120000"/>
              </a:lnSpc>
              <a:spcBef>
                <a:spcPts val="0"/>
              </a:spcBef>
              <a:spcAft>
                <a:spcPts val="800"/>
              </a:spcAft>
              <a:buNone/>
            </a:pPr>
            <a:r>
              <a:rPr lang="lv-LV" sz="1400">
                <a:solidFill>
                  <a:srgbClr val="202124"/>
                </a:solidFill>
                <a:effectLst/>
                <a:ea typeface="Arial" panose="020B0604020202020204" pitchFamily="34" charset="0"/>
                <a:cs typeface="Arial"/>
              </a:rPr>
              <a:t>Katras pašvaldības ietvaros var būt atšķirīgi iekļaujošie un izslēdzošie sākotnējās atlases kritēriji, kas ir jāizvēlas un jānosaka </a:t>
            </a:r>
            <a:r>
              <a:rPr lang="lv-LV" sz="1400">
                <a:solidFill>
                  <a:srgbClr val="202124"/>
                </a:solidFill>
                <a:ea typeface="Arial" panose="020B0604020202020204" pitchFamily="34" charset="0"/>
                <a:cs typeface="Arial"/>
              </a:rPr>
              <a:t>metodikas piemērošanas</a:t>
            </a:r>
            <a:r>
              <a:rPr lang="lv-LV" sz="1400">
                <a:solidFill>
                  <a:srgbClr val="202124"/>
                </a:solidFill>
                <a:effectLst/>
                <a:ea typeface="Arial" panose="020B0604020202020204" pitchFamily="34" charset="0"/>
                <a:cs typeface="Arial"/>
              </a:rPr>
              <a:t> ietvaros</a:t>
            </a:r>
            <a:r>
              <a:rPr lang="lv-LV" sz="1200">
                <a:solidFill>
                  <a:srgbClr val="202124"/>
                </a:solidFill>
                <a:effectLst/>
                <a:ea typeface="Arial" panose="020B0604020202020204" pitchFamily="34" charset="0"/>
                <a:cs typeface="Arial"/>
              </a:rPr>
              <a:t>.</a:t>
            </a:r>
            <a:r>
              <a:rPr lang="lv-LV" sz="1200">
                <a:solidFill>
                  <a:srgbClr val="202124"/>
                </a:solidFill>
                <a:ea typeface="Arial" panose="020B0604020202020204" pitchFamily="34" charset="0"/>
                <a:cs typeface="Arial"/>
              </a:rPr>
              <a:t> </a:t>
            </a:r>
            <a:endParaRPr lang="en-US" sz="1200">
              <a:effectLst/>
              <a:ea typeface="Arial" panose="020B0604020202020204" pitchFamily="34" charset="0"/>
              <a:cs typeface="Times New Roman" panose="02020603050405020304" pitchFamily="18" charset="0"/>
            </a:endParaRPr>
          </a:p>
        </p:txBody>
      </p:sp>
      <p:pic>
        <p:nvPicPr>
          <p:cNvPr id="15" name="Picture 14" descr="Handicapped parking spot">
            <a:extLst>
              <a:ext uri="{FF2B5EF4-FFF2-40B4-BE49-F238E27FC236}">
                <a16:creationId xmlns:a16="http://schemas.microsoft.com/office/drawing/2014/main" id="{EAF2B62A-1884-44F4-B189-F328DA637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9944" y="1043924"/>
            <a:ext cx="3578487" cy="2385076"/>
          </a:xfrm>
          <a:prstGeom prst="rect">
            <a:avLst/>
          </a:prstGeom>
        </p:spPr>
      </p:pic>
      <p:pic>
        <p:nvPicPr>
          <p:cNvPr id="17" name="Picture 16" descr="Moving bus">
            <a:extLst>
              <a:ext uri="{FF2B5EF4-FFF2-40B4-BE49-F238E27FC236}">
                <a16:creationId xmlns:a16="http://schemas.microsoft.com/office/drawing/2014/main" id="{5C30C2FB-C294-4326-91A9-672F02F78F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9944" y="3514772"/>
            <a:ext cx="3578487" cy="2385443"/>
          </a:xfrm>
          <a:prstGeom prst="rect">
            <a:avLst/>
          </a:prstGeom>
        </p:spPr>
      </p:pic>
      <p:sp>
        <p:nvSpPr>
          <p:cNvPr id="18" name="Slide Number Placeholder 5">
            <a:extLst>
              <a:ext uri="{FF2B5EF4-FFF2-40B4-BE49-F238E27FC236}">
                <a16:creationId xmlns:a16="http://schemas.microsoft.com/office/drawing/2014/main" id="{E9E08E6B-46F8-43DA-931E-736B464A07B8}"/>
              </a:ext>
            </a:extLst>
          </p:cNvPr>
          <p:cNvSpPr>
            <a:spLocks noGrp="1"/>
          </p:cNvSpPr>
          <p:nvPr>
            <p:ph type="sldNum" sz="quarter" idx="12"/>
          </p:nvPr>
        </p:nvSpPr>
        <p:spPr>
          <a:xfrm>
            <a:off x="617221" y="6471244"/>
            <a:ext cx="663066"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Lapa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Light" panose="02000506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19" name="Footer Placeholder 4">
            <a:extLst>
              <a:ext uri="{FF2B5EF4-FFF2-40B4-BE49-F238E27FC236}">
                <a16:creationId xmlns:a16="http://schemas.microsoft.com/office/drawing/2014/main" id="{83D10AFD-803D-4211-8AB6-FF9F1AA9E5A4}"/>
              </a:ext>
            </a:extLst>
          </p:cNvPr>
          <p:cNvSpPr txBox="1">
            <a:spLocks/>
          </p:cNvSpPr>
          <p:nvPr/>
        </p:nvSpPr>
        <p:spPr>
          <a:xfrm>
            <a:off x="3233196" y="6480124"/>
            <a:ext cx="771514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Ārkārtas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finanšu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revīzija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par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pašvaldību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pakalpojumu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pieejamības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nodrošināšanu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novada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iedalījuma</a:t>
            </a: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vienībās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pēc</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administratīvi</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reformas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20" name="Title 1">
            <a:extLst>
              <a:ext uri="{FF2B5EF4-FFF2-40B4-BE49-F238E27FC236}">
                <a16:creationId xmlns:a16="http://schemas.microsoft.com/office/drawing/2014/main" id="{5D2F9E2C-B528-4054-BFC1-7E1843159D32}"/>
              </a:ext>
            </a:extLst>
          </p:cNvPr>
          <p:cNvSpPr txBox="1">
            <a:spLocks/>
          </p:cNvSpPr>
          <p:nvPr/>
        </p:nvSpPr>
        <p:spPr>
          <a:xfrm>
            <a:off x="1428927" y="246887"/>
            <a:ext cx="10168764"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1" i="0" u="none" strike="noStrike" kern="1200" cap="none" spc="0" normalizeH="0" baseline="0" noProof="0">
                <a:ln>
                  <a:noFill/>
                </a:ln>
                <a:solidFill>
                  <a:srgbClr val="2E2E38"/>
                </a:solidFill>
                <a:effectLst/>
                <a:uLnTx/>
                <a:uFillTx/>
              </a:rPr>
              <a:t>Pakalpojumu pieejamības ģeogrāfiskais izvērtējums</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i="0" u="sng" strike="noStrike" kern="1200" cap="none" spc="0" normalizeH="0" baseline="0" noProof="0">
                <a:ln>
                  <a:noFill/>
                </a:ln>
                <a:solidFill>
                  <a:srgbClr val="2E2E38"/>
                </a:solidFill>
                <a:effectLst/>
                <a:uLnTx/>
                <a:uFillTx/>
              </a:rPr>
              <a:t>1.2. </a:t>
            </a:r>
            <a:r>
              <a:rPr kumimoji="0" lang="lv-LV" sz="2400" b="0" i="0" u="none" strike="noStrike" kern="1200" cap="none" spc="0" normalizeH="0" baseline="0" noProof="0">
                <a:ln>
                  <a:noFill/>
                </a:ln>
                <a:solidFill>
                  <a:srgbClr val="2E2E38"/>
                </a:solidFill>
                <a:effectLst/>
                <a:uLnTx/>
                <a:uFillTx/>
              </a:rPr>
              <a:t>Izslēdzošie nosacījumi (1/2 lapa)</a:t>
            </a:r>
            <a:br>
              <a:rPr kumimoji="0" lang="lv-LV" sz="2400" b="1" i="0" u="none" strike="noStrike" kern="1200" cap="none" spc="0" normalizeH="0" baseline="0" noProof="0">
                <a:ln>
                  <a:noFill/>
                </a:ln>
                <a:solidFill>
                  <a:srgbClr val="2E2E38"/>
                </a:solidFill>
                <a:effectLst/>
                <a:uLnTx/>
                <a:uFillTx/>
              </a:rPr>
            </a:br>
            <a:endParaRPr kumimoji="0" lang="lv-LV" sz="2400" b="0" i="0" u="none" strike="noStrike" kern="1200" cap="none" spc="0" normalizeH="0" baseline="0" noProof="0">
              <a:ln>
                <a:noFill/>
              </a:ln>
              <a:solidFill>
                <a:srgbClr val="2E2E38"/>
              </a:solidFill>
              <a:effectLst/>
              <a:uLnTx/>
              <a:uFillTx/>
            </a:endParaRPr>
          </a:p>
        </p:txBody>
      </p:sp>
      <p:sp>
        <p:nvSpPr>
          <p:cNvPr id="21" name="Rectangle 20">
            <a:extLst>
              <a:ext uri="{FF2B5EF4-FFF2-40B4-BE49-F238E27FC236}">
                <a16:creationId xmlns:a16="http://schemas.microsoft.com/office/drawing/2014/main" id="{30285468-CF79-469C-9A9B-D98420342926}"/>
              </a:ext>
            </a:extLst>
          </p:cNvPr>
          <p:cNvSpPr/>
          <p:nvPr/>
        </p:nvSpPr>
        <p:spPr>
          <a:xfrm>
            <a:off x="600659" y="294200"/>
            <a:ext cx="602023" cy="514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srgbClr val="000000"/>
              </a:solidFill>
              <a:effectLst/>
              <a:uLnTx/>
              <a:uFillTx/>
              <a:latin typeface="EYInterstate Light" panose="02000506000000020004" pitchFamily="2" charset="0"/>
            </a:endParaRPr>
          </a:p>
        </p:txBody>
      </p:sp>
      <p:sp>
        <p:nvSpPr>
          <p:cNvPr id="12" name="Date Placeholder 10">
            <a:extLst>
              <a:ext uri="{FF2B5EF4-FFF2-40B4-BE49-F238E27FC236}">
                <a16:creationId xmlns:a16="http://schemas.microsoft.com/office/drawing/2014/main" id="{DD1C4938-7BE7-4713-BC3D-2362B9F7DB84}"/>
              </a:ext>
            </a:extLst>
          </p:cNvPr>
          <p:cNvSpPr>
            <a:spLocks noGrp="1"/>
          </p:cNvSpPr>
          <p:nvPr>
            <p:ph type="dt" sz="half" idx="10"/>
          </p:nvPr>
        </p:nvSpPr>
        <p:spPr>
          <a:xfrm>
            <a:off x="1428927" y="6471244"/>
            <a:ext cx="1469547" cy="180000"/>
          </a:xfrm>
        </p:spPr>
        <p:txBody>
          <a:bodyPr/>
          <a:lstStyle/>
          <a:p>
            <a:r>
              <a:rPr lang="lv-LV"/>
              <a:t>2022. gada 2. decembris</a:t>
            </a:r>
            <a:endParaRPr lang="en-IN" dirty="0"/>
          </a:p>
        </p:txBody>
      </p:sp>
    </p:spTree>
    <p:extLst>
      <p:ext uri="{BB962C8B-B14F-4D97-AF65-F5344CB8AC3E}">
        <p14:creationId xmlns:p14="http://schemas.microsoft.com/office/powerpoint/2010/main" val="87068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88CC7-B41F-44EE-A193-008DD67D8F40}"/>
              </a:ext>
            </a:extLst>
          </p:cNvPr>
          <p:cNvSpPr>
            <a:spLocks noGrp="1"/>
          </p:cNvSpPr>
          <p:nvPr>
            <p:ph idx="1"/>
          </p:nvPr>
        </p:nvSpPr>
        <p:spPr>
          <a:xfrm>
            <a:off x="609919" y="1137920"/>
            <a:ext cx="7149164" cy="4762295"/>
          </a:xfrm>
        </p:spPr>
        <p:txBody>
          <a:bodyPr/>
          <a:lstStyle/>
          <a:p>
            <a:pPr marL="0" indent="0" algn="just">
              <a:spcBef>
                <a:spcPts val="600"/>
              </a:spcBef>
              <a:spcAft>
                <a:spcPts val="1200"/>
              </a:spcAft>
              <a:buNone/>
            </a:pPr>
            <a:r>
              <a:rPr lang="lv-LV" b="1">
                <a:solidFill>
                  <a:srgbClr val="202124"/>
                </a:solidFill>
                <a:cs typeface="Arial" panose="020B0604020202020204" pitchFamily="34" charset="0"/>
              </a:rPr>
              <a:t>Izslēdzošie nosacījumi – kas izslēdz esošo/ potenciālo pakalpojuma sniegšanas vietu no alternatīvu saraksta</a:t>
            </a:r>
            <a:endParaRPr lang="lv-LV" b="1"/>
          </a:p>
          <a:p>
            <a:pPr marL="0" indent="0" algn="just">
              <a:spcBef>
                <a:spcPts val="600"/>
              </a:spcBef>
              <a:buNone/>
            </a:pPr>
            <a:r>
              <a:rPr lang="lv-LV" sz="1400" b="1">
                <a:cs typeface="Arial" panose="020B0604020202020204" pitchFamily="34" charset="0"/>
              </a:rPr>
              <a:t>Izslēdzošo nosacījumu piemēri:</a:t>
            </a:r>
            <a:endParaRPr lang="lv-LV" b="1"/>
          </a:p>
          <a:p>
            <a:pPr marL="285750" indent="-285750" algn="just">
              <a:lnSpc>
                <a:spcPct val="120000"/>
              </a:lnSpc>
              <a:spcBef>
                <a:spcPts val="600"/>
              </a:spcBef>
              <a:buFont typeface="Arial" panose="020B0604020202020204" pitchFamily="34" charset="0"/>
              <a:buChar char="►"/>
              <a:defRPr/>
            </a:pPr>
            <a:r>
              <a:rPr lang="lv-LV" sz="1400">
                <a:cs typeface="Arial" panose="020B0604020202020204" pitchFamily="34" charset="0"/>
              </a:rPr>
              <a:t>Vai ir iespējams ērti piekļūt ar sabiedrisko transportu no visām administratīvās teritorijas apdzīvotajām vietām?</a:t>
            </a:r>
          </a:p>
          <a:p>
            <a:pPr marL="285750" indent="-285750" algn="just">
              <a:lnSpc>
                <a:spcPct val="120000"/>
              </a:lnSpc>
              <a:spcBef>
                <a:spcPts val="600"/>
              </a:spcBef>
              <a:buFont typeface="Arial" panose="020B0604020202020204" pitchFamily="34" charset="0"/>
              <a:buChar char="►"/>
              <a:defRPr/>
            </a:pPr>
            <a:r>
              <a:rPr lang="lv-LV" sz="1400">
                <a:cs typeface="Arial" panose="020B0604020202020204" pitchFamily="34" charset="0"/>
              </a:rPr>
              <a:t>Vai konkrētā pakalpojumu sniegšanas vieta ir bibliotēka?</a:t>
            </a:r>
          </a:p>
          <a:p>
            <a:pPr marL="285750" indent="-285750" algn="just">
              <a:lnSpc>
                <a:spcPct val="120000"/>
              </a:lnSpc>
              <a:spcBef>
                <a:spcPts val="600"/>
              </a:spcBef>
              <a:buFont typeface="Arial" panose="020B0604020202020204" pitchFamily="34" charset="0"/>
              <a:buChar char="►"/>
              <a:defRPr/>
            </a:pPr>
            <a:r>
              <a:rPr lang="lv-LV" sz="1400">
                <a:cs typeface="Arial"/>
              </a:rPr>
              <a:t>Vai apkārtnē pieejami arī citi sabiedriski pakalpojumi (ārstniecības iestādes, kultūras iestādes, veikali u.c.)?</a:t>
            </a:r>
          </a:p>
          <a:p>
            <a:pPr marL="285750" indent="-285750" algn="just">
              <a:lnSpc>
                <a:spcPct val="120000"/>
              </a:lnSpc>
              <a:spcBef>
                <a:spcPts val="600"/>
              </a:spcBef>
              <a:buFont typeface="Arial" panose="020B0604020202020204" pitchFamily="34" charset="0"/>
              <a:buChar char="►"/>
              <a:defRPr/>
            </a:pPr>
            <a:r>
              <a:rPr lang="lv-LV" sz="1400">
                <a:cs typeface="Arial" panose="020B0604020202020204" pitchFamily="34" charset="0"/>
              </a:rPr>
              <a:t>Vai konkrētajām telpām ir labvēlīgi lietošanas nosacījumi (īpašumtiesības, noslēgtie līgumi, īres noteikumi u.c.)?</a:t>
            </a:r>
          </a:p>
          <a:p>
            <a:pPr marL="285750" indent="-285750" algn="just">
              <a:lnSpc>
                <a:spcPct val="120000"/>
              </a:lnSpc>
              <a:spcBef>
                <a:spcPts val="600"/>
              </a:spcBef>
              <a:buFont typeface="Arial" panose="020B0604020202020204" pitchFamily="34" charset="0"/>
              <a:buChar char="►"/>
              <a:defRPr/>
            </a:pPr>
            <a:r>
              <a:rPr lang="lv-LV" sz="1400">
                <a:cs typeface="Arial" panose="020B0604020202020204" pitchFamily="34" charset="0"/>
              </a:rPr>
              <a:t>Vai ir iespējams ērti piekļūt blakus esošajām pakalpojumu sniegšanas vietām, ja konkrēto pakalpojuma sniegšanas vietu slēdz?</a:t>
            </a:r>
          </a:p>
          <a:p>
            <a:pPr marL="285750" indent="-285750" algn="just">
              <a:lnSpc>
                <a:spcPct val="120000"/>
              </a:lnSpc>
              <a:spcBef>
                <a:spcPts val="600"/>
              </a:spcBef>
              <a:buFont typeface="Arial" panose="020B0604020202020204" pitchFamily="34" charset="0"/>
              <a:buChar char="►"/>
              <a:defRPr/>
            </a:pPr>
            <a:r>
              <a:rPr lang="lv-LV" sz="1400">
                <a:cs typeface="Arial"/>
              </a:rPr>
              <a:t>Vai pakalpojumu sniegšanas vieta tiek izmantota kā sabiedrības pulcēšanās punkts (iedzīvotāju socializēšanās vieta).</a:t>
            </a:r>
          </a:p>
        </p:txBody>
      </p:sp>
      <p:pic>
        <p:nvPicPr>
          <p:cNvPr id="15" name="Picture 14" descr="Handicapped parking spot">
            <a:extLst>
              <a:ext uri="{FF2B5EF4-FFF2-40B4-BE49-F238E27FC236}">
                <a16:creationId xmlns:a16="http://schemas.microsoft.com/office/drawing/2014/main" id="{EAF2B62A-1884-44F4-B189-F328DA637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9944" y="1043924"/>
            <a:ext cx="3578487" cy="2385076"/>
          </a:xfrm>
          <a:prstGeom prst="rect">
            <a:avLst/>
          </a:prstGeom>
        </p:spPr>
      </p:pic>
      <p:pic>
        <p:nvPicPr>
          <p:cNvPr id="17" name="Picture 16" descr="Moving bus">
            <a:extLst>
              <a:ext uri="{FF2B5EF4-FFF2-40B4-BE49-F238E27FC236}">
                <a16:creationId xmlns:a16="http://schemas.microsoft.com/office/drawing/2014/main" id="{5C30C2FB-C294-4326-91A9-672F02F78F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9944" y="3514772"/>
            <a:ext cx="3578487" cy="2385443"/>
          </a:xfrm>
          <a:prstGeom prst="rect">
            <a:avLst/>
          </a:prstGeom>
        </p:spPr>
      </p:pic>
      <p:sp>
        <p:nvSpPr>
          <p:cNvPr id="18" name="Slide Number Placeholder 5">
            <a:extLst>
              <a:ext uri="{FF2B5EF4-FFF2-40B4-BE49-F238E27FC236}">
                <a16:creationId xmlns:a16="http://schemas.microsoft.com/office/drawing/2014/main" id="{E9E08E6B-46F8-43DA-931E-736B464A07B8}"/>
              </a:ext>
            </a:extLst>
          </p:cNvPr>
          <p:cNvSpPr>
            <a:spLocks noGrp="1"/>
          </p:cNvSpPr>
          <p:nvPr>
            <p:ph type="sldNum" sz="quarter" idx="12"/>
          </p:nvPr>
        </p:nvSpPr>
        <p:spPr>
          <a:xfrm>
            <a:off x="617221" y="6471244"/>
            <a:ext cx="663066"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Lapa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Light" panose="02000506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19" name="Footer Placeholder 4">
            <a:extLst>
              <a:ext uri="{FF2B5EF4-FFF2-40B4-BE49-F238E27FC236}">
                <a16:creationId xmlns:a16="http://schemas.microsoft.com/office/drawing/2014/main" id="{83D10AFD-803D-4211-8AB6-FF9F1AA9E5A4}"/>
              </a:ext>
            </a:extLst>
          </p:cNvPr>
          <p:cNvSpPr txBox="1">
            <a:spLocks/>
          </p:cNvSpPr>
          <p:nvPr/>
        </p:nvSpPr>
        <p:spPr>
          <a:xfrm>
            <a:off x="3233196" y="6480124"/>
            <a:ext cx="771514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Ārkārtas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finanšu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revīzija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par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pašvaldību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pakalpojumu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pieejamības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nodrošināšanu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novada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iedalījuma</a:t>
            </a: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vienībās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pēc</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administratīvi</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reformas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20" name="Title 1">
            <a:extLst>
              <a:ext uri="{FF2B5EF4-FFF2-40B4-BE49-F238E27FC236}">
                <a16:creationId xmlns:a16="http://schemas.microsoft.com/office/drawing/2014/main" id="{5D2F9E2C-B528-4054-BFC1-7E1843159D32}"/>
              </a:ext>
            </a:extLst>
          </p:cNvPr>
          <p:cNvSpPr txBox="1">
            <a:spLocks/>
          </p:cNvSpPr>
          <p:nvPr/>
        </p:nvSpPr>
        <p:spPr>
          <a:xfrm>
            <a:off x="1428927" y="246887"/>
            <a:ext cx="10168764"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1" i="0" u="none" strike="noStrike" kern="1200" cap="none" spc="0" normalizeH="0" baseline="0" noProof="0">
                <a:ln>
                  <a:noFill/>
                </a:ln>
                <a:solidFill>
                  <a:srgbClr val="2E2E38"/>
                </a:solidFill>
                <a:effectLst/>
                <a:uLnTx/>
                <a:uFillTx/>
              </a:rPr>
              <a:t>Pakalpojumu pieejamības ģeogrāfiskais izvērtējums</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0" i="0" u="sng" strike="noStrike" kern="1200" cap="none" spc="0" normalizeH="0" baseline="0" noProof="0">
                <a:ln>
                  <a:noFill/>
                </a:ln>
                <a:solidFill>
                  <a:srgbClr val="2E2E38"/>
                </a:solidFill>
                <a:effectLst/>
                <a:uLnTx/>
                <a:uFillTx/>
              </a:rPr>
              <a:t>1.2. </a:t>
            </a:r>
            <a:r>
              <a:rPr kumimoji="0" lang="lv-LV" sz="2400" b="0" i="0" u="none" strike="noStrike" kern="1200" cap="none" spc="0" normalizeH="0" baseline="0" noProof="0">
                <a:ln>
                  <a:noFill/>
                </a:ln>
                <a:solidFill>
                  <a:srgbClr val="2E2E38"/>
                </a:solidFill>
                <a:effectLst/>
                <a:uLnTx/>
                <a:uFillTx/>
              </a:rPr>
              <a:t>Izslēdzošie nosacījumi (2/2 lapa)</a:t>
            </a:r>
            <a:br>
              <a:rPr kumimoji="0" lang="lv-LV" sz="2400" b="1" i="0" u="none" strike="noStrike" kern="1200" cap="none" spc="0" normalizeH="0" baseline="0" noProof="0">
                <a:ln>
                  <a:noFill/>
                </a:ln>
                <a:solidFill>
                  <a:srgbClr val="2E2E38"/>
                </a:solidFill>
                <a:effectLst/>
                <a:uLnTx/>
                <a:uFillTx/>
              </a:rPr>
            </a:br>
            <a:endParaRPr kumimoji="0" lang="lv-LV" sz="2400" b="0" i="0" u="none" strike="noStrike" kern="1200" cap="none" spc="0" normalizeH="0" baseline="0" noProof="0">
              <a:ln>
                <a:noFill/>
              </a:ln>
              <a:solidFill>
                <a:srgbClr val="2E2E38"/>
              </a:solidFill>
              <a:effectLst/>
              <a:uLnTx/>
              <a:uFillTx/>
            </a:endParaRPr>
          </a:p>
        </p:txBody>
      </p:sp>
      <p:sp>
        <p:nvSpPr>
          <p:cNvPr id="11" name="Rectangle 10">
            <a:extLst>
              <a:ext uri="{FF2B5EF4-FFF2-40B4-BE49-F238E27FC236}">
                <a16:creationId xmlns:a16="http://schemas.microsoft.com/office/drawing/2014/main" id="{F95A7C6B-A1F4-4F46-984B-F873A4672C72}"/>
              </a:ext>
            </a:extLst>
          </p:cNvPr>
          <p:cNvSpPr/>
          <p:nvPr/>
        </p:nvSpPr>
        <p:spPr>
          <a:xfrm>
            <a:off x="600659" y="294200"/>
            <a:ext cx="602023" cy="514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srgbClr val="000000"/>
              </a:solidFill>
              <a:effectLst/>
              <a:uLnTx/>
              <a:uFillTx/>
              <a:latin typeface="EYInterstate Light" panose="02000506000000020004" pitchFamily="2" charset="0"/>
            </a:endParaRPr>
          </a:p>
        </p:txBody>
      </p:sp>
      <p:sp>
        <p:nvSpPr>
          <p:cNvPr id="12" name="Date Placeholder 10">
            <a:extLst>
              <a:ext uri="{FF2B5EF4-FFF2-40B4-BE49-F238E27FC236}">
                <a16:creationId xmlns:a16="http://schemas.microsoft.com/office/drawing/2014/main" id="{A3F46BD4-B645-43F0-8805-10F62A29972D}"/>
              </a:ext>
            </a:extLst>
          </p:cNvPr>
          <p:cNvSpPr>
            <a:spLocks noGrp="1"/>
          </p:cNvSpPr>
          <p:nvPr>
            <p:ph type="dt" sz="half" idx="10"/>
          </p:nvPr>
        </p:nvSpPr>
        <p:spPr>
          <a:xfrm>
            <a:off x="1428927" y="6471244"/>
            <a:ext cx="1469547" cy="180000"/>
          </a:xfrm>
        </p:spPr>
        <p:txBody>
          <a:bodyPr/>
          <a:lstStyle/>
          <a:p>
            <a:r>
              <a:rPr lang="lv-LV"/>
              <a:t>2022. gada 2. decembris</a:t>
            </a:r>
            <a:endParaRPr lang="en-IN" dirty="0"/>
          </a:p>
        </p:txBody>
      </p:sp>
    </p:spTree>
    <p:extLst>
      <p:ext uri="{BB962C8B-B14F-4D97-AF65-F5344CB8AC3E}">
        <p14:creationId xmlns:p14="http://schemas.microsoft.com/office/powerpoint/2010/main" val="337057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4F973D0-59A9-4992-8E20-BC49F63FDAAB}"/>
                  </a:ext>
                </a:extLst>
              </p:cNvPr>
              <p:cNvSpPr>
                <a:spLocks noGrp="1"/>
              </p:cNvSpPr>
              <p:nvPr>
                <p:ph idx="1"/>
              </p:nvPr>
            </p:nvSpPr>
            <p:spPr>
              <a:xfrm>
                <a:off x="619176" y="1062764"/>
                <a:ext cx="10978515" cy="4947920"/>
              </a:xfrm>
            </p:spPr>
            <p:txBody>
              <a:bodyPr/>
              <a:lstStyle/>
              <a:p>
                <a:pPr algn="just">
                  <a:spcBef>
                    <a:spcPts val="400"/>
                  </a:spcBef>
                  <a:spcAft>
                    <a:spcPts val="400"/>
                  </a:spcAft>
                </a:pPr>
                <a:r>
                  <a:rPr lang="lv-LV" sz="1800"/>
                  <a:t>Ja ir pieejami atbilstoši dati, analīzes kvalitātes uzlabošanai nepieciešams veikt pakalpojumu sniegšanas vietu alternatīvu salīdzināšanu pēc iedzīvotāju pieejamību noteicošiem kritērijiem,  </a:t>
                </a:r>
                <a:r>
                  <a:rPr lang="lv-LV" sz="1800" b="1"/>
                  <a:t>piemērojot </a:t>
                </a:r>
                <a:r>
                  <a:rPr lang="lv-LV" sz="1800" b="1" err="1"/>
                  <a:t>multi</a:t>
                </a:r>
                <a:r>
                  <a:rPr lang="lv-LV" sz="1800" b="1"/>
                  <a:t>-kritēriju analīzi</a:t>
                </a:r>
                <a:r>
                  <a:rPr lang="lv-LV" sz="1800"/>
                  <a:t>: </a:t>
                </a:r>
                <a:endParaRPr lang="en-US" sz="1800"/>
              </a:p>
              <a:p>
                <a:pPr lvl="1" algn="just">
                  <a:lnSpc>
                    <a:spcPct val="120000"/>
                  </a:lnSpc>
                  <a:spcBef>
                    <a:spcPts val="400"/>
                  </a:spcBef>
                  <a:spcAft>
                    <a:spcPts val="400"/>
                  </a:spcAft>
                  <a:buFontTx/>
                  <a:buChar char="•"/>
                </a:pPr>
                <a:r>
                  <a:rPr lang="lv-LV" sz="1600">
                    <a:solidFill>
                      <a:schemeClr val="bg1"/>
                    </a:solidFill>
                  </a:rPr>
                  <a:t>Ir nepieciešams izvēlēties kritērijus (K) un tos formulēt </a:t>
                </a:r>
                <a:r>
                  <a:rPr lang="lv-LV" sz="1600"/>
                  <a:t>tā, lai</a:t>
                </a:r>
                <a:r>
                  <a:rPr lang="lv-LV" sz="1600">
                    <a:solidFill>
                      <a:schemeClr val="bg1"/>
                    </a:solidFill>
                  </a:rPr>
                  <a:t> atbildi/vērtējumu (V) sniegtu formātā Augsts(A)/Vidējs(V)/Zems(Z), kur A,V,Z ir skaitliskas vērtības 3, 2, 1.</a:t>
                </a:r>
                <a:endParaRPr lang="en-US" sz="1600">
                  <a:solidFill>
                    <a:schemeClr val="bg1"/>
                  </a:solidFill>
                </a:endParaRPr>
              </a:p>
              <a:p>
                <a:pPr lvl="1" algn="just">
                  <a:lnSpc>
                    <a:spcPct val="120000"/>
                  </a:lnSpc>
                  <a:spcBef>
                    <a:spcPts val="400"/>
                  </a:spcBef>
                  <a:spcAft>
                    <a:spcPts val="400"/>
                  </a:spcAft>
                  <a:buFontTx/>
                  <a:buChar char="•"/>
                </a:pPr>
                <a:r>
                  <a:rPr lang="lv-LV" sz="1600">
                    <a:solidFill>
                      <a:schemeClr val="bg1"/>
                    </a:solidFill>
                  </a:rPr>
                  <a:t>Katram no kritērijiem atbilstoši, to būtiskumam (ietekmei uz lokācijas izvēli) ir piešķirams svars (S) no 0.00 līdz 1.00.</a:t>
                </a:r>
              </a:p>
              <a:p>
                <a:pPr lvl="1" algn="just">
                  <a:lnSpc>
                    <a:spcPct val="120000"/>
                  </a:lnSpc>
                  <a:spcBef>
                    <a:spcPts val="400"/>
                  </a:spcBef>
                  <a:spcAft>
                    <a:spcPts val="400"/>
                  </a:spcAft>
                  <a:buFontTx/>
                  <a:buChar char="•"/>
                </a:pPr>
                <a:r>
                  <a:rPr lang="lv-LV" sz="1600">
                    <a:solidFill>
                      <a:schemeClr val="bg1"/>
                    </a:solidFill>
                  </a:rPr>
                  <a:t>Pēc svaru un vērtējumu piešķiršanas izvēlētajām pakalpojumu sniegšanas vietām, ir nepieciešams aprēķināt gala rezultātu pēc sekojošas formulas: </a:t>
                </a:r>
              </a:p>
              <a:p>
                <a:pPr lvl="2" algn="just">
                  <a:lnSpc>
                    <a:spcPct val="120000"/>
                  </a:lnSpc>
                  <a:spcBef>
                    <a:spcPts val="400"/>
                  </a:spcBef>
                  <a:spcAft>
                    <a:spcPts val="400"/>
                  </a:spcAft>
                  <a:buFontTx/>
                  <a:buChar char="•"/>
                </a:pPr>
                <a:r>
                  <a:rPr lang="lv-LV" sz="1400">
                    <a:solidFill>
                      <a:schemeClr val="bg1"/>
                    </a:solidFill>
                  </a:rPr>
                  <a:t>Lokācijas X,Y,Z gala rezultāts = Summa (kritēriju vērtējums (V)  * svars (S)) </a:t>
                </a:r>
              </a:p>
              <a:p>
                <a:pPr lvl="2" algn="just">
                  <a:lnSpc>
                    <a:spcPct val="120000"/>
                  </a:lnSpc>
                  <a:spcBef>
                    <a:spcPts val="400"/>
                  </a:spcBef>
                  <a:spcAft>
                    <a:spcPts val="400"/>
                  </a:spcAft>
                  <a:buFontTx/>
                  <a:buChar char="•"/>
                </a:pPr>
                <a:r>
                  <a:rPr lang="lv-LV" sz="1400">
                    <a:solidFill>
                      <a:schemeClr val="bg1"/>
                    </a:solidFill>
                  </a:rPr>
                  <a:t>Piemēram, Lokācijas X gala rezultāts  </a:t>
                </a:r>
                <a14:m>
                  <m:oMath xmlns:m="http://schemas.openxmlformats.org/officeDocument/2006/math">
                    <m:nary>
                      <m:naryPr>
                        <m:chr m:val="∑"/>
                        <m:limLoc m:val="undOvr"/>
                        <m:grow m:val="on"/>
                        <m:ctrlPr>
                          <a:rPr lang="en-US" sz="1400" i="1">
                            <a:solidFill>
                              <a:schemeClr val="bg1"/>
                            </a:solidFill>
                            <a:latin typeface="Cambria Math" panose="02040503050406030204" pitchFamily="18" charset="0"/>
                          </a:rPr>
                        </m:ctrlPr>
                      </m:naryPr>
                      <m:sub>
                        <m:r>
                          <a:rPr lang="lv-LV" sz="1400">
                            <a:solidFill>
                              <a:schemeClr val="bg1"/>
                            </a:solidFill>
                            <a:latin typeface="Cambria Math" panose="02040503050406030204" pitchFamily="18" charset="0"/>
                          </a:rPr>
                          <m:t>𝑖</m:t>
                        </m:r>
                        <m:r>
                          <a:rPr lang="lv-LV" sz="1400">
                            <a:solidFill>
                              <a:schemeClr val="bg1"/>
                            </a:solidFill>
                            <a:latin typeface="Cambria Math" panose="02040503050406030204" pitchFamily="18" charset="0"/>
                          </a:rPr>
                          <m:t>=1</m:t>
                        </m:r>
                      </m:sub>
                      <m:sup>
                        <m:r>
                          <a:rPr lang="lv-LV" sz="1400">
                            <a:solidFill>
                              <a:schemeClr val="bg1"/>
                            </a:solidFill>
                            <a:latin typeface="Cambria Math" panose="02040503050406030204" pitchFamily="18" charset="0"/>
                          </a:rPr>
                          <m:t>𝑛</m:t>
                        </m:r>
                      </m:sup>
                      <m:e>
                        <m:sSub>
                          <m:sSubPr>
                            <m:ctrlPr>
                              <a:rPr lang="en-US" sz="1400" i="1">
                                <a:solidFill>
                                  <a:schemeClr val="bg1"/>
                                </a:solidFill>
                                <a:latin typeface="Cambria Math" panose="02040503050406030204" pitchFamily="18" charset="0"/>
                              </a:rPr>
                            </m:ctrlPr>
                          </m:sSubPr>
                          <m:e>
                            <m:r>
                              <a:rPr lang="lv-LV" sz="1400">
                                <a:solidFill>
                                  <a:schemeClr val="bg1"/>
                                </a:solidFill>
                                <a:latin typeface="Cambria Math" panose="02040503050406030204" pitchFamily="18" charset="0"/>
                              </a:rPr>
                              <m:t>𝑥</m:t>
                            </m:r>
                          </m:e>
                          <m:sub>
                            <m:r>
                              <a:rPr lang="lv-LV" sz="1400">
                                <a:solidFill>
                                  <a:schemeClr val="bg1"/>
                                </a:solidFill>
                                <a:latin typeface="Cambria Math" panose="02040503050406030204" pitchFamily="18" charset="0"/>
                              </a:rPr>
                              <m:t>𝑖</m:t>
                            </m:r>
                          </m:sub>
                        </m:sSub>
                      </m:e>
                    </m:nary>
                    <m:r>
                      <a:rPr lang="lv-LV" sz="1400">
                        <a:solidFill>
                          <a:schemeClr val="bg1"/>
                        </a:solidFill>
                        <a:latin typeface="Cambria Math" panose="02040503050406030204" pitchFamily="18" charset="0"/>
                      </a:rPr>
                      <m:t>⋅</m:t>
                    </m:r>
                    <m:sSub>
                      <m:sSubPr>
                        <m:ctrlPr>
                          <a:rPr lang="en-US" sz="1400" i="1">
                            <a:solidFill>
                              <a:schemeClr val="bg1"/>
                            </a:solidFill>
                            <a:latin typeface="Cambria Math" panose="02040503050406030204" pitchFamily="18" charset="0"/>
                          </a:rPr>
                        </m:ctrlPr>
                      </m:sSubPr>
                      <m:e>
                        <m:r>
                          <a:rPr lang="lv-LV" sz="1400">
                            <a:solidFill>
                              <a:schemeClr val="bg1"/>
                            </a:solidFill>
                            <a:latin typeface="Cambria Math" panose="02040503050406030204" pitchFamily="18" charset="0"/>
                          </a:rPr>
                          <m:t>𝑠</m:t>
                        </m:r>
                      </m:e>
                      <m:sub>
                        <m:r>
                          <a:rPr lang="lv-LV" sz="1400">
                            <a:solidFill>
                              <a:schemeClr val="bg1"/>
                            </a:solidFill>
                            <a:latin typeface="Cambria Math" panose="02040503050406030204" pitchFamily="18" charset="0"/>
                          </a:rPr>
                          <m:t>𝑖</m:t>
                        </m:r>
                      </m:sub>
                    </m:sSub>
                  </m:oMath>
                </a14:m>
                <a:endParaRPr lang="lv-LV" sz="1400">
                  <a:solidFill>
                    <a:schemeClr val="bg1"/>
                  </a:solidFill>
                </a:endParaRPr>
              </a:p>
              <a:p>
                <a:pPr marL="356616" lvl="1" indent="0" algn="just">
                  <a:lnSpc>
                    <a:spcPct val="120000"/>
                  </a:lnSpc>
                  <a:spcBef>
                    <a:spcPts val="400"/>
                  </a:spcBef>
                  <a:spcAft>
                    <a:spcPts val="400"/>
                  </a:spcAft>
                  <a:buNone/>
                </a:pPr>
                <a:r>
                  <a:rPr lang="lv-LV"/>
                  <a:t>Pēc </a:t>
                </a:r>
                <a:r>
                  <a:rPr lang="lv-LV" err="1"/>
                  <a:t>multi</a:t>
                </a:r>
                <a:r>
                  <a:rPr lang="lv-LV"/>
                  <a:t>-kritēriju analīzes gala vērtējuma summas aprēķina katrai no pakalpojuma sniegšanas vietām (lokācijām), tās var sakārtot pēc iegūto punktu skaita, kur lokācija ar lielāko punktu skaitu ir prioritāra lokācijas izvēle.</a:t>
                </a:r>
                <a:endParaRPr lang="en-US"/>
              </a:p>
              <a:p>
                <a:pPr marL="0" indent="0" algn="just">
                  <a:buNone/>
                </a:pPr>
                <a:endParaRPr lang="lv-LV"/>
              </a:p>
            </p:txBody>
          </p:sp>
        </mc:Choice>
        <mc:Fallback xmlns="">
          <p:sp>
            <p:nvSpPr>
              <p:cNvPr id="3" name="Content Placeholder 2">
                <a:extLst>
                  <a:ext uri="{FF2B5EF4-FFF2-40B4-BE49-F238E27FC236}">
                    <a16:creationId xmlns:a16="http://schemas.microsoft.com/office/drawing/2014/main" id="{34F973D0-59A9-4992-8E20-BC49F63FDAAB}"/>
                  </a:ext>
                </a:extLst>
              </p:cNvPr>
              <p:cNvSpPr>
                <a:spLocks noGrp="1" noRot="1" noChangeAspect="1" noMove="1" noResize="1" noEditPoints="1" noAdjustHandles="1" noChangeArrowheads="1" noChangeShapeType="1" noTextEdit="1"/>
              </p:cNvSpPr>
              <p:nvPr>
                <p:ph idx="1"/>
              </p:nvPr>
            </p:nvSpPr>
            <p:spPr>
              <a:xfrm>
                <a:off x="619176" y="1062764"/>
                <a:ext cx="10978515" cy="4947920"/>
              </a:xfrm>
              <a:blipFill>
                <a:blip r:embed="rId2"/>
                <a:stretch>
                  <a:fillRect l="-1444" t="-2094" r="-1277"/>
                </a:stretch>
              </a:blipFill>
            </p:spPr>
            <p:txBody>
              <a:bodyPr/>
              <a:lstStyle/>
              <a:p>
                <a:r>
                  <a:rPr lang="en-US">
                    <a:noFill/>
                  </a:rPr>
                  <a:t> </a:t>
                </a:r>
              </a:p>
            </p:txBody>
          </p:sp>
        </mc:Fallback>
      </mc:AlternateContent>
      <p:sp>
        <p:nvSpPr>
          <p:cNvPr id="10" name="Slide Number Placeholder 5">
            <a:extLst>
              <a:ext uri="{FF2B5EF4-FFF2-40B4-BE49-F238E27FC236}">
                <a16:creationId xmlns:a16="http://schemas.microsoft.com/office/drawing/2014/main" id="{BC82932C-D107-404A-BE94-20639FA83811}"/>
              </a:ext>
            </a:extLst>
          </p:cNvPr>
          <p:cNvSpPr>
            <a:spLocks noGrp="1"/>
          </p:cNvSpPr>
          <p:nvPr>
            <p:ph type="sldNum" sz="quarter" idx="12"/>
          </p:nvPr>
        </p:nvSpPr>
        <p:spPr>
          <a:xfrm>
            <a:off x="617221" y="6471244"/>
            <a:ext cx="663066"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Lapa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Light" panose="02000506000000020004" pitchFamily="2"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11" name="Footer Placeholder 4">
            <a:extLst>
              <a:ext uri="{FF2B5EF4-FFF2-40B4-BE49-F238E27FC236}">
                <a16:creationId xmlns:a16="http://schemas.microsoft.com/office/drawing/2014/main" id="{1DDB03E4-2B74-4BD2-8607-CEDCEC45AD1B}"/>
              </a:ext>
            </a:extLst>
          </p:cNvPr>
          <p:cNvSpPr txBox="1">
            <a:spLocks/>
          </p:cNvSpPr>
          <p:nvPr/>
        </p:nvSpPr>
        <p:spPr>
          <a:xfrm>
            <a:off x="3233196" y="6480124"/>
            <a:ext cx="771514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Ārkārtas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finanšu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revīzija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par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pašvaldību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pakalpojumu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pieejamības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nodrošināšanu</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novada</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iedalījuma</a:t>
            </a:r>
            <a:r>
              <a:rPr kumimoji="0" lang="lv-LV"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vienībās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pēc</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administratīvi</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teritoriālās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 </a:t>
            </a:r>
            <a:r>
              <a:rPr kumimoji="0" lang="en-IN" sz="800" b="0" i="0" u="none" strike="noStrike" kern="1200" cap="none" spc="0" normalizeH="0" baseline="0" noProof="0" err="1">
                <a:ln>
                  <a:noFill/>
                </a:ln>
                <a:solidFill>
                  <a:srgbClr val="2E2E38"/>
                </a:solidFill>
                <a:effectLst/>
                <a:uLnTx/>
                <a:uFillTx/>
                <a:latin typeface="EYInterstate Light" panose="02000506000000020004" pitchFamily="2" charset="0"/>
              </a:rPr>
              <a:t>reformas</a:t>
            </a:r>
            <a:r>
              <a:rPr kumimoji="0" lang="en-IN" sz="800" b="0" i="0" u="none" strike="noStrike" kern="1200" cap="none" spc="0" normalizeH="0" baseline="0" noProof="0">
                <a:ln>
                  <a:noFill/>
                </a:ln>
                <a:solidFill>
                  <a:srgbClr val="2E2E38"/>
                </a:solidFill>
                <a:effectLst/>
                <a:uLnTx/>
                <a:uFillTx/>
                <a:latin typeface="EYInterstate Light" panose="02000506000000020004"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800" b="0" i="0" u="none" strike="noStrike" kern="1200" cap="none" spc="0" normalizeH="0" baseline="0" noProof="0">
              <a:ln>
                <a:noFill/>
              </a:ln>
              <a:solidFill>
                <a:srgbClr val="2E2E38"/>
              </a:solidFill>
              <a:effectLst/>
              <a:uLnTx/>
              <a:uFillTx/>
              <a:latin typeface="EYInterstate Light" panose="02000506000000020004" pitchFamily="2" charset="0"/>
            </a:endParaRPr>
          </a:p>
        </p:txBody>
      </p:sp>
      <p:sp>
        <p:nvSpPr>
          <p:cNvPr id="12" name="Title 1">
            <a:extLst>
              <a:ext uri="{FF2B5EF4-FFF2-40B4-BE49-F238E27FC236}">
                <a16:creationId xmlns:a16="http://schemas.microsoft.com/office/drawing/2014/main" id="{D5E1FA0F-4A4F-4422-BB5D-9AA369EC6675}"/>
              </a:ext>
            </a:extLst>
          </p:cNvPr>
          <p:cNvSpPr txBox="1">
            <a:spLocks/>
          </p:cNvSpPr>
          <p:nvPr/>
        </p:nvSpPr>
        <p:spPr>
          <a:xfrm>
            <a:off x="1428927" y="246887"/>
            <a:ext cx="10168764"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1" i="0" u="none" strike="noStrike" kern="1200" cap="none" spc="0" normalizeH="0" baseline="0" noProof="0">
                <a:ln>
                  <a:noFill/>
                </a:ln>
                <a:solidFill>
                  <a:srgbClr val="2E2E38"/>
                </a:solidFill>
                <a:effectLst/>
                <a:uLnTx/>
                <a:uFillTx/>
              </a:rPr>
              <a:t>Pakalpojumu pieejamības ģeogrāfiskais izvērtējums</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lv-LV" sz="2400" b="0" i="0" u="sng" strike="noStrike" kern="1200" cap="none" spc="0" normalizeH="0" baseline="0" noProof="0">
                <a:ln>
                  <a:noFill/>
                </a:ln>
                <a:solidFill>
                  <a:srgbClr val="2E2E38"/>
                </a:solidFill>
                <a:effectLst/>
                <a:uLnTx/>
                <a:uFillTx/>
              </a:rPr>
              <a:t>1.3. </a:t>
            </a:r>
            <a:r>
              <a:rPr kumimoji="0" lang="lv-LV" sz="2400" b="0" i="0" u="none" strike="noStrike" kern="1200" cap="none" spc="0" normalizeH="0" baseline="0" noProof="0" err="1">
                <a:ln>
                  <a:noFill/>
                </a:ln>
                <a:solidFill>
                  <a:srgbClr val="2E2E38"/>
                </a:solidFill>
                <a:effectLst/>
                <a:uLnTx/>
                <a:uFillTx/>
              </a:rPr>
              <a:t>Multi</a:t>
            </a:r>
            <a:r>
              <a:rPr kumimoji="0" lang="lv-LV" sz="2400" b="0" i="0" u="none" strike="noStrike" kern="1200" cap="none" spc="0" normalizeH="0" baseline="0" noProof="0">
                <a:ln>
                  <a:noFill/>
                </a:ln>
                <a:solidFill>
                  <a:srgbClr val="2E2E38"/>
                </a:solidFill>
                <a:effectLst/>
                <a:uLnTx/>
                <a:uFillTx/>
              </a:rPr>
              <a:t>-kritēriju analīze (1/2 lapa)</a:t>
            </a:r>
            <a:br>
              <a:rPr kumimoji="0" lang="lv-LV" sz="2400" b="1" i="0" u="none" strike="noStrike" kern="1200" cap="none" spc="0" normalizeH="0" baseline="0" noProof="0">
                <a:ln>
                  <a:noFill/>
                </a:ln>
                <a:solidFill>
                  <a:srgbClr val="2E2E38"/>
                </a:solidFill>
                <a:effectLst/>
                <a:uLnTx/>
                <a:uFillTx/>
              </a:rPr>
            </a:br>
            <a:endParaRPr kumimoji="0" lang="lv-LV" sz="2400" b="0" i="0" u="none" strike="noStrike" kern="1200" cap="none" spc="0" normalizeH="0" baseline="0" noProof="0">
              <a:ln>
                <a:noFill/>
              </a:ln>
              <a:solidFill>
                <a:srgbClr val="2E2E38"/>
              </a:solidFill>
              <a:effectLst/>
              <a:uLnTx/>
              <a:uFillTx/>
            </a:endParaRPr>
          </a:p>
        </p:txBody>
      </p:sp>
      <p:sp>
        <p:nvSpPr>
          <p:cNvPr id="9" name="Rectangle 8">
            <a:extLst>
              <a:ext uri="{FF2B5EF4-FFF2-40B4-BE49-F238E27FC236}">
                <a16:creationId xmlns:a16="http://schemas.microsoft.com/office/drawing/2014/main" id="{F576E595-E9D9-48AE-B69C-45771B6D82DB}"/>
              </a:ext>
            </a:extLst>
          </p:cNvPr>
          <p:cNvSpPr/>
          <p:nvPr/>
        </p:nvSpPr>
        <p:spPr>
          <a:xfrm>
            <a:off x="600659" y="294200"/>
            <a:ext cx="602023" cy="514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srgbClr val="000000"/>
              </a:solidFill>
              <a:effectLst/>
              <a:uLnTx/>
              <a:uFillTx/>
              <a:latin typeface="EYInterstate Light" panose="02000506000000020004" pitchFamily="2" charset="0"/>
            </a:endParaRPr>
          </a:p>
        </p:txBody>
      </p:sp>
      <p:sp>
        <p:nvSpPr>
          <p:cNvPr id="13" name="Date Placeholder 10">
            <a:extLst>
              <a:ext uri="{FF2B5EF4-FFF2-40B4-BE49-F238E27FC236}">
                <a16:creationId xmlns:a16="http://schemas.microsoft.com/office/drawing/2014/main" id="{76A5F642-DBC8-44BF-819A-395C7ED49317}"/>
              </a:ext>
            </a:extLst>
          </p:cNvPr>
          <p:cNvSpPr>
            <a:spLocks noGrp="1"/>
          </p:cNvSpPr>
          <p:nvPr>
            <p:ph type="dt" sz="half" idx="10"/>
          </p:nvPr>
        </p:nvSpPr>
        <p:spPr>
          <a:xfrm>
            <a:off x="1428927" y="6471244"/>
            <a:ext cx="1469547" cy="180000"/>
          </a:xfrm>
        </p:spPr>
        <p:txBody>
          <a:bodyPr/>
          <a:lstStyle/>
          <a:p>
            <a:r>
              <a:rPr lang="lv-LV"/>
              <a:t>2022. gada 2. decembris</a:t>
            </a:r>
            <a:endParaRPr lang="en-IN" dirty="0"/>
          </a:p>
        </p:txBody>
      </p:sp>
    </p:spTree>
    <p:extLst>
      <p:ext uri="{BB962C8B-B14F-4D97-AF65-F5344CB8AC3E}">
        <p14:creationId xmlns:p14="http://schemas.microsoft.com/office/powerpoint/2010/main" val="11163232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Av.R6zqZracDZBD2XKGFA"/>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ppt_widescreen_EN_LV_preferred.potx" id="{243950B1-BBFF-4286-B2E3-BE8D3DA5B282}" vid="{B6003C13-FD1F-4DE8-8ABA-2A6FF5B24854}"/>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ppt_widescreen_EN_LV_preferred.potx" id="{243950B1-BBFF-4286-B2E3-BE8D3DA5B282}" vid="{2ABCFD0B-61E6-49CE-BD8F-41E723B635E0}"/>
    </a:ext>
  </a:extLst>
</a:theme>
</file>

<file path=ppt/theme/theme3.xml><?xml version="1.0" encoding="utf-8"?>
<a:theme xmlns:a="http://schemas.openxmlformats.org/drawingml/2006/main" name="1_EY widescreen presentation 2015 v1">
  <a:themeElements>
    <a:clrScheme name="Custom 2">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widescreen presentation 2015 LV_EN.potx" id="{F1826B65-C413-4BEA-BE16-9EC9F015665A}" vid="{F186A57E-2B09-49D3-A3BB-2F73E9CC67AF}"/>
    </a:ext>
  </a:extLst>
</a:theme>
</file>

<file path=ppt/theme/theme4.xml><?xml version="1.0" encoding="utf-8"?>
<a:theme xmlns:a="http://schemas.openxmlformats.org/drawingml/2006/main" name="EY_regular_presentation_2010">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1_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ppt_widescreen_EN_LV_preferred.potx" id="{243950B1-BBFF-4286-B2E3-BE8D3DA5B282}" vid="{2ABCFD0B-61E6-49CE-BD8F-41E723B635E0}"/>
    </a:ext>
  </a:extLst>
</a:theme>
</file>

<file path=ppt/theme/theme6.xml><?xml version="1.0" encoding="utf-8"?>
<a:theme xmlns:a="http://schemas.openxmlformats.org/drawingml/2006/main" name="1_EY_regular_presentation_2010">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7.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EY regular presentation 2015 LV_EN.potx" id="{E17D6CE5-3EA7-4078-B92A-4B9D990B6377}" vid="{277DDF38-6750-4E4E-85CE-895F78F3AFE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s" ma:contentTypeID="0x0101002B40E481C9FC5A469B54B1CBE40EAA3B" ma:contentTypeVersion="2" ma:contentTypeDescription="Izveidot jaunu dokumentu." ma:contentTypeScope="" ma:versionID="99c13dbe28fa8e5b0d02ccb1ada66d5d">
  <xsd:schema xmlns:xsd="http://www.w3.org/2001/XMLSchema" xmlns:xs="http://www.w3.org/2001/XMLSchema" xmlns:p="http://schemas.microsoft.com/office/2006/metadata/properties" xmlns:ns2="ee8fca64-3db5-48c9-bd60-7ed2f99fbf0f" targetNamespace="http://schemas.microsoft.com/office/2006/metadata/properties" ma:root="true" ma:fieldsID="160d5efb5904e24affa6f81c643dd42b" ns2:_="">
    <xsd:import namespace="ee8fca64-3db5-48c9-bd60-7ed2f99fbf0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8fca64-3db5-48c9-bd60-7ed2f99fbf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CE3DF2-89AD-4EAE-8621-47A205AA2FE0}">
  <ds:schemaRefs>
    <ds:schemaRef ds:uri="http://schemas.microsoft.com/sharepoint/v3/contenttype/forms"/>
  </ds:schemaRefs>
</ds:datastoreItem>
</file>

<file path=customXml/itemProps2.xml><?xml version="1.0" encoding="utf-8"?>
<ds:datastoreItem xmlns:ds="http://schemas.openxmlformats.org/officeDocument/2006/customXml" ds:itemID="{9BE3F8AD-522C-48A5-9BFE-2D77A5F070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8fca64-3db5-48c9-bd60-7ed2f99fbf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AD7190-8E99-4F77-B2FC-96884232183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ee8fca64-3db5-48c9-bd60-7ed2f99fbf0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ppt_widescreen_EN_LV_preferred</Template>
  <TotalTime>707</TotalTime>
  <Words>2455</Words>
  <Application>Microsoft Office PowerPoint</Application>
  <PresentationFormat>Custom</PresentationFormat>
  <Paragraphs>164</Paragraphs>
  <Slides>15</Slides>
  <Notes>3</Notes>
  <HiddenSlides>0</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1</vt:i4>
      </vt:variant>
      <vt:variant>
        <vt:lpstr>Slide Titles</vt:lpstr>
      </vt:variant>
      <vt:variant>
        <vt:i4>15</vt:i4>
      </vt:variant>
    </vt:vector>
  </HeadingPairs>
  <TitlesOfParts>
    <vt:vector size="28" baseType="lpstr">
      <vt:lpstr>Arial</vt:lpstr>
      <vt:lpstr>Cambria Math</vt:lpstr>
      <vt:lpstr>EYInterstate</vt:lpstr>
      <vt:lpstr>EYInterstate Light</vt:lpstr>
      <vt:lpstr>Georgia</vt:lpstr>
      <vt:lpstr>EY dark background</vt:lpstr>
      <vt:lpstr>EY light background</vt:lpstr>
      <vt:lpstr>1_EY widescreen presentation 2015 v1</vt:lpstr>
      <vt:lpstr>EY_regular_presentation_2010</vt:lpstr>
      <vt:lpstr>1_EY light background</vt:lpstr>
      <vt:lpstr>1_EY_regular_presentation_2010</vt:lpstr>
      <vt:lpstr>EY regular presentation 2015 v1</vt:lpstr>
      <vt:lpstr>think-cell Slide</vt:lpstr>
      <vt:lpstr>PowerPoint Presentation</vt:lpstr>
      <vt:lpstr>Metodika pašvaldības pakalpojumu sniegšanas vietu skaita un lokācijas noteikšanai </vt:lpstr>
      <vt:lpstr>Metodika pašvaldības pakalpojumu sniegšanas vietu skaita un lokācijas noteikšanai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Panels to hold statements</dc:title>
  <dc:creator>Andris Bogomols</dc:creator>
  <cp:keywords/>
  <cp:lastModifiedBy>Lita Trakina</cp:lastModifiedBy>
  <cp:revision>5</cp:revision>
  <dcterms:created xsi:type="dcterms:W3CDTF">2021-11-16T12:34:58Z</dcterms:created>
  <dcterms:modified xsi:type="dcterms:W3CDTF">2023-03-16T12:30:53Z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0x0101002B40E481C9FC5A469B54B1CBE40EAA3B</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WppReportPropertiesLastWrittenToDocument">
    <vt:filetime>2021-12-03T12:22:50Z</vt:filetime>
  </property>
</Properties>
</file>