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411" r:id="rId2"/>
    <p:sldId id="432" r:id="rId3"/>
    <p:sldId id="414" r:id="rId4"/>
    <p:sldId id="441" r:id="rId5"/>
    <p:sldId id="415" r:id="rId6"/>
    <p:sldId id="442" r:id="rId7"/>
    <p:sldId id="428" r:id="rId8"/>
    <p:sldId id="417" r:id="rId9"/>
    <p:sldId id="436" r:id="rId10"/>
    <p:sldId id="444" r:id="rId11"/>
    <p:sldId id="427" r:id="rId12"/>
    <p:sldId id="437" r:id="rId13"/>
    <p:sldId id="418" r:id="rId14"/>
    <p:sldId id="438" r:id="rId15"/>
    <p:sldId id="439" r:id="rId16"/>
    <p:sldId id="419" r:id="rId17"/>
    <p:sldId id="440" r:id="rId18"/>
    <p:sldId id="433" r:id="rId19"/>
    <p:sldId id="422" r:id="rId20"/>
    <p:sldId id="423" r:id="rId21"/>
    <p:sldId id="434" r:id="rId22"/>
    <p:sldId id="445" r:id="rId23"/>
    <p:sldId id="443" r:id="rId24"/>
    <p:sldId id="420" r:id="rId25"/>
    <p:sldId id="421" r:id="rId26"/>
    <p:sldId id="376" r:id="rId27"/>
  </p:sldIdLst>
  <p:sldSz cx="9144000" cy="6858000" type="screen4x3"/>
  <p:notesSz cx="6734175" cy="9866313"/>
  <p:defaultTextStyle>
    <a:defPPr>
      <a:defRPr lang="en-US"/>
    </a:defPPr>
    <a:lvl1pPr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1pPr>
    <a:lvl2pPr marL="468313" indent="-111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2pPr>
    <a:lvl3pPr marL="938213" indent="-238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3pPr>
    <a:lvl4pPr marL="1408113" indent="-365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4pPr>
    <a:lvl5pPr marL="1878013" indent="-492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5pPr>
    <a:lvl6pPr marL="2286000" algn="l" defTabSz="914400" rtl="0" eaLnBrk="1" latinLnBrk="0" hangingPunct="1">
      <a:defRPr sz="1700" kern="1200">
        <a:solidFill>
          <a:schemeClr val="tx1"/>
        </a:solidFill>
        <a:latin typeface="Times New Roman" pitchFamily="18" charset="0"/>
        <a:ea typeface="+mn-ea"/>
        <a:cs typeface="Arial" charset="0"/>
      </a:defRPr>
    </a:lvl6pPr>
    <a:lvl7pPr marL="2743200" algn="l" defTabSz="914400" rtl="0" eaLnBrk="1" latinLnBrk="0" hangingPunct="1">
      <a:defRPr sz="1700" kern="1200">
        <a:solidFill>
          <a:schemeClr val="tx1"/>
        </a:solidFill>
        <a:latin typeface="Times New Roman" pitchFamily="18" charset="0"/>
        <a:ea typeface="+mn-ea"/>
        <a:cs typeface="Arial" charset="0"/>
      </a:defRPr>
    </a:lvl7pPr>
    <a:lvl8pPr marL="3200400" algn="l" defTabSz="914400" rtl="0" eaLnBrk="1" latinLnBrk="0" hangingPunct="1">
      <a:defRPr sz="1700" kern="1200">
        <a:solidFill>
          <a:schemeClr val="tx1"/>
        </a:solidFill>
        <a:latin typeface="Times New Roman" pitchFamily="18" charset="0"/>
        <a:ea typeface="+mn-ea"/>
        <a:cs typeface="Arial" charset="0"/>
      </a:defRPr>
    </a:lvl8pPr>
    <a:lvl9pPr marL="3657600" algn="l" defTabSz="914400" rtl="0" eaLnBrk="1" latinLnBrk="0" hangingPunct="1">
      <a:defRPr sz="1700" kern="1200">
        <a:solidFill>
          <a:schemeClr val="tx1"/>
        </a:solidFill>
        <a:latin typeface="Times New Roman" pitchFamily="18"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99"/>
    <a:srgbClr val="FFFF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4" autoAdjust="0"/>
    <p:restoredTop sz="91412" autoAdjust="0"/>
  </p:normalViewPr>
  <p:slideViewPr>
    <p:cSldViewPr snapToGrid="0" snapToObjects="1">
      <p:cViewPr>
        <p:scale>
          <a:sx n="90" d="100"/>
          <a:sy n="90" d="100"/>
        </p:scale>
        <p:origin x="-594" y="-3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99832F-D1D1-431C-894E-A9F270F7070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lv-LV"/>
        </a:p>
      </dgm:t>
    </dgm:pt>
    <dgm:pt modelId="{159130EC-3377-46DB-977E-421AB8C4D59F}">
      <dgm:prSet phldrT="[Text]" custT="1"/>
      <dgm:spPr>
        <a:solidFill>
          <a:schemeClr val="accent1">
            <a:lumMod val="60000"/>
            <a:lumOff val="40000"/>
          </a:schemeClr>
        </a:solidFill>
      </dgm:spPr>
      <dgm:t>
        <a:bodyPr/>
        <a:lstStyle/>
        <a:p>
          <a:r>
            <a:rPr lang="lv-LV" sz="1800" b="1" u="sng" dirty="0" smtClean="0">
              <a:solidFill>
                <a:schemeClr val="tx2">
                  <a:lumMod val="75000"/>
                </a:schemeClr>
              </a:solidFill>
            </a:rPr>
            <a:t>Uzņēmuma pieprasījums </a:t>
          </a:r>
          <a:r>
            <a:rPr lang="lv-LV" sz="1800" b="1" u="sng" dirty="0" smtClean="0">
              <a:solidFill>
                <a:srgbClr val="7030A0"/>
              </a:solidFill>
            </a:rPr>
            <a:t>- priekšnosacījums</a:t>
          </a:r>
          <a:r>
            <a:rPr lang="lv-LV" sz="1800" b="1" dirty="0" smtClean="0">
              <a:solidFill>
                <a:srgbClr val="7030A0"/>
              </a:solidFill>
            </a:rPr>
            <a:t>: </a:t>
          </a:r>
        </a:p>
        <a:p>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Apliecinājums par interesi </a:t>
          </a: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vai </a:t>
          </a: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sadarbības līgums </a:t>
          </a: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apliecina, ka:</a:t>
          </a:r>
        </a:p>
        <a:p>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  komersanta attīstībai ir nepieciešama infrastruktūra, kuru plānots attīstīt projektā</a:t>
          </a:r>
        </a:p>
        <a:p>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 komersanta gatavību investēt savā attīstībā</a:t>
          </a:r>
        </a:p>
      </dgm:t>
    </dgm:pt>
    <dgm:pt modelId="{82D1995E-C419-4D62-9D43-D409740F05CC}" type="parTrans" cxnId="{9254E77C-9F10-4E13-9F14-AE039FC6ECE8}">
      <dgm:prSet/>
      <dgm:spPr/>
      <dgm:t>
        <a:bodyPr/>
        <a:lstStyle/>
        <a:p>
          <a:endParaRPr lang="lv-LV"/>
        </a:p>
      </dgm:t>
    </dgm:pt>
    <dgm:pt modelId="{15BE36C1-8ECA-4193-8F6B-B3334139D792}" type="sibTrans" cxnId="{9254E77C-9F10-4E13-9F14-AE039FC6ECE8}">
      <dgm:prSet/>
      <dgm:spPr/>
      <dgm:t>
        <a:bodyPr/>
        <a:lstStyle/>
        <a:p>
          <a:endParaRPr lang="lv-LV"/>
        </a:p>
      </dgm:t>
    </dgm:pt>
    <dgm:pt modelId="{510325D7-A5B2-440E-A896-EE9574BB332E}">
      <dgm:prSet phldrT="[Text]" custT="1"/>
      <dgm:spPr>
        <a:solidFill>
          <a:schemeClr val="accent1">
            <a:lumMod val="60000"/>
            <a:lumOff val="40000"/>
          </a:schemeClr>
        </a:solidFill>
      </dgm:spPr>
      <dgm:t>
        <a:bodyPr/>
        <a:lstStyle/>
        <a:p>
          <a:r>
            <a:rPr lang="lv-LV" sz="1800" b="1" u="sng" dirty="0" smtClean="0">
              <a:solidFill>
                <a:schemeClr val="tx2">
                  <a:lumMod val="75000"/>
                </a:schemeClr>
              </a:solidFill>
            </a:rPr>
            <a:t>Pašvaldības investīcijas</a:t>
          </a:r>
          <a:r>
            <a:rPr lang="lv-LV" sz="1800" b="1" dirty="0" smtClean="0">
              <a:solidFill>
                <a:schemeClr val="tx2">
                  <a:lumMod val="75000"/>
                </a:schemeClr>
              </a:solidFill>
            </a:rPr>
            <a:t>: </a:t>
          </a:r>
        </a:p>
        <a:p>
          <a:r>
            <a:rPr lang="lv-LV" altLang="lv-LV" sz="1600" b="1" u="sng" dirty="0" smtClean="0">
              <a:solidFill>
                <a:schemeClr val="tx1"/>
              </a:solidFill>
              <a:latin typeface="Arial" panose="020B0604020202020204" pitchFamily="34" charset="0"/>
              <a:cs typeface="Arial" panose="020B0604020202020204" pitchFamily="34" charset="0"/>
              <a:sym typeface="Arial" panose="020B0604020202020204" pitchFamily="34" charset="0"/>
            </a:rPr>
            <a:t>A.Variants </a:t>
          </a: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600" b="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komersanta apliecinājums par interesi (pašvaldība izbūvē  - komersants lieto kā </a:t>
          </a:r>
          <a:r>
            <a:rPr lang="lv-LV" altLang="lv-LV" sz="1600" b="0" u="sng" dirty="0" smtClean="0">
              <a:solidFill>
                <a:schemeClr val="tx1"/>
              </a:solidFill>
              <a:latin typeface="Arial" panose="020B0604020202020204" pitchFamily="34" charset="0"/>
              <a:cs typeface="Arial" panose="020B0604020202020204" pitchFamily="34" charset="0"/>
              <a:sym typeface="Arial" panose="020B0604020202020204" pitchFamily="34" charset="0"/>
            </a:rPr>
            <a:t>publisko vai nomā (ēkas, teritorijas))</a:t>
          </a:r>
        </a:p>
        <a:p>
          <a:r>
            <a:rPr lang="lv-LV" altLang="lv-LV" sz="1600" b="1" u="sng" dirty="0" smtClean="0">
              <a:solidFill>
                <a:schemeClr val="tx1"/>
              </a:solidFill>
              <a:latin typeface="Arial" panose="020B0604020202020204" pitchFamily="34" charset="0"/>
              <a:cs typeface="Arial" panose="020B0604020202020204" pitchFamily="34" charset="0"/>
              <a:sym typeface="Arial" panose="020B0604020202020204" pitchFamily="34" charset="0"/>
            </a:rPr>
            <a:t>B. Variants </a:t>
          </a: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600" b="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komersanta sadarbības līgums (komersants kā partneris projektā  - saņem ERAF)</a:t>
          </a:r>
          <a:r>
            <a:rPr lang="lv-LV" altLang="lv-LV" sz="1600" b="0" dirty="0" smtClean="0">
              <a:solidFill>
                <a:srgbClr val="FF0000"/>
              </a:solidFill>
              <a:latin typeface="Arial" panose="020B0604020202020204" pitchFamily="34" charset="0"/>
              <a:cs typeface="Arial" panose="020B0604020202020204" pitchFamily="34" charset="0"/>
              <a:sym typeface="Arial" panose="020B0604020202020204" pitchFamily="34" charset="0"/>
            </a:rPr>
            <a:t> </a:t>
          </a:r>
          <a:r>
            <a:rPr lang="lv-LV" altLang="lv-LV" sz="1600" b="1" dirty="0" smtClean="0">
              <a:solidFill>
                <a:srgbClr val="FF0000"/>
              </a:solidFill>
              <a:latin typeface="Arial" panose="020B0604020202020204" pitchFamily="34" charset="0"/>
              <a:cs typeface="Arial" panose="020B0604020202020204" pitchFamily="34" charset="0"/>
              <a:sym typeface="Arial" panose="020B0604020202020204" pitchFamily="34" charset="0"/>
            </a:rPr>
            <a:t>Iespējams tikai MVU gadījumā</a:t>
          </a:r>
          <a:endParaRPr lang="lv-LV" altLang="lv-LV" sz="1600" b="0" dirty="0" smtClean="0">
            <a:solidFill>
              <a:srgbClr val="FF0000"/>
            </a:solidFill>
            <a:latin typeface="Arial" panose="020B0604020202020204" pitchFamily="34" charset="0"/>
            <a:cs typeface="Arial" panose="020B0604020202020204" pitchFamily="34" charset="0"/>
            <a:sym typeface="Arial" panose="020B0604020202020204" pitchFamily="34" charset="0"/>
          </a:endParaRPr>
        </a:p>
      </dgm:t>
    </dgm:pt>
    <dgm:pt modelId="{8C7C0A1B-1DB5-4D90-B6E7-E1B54170C126}" type="parTrans" cxnId="{1EA83C4F-CFE7-4ADB-BE9F-5F6F34621334}">
      <dgm:prSet/>
      <dgm:spPr/>
      <dgm:t>
        <a:bodyPr/>
        <a:lstStyle/>
        <a:p>
          <a:endParaRPr lang="lv-LV"/>
        </a:p>
      </dgm:t>
    </dgm:pt>
    <dgm:pt modelId="{D8392EC7-3EDF-4FEA-A786-64E993FEA968}" type="sibTrans" cxnId="{1EA83C4F-CFE7-4ADB-BE9F-5F6F34621334}">
      <dgm:prSet/>
      <dgm:spPr/>
      <dgm:t>
        <a:bodyPr/>
        <a:lstStyle/>
        <a:p>
          <a:endParaRPr lang="lv-LV"/>
        </a:p>
      </dgm:t>
    </dgm:pt>
    <dgm:pt modelId="{1C0B93F7-9F2F-4C6D-9545-3A7AF0C1600C}">
      <dgm:prSet phldrT="[Text]" custT="1"/>
      <dgm:spPr>
        <a:solidFill>
          <a:schemeClr val="accent1">
            <a:lumMod val="60000"/>
            <a:lumOff val="40000"/>
          </a:schemeClr>
        </a:solidFill>
      </dgm:spPr>
      <dgm:t>
        <a:bodyPr/>
        <a:lstStyle/>
        <a:p>
          <a:r>
            <a:rPr lang="lv-LV" sz="1800" b="1" u="sng" dirty="0" smtClean="0">
              <a:solidFill>
                <a:schemeClr val="tx2">
                  <a:lumMod val="75000"/>
                </a:schemeClr>
              </a:solidFill>
            </a:rPr>
            <a:t>Rezultāts</a:t>
          </a:r>
          <a:r>
            <a:rPr lang="lv-LV" sz="1800" b="1" dirty="0" smtClean="0">
              <a:solidFill>
                <a:schemeClr val="tx2">
                  <a:lumMod val="75000"/>
                </a:schemeClr>
              </a:solidFill>
            </a:rPr>
            <a:t>: </a:t>
          </a:r>
        </a:p>
        <a:p>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Palielināts privāto investīciju apjoms reģionos:</a:t>
          </a:r>
        </a:p>
        <a:p>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 Uzņēmumu jaunās darba vietas</a:t>
          </a:r>
          <a:endParaRPr lang="lv-LV" altLang="lv-LV" sz="1600" b="0"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600" b="0" dirty="0" smtClean="0">
              <a:solidFill>
                <a:schemeClr val="tx1"/>
              </a:solidFill>
              <a:latin typeface="Arial" panose="020B0604020202020204" pitchFamily="34" charset="0"/>
              <a:cs typeface="Arial" panose="020B0604020202020204" pitchFamily="34" charset="0"/>
              <a:sym typeface="Arial" panose="020B0604020202020204" pitchFamily="34" charset="0"/>
            </a:rPr>
            <a:t>Uzņēmumu nefinanšu investīcijas</a:t>
          </a:r>
        </a:p>
        <a:p>
          <a:endParaRPr lang="lv-LV" sz="1600" b="0" dirty="0"/>
        </a:p>
      </dgm:t>
    </dgm:pt>
    <dgm:pt modelId="{0421E9C2-47EE-479F-820D-629347D9D413}" type="parTrans" cxnId="{3A88B27C-DFCB-4488-8495-B1CC1121589A}">
      <dgm:prSet/>
      <dgm:spPr/>
      <dgm:t>
        <a:bodyPr/>
        <a:lstStyle/>
        <a:p>
          <a:endParaRPr lang="lv-LV"/>
        </a:p>
      </dgm:t>
    </dgm:pt>
    <dgm:pt modelId="{46513D8A-CCE5-47FD-A4B3-A5CF93F302AB}" type="sibTrans" cxnId="{3A88B27C-DFCB-4488-8495-B1CC1121589A}">
      <dgm:prSet/>
      <dgm:spPr/>
      <dgm:t>
        <a:bodyPr/>
        <a:lstStyle/>
        <a:p>
          <a:endParaRPr lang="lv-LV"/>
        </a:p>
      </dgm:t>
    </dgm:pt>
    <dgm:pt modelId="{E60B3C86-2571-4D6F-9768-52F58E3A0436}" type="pres">
      <dgm:prSet presAssocID="{0399832F-D1D1-431C-894E-A9F270F70706}" presName="outerComposite" presStyleCnt="0">
        <dgm:presLayoutVars>
          <dgm:chMax val="5"/>
          <dgm:dir/>
          <dgm:resizeHandles val="exact"/>
        </dgm:presLayoutVars>
      </dgm:prSet>
      <dgm:spPr/>
      <dgm:t>
        <a:bodyPr/>
        <a:lstStyle/>
        <a:p>
          <a:endParaRPr lang="lv-LV"/>
        </a:p>
      </dgm:t>
    </dgm:pt>
    <dgm:pt modelId="{F890DBCB-9CBF-4E28-A417-56693219512E}" type="pres">
      <dgm:prSet presAssocID="{0399832F-D1D1-431C-894E-A9F270F70706}" presName="dummyMaxCanvas" presStyleCnt="0">
        <dgm:presLayoutVars/>
      </dgm:prSet>
      <dgm:spPr/>
    </dgm:pt>
    <dgm:pt modelId="{924D9694-DFC2-42E1-8F9E-A5AB5E951D9C}" type="pres">
      <dgm:prSet presAssocID="{0399832F-D1D1-431C-894E-A9F270F70706}" presName="ThreeNodes_1" presStyleLbl="node1" presStyleIdx="0" presStyleCnt="3" custScaleX="109225">
        <dgm:presLayoutVars>
          <dgm:bulletEnabled val="1"/>
        </dgm:presLayoutVars>
      </dgm:prSet>
      <dgm:spPr/>
      <dgm:t>
        <a:bodyPr/>
        <a:lstStyle/>
        <a:p>
          <a:endParaRPr lang="lv-LV"/>
        </a:p>
      </dgm:t>
    </dgm:pt>
    <dgm:pt modelId="{6224CC53-A338-4253-A98A-8321FAEFD003}" type="pres">
      <dgm:prSet presAssocID="{0399832F-D1D1-431C-894E-A9F270F70706}" presName="ThreeNodes_2" presStyleLbl="node1" presStyleIdx="1" presStyleCnt="3" custScaleX="110167" custScaleY="127833">
        <dgm:presLayoutVars>
          <dgm:bulletEnabled val="1"/>
        </dgm:presLayoutVars>
      </dgm:prSet>
      <dgm:spPr/>
      <dgm:t>
        <a:bodyPr/>
        <a:lstStyle/>
        <a:p>
          <a:endParaRPr lang="lv-LV"/>
        </a:p>
      </dgm:t>
    </dgm:pt>
    <dgm:pt modelId="{FEC54068-24F3-4DAD-914C-F344B72036FB}" type="pres">
      <dgm:prSet presAssocID="{0399832F-D1D1-431C-894E-A9F270F70706}" presName="ThreeNodes_3" presStyleLbl="node1" presStyleIdx="2" presStyleCnt="3" custScaleX="112089" custScaleY="100000">
        <dgm:presLayoutVars>
          <dgm:bulletEnabled val="1"/>
        </dgm:presLayoutVars>
      </dgm:prSet>
      <dgm:spPr/>
      <dgm:t>
        <a:bodyPr/>
        <a:lstStyle/>
        <a:p>
          <a:endParaRPr lang="lv-LV"/>
        </a:p>
      </dgm:t>
    </dgm:pt>
    <dgm:pt modelId="{B36C8AD6-AE23-42D7-9F19-4387D650F8B7}" type="pres">
      <dgm:prSet presAssocID="{0399832F-D1D1-431C-894E-A9F270F70706}" presName="ThreeConn_1-2" presStyleLbl="fgAccFollowNode1" presStyleIdx="0" presStyleCnt="2">
        <dgm:presLayoutVars>
          <dgm:bulletEnabled val="1"/>
        </dgm:presLayoutVars>
      </dgm:prSet>
      <dgm:spPr/>
      <dgm:t>
        <a:bodyPr/>
        <a:lstStyle/>
        <a:p>
          <a:endParaRPr lang="lv-LV"/>
        </a:p>
      </dgm:t>
    </dgm:pt>
    <dgm:pt modelId="{31DB388C-8DBC-4CD0-9E73-5048D99710DC}" type="pres">
      <dgm:prSet presAssocID="{0399832F-D1D1-431C-894E-A9F270F70706}" presName="ThreeConn_2-3" presStyleLbl="fgAccFollowNode1" presStyleIdx="1" presStyleCnt="2">
        <dgm:presLayoutVars>
          <dgm:bulletEnabled val="1"/>
        </dgm:presLayoutVars>
      </dgm:prSet>
      <dgm:spPr/>
      <dgm:t>
        <a:bodyPr/>
        <a:lstStyle/>
        <a:p>
          <a:endParaRPr lang="lv-LV"/>
        </a:p>
      </dgm:t>
    </dgm:pt>
    <dgm:pt modelId="{D089DA0F-A600-4197-93DF-50EE090354B7}" type="pres">
      <dgm:prSet presAssocID="{0399832F-D1D1-431C-894E-A9F270F70706}" presName="ThreeNodes_1_text" presStyleLbl="node1" presStyleIdx="2" presStyleCnt="3">
        <dgm:presLayoutVars>
          <dgm:bulletEnabled val="1"/>
        </dgm:presLayoutVars>
      </dgm:prSet>
      <dgm:spPr/>
      <dgm:t>
        <a:bodyPr/>
        <a:lstStyle/>
        <a:p>
          <a:endParaRPr lang="lv-LV"/>
        </a:p>
      </dgm:t>
    </dgm:pt>
    <dgm:pt modelId="{84765727-54B6-4193-B1B4-C619501F4E3B}" type="pres">
      <dgm:prSet presAssocID="{0399832F-D1D1-431C-894E-A9F270F70706}" presName="ThreeNodes_2_text" presStyleLbl="node1" presStyleIdx="2" presStyleCnt="3">
        <dgm:presLayoutVars>
          <dgm:bulletEnabled val="1"/>
        </dgm:presLayoutVars>
      </dgm:prSet>
      <dgm:spPr/>
      <dgm:t>
        <a:bodyPr/>
        <a:lstStyle/>
        <a:p>
          <a:endParaRPr lang="lv-LV"/>
        </a:p>
      </dgm:t>
    </dgm:pt>
    <dgm:pt modelId="{9455FBCE-DB28-4E04-9BD2-A265BFA4BE3F}" type="pres">
      <dgm:prSet presAssocID="{0399832F-D1D1-431C-894E-A9F270F70706}" presName="ThreeNodes_3_text" presStyleLbl="node1" presStyleIdx="2" presStyleCnt="3">
        <dgm:presLayoutVars>
          <dgm:bulletEnabled val="1"/>
        </dgm:presLayoutVars>
      </dgm:prSet>
      <dgm:spPr/>
      <dgm:t>
        <a:bodyPr/>
        <a:lstStyle/>
        <a:p>
          <a:endParaRPr lang="lv-LV"/>
        </a:p>
      </dgm:t>
    </dgm:pt>
  </dgm:ptLst>
  <dgm:cxnLst>
    <dgm:cxn modelId="{73F5CEED-378F-4992-9FDF-4568039F00B4}" type="presOf" srcId="{159130EC-3377-46DB-977E-421AB8C4D59F}" destId="{D089DA0F-A600-4197-93DF-50EE090354B7}" srcOrd="1" destOrd="0" presId="urn:microsoft.com/office/officeart/2005/8/layout/vProcess5"/>
    <dgm:cxn modelId="{726CD1F7-56E6-4C92-8889-A15EFB28382E}" type="presOf" srcId="{510325D7-A5B2-440E-A896-EE9574BB332E}" destId="{84765727-54B6-4193-B1B4-C619501F4E3B}" srcOrd="1" destOrd="0" presId="urn:microsoft.com/office/officeart/2005/8/layout/vProcess5"/>
    <dgm:cxn modelId="{05B1D619-E293-457A-AF46-81C22B9B8271}" type="presOf" srcId="{1C0B93F7-9F2F-4C6D-9545-3A7AF0C1600C}" destId="{FEC54068-24F3-4DAD-914C-F344B72036FB}" srcOrd="0" destOrd="0" presId="urn:microsoft.com/office/officeart/2005/8/layout/vProcess5"/>
    <dgm:cxn modelId="{6BC906E8-C89F-4243-B66D-88B259C16342}" type="presOf" srcId="{0399832F-D1D1-431C-894E-A9F270F70706}" destId="{E60B3C86-2571-4D6F-9768-52F58E3A0436}" srcOrd="0" destOrd="0" presId="urn:microsoft.com/office/officeart/2005/8/layout/vProcess5"/>
    <dgm:cxn modelId="{1EA83C4F-CFE7-4ADB-BE9F-5F6F34621334}" srcId="{0399832F-D1D1-431C-894E-A9F270F70706}" destId="{510325D7-A5B2-440E-A896-EE9574BB332E}" srcOrd="1" destOrd="0" parTransId="{8C7C0A1B-1DB5-4D90-B6E7-E1B54170C126}" sibTransId="{D8392EC7-3EDF-4FEA-A786-64E993FEA968}"/>
    <dgm:cxn modelId="{05F4A8FD-9620-4C8E-9EC4-032D2373DB51}" type="presOf" srcId="{D8392EC7-3EDF-4FEA-A786-64E993FEA968}" destId="{31DB388C-8DBC-4CD0-9E73-5048D99710DC}" srcOrd="0" destOrd="0" presId="urn:microsoft.com/office/officeart/2005/8/layout/vProcess5"/>
    <dgm:cxn modelId="{384E797B-719A-4F85-8757-6B339E78DE23}" type="presOf" srcId="{159130EC-3377-46DB-977E-421AB8C4D59F}" destId="{924D9694-DFC2-42E1-8F9E-A5AB5E951D9C}" srcOrd="0" destOrd="0" presId="urn:microsoft.com/office/officeart/2005/8/layout/vProcess5"/>
    <dgm:cxn modelId="{E41A0671-0806-4F48-8188-1798941320E4}" type="presOf" srcId="{1C0B93F7-9F2F-4C6D-9545-3A7AF0C1600C}" destId="{9455FBCE-DB28-4E04-9BD2-A265BFA4BE3F}" srcOrd="1" destOrd="0" presId="urn:microsoft.com/office/officeart/2005/8/layout/vProcess5"/>
    <dgm:cxn modelId="{E582293E-D39B-4CCF-AF07-023DED1D7CF7}" type="presOf" srcId="{510325D7-A5B2-440E-A896-EE9574BB332E}" destId="{6224CC53-A338-4253-A98A-8321FAEFD003}" srcOrd="0" destOrd="0" presId="urn:microsoft.com/office/officeart/2005/8/layout/vProcess5"/>
    <dgm:cxn modelId="{9254E77C-9F10-4E13-9F14-AE039FC6ECE8}" srcId="{0399832F-D1D1-431C-894E-A9F270F70706}" destId="{159130EC-3377-46DB-977E-421AB8C4D59F}" srcOrd="0" destOrd="0" parTransId="{82D1995E-C419-4D62-9D43-D409740F05CC}" sibTransId="{15BE36C1-8ECA-4193-8F6B-B3334139D792}"/>
    <dgm:cxn modelId="{7E2628CC-3E8C-4DC4-814D-8727BDD33B3E}" type="presOf" srcId="{15BE36C1-8ECA-4193-8F6B-B3334139D792}" destId="{B36C8AD6-AE23-42D7-9F19-4387D650F8B7}" srcOrd="0" destOrd="0" presId="urn:microsoft.com/office/officeart/2005/8/layout/vProcess5"/>
    <dgm:cxn modelId="{3A88B27C-DFCB-4488-8495-B1CC1121589A}" srcId="{0399832F-D1D1-431C-894E-A9F270F70706}" destId="{1C0B93F7-9F2F-4C6D-9545-3A7AF0C1600C}" srcOrd="2" destOrd="0" parTransId="{0421E9C2-47EE-479F-820D-629347D9D413}" sibTransId="{46513D8A-CCE5-47FD-A4B3-A5CF93F302AB}"/>
    <dgm:cxn modelId="{1404429D-8C29-4DDD-8B9A-C33CD1E2C70B}" type="presParOf" srcId="{E60B3C86-2571-4D6F-9768-52F58E3A0436}" destId="{F890DBCB-9CBF-4E28-A417-56693219512E}" srcOrd="0" destOrd="0" presId="urn:microsoft.com/office/officeart/2005/8/layout/vProcess5"/>
    <dgm:cxn modelId="{4BDB6415-DBD1-47D3-BB71-8F175C4C4B13}" type="presParOf" srcId="{E60B3C86-2571-4D6F-9768-52F58E3A0436}" destId="{924D9694-DFC2-42E1-8F9E-A5AB5E951D9C}" srcOrd="1" destOrd="0" presId="urn:microsoft.com/office/officeart/2005/8/layout/vProcess5"/>
    <dgm:cxn modelId="{943FC28E-4E7A-4CA1-8877-4C947757C36B}" type="presParOf" srcId="{E60B3C86-2571-4D6F-9768-52F58E3A0436}" destId="{6224CC53-A338-4253-A98A-8321FAEFD003}" srcOrd="2" destOrd="0" presId="urn:microsoft.com/office/officeart/2005/8/layout/vProcess5"/>
    <dgm:cxn modelId="{0077CA76-963A-44A0-BB92-CD569CBD0AEE}" type="presParOf" srcId="{E60B3C86-2571-4D6F-9768-52F58E3A0436}" destId="{FEC54068-24F3-4DAD-914C-F344B72036FB}" srcOrd="3" destOrd="0" presId="urn:microsoft.com/office/officeart/2005/8/layout/vProcess5"/>
    <dgm:cxn modelId="{7F8C31D9-2AA2-44BC-97F1-3CA43BFE2F1F}" type="presParOf" srcId="{E60B3C86-2571-4D6F-9768-52F58E3A0436}" destId="{B36C8AD6-AE23-42D7-9F19-4387D650F8B7}" srcOrd="4" destOrd="0" presId="urn:microsoft.com/office/officeart/2005/8/layout/vProcess5"/>
    <dgm:cxn modelId="{7A4E9379-14BA-4467-9456-9979240175FA}" type="presParOf" srcId="{E60B3C86-2571-4D6F-9768-52F58E3A0436}" destId="{31DB388C-8DBC-4CD0-9E73-5048D99710DC}" srcOrd="5" destOrd="0" presId="urn:microsoft.com/office/officeart/2005/8/layout/vProcess5"/>
    <dgm:cxn modelId="{D05B637D-47F3-4742-B315-28DEBE68C8DC}" type="presParOf" srcId="{E60B3C86-2571-4D6F-9768-52F58E3A0436}" destId="{D089DA0F-A600-4197-93DF-50EE090354B7}" srcOrd="6" destOrd="0" presId="urn:microsoft.com/office/officeart/2005/8/layout/vProcess5"/>
    <dgm:cxn modelId="{59AC7DF0-421C-47A2-B97A-20B315ECB25E}" type="presParOf" srcId="{E60B3C86-2571-4D6F-9768-52F58E3A0436}" destId="{84765727-54B6-4193-B1B4-C619501F4E3B}" srcOrd="7" destOrd="0" presId="urn:microsoft.com/office/officeart/2005/8/layout/vProcess5"/>
    <dgm:cxn modelId="{E9ECB751-3BC2-4567-AA03-50C42B6748CB}" type="presParOf" srcId="{E60B3C86-2571-4D6F-9768-52F58E3A0436}" destId="{9455FBCE-DB28-4E04-9BD2-A265BFA4BE3F}"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4D9694-DFC2-42E1-8F9E-A5AB5E951D9C}">
      <dsp:nvSpPr>
        <dsp:cNvPr id="0" name=""/>
        <dsp:cNvSpPr/>
      </dsp:nvSpPr>
      <dsp:spPr>
        <a:xfrm>
          <a:off x="-311438" y="0"/>
          <a:ext cx="6383947" cy="1550727"/>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lv-LV" sz="1800" b="1" u="sng" kern="1200" dirty="0" smtClean="0">
              <a:solidFill>
                <a:schemeClr val="tx2">
                  <a:lumMod val="75000"/>
                </a:schemeClr>
              </a:solidFill>
            </a:rPr>
            <a:t>Uzņēmuma pieprasījums </a:t>
          </a:r>
          <a:r>
            <a:rPr lang="lv-LV" sz="1800" b="1" u="sng" kern="1200" dirty="0" smtClean="0">
              <a:solidFill>
                <a:srgbClr val="7030A0"/>
              </a:solidFill>
            </a:rPr>
            <a:t>- priekšnosacījums</a:t>
          </a:r>
          <a:r>
            <a:rPr lang="lv-LV" sz="1800" b="1" kern="1200" dirty="0" smtClean="0">
              <a:solidFill>
                <a:srgbClr val="7030A0"/>
              </a:solidFill>
            </a:rPr>
            <a:t>: </a:t>
          </a:r>
        </a:p>
        <a:p>
          <a:pPr lvl="0" algn="l" defTabSz="800100">
            <a:lnSpc>
              <a:spcPct val="90000"/>
            </a:lnSpc>
            <a:spcBef>
              <a:spcPct val="0"/>
            </a:spcBef>
            <a:spcAft>
              <a:spcPct val="35000"/>
            </a:spcAft>
          </a:pPr>
          <a:r>
            <a:rPr lang="lv-LV" altLang="lv-LV" sz="1600" b="1"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Apliecinājums par interesi </a:t>
          </a:r>
          <a:r>
            <a:rPr lang="lv-LV" altLang="lv-LV" sz="160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vai </a:t>
          </a:r>
          <a:r>
            <a:rPr lang="lv-LV" altLang="lv-LV" sz="1600" b="1"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sadarbības līgums </a:t>
          </a:r>
          <a:r>
            <a:rPr lang="lv-LV" altLang="lv-LV" sz="160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apliecina, ka:</a:t>
          </a:r>
        </a:p>
        <a:p>
          <a:pPr lvl="0" algn="l" defTabSz="800100">
            <a:lnSpc>
              <a:spcPct val="90000"/>
            </a:lnSpc>
            <a:spcBef>
              <a:spcPct val="0"/>
            </a:spcBef>
            <a:spcAft>
              <a:spcPct val="35000"/>
            </a:spcAft>
          </a:pPr>
          <a:r>
            <a:rPr lang="lv-LV" altLang="lv-LV" sz="160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  komersanta attīstībai ir nepieciešama infrastruktūra, kuru plānots attīstīt projektā</a:t>
          </a:r>
        </a:p>
        <a:p>
          <a:pPr lvl="0" algn="l" defTabSz="800100">
            <a:lnSpc>
              <a:spcPct val="90000"/>
            </a:lnSpc>
            <a:spcBef>
              <a:spcPct val="0"/>
            </a:spcBef>
            <a:spcAft>
              <a:spcPct val="35000"/>
            </a:spcAft>
          </a:pPr>
          <a:r>
            <a:rPr lang="lv-LV" altLang="lv-LV" sz="160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 komersanta gatavību investēt savā attīstībā</a:t>
          </a:r>
        </a:p>
      </dsp:txBody>
      <dsp:txXfrm>
        <a:off x="-311438" y="0"/>
        <a:ext cx="4655443" cy="1550727"/>
      </dsp:txXfrm>
    </dsp:sp>
    <dsp:sp modelId="{6224CC53-A338-4253-A98A-8321FAEFD003}">
      <dsp:nvSpPr>
        <dsp:cNvPr id="0" name=""/>
        <dsp:cNvSpPr/>
      </dsp:nvSpPr>
      <dsp:spPr>
        <a:xfrm>
          <a:off x="176747" y="1593374"/>
          <a:ext cx="6439004" cy="1982340"/>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lv-LV" sz="1800" b="1" u="sng" kern="1200" dirty="0" smtClean="0">
              <a:solidFill>
                <a:schemeClr val="tx2">
                  <a:lumMod val="75000"/>
                </a:schemeClr>
              </a:solidFill>
            </a:rPr>
            <a:t>Pašvaldības investīcijas</a:t>
          </a:r>
          <a:r>
            <a:rPr lang="lv-LV" sz="1800" b="1" kern="1200" dirty="0" smtClean="0">
              <a:solidFill>
                <a:schemeClr val="tx2">
                  <a:lumMod val="75000"/>
                </a:schemeClr>
              </a:solidFill>
            </a:rPr>
            <a:t>: </a:t>
          </a:r>
        </a:p>
        <a:p>
          <a:pPr lvl="0" algn="l" defTabSz="800100">
            <a:lnSpc>
              <a:spcPct val="90000"/>
            </a:lnSpc>
            <a:spcBef>
              <a:spcPct val="0"/>
            </a:spcBef>
            <a:spcAft>
              <a:spcPct val="35000"/>
            </a:spcAft>
          </a:pPr>
          <a:r>
            <a:rPr lang="lv-LV" altLang="lv-LV" sz="1600" b="1" u="sng"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A.Variants </a:t>
          </a:r>
          <a:r>
            <a:rPr lang="lv-LV" altLang="lv-LV" sz="1600" b="1"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600" b="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komersanta apliecinājums par interesi (pašvaldība izbūvē  - komersants lieto kā </a:t>
          </a:r>
          <a:r>
            <a:rPr lang="lv-LV" altLang="lv-LV" sz="1600" b="0" u="sng"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publisko vai nomā (ēkas, teritorijas))</a:t>
          </a:r>
        </a:p>
        <a:p>
          <a:pPr lvl="0" algn="l" defTabSz="800100">
            <a:lnSpc>
              <a:spcPct val="90000"/>
            </a:lnSpc>
            <a:spcBef>
              <a:spcPct val="0"/>
            </a:spcBef>
            <a:spcAft>
              <a:spcPct val="35000"/>
            </a:spcAft>
          </a:pPr>
          <a:r>
            <a:rPr lang="lv-LV" altLang="lv-LV" sz="1600" b="1" u="sng"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B. Variants </a:t>
          </a:r>
          <a:r>
            <a:rPr lang="lv-LV" altLang="lv-LV" sz="1600" b="1"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600" b="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komersanta sadarbības līgums (komersants kā partneris projektā  - saņem ERAF)</a:t>
          </a:r>
          <a:r>
            <a:rPr lang="lv-LV" altLang="lv-LV" sz="1600" b="0" kern="1200" dirty="0" smtClean="0">
              <a:solidFill>
                <a:srgbClr val="FF0000"/>
              </a:solidFill>
              <a:latin typeface="Arial" panose="020B0604020202020204" pitchFamily="34" charset="0"/>
              <a:cs typeface="Arial" panose="020B0604020202020204" pitchFamily="34" charset="0"/>
              <a:sym typeface="Arial" panose="020B0604020202020204" pitchFamily="34" charset="0"/>
            </a:rPr>
            <a:t> </a:t>
          </a:r>
          <a:r>
            <a:rPr lang="lv-LV" altLang="lv-LV" sz="1600" b="1" kern="1200" dirty="0" smtClean="0">
              <a:solidFill>
                <a:srgbClr val="FF0000"/>
              </a:solidFill>
              <a:latin typeface="Arial" panose="020B0604020202020204" pitchFamily="34" charset="0"/>
              <a:cs typeface="Arial" panose="020B0604020202020204" pitchFamily="34" charset="0"/>
              <a:sym typeface="Arial" panose="020B0604020202020204" pitchFamily="34" charset="0"/>
            </a:rPr>
            <a:t>Iespējams tikai MVU gadījumā</a:t>
          </a:r>
          <a:endParaRPr lang="lv-LV" altLang="lv-LV" sz="1600" b="0" kern="1200" dirty="0" smtClean="0">
            <a:solidFill>
              <a:srgbClr val="FF0000"/>
            </a:solidFill>
            <a:latin typeface="Arial" panose="020B0604020202020204" pitchFamily="34" charset="0"/>
            <a:cs typeface="Arial" panose="020B0604020202020204" pitchFamily="34" charset="0"/>
            <a:sym typeface="Arial" panose="020B0604020202020204" pitchFamily="34" charset="0"/>
          </a:endParaRPr>
        </a:p>
      </dsp:txBody>
      <dsp:txXfrm>
        <a:off x="176747" y="1593374"/>
        <a:ext cx="4760404" cy="1982340"/>
      </dsp:txXfrm>
    </dsp:sp>
    <dsp:sp modelId="{FEC54068-24F3-4DAD-914C-F344B72036FB}">
      <dsp:nvSpPr>
        <dsp:cNvPr id="0" name=""/>
        <dsp:cNvSpPr/>
      </dsp:nvSpPr>
      <dsp:spPr>
        <a:xfrm>
          <a:off x="636294" y="3618363"/>
          <a:ext cx="6551341" cy="1550727"/>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lv-LV" sz="1800" b="1" u="sng" kern="1200" dirty="0" smtClean="0">
              <a:solidFill>
                <a:schemeClr val="tx2">
                  <a:lumMod val="75000"/>
                </a:schemeClr>
              </a:solidFill>
            </a:rPr>
            <a:t>Rezultāts</a:t>
          </a:r>
          <a:r>
            <a:rPr lang="lv-LV" sz="1800" b="1" kern="1200" dirty="0" smtClean="0">
              <a:solidFill>
                <a:schemeClr val="tx2">
                  <a:lumMod val="75000"/>
                </a:schemeClr>
              </a:solidFill>
            </a:rPr>
            <a:t>: </a:t>
          </a:r>
        </a:p>
        <a:p>
          <a:pPr lvl="0" algn="l" defTabSz="800100">
            <a:lnSpc>
              <a:spcPct val="90000"/>
            </a:lnSpc>
            <a:spcBef>
              <a:spcPct val="0"/>
            </a:spcBef>
            <a:spcAft>
              <a:spcPct val="35000"/>
            </a:spcAft>
          </a:pPr>
          <a:r>
            <a:rPr lang="lv-LV" altLang="lv-LV" sz="160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Palielināts privāto investīciju apjoms reģionos:</a:t>
          </a:r>
        </a:p>
        <a:p>
          <a:pPr lvl="0" algn="l" defTabSz="800100">
            <a:lnSpc>
              <a:spcPct val="90000"/>
            </a:lnSpc>
            <a:spcBef>
              <a:spcPct val="0"/>
            </a:spcBef>
            <a:spcAft>
              <a:spcPct val="35000"/>
            </a:spcAft>
          </a:pPr>
          <a:r>
            <a:rPr lang="lv-LV" altLang="lv-LV" sz="160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 Uzņēmumu jaunās darba vietas</a:t>
          </a:r>
          <a:endParaRPr lang="lv-LV" altLang="lv-LV" sz="1600" b="0" kern="1200"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lvl="0" algn="l" defTabSz="800100">
            <a:lnSpc>
              <a:spcPct val="90000"/>
            </a:lnSpc>
            <a:spcBef>
              <a:spcPct val="0"/>
            </a:spcBef>
            <a:spcAft>
              <a:spcPct val="35000"/>
            </a:spcAft>
          </a:pPr>
          <a:r>
            <a:rPr lang="lv-LV" altLang="lv-LV" sz="160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600" b="0" kern="1200" dirty="0" smtClean="0">
              <a:solidFill>
                <a:schemeClr val="tx1"/>
              </a:solidFill>
              <a:latin typeface="Arial" panose="020B0604020202020204" pitchFamily="34" charset="0"/>
              <a:cs typeface="Arial" panose="020B0604020202020204" pitchFamily="34" charset="0"/>
              <a:sym typeface="Arial" panose="020B0604020202020204" pitchFamily="34" charset="0"/>
            </a:rPr>
            <a:t>Uzņēmumu nefinanšu investīcijas</a:t>
          </a:r>
        </a:p>
        <a:p>
          <a:pPr lvl="0" algn="l" defTabSz="800100">
            <a:lnSpc>
              <a:spcPct val="90000"/>
            </a:lnSpc>
            <a:spcBef>
              <a:spcPct val="0"/>
            </a:spcBef>
            <a:spcAft>
              <a:spcPct val="35000"/>
            </a:spcAft>
          </a:pPr>
          <a:endParaRPr lang="lv-LV" sz="1600" b="0" kern="1200" dirty="0"/>
        </a:p>
      </dsp:txBody>
      <dsp:txXfrm>
        <a:off x="636294" y="3618363"/>
        <a:ext cx="4843455" cy="1550727"/>
      </dsp:txXfrm>
    </dsp:sp>
    <dsp:sp modelId="{B36C8AD6-AE23-42D7-9F19-4387D650F8B7}">
      <dsp:nvSpPr>
        <dsp:cNvPr id="0" name=""/>
        <dsp:cNvSpPr/>
      </dsp:nvSpPr>
      <dsp:spPr>
        <a:xfrm>
          <a:off x="4794946" y="1175967"/>
          <a:ext cx="1007972" cy="100797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lv-LV" sz="3600" kern="1200"/>
        </a:p>
      </dsp:txBody>
      <dsp:txXfrm>
        <a:off x="4794946" y="1175967"/>
        <a:ext cx="1007972" cy="1007972"/>
      </dsp:txXfrm>
    </dsp:sp>
    <dsp:sp modelId="{31DB388C-8DBC-4CD0-9E73-5048D99710DC}">
      <dsp:nvSpPr>
        <dsp:cNvPr id="0" name=""/>
        <dsp:cNvSpPr/>
      </dsp:nvSpPr>
      <dsp:spPr>
        <a:xfrm>
          <a:off x="5310661" y="2974811"/>
          <a:ext cx="1007972" cy="100797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lv-LV" sz="3600" kern="1200"/>
        </a:p>
      </dsp:txBody>
      <dsp:txXfrm>
        <a:off x="5310661" y="2974811"/>
        <a:ext cx="1007972" cy="100797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7825" cy="493713"/>
          </a:xfrm>
          <a:prstGeom prst="rect">
            <a:avLst/>
          </a:prstGeom>
        </p:spPr>
        <p:txBody>
          <a:bodyPr vert="horz" lIns="91440" tIns="45720" rIns="91440" bIns="45720" rtlCol="0"/>
          <a:lstStyle>
            <a:lvl1pPr algn="l" defTabSz="939575" eaLnBrk="1" fontAlgn="auto" hangingPunct="1">
              <a:spcBef>
                <a:spcPts val="0"/>
              </a:spcBef>
              <a:spcAft>
                <a:spcPts val="0"/>
              </a:spcAft>
              <a:defRPr sz="1200">
                <a:latin typeface="+mn-lt"/>
                <a:cs typeface="+mn-cs"/>
              </a:defRPr>
            </a:lvl1pPr>
          </a:lstStyle>
          <a:p>
            <a:pPr>
              <a:defRPr/>
            </a:pPr>
            <a:endParaRPr lang="lv-LV"/>
          </a:p>
        </p:txBody>
      </p:sp>
      <p:sp>
        <p:nvSpPr>
          <p:cNvPr id="3" name="Date Placeholder 2"/>
          <p:cNvSpPr>
            <a:spLocks noGrp="1"/>
          </p:cNvSpPr>
          <p:nvPr>
            <p:ph type="dt" idx="1"/>
          </p:nvPr>
        </p:nvSpPr>
        <p:spPr>
          <a:xfrm>
            <a:off x="3814763" y="0"/>
            <a:ext cx="2917825" cy="493713"/>
          </a:xfrm>
          <a:prstGeom prst="rect">
            <a:avLst/>
          </a:prstGeom>
        </p:spPr>
        <p:txBody>
          <a:bodyPr vert="horz" lIns="91440" tIns="45720" rIns="91440" bIns="45720" rtlCol="0"/>
          <a:lstStyle>
            <a:lvl1pPr algn="r" defTabSz="939575" eaLnBrk="1" fontAlgn="auto" hangingPunct="1">
              <a:spcBef>
                <a:spcPts val="0"/>
              </a:spcBef>
              <a:spcAft>
                <a:spcPts val="0"/>
              </a:spcAft>
              <a:defRPr sz="1200">
                <a:latin typeface="+mn-lt"/>
                <a:cs typeface="+mn-cs"/>
              </a:defRPr>
            </a:lvl1pPr>
          </a:lstStyle>
          <a:p>
            <a:pPr>
              <a:defRPr/>
            </a:pPr>
            <a:fld id="{74F69BB5-53B5-4F43-90B8-58A4A4B05096}" type="datetimeFigureOut">
              <a:rPr lang="lv-LV"/>
              <a:pPr>
                <a:defRPr/>
              </a:pPr>
              <a:t>2015.11.03.</a:t>
            </a:fld>
            <a:endParaRPr lang="lv-LV" dirty="0"/>
          </a:p>
        </p:txBody>
      </p:sp>
      <p:sp>
        <p:nvSpPr>
          <p:cNvPr id="4" name="Slide Image Placeholder 3"/>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pPr lvl="0"/>
            <a:endParaRPr lang="lv-LV" noProof="0" dirty="0"/>
          </a:p>
        </p:txBody>
      </p:sp>
      <p:sp>
        <p:nvSpPr>
          <p:cNvPr id="5" name="Notes Placeholder 4"/>
          <p:cNvSpPr>
            <a:spLocks noGrp="1"/>
          </p:cNvSpPr>
          <p:nvPr>
            <p:ph type="body" sz="quarter" idx="3"/>
          </p:nvPr>
        </p:nvSpPr>
        <p:spPr>
          <a:xfrm>
            <a:off x="673100" y="4686300"/>
            <a:ext cx="5387975" cy="4440238"/>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lv-LV" noProof="0"/>
          </a:p>
        </p:txBody>
      </p:sp>
      <p:sp>
        <p:nvSpPr>
          <p:cNvPr id="6" name="Footer Placeholder 5"/>
          <p:cNvSpPr>
            <a:spLocks noGrp="1"/>
          </p:cNvSpPr>
          <p:nvPr>
            <p:ph type="ftr" sz="quarter" idx="4"/>
          </p:nvPr>
        </p:nvSpPr>
        <p:spPr>
          <a:xfrm>
            <a:off x="0" y="9371013"/>
            <a:ext cx="2917825" cy="493712"/>
          </a:xfrm>
          <a:prstGeom prst="rect">
            <a:avLst/>
          </a:prstGeom>
        </p:spPr>
        <p:txBody>
          <a:bodyPr vert="horz" lIns="91440" tIns="45720" rIns="91440" bIns="45720" rtlCol="0" anchor="b"/>
          <a:lstStyle>
            <a:lvl1pPr algn="l" defTabSz="939575" eaLnBrk="1" fontAlgn="auto" hangingPunct="1">
              <a:spcBef>
                <a:spcPts val="0"/>
              </a:spcBef>
              <a:spcAft>
                <a:spcPts val="0"/>
              </a:spcAft>
              <a:defRPr sz="1200">
                <a:latin typeface="+mn-lt"/>
                <a:cs typeface="+mn-cs"/>
              </a:defRPr>
            </a:lvl1pPr>
          </a:lstStyle>
          <a:p>
            <a:pPr>
              <a:defRPr/>
            </a:pPr>
            <a:endParaRPr lang="lv-LV"/>
          </a:p>
        </p:txBody>
      </p:sp>
      <p:sp>
        <p:nvSpPr>
          <p:cNvPr id="7" name="Slide Number Placeholder 6"/>
          <p:cNvSpPr>
            <a:spLocks noGrp="1"/>
          </p:cNvSpPr>
          <p:nvPr>
            <p:ph type="sldNum" sz="quarter" idx="5"/>
          </p:nvPr>
        </p:nvSpPr>
        <p:spPr>
          <a:xfrm>
            <a:off x="3814763" y="9371013"/>
            <a:ext cx="2917825" cy="4937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fld id="{98FE65CA-824E-4D57-ACF6-83330081AFEB}" type="slidenum">
              <a:rPr lang="lv-LV" altLang="en-US"/>
              <a:pPr/>
              <a:t>‹#›</a:t>
            </a:fld>
            <a:endParaRPr lang="lv-LV" altLang="en-US"/>
          </a:p>
        </p:txBody>
      </p:sp>
    </p:spTree>
    <p:extLst>
      <p:ext uri="{BB962C8B-B14F-4D97-AF65-F5344CB8AC3E}">
        <p14:creationId xmlns="" xmlns:p14="http://schemas.microsoft.com/office/powerpoint/2010/main" val="805264206"/>
      </p:ext>
    </p:extLst>
  </p:cSld>
  <p:clrMap bg1="lt1" tx1="dk1" bg2="lt2" tx2="dk2" accent1="accent1" accent2="accent2" accent3="accent3" accent4="accent4" accent5="accent5" accent6="accent6" hlink="hlink" folHlink="folHlink"/>
  <p:notesStyle>
    <a:lvl1pPr algn="l" defTabSz="938213" rtl="0" eaLnBrk="0" fontAlgn="base" hangingPunct="0">
      <a:spcBef>
        <a:spcPct val="30000"/>
      </a:spcBef>
      <a:spcAft>
        <a:spcPct val="0"/>
      </a:spcAft>
      <a:defRPr sz="1200" kern="1200">
        <a:solidFill>
          <a:schemeClr val="tx1"/>
        </a:solidFill>
        <a:latin typeface="+mn-lt"/>
        <a:ea typeface="+mn-ea"/>
        <a:cs typeface="+mn-cs"/>
      </a:defRPr>
    </a:lvl1pPr>
    <a:lvl2pPr marL="468313" algn="l" defTabSz="938213" rtl="0" eaLnBrk="0" fontAlgn="base" hangingPunct="0">
      <a:spcBef>
        <a:spcPct val="30000"/>
      </a:spcBef>
      <a:spcAft>
        <a:spcPct val="0"/>
      </a:spcAft>
      <a:defRPr sz="1200" kern="1200">
        <a:solidFill>
          <a:schemeClr val="tx1"/>
        </a:solidFill>
        <a:latin typeface="+mn-lt"/>
        <a:ea typeface="+mn-ea"/>
        <a:cs typeface="+mn-cs"/>
      </a:defRPr>
    </a:lvl2pPr>
    <a:lvl3pPr marL="938213" algn="l" defTabSz="938213" rtl="0" eaLnBrk="0" fontAlgn="base" hangingPunct="0">
      <a:spcBef>
        <a:spcPct val="30000"/>
      </a:spcBef>
      <a:spcAft>
        <a:spcPct val="0"/>
      </a:spcAft>
      <a:defRPr sz="1200" kern="1200">
        <a:solidFill>
          <a:schemeClr val="tx1"/>
        </a:solidFill>
        <a:latin typeface="+mn-lt"/>
        <a:ea typeface="+mn-ea"/>
        <a:cs typeface="+mn-cs"/>
      </a:defRPr>
    </a:lvl3pPr>
    <a:lvl4pPr marL="1408113" algn="l" defTabSz="938213" rtl="0" eaLnBrk="0" fontAlgn="base" hangingPunct="0">
      <a:spcBef>
        <a:spcPct val="30000"/>
      </a:spcBef>
      <a:spcAft>
        <a:spcPct val="0"/>
      </a:spcAft>
      <a:defRPr sz="1200" kern="1200">
        <a:solidFill>
          <a:schemeClr val="tx1"/>
        </a:solidFill>
        <a:latin typeface="+mn-lt"/>
        <a:ea typeface="+mn-ea"/>
        <a:cs typeface="+mn-cs"/>
      </a:defRPr>
    </a:lvl4pPr>
    <a:lvl5pPr marL="1878013" algn="l" defTabSz="938213" rtl="0" eaLnBrk="0" fontAlgn="base" hangingPunct="0">
      <a:spcBef>
        <a:spcPct val="30000"/>
      </a:spcBef>
      <a:spcAft>
        <a:spcPct val="0"/>
      </a:spcAft>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4340" name="Slide Number Placeholder 3"/>
          <p:cNvSpPr>
            <a:spLocks noGrp="1"/>
          </p:cNvSpPr>
          <p:nvPr>
            <p:ph type="sldNum" sz="quarter" idx="5"/>
          </p:nvPr>
        </p:nvSpPr>
        <p:spPr bwMode="auto">
          <a:noFill/>
          <a:ln>
            <a:miter lim="800000"/>
            <a:headEnd/>
            <a:tailEnd/>
          </a:ln>
        </p:spPr>
        <p:txBody>
          <a:bodyPr/>
          <a:lstStyle/>
          <a:p>
            <a:fld id="{63366E1D-71C4-428B-8CBA-5B217B5C03FE}" type="slidenum">
              <a:rPr lang="lv-LV" altLang="en-US"/>
              <a:pPr/>
              <a:t>2</a:t>
            </a:fld>
            <a:endParaRPr lang="lv-LV" altLang="en-US"/>
          </a:p>
        </p:txBody>
      </p:sp>
    </p:spTree>
    <p:extLst>
      <p:ext uri="{BB962C8B-B14F-4D97-AF65-F5344CB8AC3E}">
        <p14:creationId xmlns="" xmlns:p14="http://schemas.microsoft.com/office/powerpoint/2010/main" val="80236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B60EAFEB-DC7E-410F-BED4-35D10239C010}" type="slidenum">
              <a:rPr lang="lv-LV" altLang="en-US"/>
              <a:pPr/>
              <a:t>4</a:t>
            </a:fld>
            <a:endParaRPr lang="lv-LV" altLang="en-US"/>
          </a:p>
        </p:txBody>
      </p:sp>
    </p:spTree>
    <p:extLst>
      <p:ext uri="{BB962C8B-B14F-4D97-AF65-F5344CB8AC3E}">
        <p14:creationId xmlns="" xmlns:p14="http://schemas.microsoft.com/office/powerpoint/2010/main" val="2547718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B60EAFEB-DC7E-410F-BED4-35D10239C010}" type="slidenum">
              <a:rPr lang="lv-LV" altLang="en-US"/>
              <a:pPr/>
              <a:t>5</a:t>
            </a:fld>
            <a:endParaRPr lang="lv-LV" altLang="en-US"/>
          </a:p>
        </p:txBody>
      </p:sp>
    </p:spTree>
    <p:extLst>
      <p:ext uri="{BB962C8B-B14F-4D97-AF65-F5344CB8AC3E}">
        <p14:creationId xmlns="" xmlns:p14="http://schemas.microsoft.com/office/powerpoint/2010/main" val="2999190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B60EAFEB-DC7E-410F-BED4-35D10239C010}" type="slidenum">
              <a:rPr lang="lv-LV" altLang="en-US"/>
              <a:pPr/>
              <a:t>6</a:t>
            </a:fld>
            <a:endParaRPr lang="lv-LV" altLang="en-US"/>
          </a:p>
        </p:txBody>
      </p:sp>
    </p:spTree>
    <p:extLst>
      <p:ext uri="{BB962C8B-B14F-4D97-AF65-F5344CB8AC3E}">
        <p14:creationId xmlns="" xmlns:p14="http://schemas.microsoft.com/office/powerpoint/2010/main" val="3674930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lv-LV" sz="1200" kern="1200" dirty="0" smtClean="0">
                <a:solidFill>
                  <a:schemeClr val="tx1"/>
                </a:solidFill>
                <a:latin typeface="+mn-lt"/>
                <a:ea typeface="+mn-ea"/>
                <a:cs typeface="+mn-cs"/>
              </a:rPr>
              <a:t> 94% finansējums ir pieejams līdz 2018.gada beigām (katrai grupai ir noteikti 94%) </a:t>
            </a:r>
          </a:p>
          <a:p>
            <a:pPr>
              <a:buFontTx/>
              <a:buChar char="-"/>
            </a:pPr>
            <a:r>
              <a:rPr lang="lv-LV" sz="1200" kern="1200" dirty="0" smtClean="0">
                <a:solidFill>
                  <a:schemeClr val="tx1"/>
                </a:solidFill>
                <a:latin typeface="+mn-lt"/>
                <a:ea typeface="+mn-ea"/>
                <a:cs typeface="+mn-cs"/>
              </a:rPr>
              <a:t> 6% būs pieejami pēc EK snieguma ietvara - varēs iesniegt jaunus projektus vai iesniegt papildinājumus esošiem.</a:t>
            </a:r>
          </a:p>
          <a:p>
            <a:r>
              <a:rPr lang="lv-LV" sz="1200" kern="1200" dirty="0" smtClean="0">
                <a:solidFill>
                  <a:schemeClr val="tx1"/>
                </a:solidFill>
                <a:latin typeface="+mn-lt"/>
                <a:ea typeface="+mn-ea"/>
                <a:cs typeface="+mn-cs"/>
              </a:rPr>
              <a:t>-</a:t>
            </a:r>
            <a:r>
              <a:rPr lang="lv-LV" sz="1200" kern="1200" baseline="0" dirty="0" smtClean="0">
                <a:solidFill>
                  <a:schemeClr val="tx1"/>
                </a:solidFill>
                <a:latin typeface="+mn-lt"/>
                <a:ea typeface="+mn-ea"/>
                <a:cs typeface="+mn-cs"/>
              </a:rPr>
              <a:t> t</a:t>
            </a:r>
            <a:r>
              <a:rPr lang="lv-LV" sz="1200" kern="1200" dirty="0" smtClean="0">
                <a:solidFill>
                  <a:schemeClr val="tx1"/>
                </a:solidFill>
                <a:latin typeface="+mn-lt"/>
                <a:ea typeface="+mn-ea"/>
                <a:cs typeface="+mn-cs"/>
              </a:rPr>
              <a:t>ā kā katrai grupai ir noteikti 94%, tad priekšatlases (projektu konceptu konkurss 89 vai </a:t>
            </a:r>
            <a:r>
              <a:rPr lang="lv-LV" sz="1200" kern="1200" dirty="0" err="1" smtClean="0">
                <a:solidFill>
                  <a:schemeClr val="tx1"/>
                </a:solidFill>
                <a:latin typeface="+mn-lt"/>
                <a:ea typeface="+mn-ea"/>
                <a:cs typeface="+mn-cs"/>
              </a:rPr>
              <a:t>Att.Progr.skaņošana</a:t>
            </a:r>
            <a:r>
              <a:rPr lang="lv-LV" sz="1200" kern="1200" dirty="0" smtClean="0">
                <a:solidFill>
                  <a:schemeClr val="tx1"/>
                </a:solidFill>
                <a:latin typeface="+mn-lt"/>
                <a:ea typeface="+mn-ea"/>
                <a:cs typeface="+mn-cs"/>
              </a:rPr>
              <a:t> 9+21) veiksim tā, lai iekļautos šajos 94% līdz 2018.gada beigām.</a:t>
            </a:r>
          </a:p>
          <a:p>
            <a:endParaRPr lang="lv-LV" dirty="0"/>
          </a:p>
        </p:txBody>
      </p:sp>
      <p:sp>
        <p:nvSpPr>
          <p:cNvPr id="4" name="Slide Number Placeholder 3"/>
          <p:cNvSpPr>
            <a:spLocks noGrp="1"/>
          </p:cNvSpPr>
          <p:nvPr>
            <p:ph type="sldNum" sz="quarter" idx="10"/>
          </p:nvPr>
        </p:nvSpPr>
        <p:spPr/>
        <p:txBody>
          <a:bodyPr/>
          <a:lstStyle/>
          <a:p>
            <a:fld id="{98FE65CA-824E-4D57-ACF6-83330081AFEB}" type="slidenum">
              <a:rPr lang="lv-LV" altLang="en-US" smtClean="0"/>
              <a:pPr/>
              <a:t>23</a:t>
            </a:fld>
            <a:endParaRPr lang="lv-LV"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682875" y="0"/>
            <a:ext cx="3778250" cy="4165600"/>
          </a:xfrm>
          <a:prstGeom prst="rect">
            <a:avLst/>
          </a:prstGeom>
          <a:noFill/>
          <a:ln w="9525">
            <a:noFill/>
            <a:miter lim="800000"/>
            <a:headEnd/>
            <a:tailEnd/>
          </a:ln>
        </p:spPr>
      </p:pic>
      <p:pic>
        <p:nvPicPr>
          <p:cNvPr id="6" name="Picture 7"/>
          <p:cNvPicPr>
            <a:picLocks noChangeAspect="1"/>
          </p:cNvPicPr>
          <p:nvPr userDrawn="1"/>
        </p:nvPicPr>
        <p:blipFill>
          <a:blip r:embed="rId3" cstate="print"/>
          <a:srcRect/>
          <a:stretch>
            <a:fillRect/>
          </a:stretch>
        </p:blipFill>
        <p:spPr bwMode="auto">
          <a:xfrm>
            <a:off x="0" y="6621463"/>
            <a:ext cx="9144000" cy="246062"/>
          </a:xfrm>
          <a:prstGeom prst="rect">
            <a:avLst/>
          </a:prstGeom>
          <a:noFill/>
          <a:ln w="9525">
            <a:noFill/>
            <a:miter lim="800000"/>
            <a:headEnd/>
            <a:tailEnd/>
          </a:ln>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smtClean="0"/>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F62954E9-6ACE-404F-8ECE-5CBDB5AFD361}"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8D28C91D-F0E4-4026-BC28-63EBF4D82061}"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2590800" y="1752600"/>
            <a:ext cx="2895600" cy="437356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715000" y="1752600"/>
            <a:ext cx="2971800" cy="437357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2"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07E0CEDB-8C35-4889-A2EB-5958BE9A9531}"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9"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4"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5" name="Content Placeholder 2"/>
          <p:cNvSpPr>
            <a:spLocks noGrp="1"/>
          </p:cNvSpPr>
          <p:nvPr>
            <p:ph sz="half" idx="1"/>
          </p:nvPr>
        </p:nvSpPr>
        <p:spPr>
          <a:xfrm>
            <a:off x="2590800" y="2386940"/>
            <a:ext cx="2895600" cy="373922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3"/>
          <p:cNvSpPr>
            <a:spLocks noGrp="1"/>
          </p:cNvSpPr>
          <p:nvPr>
            <p:ph sz="half" idx="2"/>
          </p:nvPr>
        </p:nvSpPr>
        <p:spPr>
          <a:xfrm>
            <a:off x="5715000" y="2386940"/>
            <a:ext cx="2971800" cy="373923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Text Placeholder 21"/>
          <p:cNvSpPr>
            <a:spLocks noGrp="1"/>
          </p:cNvSpPr>
          <p:nvPr>
            <p:ph type="body" sz="quarter" idx="16"/>
          </p:nvPr>
        </p:nvSpPr>
        <p:spPr>
          <a:xfrm>
            <a:off x="2590800" y="1852613"/>
            <a:ext cx="28956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3" name="Text Placeholder 21"/>
          <p:cNvSpPr>
            <a:spLocks noGrp="1"/>
          </p:cNvSpPr>
          <p:nvPr>
            <p:ph type="body" sz="quarter" idx="17"/>
          </p:nvPr>
        </p:nvSpPr>
        <p:spPr>
          <a:xfrm>
            <a:off x="5715000" y="1851953"/>
            <a:ext cx="29718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3"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Slide Number Placeholder 22"/>
          <p:cNvSpPr>
            <a:spLocks noGrp="1"/>
          </p:cNvSpPr>
          <p:nvPr>
            <p:ph type="sldNum" sz="quarter" idx="18"/>
          </p:nvPr>
        </p:nvSpPr>
        <p:spPr>
          <a:xfrm>
            <a:off x="8534400" y="6324600"/>
            <a:ext cx="304800" cy="304800"/>
          </a:xfrm>
        </p:spPr>
        <p:txBody>
          <a:bodyPr/>
          <a:lstStyle>
            <a:lvl1pPr>
              <a:defRPr sz="1000">
                <a:latin typeface="Verdana" pitchFamily="34" charset="0"/>
              </a:defRPr>
            </a:lvl1pPr>
          </a:lstStyle>
          <a:p>
            <a:fld id="{2E820BBE-EB57-4EE8-9A6E-4F225C7DB67F}"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3"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6"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04F23042-6B17-454E-A679-E5070FD9E6B4}"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6"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5"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604A07D2-B105-49E8-84DD-B52476E37630}"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272975"/>
            <a:ext cx="2751026" cy="1162051"/>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69527" y="273054"/>
            <a:ext cx="3269672" cy="585312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90800" y="1435119"/>
            <a:ext cx="2751026" cy="469106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E686F27E-D2F5-4EB3-B1EE-3F24A0F49E0D}"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cstate="print"/>
          <a:srcRect/>
          <a:stretch>
            <a:fillRect/>
          </a:stretch>
        </p:blipFill>
        <p:spPr bwMode="auto">
          <a:xfrm>
            <a:off x="0" y="6621463"/>
            <a:ext cx="9144000" cy="246062"/>
          </a:xfrm>
          <a:prstGeom prst="rect">
            <a:avLst/>
          </a:prstGeom>
          <a:noFill/>
          <a:ln w="9525">
            <a:noFill/>
            <a:miter lim="800000"/>
            <a:headEnd/>
            <a:tailEnd/>
          </a:ln>
        </p:spPr>
      </p:pic>
      <p:pic>
        <p:nvPicPr>
          <p:cNvPr id="5" name="Picture 6"/>
          <p:cNvPicPr>
            <a:picLocks noChangeAspect="1"/>
          </p:cNvPicPr>
          <p:nvPr userDrawn="1"/>
        </p:nvPicPr>
        <p:blipFill>
          <a:blip r:embed="rId3" cstate="print"/>
          <a:srcRect/>
          <a:stretch>
            <a:fillRect/>
          </a:stretch>
        </p:blipFill>
        <p:spPr bwMode="auto">
          <a:xfrm>
            <a:off x="2682875" y="0"/>
            <a:ext cx="3778250" cy="4165600"/>
          </a:xfrm>
          <a:prstGeom prst="rect">
            <a:avLst/>
          </a:prstGeom>
          <a:noFill/>
          <a:ln w="9525">
            <a:noFill/>
            <a:miter lim="800000"/>
            <a:headEnd/>
            <a:tailEnd/>
          </a:ln>
        </p:spPr>
      </p:pic>
      <p:sp>
        <p:nvSpPr>
          <p:cNvPr id="9"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3957" tIns="46979" rIns="93957" bIns="46979" numCol="1" anchor="ctr" anchorCtr="0" compatLnSpc="1">
            <a:prstTxWarp prst="textNoShape">
              <a:avLst/>
            </a:prstTxWarp>
          </a:bodyPr>
          <a:lstStyle/>
          <a:p>
            <a:pPr lvl="0"/>
            <a:r>
              <a:rPr lang="en-US" altLang="lv-LV"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bodyPr>
          <a:lstStyle/>
          <a:p>
            <a:pPr lvl="0"/>
            <a:r>
              <a:rPr lang="en-US" altLang="lv-LV" smtClean="0"/>
              <a:t>Click to edit Master text styles</a:t>
            </a:r>
          </a:p>
          <a:p>
            <a:pPr lvl="1"/>
            <a:r>
              <a:rPr lang="en-US" altLang="lv-LV" smtClean="0"/>
              <a:t>Second level</a:t>
            </a:r>
          </a:p>
          <a:p>
            <a:pPr lvl="2"/>
            <a:r>
              <a:rPr lang="en-US" altLang="lv-LV" smtClean="0"/>
              <a:t>Third level</a:t>
            </a:r>
          </a:p>
          <a:p>
            <a:pPr lvl="3"/>
            <a:r>
              <a:rPr lang="en-US" altLang="lv-LV" smtClean="0"/>
              <a:t>Fourth level</a:t>
            </a:r>
          </a:p>
          <a:p>
            <a:pPr lvl="4"/>
            <a:r>
              <a:rPr lang="en-US" altLang="lv-LV"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3957" tIns="46979" rIns="93957" bIns="46979" rtlCol="0" anchor="ctr"/>
          <a:lstStyle>
            <a:lvl1pPr algn="l" defTabSz="939575" eaLnBrk="1" fontAlgn="auto" hangingPunct="1">
              <a:spcBef>
                <a:spcPts val="0"/>
              </a:spcBef>
              <a:spcAft>
                <a:spcPts val="0"/>
              </a:spcAft>
              <a:defRPr sz="1200">
                <a:solidFill>
                  <a:schemeClr val="tx1">
                    <a:tint val="75000"/>
                  </a:schemeClr>
                </a:solidFill>
                <a:latin typeface="+mn-lt"/>
                <a:cs typeface="+mn-cs"/>
              </a:defRPr>
            </a:lvl1pPr>
          </a:lstStyle>
          <a:p>
            <a:pPr>
              <a:defRPr/>
            </a:pPr>
            <a:fld id="{0CFC4338-C7A4-423B-BEBD-D7F812428013}" type="datetime1">
              <a:rPr lang="en-US"/>
              <a:pPr>
                <a:defRPr/>
              </a:pPr>
              <a:t>11/3/2015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3957" tIns="46979" rIns="93957" bIns="46979" rtlCol="0" anchor="ctr"/>
          <a:lstStyle>
            <a:lvl1pPr algn="ctr" defTabSz="939575"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3957" tIns="46979" rIns="93957" bIns="46979" numCol="1" anchor="ctr" anchorCtr="0" compatLnSpc="1">
            <a:prstTxWarp prst="textNoShape">
              <a:avLst/>
            </a:prstTxWarp>
          </a:bodyPr>
          <a:lstStyle>
            <a:lvl1pPr algn="r" eaLnBrk="1" hangingPunct="1">
              <a:defRPr sz="1200">
                <a:solidFill>
                  <a:srgbClr val="898989"/>
                </a:solidFill>
              </a:defRPr>
            </a:lvl1pPr>
          </a:lstStyle>
          <a:p>
            <a:fld id="{545680FA-EB0A-4E92-900B-7F2A74F626A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Lst>
  <p:timing>
    <p:tnLst>
      <p:par>
        <p:cTn id="1" dur="indefinite" restart="never" nodeType="tmRoot"/>
      </p:par>
    </p:tnLst>
  </p:timing>
  <p:hf hdr="0" ftr="0" dt="0"/>
  <p:txStyles>
    <p:titleStyle>
      <a:lvl1pPr algn="ctr" defTabSz="938213" rtl="0" eaLnBrk="0" fontAlgn="base" hangingPunct="0">
        <a:spcBef>
          <a:spcPct val="0"/>
        </a:spcBef>
        <a:spcAft>
          <a:spcPct val="0"/>
        </a:spcAft>
        <a:defRPr sz="4500" kern="1200">
          <a:solidFill>
            <a:schemeClr val="tx1"/>
          </a:solidFill>
          <a:latin typeface="+mj-lt"/>
          <a:ea typeface="+mj-ea"/>
          <a:cs typeface="+mj-cs"/>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p:titleStyle>
    <p:bodyStyle>
      <a:lvl1pPr marL="350838" indent="-350838" algn="l" defTabSz="938213" rtl="0" eaLnBrk="0" fontAlgn="base" hangingPunct="0">
        <a:spcBef>
          <a:spcPct val="20000"/>
        </a:spcBef>
        <a:spcAft>
          <a:spcPct val="0"/>
        </a:spcAft>
        <a:buFont typeface="Arial" charset="0"/>
        <a:buChar char="•"/>
        <a:defRPr sz="3300" kern="1200">
          <a:solidFill>
            <a:schemeClr val="tx1"/>
          </a:solidFill>
          <a:latin typeface="+mn-lt"/>
          <a:ea typeface="+mn-ea"/>
          <a:cs typeface="+mn-cs"/>
        </a:defRPr>
      </a:lvl1pPr>
      <a:lvl2pPr marL="762000" indent="-292100" algn="l" defTabSz="938213" rtl="0" eaLnBrk="0" fontAlgn="base" hangingPunct="0">
        <a:spcBef>
          <a:spcPct val="20000"/>
        </a:spcBef>
        <a:spcAft>
          <a:spcPct val="0"/>
        </a:spcAft>
        <a:buFont typeface="Arial" charset="0"/>
        <a:buChar char="–"/>
        <a:defRPr sz="2900" kern="1200">
          <a:solidFill>
            <a:schemeClr val="tx1"/>
          </a:solidFill>
          <a:latin typeface="+mn-lt"/>
          <a:ea typeface="+mn-ea"/>
          <a:cs typeface="+mn-cs"/>
        </a:defRPr>
      </a:lvl2pPr>
      <a:lvl3pPr marL="1173163" indent="-233363" algn="l" defTabSz="938213"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430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4pPr>
      <a:lvl5pPr marL="21129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85800" y="3217273"/>
            <a:ext cx="7772400" cy="2528639"/>
          </a:xfrm>
        </p:spPr>
        <p:txBody>
          <a:bodyPr>
            <a:normAutofit/>
          </a:bodyPr>
          <a:lstStyle/>
          <a:p>
            <a:r>
              <a:rPr lang="lv-LV" sz="2400" dirty="0" smtClean="0"/>
              <a:t>Atbalsts publiskai infrastruktūrai uzņēmējdarbības veicināšanai un degradēto teritoriju atjaunošanai</a:t>
            </a:r>
            <a:r>
              <a:rPr lang="lv-LV" sz="2800" dirty="0" smtClean="0"/>
              <a:t/>
            </a:r>
            <a:br>
              <a:rPr lang="lv-LV" sz="2800" dirty="0" smtClean="0"/>
            </a:br>
            <a:r>
              <a:rPr lang="lv-LV" sz="1600" dirty="0" smtClean="0"/>
              <a:t> </a:t>
            </a:r>
            <a:r>
              <a:rPr lang="lv-LV" sz="2800" dirty="0" smtClean="0"/>
              <a:t/>
            </a:r>
            <a:br>
              <a:rPr lang="lv-LV" sz="2800" dirty="0" smtClean="0"/>
            </a:br>
            <a:r>
              <a:rPr lang="lv-LV" sz="2400" dirty="0" smtClean="0"/>
              <a:t>(SAM 3.3.1. un SAM 5.6.2.)</a:t>
            </a:r>
            <a:r>
              <a:rPr lang="lv-LV" sz="2800" dirty="0" smtClean="0"/>
              <a:t/>
            </a:r>
            <a:br>
              <a:rPr lang="lv-LV" sz="2800" dirty="0" smtClean="0"/>
            </a:br>
            <a:r>
              <a:rPr lang="lv-LV" sz="1600" dirty="0" smtClean="0"/>
              <a:t/>
            </a:r>
            <a:br>
              <a:rPr lang="lv-LV" sz="1600" dirty="0" smtClean="0"/>
            </a:br>
            <a:r>
              <a:rPr lang="lv-LV" sz="1300" dirty="0" smtClean="0">
                <a:solidFill>
                  <a:schemeClr val="bg1">
                    <a:lumMod val="50000"/>
                  </a:schemeClr>
                </a:solidFill>
              </a:rPr>
              <a:t>Reģionālais seminārs Cēsīs, 04.11.2015.</a:t>
            </a:r>
            <a:endParaRPr lang="lv-LV" altLang="en-US" sz="1300" dirty="0" smtClean="0">
              <a:solidFill>
                <a:schemeClr val="bg1">
                  <a:lumMod val="50000"/>
                </a:schemeClr>
              </a:solidFill>
            </a:endParaRPr>
          </a:p>
        </p:txBody>
      </p:sp>
      <p:pic>
        <p:nvPicPr>
          <p:cNvPr id="5" name="Picture 4" descr="gg"/>
          <p:cNvPicPr/>
          <p:nvPr/>
        </p:nvPicPr>
        <p:blipFill>
          <a:blip r:embed="rId2" cstate="print"/>
          <a:srcRect/>
          <a:stretch>
            <a:fillRect/>
          </a:stretch>
        </p:blipFill>
        <p:spPr bwMode="auto">
          <a:xfrm>
            <a:off x="2652712" y="5528930"/>
            <a:ext cx="3838575" cy="107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475" y="1466850"/>
            <a:ext cx="4215466" cy="5043488"/>
          </a:xfrm>
          <a:solidFill>
            <a:schemeClr val="bg1">
              <a:alpha val="65000"/>
            </a:schemeClr>
          </a:solidFill>
        </p:spPr>
        <p:txBody>
          <a:bodyPr>
            <a:noAutofit/>
          </a:bodyPr>
          <a:lstStyle/>
          <a:p>
            <a:pPr marL="469900" lvl="1" indent="0" algn="just">
              <a:buFont typeface="Arial" charset="0"/>
              <a:buNone/>
              <a:defRPr/>
            </a:pPr>
            <a:endParaRPr lang="lv-LV" sz="1600" dirty="0" smtClean="0">
              <a:latin typeface="Arial" pitchFamily="34" charset="0"/>
              <a:cs typeface="Arial"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Projekta iesniedzējam nepieciešams komersanta “</a:t>
            </a:r>
            <a:r>
              <a:rPr lang="lv-LV" sz="1600" b="1" dirty="0" smtClean="0">
                <a:solidFill>
                  <a:srgbClr val="FF0000"/>
                </a:solidFill>
                <a:latin typeface="Arial" pitchFamily="34" charset="0"/>
                <a:cs typeface="Arial" pitchFamily="34" charset="0"/>
              </a:rPr>
              <a:t>Apliecinājums par interesi</a:t>
            </a:r>
            <a:r>
              <a:rPr lang="lv-LV" sz="1600" b="1" dirty="0" smtClean="0">
                <a:latin typeface="Arial" pitchFamily="34" charset="0"/>
                <a:cs typeface="Arial" pitchFamily="34" charset="0"/>
              </a:rPr>
              <a:t>”, kurā komersants apliecina, ka:</a:t>
            </a:r>
          </a:p>
          <a:p>
            <a:pPr lvl="2" algn="just">
              <a:buFont typeface="Arial" pitchFamily="34" charset="0"/>
              <a:buChar char="‒"/>
              <a:defRPr/>
            </a:pPr>
            <a:r>
              <a:rPr lang="lv-LV" sz="1600" dirty="0" smtClean="0">
                <a:latin typeface="Arial" pitchFamily="34" charset="0"/>
                <a:cs typeface="Arial" pitchFamily="34" charset="0"/>
              </a:rPr>
              <a:t>komersanta komercdarbībai ir nepieciešama pašvaldības plānotā infrastruktūra</a:t>
            </a:r>
          </a:p>
          <a:p>
            <a:pPr lvl="2" algn="just">
              <a:buFont typeface="Arial" pitchFamily="34" charset="0"/>
              <a:buChar char="‒"/>
              <a:defRPr/>
            </a:pPr>
            <a:r>
              <a:rPr lang="lv-LV" sz="1600" dirty="0" smtClean="0">
                <a:latin typeface="Arial" pitchFamily="34" charset="0"/>
                <a:cs typeface="Arial" pitchFamily="34" charset="0"/>
              </a:rPr>
              <a:t>komersants radīs noteiktu skaitu jaunu darbavietu un piesaistīs nefinanšu investīcijas, ja projekts tiks īstenots</a:t>
            </a:r>
          </a:p>
          <a:p>
            <a:pPr lvl="2" algn="just">
              <a:buFont typeface="Arial" pitchFamily="34" charset="0"/>
              <a:buChar char="‒"/>
              <a:defRPr/>
            </a:pPr>
            <a:r>
              <a:rPr lang="lv-LV" sz="1600" dirty="0" smtClean="0">
                <a:latin typeface="Arial" pitchFamily="34" charset="0"/>
                <a:cs typeface="Arial" pitchFamily="34" charset="0"/>
              </a:rPr>
              <a:t>darbavietas tiks radītas un nefinanšu investīcijas tiks piesaistītas noteiktā laika posmā</a:t>
            </a:r>
            <a:endParaRPr lang="lv-LV" sz="1600" dirty="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a:defRPr/>
            </a:pPr>
            <a:endParaRPr lang="lv-LV" sz="1600" dirty="0">
              <a:latin typeface="Arial" pitchFamily="34" charset="0"/>
              <a:ea typeface="+mn-ea"/>
              <a:cs typeface="Arial" pitchFamily="34" charset="0"/>
            </a:endParaRPr>
          </a:p>
          <a:p>
            <a:pPr marL="469900" lvl="1" indent="0" algn="just">
              <a:buFont typeface="Arial" charset="0"/>
              <a:buNone/>
              <a:defRPr/>
            </a:pPr>
            <a:endParaRPr lang="lv-LV" sz="1600" dirty="0" smtClean="0">
              <a:latin typeface="Arial" pitchFamily="34" charset="0"/>
              <a:cs typeface="Arial" pitchFamily="34" charset="0"/>
            </a:endParaRPr>
          </a:p>
          <a:p>
            <a:pPr algn="just">
              <a:defRPr/>
            </a:pPr>
            <a:endParaRPr lang="lv-LV" sz="1400" dirty="0">
              <a:latin typeface="Arial" pitchFamily="34" charset="0"/>
              <a:cs typeface="Arial" pitchFamily="34" charset="0"/>
            </a:endParaRPr>
          </a:p>
        </p:txBody>
      </p:sp>
      <p:sp>
        <p:nvSpPr>
          <p:cNvPr id="21508" name="Slide Number Placeholder 5"/>
          <p:cNvSpPr>
            <a:spLocks noGrp="1"/>
          </p:cNvSpPr>
          <p:nvPr>
            <p:ph type="sldNum" sz="quarter" idx="13"/>
          </p:nvPr>
        </p:nvSpPr>
        <p:spPr bwMode="auto">
          <a:xfrm>
            <a:off x="8534400" y="6324600"/>
            <a:ext cx="412376" cy="304800"/>
          </a:xfrm>
          <a:noFill/>
          <a:ln>
            <a:miter lim="800000"/>
            <a:headEnd/>
            <a:tailEnd/>
          </a:ln>
        </p:spPr>
        <p:txBody>
          <a:bodyPr/>
          <a:lstStyle/>
          <a:p>
            <a:fld id="{4D3A3D1F-ABBA-4644-9345-D0E927F6AB35}" type="slidenum">
              <a:rPr lang="en-US" altLang="en-US"/>
              <a:pPr/>
              <a:t>10</a:t>
            </a:fld>
            <a:endParaRPr lang="en-US" altLang="en-US" dirty="0"/>
          </a:p>
        </p:txBody>
      </p:sp>
      <p:sp>
        <p:nvSpPr>
          <p:cNvPr id="6"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(4)</a:t>
            </a:r>
          </a:p>
        </p:txBody>
      </p:sp>
      <p:pic>
        <p:nvPicPr>
          <p:cNvPr id="1027" name="Picture 3"/>
          <p:cNvPicPr>
            <a:picLocks noChangeAspect="1" noChangeArrowheads="1"/>
          </p:cNvPicPr>
          <p:nvPr/>
        </p:nvPicPr>
        <p:blipFill>
          <a:blip r:embed="rId2" cstate="print"/>
          <a:srcRect/>
          <a:stretch>
            <a:fillRect/>
          </a:stretch>
        </p:blipFill>
        <p:spPr bwMode="auto">
          <a:xfrm>
            <a:off x="4994548" y="1622611"/>
            <a:ext cx="3629502" cy="4829127"/>
          </a:xfrm>
          <a:prstGeom prst="rect">
            <a:avLst/>
          </a:prstGeom>
          <a:noFill/>
          <a:ln w="9525">
            <a:solidFill>
              <a:schemeClr val="tx1"/>
            </a:solidFill>
            <a:miter lim="800000"/>
            <a:headEnd/>
            <a:tailEnd/>
          </a:ln>
        </p:spPr>
      </p:pic>
      <p:sp>
        <p:nvSpPr>
          <p:cNvPr id="7" name="Right Arrow 6"/>
          <p:cNvSpPr/>
          <p:nvPr/>
        </p:nvSpPr>
        <p:spPr>
          <a:xfrm>
            <a:off x="932688" y="5949696"/>
            <a:ext cx="3694176" cy="7498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smtClean="0"/>
              <a:t>Veidlapas piemērs (rekomendējošs)</a:t>
            </a:r>
            <a:endParaRPr lang="en-US" dirty="0"/>
          </a:p>
        </p:txBody>
      </p:sp>
    </p:spTree>
    <p:extLst>
      <p:ext uri="{BB962C8B-B14F-4D97-AF65-F5344CB8AC3E}">
        <p14:creationId xmlns="" xmlns:p14="http://schemas.microsoft.com/office/powerpoint/2010/main" val="2278610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475" y="1466850"/>
            <a:ext cx="8061325" cy="5043488"/>
          </a:xfrm>
          <a:solidFill>
            <a:schemeClr val="bg1">
              <a:alpha val="65000"/>
            </a:schemeClr>
          </a:solidFill>
        </p:spPr>
        <p:txBody>
          <a:bodyPr>
            <a:noAutofit/>
          </a:bodyPr>
          <a:lstStyle/>
          <a:p>
            <a:pPr marL="469900" lvl="1" indent="0" algn="just">
              <a:buNone/>
              <a:defRPr/>
            </a:pPr>
            <a:endParaRPr lang="lv-LV" sz="1600" b="1" dirty="0" smtClean="0">
              <a:solidFill>
                <a:srgbClr val="FF0000"/>
              </a:solidFill>
              <a:latin typeface="Arial" pitchFamily="34" charset="0"/>
              <a:cs typeface="Arial" pitchFamily="34" charset="0"/>
            </a:endParaRPr>
          </a:p>
          <a:p>
            <a:pPr marL="469900" lvl="1" indent="0" algn="just">
              <a:buNone/>
              <a:defRPr/>
            </a:pPr>
            <a:r>
              <a:rPr lang="lv-LV" sz="1600" b="1" dirty="0" smtClean="0">
                <a:solidFill>
                  <a:srgbClr val="FF0000"/>
                </a:solidFill>
                <a:latin typeface="Arial" pitchFamily="34" charset="0"/>
                <a:cs typeface="Arial" pitchFamily="34" charset="0"/>
              </a:rPr>
              <a:t>Ja pašvaldību grupa (9; 21, 89, Latgale) sasniedz savu rādītāju summu, tad:</a:t>
            </a:r>
            <a:r>
              <a:rPr lang="lv-LV" sz="1600" b="1" dirty="0" smtClean="0">
                <a:latin typeface="Arial" pitchFamily="34" charset="0"/>
                <a:cs typeface="Arial" pitchFamily="34" charset="0"/>
              </a:rPr>
              <a:t>	</a:t>
            </a:r>
            <a:endParaRPr lang="lv-LV" sz="1600" dirty="0" smtClean="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atsevišķos projektos jānodrošina vismaz A un B rādītāju summu naudas ekvivalenta izteiksmē tādā apmērā, kas ir vienāda vai lielāka par piešķirtā ERAF finansējuma (</a:t>
            </a:r>
            <a:r>
              <a:rPr lang="lv-LV" sz="1600" b="1" dirty="0" smtClean="0">
                <a:latin typeface="Arial" pitchFamily="34" charset="0"/>
                <a:cs typeface="Arial" pitchFamily="34" charset="0"/>
              </a:rPr>
              <a:t>C</a:t>
            </a:r>
            <a:r>
              <a:rPr lang="lv-LV" sz="1600" dirty="0" smtClean="0">
                <a:latin typeface="Arial" pitchFamily="34" charset="0"/>
                <a:cs typeface="Arial" pitchFamily="34" charset="0"/>
              </a:rPr>
              <a:t>) apmēru:</a:t>
            </a:r>
          </a:p>
          <a:p>
            <a:pPr marL="469900" lvl="1" indent="0" algn="just">
              <a:buFont typeface="Arial" charset="0"/>
              <a:buNone/>
              <a:defRPr/>
            </a:pPr>
            <a:r>
              <a:rPr lang="lv-LV" sz="1600" b="1" i="1" dirty="0" smtClean="0">
                <a:latin typeface="Arial" pitchFamily="34" charset="0"/>
                <a:cs typeface="Arial" pitchFamily="34" charset="0"/>
              </a:rPr>
              <a:t>			</a:t>
            </a:r>
          </a:p>
          <a:p>
            <a:pPr marL="469900" lvl="1" indent="0" algn="ctr">
              <a:buFont typeface="Arial" charset="0"/>
              <a:buNone/>
              <a:defRPr/>
            </a:pPr>
            <a:r>
              <a:rPr lang="lv-LV" b="1" i="1" dirty="0" smtClean="0">
                <a:latin typeface="Arial" pitchFamily="34" charset="0"/>
                <a:cs typeface="Arial" pitchFamily="34" charset="0"/>
              </a:rPr>
              <a:t>A × 41000 + B ≥ </a:t>
            </a:r>
            <a:r>
              <a:rPr lang="lv-LV" b="1" i="1" dirty="0" smtClean="0">
                <a:solidFill>
                  <a:schemeClr val="accent2"/>
                </a:solidFill>
                <a:latin typeface="Arial" pitchFamily="34" charset="0"/>
                <a:cs typeface="Arial" pitchFamily="34" charset="0"/>
              </a:rPr>
              <a:t>C</a:t>
            </a:r>
          </a:p>
        </p:txBody>
      </p:sp>
      <p:sp>
        <p:nvSpPr>
          <p:cNvPr id="21508" name="Slide Number Placeholder 5"/>
          <p:cNvSpPr>
            <a:spLocks noGrp="1"/>
          </p:cNvSpPr>
          <p:nvPr>
            <p:ph type="sldNum" sz="quarter" idx="13"/>
          </p:nvPr>
        </p:nvSpPr>
        <p:spPr bwMode="auto">
          <a:xfrm>
            <a:off x="8534400" y="6279775"/>
            <a:ext cx="430306" cy="304800"/>
          </a:xfrm>
          <a:noFill/>
          <a:ln>
            <a:miter lim="800000"/>
            <a:headEnd/>
            <a:tailEnd/>
          </a:ln>
        </p:spPr>
        <p:txBody>
          <a:bodyPr/>
          <a:lstStyle/>
          <a:p>
            <a:fld id="{4D3A3D1F-ABBA-4644-9345-D0E927F6AB35}" type="slidenum">
              <a:rPr lang="en-US" altLang="en-US"/>
              <a:pPr/>
              <a:t>11</a:t>
            </a:fld>
            <a:endParaRPr lang="en-US" altLang="en-US" dirty="0"/>
          </a:p>
        </p:txBody>
      </p:sp>
      <p:sp>
        <p:nvSpPr>
          <p:cNvPr id="8" name="TextBox 7"/>
          <p:cNvSpPr txBox="1"/>
          <p:nvPr/>
        </p:nvSpPr>
        <p:spPr>
          <a:xfrm>
            <a:off x="1718736" y="4228597"/>
            <a:ext cx="1926933" cy="492443"/>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Parastos gadījumos:</a:t>
            </a:r>
            <a:endParaRPr lang="lv-LV" sz="1400" dirty="0">
              <a:latin typeface="Arial" pitchFamily="34" charset="0"/>
              <a:cs typeface="Arial" pitchFamily="34" charset="0"/>
            </a:endParaRPr>
          </a:p>
          <a:p>
            <a:pPr marL="0" lvl="1" indent="0" algn="ctr">
              <a:buNone/>
              <a:defRPr/>
            </a:pPr>
            <a:r>
              <a:rPr lang="lv-LV" sz="1200" b="1" i="1" dirty="0">
                <a:latin typeface="Arial" pitchFamily="34" charset="0"/>
                <a:cs typeface="Arial" pitchFamily="34" charset="0"/>
              </a:rPr>
              <a:t>A × </a:t>
            </a:r>
            <a:r>
              <a:rPr lang="lv-LV" sz="1200" b="1" i="1" dirty="0" smtClean="0">
                <a:latin typeface="Arial" pitchFamily="34" charset="0"/>
                <a:cs typeface="Arial" pitchFamily="34" charset="0"/>
              </a:rPr>
              <a:t>41000 ≥</a:t>
            </a:r>
            <a:r>
              <a:rPr lang="lv-LV" sz="1200" b="1" i="1" dirty="0" smtClean="0">
                <a:solidFill>
                  <a:schemeClr val="tx2">
                    <a:lumMod val="60000"/>
                    <a:lumOff val="40000"/>
                  </a:schemeClr>
                </a:solidFill>
                <a:latin typeface="Arial" pitchFamily="34" charset="0"/>
                <a:cs typeface="Arial" pitchFamily="34" charset="0"/>
              </a:rPr>
              <a:t> C </a:t>
            </a:r>
            <a:r>
              <a:rPr lang="lv-LV" sz="1200" b="1" i="1" dirty="0" smtClean="0">
                <a:latin typeface="Arial" pitchFamily="34" charset="0"/>
                <a:cs typeface="Arial" pitchFamily="34" charset="0"/>
              </a:rPr>
              <a:t>un B</a:t>
            </a:r>
            <a:r>
              <a:rPr lang="lv-LV" sz="1200" b="1" i="1" dirty="0">
                <a:latin typeface="Arial" pitchFamily="34" charset="0"/>
                <a:cs typeface="Arial" pitchFamily="34" charset="0"/>
              </a:rPr>
              <a:t> ≥</a:t>
            </a:r>
            <a:r>
              <a:rPr lang="lv-LV" sz="1200" b="1" i="1" dirty="0">
                <a:solidFill>
                  <a:schemeClr val="tx2">
                    <a:lumMod val="60000"/>
                    <a:lumOff val="40000"/>
                  </a:schemeClr>
                </a:solidFill>
                <a:latin typeface="Arial" pitchFamily="34" charset="0"/>
                <a:cs typeface="Arial" pitchFamily="34" charset="0"/>
              </a:rPr>
              <a:t> C</a:t>
            </a:r>
          </a:p>
        </p:txBody>
      </p:sp>
      <p:sp>
        <p:nvSpPr>
          <p:cNvPr id="42" name="TextBox 41"/>
          <p:cNvSpPr txBox="1"/>
          <p:nvPr/>
        </p:nvSpPr>
        <p:spPr>
          <a:xfrm>
            <a:off x="5510258" y="4245826"/>
            <a:ext cx="2011680" cy="492443"/>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Atsevišķos gadījumos:</a:t>
            </a:r>
            <a:endParaRPr lang="lv-LV" sz="1400" dirty="0">
              <a:latin typeface="Arial" pitchFamily="34" charset="0"/>
              <a:cs typeface="Arial" pitchFamily="34" charset="0"/>
            </a:endParaRPr>
          </a:p>
          <a:p>
            <a:pPr marL="0" lvl="1" indent="0" algn="ctr">
              <a:buNone/>
              <a:defRPr/>
            </a:pPr>
            <a:r>
              <a:rPr lang="lv-LV" sz="1200" b="1" i="1" dirty="0">
                <a:latin typeface="Arial" pitchFamily="34" charset="0"/>
                <a:cs typeface="Arial" pitchFamily="34" charset="0"/>
              </a:rPr>
              <a:t>A × 41000 + B </a:t>
            </a:r>
            <a:r>
              <a:rPr lang="lv-LV" sz="1200" b="1" i="1" dirty="0" smtClean="0">
                <a:latin typeface="Arial" pitchFamily="34" charset="0"/>
                <a:cs typeface="Arial" pitchFamily="34" charset="0"/>
              </a:rPr>
              <a:t>≥ </a:t>
            </a:r>
            <a:r>
              <a:rPr lang="lv-LV" sz="1200" b="1" i="1" dirty="0" smtClean="0">
                <a:solidFill>
                  <a:srgbClr val="FF0000"/>
                </a:solidFill>
                <a:latin typeface="Arial" pitchFamily="34" charset="0"/>
                <a:cs typeface="Arial" pitchFamily="34" charset="0"/>
              </a:rPr>
              <a:t>C</a:t>
            </a:r>
            <a:endParaRPr lang="lv-LV" sz="1200" b="1" i="1" dirty="0">
              <a:solidFill>
                <a:srgbClr val="FF0000"/>
              </a:solidFill>
              <a:latin typeface="Arial" pitchFamily="34" charset="0"/>
              <a:cs typeface="Arial" pitchFamily="34" charset="0"/>
            </a:endParaRPr>
          </a:p>
        </p:txBody>
      </p:sp>
      <p:sp>
        <p:nvSpPr>
          <p:cNvPr id="54" name="TextBox 53"/>
          <p:cNvSpPr txBox="1"/>
          <p:nvPr/>
        </p:nvSpPr>
        <p:spPr>
          <a:xfrm>
            <a:off x="1423789" y="6066682"/>
            <a:ext cx="2543912" cy="523220"/>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Ekvivalents projekta </a:t>
            </a:r>
            <a:r>
              <a:rPr lang="lv-LV" sz="1400" dirty="0">
                <a:latin typeface="Arial" pitchFamily="34" charset="0"/>
                <a:cs typeface="Arial" pitchFamily="34" charset="0"/>
              </a:rPr>
              <a:t>ERAF </a:t>
            </a:r>
            <a:r>
              <a:rPr lang="lv-LV" sz="1400" dirty="0" smtClean="0">
                <a:latin typeface="Arial" pitchFamily="34" charset="0"/>
                <a:cs typeface="Arial" pitchFamily="34" charset="0"/>
              </a:rPr>
              <a:t>finansējuma proporcijai </a:t>
            </a:r>
            <a:r>
              <a:rPr lang="lv-LV" sz="1400" dirty="0" smtClean="0">
                <a:solidFill>
                  <a:schemeClr val="tx2">
                    <a:lumMod val="60000"/>
                    <a:lumOff val="40000"/>
                  </a:schemeClr>
                </a:solidFill>
                <a:latin typeface="Arial" pitchFamily="34" charset="0"/>
                <a:cs typeface="Arial" pitchFamily="34" charset="0"/>
              </a:rPr>
              <a:t>1:2</a:t>
            </a:r>
            <a:endParaRPr lang="lv-LV" sz="1400" dirty="0">
              <a:solidFill>
                <a:schemeClr val="tx2">
                  <a:lumMod val="60000"/>
                  <a:lumOff val="40000"/>
                </a:schemeClr>
              </a:solidFill>
              <a:latin typeface="Arial" pitchFamily="34" charset="0"/>
              <a:cs typeface="Arial" pitchFamily="34" charset="0"/>
            </a:endParaRPr>
          </a:p>
        </p:txBody>
      </p:sp>
      <p:sp>
        <p:nvSpPr>
          <p:cNvPr id="55" name="TextBox 54"/>
          <p:cNvSpPr txBox="1"/>
          <p:nvPr/>
        </p:nvSpPr>
        <p:spPr>
          <a:xfrm>
            <a:off x="5300495" y="6066682"/>
            <a:ext cx="2485131" cy="523220"/>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Ekvivalents projekta ERAF finansējuma proporcijai </a:t>
            </a:r>
            <a:r>
              <a:rPr lang="lv-LV" sz="1400" dirty="0" smtClean="0">
                <a:solidFill>
                  <a:srgbClr val="FF0000"/>
                </a:solidFill>
                <a:latin typeface="Arial" pitchFamily="34" charset="0"/>
                <a:cs typeface="Arial" pitchFamily="34" charset="0"/>
              </a:rPr>
              <a:t>1:1</a:t>
            </a:r>
            <a:endParaRPr lang="lv-LV" sz="1400" dirty="0">
              <a:solidFill>
                <a:srgbClr val="FF0000"/>
              </a:solidFill>
              <a:latin typeface="Arial" pitchFamily="34" charset="0"/>
              <a:cs typeface="Arial" pitchFamily="34" charset="0"/>
            </a:endParaRPr>
          </a:p>
        </p:txBody>
      </p:sp>
      <p:grpSp>
        <p:nvGrpSpPr>
          <p:cNvPr id="39" name="Group 38"/>
          <p:cNvGrpSpPr/>
          <p:nvPr/>
        </p:nvGrpSpPr>
        <p:grpSpPr>
          <a:xfrm>
            <a:off x="1683900" y="4764396"/>
            <a:ext cx="2045729" cy="1145524"/>
            <a:chOff x="1683900" y="4513376"/>
            <a:chExt cx="2045729" cy="1145524"/>
          </a:xfrm>
        </p:grpSpPr>
        <p:sp>
          <p:nvSpPr>
            <p:cNvPr id="2" name="Can 1"/>
            <p:cNvSpPr/>
            <p:nvPr/>
          </p:nvSpPr>
          <p:spPr>
            <a:xfrm>
              <a:off x="1906479" y="4525207"/>
              <a:ext cx="499533" cy="110066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1026" name="Picture 2" descr="https://cdn.vectorstock.com/i/composite/00,10/professional-people-icons-set-vector-4400010.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54650" y="4802267"/>
              <a:ext cx="613039" cy="673327"/>
            </a:xfrm>
            <a:prstGeom prst="rect">
              <a:avLst/>
            </a:prstGeom>
            <a:noFill/>
            <a:effectLst>
              <a:softEdge rad="203200"/>
            </a:effectLst>
            <a:extLst>
              <a:ext uri="{909E8E84-426E-40DD-AFC4-6F175D3DCCD1}">
                <a14:hiddenFill xmlns="" xmlns:a14="http://schemas.microsoft.com/office/drawing/2010/main">
                  <a:solidFill>
                    <a:srgbClr val="FFFFFF"/>
                  </a:solidFill>
                </a14:hiddenFill>
              </a:ext>
            </a:extLst>
          </p:spPr>
        </p:pic>
        <p:grpSp>
          <p:nvGrpSpPr>
            <p:cNvPr id="5" name="Group 4"/>
            <p:cNvGrpSpPr/>
            <p:nvPr/>
          </p:nvGrpSpPr>
          <p:grpSpPr>
            <a:xfrm>
              <a:off x="3005940" y="4525207"/>
              <a:ext cx="499533" cy="1100666"/>
              <a:chOff x="4406370" y="3886200"/>
              <a:chExt cx="499533" cy="1100666"/>
            </a:xfrm>
          </p:grpSpPr>
          <p:sp>
            <p:nvSpPr>
              <p:cNvPr id="7" name="Can 6"/>
              <p:cNvSpPr/>
              <p:nvPr/>
            </p:nvSpPr>
            <p:spPr>
              <a:xfrm>
                <a:off x="4406370" y="3886200"/>
                <a:ext cx="499533" cy="110066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1028"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4796149"/>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0"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4637278"/>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1"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4471664"/>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2"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4321919"/>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3"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2" y="4163260"/>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5"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802981"/>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6"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644110"/>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7"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478496"/>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8"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328751"/>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9"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5" y="4170092"/>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20"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004941"/>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4"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3998109"/>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grpSp>
        <p:sp>
          <p:nvSpPr>
            <p:cNvPr id="56" name="TextBox 55"/>
            <p:cNvSpPr txBox="1"/>
            <p:nvPr/>
          </p:nvSpPr>
          <p:spPr>
            <a:xfrm rot="16200000">
              <a:off x="1234249" y="4963027"/>
              <a:ext cx="1145524" cy="246221"/>
            </a:xfrm>
            <a:prstGeom prst="rect">
              <a:avLst/>
            </a:prstGeom>
            <a:noFill/>
          </p:spPr>
          <p:txBody>
            <a:bodyPr wrap="square" rtlCol="0">
              <a:spAutoFit/>
            </a:bodyPr>
            <a:lstStyle/>
            <a:p>
              <a:pPr algn="ctr">
                <a:defRPr/>
              </a:pPr>
              <a:r>
                <a:rPr lang="lv-LV" sz="1000" b="1" dirty="0" smtClean="0">
                  <a:latin typeface="Arial" pitchFamily="34" charset="0"/>
                  <a:cs typeface="Arial" pitchFamily="34" charset="0"/>
                </a:rPr>
                <a:t>Darbavietas (A)</a:t>
              </a:r>
              <a:endParaRPr lang="lv-LV" sz="1000" b="1" dirty="0">
                <a:latin typeface="Arial" pitchFamily="34" charset="0"/>
                <a:cs typeface="Arial" pitchFamily="34" charset="0"/>
              </a:endParaRPr>
            </a:p>
          </p:txBody>
        </p:sp>
        <p:sp>
          <p:nvSpPr>
            <p:cNvPr id="57" name="TextBox 56"/>
            <p:cNvSpPr txBox="1"/>
            <p:nvPr/>
          </p:nvSpPr>
          <p:spPr>
            <a:xfrm rot="16200000">
              <a:off x="3051988" y="4949754"/>
              <a:ext cx="1109062" cy="246221"/>
            </a:xfrm>
            <a:prstGeom prst="rect">
              <a:avLst/>
            </a:prstGeom>
            <a:noFill/>
          </p:spPr>
          <p:txBody>
            <a:bodyPr wrap="square" rtlCol="0">
              <a:spAutoFit/>
            </a:bodyPr>
            <a:lstStyle/>
            <a:p>
              <a:pPr algn="ctr">
                <a:defRPr/>
              </a:pPr>
              <a:r>
                <a:rPr lang="lv-LV" sz="1000" b="1" dirty="0" smtClean="0">
                  <a:latin typeface="Arial" pitchFamily="34" charset="0"/>
                  <a:cs typeface="Arial" pitchFamily="34" charset="0"/>
                </a:rPr>
                <a:t>Investīcijas (B)</a:t>
              </a:r>
              <a:endParaRPr lang="lv-LV" sz="1000" b="1" dirty="0">
                <a:latin typeface="Arial" pitchFamily="34" charset="0"/>
                <a:cs typeface="Arial" pitchFamily="34" charset="0"/>
              </a:endParaRPr>
            </a:p>
          </p:txBody>
        </p:sp>
        <p:sp>
          <p:nvSpPr>
            <p:cNvPr id="59" name="TextBox 58"/>
            <p:cNvSpPr txBox="1"/>
            <p:nvPr/>
          </p:nvSpPr>
          <p:spPr>
            <a:xfrm>
              <a:off x="2453235" y="4913825"/>
              <a:ext cx="507803" cy="307777"/>
            </a:xfrm>
            <a:prstGeom prst="rect">
              <a:avLst/>
            </a:prstGeom>
            <a:noFill/>
          </p:spPr>
          <p:txBody>
            <a:bodyPr wrap="square" rtlCol="0">
              <a:spAutoFit/>
            </a:bodyPr>
            <a:lstStyle/>
            <a:p>
              <a:pPr algn="ctr">
                <a:defRPr/>
              </a:pPr>
              <a:r>
                <a:rPr lang="lv-LV" sz="1400" b="1" dirty="0" smtClean="0">
                  <a:solidFill>
                    <a:schemeClr val="accent1"/>
                  </a:solidFill>
                  <a:latin typeface="Arial" pitchFamily="34" charset="0"/>
                  <a:cs typeface="Arial" pitchFamily="34" charset="0"/>
                </a:rPr>
                <a:t>un</a:t>
              </a:r>
              <a:endParaRPr lang="lv-LV" sz="1200" b="1" i="1" dirty="0">
                <a:solidFill>
                  <a:schemeClr val="accent1"/>
                </a:solidFill>
                <a:latin typeface="Arial" pitchFamily="34" charset="0"/>
                <a:cs typeface="Arial" pitchFamily="34" charset="0"/>
              </a:endParaRPr>
            </a:p>
          </p:txBody>
        </p:sp>
      </p:grpSp>
      <p:grpSp>
        <p:nvGrpSpPr>
          <p:cNvPr id="38" name="Group 37"/>
          <p:cNvGrpSpPr/>
          <p:nvPr/>
        </p:nvGrpSpPr>
        <p:grpSpPr>
          <a:xfrm>
            <a:off x="5892295" y="4668785"/>
            <a:ext cx="1040128" cy="1345642"/>
            <a:chOff x="5892295" y="4417765"/>
            <a:chExt cx="1040128" cy="1345642"/>
          </a:xfrm>
        </p:grpSpPr>
        <p:sp>
          <p:nvSpPr>
            <p:cNvPr id="25" name="Can 24"/>
            <p:cNvSpPr/>
            <p:nvPr/>
          </p:nvSpPr>
          <p:spPr>
            <a:xfrm>
              <a:off x="6289825" y="4523711"/>
              <a:ext cx="499533" cy="110066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26" name="Picture 2" descr="https://cdn.vectorstock.com/i/composite/00,10/professional-people-icons-set-vector-4400010.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289825" y="4542911"/>
              <a:ext cx="494591" cy="549524"/>
            </a:xfrm>
            <a:prstGeom prst="rect">
              <a:avLst/>
            </a:prstGeom>
            <a:noFill/>
            <a:effectLst>
              <a:softEdge rad="101600"/>
            </a:effectLst>
            <a:extLst>
              <a:ext uri="{909E8E84-426E-40DD-AFC4-6F175D3DCCD1}">
                <a14:hiddenFill xmlns="" xmlns:a14="http://schemas.microsoft.com/office/drawing/2010/main">
                  <a:solidFill>
                    <a:srgbClr val="FFFFFF"/>
                  </a:solidFill>
                </a14:hiddenFill>
              </a:ext>
            </a:extLst>
          </p:spPr>
        </p:pic>
        <p:pic>
          <p:nvPicPr>
            <p:cNvPr id="47"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55781" y="5395224"/>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48"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55781" y="5236353"/>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49"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55781" y="5070739"/>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50"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40024" y="5402056"/>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51"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40024" y="5243185"/>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52"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40024" y="5077571"/>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sp>
          <p:nvSpPr>
            <p:cNvPr id="58" name="TextBox 57"/>
            <p:cNvSpPr txBox="1"/>
            <p:nvPr/>
          </p:nvSpPr>
          <p:spPr>
            <a:xfrm rot="16200000">
              <a:off x="5419529" y="4890531"/>
              <a:ext cx="1345642" cy="400110"/>
            </a:xfrm>
            <a:prstGeom prst="rect">
              <a:avLst/>
            </a:prstGeom>
            <a:noFill/>
          </p:spPr>
          <p:txBody>
            <a:bodyPr wrap="square" rtlCol="0">
              <a:spAutoFit/>
            </a:bodyPr>
            <a:lstStyle/>
            <a:p>
              <a:pPr algn="ctr">
                <a:defRPr/>
              </a:pPr>
              <a:r>
                <a:rPr lang="lv-LV" sz="1000" b="1" dirty="0" smtClean="0">
                  <a:latin typeface="Arial" pitchFamily="34" charset="0"/>
                  <a:cs typeface="Arial" pitchFamily="34" charset="0"/>
                </a:rPr>
                <a:t>Darbavietas (A)</a:t>
              </a:r>
            </a:p>
            <a:p>
              <a:pPr algn="ctr">
                <a:defRPr/>
              </a:pPr>
              <a:r>
                <a:rPr lang="lv-LV" sz="1000" b="1" dirty="0" smtClean="0">
                  <a:latin typeface="Arial" pitchFamily="34" charset="0"/>
                  <a:cs typeface="Arial" pitchFamily="34" charset="0"/>
                </a:rPr>
                <a:t> un investīcijas (B)</a:t>
              </a:r>
              <a:endParaRPr lang="lv-LV" sz="1000" b="1" dirty="0">
                <a:latin typeface="Arial" pitchFamily="34" charset="0"/>
                <a:cs typeface="Arial" pitchFamily="34" charset="0"/>
              </a:endParaRPr>
            </a:p>
          </p:txBody>
        </p:sp>
        <p:sp>
          <p:nvSpPr>
            <p:cNvPr id="21" name="Up-Down Arrow 20"/>
            <p:cNvSpPr/>
            <p:nvPr/>
          </p:nvSpPr>
          <p:spPr>
            <a:xfrm>
              <a:off x="6836730" y="4665214"/>
              <a:ext cx="95693" cy="798040"/>
            </a:xfrm>
            <a:prstGeom prst="up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sp>
        <p:nvSpPr>
          <p:cNvPr id="62"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(5)</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3" name="Content Placeholder 2"/>
              <p:cNvSpPr>
                <a:spLocks noGrp="1"/>
              </p:cNvSpPr>
              <p:nvPr>
                <p:ph idx="1"/>
              </p:nvPr>
            </p:nvSpPr>
            <p:spPr>
              <a:xfrm>
                <a:off x="625475" y="1466850"/>
                <a:ext cx="8061325" cy="5043488"/>
              </a:xfrm>
              <a:solidFill>
                <a:schemeClr val="bg1">
                  <a:alpha val="65000"/>
                </a:schemeClr>
              </a:solidFill>
            </p:spPr>
            <p:txBody>
              <a:bodyPr>
                <a:noAutofit/>
              </a:bodyPr>
              <a:lstStyle/>
              <a:p>
                <a:pPr marL="1409700" lvl="3" indent="0" algn="just">
                  <a:buNone/>
                  <a:defRPr/>
                </a:pPr>
                <a:r>
                  <a:rPr lang="lv-LV" sz="1600" b="1" dirty="0" smtClean="0">
                    <a:solidFill>
                      <a:schemeClr val="accent2"/>
                    </a:solidFill>
                    <a:latin typeface="Arial" pitchFamily="34" charset="0"/>
                    <a:cs typeface="Arial" pitchFamily="34" charset="0"/>
                  </a:rPr>
                  <a:t>Kas notiek, ja projektā noteiktos rādītājus nesasniedz?</a:t>
                </a:r>
              </a:p>
              <a:p>
                <a:pPr marL="469900" lvl="1" indent="0" algn="just">
                  <a:buFont typeface="Arial" charset="0"/>
                  <a:buNone/>
                  <a:defRPr/>
                </a:pPr>
                <a:r>
                  <a:rPr lang="lv-LV" sz="1600" b="1" dirty="0" smtClean="0">
                    <a:latin typeface="Arial" pitchFamily="34" charset="0"/>
                    <a:cs typeface="Arial" pitchFamily="34" charset="0"/>
                  </a:rPr>
                  <a:t>		</a:t>
                </a:r>
                <a:endParaRPr lang="lv-LV" sz="1600" dirty="0" smtClean="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Ja</a:t>
                </a:r>
                <a:r>
                  <a:rPr lang="lv-LV" sz="1600" dirty="0">
                    <a:latin typeface="Arial" pitchFamily="34" charset="0"/>
                    <a:cs typeface="Arial" pitchFamily="34" charset="0"/>
                  </a:rPr>
                  <a:t>, īstenojot projektu, </a:t>
                </a:r>
                <a:r>
                  <a:rPr lang="lv-LV" sz="1600" dirty="0" smtClean="0">
                    <a:latin typeface="Arial" pitchFamily="34" charset="0"/>
                    <a:cs typeface="Arial" pitchFamily="34" charset="0"/>
                  </a:rPr>
                  <a:t>plānotas iznākuma rādītāju </a:t>
                </a:r>
                <a:r>
                  <a:rPr lang="lv-LV" sz="1600" dirty="0" smtClean="0">
                    <a:latin typeface="Arial" pitchFamily="34" charset="0"/>
                    <a:cs typeface="Arial" pitchFamily="34" charset="0"/>
                  </a:rPr>
                  <a:t>vērtības projektā </a:t>
                </a:r>
                <a:r>
                  <a:rPr lang="lv-LV" sz="1600" dirty="0">
                    <a:latin typeface="Arial" pitchFamily="34" charset="0"/>
                    <a:cs typeface="Arial" pitchFamily="34" charset="0"/>
                  </a:rPr>
                  <a:t>netiek sasniegtas atbilstoši apstiprinātajā projekta iesniegumā noteiktajam, projekta iesniedzējs </a:t>
                </a:r>
                <a:r>
                  <a:rPr lang="lv-LV" sz="1600" dirty="0">
                    <a:solidFill>
                      <a:schemeClr val="accent2"/>
                    </a:solidFill>
                    <a:latin typeface="Arial" pitchFamily="34" charset="0"/>
                    <a:cs typeface="Arial" pitchFamily="34" charset="0"/>
                  </a:rPr>
                  <a:t>atmaksā</a:t>
                </a:r>
                <a:r>
                  <a:rPr lang="lv-LV" sz="1600" dirty="0">
                    <a:latin typeface="Arial" pitchFamily="34" charset="0"/>
                    <a:cs typeface="Arial" pitchFamily="34" charset="0"/>
                  </a:rPr>
                  <a:t> sadarbības iestādei </a:t>
                </a:r>
                <a:r>
                  <a:rPr lang="lv-LV" sz="1600" dirty="0" smtClean="0">
                    <a:latin typeface="Arial" pitchFamily="34" charset="0"/>
                    <a:cs typeface="Arial" pitchFamily="34" charset="0"/>
                  </a:rPr>
                  <a:t>ERAF </a:t>
                </a:r>
                <a:r>
                  <a:rPr lang="lv-LV" sz="1600" dirty="0">
                    <a:solidFill>
                      <a:schemeClr val="accent2"/>
                    </a:solidFill>
                    <a:latin typeface="Arial" pitchFamily="34" charset="0"/>
                    <a:cs typeface="Arial" pitchFamily="34" charset="0"/>
                  </a:rPr>
                  <a:t>finansējumu</a:t>
                </a:r>
                <a:r>
                  <a:rPr lang="lv-LV" sz="1600" dirty="0">
                    <a:latin typeface="Arial" pitchFamily="34" charset="0"/>
                    <a:cs typeface="Arial" pitchFamily="34" charset="0"/>
                  </a:rPr>
                  <a:t> </a:t>
                </a:r>
                <a:r>
                  <a:rPr lang="lv-LV" sz="1600" dirty="0">
                    <a:solidFill>
                      <a:schemeClr val="accent2"/>
                    </a:solidFill>
                    <a:latin typeface="Arial" pitchFamily="34" charset="0"/>
                    <a:cs typeface="Arial" pitchFamily="34" charset="0"/>
                  </a:rPr>
                  <a:t>proporcionāli</a:t>
                </a:r>
                <a:r>
                  <a:rPr lang="lv-LV" sz="1600" dirty="0">
                    <a:latin typeface="Arial" pitchFamily="34" charset="0"/>
                    <a:cs typeface="Arial" pitchFamily="34" charset="0"/>
                  </a:rPr>
                  <a:t> tā iznākuma rādītāja vērtībai, kura izpilde proporcionāli ir vismazākā:</a:t>
                </a:r>
              </a:p>
              <a:p>
                <a:pPr marL="469900" lvl="1" indent="0" algn="ctr">
                  <a:buNone/>
                  <a:defRPr/>
                </a:pPr>
                <a14:m>
                  <m:oMath xmlns:m="http://schemas.openxmlformats.org/officeDocument/2006/math">
                    <m:r>
                      <a:rPr lang="lv-LV" b="1" i="1">
                        <a:latin typeface="Cambria Math" panose="02040503050406030204" pitchFamily="18" charset="0"/>
                      </a:rPr>
                      <m:t>𝑫</m:t>
                    </m:r>
                    <m:r>
                      <a:rPr lang="lv-LV" b="1" i="1">
                        <a:latin typeface="Cambria Math" panose="02040503050406030204" pitchFamily="18" charset="0"/>
                      </a:rPr>
                      <m:t>=</m:t>
                    </m:r>
                    <m:r>
                      <a:rPr lang="lv-LV" b="1" i="1">
                        <a:latin typeface="Cambria Math" panose="02040503050406030204" pitchFamily="18" charset="0"/>
                      </a:rPr>
                      <m:t>𝑪</m:t>
                    </m:r>
                    <m:r>
                      <a:rPr lang="lv-LV" b="1" i="1">
                        <a:latin typeface="Cambria Math" panose="02040503050406030204" pitchFamily="18" charset="0"/>
                      </a:rPr>
                      <m:t>×(</m:t>
                    </m:r>
                    <m:r>
                      <a:rPr lang="lv-LV" b="1" i="1">
                        <a:latin typeface="Cambria Math" panose="02040503050406030204" pitchFamily="18" charset="0"/>
                      </a:rPr>
                      <m:t>𝟏</m:t>
                    </m:r>
                    <m:r>
                      <a:rPr lang="lv-LV" b="1" i="1">
                        <a:latin typeface="Cambria Math" panose="02040503050406030204" pitchFamily="18" charset="0"/>
                      </a:rPr>
                      <m:t>−</m:t>
                    </m:r>
                    <m:f>
                      <m:fPr>
                        <m:ctrlPr>
                          <a:rPr lang="lv-LV" b="1" i="1">
                            <a:latin typeface="Cambria Math" panose="02040503050406030204" pitchFamily="18" charset="0"/>
                          </a:rPr>
                        </m:ctrlPr>
                      </m:fPr>
                      <m:num>
                        <m:sSub>
                          <m:sSubPr>
                            <m:ctrlPr>
                              <a:rPr lang="lv-LV" b="1" i="1">
                                <a:latin typeface="Cambria Math" panose="02040503050406030204" pitchFamily="18" charset="0"/>
                              </a:rPr>
                            </m:ctrlPr>
                          </m:sSubPr>
                          <m:e>
                            <m:r>
                              <a:rPr lang="lv-LV" b="1" i="1">
                                <a:latin typeface="Cambria Math" panose="02040503050406030204" pitchFamily="18" charset="0"/>
                              </a:rPr>
                              <m:t>𝑹</m:t>
                            </m:r>
                          </m:e>
                          <m:sub>
                            <m:r>
                              <a:rPr lang="lv-LV" b="1" i="1">
                                <a:latin typeface="Cambria Math" panose="02040503050406030204" pitchFamily="18" charset="0"/>
                              </a:rPr>
                              <m:t>𝑭</m:t>
                            </m:r>
                          </m:sub>
                        </m:sSub>
                      </m:num>
                      <m:den>
                        <m:sSub>
                          <m:sSubPr>
                            <m:ctrlPr>
                              <a:rPr lang="lv-LV" b="1" i="1">
                                <a:latin typeface="Cambria Math" panose="02040503050406030204" pitchFamily="18" charset="0"/>
                              </a:rPr>
                            </m:ctrlPr>
                          </m:sSubPr>
                          <m:e>
                            <m:r>
                              <a:rPr lang="lv-LV" b="1" i="1">
                                <a:latin typeface="Cambria Math" panose="02040503050406030204" pitchFamily="18" charset="0"/>
                              </a:rPr>
                              <m:t>𝑹</m:t>
                            </m:r>
                          </m:e>
                          <m:sub>
                            <m:r>
                              <a:rPr lang="lv-LV" b="1" i="1">
                                <a:latin typeface="Cambria Math" panose="02040503050406030204" pitchFamily="18" charset="0"/>
                              </a:rPr>
                              <m:t>𝑨</m:t>
                            </m:r>
                          </m:sub>
                        </m:sSub>
                      </m:den>
                    </m:f>
                    <m:r>
                      <a:rPr lang="lv-LV" b="1" i="1">
                        <a:latin typeface="Cambria Math" panose="02040503050406030204" pitchFamily="18" charset="0"/>
                      </a:rPr>
                      <m:t>)</m:t>
                    </m:r>
                  </m:oMath>
                </a14:m>
                <a:r>
                  <a:rPr lang="lv-LV" dirty="0">
                    <a:latin typeface="Arial" panose="020B0604020202020204" pitchFamily="34" charset="0"/>
                    <a:cs typeface="Arial" panose="020B0604020202020204" pitchFamily="34" charset="0"/>
                  </a:rPr>
                  <a:t>, </a:t>
                </a:r>
                <a:r>
                  <a:rPr lang="lv-LV" sz="1600" dirty="0">
                    <a:latin typeface="Arial" panose="020B0604020202020204" pitchFamily="34" charset="0"/>
                    <a:cs typeface="Arial" panose="020B0604020202020204" pitchFamily="34" charset="0"/>
                  </a:rPr>
                  <a:t>kur:</a:t>
                </a:r>
              </a:p>
              <a:p>
                <a:pPr marL="469900" lvl="1" indent="0" algn="just">
                  <a:buNone/>
                  <a:defRPr/>
                </a:pPr>
                <a:endParaRPr lang="lv-LV" sz="1600" b="1" i="1" dirty="0" smtClean="0">
                  <a:latin typeface="Arial" pitchFamily="34" charset="0"/>
                  <a:cs typeface="Arial" pitchFamily="34" charset="0"/>
                </a:endParaRPr>
              </a:p>
              <a:p>
                <a:pPr marL="469900" lvl="1" indent="0" algn="just">
                  <a:buNone/>
                  <a:defRPr/>
                </a:pPr>
                <a:r>
                  <a:rPr lang="lv-LV" sz="1600" b="1" i="1" dirty="0" smtClean="0">
                    <a:latin typeface="Arial" pitchFamily="34" charset="0"/>
                    <a:cs typeface="Arial" pitchFamily="34" charset="0"/>
                  </a:rPr>
                  <a:t>D</a:t>
                </a:r>
                <a:r>
                  <a:rPr lang="lv-LV" sz="1600" dirty="0" smtClean="0">
                    <a:latin typeface="Arial" pitchFamily="34" charset="0"/>
                    <a:cs typeface="Arial" pitchFamily="34" charset="0"/>
                  </a:rPr>
                  <a:t> </a:t>
                </a:r>
                <a:r>
                  <a:rPr lang="lv-LV" sz="1600" dirty="0">
                    <a:latin typeface="Arial" pitchFamily="34" charset="0"/>
                    <a:cs typeface="Arial" pitchFamily="34" charset="0"/>
                  </a:rPr>
                  <a:t>– atmaksājamais </a:t>
                </a:r>
                <a:r>
                  <a:rPr lang="lv-LV" sz="1600" dirty="0" smtClean="0">
                    <a:latin typeface="Arial" pitchFamily="34" charset="0"/>
                    <a:cs typeface="Arial" pitchFamily="34" charset="0"/>
                  </a:rPr>
                  <a:t>ERAF finansējums </a:t>
                </a:r>
                <a:r>
                  <a:rPr lang="lv-LV" sz="1600" dirty="0">
                    <a:latin typeface="Arial" pitchFamily="34" charset="0"/>
                    <a:cs typeface="Arial" pitchFamily="34" charset="0"/>
                  </a:rPr>
                  <a:t>(</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None/>
                  <a:defRPr/>
                </a:pPr>
                <a:r>
                  <a:rPr lang="lv-LV" sz="1600" b="1" i="1" dirty="0">
                    <a:latin typeface="Arial" pitchFamily="34" charset="0"/>
                    <a:cs typeface="Arial" pitchFamily="34" charset="0"/>
                  </a:rPr>
                  <a:t>C</a:t>
                </a:r>
                <a:r>
                  <a:rPr lang="lv-LV" sz="1600" dirty="0">
                    <a:latin typeface="Arial" pitchFamily="34" charset="0"/>
                    <a:cs typeface="Arial" pitchFamily="34" charset="0"/>
                  </a:rPr>
                  <a:t> – projekta </a:t>
                </a:r>
                <a:r>
                  <a:rPr lang="lv-LV" sz="1600" dirty="0" smtClean="0">
                    <a:latin typeface="Arial" pitchFamily="34" charset="0"/>
                    <a:cs typeface="Arial" pitchFamily="34" charset="0"/>
                  </a:rPr>
                  <a:t>ERAF finansējums </a:t>
                </a:r>
                <a:r>
                  <a:rPr lang="lv-LV" sz="1600" dirty="0">
                    <a:latin typeface="Arial" pitchFamily="34" charset="0"/>
                    <a:cs typeface="Arial" pitchFamily="34" charset="0"/>
                  </a:rPr>
                  <a:t>(</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None/>
                  <a:defRPr/>
                </a:pPr>
                <a:r>
                  <a:rPr lang="lv-LV" sz="1600" b="1" i="1" dirty="0" smtClean="0">
                    <a:latin typeface="Arial" pitchFamily="34" charset="0"/>
                    <a:cs typeface="Arial" pitchFamily="34" charset="0"/>
                  </a:rPr>
                  <a:t>R</a:t>
                </a:r>
                <a:r>
                  <a:rPr lang="lv-LV" sz="1600" b="1" i="1" baseline="-25000" dirty="0" smtClean="0">
                    <a:latin typeface="Arial" pitchFamily="34" charset="0"/>
                    <a:cs typeface="Arial" pitchFamily="34" charset="0"/>
                  </a:rPr>
                  <a:t>F</a:t>
                </a:r>
                <a:r>
                  <a:rPr lang="lv-LV" sz="1600" dirty="0" smtClean="0">
                    <a:latin typeface="Arial" pitchFamily="34" charset="0"/>
                    <a:cs typeface="Arial" pitchFamily="34" charset="0"/>
                  </a:rPr>
                  <a:t> </a:t>
                </a:r>
                <a:r>
                  <a:rPr lang="lv-LV" sz="1600" dirty="0">
                    <a:latin typeface="Arial" pitchFamily="34" charset="0"/>
                    <a:cs typeface="Arial" pitchFamily="34" charset="0"/>
                  </a:rPr>
                  <a:t>– faktiskā projekta iznākuma rādītāja vērtība, kura izpilde proporcionāli ir vismazākā (komersanti, jaunizveidotas darbavietas vai </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None/>
                  <a:defRPr/>
                </a:pPr>
                <a:r>
                  <a:rPr lang="lv-LV" sz="1600" b="1" i="1" dirty="0" smtClean="0">
                    <a:latin typeface="Arial" pitchFamily="34" charset="0"/>
                    <a:cs typeface="Arial" pitchFamily="34" charset="0"/>
                  </a:rPr>
                  <a:t>R</a:t>
                </a:r>
                <a:r>
                  <a:rPr lang="lv-LV" sz="1600" b="1" i="1" baseline="-25000" dirty="0" smtClean="0">
                    <a:latin typeface="Arial" pitchFamily="34" charset="0"/>
                    <a:cs typeface="Arial" pitchFamily="34" charset="0"/>
                  </a:rPr>
                  <a:t>A</a:t>
                </a:r>
                <a:r>
                  <a:rPr lang="lv-LV" sz="1600" dirty="0" smtClean="0">
                    <a:latin typeface="Arial" pitchFamily="34" charset="0"/>
                    <a:cs typeface="Arial" pitchFamily="34" charset="0"/>
                  </a:rPr>
                  <a:t> </a:t>
                </a:r>
                <a:r>
                  <a:rPr lang="lv-LV" sz="1600" dirty="0">
                    <a:latin typeface="Arial" pitchFamily="34" charset="0"/>
                    <a:cs typeface="Arial" pitchFamily="34" charset="0"/>
                  </a:rPr>
                  <a:t>– apstiprinātā projekta iznākuma rādītāja vērtība, kura izpilde proporcionāli ir vismazākā (komersanti, jaunizveidotas darbavietas vai </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Font typeface="Arial" charset="0"/>
                  <a:buNone/>
                  <a:defRPr/>
                </a:pPr>
                <a:endParaRPr lang="lv-LV" sz="1600" dirty="0" smtClean="0">
                  <a:latin typeface="Arial" pitchFamily="34" charset="0"/>
                  <a:cs typeface="Arial" pitchFamily="34"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25475" y="1466850"/>
                <a:ext cx="8061325" cy="5043488"/>
              </a:xfrm>
              <a:blipFill rotWithShape="0">
                <a:blip r:embed="rId2" cstate="print"/>
                <a:stretch>
                  <a:fillRect t="-363" r="-378"/>
                </a:stretch>
              </a:blipFill>
            </p:spPr>
            <p:txBody>
              <a:bodyPr/>
              <a:lstStyle/>
              <a:p>
                <a:r>
                  <a:rPr lang="lv-LV">
                    <a:noFill/>
                  </a:rPr>
                  <a:t> </a:t>
                </a:r>
              </a:p>
            </p:txBody>
          </p:sp>
        </mc:Fallback>
      </mc:AlternateContent>
      <p:sp>
        <p:nvSpPr>
          <p:cNvPr id="21508" name="Slide Number Placeholder 5"/>
          <p:cNvSpPr>
            <a:spLocks noGrp="1"/>
          </p:cNvSpPr>
          <p:nvPr>
            <p:ph type="sldNum" sz="quarter" idx="13"/>
          </p:nvPr>
        </p:nvSpPr>
        <p:spPr bwMode="auto">
          <a:noFill/>
          <a:ln>
            <a:miter lim="800000"/>
            <a:headEnd/>
            <a:tailEnd/>
          </a:ln>
        </p:spPr>
        <p:txBody>
          <a:bodyPr/>
          <a:lstStyle/>
          <a:p>
            <a:fld id="{4D3A3D1F-ABBA-4644-9345-D0E927F6AB35}" type="slidenum">
              <a:rPr lang="en-US" altLang="en-US"/>
              <a:pPr/>
              <a:t>12</a:t>
            </a:fld>
            <a:endParaRPr lang="en-US" altLang="en-US"/>
          </a:p>
        </p:txBody>
      </p:sp>
      <p:sp>
        <p:nvSpPr>
          <p:cNvPr id="38"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(6)</a:t>
            </a:r>
          </a:p>
        </p:txBody>
      </p:sp>
    </p:spTree>
    <p:extLst>
      <p:ext uri="{BB962C8B-B14F-4D97-AF65-F5344CB8AC3E}">
        <p14:creationId xmlns="" xmlns:p14="http://schemas.microsoft.com/office/powerpoint/2010/main" val="18556929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590800" y="247650"/>
            <a:ext cx="6096000" cy="703263"/>
          </a:xfr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p>
            <a:r>
              <a:rPr lang="lv-LV" altLang="lv-LV" sz="3600" dirty="0"/>
              <a:t>Atbalstāmās darbības</a:t>
            </a:r>
          </a:p>
        </p:txBody>
      </p:sp>
      <p:sp>
        <p:nvSpPr>
          <p:cNvPr id="3" name="Content Placeholder 2"/>
          <p:cNvSpPr>
            <a:spLocks noGrp="1"/>
          </p:cNvSpPr>
          <p:nvPr>
            <p:ph idx="1"/>
          </p:nvPr>
        </p:nvSpPr>
        <p:spPr>
          <a:xfrm>
            <a:off x="777875" y="1610464"/>
            <a:ext cx="8061325" cy="4714135"/>
          </a:xfrm>
          <a:solidFill>
            <a:schemeClr val="bg1">
              <a:alpha val="65000"/>
            </a:schemeClr>
          </a:solidFill>
        </p:spPr>
        <p:txBody>
          <a:bodyPr>
            <a:noAutofit/>
          </a:bodyPr>
          <a:lstStyle/>
          <a:p>
            <a:pPr marL="469900" lvl="1" indent="0" algn="just">
              <a:buFont typeface="Arial" charset="0"/>
              <a:buNone/>
              <a:defRPr/>
            </a:pPr>
            <a:r>
              <a:rPr lang="lv-LV" sz="1600" b="1" dirty="0" smtClean="0">
                <a:latin typeface="Arial" pitchFamily="34" charset="0"/>
                <a:cs typeface="Arial" pitchFamily="34" charset="0"/>
              </a:rPr>
              <a:t>SAM 3.3.1. ietvaros atbalstāmās darbības veic esošas un komercdarbības atbalstam paredzētas publiskās infrastruktūras attīstībai un pieejamībai reģionos, bet SAM 5.6.2. ietvaros - rūpniecisko teritoriju un citu uzņēmējdarbībai plānoto vai izmantoto degradēto teritoriju atjaunošanā:</a:t>
            </a: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Industriālo </a:t>
            </a:r>
            <a:r>
              <a:rPr lang="lv-LV" sz="1600" dirty="0">
                <a:latin typeface="Arial" pitchFamily="34" charset="0"/>
                <a:cs typeface="Arial" pitchFamily="34" charset="0"/>
              </a:rPr>
              <a:t>pieslēgumu ierīkošana un to saistītās jaudas </a:t>
            </a:r>
            <a:r>
              <a:rPr lang="lv-LV" sz="1600" dirty="0" smtClean="0">
                <a:latin typeface="Arial" pitchFamily="34" charset="0"/>
                <a:cs typeface="Arial" pitchFamily="34" charset="0"/>
              </a:rPr>
              <a:t>palielināšana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Ceļu </a:t>
            </a:r>
            <a:r>
              <a:rPr lang="lv-LV" sz="1600" dirty="0">
                <a:latin typeface="Arial" pitchFamily="34" charset="0"/>
                <a:cs typeface="Arial" pitchFamily="34" charset="0"/>
              </a:rPr>
              <a:t>satiksmei paredzētās infrastruktūras </a:t>
            </a:r>
            <a:r>
              <a:rPr lang="lv-LV" sz="1600" dirty="0" smtClean="0">
                <a:latin typeface="Arial" pitchFamily="34" charset="0"/>
                <a:cs typeface="Arial" pitchFamily="34" charset="0"/>
              </a:rPr>
              <a:t>attīstīšana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Komercdarbības </a:t>
            </a:r>
            <a:r>
              <a:rPr lang="lv-LV" sz="1600" dirty="0">
                <a:latin typeface="Arial" pitchFamily="34" charset="0"/>
                <a:cs typeface="Arial" pitchFamily="34" charset="0"/>
              </a:rPr>
              <a:t>mērķiem paredzēto ēku un to infrastruktūras </a:t>
            </a:r>
            <a:r>
              <a:rPr lang="lv-LV" sz="1600" dirty="0" smtClean="0">
                <a:latin typeface="Arial" pitchFamily="34" charset="0"/>
                <a:cs typeface="Arial" pitchFamily="34" charset="0"/>
              </a:rPr>
              <a:t>attīstīšana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Teritorijas labiekārtošana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Publicitātes </a:t>
            </a:r>
            <a:r>
              <a:rPr lang="lv-LV" sz="1600" dirty="0">
                <a:latin typeface="Arial" pitchFamily="34" charset="0"/>
                <a:cs typeface="Arial" pitchFamily="34" charset="0"/>
              </a:rPr>
              <a:t>pasākumi par projekta </a:t>
            </a:r>
            <a:r>
              <a:rPr lang="lv-LV" sz="1600" dirty="0" smtClean="0">
                <a:latin typeface="Arial" pitchFamily="34" charset="0"/>
                <a:cs typeface="Arial" pitchFamily="34" charset="0"/>
              </a:rPr>
              <a:t>īstenošanu</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Projekta </a:t>
            </a:r>
            <a:r>
              <a:rPr lang="lv-LV" sz="1600" dirty="0">
                <a:latin typeface="Arial" pitchFamily="34" charset="0"/>
                <a:cs typeface="Arial" pitchFamily="34" charset="0"/>
              </a:rPr>
              <a:t>vadības </a:t>
            </a:r>
            <a:r>
              <a:rPr lang="lv-LV" sz="1600" dirty="0" smtClean="0">
                <a:latin typeface="Arial" pitchFamily="34" charset="0"/>
                <a:cs typeface="Arial" pitchFamily="34" charset="0"/>
              </a:rPr>
              <a:t>nodrošināšana</a:t>
            </a:r>
            <a:endParaRPr lang="lv-LV" sz="1600" dirty="0">
              <a:latin typeface="Arial" pitchFamily="34" charset="0"/>
              <a:cs typeface="Arial" pitchFamily="34" charset="0"/>
            </a:endParaRPr>
          </a:p>
          <a:p>
            <a:pPr marL="469900" lvl="1" indent="0" algn="just">
              <a:buFont typeface="Arial" charset="0"/>
              <a:buNone/>
              <a:defRPr/>
            </a:pPr>
            <a:endParaRPr lang="lv-LV" sz="1600" b="1" dirty="0" smtClean="0">
              <a:latin typeface="Arial" pitchFamily="34" charset="0"/>
              <a:cs typeface="Arial" pitchFamily="34" charset="0"/>
            </a:endParaRPr>
          </a:p>
          <a:p>
            <a:pPr>
              <a:defRPr/>
            </a:pPr>
            <a:endParaRPr lang="lv-LV" sz="1600" dirty="0">
              <a:latin typeface="Arial" pitchFamily="34" charset="0"/>
              <a:ea typeface="+mn-ea"/>
              <a:cs typeface="Arial" pitchFamily="34" charset="0"/>
            </a:endParaRPr>
          </a:p>
          <a:p>
            <a:pPr lvl="1" algn="just">
              <a:defRPr/>
            </a:pPr>
            <a:endParaRPr lang="lv-LV" sz="1600" dirty="0">
              <a:latin typeface="Arial" pitchFamily="34" charset="0"/>
              <a:cs typeface="Arial" pitchFamily="34" charset="0"/>
            </a:endParaRPr>
          </a:p>
          <a:p>
            <a:pPr lvl="1" algn="just">
              <a:defRPr/>
            </a:pPr>
            <a:endParaRPr lang="lv-LV" sz="1600" dirty="0" smtClean="0">
              <a:latin typeface="Arial" pitchFamily="34" charset="0"/>
              <a:cs typeface="Arial" pitchFamily="34" charset="0"/>
            </a:endParaRPr>
          </a:p>
          <a:p>
            <a:pPr algn="just">
              <a:defRPr/>
            </a:pPr>
            <a:endParaRPr lang="lv-LV" sz="1600" dirty="0">
              <a:latin typeface="Arial" pitchFamily="34" charset="0"/>
              <a:cs typeface="Arial" pitchFamily="34" charset="0"/>
            </a:endParaRPr>
          </a:p>
        </p:txBody>
      </p:sp>
      <p:sp>
        <p:nvSpPr>
          <p:cNvPr id="23556" name="Slide Number Placeholder 5"/>
          <p:cNvSpPr>
            <a:spLocks noGrp="1"/>
          </p:cNvSpPr>
          <p:nvPr>
            <p:ph type="sldNum" sz="quarter" idx="13"/>
          </p:nvPr>
        </p:nvSpPr>
        <p:spPr bwMode="auto">
          <a:xfrm>
            <a:off x="8534399" y="6324600"/>
            <a:ext cx="409303" cy="304800"/>
          </a:xfrm>
          <a:noFill/>
          <a:ln>
            <a:miter lim="800000"/>
            <a:headEnd/>
            <a:tailEnd/>
          </a:ln>
        </p:spPr>
        <p:txBody>
          <a:bodyPr/>
          <a:lstStyle/>
          <a:p>
            <a:fld id="{8FD2B17D-1D7F-47D8-AE86-687344C56FEA}" type="slidenum">
              <a:rPr lang="en-US" altLang="en-US"/>
              <a:pPr/>
              <a:t>13</a:t>
            </a:fld>
            <a:endParaRPr lang="en-US"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590800" y="247650"/>
            <a:ext cx="6335486" cy="703263"/>
          </a:xfrm>
        </p:spPr>
        <p:txBody>
          <a:bodyPr>
            <a:normAutofit fontScale="90000"/>
          </a:bodyPr>
          <a:lstStyle/>
          <a:p>
            <a:r>
              <a:rPr lang="lv-LV" altLang="lv-LV" sz="3600" dirty="0" smtClean="0"/>
              <a:t>Attiecināmās izmaksas (1)</a:t>
            </a:r>
          </a:p>
        </p:txBody>
      </p:sp>
      <p:sp>
        <p:nvSpPr>
          <p:cNvPr id="3" name="Content Placeholder 2"/>
          <p:cNvSpPr>
            <a:spLocks noGrp="1"/>
          </p:cNvSpPr>
          <p:nvPr>
            <p:ph idx="1"/>
          </p:nvPr>
        </p:nvSpPr>
        <p:spPr>
          <a:xfrm>
            <a:off x="74429" y="1619793"/>
            <a:ext cx="8764772" cy="5131531"/>
          </a:xfrm>
          <a:solidFill>
            <a:schemeClr val="bg1">
              <a:alpha val="65000"/>
            </a:schemeClr>
          </a:solidFill>
        </p:spPr>
        <p:txBody>
          <a:bodyPr>
            <a:noAutofit/>
          </a:bodyPr>
          <a:lstStyle/>
          <a:p>
            <a:pPr lvl="1" algn="just">
              <a:buFont typeface="Arial" panose="020B0604020202020204" pitchFamily="34" charset="0"/>
              <a:buChar char="•"/>
              <a:defRPr/>
            </a:pPr>
            <a:r>
              <a:rPr lang="lv-LV" sz="1600" b="1" dirty="0" smtClean="0">
                <a:latin typeface="Arial" pitchFamily="34" charset="0"/>
                <a:cs typeface="Arial" pitchFamily="34" charset="0"/>
              </a:rPr>
              <a:t>Inženiertīkli (elektrība, gāze, ūdens, kanalizācija, notekūdeņu attīrīšanas iekārtas)</a:t>
            </a:r>
          </a:p>
          <a:p>
            <a:pPr lvl="1" algn="just">
              <a:buFont typeface="Arial" panose="020B0604020202020204" pitchFamily="34" charset="0"/>
              <a:buChar char="•"/>
              <a:defRPr/>
            </a:pPr>
            <a:r>
              <a:rPr lang="lv-LV" sz="1600" b="1" dirty="0" smtClean="0">
                <a:latin typeface="Arial" pitchFamily="34" charset="0"/>
                <a:cs typeface="Arial" pitchFamily="34" charset="0"/>
              </a:rPr>
              <a:t>Ceļi un to saistītā infrastruktūra, ne vairāk kā 2 km funkcionālais savienojums</a:t>
            </a:r>
          </a:p>
          <a:p>
            <a:pPr lvl="1" algn="just">
              <a:buFont typeface="Arial" panose="020B0604020202020204" pitchFamily="34" charset="0"/>
              <a:buChar char="•"/>
              <a:defRPr/>
            </a:pPr>
            <a:r>
              <a:rPr lang="lv-LV" sz="1600" b="1" dirty="0" smtClean="0">
                <a:latin typeface="Arial" pitchFamily="34" charset="0"/>
                <a:cs typeface="Arial" pitchFamily="34" charset="0"/>
              </a:rPr>
              <a:t>Teritorijas iekārtošanas izmaksas (veco ēku nojaukšana, teritorijas attīrīšana)</a:t>
            </a:r>
          </a:p>
          <a:p>
            <a:pPr lvl="1" algn="just">
              <a:buFont typeface="Arial" panose="020B0604020202020204" pitchFamily="34" charset="0"/>
              <a:buChar char="•"/>
              <a:defRPr/>
            </a:pPr>
            <a:r>
              <a:rPr lang="lv-LV" sz="1600" b="1" dirty="0" smtClean="0">
                <a:latin typeface="Arial" pitchFamily="34" charset="0"/>
                <a:cs typeface="Arial" pitchFamily="34" charset="0"/>
              </a:rPr>
              <a:t>Ēkas un to infrastruktūra</a:t>
            </a:r>
          </a:p>
          <a:p>
            <a:pPr lvl="1" algn="just">
              <a:buFont typeface="Arial" panose="020B0604020202020204" pitchFamily="34" charset="0"/>
              <a:buChar char="•"/>
              <a:defRPr/>
            </a:pPr>
            <a:r>
              <a:rPr lang="lv-LV" sz="1600" dirty="0" smtClean="0">
                <a:latin typeface="Arial" pitchFamily="34" charset="0"/>
                <a:cs typeface="Arial" pitchFamily="34" charset="0"/>
              </a:rPr>
              <a:t>Nekustamā </a:t>
            </a:r>
            <a:r>
              <a:rPr lang="lv-LV" sz="1600" dirty="0">
                <a:latin typeface="Arial" panose="020B0604020202020204" pitchFamily="34" charset="0"/>
                <a:cs typeface="Arial" panose="020B0604020202020204" pitchFamily="34" charset="0"/>
              </a:rPr>
              <a:t>īpašuma iegādes izmaksas, ≤ 10</a:t>
            </a:r>
            <a:r>
              <a:rPr lang="lv-LV" sz="1600" dirty="0" smtClean="0">
                <a:latin typeface="Arial" panose="020B0604020202020204" pitchFamily="34" charset="0"/>
                <a:cs typeface="Arial" panose="020B0604020202020204" pitchFamily="34" charset="0"/>
              </a:rPr>
              <a:t>%, izņemot ēku iegādi valsts atbalsta gadījumā</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Projekta vadības </a:t>
            </a:r>
            <a:r>
              <a:rPr lang="lv-LV" sz="1600" dirty="0">
                <a:latin typeface="Arial" panose="020B0604020202020204" pitchFamily="34" charset="0"/>
                <a:cs typeface="Arial" panose="020B0604020202020204" pitchFamily="34" charset="0"/>
              </a:rPr>
              <a:t>personāla </a:t>
            </a:r>
            <a:r>
              <a:rPr lang="lv-LV" sz="1600" dirty="0" smtClean="0">
                <a:latin typeface="Arial" panose="020B0604020202020204" pitchFamily="34" charset="0"/>
                <a:cs typeface="Arial" panose="020B0604020202020204" pitchFamily="34" charset="0"/>
              </a:rPr>
              <a:t>izmaksas un netiešās izmaksas (piem. izdevumi projekta vadības komandas kancelejas precēm, darbavietas aprīkojumam u.c.)</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Projekta pamatojošās dokumentācijas sagatavošanas izmaksas</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Publicitātes pasākumu izmaksas</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Pievienotās vērtības nodoklis</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Neparedzētie izdevumi, </a:t>
            </a:r>
            <a:r>
              <a:rPr lang="lv-LV" sz="1600" dirty="0">
                <a:latin typeface="Arial" panose="020B0604020202020204" pitchFamily="34" charset="0"/>
                <a:cs typeface="Arial" panose="020B0604020202020204" pitchFamily="34" charset="0"/>
              </a:rPr>
              <a:t>≤ 5</a:t>
            </a:r>
            <a:r>
              <a:rPr lang="lv-LV" sz="1600" dirty="0" smtClean="0">
                <a:latin typeface="Arial" panose="020B0604020202020204" pitchFamily="34" charset="0"/>
                <a:cs typeface="Arial" panose="020B0604020202020204" pitchFamily="34" charset="0"/>
              </a:rPr>
              <a:t>%</a:t>
            </a:r>
            <a:endParaRPr lang="lv-LV" sz="1600" dirty="0">
              <a:latin typeface="Arial" pitchFamily="34" charset="0"/>
              <a:ea typeface="+mn-ea"/>
              <a:cs typeface="Arial" pitchFamily="34" charset="0"/>
            </a:endParaRPr>
          </a:p>
          <a:p>
            <a:pPr algn="just">
              <a:defRPr/>
            </a:pPr>
            <a:endParaRPr lang="lv-LV" sz="1600" dirty="0">
              <a:latin typeface="Arial" pitchFamily="34" charset="0"/>
              <a:cs typeface="Arial" pitchFamily="34" charset="0"/>
            </a:endParaRPr>
          </a:p>
        </p:txBody>
      </p:sp>
      <p:sp>
        <p:nvSpPr>
          <p:cNvPr id="23556" name="Slide Number Placeholder 5"/>
          <p:cNvSpPr>
            <a:spLocks noGrp="1"/>
          </p:cNvSpPr>
          <p:nvPr>
            <p:ph type="sldNum" sz="quarter" idx="13"/>
          </p:nvPr>
        </p:nvSpPr>
        <p:spPr bwMode="auto">
          <a:xfrm>
            <a:off x="8498253" y="6324600"/>
            <a:ext cx="428033" cy="304800"/>
          </a:xfrm>
          <a:noFill/>
          <a:ln>
            <a:miter lim="800000"/>
            <a:headEnd/>
            <a:tailEnd/>
          </a:ln>
        </p:spPr>
        <p:txBody>
          <a:bodyPr/>
          <a:lstStyle/>
          <a:p>
            <a:fld id="{8FD2B17D-1D7F-47D8-AE86-687344C56FEA}" type="slidenum">
              <a:rPr lang="en-US" altLang="en-US"/>
              <a:pPr/>
              <a:t>14</a:t>
            </a:fld>
            <a:endParaRPr lang="en-US" altLang="en-US" dirty="0"/>
          </a:p>
        </p:txBody>
      </p:sp>
      <p:sp>
        <p:nvSpPr>
          <p:cNvPr id="6" name="TextBox 5"/>
          <p:cNvSpPr txBox="1"/>
          <p:nvPr/>
        </p:nvSpPr>
        <p:spPr>
          <a:xfrm>
            <a:off x="563928" y="5466864"/>
            <a:ext cx="7934325" cy="1354217"/>
          </a:xfrm>
          <a:prstGeom prst="rect">
            <a:avLst/>
          </a:prstGeom>
          <a:noFill/>
        </p:spPr>
        <p:txBody>
          <a:bodyPr>
            <a:spAutoFit/>
          </a:bodyPr>
          <a:lstStyle/>
          <a:p>
            <a:r>
              <a:rPr lang="lv-LV" sz="1600" b="1" dirty="0" smtClean="0">
                <a:solidFill>
                  <a:schemeClr val="accent2"/>
                </a:solidFill>
                <a:latin typeface="Arial" charset="0"/>
              </a:rPr>
              <a:t>Neattiecināmās izmaksas </a:t>
            </a:r>
            <a:r>
              <a:rPr lang="lv-LV" sz="1600" b="1" dirty="0" smtClean="0">
                <a:latin typeface="Arial" charset="0"/>
              </a:rPr>
              <a:t>(</a:t>
            </a:r>
            <a:r>
              <a:rPr lang="lv-LV" sz="1600" u="sng" dirty="0" smtClean="0">
                <a:latin typeface="Arial" charset="0"/>
              </a:rPr>
              <a:t>finansējuma saņēmējs</a:t>
            </a:r>
            <a:r>
              <a:rPr lang="lv-LV" sz="1600" u="sng" dirty="0">
                <a:latin typeface="Arial" charset="0"/>
              </a:rPr>
              <a:t> finansē</a:t>
            </a:r>
            <a:r>
              <a:rPr lang="lv-LV" sz="1600" u="sng" dirty="0" smtClean="0">
                <a:latin typeface="Arial" charset="0"/>
              </a:rPr>
              <a:t> </a:t>
            </a:r>
            <a:r>
              <a:rPr lang="lv-LV" sz="1600" u="sng" dirty="0">
                <a:latin typeface="Arial" charset="0"/>
              </a:rPr>
              <a:t>no saviem </a:t>
            </a:r>
            <a:r>
              <a:rPr lang="lv-LV" sz="1600" u="sng" dirty="0" smtClean="0">
                <a:latin typeface="Arial" charset="0"/>
              </a:rPr>
              <a:t>līdzekļiem)</a:t>
            </a:r>
            <a:r>
              <a:rPr lang="lv-LV" sz="1600" b="1" dirty="0" smtClean="0">
                <a:latin typeface="Arial" charset="0"/>
              </a:rPr>
              <a:t>:</a:t>
            </a:r>
            <a:endParaRPr lang="lv-LV" sz="1600" b="1" dirty="0">
              <a:latin typeface="Arial" charset="0"/>
            </a:endParaRPr>
          </a:p>
          <a:p>
            <a:pPr>
              <a:buFontTx/>
              <a:buChar char="-"/>
            </a:pPr>
            <a:r>
              <a:rPr lang="lv-LV" sz="1600" u="sng" dirty="0" smtClean="0">
                <a:latin typeface="Arial" charset="0"/>
              </a:rPr>
              <a:t> izmaksas, kas pārsniedz attiecināmo izmaksu ierobežojumus</a:t>
            </a:r>
          </a:p>
          <a:p>
            <a:pPr>
              <a:buFontTx/>
              <a:buChar char="-"/>
            </a:pPr>
            <a:r>
              <a:rPr lang="lv-LV" sz="1600" u="sng" dirty="0">
                <a:latin typeface="Arial" charset="0"/>
              </a:rPr>
              <a:t> </a:t>
            </a:r>
            <a:r>
              <a:rPr lang="lv-LV" sz="1600" u="sng" dirty="0" smtClean="0">
                <a:latin typeface="Arial" charset="0"/>
              </a:rPr>
              <a:t>izmaksas, kas nav noteiktas kā </a:t>
            </a:r>
            <a:r>
              <a:rPr lang="lv-LV" sz="1600" u="sng" dirty="0">
                <a:latin typeface="Arial" charset="0"/>
              </a:rPr>
              <a:t>attiecināmas, bet ir tieši saistītas ar projektu un ir nepieciešamas projekta mērķa sasniegšanai</a:t>
            </a:r>
          </a:p>
          <a:p>
            <a:pPr>
              <a:buFontTx/>
              <a:buChar char="-"/>
            </a:pPr>
            <a:endParaRPr lang="en-US" sz="1600" u="sng" dirty="0">
              <a:latin typeface="Arial" charset="0"/>
            </a:endParaRPr>
          </a:p>
        </p:txBody>
      </p:sp>
    </p:spTree>
    <p:extLst>
      <p:ext uri="{BB962C8B-B14F-4D97-AF65-F5344CB8AC3E}">
        <p14:creationId xmlns="" xmlns:p14="http://schemas.microsoft.com/office/powerpoint/2010/main" val="3853995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405" y="1619793"/>
            <a:ext cx="8445795" cy="5131531"/>
          </a:xfrm>
          <a:solidFill>
            <a:schemeClr val="bg1">
              <a:alpha val="65000"/>
            </a:schemeClr>
          </a:solidFill>
        </p:spPr>
        <p:txBody>
          <a:bodyPr>
            <a:noAutofit/>
          </a:bodyPr>
          <a:lstStyle/>
          <a:p>
            <a:pPr marL="469900" lvl="1" indent="0" algn="just">
              <a:buNone/>
              <a:defRPr/>
            </a:pPr>
            <a:r>
              <a:rPr lang="lv-LV" sz="1600" b="1" dirty="0" smtClean="0">
                <a:latin typeface="Arial" pitchFamily="34" charset="0"/>
                <a:cs typeface="Arial" pitchFamily="34" charset="0"/>
              </a:rPr>
              <a:t>Galvenie attiecināmības nosacījumi:</a:t>
            </a:r>
          </a:p>
          <a:p>
            <a:pPr lvl="1" algn="just">
              <a:buFont typeface="Arial" panose="020B0604020202020204" pitchFamily="34" charset="0"/>
              <a:buChar char="•"/>
              <a:defRPr/>
            </a:pPr>
            <a:r>
              <a:rPr lang="lv-LV" sz="1600" b="1" dirty="0">
                <a:latin typeface="Arial" pitchFamily="34" charset="0"/>
                <a:cs typeface="Arial" pitchFamily="34" charset="0"/>
              </a:rPr>
              <a:t>Izmaksu attiecināmības periods:</a:t>
            </a:r>
          </a:p>
          <a:p>
            <a:pPr lvl="2">
              <a:buFontTx/>
              <a:buChar char="-"/>
            </a:pPr>
            <a:r>
              <a:rPr lang="lv-LV" sz="1600" dirty="0">
                <a:latin typeface="Arial" panose="020B0604020202020204" pitchFamily="34" charset="0"/>
                <a:cs typeface="Arial" panose="020B0604020202020204" pitchFamily="34" charset="0"/>
              </a:rPr>
              <a:t> no MK noteikumu par SAM apstiprināšanas brīža (publiskais ceļš, sabiedriskie pakalpojumi – ūdenssaimniecības infrastruktūra</a:t>
            </a:r>
            <a:r>
              <a:rPr lang="lv-LV" sz="1600" dirty="0" smtClean="0">
                <a:latin typeface="Arial" panose="020B0604020202020204" pitchFamily="34" charset="0"/>
                <a:cs typeface="Arial" panose="020B0604020202020204" pitchFamily="34" charset="0"/>
              </a:rPr>
              <a:t>), nekustamā īpašuma </a:t>
            </a:r>
            <a:r>
              <a:rPr lang="lv-LV" sz="1600" dirty="0">
                <a:latin typeface="Arial" panose="020B0604020202020204" pitchFamily="34" charset="0"/>
                <a:cs typeface="Arial" panose="020B0604020202020204" pitchFamily="34" charset="0"/>
              </a:rPr>
              <a:t>un </a:t>
            </a:r>
            <a:r>
              <a:rPr lang="lv-LV" sz="1600" dirty="0" smtClean="0">
                <a:latin typeface="Arial" panose="020B0604020202020204" pitchFamily="34" charset="0"/>
                <a:cs typeface="Arial" panose="020B0604020202020204" pitchFamily="34" charset="0"/>
              </a:rPr>
              <a:t>dokumentācijas sagatavošanas izmaksām – no 2014.gada 1.janvāra</a:t>
            </a:r>
            <a:endParaRPr lang="lv-LV" sz="1600" dirty="0">
              <a:latin typeface="Arial" panose="020B0604020202020204" pitchFamily="34" charset="0"/>
              <a:cs typeface="Arial" panose="020B0604020202020204" pitchFamily="34" charset="0"/>
            </a:endParaRPr>
          </a:p>
          <a:p>
            <a:pPr lvl="2">
              <a:buFontTx/>
              <a:buChar char="-"/>
            </a:pPr>
            <a:r>
              <a:rPr lang="lv-LV" sz="1600" dirty="0">
                <a:latin typeface="Arial" panose="020B0604020202020204" pitchFamily="34" charset="0"/>
                <a:cs typeface="Arial" panose="020B0604020202020204" pitchFamily="34" charset="0"/>
              </a:rPr>
              <a:t>Valsts atbalsta </a:t>
            </a:r>
            <a:r>
              <a:rPr lang="lv-LV" sz="1600" dirty="0" smtClean="0">
                <a:latin typeface="Arial" panose="020B0604020202020204" pitchFamily="34" charset="0"/>
                <a:cs typeface="Arial" panose="020B0604020202020204" pitchFamily="34" charset="0"/>
              </a:rPr>
              <a:t>komercdarbībai gadījumā </a:t>
            </a:r>
            <a:r>
              <a:rPr lang="lv-LV" sz="1600" dirty="0">
                <a:latin typeface="Arial" panose="020B0604020202020204" pitchFamily="34" charset="0"/>
                <a:cs typeface="Arial" panose="020B0604020202020204" pitchFamily="34" charset="0"/>
              </a:rPr>
              <a:t>(ēkas, teritorijas, elektrības, gāzes pieslēgumi) no projekta iesniegšanas </a:t>
            </a:r>
            <a:r>
              <a:rPr lang="lv-LV" sz="1600" dirty="0" smtClean="0">
                <a:latin typeface="Arial" panose="020B0604020202020204" pitchFamily="34" charset="0"/>
                <a:cs typeface="Arial" panose="020B0604020202020204" pitchFamily="34" charset="0"/>
              </a:rPr>
              <a:t>brīža, </a:t>
            </a:r>
            <a:r>
              <a:rPr lang="lv-LV" sz="1600" dirty="0">
                <a:latin typeface="Arial" panose="020B0604020202020204" pitchFamily="34" charset="0"/>
                <a:cs typeface="Arial" panose="020B0604020202020204" pitchFamily="34" charset="0"/>
              </a:rPr>
              <a:t>dokumentācijas sagatavošanas izmaksām </a:t>
            </a:r>
            <a:r>
              <a:rPr lang="lv-LV" sz="1600" dirty="0" smtClean="0">
                <a:latin typeface="Arial" panose="020B0604020202020204" pitchFamily="34" charset="0"/>
                <a:cs typeface="Arial" panose="020B0604020202020204" pitchFamily="34" charset="0"/>
              </a:rPr>
              <a:t>– kā </a:t>
            </a:r>
            <a:r>
              <a:rPr lang="lv-LV" sz="1600" i="1" dirty="0" err="1" smtClean="0">
                <a:latin typeface="Arial" panose="020B0604020202020204" pitchFamily="34" charset="0"/>
                <a:cs typeface="Arial" panose="020B0604020202020204" pitchFamily="34" charset="0"/>
              </a:rPr>
              <a:t>de</a:t>
            </a:r>
            <a:r>
              <a:rPr lang="lv-LV" sz="1600" i="1" dirty="0" smtClean="0">
                <a:latin typeface="Arial" panose="020B0604020202020204" pitchFamily="34" charset="0"/>
                <a:cs typeface="Arial" panose="020B0604020202020204" pitchFamily="34" charset="0"/>
              </a:rPr>
              <a:t> </a:t>
            </a:r>
            <a:r>
              <a:rPr lang="lv-LV" sz="1600" i="1" dirty="0" err="1" smtClean="0">
                <a:latin typeface="Arial" panose="020B0604020202020204" pitchFamily="34" charset="0"/>
                <a:cs typeface="Arial" panose="020B0604020202020204" pitchFamily="34" charset="0"/>
              </a:rPr>
              <a:t>minimiss</a:t>
            </a:r>
            <a:r>
              <a:rPr lang="lv-LV" sz="1600" i="1" dirty="0" smtClean="0">
                <a:latin typeface="Arial" panose="020B0604020202020204" pitchFamily="34" charset="0"/>
                <a:cs typeface="Arial" panose="020B0604020202020204" pitchFamily="34" charset="0"/>
              </a:rPr>
              <a:t> </a:t>
            </a:r>
            <a:r>
              <a:rPr lang="lv-LV" sz="1600" dirty="0" smtClean="0">
                <a:latin typeface="Arial" panose="020B0604020202020204" pitchFamily="34" charset="0"/>
                <a:cs typeface="Arial" panose="020B0604020202020204" pitchFamily="34" charset="0"/>
              </a:rPr>
              <a:t>atbalsts  </a:t>
            </a:r>
            <a:r>
              <a:rPr lang="lv-LV" sz="1600" dirty="0">
                <a:latin typeface="Arial" panose="020B0604020202020204" pitchFamily="34" charset="0"/>
                <a:cs typeface="Arial" panose="020B0604020202020204" pitchFamily="34" charset="0"/>
              </a:rPr>
              <a:t>no 2014.gada </a:t>
            </a:r>
            <a:r>
              <a:rPr lang="lv-LV" sz="1600" dirty="0" smtClean="0">
                <a:latin typeface="Arial" panose="020B0604020202020204" pitchFamily="34" charset="0"/>
                <a:cs typeface="Arial" panose="020B0604020202020204" pitchFamily="34" charset="0"/>
              </a:rPr>
              <a:t>1.janvāra</a:t>
            </a:r>
            <a:endParaRPr lang="en-US" sz="1600" dirty="0">
              <a:latin typeface="Arial" panose="020B0604020202020204" pitchFamily="34" charset="0"/>
              <a:cs typeface="Arial" panose="020B0604020202020204"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Ja projektā paredzētas izmaksas valsts atbalstam komercdarbībai:</a:t>
            </a:r>
          </a:p>
          <a:p>
            <a:pPr lvl="2">
              <a:buFontTx/>
              <a:buChar char="-"/>
              <a:defRPr/>
            </a:pPr>
            <a:r>
              <a:rPr lang="lv-LV" sz="1600" dirty="0" smtClean="0">
                <a:latin typeface="Arial" panose="020B0604020202020204" pitchFamily="34" charset="0"/>
                <a:cs typeface="Arial" panose="020B0604020202020204" pitchFamily="34" charset="0"/>
              </a:rPr>
              <a:t>tās </a:t>
            </a:r>
            <a:r>
              <a:rPr lang="lv-LV" sz="1600" dirty="0">
                <a:latin typeface="Arial" panose="020B0604020202020204" pitchFamily="34" charset="0"/>
                <a:cs typeface="Arial" panose="020B0604020202020204" pitchFamily="34" charset="0"/>
              </a:rPr>
              <a:t>veido projekta ietvaros radīto pamatlīdzekļu </a:t>
            </a:r>
            <a:r>
              <a:rPr lang="lv-LV" sz="1600" dirty="0" smtClean="0">
                <a:latin typeface="Arial" panose="020B0604020202020204" pitchFamily="34" charset="0"/>
                <a:cs typeface="Arial" panose="020B0604020202020204" pitchFamily="34" charset="0"/>
              </a:rPr>
              <a:t>vērtību</a:t>
            </a:r>
          </a:p>
          <a:p>
            <a:pPr lvl="2">
              <a:buFontTx/>
              <a:buChar char="-"/>
              <a:defRPr/>
            </a:pPr>
            <a:r>
              <a:rPr lang="lv-LV" sz="1600" dirty="0" smtClean="0">
                <a:latin typeface="Arial" panose="020B0604020202020204" pitchFamily="34" charset="0"/>
                <a:cs typeface="Arial" panose="020B0604020202020204" pitchFamily="34" charset="0"/>
              </a:rPr>
              <a:t>būvdarbu līgumu slēdz un ar ieguldījumiem saistītus būvdarbus uzsāk pēc projekta iesnieguma iesniegšanas</a:t>
            </a:r>
          </a:p>
          <a:p>
            <a:pPr lvl="2">
              <a:buFontTx/>
              <a:buChar char="-"/>
              <a:defRPr/>
            </a:pPr>
            <a:r>
              <a:rPr lang="lv-LV" sz="1600" dirty="0">
                <a:latin typeface="Arial" panose="020B0604020202020204" pitchFamily="34" charset="0"/>
                <a:cs typeface="Arial" panose="020B0604020202020204" pitchFamily="34" charset="0"/>
              </a:rPr>
              <a:t>p</a:t>
            </a:r>
            <a:r>
              <a:rPr lang="lv-LV" sz="1600" dirty="0" smtClean="0">
                <a:latin typeface="Arial" panose="020B0604020202020204" pitchFamily="34" charset="0"/>
                <a:cs typeface="Arial" panose="020B0604020202020204" pitchFamily="34" charset="0"/>
              </a:rPr>
              <a:t>rojekta dokumentācijas sagatavošanas izmaksas ieskaita </a:t>
            </a:r>
            <a:r>
              <a:rPr lang="lv-LV" sz="1600" i="1" dirty="0" err="1" smtClean="0">
                <a:latin typeface="Arial" panose="020B0604020202020204" pitchFamily="34" charset="0"/>
                <a:cs typeface="Arial" panose="020B0604020202020204" pitchFamily="34" charset="0"/>
              </a:rPr>
              <a:t>de</a:t>
            </a:r>
            <a:r>
              <a:rPr lang="lv-LV" sz="1600" i="1" dirty="0" smtClean="0">
                <a:latin typeface="Arial" panose="020B0604020202020204" pitchFamily="34" charset="0"/>
                <a:cs typeface="Arial" panose="020B0604020202020204" pitchFamily="34" charset="0"/>
              </a:rPr>
              <a:t> </a:t>
            </a:r>
            <a:r>
              <a:rPr lang="lv-LV" sz="1600" i="1" dirty="0" err="1" smtClean="0">
                <a:latin typeface="Arial" panose="020B0604020202020204" pitchFamily="34" charset="0"/>
                <a:cs typeface="Arial" panose="020B0604020202020204" pitchFamily="34" charset="0"/>
              </a:rPr>
              <a:t>minimiss</a:t>
            </a:r>
            <a:r>
              <a:rPr lang="lv-LV" sz="1600" i="1" dirty="0" smtClean="0">
                <a:latin typeface="Arial" panose="020B0604020202020204" pitchFamily="34" charset="0"/>
                <a:cs typeface="Arial" panose="020B0604020202020204" pitchFamily="34" charset="0"/>
              </a:rPr>
              <a:t> </a:t>
            </a:r>
            <a:r>
              <a:rPr lang="lv-LV" sz="1600" dirty="0" smtClean="0">
                <a:latin typeface="Arial" panose="020B0604020202020204" pitchFamily="34" charset="0"/>
                <a:cs typeface="Arial" panose="020B0604020202020204" pitchFamily="34" charset="0"/>
              </a:rPr>
              <a:t>atbalstā</a:t>
            </a:r>
          </a:p>
          <a:p>
            <a:pPr lvl="2">
              <a:buFontTx/>
              <a:buChar char="-"/>
              <a:defRPr/>
            </a:pPr>
            <a:r>
              <a:rPr lang="lv-LV" sz="1600" dirty="0" smtClean="0">
                <a:latin typeface="Arial" panose="020B0604020202020204" pitchFamily="34" charset="0"/>
                <a:cs typeface="Arial" panose="020B0604020202020204" pitchFamily="34" charset="0"/>
              </a:rPr>
              <a:t>Projekta vadības personāla netiešās izmaksas attiecina proporcionāli izmaksām, kas nav </a:t>
            </a:r>
            <a:r>
              <a:rPr lang="lv-LV" sz="1600" dirty="0">
                <a:latin typeface="Arial" panose="020B0604020202020204" pitchFamily="34" charset="0"/>
                <a:cs typeface="Arial" panose="020B0604020202020204" pitchFamily="34" charset="0"/>
              </a:rPr>
              <a:t>saistītas ar valsts </a:t>
            </a:r>
            <a:r>
              <a:rPr lang="lv-LV" sz="1600" dirty="0" smtClean="0">
                <a:latin typeface="Arial" panose="020B0604020202020204" pitchFamily="34" charset="0"/>
                <a:cs typeface="Arial" panose="020B0604020202020204" pitchFamily="34" charset="0"/>
              </a:rPr>
              <a:t>atbalstu komercdarbībai</a:t>
            </a:r>
          </a:p>
          <a:p>
            <a:pPr lvl="1" algn="just">
              <a:buFont typeface="Arial" panose="020B0604020202020204" pitchFamily="34" charset="0"/>
              <a:buChar char="•"/>
              <a:defRPr/>
            </a:pPr>
            <a:r>
              <a:rPr lang="lv-LV" sz="1600" b="1" dirty="0" smtClean="0">
                <a:latin typeface="Arial" pitchFamily="34" charset="0"/>
                <a:cs typeface="Arial" pitchFamily="34" charset="0"/>
              </a:rPr>
              <a:t>Inženiertīkli ir sadales sistēmas operatora vai sabiedrisko pakalpojumu sniedzēja īpašumā</a:t>
            </a: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2" algn="just">
              <a:buFont typeface="Arial" panose="020B0604020202020204" pitchFamily="34" charset="0"/>
              <a:buChar char="•"/>
              <a:defRPr/>
            </a:pPr>
            <a:endParaRPr lang="lv-LV" sz="1600" b="1" dirty="0" smtClean="0">
              <a:latin typeface="Arial" pitchFamily="34" charset="0"/>
              <a:cs typeface="Arial" pitchFamily="34" charset="0"/>
            </a:endParaRPr>
          </a:p>
          <a:p>
            <a:pPr algn="just">
              <a:defRPr/>
            </a:pPr>
            <a:endParaRPr lang="lv-LV" sz="1600" dirty="0">
              <a:latin typeface="Arial" pitchFamily="34" charset="0"/>
              <a:cs typeface="Arial" pitchFamily="34" charset="0"/>
            </a:endParaRPr>
          </a:p>
        </p:txBody>
      </p:sp>
      <p:sp>
        <p:nvSpPr>
          <p:cNvPr id="23556" name="Slide Number Placeholder 5"/>
          <p:cNvSpPr>
            <a:spLocks noGrp="1"/>
          </p:cNvSpPr>
          <p:nvPr>
            <p:ph type="sldNum" sz="quarter" idx="13"/>
          </p:nvPr>
        </p:nvSpPr>
        <p:spPr bwMode="auto">
          <a:xfrm>
            <a:off x="8498253" y="6324600"/>
            <a:ext cx="428033" cy="304800"/>
          </a:xfrm>
          <a:noFill/>
          <a:ln>
            <a:miter lim="800000"/>
            <a:headEnd/>
            <a:tailEnd/>
          </a:ln>
        </p:spPr>
        <p:txBody>
          <a:bodyPr/>
          <a:lstStyle/>
          <a:p>
            <a:fld id="{8FD2B17D-1D7F-47D8-AE86-687344C56FEA}" type="slidenum">
              <a:rPr lang="en-US" altLang="en-US"/>
              <a:pPr/>
              <a:t>15</a:t>
            </a:fld>
            <a:endParaRPr lang="en-US" altLang="en-US" dirty="0"/>
          </a:p>
        </p:txBody>
      </p:sp>
      <p:sp>
        <p:nvSpPr>
          <p:cNvPr id="8" name="Title 1"/>
          <p:cNvSpPr txBox="1">
            <a:spLocks/>
          </p:cNvSpPr>
          <p:nvPr/>
        </p:nvSpPr>
        <p:spPr bwMode="auto">
          <a:xfrm>
            <a:off x="2590800" y="247650"/>
            <a:ext cx="6335486"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00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Attiecināmās izmaksas (2)</a:t>
            </a:r>
          </a:p>
        </p:txBody>
      </p:sp>
    </p:spTree>
    <p:extLst>
      <p:ext uri="{BB962C8B-B14F-4D97-AF65-F5344CB8AC3E}">
        <p14:creationId xmlns="" xmlns:p14="http://schemas.microsoft.com/office/powerpoint/2010/main" val="4090593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096000" cy="1036638"/>
          </a:xfrm>
        </p:spPr>
        <p:txBody>
          <a:bodyPr>
            <a:normAutofit/>
          </a:bodyPr>
          <a:lstStyle/>
          <a:p>
            <a:r>
              <a:rPr lang="lv-LV" altLang="lv-LV" sz="3200" dirty="0" smtClean="0"/>
              <a:t>Atbalsta intensitāte</a:t>
            </a:r>
            <a:endParaRPr lang="en-US" altLang="lv-LV" sz="3200" dirty="0" smtClean="0"/>
          </a:p>
        </p:txBody>
      </p:sp>
      <p:sp>
        <p:nvSpPr>
          <p:cNvPr id="24579" name="Content Placeholder 2"/>
          <p:cNvSpPr>
            <a:spLocks noGrp="1"/>
          </p:cNvSpPr>
          <p:nvPr>
            <p:ph idx="1"/>
          </p:nvPr>
        </p:nvSpPr>
        <p:spPr>
          <a:xfrm>
            <a:off x="747713" y="1951038"/>
            <a:ext cx="7939087" cy="4373562"/>
          </a:xfrm>
        </p:spPr>
        <p:txBody>
          <a:bodyPr>
            <a:normAutofit/>
          </a:bodyPr>
          <a:lstStyle/>
          <a:p>
            <a:pPr marL="342900" indent="-342900">
              <a:buFont typeface="Arial" charset="0"/>
              <a:buChar char="•"/>
            </a:pPr>
            <a:r>
              <a:rPr lang="lv-LV" altLang="lv-LV" sz="1600" b="1" dirty="0" smtClean="0">
                <a:latin typeface="Arial" charset="0"/>
                <a:cs typeface="Arial" charset="0"/>
              </a:rPr>
              <a:t>85% – </a:t>
            </a:r>
            <a:r>
              <a:rPr lang="lv-LV" altLang="lv-LV" sz="1600" dirty="0" smtClean="0">
                <a:latin typeface="Arial" charset="0"/>
                <a:cs typeface="Arial" charset="0"/>
              </a:rPr>
              <a:t>pašvaldībām ne-valsts atbalsta gadījumā (ceļi, sabiedriskie pakalpojumi kā ūdens un kanalizācija)</a:t>
            </a:r>
          </a:p>
          <a:p>
            <a:pPr marL="342900" indent="-342900">
              <a:buFont typeface="Arial" charset="0"/>
              <a:buChar char="•"/>
            </a:pPr>
            <a:endParaRPr lang="lv-LV" alt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85% mīnuss peļņa – </a:t>
            </a:r>
            <a:r>
              <a:rPr lang="lv-LV" altLang="lv-LV" sz="1600" dirty="0" smtClean="0">
                <a:latin typeface="Arial" charset="0"/>
                <a:cs typeface="Arial" charset="0"/>
              </a:rPr>
              <a:t>pašvaldībām ēku un teritoriju projektos (nododot nomā komersantiem)</a:t>
            </a:r>
          </a:p>
          <a:p>
            <a:pPr marL="342900" indent="-342900">
              <a:buFont typeface="Arial" charset="0"/>
              <a:buChar char="•"/>
            </a:pPr>
            <a:endParaRPr lang="lv-LV" alt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55-45</a:t>
            </a:r>
            <a:r>
              <a:rPr lang="lv-LV" altLang="lv-LV" sz="1600" b="1" dirty="0">
                <a:latin typeface="Arial" charset="0"/>
                <a:cs typeface="Arial" charset="0"/>
              </a:rPr>
              <a:t>% – </a:t>
            </a:r>
            <a:r>
              <a:rPr lang="lv-LV" altLang="lv-LV" sz="1600" dirty="0" smtClean="0">
                <a:latin typeface="Arial" charset="0"/>
                <a:cs typeface="Arial" charset="0"/>
              </a:rPr>
              <a:t>komersantiem (MVU, Z/S un </a:t>
            </a:r>
            <a:r>
              <a:rPr lang="lv-LV" altLang="lv-LV" sz="1600" dirty="0" err="1" smtClean="0">
                <a:latin typeface="Arial" charset="0"/>
                <a:cs typeface="Arial" charset="0"/>
              </a:rPr>
              <a:t>Zv</a:t>
            </a:r>
            <a:r>
              <a:rPr lang="lv-LV" altLang="lv-LV" sz="1600" dirty="0" smtClean="0">
                <a:latin typeface="Arial" charset="0"/>
                <a:cs typeface="Arial" charset="0"/>
              </a:rPr>
              <a:t>/S):</a:t>
            </a:r>
          </a:p>
          <a:p>
            <a:pPr marL="1104900" lvl="1" indent="-342900">
              <a:buFont typeface="Arial" charset="0"/>
              <a:buChar char="•"/>
            </a:pPr>
            <a:r>
              <a:rPr lang="lv-LV" altLang="lv-LV" sz="1600" dirty="0" smtClean="0">
                <a:latin typeface="Arial" charset="0"/>
                <a:ea typeface="Verdana" pitchFamily="34" charset="0"/>
                <a:cs typeface="Arial" charset="0"/>
              </a:rPr>
              <a:t>Elektrības un gāzes pieslēgumiem komersantiem </a:t>
            </a:r>
          </a:p>
          <a:p>
            <a:pPr marL="1104900" lvl="1" indent="-342900">
              <a:buFont typeface="Arial" charset="0"/>
              <a:buChar char="•"/>
            </a:pPr>
            <a:r>
              <a:rPr lang="lv-LV" altLang="lv-LV" sz="1600" dirty="0" smtClean="0">
                <a:latin typeface="Arial" charset="0"/>
                <a:ea typeface="Verdana" pitchFamily="34" charset="0"/>
                <a:cs typeface="Arial" charset="0"/>
              </a:rPr>
              <a:t>Ēkas, teritorijas, ceļi (pašvaldības īpašumā – ja izmanto tikai viens komersants vai uz projekta iesniegšanas brīdi jau ir noslēgts nomas līgums (ēku, teritoriju gadījumā))</a:t>
            </a:r>
          </a:p>
          <a:p>
            <a:pPr marL="1104900" lvl="1" indent="-342900">
              <a:buFont typeface="Arial" charset="0"/>
              <a:buChar char="•"/>
            </a:pPr>
            <a:endParaRPr lang="en-US" altLang="lv-LV" sz="1600" dirty="0" smtClean="0">
              <a:ea typeface="Verdana" pitchFamily="34"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16</a:t>
            </a:fld>
            <a:endParaRPr lang="en-U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096000" cy="1036638"/>
          </a:xfrm>
        </p:spPr>
        <p:txBody>
          <a:bodyPr>
            <a:normAutofit/>
          </a:bodyPr>
          <a:lstStyle/>
          <a:p>
            <a:r>
              <a:rPr lang="lv-LV" altLang="lv-LV" sz="3200" dirty="0" smtClean="0"/>
              <a:t>Projekta iesniedzējs</a:t>
            </a:r>
            <a:endParaRPr lang="en-US" altLang="lv-LV" sz="3200" dirty="0" smtClean="0"/>
          </a:p>
        </p:txBody>
      </p:sp>
      <p:sp>
        <p:nvSpPr>
          <p:cNvPr id="24579" name="Content Placeholder 2"/>
          <p:cNvSpPr>
            <a:spLocks noGrp="1"/>
          </p:cNvSpPr>
          <p:nvPr>
            <p:ph idx="1"/>
          </p:nvPr>
        </p:nvSpPr>
        <p:spPr>
          <a:xfrm>
            <a:off x="1073872" y="1472553"/>
            <a:ext cx="7230140" cy="4373562"/>
          </a:xfrm>
        </p:spPr>
        <p:txBody>
          <a:bodyPr>
            <a:normAutofit/>
          </a:bodyPr>
          <a:lstStyle/>
          <a:p>
            <a:pPr marL="342900" indent="-342900">
              <a:buFont typeface="Arial" charset="0"/>
              <a:buChar char="•"/>
            </a:pPr>
            <a:r>
              <a:rPr lang="lv-LV" altLang="lv-LV" sz="1600" b="1" dirty="0" smtClean="0">
                <a:latin typeface="Arial" charset="0"/>
                <a:cs typeface="Arial" charset="0"/>
              </a:rPr>
              <a:t>Pirmajā atlases kārtā (SAM 3.3.1 un SAM 5.6.2):</a:t>
            </a:r>
          </a:p>
          <a:p>
            <a:pPr marL="1104900" lvl="1" indent="-342900">
              <a:buFont typeface="Arial" panose="020B0604020202020204" pitchFamily="34" charset="0"/>
              <a:buChar char="‒"/>
            </a:pPr>
            <a:r>
              <a:rPr lang="lv-LV" altLang="lv-LV" sz="1600" dirty="0" smtClean="0">
                <a:latin typeface="Arial" charset="0"/>
                <a:cs typeface="Arial" charset="0"/>
              </a:rPr>
              <a:t>nacionālas </a:t>
            </a:r>
            <a:r>
              <a:rPr lang="lv-LV" altLang="lv-LV" sz="1600" dirty="0">
                <a:latin typeface="Arial" charset="0"/>
                <a:cs typeface="Arial" charset="0"/>
              </a:rPr>
              <a:t>nozīmes </a:t>
            </a:r>
            <a:r>
              <a:rPr lang="lv-LV" altLang="lv-LV" sz="1600" dirty="0" smtClean="0">
                <a:latin typeface="Arial" charset="0"/>
                <a:cs typeface="Arial" charset="0"/>
              </a:rPr>
              <a:t>centra pašvaldība (SAM 3.3.1. – izņemot Rīgu) </a:t>
            </a:r>
            <a:r>
              <a:rPr lang="lv-LV" sz="1600" dirty="0" smtClean="0">
                <a:latin typeface="Arial" charset="0"/>
                <a:cs typeface="Arial" charset="0"/>
              </a:rPr>
              <a:t>vai </a:t>
            </a:r>
            <a:r>
              <a:rPr lang="lv-LV" sz="1600" dirty="0">
                <a:latin typeface="Arial" charset="0"/>
                <a:cs typeface="Arial" charset="0"/>
              </a:rPr>
              <a:t>tās izveidota </a:t>
            </a:r>
            <a:r>
              <a:rPr lang="lv-LV" sz="1600" dirty="0" smtClean="0">
                <a:latin typeface="Arial" charset="0"/>
                <a:cs typeface="Arial" charset="0"/>
              </a:rPr>
              <a:t>iestāde</a:t>
            </a:r>
          </a:p>
          <a:p>
            <a:pPr marL="1104900" lvl="1" indent="-342900">
              <a:buFont typeface="Arial" panose="020B0604020202020204" pitchFamily="34" charset="0"/>
              <a:buChar char="‒"/>
            </a:pPr>
            <a:r>
              <a:rPr lang="lv-LV" sz="1600" dirty="0" smtClean="0">
                <a:latin typeface="Arial" charset="0"/>
                <a:cs typeface="Arial" charset="0"/>
              </a:rPr>
              <a:t>pašvaldības </a:t>
            </a:r>
            <a:r>
              <a:rPr lang="lv-LV" sz="1600" dirty="0">
                <a:latin typeface="Arial" charset="0"/>
                <a:cs typeface="Arial" charset="0"/>
              </a:rPr>
              <a:t>kapitālsabiedrība, kas veic pašvaldības deleģēto pārvaldes uzdevumu </a:t>
            </a:r>
            <a:r>
              <a:rPr lang="lv-LV" sz="1600" dirty="0" smtClean="0">
                <a:latin typeface="Arial" charset="0"/>
                <a:cs typeface="Arial" charset="0"/>
              </a:rPr>
              <a:t>izpildi</a:t>
            </a:r>
          </a:p>
          <a:p>
            <a:pPr marL="1104900" lvl="1" indent="-342900">
              <a:buFont typeface="Arial" panose="020B0604020202020204" pitchFamily="34" charset="0"/>
              <a:buChar char="‒"/>
            </a:pPr>
            <a:r>
              <a:rPr lang="lv-LV" sz="1600" dirty="0" smtClean="0">
                <a:latin typeface="Arial" charset="0"/>
                <a:cs typeface="Arial" charset="0"/>
              </a:rPr>
              <a:t>brīvostas pārvalde </a:t>
            </a:r>
            <a:r>
              <a:rPr lang="lv-LV" sz="1600" dirty="0">
                <a:latin typeface="Arial" charset="0"/>
                <a:cs typeface="Arial" charset="0"/>
              </a:rPr>
              <a:t>vai speciālās ekonomiskās zonas pārvalde</a:t>
            </a:r>
            <a:endParaRPr lang="lv-LV" altLang="lv-LV" sz="1600" dirty="0">
              <a:latin typeface="Arial" charset="0"/>
              <a:cs typeface="Arial" charset="0"/>
            </a:endParaRPr>
          </a:p>
          <a:p>
            <a:pPr marL="342900" indent="-342900">
              <a:buFont typeface="Arial" charset="0"/>
              <a:buChar char="•"/>
            </a:pPr>
            <a:endParaRPr lang="lv-LV" alt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Otrajā atlases kārtā (SAM 3.3.1 un SAM 5.6.2):</a:t>
            </a:r>
          </a:p>
          <a:p>
            <a:pPr marL="1104900" lvl="1" indent="-342900">
              <a:buFont typeface="Arial" panose="020B0604020202020204" pitchFamily="34" charset="0"/>
              <a:buChar char="‒"/>
            </a:pPr>
            <a:r>
              <a:rPr lang="lv-LV" altLang="lv-LV" sz="1600" dirty="0">
                <a:latin typeface="Arial" charset="0"/>
                <a:cs typeface="Arial" charset="0"/>
              </a:rPr>
              <a:t>reģionālas nozīmes </a:t>
            </a:r>
            <a:r>
              <a:rPr lang="lv-LV" altLang="lv-LV" sz="1600" dirty="0" smtClean="0">
                <a:latin typeface="Arial" charset="0"/>
                <a:cs typeface="Arial" charset="0"/>
              </a:rPr>
              <a:t>centra pašvaldība </a:t>
            </a:r>
            <a:r>
              <a:rPr lang="lv-LV" sz="1600" dirty="0" smtClean="0">
                <a:latin typeface="Arial" charset="0"/>
                <a:cs typeface="Arial" charset="0"/>
              </a:rPr>
              <a:t>vai </a:t>
            </a:r>
            <a:r>
              <a:rPr lang="lv-LV" sz="1600" dirty="0">
                <a:latin typeface="Arial" charset="0"/>
                <a:cs typeface="Arial" charset="0"/>
              </a:rPr>
              <a:t>tās izveidota </a:t>
            </a:r>
            <a:r>
              <a:rPr lang="lv-LV" sz="1600" dirty="0" smtClean="0">
                <a:latin typeface="Arial" charset="0"/>
                <a:cs typeface="Arial" charset="0"/>
              </a:rPr>
              <a:t>iestāde</a:t>
            </a:r>
            <a:endParaRPr lang="lv-LV" sz="1600" dirty="0">
              <a:latin typeface="Arial" charset="0"/>
              <a:cs typeface="Arial" charset="0"/>
            </a:endParaRPr>
          </a:p>
          <a:p>
            <a:pPr marL="1104900" lvl="1" indent="-342900">
              <a:buFont typeface="Arial" panose="020B0604020202020204" pitchFamily="34" charset="0"/>
              <a:buChar char="‒"/>
            </a:pPr>
            <a:r>
              <a:rPr lang="lv-LV" sz="1600" dirty="0">
                <a:latin typeface="Arial" charset="0"/>
                <a:cs typeface="Arial" charset="0"/>
              </a:rPr>
              <a:t>pašvaldības kapitālsabiedrība, kas veic pašvaldības deleģēto pārvaldes uzdevumu </a:t>
            </a:r>
            <a:r>
              <a:rPr lang="lv-LV" sz="1600" dirty="0" smtClean="0">
                <a:latin typeface="Arial" charset="0"/>
                <a:cs typeface="Arial" charset="0"/>
              </a:rPr>
              <a:t>izpildi</a:t>
            </a:r>
            <a:endParaRPr lang="lv-LV" altLang="lv-LV" sz="1600" dirty="0" smtClean="0">
              <a:latin typeface="Arial" charset="0"/>
              <a:cs typeface="Arial" charset="0"/>
            </a:endParaRPr>
          </a:p>
          <a:p>
            <a:pPr marL="342900" indent="-342900"/>
            <a:endParaRPr lang="lv-LV" altLang="lv-LV" sz="1600" dirty="0" smtClean="0">
              <a:latin typeface="Arial" charset="0"/>
              <a:cs typeface="Arial" charset="0"/>
            </a:endParaRPr>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17</a:t>
            </a:fld>
            <a:endParaRPr lang="en-US" altLang="en-US" dirty="0"/>
          </a:p>
        </p:txBody>
      </p:sp>
      <p:sp>
        <p:nvSpPr>
          <p:cNvPr id="7" name="TextBox 6"/>
          <p:cNvSpPr txBox="1"/>
          <p:nvPr/>
        </p:nvSpPr>
        <p:spPr>
          <a:xfrm>
            <a:off x="4861190" y="4775910"/>
            <a:ext cx="4303050" cy="2062103"/>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5.6.2 trešajā atlases kārtā:</a:t>
            </a:r>
          </a:p>
          <a:p>
            <a:pPr marL="1104900" lvl="1" indent="-342900">
              <a:buClr>
                <a:srgbClr val="000000"/>
              </a:buClr>
              <a:buFont typeface="Arial" panose="020B0604020202020204" pitchFamily="34" charset="0"/>
              <a:buChar char="‒"/>
              <a:defRPr/>
            </a:pPr>
            <a:r>
              <a:rPr lang="lv-LV" sz="1600" dirty="0" smtClean="0">
                <a:latin typeface="Arial" charset="0"/>
              </a:rPr>
              <a:t>Latgales plānošanas reģiona attīstības programmas pielikumā noteikto teritoriju pašvaldības vai to izveidotas iestādes,</a:t>
            </a:r>
          </a:p>
          <a:p>
            <a:pPr marL="1104900" lvl="1" indent="-342900">
              <a:buClr>
                <a:srgbClr val="000000"/>
              </a:buClr>
              <a:buFont typeface="Arial" panose="020B0604020202020204" pitchFamily="34" charset="0"/>
              <a:buChar char="‒"/>
              <a:defRPr/>
            </a:pPr>
            <a:r>
              <a:rPr lang="lv-LV" sz="1600" dirty="0" smtClean="0">
                <a:latin typeface="Arial" charset="0"/>
              </a:rPr>
              <a:t>pašvaldību kapitālsabiedrības, kas veic pašvaldības deleģēto pārvaldes uzdevumu izpildi</a:t>
            </a:r>
            <a:endParaRPr lang="lv-LV" sz="1600" dirty="0">
              <a:latin typeface="Arial" charset="0"/>
            </a:endParaRPr>
          </a:p>
        </p:txBody>
      </p:sp>
      <p:sp>
        <p:nvSpPr>
          <p:cNvPr id="8" name="TextBox 7"/>
          <p:cNvSpPr txBox="1"/>
          <p:nvPr/>
        </p:nvSpPr>
        <p:spPr>
          <a:xfrm>
            <a:off x="797456" y="4763390"/>
            <a:ext cx="4473952" cy="2062103"/>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3.3.1. trešajā atlases kārtā:</a:t>
            </a:r>
          </a:p>
          <a:p>
            <a:pPr marL="1104900" lvl="1" indent="-342900">
              <a:buFont typeface="Arial" panose="020B0604020202020204" pitchFamily="34" charset="0"/>
              <a:buChar char="‒"/>
            </a:pPr>
            <a:r>
              <a:rPr lang="lv-LV" sz="1600" dirty="0" smtClean="0">
                <a:latin typeface="Arial" charset="0"/>
              </a:rPr>
              <a:t>novada pašvaldība, kas atrodas ārpus nacionālas vai reģionālas nozīmes centriem vai tās izveidota iestāde</a:t>
            </a:r>
          </a:p>
          <a:p>
            <a:pPr marL="1104900" lvl="1" indent="-342900">
              <a:buFont typeface="Arial" panose="020B0604020202020204" pitchFamily="34" charset="0"/>
              <a:buChar char="‒"/>
            </a:pPr>
            <a:r>
              <a:rPr lang="lv-LV" sz="1600" dirty="0" smtClean="0">
                <a:latin typeface="Arial" charset="0"/>
              </a:rPr>
              <a:t>pašvaldības kapitālsabiedrība, kas veic pašvaldības deleģēto pārvaldes uzdevumu izpildi</a:t>
            </a:r>
            <a:endParaRPr lang="en-US" altLang="lv-LV" sz="1600" dirty="0" smtClean="0">
              <a:latin typeface="Arial" charset="0"/>
            </a:endParaRPr>
          </a:p>
        </p:txBody>
      </p:sp>
    </p:spTree>
    <p:extLst>
      <p:ext uri="{BB962C8B-B14F-4D97-AF65-F5344CB8AC3E}">
        <p14:creationId xmlns="" xmlns:p14="http://schemas.microsoft.com/office/powerpoint/2010/main" val="31005707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096000" cy="1036638"/>
          </a:xfrm>
          <a:noFill/>
          <a:ln w="9525">
            <a:noFill/>
            <a:miter lim="800000"/>
            <a:headEnd/>
            <a:tailEnd/>
          </a:ln>
        </p:spPr>
        <p:txBody>
          <a:bodyPr vert="horz" wrap="square" lIns="93957" tIns="46979" rIns="93957" bIns="46979" numCol="1" anchor="t" anchorCtr="0" compatLnSpc="1">
            <a:prstTxWarp prst="textNoShape">
              <a:avLst/>
            </a:prstTxWarp>
            <a:normAutofit/>
          </a:bodyPr>
          <a:lstStyle/>
          <a:p>
            <a:r>
              <a:rPr lang="lv-LV" altLang="lv-LV" sz="3200" dirty="0"/>
              <a:t>Sadarbība projektā</a:t>
            </a:r>
            <a:endParaRPr lang="en-US" altLang="lv-LV" sz="3200" dirty="0"/>
          </a:p>
        </p:txBody>
      </p:sp>
      <p:sp>
        <p:nvSpPr>
          <p:cNvPr id="24579" name="Content Placeholder 2"/>
          <p:cNvSpPr>
            <a:spLocks noGrp="1"/>
          </p:cNvSpPr>
          <p:nvPr>
            <p:ph idx="1"/>
          </p:nvPr>
        </p:nvSpPr>
        <p:spPr>
          <a:xfrm>
            <a:off x="747713" y="1951038"/>
            <a:ext cx="7939087" cy="4373562"/>
          </a:xfrm>
        </p:spPr>
        <p:txBody>
          <a:bodyPr>
            <a:normAutofit fontScale="92500" lnSpcReduction="10000"/>
          </a:bodyPr>
          <a:lstStyle/>
          <a:p>
            <a:pPr marL="342900" indent="-342900">
              <a:buFont typeface="Arial" charset="0"/>
              <a:buChar char="•"/>
            </a:pPr>
            <a:r>
              <a:rPr lang="lv-LV" altLang="lv-LV" sz="1600" b="1" dirty="0" smtClean="0">
                <a:latin typeface="Arial" charset="0"/>
                <a:cs typeface="Arial" charset="0"/>
              </a:rPr>
              <a:t>Divu veidu sadarbība:</a:t>
            </a:r>
          </a:p>
          <a:p>
            <a:pPr marL="893763" lvl="1" indent="-457200">
              <a:buFont typeface="+mj-lt"/>
              <a:buAutoNum type="arabicParenR"/>
            </a:pPr>
            <a:r>
              <a:rPr lang="lv-LV" sz="1600" dirty="0" smtClean="0">
                <a:latin typeface="Arial" charset="0"/>
                <a:cs typeface="Arial" charset="0"/>
              </a:rPr>
              <a:t>Projekta </a:t>
            </a:r>
            <a:r>
              <a:rPr lang="lv-LV" sz="1600" dirty="0">
                <a:latin typeface="Arial" charset="0"/>
                <a:cs typeface="Arial" charset="0"/>
              </a:rPr>
              <a:t>iesniedzējs </a:t>
            </a:r>
            <a:r>
              <a:rPr lang="lv-LV" sz="1600" dirty="0" smtClean="0">
                <a:latin typeface="Arial" charset="0"/>
                <a:cs typeface="Arial" charset="0"/>
              </a:rPr>
              <a:t>sadarbojas </a:t>
            </a:r>
            <a:r>
              <a:rPr lang="lv-LV" sz="1600" dirty="0">
                <a:latin typeface="Arial" charset="0"/>
                <a:cs typeface="Arial" charset="0"/>
              </a:rPr>
              <a:t>ar </a:t>
            </a:r>
            <a:r>
              <a:rPr lang="lv-LV" sz="1600" dirty="0" smtClean="0">
                <a:latin typeface="Arial" charset="0"/>
                <a:cs typeface="Arial" charset="0"/>
              </a:rPr>
              <a:t>komersantiem, lai sasniegtu projektā noteiktos iznākuma rādītājus (sadarbību </a:t>
            </a:r>
            <a:r>
              <a:rPr lang="lv-LV" sz="1600" dirty="0">
                <a:latin typeface="Arial" charset="0"/>
                <a:cs typeface="Arial" charset="0"/>
              </a:rPr>
              <a:t>apliecina ar komersanta rakstisku apliecinājumu par </a:t>
            </a:r>
            <a:r>
              <a:rPr lang="lv-LV" sz="1600" dirty="0" smtClean="0">
                <a:latin typeface="Arial" charset="0"/>
                <a:cs typeface="Arial" charset="0"/>
              </a:rPr>
              <a:t>interesi)</a:t>
            </a:r>
          </a:p>
          <a:p>
            <a:pPr marL="893763" lvl="1" indent="-457200">
              <a:buFont typeface="+mj-lt"/>
              <a:buAutoNum type="arabicParenR"/>
            </a:pPr>
            <a:r>
              <a:rPr lang="lv-LV" sz="1600" dirty="0" smtClean="0">
                <a:latin typeface="Arial" charset="0"/>
                <a:cs typeface="Arial" charset="0"/>
              </a:rPr>
              <a:t>Projekta </a:t>
            </a:r>
            <a:r>
              <a:rPr lang="lv-LV" sz="1600" dirty="0">
                <a:latin typeface="Arial" charset="0"/>
                <a:cs typeface="Arial" charset="0"/>
              </a:rPr>
              <a:t>iesniedzējs sadarbojas ar </a:t>
            </a:r>
            <a:r>
              <a:rPr lang="lv-LV" sz="1600" dirty="0" smtClean="0">
                <a:latin typeface="Arial" charset="0"/>
                <a:cs typeface="Arial" charset="0"/>
              </a:rPr>
              <a:t>sadarbības partneriem, uzticot partnerim īstenot projekta daļu </a:t>
            </a:r>
          </a:p>
          <a:p>
            <a:endParaRPr 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Slēdzot rakstisku sadarbības līgumu kā sadarbības partneri projektā, var piesaistīt:</a:t>
            </a:r>
            <a:endParaRPr lang="lv-LV" altLang="lv-LV" sz="1600" b="1" dirty="0">
              <a:latin typeface="Arial" charset="0"/>
              <a:cs typeface="Arial" charset="0"/>
            </a:endParaRPr>
          </a:p>
          <a:p>
            <a:pPr marL="812800" lvl="1" indent="-342900">
              <a:buFont typeface="+mj-lt"/>
              <a:buAutoNum type="arabicParenR"/>
            </a:pPr>
            <a:r>
              <a:rPr lang="lv-LV" altLang="lv-LV" sz="1600" dirty="0" smtClean="0">
                <a:latin typeface="Arial" charset="0"/>
                <a:ea typeface="+mn-ea"/>
                <a:cs typeface="Arial" charset="0"/>
              </a:rPr>
              <a:t>Komersantu</a:t>
            </a:r>
            <a:r>
              <a:rPr lang="lv-LV" altLang="lv-LV" sz="1600" dirty="0">
                <a:latin typeface="Arial" charset="0"/>
                <a:ea typeface="+mn-ea"/>
                <a:cs typeface="Arial" charset="0"/>
              </a:rPr>
              <a:t>:</a:t>
            </a:r>
          </a:p>
          <a:p>
            <a:pPr marL="1282700" lvl="2" indent="-342900">
              <a:buFont typeface="+mj-lt"/>
              <a:buAutoNum type="arabicParenR"/>
            </a:pPr>
            <a:r>
              <a:rPr lang="lv-LV" sz="1600" dirty="0" smtClean="0">
                <a:latin typeface="Arial" charset="0"/>
                <a:ea typeface="+mn-ea"/>
                <a:cs typeface="Arial" charset="0"/>
              </a:rPr>
              <a:t>gāzes, </a:t>
            </a:r>
            <a:r>
              <a:rPr lang="lv-LV" sz="1600" dirty="0">
                <a:latin typeface="Arial" charset="0"/>
                <a:ea typeface="+mn-ea"/>
                <a:cs typeface="Arial" charset="0"/>
              </a:rPr>
              <a:t>elektroenerģijas infrastruktūras </a:t>
            </a:r>
            <a:r>
              <a:rPr lang="lv-LV" sz="1600" dirty="0" smtClean="0">
                <a:latin typeface="Arial" charset="0"/>
                <a:ea typeface="+mn-ea"/>
                <a:cs typeface="Arial" charset="0"/>
              </a:rPr>
              <a:t>projektā</a:t>
            </a:r>
          </a:p>
          <a:p>
            <a:pPr marL="1282700" lvl="2" indent="-342900">
              <a:buFont typeface="+mj-lt"/>
              <a:buAutoNum type="arabicParenR"/>
            </a:pPr>
            <a:r>
              <a:rPr lang="lv-LV" altLang="lv-LV" sz="1600" dirty="0" smtClean="0">
                <a:latin typeface="Arial" charset="0"/>
                <a:ea typeface="+mn-ea"/>
                <a:cs typeface="Arial" charset="0"/>
              </a:rPr>
              <a:t>ja tas veic ieguldījumus projekta iesniedzēja infrastruktūrā</a:t>
            </a:r>
            <a:endParaRPr lang="lv-LV" altLang="lv-LV" sz="1600" dirty="0">
              <a:latin typeface="Arial" charset="0"/>
              <a:ea typeface="+mn-ea"/>
              <a:cs typeface="Arial" charset="0"/>
            </a:endParaRPr>
          </a:p>
          <a:p>
            <a:pPr marL="812800" lvl="1" indent="-342900">
              <a:buFont typeface="+mj-lt"/>
              <a:buAutoNum type="arabicParenR"/>
            </a:pPr>
            <a:r>
              <a:rPr lang="lv-LV" sz="1600" dirty="0">
                <a:latin typeface="Arial" charset="0"/>
                <a:cs typeface="Arial" charset="0"/>
              </a:rPr>
              <a:t>P</a:t>
            </a:r>
            <a:r>
              <a:rPr lang="lv-LV" sz="1600" dirty="0" smtClean="0">
                <a:latin typeface="Arial" charset="0"/>
                <a:ea typeface="+mn-ea"/>
                <a:cs typeface="Arial" charset="0"/>
              </a:rPr>
              <a:t>ašvaldības </a:t>
            </a:r>
            <a:r>
              <a:rPr lang="lv-LV" sz="1600" dirty="0">
                <a:latin typeface="Arial" charset="0"/>
                <a:ea typeface="+mn-ea"/>
                <a:cs typeface="Arial" charset="0"/>
              </a:rPr>
              <a:t>kapitālsabiedrību, kas veic pašvaldības deleģēto pārvaldes uzdevumu izpildi </a:t>
            </a:r>
          </a:p>
          <a:p>
            <a:pPr marL="812800" lvl="1" indent="-342900">
              <a:buFont typeface="+mj-lt"/>
              <a:buAutoNum type="arabicParenR"/>
            </a:pPr>
            <a:r>
              <a:rPr lang="lv-LV" sz="1600" dirty="0" smtClean="0">
                <a:latin typeface="Arial" charset="0"/>
                <a:ea typeface="+mn-ea"/>
                <a:cs typeface="Arial" charset="0"/>
              </a:rPr>
              <a:t>Sabiedrisko </a:t>
            </a:r>
            <a:r>
              <a:rPr lang="lv-LV" sz="1600" dirty="0">
                <a:latin typeface="Arial" charset="0"/>
                <a:ea typeface="+mn-ea"/>
                <a:cs typeface="Arial" charset="0"/>
              </a:rPr>
              <a:t>(ūdenssaimniecības un (vai) siltumapgādes) pakalpojumu </a:t>
            </a:r>
            <a:r>
              <a:rPr lang="lv-LV" sz="1600" dirty="0" smtClean="0">
                <a:latin typeface="Arial" charset="0"/>
                <a:ea typeface="+mn-ea"/>
                <a:cs typeface="Arial" charset="0"/>
              </a:rPr>
              <a:t>sniedzēju</a:t>
            </a:r>
          </a:p>
          <a:p>
            <a:pPr marL="812800" lvl="1" indent="-342900">
              <a:buFont typeface="+mj-lt"/>
              <a:buAutoNum type="arabicParenR"/>
            </a:pPr>
            <a:r>
              <a:rPr lang="lv-LV" altLang="lv-LV" sz="1600" dirty="0" smtClean="0">
                <a:latin typeface="Arial" charset="0"/>
                <a:ea typeface="+mn-ea"/>
                <a:cs typeface="Arial" charset="0"/>
              </a:rPr>
              <a:t>Pašvaldību</a:t>
            </a:r>
          </a:p>
          <a:p>
            <a:pPr marL="812800" lvl="1" indent="-342900">
              <a:buFont typeface="+mj-lt"/>
              <a:buAutoNum type="arabicParenR"/>
            </a:pPr>
            <a:r>
              <a:rPr lang="lv-LV" altLang="lv-LV" sz="1600" dirty="0" smtClean="0">
                <a:latin typeface="Arial" charset="0"/>
                <a:ea typeface="+mn-ea"/>
                <a:cs typeface="Arial" charset="0"/>
              </a:rPr>
              <a:t>Pašvaldības izveidotu iestādi</a:t>
            </a:r>
            <a:endParaRPr lang="en-US" altLang="lv-LV" sz="1600" dirty="0">
              <a:latin typeface="Arial" charset="0"/>
              <a:ea typeface="+mn-ea"/>
              <a:cs typeface="Arial"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18</a:t>
            </a:fld>
            <a:endParaRPr lang="en-US" altLang="en-US"/>
          </a:p>
        </p:txBody>
      </p:sp>
    </p:spTree>
    <p:extLst>
      <p:ext uri="{BB962C8B-B14F-4D97-AF65-F5344CB8AC3E}">
        <p14:creationId xmlns="" xmlns:p14="http://schemas.microsoft.com/office/powerpoint/2010/main" val="38807801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U-Turn Arrow 39"/>
          <p:cNvSpPr/>
          <p:nvPr/>
        </p:nvSpPr>
        <p:spPr>
          <a:xfrm flipH="1">
            <a:off x="2227263" y="2487613"/>
            <a:ext cx="3344862" cy="3006725"/>
          </a:xfrm>
          <a:prstGeom prst="uturnArrow">
            <a:avLst>
              <a:gd name="adj1" fmla="val 6967"/>
              <a:gd name="adj2" fmla="val 7319"/>
              <a:gd name="adj3" fmla="val 7673"/>
              <a:gd name="adj4" fmla="val 31374"/>
              <a:gd name="adj5" fmla="val 3044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dirty="0">
              <a:solidFill>
                <a:schemeClr val="tx1"/>
              </a:solidFill>
            </a:endParaRPr>
          </a:p>
        </p:txBody>
      </p:sp>
      <p:sp>
        <p:nvSpPr>
          <p:cNvPr id="18" name="Right Arrow 17"/>
          <p:cNvSpPr/>
          <p:nvPr/>
        </p:nvSpPr>
        <p:spPr bwMode="auto">
          <a:xfrm rot="5400000">
            <a:off x="628717" y="2552113"/>
            <a:ext cx="1296144"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r">
              <a:defRPr/>
            </a:pPr>
            <a:r>
              <a:rPr lang="lv-LV" sz="1000" b="1" dirty="0">
                <a:latin typeface="Calibri" pitchFamily="34" charset="0"/>
              </a:rPr>
              <a:t>ERAF finansējums</a:t>
            </a:r>
            <a:endParaRPr lang="en-US" sz="1000" b="1" dirty="0">
              <a:latin typeface="Calibri" pitchFamily="34" charset="0"/>
            </a:endParaRPr>
          </a:p>
        </p:txBody>
      </p:sp>
      <p:sp>
        <p:nvSpPr>
          <p:cNvPr id="27652" name="TextBox 18"/>
          <p:cNvSpPr txBox="1">
            <a:spLocks noChangeArrowheads="1"/>
          </p:cNvSpPr>
          <p:nvPr/>
        </p:nvSpPr>
        <p:spPr bwMode="auto">
          <a:xfrm>
            <a:off x="468313" y="1681163"/>
            <a:ext cx="2159000" cy="584200"/>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CFLA / pilsētas komisija</a:t>
            </a:r>
          </a:p>
        </p:txBody>
      </p:sp>
      <p:sp>
        <p:nvSpPr>
          <p:cNvPr id="37" name="Right Arrow 36"/>
          <p:cNvSpPr/>
          <p:nvPr/>
        </p:nvSpPr>
        <p:spPr bwMode="auto">
          <a:xfrm rot="16200000">
            <a:off x="1085516" y="2764436"/>
            <a:ext cx="1430284" cy="432048"/>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70000" lnSpcReduction="20000"/>
          </a:bodyPr>
          <a:lstStyle/>
          <a:p>
            <a:pPr algn="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ERAF finansējums</a:t>
            </a:r>
            <a:endParaRPr lang="en-US" sz="1200" b="1" dirty="0">
              <a:latin typeface="Calibri" pitchFamily="34" charset="0"/>
            </a:endParaRPr>
          </a:p>
        </p:txBody>
      </p:sp>
      <p:sp>
        <p:nvSpPr>
          <p:cNvPr id="35" name="Right Arrow 34"/>
          <p:cNvSpPr/>
          <p:nvPr/>
        </p:nvSpPr>
        <p:spPr bwMode="auto">
          <a:xfrm rot="16200000">
            <a:off x="4620369" y="4821744"/>
            <a:ext cx="1683878" cy="154004"/>
          </a:xfrm>
          <a:prstGeom prst="rightArrow">
            <a:avLst>
              <a:gd name="adj1" fmla="val 56206"/>
              <a:gd name="adj2" fmla="val 56511"/>
            </a:avLst>
          </a:prstGeom>
          <a:solidFill>
            <a:srgbClr val="FFFFCC"/>
          </a:solidFill>
          <a:ln w="9525" cap="flat" cmpd="sng" algn="ctr">
            <a:noFill/>
            <a:prstDash val="solid"/>
            <a:round/>
            <a:headEnd type="none" w="med" len="med"/>
            <a:tailEnd type="none" w="med" len="med"/>
          </a:ln>
          <a:effectLst/>
          <a:scene3d>
            <a:camera prst="orthographicFront">
              <a:rot lat="0" lon="0" rev="0"/>
            </a:camera>
            <a:lightRig rig="threePt" dir="t"/>
          </a:scene3d>
        </p:spPr>
        <p:txBody>
          <a:bodyPr>
            <a:normAutofit fontScale="25000" lnSpcReduction="20000"/>
          </a:bodyPr>
          <a:lstStyle/>
          <a:p>
            <a:pPr algn="ctr">
              <a:defRPr/>
            </a:pPr>
            <a:endParaRPr lang="en-US" sz="1000" b="1" dirty="0">
              <a:latin typeface="Calibri" pitchFamily="34" charset="0"/>
            </a:endParaRPr>
          </a:p>
        </p:txBody>
      </p:sp>
      <p:sp>
        <p:nvSpPr>
          <p:cNvPr id="2" name="Title 1"/>
          <p:cNvSpPr>
            <a:spLocks noGrp="1"/>
          </p:cNvSpPr>
          <p:nvPr>
            <p:ph type="title"/>
          </p:nvPr>
        </p:nvSpPr>
        <p:spPr>
          <a:xfrm>
            <a:off x="2266950" y="381000"/>
            <a:ext cx="6419850" cy="703263"/>
          </a:xfrm>
        </p:spPr>
        <p:txBody>
          <a:bodyPr>
            <a:normAutofit fontScale="90000"/>
          </a:bodyPr>
          <a:lstStyle/>
          <a:p>
            <a:pPr>
              <a:defRPr/>
            </a:pPr>
            <a:r>
              <a:rPr lang="lv-LV" dirty="0">
                <a:latin typeface="Calibri" pitchFamily="34" charset="0"/>
                <a:cs typeface="Tahoma" pitchFamily="34" charset="0"/>
              </a:rPr>
              <a:t>E</a:t>
            </a:r>
            <a:r>
              <a:rPr lang="lv-LV" dirty="0" smtClean="0">
                <a:latin typeface="Calibri" pitchFamily="34" charset="0"/>
                <a:cs typeface="Tahoma" pitchFamily="34" charset="0"/>
              </a:rPr>
              <a:t>lektroenerģijas un gāzes infrastruktūras ierīkošana – </a:t>
            </a:r>
            <a:endParaRPr lang="lv-LV" dirty="0" smtClean="0">
              <a:latin typeface="Arial" pitchFamily="34" charset="0"/>
              <a:cs typeface="Arial" pitchFamily="34" charset="0"/>
            </a:endParaRPr>
          </a:p>
        </p:txBody>
      </p:sp>
      <p:sp>
        <p:nvSpPr>
          <p:cNvPr id="27656" name="Slide Number Placeholder 5"/>
          <p:cNvSpPr>
            <a:spLocks noGrp="1"/>
          </p:cNvSpPr>
          <p:nvPr>
            <p:ph type="sldNum" sz="quarter" idx="13"/>
          </p:nvPr>
        </p:nvSpPr>
        <p:spPr bwMode="auto">
          <a:xfrm>
            <a:off x="8534400" y="6324600"/>
            <a:ext cx="439738" cy="304800"/>
          </a:xfrm>
          <a:noFill/>
          <a:ln>
            <a:miter lim="800000"/>
            <a:headEnd/>
            <a:tailEnd/>
          </a:ln>
        </p:spPr>
        <p:txBody>
          <a:bodyPr/>
          <a:lstStyle/>
          <a:p>
            <a:fld id="{E4864456-FC61-4CEA-A271-71A48698FCC3}" type="slidenum">
              <a:rPr lang="en-US" altLang="en-US"/>
              <a:pPr/>
              <a:t>19</a:t>
            </a:fld>
            <a:endParaRPr lang="en-US" altLang="en-US"/>
          </a:p>
        </p:txBody>
      </p:sp>
      <p:sp>
        <p:nvSpPr>
          <p:cNvPr id="27657" name="AutoShape 12" descr="data:image/jpeg;base64,/9j/4AAQSkZJRgABAQAAAQABAAD/2wCEAAkGBxMTEhUUExQWFhUXGBgbGBgYGRsbGhobGxoaGRocHx8dHiggGxomGxoaITEhJSkrLi4uGB8zODMsNygtLisBCgoKDg0OGxAQGzQkICQvLCwsNy8sLzUsLDQwLCw0LCwvNCwtLSwsLyw0LS80LSwtLDQsLzQsLywsLC8sLCw0LP/AABEIAMgA8AMBIgACEQEDEQH/xAAcAAACAgMBAQAAAAAAAAAAAAADBAIFAAEGBwj/xABBEAABAgQEBAMHAgUCBQQDAAABAhEAAyExBBJBUQUiYXGBkaEGEzKxwdHwQuEHFCNS8WKCFiRykrJDU6LSFTRE/8QAGgEAAgMBAQAAAAAAAAAAAAAAAgMAAQQFBv/EAC4RAAEDAwIEAwkBAQAAAAAAAAEAAhEDEiExQQRRYfATIoEFMnGRobHB0eHxFP/aAAwDAQACEQMRAD8A9HXV0hgoeo0HWBnCkAKAL5ravGxLckBh/wBWtbQ3iEOEnMRR3B3r9I8sBIJXXLrYCUWkhYURmzAVG+25e/Ron7sBbMzA1pZTWO9BSNzkElORkAqdL1KtxoxFoZMoMVA1Vr/bT88osBCXwB3/ABJCQJkzOCco0sdYBMSwUSGIqCf1Uc00qHvqIbQEgqypAJNK99q3esRxSedCWDAjmNT2I2aBIBzumB2Y2UcPUEgMpQsaAbOz0v5wFCQcoCeYuxPz3AqawaWmpCnoQzAs9TVtKVjakA5iiinOZQYONGoaA08YuMKTlBmyjnUQCDzPR6DXtr5wCdIfnWsknUUABFu3yg8+f8LGrOTuALX0qIgZBWEiqWIfdy4s1WgSASjBIElJS8WpyWYGx0e41cgh7bQSXheRTjKSQUqNS3ld2g+DwigrKQQaZTcDQFmYH7xPEMFMDzZjmL33y6bxUQMorgTAUpEv+mlSg9HJ0YRrAyDlCVnMQKkU1qWrfbpBsOggllbul3rf1+kSwyS4zUzGqRs9y8FySi7VMJlAgkUZV+34I5fi81Rmsl2GZmLDMw+EN6x0wZYZ6As+hPUd45zj0oZik2YggaUenU1iP0V0PeKQ4ZLyqygUzW3fU9HeOyVLBB3pSlxWOTwaCFuAwoCHZ3+ZDR2CU8pe+laGzGKYi4gxC5nFzGVmLO7KD6GwDeZMSl4dKgSkE1Ds1GFh43guNl1WrQVV4G3nEmDpYMEnMSSLjoOm8ANYTZwpYWXlSModVmsXer0ftE04YB1ir0zbF6sNIIhObQZQCQ9H6f42hhaSUINBmd9Ba4ggEsvyl2ZwqpuSzPSwEQlIGZVnGUB9bu/rGT5oYBLqNGJ7PeE5+KSE1NhUePrFIgEcKIKgliATm3c7HW9oGpSiTVwQAG169oXlTVvls2l7jQlg/WNKRlBCEkgCpfd7hq+FoqUVqdoCpILhj1Y2LeELqxCSgqrzZuXVwOmn3hYSEicFFRJByhAPKKu9NSW8jDGLdRALJIJZIqanLU/l4sqBQnzcgCSQFbirEszP84DLUCTmS7AO+6rgeXmqDIwM2ZMJmF2YUBFAXFHcA9zFjOkpQg5aZtmoA9B5xcbqXAYVrK+DM17kiwVpu9obnpAd6mlBrt6xGfOCQEBq/COt6xDBqWsF7g1Hht3LxpETaMn/AFc0yRdsozVqCc7AFNG20t01iCSXAzAqNX3caDbv1gv8qAoBTqL0DjL1ps8CEhJGZZDlTZhcMbPoLQJBRAthTxIKA/LmKSK7/vtGkkFSCwbKSW1owAJ+UFXKClJVlvmd9+rU0vAgQeRJ2Dmti9DZukXoem3fVUDjrugoVl5i4BDPob07v0iJzFSQ6gFKVTXIwNN7QcTQpZIqGDA2JP1+8CK/6oBJJAIU/wAIa9r7QGOaYJ5bJaXJCkkA1APkP0voG0goIbksEgEs1z+8Mpz5go8qbtpUFwKxLDYfmayf0htDSsQMnAUdU3KVnSgknK6lO5Gji3eBzpQBCsuZR+FyzPU3+Y2iwxKG5gQGbvTfQVtCq5vvElqihUaAA3YExHDUKMeSJUDNAFL3IS2z7/jwSbKUpkgMTcdh2fWIJRynLUF1Gj+ujbawQKAAer3yigB63aKA5qyeS1JmBiEvcZiqjtR6CgeKDjMumc6gioqTdy+zlu8dPh8MyAHo3NoHZ6+ccjxPFFSyZjZA5ASFVDgJFRQvp1gXggCU3hzLzC1wqUSQ5L8tNGY6bDeOxEvlTSl+1KRynCkc5JJroQX69r+sdbPHIVEVSDfqK6wVIaoeKPmAXNzZnOctWpUMQ4uR336Q5KdjmBZqbqDsr/dZq6wthcAlAAQrMQeYqJ6X1foYssKl1OGZtbl9j5wDWnRMqOEKPuiEMgMApISxqA53+cC4li8qQE+bPewOsGxkxKEBQIzLsdgI5zGTVFalAUKXIepA17Fz6RHmMKqTLslamzc2UM6RVyo2Dmw/LQNKaqUHKnZqt11uX/GiEkBSXS1C6dxq16sDtrBsDh8xKUgABwDuTcjxgMLQcJiRhVKIKX7sLAAMC3iYfk4AMp2zFL/h+o3i0wuFCUVGjftAMfi2YUNKkUAH7mGFkCSs3ilxhqTThEJYZWzVJFSSGYk62jZlipAzBJppU7fKITppH9RXKkNmdmYvvq41EJz1kpAB5bMCal23d++8CSmNEq0XiMqQWyjbUUYAto/m8UGIxBzDUBmQn9NCVOfWm5hzH5lEIBVRJ2c0FTalHhAzAmWSKGjA9uYhh8P7xCZKJjYC75GHDkir0JJsOnWNIWnKMgcAh/D5xooUpTqDJB+Hwd+w2g/ugUnTVhRjG8NOwhcknmUFamUFafq6A28YmZdFOHcvWz/SF8AkhJzgg1u1dy0FnysxaoAIoKHXXZ4AE2yrIgxK0oDlSAyXp31veIYslIUUigBoXruW2jMVmUAoDKAQS5H1ux0gKpa1TAa2rWzt5C/kYF5Og9ETRuUSWoplgM5VS5uAdYCnDsggkFZq4urtakOzrAHQ3uTVniBQaD4bdSa0PSIW/ZQPW1IojNejpHTbasbzHO7tqz9NfzWMkCovQM+8anKIBIFVMw6m9fCCnEhDvCBxMhISssLuKV2akJkZlUDipA0cXfbWHMWSakco30J0bU09YhPl8qQSeZJSE2B1hLhJPfcp9Mw0c0qqWFE1IQ4ypTRz9f2g3v6KYMSzF6ZekTlAJyg1V8tn3aCKSAlJJfLVksSq7DraKaJVudzUlHKgpAdqK2D08Y5TGpJUATQBtT4htjHTyZudKiAQA9D1sAdC945vGoeYrOHDuanKOg1IetoCqZhO4bBIKZ4bLAUSSEtVz822joOI1SO1r9X8I5fATFe8LuHUKNQAVbrHWz1kuRVxY7m0FSgsIQcTIe0qlwsvOUqCv7swYlipmLFqX84ckhiEGgCXIZrbdzAwsBJl1DF6ab+nyiKlkEzAL2Ny3X81igQIKjpd+EhilVKdCS7GlKkGzBooVpSxLkk0zPdyfBvOLKfMUp/kXqau+99IVkySoDIlyFO+l2+TiEzJWxogI2Dw5Uo8oQAKBg46jbYeMdThuGhKGYHp0/NYhwXAhPMak27dvLyhjiOIUhFMpbQm7fWNNNgDbnLDWql77GpXimPCEkC9x9BFBiZzj9L0IL1AOrdKxrFYlQzkMCWDM9DsO3WAgAkKcgaFha1v0v4whz7jK1U6QYEwjEAggEEAtTVR1r9oJiZBDJcAAl9HFKKPU/LWJYPDpSlRBDqfMdG7+feCpTnSQ5DVd25RYvcn7RSsmCksTKQsEuCsm1wB6UpaBYqWFME0DMsPUAtSvdz3hqaQAAktp3LAA94JJw5JJIJy/DRnVUOa26xNTCKYC6L+cUrMEi216/X7iJ4xZASGJDHlBqbfKCy5CUmzkEOfR41PluscxFrdKh+/rHQtdb5jk4XIls4GFESAM1QKVOra6+EblryuSGDsPNvrEpyhmADVs1/8RiFMkZXVQMXv47xcAHG0qpJGUCfPSE51kJCgEsosz96B41JkkIWdy4N3p0vGY2QFS1JUM1HAIBv9RVu0NyQQkZquBEDZdnl95/KIuhuOaTKFBAUps1LnTQ92MOJRzFT1be+opAZikggM7Gmvz+USkLPwuAWcbt9olOA6O5/qF0kShYFTlTqUQg5WIpYM28a9+nMpLuNTs9w/X6RLIJSBlclR7EkwrigHSlDqyghR0H3MA4lrQO87d8uqY0BxKJiEAzEhNSzq60DUgc5aVqAzOpCsoPX9QYWJtDc1KjlW7kGml4WUjKOVVSWKyoMFXs1P8QLhBPI5/XfqradFqVLCs2ZLpUCGdnL1LaaQSbnKiAwH6qXFg9mo+8TnLZLJFral7/OBrTMICTRJCcx/1WI+USMQFJnK3g1JQTLF0i1nG46QhxXDklRNUhwAKNatDu8WktIcB1Ek328fp1hDFYfMFJC8qiRzaAg7a2eBePLCKm6HyqCXMCFOSxSNRSx846qUSrMlKgyUgAkXJD16Rz68ATOUQHS9Dtmdx1qPWOkwKciACXUSbbilOkBQGSDoncU4EAjVJYo5VADL2axFvH9oxEgKSQlwCLG4altD1ifv3W+QtYd+vjA8K5JWql/tRu8TVyXkNXPzsOQlSU0y0vlJJsOlYsOAYQqqasXIuzaPqx9Yd/lk5tVFszixalH0hufMCQ5LMAKFrMwfV9YGnTAy5OqVyRa3dQxs3KAE0IoaEAjYHxvFPi8QVAOWBA1JOg8Inj8d7w8ujFR0sR89Iw4cI92oVNGNXargbVgXuuONFdJlgF2qTTJBGZiE5gWLaG1aiJ44Jogk3ANLNcHbeGjLCahDVB0fyq/7xKcMpzBLZa6OXdn2uaCKAxlMvkpbBSlu5PLQAClnYk+JpDUlBIUkEDYhO1jXSJrk5ZYDgsNB4l/DTrAULd2bOkMSDd/kInuwhJumELDywSC1Epc73tuH0hkJU6iXty1YAPU+sbkKKGo3LbqdvzaA5wh2SCW12NvH7xMBQkkrolMVEEOGtvSv51iJWQxy/EW7MKGJSpZFdVGpHp0geHlk8pYgEu5c07RvztqVzcLFywQoBNCqp36h40rD+7zEVB+EHR6MOh2hmVKqavVw9Wo3zEJcU4tLkSyuctMsJcOov4AXKukXYI67d+v0UvPom8oGgLHlDM3aMEtwzC/r948/T/FrCg1l4g1qcqG7gZ3A8HjuP59PLZJWpg5DntrBVGWe8IlCJOiLMlJSpyHzE3HiREESjmNAkos1HBFjuNKQWYgio0qavb89IxEghRUCatt5P6tAhpuwN5RXY1S02akAKVfR9Do/XRoBhgDL94QXJ5j22f4Q706Q5i5T/pzFiRVgDp/mJIqk+8AB6mrQoMNxnl339UdwDcKOIUkgJJrdunh+UiGJnhCiS+VgfufCNmelAUoVVpqekaTPOV8hJIVlHzZ9esQkc89hUB0wtpSxVUkmpG2za9I2pSWyv2DbAU2jUhJCyVFrM1KaOXiUwKJGU5asaO1NPzWL2+neVN9UKS4BLKBIJBLWsO37iNKmZVuBU/puzM1dSXir9ovaSThUn+ZKg5OVAIzFtq260EUXDv4hYfEzkSZcqalcxTBcwJZOuizoIttF5bc0GB339VdwnO66xaVAr5qlTs1W116+sazqZSsw1coOnq8SUgqSXNAWBtr+eUElzJaUgZgGcl6OQ9OkIiTrHqmT6lJy8L7wJJUp7jZqG1am7wbGT1KCUy6AFgWq40O28LyuIVDguC6RSxZu/wC0ZIWtS1XOYv0/zWBDhEDfVNLXTLttFHHYBMxDLSoqzCiSRYvo3L01eNcRSrMSR8RAs9g9YNOKpQJHMqnIC1e476wmqTNVMSVMcxJLPSwb9+kU/SIRU9ZnCNQApSCXrTq711s0Kypa1MgAqDpzE0B1YHt84t8HhhlKbEEvW+3akLcRlKSE+7y5gBmJvkq7df3iFmJPfRUKom0d9UDFYz3fIkgKck9ho+naNyMKkKJVVRL9Q9WHTWOX4l7VYfDLyzCtakiqEhy5qXJLC4oYqZv8Tw5bCPsTNYg9hLNPGHU+FrVBcG/DsqqlWmzyz8V2s2eArnKQ7lnzBxRnoDB0Cjhx0DCpEcVh/bnDz1IExBlEGjhKkuf9VCGOrBo6STiyb/EczChDv+ecKq0nUjDhCawh4lpRuJYu5S5JJAFaHeK6co0GZ61oa+RtBfdZpiQQpSQDU3JDCgFwa1ozdYYwXClZgqxUBS2UBmo8JguKcC1gXYS60LOCTQHwfq0RwKyqWla5ZlKUHUh3KehI17QyktUnTeKbiHFylYYHKCCTalj4dekdZ7mUgC7dcdjHVDDQp+0XEThsLPnJQ5lpJD2V3arV9I8KxBxnEZhmzCVs4zGiEC5SnQWsK2ePYOIcTE5JQRmSvlIuKs4If1irmy0hC0kBAZQQkUCAEv56RVPjmNENHwTf+R+pXiirHtH0LwriawwVkKCElJsRu+hHUNHz1p4R7fwfDlSAS5NAlwCB4Ro9ovc0Nt6/hBwzGuJuXToxZUq6S55QDQEXfd4z+aS55iXvUhKXoO0IIwZ5ipyHJNHDg9d39I0vDIcOQPiLsfiBIdur2jlB7x/Vp8Nk/pWGG4kgBgoKOpZg2kcvxn+IeGw09UtUubMUGJUkJYOOqgTFtiiBlKEiobmSwchieu+keM+23/7k3/b/AOIjVwY8WpY/QBKrsDG3N3XuOH4tLUmWUlgpKT3zWBH3iwl817Bsu/X86xyHsxJeXJKkgpyJFToEj5bx1PDZySopzOpirLe5vbWFskvsKlRoDZamJhSnlG9u9GHyjkf4i8cm4HDoMrLmVMypURZ0qJLWJpTvHWYqUAoGuYsK2Z6wnxLASp6MhSlYBdLgEZq20s/nDJDX5Gm34StsLwGfg8ROQvFTSpQuVrJdXbp6RP2TW2MkGzL+hj1r+IHDRL4dPOvL/wCQjyD2eH/Myv8Aq+hjq3E03E9fskgC4Be7jioyZEmoZy9n+XeBJkE5c9GKhlf4tSPCnnCkjKgJISjNlA5nAN2O1yYQXi1hJUyiyaZQ5Ve1WcsY849xLvNldanTAHlwrqZjJaCGLFQuw8T6wxgcYC39R7swqAdRu7ekcRx3GKRhJq5WZKhlJKgkliauC7N4xwJ9rcWf/wCg+SP/AKxq4bhqlUXtIwev4Sa76dM2mfovbsQMqs10jmL9Or02g2AnsnMRmIoQDXwG8eIH20xrN/NKZmZkWv8A27xifbPGguMUp2b9Fj/tjQPZ1QGQR36JJ4lpbBC95lIKD8KUgCpuTrrXW0EmYcTEv1+xqDpS0UPsljzOw0v3i+cy05lM5IVpW9n8Y6VEtho7BvCEBuS06ZVOdGRqvG+IexsybiZ0xasqVKKgEhyR10T6w1K9gpSgzrCmuC7eB0tHce1XEMNhUpVPUUlZIHKVOWc0SLD6xyOI/iDhkJdCVzFPRLFCaWzE3HYQ0P4k2ho+WiKKJBJ/q81xeHMtakKulRB8C0el+wCjMky3JNVo/wBoa3kB4R52mXNxM1RCSpa1FSmFAVF/AR6p7H4P3CUIJJSK7AqevasaPaBHhhrtUHC3BxLdF0kjBEOo1LV/uJAID9KmkWEsuK0DBkm79YQOJUbpYVrs30EYJhJBIPcgjTb6xxw4DRanNc7VdBLSyQ9wA/5vCs2ShSeZmSa9N/GJTMQwJqGBL/nXSFzLW5MwugB2JYFhrG57mmAAsjGnWYWsPgUEEJDXAoRs7vWsL47hAyTTmAdCqAVAazm1vWDKxJACQQVM+9j6mE+IcSUULCK8q3dhTLUdwYUH0hEhOAqmYK+dn5fD6R9K+z+HSiW3iTHzU3L4R9AcAnlaQpWYg6bNUP0pHU42oGRIk57+yy0mFwMLo50hBZw+upAO5FoqPaqQo4SeZQ/q+7VkyjmfVm1vFjMm0AqAz9W0peIysYD6dWd6U1pURzzUbcJARhrowvAJyuIqos409Fe/PoYrMYZhWfe58/6veZs3jmr5x9ErwaV5VMSSH77eEeJ/xFRl4hPFvh/8RHT4eu2oTASXNI1SUhWPAGQ4wJamUzgGOzUaPQf4UcQxKFT04gzikiWUe9zkgjPmbPVmy+UdF7NSwuTK6S0EjplHrFjOweUZgQK9NftCKvFtANoRtpknKemY1J5gp3AypNK3g+Bm50ggNodLbCFJKc9AHBqCajx67tFlJSwABfLQ/uIy0Q5zrjp3zTKloEDVch/FSd/yM1IH9r9swaPGPZ5ZGJlEM4Vraxj2L+JiXwU86sl+gzBhHjfAwf5iU1835aNlBxdSe74/ZLIAc0fBesSCrLnWph0PKHBpuSKRacMwfvFco5QLm5JoT3oDCnBsIpQCXch+tPEVFPlHXYGQmWCACw1JFY41Kle7Oi6VetY2BqhycJLkoClEJygupRAF7kn5mKedjMIVH/mZLjX3iPK8Q/iBh1zsHMkpYKUzAm7F76UjyD/g7Es7SyOixHTpeERANsfPRc5wefMcyvV8ZiMOVJCJ8jKxzf1UAgdK3jDMwrBP8xJADufep+hjyo+xWL/sT/3CMPsVi3bIh9swgzQpkk3qXmIhe24XBhISoKBB+FmIOxGjkQfCTTnKFGtaNfx07RzXAJapWHlS1kuhKARRnBNq3f5Q3w8/1AqpUoqA0Ae5tHNqPsqwOa1MpXUyVH299lv55EtIme7yKUoHLmcFIBDZk7Crx5jjPYeYgke8BOjpIf1LR6/w32rwc8lKJ6MySxSrlLgkUCmcUMJcbxCEzCSUJDVUbbg92jZUr1KIAHyhJo021HEFeGonTpCyApctQNQCR5ixj072I4ycTLL5RMQQFgJ0IoobOx8RHnntTjETcQpUuqWAfci5i/8A4ZyCVzVVCeQPo9S3y840cUwVOHvcIOENJ1lWAcL08lg5Jq19Nj6GIy1KAol1Po/KDYub9qRKYpKUkBwpQI5Wpdu5aNS8OoUbIkAUSTruTUqMcWPmt8999/l/+ZzIKgS3zf8ALxGdzFKSlxyqIzd3KgNQWMSmAkcwSlPm4G3ifTrC6sUxASTmq+rv0H3hpdGpSGtnQKr9ppBVhcTlS6lIUlDf6i/hTzjx1PstijbDn/4fePdJs5SlZEpuLGySD9OsYrACyidDygDYN+bxp4bijSBAGEFaldBOq8LHs7iv/YXTt941/wAL4o2w6n3pQ6ax75/+OASaANTrTr9YIvAjKCKClTWh8Y1jjXcu/ms5phQwKSvKTdNA9j31/wAQ9LSU3IKyDawbYXesAlS0pdKCSQNCx7wacrKnq4Dl1VNNOrV0jI0jUd/iUZnQqE0KSh0VIDAE5Q51cO0cT7Yew8ifOVPMxcsqAcBspIHUO7XDx3YWE3skV0Dn7mKHENOzozlKbVD/APUH6iA8U0vd1PffwTGU/E10SnClGWnICyciQ1ywDVOzaxczZRUkIcjImv6gRoKXoCYhLmErUwfMKEguwFwDSo+UGmTVOCkCqbjQUDdYTIM3Ge/8TTiIEIuAlMQHUWr0L27fvHNfxU4VNxODQmSgrImAqTQOkA7lqFj4R0xSrKlKVEVblAqAKh/C8Tw+IKk8wYijOKm7eAjVQeKbgP8ANlmeC7K+dv8AhnEj/wBAj/t+8DmcHniipShu7fePdcfh5YIIIUoli1MpHgT06RQK4bUOaliNWfXasMf7Sc0xA79U6lwgeJJXCexnCMRLxkmaJZSlKqqpbKaXese1Y7GslLEOrRnPfwhLg8iXYVoHVYDb1hrGSQSQlIuK6nsTRvvC6/EGrTndAykGVIOiAoAggOygGCXJ5bk7dusOIwyEgAir2oe/0jcw0QEBIHNToPp1hgkVYtr6V7tCGC0nvqre6QEEYNOZRpoLaxCfISklTDr23DQXGYh+UVcO+lO0Uk+akhv1O4Ao16N+Xi6tW3A7KulSLtVrFTXU7BmNHZtreEb4Rh1KWCasSAdKN4DpCi0upmYPVI0f5m9I6bh+FCCskg2ozMwPWM9JhqVJPqtNZwp04C8T9qPYXFSZq1JR7yWpSiClnAJJAIOulI5g8NmD/wBJYb/Qfm0fRuPEupUQMx1N2FgPWOLxcpC56kgEpSBzMyQqvLq5ZjHVf7QLMASsdLhfEXnHD/ZqfMqU5E6qNetALx6f7J8IEtASlKsoB6Ek6kbw3gsEkNmbUsLPT6Q4vHpkIJWQyQ/h4GlzGOrxjquuie3h7cNyUYy2clyVBk1DjLTziSW94MwNncm+1rVhJM9ag63Dh2SxNfkGbzjcxSbWao1I7lrmMc5Wiw7/AERSc4URmJc3sBu1q9IJJKCp0skMfiqBbMA9mJuYXlySsqUoEpcANVmF99vOHZ90gEUSxY1Gpca3ggN1To0CawilNzCpU50sfKw9I0JbqonK5L1eg7UH7QfCJHKmnKAbknzgGGl5SSg0B5gXsxcjqSBGgjACyTkoglKck2alakxkuSqYP6gyhnYEtqLkB2ppGYWWLs16ad/HtBETXAyMz1JOlAWO/wB4toBGUJJ2WZxmKgHApfXw3eJomEipZqm13rraIJIQlSqkvqdNLd4Wn4jIlmBd3cin5tFl1up6qg27RZjSlTOSoOXa1mSKVIv4wngMAkK5uVxyh9auT1/NYc5kgguS1B1atoXxaGSM3UDKpmBZ2J1cnyhLhLritDCQLQdU0lswOYlRJZ6Cm3SD+9cAZczGvhc9op8XxCQyWNiAUhzUsRE0Y9CAUpIKw1E1a4Zn17xBUjv9qjSJEwVaLxKgAbkaDUfSCYNICQ9yBVq9vIxW4VCyyXIJA+Kurhw9rwzPNWKQz1IBav1hjah96Pn9e/6luYPdQZ+AAUcqAxVmLWKj8ROl2ipxnMSychYMFMCz7gNHTzUkpJodWHS3i0VuJAzWdQIZqu3m3pAVqeZ5plCrzSGAUQCNiGeqXch7vSh2rFtOmqUgqSpixALcrijtt0gCcOSVKJBQpqEBJYXAL1sCO8FGFLKLlNXFhXtvSKYHNEKVHNcZUMTiHAA5mDkhgD07OIFisUSzlwHLJqAdnhjC8OCQ6lFTAABQBLVuzCsaRwwkGpS4AF9NxbU17RZp1D6/hU11MKh96Sacxbe/lVw3rBeHcNKgkIBADsTXZ3N6+dIvMDwhKHzHMCXIZg+p/aH8NICEgBISNh36RdLhST5tEdTiwPcSfDOGpllRDnMXqbdBtWLAgBzvGwa+kUnFeJBILHVgQLf4MaXObRYsjQ+s5C41jRktZQq/XZrRR+7zqKCSC6ioi9T8PTSBKkrWrOo8lRV66kavu/WH8PhkJGYHmcVAFfGOc5xcZK6jGCm2ArJDZSRcF2P91fWKXEyVKUFzB+sgBxcdu4PgYu8CkLdZoRQJPw9TTz8Y3Pl5gGAqSxoDStekGWkhKa+10KimYQe9bIeUEjapDm+hraLDDS2W6UpUabMBs+rPeGpkgqDA8oZ1N8tRAjJzcuW12N69tWEDbBRmpcIWTcQSEBIITViauql+nWDlCVAAMEAlyaKdgR9awhKxRVQpS1QKtm1YPpFhhlJAdKaULEa9zeDbnVA8WjCalykS3BdmAzbAdd6vAMsovyghTukXOwZ6QqqayQ7mpqRfse5esEwyiSBYtQioYXv0p4xZdkABLsIBJKMkhnB+IguKksBlHYCkMScSzCgvTb8aBla8pYAqIFKgBqPb8aD+6CEj9LguTp19YY2ZkJTo0KWnTmDJSQ9SSKAeFIgoBKnWA5YM4pswa/3hbFcSlgpCVOoAF1GgaztQEtTWOd4hxNS1TGVlDgAfE+tFXFrtrCi5aKdInorXifHAAWcqNyDQdKDS0VszGTm+EAAOVEs5LaVc6V3hdILkvlTRjrYafXrFjhOFrmgAEkEXUHa/gWdoUZceZWkBrGoGG4gCUO6mcFKUlKRSg7u3naLfhmDPvRy7O2garaC5c9Id4fwVKEAmgFW08oeRiKFEpJLcr2A39XhzKWQX/wBKzVK4Mhn8UhLRVKQklIY08L9ITnK51VVUAAORW+97bQ/hpJQMxu1gSampp6RWzcSErICQFZaKNT2bQQ2pgAnCz08kxlWIWcrEUbwazd+sQmKQnIhSkpJBN2dmzMDpUeYhOW5KkqY8rEs7fK8anYRK2KxmU9mcJGoJPh5RfiSNPqq8MA5PyTiCCS4CgK2Bra++sSAIoCEsQd3A0P36QmOVJBURaoo/c72hUY8pV8KlFNibVJLnelYAVAIReEXaK+CQwdVz59O0TMwAVIG1flFCviKkA51cxAZLsQBcwgnHLJCi4q5q79H08qPB/wDUG6BQcI5266iZi0Jqot3+0VyuMvX4QCRdyW/PWKFZmLLqdyHy05QW16WeJcIwwMpgCnMxZSHIN69e0LdxFR2NAmt4ZjRJymsZxMksQtxYWoaaWqLwpMPKn3aUkEAkqZ3ZiE1aG0SiSQpwCGNSPHc10g8vKkh2JJYDQtQithW8IgnJTpa0QAlsPh00zpYpBACS7UBb86RmHQCsPUFtbDbru0FKggqUWCgkJNXSkkki1H+0K4ZBKDzkAEdyai1KH6RCBhWCTKs8RiQh0/CEJFqk/udusKyJ5GXkIOXU23O7wRMl2DEkCrWzEVrbtAf5LPmLJqFZyKFTgJ3uw8WgjJKW0NAyp4NJ5SS5oVFWnU6BW3aGS6tixLuSxDuLwKYgEgJA5SMoFc2nRm3jcucxuHOZIFxeh20ixAwqMuylJSBRsywkf2/DqXL9u8MoIUAAFNc7UJ/xCxmkZUpcAakXDdIZw0xLODmuXax6fSKbBTHSsSk0LqOUukM5Pn5DxhpCAlICqqqSLs519IrlYxCEha8wLsHc2pfRoArGqyqIUAlzrcdFM32iwQEJY5yfx3GUywo5vhFHs4o2xrHKYrHrW5WSp6jKXO3bp4GGMHw9c1SHTyMSASWJNXqNtR9I6PA+z8qXWavOp3DswJ23iw1z9Vc06PxXLYXBqKSwAJD1FX/1F6l60i6wnAZhDFQy3U36j+UdovjNQlWUAJr/AG66V/NIGjiI1ejsaVPhV3i7GjUoHV6jvdCJhODS0c1yHbpD6GApYW0HSKdXF2VcGn6jlD6veMTizMShQI/UxG25HyhwqsHuBZ3UqjsvKs1pqAbG4Bp3bWsFStJFGIGu/XrFTi5qkjKkUbmNSoDtpTSApnKq7ZQlmGoIaumkV41uIVCgXCZTWMxqlKoQAK39YXkJWpySCySzMXc1YtAVzwlOdagkWajUIa8OSl5gU5nDPyhgD2B6wq4vJJOU621uAm8LJALs3KHo2r+cT96CCGYMTWg6G3eEJaUzARYFJBYmlaOfOGF4kZQEpNCw1pf6Q4PAb3lIcwz1Us5KXNTsCGF/O0AWh1JWdnrs/SNTpgSTnqKgMGY0J1gBxQUo5EhRcPXQbUuDC3uG6Yxp1CkZGdQUagaKsNraUiHuDmcpCtAXYN16bdoMnEB1pOZOVw6iMrMNXtX0MRk4ZMskglSblRLk5iWI6gk9oG1EHEfhbTJYqzJDHrmL2B6iNYSSEhRUAGFhQPv0vEJkxmShQDGlCp2BAPl8oPICchWVOGL2A1A7amIMnHXvqo4kDO6rcZxZAJCU2y8xGjsp4KgOqvMeZwAX/PGKjFJ/uDkElWxpqxF4suBSQEtRJJqUvc9yOvnCmkuOVoc0MbIRMesZ0JQkKJbUAAUc5WL9o3gMKBnmZRbK4Yk+eghn+TdSlNmUk0Fu1o1LXyApSFEkUAZ766/tBxmSlXeWB0WYBIQHWxZ6XtfuC8Ke8q5V8JsRc+thTxhoIYrSqymre1qeMZyFSXy8pLOaila62+UTYBQHJPNEkzUIylJe42bq28L4xaWdNHpqG6jo5MTTiUJNBVTuWoA966QKdOoXVQmrh3y6gRC7CjW+aUotZ5gkGhBJf4iPr0jPdqTLLsVEG2hUbAHakDnFSiwASl0s99XUO7NGsSshQAmZXFQ9WfXS0CtCDh5gmOlBCyksRVg1ajUOX8YnheHJJTsCKNQ1d6iNpUlLczmhqSdPX9omvEBKSMwU7OC9adLC8SAFZJ2Vr/PoQ5DG7EmnLetX8IpF8WmHNNLj4QkhLs71G1vnFdIwylzCcyglQAIbSpCQLDV2iyPDwtQAzZSBUklgHBara2griUAptacpXDglyVlCS7JS5JUauToGq3SH5EhWVLGjsADuLn7RE4JCsxUFMjMECw7EDtDEvD5ubMosVEJFBUDc2fWBhEXKUnDZsoNWzAgkEEvf83EOyygMlKbVd7XHnG5UvkDpUFkF3u9LbU1iAWACAnVItRz8I84OIKzl1yjJWpZJYFOgG4u3SloXl4Q5k50qJs5pQGoO2m8O5CMub9LDKQPDWtTCkzEKCg5qSxoHBcZQBprU7RR66omk7IuNB5ip1KJok6ACtLwSfOpmQaO9aGtgPKF1TFSypZBdRSlJJo4fTQdQIPKCimt3JATYvXwHWLOVREQmMDLYANXVjUHSh726wSeoSkPmJL0FHclvrBpQCb1LPy9NW0/eOZ4zjKFSjYFLaDtazekG7yDr9kpjTUf0VbiZ6hvmzCo0FXc610FI6vgmGCUAmh1L6C9Te8czwhGc8uZi99avpo8dz7gBAQahmINQ20Vw7JJdyTeLfADeaqZmICZgAsfEfL5RNE1S0uQaO7DxBaNYeaiWAkzAohglNbC9dYjiCwU6hWp0JDPdy3aBmBqgjaFGViA5DKUyrq0N9KGDSUZkkljZTNRzcvqPtEcEglNTVqb2uYakIzXOhqTrRy1h+8E0EoXuA0XP4uUqpUVZC1aNc1G/aA4bHpkt71QTmUkMdVqPKH36DeLvHSHDJ/Tfc7XNYQ/khV6qoWYMlquX6tCrYK0teHNyrqQRQuEg0AFCBtfXeFZ4U4KVZqltGFLaG9YnhpoLBQ6DS1fKGZTZagIqHG3aHYcI7/SyZYUEySAwqQKkbvA0pSAFF6aNftSveDzV5Eu/MpwAB6nf94rMTNmEhlEBnBVvR2bSBcQEdNpciz0pQOV6EZhmdIPyYfOAqmAkOWTzGnxFT0OwpoIR4hzug5aliEu1C4L9Y2UHMQgME0JNVUYt1GsLLsrQ2mIyUKVKWEJJqolyTdtGNa/eF8VmVzSxzWqBYXbQU3jIyCIgwjBkSsUpQLqokUIcC7UpZ6C0SklKRrmWdBYDatB60jUZAlEmcHKYjSlP1O712L70pD4XkJmGjpBoaB9Kl94yMi9ASlnLgEDDTSpyVBKQaVa9Sa+GkNCek8ugOUkAhVnPcxkZFNKj2iVnvRyoGYqBrWoHUsezQZMsIGUGoJctUjxLaRkZBTifRLdrHqghaysagAsC3ZhpRo0QRlQ4BIc1dizNbpG4yIRAnqpvHRYDmykAAAEi4L3Nx1NOkO4V8rquwJIO/wA4yMgmc+9EFTSO9VKaohIUspcnyGw8I43iE7MLXUdXLvU1DUa9LxkZAVT5k7hR5ZXRezmGFCE1FAwsNz0i24rPKEkpCSo3BcPobdIyMhzfLRlZqnmrwVVSpgAzFzQGgFQTpsYNiDmplYJYE3vcClaB3NvGMjISOSaeaYk52LJSOuuXpo8EkLLpFfhs1A5vQxkZD2iCMrMTM4Q505LmhWqzsCN6DwhDHLGVKhvW5cXZtAXEZGQp5lsrTSaA6EEIBqlRGUPQlgTQD82i5lYhPMAPha/xeR+UZGQFJxAkb/1XWbMg7fz9rYQFOx0OjCmx6vFJPlkrKgWejmoHTpWsZGQdTICChqR6IM9hmUBm0J2slmax3gKsQtKFMUsCOY1tQj/VrQRkZCTkytfRf//Z"/>
          <p:cNvSpPr>
            <a:spLocks noChangeAspect="1" noChangeArrowheads="1"/>
          </p:cNvSpPr>
          <p:nvPr/>
        </p:nvSpPr>
        <p:spPr bwMode="auto">
          <a:xfrm>
            <a:off x="155575" y="482600"/>
            <a:ext cx="304800" cy="304800"/>
          </a:xfrm>
          <a:prstGeom prst="rect">
            <a:avLst/>
          </a:prstGeom>
          <a:noFill/>
          <a:ln w="9525">
            <a:noFill/>
            <a:miter lim="800000"/>
            <a:headEnd/>
            <a:tailEnd/>
          </a:ln>
        </p:spPr>
        <p:txBody>
          <a:bodyPr/>
          <a:lstStyle/>
          <a:p>
            <a:endParaRPr lang="lv-LV" altLang="lv-LV"/>
          </a:p>
        </p:txBody>
      </p:sp>
      <p:sp>
        <p:nvSpPr>
          <p:cNvPr id="27658" name="TextBox 9"/>
          <p:cNvSpPr txBox="1">
            <a:spLocks noChangeArrowheads="1"/>
          </p:cNvSpPr>
          <p:nvPr/>
        </p:nvSpPr>
        <p:spPr bwMode="auto">
          <a:xfrm>
            <a:off x="3924300" y="5497513"/>
            <a:ext cx="1800225" cy="792162"/>
          </a:xfrm>
          <a:prstGeom prst="rect">
            <a:avLst/>
          </a:prstGeom>
          <a:solidFill>
            <a:schemeClr val="accent2"/>
          </a:solidFill>
          <a:ln w="9525">
            <a:noFill/>
            <a:miter lim="800000"/>
            <a:headEnd/>
            <a:tailEnd/>
          </a:ln>
        </p:spPr>
        <p:txBody>
          <a:bodyPr anchor="ctr"/>
          <a:lstStyle/>
          <a:p>
            <a:pPr algn="ctr"/>
            <a:r>
              <a:rPr lang="lv-LV" altLang="lv-LV" sz="1600" b="1">
                <a:latin typeface="Calibri" pitchFamily="34" charset="0"/>
              </a:rPr>
              <a:t>A/S “Sadales tīkli”</a:t>
            </a:r>
          </a:p>
          <a:p>
            <a:pPr algn="ctr"/>
            <a:r>
              <a:rPr lang="lv-LV" altLang="lv-LV" sz="1000" b="1">
                <a:latin typeface="Calibri" pitchFamily="34" charset="0"/>
              </a:rPr>
              <a:t>(pakalpojuma sniedzējs)</a:t>
            </a:r>
          </a:p>
        </p:txBody>
      </p:sp>
      <p:sp>
        <p:nvSpPr>
          <p:cNvPr id="27659" name="TextBox 10"/>
          <p:cNvSpPr txBox="1">
            <a:spLocks/>
          </p:cNvSpPr>
          <p:nvPr/>
        </p:nvSpPr>
        <p:spPr bwMode="auto">
          <a:xfrm>
            <a:off x="3924300" y="3443288"/>
            <a:ext cx="1727200" cy="585787"/>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Komersanti (MVU)</a:t>
            </a:r>
          </a:p>
        </p:txBody>
      </p:sp>
      <p:sp>
        <p:nvSpPr>
          <p:cNvPr id="14" name="Right Arrow 13"/>
          <p:cNvSpPr/>
          <p:nvPr/>
        </p:nvSpPr>
        <p:spPr bwMode="auto">
          <a:xfrm>
            <a:off x="2483528" y="3464729"/>
            <a:ext cx="1587667" cy="461750"/>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lnSpcReduction="10000"/>
          </a:bodyPr>
          <a:lstStyle/>
          <a:p>
            <a:pPr algn="r">
              <a:defRPr/>
            </a:pPr>
            <a:r>
              <a:rPr lang="lv-LV" sz="1000" b="1" dirty="0">
                <a:latin typeface="Calibri" pitchFamily="34" charset="0"/>
              </a:rPr>
              <a:t>ERAF finansējums</a:t>
            </a:r>
            <a:endParaRPr lang="en-US" sz="1000" b="1" dirty="0">
              <a:latin typeface="Calibri" pitchFamily="34" charset="0"/>
            </a:endParaRPr>
          </a:p>
        </p:txBody>
      </p:sp>
      <p:sp>
        <p:nvSpPr>
          <p:cNvPr id="27661" name="TextBox 11"/>
          <p:cNvSpPr txBox="1">
            <a:spLocks noChangeArrowheads="1"/>
          </p:cNvSpPr>
          <p:nvPr/>
        </p:nvSpPr>
        <p:spPr bwMode="auto">
          <a:xfrm>
            <a:off x="539750" y="3443288"/>
            <a:ext cx="2160588" cy="504825"/>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Pašvaldība</a:t>
            </a:r>
          </a:p>
        </p:txBody>
      </p:sp>
      <p:sp>
        <p:nvSpPr>
          <p:cNvPr id="13" name="TextBox 12"/>
          <p:cNvSpPr txBox="1"/>
          <p:nvPr/>
        </p:nvSpPr>
        <p:spPr>
          <a:xfrm>
            <a:off x="387350" y="3033713"/>
            <a:ext cx="5337175" cy="1539875"/>
          </a:xfrm>
          <a:prstGeom prst="rect">
            <a:avLst/>
          </a:prstGeom>
          <a:solidFill>
            <a:srgbClr val="4BACC6">
              <a:alpha val="30000"/>
            </a:srgbClr>
          </a:solidFill>
          <a:ln w="6350">
            <a:solidFill>
              <a:schemeClr val="accent1">
                <a:shade val="50000"/>
              </a:schemeClr>
            </a:solidFill>
            <a:prstDash val="dash"/>
          </a:ln>
        </p:spPr>
        <p:txBody>
          <a:bodyPr>
            <a:spAutoFit/>
          </a:bodyPr>
          <a:lstStyle/>
          <a:p>
            <a:pPr marL="228600" indent="-228600" algn="ctr">
              <a:defRPr/>
            </a:pPr>
            <a:r>
              <a:rPr lang="lv-LV" sz="1400" b="1" dirty="0">
                <a:latin typeface="Calibri" pitchFamily="34" charset="0"/>
              </a:rPr>
              <a:t>Projekts</a:t>
            </a: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p:txBody>
      </p:sp>
      <p:sp>
        <p:nvSpPr>
          <p:cNvPr id="15" name="Right Arrow 14"/>
          <p:cNvSpPr/>
          <p:nvPr/>
        </p:nvSpPr>
        <p:spPr bwMode="auto">
          <a:xfrm rot="5400000">
            <a:off x="3413340" y="4568337"/>
            <a:ext cx="1440160"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ERAF finansējums </a:t>
            </a:r>
            <a:endParaRPr lang="en-US" sz="1000" b="1" dirty="0">
              <a:latin typeface="Calibri" pitchFamily="34" charset="0"/>
            </a:endParaRPr>
          </a:p>
        </p:txBody>
      </p:sp>
      <p:sp>
        <p:nvSpPr>
          <p:cNvPr id="16" name="Right Arrow 15"/>
          <p:cNvSpPr/>
          <p:nvPr/>
        </p:nvSpPr>
        <p:spPr bwMode="auto">
          <a:xfrm rot="16200000">
            <a:off x="4330805" y="4560864"/>
            <a:ext cx="1440160"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27665" name="TextBox 16"/>
          <p:cNvSpPr txBox="1">
            <a:spLocks noChangeArrowheads="1"/>
          </p:cNvSpPr>
          <p:nvPr/>
        </p:nvSpPr>
        <p:spPr bwMode="auto">
          <a:xfrm>
            <a:off x="6011863" y="1681163"/>
            <a:ext cx="2808287" cy="4030662"/>
          </a:xfrm>
          <a:prstGeom prst="rect">
            <a:avLst/>
          </a:prstGeom>
          <a:solidFill>
            <a:srgbClr val="F79646">
              <a:alpha val="30196"/>
            </a:srgbClr>
          </a:solidFill>
          <a:ln w="9525">
            <a:noFill/>
            <a:miter lim="800000"/>
            <a:headEnd/>
            <a:tailEnd/>
          </a:ln>
        </p:spPr>
        <p:txBody>
          <a:bodyPr>
            <a:spAutoFit/>
          </a:bodyPr>
          <a:lstStyle/>
          <a:p>
            <a:pPr marL="228600" indent="-228600" algn="just"/>
            <a:r>
              <a:rPr lang="lv-LV" altLang="lv-LV" sz="1000" b="1">
                <a:latin typeface="Calibri" pitchFamily="34" charset="0"/>
              </a:rPr>
              <a:t>Shēmas nosacījumi</a:t>
            </a:r>
            <a:endParaRPr lang="lv-LV" altLang="lv-LV" sz="1000">
              <a:latin typeface="Calibri" pitchFamily="34" charset="0"/>
            </a:endParaRPr>
          </a:p>
          <a:p>
            <a:pPr marL="361950" lvl="1" indent="-228600" algn="just">
              <a:buFontTx/>
              <a:buChar char="-"/>
            </a:pPr>
            <a:r>
              <a:rPr lang="lv-LV" altLang="lv-LV" sz="1000">
                <a:latin typeface="Calibri" pitchFamily="34" charset="0"/>
              </a:rPr>
              <a:t>Pašvaldība ir projekta iesniedzējs, un komersants(-i) - MVU projektā piedalās kā partneri;</a:t>
            </a:r>
          </a:p>
          <a:p>
            <a:pPr marL="361950" lvl="1" indent="-228600" algn="just">
              <a:buFontTx/>
              <a:buChar char="-"/>
            </a:pPr>
            <a:r>
              <a:rPr lang="lv-LV" altLang="lv-LV" sz="1000">
                <a:latin typeface="Calibri" pitchFamily="34" charset="0"/>
              </a:rPr>
              <a:t>Komersants (-i) – konkrēts MVU jau ir iepriekš zināms;</a:t>
            </a:r>
          </a:p>
          <a:p>
            <a:pPr marL="361950" lvl="1" indent="-228600" algn="just">
              <a:buFontTx/>
              <a:buChar char="-"/>
            </a:pPr>
            <a:r>
              <a:rPr lang="lv-LV" altLang="lv-LV" sz="1000">
                <a:latin typeface="Calibri" pitchFamily="34" charset="0"/>
              </a:rPr>
              <a:t>A/S “Sadales tīkli” (ST) loma kā pakalpojuma sniedzējam (ārpus projekta).</a:t>
            </a:r>
          </a:p>
          <a:p>
            <a:pPr marL="361950" lvl="1" indent="-228600" algn="just">
              <a:buFontTx/>
              <a:buChar char="-"/>
            </a:pPr>
            <a:r>
              <a:rPr lang="lv-LV" altLang="lv-LV" sz="1000">
                <a:latin typeface="Calibri" pitchFamily="34" charset="0"/>
              </a:rPr>
              <a:t>Valsts atbalstu sniedz saskaņā ar regulas Nr.651/2014 14.pantu.</a:t>
            </a:r>
          </a:p>
          <a:p>
            <a:pPr marL="361950" lvl="1" indent="-228600" algn="just">
              <a:buFontTx/>
              <a:buChar char="-"/>
            </a:pPr>
            <a:endParaRPr lang="lv-LV" altLang="lv-LV" sz="600">
              <a:latin typeface="Calibri" pitchFamily="34" charset="0"/>
            </a:endParaRPr>
          </a:p>
          <a:p>
            <a:pPr marL="228600" indent="-228600" algn="just"/>
            <a:r>
              <a:rPr lang="lv-LV" altLang="lv-LV" sz="1000" b="1">
                <a:latin typeface="Calibri" pitchFamily="34" charset="0"/>
              </a:rPr>
              <a:t>Shēmas apraksts</a:t>
            </a:r>
          </a:p>
          <a:p>
            <a:pPr marL="228600" indent="-228600" algn="just"/>
            <a:r>
              <a:rPr lang="lv-LV" altLang="lv-LV" sz="1000">
                <a:latin typeface="Calibri" pitchFamily="34" charset="0"/>
              </a:rPr>
              <a:t>Komersants (MVU) kā projekta partneris saņem ERAF finansējumu (</a:t>
            </a:r>
            <a:r>
              <a:rPr lang="lv-LV" altLang="lv-LV" sz="1000" b="1">
                <a:latin typeface="Calibri" pitchFamily="34" charset="0"/>
              </a:rPr>
              <a:t>1</a:t>
            </a:r>
            <a:r>
              <a:rPr lang="lv-LV" altLang="lv-LV" sz="1000">
                <a:latin typeface="Calibri" pitchFamily="34" charset="0"/>
              </a:rPr>
              <a:t>), kuru novirza ST (</a:t>
            </a:r>
            <a:r>
              <a:rPr lang="lv-LV" altLang="lv-LV" sz="1000" b="1">
                <a:latin typeface="Calibri" pitchFamily="34" charset="0"/>
              </a:rPr>
              <a:t>2</a:t>
            </a:r>
            <a:r>
              <a:rPr lang="lv-LV" altLang="lv-LV" sz="1000">
                <a:latin typeface="Calibri" pitchFamily="34" charset="0"/>
              </a:rPr>
              <a:t>), lai tiktu ierīkota energoapgādes infrastruktūra (</a:t>
            </a:r>
            <a:r>
              <a:rPr lang="lv-LV" altLang="lv-LV" sz="1000" b="1">
                <a:latin typeface="Calibri" pitchFamily="34" charset="0"/>
              </a:rPr>
              <a:t>3</a:t>
            </a:r>
            <a:r>
              <a:rPr lang="lv-LV" altLang="lv-LV" sz="1000">
                <a:latin typeface="Calibri" pitchFamily="34" charset="0"/>
              </a:rPr>
              <a:t>). Tā kā ST pie noteikta jaudas patēriņa pakalpojuma maksu </a:t>
            </a:r>
            <a:r>
              <a:rPr lang="lv-LV" altLang="lv-LV" sz="1000" u="sng">
                <a:latin typeface="Calibri" pitchFamily="34" charset="0"/>
              </a:rPr>
              <a:t>piecu gadu laikā </a:t>
            </a:r>
            <a:r>
              <a:rPr lang="lv-LV" altLang="lv-LV" sz="1000">
                <a:latin typeface="Calibri" pitchFamily="34" charset="0"/>
              </a:rPr>
              <a:t>atmaksā (</a:t>
            </a:r>
            <a:r>
              <a:rPr lang="lv-LV" altLang="lv-LV" sz="1000" b="1">
                <a:latin typeface="Calibri" pitchFamily="34" charset="0"/>
              </a:rPr>
              <a:t>4</a:t>
            </a:r>
            <a:r>
              <a:rPr lang="lv-LV" altLang="lv-LV" sz="1000">
                <a:latin typeface="Calibri" pitchFamily="34" charset="0"/>
              </a:rPr>
              <a:t>), rezultātā komersanti (MVU) saņem gan piekļuvi ST infrastruktūrai (</a:t>
            </a:r>
            <a:r>
              <a:rPr lang="lv-LV" altLang="lv-LV" sz="1000" b="1">
                <a:latin typeface="Calibri" pitchFamily="34" charset="0"/>
              </a:rPr>
              <a:t>3</a:t>
            </a:r>
            <a:r>
              <a:rPr lang="lv-LV" altLang="lv-LV" sz="1000">
                <a:latin typeface="Calibri" pitchFamily="34" charset="0"/>
              </a:rPr>
              <a:t>), gan pakalpojuma maksas kompensāciju (</a:t>
            </a:r>
            <a:r>
              <a:rPr lang="lv-LV" altLang="lv-LV" sz="1000" b="1">
                <a:latin typeface="Calibri" pitchFamily="34" charset="0"/>
              </a:rPr>
              <a:t>4</a:t>
            </a:r>
            <a:r>
              <a:rPr lang="lv-LV" altLang="lv-LV" sz="1000">
                <a:latin typeface="Calibri" pitchFamily="34" charset="0"/>
              </a:rPr>
              <a:t>), kas faktiski ir atgriezts komersanta līdzfinansējums un ERAF finansējums.</a:t>
            </a:r>
          </a:p>
          <a:p>
            <a:pPr marL="228600" indent="-228600" algn="just"/>
            <a:endParaRPr lang="lv-LV" altLang="lv-LV" sz="1000">
              <a:latin typeface="Calibri" pitchFamily="34" charset="0"/>
            </a:endParaRPr>
          </a:p>
          <a:p>
            <a:pPr marL="228600" indent="-228600" algn="just"/>
            <a:r>
              <a:rPr lang="lv-LV" altLang="lv-LV" sz="1000">
                <a:latin typeface="Calibri" pitchFamily="34" charset="0"/>
              </a:rPr>
              <a:t>Komersants ERAF daļas kompensāciju, ja tāda rodas, atmaksā pašvaldībai (</a:t>
            </a:r>
            <a:r>
              <a:rPr lang="lv-LV" altLang="lv-LV" sz="1000" b="1">
                <a:latin typeface="Calibri" pitchFamily="34" charset="0"/>
              </a:rPr>
              <a:t>5</a:t>
            </a:r>
            <a:r>
              <a:rPr lang="lv-LV" altLang="lv-LV" sz="1000">
                <a:latin typeface="Calibri" pitchFamily="34" charset="0"/>
              </a:rPr>
              <a:t>), pašvaldība to atmaksā CFLA (</a:t>
            </a:r>
            <a:r>
              <a:rPr lang="lv-LV" altLang="lv-LV" sz="1000" b="1">
                <a:latin typeface="Calibri" pitchFamily="34" charset="0"/>
              </a:rPr>
              <a:t>6</a:t>
            </a:r>
            <a:r>
              <a:rPr lang="lv-LV" altLang="lv-LV" sz="1000">
                <a:latin typeface="Calibri" pitchFamily="34" charset="0"/>
              </a:rPr>
              <a:t>).</a:t>
            </a:r>
          </a:p>
        </p:txBody>
      </p:sp>
      <p:sp>
        <p:nvSpPr>
          <p:cNvPr id="20" name="Right Arrow 19"/>
          <p:cNvSpPr/>
          <p:nvPr/>
        </p:nvSpPr>
        <p:spPr bwMode="auto">
          <a:xfrm rot="5400000">
            <a:off x="244047" y="4496329"/>
            <a:ext cx="1440160"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r">
              <a:defRPr/>
            </a:pPr>
            <a:r>
              <a:rPr lang="lv-LV" sz="1000" b="1" dirty="0">
                <a:latin typeface="Calibri" pitchFamily="34" charset="0"/>
              </a:rPr>
              <a:t>ERAF finansējums 85%</a:t>
            </a:r>
            <a:endParaRPr lang="en-US" sz="1000" b="1" dirty="0">
              <a:latin typeface="Calibri" pitchFamily="34" charset="0"/>
            </a:endParaRPr>
          </a:p>
        </p:txBody>
      </p:sp>
      <p:sp>
        <p:nvSpPr>
          <p:cNvPr id="21" name="Right Arrow 20"/>
          <p:cNvSpPr/>
          <p:nvPr/>
        </p:nvSpPr>
        <p:spPr bwMode="auto">
          <a:xfrm rot="16200000">
            <a:off x="1331639" y="4488856"/>
            <a:ext cx="1440160"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27668" name="TextBox 21"/>
          <p:cNvSpPr txBox="1">
            <a:spLocks noChangeArrowheads="1"/>
          </p:cNvSpPr>
          <p:nvPr/>
        </p:nvSpPr>
        <p:spPr bwMode="auto">
          <a:xfrm>
            <a:off x="684213" y="5424488"/>
            <a:ext cx="1798637" cy="576262"/>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Būvdarbi (publiskā infrastruktūra)</a:t>
            </a:r>
          </a:p>
        </p:txBody>
      </p:sp>
      <p:sp>
        <p:nvSpPr>
          <p:cNvPr id="23" name="Right Arrow 22"/>
          <p:cNvSpPr/>
          <p:nvPr/>
        </p:nvSpPr>
        <p:spPr bwMode="auto">
          <a:xfrm rot="5400000">
            <a:off x="3902866" y="4568337"/>
            <a:ext cx="1440160"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77500" lnSpcReduction="20000"/>
          </a:bodyPr>
          <a:lstStyle/>
          <a:p>
            <a:pPr algn="ctr">
              <a:defRPr/>
            </a:pPr>
            <a:r>
              <a:rPr lang="lv-LV" sz="1000" b="1" dirty="0">
                <a:latin typeface="Calibri" pitchFamily="34" charset="0"/>
              </a:rPr>
              <a:t>Komersanta  finansējums </a:t>
            </a:r>
            <a:endParaRPr lang="en-US" sz="1000" b="1" dirty="0">
              <a:latin typeface="Calibri" pitchFamily="34" charset="0"/>
            </a:endParaRPr>
          </a:p>
        </p:txBody>
      </p:sp>
      <p:sp>
        <p:nvSpPr>
          <p:cNvPr id="24" name="Right Arrow 23"/>
          <p:cNvSpPr/>
          <p:nvPr/>
        </p:nvSpPr>
        <p:spPr bwMode="auto">
          <a:xfrm rot="5400000">
            <a:off x="676095" y="4496329"/>
            <a:ext cx="1440160"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77500" lnSpcReduction="20000"/>
          </a:bodyPr>
          <a:lstStyle/>
          <a:p>
            <a:pPr algn="ctr">
              <a:defRPr/>
            </a:pPr>
            <a:r>
              <a:rPr lang="lv-LV" sz="1000" b="1" dirty="0">
                <a:latin typeface="Calibri" pitchFamily="34" charset="0"/>
              </a:rPr>
              <a:t>Pašvaldības finansējums </a:t>
            </a:r>
            <a:endParaRPr lang="en-US" sz="1000" b="1" dirty="0">
              <a:latin typeface="Calibri" pitchFamily="34" charset="0"/>
            </a:endParaRPr>
          </a:p>
        </p:txBody>
      </p:sp>
      <p:sp>
        <p:nvSpPr>
          <p:cNvPr id="25" name="Dodecagon 24"/>
          <p:cNvSpPr/>
          <p:nvPr/>
        </p:nvSpPr>
        <p:spPr>
          <a:xfrm>
            <a:off x="2695575" y="358775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1</a:t>
            </a:r>
          </a:p>
        </p:txBody>
      </p:sp>
      <p:sp>
        <p:nvSpPr>
          <p:cNvPr id="26" name="Dodecagon 25"/>
          <p:cNvSpPr/>
          <p:nvPr/>
        </p:nvSpPr>
        <p:spPr>
          <a:xfrm>
            <a:off x="4025900" y="4029075"/>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2</a:t>
            </a:r>
          </a:p>
        </p:txBody>
      </p:sp>
      <p:sp>
        <p:nvSpPr>
          <p:cNvPr id="27" name="Dodecagon 26"/>
          <p:cNvSpPr/>
          <p:nvPr/>
        </p:nvSpPr>
        <p:spPr>
          <a:xfrm>
            <a:off x="4943475" y="5280025"/>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3</a:t>
            </a:r>
          </a:p>
        </p:txBody>
      </p:sp>
      <p:sp>
        <p:nvSpPr>
          <p:cNvPr id="28" name="Dodecagon 27"/>
          <p:cNvSpPr/>
          <p:nvPr/>
        </p:nvSpPr>
        <p:spPr>
          <a:xfrm>
            <a:off x="5356225" y="5281613"/>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4</a:t>
            </a:r>
          </a:p>
        </p:txBody>
      </p:sp>
      <p:sp>
        <p:nvSpPr>
          <p:cNvPr id="27675" name="TextBox 28"/>
          <p:cNvSpPr txBox="1">
            <a:spLocks noChangeArrowheads="1"/>
          </p:cNvSpPr>
          <p:nvPr/>
        </p:nvSpPr>
        <p:spPr bwMode="auto">
          <a:xfrm>
            <a:off x="2482850" y="930275"/>
            <a:ext cx="4408488" cy="369888"/>
          </a:xfrm>
          <a:prstGeom prst="rect">
            <a:avLst/>
          </a:prstGeom>
          <a:solidFill>
            <a:srgbClr val="F79646">
              <a:alpha val="30196"/>
            </a:srgbClr>
          </a:solidFill>
          <a:ln w="9525">
            <a:noFill/>
            <a:miter lim="800000"/>
            <a:headEnd/>
            <a:tailEnd/>
          </a:ln>
        </p:spPr>
        <p:txBody>
          <a:bodyPr>
            <a:spAutoFit/>
          </a:bodyPr>
          <a:lstStyle/>
          <a:p>
            <a:pPr marL="228600" indent="-228600" algn="ctr"/>
            <a:r>
              <a:rPr lang="lv-LV" altLang="lv-LV" sz="1800" b="1">
                <a:latin typeface="Calibri" pitchFamily="34" charset="0"/>
              </a:rPr>
              <a:t>Komersants (MVU) ir zināms iepriekš</a:t>
            </a:r>
            <a:endParaRPr lang="lv-LV" altLang="lv-LV" sz="1800">
              <a:latin typeface="Calibri" pitchFamily="34" charset="0"/>
            </a:endParaRPr>
          </a:p>
        </p:txBody>
      </p:sp>
      <p:sp>
        <p:nvSpPr>
          <p:cNvPr id="38" name="Dodecagon 37"/>
          <p:cNvSpPr/>
          <p:nvPr/>
        </p:nvSpPr>
        <p:spPr>
          <a:xfrm>
            <a:off x="5356225" y="3221038"/>
            <a:ext cx="215900" cy="217487"/>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5</a:t>
            </a:r>
          </a:p>
        </p:txBody>
      </p:sp>
      <p:sp>
        <p:nvSpPr>
          <p:cNvPr id="27677" name="TextBox 38"/>
          <p:cNvSpPr txBox="1">
            <a:spLocks noChangeArrowheads="1"/>
          </p:cNvSpPr>
          <p:nvPr/>
        </p:nvSpPr>
        <p:spPr bwMode="auto">
          <a:xfrm>
            <a:off x="3001963" y="2468563"/>
            <a:ext cx="2130425" cy="246062"/>
          </a:xfrm>
          <a:prstGeom prst="rect">
            <a:avLst/>
          </a:prstGeom>
          <a:noFill/>
          <a:ln w="9525">
            <a:noFill/>
            <a:miter lim="800000"/>
            <a:headEnd/>
            <a:tailEnd/>
          </a:ln>
        </p:spPr>
        <p:txBody>
          <a:bodyPr>
            <a:spAutoFit/>
          </a:bodyPr>
          <a:lstStyle/>
          <a:p>
            <a:r>
              <a:rPr lang="lv-LV" altLang="lv-LV" sz="1000" b="1">
                <a:latin typeface="Calibri" pitchFamily="34" charset="0"/>
              </a:rPr>
              <a:t>Pakalpojuma maksas kompensācija</a:t>
            </a:r>
          </a:p>
        </p:txBody>
      </p:sp>
      <p:sp>
        <p:nvSpPr>
          <p:cNvPr id="43" name="Dodecagon 42"/>
          <p:cNvSpPr/>
          <p:nvPr/>
        </p:nvSpPr>
        <p:spPr>
          <a:xfrm>
            <a:off x="1692275" y="3248025"/>
            <a:ext cx="215900" cy="217488"/>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30FD8B87-484B-4E75-BB0F-553B286FD022}" type="slidenum">
              <a:rPr lang="en-US" altLang="en-US"/>
              <a:pPr/>
              <a:t>2</a:t>
            </a:fld>
            <a:endParaRPr lang="en-US" altLang="en-US"/>
          </a:p>
        </p:txBody>
      </p:sp>
      <p:sp>
        <p:nvSpPr>
          <p:cNvPr id="3" name="Content Placeholder 3"/>
          <p:cNvSpPr txBox="1">
            <a:spLocks/>
          </p:cNvSpPr>
          <p:nvPr/>
        </p:nvSpPr>
        <p:spPr bwMode="auto">
          <a:xfrm>
            <a:off x="0" y="-22225"/>
            <a:ext cx="8340725" cy="6346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Projekta ieviešanas process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Sasniedzamie rezultāti</a:t>
            </a:r>
            <a:endPar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Atbalstāmās darbības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Attiecināmās un neattiecināmās izmaksas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Atbalsta intensitāte</a:t>
            </a:r>
          </a:p>
          <a:p>
            <a:pPr marL="985838" lvl="1" algn="just">
              <a:lnSpc>
                <a:spcPct val="150000"/>
              </a:lnSpc>
              <a:buClr>
                <a:srgbClr val="000000"/>
              </a:buClr>
              <a:buFont typeface="Arial" panose="020B0604020202020204" pitchFamily="34" charset="0"/>
              <a:buChar char="•"/>
              <a:defRPr/>
            </a:pP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Projekta iesniedzējs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Sadarbība projektā</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Kādā īpašumā var ieguldīt?</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Projektu piemēri</a:t>
            </a:r>
          </a:p>
          <a:p>
            <a:pPr marL="1876425" lvl="1" algn="just">
              <a:lnSpc>
                <a:spcPct val="150000"/>
              </a:lnSpc>
              <a:buClr>
                <a:srgbClr val="000000"/>
              </a:buClr>
              <a:buFont typeface="Arial" panose="020B0604020202020204" pitchFamily="34" charset="0"/>
              <a:buChar cha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lnSpc>
                <a:spcPct val="150000"/>
              </a:lnSpc>
              <a:buClr>
                <a:srgbClr val="000000"/>
              </a:buClr>
              <a:buFont typeface="Arial" panose="020B0604020202020204" pitchFamily="34" charset="0"/>
              <a:buChar cha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buFont typeface="Arial" panose="020B0604020202020204" pitchFamily="34" charset="0"/>
              <a:buChar cha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
        <p:nvSpPr>
          <p:cNvPr id="6" name="Title 1"/>
          <p:cNvSpPr>
            <a:spLocks noGrp="1"/>
          </p:cNvSpPr>
          <p:nvPr>
            <p:ph type="title"/>
          </p:nvPr>
        </p:nvSpPr>
        <p:spPr>
          <a:xfrm>
            <a:off x="2590800" y="244475"/>
            <a:ext cx="6096000" cy="703263"/>
          </a:xfrm>
        </p:spPr>
        <p:txBody>
          <a:bodyPr>
            <a:normAutofit fontScale="90000"/>
          </a:bodyPr>
          <a:lstStyle/>
          <a:p>
            <a:pPr>
              <a:defRPr/>
            </a:pPr>
            <a:r>
              <a:rPr lang="lv-LV" altLang="lv-LV" dirty="0" smtClean="0">
                <a:latin typeface="Arial" pitchFamily="34" charset="0"/>
                <a:cs typeface="Arial" pitchFamily="34" charset="0"/>
              </a:rPr>
              <a:t/>
            </a:r>
            <a:br>
              <a:rPr lang="lv-LV" altLang="lv-LV" dirty="0" smtClean="0">
                <a:latin typeface="Arial" pitchFamily="34" charset="0"/>
                <a:cs typeface="Arial" pitchFamily="34" charset="0"/>
              </a:rPr>
            </a:br>
            <a:r>
              <a:rPr lang="lv-LV" altLang="lv-LV" sz="5300" dirty="0" smtClean="0">
                <a:latin typeface="Arial" pitchFamily="34" charset="0"/>
                <a:cs typeface="Arial" pitchFamily="34" charset="0"/>
              </a:rPr>
              <a:t>Saturs</a:t>
            </a:r>
            <a:endParaRPr lang="lv-LV" altLang="lv-LV" dirty="0">
              <a:latin typeface="Arial" pitchFamily="34" charset="0"/>
              <a:cs typeface="Arial" pitchFamily="34" charset="0"/>
            </a:endParaRPr>
          </a:p>
        </p:txBody>
      </p:sp>
    </p:spTree>
    <p:extLst>
      <p:ext uri="{BB962C8B-B14F-4D97-AF65-F5344CB8AC3E}">
        <p14:creationId xmlns="" xmlns:p14="http://schemas.microsoft.com/office/powerpoint/2010/main" val="1321972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U-Turn Arrow 67"/>
          <p:cNvSpPr/>
          <p:nvPr/>
        </p:nvSpPr>
        <p:spPr>
          <a:xfrm rot="10800000">
            <a:off x="935038" y="5811838"/>
            <a:ext cx="2630487" cy="666750"/>
          </a:xfrm>
          <a:prstGeom prst="uturnArrow">
            <a:avLst>
              <a:gd name="adj1" fmla="val 13110"/>
              <a:gd name="adj2" fmla="val 10620"/>
              <a:gd name="adj3" fmla="val 12643"/>
              <a:gd name="adj4" fmla="val 29240"/>
              <a:gd name="adj5" fmla="val 100000"/>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wrap="none"/>
          <a:lstStyle/>
          <a:p>
            <a:pPr>
              <a:defRPr/>
            </a:pPr>
            <a:endParaRPr lang="en-US" sz="1000" b="1" dirty="0">
              <a:solidFill>
                <a:schemeClr val="tx1"/>
              </a:solidFill>
              <a:latin typeface="Calibri" pitchFamily="34" charset="0"/>
            </a:endParaRPr>
          </a:p>
        </p:txBody>
      </p:sp>
      <p:sp>
        <p:nvSpPr>
          <p:cNvPr id="46" name="U-Turn Arrow 45"/>
          <p:cNvSpPr/>
          <p:nvPr/>
        </p:nvSpPr>
        <p:spPr>
          <a:xfrm rot="10800000">
            <a:off x="684213" y="5668963"/>
            <a:ext cx="3095625" cy="1008062"/>
          </a:xfrm>
          <a:prstGeom prst="uturnArrow">
            <a:avLst>
              <a:gd name="adj1" fmla="val 34127"/>
              <a:gd name="adj2" fmla="val 25000"/>
              <a:gd name="adj3" fmla="val 24810"/>
              <a:gd name="adj4" fmla="val 18078"/>
              <a:gd name="adj5" fmla="val 100000"/>
            </a:avLst>
          </a:prstGeom>
          <a:solidFill>
            <a:srgbClr val="FFFFCC">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wrap="none"/>
          <a:lstStyle/>
          <a:p>
            <a:pPr>
              <a:defRPr/>
            </a:pPr>
            <a:endParaRPr lang="en-US" sz="1000" b="1" dirty="0">
              <a:solidFill>
                <a:schemeClr val="tx1"/>
              </a:solidFill>
              <a:latin typeface="Calibri" pitchFamily="34" charset="0"/>
            </a:endParaRPr>
          </a:p>
        </p:txBody>
      </p:sp>
      <p:sp>
        <p:nvSpPr>
          <p:cNvPr id="67" name="Right Arrow 66"/>
          <p:cNvSpPr/>
          <p:nvPr/>
        </p:nvSpPr>
        <p:spPr bwMode="auto">
          <a:xfrm rot="18847492">
            <a:off x="450410" y="3477438"/>
            <a:ext cx="2674015" cy="149130"/>
          </a:xfrm>
          <a:prstGeom prst="rightArrow">
            <a:avLst>
              <a:gd name="adj1" fmla="val 56206"/>
              <a:gd name="adj2" fmla="val 56511"/>
            </a:avLst>
          </a:prstGeom>
          <a:solidFill>
            <a:srgbClr val="0070C0"/>
          </a:solidFill>
          <a:ln w="9525" cap="flat" cmpd="sng" algn="ctr">
            <a:noFill/>
            <a:prstDash val="solid"/>
            <a:round/>
            <a:headEnd type="none" w="med" len="med"/>
            <a:tailEnd type="none" w="med" len="med"/>
          </a:ln>
          <a:effectLst/>
          <a:scene3d>
            <a:camera prst="orthographicFront">
              <a:rot lat="0" lon="0" rev="0"/>
            </a:camera>
            <a:lightRig rig="threePt" dir="t"/>
          </a:scene3d>
        </p:spPr>
        <p:txBody>
          <a:bodyPr>
            <a:normAutofit fontScale="25000" lnSpcReduction="20000"/>
          </a:bodyPr>
          <a:lstStyle/>
          <a:p>
            <a:pPr algn="ctr">
              <a:defRPr/>
            </a:pPr>
            <a:endParaRPr lang="en-US" sz="1000" b="1" dirty="0">
              <a:latin typeface="Calibri" pitchFamily="34" charset="0"/>
            </a:endParaRPr>
          </a:p>
        </p:txBody>
      </p:sp>
      <p:sp>
        <p:nvSpPr>
          <p:cNvPr id="63" name="Right Arrow 62"/>
          <p:cNvSpPr/>
          <p:nvPr/>
        </p:nvSpPr>
        <p:spPr bwMode="auto">
          <a:xfrm rot="18835811">
            <a:off x="282716" y="3139935"/>
            <a:ext cx="2922632" cy="638604"/>
          </a:xfrm>
          <a:prstGeom prst="rightArrow">
            <a:avLst>
              <a:gd name="adj1" fmla="val 50000"/>
              <a:gd name="adj2" fmla="val 44996"/>
            </a:avLst>
          </a:prstGeom>
          <a:solidFill>
            <a:schemeClr val="accent6">
              <a:lumMod val="20000"/>
              <a:lumOff val="80000"/>
              <a:alpha val="60000"/>
            </a:schemeClr>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chor="b">
            <a:normAutofit fontScale="47500" lnSpcReduction="20000"/>
          </a:bodyPr>
          <a:lstStyle/>
          <a:p>
            <a:pPr algn="r" defTabSz="449263" eaLnBrk="1" hangingPunct="1">
              <a:buClr>
                <a:srgbClr val="000000"/>
              </a:buClr>
              <a:buSzPct val="100000"/>
              <a:buFont typeface="Times New Roman" pitchFamily="16" charset="0"/>
              <a:buNone/>
              <a:defRPr/>
            </a:pPr>
            <a:r>
              <a:rPr lang="lv-LV" sz="1000" dirty="0">
                <a:latin typeface="Calibri" pitchFamily="34" charset="0"/>
              </a:rPr>
              <a:t>              </a:t>
            </a:r>
            <a:r>
              <a:rPr lang="lv-LV" sz="1900" b="1" dirty="0">
                <a:latin typeface="Calibri" pitchFamily="34" charset="0"/>
              </a:rPr>
              <a:t>Nomas maksa (atbilstoši izsoles rezultātiem, </a:t>
            </a:r>
          </a:p>
          <a:p>
            <a:pPr algn="r" defTabSz="449263" eaLnBrk="1" hangingPunct="1">
              <a:buClr>
                <a:srgbClr val="000000"/>
              </a:buClr>
              <a:buSzPct val="100000"/>
              <a:buFont typeface="Times New Roman" pitchFamily="16" charset="0"/>
              <a:buNone/>
              <a:defRPr/>
            </a:pPr>
            <a:r>
              <a:rPr lang="lv-LV" sz="1900" b="1" dirty="0">
                <a:latin typeface="Calibri" pitchFamily="34" charset="0"/>
              </a:rPr>
              <a:t>t.sk. kompensācijas maksas komponente)</a:t>
            </a:r>
            <a:endParaRPr lang="en-US" sz="1900" b="1" dirty="0">
              <a:latin typeface="Calibri" pitchFamily="34" charset="0"/>
            </a:endParaRPr>
          </a:p>
        </p:txBody>
      </p:sp>
      <p:sp>
        <p:nvSpPr>
          <p:cNvPr id="2" name="Title 1"/>
          <p:cNvSpPr>
            <a:spLocks noGrp="1"/>
          </p:cNvSpPr>
          <p:nvPr>
            <p:ph type="title"/>
          </p:nvPr>
        </p:nvSpPr>
        <p:spPr>
          <a:xfrm>
            <a:off x="2306638" y="381000"/>
            <a:ext cx="6380162" cy="703263"/>
          </a:xfrm>
        </p:spPr>
        <p:txBody>
          <a:bodyPr>
            <a:normAutofit fontScale="90000"/>
          </a:bodyPr>
          <a:lstStyle/>
          <a:p>
            <a:pPr>
              <a:defRPr/>
            </a:pPr>
            <a:r>
              <a:rPr lang="lv-LV" dirty="0" smtClean="0">
                <a:latin typeface="Calibri" pitchFamily="34" charset="0"/>
                <a:cs typeface="Tahoma" pitchFamily="34" charset="0"/>
              </a:rPr>
              <a:t>Elektroenerģijas un gāzes </a:t>
            </a:r>
            <a:r>
              <a:rPr lang="lv-LV" dirty="0">
                <a:latin typeface="Calibri" pitchFamily="34" charset="0"/>
                <a:cs typeface="Tahoma" pitchFamily="34" charset="0"/>
              </a:rPr>
              <a:t>infrastruktūras </a:t>
            </a:r>
            <a:r>
              <a:rPr lang="lv-LV" dirty="0" smtClean="0">
                <a:latin typeface="Calibri" pitchFamily="34" charset="0"/>
                <a:cs typeface="Tahoma" pitchFamily="34" charset="0"/>
              </a:rPr>
              <a:t>ierīkošana – </a:t>
            </a:r>
            <a:endParaRPr lang="lv-LV" dirty="0" smtClean="0">
              <a:latin typeface="Arial" pitchFamily="34" charset="0"/>
              <a:cs typeface="Arial" pitchFamily="34" charset="0"/>
            </a:endParaRPr>
          </a:p>
        </p:txBody>
      </p:sp>
      <p:sp>
        <p:nvSpPr>
          <p:cNvPr id="28679" name="Slide Number Placeholder 5"/>
          <p:cNvSpPr>
            <a:spLocks noGrp="1"/>
          </p:cNvSpPr>
          <p:nvPr>
            <p:ph type="sldNum" sz="quarter" idx="13"/>
          </p:nvPr>
        </p:nvSpPr>
        <p:spPr bwMode="auto">
          <a:xfrm>
            <a:off x="8534400" y="6324600"/>
            <a:ext cx="439738" cy="304800"/>
          </a:xfrm>
          <a:noFill/>
          <a:ln>
            <a:miter lim="800000"/>
            <a:headEnd/>
            <a:tailEnd/>
          </a:ln>
        </p:spPr>
        <p:txBody>
          <a:bodyPr/>
          <a:lstStyle/>
          <a:p>
            <a:fld id="{08596F5F-6001-4231-B954-58A0C52918DE}" type="slidenum">
              <a:rPr lang="en-US" altLang="en-US"/>
              <a:pPr/>
              <a:t>20</a:t>
            </a:fld>
            <a:endParaRPr lang="en-US" altLang="en-US"/>
          </a:p>
        </p:txBody>
      </p:sp>
      <p:sp>
        <p:nvSpPr>
          <p:cNvPr id="28680" name="AutoShape 12" descr="data:image/jpeg;base64,/9j/4AAQSkZJRgABAQAAAQABAAD/2wCEAAkGBxMTEhUUExQWFhUXGBgbGBgYGRsbGhobGxoaGRocHx8dHiggGxomGxoaITEhJSkrLi4uGB8zODMsNygtLisBCgoKDg0OGxAQGzQkICQvLCwsNy8sLzUsLDQwLCw0LCwvNCwtLSwsLyw0LS80LSwtLDQsLzQsLywsLC8sLCw0LP/AABEIAMgA8AMBIgACEQEDEQH/xAAcAAACAgMBAQAAAAAAAAAAAAADBAIFAAEGBwj/xABBEAABAgQEBAMHAgUCBQQDAAABAhEAAyExBBJBUQUiYXGBkaEGEzKxwdHwQuEHFCNS8WKCFiRykrJDU6LSFTRE/8QAGgEAAgMBAQAAAAAAAAAAAAAAAgMAAQQFBv/EAC4RAAEDAwIEAwkBAQAAAAAAAAEAAhEDEiExQQRRYfATIoEFMnGRobHB0eHxFP/aAAwDAQACEQMRAD8A9HXV0hgoeo0HWBnCkAKAL5ravGxLckBh/wBWtbQ3iEOEnMRR3B3r9I8sBIJXXLrYCUWkhYURmzAVG+25e/Ron7sBbMzA1pZTWO9BSNzkElORkAqdL1KtxoxFoZMoMVA1Vr/bT88osBCXwB3/ABJCQJkzOCco0sdYBMSwUSGIqCf1Uc00qHvqIbQEgqypAJNK99q3esRxSedCWDAjmNT2I2aBIBzumB2Y2UcPUEgMpQsaAbOz0v5wFCQcoCeYuxPz3AqawaWmpCnoQzAs9TVtKVjakA5iiinOZQYONGoaA08YuMKTlBmyjnUQCDzPR6DXtr5wCdIfnWsknUUABFu3yg8+f8LGrOTuALX0qIgZBWEiqWIfdy4s1WgSASjBIElJS8WpyWYGx0e41cgh7bQSXheRTjKSQUqNS3ld2g+DwigrKQQaZTcDQFmYH7xPEMFMDzZjmL33y6bxUQMorgTAUpEv+mlSg9HJ0YRrAyDlCVnMQKkU1qWrfbpBsOggllbul3rf1+kSwyS4zUzGqRs9y8FySi7VMJlAgkUZV+34I5fi81Rmsl2GZmLDMw+EN6x0wZYZ6As+hPUd45zj0oZik2YggaUenU1iP0V0PeKQ4ZLyqygUzW3fU9HeOyVLBB3pSlxWOTwaCFuAwoCHZ3+ZDR2CU8pe+laGzGKYi4gxC5nFzGVmLO7KD6GwDeZMSl4dKgSkE1Ds1GFh43guNl1WrQVV4G3nEmDpYMEnMSSLjoOm8ANYTZwpYWXlSModVmsXer0ftE04YB1ir0zbF6sNIIhObQZQCQ9H6f42hhaSUINBmd9Ba4ggEsvyl2ZwqpuSzPSwEQlIGZVnGUB9bu/rGT5oYBLqNGJ7PeE5+KSE1NhUePrFIgEcKIKgliATm3c7HW9oGpSiTVwQAG169oXlTVvls2l7jQlg/WNKRlBCEkgCpfd7hq+FoqUVqdoCpILhj1Y2LeELqxCSgqrzZuXVwOmn3hYSEicFFRJByhAPKKu9NSW8jDGLdRALJIJZIqanLU/l4sqBQnzcgCSQFbirEszP84DLUCTmS7AO+6rgeXmqDIwM2ZMJmF2YUBFAXFHcA9zFjOkpQg5aZtmoA9B5xcbqXAYVrK+DM17kiwVpu9obnpAd6mlBrt6xGfOCQEBq/COt6xDBqWsF7g1Hht3LxpETaMn/AFc0yRdsozVqCc7AFNG20t01iCSXAzAqNX3caDbv1gv8qAoBTqL0DjL1ps8CEhJGZZDlTZhcMbPoLQJBRAthTxIKA/LmKSK7/vtGkkFSCwbKSW1owAJ+UFXKClJVlvmd9+rU0vAgQeRJ2Dmti9DZukXoem3fVUDjrugoVl5i4BDPob07v0iJzFSQ6gFKVTXIwNN7QcTQpZIqGDA2JP1+8CK/6oBJJAIU/wAIa9r7QGOaYJ5bJaXJCkkA1APkP0voG0goIbksEgEs1z+8Mpz5go8qbtpUFwKxLDYfmayf0htDSsQMnAUdU3KVnSgknK6lO5Gji3eBzpQBCsuZR+FyzPU3+Y2iwxKG5gQGbvTfQVtCq5vvElqihUaAA3YExHDUKMeSJUDNAFL3IS2z7/jwSbKUpkgMTcdh2fWIJRynLUF1Gj+ujbawQKAAer3yigB63aKA5qyeS1JmBiEvcZiqjtR6CgeKDjMumc6gioqTdy+zlu8dPh8MyAHo3NoHZ6+ccjxPFFSyZjZA5ASFVDgJFRQvp1gXggCU3hzLzC1wqUSQ5L8tNGY6bDeOxEvlTSl+1KRynCkc5JJroQX69r+sdbPHIVEVSDfqK6wVIaoeKPmAXNzZnOctWpUMQ4uR336Q5KdjmBZqbqDsr/dZq6wthcAlAAQrMQeYqJ6X1foYssKl1OGZtbl9j5wDWnRMqOEKPuiEMgMApISxqA53+cC4li8qQE+bPewOsGxkxKEBQIzLsdgI5zGTVFalAUKXIepA17Fz6RHmMKqTLslamzc2UM6RVyo2Dmw/LQNKaqUHKnZqt11uX/GiEkBSXS1C6dxq16sDtrBsDh8xKUgABwDuTcjxgMLQcJiRhVKIKX7sLAAMC3iYfk4AMp2zFL/h+o3i0wuFCUVGjftAMfi2YUNKkUAH7mGFkCSs3ilxhqTThEJYZWzVJFSSGYk62jZlipAzBJppU7fKITppH9RXKkNmdmYvvq41EJz1kpAB5bMCal23d++8CSmNEq0XiMqQWyjbUUYAto/m8UGIxBzDUBmQn9NCVOfWm5hzH5lEIBVRJ2c0FTalHhAzAmWSKGjA9uYhh8P7xCZKJjYC75GHDkir0JJsOnWNIWnKMgcAh/D5xooUpTqDJB+Hwd+w2g/ugUnTVhRjG8NOwhcknmUFamUFafq6A28YmZdFOHcvWz/SF8AkhJzgg1u1dy0FnysxaoAIoKHXXZ4AE2yrIgxK0oDlSAyXp31veIYslIUUigBoXruW2jMVmUAoDKAQS5H1ux0gKpa1TAa2rWzt5C/kYF5Og9ETRuUSWoplgM5VS5uAdYCnDsggkFZq4urtakOzrAHQ3uTVniBQaD4bdSa0PSIW/ZQPW1IojNejpHTbasbzHO7tqz9NfzWMkCovQM+8anKIBIFVMw6m9fCCnEhDvCBxMhISssLuKV2akJkZlUDipA0cXfbWHMWSakco30J0bU09YhPl8qQSeZJSE2B1hLhJPfcp9Mw0c0qqWFE1IQ4ypTRz9f2g3v6KYMSzF6ZekTlAJyg1V8tn3aCKSAlJJfLVksSq7DraKaJVudzUlHKgpAdqK2D08Y5TGpJUATQBtT4htjHTyZudKiAQA9D1sAdC945vGoeYrOHDuanKOg1IetoCqZhO4bBIKZ4bLAUSSEtVz822joOI1SO1r9X8I5fATFe8LuHUKNQAVbrHWz1kuRVxY7m0FSgsIQcTIe0qlwsvOUqCv7swYlipmLFqX84ckhiEGgCXIZrbdzAwsBJl1DF6ab+nyiKlkEzAL2Ny3X81igQIKjpd+EhilVKdCS7GlKkGzBooVpSxLkk0zPdyfBvOLKfMUp/kXqau+99IVkySoDIlyFO+l2+TiEzJWxogI2Dw5Uo8oQAKBg46jbYeMdThuGhKGYHp0/NYhwXAhPMak27dvLyhjiOIUhFMpbQm7fWNNNgDbnLDWql77GpXimPCEkC9x9BFBiZzj9L0IL1AOrdKxrFYlQzkMCWDM9DsO3WAgAkKcgaFha1v0v4whz7jK1U6QYEwjEAggEEAtTVR1r9oJiZBDJcAAl9HFKKPU/LWJYPDpSlRBDqfMdG7+feCpTnSQ5DVd25RYvcn7RSsmCksTKQsEuCsm1wB6UpaBYqWFME0DMsPUAtSvdz3hqaQAAktp3LAA94JJw5JJIJy/DRnVUOa26xNTCKYC6L+cUrMEi216/X7iJ4xZASGJDHlBqbfKCy5CUmzkEOfR41PluscxFrdKh+/rHQtdb5jk4XIls4GFESAM1QKVOra6+EblryuSGDsPNvrEpyhmADVs1/8RiFMkZXVQMXv47xcAHG0qpJGUCfPSE51kJCgEsosz96B41JkkIWdy4N3p0vGY2QFS1JUM1HAIBv9RVu0NyQQkZquBEDZdnl95/KIuhuOaTKFBAUps1LnTQ92MOJRzFT1be+opAZikggM7Gmvz+USkLPwuAWcbt9olOA6O5/qF0kShYFTlTqUQg5WIpYM28a9+nMpLuNTs9w/X6RLIJSBlclR7EkwrigHSlDqyghR0H3MA4lrQO87d8uqY0BxKJiEAzEhNSzq60DUgc5aVqAzOpCsoPX9QYWJtDc1KjlW7kGml4WUjKOVVSWKyoMFXs1P8QLhBPI5/XfqradFqVLCs2ZLpUCGdnL1LaaQSbnKiAwH6qXFg9mo+8TnLZLJFral7/OBrTMICTRJCcx/1WI+USMQFJnK3g1JQTLF0i1nG46QhxXDklRNUhwAKNatDu8WktIcB1Ek328fp1hDFYfMFJC8qiRzaAg7a2eBePLCKm6HyqCXMCFOSxSNRSx846qUSrMlKgyUgAkXJD16Rz68ATOUQHS9Dtmdx1qPWOkwKciACXUSbbilOkBQGSDoncU4EAjVJYo5VADL2axFvH9oxEgKSQlwCLG4altD1ifv3W+QtYd+vjA8K5JWql/tRu8TVyXkNXPzsOQlSU0y0vlJJsOlYsOAYQqqasXIuzaPqx9Yd/lk5tVFszixalH0hufMCQ5LMAKFrMwfV9YGnTAy5OqVyRa3dQxs3KAE0IoaEAjYHxvFPi8QVAOWBA1JOg8Inj8d7w8ujFR0sR89Iw4cI92oVNGNXargbVgXuuONFdJlgF2qTTJBGZiE5gWLaG1aiJ44Jogk3ANLNcHbeGjLCahDVB0fyq/7xKcMpzBLZa6OXdn2uaCKAxlMvkpbBSlu5PLQAClnYk+JpDUlBIUkEDYhO1jXSJrk5ZYDgsNB4l/DTrAULd2bOkMSDd/kInuwhJumELDywSC1Epc73tuH0hkJU6iXty1YAPU+sbkKKGo3LbqdvzaA5wh2SCW12NvH7xMBQkkrolMVEEOGtvSv51iJWQxy/EW7MKGJSpZFdVGpHp0geHlk8pYgEu5c07RvztqVzcLFywQoBNCqp36h40rD+7zEVB+EHR6MOh2hmVKqavVw9Wo3zEJcU4tLkSyuctMsJcOov4AXKukXYI67d+v0UvPom8oGgLHlDM3aMEtwzC/r948/T/FrCg1l4g1qcqG7gZ3A8HjuP59PLZJWpg5DntrBVGWe8IlCJOiLMlJSpyHzE3HiREESjmNAkos1HBFjuNKQWYgio0qavb89IxEghRUCatt5P6tAhpuwN5RXY1S02akAKVfR9Do/XRoBhgDL94QXJ5j22f4Q706Q5i5T/pzFiRVgDp/mJIqk+8AB6mrQoMNxnl339UdwDcKOIUkgJJrdunh+UiGJnhCiS+VgfufCNmelAUoVVpqekaTPOV8hJIVlHzZ9esQkc89hUB0wtpSxVUkmpG2za9I2pSWyv2DbAU2jUhJCyVFrM1KaOXiUwKJGU5asaO1NPzWL2+neVN9UKS4BLKBIJBLWsO37iNKmZVuBU/puzM1dSXir9ovaSThUn+ZKg5OVAIzFtq260EUXDv4hYfEzkSZcqalcxTBcwJZOuizoIttF5bc0GB339VdwnO66xaVAr5qlTs1W116+sazqZSsw1coOnq8SUgqSXNAWBtr+eUElzJaUgZgGcl6OQ9OkIiTrHqmT6lJy8L7wJJUp7jZqG1am7wbGT1KCUy6AFgWq40O28LyuIVDguC6RSxZu/wC0ZIWtS1XOYv0/zWBDhEDfVNLXTLttFHHYBMxDLSoqzCiSRYvo3L01eNcRSrMSR8RAs9g9YNOKpQJHMqnIC1e476wmqTNVMSVMcxJLPSwb9+kU/SIRU9ZnCNQApSCXrTq711s0Kypa1MgAqDpzE0B1YHt84t8HhhlKbEEvW+3akLcRlKSE+7y5gBmJvkq7df3iFmJPfRUKom0d9UDFYz3fIkgKck9ho+naNyMKkKJVVRL9Q9WHTWOX4l7VYfDLyzCtakiqEhy5qXJLC4oYqZv8Tw5bCPsTNYg9hLNPGHU+FrVBcG/DsqqlWmzyz8V2s2eArnKQ7lnzBxRnoDB0Cjhx0DCpEcVh/bnDz1IExBlEGjhKkuf9VCGOrBo6STiyb/EczChDv+ecKq0nUjDhCawh4lpRuJYu5S5JJAFaHeK6co0GZ61oa+RtBfdZpiQQpSQDU3JDCgFwa1ozdYYwXClZgqxUBS2UBmo8JguKcC1gXYS60LOCTQHwfq0RwKyqWla5ZlKUHUh3KehI17QyktUnTeKbiHFylYYHKCCTalj4dekdZ7mUgC7dcdjHVDDQp+0XEThsLPnJQ5lpJD2V3arV9I8KxBxnEZhmzCVs4zGiEC5SnQWsK2ePYOIcTE5JQRmSvlIuKs4If1irmy0hC0kBAZQQkUCAEv56RVPjmNENHwTf+R+pXiirHtH0LwriawwVkKCElJsRu+hHUNHz1p4R7fwfDlSAS5NAlwCB4Ro9ovc0Nt6/hBwzGuJuXToxZUq6S55QDQEXfd4z+aS55iXvUhKXoO0IIwZ5ipyHJNHDg9d39I0vDIcOQPiLsfiBIdur2jlB7x/Vp8Nk/pWGG4kgBgoKOpZg2kcvxn+IeGw09UtUubMUGJUkJYOOqgTFtiiBlKEiobmSwchieu+keM+23/7k3/b/AOIjVwY8WpY/QBKrsDG3N3XuOH4tLUmWUlgpKT3zWBH3iwl817Bsu/X86xyHsxJeXJKkgpyJFToEj5bx1PDZySopzOpirLe5vbWFskvsKlRoDZamJhSnlG9u9GHyjkf4i8cm4HDoMrLmVMypURZ0qJLWJpTvHWYqUAoGuYsK2Z6wnxLASp6MhSlYBdLgEZq20s/nDJDX5Gm34StsLwGfg8ROQvFTSpQuVrJdXbp6RP2TW2MkGzL+hj1r+IHDRL4dPOvL/wCQjyD2eH/Myv8Aq+hjq3E03E9fskgC4Be7jioyZEmoZy9n+XeBJkE5c9GKhlf4tSPCnnCkjKgJISjNlA5nAN2O1yYQXi1hJUyiyaZQ5Ve1WcsY849xLvNldanTAHlwrqZjJaCGLFQuw8T6wxgcYC39R7swqAdRu7ekcRx3GKRhJq5WZKhlJKgkliauC7N4xwJ9rcWf/wCg+SP/AKxq4bhqlUXtIwev4Sa76dM2mfovbsQMqs10jmL9Or02g2AnsnMRmIoQDXwG8eIH20xrN/NKZmZkWv8A27xifbPGguMUp2b9Fj/tjQPZ1QGQR36JJ4lpbBC95lIKD8KUgCpuTrrXW0EmYcTEv1+xqDpS0UPsljzOw0v3i+cy05lM5IVpW9n8Y6VEtho7BvCEBuS06ZVOdGRqvG+IexsybiZ0xasqVKKgEhyR10T6w1K9gpSgzrCmuC7eB0tHce1XEMNhUpVPUUlZIHKVOWc0SLD6xyOI/iDhkJdCVzFPRLFCaWzE3HYQ0P4k2ho+WiKKJBJ/q81xeHMtakKulRB8C0el+wCjMky3JNVo/wBoa3kB4R52mXNxM1RCSpa1FSmFAVF/AR6p7H4P3CUIJJSK7AqevasaPaBHhhrtUHC3BxLdF0kjBEOo1LV/uJAID9KmkWEsuK0DBkm79YQOJUbpYVrs30EYJhJBIPcgjTb6xxw4DRanNc7VdBLSyQ9wA/5vCs2ShSeZmSa9N/GJTMQwJqGBL/nXSFzLW5MwugB2JYFhrG57mmAAsjGnWYWsPgUEEJDXAoRs7vWsL47hAyTTmAdCqAVAazm1vWDKxJACQQVM+9j6mE+IcSUULCK8q3dhTLUdwYUH0hEhOAqmYK+dn5fD6R9K+z+HSiW3iTHzU3L4R9AcAnlaQpWYg6bNUP0pHU42oGRIk57+yy0mFwMLo50hBZw+upAO5FoqPaqQo4SeZQ/q+7VkyjmfVm1vFjMm0AqAz9W0peIysYD6dWd6U1pURzzUbcJARhrowvAJyuIqos409Fe/PoYrMYZhWfe58/6veZs3jmr5x9ErwaV5VMSSH77eEeJ/xFRl4hPFvh/8RHT4eu2oTASXNI1SUhWPAGQ4wJamUzgGOzUaPQf4UcQxKFT04gzikiWUe9zkgjPmbPVmy+UdF7NSwuTK6S0EjplHrFjOweUZgQK9NftCKvFtANoRtpknKemY1J5gp3AypNK3g+Bm50ggNodLbCFJKc9AHBqCajx67tFlJSwABfLQ/uIy0Q5zrjp3zTKloEDVch/FSd/yM1IH9r9swaPGPZ5ZGJlEM4Vraxj2L+JiXwU86sl+gzBhHjfAwf5iU1835aNlBxdSe74/ZLIAc0fBesSCrLnWph0PKHBpuSKRacMwfvFco5QLm5JoT3oDCnBsIpQCXch+tPEVFPlHXYGQmWCACw1JFY41Kle7Oi6VetY2BqhycJLkoClEJygupRAF7kn5mKedjMIVH/mZLjX3iPK8Q/iBh1zsHMkpYKUzAm7F76UjyD/g7Es7SyOixHTpeERANsfPRc5wefMcyvV8ZiMOVJCJ8jKxzf1UAgdK3jDMwrBP8xJADufep+hjyo+xWL/sT/3CMPsVi3bIh9swgzQpkk3qXmIhe24XBhISoKBB+FmIOxGjkQfCTTnKFGtaNfx07RzXAJapWHlS1kuhKARRnBNq3f5Q3w8/1AqpUoqA0Ae5tHNqPsqwOa1MpXUyVH299lv55EtIme7yKUoHLmcFIBDZk7Crx5jjPYeYgke8BOjpIf1LR6/w32rwc8lKJ6MySxSrlLgkUCmcUMJcbxCEzCSUJDVUbbg92jZUr1KIAHyhJo021HEFeGonTpCyApctQNQCR5ixj072I4ycTLL5RMQQFgJ0IoobOx8RHnntTjETcQpUuqWAfci5i/8A4ZyCVzVVCeQPo9S3y840cUwVOHvcIOENJ1lWAcL08lg5Jq19Nj6GIy1KAol1Po/KDYub9qRKYpKUkBwpQI5Wpdu5aNS8OoUbIkAUSTruTUqMcWPmt8999/l/+ZzIKgS3zf8ALxGdzFKSlxyqIzd3KgNQWMSmAkcwSlPm4G3ifTrC6sUxASTmq+rv0H3hpdGpSGtnQKr9ppBVhcTlS6lIUlDf6i/hTzjx1PstijbDn/4fePdJs5SlZEpuLGySD9OsYrACyidDygDYN+bxp4bijSBAGEFaldBOq8LHs7iv/YXTt941/wAL4o2w6n3pQ6ax75/+OASaANTrTr9YIvAjKCKClTWh8Y1jjXcu/ms5phQwKSvKTdNA9j31/wAQ9LSU3IKyDawbYXesAlS0pdKCSQNCx7wacrKnq4Dl1VNNOrV0jI0jUd/iUZnQqE0KSh0VIDAE5Q51cO0cT7Yew8ifOVPMxcsqAcBspIHUO7XDx3YWE3skV0Dn7mKHENOzozlKbVD/APUH6iA8U0vd1PffwTGU/E10SnClGWnICyciQ1ywDVOzaxczZRUkIcjImv6gRoKXoCYhLmErUwfMKEguwFwDSo+UGmTVOCkCqbjQUDdYTIM3Ge/8TTiIEIuAlMQHUWr0L27fvHNfxU4VNxODQmSgrImAqTQOkA7lqFj4R0xSrKlKVEVblAqAKh/C8Tw+IKk8wYijOKm7eAjVQeKbgP8ANlmeC7K+dv8AhnEj/wBAj/t+8DmcHniipShu7fePdcfh5YIIIUoli1MpHgT06RQK4bUOaliNWfXasMf7Sc0xA79U6lwgeJJXCexnCMRLxkmaJZSlKqqpbKaXese1Y7GslLEOrRnPfwhLg8iXYVoHVYDb1hrGSQSQlIuK6nsTRvvC6/EGrTndAykGVIOiAoAggOygGCXJ5bk7dusOIwyEgAir2oe/0jcw0QEBIHNToPp1hgkVYtr6V7tCGC0nvqre6QEEYNOZRpoLaxCfISklTDr23DQXGYh+UVcO+lO0Uk+akhv1O4Ao16N+Xi6tW3A7KulSLtVrFTXU7BmNHZtreEb4Rh1KWCasSAdKN4DpCi0upmYPVI0f5m9I6bh+FCCskg2ozMwPWM9JhqVJPqtNZwp04C8T9qPYXFSZq1JR7yWpSiClnAJJAIOulI5g8NmD/wBJYb/Qfm0fRuPEupUQMx1N2FgPWOLxcpC56kgEpSBzMyQqvLq5ZjHVf7QLMASsdLhfEXnHD/ZqfMqU5E6qNetALx6f7J8IEtASlKsoB6Ek6kbw3gsEkNmbUsLPT6Q4vHpkIJWQyQ/h4GlzGOrxjquuie3h7cNyUYy2clyVBk1DjLTziSW94MwNncm+1rVhJM9ag63Dh2SxNfkGbzjcxSbWao1I7lrmMc5Wiw7/AERSc4URmJc3sBu1q9IJJKCp0skMfiqBbMA9mJuYXlySsqUoEpcANVmF99vOHZ90gEUSxY1Gpca3ggN1To0CawilNzCpU50sfKw9I0JbqonK5L1eg7UH7QfCJHKmnKAbknzgGGl5SSg0B5gXsxcjqSBGgjACyTkoglKck2alakxkuSqYP6gyhnYEtqLkB2ppGYWWLs16ad/HtBETXAyMz1JOlAWO/wB4toBGUJJ2WZxmKgHApfXw3eJomEipZqm13rraIJIQlSqkvqdNLd4Wn4jIlmBd3cin5tFl1up6qg27RZjSlTOSoOXa1mSKVIv4wngMAkK5uVxyh9auT1/NYc5kgguS1B1atoXxaGSM3UDKpmBZ2J1cnyhLhLritDCQLQdU0lswOYlRJZ6Cm3SD+9cAZczGvhc9op8XxCQyWNiAUhzUsRE0Y9CAUpIKw1E1a4Zn17xBUjv9qjSJEwVaLxKgAbkaDUfSCYNICQ9yBVq9vIxW4VCyyXIJA+Kurhw9rwzPNWKQz1IBav1hjah96Pn9e/6luYPdQZ+AAUcqAxVmLWKj8ROl2ipxnMSychYMFMCz7gNHTzUkpJodWHS3i0VuJAzWdQIZqu3m3pAVqeZ5plCrzSGAUQCNiGeqXch7vSh2rFtOmqUgqSpixALcrijtt0gCcOSVKJBQpqEBJYXAL1sCO8FGFLKLlNXFhXtvSKYHNEKVHNcZUMTiHAA5mDkhgD07OIFisUSzlwHLJqAdnhjC8OCQ6lFTAABQBLVuzCsaRwwkGpS4AF9NxbU17RZp1D6/hU11MKh96Sacxbe/lVw3rBeHcNKgkIBADsTXZ3N6+dIvMDwhKHzHMCXIZg+p/aH8NICEgBISNh36RdLhST5tEdTiwPcSfDOGpllRDnMXqbdBtWLAgBzvGwa+kUnFeJBILHVgQLf4MaXObRYsjQ+s5C41jRktZQq/XZrRR+7zqKCSC6ioi9T8PTSBKkrWrOo8lRV66kavu/WH8PhkJGYHmcVAFfGOc5xcZK6jGCm2ArJDZSRcF2P91fWKXEyVKUFzB+sgBxcdu4PgYu8CkLdZoRQJPw9TTz8Y3Pl5gGAqSxoDStekGWkhKa+10KimYQe9bIeUEjapDm+hraLDDS2W6UpUabMBs+rPeGpkgqDA8oZ1N8tRAjJzcuW12N69tWEDbBRmpcIWTcQSEBIITViauql+nWDlCVAAMEAlyaKdgR9awhKxRVQpS1QKtm1YPpFhhlJAdKaULEa9zeDbnVA8WjCalykS3BdmAzbAdd6vAMsovyghTukXOwZ6QqqayQ7mpqRfse5esEwyiSBYtQioYXv0p4xZdkABLsIBJKMkhnB+IguKksBlHYCkMScSzCgvTb8aBla8pYAqIFKgBqPb8aD+6CEj9LguTp19YY2ZkJTo0KWnTmDJSQ9SSKAeFIgoBKnWA5YM4pswa/3hbFcSlgpCVOoAF1GgaztQEtTWOd4hxNS1TGVlDgAfE+tFXFrtrCi5aKdInorXifHAAWcqNyDQdKDS0VszGTm+EAAOVEs5LaVc6V3hdILkvlTRjrYafXrFjhOFrmgAEkEXUHa/gWdoUZceZWkBrGoGG4gCUO6mcFKUlKRSg7u3naLfhmDPvRy7O2garaC5c9Id4fwVKEAmgFW08oeRiKFEpJLcr2A39XhzKWQX/wBKzVK4Mhn8UhLRVKQklIY08L9ITnK51VVUAAORW+97bQ/hpJQMxu1gSampp6RWzcSErICQFZaKNT2bQQ2pgAnCz08kxlWIWcrEUbwazd+sQmKQnIhSkpJBN2dmzMDpUeYhOW5KkqY8rEs7fK8anYRK2KxmU9mcJGoJPh5RfiSNPqq8MA5PyTiCCS4CgK2Bra++sSAIoCEsQd3A0P36QmOVJBURaoo/c72hUY8pV8KlFNibVJLnelYAVAIReEXaK+CQwdVz59O0TMwAVIG1flFCviKkA51cxAZLsQBcwgnHLJCi4q5q79H08qPB/wDUG6BQcI5266iZi0Jqot3+0VyuMvX4QCRdyW/PWKFZmLLqdyHy05QW16WeJcIwwMpgCnMxZSHIN69e0LdxFR2NAmt4ZjRJymsZxMksQtxYWoaaWqLwpMPKn3aUkEAkqZ3ZiE1aG0SiSQpwCGNSPHc10g8vKkh2JJYDQtQithW8IgnJTpa0QAlsPh00zpYpBACS7UBb86RmHQCsPUFtbDbru0FKggqUWCgkJNXSkkki1H+0K4ZBKDzkAEdyai1KH6RCBhWCTKs8RiQh0/CEJFqk/udusKyJ5GXkIOXU23O7wRMl2DEkCrWzEVrbtAf5LPmLJqFZyKFTgJ3uw8WgjJKW0NAyp4NJ5SS5oVFWnU6BW3aGS6tixLuSxDuLwKYgEgJA5SMoFc2nRm3jcucxuHOZIFxeh20ixAwqMuylJSBRsywkf2/DqXL9u8MoIUAAFNc7UJ/xCxmkZUpcAakXDdIZw0xLODmuXax6fSKbBTHSsSk0LqOUukM5Pn5DxhpCAlICqqqSLs519IrlYxCEha8wLsHc2pfRoArGqyqIUAlzrcdFM32iwQEJY5yfx3GUywo5vhFHs4o2xrHKYrHrW5WSp6jKXO3bp4GGMHw9c1SHTyMSASWJNXqNtR9I6PA+z8qXWavOp3DswJ23iw1z9Vc06PxXLYXBqKSwAJD1FX/1F6l60i6wnAZhDFQy3U36j+UdovjNQlWUAJr/AG66V/NIGjiI1ejsaVPhV3i7GjUoHV6jvdCJhODS0c1yHbpD6GApYW0HSKdXF2VcGn6jlD6veMTizMShQI/UxG25HyhwqsHuBZ3UqjsvKs1pqAbG4Bp3bWsFStJFGIGu/XrFTi5qkjKkUbmNSoDtpTSApnKq7ZQlmGoIaumkV41uIVCgXCZTWMxqlKoQAK39YXkJWpySCySzMXc1YtAVzwlOdagkWajUIa8OSl5gU5nDPyhgD2B6wq4vJJOU621uAm8LJALs3KHo2r+cT96CCGYMTWg6G3eEJaUzARYFJBYmlaOfOGF4kZQEpNCw1pf6Q4PAb3lIcwz1Us5KXNTsCGF/O0AWh1JWdnrs/SNTpgSTnqKgMGY0J1gBxQUo5EhRcPXQbUuDC3uG6Yxp1CkZGdQUagaKsNraUiHuDmcpCtAXYN16bdoMnEB1pOZOVw6iMrMNXtX0MRk4ZMskglSblRLk5iWI6gk9oG1EHEfhbTJYqzJDHrmL2B6iNYSSEhRUAGFhQPv0vEJkxmShQDGlCp2BAPl8oPICchWVOGL2A1A7amIMnHXvqo4kDO6rcZxZAJCU2y8xGjsp4KgOqvMeZwAX/PGKjFJ/uDkElWxpqxF4suBSQEtRJJqUvc9yOvnCmkuOVoc0MbIRMesZ0JQkKJbUAAUc5WL9o3gMKBnmZRbK4Yk+eghn+TdSlNmUk0Fu1o1LXyApSFEkUAZ766/tBxmSlXeWB0WYBIQHWxZ6XtfuC8Ke8q5V8JsRc+thTxhoIYrSqymre1qeMZyFSXy8pLOaila62+UTYBQHJPNEkzUIylJe42bq28L4xaWdNHpqG6jo5MTTiUJNBVTuWoA966QKdOoXVQmrh3y6gRC7CjW+aUotZ5gkGhBJf4iPr0jPdqTLLsVEG2hUbAHakDnFSiwASl0s99XUO7NGsSshQAmZXFQ9WfXS0CtCDh5gmOlBCyksRVg1ajUOX8YnheHJJTsCKNQ1d6iNpUlLczmhqSdPX9omvEBKSMwU7OC9adLC8SAFZJ2Vr/PoQ5DG7EmnLetX8IpF8WmHNNLj4QkhLs71G1vnFdIwylzCcyglQAIbSpCQLDV2iyPDwtQAzZSBUklgHBara2griUAptacpXDglyVlCS7JS5JUauToGq3SH5EhWVLGjsADuLn7RE4JCsxUFMjMECw7EDtDEvD5ubMosVEJFBUDc2fWBhEXKUnDZsoNWzAgkEEvf83EOyygMlKbVd7XHnG5UvkDpUFkF3u9LbU1iAWACAnVItRz8I84OIKzl1yjJWpZJYFOgG4u3SloXl4Q5k50qJs5pQGoO2m8O5CMub9LDKQPDWtTCkzEKCg5qSxoHBcZQBprU7RR66omk7IuNB5ip1KJok6ACtLwSfOpmQaO9aGtgPKF1TFSypZBdRSlJJo4fTQdQIPKCimt3JATYvXwHWLOVREQmMDLYANXVjUHSh726wSeoSkPmJL0FHclvrBpQCb1LPy9NW0/eOZ4zjKFSjYFLaDtazekG7yDr9kpjTUf0VbiZ6hvmzCo0FXc610FI6vgmGCUAmh1L6C9Te8czwhGc8uZi99avpo8dz7gBAQahmINQ20Vw7JJdyTeLfADeaqZmICZgAsfEfL5RNE1S0uQaO7DxBaNYeaiWAkzAohglNbC9dYjiCwU6hWp0JDPdy3aBmBqgjaFGViA5DKUyrq0N9KGDSUZkkljZTNRzcvqPtEcEglNTVqb2uYakIzXOhqTrRy1h+8E0EoXuA0XP4uUqpUVZC1aNc1G/aA4bHpkt71QTmUkMdVqPKH36DeLvHSHDJ/Tfc7XNYQ/khV6qoWYMlquX6tCrYK0teHNyrqQRQuEg0AFCBtfXeFZ4U4KVZqltGFLaG9YnhpoLBQ6DS1fKGZTZagIqHG3aHYcI7/SyZYUEySAwqQKkbvA0pSAFF6aNftSveDzV5Eu/MpwAB6nf94rMTNmEhlEBnBVvR2bSBcQEdNpciz0pQOV6EZhmdIPyYfOAqmAkOWTzGnxFT0OwpoIR4hzug5aliEu1C4L9Y2UHMQgME0JNVUYt1GsLLsrQ2mIyUKVKWEJJqolyTdtGNa/eF8VmVzSxzWqBYXbQU3jIyCIgwjBkSsUpQLqokUIcC7UpZ6C0SklKRrmWdBYDatB60jUZAlEmcHKYjSlP1O712L70pD4XkJmGjpBoaB9Kl94yMi9ASlnLgEDDTSpyVBKQaVa9Sa+GkNCek8ugOUkAhVnPcxkZFNKj2iVnvRyoGYqBrWoHUsezQZMsIGUGoJctUjxLaRkZBTifRLdrHqghaysagAsC3ZhpRo0QRlQ4BIc1dizNbpG4yIRAnqpvHRYDmykAAAEi4L3Nx1NOkO4V8rquwJIO/wA4yMgmc+9EFTSO9VKaohIUspcnyGw8I43iE7MLXUdXLvU1DUa9LxkZAVT5k7hR5ZXRezmGFCE1FAwsNz0i24rPKEkpCSo3BcPobdIyMhzfLRlZqnmrwVVSpgAzFzQGgFQTpsYNiDmplYJYE3vcClaB3NvGMjISOSaeaYk52LJSOuuXpo8EkLLpFfhs1A5vQxkZD2iCMrMTM4Q505LmhWqzsCN6DwhDHLGVKhvW5cXZtAXEZGQp5lsrTSaA6EEIBqlRGUPQlgTQD82i5lYhPMAPha/xeR+UZGQFJxAkb/1XWbMg7fz9rYQFOx0OjCmx6vFJPlkrKgWejmoHTpWsZGQdTICChqR6IM9hmUBm0J2slmax3gKsQtKFMUsCOY1tQj/VrQRkZCTkytfRf//Z"/>
          <p:cNvSpPr>
            <a:spLocks noChangeAspect="1" noChangeArrowheads="1"/>
          </p:cNvSpPr>
          <p:nvPr/>
        </p:nvSpPr>
        <p:spPr bwMode="auto">
          <a:xfrm>
            <a:off x="155575" y="482600"/>
            <a:ext cx="304800" cy="304800"/>
          </a:xfrm>
          <a:prstGeom prst="rect">
            <a:avLst/>
          </a:prstGeom>
          <a:noFill/>
          <a:ln w="9525">
            <a:noFill/>
            <a:miter lim="800000"/>
            <a:headEnd/>
            <a:tailEnd/>
          </a:ln>
        </p:spPr>
        <p:txBody>
          <a:bodyPr/>
          <a:lstStyle/>
          <a:p>
            <a:endParaRPr lang="lv-LV" altLang="lv-LV"/>
          </a:p>
        </p:txBody>
      </p:sp>
      <p:sp>
        <p:nvSpPr>
          <p:cNvPr id="33" name="Left Arrow 32"/>
          <p:cNvSpPr/>
          <p:nvPr/>
        </p:nvSpPr>
        <p:spPr>
          <a:xfrm rot="18806888">
            <a:off x="992432" y="3391705"/>
            <a:ext cx="2192604" cy="663060"/>
          </a:xfrm>
          <a:prstGeom prst="leftArrow">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a:bodyPr>
          <a:lstStyle/>
          <a:p>
            <a:pPr>
              <a:lnSpc>
                <a:spcPct val="80000"/>
              </a:lnSpc>
              <a:defRPr/>
            </a:pPr>
            <a:r>
              <a:rPr lang="lv-LV" sz="900" b="1" dirty="0">
                <a:latin typeface="Calibri" pitchFamily="34" charset="0"/>
              </a:rPr>
              <a:t>Teritorija, t.sk. infrastruktūra </a:t>
            </a:r>
          </a:p>
          <a:p>
            <a:pPr>
              <a:lnSpc>
                <a:spcPct val="80000"/>
              </a:lnSpc>
              <a:defRPr/>
            </a:pPr>
            <a:r>
              <a:rPr lang="lv-LV" sz="900" b="1" dirty="0">
                <a:latin typeface="Calibri" pitchFamily="34" charset="0"/>
              </a:rPr>
              <a:t>(nodod izsoles </a:t>
            </a:r>
            <a:r>
              <a:rPr lang="lv-LV" sz="900" b="1" dirty="0">
                <a:latin typeface="Calibri" pitchFamily="34" charset="0"/>
                <a:cs typeface="Lucida Sans Unicode" pitchFamily="34" charset="0"/>
              </a:rPr>
              <a:t>procesā)</a:t>
            </a:r>
            <a:endParaRPr lang="en-US" sz="900" b="1" dirty="0">
              <a:latin typeface="Calibri" pitchFamily="34" charset="0"/>
            </a:endParaRPr>
          </a:p>
          <a:p>
            <a:pPr>
              <a:lnSpc>
                <a:spcPct val="80000"/>
              </a:lnSpc>
              <a:defRPr/>
            </a:pPr>
            <a:endParaRPr lang="lv-LV" sz="900" b="1" dirty="0">
              <a:latin typeface="Calibri" pitchFamily="34" charset="0"/>
              <a:cs typeface="Lucida Sans Unicode" pitchFamily="34" charset="0"/>
            </a:endParaRPr>
          </a:p>
        </p:txBody>
      </p:sp>
      <p:sp>
        <p:nvSpPr>
          <p:cNvPr id="28682" name="AutoShape 12" descr="data:image/jpeg;base64,/9j/4AAQSkZJRgABAQAAAQABAAD/2wCEAAkGBxMTEhUUExQWFhUXGBgbGBgYGRsbGhobGxoaGRocHx8dHiggGxomGxoaITEhJSkrLi4uGB8zODMsNygtLisBCgoKDg0OGxAQGzQkICQvLCwsNy8sLzUsLDQwLCw0LCwvNCwtLSwsLyw0LS80LSwtLDQsLzQsLywsLC8sLCw0LP/AABEIAMgA8AMBIgACEQEDEQH/xAAcAAACAgMBAQAAAAAAAAAAAAADBAIFAAEGBwj/xABBEAABAgQEBAMHAgUCBQQDAAABAhEAAyExBBJBUQUiYXGBkaEGEzKxwdHwQuEHFCNS8WKCFiRykrJDU6LSFTRE/8QAGgEAAgMBAQAAAAAAAAAAAAAAAgMAAQQFBv/EAC4RAAEDAwIEAwkBAQAAAAAAAAEAAhEDEiExQQRRYfATIoEFMnGRobHB0eHxFP/aAAwDAQACEQMRAD8A9HXV0hgoeo0HWBnCkAKAL5ravGxLckBh/wBWtbQ3iEOEnMRR3B3r9I8sBIJXXLrYCUWkhYURmzAVG+25e/Ron7sBbMzA1pZTWO9BSNzkElORkAqdL1KtxoxFoZMoMVA1Vr/bT88osBCXwB3/ABJCQJkzOCco0sdYBMSwUSGIqCf1Uc00qHvqIbQEgqypAJNK99q3esRxSedCWDAjmNT2I2aBIBzumB2Y2UcPUEgMpQsaAbOz0v5wFCQcoCeYuxPz3AqawaWmpCnoQzAs9TVtKVjakA5iiinOZQYONGoaA08YuMKTlBmyjnUQCDzPR6DXtr5wCdIfnWsknUUABFu3yg8+f8LGrOTuALX0qIgZBWEiqWIfdy4s1WgSASjBIElJS8WpyWYGx0e41cgh7bQSXheRTjKSQUqNS3ld2g+DwigrKQQaZTcDQFmYH7xPEMFMDzZjmL33y6bxUQMorgTAUpEv+mlSg9HJ0YRrAyDlCVnMQKkU1qWrfbpBsOggllbul3rf1+kSwyS4zUzGqRs9y8FySi7VMJlAgkUZV+34I5fi81Rmsl2GZmLDMw+EN6x0wZYZ6As+hPUd45zj0oZik2YggaUenU1iP0V0PeKQ4ZLyqygUzW3fU9HeOyVLBB3pSlxWOTwaCFuAwoCHZ3+ZDR2CU8pe+laGzGKYi4gxC5nFzGVmLO7KD6GwDeZMSl4dKgSkE1Ds1GFh43guNl1WrQVV4G3nEmDpYMEnMSSLjoOm8ANYTZwpYWXlSModVmsXer0ftE04YB1ir0zbF6sNIIhObQZQCQ9H6f42hhaSUINBmd9Ba4ggEsvyl2ZwqpuSzPSwEQlIGZVnGUB9bu/rGT5oYBLqNGJ7PeE5+KSE1NhUePrFIgEcKIKgliATm3c7HW9oGpSiTVwQAG169oXlTVvls2l7jQlg/WNKRlBCEkgCpfd7hq+FoqUVqdoCpILhj1Y2LeELqxCSgqrzZuXVwOmn3hYSEicFFRJByhAPKKu9NSW8jDGLdRALJIJZIqanLU/l4sqBQnzcgCSQFbirEszP84DLUCTmS7AO+6rgeXmqDIwM2ZMJmF2YUBFAXFHcA9zFjOkpQg5aZtmoA9B5xcbqXAYVrK+DM17kiwVpu9obnpAd6mlBrt6xGfOCQEBq/COt6xDBqWsF7g1Hht3LxpETaMn/AFc0yRdsozVqCc7AFNG20t01iCSXAzAqNX3caDbv1gv8qAoBTqL0DjL1ps8CEhJGZZDlTZhcMbPoLQJBRAthTxIKA/LmKSK7/vtGkkFSCwbKSW1owAJ+UFXKClJVlvmd9+rU0vAgQeRJ2Dmti9DZukXoem3fVUDjrugoVl5i4BDPob07v0iJzFSQ6gFKVTXIwNN7QcTQpZIqGDA2JP1+8CK/6oBJJAIU/wAIa9r7QGOaYJ5bJaXJCkkA1APkP0voG0goIbksEgEs1z+8Mpz5go8qbtpUFwKxLDYfmayf0htDSsQMnAUdU3KVnSgknK6lO5Gji3eBzpQBCsuZR+FyzPU3+Y2iwxKG5gQGbvTfQVtCq5vvElqihUaAA3YExHDUKMeSJUDNAFL3IS2z7/jwSbKUpkgMTcdh2fWIJRynLUF1Gj+ujbawQKAAer3yigB63aKA5qyeS1JmBiEvcZiqjtR6CgeKDjMumc6gioqTdy+zlu8dPh8MyAHo3NoHZ6+ccjxPFFSyZjZA5ASFVDgJFRQvp1gXggCU3hzLzC1wqUSQ5L8tNGY6bDeOxEvlTSl+1KRynCkc5JJroQX69r+sdbPHIVEVSDfqK6wVIaoeKPmAXNzZnOctWpUMQ4uR336Q5KdjmBZqbqDsr/dZq6wthcAlAAQrMQeYqJ6X1foYssKl1OGZtbl9j5wDWnRMqOEKPuiEMgMApISxqA53+cC4li8qQE+bPewOsGxkxKEBQIzLsdgI5zGTVFalAUKXIepA17Fz6RHmMKqTLslamzc2UM6RVyo2Dmw/LQNKaqUHKnZqt11uX/GiEkBSXS1C6dxq16sDtrBsDh8xKUgABwDuTcjxgMLQcJiRhVKIKX7sLAAMC3iYfk4AMp2zFL/h+o3i0wuFCUVGjftAMfi2YUNKkUAH7mGFkCSs3ilxhqTThEJYZWzVJFSSGYk62jZlipAzBJppU7fKITppH9RXKkNmdmYvvq41EJz1kpAB5bMCal23d++8CSmNEq0XiMqQWyjbUUYAto/m8UGIxBzDUBmQn9NCVOfWm5hzH5lEIBVRJ2c0FTalHhAzAmWSKGjA9uYhh8P7xCZKJjYC75GHDkir0JJsOnWNIWnKMgcAh/D5xooUpTqDJB+Hwd+w2g/ugUnTVhRjG8NOwhcknmUFamUFafq6A28YmZdFOHcvWz/SF8AkhJzgg1u1dy0FnysxaoAIoKHXXZ4AE2yrIgxK0oDlSAyXp31veIYslIUUigBoXruW2jMVmUAoDKAQS5H1ux0gKpa1TAa2rWzt5C/kYF5Og9ETRuUSWoplgM5VS5uAdYCnDsggkFZq4urtakOzrAHQ3uTVniBQaD4bdSa0PSIW/ZQPW1IojNejpHTbasbzHO7tqz9NfzWMkCovQM+8anKIBIFVMw6m9fCCnEhDvCBxMhISssLuKV2akJkZlUDipA0cXfbWHMWSakco30J0bU09YhPl8qQSeZJSE2B1hLhJPfcp9Mw0c0qqWFE1IQ4ypTRz9f2g3v6KYMSzF6ZekTlAJyg1V8tn3aCKSAlJJfLVksSq7DraKaJVudzUlHKgpAdqK2D08Y5TGpJUATQBtT4htjHTyZudKiAQA9D1sAdC945vGoeYrOHDuanKOg1IetoCqZhO4bBIKZ4bLAUSSEtVz822joOI1SO1r9X8I5fATFe8LuHUKNQAVbrHWz1kuRVxY7m0FSgsIQcTIe0qlwsvOUqCv7swYlipmLFqX84ckhiEGgCXIZrbdzAwsBJl1DF6ab+nyiKlkEzAL2Ny3X81igQIKjpd+EhilVKdCS7GlKkGzBooVpSxLkk0zPdyfBvOLKfMUp/kXqau+99IVkySoDIlyFO+l2+TiEzJWxogI2Dw5Uo8oQAKBg46jbYeMdThuGhKGYHp0/NYhwXAhPMak27dvLyhjiOIUhFMpbQm7fWNNNgDbnLDWql77GpXimPCEkC9x9BFBiZzj9L0IL1AOrdKxrFYlQzkMCWDM9DsO3WAgAkKcgaFha1v0v4whz7jK1U6QYEwjEAggEEAtTVR1r9oJiZBDJcAAl9HFKKPU/LWJYPDpSlRBDqfMdG7+feCpTnSQ5DVd25RYvcn7RSsmCksTKQsEuCsm1wB6UpaBYqWFME0DMsPUAtSvdz3hqaQAAktp3LAA94JJw5JJIJy/DRnVUOa26xNTCKYC6L+cUrMEi216/X7iJ4xZASGJDHlBqbfKCy5CUmzkEOfR41PluscxFrdKh+/rHQtdb5jk4XIls4GFESAM1QKVOra6+EblryuSGDsPNvrEpyhmADVs1/8RiFMkZXVQMXv47xcAHG0qpJGUCfPSE51kJCgEsosz96B41JkkIWdy4N3p0vGY2QFS1JUM1HAIBv9RVu0NyQQkZquBEDZdnl95/KIuhuOaTKFBAUps1LnTQ92MOJRzFT1be+opAZikggM7Gmvz+USkLPwuAWcbt9olOA6O5/qF0kShYFTlTqUQg5WIpYM28a9+nMpLuNTs9w/X6RLIJSBlclR7EkwrigHSlDqyghR0H3MA4lrQO87d8uqY0BxKJiEAzEhNSzq60DUgc5aVqAzOpCsoPX9QYWJtDc1KjlW7kGml4WUjKOVVSWKyoMFXs1P8QLhBPI5/XfqradFqVLCs2ZLpUCGdnL1LaaQSbnKiAwH6qXFg9mo+8TnLZLJFral7/OBrTMICTRJCcx/1WI+USMQFJnK3g1JQTLF0i1nG46QhxXDklRNUhwAKNatDu8WktIcB1Ek328fp1hDFYfMFJC8qiRzaAg7a2eBePLCKm6HyqCXMCFOSxSNRSx846qUSrMlKgyUgAkXJD16Rz68ATOUQHS9Dtmdx1qPWOkwKciACXUSbbilOkBQGSDoncU4EAjVJYo5VADL2axFvH9oxEgKSQlwCLG4altD1ifv3W+QtYd+vjA8K5JWql/tRu8TVyXkNXPzsOQlSU0y0vlJJsOlYsOAYQqqasXIuzaPqx9Yd/lk5tVFszixalH0hufMCQ5LMAKFrMwfV9YGnTAy5OqVyRa3dQxs3KAE0IoaEAjYHxvFPi8QVAOWBA1JOg8Inj8d7w8ujFR0sR89Iw4cI92oVNGNXargbVgXuuONFdJlgF2qTTJBGZiE5gWLaG1aiJ44Jogk3ANLNcHbeGjLCahDVB0fyq/7xKcMpzBLZa6OXdn2uaCKAxlMvkpbBSlu5PLQAClnYk+JpDUlBIUkEDYhO1jXSJrk5ZYDgsNB4l/DTrAULd2bOkMSDd/kInuwhJumELDywSC1Epc73tuH0hkJU6iXty1YAPU+sbkKKGo3LbqdvzaA5wh2SCW12NvH7xMBQkkrolMVEEOGtvSv51iJWQxy/EW7MKGJSpZFdVGpHp0geHlk8pYgEu5c07RvztqVzcLFywQoBNCqp36h40rD+7zEVB+EHR6MOh2hmVKqavVw9Wo3zEJcU4tLkSyuctMsJcOov4AXKukXYI67d+v0UvPom8oGgLHlDM3aMEtwzC/r948/T/FrCg1l4g1qcqG7gZ3A8HjuP59PLZJWpg5DntrBVGWe8IlCJOiLMlJSpyHzE3HiREESjmNAkos1HBFjuNKQWYgio0qavb89IxEghRUCatt5P6tAhpuwN5RXY1S02akAKVfR9Do/XRoBhgDL94QXJ5j22f4Q706Q5i5T/pzFiRVgDp/mJIqk+8AB6mrQoMNxnl339UdwDcKOIUkgJJrdunh+UiGJnhCiS+VgfufCNmelAUoVVpqekaTPOV8hJIVlHzZ9esQkc89hUB0wtpSxVUkmpG2za9I2pSWyv2DbAU2jUhJCyVFrM1KaOXiUwKJGU5asaO1NPzWL2+neVN9UKS4BLKBIJBLWsO37iNKmZVuBU/puzM1dSXir9ovaSThUn+ZKg5OVAIzFtq260EUXDv4hYfEzkSZcqalcxTBcwJZOuizoIttF5bc0GB339VdwnO66xaVAr5qlTs1W116+sazqZSsw1coOnq8SUgqSXNAWBtr+eUElzJaUgZgGcl6OQ9OkIiTrHqmT6lJy8L7wJJUp7jZqG1am7wbGT1KCUy6AFgWq40O28LyuIVDguC6RSxZu/wC0ZIWtS1XOYv0/zWBDhEDfVNLXTLttFHHYBMxDLSoqzCiSRYvo3L01eNcRSrMSR8RAs9g9YNOKpQJHMqnIC1e476wmqTNVMSVMcxJLPSwb9+kU/SIRU9ZnCNQApSCXrTq711s0Kypa1MgAqDpzE0B1YHt84t8HhhlKbEEvW+3akLcRlKSE+7y5gBmJvkq7df3iFmJPfRUKom0d9UDFYz3fIkgKck9ho+naNyMKkKJVVRL9Q9WHTWOX4l7VYfDLyzCtakiqEhy5qXJLC4oYqZv8Tw5bCPsTNYg9hLNPGHU+FrVBcG/DsqqlWmzyz8V2s2eArnKQ7lnzBxRnoDB0Cjhx0DCpEcVh/bnDz1IExBlEGjhKkuf9VCGOrBo6STiyb/EczChDv+ecKq0nUjDhCawh4lpRuJYu5S5JJAFaHeK6co0GZ61oa+RtBfdZpiQQpSQDU3JDCgFwa1ozdYYwXClZgqxUBS2UBmo8JguKcC1gXYS60LOCTQHwfq0RwKyqWla5ZlKUHUh3KehI17QyktUnTeKbiHFylYYHKCCTalj4dekdZ7mUgC7dcdjHVDDQp+0XEThsLPnJQ5lpJD2V3arV9I8KxBxnEZhmzCVs4zGiEC5SnQWsK2ePYOIcTE5JQRmSvlIuKs4If1irmy0hC0kBAZQQkUCAEv56RVPjmNENHwTf+R+pXiirHtH0LwriawwVkKCElJsRu+hHUNHz1p4R7fwfDlSAS5NAlwCB4Ro9ovc0Nt6/hBwzGuJuXToxZUq6S55QDQEXfd4z+aS55iXvUhKXoO0IIwZ5ipyHJNHDg9d39I0vDIcOQPiLsfiBIdur2jlB7x/Vp8Nk/pWGG4kgBgoKOpZg2kcvxn+IeGw09UtUubMUGJUkJYOOqgTFtiiBlKEiobmSwchieu+keM+23/7k3/b/AOIjVwY8WpY/QBKrsDG3N3XuOH4tLUmWUlgpKT3zWBH3iwl817Bsu/X86xyHsxJeXJKkgpyJFToEj5bx1PDZySopzOpirLe5vbWFskvsKlRoDZamJhSnlG9u9GHyjkf4i8cm4HDoMrLmVMypURZ0qJLWJpTvHWYqUAoGuYsK2Z6wnxLASp6MhSlYBdLgEZq20s/nDJDX5Gm34StsLwGfg8ROQvFTSpQuVrJdXbp6RP2TW2MkGzL+hj1r+IHDRL4dPOvL/wCQjyD2eH/Myv8Aq+hjq3E03E9fskgC4Be7jioyZEmoZy9n+XeBJkE5c9GKhlf4tSPCnnCkjKgJISjNlA5nAN2O1yYQXi1hJUyiyaZQ5Ve1WcsY849xLvNldanTAHlwrqZjJaCGLFQuw8T6wxgcYC39R7swqAdRu7ekcRx3GKRhJq5WZKhlJKgkliauC7N4xwJ9rcWf/wCg+SP/AKxq4bhqlUXtIwev4Sa76dM2mfovbsQMqs10jmL9Or02g2AnsnMRmIoQDXwG8eIH20xrN/NKZmZkWv8A27xifbPGguMUp2b9Fj/tjQPZ1QGQR36JJ4lpbBC95lIKD8KUgCpuTrrXW0EmYcTEv1+xqDpS0UPsljzOw0v3i+cy05lM5IVpW9n8Y6VEtho7BvCEBuS06ZVOdGRqvG+IexsybiZ0xasqVKKgEhyR10T6w1K9gpSgzrCmuC7eB0tHce1XEMNhUpVPUUlZIHKVOWc0SLD6xyOI/iDhkJdCVzFPRLFCaWzE3HYQ0P4k2ho+WiKKJBJ/q81xeHMtakKulRB8C0el+wCjMky3JNVo/wBoa3kB4R52mXNxM1RCSpa1FSmFAVF/AR6p7H4P3CUIJJSK7AqevasaPaBHhhrtUHC3BxLdF0kjBEOo1LV/uJAID9KmkWEsuK0DBkm79YQOJUbpYVrs30EYJhJBIPcgjTb6xxw4DRanNc7VdBLSyQ9wA/5vCs2ShSeZmSa9N/GJTMQwJqGBL/nXSFzLW5MwugB2JYFhrG57mmAAsjGnWYWsPgUEEJDXAoRs7vWsL47hAyTTmAdCqAVAazm1vWDKxJACQQVM+9j6mE+IcSUULCK8q3dhTLUdwYUH0hEhOAqmYK+dn5fD6R9K+z+HSiW3iTHzU3L4R9AcAnlaQpWYg6bNUP0pHU42oGRIk57+yy0mFwMLo50hBZw+upAO5FoqPaqQo4SeZQ/q+7VkyjmfVm1vFjMm0AqAz9W0peIysYD6dWd6U1pURzzUbcJARhrowvAJyuIqos409Fe/PoYrMYZhWfe58/6veZs3jmr5x9ErwaV5VMSSH77eEeJ/xFRl4hPFvh/8RHT4eu2oTASXNI1SUhWPAGQ4wJamUzgGOzUaPQf4UcQxKFT04gzikiWUe9zkgjPmbPVmy+UdF7NSwuTK6S0EjplHrFjOweUZgQK9NftCKvFtANoRtpknKemY1J5gp3AypNK3g+Bm50ggNodLbCFJKc9AHBqCajx67tFlJSwABfLQ/uIy0Q5zrjp3zTKloEDVch/FSd/yM1IH9r9swaPGPZ5ZGJlEM4Vraxj2L+JiXwU86sl+gzBhHjfAwf5iU1835aNlBxdSe74/ZLIAc0fBesSCrLnWph0PKHBpuSKRacMwfvFco5QLm5JoT3oDCnBsIpQCXch+tPEVFPlHXYGQmWCACw1JFY41Kle7Oi6VetY2BqhycJLkoClEJygupRAF7kn5mKedjMIVH/mZLjX3iPK8Q/iBh1zsHMkpYKUzAm7F76UjyD/g7Es7SyOixHTpeERANsfPRc5wefMcyvV8ZiMOVJCJ8jKxzf1UAgdK3jDMwrBP8xJADufep+hjyo+xWL/sT/3CMPsVi3bIh9swgzQpkk3qXmIhe24XBhISoKBB+FmIOxGjkQfCTTnKFGtaNfx07RzXAJapWHlS1kuhKARRnBNq3f5Q3w8/1AqpUoqA0Ae5tHNqPsqwOa1MpXUyVH299lv55EtIme7yKUoHLmcFIBDZk7Crx5jjPYeYgke8BOjpIf1LR6/w32rwc8lKJ6MySxSrlLgkUCmcUMJcbxCEzCSUJDVUbbg92jZUr1KIAHyhJo021HEFeGonTpCyApctQNQCR5ixj072I4ycTLL5RMQQFgJ0IoobOx8RHnntTjETcQpUuqWAfci5i/8A4ZyCVzVVCeQPo9S3y840cUwVOHvcIOENJ1lWAcL08lg5Jq19Nj6GIy1KAol1Po/KDYub9qRKYpKUkBwpQI5Wpdu5aNS8OoUbIkAUSTruTUqMcWPmt8999/l/+ZzIKgS3zf8ALxGdzFKSlxyqIzd3KgNQWMSmAkcwSlPm4G3ifTrC6sUxASTmq+rv0H3hpdGpSGtnQKr9ppBVhcTlS6lIUlDf6i/hTzjx1PstijbDn/4fePdJs5SlZEpuLGySD9OsYrACyidDygDYN+bxp4bijSBAGEFaldBOq8LHs7iv/YXTt941/wAL4o2w6n3pQ6ax75/+OASaANTrTr9YIvAjKCKClTWh8Y1jjXcu/ms5phQwKSvKTdNA9j31/wAQ9LSU3IKyDawbYXesAlS0pdKCSQNCx7wacrKnq4Dl1VNNOrV0jI0jUd/iUZnQqE0KSh0VIDAE5Q51cO0cT7Yew8ifOVPMxcsqAcBspIHUO7XDx3YWE3skV0Dn7mKHENOzozlKbVD/APUH6iA8U0vd1PffwTGU/E10SnClGWnICyciQ1ywDVOzaxczZRUkIcjImv6gRoKXoCYhLmErUwfMKEguwFwDSo+UGmTVOCkCqbjQUDdYTIM3Ge/8TTiIEIuAlMQHUWr0L27fvHNfxU4VNxODQmSgrImAqTQOkA7lqFj4R0xSrKlKVEVblAqAKh/C8Tw+IKk8wYijOKm7eAjVQeKbgP8ANlmeC7K+dv8AhnEj/wBAj/t+8DmcHniipShu7fePdcfh5YIIIUoli1MpHgT06RQK4bUOaliNWfXasMf7Sc0xA79U6lwgeJJXCexnCMRLxkmaJZSlKqqpbKaXese1Y7GslLEOrRnPfwhLg8iXYVoHVYDb1hrGSQSQlIuK6nsTRvvC6/EGrTndAykGVIOiAoAggOygGCXJ5bk7dusOIwyEgAir2oe/0jcw0QEBIHNToPp1hgkVYtr6V7tCGC0nvqre6QEEYNOZRpoLaxCfISklTDr23DQXGYh+UVcO+lO0Uk+akhv1O4Ao16N+Xi6tW3A7KulSLtVrFTXU7BmNHZtreEb4Rh1KWCasSAdKN4DpCi0upmYPVI0f5m9I6bh+FCCskg2ozMwPWM9JhqVJPqtNZwp04C8T9qPYXFSZq1JR7yWpSiClnAJJAIOulI5g8NmD/wBJYb/Qfm0fRuPEupUQMx1N2FgPWOLxcpC56kgEpSBzMyQqvLq5ZjHVf7QLMASsdLhfEXnHD/ZqfMqU5E6qNetALx6f7J8IEtASlKsoB6Ek6kbw3gsEkNmbUsLPT6Q4vHpkIJWQyQ/h4GlzGOrxjquuie3h7cNyUYy2clyVBk1DjLTziSW94MwNncm+1rVhJM9ag63Dh2SxNfkGbzjcxSbWao1I7lrmMc5Wiw7/AERSc4URmJc3sBu1q9IJJKCp0skMfiqBbMA9mJuYXlySsqUoEpcANVmF99vOHZ90gEUSxY1Gpca3ggN1To0CawilNzCpU50sfKw9I0JbqonK5L1eg7UH7QfCJHKmnKAbknzgGGl5SSg0B5gXsxcjqSBGgjACyTkoglKck2alakxkuSqYP6gyhnYEtqLkB2ppGYWWLs16ad/HtBETXAyMz1JOlAWO/wB4toBGUJJ2WZxmKgHApfXw3eJomEipZqm13rraIJIQlSqkvqdNLd4Wn4jIlmBd3cin5tFl1up6qg27RZjSlTOSoOXa1mSKVIv4wngMAkK5uVxyh9auT1/NYc5kgguS1B1atoXxaGSM3UDKpmBZ2J1cnyhLhLritDCQLQdU0lswOYlRJZ6Cm3SD+9cAZczGvhc9op8XxCQyWNiAUhzUsRE0Y9CAUpIKw1E1a4Zn17xBUjv9qjSJEwVaLxKgAbkaDUfSCYNICQ9yBVq9vIxW4VCyyXIJA+Kurhw9rwzPNWKQz1IBav1hjah96Pn9e/6luYPdQZ+AAUcqAxVmLWKj8ROl2ipxnMSychYMFMCz7gNHTzUkpJodWHS3i0VuJAzWdQIZqu3m3pAVqeZ5plCrzSGAUQCNiGeqXch7vSh2rFtOmqUgqSpixALcrijtt0gCcOSVKJBQpqEBJYXAL1sCO8FGFLKLlNXFhXtvSKYHNEKVHNcZUMTiHAA5mDkhgD07OIFisUSzlwHLJqAdnhjC8OCQ6lFTAABQBLVuzCsaRwwkGpS4AF9NxbU17RZp1D6/hU11MKh96Sacxbe/lVw3rBeHcNKgkIBADsTXZ3N6+dIvMDwhKHzHMCXIZg+p/aH8NICEgBISNh36RdLhST5tEdTiwPcSfDOGpllRDnMXqbdBtWLAgBzvGwa+kUnFeJBILHVgQLf4MaXObRYsjQ+s5C41jRktZQq/XZrRR+7zqKCSC6ioi9T8PTSBKkrWrOo8lRV66kavu/WH8PhkJGYHmcVAFfGOc5xcZK6jGCm2ArJDZSRcF2P91fWKXEyVKUFzB+sgBxcdu4PgYu8CkLdZoRQJPw9TTz8Y3Pl5gGAqSxoDStekGWkhKa+10KimYQe9bIeUEjapDm+hraLDDS2W6UpUabMBs+rPeGpkgqDA8oZ1N8tRAjJzcuW12N69tWEDbBRmpcIWTcQSEBIITViauql+nWDlCVAAMEAlyaKdgR9awhKxRVQpS1QKtm1YPpFhhlJAdKaULEa9zeDbnVA8WjCalykS3BdmAzbAdd6vAMsovyghTukXOwZ6QqqayQ7mpqRfse5esEwyiSBYtQioYXv0p4xZdkABLsIBJKMkhnB+IguKksBlHYCkMScSzCgvTb8aBla8pYAqIFKgBqPb8aD+6CEj9LguTp19YY2ZkJTo0KWnTmDJSQ9SSKAeFIgoBKnWA5YM4pswa/3hbFcSlgpCVOoAF1GgaztQEtTWOd4hxNS1TGVlDgAfE+tFXFrtrCi5aKdInorXifHAAWcqNyDQdKDS0VszGTm+EAAOVEs5LaVc6V3hdILkvlTRjrYafXrFjhOFrmgAEkEXUHa/gWdoUZceZWkBrGoGG4gCUO6mcFKUlKRSg7u3naLfhmDPvRy7O2garaC5c9Id4fwVKEAmgFW08oeRiKFEpJLcr2A39XhzKWQX/wBKzVK4Mhn8UhLRVKQklIY08L9ITnK51VVUAAORW+97bQ/hpJQMxu1gSampp6RWzcSErICQFZaKNT2bQQ2pgAnCz08kxlWIWcrEUbwazd+sQmKQnIhSkpJBN2dmzMDpUeYhOW5KkqY8rEs7fK8anYRK2KxmU9mcJGoJPh5RfiSNPqq8MA5PyTiCCS4CgK2Bra++sSAIoCEsQd3A0P36QmOVJBURaoo/c72hUY8pV8KlFNibVJLnelYAVAIReEXaK+CQwdVz59O0TMwAVIG1flFCviKkA51cxAZLsQBcwgnHLJCi4q5q79H08qPB/wDUG6BQcI5266iZi0Jqot3+0VyuMvX4QCRdyW/PWKFZmLLqdyHy05QW16WeJcIwwMpgCnMxZSHIN69e0LdxFR2NAmt4ZjRJymsZxMksQtxYWoaaWqLwpMPKn3aUkEAkqZ3ZiE1aG0SiSQpwCGNSPHc10g8vKkh2JJYDQtQithW8IgnJTpa0QAlsPh00zpYpBACS7UBb86RmHQCsPUFtbDbru0FKggqUWCgkJNXSkkki1H+0K4ZBKDzkAEdyai1KH6RCBhWCTKs8RiQh0/CEJFqk/udusKyJ5GXkIOXU23O7wRMl2DEkCrWzEVrbtAf5LPmLJqFZyKFTgJ3uw8WgjJKW0NAyp4NJ5SS5oVFWnU6BW3aGS6tixLuSxDuLwKYgEgJA5SMoFc2nRm3jcucxuHOZIFxeh20ixAwqMuylJSBRsywkf2/DqXL9u8MoIUAAFNc7UJ/xCxmkZUpcAakXDdIZw0xLODmuXax6fSKbBTHSsSk0LqOUukM5Pn5DxhpCAlICqqqSLs519IrlYxCEha8wLsHc2pfRoArGqyqIUAlzrcdFM32iwQEJY5yfx3GUywo5vhFHs4o2xrHKYrHrW5WSp6jKXO3bp4GGMHw9c1SHTyMSASWJNXqNtR9I6PA+z8qXWavOp3DswJ23iw1z9Vc06PxXLYXBqKSwAJD1FX/1F6l60i6wnAZhDFQy3U36j+UdovjNQlWUAJr/AG66V/NIGjiI1ejsaVPhV3i7GjUoHV6jvdCJhODS0c1yHbpD6GApYW0HSKdXF2VcGn6jlD6veMTizMShQI/UxG25HyhwqsHuBZ3UqjsvKs1pqAbG4Bp3bWsFStJFGIGu/XrFTi5qkjKkUbmNSoDtpTSApnKq7ZQlmGoIaumkV41uIVCgXCZTWMxqlKoQAK39YXkJWpySCySzMXc1YtAVzwlOdagkWajUIa8OSl5gU5nDPyhgD2B6wq4vJJOU621uAm8LJALs3KHo2r+cT96CCGYMTWg6G3eEJaUzARYFJBYmlaOfOGF4kZQEpNCw1pf6Q4PAb3lIcwz1Us5KXNTsCGF/O0AWh1JWdnrs/SNTpgSTnqKgMGY0J1gBxQUo5EhRcPXQbUuDC3uG6Yxp1CkZGdQUagaKsNraUiHuDmcpCtAXYN16bdoMnEB1pOZOVw6iMrMNXtX0MRk4ZMskglSblRLk5iWI6gk9oG1EHEfhbTJYqzJDHrmL2B6iNYSSEhRUAGFhQPv0vEJkxmShQDGlCp2BAPl8oPICchWVOGL2A1A7amIMnHXvqo4kDO6rcZxZAJCU2y8xGjsp4KgOqvMeZwAX/PGKjFJ/uDkElWxpqxF4suBSQEtRJJqUvc9yOvnCmkuOVoc0MbIRMesZ0JQkKJbUAAUc5WL9o3gMKBnmZRbK4Yk+eghn+TdSlNmUk0Fu1o1LXyApSFEkUAZ766/tBxmSlXeWB0WYBIQHWxZ6XtfuC8Ke8q5V8JsRc+thTxhoIYrSqymre1qeMZyFSXy8pLOaila62+UTYBQHJPNEkzUIylJe42bq28L4xaWdNHpqG6jo5MTTiUJNBVTuWoA966QKdOoXVQmrh3y6gRC7CjW+aUotZ5gkGhBJf4iPr0jPdqTLLsVEG2hUbAHakDnFSiwASl0s99XUO7NGsSshQAmZXFQ9WfXS0CtCDh5gmOlBCyksRVg1ajUOX8YnheHJJTsCKNQ1d6iNpUlLczmhqSdPX9omvEBKSMwU7OC9adLC8SAFZJ2Vr/PoQ5DG7EmnLetX8IpF8WmHNNLj4QkhLs71G1vnFdIwylzCcyglQAIbSpCQLDV2iyPDwtQAzZSBUklgHBara2griUAptacpXDglyVlCS7JS5JUauToGq3SH5EhWVLGjsADuLn7RE4JCsxUFMjMECw7EDtDEvD5ubMosVEJFBUDc2fWBhEXKUnDZsoNWzAgkEEvf83EOyygMlKbVd7XHnG5UvkDpUFkF3u9LbU1iAWACAnVItRz8I84OIKzl1yjJWpZJYFOgG4u3SloXl4Q5k50qJs5pQGoO2m8O5CMub9LDKQPDWtTCkzEKCg5qSxoHBcZQBprU7RR66omk7IuNB5ip1KJok6ACtLwSfOpmQaO9aGtgPKF1TFSypZBdRSlJJo4fTQdQIPKCimt3JATYvXwHWLOVREQmMDLYANXVjUHSh726wSeoSkPmJL0FHclvrBpQCb1LPy9NW0/eOZ4zjKFSjYFLaDtazekG7yDr9kpjTUf0VbiZ6hvmzCo0FXc610FI6vgmGCUAmh1L6C9Te8czwhGc8uZi99avpo8dz7gBAQahmINQ20Vw7JJdyTeLfADeaqZmICZgAsfEfL5RNE1S0uQaO7DxBaNYeaiWAkzAohglNbC9dYjiCwU6hWp0JDPdy3aBmBqgjaFGViA5DKUyrq0N9KGDSUZkkljZTNRzcvqPtEcEglNTVqb2uYakIzXOhqTrRy1h+8E0EoXuA0XP4uUqpUVZC1aNc1G/aA4bHpkt71QTmUkMdVqPKH36DeLvHSHDJ/Tfc7XNYQ/khV6qoWYMlquX6tCrYK0teHNyrqQRQuEg0AFCBtfXeFZ4U4KVZqltGFLaG9YnhpoLBQ6DS1fKGZTZagIqHG3aHYcI7/SyZYUEySAwqQKkbvA0pSAFF6aNftSveDzV5Eu/MpwAB6nf94rMTNmEhlEBnBVvR2bSBcQEdNpciz0pQOV6EZhmdIPyYfOAqmAkOWTzGnxFT0OwpoIR4hzug5aliEu1C4L9Y2UHMQgME0JNVUYt1GsLLsrQ2mIyUKVKWEJJqolyTdtGNa/eF8VmVzSxzWqBYXbQU3jIyCIgwjBkSsUpQLqokUIcC7UpZ6C0SklKRrmWdBYDatB60jUZAlEmcHKYjSlP1O712L70pD4XkJmGjpBoaB9Kl94yMi9ASlnLgEDDTSpyVBKQaVa9Sa+GkNCek8ugOUkAhVnPcxkZFNKj2iVnvRyoGYqBrWoHUsezQZMsIGUGoJctUjxLaRkZBTifRLdrHqghaysagAsC3ZhpRo0QRlQ4BIc1dizNbpG4yIRAnqpvHRYDmykAAAEi4L3Nx1NOkO4V8rquwJIO/wA4yMgmc+9EFTSO9VKaohIUspcnyGw8I43iE7MLXUdXLvU1DUa9LxkZAVT5k7hR5ZXRezmGFCE1FAwsNz0i24rPKEkpCSo3BcPobdIyMhzfLRlZqnmrwVVSpgAzFzQGgFQTpsYNiDmplYJYE3vcClaB3NvGMjISOSaeaYk52LJSOuuXpo8EkLLpFfhs1A5vQxkZD2iCMrMTM4Q505LmhWqzsCN6DwhDHLGVKhvW5cXZtAXEZGQp5lsrTSaA6EEIBqlRGUPQlgTQD82i5lYhPMAPha/xeR+UZGQFJxAkb/1XWbMg7fz9rYQFOx0OjCmx6vFJPlkrKgWejmoHTpWsZGQdTICChqR6IM9hmUBm0J2slmax3gKsQtKFMUsCOY1tQj/VrQRkZCTkytfRf//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v-LV" altLang="lv-LV"/>
          </a:p>
        </p:txBody>
      </p:sp>
      <p:sp>
        <p:nvSpPr>
          <p:cNvPr id="28683" name="TextBox 40"/>
          <p:cNvSpPr txBox="1">
            <a:spLocks/>
          </p:cNvSpPr>
          <p:nvPr/>
        </p:nvSpPr>
        <p:spPr bwMode="auto">
          <a:xfrm>
            <a:off x="468313" y="4587875"/>
            <a:ext cx="1150937" cy="1081088"/>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Komersanti (MVU)</a:t>
            </a:r>
          </a:p>
        </p:txBody>
      </p:sp>
      <p:sp>
        <p:nvSpPr>
          <p:cNvPr id="28684" name="TextBox 41"/>
          <p:cNvSpPr txBox="1">
            <a:spLocks noChangeArrowheads="1"/>
          </p:cNvSpPr>
          <p:nvPr/>
        </p:nvSpPr>
        <p:spPr bwMode="auto">
          <a:xfrm>
            <a:off x="2987675" y="1995488"/>
            <a:ext cx="2736850" cy="649287"/>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Pašvaldība</a:t>
            </a:r>
          </a:p>
        </p:txBody>
      </p:sp>
      <p:sp>
        <p:nvSpPr>
          <p:cNvPr id="44" name="TextBox 43"/>
          <p:cNvSpPr txBox="1"/>
          <p:nvPr/>
        </p:nvSpPr>
        <p:spPr>
          <a:xfrm>
            <a:off x="2771775" y="1708150"/>
            <a:ext cx="3168650" cy="1138238"/>
          </a:xfrm>
          <a:prstGeom prst="rect">
            <a:avLst/>
          </a:prstGeom>
          <a:solidFill>
            <a:srgbClr val="4BACC6">
              <a:alpha val="30000"/>
            </a:srgbClr>
          </a:solidFill>
          <a:ln w="6350">
            <a:solidFill>
              <a:schemeClr val="accent1">
                <a:shade val="50000"/>
              </a:schemeClr>
            </a:solidFill>
            <a:prstDash val="dash"/>
          </a:ln>
        </p:spPr>
        <p:txBody>
          <a:bodyPr>
            <a:spAutoFit/>
          </a:bodyPr>
          <a:lstStyle/>
          <a:p>
            <a:pPr marL="228600" indent="-228600" algn="ctr">
              <a:defRPr/>
            </a:pPr>
            <a:r>
              <a:rPr lang="lv-LV" sz="1400" b="1" dirty="0">
                <a:latin typeface="Calibri" pitchFamily="34" charset="0"/>
              </a:rPr>
              <a:t>Projekts</a:t>
            </a:r>
          </a:p>
          <a:p>
            <a:pPr marL="228600" indent="-228600">
              <a:defRPr/>
            </a:pPr>
            <a:endParaRPr lang="lv-LV" sz="1400" b="1"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p:txBody>
      </p:sp>
      <p:sp>
        <p:nvSpPr>
          <p:cNvPr id="45" name="Right Arrow 44"/>
          <p:cNvSpPr/>
          <p:nvPr/>
        </p:nvSpPr>
        <p:spPr bwMode="auto">
          <a:xfrm rot="5400000">
            <a:off x="2620311" y="3443742"/>
            <a:ext cx="2016224"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ERAF finansējums </a:t>
            </a:r>
            <a:endParaRPr lang="en-US" sz="1000" b="1" dirty="0">
              <a:latin typeface="Calibri" pitchFamily="34" charset="0"/>
            </a:endParaRPr>
          </a:p>
        </p:txBody>
      </p:sp>
      <p:sp>
        <p:nvSpPr>
          <p:cNvPr id="28687" name="TextBox 46"/>
          <p:cNvSpPr txBox="1">
            <a:spLocks noChangeArrowheads="1"/>
          </p:cNvSpPr>
          <p:nvPr/>
        </p:nvSpPr>
        <p:spPr bwMode="auto">
          <a:xfrm>
            <a:off x="6011863" y="1052513"/>
            <a:ext cx="3024187" cy="5016500"/>
          </a:xfrm>
          <a:prstGeom prst="rect">
            <a:avLst/>
          </a:prstGeom>
          <a:solidFill>
            <a:srgbClr val="F79646">
              <a:alpha val="30196"/>
            </a:srgbClr>
          </a:solidFill>
          <a:ln w="9525">
            <a:noFill/>
            <a:miter lim="800000"/>
            <a:headEnd/>
            <a:tailEnd/>
          </a:ln>
        </p:spPr>
        <p:txBody>
          <a:bodyPr>
            <a:spAutoFit/>
          </a:bodyPr>
          <a:lstStyle/>
          <a:p>
            <a:pPr marL="228600" indent="-228600"/>
            <a:r>
              <a:rPr lang="lv-LV" altLang="lv-LV" sz="1000" b="1">
                <a:latin typeface="Calibri" pitchFamily="34" charset="0"/>
              </a:rPr>
              <a:t>Shēmas nosacījumi</a:t>
            </a:r>
            <a:endParaRPr lang="lv-LV" altLang="lv-LV" sz="1000">
              <a:latin typeface="Calibri" pitchFamily="34" charset="0"/>
            </a:endParaRPr>
          </a:p>
          <a:p>
            <a:pPr marL="361950" lvl="1" indent="-228600">
              <a:buFontTx/>
              <a:buChar char="-"/>
            </a:pPr>
            <a:r>
              <a:rPr lang="lv-LV" altLang="lv-LV" sz="1000">
                <a:latin typeface="Calibri" pitchFamily="34" charset="0"/>
              </a:rPr>
              <a:t>Pašvaldība ir projekta iesniedzējs, komersanti </a:t>
            </a:r>
            <a:r>
              <a:rPr lang="lv-LV" altLang="lv-LV" sz="1000" b="1">
                <a:latin typeface="Calibri" pitchFamily="34" charset="0"/>
              </a:rPr>
              <a:t>nav</a:t>
            </a:r>
            <a:r>
              <a:rPr lang="lv-LV" altLang="lv-LV" sz="1000">
                <a:latin typeface="Calibri" pitchFamily="34" charset="0"/>
              </a:rPr>
              <a:t> sadarbības partneri;</a:t>
            </a:r>
          </a:p>
          <a:p>
            <a:pPr marL="361950" lvl="1" indent="-228600">
              <a:buFontTx/>
              <a:buChar char="-"/>
            </a:pPr>
            <a:r>
              <a:rPr lang="lv-LV" altLang="lv-LV" sz="1000">
                <a:latin typeface="Calibri" pitchFamily="34" charset="0"/>
              </a:rPr>
              <a:t>Komersanti nav iepriekš zināmi; tiesības lietot teritoriju (t.sk. Infrastruktūru) iegūst izsoles kārtībā;</a:t>
            </a:r>
          </a:p>
          <a:p>
            <a:pPr marL="361950" lvl="1" indent="-228600">
              <a:buFontTx/>
              <a:buChar char="-"/>
            </a:pPr>
            <a:r>
              <a:rPr lang="lv-LV" altLang="lv-LV" sz="1000">
                <a:latin typeface="Calibri" pitchFamily="34" charset="0"/>
              </a:rPr>
              <a:t>A/S “Sadales tīkli” (ST) loma kā pakalpojuma sniedzējam.</a:t>
            </a:r>
          </a:p>
          <a:p>
            <a:pPr marL="361950" lvl="1" indent="-228600">
              <a:buFontTx/>
              <a:buChar char="-"/>
            </a:pPr>
            <a:r>
              <a:rPr lang="lv-LV" altLang="lv-LV" sz="1000">
                <a:latin typeface="Calibri" pitchFamily="34" charset="0"/>
              </a:rPr>
              <a:t>Valsts atbalstu sniedz saskaņā ar regulas Nr.651/2014 48.pantu.</a:t>
            </a:r>
          </a:p>
          <a:p>
            <a:pPr marL="228600" indent="-228600"/>
            <a:endParaRPr lang="lv-LV" altLang="lv-LV" sz="1000">
              <a:latin typeface="Calibri" pitchFamily="34" charset="0"/>
            </a:endParaRPr>
          </a:p>
          <a:p>
            <a:pPr marL="228600" indent="-228600"/>
            <a:r>
              <a:rPr lang="lv-LV" altLang="lv-LV" sz="1000" b="1">
                <a:latin typeface="Calibri" pitchFamily="34" charset="0"/>
              </a:rPr>
              <a:t>Shēmas apraksts</a:t>
            </a:r>
          </a:p>
          <a:p>
            <a:pPr marL="228600" indent="-228600"/>
            <a:r>
              <a:rPr lang="lv-LV" altLang="lv-LV" sz="1000">
                <a:latin typeface="Calibri" pitchFamily="34" charset="0"/>
              </a:rPr>
              <a:t>Pašvaldība saņem ERAF finansējumu (</a:t>
            </a:r>
            <a:r>
              <a:rPr lang="lv-LV" altLang="lv-LV" sz="1000" b="1">
                <a:latin typeface="Calibri" pitchFamily="34" charset="0"/>
              </a:rPr>
              <a:t>1</a:t>
            </a:r>
            <a:r>
              <a:rPr lang="lv-LV" altLang="lv-LV" sz="1000">
                <a:latin typeface="Calibri" pitchFamily="34" charset="0"/>
              </a:rPr>
              <a:t>), kuru novirza ST (</a:t>
            </a:r>
            <a:r>
              <a:rPr lang="lv-LV" altLang="lv-LV" sz="1000" b="1">
                <a:latin typeface="Calibri" pitchFamily="34" charset="0"/>
              </a:rPr>
              <a:t>2</a:t>
            </a:r>
            <a:r>
              <a:rPr lang="lv-LV" altLang="lv-LV" sz="1000">
                <a:latin typeface="Calibri" pitchFamily="34" charset="0"/>
              </a:rPr>
              <a:t>), lai tiktu ierīkota energoapgādes infrastruktūra (</a:t>
            </a:r>
            <a:r>
              <a:rPr lang="lv-LV" altLang="lv-LV" sz="1000" b="1">
                <a:latin typeface="Calibri" pitchFamily="34" charset="0"/>
              </a:rPr>
              <a:t>3</a:t>
            </a:r>
            <a:r>
              <a:rPr lang="lv-LV" altLang="lv-LV" sz="1000">
                <a:latin typeface="Calibri" pitchFamily="34" charset="0"/>
              </a:rPr>
              <a:t>).  Pašvaldība izsoles kārtībā nodod infrastruktūru komersantiem (</a:t>
            </a:r>
            <a:r>
              <a:rPr lang="lv-LV" altLang="lv-LV" sz="1000" b="1">
                <a:latin typeface="Calibri" pitchFamily="34" charset="0"/>
              </a:rPr>
              <a:t>4</a:t>
            </a:r>
            <a:r>
              <a:rPr lang="lv-LV" altLang="lv-LV" sz="1000">
                <a:latin typeface="Calibri" pitchFamily="34" charset="0"/>
              </a:rPr>
              <a:t>). ST pie noteikta jaudas patēriņa pakalpojuma maksu komersantiem caur tarifu kompensē piecu gadu laikā (</a:t>
            </a:r>
            <a:r>
              <a:rPr lang="lv-LV" altLang="lv-LV" sz="1000" b="1">
                <a:latin typeface="Calibri" pitchFamily="34" charset="0"/>
              </a:rPr>
              <a:t>5</a:t>
            </a:r>
            <a:r>
              <a:rPr lang="lv-LV" altLang="lv-LV" sz="1000">
                <a:latin typeface="Calibri" pitchFamily="34" charset="0"/>
              </a:rPr>
              <a:t>). Komersanti atbilstoši izsoles rezultātiem maksā pašvaldībai nomas maksu un kompensāciju, kas saņemta no ST(</a:t>
            </a:r>
            <a:r>
              <a:rPr lang="lv-LV" altLang="lv-LV" sz="1000" b="1">
                <a:latin typeface="Calibri" pitchFamily="34" charset="0"/>
              </a:rPr>
              <a:t>6</a:t>
            </a:r>
            <a:r>
              <a:rPr lang="lv-LV" altLang="lv-LV" sz="1000">
                <a:latin typeface="Calibri" pitchFamily="34" charset="0"/>
              </a:rPr>
              <a:t>).</a:t>
            </a:r>
          </a:p>
          <a:p>
            <a:pPr marL="228600" indent="-228600"/>
            <a:endParaRPr lang="lv-LV" altLang="lv-LV" sz="1000">
              <a:latin typeface="Calibri" pitchFamily="34" charset="0"/>
            </a:endParaRPr>
          </a:p>
          <a:p>
            <a:pPr marL="228600" indent="-228600"/>
            <a:r>
              <a:rPr lang="lv-LV" altLang="lv-LV" sz="1000">
                <a:latin typeface="Calibri" pitchFamily="34" charset="0"/>
              </a:rPr>
              <a:t>Atbilstoši regulas Nr.651/2014 48.pantam pašvaldība finanšu analīzes ietvaros veic neto ieņēmumu aprēķinu (no nomas ieņēmumiem), attiecīgi samazinot projekta deficīta likmi (regula paredz, ka pamatdarbības peļņu atskaita no attiecināmajām izmaksām iepriekš saskaņā ar pamatotām prognozēm vai izmanto atgūšanas mehānismu). </a:t>
            </a:r>
          </a:p>
          <a:p>
            <a:pPr marL="228600" indent="-228600"/>
            <a:endParaRPr lang="lv-LV" altLang="lv-LV" sz="1000">
              <a:latin typeface="Calibri" pitchFamily="34" charset="0"/>
            </a:endParaRPr>
          </a:p>
        </p:txBody>
      </p:sp>
      <p:sp>
        <p:nvSpPr>
          <p:cNvPr id="48" name="Right Arrow 47"/>
          <p:cNvSpPr/>
          <p:nvPr/>
        </p:nvSpPr>
        <p:spPr bwMode="auto">
          <a:xfrm rot="5400000">
            <a:off x="3772439" y="3443742"/>
            <a:ext cx="2016224"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ERAF finansējums</a:t>
            </a:r>
            <a:endParaRPr lang="en-US" sz="1000" b="1" dirty="0">
              <a:latin typeface="Calibri" pitchFamily="34" charset="0"/>
            </a:endParaRPr>
          </a:p>
        </p:txBody>
      </p:sp>
      <p:sp>
        <p:nvSpPr>
          <p:cNvPr id="49" name="Right Arrow 48"/>
          <p:cNvSpPr/>
          <p:nvPr/>
        </p:nvSpPr>
        <p:spPr bwMode="auto">
          <a:xfrm rot="16200000">
            <a:off x="4644008" y="3436269"/>
            <a:ext cx="2016224"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28690" name="TextBox 49"/>
          <p:cNvSpPr txBox="1">
            <a:spLocks noChangeArrowheads="1"/>
          </p:cNvSpPr>
          <p:nvPr/>
        </p:nvSpPr>
        <p:spPr bwMode="auto">
          <a:xfrm>
            <a:off x="4500563" y="4660900"/>
            <a:ext cx="1439862" cy="1079500"/>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Būvdarbi (publiskā infrastruktūra)</a:t>
            </a:r>
          </a:p>
        </p:txBody>
      </p:sp>
      <p:sp>
        <p:nvSpPr>
          <p:cNvPr id="51" name="Right Arrow 50"/>
          <p:cNvSpPr/>
          <p:nvPr/>
        </p:nvSpPr>
        <p:spPr bwMode="auto">
          <a:xfrm rot="5400000">
            <a:off x="3067305" y="3443742"/>
            <a:ext cx="2016224"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Pašvaldības finansējums </a:t>
            </a:r>
            <a:endParaRPr lang="en-US" sz="1000" b="1" dirty="0">
              <a:latin typeface="Calibri" pitchFamily="34" charset="0"/>
            </a:endParaRPr>
          </a:p>
        </p:txBody>
      </p:sp>
      <p:sp>
        <p:nvSpPr>
          <p:cNvPr id="52" name="Right Arrow 51"/>
          <p:cNvSpPr/>
          <p:nvPr/>
        </p:nvSpPr>
        <p:spPr bwMode="auto">
          <a:xfrm rot="5400000">
            <a:off x="4204487" y="3443742"/>
            <a:ext cx="2016224"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Pašvaldības finansējums</a:t>
            </a:r>
            <a:endParaRPr lang="en-US" sz="1000" b="1" dirty="0">
              <a:latin typeface="Calibri" pitchFamily="34" charset="0"/>
            </a:endParaRPr>
          </a:p>
        </p:txBody>
      </p:sp>
      <p:sp>
        <p:nvSpPr>
          <p:cNvPr id="53" name="Dodecagon 52"/>
          <p:cNvSpPr/>
          <p:nvPr/>
        </p:nvSpPr>
        <p:spPr>
          <a:xfrm>
            <a:off x="3521075" y="267970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2</a:t>
            </a:r>
          </a:p>
        </p:txBody>
      </p:sp>
      <p:sp>
        <p:nvSpPr>
          <p:cNvPr id="54" name="Dodecagon 53"/>
          <p:cNvSpPr/>
          <p:nvPr/>
        </p:nvSpPr>
        <p:spPr>
          <a:xfrm>
            <a:off x="2590800" y="2970213"/>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4</a:t>
            </a:r>
          </a:p>
        </p:txBody>
      </p:sp>
      <p:sp>
        <p:nvSpPr>
          <p:cNvPr id="56" name="Right Arrow 55"/>
          <p:cNvSpPr/>
          <p:nvPr/>
        </p:nvSpPr>
        <p:spPr bwMode="auto">
          <a:xfrm>
            <a:off x="1115617" y="1996109"/>
            <a:ext cx="1872208" cy="461750"/>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lnSpcReduction="10000"/>
          </a:bodyPr>
          <a:lstStyle/>
          <a:p>
            <a:pPr algn="r">
              <a:defRPr/>
            </a:pPr>
            <a:r>
              <a:rPr lang="lv-LV" sz="1000" b="1" dirty="0">
                <a:latin typeface="Calibri" pitchFamily="34" charset="0"/>
              </a:rPr>
              <a:t>ERAF finansējums</a:t>
            </a:r>
            <a:endParaRPr lang="en-US" sz="1000" b="1" dirty="0">
              <a:latin typeface="Calibri" pitchFamily="34" charset="0"/>
            </a:endParaRPr>
          </a:p>
        </p:txBody>
      </p:sp>
      <p:sp>
        <p:nvSpPr>
          <p:cNvPr id="57" name="Dodecagon 56"/>
          <p:cNvSpPr/>
          <p:nvPr/>
        </p:nvSpPr>
        <p:spPr>
          <a:xfrm>
            <a:off x="1331913" y="2119313"/>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1</a:t>
            </a:r>
          </a:p>
        </p:txBody>
      </p:sp>
      <p:sp>
        <p:nvSpPr>
          <p:cNvPr id="28697" name="Rectangle 57"/>
          <p:cNvSpPr>
            <a:spLocks noChangeArrowheads="1"/>
          </p:cNvSpPr>
          <p:nvPr/>
        </p:nvSpPr>
        <p:spPr bwMode="auto">
          <a:xfrm>
            <a:off x="827088" y="6286500"/>
            <a:ext cx="2952750" cy="430213"/>
          </a:xfrm>
          <a:prstGeom prst="rect">
            <a:avLst/>
          </a:prstGeom>
          <a:noFill/>
          <a:ln w="9525">
            <a:noFill/>
            <a:miter lim="800000"/>
            <a:headEnd/>
            <a:tailEnd/>
          </a:ln>
        </p:spPr>
        <p:txBody>
          <a:bodyPr>
            <a:spAutoFit/>
          </a:bodyPr>
          <a:lstStyle/>
          <a:p>
            <a:pPr algn="ctr"/>
            <a:r>
              <a:rPr lang="lv-LV" altLang="lv-LV" sz="1100" b="1">
                <a:latin typeface="Calibri" pitchFamily="34" charset="0"/>
              </a:rPr>
              <a:t>Līgums par elektroapgādi un pieslēguma pakalpojuma  maksas kompensācija</a:t>
            </a:r>
            <a:endParaRPr lang="en-US" altLang="lv-LV" sz="1100" b="1">
              <a:latin typeface="Calibri" pitchFamily="34" charset="0"/>
            </a:endParaRPr>
          </a:p>
        </p:txBody>
      </p:sp>
      <p:sp>
        <p:nvSpPr>
          <p:cNvPr id="28698" name="TextBox 58"/>
          <p:cNvSpPr txBox="1">
            <a:spLocks noChangeArrowheads="1"/>
          </p:cNvSpPr>
          <p:nvPr/>
        </p:nvSpPr>
        <p:spPr bwMode="auto">
          <a:xfrm>
            <a:off x="179388" y="1779588"/>
            <a:ext cx="1152525" cy="865187"/>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CFLA/ pilsētas komisija</a:t>
            </a:r>
          </a:p>
        </p:txBody>
      </p:sp>
      <p:sp>
        <p:nvSpPr>
          <p:cNvPr id="60" name="Dodecagon 59"/>
          <p:cNvSpPr/>
          <p:nvPr/>
        </p:nvSpPr>
        <p:spPr>
          <a:xfrm>
            <a:off x="3492500" y="5811838"/>
            <a:ext cx="215900" cy="217487"/>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5</a:t>
            </a:r>
          </a:p>
        </p:txBody>
      </p:sp>
      <p:sp>
        <p:nvSpPr>
          <p:cNvPr id="28700" name="TextBox 60"/>
          <p:cNvSpPr txBox="1">
            <a:spLocks noChangeArrowheads="1"/>
          </p:cNvSpPr>
          <p:nvPr/>
        </p:nvSpPr>
        <p:spPr bwMode="auto">
          <a:xfrm>
            <a:off x="2916238" y="4660900"/>
            <a:ext cx="1368425" cy="1079500"/>
          </a:xfrm>
          <a:prstGeom prst="rect">
            <a:avLst/>
          </a:prstGeom>
          <a:solidFill>
            <a:schemeClr val="accent2"/>
          </a:solidFill>
          <a:ln w="9525">
            <a:noFill/>
            <a:miter lim="800000"/>
            <a:headEnd/>
            <a:tailEnd/>
          </a:ln>
        </p:spPr>
        <p:txBody>
          <a:bodyPr anchor="ctr"/>
          <a:lstStyle/>
          <a:p>
            <a:pPr algn="ctr"/>
            <a:r>
              <a:rPr lang="lv-LV" altLang="lv-LV" sz="1600" b="1">
                <a:latin typeface="Calibri" pitchFamily="34" charset="0"/>
              </a:rPr>
              <a:t>A/S “Sadales tīkli”</a:t>
            </a:r>
          </a:p>
          <a:p>
            <a:pPr algn="ctr"/>
            <a:r>
              <a:rPr lang="lv-LV" altLang="lv-LV" sz="1000" b="1">
                <a:latin typeface="Calibri" pitchFamily="34" charset="0"/>
              </a:rPr>
              <a:t>(pakalpojuma sniedzējs)</a:t>
            </a:r>
          </a:p>
        </p:txBody>
      </p:sp>
      <p:sp>
        <p:nvSpPr>
          <p:cNvPr id="62" name="Right Arrow 61"/>
          <p:cNvSpPr/>
          <p:nvPr/>
        </p:nvSpPr>
        <p:spPr bwMode="auto">
          <a:xfrm rot="16200000">
            <a:off x="2195736" y="3436269"/>
            <a:ext cx="2016224"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64" name="Dodecagon 63"/>
          <p:cNvSpPr/>
          <p:nvPr/>
        </p:nvSpPr>
        <p:spPr>
          <a:xfrm>
            <a:off x="3095625" y="422910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3</a:t>
            </a:r>
          </a:p>
        </p:txBody>
      </p:sp>
      <p:sp>
        <p:nvSpPr>
          <p:cNvPr id="28703" name="TextBox 65"/>
          <p:cNvSpPr txBox="1">
            <a:spLocks noChangeArrowheads="1"/>
          </p:cNvSpPr>
          <p:nvPr/>
        </p:nvSpPr>
        <p:spPr bwMode="auto">
          <a:xfrm>
            <a:off x="2130425" y="1006475"/>
            <a:ext cx="3594100" cy="339725"/>
          </a:xfrm>
          <a:prstGeom prst="rect">
            <a:avLst/>
          </a:prstGeom>
          <a:solidFill>
            <a:srgbClr val="F79646">
              <a:alpha val="30196"/>
            </a:srgbClr>
          </a:solidFill>
          <a:ln w="9525">
            <a:noFill/>
            <a:miter lim="800000"/>
            <a:headEnd/>
            <a:tailEnd/>
          </a:ln>
        </p:spPr>
        <p:txBody>
          <a:bodyPr>
            <a:spAutoFit/>
          </a:bodyPr>
          <a:lstStyle/>
          <a:p>
            <a:pPr marL="228600" indent="-228600" algn="ctr"/>
            <a:r>
              <a:rPr lang="lv-LV" altLang="lv-LV" sz="1600" b="1">
                <a:latin typeface="Calibri" pitchFamily="34" charset="0"/>
              </a:rPr>
              <a:t>Komersants (MVU) </a:t>
            </a:r>
            <a:r>
              <a:rPr lang="lv-LV" altLang="lv-LV" sz="1600" b="1" u="sng">
                <a:latin typeface="Calibri" pitchFamily="34" charset="0"/>
              </a:rPr>
              <a:t>nav</a:t>
            </a:r>
            <a:r>
              <a:rPr lang="lv-LV" altLang="lv-LV" sz="1600" b="1">
                <a:latin typeface="Calibri" pitchFamily="34" charset="0"/>
              </a:rPr>
              <a:t> zināms iepriekš</a:t>
            </a:r>
          </a:p>
        </p:txBody>
      </p:sp>
      <p:sp>
        <p:nvSpPr>
          <p:cNvPr id="65" name="Dodecagon 64"/>
          <p:cNvSpPr/>
          <p:nvPr/>
        </p:nvSpPr>
        <p:spPr>
          <a:xfrm>
            <a:off x="827088" y="422910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6</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478772" cy="1036638"/>
          </a:xfrm>
          <a:noFill/>
          <a:ln w="9525">
            <a:noFill/>
            <a:miter lim="800000"/>
            <a:headEnd/>
            <a:tailEnd/>
          </a:ln>
        </p:spPr>
        <p:txBody>
          <a:bodyPr vert="horz" wrap="square" lIns="93957" tIns="46979" rIns="93957" bIns="46979" numCol="1" anchor="t" anchorCtr="0" compatLnSpc="1">
            <a:prstTxWarp prst="textNoShape">
              <a:avLst/>
            </a:prstTxWarp>
            <a:normAutofit/>
          </a:bodyPr>
          <a:lstStyle/>
          <a:p>
            <a:r>
              <a:rPr lang="lv-LV" altLang="lv-LV" sz="3200" dirty="0"/>
              <a:t>Kādā īpašumā var ieguldīt?</a:t>
            </a:r>
          </a:p>
        </p:txBody>
      </p:sp>
      <p:sp>
        <p:nvSpPr>
          <p:cNvPr id="24579" name="Content Placeholder 2"/>
          <p:cNvSpPr>
            <a:spLocks noGrp="1"/>
          </p:cNvSpPr>
          <p:nvPr>
            <p:ph idx="1"/>
          </p:nvPr>
        </p:nvSpPr>
        <p:spPr>
          <a:xfrm>
            <a:off x="747713" y="1951038"/>
            <a:ext cx="7939087" cy="4373562"/>
          </a:xfrm>
        </p:spPr>
        <p:txBody>
          <a:bodyPr>
            <a:noAutofit/>
          </a:bodyPr>
          <a:lstStyle/>
          <a:p>
            <a:pPr marL="342900" indent="-342900">
              <a:buFont typeface="Arial" charset="0"/>
              <a:buChar char="•"/>
            </a:pPr>
            <a:r>
              <a:rPr lang="lv-LV" altLang="lv-LV" sz="1600" dirty="0" smtClean="0">
                <a:latin typeface="Arial" charset="0"/>
                <a:cs typeface="Arial" charset="0"/>
              </a:rPr>
              <a:t>Projekta </a:t>
            </a:r>
            <a:r>
              <a:rPr lang="lv-LV" altLang="lv-LV" sz="1600" dirty="0">
                <a:latin typeface="Arial" charset="0"/>
                <a:cs typeface="Arial" charset="0"/>
              </a:rPr>
              <a:t>iesniedzēja </a:t>
            </a:r>
            <a:r>
              <a:rPr lang="lv-LV" altLang="lv-LV" sz="1600" dirty="0" smtClean="0">
                <a:latin typeface="Arial" charset="0"/>
                <a:cs typeface="Arial" charset="0"/>
              </a:rPr>
              <a:t>īpašumā</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Sadarbības </a:t>
            </a:r>
            <a:r>
              <a:rPr lang="lv-LV" altLang="lv-LV" sz="1600" dirty="0">
                <a:latin typeface="Arial" charset="0"/>
                <a:cs typeface="Arial" charset="0"/>
              </a:rPr>
              <a:t>partnera īpašumā, ja sadarbības partneris </a:t>
            </a:r>
            <a:r>
              <a:rPr lang="lv-LV" altLang="lv-LV" sz="1600" dirty="0" smtClean="0">
                <a:latin typeface="Arial" charset="0"/>
                <a:cs typeface="Arial" charset="0"/>
              </a:rPr>
              <a:t>nav privātais komersants</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Publiskas </a:t>
            </a:r>
            <a:r>
              <a:rPr lang="lv-LV" altLang="lv-LV" sz="1600" dirty="0">
                <a:latin typeface="Arial" charset="0"/>
                <a:cs typeface="Arial" charset="0"/>
              </a:rPr>
              <a:t>personas īpašumā, ja īpašuma turējuma tiesības projekta iesniedzējs ir ieguvis uz termiņu, kas nav īsāks par pieciem gadiem no projekta noslēguma maksājuma veikšanas finansējuma </a:t>
            </a:r>
            <a:r>
              <a:rPr lang="lv-LV" altLang="lv-LV" sz="1600" dirty="0" smtClean="0">
                <a:latin typeface="Arial" charset="0"/>
                <a:cs typeface="Arial" charset="0"/>
              </a:rPr>
              <a:t>saņēmējam</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Jaunas </a:t>
            </a:r>
            <a:r>
              <a:rPr lang="lv-LV" altLang="lv-LV" sz="1600" dirty="0">
                <a:latin typeface="Arial" charset="0"/>
                <a:cs typeface="Arial" charset="0"/>
              </a:rPr>
              <a:t>pašvaldības ēkas būvniecībai uz zemes īpašuma, kuru pašvaldība nomā no privātpersonas, ja nomas līgums nav īsāks par pieciem gadiem no projekta noslēguma maksājuma veikšanas finansējuma </a:t>
            </a:r>
            <a:r>
              <a:rPr lang="lv-LV" altLang="lv-LV" sz="1600" dirty="0" smtClean="0">
                <a:latin typeface="Arial" charset="0"/>
                <a:cs typeface="Arial" charset="0"/>
              </a:rPr>
              <a:t>saņēmējam</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Zemes </a:t>
            </a:r>
            <a:r>
              <a:rPr lang="lv-LV" altLang="lv-LV" sz="1600" dirty="0">
                <a:latin typeface="Arial" charset="0"/>
                <a:cs typeface="Arial" charset="0"/>
              </a:rPr>
              <a:t>īpašumā vai būvē, kuru pašvaldība nomā no privātpersonas, ja nomas līgums paredz attiecīgi pašvaldības nomātā zemes īpašuma vai būves </a:t>
            </a:r>
            <a:r>
              <a:rPr lang="lv-LV" altLang="lv-LV" sz="1600" dirty="0" smtClean="0">
                <a:latin typeface="Arial" charset="0"/>
                <a:cs typeface="Arial" charset="0"/>
              </a:rPr>
              <a:t>izpirkšanu</a:t>
            </a:r>
            <a:endParaRPr lang="lv-LV" altLang="lv-LV" sz="1600" dirty="0">
              <a:latin typeface="Arial" charset="0"/>
              <a:cs typeface="Arial"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21</a:t>
            </a:fld>
            <a:endParaRPr lang="en-US" altLang="en-US"/>
          </a:p>
        </p:txBody>
      </p:sp>
    </p:spTree>
    <p:extLst>
      <p:ext uri="{BB962C8B-B14F-4D97-AF65-F5344CB8AC3E}">
        <p14:creationId xmlns="" xmlns:p14="http://schemas.microsoft.com/office/powerpoint/2010/main" val="34222975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35100" y="381000"/>
            <a:ext cx="7572375" cy="1036638"/>
          </a:xfrm>
        </p:spPr>
        <p:txBody>
          <a:bodyPr/>
          <a:lstStyle/>
          <a:p>
            <a:pPr algn="ctr"/>
            <a:r>
              <a:rPr lang="lv-LV" altLang="lv-LV" sz="3000" smtClean="0"/>
              <a:t>Nekustamā īpašuma izmantošana</a:t>
            </a:r>
            <a:endParaRPr lang="en-US" altLang="lv-LV" sz="3000" smtClean="0"/>
          </a:p>
        </p:txBody>
      </p:sp>
      <p:sp>
        <p:nvSpPr>
          <p:cNvPr id="31747" name="Content Placeholder 2"/>
          <p:cNvSpPr>
            <a:spLocks noGrp="1"/>
          </p:cNvSpPr>
          <p:nvPr>
            <p:ph idx="1"/>
          </p:nvPr>
        </p:nvSpPr>
        <p:spPr>
          <a:xfrm>
            <a:off x="188537" y="1641475"/>
            <a:ext cx="8498264" cy="4987925"/>
          </a:xfrm>
        </p:spPr>
        <p:txBody>
          <a:bodyPr>
            <a:normAutofit lnSpcReduction="10000"/>
          </a:bodyPr>
          <a:lstStyle/>
          <a:p>
            <a:pPr marL="342900" indent="-342900" algn="just">
              <a:lnSpc>
                <a:spcPct val="80000"/>
              </a:lnSpc>
              <a:buFont typeface="Arial" charset="0"/>
              <a:buChar char="•"/>
            </a:pPr>
            <a:r>
              <a:rPr lang="lv-LV" altLang="lv-LV" sz="1400" dirty="0" smtClean="0"/>
              <a:t>2007.gada 30.oktobra MKN Nr.735 «Noteikumi par publiskas personas zemes nomu»</a:t>
            </a:r>
            <a:endParaRPr lang="lv-LV" altLang="lv-LV" sz="1400" i="1" dirty="0" smtClean="0"/>
          </a:p>
          <a:p>
            <a:pPr marL="1104900" lvl="1" indent="-342900" algn="just">
              <a:lnSpc>
                <a:spcPct val="80000"/>
              </a:lnSpc>
              <a:buFont typeface="Arial" charset="0"/>
              <a:buChar char="•"/>
            </a:pPr>
            <a:r>
              <a:rPr lang="lv-LV" altLang="lv-LV" sz="1400" dirty="0" smtClean="0"/>
              <a:t>atbalsts 50% apmērā no nomas maksas, ja neapbūvēts zemesgabals tiek iznomāts ražošanas objekta būvniecībai</a:t>
            </a:r>
          </a:p>
          <a:p>
            <a:pPr marL="1104900" lvl="1" indent="-342900" algn="just">
              <a:lnSpc>
                <a:spcPct val="80000"/>
              </a:lnSpc>
              <a:buFont typeface="Arial" charset="0"/>
              <a:buChar char="•"/>
            </a:pPr>
            <a:r>
              <a:rPr lang="lv-LV" altLang="lv-LV" sz="1400" dirty="0" smtClean="0"/>
              <a:t>zemes nomas līguma termiņš — uz laiku, kas nav ilgāks par 30 gadiem</a:t>
            </a:r>
          </a:p>
          <a:p>
            <a:pPr marL="1104900" lvl="1" indent="-342900" algn="just">
              <a:lnSpc>
                <a:spcPct val="80000"/>
              </a:lnSpc>
              <a:buFont typeface="Arial" charset="0"/>
              <a:buNone/>
            </a:pPr>
            <a:endParaRPr lang="lv-LV" altLang="lv-LV" sz="1400" dirty="0" smtClean="0"/>
          </a:p>
          <a:p>
            <a:pPr marL="342900" indent="-342900" algn="just">
              <a:lnSpc>
                <a:spcPct val="80000"/>
              </a:lnSpc>
              <a:buFont typeface="Arial" charset="0"/>
              <a:buChar char="•"/>
            </a:pPr>
            <a:r>
              <a:rPr lang="lv-LV" altLang="lv-LV" sz="1400" dirty="0" smtClean="0"/>
              <a:t>2010.gada 8.jūnija MKN Nr.515 «Noteikumi par valsts un pašvaldību mantas iznomāšanas kārtību, nomas maksas noteikšanas metodiku un nomas līguma tipveida nosacījumiem» </a:t>
            </a:r>
            <a:r>
              <a:rPr lang="lv-LV" altLang="lv-LV" sz="1200" i="1" dirty="0" smtClean="0"/>
              <a:t>(apstiprināti MK 03.11.2015.)</a:t>
            </a:r>
            <a:endParaRPr lang="lv-LV" altLang="lv-LV" sz="1400" i="1" dirty="0" smtClean="0"/>
          </a:p>
          <a:p>
            <a:pPr marL="1104900" lvl="1" indent="-342900" algn="just">
              <a:lnSpc>
                <a:spcPct val="80000"/>
              </a:lnSpc>
              <a:buFont typeface="Arial" charset="0"/>
              <a:buChar char="•"/>
            </a:pPr>
            <a:r>
              <a:rPr lang="lv-LV" altLang="lv-LV" sz="1400" i="1" dirty="0" smtClean="0"/>
              <a:t>Grozījumi</a:t>
            </a:r>
            <a:r>
              <a:rPr lang="lv-LV" altLang="lv-LV" sz="1400" dirty="0" smtClean="0"/>
              <a:t> paredz iespēju iznomātājam sniegt atbalstu samazinātas nomas maksas veidā nekustamā īpašuma nomniekam (komersantam), nosakot nomas maksas atlaidi līdz  50% no nomas maksas apmēra, ja </a:t>
            </a:r>
          </a:p>
          <a:p>
            <a:pPr marL="1516063" lvl="2" indent="-342900" algn="just">
              <a:lnSpc>
                <a:spcPct val="80000"/>
              </a:lnSpc>
            </a:pPr>
            <a:r>
              <a:rPr lang="lv-LV" altLang="lv-LV" sz="1400" dirty="0" smtClean="0"/>
              <a:t>Nomnieks ievēro vismaz vienu no nosacījumiem, radīt jaunas darba vietas, veikt finansiālus ieguldījumus nomas objekta infrastruktūras attīstībā u.c. </a:t>
            </a:r>
          </a:p>
          <a:p>
            <a:pPr marL="1516063" lvl="2" indent="-342900" algn="just">
              <a:lnSpc>
                <a:spcPct val="80000"/>
              </a:lnSpc>
              <a:buNone/>
            </a:pPr>
            <a:endParaRPr lang="lv-LV" altLang="lv-LV" sz="1400" dirty="0" smtClean="0"/>
          </a:p>
          <a:p>
            <a:pPr marL="1104900" lvl="1" indent="-342900" algn="just">
              <a:lnSpc>
                <a:spcPct val="80000"/>
              </a:lnSpc>
              <a:buFont typeface="Arial" charset="0"/>
              <a:buChar char="•"/>
            </a:pPr>
            <a:r>
              <a:rPr lang="lv-LV" altLang="lv-LV" sz="1400" dirty="0" smtClean="0"/>
              <a:t>Nekustamā īpašuma nomas līguma termiņš — uz laiku, kas nav ilgāks par 12 gadiem, izņemot:</a:t>
            </a:r>
          </a:p>
          <a:p>
            <a:pPr marL="1104900" lvl="1" indent="-342900" algn="just">
              <a:lnSpc>
                <a:spcPct val="80000"/>
              </a:lnSpc>
              <a:buFont typeface="Arial" charset="0"/>
              <a:buChar char="•"/>
            </a:pPr>
            <a:endParaRPr lang="lv-LV" altLang="lv-LV" sz="1400" dirty="0"/>
          </a:p>
          <a:p>
            <a:pPr marL="1516063" lvl="2" indent="-342900" algn="just">
              <a:lnSpc>
                <a:spcPct val="80000"/>
              </a:lnSpc>
            </a:pPr>
            <a:r>
              <a:rPr lang="lv-LV" sz="1400" dirty="0" smtClean="0"/>
              <a:t>Ja </a:t>
            </a:r>
            <a:r>
              <a:rPr lang="lv-LV" sz="1400" dirty="0"/>
              <a:t>saskaņā ar publicētajiem nomas nosacījumiem publiskas personas nekustamā īpašuma ilgtspējīgas attīstības nodrošinātai paredzēts nomnieka pienākums veikt finanšu līdzekļu ieguldījumus nomas objektā, kas ir nekustamais īpašums, vai ja nomnieks nomas līguma darbības laikā, saskaņojot ar iznomātāju, </a:t>
            </a:r>
            <a:r>
              <a:rPr lang="lv-LV" sz="1400" u="sng" dirty="0"/>
              <a:t>veic nomas objektam nepieciešamos un derīgos izdevumus, ko nevar amortizēt (atpelnīt) 12 gadu termiņā, nomas līgumu var slēgt vai pagarināt uz laiku, kas nepārsniedz 30 gadu.</a:t>
            </a:r>
          </a:p>
          <a:p>
            <a:pPr marL="1104900" lvl="1" indent="-342900" algn="just">
              <a:lnSpc>
                <a:spcPct val="80000"/>
              </a:lnSpc>
              <a:buFont typeface="Arial" charset="0"/>
              <a:buChar char="•"/>
            </a:pPr>
            <a:endParaRPr lang="lv-LV" altLang="lv-LV" sz="1400" dirty="0" smtClean="0"/>
          </a:p>
          <a:p>
            <a:pPr marL="1516063" lvl="2" indent="-342900" algn="just">
              <a:lnSpc>
                <a:spcPct val="80000"/>
              </a:lnSpc>
            </a:pPr>
            <a:r>
              <a:rPr lang="lv-LV" sz="1400" dirty="0"/>
              <a:t>Ja nomnieks iesniedz pieteikumu Eiropas Savienības struktūrfondu, Kohēzijas fonda vai citu ārvalstu finanšu instrumentu projekta īstenošanai, kas paredz ieguldīt finanšu līdzekļus nomas objektā, iznomātājam ir tiesības slēgt nomas līgumu vai pagarināt nomas objekta nomas līguma termiņu atbilstoši </a:t>
            </a:r>
            <a:r>
              <a:rPr lang="lv-LV" sz="1400" u="sng" dirty="0"/>
              <a:t>projekta īstenošanas un </a:t>
            </a:r>
            <a:r>
              <a:rPr lang="lv-LV" sz="1400" u="sng" dirty="0" err="1"/>
              <a:t>pēcuzraudzības</a:t>
            </a:r>
            <a:r>
              <a:rPr lang="lv-LV" sz="1400" u="sng" dirty="0"/>
              <a:t> termiņam, ievērojot nosacījumu, ka nomas līguma kopējais termiņš nepārsniedz 30 gadu</a:t>
            </a:r>
            <a:r>
              <a:rPr lang="lv-LV" sz="1400" u="sng" dirty="0" smtClean="0"/>
              <a:t>.</a:t>
            </a:r>
            <a:endParaRPr lang="lv-LV" altLang="lv-LV" sz="1400" u="sng" dirty="0" smtClean="0"/>
          </a:p>
        </p:txBody>
      </p:sp>
      <p:sp>
        <p:nvSpPr>
          <p:cNvPr id="31748" name="Slide Number Placeholder 5"/>
          <p:cNvSpPr>
            <a:spLocks noGrp="1"/>
          </p:cNvSpPr>
          <p:nvPr>
            <p:ph type="sldNum" sz="quarter" idx="13"/>
          </p:nvPr>
        </p:nvSpPr>
        <p:spPr bwMode="auto">
          <a:xfrm>
            <a:off x="8534399" y="6324600"/>
            <a:ext cx="473075" cy="304800"/>
          </a:xfrm>
          <a:noFill/>
          <a:ln>
            <a:miter lim="800000"/>
            <a:headEnd/>
            <a:tailEnd/>
          </a:ln>
        </p:spPr>
        <p:txBody>
          <a:bodyPr/>
          <a:lstStyle/>
          <a:p>
            <a:fld id="{24478CEF-8F76-4FAA-9EAE-94A065FB94EE}" type="slidenum">
              <a:rPr lang="en-US" altLang="en-US"/>
              <a:pPr/>
              <a:t>22</a:t>
            </a:fld>
            <a:endParaRPr lang="en-U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375647" y="381000"/>
            <a:ext cx="6693925" cy="1036638"/>
          </a:xfrm>
          <a:noFill/>
          <a:ln w="9525">
            <a:noFill/>
            <a:miter lim="800000"/>
            <a:headEnd/>
            <a:tailEnd/>
          </a:ln>
        </p:spPr>
        <p:txBody>
          <a:bodyPr vert="horz" wrap="square" lIns="93957" tIns="46979" rIns="93957" bIns="46979" numCol="1" anchor="t" anchorCtr="0" compatLnSpc="1">
            <a:prstTxWarp prst="textNoShape">
              <a:avLst/>
            </a:prstTxWarp>
            <a:normAutofit fontScale="90000"/>
          </a:bodyPr>
          <a:lstStyle/>
          <a:p>
            <a:r>
              <a:rPr lang="lv-LV" altLang="lv-LV" sz="3200" dirty="0" smtClean="0"/>
              <a:t>Citi nosacījumi, kas jāņem vērā</a:t>
            </a:r>
            <a:endParaRPr lang="lv-LV" altLang="lv-LV" sz="3200" dirty="0"/>
          </a:p>
        </p:txBody>
      </p:sp>
      <p:sp>
        <p:nvSpPr>
          <p:cNvPr id="24579" name="Content Placeholder 2"/>
          <p:cNvSpPr>
            <a:spLocks noGrp="1"/>
          </p:cNvSpPr>
          <p:nvPr>
            <p:ph idx="1"/>
          </p:nvPr>
        </p:nvSpPr>
        <p:spPr>
          <a:xfrm>
            <a:off x="747713" y="1951038"/>
            <a:ext cx="7939087" cy="4373562"/>
          </a:xfrm>
        </p:spPr>
        <p:txBody>
          <a:bodyPr>
            <a:noAutofit/>
          </a:bodyPr>
          <a:lstStyle/>
          <a:p>
            <a:pPr marL="342900" indent="-342900">
              <a:buFont typeface="Arial" charset="0"/>
              <a:buChar char="•"/>
            </a:pPr>
            <a:r>
              <a:rPr lang="lv-LV" altLang="lv-LV" sz="1600" b="1" dirty="0" smtClean="0">
                <a:latin typeface="Arial" charset="0"/>
                <a:cs typeface="Arial" charset="0"/>
              </a:rPr>
              <a:t>Projekta iesniedzējam jāveic izmaksu un ieguvumu analīzi </a:t>
            </a:r>
            <a:r>
              <a:rPr lang="lv-LV" altLang="lv-LV" sz="1600" dirty="0" smtClean="0">
                <a:latin typeface="Arial" charset="0"/>
                <a:cs typeface="Arial" charset="0"/>
              </a:rPr>
              <a:t>(finanšu analīzi un ekonomisko analīzi), ievērojot, ka:</a:t>
            </a:r>
          </a:p>
          <a:p>
            <a:pPr marL="1104900" lvl="1" indent="-342900">
              <a:buFont typeface="Arial" charset="0"/>
              <a:buChar char="•"/>
            </a:pPr>
            <a:r>
              <a:rPr lang="lv-LV" altLang="lv-LV" sz="1600" dirty="0" smtClean="0">
                <a:latin typeface="Arial" charset="0"/>
                <a:cs typeface="Arial" charset="0"/>
              </a:rPr>
              <a:t>projekta ekonomiskā ienesīguma norma ir lielāka par sociālā diskonta likmi (pieci procenti)</a:t>
            </a:r>
          </a:p>
          <a:p>
            <a:pPr marL="1104900" lvl="1" indent="-342900">
              <a:buFont typeface="Arial" charset="0"/>
              <a:buChar char="•"/>
            </a:pPr>
            <a:r>
              <a:rPr lang="lv-LV" altLang="lv-LV" sz="1600" dirty="0" smtClean="0">
                <a:latin typeface="Arial" charset="0"/>
                <a:cs typeface="Arial" charset="0"/>
              </a:rPr>
              <a:t>projekta ekonomiskā neto pašreizējā vērtība ir lielāka par nulli</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b="1" dirty="0" smtClean="0">
                <a:latin typeface="Arial" charset="0"/>
                <a:cs typeface="Arial" charset="0"/>
              </a:rPr>
              <a:t>Projekta iesniedzējam projekta ietvaros jāveic radītās infrastruktūras patērētās enerģijas monitorings:</a:t>
            </a:r>
          </a:p>
          <a:p>
            <a:pPr marL="1104900" lvl="1" indent="-342900">
              <a:buFont typeface="Arial" charset="0"/>
              <a:buChar char="•"/>
            </a:pPr>
            <a:r>
              <a:rPr lang="lv-LV" altLang="lv-LV" sz="1600" dirty="0" smtClean="0">
                <a:latin typeface="Arial" charset="0"/>
                <a:cs typeface="Arial" charset="0"/>
              </a:rPr>
              <a:t>projekta iesniegumā norādot enerģijas patēriņu pirms projekta īstenošanas (megavatstundas)</a:t>
            </a:r>
          </a:p>
          <a:p>
            <a:pPr marL="1104900" lvl="1" indent="-342900">
              <a:buFont typeface="Arial" charset="0"/>
              <a:buChar char="•"/>
            </a:pPr>
            <a:r>
              <a:rPr lang="lv-LV" altLang="lv-LV" sz="1600" dirty="0" smtClean="0">
                <a:latin typeface="Arial" charset="0"/>
                <a:cs typeface="Arial" charset="0"/>
              </a:rPr>
              <a:t>informējot sadarbības iestādi par enerģijas patēriņu pēc projekta īstenošanas (megavatstundas)</a:t>
            </a:r>
          </a:p>
          <a:p>
            <a:pPr marL="1104900" lvl="1" indent="-342900">
              <a:buFont typeface="Arial" charset="0"/>
              <a:buChar char="•"/>
            </a:pPr>
            <a:endParaRPr lang="lv-LV" altLang="lv-LV" sz="1600" dirty="0" smtClean="0">
              <a:latin typeface="Arial" charset="0"/>
              <a:cs typeface="Arial" charset="0"/>
            </a:endParaRPr>
          </a:p>
          <a:p>
            <a:pPr marL="342900" lvl="1" indent="-342900">
              <a:buFont typeface="Arial" charset="0"/>
              <a:buChar char="•"/>
            </a:pPr>
            <a:r>
              <a:rPr lang="lv-LV" altLang="lv-LV" sz="1600" b="1" dirty="0" smtClean="0">
                <a:solidFill>
                  <a:srgbClr val="FF0000"/>
                </a:solidFill>
                <a:latin typeface="Arial" charset="0"/>
                <a:ea typeface="Verdana" panose="020B0604030504040204" pitchFamily="34" charset="0"/>
                <a:cs typeface="Arial" charset="0"/>
              </a:rPr>
              <a:t>Jāievēro 94% ERAF finansējuma ierobežojums līdz 2018.gada beigām</a:t>
            </a:r>
          </a:p>
          <a:p>
            <a:pPr marL="1104900" lvl="1" indent="-342900">
              <a:buFont typeface="Arial" charset="0"/>
              <a:buChar char="•"/>
            </a:pPr>
            <a:endParaRPr lang="lv-LV" altLang="lv-LV" sz="1600" dirty="0" smtClean="0">
              <a:latin typeface="Arial" charset="0"/>
              <a:cs typeface="Arial"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23</a:t>
            </a:fld>
            <a:endParaRPr lang="en-US" altLang="en-US"/>
          </a:p>
        </p:txBody>
      </p:sp>
    </p:spTree>
    <p:extLst>
      <p:ext uri="{BB962C8B-B14F-4D97-AF65-F5344CB8AC3E}">
        <p14:creationId xmlns="" xmlns:p14="http://schemas.microsoft.com/office/powerpoint/2010/main" val="34222975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849438" y="381000"/>
            <a:ext cx="7169150" cy="1036638"/>
          </a:xfrm>
        </p:spPr>
        <p:txBody>
          <a:bodyPr/>
          <a:lstStyle/>
          <a:p>
            <a:r>
              <a:rPr lang="lv-LV" altLang="lv-LV" sz="2000" smtClean="0"/>
              <a:t>Projekta piemērs  - funkcionāls savienojums (1)</a:t>
            </a:r>
            <a:endParaRPr lang="en-US" altLang="lv-LV" sz="2000" smtClean="0"/>
          </a:p>
        </p:txBody>
      </p:sp>
      <p:sp>
        <p:nvSpPr>
          <p:cNvPr id="25603" name="Content Placeholder 2"/>
          <p:cNvSpPr>
            <a:spLocks noGrp="1"/>
          </p:cNvSpPr>
          <p:nvPr>
            <p:ph idx="1"/>
          </p:nvPr>
        </p:nvSpPr>
        <p:spPr>
          <a:xfrm>
            <a:off x="382588" y="1570038"/>
            <a:ext cx="3684587" cy="744537"/>
          </a:xfrm>
        </p:spPr>
        <p:txBody>
          <a:bodyPr/>
          <a:lstStyle/>
          <a:p>
            <a:pPr algn="ctr">
              <a:lnSpc>
                <a:spcPct val="80000"/>
              </a:lnSpc>
            </a:pPr>
            <a:r>
              <a:rPr lang="lv-LV" altLang="lv-LV" sz="1400" b="1" u="sng" smtClean="0"/>
              <a:t>Publisks ceļš – funkcionāls savienojums</a:t>
            </a:r>
          </a:p>
          <a:p>
            <a:pPr algn="ctr">
              <a:lnSpc>
                <a:spcPct val="80000"/>
              </a:lnSpc>
            </a:pPr>
            <a:r>
              <a:rPr lang="lv-LV" altLang="lv-LV" sz="1100" smtClean="0"/>
              <a:t>Pašvaldības īpašums – ERAF atbalsts līdz 85%</a:t>
            </a:r>
            <a:endParaRPr lang="en-US" altLang="lv-LV" sz="1100" u="sng" smtClean="0"/>
          </a:p>
        </p:txBody>
      </p:sp>
      <p:sp>
        <p:nvSpPr>
          <p:cNvPr id="25604" name="Slide Number Placeholder 5"/>
          <p:cNvSpPr>
            <a:spLocks noGrp="1"/>
          </p:cNvSpPr>
          <p:nvPr>
            <p:ph type="sldNum" sz="quarter" idx="13"/>
          </p:nvPr>
        </p:nvSpPr>
        <p:spPr bwMode="auto">
          <a:xfrm>
            <a:off x="8262938" y="6373813"/>
            <a:ext cx="554037" cy="239712"/>
          </a:xfrm>
          <a:noFill/>
          <a:ln>
            <a:miter lim="800000"/>
            <a:headEnd/>
            <a:tailEnd/>
          </a:ln>
        </p:spPr>
        <p:txBody>
          <a:bodyPr/>
          <a:lstStyle/>
          <a:p>
            <a:fld id="{DC38A647-D8BB-4EAA-8636-6B4275FEA78F}" type="slidenum">
              <a:rPr lang="en-US" altLang="en-US"/>
              <a:pPr/>
              <a:t>24</a:t>
            </a:fld>
            <a:endParaRPr lang="en-US" altLang="en-US"/>
          </a:p>
        </p:txBody>
      </p:sp>
      <p:sp>
        <p:nvSpPr>
          <p:cNvPr id="25605" name="Content Placeholder 2"/>
          <p:cNvSpPr txBox="1">
            <a:spLocks/>
          </p:cNvSpPr>
          <p:nvPr/>
        </p:nvSpPr>
        <p:spPr bwMode="auto">
          <a:xfrm>
            <a:off x="5056188" y="1168400"/>
            <a:ext cx="3962400" cy="504825"/>
          </a:xfrm>
          <a:prstGeom prst="rect">
            <a:avLst/>
          </a:prstGeom>
          <a:noFill/>
          <a:ln w="9525">
            <a:noFill/>
            <a:miter lim="800000"/>
            <a:headEnd/>
            <a:tailEnd/>
          </a:ln>
        </p:spPr>
        <p:txBody>
          <a:bodyPr lIns="93957" tIns="46979" rIns="93957" bIns="46979"/>
          <a:lstStyle/>
          <a:p>
            <a:pPr algn="ctr">
              <a:spcBef>
                <a:spcPct val="20000"/>
              </a:spcBef>
            </a:pPr>
            <a:r>
              <a:rPr lang="lv-LV" altLang="lv-LV" sz="1600" b="1">
                <a:latin typeface="Verdana" pitchFamily="34" charset="0"/>
              </a:rPr>
              <a:t>ERAF ieguldījumi komersanta īpašumā</a:t>
            </a:r>
          </a:p>
          <a:p>
            <a:pPr algn="ctr">
              <a:spcBef>
                <a:spcPct val="20000"/>
              </a:spcBef>
            </a:pPr>
            <a:r>
              <a:rPr lang="lv-LV" altLang="lv-LV" sz="1600" b="1">
                <a:solidFill>
                  <a:srgbClr val="FF0000"/>
                </a:solidFill>
                <a:latin typeface="Verdana" pitchFamily="34" charset="0"/>
              </a:rPr>
              <a:t>netiek atbalstīti !</a:t>
            </a:r>
            <a:endParaRPr lang="en-US" altLang="lv-LV" sz="1600" b="1">
              <a:solidFill>
                <a:srgbClr val="FF0000"/>
              </a:solidFill>
              <a:latin typeface="Verdana" pitchFamily="34" charset="0"/>
            </a:endParaRPr>
          </a:p>
        </p:txBody>
      </p:sp>
      <p:sp>
        <p:nvSpPr>
          <p:cNvPr id="25606" name="Content Placeholder 2"/>
          <p:cNvSpPr txBox="1">
            <a:spLocks/>
          </p:cNvSpPr>
          <p:nvPr/>
        </p:nvSpPr>
        <p:spPr bwMode="auto">
          <a:xfrm>
            <a:off x="584200" y="5103813"/>
            <a:ext cx="8255000" cy="1220787"/>
          </a:xfrm>
          <a:prstGeom prst="rect">
            <a:avLst/>
          </a:prstGeom>
          <a:noFill/>
          <a:ln w="9525">
            <a:noFill/>
            <a:miter lim="800000"/>
            <a:headEnd/>
            <a:tailEnd/>
          </a:ln>
        </p:spPr>
        <p:txBody>
          <a:bodyPr lIns="93957" tIns="46979" rIns="93957" bIns="46979"/>
          <a:lstStyle/>
          <a:p>
            <a:pPr algn="ctr">
              <a:spcBef>
                <a:spcPct val="20000"/>
              </a:spcBef>
              <a:buFont typeface="Arial" charset="0"/>
              <a:buNone/>
            </a:pPr>
            <a:endParaRPr lang="lv-LV" altLang="lv-LV" sz="2000" b="1">
              <a:latin typeface="Verdana" pitchFamily="34" charset="0"/>
            </a:endParaRPr>
          </a:p>
        </p:txBody>
      </p:sp>
      <p:cxnSp>
        <p:nvCxnSpPr>
          <p:cNvPr id="10" name="Straight Connector 9"/>
          <p:cNvCxnSpPr/>
          <p:nvPr/>
        </p:nvCxnSpPr>
        <p:spPr>
          <a:xfrm>
            <a:off x="382588" y="3657600"/>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624013" y="3084513"/>
            <a:ext cx="0" cy="5730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624013" y="3657600"/>
            <a:ext cx="96678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2865438" y="3405188"/>
            <a:ext cx="547687" cy="50482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A</a:t>
            </a:r>
            <a:endParaRPr lang="en-US" dirty="0"/>
          </a:p>
        </p:txBody>
      </p:sp>
      <p:sp>
        <p:nvSpPr>
          <p:cNvPr id="22" name="Rectangle 21"/>
          <p:cNvSpPr/>
          <p:nvPr/>
        </p:nvSpPr>
        <p:spPr>
          <a:xfrm>
            <a:off x="584200" y="3811588"/>
            <a:ext cx="723900" cy="19685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C</a:t>
            </a:r>
            <a:endParaRPr lang="en-US" dirty="0"/>
          </a:p>
        </p:txBody>
      </p:sp>
      <p:sp>
        <p:nvSpPr>
          <p:cNvPr id="23" name="Rectangle 22"/>
          <p:cNvSpPr/>
          <p:nvPr/>
        </p:nvSpPr>
        <p:spPr>
          <a:xfrm>
            <a:off x="1173163" y="3084513"/>
            <a:ext cx="269875"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F</a:t>
            </a:r>
            <a:endParaRPr lang="en-US" dirty="0"/>
          </a:p>
        </p:txBody>
      </p:sp>
      <p:sp>
        <p:nvSpPr>
          <p:cNvPr id="24" name="Rectangle 23"/>
          <p:cNvSpPr/>
          <p:nvPr/>
        </p:nvSpPr>
        <p:spPr>
          <a:xfrm>
            <a:off x="1803400" y="3084513"/>
            <a:ext cx="271463"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H</a:t>
            </a:r>
            <a:endParaRPr lang="en-US" dirty="0"/>
          </a:p>
        </p:txBody>
      </p:sp>
      <p:sp>
        <p:nvSpPr>
          <p:cNvPr id="25" name="Rectangle 24"/>
          <p:cNvSpPr/>
          <p:nvPr/>
        </p:nvSpPr>
        <p:spPr>
          <a:xfrm>
            <a:off x="1460500" y="2641600"/>
            <a:ext cx="269875"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G</a:t>
            </a:r>
            <a:endParaRPr lang="en-US" dirty="0"/>
          </a:p>
        </p:txBody>
      </p:sp>
      <p:sp>
        <p:nvSpPr>
          <p:cNvPr id="26" name="Rectangle 25"/>
          <p:cNvSpPr/>
          <p:nvPr/>
        </p:nvSpPr>
        <p:spPr>
          <a:xfrm>
            <a:off x="1730375" y="3749675"/>
            <a:ext cx="271463"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B</a:t>
            </a:r>
            <a:endParaRPr lang="en-US" dirty="0"/>
          </a:p>
        </p:txBody>
      </p:sp>
      <p:sp>
        <p:nvSpPr>
          <p:cNvPr id="27" name="Rectangle 26"/>
          <p:cNvSpPr/>
          <p:nvPr/>
        </p:nvSpPr>
        <p:spPr>
          <a:xfrm>
            <a:off x="2160588" y="3749675"/>
            <a:ext cx="544512" cy="41275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P</a:t>
            </a:r>
            <a:endParaRPr lang="en-US" dirty="0"/>
          </a:p>
        </p:txBody>
      </p:sp>
      <p:cxnSp>
        <p:nvCxnSpPr>
          <p:cNvPr id="30" name="Straight Arrow Connector 29"/>
          <p:cNvCxnSpPr/>
          <p:nvPr/>
        </p:nvCxnSpPr>
        <p:spPr>
          <a:xfrm flipV="1">
            <a:off x="1443038" y="3709988"/>
            <a:ext cx="0" cy="904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18" name="TextBox 32"/>
          <p:cNvSpPr txBox="1">
            <a:spLocks noChangeArrowheads="1"/>
          </p:cNvSpPr>
          <p:nvPr/>
        </p:nvSpPr>
        <p:spPr bwMode="auto">
          <a:xfrm>
            <a:off x="584200" y="4779963"/>
            <a:ext cx="1417638" cy="1168400"/>
          </a:xfrm>
          <a:prstGeom prst="rect">
            <a:avLst/>
          </a:prstGeom>
          <a:noFill/>
          <a:ln w="9525">
            <a:noFill/>
            <a:miter lim="800000"/>
            <a:headEnd/>
            <a:tailEnd/>
          </a:ln>
        </p:spPr>
        <p:txBody>
          <a:bodyPr>
            <a:spAutoFit/>
          </a:bodyPr>
          <a:lstStyle/>
          <a:p>
            <a:pPr algn="ctr"/>
            <a:r>
              <a:rPr lang="lv-LV" altLang="lv-LV" sz="1400">
                <a:latin typeface="Arial" charset="0"/>
              </a:rPr>
              <a:t>Funkcionāls savienojums – pašvaldības ceļš (ne-valsts atb.)</a:t>
            </a:r>
            <a:endParaRPr lang="en-US" altLang="lv-LV" sz="1400">
              <a:latin typeface="Arial" charset="0"/>
            </a:endParaRPr>
          </a:p>
        </p:txBody>
      </p:sp>
      <p:cxnSp>
        <p:nvCxnSpPr>
          <p:cNvPr id="34" name="Straight Arrow Connector 33"/>
          <p:cNvCxnSpPr/>
          <p:nvPr/>
        </p:nvCxnSpPr>
        <p:spPr>
          <a:xfrm flipH="1" flipV="1">
            <a:off x="3206750" y="4008438"/>
            <a:ext cx="180975" cy="10969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20" name="TextBox 34"/>
          <p:cNvSpPr txBox="1">
            <a:spLocks noChangeArrowheads="1"/>
          </p:cNvSpPr>
          <p:nvPr/>
        </p:nvSpPr>
        <p:spPr bwMode="auto">
          <a:xfrm>
            <a:off x="2865438" y="5229225"/>
            <a:ext cx="1760537" cy="523875"/>
          </a:xfrm>
          <a:prstGeom prst="rect">
            <a:avLst/>
          </a:prstGeom>
          <a:noFill/>
          <a:ln w="9525">
            <a:noFill/>
            <a:miter lim="800000"/>
            <a:headEnd/>
            <a:tailEnd/>
          </a:ln>
        </p:spPr>
        <p:txBody>
          <a:bodyPr>
            <a:spAutoFit/>
          </a:bodyPr>
          <a:lstStyle/>
          <a:p>
            <a:r>
              <a:rPr lang="lv-LV" altLang="lv-LV" sz="1400">
                <a:latin typeface="Arial" charset="0"/>
              </a:rPr>
              <a:t>Komersanti, kas nodrošina rādītāju</a:t>
            </a:r>
            <a:endParaRPr lang="en-US" altLang="lv-LV" sz="1400">
              <a:latin typeface="Arial" charset="0"/>
            </a:endParaRPr>
          </a:p>
        </p:txBody>
      </p:sp>
      <p:cxnSp>
        <p:nvCxnSpPr>
          <p:cNvPr id="38" name="Straight Connector 37"/>
          <p:cNvCxnSpPr/>
          <p:nvPr/>
        </p:nvCxnSpPr>
        <p:spPr>
          <a:xfrm>
            <a:off x="7445375" y="3910013"/>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7445375" y="3122613"/>
            <a:ext cx="0" cy="77946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6478588" y="3910013"/>
            <a:ext cx="96678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6659563" y="4340225"/>
            <a:ext cx="547687" cy="50482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A</a:t>
            </a:r>
            <a:endParaRPr lang="en-US" dirty="0"/>
          </a:p>
        </p:txBody>
      </p:sp>
      <p:sp>
        <p:nvSpPr>
          <p:cNvPr id="43" name="Rectangle 42"/>
          <p:cNvSpPr/>
          <p:nvPr/>
        </p:nvSpPr>
        <p:spPr>
          <a:xfrm>
            <a:off x="7294563" y="4070350"/>
            <a:ext cx="723900" cy="19843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B</a:t>
            </a:r>
            <a:endParaRPr lang="en-US" dirty="0"/>
          </a:p>
        </p:txBody>
      </p:sp>
      <p:sp>
        <p:nvSpPr>
          <p:cNvPr id="44" name="Rectangle 43"/>
          <p:cNvSpPr/>
          <p:nvPr/>
        </p:nvSpPr>
        <p:spPr>
          <a:xfrm>
            <a:off x="8262938" y="4046538"/>
            <a:ext cx="271462"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C</a:t>
            </a:r>
            <a:endParaRPr lang="en-US" dirty="0"/>
          </a:p>
        </p:txBody>
      </p:sp>
      <p:sp>
        <p:nvSpPr>
          <p:cNvPr id="45" name="Rectangle 44"/>
          <p:cNvSpPr/>
          <p:nvPr/>
        </p:nvSpPr>
        <p:spPr>
          <a:xfrm>
            <a:off x="5956300" y="3687763"/>
            <a:ext cx="361950" cy="3206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P</a:t>
            </a:r>
            <a:endParaRPr lang="en-US" dirty="0"/>
          </a:p>
        </p:txBody>
      </p:sp>
      <p:sp>
        <p:nvSpPr>
          <p:cNvPr id="46" name="Rectangle 45"/>
          <p:cNvSpPr/>
          <p:nvPr/>
        </p:nvSpPr>
        <p:spPr>
          <a:xfrm>
            <a:off x="7024688" y="3429000"/>
            <a:ext cx="269875" cy="32067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V</a:t>
            </a:r>
            <a:endParaRPr lang="en-US" dirty="0"/>
          </a:p>
        </p:txBody>
      </p:sp>
      <p:sp>
        <p:nvSpPr>
          <p:cNvPr id="47" name="Rectangle 46"/>
          <p:cNvSpPr/>
          <p:nvPr/>
        </p:nvSpPr>
        <p:spPr>
          <a:xfrm>
            <a:off x="7612063" y="3429000"/>
            <a:ext cx="269875" cy="32067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V</a:t>
            </a:r>
            <a:endParaRPr lang="en-US" dirty="0"/>
          </a:p>
        </p:txBody>
      </p:sp>
      <p:sp>
        <p:nvSpPr>
          <p:cNvPr id="48" name="Rectangle 47"/>
          <p:cNvSpPr/>
          <p:nvPr/>
        </p:nvSpPr>
        <p:spPr>
          <a:xfrm>
            <a:off x="7285038" y="2801938"/>
            <a:ext cx="271462" cy="32067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V</a:t>
            </a:r>
            <a:endParaRPr lang="en-US" dirty="0"/>
          </a:p>
        </p:txBody>
      </p:sp>
      <p:cxnSp>
        <p:nvCxnSpPr>
          <p:cNvPr id="50" name="Straight Connector 49"/>
          <p:cNvCxnSpPr/>
          <p:nvPr/>
        </p:nvCxnSpPr>
        <p:spPr>
          <a:xfrm flipV="1">
            <a:off x="6932613" y="2846388"/>
            <a:ext cx="0" cy="8636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6978650" y="3811588"/>
            <a:ext cx="103981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8018463" y="2846388"/>
            <a:ext cx="0" cy="865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6181725" y="4162425"/>
            <a:ext cx="477838" cy="6651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5" name="TextBox 56"/>
          <p:cNvSpPr txBox="1">
            <a:spLocks noChangeArrowheads="1"/>
          </p:cNvSpPr>
          <p:nvPr/>
        </p:nvSpPr>
        <p:spPr bwMode="auto">
          <a:xfrm>
            <a:off x="5391150" y="4913313"/>
            <a:ext cx="1541463" cy="1169987"/>
          </a:xfrm>
          <a:prstGeom prst="rect">
            <a:avLst/>
          </a:prstGeom>
          <a:noFill/>
          <a:ln w="9525">
            <a:noFill/>
            <a:miter lim="800000"/>
            <a:headEnd/>
            <a:tailEnd/>
          </a:ln>
        </p:spPr>
        <p:txBody>
          <a:bodyPr>
            <a:spAutoFit/>
          </a:bodyPr>
          <a:lstStyle/>
          <a:p>
            <a:r>
              <a:rPr lang="lv-LV" altLang="lv-LV" sz="1400">
                <a:latin typeface="Arial" charset="0"/>
              </a:rPr>
              <a:t>Komersanta ceļš – </a:t>
            </a:r>
            <a:r>
              <a:rPr lang="lv-LV" altLang="lv-LV" sz="1400">
                <a:solidFill>
                  <a:srgbClr val="FF0000"/>
                </a:solidFill>
                <a:latin typeface="Arial" charset="0"/>
              </a:rPr>
              <a:t>ieguldījumi komersanta īpašumā netiek atbalstīti</a:t>
            </a:r>
            <a:endParaRPr lang="en-US" altLang="lv-LV" sz="1400">
              <a:solidFill>
                <a:srgbClr val="FF0000"/>
              </a:solidFill>
              <a:latin typeface="Arial" charset="0"/>
            </a:endParaRPr>
          </a:p>
        </p:txBody>
      </p:sp>
      <p:cxnSp>
        <p:nvCxnSpPr>
          <p:cNvPr id="58" name="Straight Arrow Connector 57"/>
          <p:cNvCxnSpPr/>
          <p:nvPr/>
        </p:nvCxnSpPr>
        <p:spPr>
          <a:xfrm flipV="1">
            <a:off x="2416175" y="4162425"/>
            <a:ext cx="0" cy="452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7" name="TextBox 59"/>
          <p:cNvSpPr txBox="1">
            <a:spLocks noChangeArrowheads="1"/>
          </p:cNvSpPr>
          <p:nvPr/>
        </p:nvSpPr>
        <p:spPr bwMode="auto">
          <a:xfrm>
            <a:off x="1849438" y="4779963"/>
            <a:ext cx="1131887" cy="522287"/>
          </a:xfrm>
          <a:prstGeom prst="rect">
            <a:avLst/>
          </a:prstGeom>
          <a:noFill/>
          <a:ln w="9525">
            <a:noFill/>
            <a:miter lim="800000"/>
            <a:headEnd/>
            <a:tailEnd/>
          </a:ln>
        </p:spPr>
        <p:txBody>
          <a:bodyPr>
            <a:spAutoFit/>
          </a:bodyPr>
          <a:lstStyle/>
          <a:p>
            <a:pPr algn="ctr"/>
            <a:r>
              <a:rPr lang="lv-LV" altLang="lv-LV" sz="1400">
                <a:latin typeface="Arial" charset="0"/>
              </a:rPr>
              <a:t>Pašv. īpašums</a:t>
            </a:r>
            <a:endParaRPr lang="en-US" altLang="lv-LV" sz="1400">
              <a:latin typeface="Arial" charset="0"/>
            </a:endParaRPr>
          </a:p>
        </p:txBody>
      </p:sp>
      <p:cxnSp>
        <p:nvCxnSpPr>
          <p:cNvPr id="66" name="Straight Arrow Connector 65"/>
          <p:cNvCxnSpPr/>
          <p:nvPr/>
        </p:nvCxnSpPr>
        <p:spPr>
          <a:xfrm flipV="1">
            <a:off x="8128000" y="4008438"/>
            <a:ext cx="0" cy="904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9" name="TextBox 66"/>
          <p:cNvSpPr txBox="1">
            <a:spLocks noChangeArrowheads="1"/>
          </p:cNvSpPr>
          <p:nvPr/>
        </p:nvSpPr>
        <p:spPr bwMode="auto">
          <a:xfrm>
            <a:off x="7556500" y="4978400"/>
            <a:ext cx="1130300" cy="739775"/>
          </a:xfrm>
          <a:prstGeom prst="rect">
            <a:avLst/>
          </a:prstGeom>
          <a:noFill/>
          <a:ln w="9525">
            <a:noFill/>
            <a:miter lim="800000"/>
            <a:headEnd/>
            <a:tailEnd/>
          </a:ln>
        </p:spPr>
        <p:txBody>
          <a:bodyPr>
            <a:spAutoFit/>
          </a:bodyPr>
          <a:lstStyle/>
          <a:p>
            <a:pPr algn="ctr"/>
            <a:r>
              <a:rPr lang="lv-LV" altLang="lv-LV" sz="1400">
                <a:latin typeface="Arial" charset="0"/>
              </a:rPr>
              <a:t>Pašv. ceļš (ne-valsts atb.)</a:t>
            </a:r>
            <a:endParaRPr lang="en-US" altLang="lv-LV" sz="1400">
              <a:latin typeface="Arial" charset="0"/>
            </a:endParaRPr>
          </a:p>
        </p:txBody>
      </p:sp>
      <p:cxnSp>
        <p:nvCxnSpPr>
          <p:cNvPr id="70" name="Straight Arrow Connector 69"/>
          <p:cNvCxnSpPr/>
          <p:nvPr/>
        </p:nvCxnSpPr>
        <p:spPr>
          <a:xfrm>
            <a:off x="6478588" y="2962275"/>
            <a:ext cx="806450" cy="3159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41" name="TextBox 72"/>
          <p:cNvSpPr txBox="1">
            <a:spLocks noChangeArrowheads="1"/>
          </p:cNvSpPr>
          <p:nvPr/>
        </p:nvSpPr>
        <p:spPr bwMode="auto">
          <a:xfrm>
            <a:off x="4889500" y="2376488"/>
            <a:ext cx="1728788" cy="1169987"/>
          </a:xfrm>
          <a:prstGeom prst="rect">
            <a:avLst/>
          </a:prstGeom>
          <a:noFill/>
          <a:ln w="9525">
            <a:noFill/>
            <a:miter lim="800000"/>
            <a:headEnd/>
            <a:tailEnd/>
          </a:ln>
        </p:spPr>
        <p:txBody>
          <a:bodyPr>
            <a:spAutoFit/>
          </a:bodyPr>
          <a:lstStyle/>
          <a:p>
            <a:pPr algn="ctr"/>
            <a:r>
              <a:rPr lang="lv-LV" altLang="lv-LV" sz="1400">
                <a:latin typeface="Arial" charset="0"/>
              </a:rPr>
              <a:t>Komersanta ceļš – slēgta teritorija; </a:t>
            </a:r>
            <a:r>
              <a:rPr lang="lv-LV" altLang="lv-LV" sz="1400">
                <a:solidFill>
                  <a:srgbClr val="FF0000"/>
                </a:solidFill>
                <a:latin typeface="Arial" charset="0"/>
              </a:rPr>
              <a:t>lieto viens komersants, netiek atbalstīts</a:t>
            </a:r>
            <a:endParaRPr lang="en-US" altLang="lv-LV" sz="1400">
              <a:solidFill>
                <a:srgbClr val="FF0000"/>
              </a:solidFill>
              <a:latin typeface="Arial" charset="0"/>
            </a:endParaRPr>
          </a:p>
        </p:txBody>
      </p:sp>
      <p:cxnSp>
        <p:nvCxnSpPr>
          <p:cNvPr id="76" name="Straight Connector 75"/>
          <p:cNvCxnSpPr/>
          <p:nvPr/>
        </p:nvCxnSpPr>
        <p:spPr>
          <a:xfrm flipV="1">
            <a:off x="6842125" y="3884613"/>
            <a:ext cx="0" cy="4556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6932613" y="2801938"/>
            <a:ext cx="10398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246063" y="2443163"/>
            <a:ext cx="273050" cy="253682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
        <p:nvSpPr>
          <p:cNvPr id="55" name="Rectangle 54"/>
          <p:cNvSpPr/>
          <p:nvPr/>
        </p:nvSpPr>
        <p:spPr>
          <a:xfrm>
            <a:off x="8566150" y="2481263"/>
            <a:ext cx="273050" cy="253682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220913" y="365125"/>
            <a:ext cx="6465887" cy="1036638"/>
          </a:xfrm>
        </p:spPr>
        <p:txBody>
          <a:bodyPr/>
          <a:lstStyle/>
          <a:p>
            <a:r>
              <a:rPr lang="lv-LV" altLang="lv-LV" sz="2000" smtClean="0"/>
              <a:t>Projekta piemērs  - ēkas, teritorijas ar komunikācijām (elektrība, gāze, ūdens)</a:t>
            </a:r>
            <a:endParaRPr lang="en-US" altLang="lv-LV" sz="2000" smtClean="0"/>
          </a:p>
        </p:txBody>
      </p:sp>
      <p:sp>
        <p:nvSpPr>
          <p:cNvPr id="26627" name="Content Placeholder 2"/>
          <p:cNvSpPr>
            <a:spLocks noGrp="1"/>
          </p:cNvSpPr>
          <p:nvPr>
            <p:ph idx="1"/>
          </p:nvPr>
        </p:nvSpPr>
        <p:spPr>
          <a:xfrm>
            <a:off x="395288" y="1692275"/>
            <a:ext cx="3684587" cy="709613"/>
          </a:xfrm>
        </p:spPr>
        <p:txBody>
          <a:bodyPr/>
          <a:lstStyle/>
          <a:p>
            <a:pPr algn="ctr">
              <a:lnSpc>
                <a:spcPct val="80000"/>
              </a:lnSpc>
            </a:pPr>
            <a:r>
              <a:rPr lang="lv-LV" altLang="lv-LV" sz="1700" b="1" smtClean="0"/>
              <a:t>Pašvaldības īpašums – ERAF atbalsts līdz 85% </a:t>
            </a:r>
            <a:r>
              <a:rPr lang="lv-LV" altLang="lv-LV" sz="1300" b="1" smtClean="0"/>
              <a:t>(mīnus peļņa)</a:t>
            </a:r>
            <a:endParaRPr lang="en-US" altLang="lv-LV" sz="1300" b="1" smtClean="0"/>
          </a:p>
        </p:txBody>
      </p:sp>
      <p:sp>
        <p:nvSpPr>
          <p:cNvPr id="26628" name="Slide Number Placeholder 5"/>
          <p:cNvSpPr>
            <a:spLocks noGrp="1"/>
          </p:cNvSpPr>
          <p:nvPr>
            <p:ph type="sldNum" sz="quarter" idx="13"/>
          </p:nvPr>
        </p:nvSpPr>
        <p:spPr bwMode="auto">
          <a:xfrm>
            <a:off x="8324850" y="6324600"/>
            <a:ext cx="476250" cy="304800"/>
          </a:xfrm>
          <a:noFill/>
          <a:ln>
            <a:miter lim="800000"/>
            <a:headEnd/>
            <a:tailEnd/>
          </a:ln>
        </p:spPr>
        <p:txBody>
          <a:bodyPr/>
          <a:lstStyle/>
          <a:p>
            <a:fld id="{B9428EFB-A0EE-4884-A29D-CF894C4955DD}" type="slidenum">
              <a:rPr lang="en-US" altLang="en-US"/>
              <a:pPr/>
              <a:t>25</a:t>
            </a:fld>
            <a:endParaRPr lang="en-US" altLang="en-US"/>
          </a:p>
        </p:txBody>
      </p:sp>
      <p:sp>
        <p:nvSpPr>
          <p:cNvPr id="26629" name="Content Placeholder 2"/>
          <p:cNvSpPr txBox="1">
            <a:spLocks/>
          </p:cNvSpPr>
          <p:nvPr/>
        </p:nvSpPr>
        <p:spPr bwMode="auto">
          <a:xfrm>
            <a:off x="5043488" y="1439863"/>
            <a:ext cx="3962400" cy="504825"/>
          </a:xfrm>
          <a:prstGeom prst="rect">
            <a:avLst/>
          </a:prstGeom>
          <a:noFill/>
          <a:ln w="9525">
            <a:noFill/>
            <a:miter lim="800000"/>
            <a:headEnd/>
            <a:tailEnd/>
          </a:ln>
        </p:spPr>
        <p:txBody>
          <a:bodyPr lIns="93957" tIns="46979" rIns="93957" bIns="46979"/>
          <a:lstStyle/>
          <a:p>
            <a:pPr algn="ctr">
              <a:spcBef>
                <a:spcPct val="20000"/>
              </a:spcBef>
              <a:buFont typeface="Arial" charset="0"/>
              <a:buNone/>
            </a:pPr>
            <a:r>
              <a:rPr lang="lv-LV" altLang="lv-LV" sz="1800" b="1">
                <a:latin typeface="Verdana" pitchFamily="34" charset="0"/>
              </a:rPr>
              <a:t>ERAF ieguldījumi komersanta īpašumā </a:t>
            </a:r>
          </a:p>
          <a:p>
            <a:pPr algn="ctr">
              <a:spcBef>
                <a:spcPct val="20000"/>
              </a:spcBef>
              <a:buFont typeface="Arial" charset="0"/>
              <a:buNone/>
            </a:pPr>
            <a:r>
              <a:rPr lang="lv-LV" altLang="lv-LV" sz="1800" b="1">
                <a:solidFill>
                  <a:srgbClr val="FF0000"/>
                </a:solidFill>
                <a:latin typeface="Verdana" pitchFamily="34" charset="0"/>
              </a:rPr>
              <a:t>netiek atbalstīti !</a:t>
            </a:r>
            <a:endParaRPr lang="en-US" altLang="lv-LV" sz="1800" b="1">
              <a:solidFill>
                <a:srgbClr val="FF0000"/>
              </a:solidFill>
              <a:latin typeface="Verdana" pitchFamily="34" charset="0"/>
            </a:endParaRPr>
          </a:p>
        </p:txBody>
      </p:sp>
      <p:sp>
        <p:nvSpPr>
          <p:cNvPr id="26630" name="Content Placeholder 2"/>
          <p:cNvSpPr txBox="1">
            <a:spLocks/>
          </p:cNvSpPr>
          <p:nvPr/>
        </p:nvSpPr>
        <p:spPr bwMode="auto">
          <a:xfrm>
            <a:off x="584200" y="5103813"/>
            <a:ext cx="8255000" cy="1220787"/>
          </a:xfrm>
          <a:prstGeom prst="rect">
            <a:avLst/>
          </a:prstGeom>
          <a:noFill/>
          <a:ln w="9525">
            <a:noFill/>
            <a:miter lim="800000"/>
            <a:headEnd/>
            <a:tailEnd/>
          </a:ln>
        </p:spPr>
        <p:txBody>
          <a:bodyPr lIns="93957" tIns="46979" rIns="93957" bIns="46979"/>
          <a:lstStyle/>
          <a:p>
            <a:pPr algn="ctr">
              <a:spcBef>
                <a:spcPct val="20000"/>
              </a:spcBef>
              <a:buFont typeface="Arial" charset="0"/>
              <a:buNone/>
            </a:pPr>
            <a:endParaRPr lang="lv-LV" altLang="lv-LV" sz="2000" b="1">
              <a:latin typeface="Verdana" pitchFamily="34" charset="0"/>
            </a:endParaRPr>
          </a:p>
        </p:txBody>
      </p:sp>
      <p:cxnSp>
        <p:nvCxnSpPr>
          <p:cNvPr id="10" name="Straight Connector 9"/>
          <p:cNvCxnSpPr/>
          <p:nvPr/>
        </p:nvCxnSpPr>
        <p:spPr>
          <a:xfrm>
            <a:off x="382588" y="3278188"/>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743325" y="3162300"/>
            <a:ext cx="1168400" cy="45561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err="1"/>
              <a:t>Komers</a:t>
            </a:r>
            <a:r>
              <a:rPr lang="lv-LV" dirty="0"/>
              <a:t>.</a:t>
            </a:r>
            <a:endParaRPr lang="en-US" dirty="0"/>
          </a:p>
        </p:txBody>
      </p:sp>
      <p:sp>
        <p:nvSpPr>
          <p:cNvPr id="27" name="Rectangle 26"/>
          <p:cNvSpPr/>
          <p:nvPr/>
        </p:nvSpPr>
        <p:spPr>
          <a:xfrm>
            <a:off x="563563" y="3392488"/>
            <a:ext cx="2120900" cy="1262062"/>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lv-LV" dirty="0"/>
              <a:t>P zeme</a:t>
            </a:r>
            <a:endParaRPr lang="en-US" dirty="0"/>
          </a:p>
        </p:txBody>
      </p:sp>
      <p:cxnSp>
        <p:nvCxnSpPr>
          <p:cNvPr id="30" name="Straight Arrow Connector 29"/>
          <p:cNvCxnSpPr/>
          <p:nvPr/>
        </p:nvCxnSpPr>
        <p:spPr>
          <a:xfrm flipV="1">
            <a:off x="4067175" y="3749675"/>
            <a:ext cx="0" cy="904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635" name="TextBox 34"/>
          <p:cNvSpPr txBox="1">
            <a:spLocks noChangeArrowheads="1"/>
          </p:cNvSpPr>
          <p:nvPr/>
        </p:nvSpPr>
        <p:spPr bwMode="auto">
          <a:xfrm>
            <a:off x="3282950" y="4826000"/>
            <a:ext cx="1289050" cy="954088"/>
          </a:xfrm>
          <a:prstGeom prst="rect">
            <a:avLst/>
          </a:prstGeom>
          <a:noFill/>
          <a:ln w="9525">
            <a:noFill/>
            <a:miter lim="800000"/>
            <a:headEnd/>
            <a:tailEnd/>
          </a:ln>
        </p:spPr>
        <p:txBody>
          <a:bodyPr>
            <a:spAutoFit/>
          </a:bodyPr>
          <a:lstStyle/>
          <a:p>
            <a:r>
              <a:rPr lang="lv-LV" altLang="lv-LV" sz="1400">
                <a:latin typeface="Arial" charset="0"/>
              </a:rPr>
              <a:t>Komersanti, kas nodrošina rādītāju sasniegšanu</a:t>
            </a:r>
            <a:endParaRPr lang="en-US" altLang="lv-LV" sz="1400">
              <a:latin typeface="Arial" charset="0"/>
            </a:endParaRPr>
          </a:p>
        </p:txBody>
      </p:sp>
      <p:sp>
        <p:nvSpPr>
          <p:cNvPr id="26636" name="TextBox 59"/>
          <p:cNvSpPr txBox="1">
            <a:spLocks noChangeArrowheads="1"/>
          </p:cNvSpPr>
          <p:nvPr/>
        </p:nvSpPr>
        <p:spPr bwMode="auto">
          <a:xfrm>
            <a:off x="584200" y="5160963"/>
            <a:ext cx="1303338" cy="523875"/>
          </a:xfrm>
          <a:prstGeom prst="rect">
            <a:avLst/>
          </a:prstGeom>
          <a:noFill/>
          <a:ln w="9525">
            <a:noFill/>
            <a:miter lim="800000"/>
            <a:headEnd/>
            <a:tailEnd/>
          </a:ln>
        </p:spPr>
        <p:txBody>
          <a:bodyPr>
            <a:spAutoFit/>
          </a:bodyPr>
          <a:lstStyle/>
          <a:p>
            <a:pPr algn="ctr"/>
            <a:r>
              <a:rPr lang="lv-LV" altLang="lv-LV" sz="1400">
                <a:latin typeface="Arial" charset="0"/>
              </a:rPr>
              <a:t>Pašvaldības īpašums</a:t>
            </a:r>
            <a:endParaRPr lang="en-US" altLang="lv-LV" sz="1400">
              <a:latin typeface="Arial" charset="0"/>
            </a:endParaRPr>
          </a:p>
        </p:txBody>
      </p:sp>
      <p:sp>
        <p:nvSpPr>
          <p:cNvPr id="49" name="Rectangle 48"/>
          <p:cNvSpPr/>
          <p:nvPr/>
        </p:nvSpPr>
        <p:spPr>
          <a:xfrm>
            <a:off x="719138" y="3819525"/>
            <a:ext cx="1409700" cy="547688"/>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P ēka (tukša)</a:t>
            </a:r>
            <a:endParaRPr lang="en-US" dirty="0"/>
          </a:p>
        </p:txBody>
      </p:sp>
      <p:sp>
        <p:nvSpPr>
          <p:cNvPr id="55" name="Rectangle 54"/>
          <p:cNvSpPr/>
          <p:nvPr/>
        </p:nvSpPr>
        <p:spPr>
          <a:xfrm>
            <a:off x="487363" y="2565400"/>
            <a:ext cx="1379537" cy="5969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lv-LV" dirty="0"/>
              <a:t>P zeme (tukša)</a:t>
            </a:r>
            <a:endParaRPr lang="en-US" dirty="0"/>
          </a:p>
        </p:txBody>
      </p:sp>
      <p:sp>
        <p:nvSpPr>
          <p:cNvPr id="68" name="Left Arrow 67"/>
          <p:cNvSpPr/>
          <p:nvPr/>
        </p:nvSpPr>
        <p:spPr>
          <a:xfrm rot="20687335">
            <a:off x="2319338" y="3376613"/>
            <a:ext cx="1341437" cy="80168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Nomā</a:t>
            </a:r>
            <a:endParaRPr lang="en-US" dirty="0"/>
          </a:p>
        </p:txBody>
      </p:sp>
      <p:sp>
        <p:nvSpPr>
          <p:cNvPr id="71" name="Rectangle 70"/>
          <p:cNvSpPr/>
          <p:nvPr/>
        </p:nvSpPr>
        <p:spPr>
          <a:xfrm>
            <a:off x="3240088" y="2573338"/>
            <a:ext cx="1004887" cy="45561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err="1"/>
              <a:t>Komers</a:t>
            </a:r>
            <a:r>
              <a:rPr lang="lv-LV" dirty="0"/>
              <a:t>.</a:t>
            </a:r>
            <a:endParaRPr lang="en-US" dirty="0"/>
          </a:p>
        </p:txBody>
      </p:sp>
      <p:cxnSp>
        <p:nvCxnSpPr>
          <p:cNvPr id="77" name="Straight Arrow Connector 76"/>
          <p:cNvCxnSpPr/>
          <p:nvPr/>
        </p:nvCxnSpPr>
        <p:spPr>
          <a:xfrm flipV="1">
            <a:off x="1133475" y="4367213"/>
            <a:ext cx="0" cy="736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7597775" y="3392488"/>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7140575" y="3486150"/>
            <a:ext cx="1546225" cy="1168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lv-LV" dirty="0"/>
              <a:t>P zeme</a:t>
            </a:r>
            <a:endParaRPr lang="en-US" dirty="0"/>
          </a:p>
        </p:txBody>
      </p:sp>
      <p:sp>
        <p:nvSpPr>
          <p:cNvPr id="87" name="Rectangle 86"/>
          <p:cNvSpPr/>
          <p:nvPr/>
        </p:nvSpPr>
        <p:spPr>
          <a:xfrm>
            <a:off x="7331075" y="4062413"/>
            <a:ext cx="1203325" cy="3048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K īpašums</a:t>
            </a:r>
            <a:endParaRPr lang="en-US" dirty="0"/>
          </a:p>
        </p:txBody>
      </p:sp>
      <p:sp>
        <p:nvSpPr>
          <p:cNvPr id="88" name="Left Arrow 87"/>
          <p:cNvSpPr/>
          <p:nvPr/>
        </p:nvSpPr>
        <p:spPr>
          <a:xfrm>
            <a:off x="1792288" y="2692400"/>
            <a:ext cx="1341437" cy="5826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Nomā</a:t>
            </a:r>
            <a:endParaRPr lang="en-US" dirty="0"/>
          </a:p>
        </p:txBody>
      </p:sp>
      <p:sp>
        <p:nvSpPr>
          <p:cNvPr id="26646" name="TextBox 96"/>
          <p:cNvSpPr txBox="1">
            <a:spLocks noChangeArrowheads="1"/>
          </p:cNvSpPr>
          <p:nvPr/>
        </p:nvSpPr>
        <p:spPr bwMode="auto">
          <a:xfrm>
            <a:off x="7026275" y="5194300"/>
            <a:ext cx="1508125" cy="739775"/>
          </a:xfrm>
          <a:prstGeom prst="rect">
            <a:avLst/>
          </a:prstGeom>
          <a:noFill/>
          <a:ln w="9525">
            <a:noFill/>
            <a:miter lim="800000"/>
            <a:headEnd/>
            <a:tailEnd/>
          </a:ln>
        </p:spPr>
        <p:txBody>
          <a:bodyPr>
            <a:spAutoFit/>
          </a:bodyPr>
          <a:lstStyle/>
          <a:p>
            <a:pPr algn="ctr"/>
            <a:r>
              <a:rPr lang="lv-LV" altLang="lv-LV" sz="1400">
                <a:latin typeface="Arial" charset="0"/>
              </a:rPr>
              <a:t>Komersanta īpašums – </a:t>
            </a:r>
            <a:r>
              <a:rPr lang="lv-LV" altLang="lv-LV" sz="1400">
                <a:solidFill>
                  <a:srgbClr val="FF0000"/>
                </a:solidFill>
                <a:latin typeface="Arial" charset="0"/>
              </a:rPr>
              <a:t>netiek atbalstīts</a:t>
            </a:r>
            <a:endParaRPr lang="en-US" altLang="lv-LV" sz="1400">
              <a:solidFill>
                <a:srgbClr val="FF0000"/>
              </a:solidFill>
              <a:latin typeface="Arial" charset="0"/>
            </a:endParaRPr>
          </a:p>
        </p:txBody>
      </p:sp>
      <p:cxnSp>
        <p:nvCxnSpPr>
          <p:cNvPr id="98" name="Straight Arrow Connector 97"/>
          <p:cNvCxnSpPr/>
          <p:nvPr/>
        </p:nvCxnSpPr>
        <p:spPr>
          <a:xfrm flipV="1">
            <a:off x="7899400" y="4340225"/>
            <a:ext cx="0" cy="9159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7331075" y="2692400"/>
            <a:ext cx="1317625" cy="52228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K zeme&amp; īpašums</a:t>
            </a:r>
            <a:endParaRPr lang="en-US" dirty="0"/>
          </a:p>
        </p:txBody>
      </p:sp>
      <p:sp>
        <p:nvSpPr>
          <p:cNvPr id="26649" name="TextBox 100"/>
          <p:cNvSpPr txBox="1">
            <a:spLocks noChangeArrowheads="1"/>
          </p:cNvSpPr>
          <p:nvPr/>
        </p:nvSpPr>
        <p:spPr bwMode="auto">
          <a:xfrm>
            <a:off x="4741863" y="2436813"/>
            <a:ext cx="2027237" cy="954087"/>
          </a:xfrm>
          <a:prstGeom prst="rect">
            <a:avLst/>
          </a:prstGeom>
          <a:noFill/>
          <a:ln w="9525">
            <a:noFill/>
            <a:miter lim="800000"/>
            <a:headEnd/>
            <a:tailEnd/>
          </a:ln>
        </p:spPr>
        <p:txBody>
          <a:bodyPr>
            <a:spAutoFit/>
          </a:bodyPr>
          <a:lstStyle/>
          <a:p>
            <a:pPr algn="ctr"/>
            <a:r>
              <a:rPr lang="lv-LV" altLang="lv-LV" sz="1400">
                <a:latin typeface="Arial" charset="0"/>
              </a:rPr>
              <a:t>Komersanta īpašums – </a:t>
            </a:r>
            <a:r>
              <a:rPr lang="lv-LV" altLang="lv-LV" sz="1400">
                <a:solidFill>
                  <a:srgbClr val="FF0000"/>
                </a:solidFill>
                <a:latin typeface="Arial" charset="0"/>
              </a:rPr>
              <a:t>ieguldījumi komersanta īpašumā netiek atbalstīti</a:t>
            </a:r>
            <a:endParaRPr lang="en-US" altLang="lv-LV" sz="1400">
              <a:solidFill>
                <a:srgbClr val="FF0000"/>
              </a:solidFill>
              <a:latin typeface="Arial" charset="0"/>
            </a:endParaRPr>
          </a:p>
        </p:txBody>
      </p:sp>
      <p:cxnSp>
        <p:nvCxnSpPr>
          <p:cNvPr id="102" name="Straight Arrow Connector 101"/>
          <p:cNvCxnSpPr/>
          <p:nvPr/>
        </p:nvCxnSpPr>
        <p:spPr>
          <a:xfrm flipV="1">
            <a:off x="6769100" y="2992438"/>
            <a:ext cx="561975" cy="365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6578600" y="3819525"/>
            <a:ext cx="561975" cy="365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652" name="TextBox 31"/>
          <p:cNvSpPr txBox="1">
            <a:spLocks noChangeArrowheads="1"/>
          </p:cNvSpPr>
          <p:nvPr/>
        </p:nvSpPr>
        <p:spPr bwMode="auto">
          <a:xfrm>
            <a:off x="5262563" y="3543300"/>
            <a:ext cx="1336675" cy="954088"/>
          </a:xfrm>
          <a:prstGeom prst="rect">
            <a:avLst/>
          </a:prstGeom>
          <a:noFill/>
          <a:ln w="9525">
            <a:noFill/>
            <a:miter lim="800000"/>
            <a:headEnd/>
            <a:tailEnd/>
          </a:ln>
        </p:spPr>
        <p:txBody>
          <a:bodyPr>
            <a:spAutoFit/>
          </a:bodyPr>
          <a:lstStyle/>
          <a:p>
            <a:pPr algn="ctr"/>
            <a:r>
              <a:rPr lang="lv-LV" altLang="lv-LV" sz="1400">
                <a:latin typeface="Arial" charset="0"/>
              </a:rPr>
              <a:t>Pašvaldības īpašums – iegulda pašvaldība</a:t>
            </a:r>
            <a:endParaRPr lang="en-US" altLang="lv-LV" sz="1400">
              <a:latin typeface="Arial" charset="0"/>
            </a:endParaRPr>
          </a:p>
        </p:txBody>
      </p:sp>
      <p:sp>
        <p:nvSpPr>
          <p:cNvPr id="33" name="Rectangle 32"/>
          <p:cNvSpPr/>
          <p:nvPr/>
        </p:nvSpPr>
        <p:spPr>
          <a:xfrm>
            <a:off x="109538" y="2443163"/>
            <a:ext cx="273050" cy="253682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
        <p:nvSpPr>
          <p:cNvPr id="34" name="Rectangle 33"/>
          <p:cNvSpPr/>
          <p:nvPr/>
        </p:nvSpPr>
        <p:spPr>
          <a:xfrm>
            <a:off x="8801100" y="2436813"/>
            <a:ext cx="273050" cy="2535237"/>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txBox="1">
            <a:spLocks/>
          </p:cNvSpPr>
          <p:nvPr/>
        </p:nvSpPr>
        <p:spPr bwMode="auto">
          <a:xfrm>
            <a:off x="468313" y="2333625"/>
            <a:ext cx="8229600" cy="3716338"/>
          </a:xfrm>
          <a:prstGeom prst="rect">
            <a:avLst/>
          </a:prstGeom>
          <a:noFill/>
          <a:ln w="9525">
            <a:noFill/>
            <a:miter lim="800000"/>
            <a:headEnd/>
            <a:tailEnd/>
          </a:ln>
        </p:spPr>
        <p:txBody>
          <a:bodyPr/>
          <a:lstStyle/>
          <a:p>
            <a:pPr algn="ctr" eaLnBrk="1" hangingPunct="1"/>
            <a:endParaRPr lang="lv-LV" altLang="lv-LV" sz="4000" b="1">
              <a:solidFill>
                <a:schemeClr val="accent2"/>
              </a:solidFill>
              <a:latin typeface="Calibri" pitchFamily="34" charset="0"/>
              <a:cs typeface="Tahoma" pitchFamily="34" charset="0"/>
            </a:endParaRPr>
          </a:p>
          <a:p>
            <a:pPr algn="ctr" eaLnBrk="1" hangingPunct="1"/>
            <a:endParaRPr lang="lv-LV" altLang="lv-LV" sz="4000" b="1">
              <a:solidFill>
                <a:schemeClr val="accent2"/>
              </a:solidFill>
              <a:latin typeface="Calibri" pitchFamily="34" charset="0"/>
              <a:cs typeface="Tahoma" pitchFamily="34" charset="0"/>
            </a:endParaRPr>
          </a:p>
          <a:p>
            <a:pPr algn="ctr" eaLnBrk="1" hangingPunct="1"/>
            <a:r>
              <a:rPr lang="lv-LV" altLang="lv-LV" sz="4000" b="1">
                <a:solidFill>
                  <a:schemeClr val="accent2"/>
                </a:solidFill>
                <a:latin typeface="Calibri" pitchFamily="34" charset="0"/>
                <a:cs typeface="Tahoma" pitchFamily="34" charset="0"/>
              </a:rPr>
              <a:t>Paldies par uzmanību!</a:t>
            </a:r>
          </a:p>
          <a:p>
            <a:pPr algn="ctr" eaLnBrk="1" hangingPunct="1"/>
            <a:endParaRPr lang="lv-LV" altLang="lv-LV" sz="4000">
              <a:solidFill>
                <a:schemeClr val="accent2"/>
              </a:solidFill>
              <a:latin typeface="Calibri" pitchFamily="34" charset="0"/>
              <a:cs typeface="Tahoma" pitchFamily="34" charset="0"/>
            </a:endParaRPr>
          </a:p>
          <a:p>
            <a:pPr algn="ctr" eaLnBrk="1" hangingPunct="1"/>
            <a:r>
              <a:rPr lang="lv-LV" altLang="lv-LV" sz="4000">
                <a:solidFill>
                  <a:schemeClr val="accent2"/>
                </a:solidFill>
                <a:latin typeface="Calibri" pitchFamily="34" charset="0"/>
                <a:cs typeface="Tahoma" pitchFamily="34" charset="0"/>
              </a:rPr>
              <a:t/>
            </a:r>
            <a:br>
              <a:rPr lang="lv-LV" altLang="lv-LV" sz="4000">
                <a:solidFill>
                  <a:schemeClr val="accent2"/>
                </a:solidFill>
                <a:latin typeface="Calibri" pitchFamily="34" charset="0"/>
                <a:cs typeface="Tahoma" pitchFamily="34" charset="0"/>
              </a:rPr>
            </a:br>
            <a:endParaRPr lang="lv-LV" altLang="lv-LV" sz="4000">
              <a:solidFill>
                <a:schemeClr val="accent2"/>
              </a:solidFill>
              <a:latin typeface="Calibri" pitchFamily="34" charset="0"/>
              <a:cs typeface="Tahoma" pitchFamily="34" charset="0"/>
            </a:endParaRPr>
          </a:p>
        </p:txBody>
      </p:sp>
      <p:pic>
        <p:nvPicPr>
          <p:cNvPr id="5" name="Picture 4" descr="gg"/>
          <p:cNvPicPr/>
          <p:nvPr/>
        </p:nvPicPr>
        <p:blipFill>
          <a:blip r:embed="rId2" cstate="print"/>
          <a:srcRect/>
          <a:stretch>
            <a:fillRect/>
          </a:stretch>
        </p:blipFill>
        <p:spPr bwMode="auto">
          <a:xfrm>
            <a:off x="2652712" y="5511800"/>
            <a:ext cx="3838575" cy="107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484438" y="381000"/>
            <a:ext cx="6096000" cy="749300"/>
          </a:xfrm>
        </p:spPr>
        <p:txBody>
          <a:bodyPr/>
          <a:lstStyle/>
          <a:p>
            <a:pPr algn="ctr"/>
            <a:r>
              <a:rPr lang="lv-LV" altLang="lv-LV" sz="3600" dirty="0" smtClean="0"/>
              <a:t>Ieviešanas process (1)</a:t>
            </a:r>
            <a:endParaRPr lang="en-US" altLang="lv-LV" sz="3600" dirty="0" smtClean="0"/>
          </a:p>
        </p:txBody>
      </p:sp>
      <p:sp>
        <p:nvSpPr>
          <p:cNvPr id="17411" name="Slide Number Placeholder 5"/>
          <p:cNvSpPr>
            <a:spLocks noGrp="1"/>
          </p:cNvSpPr>
          <p:nvPr>
            <p:ph type="sldNum" sz="quarter" idx="13"/>
          </p:nvPr>
        </p:nvSpPr>
        <p:spPr bwMode="auto">
          <a:noFill/>
          <a:ln>
            <a:miter lim="800000"/>
            <a:headEnd/>
            <a:tailEnd/>
          </a:ln>
        </p:spPr>
        <p:txBody>
          <a:bodyPr/>
          <a:lstStyle/>
          <a:p>
            <a:fld id="{CF933231-851C-4AB5-99CE-44931133BEDD}" type="slidenum">
              <a:rPr lang="en-US" altLang="en-US"/>
              <a:pPr/>
              <a:t>3</a:t>
            </a:fld>
            <a:endParaRPr lang="en-US" altLang="en-US"/>
          </a:p>
        </p:txBody>
      </p:sp>
      <p:sp>
        <p:nvSpPr>
          <p:cNvPr id="7" name="Oval 6"/>
          <p:cNvSpPr/>
          <p:nvPr/>
        </p:nvSpPr>
        <p:spPr>
          <a:xfrm>
            <a:off x="1092200" y="5614988"/>
            <a:ext cx="7442200" cy="101441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3505200" y="5614988"/>
            <a:ext cx="914400" cy="4445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0" name="Straight Connector 9"/>
          <p:cNvCxnSpPr/>
          <p:nvPr/>
        </p:nvCxnSpPr>
        <p:spPr>
          <a:xfrm flipV="1">
            <a:off x="3048000" y="5794375"/>
            <a:ext cx="0" cy="342900"/>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189413" y="5105400"/>
            <a:ext cx="0" cy="488950"/>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90800" y="6102350"/>
            <a:ext cx="914400" cy="4445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4" name="Straight Connector 13"/>
          <p:cNvCxnSpPr/>
          <p:nvPr/>
        </p:nvCxnSpPr>
        <p:spPr>
          <a:xfrm flipV="1">
            <a:off x="3248025" y="5760085"/>
            <a:ext cx="0" cy="342900"/>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3248025" y="5534978"/>
            <a:ext cx="0" cy="487362"/>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971925" y="5349875"/>
            <a:ext cx="0" cy="265113"/>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419600" y="5649913"/>
            <a:ext cx="655638" cy="4873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746625" y="5614988"/>
            <a:ext cx="655638" cy="5222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971925" y="6284913"/>
            <a:ext cx="654050" cy="5238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3643313" y="6289675"/>
            <a:ext cx="655637" cy="5238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3916363" y="6137275"/>
            <a:ext cx="5032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643313" y="6284913"/>
            <a:ext cx="601662" cy="47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746625" y="6137275"/>
            <a:ext cx="6556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625975" y="6272213"/>
            <a:ext cx="1011238" cy="523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5637213" y="5794375"/>
            <a:ext cx="1731962" cy="265113"/>
          </a:xfrm>
          <a:prstGeom prst="rect">
            <a:avLst/>
          </a:prstGeom>
          <a:solidFill>
            <a:schemeClr val="accent6">
              <a:lumMod val="7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Rectangle 40"/>
          <p:cNvSpPr/>
          <p:nvPr/>
        </p:nvSpPr>
        <p:spPr>
          <a:xfrm>
            <a:off x="5075238" y="6102350"/>
            <a:ext cx="914400" cy="4445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2" name="Straight Connector 41"/>
          <p:cNvCxnSpPr/>
          <p:nvPr/>
        </p:nvCxnSpPr>
        <p:spPr>
          <a:xfrm flipV="1">
            <a:off x="5732463" y="5614988"/>
            <a:ext cx="0" cy="487362"/>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43" name="Right Triangle 42"/>
          <p:cNvSpPr/>
          <p:nvPr/>
        </p:nvSpPr>
        <p:spPr>
          <a:xfrm rot="16200000">
            <a:off x="6925469" y="5695156"/>
            <a:ext cx="401638" cy="200025"/>
          </a:xfrm>
          <a:prstGeom prst="rtTriangl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Right Triangle 44"/>
          <p:cNvSpPr/>
          <p:nvPr/>
        </p:nvSpPr>
        <p:spPr>
          <a:xfrm>
            <a:off x="6286500" y="5649913"/>
            <a:ext cx="739775" cy="346075"/>
          </a:xfrm>
          <a:prstGeom prst="rtTriangl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433" name="TextBox 45"/>
          <p:cNvSpPr txBox="1">
            <a:spLocks noChangeArrowheads="1"/>
          </p:cNvSpPr>
          <p:nvPr/>
        </p:nvSpPr>
        <p:spPr bwMode="auto">
          <a:xfrm>
            <a:off x="0" y="6367247"/>
            <a:ext cx="3425825" cy="523220"/>
          </a:xfrm>
          <a:prstGeom prst="rect">
            <a:avLst/>
          </a:prstGeom>
          <a:noFill/>
          <a:ln w="9525">
            <a:noFill/>
            <a:miter lim="800000"/>
            <a:headEnd/>
            <a:tailEnd/>
          </a:ln>
        </p:spPr>
        <p:txBody>
          <a:bodyPr>
            <a:spAutoFit/>
          </a:bodyPr>
          <a:lstStyle/>
          <a:p>
            <a:r>
              <a:rPr lang="lv-LV" altLang="lv-LV" sz="2800" b="1" dirty="0" smtClean="0"/>
              <a:t>Industriālā zona</a:t>
            </a:r>
            <a:endParaRPr lang="en-US" altLang="lv-LV" sz="2800" b="1" dirty="0"/>
          </a:p>
        </p:txBody>
      </p:sp>
      <p:cxnSp>
        <p:nvCxnSpPr>
          <p:cNvPr id="50" name="Straight Arrow Connector 49"/>
          <p:cNvCxnSpPr/>
          <p:nvPr/>
        </p:nvCxnSpPr>
        <p:spPr>
          <a:xfrm>
            <a:off x="3971925" y="2455863"/>
            <a:ext cx="2017713" cy="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706688" y="2811463"/>
            <a:ext cx="341312" cy="1057275"/>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1092200" y="1938338"/>
            <a:ext cx="2824163" cy="873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2800" b="1" dirty="0" smtClean="0"/>
              <a:t>Komersants </a:t>
            </a:r>
          </a:p>
          <a:p>
            <a:pPr algn="ctr">
              <a:defRPr/>
            </a:pPr>
            <a:r>
              <a:rPr lang="lv-LV" sz="1200" b="1" dirty="0" smtClean="0"/>
              <a:t>t.sk. IK, IU, ZS, </a:t>
            </a:r>
            <a:r>
              <a:rPr lang="lv-LV" sz="1200" b="1" dirty="0" err="1" smtClean="0"/>
              <a:t>ZvS</a:t>
            </a:r>
            <a:endParaRPr lang="en-US" sz="1200" b="1" dirty="0"/>
          </a:p>
        </p:txBody>
      </p:sp>
      <p:sp>
        <p:nvSpPr>
          <p:cNvPr id="56" name="Rectangle 55"/>
          <p:cNvSpPr/>
          <p:nvPr/>
        </p:nvSpPr>
        <p:spPr>
          <a:xfrm>
            <a:off x="6286500" y="1938338"/>
            <a:ext cx="2552700" cy="852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2800" b="1" dirty="0" smtClean="0"/>
              <a:t>Pašvaldība</a:t>
            </a:r>
            <a:endParaRPr lang="en-US" sz="2800" b="1" dirty="0"/>
          </a:p>
        </p:txBody>
      </p:sp>
      <p:sp>
        <p:nvSpPr>
          <p:cNvPr id="57" name="Oval 56"/>
          <p:cNvSpPr/>
          <p:nvPr/>
        </p:nvSpPr>
        <p:spPr>
          <a:xfrm>
            <a:off x="1482572" y="3868738"/>
            <a:ext cx="3105304" cy="12366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400" b="1" dirty="0" smtClean="0">
                <a:latin typeface="Arial" pitchFamily="34" charset="0"/>
                <a:cs typeface="Arial" pitchFamily="34" charset="0"/>
              </a:rPr>
              <a:t>Rezultāti</a:t>
            </a:r>
            <a:r>
              <a:rPr lang="en-US" sz="1400" b="1" dirty="0" smtClean="0">
                <a:latin typeface="Arial" pitchFamily="34" charset="0"/>
                <a:cs typeface="Arial" pitchFamily="34" charset="0"/>
              </a:rPr>
              <a:t>:</a:t>
            </a:r>
            <a:endParaRPr lang="en-US" sz="1400" b="1" dirty="0">
              <a:latin typeface="Arial" pitchFamily="34" charset="0"/>
              <a:cs typeface="Arial" pitchFamily="34" charset="0"/>
            </a:endParaRPr>
          </a:p>
          <a:p>
            <a:pPr algn="ctr">
              <a:buFont typeface="Arial" pitchFamily="34" charset="0"/>
              <a:buChar char="•"/>
              <a:defRPr/>
            </a:pPr>
            <a:r>
              <a:rPr lang="en-US" sz="1400" dirty="0">
                <a:latin typeface="Arial" pitchFamily="34" charset="0"/>
                <a:cs typeface="Arial" pitchFamily="34" charset="0"/>
              </a:rPr>
              <a:t> </a:t>
            </a:r>
            <a:r>
              <a:rPr lang="lv-LV" sz="1400" dirty="0" smtClean="0">
                <a:latin typeface="Arial" pitchFamily="34" charset="0"/>
                <a:cs typeface="Arial" pitchFamily="34" charset="0"/>
              </a:rPr>
              <a:t>Jaunradītas darbavietas</a:t>
            </a:r>
            <a:endParaRPr lang="en-US" sz="1400" dirty="0">
              <a:latin typeface="Arial" pitchFamily="34" charset="0"/>
              <a:cs typeface="Arial" pitchFamily="34" charset="0"/>
            </a:endParaRPr>
          </a:p>
          <a:p>
            <a:pPr algn="ctr">
              <a:buFont typeface="Arial" pitchFamily="34" charset="0"/>
              <a:buChar char="•"/>
              <a:defRPr/>
            </a:pPr>
            <a:r>
              <a:rPr lang="en-US" sz="1400" dirty="0">
                <a:latin typeface="Arial" pitchFamily="34" charset="0"/>
                <a:cs typeface="Arial" pitchFamily="34" charset="0"/>
              </a:rPr>
              <a:t> </a:t>
            </a:r>
            <a:r>
              <a:rPr lang="lv-LV" sz="1400" dirty="0" smtClean="0">
                <a:latin typeface="Arial" pitchFamily="34" charset="0"/>
                <a:cs typeface="Arial" pitchFamily="34" charset="0"/>
              </a:rPr>
              <a:t>Nefinanšu investīcijas</a:t>
            </a:r>
            <a:endParaRPr lang="en-US" sz="1400" dirty="0">
              <a:latin typeface="Arial" pitchFamily="34" charset="0"/>
              <a:cs typeface="Arial" pitchFamily="34" charset="0"/>
            </a:endParaRPr>
          </a:p>
        </p:txBody>
      </p:sp>
      <p:cxnSp>
        <p:nvCxnSpPr>
          <p:cNvPr id="58" name="Straight Arrow Connector 57"/>
          <p:cNvCxnSpPr/>
          <p:nvPr/>
        </p:nvCxnSpPr>
        <p:spPr>
          <a:xfrm>
            <a:off x="3505200" y="5105400"/>
            <a:ext cx="96838" cy="3571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a:off x="5637213" y="2928938"/>
            <a:ext cx="2403475" cy="2651125"/>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7441" name="TextBox 69"/>
          <p:cNvSpPr txBox="1">
            <a:spLocks noChangeArrowheads="1"/>
          </p:cNvSpPr>
          <p:nvPr/>
        </p:nvSpPr>
        <p:spPr bwMode="auto">
          <a:xfrm rot="-2838322">
            <a:off x="5921375" y="3907345"/>
            <a:ext cx="2897187" cy="584775"/>
          </a:xfrm>
          <a:prstGeom prst="rect">
            <a:avLst/>
          </a:prstGeom>
          <a:noFill/>
          <a:ln w="9525">
            <a:noFill/>
            <a:miter lim="800000"/>
            <a:headEnd/>
            <a:tailEnd/>
          </a:ln>
        </p:spPr>
        <p:txBody>
          <a:bodyPr>
            <a:spAutoFit/>
          </a:bodyPr>
          <a:lstStyle/>
          <a:p>
            <a:pPr algn="ctr"/>
            <a:r>
              <a:rPr lang="lv-LV" altLang="lv-LV" sz="1600" dirty="0" smtClean="0">
                <a:latin typeface="Arial" charset="0"/>
              </a:rPr>
              <a:t>Investīcijas publiskajā infrastruktūrā</a:t>
            </a:r>
            <a:endParaRPr lang="en-US" altLang="lv-LV" sz="1600" dirty="0">
              <a:latin typeface="Arial" charset="0"/>
            </a:endParaRPr>
          </a:p>
        </p:txBody>
      </p:sp>
      <p:sp>
        <p:nvSpPr>
          <p:cNvPr id="17442" name="TextBox 72"/>
          <p:cNvSpPr txBox="1">
            <a:spLocks noChangeArrowheads="1"/>
          </p:cNvSpPr>
          <p:nvPr/>
        </p:nvSpPr>
        <p:spPr bwMode="auto">
          <a:xfrm>
            <a:off x="1239838" y="2928938"/>
            <a:ext cx="1778000" cy="584775"/>
          </a:xfrm>
          <a:prstGeom prst="rect">
            <a:avLst/>
          </a:prstGeom>
          <a:noFill/>
          <a:ln w="9525">
            <a:noFill/>
            <a:miter lim="800000"/>
            <a:headEnd/>
            <a:tailEnd/>
          </a:ln>
        </p:spPr>
        <p:txBody>
          <a:bodyPr>
            <a:spAutoFit/>
          </a:bodyPr>
          <a:lstStyle/>
          <a:p>
            <a:pPr algn="ctr"/>
            <a:r>
              <a:rPr lang="lv-LV" altLang="lv-LV" sz="1600" dirty="0" smtClean="0">
                <a:latin typeface="Arial" charset="0"/>
              </a:rPr>
              <a:t>Investīcijas komercdarbībā</a:t>
            </a:r>
            <a:endParaRPr lang="en-US" altLang="lv-LV" sz="1600" dirty="0">
              <a:latin typeface="Arial" charset="0"/>
            </a:endParaRPr>
          </a:p>
        </p:txBody>
      </p:sp>
      <p:sp>
        <p:nvSpPr>
          <p:cNvPr id="17443" name="TextBox 73"/>
          <p:cNvSpPr txBox="1">
            <a:spLocks noChangeArrowheads="1"/>
          </p:cNvSpPr>
          <p:nvPr/>
        </p:nvSpPr>
        <p:spPr bwMode="auto">
          <a:xfrm>
            <a:off x="4397375" y="1809750"/>
            <a:ext cx="1444132" cy="523220"/>
          </a:xfrm>
          <a:prstGeom prst="rect">
            <a:avLst/>
          </a:prstGeom>
          <a:noFill/>
          <a:ln w="9525">
            <a:noFill/>
            <a:miter lim="800000"/>
            <a:headEnd/>
            <a:tailEnd/>
          </a:ln>
        </p:spPr>
        <p:txBody>
          <a:bodyPr wrap="square">
            <a:spAutoFit/>
          </a:bodyPr>
          <a:lstStyle/>
          <a:p>
            <a:pPr algn="ctr"/>
            <a:r>
              <a:rPr lang="lv-LV" altLang="lv-LV" sz="1400" b="1" dirty="0" smtClean="0">
                <a:latin typeface="Arial" charset="0"/>
              </a:rPr>
              <a:t>Apliecinājums par interesi</a:t>
            </a:r>
            <a:endParaRPr lang="en-US" altLang="lv-LV" sz="1400" b="1" dirty="0">
              <a:latin typeface="Arial" charset="0"/>
            </a:endParaRPr>
          </a:p>
        </p:txBody>
      </p:sp>
      <p:cxnSp>
        <p:nvCxnSpPr>
          <p:cNvPr id="75" name="Straight Arrow Connector 74"/>
          <p:cNvCxnSpPr/>
          <p:nvPr/>
        </p:nvCxnSpPr>
        <p:spPr>
          <a:xfrm flipV="1">
            <a:off x="5637213" y="2936875"/>
            <a:ext cx="2006600" cy="2168525"/>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4419600" y="4640263"/>
            <a:ext cx="1217613" cy="465137"/>
          </a:xfrm>
          <a:prstGeom prst="line">
            <a:avLst/>
          </a:prstGeom>
          <a:ln w="41275">
            <a:prstDash val="dash"/>
          </a:ln>
        </p:spPr>
        <p:style>
          <a:lnRef idx="1">
            <a:schemeClr val="accent1"/>
          </a:lnRef>
          <a:fillRef idx="0">
            <a:schemeClr val="accent1"/>
          </a:fillRef>
          <a:effectRef idx="0">
            <a:schemeClr val="accent1"/>
          </a:effectRef>
          <a:fontRef idx="minor">
            <a:schemeClr val="tx1"/>
          </a:fontRef>
        </p:style>
      </p:cxnSp>
      <p:sp>
        <p:nvSpPr>
          <p:cNvPr id="17446" name="TextBox 37"/>
          <p:cNvSpPr txBox="1">
            <a:spLocks noChangeArrowheads="1"/>
          </p:cNvSpPr>
          <p:nvPr/>
        </p:nvSpPr>
        <p:spPr bwMode="auto">
          <a:xfrm>
            <a:off x="4187825" y="2468563"/>
            <a:ext cx="1831975" cy="523220"/>
          </a:xfrm>
          <a:prstGeom prst="rect">
            <a:avLst/>
          </a:prstGeom>
          <a:noFill/>
          <a:ln w="9525">
            <a:noFill/>
            <a:miter lim="800000"/>
            <a:headEnd/>
            <a:tailEnd/>
          </a:ln>
        </p:spPr>
        <p:txBody>
          <a:bodyPr>
            <a:spAutoFit/>
          </a:bodyPr>
          <a:lstStyle/>
          <a:p>
            <a:pPr algn="ctr"/>
            <a:r>
              <a:rPr lang="lv-LV" altLang="lv-LV" sz="1400" b="1" dirty="0">
                <a:latin typeface="Arial" charset="0"/>
              </a:rPr>
              <a:t>v</a:t>
            </a:r>
            <a:r>
              <a:rPr lang="lv-LV" altLang="lv-LV" sz="1400" b="1" dirty="0" smtClean="0">
                <a:latin typeface="Arial" charset="0"/>
              </a:rPr>
              <a:t>ai sadarbības līgums</a:t>
            </a:r>
            <a:endParaRPr lang="en-US" altLang="lv-LV" sz="1400" b="1" dirty="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B7A52626-89EC-4E12-9EF4-D7A0F77C8467}" type="slidenum">
              <a:rPr lang="en-US" altLang="en-US"/>
              <a:pPr/>
              <a:t>4</a:t>
            </a:fld>
            <a:endParaRPr lang="en-US" altLang="en-US"/>
          </a:p>
        </p:txBody>
      </p:sp>
      <p:sp>
        <p:nvSpPr>
          <p:cNvPr id="3" name="Content Placeholder 3"/>
          <p:cNvSpPr txBox="1">
            <a:spLocks/>
          </p:cNvSpPr>
          <p:nvPr/>
        </p:nvSpPr>
        <p:spPr bwMode="auto">
          <a:xfrm>
            <a:off x="0" y="-22225"/>
            <a:ext cx="8340725" cy="6346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933575" lvl="1" indent="-400050" algn="just">
              <a:buClr>
                <a:srgbClr val="000000"/>
              </a:buClr>
              <a:buFont typeface="Arial" panose="020B0604020202020204" pitchFamily="34" charset="0"/>
              <a:buChar char="•"/>
              <a:defRPr/>
            </a:pPr>
            <a:endParaRPr lang="lv-LV" sz="1600" dirty="0" smtClean="0">
              <a:solidFill>
                <a:schemeClr val="tx1"/>
              </a:solidFill>
              <a:latin typeface="Arial" pitchFamily="34" charset="0"/>
              <a:cs typeface="Arial" panose="020B0604020202020204" pitchFamily="34" charset="0"/>
            </a:endParaRPr>
          </a:p>
          <a:p>
            <a:pPr marL="1933575" lvl="1" indent="-400050" algn="just">
              <a:buClr>
                <a:srgbClr val="000000"/>
              </a:buClr>
              <a:buFont typeface="Arial" panose="020B0604020202020204" pitchFamily="34" charset="0"/>
              <a:buChar char="•"/>
              <a:defRPr/>
            </a:pPr>
            <a:endPar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400050" lvl="1" indent="-400050">
              <a:spcBef>
                <a:spcPts val="1200"/>
              </a:spcBef>
              <a:spcAft>
                <a:spcPts val="900"/>
              </a:spcAft>
              <a:buClr>
                <a:srgbClr val="000000"/>
              </a:buClr>
              <a:buFont typeface="Arial" panose="020B0604020202020204" pitchFamily="34" charset="0"/>
              <a:buChar char="•"/>
              <a:defRPr/>
            </a:pPr>
            <a:endParaRPr lang="lv-LV" altLang="lv-LV" sz="1600" b="1" dirty="0" smtClean="0">
              <a:solidFill>
                <a:schemeClr val="tx1"/>
              </a:solidFill>
              <a:latin typeface="Arial" panose="020B0604020202020204" pitchFamily="34" charset="0"/>
              <a:cs typeface="Arial" panose="020B0604020202020204" pitchFamily="34" charset="0"/>
            </a:endParaRPr>
          </a:p>
          <a:p>
            <a:pPr marL="757238" lvl="1" indent="-400050" algn="ctr">
              <a:spcAft>
                <a:spcPts val="600"/>
              </a:spcAft>
              <a:buClr>
                <a:srgbClr val="000000"/>
              </a:buClr>
              <a:buFont typeface="Arial" panose="020B0604020202020204" pitchFamily="34" charset="0"/>
              <a:buChar char="•"/>
              <a:defRPr/>
            </a:pPr>
            <a:endParaRPr lang="lv-LV" altLang="lv-LV" sz="14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357188" lvl="1" indent="0" algn="ctr">
              <a:spcAft>
                <a:spcPts val="600"/>
              </a:spcAft>
              <a:buClr>
                <a:srgbClr val="000000"/>
              </a:buClr>
              <a:defRPr/>
            </a:pPr>
            <a:endParaRPr lang="lv-LV" altLang="lv-LV" sz="14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357188" lvl="1" indent="0" algn="ctr">
              <a:buClr>
                <a:srgbClr val="000000"/>
              </a:buClr>
              <a:defRPr/>
            </a:pPr>
            <a:endParaRPr lang="lv-LV" altLang="lv-LV" sz="14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algn="just">
              <a:buClr>
                <a:srgbClr val="000000"/>
              </a:buClr>
              <a:defRPr/>
            </a:pPr>
            <a:endParaRPr lang="lv-LV" altLang="lv-LV" b="1" dirty="0">
              <a:solidFill>
                <a:srgbClr val="2D2DB9"/>
              </a:solidFill>
              <a:cs typeface="Times New Roman" panose="02020603050405020304" pitchFamily="18" charset="0"/>
            </a:endParaRPr>
          </a:p>
        </p:txBody>
      </p:sp>
      <p:graphicFrame>
        <p:nvGraphicFramePr>
          <p:cNvPr id="5" name="Diagram 4"/>
          <p:cNvGraphicFramePr/>
          <p:nvPr>
            <p:extLst>
              <p:ext uri="{D42A27DB-BD31-4B8C-83A1-F6EECF244321}">
                <p14:modId xmlns="" xmlns:p14="http://schemas.microsoft.com/office/powerpoint/2010/main" val="3455662099"/>
              </p:ext>
            </p:extLst>
          </p:nvPr>
        </p:nvGraphicFramePr>
        <p:xfrm>
          <a:off x="1658202" y="1460310"/>
          <a:ext cx="6876197" cy="51690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Straight Arrow Connector 3"/>
          <p:cNvCxnSpPr/>
          <p:nvPr/>
        </p:nvCxnSpPr>
        <p:spPr>
          <a:xfrm flipH="1">
            <a:off x="6626225" y="3883025"/>
            <a:ext cx="504825" cy="0"/>
          </a:xfrm>
          <a:prstGeom prst="straightConnector1">
            <a:avLst/>
          </a:prstGeom>
          <a:ln w="66675">
            <a:tailEnd type="arrow"/>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2484438" y="381000"/>
            <a:ext cx="6096000" cy="749300"/>
          </a:xfrm>
        </p:spPr>
        <p:txBody>
          <a:bodyPr/>
          <a:lstStyle/>
          <a:p>
            <a:pPr algn="ctr"/>
            <a:r>
              <a:rPr lang="lv-LV" altLang="lv-LV" sz="3600" dirty="0" smtClean="0"/>
              <a:t>Ieviešanas process (2)</a:t>
            </a:r>
            <a:endParaRPr lang="en-US" altLang="lv-LV" sz="3600" dirty="0" smtClean="0"/>
          </a:p>
        </p:txBody>
      </p:sp>
    </p:spTree>
    <p:extLst>
      <p:ext uri="{BB962C8B-B14F-4D97-AF65-F5344CB8AC3E}">
        <p14:creationId xmlns="" xmlns:p14="http://schemas.microsoft.com/office/powerpoint/2010/main" val="25118558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B7A52626-89EC-4E12-9EF4-D7A0F77C8467}" type="slidenum">
              <a:rPr lang="en-US" altLang="en-US"/>
              <a:pPr/>
              <a:t>5</a:t>
            </a:fld>
            <a:endParaRPr lang="en-US" altLang="en-US"/>
          </a:p>
        </p:txBody>
      </p:sp>
      <p:sp>
        <p:nvSpPr>
          <p:cNvPr id="3" name="Content Placeholder 3"/>
          <p:cNvSpPr txBox="1">
            <a:spLocks/>
          </p:cNvSpPr>
          <p:nvPr/>
        </p:nvSpPr>
        <p:spPr bwMode="auto">
          <a:xfrm>
            <a:off x="259985" y="22600"/>
            <a:ext cx="8480603" cy="6346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630238" lvl="1" algn="just">
              <a:buClr>
                <a:srgbClr val="000000"/>
              </a:buClr>
              <a:buFont typeface="Arial" panose="020B0604020202020204" pitchFamily="34" charset="0"/>
              <a:buChar char="•"/>
              <a:defRPr/>
            </a:pPr>
            <a:r>
              <a:rPr lang="lv-LV" sz="1600" b="1" dirty="0" smtClean="0">
                <a:solidFill>
                  <a:schemeClr val="tx1"/>
                </a:solidFill>
                <a:latin typeface="Arial" pitchFamily="34" charset="0"/>
                <a:cs typeface="Arial" panose="020B0604020202020204" pitchFamily="34" charset="0"/>
              </a:rPr>
              <a:t>Pirmajā atlases kārtā (SAM 3.3.1. un SAM 5.6.2.):</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Ministru kabinets apstiprina ITI  6 SAM summu pa pašvaldībām</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Pilsētu komisijas atlasa projektus</a:t>
            </a:r>
          </a:p>
          <a:p>
            <a:pPr marL="630238" lvl="1" algn="just">
              <a:buClr>
                <a:srgbClr val="000000"/>
              </a:buClr>
              <a:buFont typeface="Arial" panose="020B0604020202020204" pitchFamily="34" charset="0"/>
              <a:buChar char="•"/>
              <a:defRPr/>
            </a:pPr>
            <a:endParaRPr lang="lv-LV" sz="1600" dirty="0" smtClean="0">
              <a:solidFill>
                <a:schemeClr val="tx1"/>
              </a:solidFill>
              <a:latin typeface="Arial" pitchFamily="34" charset="0"/>
              <a:cs typeface="Arial" panose="020B0604020202020204" pitchFamily="34" charset="0"/>
            </a:endParaRPr>
          </a:p>
          <a:p>
            <a:pPr marL="630238" lvl="1" algn="just">
              <a:buClr>
                <a:srgbClr val="000000"/>
              </a:buClr>
              <a:buFont typeface="Arial" panose="020B0604020202020204" pitchFamily="34" charset="0"/>
              <a:buChar char="•"/>
              <a:defRPr/>
            </a:pPr>
            <a:r>
              <a:rPr lang="lv-LV" sz="1600" b="1" dirty="0" smtClean="0">
                <a:solidFill>
                  <a:schemeClr val="tx1"/>
                </a:solidFill>
                <a:latin typeface="Arial" pitchFamily="34" charset="0"/>
                <a:cs typeface="Arial" panose="020B0604020202020204" pitchFamily="34" charset="0"/>
              </a:rPr>
              <a:t>Otrajā atlases kārtā (SAM 3.3.1. un SAM 5.6.2.):</a:t>
            </a:r>
          </a:p>
          <a:p>
            <a:pPr marL="1100138" lvl="3" indent="-342900" algn="just">
              <a:buClr>
                <a:srgbClr val="000000"/>
              </a:buClr>
              <a:buFont typeface="+mj-lt"/>
              <a:buAutoNum type="arabicParenR"/>
              <a:defRPr/>
            </a:pPr>
            <a:r>
              <a:rPr lang="lv-LV" sz="1600" dirty="0">
                <a:solidFill>
                  <a:schemeClr val="tx1"/>
                </a:solidFill>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a:solidFill>
                  <a:schemeClr val="tx1"/>
                </a:solidFill>
                <a:latin typeface="Arial" pitchFamily="34" charset="0"/>
                <a:cs typeface="Arial" panose="020B0604020202020204" pitchFamily="34" charset="0"/>
              </a:rPr>
              <a:t>Ministru kabinets apstiprina projektu sarakstu ar nosaukumu, finansējumu un sasniedzamos </a:t>
            </a:r>
            <a:r>
              <a:rPr lang="lv-LV" sz="1600" dirty="0" smtClean="0">
                <a:solidFill>
                  <a:schemeClr val="tx1"/>
                </a:solidFill>
                <a:latin typeface="Arial" pitchFamily="34" charset="0"/>
                <a:cs typeface="Arial" panose="020B0604020202020204" pitchFamily="34" charset="0"/>
              </a:rPr>
              <a:t>rādītājus</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CFLA veic projektu atlasi</a:t>
            </a:r>
            <a:endParaRPr lang="lv-LV" sz="1600" dirty="0">
              <a:solidFill>
                <a:schemeClr val="tx1"/>
              </a:solidFill>
              <a:latin typeface="Arial" pitchFamily="34" charset="0"/>
              <a:cs typeface="Arial" panose="020B0604020202020204" pitchFamily="34" charset="0"/>
            </a:endParaRPr>
          </a:p>
          <a:p>
            <a:pPr marL="630238" lvl="1" algn="just">
              <a:buClr>
                <a:srgbClr val="000000"/>
              </a:buClr>
              <a:buFont typeface="Arial" panose="020B0604020202020204" pitchFamily="34" charset="0"/>
              <a:buChar char="•"/>
              <a:defRPr/>
            </a:pPr>
            <a:endParaRPr lang="lv-LV" sz="1600" dirty="0">
              <a:solidFill>
                <a:schemeClr val="tx1"/>
              </a:solidFill>
              <a:latin typeface="Arial" pitchFamily="34" charset="0"/>
              <a:cs typeface="Arial" panose="020B0604020202020204" pitchFamily="34" charset="0"/>
            </a:endParaRPr>
          </a:p>
        </p:txBody>
      </p:sp>
      <p:sp>
        <p:nvSpPr>
          <p:cNvPr id="8" name="Title 1"/>
          <p:cNvSpPr>
            <a:spLocks noGrp="1"/>
          </p:cNvSpPr>
          <p:nvPr>
            <p:ph type="title"/>
          </p:nvPr>
        </p:nvSpPr>
        <p:spPr>
          <a:xfrm>
            <a:off x="2484438" y="381000"/>
            <a:ext cx="6096000" cy="749300"/>
          </a:xfrm>
        </p:spPr>
        <p:txBody>
          <a:bodyPr/>
          <a:lstStyle/>
          <a:p>
            <a:pPr algn="ctr"/>
            <a:r>
              <a:rPr lang="lv-LV" altLang="lv-LV" sz="3600" dirty="0" smtClean="0"/>
              <a:t>Ieviešanas process (3)</a:t>
            </a:r>
            <a:endParaRPr lang="en-US" altLang="lv-LV" sz="3600" dirty="0" smtClean="0"/>
          </a:p>
        </p:txBody>
      </p:sp>
      <p:sp>
        <p:nvSpPr>
          <p:cNvPr id="5" name="TextBox 4"/>
          <p:cNvSpPr txBox="1"/>
          <p:nvPr/>
        </p:nvSpPr>
        <p:spPr>
          <a:xfrm>
            <a:off x="4446503" y="4286792"/>
            <a:ext cx="4303050" cy="2569934"/>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5.6.2 trešajā atlases kārtā:</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Ministru kabinets apstiprina projektu sarakstu ar nosaukumu, finansējumu un sasniedzamos rādītājus</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CFLA veic projektu atlasi</a:t>
            </a:r>
          </a:p>
          <a:p>
            <a:endParaRPr lang="lv-LV" dirty="0"/>
          </a:p>
        </p:txBody>
      </p:sp>
      <p:sp>
        <p:nvSpPr>
          <p:cNvPr id="7" name="TextBox 6"/>
          <p:cNvSpPr txBox="1"/>
          <p:nvPr/>
        </p:nvSpPr>
        <p:spPr>
          <a:xfrm>
            <a:off x="268377" y="4288066"/>
            <a:ext cx="4473952" cy="2816156"/>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3.3.1. trešajā atlases kārtā:</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VARAM veic projektu </a:t>
            </a:r>
            <a:r>
              <a:rPr lang="lv-LV" sz="1600" dirty="0" smtClean="0">
                <a:solidFill>
                  <a:srgbClr val="FF0000"/>
                </a:solidFill>
                <a:latin typeface="Arial" pitchFamily="34" charset="0"/>
                <a:cs typeface="Arial" panose="020B0604020202020204" pitchFamily="34" charset="0"/>
              </a:rPr>
              <a:t>konceptu priekšatlasi</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Ministru kabinets apstiprina projektu sarakstu ar nosaukumu, finansējumu un sasniedzamos rādītājus</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CFLA veic projektu atlasi</a:t>
            </a:r>
          </a:p>
          <a:p>
            <a:endParaRPr lang="lv-LV"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B7A52626-89EC-4E12-9EF4-D7A0F77C8467}" type="slidenum">
              <a:rPr lang="en-US" altLang="en-US"/>
              <a:pPr/>
              <a:t>6</a:t>
            </a:fld>
            <a:endParaRPr lang="en-US" altLang="en-US"/>
          </a:p>
        </p:txBody>
      </p:sp>
      <p:sp>
        <p:nvSpPr>
          <p:cNvPr id="3" name="Content Placeholder 3"/>
          <p:cNvSpPr txBox="1">
            <a:spLocks/>
          </p:cNvSpPr>
          <p:nvPr/>
        </p:nvSpPr>
        <p:spPr bwMode="auto">
          <a:xfrm>
            <a:off x="0" y="-22225"/>
            <a:ext cx="8761228" cy="6880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533525" lvl="1" indent="0" algn="just">
              <a:buClr>
                <a:srgbClr val="000000"/>
              </a:buClr>
              <a:defRPr/>
            </a:pPr>
            <a:r>
              <a:rPr lang="lv-LV" sz="2000" b="1" dirty="0" smtClean="0">
                <a:solidFill>
                  <a:schemeClr val="tx1"/>
                </a:solidFill>
                <a:latin typeface="Arial" pitchFamily="34" charset="0"/>
                <a:cs typeface="Arial" panose="020B0604020202020204" pitchFamily="34" charset="0"/>
              </a:rPr>
              <a:t>SAM 3.3.1. trešās atlases kārtas projektu konceptu priekšatlases nosacījumi</a:t>
            </a:r>
            <a:endParaRPr lang="lv-LV" sz="2000" b="1" dirty="0">
              <a:solidFill>
                <a:schemeClr val="tx1"/>
              </a:solidFill>
              <a:latin typeface="Arial" pitchFamily="34" charset="0"/>
              <a:cs typeface="Arial" panose="020B0604020202020204" pitchFamily="34" charset="0"/>
            </a:endParaRPr>
          </a:p>
          <a:p>
            <a:pPr marL="1933575" lvl="1" indent="-400050" algn="just">
              <a:buClr>
                <a:srgbClr val="000000"/>
              </a:buClr>
              <a:buFont typeface="Arial" panose="020B0604020202020204" pitchFamily="34" charset="0"/>
              <a:buChar char="•"/>
              <a:defRPr/>
            </a:pPr>
            <a:endParaRPr lang="lv-LV" sz="1600" dirty="0" smtClean="0">
              <a:solidFill>
                <a:schemeClr val="tx1"/>
              </a:solidFill>
              <a:latin typeface="Arial" pitchFamily="34" charset="0"/>
              <a:cs typeface="Arial" panose="020B0604020202020204" pitchFamily="34" charset="0"/>
            </a:endParaRPr>
          </a:p>
          <a:p>
            <a:pPr marL="995363" lvl="2" indent="-400050">
              <a:spcBef>
                <a:spcPts val="600"/>
              </a:spcBef>
              <a:spcAft>
                <a:spcPts val="600"/>
              </a:spcAft>
              <a:buClr>
                <a:srgbClr val="000000"/>
              </a:buClr>
              <a:buFont typeface="Arial" panose="020B0604020202020204" pitchFamily="34" charset="0"/>
              <a:buChar char="•"/>
              <a:defRPr/>
            </a:pP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Projektu konceptus atlasa pēc trīs kvalitātes kritērijiem atbilstoši iznākuma </a:t>
            </a: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rādītājiem:</a:t>
            </a: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978025" lvl="2" indent="-400050" algn="just">
              <a:buClr>
                <a:srgbClr val="000000"/>
              </a:buClr>
              <a:buFont typeface="+mj-lt"/>
              <a:buAutoNum type="arabicParenR"/>
              <a:defRPr/>
            </a:pP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Ieguldītais ERAF finansējums infrastruktūrā vidēji uz vienu jaunu darbavietu</a:t>
            </a:r>
          </a:p>
          <a:p>
            <a:pPr marL="1978025" lvl="2" indent="-400050" algn="just">
              <a:buClr>
                <a:srgbClr val="000000"/>
              </a:buClr>
              <a:buFont typeface="+mj-lt"/>
              <a:buAutoNum type="arabicParenR"/>
              <a:defRPr/>
            </a:pP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Komersantu, kuri gūst labumu no projekta ietvaros radītās infrastruktūras, piesaistītās investīcijas</a:t>
            </a:r>
          </a:p>
          <a:p>
            <a:pPr marL="1978025" lvl="2" indent="-400050" algn="just">
              <a:buClr>
                <a:srgbClr val="000000"/>
              </a:buClr>
              <a:buFont typeface="+mj-lt"/>
              <a:buAutoNum type="arabicParenR"/>
              <a:defRPr/>
            </a:pP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Komersantu, kas projekta īstenošanas rezultātā iegūs labumu no infrastruktūras, piesaistīšanas efektivitāte</a:t>
            </a:r>
          </a:p>
          <a:p>
            <a:pPr marL="995363" lvl="2" indent="-400050">
              <a:spcBef>
                <a:spcPts val="600"/>
              </a:spcBef>
              <a:spcAft>
                <a:spcPts val="600"/>
              </a:spcAft>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rPr>
              <a:t>Projekts atbilst pašvaldības attīstības programmai </a:t>
            </a:r>
            <a:r>
              <a:rPr lang="lv-LV" altLang="lv-LV" sz="1600" dirty="0" smtClean="0">
                <a:solidFill>
                  <a:schemeClr val="tx1"/>
                </a:solidFill>
                <a:latin typeface="Arial" panose="020B0604020202020204" pitchFamily="34" charset="0"/>
                <a:cs typeface="Arial" panose="020B0604020202020204" pitchFamily="34" charset="0"/>
              </a:rPr>
              <a:t>(nav obligāti jābūt projektam investīciju plānā; projektam jāatbilst programmas prioritātēm vai rīcības virzieniem)  - pēc projekta koncepta apstiprināšanas, jāpapildina programmas investīciju plāns</a:t>
            </a:r>
          </a:p>
          <a:p>
            <a:pPr marL="995363" lvl="2" indent="-400050">
              <a:spcBef>
                <a:spcPts val="600"/>
              </a:spcBef>
              <a:spcAft>
                <a:spcPts val="600"/>
              </a:spcAft>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rPr>
              <a:t>Projektā jāplāno vismaz </a:t>
            </a:r>
            <a:r>
              <a:rPr lang="lv-LV" altLang="lv-LV" sz="1600" b="1" dirty="0">
                <a:solidFill>
                  <a:schemeClr val="tx1"/>
                </a:solidFill>
                <a:latin typeface="Arial" panose="020B0604020202020204" pitchFamily="34" charset="0"/>
                <a:cs typeface="Arial" panose="020B0604020202020204" pitchFamily="34" charset="0"/>
              </a:rPr>
              <a:t>viena jauna darbavieta</a:t>
            </a:r>
          </a:p>
          <a:p>
            <a:pPr marL="995363" lvl="2" indent="-400050">
              <a:spcBef>
                <a:spcPts val="600"/>
              </a:spcBef>
              <a:spcAft>
                <a:spcPts val="600"/>
              </a:spcAft>
              <a:buClr>
                <a:srgbClr val="000000"/>
              </a:buClr>
              <a:buFont typeface="Arial" panose="020B0604020202020204" pitchFamily="34" charset="0"/>
              <a:buChar char="•"/>
              <a:defRPr/>
            </a:pPr>
            <a:r>
              <a:rPr lang="lv-LV" sz="1600" b="1" dirty="0" smtClean="0">
                <a:solidFill>
                  <a:schemeClr val="tx1"/>
                </a:solidFill>
                <a:latin typeface="Arial" panose="020B0604020202020204" pitchFamily="34" charset="0"/>
                <a:cs typeface="Arial" panose="020B0604020202020204" pitchFamily="34" charset="0"/>
              </a:rPr>
              <a:t>Novada pašvaldībā īsteno </a:t>
            </a:r>
            <a:r>
              <a:rPr lang="lv-LV" sz="1600" b="1" dirty="0">
                <a:solidFill>
                  <a:schemeClr val="tx1"/>
                </a:solidFill>
                <a:latin typeface="Arial" panose="020B0604020202020204" pitchFamily="34" charset="0"/>
                <a:cs typeface="Arial" panose="020B0604020202020204" pitchFamily="34" charset="0"/>
              </a:rPr>
              <a:t>ne vairāk kā trīs projektus, kuru kopējais </a:t>
            </a:r>
            <a:r>
              <a:rPr lang="lv-LV" sz="1600" b="1" dirty="0" smtClean="0">
                <a:solidFill>
                  <a:schemeClr val="tx1"/>
                </a:solidFill>
                <a:latin typeface="Arial" panose="020B0604020202020204" pitchFamily="34" charset="0"/>
                <a:cs typeface="Arial" panose="020B0604020202020204" pitchFamily="34" charset="0"/>
              </a:rPr>
              <a:t>ERAF </a:t>
            </a:r>
            <a:r>
              <a:rPr lang="lv-LV" sz="1600" b="1" dirty="0">
                <a:solidFill>
                  <a:schemeClr val="tx1"/>
                </a:solidFill>
                <a:latin typeface="Arial" panose="020B0604020202020204" pitchFamily="34" charset="0"/>
                <a:cs typeface="Arial" panose="020B0604020202020204" pitchFamily="34" charset="0"/>
              </a:rPr>
              <a:t>finansējums nepārsniedz 3 000 000 euro</a:t>
            </a:r>
          </a:p>
          <a:p>
            <a:pPr marL="995363" lvl="2" indent="-400050">
              <a:spcBef>
                <a:spcPts val="600"/>
              </a:spcBef>
              <a:spcAft>
                <a:spcPts val="600"/>
              </a:spcAft>
              <a:buClr>
                <a:srgbClr val="000000"/>
              </a:buClr>
              <a:buFont typeface="Arial" panose="020B0604020202020204" pitchFamily="34" charset="0"/>
              <a:buChar char="•"/>
              <a:defRPr/>
            </a:pPr>
            <a:r>
              <a:rPr lang="lv-LV" sz="1600" b="1" dirty="0">
                <a:solidFill>
                  <a:schemeClr val="tx1"/>
                </a:solidFill>
                <a:latin typeface="Arial" panose="020B0604020202020204" pitchFamily="34" charset="0"/>
                <a:cs typeface="Arial" panose="020B0604020202020204" pitchFamily="34" charset="0"/>
              </a:rPr>
              <a:t>Projekta minimālais kopējo izmaksu apmērs nav mazāks par 50 000 euro</a:t>
            </a: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357188" lvl="1" indent="0" algn="ctr">
              <a:spcAft>
                <a:spcPts val="600"/>
              </a:spcAf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357188" lvl="1" indent="0" algn="ctr">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lgn="just">
              <a:buClr>
                <a:srgbClr val="000000"/>
              </a:buClr>
              <a:defRPr/>
            </a:pPr>
            <a:endParaRPr lang="lv-LV" altLang="lv-LV" b="1" dirty="0">
              <a:solidFill>
                <a:srgbClr val="2D2DB9"/>
              </a:solidFill>
              <a:cs typeface="Times New Roman" panose="02020603050405020304" pitchFamily="18" charset="0"/>
            </a:endParaRPr>
          </a:p>
        </p:txBody>
      </p:sp>
      <p:sp>
        <p:nvSpPr>
          <p:cNvPr id="8" name="Title 1"/>
          <p:cNvSpPr>
            <a:spLocks noGrp="1"/>
          </p:cNvSpPr>
          <p:nvPr>
            <p:ph type="title"/>
          </p:nvPr>
        </p:nvSpPr>
        <p:spPr>
          <a:xfrm>
            <a:off x="2484438" y="381000"/>
            <a:ext cx="6096000" cy="749300"/>
          </a:xfrm>
        </p:spPr>
        <p:txBody>
          <a:bodyPr/>
          <a:lstStyle/>
          <a:p>
            <a:pPr algn="ctr"/>
            <a:r>
              <a:rPr lang="lv-LV" altLang="lv-LV" sz="3600" dirty="0" smtClean="0"/>
              <a:t>Ieviešanas process (4)</a:t>
            </a:r>
            <a:endParaRPr lang="en-US" altLang="lv-LV" sz="3600" dirty="0" smtClean="0"/>
          </a:p>
        </p:txBody>
      </p:sp>
    </p:spTree>
    <p:extLst>
      <p:ext uri="{BB962C8B-B14F-4D97-AF65-F5344CB8AC3E}">
        <p14:creationId xmlns="" xmlns:p14="http://schemas.microsoft.com/office/powerpoint/2010/main" val="2362375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Placeholder 5"/>
          <p:cNvSpPr>
            <a:spLocks noGrp="1"/>
          </p:cNvSpPr>
          <p:nvPr>
            <p:ph type="body" sz="quarter" idx="12"/>
          </p:nvPr>
        </p:nvSpPr>
        <p:spPr/>
        <p:txBody>
          <a:bodyPr/>
          <a:lstStyle/>
          <a:p>
            <a:endParaRPr lang="lv-LV" altLang="lv-LV" smtClean="0"/>
          </a:p>
        </p:txBody>
      </p:sp>
      <p:sp>
        <p:nvSpPr>
          <p:cNvPr id="20485" name="Slide Number Placeholder 6"/>
          <p:cNvSpPr>
            <a:spLocks noGrp="1"/>
          </p:cNvSpPr>
          <p:nvPr>
            <p:ph type="sldNum" sz="quarter" idx="13"/>
          </p:nvPr>
        </p:nvSpPr>
        <p:spPr bwMode="auto">
          <a:noFill/>
          <a:ln>
            <a:miter lim="800000"/>
            <a:headEnd/>
            <a:tailEnd/>
          </a:ln>
        </p:spPr>
        <p:txBody>
          <a:bodyPr/>
          <a:lstStyle/>
          <a:p>
            <a:fld id="{5C797F73-7E75-4005-AB56-4211337DA146}" type="slidenum">
              <a:rPr lang="en-US" altLang="en-US"/>
              <a:pPr/>
              <a:t>7</a:t>
            </a:fld>
            <a:endParaRPr lang="en-US" altLang="en-US"/>
          </a:p>
        </p:txBody>
      </p:sp>
      <p:sp>
        <p:nvSpPr>
          <p:cNvPr id="20487" name="Content Placeholder 2"/>
          <p:cNvSpPr>
            <a:spLocks noGrp="1"/>
          </p:cNvSpPr>
          <p:nvPr>
            <p:ph idx="1"/>
          </p:nvPr>
        </p:nvSpPr>
        <p:spPr>
          <a:xfrm>
            <a:off x="395288" y="1093788"/>
            <a:ext cx="8229600" cy="5616575"/>
          </a:xfrm>
        </p:spPr>
        <p:txBody>
          <a:bodyPr/>
          <a:lstStyle/>
          <a:p>
            <a:pPr marL="0" indent="0">
              <a:buFont typeface="Arial" charset="0"/>
              <a:buNone/>
            </a:pPr>
            <a:endParaRPr lang="lv-LV" altLang="lv-LV" sz="1800" b="1" dirty="0" smtClean="0"/>
          </a:p>
          <a:p>
            <a:pPr marL="0" indent="0">
              <a:buFont typeface="Arial" charset="0"/>
              <a:buNone/>
            </a:pPr>
            <a:endParaRPr lang="lv-LV" altLang="lv-LV" sz="1800" b="1" dirty="0" smtClean="0"/>
          </a:p>
          <a:p>
            <a:pPr marL="0" indent="0">
              <a:buFont typeface="Arial" charset="0"/>
              <a:buNone/>
            </a:pPr>
            <a:r>
              <a:rPr lang="lv-LV" altLang="lv-LV" sz="1800" b="1" dirty="0" smtClean="0"/>
              <a:t>SAM 3.3.1. iznākuma un rezultāta rādītāji </a:t>
            </a:r>
            <a:r>
              <a:rPr lang="lv-LV" altLang="lv-LV" sz="1400" b="1" dirty="0" smtClean="0"/>
              <a:t>(bez </a:t>
            </a:r>
            <a:r>
              <a:rPr lang="lv-LV" altLang="lv-LV" sz="1400" b="1" dirty="0" err="1" smtClean="0"/>
              <a:t>virssaistībām</a:t>
            </a:r>
            <a:r>
              <a:rPr lang="lv-LV" altLang="lv-LV" sz="1400" b="1" dirty="0" smtClean="0"/>
              <a:t>)</a:t>
            </a: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None/>
            </a:pPr>
            <a:r>
              <a:rPr lang="lv-LV" altLang="lv-LV" sz="1800" b="1" dirty="0" smtClean="0"/>
              <a:t>SAM 5.6.2. iznākuma un rezultāta </a:t>
            </a:r>
            <a:r>
              <a:rPr lang="lv-LV" altLang="lv-LV" sz="1800" b="1" dirty="0"/>
              <a:t>rādītāji </a:t>
            </a:r>
            <a:r>
              <a:rPr lang="lv-LV" altLang="lv-LV" sz="1400" b="1" dirty="0"/>
              <a:t>(bez </a:t>
            </a:r>
            <a:r>
              <a:rPr lang="lv-LV" altLang="lv-LV" sz="1400" b="1" dirty="0" err="1"/>
              <a:t>virssaistībām</a:t>
            </a:r>
            <a:r>
              <a:rPr lang="lv-LV" altLang="lv-LV" sz="1400" b="1" dirty="0"/>
              <a:t>)</a:t>
            </a:r>
          </a:p>
          <a:p>
            <a:pPr marL="0" indent="0">
              <a:buFont typeface="Arial" charset="0"/>
              <a:buNone/>
            </a:pPr>
            <a:endParaRPr lang="lv-LV" altLang="lv-LV" sz="1800" b="1" dirty="0" smtClean="0"/>
          </a:p>
          <a:p>
            <a:pPr marL="0" indent="0">
              <a:buFont typeface="Arial" charset="0"/>
              <a:buNone/>
            </a:pPr>
            <a:endParaRPr lang="lv-LV" altLang="lv-LV" sz="2800" dirty="0" smtClean="0">
              <a:solidFill>
                <a:srgbClr val="FF0000"/>
              </a:solidFill>
            </a:endParaRPr>
          </a:p>
          <a:p>
            <a:pPr marL="0" indent="0"/>
            <a:endParaRPr lang="lv-LV" altLang="lv-LV" sz="2800" dirty="0" smtClean="0">
              <a:solidFill>
                <a:srgbClr val="FF0000"/>
              </a:solidFill>
            </a:endParaRPr>
          </a:p>
          <a:p>
            <a:pPr marL="0" indent="0">
              <a:buFont typeface="Arial" charset="0"/>
              <a:buNone/>
            </a:pPr>
            <a:endParaRPr lang="en-US" altLang="lv-LV" sz="2800" dirty="0" smtClean="0">
              <a:solidFill>
                <a:srgbClr val="FF0000"/>
              </a:solidFill>
            </a:endParaRPr>
          </a:p>
        </p:txBody>
      </p:sp>
      <p:pic>
        <p:nvPicPr>
          <p:cNvPr id="20488" name="Picture 9"/>
          <p:cNvPicPr>
            <a:picLocks noChangeAspect="1"/>
          </p:cNvPicPr>
          <p:nvPr/>
        </p:nvPicPr>
        <p:blipFill>
          <a:blip r:embed="rId2" cstate="print"/>
          <a:srcRect/>
          <a:stretch>
            <a:fillRect/>
          </a:stretch>
        </p:blipFill>
        <p:spPr bwMode="auto">
          <a:xfrm>
            <a:off x="436563" y="2133600"/>
            <a:ext cx="7869237" cy="2381250"/>
          </a:xfrm>
          <a:prstGeom prst="rect">
            <a:avLst/>
          </a:prstGeom>
          <a:noFill/>
          <a:ln w="9525">
            <a:noFill/>
            <a:miter lim="800000"/>
            <a:headEnd/>
            <a:tailEnd/>
          </a:ln>
        </p:spPr>
      </p:pic>
      <p:sp>
        <p:nvSpPr>
          <p:cNvPr id="9"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rezultāti (1)</a:t>
            </a:r>
          </a:p>
        </p:txBody>
      </p:sp>
      <p:grpSp>
        <p:nvGrpSpPr>
          <p:cNvPr id="4" name="Group 3"/>
          <p:cNvGrpSpPr/>
          <p:nvPr/>
        </p:nvGrpSpPr>
        <p:grpSpPr>
          <a:xfrm>
            <a:off x="395288" y="5068888"/>
            <a:ext cx="7975600" cy="1641475"/>
            <a:chOff x="395288" y="5068888"/>
            <a:chExt cx="7975600" cy="1641475"/>
          </a:xfrm>
        </p:grpSpPr>
        <p:pic>
          <p:nvPicPr>
            <p:cNvPr id="20489" name="Picture 10"/>
            <p:cNvPicPr>
              <a:picLocks noChangeAspect="1"/>
            </p:cNvPicPr>
            <p:nvPr/>
          </p:nvPicPr>
          <p:blipFill>
            <a:blip r:embed="rId3" cstate="print"/>
            <a:srcRect/>
            <a:stretch>
              <a:fillRect/>
            </a:stretch>
          </p:blipFill>
          <p:spPr bwMode="auto">
            <a:xfrm>
              <a:off x="395288" y="5068888"/>
              <a:ext cx="7975600" cy="1641475"/>
            </a:xfrm>
            <a:prstGeom prst="rect">
              <a:avLst/>
            </a:prstGeom>
            <a:noFill/>
            <a:ln w="9525">
              <a:noFill/>
              <a:miter lim="800000"/>
              <a:headEnd/>
              <a:tailEnd/>
            </a:ln>
          </p:spPr>
        </p:pic>
        <p:pic>
          <p:nvPicPr>
            <p:cNvPr id="2" name="Picture 1"/>
            <p:cNvPicPr>
              <a:picLocks noChangeAspect="1"/>
            </p:cNvPicPr>
            <p:nvPr/>
          </p:nvPicPr>
          <p:blipFill>
            <a:blip r:embed="rId4" cstate="print"/>
            <a:stretch>
              <a:fillRect/>
            </a:stretch>
          </p:blipFill>
          <p:spPr>
            <a:xfrm>
              <a:off x="6638017" y="5754697"/>
              <a:ext cx="714286" cy="183180"/>
            </a:xfrm>
            <a:prstGeom prst="rect">
              <a:avLst/>
            </a:prstGeom>
          </p:spPr>
        </p:pic>
        <p:sp>
          <p:nvSpPr>
            <p:cNvPr id="3" name="TextBox 2"/>
            <p:cNvSpPr txBox="1"/>
            <p:nvPr/>
          </p:nvSpPr>
          <p:spPr>
            <a:xfrm>
              <a:off x="6866617" y="5721843"/>
              <a:ext cx="815340" cy="292388"/>
            </a:xfrm>
            <a:prstGeom prst="rect">
              <a:avLst/>
            </a:prstGeom>
            <a:noFill/>
          </p:spPr>
          <p:txBody>
            <a:bodyPr wrap="square" rtlCol="0">
              <a:spAutoFit/>
            </a:bodyPr>
            <a:lstStyle/>
            <a:p>
              <a:r>
                <a:rPr lang="lv-LV" sz="1300" dirty="0" smtClean="0"/>
                <a:t>3 880</a:t>
              </a:r>
              <a:endParaRPr lang="lv-LV" sz="1300"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145175" y="1547546"/>
            <a:ext cx="6096000" cy="870991"/>
          </a:xfrm>
        </p:spPr>
        <p:txBody>
          <a:bodyPr/>
          <a:lstStyle/>
          <a:p>
            <a:r>
              <a:rPr lang="lv-LV" altLang="lv-LV" dirty="0" smtClean="0"/>
              <a:t>Izslēgtās nozares – nozares, kuru rezultātus neieskaita</a:t>
            </a:r>
            <a:endParaRPr lang="en-US" altLang="lv-LV" dirty="0" smtClean="0"/>
          </a:p>
        </p:txBody>
      </p:sp>
      <p:sp>
        <p:nvSpPr>
          <p:cNvPr id="22531" name="Slide Number Placeholder 5"/>
          <p:cNvSpPr>
            <a:spLocks noGrp="1"/>
          </p:cNvSpPr>
          <p:nvPr>
            <p:ph type="sldNum" sz="quarter" idx="13"/>
          </p:nvPr>
        </p:nvSpPr>
        <p:spPr bwMode="auto">
          <a:noFill/>
          <a:ln>
            <a:miter lim="800000"/>
            <a:headEnd/>
            <a:tailEnd/>
          </a:ln>
        </p:spPr>
        <p:txBody>
          <a:bodyPr/>
          <a:lstStyle/>
          <a:p>
            <a:fld id="{DA849D74-0E3E-4780-BA26-DFB037D8F1D4}" type="slidenum">
              <a:rPr lang="en-US" altLang="en-US"/>
              <a:pPr/>
              <a:t>8</a:t>
            </a:fld>
            <a:endParaRPr lang="en-US" altLang="en-US"/>
          </a:p>
        </p:txBody>
      </p:sp>
      <p:sp>
        <p:nvSpPr>
          <p:cNvPr id="7" name="TextBox 6"/>
          <p:cNvSpPr txBox="1"/>
          <p:nvPr/>
        </p:nvSpPr>
        <p:spPr>
          <a:xfrm>
            <a:off x="0" y="2418537"/>
            <a:ext cx="8923338" cy="4046538"/>
          </a:xfrm>
          <a:prstGeom prst="rect">
            <a:avLst/>
          </a:prstGeom>
          <a:noFill/>
        </p:spPr>
        <p:txBody>
          <a:bodyPr>
            <a:spAutoFit/>
          </a:bodyPr>
          <a:lstStyle/>
          <a:p>
            <a:pPr marL="914400" lvl="2" indent="0">
              <a:spcBef>
                <a:spcPts val="500"/>
              </a:spcBef>
              <a:spcAft>
                <a:spcPts val="500"/>
              </a:spcAft>
              <a:defRPr/>
            </a:pPr>
            <a:r>
              <a:rPr lang="lv-LV" sz="1400" b="1" dirty="0">
                <a:latin typeface="Arial" panose="020B0604020202020204" pitchFamily="34" charset="0"/>
              </a:rPr>
              <a:t>Komersanta pamatdarbībā (nepārsniedz 50 procentus no neto apgrozījuma) projekta īstenošanas vietā</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Elektroenerģija, gāzes apgāde, siltumapgāde, izņemot gaisa kondicionēšana</a:t>
            </a:r>
            <a:endParaRPr lang="en-GB" sz="1400" dirty="0">
              <a:latin typeface="Arial" panose="020B0604020202020204" pitchFamily="34" charset="0"/>
            </a:endParaRP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Ūdens apgāde; notekūdeņu, atkritumu apsaimniekošana un sanācija, izņemot otrreizējo pārstrādi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Vairumtirdzniecība un mazumtirdzniecība, izņemot automobiļu un motociklu remontu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Finanšu un apdrošināšanas darbības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Operācijas ar nekustamo īpašumu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Centrālo biroju darbība un konsultēšana komercdarbībā un vadībzinībās Valsts pārvalde un aizsardzība, obligātā sociālā apdrošināšana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Azartspēles un derības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Tabakas audzēšana  un tabakas izstrādājumu ražošana </a:t>
            </a:r>
          </a:p>
          <a:p>
            <a:pPr marL="1200150" lvl="2" indent="-285750">
              <a:spcBef>
                <a:spcPts val="500"/>
              </a:spcBef>
              <a:spcAft>
                <a:spcPts val="500"/>
              </a:spcAft>
              <a:buFont typeface="Arial" panose="020B0604020202020204" pitchFamily="34" charset="0"/>
              <a:buChar char="•"/>
              <a:defRPr/>
            </a:pPr>
            <a:r>
              <a:rPr lang="lv-LV" sz="1400" dirty="0" err="1">
                <a:latin typeface="Arial" panose="020B0604020202020204" pitchFamily="34" charset="0"/>
              </a:rPr>
              <a:t>Ārpusteritoriālo</a:t>
            </a:r>
            <a:r>
              <a:rPr lang="lv-LV" sz="1400" dirty="0">
                <a:latin typeface="Arial" panose="020B0604020202020204" pitchFamily="34" charset="0"/>
              </a:rPr>
              <a:t> organizāciju un institūciju darbība</a:t>
            </a:r>
            <a:endParaRPr lang="en-GB" sz="1400" dirty="0">
              <a:latin typeface="Arial" panose="020B0604020202020204" pitchFamily="34" charset="0"/>
            </a:endParaRPr>
          </a:p>
        </p:txBody>
      </p:sp>
      <p:sp>
        <p:nvSpPr>
          <p:cNvPr id="8"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475" y="1466850"/>
            <a:ext cx="8061325" cy="5043488"/>
          </a:xfrm>
          <a:solidFill>
            <a:schemeClr val="bg1">
              <a:alpha val="65000"/>
            </a:schemeClr>
          </a:solidFill>
        </p:spPr>
        <p:txBody>
          <a:bodyPr>
            <a:noAutofit/>
          </a:bodyPr>
          <a:lstStyle/>
          <a:p>
            <a:pPr lvl="3" algn="just">
              <a:defRPr/>
            </a:pPr>
            <a:endParaRPr lang="lv-LV" sz="1600" b="1" dirty="0" smtClean="0">
              <a:latin typeface="Arial" pitchFamily="34" charset="0"/>
              <a:cs typeface="Arial" pitchFamily="34" charset="0"/>
            </a:endParaRPr>
          </a:p>
          <a:p>
            <a:pPr marL="469900" lvl="1" indent="0" algn="just">
              <a:buFont typeface="Arial" charset="0"/>
              <a:buNone/>
              <a:defRPr/>
            </a:pPr>
            <a:r>
              <a:rPr lang="lv-LV" sz="1600" b="1" dirty="0" smtClean="0">
                <a:latin typeface="Arial" pitchFamily="34" charset="0"/>
                <a:cs typeface="Arial" pitchFamily="34" charset="0"/>
              </a:rPr>
              <a:t>		</a:t>
            </a:r>
            <a:endParaRPr lang="lv-LV" sz="1600" dirty="0" smtClean="0">
              <a:latin typeface="Arial" pitchFamily="34" charset="0"/>
              <a:cs typeface="Arial"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Sasniegšanas periods </a:t>
            </a:r>
            <a:r>
              <a:rPr lang="lv-LV" sz="1600" dirty="0" smtClean="0">
                <a:latin typeface="Arial" pitchFamily="34" charset="0"/>
                <a:cs typeface="Arial" pitchFamily="34" charset="0"/>
              </a:rPr>
              <a:t>– iepriekšējais kalendārais gads pirms projekta (pašvaldības) iesniegšanas un 3 kalendārie gadi pēc projekta (pašvaldības);</a:t>
            </a:r>
          </a:p>
          <a:p>
            <a:pPr lvl="2" algn="just">
              <a:buFont typeface="Arial" panose="020B0604020202020204" pitchFamily="34" charset="0"/>
              <a:buChar char="•"/>
              <a:defRPr/>
            </a:pPr>
            <a:r>
              <a:rPr lang="lv-LV" sz="1600" dirty="0" smtClean="0">
                <a:latin typeface="Arial" pitchFamily="34" charset="0"/>
                <a:cs typeface="Arial" pitchFamily="34" charset="0"/>
              </a:rPr>
              <a:t>Izņēmums – projektiem līdz 2016.gada 1.jūnijam pirmo kalendāro gadu skaita 2014.g. </a:t>
            </a:r>
          </a:p>
          <a:p>
            <a:pPr lvl="2" algn="just">
              <a:buFont typeface="Arial" panose="020B0604020202020204" pitchFamily="34" charset="0"/>
              <a:buChar char="•"/>
              <a:defRPr/>
            </a:pPr>
            <a:endParaRPr lang="lv-LV" sz="1600" dirty="0" smtClean="0">
              <a:latin typeface="Arial" pitchFamily="34" charset="0"/>
              <a:cs typeface="Arial" pitchFamily="34" charset="0"/>
            </a:endParaRPr>
          </a:p>
          <a:p>
            <a:pPr lvl="2" algn="just">
              <a:buFont typeface="Arial" panose="020B0604020202020204" pitchFamily="34" charset="0"/>
              <a:buChar char="•"/>
              <a:defRPr/>
            </a:pPr>
            <a:endParaRPr lang="lv-LV" sz="1100" dirty="0" smtClean="0">
              <a:latin typeface="Arial" pitchFamily="34" charset="0"/>
              <a:cs typeface="Arial"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Vidējie sasniedzamie iznākuma rādītāji projektā (</a:t>
            </a:r>
            <a:r>
              <a:rPr lang="lv-LV" sz="1600" b="1" dirty="0" smtClean="0">
                <a:solidFill>
                  <a:schemeClr val="accent1"/>
                </a:solidFill>
                <a:latin typeface="Arial" pitchFamily="34" charset="0"/>
                <a:cs typeface="Arial" pitchFamily="34" charset="0"/>
              </a:rPr>
              <a:t>vienlaikus</a:t>
            </a:r>
            <a:r>
              <a:rPr lang="lv-LV" sz="1600" b="1" dirty="0" smtClean="0">
                <a:latin typeface="Arial" pitchFamily="34" charset="0"/>
                <a:cs typeface="Arial" pitchFamily="34" charset="0"/>
              </a:rPr>
              <a:t>):</a:t>
            </a: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2" algn="just">
              <a:buFont typeface="Arial" panose="020B0604020202020204" pitchFamily="34" charset="0"/>
              <a:buChar char="•"/>
              <a:defRPr/>
            </a:pPr>
            <a:r>
              <a:rPr lang="lv-LV" sz="1600" b="1" dirty="0" smtClean="0">
                <a:latin typeface="Arial" pitchFamily="34" charset="0"/>
                <a:cs typeface="Arial" pitchFamily="34" charset="0"/>
              </a:rPr>
              <a:t>Jaunas darba vietas  </a:t>
            </a:r>
            <a:r>
              <a:rPr lang="lv-LV" sz="1600" dirty="0" smtClean="0">
                <a:latin typeface="Arial" pitchFamily="34" charset="0"/>
                <a:cs typeface="Arial" pitchFamily="34" charset="0"/>
              </a:rPr>
              <a:t>- vidēji vienas jaunas darbavietas radīšanai iegulda ne vairāk kā 41 000 </a:t>
            </a:r>
            <a:r>
              <a:rPr lang="lv-LV" sz="1600" i="1" dirty="0" smtClean="0">
                <a:latin typeface="Arial" pitchFamily="34" charset="0"/>
                <a:cs typeface="Arial" pitchFamily="34" charset="0"/>
              </a:rPr>
              <a:t>euro</a:t>
            </a:r>
            <a:r>
              <a:rPr lang="lv-LV" sz="1600" dirty="0" smtClean="0">
                <a:latin typeface="Arial" pitchFamily="34" charset="0"/>
                <a:cs typeface="Arial" pitchFamily="34" charset="0"/>
              </a:rPr>
              <a:t> ERAF finansējuma (</a:t>
            </a:r>
            <a:r>
              <a:rPr lang="lv-LV" sz="1600" b="1" dirty="0" smtClean="0">
                <a:latin typeface="Arial" pitchFamily="34" charset="0"/>
                <a:cs typeface="Arial" pitchFamily="34" charset="0"/>
              </a:rPr>
              <a:t>A</a:t>
            </a:r>
            <a:r>
              <a:rPr lang="lv-LV" sz="1600" dirty="0" smtClean="0">
                <a:latin typeface="Arial" pitchFamily="34" charset="0"/>
                <a:cs typeface="Arial" pitchFamily="34" charset="0"/>
              </a:rPr>
              <a:t>)</a:t>
            </a:r>
            <a:endParaRPr lang="lv-LV" sz="1600" dirty="0">
              <a:latin typeface="Arial" pitchFamily="34" charset="0"/>
              <a:cs typeface="Arial" pitchFamily="34" charset="0"/>
            </a:endParaRPr>
          </a:p>
          <a:p>
            <a:pPr lvl="2" algn="just">
              <a:buFont typeface="Arial" panose="020B0604020202020204" pitchFamily="34" charset="0"/>
              <a:buChar char="•"/>
              <a:defRPr/>
            </a:pPr>
            <a:endParaRPr lang="lv-LV" sz="1100" dirty="0" smtClean="0">
              <a:latin typeface="Arial" pitchFamily="34" charset="0"/>
              <a:cs typeface="Arial" pitchFamily="34" charset="0"/>
            </a:endParaRPr>
          </a:p>
          <a:p>
            <a:pPr lvl="2" algn="just">
              <a:buFont typeface="Arial" panose="020B0604020202020204" pitchFamily="34" charset="0"/>
              <a:buChar char="•"/>
              <a:defRPr/>
            </a:pPr>
            <a:r>
              <a:rPr lang="lv-LV" sz="1600" b="1" dirty="0" smtClean="0">
                <a:latin typeface="Arial" pitchFamily="34" charset="0"/>
                <a:cs typeface="Arial" pitchFamily="34" charset="0"/>
              </a:rPr>
              <a:t>Piesaista komersanta investīcijas - </a:t>
            </a:r>
            <a:r>
              <a:rPr lang="lv-LV" sz="1600" dirty="0" smtClean="0">
                <a:latin typeface="Arial" pitchFamily="34" charset="0"/>
                <a:cs typeface="Arial" pitchFamily="34" charset="0"/>
              </a:rPr>
              <a:t>vismaz viena </a:t>
            </a:r>
            <a:r>
              <a:rPr lang="lv-LV" sz="1600" i="1" dirty="0" smtClean="0">
                <a:latin typeface="Arial" pitchFamily="34" charset="0"/>
                <a:cs typeface="Arial" pitchFamily="34" charset="0"/>
              </a:rPr>
              <a:t>euro</a:t>
            </a:r>
            <a:r>
              <a:rPr lang="lv-LV" sz="1600" dirty="0" smtClean="0">
                <a:latin typeface="Arial" pitchFamily="34" charset="0"/>
                <a:cs typeface="Arial" pitchFamily="34" charset="0"/>
              </a:rPr>
              <a:t> apmērā uz vienu </a:t>
            </a:r>
            <a:r>
              <a:rPr lang="lv-LV" sz="1600" i="1" dirty="0" smtClean="0">
                <a:latin typeface="Arial" pitchFamily="34" charset="0"/>
                <a:cs typeface="Arial" pitchFamily="34" charset="0"/>
              </a:rPr>
              <a:t>euro</a:t>
            </a:r>
            <a:r>
              <a:rPr lang="lv-LV" sz="1600" dirty="0" smtClean="0">
                <a:latin typeface="Arial" pitchFamily="34" charset="0"/>
                <a:cs typeface="Arial" pitchFamily="34" charset="0"/>
              </a:rPr>
              <a:t> ERAF finansējuma (</a:t>
            </a:r>
            <a:r>
              <a:rPr lang="lv-LV" sz="1600" b="1" dirty="0" smtClean="0">
                <a:latin typeface="Arial" pitchFamily="34" charset="0"/>
                <a:cs typeface="Arial" pitchFamily="34" charset="0"/>
              </a:rPr>
              <a:t>B</a:t>
            </a:r>
            <a:r>
              <a:rPr lang="lv-LV" sz="1600" dirty="0" smtClean="0">
                <a:latin typeface="Arial" pitchFamily="34" charset="0"/>
                <a:cs typeface="Arial" pitchFamily="34" charset="0"/>
              </a:rPr>
              <a:t>)</a:t>
            </a:r>
            <a:endParaRPr lang="lv-LV" sz="1600" dirty="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a:defRPr/>
            </a:pPr>
            <a:endParaRPr lang="lv-LV" sz="1600" dirty="0">
              <a:latin typeface="Arial" pitchFamily="34" charset="0"/>
              <a:ea typeface="+mn-ea"/>
              <a:cs typeface="Arial" pitchFamily="34" charset="0"/>
            </a:endParaRPr>
          </a:p>
          <a:p>
            <a:pPr marL="469900" lvl="1" indent="0" algn="just">
              <a:buFont typeface="Arial" charset="0"/>
              <a:buNone/>
              <a:defRPr/>
            </a:pPr>
            <a:endParaRPr lang="lv-LV" sz="1600" dirty="0" smtClean="0">
              <a:latin typeface="Arial" pitchFamily="34" charset="0"/>
              <a:cs typeface="Arial" pitchFamily="34" charset="0"/>
            </a:endParaRPr>
          </a:p>
          <a:p>
            <a:pPr algn="just">
              <a:defRPr/>
            </a:pPr>
            <a:endParaRPr lang="lv-LV" sz="1400" dirty="0">
              <a:latin typeface="Arial" pitchFamily="34" charset="0"/>
              <a:cs typeface="Arial" pitchFamily="34" charset="0"/>
            </a:endParaRPr>
          </a:p>
        </p:txBody>
      </p:sp>
      <p:sp>
        <p:nvSpPr>
          <p:cNvPr id="21508" name="Slide Number Placeholder 5"/>
          <p:cNvSpPr>
            <a:spLocks noGrp="1"/>
          </p:cNvSpPr>
          <p:nvPr>
            <p:ph type="sldNum" sz="quarter" idx="13"/>
          </p:nvPr>
        </p:nvSpPr>
        <p:spPr bwMode="auto">
          <a:noFill/>
          <a:ln>
            <a:miter lim="800000"/>
            <a:headEnd/>
            <a:tailEnd/>
          </a:ln>
        </p:spPr>
        <p:txBody>
          <a:bodyPr/>
          <a:lstStyle/>
          <a:p>
            <a:fld id="{4D3A3D1F-ABBA-4644-9345-D0E927F6AB35}" type="slidenum">
              <a:rPr lang="en-US" altLang="en-US"/>
              <a:pPr/>
              <a:t>9</a:t>
            </a:fld>
            <a:endParaRPr lang="en-US" altLang="en-US"/>
          </a:p>
        </p:txBody>
      </p:sp>
      <p:sp>
        <p:nvSpPr>
          <p:cNvPr id="6"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(3)</a:t>
            </a:r>
          </a:p>
        </p:txBody>
      </p:sp>
    </p:spTree>
    <p:extLst>
      <p:ext uri="{BB962C8B-B14F-4D97-AF65-F5344CB8AC3E}">
        <p14:creationId xmlns="" xmlns:p14="http://schemas.microsoft.com/office/powerpoint/2010/main" val="2278610247"/>
      </p:ext>
    </p:extLst>
  </p:cSld>
  <p:clrMapOvr>
    <a:masterClrMapping/>
  </p:clrMapOvr>
  <p:timing>
    <p:tnLst>
      <p:par>
        <p:cTn id="1" dur="indefinite" restart="never" nodeType="tmRoot"/>
      </p:par>
    </p:tnLst>
  </p:timing>
</p:sld>
</file>

<file path=ppt/theme/theme1.xml><?xml version="1.0" encoding="utf-8"?>
<a:theme xmlns:a="http://schemas.openxmlformats.org/drawingml/2006/main" name="89_Prezentacija_templateLV">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tullapa_kontaktinformacij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8703</TotalTime>
  <Words>2334</Words>
  <Application>Microsoft Office PowerPoint</Application>
  <PresentationFormat>On-screen Show (4:3)</PresentationFormat>
  <Paragraphs>443</Paragraphs>
  <Slides>26</Slides>
  <Notes>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89_Prezentacija_templateLV</vt:lpstr>
      <vt:lpstr>Atbalsts publiskai infrastruktūrai uzņēmējdarbības veicināšanai un degradēto teritoriju atjaunošanai   (SAM 3.3.1. un SAM 5.6.2.)  Reģionālais seminārs Cēsīs, 04.11.2015.</vt:lpstr>
      <vt:lpstr> Saturs</vt:lpstr>
      <vt:lpstr>Ieviešanas process (1)</vt:lpstr>
      <vt:lpstr>Ieviešanas process (2)</vt:lpstr>
      <vt:lpstr>Ieviešanas process (3)</vt:lpstr>
      <vt:lpstr>Ieviešanas process (4)</vt:lpstr>
      <vt:lpstr>Slide 7</vt:lpstr>
      <vt:lpstr>Izslēgtās nozares – nozares, kuru rezultātus neieskaita</vt:lpstr>
      <vt:lpstr>Slide 9</vt:lpstr>
      <vt:lpstr>Slide 10</vt:lpstr>
      <vt:lpstr>Slide 11</vt:lpstr>
      <vt:lpstr>Slide 12</vt:lpstr>
      <vt:lpstr>Atbalstāmās darbības</vt:lpstr>
      <vt:lpstr>Attiecināmās izmaksas (1)</vt:lpstr>
      <vt:lpstr>Slide 15</vt:lpstr>
      <vt:lpstr>Atbalsta intensitāte</vt:lpstr>
      <vt:lpstr>Projekta iesniedzējs</vt:lpstr>
      <vt:lpstr>Sadarbība projektā</vt:lpstr>
      <vt:lpstr>Elektroenerģijas un gāzes infrastruktūras ierīkošana – </vt:lpstr>
      <vt:lpstr>Elektroenerģijas un gāzes infrastruktūras ierīkošana – </vt:lpstr>
      <vt:lpstr>Kādā īpašumā var ieguldīt?</vt:lpstr>
      <vt:lpstr>Nekustamā īpašuma izmantošana</vt:lpstr>
      <vt:lpstr>Citi nosacījumi, kas jāņem vērā</vt:lpstr>
      <vt:lpstr>Projekta piemērs  - funkcionāls savienojums (1)</vt:lpstr>
      <vt:lpstr>Projekta piemērs  - ēkas, teritorijas ar komunikācijām (elektrība, gāze, ūdens)</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Ritvars Timermanis</dc:creator>
  <cp:lastModifiedBy>jutas</cp:lastModifiedBy>
  <cp:revision>754</cp:revision>
  <dcterms:created xsi:type="dcterms:W3CDTF">2014-11-20T14:46:47Z</dcterms:created>
  <dcterms:modified xsi:type="dcterms:W3CDTF">2015-11-03T13:25:31Z</dcterms:modified>
</cp:coreProperties>
</file>