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6" r:id="rId3"/>
    <p:sldId id="378" r:id="rId4"/>
    <p:sldId id="374" r:id="rId5"/>
    <p:sldId id="379" r:id="rId6"/>
    <p:sldId id="380" r:id="rId7"/>
    <p:sldId id="383" r:id="rId8"/>
    <p:sldId id="385" r:id="rId9"/>
    <p:sldId id="381" r:id="rId10"/>
    <p:sldId id="315" r:id="rId11"/>
  </p:sldIdLst>
  <p:sldSz cx="9144000" cy="6858000" type="screen4x3"/>
  <p:notesSz cx="6797675" cy="9928225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8F8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39" autoAdjust="0"/>
  </p:normalViewPr>
  <p:slideViewPr>
    <p:cSldViewPr snapToGrid="0" snapToObjects="1"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200" cy="4969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46" y="1"/>
            <a:ext cx="2945199" cy="4969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642B4-E642-434F-AFF4-9A068913B15D}" type="datetimeFigureOut">
              <a:rPr lang="lv-LV" smtClean="0"/>
              <a:pPr/>
              <a:t>2015.11.03.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09"/>
            <a:ext cx="2945200" cy="4969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46" y="9431309"/>
            <a:ext cx="2945199" cy="4969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72D2E-F6EF-4757-92DE-F21A024060D1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282533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EEE3-63D5-4F1B-96A6-0544F03D5CA7}" type="datetimeFigureOut">
              <a:rPr lang="lv-LV"/>
              <a:pPr>
                <a:defRPr/>
              </a:pPr>
              <a:t>2015.11.03.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1910159-CA03-4E69-8D5D-CEA946B072B5}" type="slidenum">
              <a:rPr lang="lv-LV" altLang="en-US"/>
              <a:pPr/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69631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2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1002765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altLang="lv-LV" dirty="0" smtClean="0">
                <a:latin typeface="Times New Roman" panose="02020603050405020304" pitchFamily="18" charset="0"/>
              </a:rPr>
              <a:t>Specifiskā iznākuma rādītajam ir noteikta starpposma vērtība – 2018.gadā </a:t>
            </a:r>
            <a:r>
              <a:rPr lang="lv-LV" altLang="lv-LV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lv-LV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oslēgti līgumi, kas atbalstītajos projektos paredz šķiroto atkritumu apjoma palielinājumu par 20 000 tonnu gadā.</a:t>
            </a:r>
          </a:p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3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977528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4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1325455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5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3802845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6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387452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7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1251886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8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537455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9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xmlns="" val="986627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5981D61F-D6BD-4FEB-9A5C-F199CA74E3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34921352-00E6-43BA-96DC-22DFC2723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5E39C3-2AD2-4A50-B574-157D3868E8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111802-44A6-447B-B2F2-79C8676CFC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15ACEF5C-3B99-40D5-9AE1-5D76932D91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E7DF0337-2A95-4AA3-AC19-93854817A1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031638D6-9A3B-4376-B4E3-B5F4B10698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text styles</a:t>
            </a:r>
          </a:p>
          <a:p>
            <a:pPr lvl="1"/>
            <a:r>
              <a:rPr lang="en-US" altLang="lv-LV" smtClean="0"/>
              <a:t>Second level</a:t>
            </a:r>
          </a:p>
          <a:p>
            <a:pPr lvl="2"/>
            <a:r>
              <a:rPr lang="en-US" altLang="lv-LV" smtClean="0"/>
              <a:t>Third level</a:t>
            </a:r>
          </a:p>
          <a:p>
            <a:pPr lvl="3"/>
            <a:r>
              <a:rPr lang="en-US" altLang="lv-LV" smtClean="0"/>
              <a:t>Fourth level</a:t>
            </a:r>
          </a:p>
          <a:p>
            <a:pPr lvl="4"/>
            <a:r>
              <a:rPr lang="en-US" altLang="lv-LV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6D689-F42F-4DD6-80D9-232906890C43}" type="datetime1">
              <a:rPr lang="en-US"/>
              <a:pPr>
                <a:defRPr/>
              </a:pPr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3E5E1C4-FFBA-4FC8-B698-4B6B52098E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46056" y="3494817"/>
            <a:ext cx="7772400" cy="207083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lv-LV" altLang="lv-LV" sz="27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Investīcijas atkritumu apsaimniekošanas nozarē 2014.-2020.gada Eiropas Savienības finanšu plānošanas periodā</a:t>
            </a:r>
            <a:endParaRPr lang="lv-LV" altLang="lv-LV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6" name="Picture 5" descr="g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712" y="5565648"/>
            <a:ext cx="3838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371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b="1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Paldies par uzmanību</a:t>
            </a:r>
            <a:r>
              <a:rPr lang="lv-LV" altLang="lv-LV" sz="4000" b="1" dirty="0" smtClean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!</a:t>
            </a: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2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31638D6-9A3B-4376-B4E3-B5F4B106986B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7" y="342515"/>
            <a:ext cx="7110663" cy="674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SAM 5.2.1. Veicināt dažāda veida atkritumu atkārtotu izmantošanu, pārstrādi un reģenerāciju</a:t>
            </a:r>
          </a:p>
        </p:txBody>
      </p:sp>
      <p:pic>
        <p:nvPicPr>
          <p:cNvPr id="9" name="Picture 2" descr="http://1.bp.blogspot.com/-pErMUb8d0iI/Tlog43Z53ZI/AAAAAAAAEkE/D2PXF266P4g/s1600/money+tree+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8575" y="1210169"/>
            <a:ext cx="8286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657600" y="1292486"/>
            <a:ext cx="5369440" cy="9694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lv-LV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Kohēzijas fonds (35%) – 41 342 252 </a:t>
            </a:r>
            <a:r>
              <a:rPr lang="lv-LV" sz="2000" b="1" i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lv-LV" sz="2000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Kopējās 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investīcijas: </a:t>
            </a:r>
            <a:r>
              <a:rPr lang="lv-LV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118 120 720 </a:t>
            </a:r>
            <a:r>
              <a:rPr lang="lv-LV" sz="2000" b="1" i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lv-LV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Privātais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līdzfinansējums (65%) - 76 778 468 </a:t>
            </a:r>
            <a:r>
              <a:rPr lang="lv-LV" i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lv-LV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8764683"/>
              </p:ext>
            </p:extLst>
          </p:nvPr>
        </p:nvGraphicFramePr>
        <p:xfrm>
          <a:off x="588332" y="2537518"/>
          <a:ext cx="8250868" cy="745309"/>
        </p:xfrm>
        <a:graphic>
          <a:graphicData uri="http://schemas.openxmlformats.org/drawingml/2006/table">
            <a:tbl>
              <a:tblPr bandRow="1">
                <a:tableStyleId>{69C7853C-536D-4A76-A0AE-DD22124D55A5}</a:tableStyleId>
              </a:tblPr>
              <a:tblGrid>
                <a:gridCol w="4125434"/>
                <a:gridCol w="4125434"/>
              </a:tblGrid>
              <a:tr h="745309">
                <a:tc>
                  <a:txBody>
                    <a:bodyPr/>
                    <a:lstStyle/>
                    <a:p>
                      <a:pPr algn="ctr"/>
                      <a:r>
                        <a:rPr lang="lv-LV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5.2.1.1. pasākums – </a:t>
                      </a:r>
                      <a:r>
                        <a:rPr lang="lv-LV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savākšanas sistēmas</a:t>
                      </a:r>
                      <a:r>
                        <a:rPr lang="lv-LV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attīstība</a:t>
                      </a:r>
                      <a:endParaRPr lang="lv-LV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5.2.1.2. pasākums – </a:t>
                      </a:r>
                      <a:r>
                        <a:rPr lang="lv-LV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atkritumu pārstrāde</a:t>
                      </a:r>
                      <a:r>
                        <a:rPr lang="lv-LV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 reģenerācija</a:t>
                      </a:r>
                      <a:endParaRPr lang="lv-LV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34488" y="3436020"/>
            <a:ext cx="4572000" cy="283667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b="1" u="sng" dirty="0" smtClean="0">
                <a:solidFill>
                  <a:srgbClr val="00B05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Rezultāti (saskaņā ar esošo DP):</a:t>
            </a:r>
            <a:endParaRPr lang="lv-LV" altLang="lv-LV" b="1" u="sng" dirty="0">
              <a:solidFill>
                <a:srgbClr val="00B05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marL="269875" lvl="1" indent="-269875" algn="just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I. 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Pārstrādātais </a:t>
            </a:r>
            <a:r>
              <a:rPr lang="lv-LV" altLang="lv-LV" dirty="0">
                <a:latin typeface="Arial" panose="020B0604020202020204" pitchFamily="34" charset="0"/>
                <a:ea typeface="MS PGothic" panose="020B0600070205080204" pitchFamily="34" charset="-128"/>
              </a:rPr>
              <a:t>un reģenerētais atkritumu 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daudzums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attiecībā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pret attiecīgajā gadā radīto atkritumu daudzumu 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2023.g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. –</a:t>
            </a:r>
            <a:r>
              <a:rPr lang="lv-LV" altLang="lv-LV" b="1" dirty="0"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59%</a:t>
            </a:r>
            <a:r>
              <a:rPr lang="lv-LV" altLang="lv-LV" dirty="0">
                <a:latin typeface="Arial" panose="020B0604020202020204" pitchFamily="34" charset="0"/>
                <a:ea typeface="MS PGothic" panose="020B0600070205080204" pitchFamily="34" charset="-128"/>
              </a:rPr>
              <a:t> (bāzes vērtība 2010.g. – 24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%)</a:t>
            </a:r>
          </a:p>
          <a:p>
            <a:pPr marL="269875" lvl="1" indent="0" algn="just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i="1" dirty="0" smtClean="0">
                <a:latin typeface="Arial" panose="020B0604020202020204" pitchFamily="34" charset="0"/>
                <a:ea typeface="MS PGothic" panose="020B0600070205080204" pitchFamily="34" charset="-128"/>
              </a:rPr>
              <a:t>(</a:t>
            </a:r>
            <a:r>
              <a:rPr lang="lv-LV" altLang="lv-LV" i="1" dirty="0">
                <a:latin typeface="Arial" panose="020B0604020202020204" pitchFamily="34" charset="0"/>
                <a:ea typeface="MS PGothic" panose="020B0600070205080204" pitchFamily="34" charset="-128"/>
              </a:rPr>
              <a:t>avots: statistiskie pārskati</a:t>
            </a:r>
            <a:r>
              <a:rPr lang="lv-LV" altLang="lv-LV" i="1" dirty="0" smtClean="0">
                <a:latin typeface="Arial" panose="020B0604020202020204" pitchFamily="34" charset="0"/>
                <a:ea typeface="MS PGothic" panose="020B0600070205080204" pitchFamily="34" charset="-128"/>
              </a:rPr>
              <a:t>)</a:t>
            </a:r>
          </a:p>
          <a:p>
            <a:pPr marL="0" lvl="1" indent="0" algn="just">
              <a:spcAft>
                <a:spcPts val="200"/>
              </a:spcAft>
              <a:buClr>
                <a:srgbClr val="000000"/>
              </a:buClr>
              <a:defRPr/>
            </a:pPr>
            <a:endParaRPr lang="lv-LV" altLang="lv-LV" i="1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marL="269875" lvl="1" indent="-269875" algn="just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II. 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Atkritumu </a:t>
            </a:r>
            <a:r>
              <a:rPr lang="lv-LV" altLang="lv-LV" dirty="0">
                <a:latin typeface="Arial" panose="020B0604020202020204" pitchFamily="34" charset="0"/>
                <a:ea typeface="MS PGothic" panose="020B0600070205080204" pitchFamily="34" charset="-128"/>
              </a:rPr>
              <a:t>pārstrādes jaudas palielinājums 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par 423 tūkst. tonnām gadā </a:t>
            </a:r>
          </a:p>
          <a:p>
            <a:pPr marL="0" lvl="1" indent="0" algn="just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  </a:t>
            </a:r>
            <a:r>
              <a:rPr lang="lv-LV" altLang="lv-LV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i="1" dirty="0" smtClean="0">
                <a:latin typeface="Arial" panose="020B0604020202020204" pitchFamily="34" charset="0"/>
                <a:ea typeface="MS PGothic" panose="020B0600070205080204" pitchFamily="34" charset="-128"/>
              </a:rPr>
              <a:t>(</a:t>
            </a:r>
            <a:r>
              <a:rPr lang="lv-LV" altLang="lv-LV" i="1" dirty="0">
                <a:latin typeface="Arial" panose="020B0604020202020204" pitchFamily="34" charset="0"/>
                <a:ea typeface="MS PGothic" panose="020B0600070205080204" pitchFamily="34" charset="-128"/>
              </a:rPr>
              <a:t>avots: projektu dati un pārskati) </a:t>
            </a:r>
            <a:endParaRPr lang="lv-LV" altLang="lv-LV" b="1" i="1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30734" y="4854357"/>
            <a:ext cx="380846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b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VARAM ierosinātās </a:t>
            </a:r>
            <a:r>
              <a:rPr lang="lv-LV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izmaiņas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attiecībā uz</a:t>
            </a:r>
          </a:p>
          <a:p>
            <a:pPr marL="446088" indent="-446088" algn="just"/>
            <a:r>
              <a:rPr lang="lv-LV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II.	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Atkritumu </a:t>
            </a:r>
            <a:r>
              <a:rPr lang="lv-LV" altLang="lv-LV" dirty="0">
                <a:latin typeface="Arial" panose="020B0604020202020204" pitchFamily="34" charset="0"/>
                <a:ea typeface="MS PGothic" panose="020B0600070205080204" pitchFamily="34" charset="-128"/>
              </a:rPr>
              <a:t>pārstrādes jaudas palielinājums 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par </a:t>
            </a:r>
            <a:r>
              <a:rPr lang="lv-LV" altLang="lv-LV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172 tūkst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. tonnām gadā </a:t>
            </a:r>
          </a:p>
        </p:txBody>
      </p:sp>
    </p:spTree>
    <p:extLst>
      <p:ext uri="{BB962C8B-B14F-4D97-AF65-F5344CB8AC3E}">
        <p14:creationId xmlns:p14="http://schemas.microsoft.com/office/powerpoint/2010/main" xmlns="" val="21447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30477" y="6553200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3</a:t>
            </a:fld>
            <a:endParaRPr lang="en-US" alt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14475" y="2786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altLang="lv-L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lv-LV" altLang="lv-L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lv-LV" altLang="lv-LV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4324694"/>
              </p:ext>
            </p:extLst>
          </p:nvPr>
        </p:nvGraphicFramePr>
        <p:xfrm>
          <a:off x="127591" y="159488"/>
          <a:ext cx="8855286" cy="6314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53562"/>
                <a:gridCol w="2796363"/>
                <a:gridCol w="2805361"/>
              </a:tblGrid>
              <a:tr h="669852">
                <a:tc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Atkritumu dalītā vākšana</a:t>
                      </a:r>
                    </a:p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5.2.1.1.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BNA pārstrāde</a:t>
                      </a:r>
                    </a:p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5.2.1.2.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Pārējo atkritumu veidu pārstrāde,</a:t>
                      </a:r>
                      <a:r>
                        <a:rPr lang="lv-LV" sz="17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reģenerācija</a:t>
                      </a:r>
                    </a:p>
                    <a:p>
                      <a:pPr algn="ctr"/>
                      <a:r>
                        <a:rPr lang="lv-LV" sz="17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5.2.1.2.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KF – 5 478 088 </a:t>
                      </a:r>
                      <a:r>
                        <a:rPr lang="lv-LV" sz="18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</a:p>
                    <a:p>
                      <a:pPr marL="0" marR="0" indent="0" algn="ctr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kopā 15 651 680 euro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KF – 25 104 915 </a:t>
                      </a:r>
                      <a:r>
                        <a:rPr lang="lv-LV" sz="18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  <a:endParaRPr lang="lv-LV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kopā</a:t>
                      </a: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71 728 329 </a:t>
                      </a:r>
                      <a:r>
                        <a:rPr lang="lv-LV" sz="17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KF – 10 759 249 </a:t>
                      </a:r>
                      <a:r>
                        <a:rPr lang="lv-LV" sz="1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  <a:endParaRPr lang="lv-LV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kopā 30 740 711 </a:t>
                      </a:r>
                      <a:r>
                        <a:rPr lang="lv-LV" sz="17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</a:p>
                  </a:txBody>
                  <a:tcPr anchor="ctr"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Atbalstāmās darbības: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</a:t>
                      </a: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atkritumu savākšanas punktu un laukumu izveide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autotransporta iegāde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7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pārstrādes iekārtu un kompostēšanas iekārtu izbūve, nodrošinot pilna cikla darbību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7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pārstrādes un reģenerācijas iekārtu izbūve, nodrošinot pilna cikla darbību</a:t>
                      </a:r>
                    </a:p>
                  </a:txBody>
                  <a:tcPr anchor="ctr"/>
                </a:tc>
              </a:tr>
              <a:tr h="185420">
                <a:tc gridSpan="3"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Kvantitatīvais iznākums: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5260">
                <a:tc>
                  <a:txBody>
                    <a:bodyPr/>
                    <a:lstStyle/>
                    <a:p>
                      <a:pPr marL="0" marR="0" indent="0" algn="just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lv-LV" sz="18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šķiroto atkritumu apjoma palielinājums atbalstītajos projektos: 2023.gadā </a:t>
                      </a:r>
                      <a:r>
                        <a:rPr lang="lv-LV" sz="1800" b="1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52 000 t/gadā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lv-LV" sz="17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jauni dalītās vākšanas</a:t>
                      </a: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punkti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jauni dalītās vākšanas laukumi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specializētā autotransporta vienības bezkonteineru maršrutu apkalpošanai</a:t>
                      </a:r>
                      <a:endParaRPr lang="lv-LV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izbūvētas</a:t>
                      </a: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pārstrādes iekārtas, kas nodrošina papildu </a:t>
                      </a:r>
                      <a:r>
                        <a:rPr lang="lv-LV" sz="17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172 000 t/gadā </a:t>
                      </a: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atkritumu pārstrādi</a:t>
                      </a:r>
                      <a:endParaRPr lang="lv-LV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5260">
                <a:tc gridSpan="3">
                  <a:txBody>
                    <a:bodyPr/>
                    <a:lstStyle/>
                    <a:p>
                      <a:pPr algn="ctr"/>
                      <a:r>
                        <a:rPr lang="lv-LV" sz="24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Projektu īstenošana</a:t>
                      </a:r>
                      <a:r>
                        <a:rPr lang="lv-LV" sz="24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līdz 2022.gada 31.decembrim</a:t>
                      </a:r>
                      <a:endParaRPr lang="lv-LV" sz="24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Up Arrow 9"/>
          <p:cNvSpPr/>
          <p:nvPr/>
        </p:nvSpPr>
        <p:spPr>
          <a:xfrm>
            <a:off x="3135022" y="5342340"/>
            <a:ext cx="520995" cy="62732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60544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170121" y="2159630"/>
            <a:ext cx="8676168" cy="204794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Transportlīdzekļu kategorija – N3 (transportlīdzekļa </a:t>
            </a:r>
            <a:r>
              <a:rPr lang="lv-LV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masa &gt; 12t)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Dalīto atkritumu savākšana tieši no mājsaimniecībām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Aprīkots ar svariem un GPS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Atkritumu savākšanas biežums – vismaz 1x mēnesī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Vismaz 500 t/gadā šķiroto 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atkritumu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Pamatoti aprēķini par savākto atkritumu apjomu vismaz 5 gadu periodam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Informēšanas pasākumi papildu ES fondu publicitātei</a:t>
            </a:r>
          </a:p>
          <a:p>
            <a:endParaRPr lang="lv-LV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13753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4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357078"/>
            <a:ext cx="7227622" cy="70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5.2.1.1. Dalītās atkritumu savākšanas sistēmas attīstība -  </a:t>
            </a:r>
            <a:r>
              <a:rPr lang="lv-LV" altLang="lv-LV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bezkonteineru maršrutu apkalpošana</a:t>
            </a:r>
            <a:endParaRPr lang="lv-LV" altLang="lv-LV" sz="2000" b="1" u="sng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3467" y="1220361"/>
            <a:ext cx="692282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v-LV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iesniedzējs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lv-LV" b="1" dirty="0">
                <a:latin typeface="Arial" panose="020B0604020202020204" pitchFamily="34" charset="0"/>
                <a:cs typeface="Arial" panose="020B0604020202020204" pitchFamily="34" charset="0"/>
              </a:rPr>
              <a:t>kapitālsabiedrība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, kurai noslēgts līgums ar pašvaldību par atkritumu apsaimniekošanas pakalpojumu sniegšanu attiecīgajā administratīvajā teritorijā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2930469"/>
              </p:ext>
            </p:extLst>
          </p:nvPr>
        </p:nvGraphicFramePr>
        <p:xfrm>
          <a:off x="258724" y="4216685"/>
          <a:ext cx="8587564" cy="189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52169"/>
                <a:gridCol w="1435395"/>
              </a:tblGrid>
              <a:tr h="329184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Projekta īstenošanas teritorija (kritērijs nav izslēdzošs):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Rīga vai teritorija, kur: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novados uz 500 iedz. ir vairāk kā 1 dalītās vākšanas punkts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pilsētās uz 700 iedz. ir vairāk kā 1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vākšanas punkts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punkti</a:t>
                      </a:r>
                    </a:p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pilsēta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Novadu teritorija</a:t>
                      </a:r>
                      <a:endParaRPr lang="lv-LV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punkti</a:t>
                      </a:r>
                      <a:endParaRPr lang="lv-LV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1441" y="6191869"/>
            <a:ext cx="83667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Vienību skaita ierobežošana – </a:t>
            </a:r>
          </a:p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ierobežojot pret </a:t>
            </a:r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iedzīvotāju skaitu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vai pret </a:t>
            </a:r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atkritumu daudzumu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072" y="6131361"/>
            <a:ext cx="449494" cy="67606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1608" y="6131360"/>
            <a:ext cx="449494" cy="676061"/>
          </a:xfrm>
          <a:prstGeom prst="rect">
            <a:avLst/>
          </a:prstGeom>
        </p:spPr>
      </p:pic>
      <p:sp>
        <p:nvSpPr>
          <p:cNvPr id="18" name="Left Arrow 17"/>
          <p:cNvSpPr/>
          <p:nvPr/>
        </p:nvSpPr>
        <p:spPr>
          <a:xfrm>
            <a:off x="5635752" y="2883929"/>
            <a:ext cx="585216" cy="4114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0" name="TextBox 19"/>
          <p:cNvSpPr txBox="1"/>
          <p:nvPr/>
        </p:nvSpPr>
        <p:spPr>
          <a:xfrm>
            <a:off x="6220968" y="2901321"/>
            <a:ext cx="28975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Minimālās prasības projektos</a:t>
            </a:r>
            <a:endParaRPr lang="lv-LV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73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39200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5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429814"/>
            <a:ext cx="7227622" cy="70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Dalītās atkritumu savākšanas sistēmas attīstība  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</a:t>
            </a:r>
            <a:r>
              <a:rPr lang="lv-LV" altLang="lv-LV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alītās vākšanas punkti</a:t>
            </a:r>
            <a:endParaRPr lang="lv-LV" altLang="lv-LV" sz="2000" b="1" u="sng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3602108"/>
              </p:ext>
            </p:extLst>
          </p:nvPr>
        </p:nvGraphicFramePr>
        <p:xfrm>
          <a:off x="667511" y="1950271"/>
          <a:ext cx="7790689" cy="388904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8490"/>
                <a:gridCol w="1302199"/>
              </a:tblGrid>
              <a:tr h="612443">
                <a:tc gridSpan="2"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i="1" u="sng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Obligātie nosacījumi:</a:t>
                      </a:r>
                      <a:r>
                        <a:rPr lang="lv-LV" sz="1600" b="1" i="1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zvietoti publiski pieejamās vietās, piekļuve</a:t>
                      </a:r>
                      <a:r>
                        <a:rPr lang="lv-LV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neierobežotu laiku, informatīvie pasākumi (papildu obligātajiem)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54572">
                <a:tc gridSpan="2"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Papildu punkti:</a:t>
                      </a:r>
                    </a:p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īstenošanas teritorija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850042">
                <a:tc>
                  <a:txBody>
                    <a:bodyPr/>
                    <a:lstStyle/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novados uz 500 iedz. ir vairāk kā 1 dalītās vākšanas punkts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pilsētās uz 700 iedz. ir vairāk kā 1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vākšanas punkts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punkti</a:t>
                      </a:r>
                    </a:p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41248">
                <a:tc>
                  <a:txBody>
                    <a:bodyPr/>
                    <a:lstStyle/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novados uz 500-700 iedz. ir vismaz 1 dalītās vākšanas punkts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pilsētās uz 700-900 iedz. ir vismaz 1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vākšanas punkts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70314">
                <a:tc>
                  <a:txBody>
                    <a:bodyPr/>
                    <a:lstStyle/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novados uz 700 iedz. ir mazāk par 1 dalītās vākšanas punktu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pilsētās uz 900 iedz. ir mazāk par 1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vākšanas punktu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94907" y="1294972"/>
            <a:ext cx="347056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Jaunu punktu izveide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69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9619" y="6250270"/>
            <a:ext cx="955963" cy="54025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chemeClr val="bg1">
                <a:alpha val="0"/>
              </a:schemeClr>
            </a:outerShdw>
            <a:reflection stA="0" endPos="65000" dist="50800" dir="5400000" sy="-100000" algn="bl" rotWithShape="0"/>
          </a:effectLst>
        </p:spPr>
      </p:pic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39200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6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357078"/>
            <a:ext cx="7227622" cy="70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Dalītās atkritumu savākšanas sistēmas attīstība  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</a:t>
            </a:r>
            <a:r>
              <a:rPr lang="lv-LV" altLang="lv-LV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alītās vākšanas laukumi</a:t>
            </a:r>
            <a:endParaRPr lang="lv-LV" altLang="lv-LV" sz="2000" b="1" u="sng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9777533"/>
              </p:ext>
            </p:extLst>
          </p:nvPr>
        </p:nvGraphicFramePr>
        <p:xfrm>
          <a:off x="152399" y="1771808"/>
          <a:ext cx="8587564" cy="4473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391401"/>
                <a:gridCol w="1196163"/>
              </a:tblGrid>
              <a:tr h="227136">
                <a:tc gridSpan="2"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i="1" u="sng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Obligātie nosacījumi:</a:t>
                      </a:r>
                      <a:r>
                        <a:rPr lang="lv-LV" sz="1600" b="1" i="1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aukuma pieejamība tiek nodrošināta</a:t>
                      </a:r>
                      <a:r>
                        <a:rPr lang="lv-LV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&gt;30 stundas nedēļā, t.sk. ārpus darba laika un brīvdienās, informatīvie pasākumi (papildu obligātajiem)</a:t>
                      </a:r>
                      <a:endParaRPr lang="lv-LV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9944">
                <a:tc gridSpan="2"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Papildu punkti: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īstenošanas teritorija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1813343"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novadā ar iedzīvotāju skaitu virs 8000 vai  republikas pilsētā ar iedzīvotāju skaitu līdz 50 000 -  izveidots viens vai vairāki laukumi</a:t>
                      </a:r>
                    </a:p>
                    <a:p>
                      <a:pPr marL="285750" lvl="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republikas pilsētā ar iedzīvotāju skaitu 50 000 – 100 000 – izveidoti divi vai vairāki laukumi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republikas pilsētā ar iedzīvotāju skaitu virs 100 000 - izveidots viens vai vairāki laukumi uz 100 000 iedzīvotājiem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731113"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novadā ar iedzīvotāju skaitu virs 8000 vai  republikas pilsētā ar iedzīvotāju skaitu līdz 50 000 - nav izveidots neviens laukums </a:t>
                      </a:r>
                    </a:p>
                    <a:p>
                      <a:pPr marL="285750" lvl="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republikas pilsētā ar iedzīvotāju skaitu 50 000 – 100 000 - izveidoti mazāk kā divi laukumi 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republikas pilsētās ar iedzīvotāju skaitu virs 100 000 - ir izveidots mazāk kā viens laukums uz 100 000 iedzīvotājiem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40627" y="1064443"/>
            <a:ext cx="503513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Jaunu laukumu izveide un esošo pilnveidošana, t.sk. </a:t>
            </a:r>
            <a:r>
              <a:rPr lang="lv-LV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lielgabarīta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 un iebūvējamo konteineru iegāde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82" y="6212619"/>
            <a:ext cx="345125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Papildu punkti, ja laukumā paredz BNA savākšanu</a:t>
            </a:r>
            <a:endParaRPr lang="lv-LV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5582" y="6195523"/>
            <a:ext cx="46043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Atbalsts arī esošo laukumu pilnveidošanai jaunu atkritumu veidu (&gt;6) pieņemšanai</a:t>
            </a:r>
            <a:endParaRPr lang="lv-LV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71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289985" y="2510684"/>
            <a:ext cx="8676168" cy="3477599"/>
          </a:xfrm>
        </p:spPr>
        <p:txBody>
          <a:bodyPr>
            <a:normAutofit/>
          </a:bodyPr>
          <a:lstStyle/>
          <a:p>
            <a:r>
              <a:rPr lang="lv-LV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Pamatprincipi: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Nodrošināta izmantošana vismaz 50% no radītā galaprodukta daudzuma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zināms galaprodukta izmantotājs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izmantotāju parakstīts nodomu protokols/noslēgts līgums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Vairāk punktu pārstrādes iekārtām ar lielāku jaudu 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Vairāk punktu pārstrādes iekārtām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lielāku metāna atguvi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Vairāk punktu pārstrādes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iekārtām ar lielāku radītās siltumenerģijas daudzumu</a:t>
            </a:r>
            <a:endParaRPr lang="lv-LV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13753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7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97755"/>
            <a:ext cx="7227622" cy="70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5.2.1.2. Bioloģiski noārdāmo atkritumu pārstrāde</a:t>
            </a:r>
            <a:endParaRPr lang="lv-LV" altLang="lv-LV" sz="2000" b="1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16378" y="700354"/>
            <a:ext cx="692282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v-LV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iesniedzējs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- ir </a:t>
            </a:r>
            <a:r>
              <a:rPr lang="lv-LV" b="1" dirty="0">
                <a:latin typeface="Arial" panose="020B0604020202020204" pitchFamily="34" charset="0"/>
                <a:cs typeface="Arial" panose="020B0604020202020204" pitchFamily="34" charset="0"/>
              </a:rPr>
              <a:t>kapitālsabiedrība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, kurai </a:t>
            </a:r>
            <a:r>
              <a:rPr lang="lv-LV" b="1" dirty="0">
                <a:latin typeface="Arial" panose="020B0604020202020204" pitchFamily="34" charset="0"/>
                <a:cs typeface="Arial" panose="020B0604020202020204" pitchFamily="34" charset="0"/>
              </a:rPr>
              <a:t>noslēgts līgums ar pašvaldību par atkritumu apsaimniekošanas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pakalpojumu sniegšanu attiecīgajā administratīvajā teritorijā vai noslēgts </a:t>
            </a:r>
            <a:r>
              <a:rPr lang="lv-LV" b="1" dirty="0">
                <a:latin typeface="Arial" panose="020B0604020202020204" pitchFamily="34" charset="0"/>
                <a:cs typeface="Arial" panose="020B0604020202020204" pitchFamily="34" charset="0"/>
              </a:rPr>
              <a:t>līgums ar atkritumu apsaimniekotāju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, kurš ir noslēdzis līgumu ar pašvaldību normatīvajos aktos par atkritumu apsaimniekošanu noteiktajā kārtībā</a:t>
            </a:r>
          </a:p>
        </p:txBody>
      </p:sp>
    </p:spTree>
    <p:extLst>
      <p:ext uri="{BB962C8B-B14F-4D97-AF65-F5344CB8AC3E}">
        <p14:creationId xmlns:p14="http://schemas.microsoft.com/office/powerpoint/2010/main" xmlns="" val="29318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2702" y="3354662"/>
            <a:ext cx="464271" cy="698286"/>
          </a:xfrm>
          <a:prstGeom prst="rect">
            <a:avLst/>
          </a:prstGeom>
        </p:spPr>
      </p:pic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13753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69683" y="1653214"/>
            <a:ext cx="6138638" cy="43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(1) Pārējo 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atkritumu veidu (materiālu) pārstrāde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75734" y="3613460"/>
            <a:ext cx="4534293" cy="43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(2) Reģenerācija ar enerģijas atguvi</a:t>
            </a:r>
            <a:endParaRPr lang="lv-LV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9"/>
          <p:cNvSpPr>
            <a:spLocks noGrp="1"/>
          </p:cNvSpPr>
          <p:nvPr>
            <p:ph type="body" idx="1"/>
          </p:nvPr>
        </p:nvSpPr>
        <p:spPr>
          <a:xfrm>
            <a:off x="372358" y="4052948"/>
            <a:ext cx="8073736" cy="2667585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Iekārtu iegāde zemas vai vidējas kvalitātes no atkritumiem iegūtā kurināmā (NAIK jeb RDF) reģenerācijai.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Minimālās prasības – iekārtā tiek nodrošināta siltumenerģijas vai elektroenerģijas ražošana. Iekārtu energoefektivitātei jābūt vismaz 65%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Atbalsts var tikt sniegts arī NAIK frakcijas papildu apstrādei, ja NAIK kvalitāte, ko plānots izmantot reģenerācijas iekārtas darbībā, neatbilst prasībām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Kopējā NAIK plūsmā jānodrošina vismaz 80% Latvijā saražotais materiāls</a:t>
            </a:r>
          </a:p>
        </p:txBody>
      </p:sp>
      <p:sp>
        <p:nvSpPr>
          <p:cNvPr id="6" name="Rectangle 5"/>
          <p:cNvSpPr/>
          <p:nvPr/>
        </p:nvSpPr>
        <p:spPr>
          <a:xfrm>
            <a:off x="1946635" y="131954"/>
            <a:ext cx="5726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5.2.1.2.</a:t>
            </a:r>
          </a:p>
          <a:p>
            <a:pPr algn="ctr"/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Pārējo 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atkritumu veidu pārstrāde, </a:t>
            </a:r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reģenerācija</a:t>
            </a:r>
            <a:endParaRPr lang="lv-LV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2358" y="2038334"/>
            <a:ext cx="831760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Pamatprincipi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zejvielu 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vai galaproduktu realizācijas iespējas ir zināmas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Vairāk punktu iekārtām ar lielākām jaudām,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Vairāk punktu materiālu 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pārstrādei, kuru esošās pārstrādes jaudas ir mazākas </a:t>
            </a:r>
          </a:p>
          <a:p>
            <a:pPr algn="just"/>
            <a:endParaRPr lang="lv-LV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69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785225" y="6549129"/>
            <a:ext cx="358775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9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378342"/>
            <a:ext cx="7110663" cy="70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SAM 5.2.1. Veicināt dažāda veida atkritumu atkārtotu izmantošanu, pārstrādi un </a:t>
            </a: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reģenerāciju</a:t>
            </a:r>
          </a:p>
          <a:p>
            <a:pPr algn="ctr">
              <a:buClr>
                <a:srgbClr val="000000"/>
              </a:buClr>
              <a:buSzPct val="100000"/>
            </a:pPr>
            <a:endParaRPr lang="lv-LV" altLang="lv-LV" sz="2000" b="1" dirty="0" smtClean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94819" y="1961017"/>
          <a:ext cx="8290405" cy="457093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980948"/>
                <a:gridCol w="3309457"/>
              </a:tblGrid>
              <a:tr h="468118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Atbilde no EK par </a:t>
                      </a:r>
                      <a:r>
                        <a:rPr lang="lv-LV" sz="1600" b="0" i="1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</a:t>
                      </a:r>
                      <a:r>
                        <a:rPr lang="lv-LV" sz="1600" b="0" i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0" i="1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ante</a:t>
                      </a:r>
                      <a:r>
                        <a:rPr lang="lv-LV" sz="1600" b="0" i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nosacījuma izpildi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2015.gada oktobris</a:t>
                      </a:r>
                      <a:r>
                        <a:rPr lang="lv-LV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novembris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Sākotnējā novērtējuma iesniegšana, izskatīšana Konsultatīvās izvērtēšanas darba grupā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2015.gada novembris - decembris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iesniegumu atlases kritēriju iesniegšana ES fondu AK/UK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janvāris - marts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 noteikumu projekta izsludināšana un saskaņošana Valsts sekretāru sanāksmē, apstiprināšana MK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marts - aprīlis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Valsts atbalsta shēmas saskaņošana EK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aprīlis - septembris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iesniegumu atlases izsludināšana, projektu iesniegšana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septembris - oktobris</a:t>
                      </a:r>
                    </a:p>
                    <a:p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iesniegumu vērtēšana, precizējumu iesniegšana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oktobris - decembris</a:t>
                      </a:r>
                    </a:p>
                    <a:p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68118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īstenošanas uzsākšana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decembris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00400" y="1413081"/>
            <a:ext cx="3211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Turpmākais laika grafiks</a:t>
            </a:r>
            <a:endParaRPr lang="lv-LV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716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3222</TotalTime>
  <Words>1070</Words>
  <Application>Microsoft Office PowerPoint</Application>
  <PresentationFormat>On-screen Show (4:3)</PresentationFormat>
  <Paragraphs>156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89_Prezentacija_templateLV</vt:lpstr>
      <vt:lpstr>Investīcijas atkritumu apsaimniekošanas nozarē 2014.-2020.gada Eiropas Savienības finanšu plānošanas periodā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jutas</cp:lastModifiedBy>
  <cp:revision>265</cp:revision>
  <cp:lastPrinted>2015-11-02T10:52:10Z</cp:lastPrinted>
  <dcterms:created xsi:type="dcterms:W3CDTF">2014-11-20T14:46:47Z</dcterms:created>
  <dcterms:modified xsi:type="dcterms:W3CDTF">2015-11-03T13:16:47Z</dcterms:modified>
</cp:coreProperties>
</file>