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266" r:id="rId6"/>
    <p:sldId id="261" r:id="rId7"/>
    <p:sldId id="265" r:id="rId8"/>
    <p:sldId id="277" r:id="rId9"/>
    <p:sldId id="267" r:id="rId10"/>
    <p:sldId id="274" r:id="rId11"/>
    <p:sldId id="271" r:id="rId12"/>
    <p:sldId id="272" r:id="rId13"/>
    <p:sldId id="275" r:id="rId14"/>
    <p:sldId id="278" r:id="rId15"/>
    <p:sldId id="273" r:id="rId16"/>
    <p:sldId id="264" r:id="rId17"/>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55" autoAdjust="0"/>
  </p:normalViewPr>
  <p:slideViewPr>
    <p:cSldViewPr snapToGrid="0" snapToObjects="1">
      <p:cViewPr varScale="1">
        <p:scale>
          <a:sx n="61" d="100"/>
          <a:sy n="61" d="100"/>
        </p:scale>
        <p:origin x="1074"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4525490294817"/>
          <c:y val="2.2753636313256172E-2"/>
          <c:w val="0.88231279698608744"/>
          <c:h val="0.78159574712534918"/>
        </c:manualLayout>
      </c:layout>
      <c:barChart>
        <c:barDir val="col"/>
        <c:grouping val="clustered"/>
        <c:varyColors val="0"/>
        <c:ser>
          <c:idx val="0"/>
          <c:order val="0"/>
          <c:tx>
            <c:strRef>
              <c:f>Sheet1!$B$1</c:f>
              <c:strCache>
                <c:ptCount val="1"/>
                <c:pt idx="0">
                  <c:v>Kopējais valsts budžeta aizdevuma apmērs (milj. EUR)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gads</c:v>
                </c:pt>
                <c:pt idx="1">
                  <c:v>2021. gads</c:v>
                </c:pt>
                <c:pt idx="2">
                  <c:v>2022. gads (līdz 07.10.)</c:v>
                </c:pt>
              </c:strCache>
            </c:strRef>
          </c:cat>
          <c:val>
            <c:numRef>
              <c:f>Sheet1!$B$2:$B$4</c:f>
              <c:numCache>
                <c:formatCode>General</c:formatCode>
                <c:ptCount val="3"/>
                <c:pt idx="0">
                  <c:v>99.5</c:v>
                </c:pt>
                <c:pt idx="1">
                  <c:v>118.9</c:v>
                </c:pt>
                <c:pt idx="2">
                  <c:v>68.900000000000006</c:v>
                </c:pt>
              </c:numCache>
            </c:numRef>
          </c:val>
          <c:extLst>
            <c:ext xmlns:c16="http://schemas.microsoft.com/office/drawing/2014/chart" uri="{C3380CC4-5D6E-409C-BE32-E72D297353CC}">
              <c16:uniqueId val="{00000000-C264-45BC-B888-CCB4D1E3154C}"/>
            </c:ext>
          </c:extLst>
        </c:ser>
        <c:dLbls>
          <c:showLegendKey val="0"/>
          <c:showVal val="0"/>
          <c:showCatName val="0"/>
          <c:showSerName val="0"/>
          <c:showPercent val="0"/>
          <c:showBubbleSize val="0"/>
        </c:dLbls>
        <c:gapWidth val="219"/>
        <c:overlap val="-27"/>
        <c:axId val="1155951359"/>
        <c:axId val="1155952191"/>
      </c:barChart>
      <c:catAx>
        <c:axId val="115595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155952191"/>
        <c:crosses val="autoZero"/>
        <c:auto val="1"/>
        <c:lblAlgn val="ctr"/>
        <c:lblOffset val="100"/>
        <c:noMultiLvlLbl val="0"/>
      </c:catAx>
      <c:valAx>
        <c:axId val="1155952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155951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B37DA-1547-75FD-2430-68F1F9BF5C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4844E458-4454-E687-3CF5-994399AA42A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878B4E60-B87C-42EE-BB43-FAA805E4E4A9}" type="datetimeFigureOut">
              <a:rPr lang="lv-LV"/>
              <a:pPr>
                <a:defRPr/>
              </a:pPr>
              <a:t>12.10.2022</a:t>
            </a:fld>
            <a:endParaRPr lang="lv-LV"/>
          </a:p>
        </p:txBody>
      </p:sp>
      <p:sp>
        <p:nvSpPr>
          <p:cNvPr id="4" name="Slide Image Placeholder 3">
            <a:extLst>
              <a:ext uri="{FF2B5EF4-FFF2-40B4-BE49-F238E27FC236}">
                <a16:creationId xmlns:a16="http://schemas.microsoft.com/office/drawing/2014/main" id="{0C0267C4-BF1F-DC82-BF8C-A6517DFEB26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FD059850-F99C-1B0A-3EF5-3FBD8CBA22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2B14F700-0ABE-918B-07EB-D17277A2F4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9EC4D9B2-818C-F1AF-A57A-EBB51AA6D56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7586F0A-733C-4C07-AC52-C2611887EC42}"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2</a:t>
            </a:fld>
            <a:endParaRPr lang="lv-LV" altLang="en-US"/>
          </a:p>
        </p:txBody>
      </p:sp>
    </p:spTree>
    <p:extLst>
      <p:ext uri="{BB962C8B-B14F-4D97-AF65-F5344CB8AC3E}">
        <p14:creationId xmlns:p14="http://schemas.microsoft.com/office/powerpoint/2010/main" val="60059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dirty="0"/>
              <a:t>Minimālais aizdevuma apjoms jebkuram projektam, neatkarīgi no mērķa ir 50 000 </a:t>
            </a:r>
            <a:r>
              <a:rPr lang="lv-LV" dirty="0" err="1"/>
              <a:t>euro</a:t>
            </a:r>
            <a:r>
              <a:rPr lang="lv-LV" dirty="0"/>
              <a:t>. Detalizētāka informācija par aizdevuma nosacījumiem ir pieejama Ministru Kabineta noteikumu Nr.143 «Noteikumi par kritērijiem un kārtību, kādā 2022. gadā tiek izvērtēti un izsniegti valsts aizdevumi pašvaldībām Covid-19 izraisītās krīzes seku mazināšanai un novēršanai» 3.1. apakšpunktā. </a:t>
            </a:r>
          </a:p>
          <a:p>
            <a:pPr marL="0" indent="0">
              <a:buFont typeface="Arial" panose="020B0604020202020204" pitchFamily="34" charset="0"/>
              <a:buNone/>
            </a:pPr>
            <a:endParaRPr lang="lv-LV" dirty="0"/>
          </a:p>
          <a:p>
            <a:pPr marL="0" indent="0">
              <a:buFont typeface="Arial" panose="020B0604020202020204" pitchFamily="34" charset="0"/>
              <a:buNone/>
            </a:pPr>
            <a:r>
              <a:rPr lang="lv-LV" b="1" dirty="0"/>
              <a:t>Aizdevumi pieejami šādiem pasākumiem: </a:t>
            </a:r>
          </a:p>
          <a:p>
            <a:pPr marL="342900" indent="-342900">
              <a:buFont typeface="Arial" panose="020B0604020202020204" pitchFamily="34" charset="0"/>
              <a:buChar char="•"/>
            </a:pPr>
            <a:r>
              <a:rPr lang="lv-LV" altLang="lv-LV" sz="1200" dirty="0"/>
              <a:t>pašvaldības ēku energoefektivitātes pasākumi; </a:t>
            </a:r>
          </a:p>
          <a:p>
            <a:pPr marL="342900" indent="-342900">
              <a:buFont typeface="Arial" panose="020B0604020202020204" pitchFamily="34" charset="0"/>
              <a:buChar char="•"/>
            </a:pPr>
            <a:r>
              <a:rPr lang="lv-LV" altLang="lv-LV" sz="1200" dirty="0"/>
              <a:t>pašvaldības transporta infrastruktūras, inženierkomunikāciju būvniecība vai pārbūve; </a:t>
            </a:r>
          </a:p>
          <a:p>
            <a:pPr marL="342900" indent="-342900">
              <a:buFont typeface="Arial" panose="020B0604020202020204" pitchFamily="34" charset="0"/>
              <a:buChar char="•"/>
            </a:pPr>
            <a:r>
              <a:rPr lang="lv-LV" altLang="lv-LV" sz="1200" dirty="0"/>
              <a:t>pašvaldības autoceļu un ielu kompleksa infrastruktūrā ietilpstošo tiltu, pārvadu un estakāžu būvniecība vai pārbūve; </a:t>
            </a:r>
          </a:p>
          <a:p>
            <a:pPr marL="342900" indent="-342900">
              <a:buFont typeface="Arial" panose="020B0604020202020204" pitchFamily="34" charset="0"/>
              <a:buChar char="•"/>
            </a:pPr>
            <a:r>
              <a:rPr lang="lv-LV" altLang="lv-LV" sz="1200" dirty="0"/>
              <a:t>jaunu pašvaldības pakalpojumu sniegšanas veidu attīstība;</a:t>
            </a:r>
          </a:p>
          <a:p>
            <a:pPr marL="342900" indent="-342900">
              <a:buFont typeface="Arial" panose="020B0604020202020204" pitchFamily="34" charset="0"/>
              <a:buChar char="•"/>
            </a:pPr>
            <a:r>
              <a:rPr lang="lv-LV" altLang="lv-LV" sz="1200" dirty="0"/>
              <a:t>atbalsta pasākumi iedzīvotāju nekustamā īpašuma pievienošanai sabiedrisko pakalpojumu sniedzēja centralizētajiem kanalizācijas un ūdensapgādes tīkliem;</a:t>
            </a:r>
          </a:p>
          <a:p>
            <a:pPr marL="342900" indent="-342900">
              <a:buFont typeface="Arial" panose="020B0604020202020204" pitchFamily="34" charset="0"/>
              <a:buChar char="•"/>
            </a:pPr>
            <a:r>
              <a:rPr lang="lv-LV" altLang="lv-LV" sz="1200" dirty="0"/>
              <a:t>higiēnas prasību nodrošināšana izglītības iestāžu un sociālās aprūpes centru ēkās un to teritorijās;</a:t>
            </a:r>
          </a:p>
          <a:p>
            <a:pPr marL="342900" indent="-342900">
              <a:buFont typeface="Arial" panose="020B0604020202020204" pitchFamily="34" charset="0"/>
              <a:buChar char="•"/>
            </a:pPr>
            <a:r>
              <a:rPr lang="lv-LV" altLang="lv-LV" sz="1200" dirty="0"/>
              <a:t>pašvaldības īpašumā esošo ēku vai to daļu pielāgošana pašvaldības pakalpojumu sniegšanai tās autonomo funkciju izpildē; </a:t>
            </a:r>
          </a:p>
          <a:p>
            <a:pPr marL="342900" indent="-342900">
              <a:buFont typeface="Arial" panose="020B0604020202020204" pitchFamily="34" charset="0"/>
              <a:buChar char="•"/>
            </a:pPr>
            <a:r>
              <a:rPr lang="lv-LV" altLang="lv-LV" sz="1200" dirty="0"/>
              <a:t>īres dzīvokļu izveidošana ārpus Rīgas plānošanas reģiona esošo pašvaldību īpašumā esošajās ēkās, veicot ēku un telpu pārbūvi vai atjaunošanu, pašvaldības meliorācijas sistēmas un pašvaldības nozīmes koplietošanas meliorācijas sistēmas infrastruktūras atjaunošana, pārbūve vai ierīkošana;</a:t>
            </a:r>
          </a:p>
          <a:p>
            <a:pPr marL="342900" indent="-342900">
              <a:buFont typeface="Arial" panose="020B0604020202020204" pitchFamily="34" charset="0"/>
              <a:buChar char="•"/>
            </a:pPr>
            <a:r>
              <a:rPr lang="lv-LV" altLang="lv-LV" sz="1200" dirty="0"/>
              <a:t>būvprojektu izstrāde projektiem, kuru īstenošana plānota no Eiropas Savienības fondu un pārējās ārvalstu finanšu palīdzības līdzekļiem;</a:t>
            </a:r>
          </a:p>
          <a:p>
            <a:pPr marL="342900" indent="-342900">
              <a:buFont typeface="Arial" panose="020B0604020202020204" pitchFamily="34" charset="0"/>
              <a:buChar char="•"/>
            </a:pPr>
            <a:r>
              <a:rPr lang="lv-LV" altLang="lv-LV" sz="1200" dirty="0"/>
              <a:t>atjaunojamos energoresursus izmantojošu enerģiju ražojošu iekārtu iegāde un uzstādīšana pašvaldības pakalpojumu sniegšanai nepieciešamajās pašvaldības īpašumā esošajās ēkās; </a:t>
            </a:r>
          </a:p>
          <a:p>
            <a:pPr marL="342900" indent="-342900">
              <a:buFont typeface="Arial" panose="020B0604020202020204" pitchFamily="34" charset="0"/>
              <a:buChar char="•"/>
            </a:pPr>
            <a:r>
              <a:rPr lang="lv-LV" altLang="lv-LV" sz="1200" dirty="0"/>
              <a:t>5G infrastruktūras attīstība pašvaldībās; </a:t>
            </a:r>
          </a:p>
          <a:p>
            <a:pPr marL="342900" indent="-342900">
              <a:buFont typeface="Arial" panose="020B0604020202020204" pitchFamily="34" charset="0"/>
              <a:buChar char="•"/>
            </a:pPr>
            <a:r>
              <a:rPr lang="lv-LV" altLang="lv-LV" sz="1200" dirty="0"/>
              <a:t>vispārējās izglītības iestādes ēkas pārbūve vai jaunas ēkas būvniecība. </a:t>
            </a:r>
          </a:p>
          <a:p>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11</a:t>
            </a:fld>
            <a:endParaRPr lang="lv-LV" altLang="en-US"/>
          </a:p>
        </p:txBody>
      </p:sp>
    </p:spTree>
    <p:extLst>
      <p:ext uri="{BB962C8B-B14F-4D97-AF65-F5344CB8AC3E}">
        <p14:creationId xmlns:p14="http://schemas.microsoft.com/office/powerpoint/2010/main" val="147629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12</a:t>
            </a:fld>
            <a:endParaRPr lang="lv-LV" altLang="en-US"/>
          </a:p>
        </p:txBody>
      </p:sp>
    </p:spTree>
    <p:extLst>
      <p:ext uri="{BB962C8B-B14F-4D97-AF65-F5344CB8AC3E}">
        <p14:creationId xmlns:p14="http://schemas.microsoft.com/office/powerpoint/2010/main" val="391548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Aktivitātes mērķis ir </a:t>
            </a:r>
            <a:r>
              <a:rPr lang="lv-LV" altLang="lv-LV" dirty="0"/>
              <a:t>ieviest pašvaldībās viedus un </a:t>
            </a:r>
            <a:r>
              <a:rPr lang="lv-LV" altLang="lv-LV" b="1" dirty="0"/>
              <a:t>inovatīvus</a:t>
            </a:r>
            <a:r>
              <a:rPr lang="lv-LV" altLang="lv-LV" dirty="0"/>
              <a:t> risinājumus pašvaldību autonomo funkciju īstenošanā un pašvaldību pakalpojumu nodrošināšanā, kur pašvaldība tiek skatīta kā inovāciju ieviesējs.</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Plānots, ka aktivitāte sniegs ieguldījumu arī administratīvi teritoriālās reformas, klimata neitralitātes un Latvijas viedās specializācijas stratēģijas mērķu sasniegšanā. Attiecībā uz ieguldījumu Latvijas viedās specializācijas mērķu sasniegšanu, tiek plānots, ka pašvaldības un plānošanas reģioni īstenos projektus, kas radīs inovatīvus risinājumus un jaunas tehnoloģijas viedās specializācijas jomās.</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3</a:t>
            </a:fld>
            <a:endParaRPr lang="lv-LV" altLang="en-US"/>
          </a:p>
        </p:txBody>
      </p:sp>
    </p:spTree>
    <p:extLst>
      <p:ext uri="{BB962C8B-B14F-4D97-AF65-F5344CB8AC3E}">
        <p14:creationId xmlns:p14="http://schemas.microsoft.com/office/powerpoint/2010/main" val="293480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Primārie atbalsta saņēmēji un aktivitātē iesaistītās puses ir pašvaldības, pašvaldības iestādes, kapitālsabiedrības, plānošanas reģioni, zinātniskās institūcijas, digitālie inovāciju centri un arī citi interesenti. </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4</a:t>
            </a:fld>
            <a:endParaRPr lang="lv-LV" altLang="en-US"/>
          </a:p>
        </p:txBody>
      </p:sp>
    </p:spTree>
    <p:extLst>
      <p:ext uri="{BB962C8B-B14F-4D97-AF65-F5344CB8AC3E}">
        <p14:creationId xmlns:p14="http://schemas.microsoft.com/office/powerpoint/2010/main" val="104314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Kopējais projekta budžets tiks sadalīts 5 daļās (vienāds finansējums būs pieejams attiecīgi katram Latvijas reģionam). Kopējais projekta budžets sastādīs vismaz 15 529 500 eiro.  No katra plānošanas reģiona var tikt iesniegti vairāki pieteikumi. Visticamāk, minimālā projekta summa būs ap 100 000 eiro, savukārt maksimālā projekta summa visticamāk būs </a:t>
            </a:r>
            <a:r>
              <a:rPr lang="fi-FI" altLang="lv-LV" dirty="0"/>
              <a:t>3 105 900 </a:t>
            </a:r>
            <a:r>
              <a:rPr lang="lv-LV" dirty="0"/>
              <a:t>eiro. Maksimālā plānotā ES fondu atbalsta intensitāte 85%.</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5</a:t>
            </a:fld>
            <a:endParaRPr lang="lv-LV" altLang="en-US"/>
          </a:p>
        </p:txBody>
      </p:sp>
    </p:spTree>
    <p:extLst>
      <p:ext uri="{BB962C8B-B14F-4D97-AF65-F5344CB8AC3E}">
        <p14:creationId xmlns:p14="http://schemas.microsoft.com/office/powerpoint/2010/main" val="357049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Tiek sagaidīts, ka pieteikto projektu īstenošanas rezultātā pašvaldības samazinās izmaksas pašvaldību autonomu funkciju īstenošanā, kā arī tiks ieviesta jauna tehnoloģija/produkts/pakalpojums/process/risinājums, kas sekmēs jaunu, salīdzinoši efektīvāku preču un pakalpojumu attīstību reģionos. </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6</a:t>
            </a:fld>
            <a:endParaRPr lang="lv-LV" altLang="en-US"/>
          </a:p>
        </p:txBody>
      </p:sp>
    </p:spTree>
    <p:extLst>
      <p:ext uri="{BB962C8B-B14F-4D97-AF65-F5344CB8AC3E}">
        <p14:creationId xmlns:p14="http://schemas.microsoft.com/office/powerpoint/2010/main" val="64955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7</a:t>
            </a:fld>
            <a:endParaRPr lang="lv-LV" altLang="en-US"/>
          </a:p>
        </p:txBody>
      </p:sp>
    </p:spTree>
    <p:extLst>
      <p:ext uri="{BB962C8B-B14F-4D97-AF65-F5344CB8AC3E}">
        <p14:creationId xmlns:p14="http://schemas.microsoft.com/office/powerpoint/2010/main" val="168278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Detalizētāka informācija par atbalsta saņemšanu, ieskaitot arī atbalstāmos pasākumus, ir pieejama Ministru kabineta noteikumos Nr. 143. </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8</a:t>
            </a:fld>
            <a:endParaRPr lang="lv-LV" altLang="en-US"/>
          </a:p>
        </p:txBody>
      </p:sp>
    </p:spTree>
    <p:extLst>
      <p:ext uri="{BB962C8B-B14F-4D97-AF65-F5344CB8AC3E}">
        <p14:creationId xmlns:p14="http://schemas.microsoft.com/office/powerpoint/2010/main" val="136646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Pašvaldība kā atbalsta saņēmējs iepriekšējā slaidā minēto pasākumu īstenošanas procesā.</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9</a:t>
            </a:fld>
            <a:endParaRPr lang="lv-LV" altLang="en-US"/>
          </a:p>
        </p:txBody>
      </p:sp>
    </p:spTree>
    <p:extLst>
      <p:ext uri="{BB962C8B-B14F-4D97-AF65-F5344CB8AC3E}">
        <p14:creationId xmlns:p14="http://schemas.microsoft.com/office/powerpoint/2010/main" val="16145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10</a:t>
            </a:fld>
            <a:endParaRPr lang="lv-LV" altLang="en-US"/>
          </a:p>
        </p:txBody>
      </p:sp>
    </p:spTree>
    <p:extLst>
      <p:ext uri="{BB962C8B-B14F-4D97-AF65-F5344CB8AC3E}">
        <p14:creationId xmlns:p14="http://schemas.microsoft.com/office/powerpoint/2010/main" val="281873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78144C6-1CB9-42FF-4424-9B7DE226E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216D342-2225-7AB3-EB9B-4C7EA39C1167}"/>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09BDC730-4155-2D06-4514-AF620F46EB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9267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47BC5A-E830-36B2-5C5B-61E4B253C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C877AA2-6858-676F-FC34-32F554A032E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99F3F350-1002-49DB-A721-FD05DD19A877}" type="slidenum">
              <a:rPr lang="en-US" altLang="en-US"/>
              <a:pPr>
                <a:defRPr/>
              </a:pPr>
              <a:t>‹#›</a:t>
            </a:fld>
            <a:endParaRPr lang="en-US" altLang="en-US"/>
          </a:p>
        </p:txBody>
      </p:sp>
    </p:spTree>
    <p:extLst>
      <p:ext uri="{BB962C8B-B14F-4D97-AF65-F5344CB8AC3E}">
        <p14:creationId xmlns:p14="http://schemas.microsoft.com/office/powerpoint/2010/main" val="291668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D05FF22-0423-B615-CAD4-C2C000F38F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F99E73D-AD48-9F71-471F-5B5E655E050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C2E9E457-A0A7-4D75-A067-E8F62A6931E7}" type="slidenum">
              <a:rPr lang="en-US" altLang="en-US"/>
              <a:pPr>
                <a:defRPr/>
              </a:pPr>
              <a:t>‹#›</a:t>
            </a:fld>
            <a:endParaRPr lang="en-US" altLang="en-US"/>
          </a:p>
        </p:txBody>
      </p:sp>
    </p:spTree>
    <p:extLst>
      <p:ext uri="{BB962C8B-B14F-4D97-AF65-F5344CB8AC3E}">
        <p14:creationId xmlns:p14="http://schemas.microsoft.com/office/powerpoint/2010/main" val="193286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5D01B24-76A8-4252-0948-4E9080EA9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233CF92-4D0D-317A-F3D7-32FB8694342E}"/>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30CBD489-3342-4A41-9169-1418B83DB651}" type="slidenum">
              <a:rPr lang="en-US" altLang="en-US"/>
              <a:pPr>
                <a:defRPr/>
              </a:pPr>
              <a:t>‹#›</a:t>
            </a:fld>
            <a:endParaRPr lang="en-US" altLang="en-US"/>
          </a:p>
        </p:txBody>
      </p:sp>
    </p:spTree>
    <p:extLst>
      <p:ext uri="{BB962C8B-B14F-4D97-AF65-F5344CB8AC3E}">
        <p14:creationId xmlns:p14="http://schemas.microsoft.com/office/powerpoint/2010/main" val="204782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52E2B9C-EC33-40AD-7306-82C3E4862A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C76507A9-0C4F-8E0F-7B19-C11304828188}"/>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955751BA-00E9-4DC7-A39F-251083C7CEE3}" type="slidenum">
              <a:rPr lang="en-US" altLang="en-US"/>
              <a:pPr>
                <a:defRPr/>
              </a:pPr>
              <a:t>‹#›</a:t>
            </a:fld>
            <a:endParaRPr lang="en-US" altLang="en-US"/>
          </a:p>
        </p:txBody>
      </p:sp>
    </p:spTree>
    <p:extLst>
      <p:ext uri="{BB962C8B-B14F-4D97-AF65-F5344CB8AC3E}">
        <p14:creationId xmlns:p14="http://schemas.microsoft.com/office/powerpoint/2010/main" val="145182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D64B56C-B058-F8C3-8D40-A5DF6E0B0C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40B61258-BE21-63C0-F089-BFB608A3F82A}"/>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3E0C0EF7-C015-4728-92D7-275AE9E67810}" type="slidenum">
              <a:rPr lang="en-US" altLang="en-US"/>
              <a:pPr>
                <a:defRPr/>
              </a:pPr>
              <a:t>‹#›</a:t>
            </a:fld>
            <a:endParaRPr lang="en-US" altLang="en-US"/>
          </a:p>
        </p:txBody>
      </p:sp>
    </p:spTree>
    <p:extLst>
      <p:ext uri="{BB962C8B-B14F-4D97-AF65-F5344CB8AC3E}">
        <p14:creationId xmlns:p14="http://schemas.microsoft.com/office/powerpoint/2010/main" val="429398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A820F6-5153-FC87-4AD7-D9E94AC6B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5D21A762-702D-7D0B-FAB7-47E35FE38E6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B2D6A41A-ED0A-427F-9EDF-4F1C9B52B9A7}" type="slidenum">
              <a:rPr lang="en-US" altLang="en-US"/>
              <a:pPr>
                <a:defRPr/>
              </a:pPr>
              <a:t>‹#›</a:t>
            </a:fld>
            <a:endParaRPr lang="en-US" altLang="en-US"/>
          </a:p>
        </p:txBody>
      </p:sp>
    </p:spTree>
    <p:extLst>
      <p:ext uri="{BB962C8B-B14F-4D97-AF65-F5344CB8AC3E}">
        <p14:creationId xmlns:p14="http://schemas.microsoft.com/office/powerpoint/2010/main" val="167626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F384697-1177-791A-64EC-57B3DB4F94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9AC44C3-83C8-7100-D205-4DF67EB4C6D7}"/>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991D0C71-5949-4A4E-85AB-E5648EC6663D}" type="slidenum">
              <a:rPr lang="en-US" altLang="en-US"/>
              <a:pPr>
                <a:defRPr/>
              </a:pPr>
              <a:t>‹#›</a:t>
            </a:fld>
            <a:endParaRPr lang="en-US" altLang="en-US"/>
          </a:p>
        </p:txBody>
      </p:sp>
    </p:spTree>
    <p:extLst>
      <p:ext uri="{BB962C8B-B14F-4D97-AF65-F5344CB8AC3E}">
        <p14:creationId xmlns:p14="http://schemas.microsoft.com/office/powerpoint/2010/main" val="365680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E3D1E70-62A8-3EBD-EE0D-9FA015B7C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D9C72873-89E6-9EB2-C994-D8F76BAE57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98461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132F754-C93E-2AC9-CCAA-147AAAF6FD4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4D7E1299-4CB8-487D-ED29-03DD6DB6B6C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AD47E3C0-CC48-68C3-0E39-A69BF7F1FA0B}"/>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5E5FD712-2F82-480F-9164-1375206FF392}" type="datetime1">
              <a:rPr lang="en-US"/>
              <a:pPr>
                <a:defRPr/>
              </a:pPr>
              <a:t>10/12/2022</a:t>
            </a:fld>
            <a:endParaRPr lang="en-US"/>
          </a:p>
        </p:txBody>
      </p:sp>
      <p:sp>
        <p:nvSpPr>
          <p:cNvPr id="5" name="Footer Placeholder 4">
            <a:extLst>
              <a:ext uri="{FF2B5EF4-FFF2-40B4-BE49-F238E27FC236}">
                <a16:creationId xmlns:a16="http://schemas.microsoft.com/office/drawing/2014/main" id="{BBB64BCB-E5BE-BADA-CE3B-8363068C02BA}"/>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C9A49A4-760A-0C91-1045-A9A81AF7174D}"/>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60F0892F-DB8C-4F7F-A8C5-6F7FA6D2E3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7EE3A87-E1F6-4270-69A9-4CC5BAFD2998}"/>
              </a:ext>
            </a:extLst>
          </p:cNvPr>
          <p:cNvSpPr>
            <a:spLocks noGrp="1"/>
          </p:cNvSpPr>
          <p:nvPr>
            <p:ph type="title"/>
          </p:nvPr>
        </p:nvSpPr>
        <p:spPr>
          <a:xfrm>
            <a:off x="2209800" y="3505200"/>
            <a:ext cx="7772400" cy="960438"/>
          </a:xfrm>
        </p:spPr>
        <p:txBody>
          <a:bodyPr>
            <a:normAutofit fontScale="90000"/>
          </a:bodyPr>
          <a:lstStyle/>
          <a:p>
            <a:r>
              <a:rPr lang="lv-LV" altLang="lv-LV" sz="2600" dirty="0"/>
              <a:t>Aktivitāte “Viedās pašvaldības”</a:t>
            </a:r>
            <a:br>
              <a:rPr lang="lv-LV" altLang="lv-LV" sz="2600" dirty="0"/>
            </a:br>
            <a:br>
              <a:rPr lang="lv-LV" altLang="lv-LV" sz="2600" dirty="0"/>
            </a:br>
            <a:endParaRPr lang="lv-LV" altLang="en-US" sz="2600" dirty="0"/>
          </a:p>
        </p:txBody>
      </p:sp>
      <p:sp>
        <p:nvSpPr>
          <p:cNvPr id="12291" name="Text Placeholder 1">
            <a:extLst>
              <a:ext uri="{FF2B5EF4-FFF2-40B4-BE49-F238E27FC236}">
                <a16:creationId xmlns:a16="http://schemas.microsoft.com/office/drawing/2014/main" id="{411A29DC-ABEE-55E4-961E-793923C923CE}"/>
              </a:ext>
            </a:extLst>
          </p:cNvPr>
          <p:cNvSpPr>
            <a:spLocks noGrp="1"/>
          </p:cNvSpPr>
          <p:nvPr>
            <p:ph type="body" sz="quarter" idx="10"/>
          </p:nvPr>
        </p:nvSpPr>
        <p:spPr>
          <a:xfrm>
            <a:off x="953729" y="5098025"/>
            <a:ext cx="10363200" cy="914400"/>
          </a:xfrm>
        </p:spPr>
        <p:txBody>
          <a:bodyPr/>
          <a:lstStyle/>
          <a:p>
            <a:r>
              <a:rPr lang="lv-LV" altLang="lv-LV" dirty="0"/>
              <a:t>Raivis Bremšmits </a:t>
            </a:r>
          </a:p>
          <a:p>
            <a:r>
              <a:rPr lang="lv-LV" altLang="lv-LV" dirty="0"/>
              <a:t>VARAM Valsts ilgtspējīgas attīstības plānošanas departamenta direktors</a:t>
            </a:r>
          </a:p>
        </p:txBody>
      </p:sp>
      <p:sp>
        <p:nvSpPr>
          <p:cNvPr id="12292" name="Text Placeholder 2">
            <a:extLst>
              <a:ext uri="{FF2B5EF4-FFF2-40B4-BE49-F238E27FC236}">
                <a16:creationId xmlns:a16="http://schemas.microsoft.com/office/drawing/2014/main" id="{8191C1E4-1161-7B1F-709E-A6DD5A725840}"/>
              </a:ext>
            </a:extLst>
          </p:cNvPr>
          <p:cNvSpPr>
            <a:spLocks noGrp="1"/>
          </p:cNvSpPr>
          <p:nvPr>
            <p:ph type="body" sz="quarter" idx="11"/>
          </p:nvPr>
        </p:nvSpPr>
        <p:spPr>
          <a:xfrm>
            <a:off x="914400" y="5897562"/>
            <a:ext cx="10363200" cy="639762"/>
          </a:xfrm>
        </p:spPr>
        <p:txBody>
          <a:bodyPr/>
          <a:lstStyle/>
          <a:p>
            <a:r>
              <a:rPr lang="lv-LV" altLang="lv-LV" dirty="0"/>
              <a:t>2022. gada 12. oktobrī</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2743200" y="381000"/>
            <a:ext cx="7467600" cy="1036638"/>
          </a:xfrm>
        </p:spPr>
        <p:txBody>
          <a:bodyPr>
            <a:normAutofit/>
          </a:bodyPr>
          <a:lstStyle/>
          <a:p>
            <a:pPr algn="ctr"/>
            <a:r>
              <a:rPr lang="lv-LV" altLang="lv-LV" dirty="0"/>
              <a:t>Finansējums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10</a:t>
            </a:fld>
            <a:endParaRPr lang="en-US" altLang="en-US" sz="1000">
              <a:solidFill>
                <a:srgbClr val="898989"/>
              </a:solidFill>
              <a:latin typeface="Verdana" panose="020B0604030504040204" pitchFamily="34" charset="0"/>
            </a:endParaRPr>
          </a:p>
        </p:txBody>
      </p:sp>
      <p:sp>
        <p:nvSpPr>
          <p:cNvPr id="6" name="Content Placeholder 5">
            <a:extLst>
              <a:ext uri="{FF2B5EF4-FFF2-40B4-BE49-F238E27FC236}">
                <a16:creationId xmlns:a16="http://schemas.microsoft.com/office/drawing/2014/main" id="{57F4A1A6-D794-87DC-63C0-215870496523}"/>
              </a:ext>
            </a:extLst>
          </p:cNvPr>
          <p:cNvSpPr>
            <a:spLocks noGrp="1"/>
          </p:cNvSpPr>
          <p:nvPr>
            <p:ph idx="1"/>
          </p:nvPr>
        </p:nvSpPr>
        <p:spPr>
          <a:xfrm>
            <a:off x="2562302" y="1531437"/>
            <a:ext cx="8128000" cy="3252436"/>
          </a:xfrm>
        </p:spPr>
        <p:txBody>
          <a:bodyPr>
            <a:normAutofit/>
          </a:bodyPr>
          <a:lstStyle/>
          <a:p>
            <a:r>
              <a:rPr lang="lv-LV" b="1" dirty="0"/>
              <a:t>Aizdevumu apmērs 2022.gadam 70 000 000 </a:t>
            </a:r>
            <a:r>
              <a:rPr lang="lv-LV" b="1" dirty="0" err="1"/>
              <a:t>euro</a:t>
            </a:r>
            <a:r>
              <a:rPr lang="lv-LV" dirty="0"/>
              <a:t>:</a:t>
            </a:r>
          </a:p>
          <a:p>
            <a:pPr marL="342900" indent="-342900">
              <a:buFont typeface="Arial" panose="020B0604020202020204" pitchFamily="34" charset="0"/>
              <a:buChar char="•"/>
            </a:pPr>
            <a:r>
              <a:rPr lang="lv-LV" dirty="0"/>
              <a:t>Kopējais atlikušais atbalsta apjoms 2022. gadā ir 17 954 191,49 eiro (no pieejamā finansējuma 2022. gadā)</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dirty="0"/>
              <a:t>2022. gadā (līdz 10.10.2022.) MK atbalstīja 196 pašvaldību investīciju projektus; kopējais valsts budžeta aizdevuma apmērs – 68 896 957,34 euro.</a:t>
            </a:r>
          </a:p>
        </p:txBody>
      </p:sp>
      <p:pic>
        <p:nvPicPr>
          <p:cNvPr id="8" name="Picture 7" descr="A picture containing website&#10;&#10;Description automatically generated">
            <a:extLst>
              <a:ext uri="{FF2B5EF4-FFF2-40B4-BE49-F238E27FC236}">
                <a16:creationId xmlns:a16="http://schemas.microsoft.com/office/drawing/2014/main" id="{A10E4110-05B9-2F9E-030D-F3CE327FC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973" y="4426023"/>
            <a:ext cx="4626054" cy="2313027"/>
          </a:xfrm>
          <a:prstGeom prst="rect">
            <a:avLst/>
          </a:prstGeom>
        </p:spPr>
      </p:pic>
    </p:spTree>
    <p:extLst>
      <p:ext uri="{BB962C8B-B14F-4D97-AF65-F5344CB8AC3E}">
        <p14:creationId xmlns:p14="http://schemas.microsoft.com/office/powerpoint/2010/main" val="409245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2743200" y="381000"/>
            <a:ext cx="7467600" cy="1036638"/>
          </a:xfrm>
        </p:spPr>
        <p:txBody>
          <a:bodyPr>
            <a:normAutofit/>
          </a:bodyPr>
          <a:lstStyle/>
          <a:p>
            <a:pPr algn="ctr"/>
            <a:r>
              <a:rPr lang="lv-LV" altLang="lv-LV" dirty="0"/>
              <a:t>Aizdevuma nosacījumi atkarībā no īstenotiem mērķiem</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sp>
        <p:nvSpPr>
          <p:cNvPr id="6" name="Content Placeholder 5">
            <a:extLst>
              <a:ext uri="{FF2B5EF4-FFF2-40B4-BE49-F238E27FC236}">
                <a16:creationId xmlns:a16="http://schemas.microsoft.com/office/drawing/2014/main" id="{57F4A1A6-D794-87DC-63C0-215870496523}"/>
              </a:ext>
            </a:extLst>
          </p:cNvPr>
          <p:cNvSpPr>
            <a:spLocks noGrp="1"/>
          </p:cNvSpPr>
          <p:nvPr>
            <p:ph idx="1"/>
          </p:nvPr>
        </p:nvSpPr>
        <p:spPr>
          <a:xfrm>
            <a:off x="2386362" y="1531436"/>
            <a:ext cx="7147932" cy="5097964"/>
          </a:xfrm>
        </p:spPr>
        <p:txBody>
          <a:bodyPr>
            <a:normAutofit/>
          </a:bodyPr>
          <a:lstStyle/>
          <a:p>
            <a:pPr marL="342900" indent="-342900">
              <a:buFont typeface="Arial" panose="020B0604020202020204" pitchFamily="34" charset="0"/>
              <a:buChar char="•"/>
            </a:pPr>
            <a:r>
              <a:rPr lang="lv-LV" dirty="0"/>
              <a:t>Minimālais aizdevuma apjoms projektam neatkarīgi no mērķa: 50 000 </a:t>
            </a:r>
            <a:r>
              <a:rPr lang="lv-LV" dirty="0" err="1"/>
              <a:t>euro</a:t>
            </a:r>
            <a:r>
              <a:rPr lang="lv-LV" dirty="0"/>
              <a:t>. </a:t>
            </a:r>
          </a:p>
          <a:p>
            <a:pPr marL="342900" indent="-342900">
              <a:buFont typeface="Arial" panose="020B0604020202020204" pitchFamily="34" charset="0"/>
              <a:buChar char="•"/>
            </a:pPr>
            <a:endParaRPr lang="lv-LV" b="1" dirty="0"/>
          </a:p>
          <a:p>
            <a:pPr marL="342900" indent="-342900">
              <a:buFont typeface="Arial" panose="020B0604020202020204" pitchFamily="34" charset="0"/>
              <a:buChar char="•"/>
            </a:pPr>
            <a:r>
              <a:rPr lang="lv-LV" b="1" dirty="0"/>
              <a:t>MKN Nr.143. (3.1. apakšpunkts). </a:t>
            </a:r>
            <a:endParaRPr lang="lv-LV" dirty="0"/>
          </a:p>
          <a:p>
            <a:pPr marL="342900" indent="-342900">
              <a:buFont typeface="Arial" panose="020B0604020202020204" pitchFamily="34" charset="0"/>
              <a:buChar char="•"/>
            </a:pPr>
            <a:r>
              <a:rPr lang="lv-LV" dirty="0"/>
              <a:t>Daži piemēri: </a:t>
            </a:r>
          </a:p>
          <a:p>
            <a:pPr marL="342900" indent="-342900">
              <a:buFont typeface="Arial" panose="020B0604020202020204" pitchFamily="34" charset="0"/>
              <a:buChar char="•"/>
            </a:pPr>
            <a:r>
              <a:rPr lang="lv-LV" dirty="0"/>
              <a:t>5G infrastruktūras attīstība pašvaldībās, ja valsts aizdevums nepārsniedz 1 000 000 </a:t>
            </a:r>
            <a:r>
              <a:rPr lang="lv-LV" dirty="0" err="1"/>
              <a:t>euro</a:t>
            </a:r>
            <a:r>
              <a:rPr lang="lv-LV" dirty="0"/>
              <a:t> vienam investīciju projektam.</a:t>
            </a:r>
          </a:p>
          <a:p>
            <a:pPr marL="342900" indent="-342900">
              <a:buFont typeface="Arial" panose="020B0604020202020204" pitchFamily="34" charset="0"/>
              <a:buChar char="•"/>
            </a:pPr>
            <a:r>
              <a:rPr lang="lv-LV" dirty="0"/>
              <a:t>Jaunu pašvaldību pakalpojumu sniegšanas veidu attīstība (valsts aizdevums nepārsniedz 1 000 000 </a:t>
            </a:r>
            <a:r>
              <a:rPr lang="lv-LV" dirty="0" err="1"/>
              <a:t>euro</a:t>
            </a:r>
            <a:r>
              <a:rPr lang="lv-LV" dirty="0"/>
              <a:t> vienam investīciju projektam). </a:t>
            </a:r>
          </a:p>
          <a:p>
            <a:pPr marL="342900" indent="-342900">
              <a:buFont typeface="Arial" panose="020B0604020202020204" pitchFamily="34" charset="0"/>
              <a:buChar char="•"/>
            </a:pPr>
            <a:r>
              <a:rPr lang="lv-LV" dirty="0"/>
              <a:t>Un citi.</a:t>
            </a:r>
          </a:p>
        </p:txBody>
      </p:sp>
      <p:pic>
        <p:nvPicPr>
          <p:cNvPr id="3" name="Picture 2" descr="Icon&#10;&#10;Description automatically generated with medium confidence">
            <a:extLst>
              <a:ext uri="{FF2B5EF4-FFF2-40B4-BE49-F238E27FC236}">
                <a16:creationId xmlns:a16="http://schemas.microsoft.com/office/drawing/2014/main" id="{B74EB943-C309-F697-9030-284D81E49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987" y="3017989"/>
            <a:ext cx="2640540" cy="2124858"/>
          </a:xfrm>
          <a:prstGeom prst="rect">
            <a:avLst/>
          </a:prstGeom>
        </p:spPr>
      </p:pic>
    </p:spTree>
    <p:extLst>
      <p:ext uri="{BB962C8B-B14F-4D97-AF65-F5344CB8AC3E}">
        <p14:creationId xmlns:p14="http://schemas.microsoft.com/office/powerpoint/2010/main" val="361552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3215148" y="381000"/>
            <a:ext cx="6995652" cy="1036638"/>
          </a:xfrm>
        </p:spPr>
        <p:txBody>
          <a:bodyPr>
            <a:normAutofit/>
          </a:bodyPr>
          <a:lstStyle/>
          <a:p>
            <a:pPr algn="ctr"/>
            <a:r>
              <a:rPr lang="lv-LV" altLang="lv-LV" dirty="0"/>
              <a:t>Plānotās aktivitātes valsts aizdevumu programmas turpināšanai pašvaldībām</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452589" y="1787912"/>
            <a:ext cx="8139926" cy="4373563"/>
          </a:xfrm>
        </p:spPr>
        <p:txBody>
          <a:bodyPr>
            <a:normAutofit/>
          </a:bodyPr>
          <a:lstStyle/>
          <a:p>
            <a:pPr marL="342900" indent="-342900">
              <a:buFont typeface="Arial" panose="020B0604020202020204" pitchFamily="34" charset="0"/>
              <a:buChar char="•"/>
            </a:pPr>
            <a:r>
              <a:rPr lang="lv-LV" b="1" dirty="0"/>
              <a:t>VARAM ir izstrādājusi priekšlikumus prioritārajiem pasākumiem 2023.-2025. gadam:</a:t>
            </a:r>
          </a:p>
          <a:p>
            <a:pPr algn="just"/>
            <a:endParaRPr lang="lv-LV" sz="2200" b="1" dirty="0">
              <a:solidFill>
                <a:schemeClr val="tx1">
                  <a:lumMod val="50000"/>
                </a:schemeClr>
              </a:solidFill>
              <a:latin typeface="Calibri" panose="020F0502020204030204" pitchFamily="34" charset="0"/>
              <a:cs typeface="Calibri" panose="020F0502020204030204" pitchFamily="34" charset="0"/>
            </a:endParaRPr>
          </a:p>
          <a:p>
            <a:pPr marL="914308" lvl="1" indent="-457200" algn="just">
              <a:buFont typeface="Wingdings" panose="05000000000000000000" pitchFamily="2" charset="2"/>
              <a:buChar char="ü"/>
            </a:pPr>
            <a:r>
              <a:rPr lang="lv-LV" sz="2200" dirty="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rPr>
              <a:t>100 milj. EUR - definētiem virzieniem</a:t>
            </a:r>
          </a:p>
          <a:p>
            <a:pPr marL="914308" lvl="1" indent="-457200" algn="just">
              <a:buFont typeface="Wingdings" panose="05000000000000000000" pitchFamily="2" charset="2"/>
              <a:buChar char="ü"/>
            </a:pPr>
            <a:r>
              <a:rPr lang="lv-LV" sz="2200" dirty="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rPr>
              <a:t>20 milj. EUR - ēku energoefektivitātes pasākumiem </a:t>
            </a:r>
          </a:p>
          <a:p>
            <a:pPr marL="914308" lvl="1" indent="-457200" algn="just">
              <a:buFont typeface="Wingdings" panose="05000000000000000000" pitchFamily="2" charset="2"/>
              <a:buChar char="ü"/>
            </a:pPr>
            <a:r>
              <a:rPr lang="lv-LV" sz="2200" dirty="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rPr>
              <a:t>43 milj. EUR - prioritāro investīciju projektu īstenošanai</a:t>
            </a:r>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altLang="lv-LV" b="1" dirty="0"/>
              <a:t>Jauni MKN atbalstam:</a:t>
            </a:r>
          </a:p>
          <a:p>
            <a:r>
              <a:rPr lang="lv-LV" altLang="lv-LV" dirty="0"/>
              <a:t>VARAM plāno 2022. gada 4. ceturksnī izstrādāt jaunus MK noteikumus par kritērijiem un kārtību, kādā turpmāk tiks izvērtēti un izsniegti valsts aizdevumi pašvaldībām </a:t>
            </a:r>
          </a:p>
          <a:p>
            <a:pPr marL="342900" indent="-342900">
              <a:buFont typeface="Arial" panose="020B0604020202020204" pitchFamily="34" charset="0"/>
              <a:buChar char="•"/>
            </a:pPr>
            <a:endParaRPr lang="lv-LV" altLang="lv-LV" dirty="0"/>
          </a:p>
          <a:p>
            <a:pPr marL="914308" lvl="1" indent="-457200" algn="just">
              <a:buFont typeface="+mj-lt"/>
              <a:buAutoNum type="arabicPeriod"/>
            </a:pPr>
            <a:endParaRPr lang="lv-LV" sz="2200" b="1" i="1" dirty="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endParaRPr>
          </a:p>
          <a:p>
            <a:pPr marL="342900" indent="-342900">
              <a:buFont typeface="Arial" panose="020B0604020202020204" pitchFamily="34" charset="0"/>
              <a:buChar char="•"/>
            </a:pP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12</a:t>
            </a:fld>
            <a:endParaRPr lang="en-US" altLang="en-US" sz="1000">
              <a:solidFill>
                <a:srgbClr val="898989"/>
              </a:solidFill>
              <a:latin typeface="Verdana" panose="020B0604030504040204" pitchFamily="34" charset="0"/>
            </a:endParaRPr>
          </a:p>
        </p:txBody>
      </p:sp>
      <p:pic>
        <p:nvPicPr>
          <p:cNvPr id="5" name="Picture 4">
            <a:extLst>
              <a:ext uri="{FF2B5EF4-FFF2-40B4-BE49-F238E27FC236}">
                <a16:creationId xmlns:a16="http://schemas.microsoft.com/office/drawing/2014/main" id="{9219537D-E808-7599-F8D9-2EEC6A034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574" y="2327138"/>
            <a:ext cx="2503198" cy="2503198"/>
          </a:xfrm>
          <a:prstGeom prst="rect">
            <a:avLst/>
          </a:prstGeom>
        </p:spPr>
      </p:pic>
    </p:spTree>
    <p:extLst>
      <p:ext uri="{BB962C8B-B14F-4D97-AF65-F5344CB8AC3E}">
        <p14:creationId xmlns:p14="http://schemas.microsoft.com/office/powerpoint/2010/main" val="1154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F0444C1F-D72E-B6E1-A4D6-05AD0E41397C}"/>
              </a:ext>
            </a:extLst>
          </p:cNvPr>
          <p:cNvSpPr>
            <a:spLocks noGrp="1"/>
          </p:cNvSpPr>
          <p:nvPr>
            <p:ph type="body" sz="quarter" idx="10"/>
          </p:nvPr>
        </p:nvSpPr>
        <p:spPr/>
        <p:txBody>
          <a:bodyPr>
            <a:normAutofit/>
          </a:bodyPr>
          <a:lstStyle/>
          <a:p>
            <a:r>
              <a:rPr lang="lv-LV" altLang="en-US" sz="2000" dirty="0"/>
              <a:t>Paldies par uzmanību!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Saturs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621001" y="2257696"/>
            <a:ext cx="7905750" cy="4373563"/>
          </a:xfrm>
        </p:spPr>
        <p:txBody>
          <a:bodyPr>
            <a:normAutofit/>
          </a:bodyPr>
          <a:lstStyle/>
          <a:p>
            <a:pPr marL="342900" indent="-342900">
              <a:buFont typeface="Arial" panose="020B0604020202020204" pitchFamily="34" charset="0"/>
              <a:buChar char="•"/>
            </a:pPr>
            <a:r>
              <a:rPr lang="lv-LV" sz="2400" dirty="0"/>
              <a:t>“Viedās pašvaldības” m</a:t>
            </a:r>
            <a:r>
              <a:rPr lang="lv-LV" altLang="lv-LV" sz="2400" dirty="0"/>
              <a:t>ērķis</a:t>
            </a:r>
          </a:p>
          <a:p>
            <a:pPr marL="342900" indent="-342900">
              <a:buFont typeface="Arial" panose="020B0604020202020204" pitchFamily="34" charset="0"/>
              <a:buChar char="•"/>
            </a:pPr>
            <a:r>
              <a:rPr lang="lv-LV" altLang="lv-LV" sz="2400" dirty="0"/>
              <a:t>ES fondu atbalsts (SAM 5.1.1.)</a:t>
            </a:r>
          </a:p>
          <a:p>
            <a:pPr marL="342900" indent="-342900">
              <a:buFont typeface="Arial" panose="020B0604020202020204" pitchFamily="34" charset="0"/>
              <a:buChar char="•"/>
            </a:pPr>
            <a:r>
              <a:rPr lang="lv-LV" sz="2400" dirty="0"/>
              <a:t>Esošās atbalsta iespējas </a:t>
            </a:r>
            <a:endParaRPr lang="lv-LV" altLang="lv-LV" sz="2400" dirty="0"/>
          </a:p>
          <a:p>
            <a:pPr marL="342900" indent="-342900">
              <a:buFont typeface="Arial" panose="020B0604020202020204" pitchFamily="34" charset="0"/>
              <a:buChar char="•"/>
            </a:pPr>
            <a:r>
              <a:rPr lang="lv-LV" altLang="lv-LV" sz="2400" dirty="0"/>
              <a:t>Plānotās aktivitātes valsts aizdevumu programmas turpināšanai pašvaldībām</a:t>
            </a:r>
          </a:p>
          <a:p>
            <a:pPr marL="342900" indent="-342900">
              <a:buFont typeface="Arial" panose="020B0604020202020204" pitchFamily="34" charset="0"/>
              <a:buChar char="•"/>
            </a:pP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72429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pPr algn="ctr"/>
            <a:r>
              <a:rPr lang="lv-LV" dirty="0"/>
              <a:t> “Viedās pašvaldības” m</a:t>
            </a:r>
            <a:r>
              <a:rPr lang="lv-LV" altLang="lv-LV" dirty="0"/>
              <a:t>ērķis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4894921" cy="4373563"/>
          </a:xfrm>
        </p:spPr>
        <p:txBody>
          <a:bodyPr>
            <a:normAutofit/>
          </a:bodyPr>
          <a:lstStyle/>
          <a:p>
            <a:pPr marL="342900" indent="-342900">
              <a:buFont typeface="Arial" panose="020B0604020202020204" pitchFamily="34" charset="0"/>
              <a:buChar char="•"/>
            </a:pPr>
            <a:r>
              <a:rPr lang="lv-LV" altLang="lv-LV" dirty="0"/>
              <a:t>Mērķis ir ieviest pašvaldībās viedus un </a:t>
            </a:r>
            <a:r>
              <a:rPr lang="lv-LV" altLang="lv-LV" b="1" dirty="0"/>
              <a:t>inovatīvus</a:t>
            </a:r>
            <a:r>
              <a:rPr lang="lv-LV" altLang="lv-LV" dirty="0"/>
              <a:t> risinājumus pašvaldību autonomo funkciju īstenošanā un pašvaldību pakalpojumu nodrošināšanā</a:t>
            </a:r>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b="1" dirty="0"/>
              <a:t>Pašvaldība</a:t>
            </a:r>
            <a:r>
              <a:rPr lang="lv-LV" dirty="0"/>
              <a:t> kā inovāciju ieviesējs jaunu pakalpojumu attīstībai un esošo pakalpojumu uzlabošanai</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b="1" dirty="0"/>
              <a:t>Izmaksu efektivitāte </a:t>
            </a:r>
            <a:r>
              <a:rPr lang="lv-LV" dirty="0"/>
              <a:t>– tiecamies uz izmaksu samazinājumu (10%)</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pic>
        <p:nvPicPr>
          <p:cNvPr id="3" name="Picture 2">
            <a:extLst>
              <a:ext uri="{FF2B5EF4-FFF2-40B4-BE49-F238E27FC236}">
                <a16:creationId xmlns:a16="http://schemas.microsoft.com/office/drawing/2014/main" id="{8472CC57-5ABA-C5C1-8D0D-FDBA3C490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452" y="1968628"/>
            <a:ext cx="4827548" cy="36206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Atbalsta saņēmēji (SAM 5.1.1)</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7660423" cy="4373563"/>
          </a:xfrm>
        </p:spPr>
        <p:txBody>
          <a:bodyPr>
            <a:normAutofit/>
          </a:bodyPr>
          <a:lstStyle/>
          <a:p>
            <a:pPr marL="342900" indent="-342900">
              <a:buFont typeface="Arial" panose="020B0604020202020204" pitchFamily="34" charset="0"/>
              <a:buChar char="•"/>
            </a:pPr>
            <a:r>
              <a:rPr lang="lv-LV" dirty="0"/>
              <a:t>Plānošanas reģioni un pašvaldības.</a:t>
            </a:r>
          </a:p>
          <a:p>
            <a:pPr marL="342900" indent="-342900">
              <a:buFont typeface="Arial" panose="020B0604020202020204" pitchFamily="34" charset="0"/>
              <a:buChar char="•"/>
            </a:pPr>
            <a:r>
              <a:rPr lang="lv-LV" dirty="0"/>
              <a:t>Pašvaldība kā atbalsta saņēmējs, vienlaikus projektu īstenot drīkst arī pašvaldības izveidota iestāde, pašvaldības kapitālsabiedrība, kas veic pašvaldības deleģēto pārvaldes uzdevumu izpildi.</a:t>
            </a:r>
          </a:p>
          <a:p>
            <a:pPr marL="342900" indent="-342900">
              <a:buFont typeface="Arial" panose="020B0604020202020204" pitchFamily="34" charset="0"/>
              <a:buChar char="•"/>
            </a:pPr>
            <a:r>
              <a:rPr lang="lv-LV" dirty="0"/>
              <a:t>Projektu partneri: pašvaldības, pašvaldību iestādes un kapitālsabiedrības, plānošanas reģioni, zinātniskās institūcijas, </a:t>
            </a:r>
            <a:r>
              <a:rPr lang="lv-LV" b="1" dirty="0"/>
              <a:t>digitālie inovāciju centri. </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pic>
        <p:nvPicPr>
          <p:cNvPr id="5" name="Picture 4">
            <a:extLst>
              <a:ext uri="{FF2B5EF4-FFF2-40B4-BE49-F238E27FC236}">
                <a16:creationId xmlns:a16="http://schemas.microsoft.com/office/drawing/2014/main" id="{522BA8D5-D823-E496-AB3F-051CED30004B}"/>
              </a:ext>
            </a:extLst>
          </p:cNvPr>
          <p:cNvPicPr>
            <a:picLocks noChangeAspect="1"/>
          </p:cNvPicPr>
          <p:nvPr/>
        </p:nvPicPr>
        <p:blipFill>
          <a:blip r:embed="rId3"/>
          <a:stretch>
            <a:fillRect/>
          </a:stretch>
        </p:blipFill>
        <p:spPr>
          <a:xfrm>
            <a:off x="7647143" y="4494670"/>
            <a:ext cx="3732057" cy="2310942"/>
          </a:xfrm>
          <a:prstGeom prst="rect">
            <a:avLst/>
          </a:prstGeom>
        </p:spPr>
      </p:pic>
    </p:spTree>
    <p:extLst>
      <p:ext uri="{BB962C8B-B14F-4D97-AF65-F5344CB8AC3E}">
        <p14:creationId xmlns:p14="http://schemas.microsoft.com/office/powerpoint/2010/main" val="395972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A5028-85E2-51B4-DA91-B053CA733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54" y="4401247"/>
            <a:ext cx="4181707" cy="2456753"/>
          </a:xfrm>
          <a:prstGeom prst="rect">
            <a:avLst/>
          </a:prstGeom>
        </p:spPr>
      </p:pic>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Finansējums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336288"/>
            <a:ext cx="9455770" cy="3231995"/>
          </a:xfrm>
        </p:spPr>
        <p:txBody>
          <a:bodyPr/>
          <a:lstStyle/>
          <a:p>
            <a:pPr marL="342900" indent="-342900">
              <a:buFont typeface="Arial" panose="020B0604020202020204" pitchFamily="34" charset="0"/>
              <a:buChar char="•"/>
            </a:pPr>
            <a:r>
              <a:rPr lang="lv-LV" dirty="0"/>
              <a:t>Specifiskā atbalsta aktivitātes ietvaros plānotais kopējais ES fondu finansējums ir ne mazāks kā 15 529 500 eiro.</a:t>
            </a:r>
          </a:p>
          <a:p>
            <a:pPr marL="342900" indent="-342900">
              <a:buFont typeface="Arial" panose="020B0604020202020204" pitchFamily="34" charset="0"/>
              <a:buChar char="•"/>
            </a:pPr>
            <a:r>
              <a:rPr lang="lv-LV" dirty="0"/>
              <a:t>Kopējais pieejamais finansējums tiek sadalīts 5 plānošanas reģioniem vienādās daļās (3 105 900 eiro ERAF).</a:t>
            </a:r>
          </a:p>
          <a:p>
            <a:pPr marL="342900" indent="-342900">
              <a:buFont typeface="Arial" panose="020B0604020202020204" pitchFamily="34" charset="0"/>
              <a:buChar char="•"/>
            </a:pPr>
            <a:r>
              <a:rPr lang="lv-LV" altLang="lv-LV" dirty="0"/>
              <a:t>Aktivitātes ietvaros atbalsts tiek sniegts jomās, kas tieši saistītas ar likumā “Par pašvaldībām” noteikto autonomo funkciju īstenošanu.</a:t>
            </a:r>
          </a:p>
          <a:p>
            <a:pPr marL="342900" indent="-342900">
              <a:buFont typeface="Arial" panose="020B0604020202020204" pitchFamily="34" charset="0"/>
              <a:buChar char="•"/>
            </a:pP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5</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29567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C69C2-B725-A94B-C92B-CD7ACBC73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958" y="3429000"/>
            <a:ext cx="4360084" cy="3251588"/>
          </a:xfrm>
          <a:prstGeom prst="rect">
            <a:avLst/>
          </a:prstGeom>
        </p:spPr>
      </p:pic>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Plānotie rezultāti </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7905750" cy="4373563"/>
          </a:xfrm>
        </p:spPr>
        <p:txBody>
          <a:bodyPr/>
          <a:lstStyle/>
          <a:p>
            <a:pPr marL="342900" indent="-342900">
              <a:buFont typeface="Arial" panose="020B0604020202020204" pitchFamily="34" charset="0"/>
              <a:buChar char="•"/>
            </a:pPr>
            <a:r>
              <a:rPr lang="lv-LV" altLang="lv-LV" dirty="0"/>
              <a:t>Samazinātas pašvaldību sniegto pakalpojumu izmaksas. </a:t>
            </a:r>
          </a:p>
          <a:p>
            <a:pPr marL="342900" indent="-342900">
              <a:buFont typeface="Arial" panose="020B0604020202020204" pitchFamily="34" charset="0"/>
              <a:buChar char="•"/>
            </a:pPr>
            <a:r>
              <a:rPr lang="lv-LV" altLang="lv-LV" dirty="0"/>
              <a:t>Īstenoti vismaz 5 jaunu tehnoloģiju/produktu/procesu risinājumi pašvaldību īstenotajos projektos (katrā plānošanas reģionā vismaz 1).</a:t>
            </a:r>
          </a:p>
          <a:p>
            <a:pPr marL="342900" indent="-342900">
              <a:buFont typeface="Arial" panose="020B0604020202020204" pitchFamily="34" charset="0"/>
              <a:buChar char="•"/>
            </a:pPr>
            <a:r>
              <a:rPr lang="lv-LV" altLang="lv-LV" dirty="0"/>
              <a:t>Jaunu preču/pakalpojumu attīstība reģionos.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6</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28596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618273" y="2528846"/>
            <a:ext cx="4924892" cy="4373563"/>
          </a:xfrm>
        </p:spPr>
        <p:txBody>
          <a:bodyPr/>
          <a:lstStyle/>
          <a:p>
            <a:r>
              <a:rPr lang="lv-LV" sz="2400" b="1" dirty="0"/>
              <a:t>«Viedo pašvaldību» aktivitātei jau ir pieejams</a:t>
            </a:r>
            <a:r>
              <a:rPr lang="lv-LV" sz="2400" dirty="0"/>
              <a:t> atbalsts Covid-19 aizdevumu ietvaros</a:t>
            </a:r>
          </a:p>
          <a:p>
            <a:pPr marL="342900" indent="-342900">
              <a:buFont typeface="Arial" panose="020B0604020202020204" pitchFamily="34" charset="0"/>
              <a:buChar char="•"/>
            </a:pP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7</a:t>
            </a:fld>
            <a:endParaRPr lang="en-US" altLang="en-US" sz="1000">
              <a:solidFill>
                <a:srgbClr val="898989"/>
              </a:solidFill>
              <a:latin typeface="Verdana" panose="020B0604030504040204" pitchFamily="34" charset="0"/>
            </a:endParaRPr>
          </a:p>
        </p:txBody>
      </p:sp>
      <p:sp>
        <p:nvSpPr>
          <p:cNvPr id="2" name="Title 1">
            <a:extLst>
              <a:ext uri="{FF2B5EF4-FFF2-40B4-BE49-F238E27FC236}">
                <a16:creationId xmlns:a16="http://schemas.microsoft.com/office/drawing/2014/main" id="{95B9AF4F-CE25-7050-CC22-B99A838881AD}"/>
              </a:ext>
            </a:extLst>
          </p:cNvPr>
          <p:cNvSpPr>
            <a:spLocks noGrp="1"/>
          </p:cNvSpPr>
          <p:nvPr>
            <p:ph type="title"/>
          </p:nvPr>
        </p:nvSpPr>
        <p:spPr>
          <a:xfrm>
            <a:off x="3354039" y="448603"/>
            <a:ext cx="8128000" cy="1036642"/>
          </a:xfrm>
        </p:spPr>
        <p:txBody>
          <a:bodyPr/>
          <a:lstStyle/>
          <a:p>
            <a:r>
              <a:rPr lang="lv-LV" dirty="0"/>
              <a:t>Esošās atbalsta iespējas</a:t>
            </a:r>
          </a:p>
        </p:txBody>
      </p:sp>
      <p:pic>
        <p:nvPicPr>
          <p:cNvPr id="4" name="Picture 3">
            <a:extLst>
              <a:ext uri="{FF2B5EF4-FFF2-40B4-BE49-F238E27FC236}">
                <a16:creationId xmlns:a16="http://schemas.microsoft.com/office/drawing/2014/main" id="{4A7F07E0-9A6F-B8FB-7A78-7F4F6205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331" y="4715628"/>
            <a:ext cx="2423532" cy="1693769"/>
          </a:xfrm>
          <a:prstGeom prst="rect">
            <a:avLst/>
          </a:prstGeom>
        </p:spPr>
      </p:pic>
      <p:graphicFrame>
        <p:nvGraphicFramePr>
          <p:cNvPr id="3" name="Content Placeholder 8">
            <a:extLst>
              <a:ext uri="{FF2B5EF4-FFF2-40B4-BE49-F238E27FC236}">
                <a16:creationId xmlns:a16="http://schemas.microsoft.com/office/drawing/2014/main" id="{631D35BD-F0FA-30DB-1678-F39E5CE68854}"/>
              </a:ext>
            </a:extLst>
          </p:cNvPr>
          <p:cNvGraphicFramePr>
            <a:graphicFrameLocks/>
          </p:cNvGraphicFramePr>
          <p:nvPr>
            <p:extLst>
              <p:ext uri="{D42A27DB-BD31-4B8C-83A1-F6EECF244321}">
                <p14:modId xmlns:p14="http://schemas.microsoft.com/office/powerpoint/2010/main" val="3662993451"/>
              </p:ext>
            </p:extLst>
          </p:nvPr>
        </p:nvGraphicFramePr>
        <p:xfrm>
          <a:off x="5928731" y="1579427"/>
          <a:ext cx="4924894" cy="36991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124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2743200" y="381000"/>
            <a:ext cx="7467600" cy="1036638"/>
          </a:xfrm>
        </p:spPr>
        <p:txBody>
          <a:bodyPr>
            <a:normAutofit fontScale="90000"/>
          </a:bodyPr>
          <a:lstStyle/>
          <a:p>
            <a:pPr algn="ctr"/>
            <a:r>
              <a:rPr lang="lv-LV" altLang="lv-LV" dirty="0"/>
              <a:t>Aizdevumi pašvaldībām Covid-19 izraisītās krīzes seku mazināšanai un novēršanai 2022.gadā</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84163" y="1672683"/>
            <a:ext cx="9714187" cy="4651917"/>
          </a:xfrm>
        </p:spPr>
        <p:txBody>
          <a:bodyPr>
            <a:noAutofit/>
          </a:bodyPr>
          <a:lstStyle/>
          <a:p>
            <a:r>
              <a:rPr lang="lv-LV" altLang="lv-LV" b="1" dirty="0"/>
              <a:t>Atbalstāmie pasākumi:</a:t>
            </a:r>
          </a:p>
          <a:p>
            <a:endParaRPr lang="lv-LV" altLang="lv-LV" b="1" dirty="0"/>
          </a:p>
          <a:p>
            <a:pPr marL="342900" indent="-342900">
              <a:buFont typeface="Arial" panose="020B0604020202020204" pitchFamily="34" charset="0"/>
              <a:buChar char="•"/>
            </a:pPr>
            <a:r>
              <a:rPr lang="lv-LV" dirty="0"/>
              <a:t>pašvaldības transporta infrastruktūra, tajā skaitā viedie risinājumi satiksmes drošībai un organizēšanai</a:t>
            </a:r>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dirty="0"/>
              <a:t>jaunu pašvaldības pakalpojumu sniegšanas veidu attīstība, ja kāds no esošajiem pakalpojumiem tiek aizstāts ar jaunu bezkontakta vai autonomu risinājumu, kas samazina klātienes saskarsmes nepieciešamību</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altLang="lv-LV" dirty="0"/>
              <a:t>5G infrastruktūras attīstība pašvaldībās.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8</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268440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2930013" y="381000"/>
            <a:ext cx="7280787" cy="1036638"/>
          </a:xfrm>
        </p:spPr>
        <p:txBody>
          <a:bodyPr>
            <a:normAutofit/>
          </a:bodyPr>
          <a:lstStyle/>
          <a:p>
            <a:pPr algn="ctr"/>
            <a:r>
              <a:rPr lang="lv-LV" altLang="lv-LV" dirty="0"/>
              <a:t>Atbalsta saņēmēji</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8139926" cy="4373563"/>
          </a:xfrm>
        </p:spPr>
        <p:txBody>
          <a:bodyPr>
            <a:normAutofit/>
          </a:bodyPr>
          <a:lstStyle/>
          <a:p>
            <a:pPr marL="342900" indent="-342900">
              <a:buFont typeface="Arial" panose="020B0604020202020204" pitchFamily="34" charset="0"/>
              <a:buChar char="•"/>
            </a:pPr>
            <a:r>
              <a:rPr lang="lv-LV" sz="2400" dirty="0"/>
              <a:t>Pašvaldības kā atbalsta saņēmējas</a:t>
            </a:r>
          </a:p>
          <a:p>
            <a:pPr marL="342900" indent="-342900">
              <a:buFont typeface="Arial" panose="020B0604020202020204" pitchFamily="34" charset="0"/>
              <a:buChar char="•"/>
            </a:pPr>
            <a:r>
              <a:rPr lang="lv-LV" sz="2400" dirty="0"/>
              <a:t>Kā īstenotājus piesaista kapitālsabiedrības un citas pašvaldības iestādes</a:t>
            </a:r>
          </a:p>
          <a:p>
            <a:pPr marL="342900" indent="-342900">
              <a:buFont typeface="Arial" panose="020B0604020202020204" pitchFamily="34" charset="0"/>
              <a:buChar char="•"/>
            </a:pPr>
            <a:r>
              <a:rPr lang="lv-LV" sz="2400" dirty="0"/>
              <a:t>Komersantus risinājumu testēšanai – inovāciju iepirkums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9</a:t>
            </a:fld>
            <a:endParaRPr lang="en-US" altLang="en-US" sz="1000">
              <a:solidFill>
                <a:srgbClr val="898989"/>
              </a:solidFill>
              <a:latin typeface="Verdana" panose="020B0604030504040204" pitchFamily="34" charset="0"/>
            </a:endParaRPr>
          </a:p>
        </p:txBody>
      </p:sp>
      <p:pic>
        <p:nvPicPr>
          <p:cNvPr id="2" name="Picture 1">
            <a:extLst>
              <a:ext uri="{FF2B5EF4-FFF2-40B4-BE49-F238E27FC236}">
                <a16:creationId xmlns:a16="http://schemas.microsoft.com/office/drawing/2014/main" id="{C254C77E-3BD5-F933-4D29-29298AAA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164" y="3611136"/>
            <a:ext cx="3369671" cy="2865864"/>
          </a:xfrm>
          <a:prstGeom prst="rect">
            <a:avLst/>
          </a:prstGeom>
        </p:spPr>
      </p:pic>
    </p:spTree>
    <p:extLst>
      <p:ext uri="{BB962C8B-B14F-4D97-AF65-F5344CB8AC3E}">
        <p14:creationId xmlns:p14="http://schemas.microsoft.com/office/powerpoint/2010/main" val="150366151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AE57E7F61943B1010AE5514174EA" ma:contentTypeVersion="4" ma:contentTypeDescription="Create a new document." ma:contentTypeScope="" ma:versionID="74b2e477d957c3aabebf1522e2a93af4">
  <xsd:schema xmlns:xsd="http://www.w3.org/2001/XMLSchema" xmlns:xs="http://www.w3.org/2001/XMLSchema" xmlns:p="http://schemas.microsoft.com/office/2006/metadata/properties" xmlns:ns2="10c6bb20-00b4-4588-acf6-cd64a374204b" xmlns:ns3="a5a37e4f-87d1-4e1e-b3aa-e372fc3b6667" targetNamespace="http://schemas.microsoft.com/office/2006/metadata/properties" ma:root="true" ma:fieldsID="ac8016147a4d58e1c8191fb3271c3825" ns2:_="" ns3:_="">
    <xsd:import namespace="10c6bb20-00b4-4588-acf6-cd64a374204b"/>
    <xsd:import namespace="a5a37e4f-87d1-4e1e-b3aa-e372fc3b6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6bb20-00b4-4588-acf6-cd64a3742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a37e4f-87d1-4e1e-b3aa-e372fc3b6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445A4-985C-4992-A564-28CC88E0DB45}">
  <ds:schemaRefs>
    <ds:schemaRef ds:uri="http://schemas.microsoft.com/sharepoint/v3/contenttype/forms"/>
  </ds:schemaRefs>
</ds:datastoreItem>
</file>

<file path=customXml/itemProps2.xml><?xml version="1.0" encoding="utf-8"?>
<ds:datastoreItem xmlns:ds="http://schemas.openxmlformats.org/officeDocument/2006/customXml" ds:itemID="{BB51D37D-235D-451E-9C81-901229AAD3F8}">
  <ds:schemaRefs>
    <ds:schemaRef ds:uri="http://schemas.microsoft.com/office/infopath/2007/PartnerControls"/>
    <ds:schemaRef ds:uri="http://schemas.microsoft.com/office/2006/documentManagement/types"/>
    <ds:schemaRef ds:uri="http://www.w3.org/XML/1998/namespace"/>
    <ds:schemaRef ds:uri="http://purl.org/dc/dcmitype/"/>
    <ds:schemaRef ds:uri="10c6bb20-00b4-4588-acf6-cd64a374204b"/>
    <ds:schemaRef ds:uri="http://purl.org/dc/elements/1.1/"/>
    <ds:schemaRef ds:uri="http://purl.org/dc/terms/"/>
    <ds:schemaRef ds:uri="http://schemas.openxmlformats.org/package/2006/metadata/core-properties"/>
    <ds:schemaRef ds:uri="a5a37e4f-87d1-4e1e-b3aa-e372fc3b6667"/>
    <ds:schemaRef ds:uri="http://schemas.microsoft.com/office/2006/metadata/properties"/>
  </ds:schemaRefs>
</ds:datastoreItem>
</file>

<file path=customXml/itemProps3.xml><?xml version="1.0" encoding="utf-8"?>
<ds:datastoreItem xmlns:ds="http://schemas.openxmlformats.org/officeDocument/2006/customXml" ds:itemID="{59545EF0-0FF5-470D-82BB-01EE86563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6bb20-00b4-4588-acf6-cd64a374204b"/>
    <ds:schemaRef ds:uri="a5a37e4f-87d1-4e1e-b3aa-e372fc3b6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1011</TotalTime>
  <Words>1033</Words>
  <Application>Microsoft Office PowerPoint</Application>
  <PresentationFormat>Widescreen</PresentationFormat>
  <Paragraphs>109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Verdana</vt:lpstr>
      <vt:lpstr>Wingdings</vt:lpstr>
      <vt:lpstr>89_Prezentacija_templateLV</vt:lpstr>
      <vt:lpstr>Aktivitāte “Viedās pašvaldības”  </vt:lpstr>
      <vt:lpstr>Saturs</vt:lpstr>
      <vt:lpstr> “Viedās pašvaldības” mērķis</vt:lpstr>
      <vt:lpstr>Atbalsta saņēmēji (SAM 5.1.1)</vt:lpstr>
      <vt:lpstr>Finansējums</vt:lpstr>
      <vt:lpstr>Plānotie rezultāti </vt:lpstr>
      <vt:lpstr>Esošās atbalsta iespējas</vt:lpstr>
      <vt:lpstr>Aizdevumi pašvaldībām Covid-19 izraisītās krīzes seku mazināšanai un novēršanai 2022.gadā</vt:lpstr>
      <vt:lpstr>Atbalsta saņēmēji</vt:lpstr>
      <vt:lpstr>Finansējums</vt:lpstr>
      <vt:lpstr>Aizdevuma nosacījumi atkarībā no īstenotiem mērķiem</vt:lpstr>
      <vt:lpstr>Plānotās aktivitātes valsts aizdevumu programmas turpināšanai pašvaldībām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Lita Trakina</cp:lastModifiedBy>
  <cp:revision>69</cp:revision>
  <dcterms:created xsi:type="dcterms:W3CDTF">2014-11-20T14:46:47Z</dcterms:created>
  <dcterms:modified xsi:type="dcterms:W3CDTF">2022-10-12T11:58:44Z</dcterms:modified>
</cp:coreProperties>
</file>